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jpeg" ContentType="image/jpeg"/>
  <Default Extension="rels" ContentType="application/vnd.openxmlformats-package.relationships+xml"/>
  <Default Extension="xml" ContentType="application/xml"/>
  <Default Extension="avi" ContentType="video/x-msvideo"/>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notesSlides/notesSlide4.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notesSlides/notesSlide5.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notesSlides/notesSlide6.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11.xml" ContentType="application/vnd.openxmlformats-officedocument.presentationml.tags+xml"/>
  <Override PartName="/ppt/notesSlides/notesSlide12.xml" ContentType="application/vnd.openxmlformats-officedocument.presentationml.notesSlide+xml"/>
  <Override PartName="/ppt/tags/tag12.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ags/tag13.xml" ContentType="application/vnd.openxmlformats-officedocument.presentationml.tags+xml"/>
  <Override PartName="/ppt/notesSlides/notesSlide19.xml" ContentType="application/vnd.openxmlformats-officedocument.presentationml.notesSlide+xml"/>
  <Override PartName="/ppt/tags/tag14.xml" ContentType="application/vnd.openxmlformats-officedocument.presentationml.tag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tags/tag15.xml" ContentType="application/vnd.openxmlformats-officedocument.presentationml.tags+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tags/tag16.xml" ContentType="application/vnd.openxmlformats-officedocument.presentationml.tags+xml"/>
  <Override PartName="/ppt/notesSlides/notesSlide71.xml" ContentType="application/vnd.openxmlformats-officedocument.presentationml.notesSlide+xml"/>
  <Override PartName="/ppt/tags/tag17.xml" ContentType="application/vnd.openxmlformats-officedocument.presentationml.tags+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charts/chart1.xml" ContentType="application/vnd.openxmlformats-officedocument.drawingml.chart+xml"/>
  <Override PartName="/ppt/notesSlides/notesSlide119.xml" ContentType="application/vnd.openxmlformats-officedocument.presentationml.notesSlide+xml"/>
  <Override PartName="/ppt/charts/chart2.xml" ContentType="application/vnd.openxmlformats-officedocument.drawingml.chart+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tags/tag18.xml" ContentType="application/vnd.openxmlformats-officedocument.presentationml.tags+xml"/>
  <Override PartName="/ppt/tags/tag19.xml" ContentType="application/vnd.openxmlformats-officedocument.presentationml.tags+xml"/>
  <Override PartName="/ppt/notesSlides/notesSlide131.xml" ContentType="application/vnd.openxmlformats-officedocument.presentationml.notesSlide+xml"/>
  <Override PartName="/ppt/tags/tag20.xml" ContentType="application/vnd.openxmlformats-officedocument.presentationml.tags+xml"/>
  <Override PartName="/ppt/tags/tag21.xml" ContentType="application/vnd.openxmlformats-officedocument.presentationml.tags+xml"/>
  <Override PartName="/ppt/notesSlides/notesSlide132.xml" ContentType="application/vnd.openxmlformats-officedocument.presentationml.notesSlide+xml"/>
  <Override PartName="/ppt/tags/tag22.xml" ContentType="application/vnd.openxmlformats-officedocument.presentationml.tags+xml"/>
  <Override PartName="/ppt/tags/tag23.xml" ContentType="application/vnd.openxmlformats-officedocument.presentationml.tags+xml"/>
  <Override PartName="/ppt/notesSlides/notesSlide133.xml" ContentType="application/vnd.openxmlformats-officedocument.presentationml.notesSlide+xml"/>
  <Override PartName="/ppt/tags/tag24.xml" ContentType="application/vnd.openxmlformats-officedocument.presentationml.tags+xml"/>
  <Override PartName="/ppt/tags/tag25.xml" ContentType="application/vnd.openxmlformats-officedocument.presentationml.tags+xml"/>
  <Override PartName="/ppt/notesSlides/notesSlide134.xml" ContentType="application/vnd.openxmlformats-officedocument.presentationml.notesSlide+xml"/>
  <Override PartName="/ppt/tags/tag26.xml" ContentType="application/vnd.openxmlformats-officedocument.presentationml.tags+xml"/>
  <Override PartName="/ppt/tags/tag27.xml" ContentType="application/vnd.openxmlformats-officedocument.presentationml.tags+xml"/>
  <Override PartName="/ppt/notesSlides/notesSlide135.xml" ContentType="application/vnd.openxmlformats-officedocument.presentationml.notesSlide+xml"/>
  <Override PartName="/ppt/notesSlides/notesSlide1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138"/>
  </p:notesMasterIdLst>
  <p:handoutMasterIdLst>
    <p:handoutMasterId r:id="rId139"/>
  </p:handout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 id="287" r:id="rId32"/>
    <p:sldId id="288" r:id="rId33"/>
    <p:sldId id="289" r:id="rId34"/>
    <p:sldId id="290" r:id="rId35"/>
    <p:sldId id="291" r:id="rId36"/>
    <p:sldId id="292" r:id="rId37"/>
    <p:sldId id="293" r:id="rId38"/>
    <p:sldId id="294" r:id="rId39"/>
    <p:sldId id="295" r:id="rId40"/>
    <p:sldId id="296" r:id="rId41"/>
    <p:sldId id="297" r:id="rId42"/>
    <p:sldId id="298" r:id="rId43"/>
    <p:sldId id="299" r:id="rId44"/>
    <p:sldId id="300" r:id="rId45"/>
    <p:sldId id="301" r:id="rId46"/>
    <p:sldId id="302" r:id="rId47"/>
    <p:sldId id="303" r:id="rId48"/>
    <p:sldId id="304" r:id="rId49"/>
    <p:sldId id="305" r:id="rId50"/>
    <p:sldId id="306" r:id="rId51"/>
    <p:sldId id="307" r:id="rId52"/>
    <p:sldId id="308" r:id="rId53"/>
    <p:sldId id="309" r:id="rId54"/>
    <p:sldId id="310" r:id="rId55"/>
    <p:sldId id="311" r:id="rId56"/>
    <p:sldId id="312" r:id="rId57"/>
    <p:sldId id="313" r:id="rId58"/>
    <p:sldId id="314" r:id="rId59"/>
    <p:sldId id="315" r:id="rId60"/>
    <p:sldId id="316" r:id="rId61"/>
    <p:sldId id="317" r:id="rId62"/>
    <p:sldId id="318" r:id="rId63"/>
    <p:sldId id="319" r:id="rId64"/>
    <p:sldId id="320" r:id="rId65"/>
    <p:sldId id="321" r:id="rId66"/>
    <p:sldId id="322" r:id="rId67"/>
    <p:sldId id="323" r:id="rId68"/>
    <p:sldId id="324" r:id="rId69"/>
    <p:sldId id="325" r:id="rId70"/>
    <p:sldId id="326" r:id="rId71"/>
    <p:sldId id="327" r:id="rId72"/>
    <p:sldId id="328" r:id="rId73"/>
    <p:sldId id="329" r:id="rId74"/>
    <p:sldId id="330" r:id="rId75"/>
    <p:sldId id="331" r:id="rId76"/>
    <p:sldId id="332" r:id="rId77"/>
    <p:sldId id="333" r:id="rId78"/>
    <p:sldId id="334" r:id="rId79"/>
    <p:sldId id="335" r:id="rId80"/>
    <p:sldId id="336" r:id="rId81"/>
    <p:sldId id="337" r:id="rId82"/>
    <p:sldId id="338" r:id="rId83"/>
    <p:sldId id="339" r:id="rId84"/>
    <p:sldId id="340" r:id="rId85"/>
    <p:sldId id="341" r:id="rId86"/>
    <p:sldId id="342" r:id="rId87"/>
    <p:sldId id="343" r:id="rId88"/>
    <p:sldId id="344" r:id="rId89"/>
    <p:sldId id="345" r:id="rId90"/>
    <p:sldId id="346" r:id="rId91"/>
    <p:sldId id="347" r:id="rId92"/>
    <p:sldId id="348" r:id="rId93"/>
    <p:sldId id="349" r:id="rId94"/>
    <p:sldId id="350" r:id="rId95"/>
    <p:sldId id="351" r:id="rId96"/>
    <p:sldId id="352" r:id="rId97"/>
    <p:sldId id="353" r:id="rId98"/>
    <p:sldId id="354" r:id="rId99"/>
    <p:sldId id="355" r:id="rId100"/>
    <p:sldId id="356" r:id="rId101"/>
    <p:sldId id="357" r:id="rId102"/>
    <p:sldId id="358" r:id="rId103"/>
    <p:sldId id="359" r:id="rId104"/>
    <p:sldId id="360" r:id="rId105"/>
    <p:sldId id="361" r:id="rId106"/>
    <p:sldId id="362" r:id="rId107"/>
    <p:sldId id="363" r:id="rId108"/>
    <p:sldId id="364" r:id="rId109"/>
    <p:sldId id="365" r:id="rId110"/>
    <p:sldId id="366" r:id="rId111"/>
    <p:sldId id="367" r:id="rId112"/>
    <p:sldId id="368" r:id="rId113"/>
    <p:sldId id="369" r:id="rId114"/>
    <p:sldId id="370" r:id="rId115"/>
    <p:sldId id="371" r:id="rId116"/>
    <p:sldId id="372" r:id="rId117"/>
    <p:sldId id="373" r:id="rId118"/>
    <p:sldId id="374" r:id="rId119"/>
    <p:sldId id="375" r:id="rId120"/>
    <p:sldId id="376" r:id="rId121"/>
    <p:sldId id="377" r:id="rId122"/>
    <p:sldId id="378" r:id="rId123"/>
    <p:sldId id="379" r:id="rId124"/>
    <p:sldId id="380" r:id="rId125"/>
    <p:sldId id="381" r:id="rId126"/>
    <p:sldId id="382" r:id="rId127"/>
    <p:sldId id="383" r:id="rId128"/>
    <p:sldId id="384" r:id="rId129"/>
    <p:sldId id="385" r:id="rId130"/>
    <p:sldId id="386" r:id="rId131"/>
    <p:sldId id="387" r:id="rId132"/>
    <p:sldId id="388" r:id="rId133"/>
    <p:sldId id="389" r:id="rId134"/>
    <p:sldId id="390" r:id="rId135"/>
    <p:sldId id="391" r:id="rId136"/>
    <p:sldId id="392" r:id="rId13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2B4FA"/>
    <a:srgbClr val="D6B2FA"/>
    <a:srgbClr val="BDB9F3"/>
    <a:srgbClr val="59075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77600" autoAdjust="0"/>
  </p:normalViewPr>
  <p:slideViewPr>
    <p:cSldViewPr snapToGrid="0">
      <p:cViewPr varScale="1">
        <p:scale>
          <a:sx n="52" d="100"/>
          <a:sy n="52" d="100"/>
        </p:scale>
        <p:origin x="1200" y="60"/>
      </p:cViewPr>
      <p:guideLst/>
    </p:cSldViewPr>
  </p:slideViewPr>
  <p:notesTextViewPr>
    <p:cViewPr>
      <p:scale>
        <a:sx n="1" d="1"/>
        <a:sy n="1" d="1"/>
      </p:scale>
      <p:origin x="0" y="0"/>
    </p:cViewPr>
  </p:notesTextViewPr>
  <p:sorterViewPr>
    <p:cViewPr>
      <p:scale>
        <a:sx n="182" d="100"/>
        <a:sy n="182" d="100"/>
      </p:scale>
      <p:origin x="0" y="-107304"/>
    </p:cViewPr>
  </p:sorterViewPr>
  <p:notesViewPr>
    <p:cSldViewPr snapToGrid="0">
      <p:cViewPr varScale="1">
        <p:scale>
          <a:sx n="88" d="100"/>
          <a:sy n="88" d="100"/>
        </p:scale>
        <p:origin x="3822" y="66"/>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notesMaster" Target="notesMasters/notesMaster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slide" Target="slides/slide128.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slide" Target="slides/slide131.xml"/><Relationship Id="rId14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Column1</c:v>
                </c:pt>
              </c:strCache>
            </c:strRef>
          </c:tx>
          <c:spPr>
            <a:ln w="38100">
              <a:solidFill>
                <a:srgbClr val="FFFF00"/>
              </a:solidFill>
            </a:ln>
          </c:spPr>
          <c:marker>
            <c:spPr>
              <a:solidFill>
                <a:srgbClr val="FFFF00"/>
              </a:solidFill>
              <a:ln w="38100">
                <a:solidFill>
                  <a:srgbClr val="FFFF00"/>
                </a:solidFill>
              </a:ln>
            </c:spPr>
          </c:marker>
          <c:dLbls>
            <c:dLbl>
              <c:idx val="0"/>
              <c:layout>
                <c:manualLayout>
                  <c:x val="0"/>
                  <c:y val="2.631578947368420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BE58-4F80-9CC6-69E4E9D9FA41}"/>
                </c:ext>
              </c:extLst>
            </c:dLbl>
            <c:dLbl>
              <c:idx val="1"/>
              <c:layout>
                <c:manualLayout>
                  <c:x val="1.557632398753894E-3"/>
                  <c:y val="2.923976608187139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BE58-4F80-9CC6-69E4E9D9FA41}"/>
                </c:ext>
              </c:extLst>
            </c:dLbl>
            <c:dLbl>
              <c:idx val="2"/>
              <c:layout>
                <c:manualLayout>
                  <c:x val="-3.1152647975077881E-3"/>
                  <c:y val="3.508771929824561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BE58-4F80-9CC6-69E4E9D9FA41}"/>
                </c:ext>
              </c:extLst>
            </c:dLbl>
            <c:dLbl>
              <c:idx val="3"/>
              <c:layout>
                <c:manualLayout>
                  <c:x val="1.557632398753894E-3"/>
                  <c:y val="3.801169590643274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BE58-4F80-9CC6-69E4E9D9FA41}"/>
                </c:ext>
              </c:extLst>
            </c:dLbl>
            <c:dLbl>
              <c:idx val="4"/>
              <c:layout>
                <c:manualLayout>
                  <c:x val="-1.8691588785046728E-2"/>
                  <c:y val="3.801169590643274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BE58-4F80-9CC6-69E4E9D9FA41}"/>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Sheet1!$A$2:$A$6</c:f>
              <c:strCache>
                <c:ptCount val="5"/>
                <c:pt idx="0">
                  <c:v>In Tx</c:v>
                </c:pt>
                <c:pt idx="1">
                  <c:v>1 2 3 </c:v>
                </c:pt>
                <c:pt idx="2">
                  <c:v>4 5 6</c:v>
                </c:pt>
                <c:pt idx="3">
                  <c:v>7 8 9</c:v>
                </c:pt>
                <c:pt idx="4">
                  <c:v>10 11 12</c:v>
                </c:pt>
              </c:strCache>
            </c:strRef>
          </c:cat>
          <c:val>
            <c:numRef>
              <c:f>Sheet1!$B$2:$B$6</c:f>
              <c:numCache>
                <c:formatCode>General</c:formatCode>
                <c:ptCount val="5"/>
                <c:pt idx="0">
                  <c:v>28.9</c:v>
                </c:pt>
                <c:pt idx="1">
                  <c:v>45.5</c:v>
                </c:pt>
                <c:pt idx="2">
                  <c:v>57.6</c:v>
                </c:pt>
                <c:pt idx="3">
                  <c:v>72.7</c:v>
                </c:pt>
                <c:pt idx="4">
                  <c:v>82.1</c:v>
                </c:pt>
              </c:numCache>
            </c:numRef>
          </c:val>
          <c:smooth val="0"/>
          <c:extLst>
            <c:ext xmlns:c16="http://schemas.microsoft.com/office/drawing/2014/chart" uri="{C3380CC4-5D6E-409C-BE32-E72D297353CC}">
              <c16:uniqueId val="{00000005-BE58-4F80-9CC6-69E4E9D9FA41}"/>
            </c:ext>
          </c:extLst>
        </c:ser>
        <c:dLbls>
          <c:showLegendKey val="0"/>
          <c:showVal val="0"/>
          <c:showCatName val="0"/>
          <c:showSerName val="0"/>
          <c:showPercent val="0"/>
          <c:showBubbleSize val="0"/>
        </c:dLbls>
        <c:marker val="1"/>
        <c:smooth val="0"/>
        <c:axId val="226508800"/>
        <c:axId val="226510336"/>
      </c:lineChart>
      <c:catAx>
        <c:axId val="226508800"/>
        <c:scaling>
          <c:orientation val="minMax"/>
        </c:scaling>
        <c:delete val="0"/>
        <c:axPos val="b"/>
        <c:numFmt formatCode="General" sourceLinked="0"/>
        <c:majorTickMark val="out"/>
        <c:minorTickMark val="none"/>
        <c:tickLblPos val="nextTo"/>
        <c:crossAx val="226510336"/>
        <c:crosses val="autoZero"/>
        <c:auto val="1"/>
        <c:lblAlgn val="ctr"/>
        <c:lblOffset val="100"/>
        <c:noMultiLvlLbl val="0"/>
      </c:catAx>
      <c:valAx>
        <c:axId val="226510336"/>
        <c:scaling>
          <c:orientation val="minMax"/>
        </c:scaling>
        <c:delete val="0"/>
        <c:axPos val="l"/>
        <c:majorGridlines/>
        <c:numFmt formatCode="General" sourceLinked="1"/>
        <c:majorTickMark val="out"/>
        <c:minorTickMark val="none"/>
        <c:tickLblPos val="nextTo"/>
        <c:crossAx val="226508800"/>
        <c:crosses val="autoZero"/>
        <c:crossBetween val="between"/>
      </c:valAx>
    </c:plotArea>
    <c:plotVisOnly val="1"/>
    <c:dispBlanksAs val="gap"/>
    <c:showDLblsOverMax val="0"/>
  </c:chart>
  <c:txPr>
    <a:bodyPr/>
    <a:lstStyle/>
    <a:p>
      <a:pPr>
        <a:defRPr sz="1800">
          <a:solidFill>
            <a:schemeClr val="bg1"/>
          </a:solidFill>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3658051689860837"/>
          <c:y val="2.8305196322396121E-2"/>
          <c:w val="0.7257610031405034"/>
          <c:h val="0.82166521038173668"/>
        </c:manualLayout>
      </c:layout>
      <c:barChart>
        <c:barDir val="col"/>
        <c:grouping val="clustered"/>
        <c:varyColors val="0"/>
        <c:ser>
          <c:idx val="0"/>
          <c:order val="0"/>
          <c:tx>
            <c:strRef>
              <c:f>Sheet1!$A$2</c:f>
              <c:strCache>
                <c:ptCount val="1"/>
                <c:pt idx="0">
                  <c:v>% Died</c:v>
                </c:pt>
              </c:strCache>
            </c:strRef>
          </c:tx>
          <c:spPr>
            <a:solidFill>
              <a:schemeClr val="accent1"/>
            </a:solidFill>
            <a:ln w="12659">
              <a:solidFill>
                <a:schemeClr val="tx1"/>
              </a:solidFill>
              <a:prstDash val="solid"/>
            </a:ln>
          </c:spPr>
          <c:invertIfNegative val="0"/>
          <c:dPt>
            <c:idx val="1"/>
            <c:invertIfNegative val="0"/>
            <c:bubble3D val="0"/>
            <c:spPr>
              <a:solidFill>
                <a:srgbClr val="FFFF00"/>
              </a:solidFill>
              <a:ln w="12659">
                <a:solidFill>
                  <a:schemeClr val="tx1"/>
                </a:solidFill>
                <a:prstDash val="solid"/>
              </a:ln>
            </c:spPr>
            <c:extLst>
              <c:ext xmlns:c16="http://schemas.microsoft.com/office/drawing/2014/chart" uri="{C3380CC4-5D6E-409C-BE32-E72D297353CC}">
                <c16:uniqueId val="{00000001-4408-443A-993D-CA72B78EAC62}"/>
              </c:ext>
            </c:extLst>
          </c:dPt>
          <c:dLbls>
            <c:dLbl>
              <c:idx val="0"/>
              <c:layout>
                <c:manualLayout>
                  <c:x val="-9.6084146198144194E-3"/>
                  <c:y val="-5.0966311173129004E-2"/>
                </c:manualLayout>
              </c:layout>
              <c:numFmt formatCode="0.0%" sourceLinked="0"/>
              <c:spPr>
                <a:noFill/>
                <a:ln w="25319">
                  <a:noFill/>
                </a:ln>
              </c:spPr>
              <c:txPr>
                <a:bodyPr/>
                <a:lstStyle/>
                <a:p>
                  <a:pPr>
                    <a:defRPr/>
                  </a:pPr>
                  <a:endParaRPr lang="en-US"/>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4408-443A-993D-CA72B78EAC62}"/>
                </c:ext>
              </c:extLst>
            </c:dLbl>
            <c:dLbl>
              <c:idx val="1"/>
              <c:layout>
                <c:manualLayout>
                  <c:x val="2.3113174286050076E-3"/>
                  <c:y val="-2.5382986145719152E-2"/>
                </c:manualLayout>
              </c:layout>
              <c:numFmt formatCode="0.0%" sourceLinked="0"/>
              <c:spPr>
                <a:noFill/>
                <a:ln w="25319">
                  <a:noFill/>
                </a:ln>
              </c:spPr>
              <c:txPr>
                <a:bodyPr/>
                <a:lstStyle/>
                <a:p>
                  <a:pPr>
                    <a:defRPr/>
                  </a:pPr>
                  <a:endParaRPr lang="en-US"/>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4408-443A-993D-CA72B78EAC62}"/>
                </c:ext>
              </c:extLst>
            </c:dLbl>
            <c:spPr>
              <a:noFill/>
              <a:ln w="25319">
                <a:noFill/>
              </a:ln>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Sheet1!$B$1:$C$1</c:f>
              <c:strCache>
                <c:ptCount val="2"/>
                <c:pt idx="0">
                  <c:v>    In Treatment               (n=397)</c:v>
                </c:pt>
                <c:pt idx="1">
                  <c:v>         Discharged                  (n=110)</c:v>
                </c:pt>
              </c:strCache>
            </c:strRef>
          </c:cat>
          <c:val>
            <c:numRef>
              <c:f>Sheet1!$B$2:$C$2</c:f>
              <c:numCache>
                <c:formatCode>General</c:formatCode>
                <c:ptCount val="2"/>
                <c:pt idx="0">
                  <c:v>0.01</c:v>
                </c:pt>
                <c:pt idx="1">
                  <c:v>8.2000000000000003E-2</c:v>
                </c:pt>
              </c:numCache>
            </c:numRef>
          </c:val>
          <c:extLst>
            <c:ext xmlns:c16="http://schemas.microsoft.com/office/drawing/2014/chart" uri="{C3380CC4-5D6E-409C-BE32-E72D297353CC}">
              <c16:uniqueId val="{00000003-4408-443A-993D-CA72B78EAC62}"/>
            </c:ext>
          </c:extLst>
        </c:ser>
        <c:dLbls>
          <c:showLegendKey val="0"/>
          <c:showVal val="1"/>
          <c:showCatName val="0"/>
          <c:showSerName val="0"/>
          <c:showPercent val="0"/>
          <c:showBubbleSize val="0"/>
        </c:dLbls>
        <c:gapWidth val="150"/>
        <c:axId val="227527296"/>
        <c:axId val="227529088"/>
      </c:barChart>
      <c:catAx>
        <c:axId val="227527296"/>
        <c:scaling>
          <c:orientation val="minMax"/>
        </c:scaling>
        <c:delete val="0"/>
        <c:axPos val="b"/>
        <c:numFmt formatCode="General" sourceLinked="1"/>
        <c:majorTickMark val="out"/>
        <c:minorTickMark val="none"/>
        <c:tickLblPos val="low"/>
        <c:spPr>
          <a:ln w="3166">
            <a:solidFill>
              <a:schemeClr val="tx1"/>
            </a:solidFill>
            <a:prstDash val="solid"/>
          </a:ln>
        </c:spPr>
        <c:txPr>
          <a:bodyPr rot="0" vert="horz"/>
          <a:lstStyle/>
          <a:p>
            <a:pPr>
              <a:defRPr/>
            </a:pPr>
            <a:endParaRPr lang="en-US"/>
          </a:p>
        </c:txPr>
        <c:crossAx val="227529088"/>
        <c:crosses val="autoZero"/>
        <c:auto val="1"/>
        <c:lblAlgn val="ctr"/>
        <c:lblOffset val="100"/>
        <c:tickLblSkip val="1"/>
        <c:tickMarkSkip val="1"/>
        <c:noMultiLvlLbl val="0"/>
      </c:catAx>
      <c:valAx>
        <c:axId val="227529088"/>
        <c:scaling>
          <c:orientation val="minMax"/>
          <c:max val="0.1"/>
        </c:scaling>
        <c:delete val="0"/>
        <c:axPos val="l"/>
        <c:title>
          <c:tx>
            <c:rich>
              <a:bodyPr rot="0" vert="horz"/>
              <a:lstStyle/>
              <a:p>
                <a:pPr algn="ctr">
                  <a:defRPr/>
                </a:pPr>
                <a:r>
                  <a:rPr lang="en-US" sz="2800" dirty="0">
                    <a:solidFill>
                      <a:srgbClr val="FFC000"/>
                    </a:solidFill>
                  </a:rPr>
                  <a:t>% Died</a:t>
                </a:r>
              </a:p>
            </c:rich>
          </c:tx>
          <c:layout>
            <c:manualLayout>
              <c:xMode val="edge"/>
              <c:yMode val="edge"/>
              <c:x val="1.821378180328613E-3"/>
              <c:y val="0.3878328796891683"/>
            </c:manualLayout>
          </c:layout>
          <c:overlay val="0"/>
          <c:spPr>
            <a:noFill/>
            <a:ln w="25319">
              <a:noFill/>
            </a:ln>
          </c:spPr>
        </c:title>
        <c:numFmt formatCode="0.0%" sourceLinked="0"/>
        <c:majorTickMark val="out"/>
        <c:minorTickMark val="none"/>
        <c:tickLblPos val="nextTo"/>
        <c:spPr>
          <a:ln w="3166">
            <a:solidFill>
              <a:schemeClr val="tx1"/>
            </a:solidFill>
            <a:prstDash val="solid"/>
          </a:ln>
        </c:spPr>
        <c:txPr>
          <a:bodyPr rot="0" vert="horz"/>
          <a:lstStyle/>
          <a:p>
            <a:pPr>
              <a:defRPr/>
            </a:pPr>
            <a:endParaRPr lang="en-US"/>
          </a:p>
        </c:txPr>
        <c:crossAx val="227527296"/>
        <c:crosses val="autoZero"/>
        <c:crossBetween val="between"/>
      </c:valAx>
      <c:spPr>
        <a:noFill/>
        <a:ln w="12659">
          <a:solidFill>
            <a:schemeClr val="tx1"/>
          </a:solidFill>
          <a:prstDash val="solid"/>
        </a:ln>
      </c:spPr>
    </c:plotArea>
    <c:plotVisOnly val="1"/>
    <c:dispBlanksAs val="gap"/>
    <c:showDLblsOverMax val="0"/>
  </c:chart>
  <c:spPr>
    <a:noFill/>
    <a:ln>
      <a:noFill/>
    </a:ln>
  </c:spPr>
  <c:txPr>
    <a:bodyPr/>
    <a:lstStyle/>
    <a:p>
      <a:pPr>
        <a:defRPr sz="1793" b="1" i="0" u="none" strike="noStrike" baseline="0">
          <a:solidFill>
            <a:schemeClr val="bg1"/>
          </a:solidFill>
          <a:latin typeface="Times New Roman"/>
          <a:ea typeface="Times New Roman"/>
          <a:cs typeface="Times New Roman"/>
        </a:defRPr>
      </a:pPr>
      <a:endParaRPr lang="en-US"/>
    </a:p>
  </c:txPr>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100.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01.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02.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51F6A2A-D057-4B11-8309-B0E252D26631}" type="datetimeFigureOut">
              <a:rPr lang="en-US" smtClean="0"/>
              <a:t>1/12/2018</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9299797-476C-4A10-A3B4-222B6A1DB88E}" type="slidenum">
              <a:rPr lang="en-US" smtClean="0"/>
              <a:t>‹#›</a:t>
            </a:fld>
            <a:endParaRPr lang="en-US"/>
          </a:p>
        </p:txBody>
      </p:sp>
    </p:spTree>
    <p:extLst>
      <p:ext uri="{BB962C8B-B14F-4D97-AF65-F5344CB8AC3E}">
        <p14:creationId xmlns:p14="http://schemas.microsoft.com/office/powerpoint/2010/main" val="196771813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383E895-3A6F-4F1E-BF37-5898AA2E4EDA}" type="datetimeFigureOut">
              <a:rPr lang="en-US" smtClean="0"/>
              <a:t>1/12/2018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198BED6-6C92-4801-B7CF-D243B0E3C2F9}" type="slidenum">
              <a:rPr lang="en-US" smtClean="0"/>
              <a:t>‹#›</a:t>
            </a:fld>
            <a:endParaRPr lang="en-US"/>
          </a:p>
        </p:txBody>
      </p:sp>
    </p:spTree>
    <p:extLst>
      <p:ext uri="{BB962C8B-B14F-4D97-AF65-F5344CB8AC3E}">
        <p14:creationId xmlns:p14="http://schemas.microsoft.com/office/powerpoint/2010/main" val="39939662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3" Type="http://schemas.openxmlformats.org/officeDocument/2006/relationships/hyperlink" Target="http://www.getnaloxonenow.org/" TargetMode="External"/><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3" Type="http://schemas.openxmlformats.org/officeDocument/2006/relationships/hyperlink" Target="https://www.samhsa.gov/medication-assisted-reatment/treatment/methadone" TargetMode="External"/><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3" Type="http://schemas.openxmlformats.org/officeDocument/2006/relationships/hyperlink" Target="https://www.samhsa.gov/medication-assisted-reatment/treatment/methadone" TargetMode="External"/><Relationship Id="rId2" Type="http://schemas.openxmlformats.org/officeDocument/2006/relationships/slide" Target="../slides/slide103.xml"/><Relationship Id="rId1" Type="http://schemas.openxmlformats.org/officeDocument/2006/relationships/notesMaster" Target="../notesMasters/notesMaster1.xml"/><Relationship Id="rId4" Type="http://schemas.openxmlformats.org/officeDocument/2006/relationships/hyperlink" Target="http://dpt2.samhsa.gov/treatment/directory.aspx" TargetMode="External"/></Relationships>
</file>

<file path=ppt/notesSlides/_rels/notesSlide104.xml.rels><?xml version="1.0" encoding="UTF-8" standalone="yes"?>
<Relationships xmlns="http://schemas.openxmlformats.org/package/2006/relationships"><Relationship Id="rId3" Type="http://schemas.openxmlformats.org/officeDocument/2006/relationships/hyperlink" Target="http://store.samhsa.gov/product/TIP-43-Medication-Assisted-Treatment-for-Opioid-Addiction-in-Opioid-Treatment-Programs/SMA12-4214" TargetMode="External"/><Relationship Id="rId2" Type="http://schemas.openxmlformats.org/officeDocument/2006/relationships/slide" Target="../slides/slide104.xml"/><Relationship Id="rId1" Type="http://schemas.openxmlformats.org/officeDocument/2006/relationships/notesMaster" Target="../notesMasters/notesMaster1.xml"/><Relationship Id="rId6" Type="http://schemas.openxmlformats.org/officeDocument/2006/relationships/hyperlink" Target="http://www.google.com/url?sa=t&amp;rct=j&amp;q=&amp;esrc=s&amp;source=web&amp;cd=1&amp;cad=rja&amp;uact=8&amp;ved=0ahUKEwjVmu6O6qzVAhXEw1QKHcX5BeoQFggmMAA&amp;url=http://www2.mallinckrodt.com/WorkArea/DownloadAsset.aspx?id%3D2147492636&amp;usg=AFQjCNGOq3rFAOSjTjRJ86dEI3h_doBYWQ" TargetMode="External"/><Relationship Id="rId5" Type="http://schemas.openxmlformats.org/officeDocument/2006/relationships/hyperlink" Target="https://www.samhsa.gov/medication-assisted-reatment/treatment/methadone" TargetMode="External"/><Relationship Id="rId4" Type="http://schemas.openxmlformats.org/officeDocument/2006/relationships/hyperlink" Target="https://www.samhsa.gov/medication-assisted-treatment/treatment#medications-used-in-mat" TargetMode="External"/></Relationships>
</file>

<file path=ppt/notesSlides/_rels/notesSlide105.xml.rels><?xml version="1.0" encoding="UTF-8" standalone="yes"?>
<Relationships xmlns="http://schemas.openxmlformats.org/package/2006/relationships"><Relationship Id="rId3" Type="http://schemas.openxmlformats.org/officeDocument/2006/relationships/hyperlink" Target="https://www.ncbi.nlm.nih.gov/books/NBK64148/" TargetMode="External"/><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3" Type="http://schemas.openxmlformats.org/officeDocument/2006/relationships/hyperlink" Target="https://www.samhsa.gov/medication-assisted-treatment/treatment/methadone" TargetMode="External"/><Relationship Id="rId2" Type="http://schemas.openxmlformats.org/officeDocument/2006/relationships/slide" Target="../slides/slide106.xml"/><Relationship Id="rId1" Type="http://schemas.openxmlformats.org/officeDocument/2006/relationships/notesMaster" Target="../notesMasters/notesMaster1.xml"/><Relationship Id="rId5" Type="http://schemas.openxmlformats.org/officeDocument/2006/relationships/hyperlink" Target="http://www.google.com/url?sa=t&amp;rct=j&amp;q=&amp;esrc=s&amp;source=web&amp;cd=1&amp;cad=rja&amp;uact=8&amp;ved=0ahUKEwjVmu6O6qzVAhXEw1QKHcX5BeoQFggmMAA&amp;url=http://www2.mallinckrodt.com/WorkArea/DownloadAsset.aspx?id%3D2147492636&amp;usg=AFQjCNGOq3rFAOSjTjRJ86dEI3h_doBYWQ" TargetMode="External"/><Relationship Id="rId4" Type="http://schemas.openxmlformats.org/officeDocument/2006/relationships/hyperlink" Target="https://www.ncbi.nlm.nih.gov/books/NBK64148/" TargetMode="External"/></Relationships>
</file>

<file path=ppt/notesSlides/_rels/notesSlide107.xml.rels><?xml version="1.0" encoding="UTF-8" standalone="yes"?>
<Relationships xmlns="http://schemas.openxmlformats.org/package/2006/relationships"><Relationship Id="rId3" Type="http://schemas.openxmlformats.org/officeDocument/2006/relationships/hyperlink" Target="https://one.nhtsa.gov/people/injury/research/job185drugs/methadone.htm" TargetMode="External"/><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3" Type="http://schemas.openxmlformats.org/officeDocument/2006/relationships/hyperlink" Target="https://www.samhsa.gov/medication-assisted-treatment/treatment/methadone" TargetMode="External"/><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3" Type="http://schemas.openxmlformats.org/officeDocument/2006/relationships/hyperlink" Target="http://store.samhsa.gov/product/Follow-Directions-How-to-Use-Methadone-Safely/SMA09-4409" TargetMode="External"/><Relationship Id="rId2" Type="http://schemas.openxmlformats.org/officeDocument/2006/relationships/slide" Target="../slides/slide111.xml"/><Relationship Id="rId1" Type="http://schemas.openxmlformats.org/officeDocument/2006/relationships/notesMaster" Target="../notesMasters/notesMaster1.xml"/><Relationship Id="rId5" Type="http://schemas.openxmlformats.org/officeDocument/2006/relationships/hyperlink" Target="https://www.samhsa.gov/medication-assisted-treatment/treatment/methadone" TargetMode="External"/><Relationship Id="rId4" Type="http://schemas.openxmlformats.org/officeDocument/2006/relationships/hyperlink" Target="http://store.samhsa.gov/product/Siga-direcciones-C-mo-utilizar-la-metadona-de-una-manera-segura-folleto-/SMA09-4410" TargetMode="External"/></Relationships>
</file>

<file path=ppt/notesSlides/_rels/notesSlide112.xml.rels><?xml version="1.0" encoding="UTF-8" standalone="yes"?>
<Relationships xmlns="http://schemas.openxmlformats.org/package/2006/relationships"><Relationship Id="rId3" Type="http://schemas.openxmlformats.org/officeDocument/2006/relationships/hyperlink" Target="https://www.drugabuse.gov/sites/default/files/podat_1.pdf" TargetMode="External"/><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3" Type="http://schemas.openxmlformats.org/officeDocument/2006/relationships/hyperlink" Target="https://www.samhsa.gov/medication-assisted-treatment/treatment/methadone" TargetMode="External"/><Relationship Id="rId2" Type="http://schemas.openxmlformats.org/officeDocument/2006/relationships/slide" Target="../slides/slide121.xml"/><Relationship Id="rId1" Type="http://schemas.openxmlformats.org/officeDocument/2006/relationships/notesMaster" Target="../notesMasters/notesMaster1.xml"/><Relationship Id="rId6" Type="http://schemas.openxmlformats.org/officeDocument/2006/relationships/hyperlink" Target="http://store.samhsa.gov/product/Clinical-Guidelines-for-the-Use-of-Buprenorphine-in-the-Treatment-of-Opioid-Addiction/SMA05-4003" TargetMode="External"/><Relationship Id="rId5" Type="http://schemas.openxmlformats.org/officeDocument/2006/relationships/hyperlink" Target="https://www.samhsa.gov/medication-assisted-treatment/buprenorphine-waiver-management" TargetMode="External"/><Relationship Id="rId4" Type="http://schemas.openxmlformats.org/officeDocument/2006/relationships/hyperlink" Target="https://www.samhsa.gov/medication-assisted-treatment/legislation-regulations-guidelines#DATA-2000" TargetMode="External"/></Relationships>
</file>

<file path=ppt/notesSlides/_rels/notesSlide122.xml.rels><?xml version="1.0" encoding="UTF-8" standalone="yes"?>
<Relationships xmlns="http://schemas.openxmlformats.org/package/2006/relationships"><Relationship Id="rId3" Type="http://schemas.openxmlformats.org/officeDocument/2006/relationships/hyperlink" Target="http://store.samhsa.gov/product/Clinical-Guidelines-for-the-Use-of-Buprenorphine-in-the-Treatment-of-Opioid-Addiction/SMA05-4003" TargetMode="External"/><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3" Type="http://schemas.openxmlformats.org/officeDocument/2006/relationships/hyperlink" Target="http://store.samhsa.gov/product/Clinical-Guidelines-for-the-Use-of-Buprenorphine-in-the-Treatment-of-Opioid-Addiction/SMA05-4003" TargetMode="External"/><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3" Type="http://schemas.openxmlformats.org/officeDocument/2006/relationships/hyperlink" Target="http://store.samhsa.gov/product/Clinical-Guidelines-for-the-Use-of-Buprenorphine-in-the-Treatment-of-Opioid-Addiction/SMA05-4003" TargetMode="External"/><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3" Type="http://schemas.openxmlformats.org/officeDocument/2006/relationships/hyperlink" Target="https://www.drugabuse.gov/drugs-abuse/opioids" TargetMode="External"/><Relationship Id="rId2" Type="http://schemas.openxmlformats.org/officeDocument/2006/relationships/slide" Target="../slides/slide128.xml"/><Relationship Id="rId1" Type="http://schemas.openxmlformats.org/officeDocument/2006/relationships/notesMaster" Target="../notesMasters/notesMaster1.xml"/><Relationship Id="rId5" Type="http://schemas.openxmlformats.org/officeDocument/2006/relationships/hyperlink" Target="https://www.drugabuse.gov/about-nida/noras-blog/2016/05/probuphine-game-changer-in-fighting-opioid-dependence" TargetMode="External"/><Relationship Id="rId4" Type="http://schemas.openxmlformats.org/officeDocument/2006/relationships/hyperlink" Target="https://www.drugabuse.gov/related-topics/treatment" TargetMode="External"/></Relationships>
</file>

<file path=ppt/notesSlides/_rels/notesSlide129.xml.rels><?xml version="1.0" encoding="UTF-8" standalone="yes"?>
<Relationships xmlns="http://schemas.openxmlformats.org/package/2006/relationships"><Relationship Id="rId3" Type="http://schemas.openxmlformats.org/officeDocument/2006/relationships/hyperlink" Target="https://www.drugabuse.gov/sites/default/files/podat_1.pdf" TargetMode="External"/><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dea.gov/resource-center/meth-lab-maps.shtml"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drugabuse.gov/publications/drugfacts/heroin"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drugabuse.gov/publications/drugfacts/heroin"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www.drugabuse.gov/publications/drugfacts/heroin"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www.drugabuse.gov/publications/drugfacts/heroin"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www.unodc.org/doc/wdr2016/WDR_2016_Chapter_1_Opiates.pdf"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www.unodc.org/unodc/en/crop-monitoring/"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www.dea.gov/pr/multimedia-library/image-gallery/year_in_pictures_16/2016.shtml015-16"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www.dea.gov/pr/multimedia-library/image-gallery/year_in_pictures_16/2016.shtml015-16"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s://www.cdc.gov/hiv/statistics/overview/ataglance.html" TargetMode="External"/><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3" Type="http://schemas.openxmlformats.org/officeDocument/2006/relationships/hyperlink" Target="https://www.cdc.gov/hiv/statistics/overview/ataglance.html" TargetMode="External"/><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3" Type="http://schemas.openxmlformats.org/officeDocument/2006/relationships/hyperlink" Target="https://www.cdc.gov/hiv/statistics/overview/ataglance.html" TargetMode="External"/><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3" Type="http://schemas.openxmlformats.org/officeDocument/2006/relationships/hyperlink" Target="file:///C:\Users\Beth\Documents\bfinnerty\PSATTC\Trainings%20and%20Conferences\PAETC%20Collaborative%20Trainings\Drew%20Fact%20Sheets%20and%20Trainings\2016-17%20Products\Heroin_RxOpioids_HIV\(https:\www.cdc.gov\drugoverdose\opioids\prescribed.html)" TargetMode="External"/><Relationship Id="rId7" Type="http://schemas.openxmlformats.org/officeDocument/2006/relationships/hyperlink" Target="http://wonder.cdc.gov/" TargetMode="External"/><Relationship Id="rId2" Type="http://schemas.openxmlformats.org/officeDocument/2006/relationships/slide" Target="../slides/slide42.xml"/><Relationship Id="rId1" Type="http://schemas.openxmlformats.org/officeDocument/2006/relationships/notesMaster" Target="../notesMasters/notesMaster1.xml"/><Relationship Id="rId6" Type="http://schemas.openxmlformats.org/officeDocument/2006/relationships/hyperlink" Target="http://dx.doi.org/10.15585/mmwr.mm6550e" TargetMode="External"/><Relationship Id="rId5" Type="http://schemas.openxmlformats.org/officeDocument/2006/relationships/hyperlink" Target="https://www.cdc.gov/drugoverdose/epidemic/index.html" TargetMode="External"/><Relationship Id="rId4" Type="http://schemas.openxmlformats.org/officeDocument/2006/relationships/hyperlink" Target="file:///C:\Users\Beth\Documents\bfinnerty\PSATTC\Trainings%20and%20Conferences\PAETC%20Collaborative%20Trainings\Drew%20Fact%20Sheets%20and%20Trainings\2016-17%20Products\Heroin_RxOpioids_HIV\(https:\www.cdc.gov\drugoverdose\opioids\heroin.html)" TargetMode="Externa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3" Type="http://schemas.openxmlformats.org/officeDocument/2006/relationships/hyperlink" Target="http://wonder.cdc.gov/" TargetMode="External"/><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3" Type="http://schemas.openxmlformats.org/officeDocument/2006/relationships/hyperlink" Target="http://www.pdmpassist.org/" TargetMode="External"/><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3" Type="http://schemas.openxmlformats.org/officeDocument/2006/relationships/hyperlink" Target="https://ndews.umd.edu/sites/ndews.umd.edu/files/u1486/dea_emerging_threat_report_2016_quarter_4.pdf" TargetMode="External"/><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3" Type="http://schemas.openxmlformats.org/officeDocument/2006/relationships/hyperlink" Target="http://www.samhsa.gov/data/" TargetMode="External"/><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3" Type="http://schemas.openxmlformats.org/officeDocument/2006/relationships/hyperlink" Target="https://www.drugabuse.gov/publications/research-reports/relationship-between-prescription-drug-heroin-abuse/prescription-opioid-use-risk-factor-heroin-use" TargetMode="External"/><Relationship Id="rId2" Type="http://schemas.openxmlformats.org/officeDocument/2006/relationships/slide" Target="../slides/slide57.xml"/><Relationship Id="rId1" Type="http://schemas.openxmlformats.org/officeDocument/2006/relationships/notesMaster" Target="../notesMasters/notesMaster1.xml"/><Relationship Id="rId4" Type="http://schemas.openxmlformats.org/officeDocument/2006/relationships/hyperlink" Target="http://www.samhsa.gov/data/2k13/DataReview/DR006/nonmedical-pain-reliever-use-2013.pdf" TargetMode="Externa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3" Type="http://schemas.openxmlformats.org/officeDocument/2006/relationships/hyperlink" Target="https://www.drugabuse.gov/news-events/nida-notes/2014/05/although-relatively-few-doctor-shoppers-skew-opioid-prescribing" TargetMode="External"/><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3" Type="http://schemas.openxmlformats.org/officeDocument/2006/relationships/hyperlink" Target="http://samhsa.gov/data/" TargetMode="External"/><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3" Type="http://schemas.openxmlformats.org/officeDocument/2006/relationships/hyperlink" Target="https://www.cdc.gov/vitalsigns/opioid-prescribing/" TargetMode="External"/><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3" Type="http://schemas.openxmlformats.org/officeDocument/2006/relationships/hyperlink" Target="https://www.drugabuse.gov/publications/research-reports/prescription-drugs/trends-in-prescription-drug-abuse/older-adults" TargetMode="External"/><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3" Type="http://schemas.openxmlformats.org/officeDocument/2006/relationships/hyperlink" Target="http://www.youtube.com/watch?v=R5qbz4A92PQ" TargetMode="External"/><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3" Type="http://schemas.openxmlformats.org/officeDocument/2006/relationships/hyperlink" Target="https://www.asam.org/docs/default-source/public-policy-statements/1opioid-definitions-consensus-2-011.pdf" TargetMode="External"/><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3" Type="http://schemas.openxmlformats.org/officeDocument/2006/relationships/slide" Target="../slides/slide71.xml"/><Relationship Id="rId2" Type="http://schemas.openxmlformats.org/officeDocument/2006/relationships/notesMaster" Target="../notesMasters/notesMaster1.xml"/><Relationship Id="rId1" Type="http://schemas.openxmlformats.org/officeDocument/2006/relationships/tags" Target="../tags/tag17.xml"/><Relationship Id="rId4" Type="http://schemas.openxmlformats.org/officeDocument/2006/relationships/hyperlink" Target="https://www.drugabuse.gov/publications/research-reports/relationship-between-prescription-drug-abuse-heroin-use/subset-users-may-naturally-progress-rx-opioids-to-heroin" TargetMode="External"/></Relationships>
</file>

<file path=ppt/notesSlides/_rels/notesSlide72.xml.rels><?xml version="1.0" encoding="UTF-8" standalone="yes"?>
<Relationships xmlns="http://schemas.openxmlformats.org/package/2006/relationships"><Relationship Id="rId3" Type="http://schemas.openxmlformats.org/officeDocument/2006/relationships/hyperlink" Target="http://wonder.cdc.gov/" TargetMode="External"/><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3" Type="http://schemas.openxmlformats.org/officeDocument/2006/relationships/hyperlink" Target="https://wayback.archive-it.org/3926/*/https:/www.hhs.gov/about/news/2015/06/11/opioid-epidemic-medication-assisted-treatment-need-significantly-exceeds-capacity.html" TargetMode="External"/><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3" Type="http://schemas.openxmlformats.org/officeDocument/2006/relationships/hyperlink" Target="https://www.youtube.com/watch?v=R5qbz4A92PQ" TargetMode="External"/><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3" Type="http://schemas.openxmlformats.org/officeDocument/2006/relationships/hyperlink" Target="https://www.ncbi.nlm.nih.gov/books/NBK64157/" TargetMode="External"/><Relationship Id="rId2" Type="http://schemas.openxmlformats.org/officeDocument/2006/relationships/slide" Target="../slides/slide79.xml"/><Relationship Id="rId1" Type="http://schemas.openxmlformats.org/officeDocument/2006/relationships/notesMaster" Target="../notesMasters/notesMaster1.xml"/><Relationship Id="rId4" Type="http://schemas.openxmlformats.org/officeDocument/2006/relationships/hyperlink" Target="https://www.samhsa.gov/medication-assisted-treatment/buprenorphine-waiver-management" TargetMode="Externa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3" Type="http://schemas.openxmlformats.org/officeDocument/2006/relationships/hyperlink" Target="https://www.samhsa.gov/medication-assisted-treatment/buprenorphine-waiver-management" TargetMode="External"/><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3" Type="http://schemas.openxmlformats.org/officeDocument/2006/relationships/hyperlink" Target="https://www.drugabuse.gov/sites/default/files/podat_1.pdf" TargetMode="External"/><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3" Type="http://schemas.openxmlformats.org/officeDocument/2006/relationships/hyperlink" Target="https://www.drugabuse.gov/sites/default/files/podat_1.pdf" TargetMode="External"/><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3" Type="http://schemas.openxmlformats.org/officeDocument/2006/relationships/hyperlink" Target="https://www.drugabuse.gov/related-topics/opioid-overdose-reversal-naloxone-narcan-evzio" TargetMode="External"/><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3" Type="http://schemas.openxmlformats.org/officeDocument/2006/relationships/hyperlink" Target="https://www.fda.gov/drugs/drugsafety/postmarketdrugsafetyinformationforpatientsandproviders/ucm472923.htm" TargetMode="External"/><Relationship Id="rId2" Type="http://schemas.openxmlformats.org/officeDocument/2006/relationships/slide" Target="../slides/slide99.xml"/><Relationship Id="rId1" Type="http://schemas.openxmlformats.org/officeDocument/2006/relationships/notesMaster" Target="../notesMasters/notesMaster1.xml"/><Relationship Id="rId4" Type="http://schemas.openxmlformats.org/officeDocument/2006/relationships/hyperlink" Target="http://www.doh.wa.gov/YouandYourFamily/PoisoningandDrugOverdose/OpioidMisuseandOverdosePrevention"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610" name="Rectangle 2"/>
          <p:cNvSpPr>
            <a:spLocks noGrp="1" noRot="1" noChangeAspect="1" noChangeArrowheads="1" noTextEdit="1"/>
          </p:cNvSpPr>
          <p:nvPr>
            <p:ph type="sldImg"/>
          </p:nvPr>
        </p:nvSpPr>
        <p:spPr>
          <a:xfrm>
            <a:off x="381000" y="685800"/>
            <a:ext cx="6096000" cy="3429000"/>
          </a:xfrm>
          <a:ln/>
        </p:spPr>
      </p:sp>
      <p:sp>
        <p:nvSpPr>
          <p:cNvPr id="3246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200" b="1" i="1" kern="1200" dirty="0" smtClean="0">
                <a:solidFill>
                  <a:schemeClr val="tx1"/>
                </a:solidFill>
                <a:effectLst/>
                <a:latin typeface="+mn-lt"/>
                <a:ea typeface="+mn-ea"/>
                <a:cs typeface="+mn-cs"/>
              </a:rPr>
              <a:t>Before you begin, welcome participants and take care of housekeeping announcements, such as location of restrooms, turning off cell phones, participating actively, etc.</a:t>
            </a:r>
            <a:endParaRPr lang="en-US" sz="1200" kern="1200" dirty="0" smtClean="0">
              <a:solidFill>
                <a:schemeClr val="tx1"/>
              </a:solidFill>
              <a:effectLst/>
              <a:latin typeface="+mn-lt"/>
              <a:ea typeface="+mn-ea"/>
              <a:cs typeface="+mn-cs"/>
            </a:endParaRPr>
          </a:p>
          <a:p>
            <a:endParaRPr lang="en-US" sz="1200" b="1" i="1" kern="1200" dirty="0" smtClean="0">
              <a:solidFill>
                <a:schemeClr val="tx1"/>
              </a:solidFill>
              <a:effectLst/>
              <a:latin typeface="+mn-lt"/>
              <a:ea typeface="+mn-ea"/>
              <a:cs typeface="+mn-cs"/>
            </a:endParaRPr>
          </a:p>
          <a:p>
            <a:r>
              <a:rPr lang="en-US" sz="1200" b="1" i="1" kern="1200" dirty="0" smtClean="0">
                <a:solidFill>
                  <a:schemeClr val="tx1"/>
                </a:solidFill>
                <a:effectLst/>
                <a:latin typeface="+mn-lt"/>
                <a:ea typeface="+mn-ea"/>
                <a:cs typeface="+mn-cs"/>
              </a:rPr>
              <a:t>The purpose of this introductory training is to provide HIV clinicians (including, but not limited to physicians, dentists, nurses, and other allied health professionals, therapists and social workers, and counselors, specialists, and case managers) with an overview of the opioid epidemic and HIV. The duration of the training is approximately 120-150 minutes (2-2 ½ hours), depending on whether the trainer chooses to present all of the slides, or a selection of slides.</a:t>
            </a:r>
          </a:p>
          <a:p>
            <a:endParaRPr lang="en-US" sz="1200" b="1" i="1" kern="1200" dirty="0" smtClean="0">
              <a:solidFill>
                <a:schemeClr val="tx1"/>
              </a:solidFill>
              <a:effectLst/>
              <a:latin typeface="+mn-lt"/>
              <a:ea typeface="+mn-ea"/>
              <a:cs typeface="+mn-cs"/>
            </a:endParaRPr>
          </a:p>
          <a:p>
            <a:r>
              <a:rPr lang="en-US" sz="1200" b="1" i="1" kern="1200" dirty="0" smtClean="0">
                <a:solidFill>
                  <a:schemeClr val="tx1"/>
                </a:solidFill>
                <a:effectLst/>
                <a:latin typeface="+mn-lt"/>
                <a:ea typeface="+mn-ea"/>
                <a:cs typeface="+mn-cs"/>
              </a:rPr>
              <a:t>Pre- and post-test questions have been inserted at the beginning and end of the presentation to assess a change in the audience’s level knowledge after the information has been presented. An answer key is provided in the Trainer’s notes for slides 4-8 and slides 131-135.</a:t>
            </a:r>
          </a:p>
          <a:p>
            <a:endParaRPr lang="en-US" sz="1200" b="1" i="1"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effectLst/>
              </a:rPr>
              <a:t>During 2015, drug overdoses accounted for 52,404 U.S. deaths, including 33,091 (63.1%) that involved an opioid. There has been progress in preventing methadone deaths, and death rates declined by 9.1%. However, rates of deaths involving other opioids, specifically heroin and synthetic opioids other than methadone (likely driven primarily by illicitly manufactured fentanyl) (</a:t>
            </a:r>
            <a:r>
              <a:rPr lang="en-US" i="1" dirty="0" smtClean="0">
                <a:effectLst/>
              </a:rPr>
              <a:t>2</a:t>
            </a:r>
            <a:r>
              <a:rPr lang="en-US" dirty="0" smtClean="0">
                <a:effectLst/>
              </a:rPr>
              <a:t>,</a:t>
            </a:r>
            <a:r>
              <a:rPr lang="en-US" i="1" dirty="0" smtClean="0">
                <a:effectLst/>
              </a:rPr>
              <a:t>3</a:t>
            </a:r>
            <a:r>
              <a:rPr lang="en-US" dirty="0" smtClean="0">
                <a:effectLst/>
              </a:rPr>
              <a:t>), increased sharply overall and across many states. A multifaceted, collaborative public health and law enforcement approach is urgently needed. Response efforts include implementing the CDC </a:t>
            </a:r>
            <a:r>
              <a:rPr lang="en-US" i="1" dirty="0" smtClean="0">
                <a:effectLst/>
              </a:rPr>
              <a:t>Guideline for Prescribing Opioids for Chronic Pain</a:t>
            </a:r>
            <a:r>
              <a:rPr lang="en-US" dirty="0" smtClean="0">
                <a:effectLst/>
              </a:rPr>
              <a:t> (</a:t>
            </a:r>
            <a:r>
              <a:rPr lang="en-US" i="1" dirty="0" smtClean="0">
                <a:effectLst/>
              </a:rPr>
              <a:t>4</a:t>
            </a:r>
            <a:r>
              <a:rPr lang="en-US" dirty="0" smtClean="0">
                <a:effectLst/>
              </a:rPr>
              <a:t>), improving access to and use of prescription drug monitoring programs, enhancing naloxone distribution and other harm reduction approaches, increasing opioid use disorder treatment capacity, improving linkage into treatment, and supporting law enforcement strategies to reduce the illicit opioid supply.</a:t>
            </a:r>
          </a:p>
          <a:p>
            <a:endParaRPr lang="en-US" dirty="0" smtClean="0">
              <a:effectLst/>
            </a:endParaRPr>
          </a:p>
          <a:p>
            <a:r>
              <a:rPr lang="en-US" dirty="0" smtClean="0">
                <a:effectLst/>
              </a:rPr>
              <a:t>REFERENCE:</a:t>
            </a:r>
          </a:p>
          <a:p>
            <a:r>
              <a:rPr lang="en-US" sz="1200" kern="1200" dirty="0" smtClean="0">
                <a:solidFill>
                  <a:schemeClr val="tx1"/>
                </a:solidFill>
                <a:effectLst/>
                <a:latin typeface="+mn-lt"/>
                <a:ea typeface="+mn-ea"/>
                <a:cs typeface="+mn-cs"/>
              </a:rPr>
              <a:t>Centers for Disease Control and Prevention. (2016). Increases in Drug and Opioid-Involved Overdose Deaths — United States, 2010–2015. </a:t>
            </a:r>
            <a:r>
              <a:rPr lang="en-US" sz="1200" i="1" kern="1200" dirty="0" smtClean="0">
                <a:solidFill>
                  <a:schemeClr val="tx1"/>
                </a:solidFill>
                <a:effectLst/>
                <a:latin typeface="+mn-lt"/>
                <a:ea typeface="+mn-ea"/>
                <a:cs typeface="+mn-cs"/>
              </a:rPr>
              <a:t>CDC Morbidity and Mortality Report Weekly</a:t>
            </a:r>
            <a:r>
              <a:rPr lang="en-US" sz="1200" kern="1200" dirty="0" smtClean="0">
                <a:solidFill>
                  <a:schemeClr val="tx1"/>
                </a:solidFill>
                <a:effectLst/>
                <a:latin typeface="+mn-lt"/>
                <a:ea typeface="+mn-ea"/>
                <a:cs typeface="+mn-cs"/>
              </a:rPr>
              <a:t>, 65(50-51), 1445–1452.</a:t>
            </a:r>
            <a:endParaRPr lang="en-US" altLang="en-US" dirty="0" smtClean="0"/>
          </a:p>
        </p:txBody>
      </p:sp>
    </p:spTree>
    <p:extLst>
      <p:ext uri="{BB962C8B-B14F-4D97-AF65-F5344CB8AC3E}">
        <p14:creationId xmlns:p14="http://schemas.microsoft.com/office/powerpoint/2010/main" val="19439225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Today we are going to look at various aspects of Opiates and Opioids, including what exactly they are; How do they make us feel; Where exactly do they come from; How are opioids impacting individuals, families, and communities; Who are the most likely candidates to use opioids;  How is it that opioids have, and continue making a huge impact on societies across the world; and what are the effective strategies that are being utilized to reduce the impact of the opioid epidemic.</a:t>
            </a:r>
          </a:p>
          <a:p>
            <a:endParaRPr lang="en-US" dirty="0"/>
          </a:p>
        </p:txBody>
      </p:sp>
    </p:spTree>
    <p:extLst>
      <p:ext uri="{BB962C8B-B14F-4D97-AF65-F5344CB8AC3E}">
        <p14:creationId xmlns:p14="http://schemas.microsoft.com/office/powerpoint/2010/main" val="2976144349"/>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To encourage people to seek out medical attention for an overdose or for follow-up care after naloxone has been administered, 37 states and the District of Columbia have enacted some form of a Good Samaritan or 911 drug immunity law. These laws generally provide immunity from arrest, charge or prosecution for certain controlled substance possession and paraphernalia offenses when a person who is either experiencing an opiate-related overdose or observing one calls 911 for assistance or seeks medical attention. State laws are also increasingly providing immunity from violations of pretrial, probation or parole conditions and violations of protection or restraining</a:t>
            </a:r>
            <a:r>
              <a:rPr lang="en-US" sz="1200" b="1"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orders.</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scope of what offenses and violations are covered by immunity provisions varies by state. Some states have opted for more restricted immunity while</a:t>
            </a:r>
            <a:r>
              <a:rPr lang="en-US" sz="1200" b="1"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others, like Vermont, have provided immunity from a more expansive list of controlled</a:t>
            </a:r>
            <a:r>
              <a:rPr lang="en-US" sz="1200" b="1"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substance offenses.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These laws often require a caller to have a reasonable belief that someone is experiencing an overdose emergency and is reporting that emergency in good faith. Good faith is often defined to exclude seeking help during the course of the execution of an arrest or a search warrant. Some laws also specify that immunity for covered offenses is not ground for suppression of evidence of other crimes. Other requirements frequently include remaining on scene until help arrives and cooperating with emergency personnel when they arrive.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dirty="0" smtClean="0">
                <a:solidFill>
                  <a:schemeClr val="tx1"/>
                </a:solidFill>
                <a:effectLst/>
                <a:latin typeface="+mn-lt"/>
                <a:ea typeface="+mn-ea"/>
                <a:cs typeface="+mn-cs"/>
              </a:rPr>
              <a:t>REFERENCE:</a:t>
            </a:r>
          </a:p>
          <a:p>
            <a:r>
              <a:rPr lang="en-US" sz="1200" kern="1200" dirty="0" smtClean="0">
                <a:solidFill>
                  <a:schemeClr val="tx1"/>
                </a:solidFill>
                <a:effectLst/>
                <a:latin typeface="+mn-lt"/>
                <a:ea typeface="+mn-ea"/>
                <a:cs typeface="+mn-cs"/>
              </a:rPr>
              <a:t>National</a:t>
            </a:r>
            <a:r>
              <a:rPr lang="en-US" sz="1200" kern="1200" baseline="0" dirty="0" smtClean="0">
                <a:solidFill>
                  <a:schemeClr val="tx1"/>
                </a:solidFill>
                <a:effectLst/>
                <a:latin typeface="+mn-lt"/>
                <a:ea typeface="+mn-ea"/>
                <a:cs typeface="+mn-cs"/>
              </a:rPr>
              <a:t> Conference of State Legislatures. Good Samaritan Overdose Immunity Laws, available at: </a:t>
            </a:r>
            <a:r>
              <a:rPr lang="en-US" dirty="0" smtClean="0"/>
              <a:t>http://www.ncsl.org/research/civil-and-criminal-justice/drug-overdose-immunity-good-samaritan-laws.aspx.</a:t>
            </a:r>
            <a:endParaRPr lang="en-US" dirty="0"/>
          </a:p>
        </p:txBody>
      </p:sp>
    </p:spTree>
    <p:extLst>
      <p:ext uri="{BB962C8B-B14F-4D97-AF65-F5344CB8AC3E}">
        <p14:creationId xmlns:p14="http://schemas.microsoft.com/office/powerpoint/2010/main" val="3744041827"/>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“Get Naloxone Now is an online resource to train people to respond effectively to an opioid-associated overdose emergency. Get Naloxone Now advocates for widespread access to overdose education and training in how to administer naloxone, the life-saving antidote for opioid-associated overdose. Get Naloxone Now seeks to increase the number of lives saved by bystanders and professional first responders (police officers, firefighters and EMTs). Find out how you can contribute to reducing overdose deaths by accessing our online training modules.”</a:t>
            </a:r>
          </a:p>
          <a:p>
            <a:endParaRPr lang="en-US" dirty="0" smtClean="0"/>
          </a:p>
          <a:p>
            <a:r>
              <a:rPr lang="en-US" sz="1200" kern="1200" dirty="0" smtClean="0">
                <a:solidFill>
                  <a:schemeClr val="tx1"/>
                </a:solidFill>
                <a:effectLst/>
                <a:latin typeface="+mn-lt"/>
                <a:ea typeface="+mn-ea"/>
                <a:cs typeface="+mn-cs"/>
              </a:rPr>
              <a:t>Funding to develop the training modules was provided by the National Institutes of Health, National Institutes on Drug Abuse, Grant #1R43D033746-01 and Grant #1R43DAO29358-01A1.</a:t>
            </a:r>
          </a:p>
          <a:p>
            <a:r>
              <a:rPr lang="en-US" sz="1200" kern="1200" dirty="0" smtClean="0">
                <a:solidFill>
                  <a:schemeClr val="tx1"/>
                </a:solidFill>
                <a:effectLst/>
                <a:latin typeface="+mn-lt"/>
                <a:ea typeface="+mn-ea"/>
                <a:cs typeface="+mn-cs"/>
              </a:rPr>
              <a:t> </a:t>
            </a:r>
          </a:p>
          <a:p>
            <a:r>
              <a:rPr lang="en-US" sz="1200" b="0" u="none" kern="1200" dirty="0" smtClean="0">
                <a:solidFill>
                  <a:schemeClr val="tx1"/>
                </a:solidFill>
                <a:effectLst/>
                <a:latin typeface="+mn-lt"/>
                <a:ea typeface="+mn-ea"/>
                <a:cs typeface="+mn-cs"/>
              </a:rPr>
              <a:t>REFERENCE:</a:t>
            </a:r>
          </a:p>
          <a:p>
            <a:r>
              <a:rPr lang="en-US" sz="1200" u="sng" kern="1200" dirty="0" smtClean="0">
                <a:solidFill>
                  <a:schemeClr val="tx1"/>
                </a:solidFill>
                <a:effectLst/>
                <a:latin typeface="+mn-lt"/>
                <a:ea typeface="+mn-ea"/>
                <a:cs typeface="+mn-cs"/>
                <a:hlinkClick r:id="rId3"/>
              </a:rPr>
              <a:t>http://www.getnaloxonenow.org/</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1198BED6-6C92-4801-B7CF-D243B0E3C2F9}" type="slidenum">
              <a:rPr lang="en-US" smtClean="0"/>
              <a:t>101</a:t>
            </a:fld>
            <a:endParaRPr lang="en-US"/>
          </a:p>
        </p:txBody>
      </p:sp>
    </p:spTree>
    <p:extLst>
      <p:ext uri="{BB962C8B-B14F-4D97-AF65-F5344CB8AC3E}">
        <p14:creationId xmlns:p14="http://schemas.microsoft.com/office/powerpoint/2010/main" val="2791263246"/>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Methadone has been used for decades to treat people who are addicted to heroin and narcotic pain medicines. When taken as prescribed, it is safe and effective. It allows people to recover from their addiction and to reclaim active and meaningful lives. For optimal results, patients should also participate in a comprehensive medication-assisted treatment (MAT) program that includes counseling and social support.</a:t>
            </a:r>
          </a:p>
          <a:p>
            <a:endParaRPr lang="en-US" sz="1200" b="1" u="sng" kern="1200" dirty="0" smtClean="0">
              <a:solidFill>
                <a:schemeClr val="tx1"/>
              </a:solidFill>
              <a:effectLst/>
              <a:latin typeface="+mn-lt"/>
              <a:ea typeface="+mn-ea"/>
              <a:cs typeface="+mn-cs"/>
            </a:endParaRPr>
          </a:p>
          <a:p>
            <a:r>
              <a:rPr lang="en-US" sz="1200" b="0" u="none" kern="1200" dirty="0" smtClean="0">
                <a:solidFill>
                  <a:schemeClr val="tx1"/>
                </a:solidFill>
                <a:effectLst/>
                <a:latin typeface="+mn-lt"/>
                <a:ea typeface="+mn-ea"/>
                <a:cs typeface="+mn-cs"/>
              </a:rPr>
              <a:t>REFERENCE:</a:t>
            </a:r>
          </a:p>
          <a:p>
            <a:r>
              <a:rPr lang="en-US" sz="1200" b="0" u="sng" kern="1200" dirty="0" smtClean="0">
                <a:solidFill>
                  <a:schemeClr val="tx1"/>
                </a:solidFill>
                <a:effectLst/>
                <a:latin typeface="+mn-lt"/>
                <a:ea typeface="+mn-ea"/>
                <a:cs typeface="+mn-cs"/>
                <a:hlinkClick r:id="rId3"/>
              </a:rPr>
              <a:t>https://www.samhsa.gov/medication-assisted-reatment/treatment/methadone</a:t>
            </a:r>
            <a:r>
              <a:rPr lang="en-US" sz="1200" b="0" u="sng" kern="1200" dirty="0" smtClean="0">
                <a:solidFill>
                  <a:schemeClr val="tx1"/>
                </a:solidFill>
                <a:effectLst/>
                <a:latin typeface="+mn-lt"/>
                <a:ea typeface="+mn-ea"/>
                <a:cs typeface="+mn-cs"/>
              </a:rPr>
              <a:t>.</a:t>
            </a:r>
          </a:p>
          <a:p>
            <a:endParaRPr lang="en-US" sz="1200" b="0" u="sng" kern="1200" dirty="0" smtClean="0">
              <a:solidFill>
                <a:schemeClr val="tx1"/>
              </a:solidFill>
              <a:effectLst/>
              <a:latin typeface="+mn-lt"/>
              <a:ea typeface="+mn-ea"/>
              <a:cs typeface="+mn-cs"/>
            </a:endParaRPr>
          </a:p>
          <a:p>
            <a:r>
              <a:rPr lang="en-US" sz="1200" b="0" u="none" kern="1200" dirty="0" smtClean="0">
                <a:solidFill>
                  <a:schemeClr val="tx1"/>
                </a:solidFill>
                <a:effectLst/>
                <a:latin typeface="+mn-lt"/>
                <a:ea typeface="+mn-ea"/>
                <a:cs typeface="+mn-cs"/>
              </a:rPr>
              <a:t>IMAGE CREDIT:</a:t>
            </a:r>
          </a:p>
          <a:p>
            <a:r>
              <a:rPr lang="en-US" sz="1200" b="0" u="none" kern="1200" dirty="0" smtClean="0">
                <a:solidFill>
                  <a:schemeClr val="tx1"/>
                </a:solidFill>
                <a:effectLst/>
                <a:latin typeface="+mn-lt"/>
                <a:ea typeface="+mn-ea"/>
                <a:cs typeface="+mn-cs"/>
              </a:rPr>
              <a:t>Matrix Institute, 2018.</a:t>
            </a:r>
          </a:p>
          <a:p>
            <a:endParaRPr lang="en-US" b="0" dirty="0" smtClean="0"/>
          </a:p>
          <a:p>
            <a:endParaRPr lang="en-US" b="0"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r>
              <a:rPr lang="en-US" dirty="0" smtClean="0"/>
              <a:t>Methadone is a long-acting synthetic opioid agonist medication that can prevent withdrawal symptoms and reduce craving in opioid-addicted individuals. It can also block the effects of illicit opioids. It has a long history of use in treatment of opioid dependence in adults and is taken orally. Methadone maintenance treatment is available in all but one</a:t>
            </a:r>
            <a:r>
              <a:rPr lang="en-US" baseline="0" dirty="0" smtClean="0"/>
              <a:t> State</a:t>
            </a:r>
            <a:r>
              <a:rPr lang="en-US" dirty="0" smtClean="0"/>
              <a:t> (Wyoming) through specially licensed opioid treatment programs or methadone maintenance programs.</a:t>
            </a:r>
          </a:p>
          <a:p>
            <a:r>
              <a:rPr lang="en-US" dirty="0" smtClean="0"/>
              <a:t>Methadone (</a:t>
            </a:r>
            <a:r>
              <a:rPr lang="en-US" dirty="0" err="1" smtClean="0"/>
              <a:t>Dolophine</a:t>
            </a:r>
            <a:r>
              <a:rPr lang="en-US" baseline="30000" dirty="0" smtClean="0"/>
              <a:t>®</a:t>
            </a:r>
            <a:r>
              <a:rPr lang="en-US" dirty="0" smtClean="0"/>
              <a:t> or </a:t>
            </a:r>
            <a:r>
              <a:rPr lang="en-US" dirty="0" err="1" smtClean="0"/>
              <a:t>Methadose</a:t>
            </a:r>
            <a:r>
              <a:rPr lang="en-US" baseline="30000" dirty="0" smtClean="0"/>
              <a:t>®</a:t>
            </a:r>
            <a:r>
              <a:rPr lang="en-US" dirty="0" smtClean="0"/>
              <a:t>) is a slow-acting opioid agonist. Methadone is taken orally so that it reaches the brain slowly, dampening the “high” that occurs with other routes of administration while preventing withdrawal symptoms. Methadone has been used since the 1960s to treat heroin addiction and is still an excellent treatment option, particularly for patients who do not respond well to other medications. Methadone is only available through approved outpatient treatment programs, where it is dispensed to patients on a daily basis.</a:t>
            </a:r>
          </a:p>
          <a:p>
            <a:endParaRPr lang="en-US" dirty="0"/>
          </a:p>
        </p:txBody>
      </p:sp>
    </p:spTree>
    <p:extLst>
      <p:ext uri="{BB962C8B-B14F-4D97-AF65-F5344CB8AC3E}">
        <p14:creationId xmlns:p14="http://schemas.microsoft.com/office/powerpoint/2010/main" val="2580609997"/>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Patients taking methadone to treat opioid addiction must receive the medication under the supervision of a physician. After a period of stability (based on progress and proven, consistent compliance with the medication dosage), patients may be allowed to take methadone at home between program visits. By law, methadone can only be dispensed through an opioid treatment program (OTP) certified by SAMHSA.</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length of time in methadone treatment varies from person to person. According to the National Institute on Drug Abuse publication </a:t>
            </a:r>
            <a:r>
              <a:rPr lang="en-US" sz="1200" i="1" kern="1200" dirty="0" smtClean="0">
                <a:solidFill>
                  <a:schemeClr val="tx1"/>
                </a:solidFill>
                <a:effectLst/>
                <a:latin typeface="+mn-lt"/>
                <a:ea typeface="+mn-ea"/>
                <a:cs typeface="+mn-cs"/>
              </a:rPr>
              <a:t>Principles of Drug Addiction Treatment: A Research-Based Guide – 2012</a:t>
            </a:r>
            <a:r>
              <a:rPr lang="en-US" sz="1200" kern="1200" dirty="0" smtClean="0">
                <a:solidFill>
                  <a:schemeClr val="tx1"/>
                </a:solidFill>
                <a:effectLst/>
                <a:latin typeface="+mn-lt"/>
                <a:ea typeface="+mn-ea"/>
                <a:cs typeface="+mn-cs"/>
              </a:rPr>
              <a:t>, the length of methadone treatment should be a minimum of 12 months. Some patients may require treatment for years. Even if a patient feels that they are ready to stop methadone treatment, it must be stopped gradually to prevent withdrawal. Such a decision should be supervised by a doctor.</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Patients who develop a problem with methadone or have questions can access information through SAMHSA's find help.</a:t>
            </a: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u="sng" kern="1200" dirty="0" smtClean="0">
                <a:solidFill>
                  <a:schemeClr val="tx1"/>
                </a:solidFill>
                <a:effectLst/>
                <a:latin typeface="+mn-lt"/>
                <a:ea typeface="+mn-ea"/>
                <a:cs typeface="+mn-cs"/>
              </a:rPr>
              <a:t>REFERENCES</a:t>
            </a:r>
            <a:r>
              <a:rPr lang="en-US" sz="1200" b="1" kern="1200" dirty="0" smtClean="0">
                <a:solidFill>
                  <a:schemeClr val="tx1"/>
                </a:solidFill>
                <a:effectLst/>
                <a:latin typeface="+mn-lt"/>
                <a:ea typeface="+mn-ea"/>
                <a:cs typeface="+mn-cs"/>
              </a:rPr>
              <a:t>:</a:t>
            </a:r>
            <a:endParaRPr lang="en-US" sz="1200" kern="1200" dirty="0" smtClean="0">
              <a:solidFill>
                <a:schemeClr val="tx1"/>
              </a:solidFill>
              <a:effectLst/>
              <a:latin typeface="+mn-lt"/>
              <a:ea typeface="+mn-ea"/>
              <a:cs typeface="+mn-cs"/>
            </a:endParaRPr>
          </a:p>
          <a:p>
            <a:r>
              <a:rPr lang="en-US" sz="1200" u="sng" kern="1200" dirty="0" smtClean="0">
                <a:solidFill>
                  <a:schemeClr val="tx1"/>
                </a:solidFill>
                <a:effectLst/>
                <a:latin typeface="+mn-lt"/>
                <a:ea typeface="+mn-ea"/>
                <a:cs typeface="+mn-cs"/>
                <a:hlinkClick r:id="rId3"/>
              </a:rPr>
              <a:t>https://www.samhsa.gov/medication-assisted-reatment/treatment/methadone</a:t>
            </a:r>
            <a:r>
              <a:rPr lang="en-US" sz="1200" u="sng" kern="1200" dirty="0" smtClean="0">
                <a:solidFill>
                  <a:schemeClr val="tx1"/>
                </a:solidFill>
                <a:effectLst/>
                <a:latin typeface="+mn-lt"/>
                <a:ea typeface="+mn-ea"/>
                <a:cs typeface="+mn-cs"/>
              </a:rPr>
              <a:t>.</a:t>
            </a:r>
          </a:p>
          <a:p>
            <a:endParaRPr lang="en-US" sz="1200" u="sng"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u="sng" kern="1200" dirty="0" smtClean="0">
                <a:solidFill>
                  <a:schemeClr val="tx1"/>
                </a:solidFill>
                <a:effectLst/>
                <a:latin typeface="+mn-lt"/>
                <a:ea typeface="+mn-ea"/>
                <a:cs typeface="+mn-cs"/>
                <a:hlinkClick r:id="rId4"/>
              </a:rPr>
              <a:t>http://dpt2.samhsa.gov/treatment/directory.aspx</a:t>
            </a:r>
            <a:r>
              <a:rPr lang="en-US" sz="1200" u="sng" kern="1200" dirty="0" smtClean="0">
                <a:solidFill>
                  <a:schemeClr val="tx1"/>
                </a:solidFill>
                <a:effectLst/>
                <a:latin typeface="+mn-lt"/>
                <a:ea typeface="+mn-ea"/>
                <a:cs typeface="+mn-cs"/>
              </a:rPr>
              <a:t>.</a:t>
            </a:r>
            <a:endParaRPr lang="en-US" sz="1200" kern="1200" dirty="0" smtClean="0">
              <a:solidFill>
                <a:schemeClr val="tx1"/>
              </a:solidFill>
              <a:effectLst/>
              <a:latin typeface="+mn-lt"/>
              <a:ea typeface="+mn-ea"/>
              <a:cs typeface="+mn-cs"/>
            </a:endParaRPr>
          </a:p>
          <a:p>
            <a:endParaRPr lang="en-US" dirty="0" smtClean="0"/>
          </a:p>
        </p:txBody>
      </p:sp>
      <p:sp>
        <p:nvSpPr>
          <p:cNvPr id="4" name="Slide Number Placeholder 3"/>
          <p:cNvSpPr>
            <a:spLocks noGrp="1"/>
          </p:cNvSpPr>
          <p:nvPr>
            <p:ph type="sldNum" sz="quarter" idx="10"/>
          </p:nvPr>
        </p:nvSpPr>
        <p:spPr/>
        <p:txBody>
          <a:bodyPr/>
          <a:lstStyle/>
          <a:p>
            <a:fld id="{1198BED6-6C92-4801-B7CF-D243B0E3C2F9}" type="slidenum">
              <a:rPr lang="en-US" smtClean="0"/>
              <a:t>103</a:t>
            </a:fld>
            <a:endParaRPr lang="en-US"/>
          </a:p>
        </p:txBody>
      </p:sp>
    </p:spTree>
    <p:extLst>
      <p:ext uri="{BB962C8B-B14F-4D97-AF65-F5344CB8AC3E}">
        <p14:creationId xmlns:p14="http://schemas.microsoft.com/office/powerpoint/2010/main" val="1752213731"/>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62" name="Rectangle 7"/>
          <p:cNvSpPr txBox="1">
            <a:spLocks noGrp="1" noChangeArrowheads="1"/>
          </p:cNvSpPr>
          <p:nvPr/>
        </p:nvSpPr>
        <p:spPr bwMode="auto">
          <a:xfrm>
            <a:off x="3884027" y="8684926"/>
            <a:ext cx="2972421" cy="45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730" tIns="44865" rIns="89730" bIns="44865" anchor="b"/>
          <a:lstStyle>
            <a:lvl1pPr>
              <a:defRPr sz="4000" b="1">
                <a:solidFill>
                  <a:srgbClr val="FFCC00"/>
                </a:solidFill>
                <a:latin typeface="Arial" charset="0"/>
              </a:defRPr>
            </a:lvl1pPr>
            <a:lvl2pPr marL="742950" indent="-285750">
              <a:defRPr sz="4000" b="1">
                <a:solidFill>
                  <a:srgbClr val="FFCC00"/>
                </a:solidFill>
                <a:latin typeface="Arial" charset="0"/>
              </a:defRPr>
            </a:lvl2pPr>
            <a:lvl3pPr marL="1143000" indent="-228600">
              <a:defRPr sz="4000" b="1">
                <a:solidFill>
                  <a:srgbClr val="FFCC00"/>
                </a:solidFill>
                <a:latin typeface="Arial" charset="0"/>
              </a:defRPr>
            </a:lvl3pPr>
            <a:lvl4pPr marL="1600200" indent="-228600">
              <a:defRPr sz="4000" b="1">
                <a:solidFill>
                  <a:srgbClr val="FFCC00"/>
                </a:solidFill>
                <a:latin typeface="Arial" charset="0"/>
              </a:defRPr>
            </a:lvl4pPr>
            <a:lvl5pPr marL="2057400" indent="-228600">
              <a:defRPr sz="4000" b="1">
                <a:solidFill>
                  <a:srgbClr val="FFCC00"/>
                </a:solidFill>
                <a:latin typeface="Arial" charset="0"/>
              </a:defRPr>
            </a:lvl5pPr>
            <a:lvl6pPr marL="2514600" indent="-228600" algn="ctr" eaLnBrk="0" fontAlgn="base" hangingPunct="0">
              <a:lnSpc>
                <a:spcPct val="80000"/>
              </a:lnSpc>
              <a:spcBef>
                <a:spcPct val="0"/>
              </a:spcBef>
              <a:spcAft>
                <a:spcPct val="0"/>
              </a:spcAft>
              <a:defRPr sz="4000" b="1">
                <a:solidFill>
                  <a:srgbClr val="FFCC00"/>
                </a:solidFill>
                <a:latin typeface="Arial" charset="0"/>
              </a:defRPr>
            </a:lvl6pPr>
            <a:lvl7pPr marL="2971800" indent="-228600" algn="ctr" eaLnBrk="0" fontAlgn="base" hangingPunct="0">
              <a:lnSpc>
                <a:spcPct val="80000"/>
              </a:lnSpc>
              <a:spcBef>
                <a:spcPct val="0"/>
              </a:spcBef>
              <a:spcAft>
                <a:spcPct val="0"/>
              </a:spcAft>
              <a:defRPr sz="4000" b="1">
                <a:solidFill>
                  <a:srgbClr val="FFCC00"/>
                </a:solidFill>
                <a:latin typeface="Arial" charset="0"/>
              </a:defRPr>
            </a:lvl7pPr>
            <a:lvl8pPr marL="3429000" indent="-228600" algn="ctr" eaLnBrk="0" fontAlgn="base" hangingPunct="0">
              <a:lnSpc>
                <a:spcPct val="80000"/>
              </a:lnSpc>
              <a:spcBef>
                <a:spcPct val="0"/>
              </a:spcBef>
              <a:spcAft>
                <a:spcPct val="0"/>
              </a:spcAft>
              <a:defRPr sz="4000" b="1">
                <a:solidFill>
                  <a:srgbClr val="FFCC00"/>
                </a:solidFill>
                <a:latin typeface="Arial" charset="0"/>
              </a:defRPr>
            </a:lvl8pPr>
            <a:lvl9pPr marL="3886200" indent="-228600" algn="ctr" eaLnBrk="0" fontAlgn="base" hangingPunct="0">
              <a:lnSpc>
                <a:spcPct val="80000"/>
              </a:lnSpc>
              <a:spcBef>
                <a:spcPct val="0"/>
              </a:spcBef>
              <a:spcAft>
                <a:spcPct val="0"/>
              </a:spcAft>
              <a:defRPr sz="4000" b="1">
                <a:solidFill>
                  <a:srgbClr val="FFCC00"/>
                </a:solidFill>
                <a:latin typeface="Arial" charset="0"/>
              </a:defRPr>
            </a:lvl9pPr>
          </a:lstStyle>
          <a:p>
            <a:pPr algn="r" fontAlgn="base">
              <a:spcBef>
                <a:spcPct val="0"/>
              </a:spcBef>
              <a:spcAft>
                <a:spcPct val="0"/>
              </a:spcAft>
            </a:pPr>
            <a:fld id="{0B4F3966-4B5E-4BC4-9767-387E8F8F6A7A}" type="slidenum">
              <a:rPr lang="en-US" altLang="en-US" sz="1200" b="0">
                <a:solidFill>
                  <a:prstClr val="black"/>
                </a:solidFill>
              </a:rPr>
              <a:pPr algn="r" fontAlgn="base">
                <a:spcBef>
                  <a:spcPct val="0"/>
                </a:spcBef>
                <a:spcAft>
                  <a:spcPct val="0"/>
                </a:spcAft>
              </a:pPr>
              <a:t>104</a:t>
            </a:fld>
            <a:endParaRPr lang="en-US" altLang="en-US" sz="1200" b="0">
              <a:solidFill>
                <a:prstClr val="black"/>
              </a:solidFill>
            </a:endParaRPr>
          </a:p>
        </p:txBody>
      </p:sp>
      <p:sp>
        <p:nvSpPr>
          <p:cNvPr id="399363" name="Rectangle 2"/>
          <p:cNvSpPr>
            <a:spLocks noGrp="1" noRot="1" noChangeAspect="1" noChangeArrowheads="1" noTextEdit="1"/>
          </p:cNvSpPr>
          <p:nvPr>
            <p:ph type="sldImg"/>
          </p:nvPr>
        </p:nvSpPr>
        <p:spPr>
          <a:xfrm>
            <a:off x="381000" y="685800"/>
            <a:ext cx="6096000" cy="3429000"/>
          </a:xfrm>
          <a:solidFill>
            <a:srgbClr val="FFFFFF"/>
          </a:solidFill>
          <a:ln/>
        </p:spPr>
      </p:sp>
      <p:sp>
        <p:nvSpPr>
          <p:cNvPr id="399364" name="Rectangle 3"/>
          <p:cNvSpPr>
            <a:spLocks noGrp="1" noChangeArrowheads="1"/>
          </p:cNvSpPr>
          <p:nvPr>
            <p:ph type="body" idx="1"/>
          </p:nvPr>
        </p:nvSpPr>
        <p:spPr>
          <a:xfrm>
            <a:off x="914711" y="4344025"/>
            <a:ext cx="5028579" cy="4114488"/>
          </a:xfrm>
          <a:solidFill>
            <a:srgbClr val="FFFFFF"/>
          </a:solidFill>
          <a:ln>
            <a:solidFill>
              <a:srgbClr val="000000"/>
            </a:solidFill>
          </a:ln>
        </p:spPr>
        <p:txBody>
          <a:bodyPr/>
          <a:lstStyle/>
          <a:p>
            <a:r>
              <a:rPr lang="en-US" sz="1200" kern="1200" dirty="0" smtClean="0">
                <a:solidFill>
                  <a:schemeClr val="tx1"/>
                </a:solidFill>
                <a:effectLst/>
                <a:latin typeface="+mn-lt"/>
                <a:ea typeface="+mn-ea"/>
                <a:cs typeface="+mn-cs"/>
              </a:rPr>
              <a:t>Methadone works by changing how the brain and nervous system respond to pain. It lessens the painful symptoms of opiate withdrawal and blocks the euphoric effects of opiate drugs such as heroin, morphine, and codeine, as well as semi-synthetic opioids like oxycodone and hydrocodone.</a:t>
            </a:r>
          </a:p>
          <a:p>
            <a:r>
              <a:rPr lang="en-US" sz="1200" kern="1200" dirty="0" smtClean="0">
                <a:solidFill>
                  <a:schemeClr val="tx1"/>
                </a:solidFill>
                <a:effectLst/>
                <a:latin typeface="+mn-lt"/>
                <a:ea typeface="+mn-ea"/>
                <a:cs typeface="+mn-cs"/>
              </a:rPr>
              <a:t>Methadone is offered in pill, liquid, and wafer forms and is taken once a day. Pain relief from a dose of methadone lasts about four to eight hours. SAMHSA's </a:t>
            </a:r>
            <a:r>
              <a:rPr lang="en-US" sz="1200" u="sng" kern="1200" dirty="0" smtClean="0">
                <a:solidFill>
                  <a:schemeClr val="tx1"/>
                </a:solidFill>
                <a:effectLst/>
                <a:latin typeface="+mn-lt"/>
                <a:ea typeface="+mn-ea"/>
                <a:cs typeface="+mn-cs"/>
                <a:hlinkClick r:id="rId3"/>
              </a:rPr>
              <a:t>TIP 43: Medication-Assisted Treatment for Opioid Addiction in Opioid Treatment Programs – 2008</a:t>
            </a:r>
            <a:r>
              <a:rPr lang="en-US" sz="1200" kern="1200" dirty="0" smtClean="0">
                <a:solidFill>
                  <a:schemeClr val="tx1"/>
                </a:solidFill>
                <a:effectLst/>
                <a:latin typeface="+mn-lt"/>
                <a:ea typeface="+mn-ea"/>
                <a:cs typeface="+mn-cs"/>
              </a:rPr>
              <a:t> shows that methadone is effective in higher doses, particularly for heroin users, helping them stay in treatment programs longer.</a:t>
            </a:r>
          </a:p>
          <a:p>
            <a:r>
              <a:rPr lang="en-US" sz="1200" kern="1200" dirty="0" smtClean="0">
                <a:solidFill>
                  <a:schemeClr val="tx1"/>
                </a:solidFill>
                <a:effectLst/>
                <a:latin typeface="+mn-lt"/>
                <a:ea typeface="+mn-ea"/>
                <a:cs typeface="+mn-cs"/>
              </a:rPr>
              <a:t>As with all </a:t>
            </a:r>
            <a:r>
              <a:rPr lang="en-US" sz="1200" u="sng" kern="1200" dirty="0" smtClean="0">
                <a:solidFill>
                  <a:schemeClr val="tx1"/>
                </a:solidFill>
                <a:effectLst/>
                <a:latin typeface="+mn-lt"/>
                <a:ea typeface="+mn-ea"/>
                <a:cs typeface="+mn-cs"/>
                <a:hlinkClick r:id="rId4" tooltip="Medication and Counseling Treatment"/>
              </a:rPr>
              <a:t>medications used in medication-assisted treatment (MAT)</a:t>
            </a:r>
            <a:r>
              <a:rPr lang="en-US" sz="1200" kern="1200" dirty="0" smtClean="0">
                <a:solidFill>
                  <a:schemeClr val="tx1"/>
                </a:solidFill>
                <a:effectLst/>
                <a:latin typeface="+mn-lt"/>
                <a:ea typeface="+mn-ea"/>
                <a:cs typeface="+mn-cs"/>
              </a:rPr>
              <a:t>, methadone is to be prescribed as part of a comprehensive treatment plan that includes counseling and participation in social support programs.</a:t>
            </a:r>
          </a:p>
          <a:p>
            <a:r>
              <a:rPr lang="en-US" sz="1200" kern="1200" dirty="0" smtClean="0">
                <a:solidFill>
                  <a:schemeClr val="tx1"/>
                </a:solidFill>
                <a:effectLst/>
                <a:latin typeface="+mn-lt"/>
                <a:ea typeface="+mn-ea"/>
                <a:cs typeface="+mn-cs"/>
              </a:rPr>
              <a:t> </a:t>
            </a:r>
          </a:p>
          <a:p>
            <a:r>
              <a:rPr lang="en-US" sz="1200" b="0" u="none" kern="1200" dirty="0" smtClean="0">
                <a:solidFill>
                  <a:schemeClr val="tx1"/>
                </a:solidFill>
                <a:effectLst/>
                <a:latin typeface="+mn-lt"/>
                <a:ea typeface="+mn-ea"/>
                <a:cs typeface="+mn-cs"/>
              </a:rPr>
              <a:t>REFERENCES:</a:t>
            </a:r>
          </a:p>
          <a:p>
            <a:r>
              <a:rPr lang="en-US" sz="1200" u="sng" kern="1200" dirty="0" smtClean="0">
                <a:solidFill>
                  <a:schemeClr val="tx1"/>
                </a:solidFill>
                <a:effectLst/>
                <a:latin typeface="+mn-lt"/>
                <a:ea typeface="+mn-ea"/>
                <a:cs typeface="+mn-cs"/>
                <a:hlinkClick r:id="rId5"/>
              </a:rPr>
              <a:t>https://www.samhsa.gov/medication-assisted-reatment/treatment/methadone</a:t>
            </a:r>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Package Insert: </a:t>
            </a:r>
            <a:r>
              <a:rPr lang="en-US" sz="1200" u="sng" kern="1200" dirty="0" smtClean="0">
                <a:solidFill>
                  <a:schemeClr val="tx1"/>
                </a:solidFill>
                <a:effectLst/>
                <a:latin typeface="+mn-lt"/>
                <a:ea typeface="+mn-ea"/>
                <a:cs typeface="+mn-cs"/>
                <a:hlinkClick r:id="rId6"/>
              </a:rPr>
              <a:t>http://www.google.com/url?sa=t&amp;rct=j&amp;q=&amp;esrc=s&amp;source=web&amp;cd=1&amp;cad=rja&amp;uact=8&amp;ved=0ahUKEwjVmu6O6qzVAhXEw1QKHcX5BeoQFggmMAA&amp;url=http%3A%2F%2Fwww2.mallinckrodt.com%2FWorkArea%2FDownloadAsset.aspx%3Fid%3D2147492636&amp;usg=AFQjCNGOq3rFAOSjTjRJ86dEI3h_doBYWQ</a:t>
            </a:r>
            <a:r>
              <a:rPr lang="en-US" sz="1200" u="sng" kern="1200" dirty="0" smtClean="0">
                <a:solidFill>
                  <a:schemeClr val="tx1"/>
                </a:solidFill>
                <a:effectLst/>
                <a:latin typeface="+mn-lt"/>
                <a:ea typeface="+mn-ea"/>
                <a:cs typeface="+mn-cs"/>
              </a:rPr>
              <a:t>.</a:t>
            </a:r>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IMAGE CREDIT:</a:t>
            </a:r>
          </a:p>
          <a:p>
            <a:r>
              <a:rPr lang="en-US" sz="1200" kern="1200" dirty="0" smtClean="0">
                <a:solidFill>
                  <a:schemeClr val="tx1"/>
                </a:solidFill>
                <a:effectLst/>
                <a:latin typeface="+mn-lt"/>
                <a:ea typeface="+mn-ea"/>
                <a:cs typeface="+mn-cs"/>
              </a:rPr>
              <a:t>Matrix Institute, 2018.</a:t>
            </a:r>
          </a:p>
        </p:txBody>
      </p:sp>
    </p:spTree>
    <p:extLst>
      <p:ext uri="{BB962C8B-B14F-4D97-AF65-F5344CB8AC3E}">
        <p14:creationId xmlns:p14="http://schemas.microsoft.com/office/powerpoint/2010/main" val="2865183664"/>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0386" name="Rectangle 7"/>
          <p:cNvSpPr txBox="1">
            <a:spLocks noGrp="1" noChangeArrowheads="1"/>
          </p:cNvSpPr>
          <p:nvPr/>
        </p:nvSpPr>
        <p:spPr bwMode="auto">
          <a:xfrm>
            <a:off x="3884027" y="8684926"/>
            <a:ext cx="2972421" cy="45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730" tIns="44865" rIns="89730" bIns="44865" anchor="b"/>
          <a:lstStyle>
            <a:lvl1pPr>
              <a:defRPr sz="4000" b="1">
                <a:solidFill>
                  <a:srgbClr val="FFCC00"/>
                </a:solidFill>
                <a:latin typeface="Arial" charset="0"/>
              </a:defRPr>
            </a:lvl1pPr>
            <a:lvl2pPr marL="742950" indent="-285750">
              <a:defRPr sz="4000" b="1">
                <a:solidFill>
                  <a:srgbClr val="FFCC00"/>
                </a:solidFill>
                <a:latin typeface="Arial" charset="0"/>
              </a:defRPr>
            </a:lvl2pPr>
            <a:lvl3pPr marL="1143000" indent="-228600">
              <a:defRPr sz="4000" b="1">
                <a:solidFill>
                  <a:srgbClr val="FFCC00"/>
                </a:solidFill>
                <a:latin typeface="Arial" charset="0"/>
              </a:defRPr>
            </a:lvl3pPr>
            <a:lvl4pPr marL="1600200" indent="-228600">
              <a:defRPr sz="4000" b="1">
                <a:solidFill>
                  <a:srgbClr val="FFCC00"/>
                </a:solidFill>
                <a:latin typeface="Arial" charset="0"/>
              </a:defRPr>
            </a:lvl4pPr>
            <a:lvl5pPr marL="2057400" indent="-228600">
              <a:defRPr sz="4000" b="1">
                <a:solidFill>
                  <a:srgbClr val="FFCC00"/>
                </a:solidFill>
                <a:latin typeface="Arial" charset="0"/>
              </a:defRPr>
            </a:lvl5pPr>
            <a:lvl6pPr marL="2514600" indent="-228600" algn="ctr" eaLnBrk="0" fontAlgn="base" hangingPunct="0">
              <a:lnSpc>
                <a:spcPct val="80000"/>
              </a:lnSpc>
              <a:spcBef>
                <a:spcPct val="0"/>
              </a:spcBef>
              <a:spcAft>
                <a:spcPct val="0"/>
              </a:spcAft>
              <a:defRPr sz="4000" b="1">
                <a:solidFill>
                  <a:srgbClr val="FFCC00"/>
                </a:solidFill>
                <a:latin typeface="Arial" charset="0"/>
              </a:defRPr>
            </a:lvl6pPr>
            <a:lvl7pPr marL="2971800" indent="-228600" algn="ctr" eaLnBrk="0" fontAlgn="base" hangingPunct="0">
              <a:lnSpc>
                <a:spcPct val="80000"/>
              </a:lnSpc>
              <a:spcBef>
                <a:spcPct val="0"/>
              </a:spcBef>
              <a:spcAft>
                <a:spcPct val="0"/>
              </a:spcAft>
              <a:defRPr sz="4000" b="1">
                <a:solidFill>
                  <a:srgbClr val="FFCC00"/>
                </a:solidFill>
                <a:latin typeface="Arial" charset="0"/>
              </a:defRPr>
            </a:lvl7pPr>
            <a:lvl8pPr marL="3429000" indent="-228600" algn="ctr" eaLnBrk="0" fontAlgn="base" hangingPunct="0">
              <a:lnSpc>
                <a:spcPct val="80000"/>
              </a:lnSpc>
              <a:spcBef>
                <a:spcPct val="0"/>
              </a:spcBef>
              <a:spcAft>
                <a:spcPct val="0"/>
              </a:spcAft>
              <a:defRPr sz="4000" b="1">
                <a:solidFill>
                  <a:srgbClr val="FFCC00"/>
                </a:solidFill>
                <a:latin typeface="Arial" charset="0"/>
              </a:defRPr>
            </a:lvl8pPr>
            <a:lvl9pPr marL="3886200" indent="-228600" algn="ctr" eaLnBrk="0" fontAlgn="base" hangingPunct="0">
              <a:lnSpc>
                <a:spcPct val="80000"/>
              </a:lnSpc>
              <a:spcBef>
                <a:spcPct val="0"/>
              </a:spcBef>
              <a:spcAft>
                <a:spcPct val="0"/>
              </a:spcAft>
              <a:defRPr sz="4000" b="1">
                <a:solidFill>
                  <a:srgbClr val="FFCC00"/>
                </a:solidFill>
                <a:latin typeface="Arial" charset="0"/>
              </a:defRPr>
            </a:lvl9pPr>
          </a:lstStyle>
          <a:p>
            <a:pPr algn="r" fontAlgn="base">
              <a:spcBef>
                <a:spcPct val="0"/>
              </a:spcBef>
              <a:spcAft>
                <a:spcPct val="0"/>
              </a:spcAft>
            </a:pPr>
            <a:fld id="{B1ACCD72-A8D0-4339-8899-1D19ADF3FE6B}" type="slidenum">
              <a:rPr lang="en-US" altLang="en-US" sz="1200" b="0">
                <a:solidFill>
                  <a:prstClr val="black"/>
                </a:solidFill>
              </a:rPr>
              <a:pPr algn="r" fontAlgn="base">
                <a:spcBef>
                  <a:spcPct val="0"/>
                </a:spcBef>
                <a:spcAft>
                  <a:spcPct val="0"/>
                </a:spcAft>
              </a:pPr>
              <a:t>105</a:t>
            </a:fld>
            <a:endParaRPr lang="en-US" altLang="en-US" sz="1200" b="0">
              <a:solidFill>
                <a:prstClr val="black"/>
              </a:solidFill>
            </a:endParaRPr>
          </a:p>
        </p:txBody>
      </p:sp>
      <p:sp>
        <p:nvSpPr>
          <p:cNvPr id="400387" name="Rectangle 2"/>
          <p:cNvSpPr>
            <a:spLocks noGrp="1" noRot="1" noChangeAspect="1" noChangeArrowheads="1" noTextEdit="1"/>
          </p:cNvSpPr>
          <p:nvPr>
            <p:ph type="sldImg"/>
          </p:nvPr>
        </p:nvSpPr>
        <p:spPr>
          <a:xfrm>
            <a:off x="381000" y="685800"/>
            <a:ext cx="6096000" cy="3429000"/>
          </a:xfrm>
          <a:solidFill>
            <a:srgbClr val="FFFFFF"/>
          </a:solidFill>
          <a:ln/>
        </p:spPr>
      </p:sp>
      <p:sp>
        <p:nvSpPr>
          <p:cNvPr id="400388" name="Rectangle 3"/>
          <p:cNvSpPr>
            <a:spLocks noGrp="1" noChangeArrowheads="1"/>
          </p:cNvSpPr>
          <p:nvPr>
            <p:ph type="body" idx="1"/>
          </p:nvPr>
        </p:nvSpPr>
        <p:spPr>
          <a:xfrm>
            <a:off x="914711" y="4344025"/>
            <a:ext cx="5028579" cy="4114488"/>
          </a:xfrm>
          <a:solidFill>
            <a:srgbClr val="FFFFFF"/>
          </a:solidFill>
          <a:ln>
            <a:solidFill>
              <a:srgbClr val="000000"/>
            </a:solidFill>
          </a:ln>
        </p:spPr>
        <p:txBody>
          <a:bodyPr/>
          <a:lstStyle/>
          <a:p>
            <a:r>
              <a:rPr lang="en-US" sz="1200" kern="1200" dirty="0" smtClean="0">
                <a:solidFill>
                  <a:schemeClr val="tx1"/>
                </a:solidFill>
                <a:effectLst/>
                <a:latin typeface="+mn-lt"/>
                <a:ea typeface="+mn-ea"/>
                <a:cs typeface="+mn-cs"/>
              </a:rPr>
              <a:t>While the controversy around the use of methadone in the treatment of opioid use disorders seems to be subsiding as the impact of the opioid epidemic continues, regardless of the science in favor of, the controversy and philosophical discussion around the use of methadone and buprenorphine during pregnancy continues to rage.</a:t>
            </a:r>
          </a:p>
          <a:p>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Pregnant or Breastfeeding Women and Methadone. </a:t>
            </a:r>
            <a:r>
              <a:rPr lang="en-US" sz="1200" kern="1200" dirty="0" smtClean="0">
                <a:solidFill>
                  <a:schemeClr val="tx1"/>
                </a:solidFill>
                <a:effectLst/>
                <a:latin typeface="+mn-lt"/>
                <a:ea typeface="+mn-ea"/>
                <a:cs typeface="+mn-cs"/>
              </a:rPr>
              <a:t>Women who are pregnant or breastfeeding can safely take methadone. When withdrawal from an abused drug happens to a pregnant woman, it causes the uterus to contract and may bring on miscarriage or premature birth. Methadone’s ability to prevent withdrawal symptoms helps pregnant women better manage their addiction while avoiding health risks to both mother and baby.</a:t>
            </a:r>
          </a:p>
          <a:p>
            <a:r>
              <a:rPr lang="en-US" sz="1200" kern="1200" dirty="0" smtClean="0">
                <a:solidFill>
                  <a:schemeClr val="tx1"/>
                </a:solidFill>
                <a:effectLst/>
                <a:latin typeface="+mn-lt"/>
                <a:ea typeface="+mn-ea"/>
                <a:cs typeface="+mn-cs"/>
              </a:rPr>
              <a:t>Undergoing methadone maintenance treatment while pregnant will not cause birth defects, but some babies may go through withdrawal after birth. This does not mean that the baby is addicted. Infant withdrawal usually begins a few days after birth but may begin two to four weeks after birth.</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Mothers taking methadone can still breastfeed. Research has shown that the benefits of breastfeeding outweigh the effect of the small amount of methadone that enters the breast milk. A woman who is thinking of stopping methadone treatment due to breastfeeding or pregnancy concerns should speak with her doctor first.</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Learn more from the SAMHSA publication </a:t>
            </a:r>
            <a:r>
              <a:rPr lang="en-US" sz="1200" u="sng" kern="1200" dirty="0" smtClean="0">
                <a:solidFill>
                  <a:schemeClr val="tx1"/>
                </a:solidFill>
                <a:effectLst/>
                <a:latin typeface="+mn-lt"/>
                <a:ea typeface="+mn-ea"/>
                <a:cs typeface="+mn-cs"/>
              </a:rPr>
              <a:t>Methadone Treatment for Pregnant Women – 2009</a:t>
            </a:r>
            <a:r>
              <a:rPr lang="en-US" sz="1200" kern="1200" dirty="0" smtClean="0">
                <a:solidFill>
                  <a:schemeClr val="tx1"/>
                </a:solidFill>
                <a:effectLst/>
                <a:latin typeface="+mn-lt"/>
                <a:ea typeface="+mn-ea"/>
                <a:cs typeface="+mn-cs"/>
              </a:rPr>
              <a:t>.</a:t>
            </a:r>
          </a:p>
          <a:p>
            <a:r>
              <a:rPr lang="en-US" sz="1200" kern="1200" dirty="0" smtClean="0">
                <a:solidFill>
                  <a:schemeClr val="tx1"/>
                </a:solidFill>
                <a:effectLst/>
                <a:latin typeface="+mn-lt"/>
                <a:ea typeface="+mn-ea"/>
                <a:cs typeface="+mn-cs"/>
              </a:rPr>
              <a:t> </a:t>
            </a:r>
          </a:p>
          <a:p>
            <a:r>
              <a:rPr lang="en-US" sz="1200" b="0" u="none" kern="1200" dirty="0" smtClean="0">
                <a:solidFill>
                  <a:schemeClr val="tx1"/>
                </a:solidFill>
                <a:effectLst/>
                <a:latin typeface="+mn-lt"/>
                <a:ea typeface="+mn-ea"/>
                <a:cs typeface="+mn-cs"/>
              </a:rPr>
              <a:t>REFERENCES:</a:t>
            </a:r>
          </a:p>
          <a:p>
            <a:r>
              <a:rPr lang="en-US" sz="1200" kern="1200" dirty="0" smtClean="0">
                <a:solidFill>
                  <a:schemeClr val="tx1"/>
                </a:solidFill>
                <a:effectLst/>
                <a:latin typeface="+mn-lt"/>
                <a:ea typeface="+mn-ea"/>
                <a:cs typeface="+mn-cs"/>
              </a:rPr>
              <a:t>Center for Substance Abuse Treatment. (2005). </a:t>
            </a:r>
            <a:r>
              <a:rPr lang="en-US" sz="1200" i="1" kern="1200" dirty="0" smtClean="0">
                <a:solidFill>
                  <a:schemeClr val="tx1"/>
                </a:solidFill>
                <a:effectLst/>
                <a:latin typeface="+mn-lt"/>
                <a:ea typeface="+mn-ea"/>
                <a:cs typeface="+mn-cs"/>
              </a:rPr>
              <a:t>Medication-Assisted Treatment for Opioid Addiction in Opioid Treatment Programs, Treatment Improvement Protocol (TIP) Series, No. 43, SMA 12-4214</a:t>
            </a:r>
            <a:r>
              <a:rPr lang="en-US" sz="1200" kern="1200" dirty="0" smtClean="0">
                <a:solidFill>
                  <a:schemeClr val="tx1"/>
                </a:solidFill>
                <a:effectLst/>
                <a:latin typeface="+mn-lt"/>
                <a:ea typeface="+mn-ea"/>
                <a:cs typeface="+mn-cs"/>
              </a:rPr>
              <a:t>. Rockville (MD): Substance Abuse and Mental Health Services Administration. Available at:</a:t>
            </a:r>
          </a:p>
          <a:p>
            <a:r>
              <a:rPr lang="en-US" sz="1200" u="sng" kern="1200" dirty="0" smtClean="0">
                <a:solidFill>
                  <a:schemeClr val="tx1"/>
                </a:solidFill>
                <a:effectLst/>
                <a:latin typeface="+mn-lt"/>
                <a:ea typeface="+mn-ea"/>
                <a:cs typeface="+mn-cs"/>
                <a:hlinkClick r:id="rId3"/>
              </a:rPr>
              <a:t>https://www.ncbi.nlm.nih.gov/books/NBK64148/</a:t>
            </a:r>
            <a:r>
              <a:rPr lang="en-US" sz="1200" kern="1200" dirty="0" smtClean="0">
                <a:solidFill>
                  <a:schemeClr val="tx1"/>
                </a:solidFill>
                <a:effectLst/>
                <a:latin typeface="+mn-lt"/>
                <a:ea typeface="+mn-ea"/>
                <a:cs typeface="+mn-cs"/>
              </a:rPr>
              <a:t>.</a:t>
            </a:r>
          </a:p>
          <a:p>
            <a:endParaRPr lang="en-US" sz="1200" kern="1200" dirty="0" smtClean="0">
              <a:solidFill>
                <a:schemeClr val="tx1"/>
              </a:solidFill>
              <a:effectLst/>
              <a:latin typeface="+mn-lt"/>
              <a:ea typeface="+mn-ea"/>
              <a:cs typeface="+mn-cs"/>
            </a:endParaRPr>
          </a:p>
        </p:txBody>
      </p:sp>
    </p:spTree>
    <p:extLst>
      <p:ext uri="{BB962C8B-B14F-4D97-AF65-F5344CB8AC3E}">
        <p14:creationId xmlns:p14="http://schemas.microsoft.com/office/powerpoint/2010/main" val="3425249619"/>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1410" name="Rectangle 7"/>
          <p:cNvSpPr txBox="1">
            <a:spLocks noGrp="1" noChangeArrowheads="1"/>
          </p:cNvSpPr>
          <p:nvPr/>
        </p:nvSpPr>
        <p:spPr bwMode="auto">
          <a:xfrm>
            <a:off x="3884027" y="8684926"/>
            <a:ext cx="2972421" cy="45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730" tIns="44865" rIns="89730" bIns="44865" anchor="b"/>
          <a:lstStyle>
            <a:lvl1pPr>
              <a:defRPr sz="4000" b="1">
                <a:solidFill>
                  <a:srgbClr val="FFCC00"/>
                </a:solidFill>
                <a:latin typeface="Arial" charset="0"/>
              </a:defRPr>
            </a:lvl1pPr>
            <a:lvl2pPr marL="742950" indent="-285750">
              <a:defRPr sz="4000" b="1">
                <a:solidFill>
                  <a:srgbClr val="FFCC00"/>
                </a:solidFill>
                <a:latin typeface="Arial" charset="0"/>
              </a:defRPr>
            </a:lvl2pPr>
            <a:lvl3pPr marL="1143000" indent="-228600">
              <a:defRPr sz="4000" b="1">
                <a:solidFill>
                  <a:srgbClr val="FFCC00"/>
                </a:solidFill>
                <a:latin typeface="Arial" charset="0"/>
              </a:defRPr>
            </a:lvl3pPr>
            <a:lvl4pPr marL="1600200" indent="-228600">
              <a:defRPr sz="4000" b="1">
                <a:solidFill>
                  <a:srgbClr val="FFCC00"/>
                </a:solidFill>
                <a:latin typeface="Arial" charset="0"/>
              </a:defRPr>
            </a:lvl4pPr>
            <a:lvl5pPr marL="2057400" indent="-228600">
              <a:defRPr sz="4000" b="1">
                <a:solidFill>
                  <a:srgbClr val="FFCC00"/>
                </a:solidFill>
                <a:latin typeface="Arial" charset="0"/>
              </a:defRPr>
            </a:lvl5pPr>
            <a:lvl6pPr marL="2514600" indent="-228600" algn="ctr" eaLnBrk="0" fontAlgn="base" hangingPunct="0">
              <a:lnSpc>
                <a:spcPct val="80000"/>
              </a:lnSpc>
              <a:spcBef>
                <a:spcPct val="0"/>
              </a:spcBef>
              <a:spcAft>
                <a:spcPct val="0"/>
              </a:spcAft>
              <a:defRPr sz="4000" b="1">
                <a:solidFill>
                  <a:srgbClr val="FFCC00"/>
                </a:solidFill>
                <a:latin typeface="Arial" charset="0"/>
              </a:defRPr>
            </a:lvl6pPr>
            <a:lvl7pPr marL="2971800" indent="-228600" algn="ctr" eaLnBrk="0" fontAlgn="base" hangingPunct="0">
              <a:lnSpc>
                <a:spcPct val="80000"/>
              </a:lnSpc>
              <a:spcBef>
                <a:spcPct val="0"/>
              </a:spcBef>
              <a:spcAft>
                <a:spcPct val="0"/>
              </a:spcAft>
              <a:defRPr sz="4000" b="1">
                <a:solidFill>
                  <a:srgbClr val="FFCC00"/>
                </a:solidFill>
                <a:latin typeface="Arial" charset="0"/>
              </a:defRPr>
            </a:lvl7pPr>
            <a:lvl8pPr marL="3429000" indent="-228600" algn="ctr" eaLnBrk="0" fontAlgn="base" hangingPunct="0">
              <a:lnSpc>
                <a:spcPct val="80000"/>
              </a:lnSpc>
              <a:spcBef>
                <a:spcPct val="0"/>
              </a:spcBef>
              <a:spcAft>
                <a:spcPct val="0"/>
              </a:spcAft>
              <a:defRPr sz="4000" b="1">
                <a:solidFill>
                  <a:srgbClr val="FFCC00"/>
                </a:solidFill>
                <a:latin typeface="Arial" charset="0"/>
              </a:defRPr>
            </a:lvl8pPr>
            <a:lvl9pPr marL="3886200" indent="-228600" algn="ctr" eaLnBrk="0" fontAlgn="base" hangingPunct="0">
              <a:lnSpc>
                <a:spcPct val="80000"/>
              </a:lnSpc>
              <a:spcBef>
                <a:spcPct val="0"/>
              </a:spcBef>
              <a:spcAft>
                <a:spcPct val="0"/>
              </a:spcAft>
              <a:defRPr sz="4000" b="1">
                <a:solidFill>
                  <a:srgbClr val="FFCC00"/>
                </a:solidFill>
                <a:latin typeface="Arial" charset="0"/>
              </a:defRPr>
            </a:lvl9pPr>
          </a:lstStyle>
          <a:p>
            <a:pPr algn="r" fontAlgn="base">
              <a:spcBef>
                <a:spcPct val="0"/>
              </a:spcBef>
              <a:spcAft>
                <a:spcPct val="0"/>
              </a:spcAft>
            </a:pPr>
            <a:fld id="{B17F3CBB-0F5B-457F-8364-8CEE43DF6B7D}" type="slidenum">
              <a:rPr lang="en-US" altLang="en-US" sz="1200" b="0">
                <a:solidFill>
                  <a:prstClr val="black"/>
                </a:solidFill>
              </a:rPr>
              <a:pPr algn="r" fontAlgn="base">
                <a:spcBef>
                  <a:spcPct val="0"/>
                </a:spcBef>
                <a:spcAft>
                  <a:spcPct val="0"/>
                </a:spcAft>
              </a:pPr>
              <a:t>106</a:t>
            </a:fld>
            <a:endParaRPr lang="en-US" altLang="en-US" sz="1200" b="0">
              <a:solidFill>
                <a:prstClr val="black"/>
              </a:solidFill>
            </a:endParaRPr>
          </a:p>
        </p:txBody>
      </p:sp>
      <p:sp>
        <p:nvSpPr>
          <p:cNvPr id="401411" name="Rectangle 2"/>
          <p:cNvSpPr>
            <a:spLocks noGrp="1" noRot="1" noChangeAspect="1" noChangeArrowheads="1" noTextEdit="1"/>
          </p:cNvSpPr>
          <p:nvPr>
            <p:ph type="sldImg"/>
          </p:nvPr>
        </p:nvSpPr>
        <p:spPr>
          <a:xfrm>
            <a:off x="381000" y="685800"/>
            <a:ext cx="6096000" cy="3429000"/>
          </a:xfrm>
          <a:solidFill>
            <a:srgbClr val="FFFFFF"/>
          </a:solidFill>
          <a:ln/>
        </p:spPr>
      </p:sp>
      <p:sp>
        <p:nvSpPr>
          <p:cNvPr id="401412" name="Rectangle 3"/>
          <p:cNvSpPr>
            <a:spLocks noGrp="1" noChangeArrowheads="1"/>
          </p:cNvSpPr>
          <p:nvPr>
            <p:ph type="body" idx="1"/>
          </p:nvPr>
        </p:nvSpPr>
        <p:spPr>
          <a:xfrm>
            <a:off x="914711" y="4344025"/>
            <a:ext cx="5028579" cy="4114488"/>
          </a:xfrm>
          <a:solidFill>
            <a:srgbClr val="FFFFFF"/>
          </a:solidFill>
          <a:ln>
            <a:solidFill>
              <a:srgbClr val="000000"/>
            </a:solidFill>
          </a:ln>
        </p:spPr>
        <p:txBody>
          <a:bodyPr/>
          <a:lstStyle/>
          <a:p>
            <a:r>
              <a:rPr lang="en-US" sz="1200" b="0" u="none" kern="1200" dirty="0" smtClean="0">
                <a:solidFill>
                  <a:schemeClr val="tx1"/>
                </a:solidFill>
                <a:effectLst/>
                <a:latin typeface="+mn-lt"/>
                <a:ea typeface="+mn-ea"/>
                <a:cs typeface="+mn-cs"/>
              </a:rPr>
              <a:t>Heroin use during pregnancy can result in neonatal abstinence syndrome (NAS). NAS occurs when heroin passes through the placenta to the fetus during pregnancy, causing the baby to become dependent along with the mother. Symptoms include excessive crying, fever, irritability, seizures, slow weight gain, tremors, diarrhea, vomiting, and possibly death. NAS requires hospitalization and treatment with medication (often morphine) to relieve symptoms; the medication is gradually tapered off until the baby adjusts to being opioid-free. Methadone maintenance combined with prenatal care and a comprehensive drug treatment program can improve many of the outcomes associated with untreated heroin use for both the infant and mother, although infants exposed to methadone during pregnancy typically require treatment for NAS as well.</a:t>
            </a:r>
          </a:p>
          <a:p>
            <a:endParaRPr lang="en-US" sz="1200" b="0" u="none" kern="1200" dirty="0" smtClean="0">
              <a:solidFill>
                <a:schemeClr val="tx1"/>
              </a:solidFill>
              <a:effectLst/>
              <a:latin typeface="+mn-lt"/>
              <a:ea typeface="+mn-ea"/>
              <a:cs typeface="+mn-cs"/>
            </a:endParaRPr>
          </a:p>
          <a:p>
            <a:r>
              <a:rPr lang="en-US" sz="1200" b="0" u="none" kern="1200" dirty="0" smtClean="0">
                <a:solidFill>
                  <a:schemeClr val="tx1"/>
                </a:solidFill>
                <a:effectLst/>
                <a:latin typeface="+mn-lt"/>
                <a:ea typeface="+mn-ea"/>
                <a:cs typeface="+mn-cs"/>
              </a:rPr>
              <a:t>REFERENCES:</a:t>
            </a:r>
          </a:p>
          <a:p>
            <a:r>
              <a:rPr lang="en-US" sz="1200" kern="1200" dirty="0" smtClean="0">
                <a:solidFill>
                  <a:schemeClr val="tx1"/>
                </a:solidFill>
                <a:effectLst/>
                <a:latin typeface="+mn-lt"/>
                <a:ea typeface="+mn-ea"/>
                <a:cs typeface="+mn-cs"/>
              </a:rPr>
              <a:t>Methadone: </a:t>
            </a:r>
            <a:r>
              <a:rPr lang="en-US" sz="1200" u="sng" kern="1200" dirty="0" smtClean="0">
                <a:solidFill>
                  <a:schemeClr val="tx1"/>
                </a:solidFill>
                <a:effectLst/>
                <a:latin typeface="+mn-lt"/>
                <a:ea typeface="+mn-ea"/>
                <a:cs typeface="+mn-cs"/>
                <a:hlinkClick r:id="rId3"/>
              </a:rPr>
              <a:t>https://www.samhsa.gov/medication-assisted-treatment/treatment/methadone</a:t>
            </a:r>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Center for Substance Abuse Treatment. (2005). </a:t>
            </a:r>
            <a:r>
              <a:rPr lang="en-US" sz="1200" i="1" kern="1200" dirty="0" smtClean="0">
                <a:solidFill>
                  <a:schemeClr val="tx1"/>
                </a:solidFill>
                <a:effectLst/>
                <a:latin typeface="+mn-lt"/>
                <a:ea typeface="+mn-ea"/>
                <a:cs typeface="+mn-cs"/>
              </a:rPr>
              <a:t>Medication-Assisted Treatment for Opioid Addiction in Opioid Treatment Programs, Treatment Improvement Protocol (TIP) Series, No. 43, SMA 12-4214</a:t>
            </a:r>
            <a:r>
              <a:rPr lang="en-US" sz="1200" kern="1200" dirty="0" smtClean="0">
                <a:solidFill>
                  <a:schemeClr val="tx1"/>
                </a:solidFill>
                <a:effectLst/>
                <a:latin typeface="+mn-lt"/>
                <a:ea typeface="+mn-ea"/>
                <a:cs typeface="+mn-cs"/>
              </a:rPr>
              <a:t>. Rockville (MD): Substance Abuse and Mental Health Services Administration. Available at:</a:t>
            </a:r>
          </a:p>
          <a:p>
            <a:r>
              <a:rPr lang="en-US" sz="1200" u="sng" kern="1200" dirty="0" smtClean="0">
                <a:solidFill>
                  <a:schemeClr val="tx1"/>
                </a:solidFill>
                <a:effectLst/>
                <a:latin typeface="+mn-lt"/>
                <a:ea typeface="+mn-ea"/>
                <a:cs typeface="+mn-cs"/>
                <a:hlinkClick r:id="rId4"/>
              </a:rPr>
              <a:t>https://www.ncbi.nlm.nih.gov/books/NBK64148/</a:t>
            </a:r>
            <a:r>
              <a:rPr lang="en-US" sz="1200" kern="1200" dirty="0" smtClean="0">
                <a:solidFill>
                  <a:schemeClr val="tx1"/>
                </a:solidFill>
                <a:effectLst/>
                <a:latin typeface="+mn-lt"/>
                <a:ea typeface="+mn-ea"/>
                <a:cs typeface="+mn-cs"/>
              </a:rPr>
              <a:t>.</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Package Insert: </a:t>
            </a:r>
            <a:r>
              <a:rPr lang="en-US" sz="1200" u="sng" kern="1200" dirty="0" smtClean="0">
                <a:solidFill>
                  <a:schemeClr val="tx1"/>
                </a:solidFill>
                <a:effectLst/>
                <a:latin typeface="+mn-lt"/>
                <a:ea typeface="+mn-ea"/>
                <a:cs typeface="+mn-cs"/>
                <a:hlinkClick r:id="rId5"/>
              </a:rPr>
              <a:t>http://www.google.com/url?sa=t&amp;rct=j&amp;q=&amp;esrc=s&amp;source=web&amp;cd=1&amp;cad=rja&amp;uact=8&amp;ved=0ahUKEwjVmu6O6qzVAhXEw1QKHcX5BeoQFggmMAA&amp;url=http%3A%2F%2Fwww2.mallinckrodt.com%2FWorkArea%2FDownloadAsset.aspx%3Fid%3D2147492636&amp;usg=AFQjCNGOq3rFAOSjTjRJ86dEI3h_doBYWQ</a:t>
            </a:r>
            <a:r>
              <a:rPr lang="en-US" sz="1200" u="sng" kern="1200" dirty="0" smtClean="0">
                <a:solidFill>
                  <a:schemeClr val="tx1"/>
                </a:solidFill>
                <a:effectLst/>
                <a:latin typeface="+mn-lt"/>
                <a:ea typeface="+mn-ea"/>
                <a:cs typeface="+mn-cs"/>
              </a:rPr>
              <a:t>.</a:t>
            </a:r>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p:txBody>
      </p:sp>
    </p:spTree>
    <p:extLst>
      <p:ext uri="{BB962C8B-B14F-4D97-AF65-F5344CB8AC3E}">
        <p14:creationId xmlns:p14="http://schemas.microsoft.com/office/powerpoint/2010/main" val="3967425639"/>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2434" name="Slide Image Placeholder 1"/>
          <p:cNvSpPr>
            <a:spLocks noGrp="1" noRot="1" noChangeAspect="1" noTextEdit="1"/>
          </p:cNvSpPr>
          <p:nvPr>
            <p:ph type="sldImg"/>
          </p:nvPr>
        </p:nvSpPr>
        <p:spPr>
          <a:xfrm>
            <a:off x="381000" y="685800"/>
            <a:ext cx="6096000" cy="3429000"/>
          </a:xfrm>
          <a:ln/>
        </p:spPr>
      </p:sp>
      <p:sp>
        <p:nvSpPr>
          <p:cNvPr id="4024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200" kern="1200" dirty="0" smtClean="0">
                <a:solidFill>
                  <a:schemeClr val="tx1"/>
                </a:solidFill>
                <a:effectLst/>
                <a:latin typeface="+mn-lt"/>
                <a:ea typeface="+mn-ea"/>
                <a:cs typeface="+mn-cs"/>
              </a:rPr>
              <a:t>Methadone works by changing how the brain and nervous system respond to pain. It lessens the painful symptoms of opiate withdrawal and blocks the euphoric effects of opiate drugs such as heroin, morphine, and codeine, as well as semi-synthetic opioids like oxycodone and hydrocodone.</a:t>
            </a:r>
          </a:p>
          <a:p>
            <a:r>
              <a:rPr lang="en-US" sz="1200" kern="1200" dirty="0" smtClean="0">
                <a:solidFill>
                  <a:schemeClr val="tx1"/>
                </a:solidFill>
                <a:effectLst/>
                <a:latin typeface="+mn-lt"/>
                <a:ea typeface="+mn-ea"/>
                <a:cs typeface="+mn-cs"/>
              </a:rPr>
              <a:t>Onset of analgesia occurs 10-20 minutes following parenteral administration and 30-60 minutes after oral administration. Oral administration results in a delay in onset, lower peak concentration and longer duration of action. Following single oral doses effects may last 6-8 hours, increasing to 22-48 hours in cases of chronic administration.</a:t>
            </a:r>
          </a:p>
          <a:p>
            <a:r>
              <a:rPr lang="en-US" sz="1200" kern="1200" dirty="0" smtClean="0">
                <a:solidFill>
                  <a:schemeClr val="tx1"/>
                </a:solidFill>
                <a:effectLst/>
                <a:latin typeface="+mn-lt"/>
                <a:ea typeface="+mn-ea"/>
                <a:cs typeface="+mn-cs"/>
              </a:rPr>
              <a:t> </a:t>
            </a:r>
          </a:p>
          <a:p>
            <a:r>
              <a:rPr lang="en-US" sz="1200" b="0" u="none" kern="1200" dirty="0" smtClean="0">
                <a:solidFill>
                  <a:schemeClr val="tx1"/>
                </a:solidFill>
                <a:effectLst/>
                <a:latin typeface="+mn-lt"/>
                <a:ea typeface="+mn-ea"/>
                <a:cs typeface="+mn-cs"/>
              </a:rPr>
              <a:t>REFERENCE:</a:t>
            </a:r>
            <a:r>
              <a:rPr lang="en-US" sz="1200" b="1" u="sng" kern="1200" dirty="0" smtClean="0">
                <a:solidFill>
                  <a:schemeClr val="tx1"/>
                </a:solidFill>
                <a:effectLst/>
                <a:latin typeface="+mn-lt"/>
                <a:ea typeface="+mn-ea"/>
                <a:cs typeface="+mn-cs"/>
              </a:rPr>
              <a:t/>
            </a:r>
            <a:br>
              <a:rPr lang="en-US" sz="1200" b="1" u="sng" kern="1200" dirty="0" smtClean="0">
                <a:solidFill>
                  <a:schemeClr val="tx1"/>
                </a:solidFill>
                <a:effectLst/>
                <a:latin typeface="+mn-lt"/>
                <a:ea typeface="+mn-ea"/>
                <a:cs typeface="+mn-cs"/>
              </a:rPr>
            </a:br>
            <a:r>
              <a:rPr lang="en-US" sz="1200" kern="1200" dirty="0" err="1" smtClean="0">
                <a:solidFill>
                  <a:schemeClr val="tx1"/>
                </a:solidFill>
                <a:effectLst/>
                <a:latin typeface="+mn-lt"/>
                <a:ea typeface="+mn-ea"/>
                <a:cs typeface="+mn-cs"/>
              </a:rPr>
              <a:t>Kreek</a:t>
            </a:r>
            <a:r>
              <a:rPr lang="en-US" sz="1200" kern="1200" dirty="0" smtClean="0">
                <a:solidFill>
                  <a:schemeClr val="tx1"/>
                </a:solidFill>
                <a:effectLst/>
                <a:latin typeface="+mn-lt"/>
                <a:ea typeface="+mn-ea"/>
                <a:cs typeface="+mn-cs"/>
              </a:rPr>
              <a:t>, M.J. (1992) Rationale for maintenance pharmacotherapy of opiate dependence.  </a:t>
            </a:r>
            <a:r>
              <a:rPr lang="en-US" sz="1200" i="1" kern="1200" dirty="0" smtClean="0">
                <a:solidFill>
                  <a:schemeClr val="tx1"/>
                </a:solidFill>
                <a:effectLst/>
                <a:latin typeface="+mn-lt"/>
                <a:ea typeface="+mn-ea"/>
                <a:cs typeface="+mn-cs"/>
              </a:rPr>
              <a:t>Research Publications – Association for Research in Nervous and Mental Disease, 70</a:t>
            </a:r>
            <a:r>
              <a:rPr lang="en-US" sz="1200" kern="1200" dirty="0" smtClean="0">
                <a:solidFill>
                  <a:schemeClr val="tx1"/>
                </a:solidFill>
                <a:effectLst/>
                <a:latin typeface="+mn-lt"/>
                <a:ea typeface="+mn-ea"/>
                <a:cs typeface="+mn-cs"/>
              </a:rPr>
              <a:t>, 205-230.</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National Highway Traffic Safety Administration, Drugs and Human Performance Fact Sheets, available at:</a:t>
            </a:r>
          </a:p>
          <a:p>
            <a:r>
              <a:rPr lang="en-US" sz="1200" u="sng" kern="1200" dirty="0" smtClean="0">
                <a:solidFill>
                  <a:schemeClr val="tx1"/>
                </a:solidFill>
                <a:effectLst/>
                <a:latin typeface="+mn-lt"/>
                <a:ea typeface="+mn-ea"/>
                <a:cs typeface="+mn-cs"/>
                <a:hlinkClick r:id="rId3"/>
              </a:rPr>
              <a:t>https://one.nhtsa.gov/people/injury/research/job185drugs/methadone.htm</a:t>
            </a:r>
            <a:r>
              <a:rPr lang="en-US" sz="1200" u="sng" kern="1200" dirty="0" smtClean="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1293301850"/>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9" name="Rectangle 2"/>
          <p:cNvSpPr>
            <a:spLocks noGrp="1" noRot="1" noChangeAspect="1" noChangeArrowheads="1" noTextEdit="1"/>
          </p:cNvSpPr>
          <p:nvPr>
            <p:ph type="sldImg"/>
          </p:nvPr>
        </p:nvSpPr>
        <p:spPr>
          <a:xfrm>
            <a:off x="384175" y="687388"/>
            <a:ext cx="6091238" cy="3427412"/>
          </a:xfrm>
          <a:ln/>
        </p:spPr>
      </p:sp>
      <p:sp>
        <p:nvSpPr>
          <p:cNvPr id="50180" name="Rectangle 3"/>
          <p:cNvSpPr>
            <a:spLocks noGrp="1" noChangeArrowheads="1"/>
          </p:cNvSpPr>
          <p:nvPr>
            <p:ph type="body" idx="1"/>
          </p:nvPr>
        </p:nvSpPr>
        <p:spPr>
          <a:xfrm>
            <a:off x="875886" y="4348710"/>
            <a:ext cx="5104676" cy="411917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AU" sz="1200" kern="1200" dirty="0" smtClean="0">
                <a:solidFill>
                  <a:schemeClr val="tx1"/>
                </a:solidFill>
                <a:effectLst/>
                <a:latin typeface="+mn-lt"/>
                <a:ea typeface="+mn-ea"/>
                <a:cs typeface="+mn-cs"/>
              </a:rPr>
              <a:t>There are a few long-term health effects from use of methadone. Those known include:</a:t>
            </a:r>
            <a:endParaRPr lang="en-US"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AU" sz="1200" kern="1200" dirty="0" smtClean="0">
                <a:solidFill>
                  <a:schemeClr val="tx1"/>
                </a:solidFill>
                <a:effectLst/>
                <a:latin typeface="+mn-lt"/>
                <a:ea typeface="+mn-ea"/>
                <a:cs typeface="+mn-cs"/>
              </a:rPr>
              <a:t>weight gain, possibly influenced by fluid retention and dietary changes</a:t>
            </a:r>
            <a:endParaRPr lang="en-US"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AU" sz="1200" kern="1200" dirty="0" smtClean="0">
                <a:solidFill>
                  <a:schemeClr val="tx1"/>
                </a:solidFill>
                <a:effectLst/>
                <a:latin typeface="+mn-lt"/>
                <a:ea typeface="+mn-ea"/>
                <a:cs typeface="+mn-cs"/>
              </a:rPr>
              <a:t>reduced production of saliva – may contribute to dental problems</a:t>
            </a:r>
            <a:endParaRPr lang="en-US"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AU" sz="1200" kern="1200" dirty="0" smtClean="0">
                <a:solidFill>
                  <a:schemeClr val="tx1"/>
                </a:solidFill>
                <a:effectLst/>
                <a:latin typeface="+mn-lt"/>
                <a:ea typeface="+mn-ea"/>
                <a:cs typeface="+mn-cs"/>
              </a:rPr>
              <a:t>endocrine changes – may result in impotence, low libido, disrupted menstrual cycle </a:t>
            </a:r>
            <a:endParaRPr lang="en-US"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AU" sz="1200" kern="1200" dirty="0" smtClean="0">
                <a:solidFill>
                  <a:schemeClr val="tx1"/>
                </a:solidFill>
                <a:effectLst/>
                <a:latin typeface="+mn-lt"/>
                <a:ea typeface="+mn-ea"/>
                <a:cs typeface="+mn-cs"/>
              </a:rPr>
              <a:t>may be harmful in presence of underlying disease</a:t>
            </a:r>
            <a:r>
              <a:rPr lang="en-US" sz="1200" kern="1200" dirty="0" smtClean="0">
                <a:solidFill>
                  <a:schemeClr val="tx1"/>
                </a:solidFill>
                <a:effectLst/>
                <a:latin typeface="+mn-lt"/>
                <a:ea typeface="+mn-ea"/>
                <a:cs typeface="+mn-cs"/>
              </a:rPr>
              <a:t>;</a:t>
            </a:r>
            <a:r>
              <a:rPr lang="en-AU" sz="1200" kern="1200" dirty="0" smtClean="0">
                <a:solidFill>
                  <a:schemeClr val="tx1"/>
                </a:solidFill>
                <a:effectLst/>
                <a:latin typeface="+mn-lt"/>
                <a:ea typeface="+mn-ea"/>
                <a:cs typeface="+mn-cs"/>
              </a:rPr>
              <a:t> e.g. kidney or liver problems</a:t>
            </a:r>
            <a:endParaRPr lang="en-US"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AU" sz="1200" kern="1200" dirty="0" smtClean="0">
                <a:solidFill>
                  <a:schemeClr val="tx1"/>
                </a:solidFill>
                <a:effectLst/>
                <a:latin typeface="+mn-lt"/>
                <a:ea typeface="+mn-ea"/>
                <a:cs typeface="+mn-cs"/>
              </a:rPr>
              <a:t>some effects disappear when dose is adjusted.</a:t>
            </a:r>
            <a:endParaRPr lang="en-US" sz="1200" kern="1200" dirty="0" smtClean="0">
              <a:solidFill>
                <a:schemeClr val="tx1"/>
              </a:solidFill>
              <a:effectLst/>
              <a:latin typeface="+mn-lt"/>
              <a:ea typeface="+mn-ea"/>
              <a:cs typeface="+mn-cs"/>
            </a:endParaRPr>
          </a:p>
          <a:p>
            <a:endParaRPr lang="en-AU" sz="1200" kern="1200" dirty="0" smtClean="0">
              <a:solidFill>
                <a:schemeClr val="tx1"/>
              </a:solidFill>
              <a:effectLst/>
              <a:latin typeface="+mn-lt"/>
              <a:ea typeface="+mn-ea"/>
              <a:cs typeface="+mn-cs"/>
            </a:endParaRPr>
          </a:p>
          <a:p>
            <a:r>
              <a:rPr lang="en-AU" sz="1200" kern="1200" dirty="0" smtClean="0">
                <a:solidFill>
                  <a:schemeClr val="tx1"/>
                </a:solidFill>
                <a:effectLst/>
                <a:latin typeface="+mn-lt"/>
                <a:ea typeface="+mn-ea"/>
                <a:cs typeface="+mn-cs"/>
              </a:rPr>
              <a:t>The health benefits of methadone include those listed along with the following:</a:t>
            </a:r>
            <a:endParaRPr lang="en-US"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Reduction in the use of illicit drugs</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Reduction in criminal activity</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Reduction in needle sharing</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Reduction in HIV infection rates and transmission</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Cost-effectiveness</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Reduction in commercial sex work</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Reduction in the number of reports of multiple sex partners</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Improvements in social health and productivity</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Improvements in health conditions</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Retention in addiction treatment</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Reduction in suicide</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Reduction in lethal overdose </a:t>
            </a:r>
          </a:p>
          <a:p>
            <a:pPr marL="0" indent="0">
              <a:buFont typeface="Arial" panose="020B0604020202020204" pitchFamily="34" charset="0"/>
              <a:buNone/>
            </a:pPr>
            <a:endParaRPr lang="en-US" sz="1200" b="0" i="0" u="none" strike="noStrike" kern="1200" baseline="0" dirty="0" smtClean="0">
              <a:solidFill>
                <a:schemeClr val="tx1"/>
              </a:solidFill>
              <a:effectLst/>
              <a:latin typeface="+mn-lt"/>
              <a:ea typeface="+mn-ea"/>
              <a:cs typeface="+mn-cs"/>
            </a:endParaRPr>
          </a:p>
          <a:p>
            <a:r>
              <a:rPr lang="en-US" sz="1200" b="0" kern="1200" dirty="0" smtClean="0">
                <a:solidFill>
                  <a:schemeClr val="tx1"/>
                </a:solidFill>
                <a:effectLst/>
                <a:latin typeface="+mn-lt"/>
                <a:ea typeface="+mn-ea"/>
                <a:cs typeface="+mn-cs"/>
              </a:rPr>
              <a:t>REFERENCE:</a:t>
            </a:r>
          </a:p>
          <a:p>
            <a:r>
              <a:rPr lang="en-US" sz="1200" kern="1200" dirty="0" smtClean="0">
                <a:solidFill>
                  <a:schemeClr val="tx1"/>
                </a:solidFill>
                <a:effectLst/>
                <a:latin typeface="+mn-lt"/>
                <a:ea typeface="+mn-ea"/>
                <a:cs typeface="+mn-cs"/>
              </a:rPr>
              <a:t>NIDA International Program, Methadone Research Web Guide, available at: </a:t>
            </a:r>
            <a:r>
              <a:rPr lang="en-US" sz="1200" u="sng" kern="1200" dirty="0" smtClean="0">
                <a:solidFill>
                  <a:schemeClr val="tx1"/>
                </a:solidFill>
                <a:effectLst/>
                <a:latin typeface="+mn-lt"/>
                <a:ea typeface="+mn-ea"/>
                <a:cs typeface="+mn-cs"/>
                <a:hlinkClick r:id="rId3"/>
              </a:rPr>
              <a:t>https://www.samhsa.gov/medication-assisted-treatment/treatment/methadone</a:t>
            </a:r>
            <a:r>
              <a:rPr lang="en-US" sz="1200" u="sng" kern="1200" dirty="0" smtClean="0">
                <a:solidFill>
                  <a:schemeClr val="tx1"/>
                </a:solidFill>
                <a:effectLst/>
                <a:latin typeface="+mn-lt"/>
                <a:ea typeface="+mn-ea"/>
                <a:cs typeface="+mn-cs"/>
              </a:rPr>
              <a:t>.</a:t>
            </a:r>
            <a:endParaRPr lang="en-US" sz="1200" kern="1200" dirty="0" smtClean="0">
              <a:solidFill>
                <a:schemeClr val="tx1"/>
              </a:solidFill>
              <a:effectLst/>
              <a:latin typeface="+mn-lt"/>
              <a:ea typeface="+mn-ea"/>
              <a:cs typeface="+mn-cs"/>
            </a:endParaRPr>
          </a:p>
          <a:p>
            <a:pPr marL="0" indent="0">
              <a:buFont typeface="Arial" panose="020B0604020202020204" pitchFamily="34" charset="0"/>
              <a:buNone/>
            </a:pPr>
            <a:endParaRPr lang="en-US" sz="1200" b="0" i="0" u="none" strike="noStrike" kern="1200" baseline="0" dirty="0" smtClean="0">
              <a:solidFill>
                <a:schemeClr val="tx1"/>
              </a:solidFill>
              <a:latin typeface="+mn-lt"/>
              <a:ea typeface="+mn-ea"/>
              <a:cs typeface="+mn-cs"/>
            </a:endParaRPr>
          </a:p>
          <a:p>
            <a:pPr marL="628650" lvl="1" indent="-171450">
              <a:buFont typeface="Arial" panose="020B0604020202020204" pitchFamily="34" charset="0"/>
              <a:buChar char="•"/>
            </a:pPr>
            <a:endParaRPr lang="en-US" sz="1050" kern="1200" dirty="0" smtClean="0">
              <a:solidFill>
                <a:schemeClr val="tx1"/>
              </a:solidFill>
              <a:effectLst/>
              <a:latin typeface="+mn-lt"/>
              <a:ea typeface="+mn-ea"/>
              <a:cs typeface="+mn-cs"/>
            </a:endParaRPr>
          </a:p>
          <a:p>
            <a:pPr marL="171450" indent="-171450">
              <a:buFont typeface="Arial" panose="020B0604020202020204" pitchFamily="34" charset="0"/>
              <a:buChar char="•"/>
            </a:pPr>
            <a:endParaRPr lang="en-US" sz="1200" kern="1200" dirty="0" smtClean="0">
              <a:solidFill>
                <a:schemeClr val="tx1"/>
              </a:solidFill>
              <a:effectLst/>
              <a:latin typeface="+mn-lt"/>
              <a:ea typeface="+mn-ea"/>
              <a:cs typeface="+mn-cs"/>
            </a:endParaRPr>
          </a:p>
          <a:p>
            <a:pPr marL="171450" indent="-171450">
              <a:buFont typeface="Arial" panose="020B0604020202020204" pitchFamily="34" charset="0"/>
              <a:buChar char="•"/>
            </a:pPr>
            <a:endParaRPr lang="en-AU" altLang="en-US" dirty="0" smtClean="0"/>
          </a:p>
          <a:p>
            <a:pPr marL="171450" indent="-171450">
              <a:buFont typeface="Arial" panose="020B0604020202020204" pitchFamily="34" charset="0"/>
              <a:buChar char="•"/>
            </a:pPr>
            <a:endParaRPr lang="en-AU" altLang="en-US" dirty="0" smtClean="0"/>
          </a:p>
          <a:p>
            <a:pPr marL="171450" indent="-171450">
              <a:buFont typeface="Arial" panose="020B0604020202020204" pitchFamily="34" charset="0"/>
              <a:buChar char="•"/>
            </a:pPr>
            <a:endParaRPr lang="en-AU" altLang="en-US" dirty="0" smtClean="0"/>
          </a:p>
          <a:p>
            <a:pPr marL="171450" indent="-171450">
              <a:buFont typeface="Arial" panose="020B0604020202020204" pitchFamily="34" charset="0"/>
              <a:buChar char="•"/>
            </a:pPr>
            <a:endParaRPr lang="en-AU" altLang="en-US" dirty="0" smtClean="0"/>
          </a:p>
          <a:p>
            <a:pPr marL="171450" indent="-171450">
              <a:buFont typeface="Arial" panose="020B0604020202020204" pitchFamily="34" charset="0"/>
              <a:buChar char="•"/>
            </a:pPr>
            <a:endParaRPr lang="en-AU" altLang="en-US" dirty="0" smtClean="0"/>
          </a:p>
          <a:p>
            <a:pPr marL="171450" indent="-171450">
              <a:buFont typeface="Arial" panose="020B0604020202020204" pitchFamily="34" charset="0"/>
              <a:buChar char="•"/>
            </a:pPr>
            <a:endParaRPr lang="en-AU" altLang="en-US" dirty="0" smtClean="0"/>
          </a:p>
        </p:txBody>
      </p:sp>
    </p:spTree>
    <p:extLst>
      <p:ext uri="{BB962C8B-B14F-4D97-AF65-F5344CB8AC3E}">
        <p14:creationId xmlns:p14="http://schemas.microsoft.com/office/powerpoint/2010/main" val="3677407292"/>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This slide has several animations demonstrating the half-life of heroin and short acting painkillers or opioid analgesics versus that of methadone.</a:t>
            </a:r>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What we are trying to show is an individual using heroin must re-administer the drug multiple times over the course of her/his day, generally every four to six hours.  This repeated administration requires that the individual spend all of their waking hours hustling to get money to purchase the drug, finding and hooking up with their connection or drug dealer, finding a suitable location where she/he can use without being disturbed and enjoy the effects of the drug.  This routine leaves little time in one’s day to do anything else.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Methadone on the other hand can be administered once daily in most instances and will allow for an individual to take part in recovery activities including attend group and individual therapy, medical and mental health appointments, pursuing vocational and educational goals, becoming a better citizen, and repairing relationships and legal issues.  What was presented on the previous slides is not an all inclusive list of recovery related activities, but rather to highlight the value of not constantly being in withdrawals, or fear of withdrawals an spending every waking moment trying to obtain enough heroin to stay well.</a:t>
            </a:r>
            <a:endParaRPr lang="en-US" sz="105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US" sz="105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US" sz="105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US" sz="105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1198BED6-6C92-4801-B7CF-D243B0E3C2F9}" type="slidenum">
              <a:rPr lang="en-US" smtClean="0"/>
              <a:t>109</a:t>
            </a:fld>
            <a:endParaRPr lang="en-US"/>
          </a:p>
        </p:txBody>
      </p:sp>
    </p:spTree>
    <p:extLst>
      <p:ext uri="{BB962C8B-B14F-4D97-AF65-F5344CB8AC3E}">
        <p14:creationId xmlns:p14="http://schemas.microsoft.com/office/powerpoint/2010/main" val="13361000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7" name="Rectangle 2"/>
          <p:cNvSpPr>
            <a:spLocks noGrp="1" noRot="1" noChangeAspect="1" noChangeArrowheads="1" noTextEdit="1"/>
          </p:cNvSpPr>
          <p:nvPr>
            <p:ph type="sldImg"/>
          </p:nvPr>
        </p:nvSpPr>
        <p:spPr>
          <a:xfrm>
            <a:off x="381000" y="685800"/>
            <a:ext cx="6096000" cy="3429000"/>
          </a:xfrm>
          <a:ln/>
        </p:spPr>
      </p:sp>
      <p:sp>
        <p:nvSpPr>
          <p:cNvPr id="262148"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sz="1200" kern="1200" dirty="0" smtClean="0">
                <a:solidFill>
                  <a:schemeClr val="tx1"/>
                </a:solidFill>
                <a:effectLst/>
                <a:latin typeface="+mn-lt"/>
                <a:ea typeface="+mn-ea"/>
                <a:cs typeface="+mn-cs"/>
              </a:rPr>
              <a:t>Opiates are derived from the poppy plant Papaver </a:t>
            </a:r>
            <a:r>
              <a:rPr lang="en-GB" sz="1200" kern="1200" dirty="0" err="1" smtClean="0">
                <a:solidFill>
                  <a:schemeClr val="tx1"/>
                </a:solidFill>
                <a:effectLst/>
                <a:latin typeface="+mn-lt"/>
                <a:ea typeface="+mn-ea"/>
                <a:cs typeface="+mn-cs"/>
              </a:rPr>
              <a:t>somniferum</a:t>
            </a:r>
            <a:r>
              <a:rPr lang="en-GB" sz="1200" kern="1200" dirty="0" smtClean="0">
                <a:solidFill>
                  <a:schemeClr val="tx1"/>
                </a:solidFill>
                <a:effectLst/>
                <a:latin typeface="+mn-lt"/>
                <a:ea typeface="+mn-ea"/>
                <a:cs typeface="+mn-cs"/>
              </a:rPr>
              <a:t> and include morphine, codeine and opium.  There are also synthetic or semisynthetic (man- made) compounds produced from derivatives of the opium poppy.  For instance, heroin is derived from morphine, and buprenorphine is derived from </a:t>
            </a:r>
            <a:r>
              <a:rPr lang="en-GB" sz="1200" kern="1200" dirty="0" err="1" smtClean="0">
                <a:solidFill>
                  <a:schemeClr val="tx1"/>
                </a:solidFill>
                <a:effectLst/>
                <a:latin typeface="+mn-lt"/>
                <a:ea typeface="+mn-ea"/>
                <a:cs typeface="+mn-cs"/>
              </a:rPr>
              <a:t>Thebaine</a:t>
            </a:r>
            <a:r>
              <a:rPr lang="en-GB" sz="1200" kern="1200" dirty="0" smtClean="0">
                <a:solidFill>
                  <a:schemeClr val="tx1"/>
                </a:solidFill>
                <a:effectLst/>
                <a:latin typeface="+mn-lt"/>
                <a:ea typeface="+mn-ea"/>
                <a:cs typeface="+mn-cs"/>
              </a:rPr>
              <a:t>.  Synthetic compounds include Fentanyl, Methadone and Tramadol.  Opiates and opioids can be taken orally and intravenously.  Additionally, there are implantable versions such as long-acting buprenorphine (</a:t>
            </a:r>
            <a:r>
              <a:rPr lang="en-GB" sz="1200" kern="1200" dirty="0" err="1" smtClean="0">
                <a:solidFill>
                  <a:schemeClr val="tx1"/>
                </a:solidFill>
                <a:effectLst/>
                <a:latin typeface="+mn-lt"/>
                <a:ea typeface="+mn-ea"/>
                <a:cs typeface="+mn-cs"/>
              </a:rPr>
              <a:t>probuphine</a:t>
            </a:r>
            <a:r>
              <a:rPr lang="en-GB" sz="1200" kern="1200" dirty="0" smtClean="0">
                <a:solidFill>
                  <a:schemeClr val="tx1"/>
                </a:solidFill>
                <a:effectLst/>
                <a:latin typeface="+mn-lt"/>
                <a:ea typeface="+mn-ea"/>
                <a:cs typeface="+mn-cs"/>
              </a:rPr>
              <a:t>) which is active for six months, and patches that can be placed on the skin to deliver the medication as in the case of fentanyl patches.</a:t>
            </a:r>
            <a:endParaRPr lang="en-US" sz="1200" kern="1200" dirty="0" smtClean="0">
              <a:solidFill>
                <a:schemeClr val="tx1"/>
              </a:solidFill>
              <a:effectLst/>
              <a:latin typeface="+mn-lt"/>
              <a:ea typeface="+mn-ea"/>
              <a:cs typeface="+mn-cs"/>
            </a:endParaRPr>
          </a:p>
          <a:p>
            <a:pPr eaLnBrk="1" hangingPunct="1">
              <a:spcBef>
                <a:spcPct val="0"/>
              </a:spcBef>
            </a:pPr>
            <a:endParaRPr lang="en-US" altLang="en-US" dirty="0"/>
          </a:p>
          <a:p>
            <a:pPr eaLnBrk="1" hangingPunct="1">
              <a:spcBef>
                <a:spcPct val="0"/>
              </a:spcBef>
            </a:pPr>
            <a:r>
              <a:rPr lang="en-US" altLang="en-US" dirty="0" smtClean="0"/>
              <a:t>IMAGE</a:t>
            </a:r>
            <a:r>
              <a:rPr lang="en-US" altLang="en-US" baseline="0" dirty="0" smtClean="0"/>
              <a:t> CREDITS:</a:t>
            </a:r>
          </a:p>
          <a:p>
            <a:pPr eaLnBrk="1" hangingPunct="1">
              <a:spcBef>
                <a:spcPct val="0"/>
              </a:spcBef>
            </a:pPr>
            <a:r>
              <a:rPr lang="en-US" sz="1200" kern="1200" dirty="0" smtClean="0">
                <a:solidFill>
                  <a:schemeClr val="tx1"/>
                </a:solidFill>
                <a:effectLst/>
                <a:latin typeface="+mn-lt"/>
                <a:ea typeface="+mn-ea"/>
                <a:cs typeface="+mn-cs"/>
              </a:rPr>
              <a:t>Left:</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Wikimedia Commons.</a:t>
            </a:r>
          </a:p>
          <a:p>
            <a:pPr eaLnBrk="1" hangingPunct="1">
              <a:spcBef>
                <a:spcPct val="0"/>
              </a:spcBef>
            </a:pPr>
            <a:r>
              <a:rPr lang="en-US" sz="1200" kern="1200" dirty="0" smtClean="0">
                <a:solidFill>
                  <a:schemeClr val="tx1"/>
                </a:solidFill>
                <a:effectLst/>
                <a:latin typeface="+mn-lt"/>
                <a:ea typeface="+mn-ea"/>
                <a:cs typeface="+mn-cs"/>
              </a:rPr>
              <a:t>Right:</a:t>
            </a:r>
            <a:r>
              <a:rPr lang="en-US" sz="1200" kern="1200" baseline="0" dirty="0" smtClean="0">
                <a:solidFill>
                  <a:schemeClr val="tx1"/>
                </a:solidFill>
                <a:effectLst/>
                <a:latin typeface="+mn-lt"/>
                <a:ea typeface="+mn-ea"/>
                <a:cs typeface="+mn-cs"/>
              </a:rPr>
              <a:t>  Flickr purchased image.</a:t>
            </a:r>
            <a:endParaRPr lang="en-US" altLang="en-US" dirty="0"/>
          </a:p>
        </p:txBody>
      </p:sp>
    </p:spTree>
    <p:extLst>
      <p:ext uri="{BB962C8B-B14F-4D97-AF65-F5344CB8AC3E}">
        <p14:creationId xmlns:p14="http://schemas.microsoft.com/office/powerpoint/2010/main" val="2244558241"/>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3" name="Rectangle 2"/>
          <p:cNvSpPr>
            <a:spLocks noGrp="1" noRot="1" noChangeAspect="1" noChangeArrowheads="1" noTextEdit="1"/>
          </p:cNvSpPr>
          <p:nvPr>
            <p:ph type="sldImg"/>
          </p:nvPr>
        </p:nvSpPr>
        <p:spPr>
          <a:xfrm>
            <a:off x="384175" y="687388"/>
            <a:ext cx="6091238" cy="3427412"/>
          </a:xfrm>
          <a:ln/>
        </p:spPr>
      </p:sp>
      <p:sp>
        <p:nvSpPr>
          <p:cNvPr id="51204" name="Rectangle 3"/>
          <p:cNvSpPr>
            <a:spLocks noGrp="1" noChangeArrowheads="1"/>
          </p:cNvSpPr>
          <p:nvPr>
            <p:ph type="body" idx="1"/>
          </p:nvPr>
        </p:nvSpPr>
        <p:spPr>
          <a:xfrm>
            <a:off x="875886" y="4348710"/>
            <a:ext cx="5104676" cy="411917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200" kern="1200" dirty="0" smtClean="0">
                <a:solidFill>
                  <a:schemeClr val="tx1"/>
                </a:solidFill>
                <a:effectLst/>
                <a:latin typeface="+mn-lt"/>
                <a:ea typeface="+mn-ea"/>
                <a:cs typeface="+mn-cs"/>
              </a:rPr>
              <a:t>Committing oneself to Methadone Maintenance Therapy (MMT) can be </a:t>
            </a:r>
            <a:r>
              <a:rPr lang="en-US" sz="1200" kern="1200" dirty="0" err="1" smtClean="0">
                <a:solidFill>
                  <a:schemeClr val="tx1"/>
                </a:solidFill>
                <a:effectLst/>
                <a:latin typeface="+mn-lt"/>
                <a:ea typeface="+mn-ea"/>
                <a:cs typeface="+mn-cs"/>
              </a:rPr>
              <a:t>off­puting</a:t>
            </a:r>
            <a:r>
              <a:rPr lang="en-US" sz="1200" kern="1200" dirty="0" smtClean="0">
                <a:solidFill>
                  <a:schemeClr val="tx1"/>
                </a:solidFill>
                <a:effectLst/>
                <a:latin typeface="+mn-lt"/>
                <a:ea typeface="+mn-ea"/>
                <a:cs typeface="+mn-cs"/>
              </a:rPr>
              <a:t> to many and interferes with work activities or travel arrangements by directing greater attention to the quality of treatment.</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In their article, “A risk-benefit analysis of methadone maintenance treatment, Bell and </a:t>
            </a:r>
            <a:r>
              <a:rPr lang="en-US" sz="1200" kern="1200" dirty="0" err="1" smtClean="0">
                <a:solidFill>
                  <a:schemeClr val="tx1"/>
                </a:solidFill>
                <a:effectLst/>
                <a:latin typeface="+mn-lt"/>
                <a:ea typeface="+mn-ea"/>
                <a:cs typeface="+mn-cs"/>
              </a:rPr>
              <a:t>Zador</a:t>
            </a:r>
            <a:r>
              <a:rPr lang="en-US" sz="1200" kern="1200" dirty="0" smtClean="0">
                <a:solidFill>
                  <a:schemeClr val="tx1"/>
                </a:solidFill>
                <a:effectLst/>
                <a:latin typeface="+mn-lt"/>
                <a:ea typeface="+mn-ea"/>
                <a:cs typeface="+mn-cs"/>
              </a:rPr>
              <a:t> characterize the advantages and disadvantages like this:  “Methadone maintenance treatment for heroin (</a:t>
            </a:r>
            <a:r>
              <a:rPr lang="en-US" sz="1200" kern="1200" dirty="0" err="1" smtClean="0">
                <a:solidFill>
                  <a:schemeClr val="tx1"/>
                </a:solidFill>
                <a:effectLst/>
                <a:latin typeface="+mn-lt"/>
                <a:ea typeface="+mn-ea"/>
                <a:cs typeface="+mn-cs"/>
              </a:rPr>
              <a:t>diamorphine</a:t>
            </a:r>
            <a:r>
              <a:rPr lang="en-US" sz="1200" kern="1200" dirty="0" smtClean="0">
                <a:solidFill>
                  <a:schemeClr val="tx1"/>
                </a:solidFill>
                <a:effectLst/>
                <a:latin typeface="+mn-lt"/>
                <a:ea typeface="+mn-ea"/>
                <a:cs typeface="+mn-cs"/>
              </a:rPr>
              <a:t>) addiction has been extensively researched. There is consistent evidence that while in treatment, heroin addicts are at a lower risk of death, are less involved in crime, and feel and function better than while using heroin.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Despite the research evidence supporting methadone treatment, there remains widespread public skepticism about this form of treatment. This skepticism is frequently expressed in terms of the perceived risks of methadone treatment. The perceived risk that methadone treatment may maintain people in an addicted lifestyle is not supported by research literature. The risks of treatment include an increased risk of death during induction into treatment, and risks of diversion of drugs to the black market. For some patients, adverse effects of methadone pose a problem and the availability of new pharmacotherapies may provide useful options for these patients. Risks can be reduced and benefits increased by directing greater attention to the quality of treatment.</a:t>
            </a:r>
          </a:p>
          <a:p>
            <a:r>
              <a:rPr lang="en-US" sz="1200" kern="1200" dirty="0" smtClean="0">
                <a:solidFill>
                  <a:schemeClr val="tx1"/>
                </a:solidFill>
                <a:effectLst/>
                <a:latin typeface="+mn-lt"/>
                <a:ea typeface="+mn-ea"/>
                <a:cs typeface="+mn-cs"/>
              </a:rPr>
              <a:t> </a:t>
            </a:r>
          </a:p>
          <a:p>
            <a:r>
              <a:rPr lang="en-US" sz="1200" b="0" u="none" kern="1200" dirty="0" smtClean="0">
                <a:solidFill>
                  <a:schemeClr val="tx1"/>
                </a:solidFill>
                <a:effectLst/>
                <a:latin typeface="+mn-lt"/>
                <a:ea typeface="+mn-ea"/>
                <a:cs typeface="+mn-cs"/>
              </a:rPr>
              <a:t>REFERENCE:</a:t>
            </a:r>
          </a:p>
          <a:p>
            <a:r>
              <a:rPr lang="en-US" sz="1200" kern="1200" dirty="0" smtClean="0">
                <a:solidFill>
                  <a:schemeClr val="tx1"/>
                </a:solidFill>
                <a:effectLst/>
                <a:latin typeface="+mn-lt"/>
                <a:ea typeface="+mn-ea"/>
                <a:cs typeface="+mn-cs"/>
              </a:rPr>
              <a:t>Bell, J., &amp; </a:t>
            </a:r>
            <a:r>
              <a:rPr lang="en-US" sz="1200" kern="1200" dirty="0" err="1" smtClean="0">
                <a:solidFill>
                  <a:schemeClr val="tx1"/>
                </a:solidFill>
                <a:effectLst/>
                <a:latin typeface="+mn-lt"/>
                <a:ea typeface="+mn-ea"/>
                <a:cs typeface="+mn-cs"/>
              </a:rPr>
              <a:t>Zador</a:t>
            </a:r>
            <a:r>
              <a:rPr lang="en-US" sz="1200" kern="1200" dirty="0" smtClean="0">
                <a:solidFill>
                  <a:schemeClr val="tx1"/>
                </a:solidFill>
                <a:effectLst/>
                <a:latin typeface="+mn-lt"/>
                <a:ea typeface="+mn-ea"/>
                <a:cs typeface="+mn-cs"/>
              </a:rPr>
              <a:t>, D. (2000). A risk-benefit analysis of methadone maintenance treatment. </a:t>
            </a:r>
            <a:r>
              <a:rPr lang="en-US" sz="1200" i="1" kern="1200" dirty="0" smtClean="0">
                <a:solidFill>
                  <a:schemeClr val="tx1"/>
                </a:solidFill>
                <a:effectLst/>
                <a:latin typeface="+mn-lt"/>
                <a:ea typeface="+mn-ea"/>
                <a:cs typeface="+mn-cs"/>
              </a:rPr>
              <a:t>Drug Safety, 22</a:t>
            </a:r>
            <a:r>
              <a:rPr lang="en-US" sz="1200" kern="1200" dirty="0" smtClean="0">
                <a:solidFill>
                  <a:schemeClr val="tx1"/>
                </a:solidFill>
                <a:effectLst/>
                <a:latin typeface="+mn-lt"/>
                <a:ea typeface="+mn-ea"/>
                <a:cs typeface="+mn-cs"/>
              </a:rPr>
              <a:t>(3), 179-90.</a:t>
            </a:r>
          </a:p>
          <a:p>
            <a:r>
              <a:rPr lang="en-US" sz="1200" kern="1200" dirty="0" smtClean="0">
                <a:solidFill>
                  <a:schemeClr val="tx1"/>
                </a:solidFill>
                <a:effectLst/>
                <a:latin typeface="+mn-lt"/>
                <a:ea typeface="+mn-ea"/>
                <a:cs typeface="+mn-cs"/>
              </a:rPr>
              <a:t> </a:t>
            </a:r>
          </a:p>
          <a:p>
            <a:endParaRPr lang="en-US" sz="1200" kern="1200" dirty="0" smtClean="0">
              <a:solidFill>
                <a:schemeClr val="tx1"/>
              </a:solidFill>
              <a:effectLst/>
              <a:latin typeface="+mn-lt"/>
              <a:ea typeface="+mn-ea"/>
              <a:cs typeface="+mn-cs"/>
            </a:endParaRPr>
          </a:p>
          <a:p>
            <a:endParaRPr lang="en-US" altLang="en-US" dirty="0"/>
          </a:p>
        </p:txBody>
      </p:sp>
    </p:spTree>
    <p:extLst>
      <p:ext uri="{BB962C8B-B14F-4D97-AF65-F5344CB8AC3E}">
        <p14:creationId xmlns:p14="http://schemas.microsoft.com/office/powerpoint/2010/main" val="2229898082"/>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7" name="Rectangle 2"/>
          <p:cNvSpPr>
            <a:spLocks noGrp="1" noRot="1" noChangeAspect="1" noChangeArrowheads="1" noTextEdit="1"/>
          </p:cNvSpPr>
          <p:nvPr>
            <p:ph type="sldImg"/>
          </p:nvPr>
        </p:nvSpPr>
        <p:spPr>
          <a:xfrm>
            <a:off x="381000" y="685800"/>
            <a:ext cx="6096000" cy="3429000"/>
          </a:xfrm>
          <a:ln/>
        </p:spPr>
      </p:sp>
      <p:sp>
        <p:nvSpPr>
          <p:cNvPr id="522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200" kern="1200" dirty="0" smtClean="0">
                <a:solidFill>
                  <a:schemeClr val="tx1"/>
                </a:solidFill>
                <a:effectLst/>
                <a:latin typeface="+mn-lt"/>
                <a:ea typeface="+mn-ea"/>
                <a:cs typeface="+mn-cs"/>
              </a:rPr>
              <a:t>Methadone can be addictive, so it must be used exactly as prescribed. This is particularly important for patients who are allowed to take methadone at home and aren’t required to take medication under supervision at an OTP. Methadone medication is specifically tailored for the individual patient (as doses are often adjusted and readjusted) and is never to be shared with or given to others. Patients should share their complete health history with health providers to ensure the safe use of the medication.</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Other medications may interact with methadone and cause heart conditions. Even after the effects of methadone wear off, the medication’s active ingredients remain in the body for much longer. Taking more methadone can cause unintentional overdose.</a:t>
            </a:r>
          </a:p>
          <a:p>
            <a:r>
              <a:rPr lang="en-US" sz="1200" kern="1200" dirty="0" smtClean="0">
                <a:solidFill>
                  <a:schemeClr val="tx1"/>
                </a:solidFill>
                <a:effectLst/>
                <a:latin typeface="+mn-lt"/>
                <a:ea typeface="+mn-ea"/>
                <a:cs typeface="+mn-cs"/>
              </a:rPr>
              <a:t>The following tips can help achieve the best treatment results:</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Never use more than the amount prescribed, and always take at the times prescribed. If a dose is missed, or if it feels like it’s not working, do </a:t>
            </a:r>
            <a:r>
              <a:rPr lang="en-US" sz="1200" i="1" kern="1200" dirty="0" smtClean="0">
                <a:solidFill>
                  <a:schemeClr val="tx1"/>
                </a:solidFill>
                <a:effectLst/>
                <a:latin typeface="+mn-lt"/>
                <a:ea typeface="+mn-ea"/>
                <a:cs typeface="+mn-cs"/>
              </a:rPr>
              <a:t>not</a:t>
            </a:r>
            <a:r>
              <a:rPr lang="en-US" sz="1200" kern="1200" dirty="0" smtClean="0">
                <a:solidFill>
                  <a:schemeClr val="tx1"/>
                </a:solidFill>
                <a:effectLst/>
                <a:latin typeface="+mn-lt"/>
                <a:ea typeface="+mn-ea"/>
                <a:cs typeface="+mn-cs"/>
              </a:rPr>
              <a:t> take an extra dose of methadone.</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Do not consume alcohol while taking methadone.</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Be careful driving or operating machinery on methadone.</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Call 911 if too much methadone is taken or if an overdose is suspected.</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Take steps to prevent children from accidentally taking methadone.</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Store methadone at room temperature and away from light.</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Dispose of unused methadone by flushing it down the toilet.</a:t>
            </a: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Learn more from the SAMHSA publication </a:t>
            </a:r>
            <a:r>
              <a:rPr lang="en-US" sz="1200" u="sng" kern="1200" dirty="0" smtClean="0">
                <a:solidFill>
                  <a:schemeClr val="tx1"/>
                </a:solidFill>
                <a:effectLst/>
                <a:latin typeface="+mn-lt"/>
                <a:ea typeface="+mn-ea"/>
                <a:cs typeface="+mn-cs"/>
                <a:hlinkClick r:id="rId3"/>
              </a:rPr>
              <a:t>Follow Directions: How to Use Methadone Safely – 2009</a:t>
            </a:r>
            <a:r>
              <a:rPr lang="en-US" sz="1200" kern="1200" dirty="0" smtClean="0">
                <a:solidFill>
                  <a:schemeClr val="tx1"/>
                </a:solidFill>
                <a:effectLst/>
                <a:latin typeface="+mn-lt"/>
                <a:ea typeface="+mn-ea"/>
                <a:cs typeface="+mn-cs"/>
              </a:rPr>
              <a:t> (also available in </a:t>
            </a:r>
            <a:r>
              <a:rPr lang="en-US" sz="1200" u="sng" kern="1200" dirty="0" smtClean="0">
                <a:solidFill>
                  <a:schemeClr val="tx1"/>
                </a:solidFill>
                <a:effectLst/>
                <a:latin typeface="+mn-lt"/>
                <a:ea typeface="+mn-ea"/>
                <a:cs typeface="+mn-cs"/>
                <a:hlinkClick r:id="rId4"/>
              </a:rPr>
              <a:t>Spanish</a:t>
            </a:r>
            <a:r>
              <a:rPr lang="en-US" sz="1200" kern="1200" dirty="0" smtClean="0">
                <a:solidFill>
                  <a:schemeClr val="tx1"/>
                </a:solidFill>
                <a:effectLst/>
                <a:latin typeface="+mn-lt"/>
                <a:ea typeface="+mn-ea"/>
                <a:cs typeface="+mn-cs"/>
              </a:rPr>
              <a:t>).</a:t>
            </a:r>
          </a:p>
          <a:p>
            <a:r>
              <a:rPr lang="en-US" sz="1200" b="0" u="none" kern="1200" dirty="0" smtClean="0">
                <a:solidFill>
                  <a:schemeClr val="tx1"/>
                </a:solidFill>
                <a:effectLst/>
                <a:latin typeface="+mn-lt"/>
                <a:ea typeface="+mn-ea"/>
                <a:cs typeface="+mn-cs"/>
              </a:rPr>
              <a:t> </a:t>
            </a:r>
          </a:p>
          <a:p>
            <a:r>
              <a:rPr lang="en-US" sz="1200" b="0" u="none" kern="1200" dirty="0" smtClean="0">
                <a:solidFill>
                  <a:schemeClr val="tx1"/>
                </a:solidFill>
                <a:effectLst/>
                <a:latin typeface="+mn-lt"/>
                <a:ea typeface="+mn-ea"/>
                <a:cs typeface="+mn-cs"/>
              </a:rPr>
              <a:t>REFERENCES:</a:t>
            </a:r>
          </a:p>
          <a:p>
            <a:r>
              <a:rPr lang="en-US" sz="1200" kern="1200" dirty="0" smtClean="0">
                <a:solidFill>
                  <a:schemeClr val="tx1"/>
                </a:solidFill>
                <a:effectLst/>
                <a:latin typeface="+mn-lt"/>
                <a:ea typeface="+mn-ea"/>
                <a:cs typeface="+mn-cs"/>
              </a:rPr>
              <a:t>Substance Abuse and Mental Health Services Administration,</a:t>
            </a:r>
            <a:r>
              <a:rPr lang="en-US" sz="1200" kern="1200" baseline="0" dirty="0" smtClean="0">
                <a:solidFill>
                  <a:schemeClr val="tx1"/>
                </a:solidFill>
                <a:effectLst/>
                <a:latin typeface="+mn-lt"/>
                <a:ea typeface="+mn-ea"/>
                <a:cs typeface="+mn-cs"/>
              </a:rPr>
              <a:t> available at: </a:t>
            </a:r>
            <a:r>
              <a:rPr lang="en-US" sz="1200" u="sng" kern="1200" dirty="0" smtClean="0">
                <a:solidFill>
                  <a:schemeClr val="tx1"/>
                </a:solidFill>
                <a:effectLst/>
                <a:latin typeface="+mn-lt"/>
                <a:ea typeface="+mn-ea"/>
                <a:cs typeface="+mn-cs"/>
                <a:hlinkClick r:id="rId5"/>
              </a:rPr>
              <a:t>https://www.samhsa.gov/medication-assisted-treatment/treatment/methadone</a:t>
            </a:r>
            <a:r>
              <a:rPr lang="en-US" sz="1200" u="sng" kern="1200" dirty="0" smtClean="0">
                <a:solidFill>
                  <a:schemeClr val="tx1"/>
                </a:solidFill>
                <a:effectLst/>
                <a:latin typeface="+mn-lt"/>
                <a:ea typeface="+mn-ea"/>
                <a:cs typeface="+mn-cs"/>
              </a:rPr>
              <a:t>.</a:t>
            </a:r>
            <a:endParaRPr lang="en-US" altLang="en-US" sz="1400" dirty="0" smtClean="0">
              <a:latin typeface="Times" pitchFamily="18" charset="0"/>
            </a:endParaRPr>
          </a:p>
        </p:txBody>
      </p:sp>
    </p:spTree>
    <p:extLst>
      <p:ext uri="{BB962C8B-B14F-4D97-AF65-F5344CB8AC3E}">
        <p14:creationId xmlns:p14="http://schemas.microsoft.com/office/powerpoint/2010/main" val="1925114759"/>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1" name="Rectangle 2"/>
          <p:cNvSpPr>
            <a:spLocks noGrp="1" noRot="1" noChangeAspect="1" noChangeArrowheads="1" noTextEdit="1"/>
          </p:cNvSpPr>
          <p:nvPr>
            <p:ph type="sldImg"/>
          </p:nvPr>
        </p:nvSpPr>
        <p:spPr>
          <a:xfrm>
            <a:off x="381000" y="685800"/>
            <a:ext cx="6096000" cy="3429000"/>
          </a:xfrm>
          <a:ln/>
        </p:spPr>
      </p:sp>
      <p:sp>
        <p:nvSpPr>
          <p:cNvPr id="532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200" kern="1200" dirty="0" smtClean="0">
                <a:solidFill>
                  <a:schemeClr val="tx1"/>
                </a:solidFill>
                <a:effectLst/>
                <a:latin typeface="+mn-lt"/>
                <a:ea typeface="+mn-ea"/>
                <a:cs typeface="+mn-cs"/>
              </a:rPr>
              <a:t>This is a brief overview of a few aspects of effective treatment, which by any means cannot cover all the aspects of effective treatment.  You are encouraged to revisit the </a:t>
            </a:r>
            <a:r>
              <a:rPr lang="en-US" sz="1200" i="1" kern="1200" dirty="0" smtClean="0">
                <a:solidFill>
                  <a:schemeClr val="tx1"/>
                </a:solidFill>
                <a:effectLst/>
                <a:latin typeface="+mn-lt"/>
                <a:ea typeface="+mn-ea"/>
                <a:cs typeface="+mn-cs"/>
              </a:rPr>
              <a:t>NIDA Principles of Addiction Treatment: A Research Based Guide</a:t>
            </a:r>
            <a:r>
              <a:rPr lang="en-US" sz="1200" kern="1200" dirty="0" smtClean="0">
                <a:solidFill>
                  <a:schemeClr val="tx1"/>
                </a:solidFill>
                <a:effectLst/>
                <a:latin typeface="+mn-lt"/>
                <a:ea typeface="+mn-ea"/>
                <a:cs typeface="+mn-cs"/>
              </a:rPr>
              <a:t>.  </a:t>
            </a:r>
          </a:p>
          <a:p>
            <a:endParaRPr lang="en-US" sz="1200" b="1" u="sng" kern="1200" dirty="0" smtClean="0">
              <a:solidFill>
                <a:schemeClr val="tx1"/>
              </a:solidFill>
              <a:effectLst/>
              <a:latin typeface="+mn-lt"/>
              <a:ea typeface="+mn-ea"/>
              <a:cs typeface="+mn-cs"/>
            </a:endParaRPr>
          </a:p>
          <a:p>
            <a:r>
              <a:rPr lang="en-US" sz="1200" b="0" u="none" kern="1200" dirty="0" smtClean="0">
                <a:solidFill>
                  <a:schemeClr val="tx1"/>
                </a:solidFill>
                <a:effectLst/>
                <a:latin typeface="+mn-lt"/>
                <a:ea typeface="+mn-ea"/>
                <a:cs typeface="+mn-cs"/>
              </a:rPr>
              <a:t>REFERENCES:</a:t>
            </a:r>
          </a:p>
          <a:p>
            <a:r>
              <a:rPr lang="en-US" sz="1200" kern="1200" dirty="0" smtClean="0">
                <a:solidFill>
                  <a:schemeClr val="tx1"/>
                </a:solidFill>
                <a:effectLst/>
                <a:latin typeface="+mn-lt"/>
                <a:ea typeface="+mn-ea"/>
                <a:cs typeface="+mn-cs"/>
              </a:rPr>
              <a:t>National Institute on Drug Abuse, National Institutes of Health, U.S. Department of Health and Human Services. (2012). </a:t>
            </a:r>
            <a:r>
              <a:rPr lang="en-US" sz="1200" i="1" kern="1200" dirty="0" smtClean="0">
                <a:solidFill>
                  <a:schemeClr val="tx1"/>
                </a:solidFill>
                <a:effectLst/>
                <a:latin typeface="+mn-lt"/>
                <a:ea typeface="+mn-ea"/>
                <a:cs typeface="+mn-cs"/>
              </a:rPr>
              <a:t>Principles of Addiction Treatment, A Research-Based Guide, Third Edition</a:t>
            </a:r>
            <a:r>
              <a:rPr lang="en-US" sz="1200" kern="1200" dirty="0" smtClean="0">
                <a:solidFill>
                  <a:schemeClr val="tx1"/>
                </a:solidFill>
                <a:effectLst/>
                <a:latin typeface="+mn-lt"/>
                <a:ea typeface="+mn-ea"/>
                <a:cs typeface="+mn-cs"/>
              </a:rPr>
              <a:t>, NIH Publication No. 12–4180. Available at: </a:t>
            </a:r>
            <a:r>
              <a:rPr lang="en-US" sz="1200" kern="1200" dirty="0" smtClean="0">
                <a:solidFill>
                  <a:schemeClr val="tx1"/>
                </a:solidFill>
                <a:effectLst/>
                <a:latin typeface="+mn-lt"/>
                <a:ea typeface="+mn-ea"/>
                <a:cs typeface="+mn-cs"/>
                <a:hlinkClick r:id="rId3"/>
              </a:rPr>
              <a:t>https://www.drugabuse.gov/sites/default/files/podat_1.pdf</a:t>
            </a:r>
            <a:r>
              <a:rPr lang="en-US" sz="1200" kern="1200" dirty="0" smtClean="0">
                <a:solidFill>
                  <a:schemeClr val="tx1"/>
                </a:solidFill>
                <a:effectLst/>
                <a:latin typeface="+mn-lt"/>
                <a:ea typeface="+mn-ea"/>
                <a:cs typeface="+mn-cs"/>
              </a:rPr>
              <a:t>.</a:t>
            </a:r>
            <a:endParaRPr lang="en-US" altLang="en-US" dirty="0"/>
          </a:p>
        </p:txBody>
      </p:sp>
    </p:spTree>
    <p:extLst>
      <p:ext uri="{BB962C8B-B14F-4D97-AF65-F5344CB8AC3E}">
        <p14:creationId xmlns:p14="http://schemas.microsoft.com/office/powerpoint/2010/main" val="394274818"/>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dirty="0" smtClean="0">
                <a:solidFill>
                  <a:schemeClr val="tx1"/>
                </a:solidFill>
                <a:effectLst/>
                <a:latin typeface="+mn-lt"/>
                <a:ea typeface="+mn-ea"/>
                <a:cs typeface="+mn-cs"/>
              </a:rPr>
              <a:t>The next section will review several studies supporting the use of methadone as a treatment for opioid use disorder.  You may notice that these studies are not new, which is the exact reason we are presenting these day.  Evidence to support the use of methadone is not new, and yet our biases and stigma against using methadone persists.)</a:t>
            </a:r>
          </a:p>
          <a:p>
            <a:endParaRPr lang="en-US" dirty="0"/>
          </a:p>
        </p:txBody>
      </p:sp>
      <p:sp>
        <p:nvSpPr>
          <p:cNvPr id="4" name="Slide Number Placeholder 3"/>
          <p:cNvSpPr>
            <a:spLocks noGrp="1"/>
          </p:cNvSpPr>
          <p:nvPr>
            <p:ph type="sldNum" sz="quarter" idx="10"/>
          </p:nvPr>
        </p:nvSpPr>
        <p:spPr/>
        <p:txBody>
          <a:bodyPr/>
          <a:lstStyle/>
          <a:p>
            <a:fld id="{1198BED6-6C92-4801-B7CF-D243B0E3C2F9}" type="slidenum">
              <a:rPr lang="en-US" smtClean="0"/>
              <a:t>113</a:t>
            </a:fld>
            <a:endParaRPr lang="en-US"/>
          </a:p>
        </p:txBody>
      </p:sp>
    </p:spTree>
    <p:extLst>
      <p:ext uri="{BB962C8B-B14F-4D97-AF65-F5344CB8AC3E}">
        <p14:creationId xmlns:p14="http://schemas.microsoft.com/office/powerpoint/2010/main" val="1284569925"/>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This slide demonstrates the nice dose response curve of methadone.  The higher the dose the less heroin use.  Vincent Dole, Marie </a:t>
            </a:r>
            <a:r>
              <a:rPr lang="en-US" sz="1200" kern="1200" dirty="0" err="1" smtClean="0">
                <a:solidFill>
                  <a:schemeClr val="tx1"/>
                </a:solidFill>
                <a:effectLst/>
                <a:latin typeface="+mn-lt"/>
                <a:ea typeface="+mn-ea"/>
                <a:cs typeface="+mn-cs"/>
              </a:rPr>
              <a:t>Nyswander</a:t>
            </a:r>
            <a:r>
              <a:rPr lang="en-US" sz="1200" kern="1200" dirty="0" smtClean="0">
                <a:solidFill>
                  <a:schemeClr val="tx1"/>
                </a:solidFill>
                <a:effectLst/>
                <a:latin typeface="+mn-lt"/>
                <a:ea typeface="+mn-ea"/>
                <a:cs typeface="+mn-cs"/>
              </a:rPr>
              <a:t> and Mary Jeanne </a:t>
            </a:r>
            <a:r>
              <a:rPr lang="en-US" sz="1200" kern="1200" dirty="0" err="1" smtClean="0">
                <a:solidFill>
                  <a:schemeClr val="tx1"/>
                </a:solidFill>
                <a:effectLst/>
                <a:latin typeface="+mn-lt"/>
                <a:ea typeface="+mn-ea"/>
                <a:cs typeface="+mn-cs"/>
              </a:rPr>
              <a:t>Kreek</a:t>
            </a:r>
            <a:r>
              <a:rPr lang="en-US" sz="1200" kern="1200" dirty="0" smtClean="0">
                <a:solidFill>
                  <a:schemeClr val="tx1"/>
                </a:solidFill>
                <a:effectLst/>
                <a:latin typeface="+mn-lt"/>
                <a:ea typeface="+mn-ea"/>
                <a:cs typeface="+mn-cs"/>
              </a:rPr>
              <a:t> were pioneers in utilizing methadone for the treatment of heroin addiction.  Eric Strain and His colleagues at Johns Hopkins University in their study “Methadone dose and treatment outcome” (not shown here) evaluated two relatively low methadone doses, 50 mg and 20 mg and were also able to show that patients receiving 50 mg of methadone having significantly lower rates of opioid positive urines (36% vs. 60–73%), and self-reporting a lower frequency of heroin use (3 days vs. 11–12 days per month.</a:t>
            </a:r>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endParaRPr lang="en-US" sz="1200" b="0" u="none" kern="1200" dirty="0" smtClean="0">
              <a:solidFill>
                <a:schemeClr val="tx1"/>
              </a:solidFill>
              <a:effectLst/>
              <a:latin typeface="+mn-lt"/>
              <a:ea typeface="+mn-ea"/>
              <a:cs typeface="+mn-cs"/>
            </a:endParaRPr>
          </a:p>
          <a:p>
            <a:r>
              <a:rPr lang="en-US" sz="1200" b="0" u="none" kern="1200" dirty="0" smtClean="0">
                <a:solidFill>
                  <a:schemeClr val="tx1"/>
                </a:solidFill>
                <a:effectLst/>
                <a:latin typeface="+mn-lt"/>
                <a:ea typeface="+mn-ea"/>
                <a:cs typeface="+mn-cs"/>
              </a:rPr>
              <a:t>REFERENCES:</a:t>
            </a:r>
          </a:p>
          <a:p>
            <a:r>
              <a:rPr lang="en-US" sz="1200" kern="1200" dirty="0" smtClean="0">
                <a:solidFill>
                  <a:schemeClr val="tx1"/>
                </a:solidFill>
                <a:effectLst/>
                <a:latin typeface="+mn-lt"/>
                <a:ea typeface="+mn-ea"/>
                <a:cs typeface="+mn-cs"/>
              </a:rPr>
              <a:t>Dole, V.P. (1989). Methadone treatment and the acquired immunodeficiency syndrome epidemic. </a:t>
            </a:r>
            <a:r>
              <a:rPr lang="en-US" sz="1200" i="1" kern="1200" dirty="0" smtClean="0">
                <a:solidFill>
                  <a:schemeClr val="tx1"/>
                </a:solidFill>
                <a:effectLst/>
                <a:latin typeface="+mn-lt"/>
                <a:ea typeface="+mn-ea"/>
                <a:cs typeface="+mn-cs"/>
              </a:rPr>
              <a:t>J. Am. Med. Assoc., 262</a:t>
            </a:r>
            <a:r>
              <a:rPr lang="en-US" sz="1200" kern="1200" dirty="0" smtClean="0">
                <a:solidFill>
                  <a:schemeClr val="tx1"/>
                </a:solidFill>
                <a:effectLst/>
                <a:latin typeface="+mn-lt"/>
                <a:ea typeface="+mn-ea"/>
                <a:cs typeface="+mn-cs"/>
              </a:rPr>
              <a:t>, 1681-1682</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Strain, E.C., </a:t>
            </a:r>
            <a:r>
              <a:rPr lang="en-US" sz="1200" kern="1200" dirty="0" err="1" smtClean="0">
                <a:solidFill>
                  <a:schemeClr val="tx1"/>
                </a:solidFill>
                <a:effectLst/>
                <a:latin typeface="+mn-lt"/>
                <a:ea typeface="+mn-ea"/>
                <a:cs typeface="+mn-cs"/>
              </a:rPr>
              <a:t>Stitzer</a:t>
            </a:r>
            <a:r>
              <a:rPr lang="en-US" sz="1200" kern="1200" dirty="0" smtClean="0">
                <a:solidFill>
                  <a:schemeClr val="tx1"/>
                </a:solidFill>
                <a:effectLst/>
                <a:latin typeface="+mn-lt"/>
                <a:ea typeface="+mn-ea"/>
                <a:cs typeface="+mn-cs"/>
              </a:rPr>
              <a:t>, M.L., </a:t>
            </a:r>
            <a:r>
              <a:rPr lang="en-US" sz="1200" kern="1200" dirty="0" err="1" smtClean="0">
                <a:solidFill>
                  <a:schemeClr val="tx1"/>
                </a:solidFill>
                <a:effectLst/>
                <a:latin typeface="+mn-lt"/>
                <a:ea typeface="+mn-ea"/>
                <a:cs typeface="+mn-cs"/>
              </a:rPr>
              <a:t>Leibson</a:t>
            </a:r>
            <a:r>
              <a:rPr lang="en-US" sz="1200" kern="1200" dirty="0" smtClean="0">
                <a:solidFill>
                  <a:schemeClr val="tx1"/>
                </a:solidFill>
                <a:effectLst/>
                <a:latin typeface="+mn-lt"/>
                <a:ea typeface="+mn-ea"/>
                <a:cs typeface="+mn-cs"/>
              </a:rPr>
              <a:t>, I.A. &amp; Bigelow, G.D. (1993). Methadone dose and treatment outcome, </a:t>
            </a:r>
            <a:r>
              <a:rPr lang="en-US" sz="1200" i="1" kern="1200" dirty="0" smtClean="0">
                <a:solidFill>
                  <a:schemeClr val="tx1"/>
                </a:solidFill>
                <a:effectLst/>
                <a:latin typeface="+mn-lt"/>
                <a:ea typeface="+mn-ea"/>
                <a:cs typeface="+mn-cs"/>
              </a:rPr>
              <a:t>Drug and Alcohol Dependence, 33</a:t>
            </a:r>
            <a:r>
              <a:rPr lang="en-US" sz="1200" kern="1200" dirty="0" smtClean="0">
                <a:solidFill>
                  <a:schemeClr val="tx1"/>
                </a:solidFill>
                <a:effectLst/>
                <a:latin typeface="+mn-lt"/>
                <a:ea typeface="+mn-ea"/>
                <a:cs typeface="+mn-cs"/>
              </a:rPr>
              <a:t>(2), 105-117.</a:t>
            </a:r>
            <a:endParaRPr lang="en-US" dirty="0"/>
          </a:p>
        </p:txBody>
      </p:sp>
      <p:sp>
        <p:nvSpPr>
          <p:cNvPr id="4" name="Slide Number Placeholder 3"/>
          <p:cNvSpPr>
            <a:spLocks noGrp="1"/>
          </p:cNvSpPr>
          <p:nvPr>
            <p:ph type="sldNum" sz="quarter" idx="10"/>
          </p:nvPr>
        </p:nvSpPr>
        <p:spPr/>
        <p:txBody>
          <a:bodyPr/>
          <a:lstStyle/>
          <a:p>
            <a:fld id="{1198BED6-6C92-4801-B7CF-D243B0E3C2F9}" type="slidenum">
              <a:rPr lang="en-US" smtClean="0"/>
              <a:t>114</a:t>
            </a:fld>
            <a:endParaRPr lang="en-US"/>
          </a:p>
        </p:txBody>
      </p:sp>
    </p:spTree>
    <p:extLst>
      <p:ext uri="{BB962C8B-B14F-4D97-AF65-F5344CB8AC3E}">
        <p14:creationId xmlns:p14="http://schemas.microsoft.com/office/powerpoint/2010/main" val="4265420913"/>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a:xfrm>
            <a:off x="381000" y="685800"/>
            <a:ext cx="6096000" cy="3429000"/>
          </a:xfrm>
          <a:ln/>
        </p:spPr>
      </p:sp>
      <p:sp>
        <p:nvSpPr>
          <p:cNvPr id="542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200" kern="1200" dirty="0" smtClean="0">
                <a:solidFill>
                  <a:schemeClr val="tx1"/>
                </a:solidFill>
                <a:effectLst/>
                <a:latin typeface="+mn-lt"/>
                <a:ea typeface="+mn-ea"/>
                <a:cs typeface="+mn-cs"/>
              </a:rPr>
              <a:t>The research of Ball and Ross highlights the importance of retention in treatment as demonstrated by the reduction in heroin use 617 methadone maintained individuals.  We know that recovery is not about medication alone, which is why it is so important for patients to remain in treatment, and attend to other aspects of their life including relationships, vocational and education pursuits, hobbies, spirituality, etc.  Developing a recovery is more than not using drugs. </a:t>
            </a: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0" u="none" kern="1200" dirty="0" smtClean="0">
                <a:solidFill>
                  <a:schemeClr val="tx1"/>
                </a:solidFill>
                <a:effectLst/>
                <a:latin typeface="+mn-lt"/>
                <a:ea typeface="+mn-ea"/>
                <a:cs typeface="+mn-cs"/>
              </a:rPr>
              <a:t>REFERENCE:</a:t>
            </a:r>
          </a:p>
          <a:p>
            <a:r>
              <a:rPr lang="en-US" sz="1200" kern="1200" dirty="0" smtClean="0">
                <a:solidFill>
                  <a:schemeClr val="tx1"/>
                </a:solidFill>
                <a:effectLst/>
                <a:latin typeface="+mn-lt"/>
                <a:ea typeface="+mn-ea"/>
                <a:cs typeface="+mn-cs"/>
              </a:rPr>
              <a:t>Ball, J.C., &amp; Ross, A. </a:t>
            </a:r>
            <a:r>
              <a:rPr lang="en-US" sz="1200" i="1" kern="1200" dirty="0" smtClean="0">
                <a:solidFill>
                  <a:schemeClr val="tx1"/>
                </a:solidFill>
                <a:effectLst/>
                <a:latin typeface="+mn-lt"/>
                <a:ea typeface="+mn-ea"/>
                <a:cs typeface="+mn-cs"/>
              </a:rPr>
              <a:t>The Effectiveness of Methadone Maintenance Treatment</a:t>
            </a:r>
            <a:r>
              <a:rPr lang="en-US" sz="1200" kern="1200" dirty="0" smtClean="0">
                <a:solidFill>
                  <a:schemeClr val="tx1"/>
                </a:solidFill>
                <a:effectLst/>
                <a:latin typeface="+mn-lt"/>
                <a:ea typeface="+mn-ea"/>
                <a:cs typeface="+mn-cs"/>
              </a:rPr>
              <a:t>. New York: Springer-</a:t>
            </a:r>
            <a:r>
              <a:rPr lang="en-US" sz="1200" kern="1200" dirty="0" err="1" smtClean="0">
                <a:solidFill>
                  <a:schemeClr val="tx1"/>
                </a:solidFill>
                <a:effectLst/>
                <a:latin typeface="+mn-lt"/>
                <a:ea typeface="+mn-ea"/>
                <a:cs typeface="+mn-cs"/>
              </a:rPr>
              <a:t>Verlag</a:t>
            </a:r>
            <a:r>
              <a:rPr lang="en-US" sz="1200" kern="1200" dirty="0" smtClean="0">
                <a:solidFill>
                  <a:schemeClr val="tx1"/>
                </a:solidFill>
                <a:effectLst/>
                <a:latin typeface="+mn-lt"/>
                <a:ea typeface="+mn-ea"/>
                <a:cs typeface="+mn-cs"/>
              </a:rPr>
              <a:t>.</a:t>
            </a:r>
            <a:endParaRPr lang="en-US" altLang="en-US" dirty="0" smtClean="0"/>
          </a:p>
        </p:txBody>
      </p:sp>
    </p:spTree>
    <p:extLst>
      <p:ext uri="{BB962C8B-B14F-4D97-AF65-F5344CB8AC3E}">
        <p14:creationId xmlns:p14="http://schemas.microsoft.com/office/powerpoint/2010/main" val="1604410211"/>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In the same Ball and Ross 1991 evaluation of the effectiveness of methadone treatment, they looked at crime days per year across six sites, in 491 patients before and during treatment and found significant differences across all sites.</a:t>
            </a:r>
          </a:p>
          <a:p>
            <a:endParaRPr lang="en-US" sz="1200" b="1" u="sng" kern="1200" dirty="0" smtClean="0">
              <a:solidFill>
                <a:schemeClr val="tx1"/>
              </a:solidFill>
              <a:effectLst/>
              <a:latin typeface="+mn-lt"/>
              <a:ea typeface="+mn-ea"/>
              <a:cs typeface="+mn-cs"/>
            </a:endParaRPr>
          </a:p>
          <a:p>
            <a:r>
              <a:rPr lang="en-US" sz="1200" b="0" u="none" kern="1200" dirty="0" smtClean="0">
                <a:solidFill>
                  <a:schemeClr val="tx1"/>
                </a:solidFill>
                <a:effectLst/>
                <a:latin typeface="+mn-lt"/>
                <a:ea typeface="+mn-ea"/>
                <a:cs typeface="+mn-cs"/>
              </a:rPr>
              <a:t>REFERENCE:</a:t>
            </a:r>
          </a:p>
          <a:p>
            <a:r>
              <a:rPr lang="en-US" sz="1200" kern="1200" dirty="0" smtClean="0">
                <a:solidFill>
                  <a:schemeClr val="tx1"/>
                </a:solidFill>
                <a:effectLst/>
                <a:latin typeface="+mn-lt"/>
                <a:ea typeface="+mn-ea"/>
                <a:cs typeface="+mn-cs"/>
              </a:rPr>
              <a:t>Ball, J.C., &amp; Ross, A. </a:t>
            </a:r>
            <a:r>
              <a:rPr lang="en-US" sz="1200" i="1" kern="1200" dirty="0" smtClean="0">
                <a:solidFill>
                  <a:schemeClr val="tx1"/>
                </a:solidFill>
                <a:effectLst/>
                <a:latin typeface="+mn-lt"/>
                <a:ea typeface="+mn-ea"/>
                <a:cs typeface="+mn-cs"/>
              </a:rPr>
              <a:t>The Effectiveness of Methadone Maintenance Treatment</a:t>
            </a:r>
            <a:r>
              <a:rPr lang="en-US" sz="1200" kern="1200" dirty="0" smtClean="0">
                <a:solidFill>
                  <a:schemeClr val="tx1"/>
                </a:solidFill>
                <a:effectLst/>
                <a:latin typeface="+mn-lt"/>
                <a:ea typeface="+mn-ea"/>
                <a:cs typeface="+mn-cs"/>
              </a:rPr>
              <a:t>. New York: Springer-</a:t>
            </a:r>
            <a:r>
              <a:rPr lang="en-US" sz="1200" kern="1200" dirty="0" err="1" smtClean="0">
                <a:solidFill>
                  <a:schemeClr val="tx1"/>
                </a:solidFill>
                <a:effectLst/>
                <a:latin typeface="+mn-lt"/>
                <a:ea typeface="+mn-ea"/>
                <a:cs typeface="+mn-cs"/>
              </a:rPr>
              <a:t>Verlag</a:t>
            </a:r>
            <a:r>
              <a:rPr lang="en-US" sz="1200" kern="1200" dirty="0" smtClean="0">
                <a:solidFill>
                  <a:schemeClr val="tx1"/>
                </a:solidFill>
                <a:effectLst/>
                <a:latin typeface="+mn-lt"/>
                <a:ea typeface="+mn-ea"/>
                <a:cs typeface="+mn-cs"/>
              </a:rPr>
              <a:t>.</a:t>
            </a:r>
            <a:endParaRPr lang="en-US" dirty="0"/>
          </a:p>
        </p:txBody>
      </p:sp>
      <p:sp>
        <p:nvSpPr>
          <p:cNvPr id="4" name="Slide Number Placeholder 3"/>
          <p:cNvSpPr>
            <a:spLocks noGrp="1"/>
          </p:cNvSpPr>
          <p:nvPr>
            <p:ph type="sldNum" sz="quarter" idx="10"/>
          </p:nvPr>
        </p:nvSpPr>
        <p:spPr/>
        <p:txBody>
          <a:bodyPr/>
          <a:lstStyle/>
          <a:p>
            <a:fld id="{1198BED6-6C92-4801-B7CF-D243B0E3C2F9}" type="slidenum">
              <a:rPr lang="en-US" smtClean="0"/>
              <a:t>116</a:t>
            </a:fld>
            <a:endParaRPr lang="en-US"/>
          </a:p>
        </p:txBody>
      </p:sp>
    </p:spTree>
    <p:extLst>
      <p:ext uri="{BB962C8B-B14F-4D97-AF65-F5344CB8AC3E}">
        <p14:creationId xmlns:p14="http://schemas.microsoft.com/office/powerpoint/2010/main" val="2217101198"/>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9" name="Rectangle 2"/>
          <p:cNvSpPr>
            <a:spLocks noGrp="1" noRot="1" noChangeAspect="1" noChangeArrowheads="1" noTextEdit="1"/>
          </p:cNvSpPr>
          <p:nvPr>
            <p:ph type="sldImg"/>
          </p:nvPr>
        </p:nvSpPr>
        <p:spPr>
          <a:xfrm>
            <a:off x="384175" y="687388"/>
            <a:ext cx="6091238" cy="3427412"/>
          </a:xfrm>
          <a:ln/>
        </p:spPr>
      </p:sp>
      <p:sp>
        <p:nvSpPr>
          <p:cNvPr id="55300" name="Rectangle 3"/>
          <p:cNvSpPr>
            <a:spLocks noGrp="1" noChangeArrowheads="1"/>
          </p:cNvSpPr>
          <p:nvPr>
            <p:ph type="body" idx="1"/>
          </p:nvPr>
        </p:nvSpPr>
        <p:spPr>
          <a:xfrm>
            <a:off x="914711" y="4344025"/>
            <a:ext cx="5028579" cy="411292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200" kern="1200" dirty="0" smtClean="0">
                <a:solidFill>
                  <a:schemeClr val="tx1"/>
                </a:solidFill>
                <a:effectLst/>
                <a:latin typeface="+mn-lt"/>
                <a:ea typeface="+mn-ea"/>
                <a:cs typeface="+mn-cs"/>
              </a:rPr>
              <a:t>This slide illustrates data from this study showing differences in HIV infection rates among IDUs in and out of substitution treatment. As you can see the rates of infection were much higher in those not in treatment.</a:t>
            </a:r>
          </a:p>
          <a:p>
            <a:endParaRPr lang="en-US" sz="1200" b="1" u="sng" kern="1200" dirty="0" smtClean="0">
              <a:solidFill>
                <a:schemeClr val="tx1"/>
              </a:solidFill>
              <a:effectLst/>
              <a:latin typeface="+mn-lt"/>
              <a:ea typeface="+mn-ea"/>
              <a:cs typeface="+mn-cs"/>
            </a:endParaRPr>
          </a:p>
          <a:p>
            <a:r>
              <a:rPr lang="en-US" sz="1200" b="0" u="none" kern="1200" dirty="0" smtClean="0">
                <a:solidFill>
                  <a:schemeClr val="tx1"/>
                </a:solidFill>
                <a:effectLst/>
                <a:latin typeface="+mn-lt"/>
                <a:ea typeface="+mn-ea"/>
                <a:cs typeface="+mn-cs"/>
              </a:rPr>
              <a:t>REFERENCES:</a:t>
            </a:r>
          </a:p>
          <a:p>
            <a:r>
              <a:rPr lang="en-US" sz="1200" kern="1200" dirty="0" smtClean="0">
                <a:solidFill>
                  <a:schemeClr val="tx1"/>
                </a:solidFill>
                <a:effectLst/>
                <a:latin typeface="+mn-lt"/>
                <a:ea typeface="+mn-ea"/>
                <a:cs typeface="+mn-cs"/>
              </a:rPr>
              <a:t>Metzger, D.S., Woody, G.E., McLellan, A.T., et al. (1993). Human immunodeficiency virus seroconversion among in- and out-of-treatment intravenous drug users: an 18-month prospective follow-up. J</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Acquir</a:t>
            </a:r>
            <a:r>
              <a:rPr lang="en-US" sz="1200" i="1" kern="1200" dirty="0" smtClean="0">
                <a:solidFill>
                  <a:schemeClr val="tx1"/>
                </a:solidFill>
                <a:effectLst/>
                <a:latin typeface="+mn-lt"/>
                <a:ea typeface="+mn-ea"/>
                <a:cs typeface="+mn-cs"/>
              </a:rPr>
              <a:t> Immune </a:t>
            </a:r>
            <a:r>
              <a:rPr lang="en-US" sz="1200" i="1" kern="1200" dirty="0" err="1" smtClean="0">
                <a:solidFill>
                  <a:schemeClr val="tx1"/>
                </a:solidFill>
                <a:effectLst/>
                <a:latin typeface="+mn-lt"/>
                <a:ea typeface="+mn-ea"/>
                <a:cs typeface="+mn-cs"/>
              </a:rPr>
              <a:t>Defic</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Syndr</a:t>
            </a:r>
            <a:r>
              <a:rPr lang="en-US" sz="1200" i="1" kern="1200" dirty="0" smtClean="0">
                <a:solidFill>
                  <a:schemeClr val="tx1"/>
                </a:solidFill>
                <a:effectLst/>
                <a:latin typeface="+mn-lt"/>
                <a:ea typeface="+mn-ea"/>
                <a:cs typeface="+mn-cs"/>
              </a:rPr>
              <a:t>, 6</a:t>
            </a:r>
            <a:r>
              <a:rPr lang="en-US" sz="1200" kern="1200" dirty="0" smtClean="0">
                <a:solidFill>
                  <a:schemeClr val="tx1"/>
                </a:solidFill>
                <a:effectLst/>
                <a:latin typeface="+mn-lt"/>
                <a:ea typeface="+mn-ea"/>
                <a:cs typeface="+mn-cs"/>
              </a:rPr>
              <a:t>, 1049-1056.</a:t>
            </a:r>
          </a:p>
          <a:p>
            <a:endParaRPr lang="en-GB" altLang="en-US" dirty="0" smtClean="0"/>
          </a:p>
        </p:txBody>
      </p:sp>
    </p:spTree>
    <p:extLst>
      <p:ext uri="{BB962C8B-B14F-4D97-AF65-F5344CB8AC3E}">
        <p14:creationId xmlns:p14="http://schemas.microsoft.com/office/powerpoint/2010/main" val="2420616662"/>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Ball and Ross followed their cohort of individuals after their termination from methadone maintenance treatment. Their data shows the time course of relapse following termination from treatment out to 12 months.  More than 80% of the individuals relapsed to IV drug use.  This could be the result of a number of factors, including their not having developed a comprehensive recovery and recovery network prior to the termination of treatment.</a:t>
            </a:r>
          </a:p>
          <a:p>
            <a:endParaRPr lang="en-US" sz="1200" b="1" u="sng" kern="1200" dirty="0" smtClean="0">
              <a:solidFill>
                <a:schemeClr val="tx1"/>
              </a:solidFill>
              <a:effectLst/>
              <a:latin typeface="+mn-lt"/>
              <a:ea typeface="+mn-ea"/>
              <a:cs typeface="+mn-cs"/>
            </a:endParaRPr>
          </a:p>
          <a:p>
            <a:r>
              <a:rPr lang="en-US" sz="1200" b="0" u="none" kern="1200" dirty="0" smtClean="0">
                <a:solidFill>
                  <a:schemeClr val="tx1"/>
                </a:solidFill>
                <a:effectLst/>
                <a:latin typeface="+mn-lt"/>
                <a:ea typeface="+mn-ea"/>
                <a:cs typeface="+mn-cs"/>
              </a:rPr>
              <a:t>REFERENCE:</a:t>
            </a:r>
          </a:p>
          <a:p>
            <a:r>
              <a:rPr lang="en-US" sz="1200" kern="1200" dirty="0" smtClean="0">
                <a:solidFill>
                  <a:schemeClr val="tx1"/>
                </a:solidFill>
                <a:effectLst/>
                <a:latin typeface="+mn-lt"/>
                <a:ea typeface="+mn-ea"/>
                <a:cs typeface="+mn-cs"/>
              </a:rPr>
              <a:t>Ball, J.C., &amp; Ross, A. </a:t>
            </a:r>
            <a:r>
              <a:rPr lang="en-US" sz="1200" i="1" kern="1200" dirty="0" smtClean="0">
                <a:solidFill>
                  <a:schemeClr val="tx1"/>
                </a:solidFill>
                <a:effectLst/>
                <a:latin typeface="+mn-lt"/>
                <a:ea typeface="+mn-ea"/>
                <a:cs typeface="+mn-cs"/>
              </a:rPr>
              <a:t>The Effectiveness of Methadone Maintenance Treatment</a:t>
            </a:r>
            <a:r>
              <a:rPr lang="en-US" sz="1200" kern="1200" dirty="0" smtClean="0">
                <a:solidFill>
                  <a:schemeClr val="tx1"/>
                </a:solidFill>
                <a:effectLst/>
                <a:latin typeface="+mn-lt"/>
                <a:ea typeface="+mn-ea"/>
                <a:cs typeface="+mn-cs"/>
              </a:rPr>
              <a:t>. New York: Springer-</a:t>
            </a:r>
            <a:r>
              <a:rPr lang="en-US" sz="1200" kern="1200" dirty="0" err="1" smtClean="0">
                <a:solidFill>
                  <a:schemeClr val="tx1"/>
                </a:solidFill>
                <a:effectLst/>
                <a:latin typeface="+mn-lt"/>
                <a:ea typeface="+mn-ea"/>
                <a:cs typeface="+mn-cs"/>
              </a:rPr>
              <a:t>Verlag</a:t>
            </a:r>
            <a:r>
              <a:rPr lang="en-US" sz="1200" kern="1200" dirty="0" smtClean="0">
                <a:solidFill>
                  <a:schemeClr val="tx1"/>
                </a:solidFill>
                <a:effectLst/>
                <a:latin typeface="+mn-lt"/>
                <a:ea typeface="+mn-ea"/>
                <a:cs typeface="+mn-cs"/>
              </a:rPr>
              <a:t>.</a:t>
            </a:r>
            <a:endParaRPr lang="en-US" dirty="0"/>
          </a:p>
        </p:txBody>
      </p:sp>
      <p:sp>
        <p:nvSpPr>
          <p:cNvPr id="4" name="Slide Number Placeholder 3"/>
          <p:cNvSpPr>
            <a:spLocks noGrp="1"/>
          </p:cNvSpPr>
          <p:nvPr>
            <p:ph type="sldNum" sz="quarter" idx="10"/>
          </p:nvPr>
        </p:nvSpPr>
        <p:spPr/>
        <p:txBody>
          <a:bodyPr/>
          <a:lstStyle/>
          <a:p>
            <a:fld id="{1198BED6-6C92-4801-B7CF-D243B0E3C2F9}" type="slidenum">
              <a:rPr lang="en-US" smtClean="0"/>
              <a:t>118</a:t>
            </a:fld>
            <a:endParaRPr lang="en-US"/>
          </a:p>
        </p:txBody>
      </p:sp>
    </p:spTree>
    <p:extLst>
      <p:ext uri="{BB962C8B-B14F-4D97-AF65-F5344CB8AC3E}">
        <p14:creationId xmlns:p14="http://schemas.microsoft.com/office/powerpoint/2010/main" val="1971189985"/>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Of discharged patients, 8.2% (9/110) had died, of which six were caused by heroin overdose. None of the discharged clients were in treatment at the time of death. All deaths were among clients who either dropped out of treatment or were discharged unfavorably from the program. Comparatively, only 1% (4/397) of patients died while enrolled in treatment.</a:t>
            </a:r>
          </a:p>
          <a:p>
            <a:endParaRPr lang="en-US" sz="1200" kern="1200" dirty="0" smtClean="0">
              <a:solidFill>
                <a:schemeClr val="tx1"/>
              </a:solidFill>
              <a:effectLst/>
              <a:latin typeface="+mn-lt"/>
              <a:ea typeface="+mn-ea"/>
              <a:cs typeface="+mn-cs"/>
            </a:endParaRPr>
          </a:p>
          <a:p>
            <a:r>
              <a:rPr lang="en-US" sz="1200" b="0" u="none" kern="1200" dirty="0" smtClean="0">
                <a:solidFill>
                  <a:schemeClr val="tx1"/>
                </a:solidFill>
                <a:effectLst/>
                <a:latin typeface="+mn-lt"/>
                <a:ea typeface="+mn-ea"/>
                <a:cs typeface="+mn-cs"/>
              </a:rPr>
              <a:t>REFERENCE:</a:t>
            </a:r>
          </a:p>
          <a:p>
            <a:r>
              <a:rPr lang="en-US" sz="1200" kern="1200" dirty="0" err="1" smtClean="0">
                <a:solidFill>
                  <a:schemeClr val="tx1"/>
                </a:solidFill>
                <a:effectLst/>
                <a:latin typeface="+mn-lt"/>
                <a:ea typeface="+mn-ea"/>
                <a:cs typeface="+mn-cs"/>
              </a:rPr>
              <a:t>Zanis</a:t>
            </a:r>
            <a:r>
              <a:rPr lang="en-US" sz="1200" kern="1200" dirty="0" smtClean="0">
                <a:solidFill>
                  <a:schemeClr val="tx1"/>
                </a:solidFill>
                <a:effectLst/>
                <a:latin typeface="+mn-lt"/>
                <a:ea typeface="+mn-ea"/>
                <a:cs typeface="+mn-cs"/>
              </a:rPr>
              <a:t>, D.A., &amp; Woody, G.E. (1998). One-year mortality rates following methadone treatment discharge. </a:t>
            </a:r>
            <a:r>
              <a:rPr lang="en-US" sz="1200" i="1" kern="1200" dirty="0" smtClean="0">
                <a:solidFill>
                  <a:schemeClr val="tx1"/>
                </a:solidFill>
                <a:effectLst/>
                <a:latin typeface="+mn-lt"/>
                <a:ea typeface="+mn-ea"/>
                <a:cs typeface="+mn-cs"/>
              </a:rPr>
              <a:t>Drug and Alcohol Dependence, 52</a:t>
            </a:r>
            <a:r>
              <a:rPr lang="en-US" sz="1200" kern="1200" dirty="0" smtClean="0">
                <a:solidFill>
                  <a:schemeClr val="tx1"/>
                </a:solidFill>
                <a:effectLst/>
                <a:latin typeface="+mn-lt"/>
                <a:ea typeface="+mn-ea"/>
                <a:cs typeface="+mn-cs"/>
              </a:rPr>
              <a:t>(3), 257-260. </a:t>
            </a:r>
          </a:p>
          <a:p>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1198BED6-6C92-4801-B7CF-D243B0E3C2F9}" type="slidenum">
              <a:rPr lang="en-US" smtClean="0"/>
              <a:t>119</a:t>
            </a:fld>
            <a:endParaRPr lang="en-US"/>
          </a:p>
        </p:txBody>
      </p:sp>
    </p:spTree>
    <p:extLst>
      <p:ext uri="{BB962C8B-B14F-4D97-AF65-F5344CB8AC3E}">
        <p14:creationId xmlns:p14="http://schemas.microsoft.com/office/powerpoint/2010/main" val="14614364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0" name="Rectangle 2"/>
          <p:cNvSpPr>
            <a:spLocks noGrp="1" noRot="1" noChangeAspect="1" noChangeArrowheads="1" noTextEdit="1"/>
          </p:cNvSpPr>
          <p:nvPr>
            <p:ph type="sldImg"/>
          </p:nvPr>
        </p:nvSpPr>
        <p:spPr>
          <a:xfrm>
            <a:off x="382588" y="684213"/>
            <a:ext cx="6094412" cy="3429000"/>
          </a:xfrm>
          <a:ln/>
        </p:spPr>
      </p:sp>
      <p:sp>
        <p:nvSpPr>
          <p:cNvPr id="133123" name="Rectangle 3"/>
          <p:cNvSpPr>
            <a:spLocks noGrp="1" noChangeArrowheads="1"/>
          </p:cNvSpPr>
          <p:nvPr>
            <p:ph type="body" idx="1"/>
          </p:nvPr>
        </p:nvSpPr>
        <p:spPr>
          <a:xfrm>
            <a:off x="686421" y="4344025"/>
            <a:ext cx="5485158" cy="4116049"/>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707" tIns="44851" rIns="89707" bIns="44851"/>
          <a:lstStyle/>
          <a:p>
            <a:r>
              <a:rPr lang="en-US" sz="1200" kern="1200" dirty="0" smtClean="0">
                <a:solidFill>
                  <a:schemeClr val="tx1"/>
                </a:solidFill>
                <a:effectLst/>
                <a:latin typeface="+mn-lt"/>
                <a:ea typeface="+mn-ea"/>
                <a:cs typeface="+mn-cs"/>
              </a:rPr>
              <a:t>This slide shows several different types of opioids including opium, heroin (powder and tar forms) along with several types of prescription opioids including OxyContin, Fentanyl, Vicodin and Tramadol.  Opioids are designated a “narcotic” and are incredibly effective at relieving pain, reducing severe coughs and diarrhea.</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IMAGE</a:t>
            </a:r>
            <a:r>
              <a:rPr lang="en-US" sz="1200" kern="1200" baseline="0" dirty="0" smtClean="0">
                <a:solidFill>
                  <a:schemeClr val="tx1"/>
                </a:solidFill>
                <a:effectLst/>
                <a:latin typeface="+mn-lt"/>
                <a:ea typeface="+mn-ea"/>
                <a:cs typeface="+mn-cs"/>
              </a:rPr>
              <a:t> CREDITS:</a:t>
            </a:r>
          </a:p>
          <a:p>
            <a:r>
              <a:rPr lang="en-US" sz="1200" kern="1200" dirty="0" smtClean="0">
                <a:solidFill>
                  <a:schemeClr val="tx1"/>
                </a:solidFill>
                <a:effectLst/>
                <a:latin typeface="+mn-lt"/>
                <a:ea typeface="+mn-ea"/>
                <a:cs typeface="+mn-cs"/>
              </a:rPr>
              <a:t>Center Image: Pixabay.com Free Photo.</a:t>
            </a:r>
          </a:p>
          <a:p>
            <a:r>
              <a:rPr lang="en-US" sz="1200" kern="1200" dirty="0" smtClean="0">
                <a:solidFill>
                  <a:schemeClr val="tx1"/>
                </a:solidFill>
                <a:effectLst/>
                <a:latin typeface="+mn-lt"/>
                <a:ea typeface="+mn-ea"/>
                <a:cs typeface="+mn-cs"/>
              </a:rPr>
              <a:t>Top Right Image: Wikimedia Commons.</a:t>
            </a:r>
          </a:p>
          <a:p>
            <a:r>
              <a:rPr lang="en-US" sz="1200" kern="1200" dirty="0" smtClean="0">
                <a:solidFill>
                  <a:schemeClr val="tx1"/>
                </a:solidFill>
                <a:effectLst/>
                <a:latin typeface="+mn-lt"/>
                <a:ea typeface="+mn-ea"/>
                <a:cs typeface="+mn-cs"/>
              </a:rPr>
              <a:t>Middle Right Image:  </a:t>
            </a:r>
            <a:r>
              <a:rPr lang="en-US" sz="1200" kern="1200" dirty="0" err="1" smtClean="0">
                <a:solidFill>
                  <a:schemeClr val="tx1"/>
                </a:solidFill>
                <a:effectLst/>
                <a:latin typeface="+mn-lt"/>
                <a:ea typeface="+mn-ea"/>
                <a:cs typeface="+mn-cs"/>
              </a:rPr>
              <a:t>DEA.Gov</a:t>
            </a:r>
            <a:r>
              <a:rPr lang="en-US" sz="1200" kern="1200" dirty="0" smtClean="0">
                <a:solidFill>
                  <a:schemeClr val="tx1"/>
                </a:solidFill>
                <a:effectLst/>
                <a:latin typeface="+mn-lt"/>
                <a:ea typeface="+mn-ea"/>
                <a:cs typeface="+mn-cs"/>
              </a:rPr>
              <a:t>/Media Library National Drug Take-Back Day.</a:t>
            </a:r>
          </a:p>
          <a:p>
            <a:r>
              <a:rPr lang="en-US" sz="1200" kern="1200" dirty="0" smtClean="0">
                <a:solidFill>
                  <a:schemeClr val="tx1"/>
                </a:solidFill>
                <a:effectLst/>
                <a:latin typeface="+mn-lt"/>
                <a:ea typeface="+mn-ea"/>
                <a:cs typeface="+mn-cs"/>
              </a:rPr>
              <a:t>Bottom Right Image: OxyContin/Michael Tam/Flickr labeled for non-commercial reuse.</a:t>
            </a:r>
          </a:p>
          <a:p>
            <a:r>
              <a:rPr lang="en-US" sz="1200" kern="1200" dirty="0" smtClean="0">
                <a:solidFill>
                  <a:schemeClr val="tx1"/>
                </a:solidFill>
                <a:effectLst/>
                <a:latin typeface="+mn-lt"/>
                <a:ea typeface="+mn-ea"/>
                <a:cs typeface="+mn-cs"/>
              </a:rPr>
              <a:t>Bottom Left Image: Powdered Heroin from Asia </a:t>
            </a:r>
            <a:r>
              <a:rPr lang="en-US" sz="1200" kern="1200" dirty="0" err="1" smtClean="0">
                <a:solidFill>
                  <a:schemeClr val="tx1"/>
                </a:solidFill>
                <a:effectLst/>
                <a:latin typeface="+mn-lt"/>
                <a:ea typeface="+mn-ea"/>
                <a:cs typeface="+mn-cs"/>
              </a:rPr>
              <a:t>DEA.Gov</a:t>
            </a:r>
            <a:r>
              <a:rPr lang="en-US" sz="1200" kern="1200" dirty="0" smtClean="0">
                <a:solidFill>
                  <a:schemeClr val="tx1"/>
                </a:solidFill>
                <a:effectLst/>
                <a:latin typeface="+mn-lt"/>
                <a:ea typeface="+mn-ea"/>
                <a:cs typeface="+mn-cs"/>
              </a:rPr>
              <a:t>/Media Library.</a:t>
            </a:r>
          </a:p>
          <a:p>
            <a:r>
              <a:rPr lang="en-US" sz="1200" kern="1200" dirty="0" smtClean="0">
                <a:solidFill>
                  <a:schemeClr val="tx1"/>
                </a:solidFill>
                <a:effectLst/>
                <a:latin typeface="+mn-lt"/>
                <a:ea typeface="+mn-ea"/>
                <a:cs typeface="+mn-cs"/>
              </a:rPr>
              <a:t>Middle Left Image: </a:t>
            </a:r>
            <a:r>
              <a:rPr lang="en-US" sz="1200" kern="1200" dirty="0" err="1" smtClean="0">
                <a:solidFill>
                  <a:schemeClr val="tx1"/>
                </a:solidFill>
                <a:effectLst/>
                <a:latin typeface="+mn-lt"/>
                <a:ea typeface="+mn-ea"/>
                <a:cs typeface="+mn-cs"/>
              </a:rPr>
              <a:t>DEA.Gov</a:t>
            </a:r>
            <a:r>
              <a:rPr lang="en-US" sz="1200" kern="1200" dirty="0" smtClean="0">
                <a:solidFill>
                  <a:schemeClr val="tx1"/>
                </a:solidFill>
                <a:effectLst/>
                <a:latin typeface="+mn-lt"/>
                <a:ea typeface="+mn-ea"/>
                <a:cs typeface="+mn-cs"/>
              </a:rPr>
              <a:t>/Media Library.</a:t>
            </a:r>
          </a:p>
          <a:p>
            <a:r>
              <a:rPr lang="en-US" sz="1200" kern="1200" dirty="0" smtClean="0">
                <a:solidFill>
                  <a:schemeClr val="tx1"/>
                </a:solidFill>
                <a:effectLst/>
                <a:latin typeface="+mn-lt"/>
                <a:ea typeface="+mn-ea"/>
                <a:cs typeface="+mn-cs"/>
              </a:rPr>
              <a:t>Top Left Image:  Wikimedia Commons.</a:t>
            </a:r>
          </a:p>
        </p:txBody>
      </p:sp>
    </p:spTree>
    <p:extLst>
      <p:ext uri="{BB962C8B-B14F-4D97-AF65-F5344CB8AC3E}">
        <p14:creationId xmlns:p14="http://schemas.microsoft.com/office/powerpoint/2010/main" val="93092431"/>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3" name="Rectangle 2"/>
          <p:cNvSpPr>
            <a:spLocks noGrp="1" noRot="1" noChangeAspect="1" noChangeArrowheads="1" noTextEdit="1"/>
          </p:cNvSpPr>
          <p:nvPr>
            <p:ph type="sldImg"/>
          </p:nvPr>
        </p:nvSpPr>
        <p:spPr>
          <a:xfrm>
            <a:off x="381000" y="685800"/>
            <a:ext cx="6096000" cy="3429000"/>
          </a:xfrm>
          <a:ln/>
        </p:spPr>
      </p:sp>
      <p:sp>
        <p:nvSpPr>
          <p:cNvPr id="56324" name="Rectangle 4"/>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200" kern="1200" dirty="0" smtClean="0">
                <a:solidFill>
                  <a:schemeClr val="tx1"/>
                </a:solidFill>
                <a:effectLst/>
                <a:latin typeface="+mn-lt"/>
                <a:ea typeface="+mn-ea"/>
                <a:cs typeface="+mn-cs"/>
              </a:rPr>
              <a:t>The United Nations Office on Drugs and Crime, UNAIDS and the World Health Organization have come out in support the use of medications in the treatment of opioid use disorder.</a:t>
            </a:r>
          </a:p>
          <a:p>
            <a:r>
              <a:rPr lang="en-US" sz="1200" kern="1200" dirty="0" smtClean="0">
                <a:solidFill>
                  <a:schemeClr val="tx1"/>
                </a:solidFill>
                <a:effectLst/>
                <a:latin typeface="+mn-lt"/>
                <a:ea typeface="+mn-ea"/>
                <a:cs typeface="+mn-cs"/>
              </a:rPr>
              <a:t> </a:t>
            </a:r>
          </a:p>
          <a:p>
            <a:r>
              <a:rPr lang="en-US" sz="1200" b="0" u="none" kern="1200" dirty="0" smtClean="0">
                <a:solidFill>
                  <a:schemeClr val="tx1"/>
                </a:solidFill>
                <a:effectLst/>
                <a:latin typeface="+mn-lt"/>
                <a:ea typeface="+mn-ea"/>
                <a:cs typeface="+mn-cs"/>
              </a:rPr>
              <a:t>REFERENCE:</a:t>
            </a:r>
          </a:p>
          <a:p>
            <a:r>
              <a:rPr lang="en-US" sz="1200" kern="1200" dirty="0" smtClean="0">
                <a:solidFill>
                  <a:schemeClr val="tx1"/>
                </a:solidFill>
                <a:effectLst/>
                <a:latin typeface="+mn-lt"/>
                <a:ea typeface="+mn-ea"/>
                <a:cs typeface="+mn-cs"/>
              </a:rPr>
              <a:t>World Health Organization, United Nations Office on Drugs and Crime, Joint United Nations Programme on HIV/AIDS, 2004.</a:t>
            </a:r>
            <a:endParaRPr lang="en-GB" altLang="en-US" dirty="0" smtClean="0"/>
          </a:p>
        </p:txBody>
      </p:sp>
    </p:spTree>
    <p:extLst>
      <p:ext uri="{BB962C8B-B14F-4D97-AF65-F5344CB8AC3E}">
        <p14:creationId xmlns:p14="http://schemas.microsoft.com/office/powerpoint/2010/main" val="2041110854"/>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5506" name="Slide Image Placeholder 1"/>
          <p:cNvSpPr>
            <a:spLocks noGrp="1" noRot="1" noChangeAspect="1" noTextEdit="1"/>
          </p:cNvSpPr>
          <p:nvPr>
            <p:ph type="sldImg"/>
          </p:nvPr>
        </p:nvSpPr>
        <p:spPr>
          <a:xfrm>
            <a:off x="381000" y="685800"/>
            <a:ext cx="6096000" cy="3429000"/>
          </a:xfrm>
          <a:ln/>
        </p:spPr>
      </p:sp>
      <p:sp>
        <p:nvSpPr>
          <p:cNvPr id="4055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1" kern="1200" dirty="0" smtClean="0">
                <a:solidFill>
                  <a:schemeClr val="tx1"/>
                </a:solidFill>
                <a:effectLst/>
                <a:latin typeface="+mn-lt"/>
                <a:ea typeface="+mn-ea"/>
                <a:cs typeface="+mn-cs"/>
              </a:rPr>
              <a:t>Now were going to talk somewhat about another medication in our tool kit for the treatment of opioid use disorder, Buprenorphine, and the combination Buprenorphine/naltrexone.</a:t>
            </a:r>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Buprenorphine is used in medication-assisted treatment (MAT) to help people reduce or quit their use of heroin or other opiates, such as pain relievers like morphine.</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Approved for clinical use in October 2002 by the Food and Drug Administration (FDA), buprenorphine represents the latest advance in medication-assisted treatment (MAT). Medications such as buprenorphine, in combination with counseling and behavioral therapies, provide a whole-patient approach to the treatment of opioid dependency. When taken as prescribed, buprenorphine is safe and effective.</a:t>
            </a:r>
          </a:p>
          <a:p>
            <a:r>
              <a:rPr lang="en-US" sz="1200" kern="1200" dirty="0" smtClean="0">
                <a:solidFill>
                  <a:schemeClr val="tx1"/>
                </a:solidFill>
                <a:effectLst/>
                <a:latin typeface="+mn-lt"/>
                <a:ea typeface="+mn-ea"/>
                <a:cs typeface="+mn-cs"/>
              </a:rPr>
              <a:t>Unlike </a:t>
            </a:r>
            <a:r>
              <a:rPr lang="en-US" sz="1200" kern="1200" dirty="0" smtClean="0">
                <a:solidFill>
                  <a:schemeClr val="tx1"/>
                </a:solidFill>
                <a:effectLst/>
                <a:latin typeface="+mn-lt"/>
                <a:ea typeface="+mn-ea"/>
                <a:cs typeface="+mn-cs"/>
                <a:hlinkClick r:id="rId3" tooltip="Methadone"/>
              </a:rPr>
              <a:t>methadone</a:t>
            </a:r>
            <a:r>
              <a:rPr lang="en-US" sz="1200" kern="1200" dirty="0" smtClean="0">
                <a:solidFill>
                  <a:schemeClr val="tx1"/>
                </a:solidFill>
                <a:effectLst/>
                <a:latin typeface="+mn-lt"/>
                <a:ea typeface="+mn-ea"/>
                <a:cs typeface="+mn-cs"/>
              </a:rPr>
              <a:t> treatment, which must be performed in a highly structured clinic, buprenorphine is the first medication to treat opioid dependency that is permitted to be prescribed or dispensed in physician offices, significantly increasing treatment access. Under the </a:t>
            </a:r>
            <a:r>
              <a:rPr lang="en-US" sz="1200" kern="1200" dirty="0" smtClean="0">
                <a:solidFill>
                  <a:schemeClr val="tx1"/>
                </a:solidFill>
                <a:effectLst/>
                <a:latin typeface="+mn-lt"/>
                <a:ea typeface="+mn-ea"/>
                <a:cs typeface="+mn-cs"/>
                <a:hlinkClick r:id="rId4" tooltip="MAT Legislation, Regulations, and Guidelines"/>
              </a:rPr>
              <a:t>Drug Addiction Treatment Act of 2000 (DATA 2000)</a:t>
            </a:r>
            <a:r>
              <a:rPr lang="en-US" sz="1200" kern="1200" dirty="0" smtClean="0">
                <a:solidFill>
                  <a:schemeClr val="tx1"/>
                </a:solidFill>
                <a:effectLst/>
                <a:latin typeface="+mn-lt"/>
                <a:ea typeface="+mn-ea"/>
                <a:cs typeface="+mn-cs"/>
              </a:rPr>
              <a:t>, qualified U.S. physicians can offer buprenorphine for opioid dependency in various settings, including in an office, community hospital, health department, or correctional facility. </a:t>
            </a:r>
          </a:p>
          <a:p>
            <a:endParaRPr lang="en-US" altLang="en-US" dirty="0" smtClean="0"/>
          </a:p>
          <a:p>
            <a:r>
              <a:rPr lang="en-US" sz="1200" kern="1200" dirty="0" smtClean="0">
                <a:solidFill>
                  <a:schemeClr val="tx1"/>
                </a:solidFill>
                <a:effectLst/>
                <a:latin typeface="+mn-lt"/>
                <a:ea typeface="+mn-ea"/>
                <a:cs typeface="+mn-cs"/>
              </a:rPr>
              <a:t>SAMHSA’s </a:t>
            </a:r>
            <a:r>
              <a:rPr lang="en-US" sz="1200" u="sng" kern="1200" dirty="0" smtClean="0">
                <a:solidFill>
                  <a:schemeClr val="tx1"/>
                </a:solidFill>
                <a:effectLst/>
                <a:latin typeface="+mn-lt"/>
                <a:ea typeface="+mn-ea"/>
                <a:cs typeface="+mn-cs"/>
                <a:hlinkClick r:id="rId5" tooltip="Buprenorphine Waiver Management"/>
              </a:rPr>
              <a:t>buprenorphine waiver management</a:t>
            </a:r>
            <a:r>
              <a:rPr lang="en-US" sz="1200" kern="1200" dirty="0" smtClean="0">
                <a:solidFill>
                  <a:schemeClr val="tx1"/>
                </a:solidFill>
                <a:effectLst/>
                <a:latin typeface="+mn-lt"/>
                <a:ea typeface="+mn-ea"/>
                <a:cs typeface="+mn-cs"/>
              </a:rPr>
              <a:t>.</a:t>
            </a: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0" u="none" kern="1200" dirty="0" smtClean="0">
                <a:solidFill>
                  <a:schemeClr val="tx1"/>
                </a:solidFill>
                <a:effectLst/>
                <a:latin typeface="+mn-lt"/>
                <a:ea typeface="+mn-ea"/>
                <a:cs typeface="+mn-cs"/>
              </a:rPr>
              <a:t>REFERENCE:</a:t>
            </a:r>
          </a:p>
          <a:p>
            <a:r>
              <a:rPr lang="en-US" sz="1200" kern="1200" dirty="0" smtClean="0">
                <a:solidFill>
                  <a:schemeClr val="tx1"/>
                </a:solidFill>
                <a:effectLst/>
                <a:latin typeface="+mn-lt"/>
                <a:ea typeface="+mn-ea"/>
                <a:cs typeface="+mn-cs"/>
              </a:rPr>
              <a:t>Substance Abuse and Mental Health Services Administration, available at: </a:t>
            </a:r>
            <a:r>
              <a:rPr lang="en-US" sz="1200" u="sng" kern="1200" dirty="0" smtClean="0">
                <a:solidFill>
                  <a:schemeClr val="tx1"/>
                </a:solidFill>
                <a:effectLst/>
                <a:latin typeface="+mn-lt"/>
                <a:ea typeface="+mn-ea"/>
                <a:cs typeface="+mn-cs"/>
                <a:hlinkClick r:id="rId6"/>
              </a:rPr>
              <a:t>Clinical Guidelines for the Use of Buprenorphine in the Treatment of Opioid Addiction: Quick Guide for Physicians Based on TIP 40 – 2005</a:t>
            </a:r>
            <a:r>
              <a:rPr lang="en-US" sz="1200" u="sng" kern="1200" dirty="0" smtClean="0">
                <a:solidFill>
                  <a:schemeClr val="tx1"/>
                </a:solidFill>
                <a:effectLst/>
                <a:latin typeface="+mn-lt"/>
                <a:ea typeface="+mn-ea"/>
                <a:cs typeface="+mn-cs"/>
              </a:rPr>
              <a:t>.</a:t>
            </a:r>
          </a:p>
          <a:p>
            <a:endParaRPr lang="en-US" sz="1200" u="sng" kern="1200" dirty="0" smtClean="0">
              <a:solidFill>
                <a:schemeClr val="tx1"/>
              </a:solidFill>
              <a:effectLst/>
              <a:latin typeface="+mn-lt"/>
              <a:ea typeface="+mn-ea"/>
              <a:cs typeface="+mn-cs"/>
            </a:endParaRPr>
          </a:p>
          <a:p>
            <a:r>
              <a:rPr lang="en-US" sz="1200" u="none" kern="1200" dirty="0" smtClean="0">
                <a:solidFill>
                  <a:schemeClr val="tx1"/>
                </a:solidFill>
                <a:effectLst/>
                <a:latin typeface="+mn-lt"/>
                <a:ea typeface="+mn-ea"/>
                <a:cs typeface="+mn-cs"/>
              </a:rPr>
              <a:t>IMAGE</a:t>
            </a:r>
            <a:r>
              <a:rPr lang="en-US" sz="1200" u="none" kern="1200" baseline="0" dirty="0" smtClean="0">
                <a:solidFill>
                  <a:schemeClr val="tx1"/>
                </a:solidFill>
                <a:effectLst/>
                <a:latin typeface="+mn-lt"/>
                <a:ea typeface="+mn-ea"/>
                <a:cs typeface="+mn-cs"/>
              </a:rPr>
              <a:t> CREDITS:</a:t>
            </a:r>
          </a:p>
          <a:p>
            <a:r>
              <a:rPr lang="en-US" sz="1200" u="none" kern="1200" baseline="0" dirty="0" smtClean="0">
                <a:solidFill>
                  <a:schemeClr val="tx1"/>
                </a:solidFill>
                <a:effectLst/>
                <a:latin typeface="+mn-lt"/>
                <a:ea typeface="+mn-ea"/>
                <a:cs typeface="+mn-cs"/>
              </a:rPr>
              <a:t>Wikimedia Commons.</a:t>
            </a:r>
            <a:endParaRPr lang="en-US" sz="1200" u="none" kern="1200" dirty="0" smtClean="0">
              <a:solidFill>
                <a:schemeClr val="tx1"/>
              </a:solidFill>
              <a:effectLst/>
              <a:latin typeface="+mn-lt"/>
              <a:ea typeface="+mn-ea"/>
              <a:cs typeface="+mn-cs"/>
            </a:endParaRPr>
          </a:p>
        </p:txBody>
      </p:sp>
    </p:spTree>
    <p:extLst>
      <p:ext uri="{BB962C8B-B14F-4D97-AF65-F5344CB8AC3E}">
        <p14:creationId xmlns:p14="http://schemas.microsoft.com/office/powerpoint/2010/main" val="3206000586"/>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6530" name="Rectangle 7"/>
          <p:cNvSpPr txBox="1">
            <a:spLocks noGrp="1" noChangeArrowheads="1"/>
          </p:cNvSpPr>
          <p:nvPr/>
        </p:nvSpPr>
        <p:spPr bwMode="auto">
          <a:xfrm>
            <a:off x="3884027" y="8684926"/>
            <a:ext cx="2972421" cy="45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730" tIns="44865" rIns="89730" bIns="44865" anchor="b"/>
          <a:lstStyle>
            <a:lvl1pPr>
              <a:defRPr sz="4000" b="1">
                <a:solidFill>
                  <a:srgbClr val="FFCC00"/>
                </a:solidFill>
                <a:latin typeface="Arial" charset="0"/>
              </a:defRPr>
            </a:lvl1pPr>
            <a:lvl2pPr marL="742950" indent="-285750">
              <a:defRPr sz="4000" b="1">
                <a:solidFill>
                  <a:srgbClr val="FFCC00"/>
                </a:solidFill>
                <a:latin typeface="Arial" charset="0"/>
              </a:defRPr>
            </a:lvl2pPr>
            <a:lvl3pPr marL="1143000" indent="-228600">
              <a:defRPr sz="4000" b="1">
                <a:solidFill>
                  <a:srgbClr val="FFCC00"/>
                </a:solidFill>
                <a:latin typeface="Arial" charset="0"/>
              </a:defRPr>
            </a:lvl3pPr>
            <a:lvl4pPr marL="1600200" indent="-228600">
              <a:defRPr sz="4000" b="1">
                <a:solidFill>
                  <a:srgbClr val="FFCC00"/>
                </a:solidFill>
                <a:latin typeface="Arial" charset="0"/>
              </a:defRPr>
            </a:lvl4pPr>
            <a:lvl5pPr marL="2057400" indent="-228600">
              <a:defRPr sz="4000" b="1">
                <a:solidFill>
                  <a:srgbClr val="FFCC00"/>
                </a:solidFill>
                <a:latin typeface="Arial" charset="0"/>
              </a:defRPr>
            </a:lvl5pPr>
            <a:lvl6pPr marL="2514600" indent="-228600" algn="ctr" eaLnBrk="0" fontAlgn="base" hangingPunct="0">
              <a:lnSpc>
                <a:spcPct val="80000"/>
              </a:lnSpc>
              <a:spcBef>
                <a:spcPct val="0"/>
              </a:spcBef>
              <a:spcAft>
                <a:spcPct val="0"/>
              </a:spcAft>
              <a:defRPr sz="4000" b="1">
                <a:solidFill>
                  <a:srgbClr val="FFCC00"/>
                </a:solidFill>
                <a:latin typeface="Arial" charset="0"/>
              </a:defRPr>
            </a:lvl6pPr>
            <a:lvl7pPr marL="2971800" indent="-228600" algn="ctr" eaLnBrk="0" fontAlgn="base" hangingPunct="0">
              <a:lnSpc>
                <a:spcPct val="80000"/>
              </a:lnSpc>
              <a:spcBef>
                <a:spcPct val="0"/>
              </a:spcBef>
              <a:spcAft>
                <a:spcPct val="0"/>
              </a:spcAft>
              <a:defRPr sz="4000" b="1">
                <a:solidFill>
                  <a:srgbClr val="FFCC00"/>
                </a:solidFill>
                <a:latin typeface="Arial" charset="0"/>
              </a:defRPr>
            </a:lvl7pPr>
            <a:lvl8pPr marL="3429000" indent="-228600" algn="ctr" eaLnBrk="0" fontAlgn="base" hangingPunct="0">
              <a:lnSpc>
                <a:spcPct val="80000"/>
              </a:lnSpc>
              <a:spcBef>
                <a:spcPct val="0"/>
              </a:spcBef>
              <a:spcAft>
                <a:spcPct val="0"/>
              </a:spcAft>
              <a:defRPr sz="4000" b="1">
                <a:solidFill>
                  <a:srgbClr val="FFCC00"/>
                </a:solidFill>
                <a:latin typeface="Arial" charset="0"/>
              </a:defRPr>
            </a:lvl8pPr>
            <a:lvl9pPr marL="3886200" indent="-228600" algn="ctr" eaLnBrk="0" fontAlgn="base" hangingPunct="0">
              <a:lnSpc>
                <a:spcPct val="80000"/>
              </a:lnSpc>
              <a:spcBef>
                <a:spcPct val="0"/>
              </a:spcBef>
              <a:spcAft>
                <a:spcPct val="0"/>
              </a:spcAft>
              <a:defRPr sz="4000" b="1">
                <a:solidFill>
                  <a:srgbClr val="FFCC00"/>
                </a:solidFill>
                <a:latin typeface="Arial" charset="0"/>
              </a:defRPr>
            </a:lvl9pPr>
          </a:lstStyle>
          <a:p>
            <a:pPr algn="r" eaLnBrk="1" hangingPunct="1">
              <a:lnSpc>
                <a:spcPct val="100000"/>
              </a:lnSpc>
            </a:pPr>
            <a:fld id="{35DA4D26-FD9E-4F61-B92D-9D3D8CB9F0EA}" type="slidenum">
              <a:rPr lang="en-US" altLang="en-US" sz="1200" b="0">
                <a:solidFill>
                  <a:schemeClr val="tx1"/>
                </a:solidFill>
              </a:rPr>
              <a:pPr algn="r" eaLnBrk="1" hangingPunct="1">
                <a:lnSpc>
                  <a:spcPct val="100000"/>
                </a:lnSpc>
              </a:pPr>
              <a:t>122</a:t>
            </a:fld>
            <a:endParaRPr lang="en-US" altLang="en-US" sz="1200" b="0">
              <a:solidFill>
                <a:schemeClr val="tx1"/>
              </a:solidFill>
            </a:endParaRPr>
          </a:p>
        </p:txBody>
      </p:sp>
      <p:sp>
        <p:nvSpPr>
          <p:cNvPr id="406531" name="Rectangle 2"/>
          <p:cNvSpPr>
            <a:spLocks noGrp="1" noRot="1" noChangeAspect="1" noChangeArrowheads="1" noTextEdit="1"/>
          </p:cNvSpPr>
          <p:nvPr>
            <p:ph type="sldImg"/>
          </p:nvPr>
        </p:nvSpPr>
        <p:spPr>
          <a:xfrm>
            <a:off x="381000" y="685800"/>
            <a:ext cx="6096000" cy="3429000"/>
          </a:xfrm>
          <a:ln/>
        </p:spPr>
      </p:sp>
      <p:sp>
        <p:nvSpPr>
          <p:cNvPr id="406532" name="Rectangle 3"/>
          <p:cNvSpPr>
            <a:spLocks noGrp="1" noChangeArrowheads="1"/>
          </p:cNvSpPr>
          <p:nvPr>
            <p:ph type="body" idx="1"/>
          </p:nvPr>
        </p:nvSpPr>
        <p:spPr>
          <a:xfrm>
            <a:off x="914711" y="4344025"/>
            <a:ext cx="5028579" cy="41144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200" kern="1200" dirty="0" smtClean="0">
                <a:solidFill>
                  <a:schemeClr val="tx1"/>
                </a:solidFill>
                <a:effectLst/>
                <a:latin typeface="+mn-lt"/>
                <a:ea typeface="+mn-ea"/>
                <a:cs typeface="+mn-cs"/>
              </a:rPr>
              <a:t>Buprenorphine has unique pharmacological properties that help:</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Lower the potential for misuse</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Diminish the effects of physical dependency to opioids, such as withdrawal symptoms and cravings</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Increase safety in cases of overdose</a:t>
            </a: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Buprenorphine is an opioid partial agonist. This means that, like opioids, it produces effects such as euphoria or respiratory depression. With buprenorphine, however, these effects are weaker than those of full drugs such as heroin and methadone.</a:t>
            </a: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Buprenorphine’s opioid effects increase with each dose until at moderate doses they level off, even with further dose increases. This “ceiling effect” lowers the risk of misuse, dependency, and side effects. Also, because of buprenorphine’s long-acting agent, many patients may not have to take it every day.</a:t>
            </a:r>
          </a:p>
          <a:p>
            <a:pPr marL="171450" indent="-171450">
              <a:buFont typeface="Arial" panose="020B0604020202020204" pitchFamily="34" charset="0"/>
              <a:buChar char="•"/>
            </a:pPr>
            <a:endParaRPr lang="en-US" sz="1200" kern="1200" dirty="0" smtClean="0">
              <a:solidFill>
                <a:schemeClr val="tx1"/>
              </a:solidFill>
              <a:effectLst/>
              <a:latin typeface="+mn-lt"/>
              <a:ea typeface="+mn-ea"/>
              <a:cs typeface="+mn-cs"/>
            </a:endParaRPr>
          </a:p>
          <a:p>
            <a:r>
              <a:rPr lang="en-US" sz="1200" b="1" u="sng" kern="1200" dirty="0" smtClean="0">
                <a:solidFill>
                  <a:schemeClr val="tx1"/>
                </a:solidFill>
                <a:effectLst/>
                <a:latin typeface="+mn-lt"/>
                <a:ea typeface="+mn-ea"/>
                <a:cs typeface="+mn-cs"/>
              </a:rPr>
              <a:t>REFERENCES</a:t>
            </a:r>
            <a:r>
              <a:rPr lang="en-US" sz="1200" b="1" kern="1200" dirty="0" smtClean="0">
                <a:solidFill>
                  <a:schemeClr val="tx1"/>
                </a:solidFill>
                <a:effectLst/>
                <a:latin typeface="+mn-lt"/>
                <a:ea typeface="+mn-ea"/>
                <a:cs typeface="+mn-cs"/>
              </a:rPr>
              <a:t>:</a:t>
            </a:r>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Buprenorphine</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Substance Abuse and Mental Health Services Administration,</a:t>
            </a:r>
            <a:r>
              <a:rPr lang="en-US" sz="1200" kern="1200" baseline="0" dirty="0" smtClean="0">
                <a:solidFill>
                  <a:schemeClr val="tx1"/>
                </a:solidFill>
                <a:effectLst/>
                <a:latin typeface="+mn-lt"/>
                <a:ea typeface="+mn-ea"/>
                <a:cs typeface="+mn-cs"/>
              </a:rPr>
              <a:t> available at: </a:t>
            </a:r>
            <a:r>
              <a:rPr lang="en-US" sz="1200" kern="1200" dirty="0" smtClean="0">
                <a:solidFill>
                  <a:schemeClr val="tx1"/>
                </a:solidFill>
                <a:effectLst/>
                <a:latin typeface="+mn-lt"/>
                <a:ea typeface="+mn-ea"/>
                <a:cs typeface="+mn-cs"/>
                <a:hlinkClick r:id="rId3"/>
              </a:rPr>
              <a:t>Clinical Guidelines for the Use of Buprenorphine in the Treatment of Opioid Addiction: Quick Guide for Physicians Based on TIP 40 – 2005</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pPr marL="171450" indent="-171450">
              <a:buFont typeface="Arial" panose="020B0604020202020204" pitchFamily="34" charset="0"/>
              <a:buChar char="•"/>
            </a:pPr>
            <a:endParaRPr lang="en-US" sz="1200" kern="1200" dirty="0" smtClean="0">
              <a:solidFill>
                <a:schemeClr val="tx1"/>
              </a:solidFill>
              <a:effectLst/>
              <a:latin typeface="+mn-lt"/>
              <a:ea typeface="+mn-ea"/>
              <a:cs typeface="+mn-cs"/>
            </a:endParaRPr>
          </a:p>
          <a:p>
            <a:pPr marL="171450" indent="-171450" eaLnBrk="1" hangingPunct="1">
              <a:buFont typeface="Arial" panose="020B0604020202020204" pitchFamily="34" charset="0"/>
              <a:buChar char="•"/>
            </a:pPr>
            <a:endParaRPr lang="en-US" altLang="en-US" dirty="0" smtClean="0"/>
          </a:p>
        </p:txBody>
      </p:sp>
    </p:spTree>
    <p:extLst>
      <p:ext uri="{BB962C8B-B14F-4D97-AF65-F5344CB8AC3E}">
        <p14:creationId xmlns:p14="http://schemas.microsoft.com/office/powerpoint/2010/main" val="1159095382"/>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While the graph in this slide looks complicated, it’s not.  What this graph shows is the following:</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mustard color dashed line is the “normal” response of a single Vicodin tablet.</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blue dashed line is the amount of medication that someone would receive for serious pain in a hospital setting.</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red dashed line is the point where someone stops breathing, as a result of taking too much of an opioid.</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As you can see, the blue line, that of buprenorphine, regardless of the dose does not put an individual at risk for total apnea or a cessation of their breathing.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In contrast, it takes a much smaller dose of fentanyl, which is 25 more times potent than heroin to cause total apnea and an overdose.  The more heroin, fentanyl, or other opioid an individual takes, the greater the likelihood of an overdose.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This is not the case with buprenorphine as even in high doses it does not cause total apnea-hence, the “high safety profile.”  Buprenorphine’s opioid effects increase with each dose until at moderate doses they level off, even with further dose increases. This “ceiling effect” lowers the risk of misuse, dependency, and side effects. Also, because of buprenorphine’s long-acting agent, many patients may not have to take it every day.</a:t>
            </a:r>
          </a:p>
          <a:p>
            <a:endParaRPr lang="en-US" sz="1200" kern="1200" dirty="0" smtClean="0">
              <a:solidFill>
                <a:schemeClr val="tx1"/>
              </a:solidFill>
              <a:effectLst/>
              <a:latin typeface="+mn-lt"/>
              <a:ea typeface="+mn-ea"/>
              <a:cs typeface="+mn-cs"/>
            </a:endParaRPr>
          </a:p>
          <a:p>
            <a:r>
              <a:rPr lang="en-US" sz="1200" b="1" u="sng" kern="1200" dirty="0" smtClean="0">
                <a:solidFill>
                  <a:schemeClr val="tx1"/>
                </a:solidFill>
                <a:effectLst/>
                <a:latin typeface="+mn-lt"/>
                <a:ea typeface="+mn-ea"/>
                <a:cs typeface="+mn-cs"/>
              </a:rPr>
              <a:t>REFERENCES:</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Buprenorphine</a:t>
            </a:r>
          </a:p>
          <a:p>
            <a:r>
              <a:rPr lang="en-US" sz="1200" kern="1200" dirty="0" smtClean="0">
                <a:solidFill>
                  <a:schemeClr val="tx1"/>
                </a:solidFill>
                <a:effectLst/>
                <a:latin typeface="+mn-lt"/>
                <a:ea typeface="+mn-ea"/>
                <a:cs typeface="+mn-cs"/>
              </a:rPr>
              <a:t>Substance Abuse and Mental Health Services Administration</a:t>
            </a:r>
          </a:p>
          <a:p>
            <a:r>
              <a:rPr lang="en-US" sz="1200" u="sng" kern="1200" dirty="0" smtClean="0">
                <a:solidFill>
                  <a:schemeClr val="tx1"/>
                </a:solidFill>
                <a:effectLst/>
                <a:latin typeface="+mn-lt"/>
                <a:ea typeface="+mn-ea"/>
                <a:cs typeface="+mn-cs"/>
              </a:rPr>
              <a:t>https://www.samhsa.gov/medication-assisted-treatment/treatment/methadone</a:t>
            </a:r>
            <a:endParaRPr lang="en-US" sz="1200" kern="1200" dirty="0" smtClean="0">
              <a:solidFill>
                <a:schemeClr val="tx1"/>
              </a:solidFill>
              <a:effectLst/>
              <a:latin typeface="+mn-lt"/>
              <a:ea typeface="+mn-ea"/>
              <a:cs typeface="+mn-cs"/>
            </a:endParaRPr>
          </a:p>
          <a:p>
            <a:r>
              <a:rPr lang="en-US" sz="1200" u="sng" kern="1200" dirty="0" smtClean="0">
                <a:solidFill>
                  <a:schemeClr val="tx1"/>
                </a:solidFill>
                <a:effectLst/>
                <a:latin typeface="+mn-lt"/>
                <a:ea typeface="+mn-ea"/>
                <a:cs typeface="+mn-cs"/>
              </a:rPr>
              <a:t>Clinical Guidelines for the Use of Buprenorphine in the Treatment of Opioid Addiction: Quick Guide for Physicians Based on TIP 40 – 2005</a:t>
            </a:r>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1198BED6-6C92-4801-B7CF-D243B0E3C2F9}" type="slidenum">
              <a:rPr lang="en-US" smtClean="0"/>
              <a:t>123</a:t>
            </a:fld>
            <a:endParaRPr lang="en-US"/>
          </a:p>
        </p:txBody>
      </p:sp>
    </p:spTree>
    <p:extLst>
      <p:ext uri="{BB962C8B-B14F-4D97-AF65-F5344CB8AC3E}">
        <p14:creationId xmlns:p14="http://schemas.microsoft.com/office/powerpoint/2010/main" val="1856684486"/>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7554" name="Rectangle 7"/>
          <p:cNvSpPr txBox="1">
            <a:spLocks noGrp="1" noChangeArrowheads="1"/>
          </p:cNvSpPr>
          <p:nvPr/>
        </p:nvSpPr>
        <p:spPr bwMode="auto">
          <a:xfrm>
            <a:off x="3884027" y="8684926"/>
            <a:ext cx="2972421" cy="45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730" tIns="44865" rIns="89730" bIns="44865" anchor="b"/>
          <a:lstStyle>
            <a:lvl1pPr>
              <a:defRPr sz="4000" b="1">
                <a:solidFill>
                  <a:srgbClr val="FFCC00"/>
                </a:solidFill>
                <a:latin typeface="Arial" charset="0"/>
              </a:defRPr>
            </a:lvl1pPr>
            <a:lvl2pPr marL="742950" indent="-285750">
              <a:defRPr sz="4000" b="1">
                <a:solidFill>
                  <a:srgbClr val="FFCC00"/>
                </a:solidFill>
                <a:latin typeface="Arial" charset="0"/>
              </a:defRPr>
            </a:lvl2pPr>
            <a:lvl3pPr marL="1143000" indent="-228600">
              <a:defRPr sz="4000" b="1">
                <a:solidFill>
                  <a:srgbClr val="FFCC00"/>
                </a:solidFill>
                <a:latin typeface="Arial" charset="0"/>
              </a:defRPr>
            </a:lvl3pPr>
            <a:lvl4pPr marL="1600200" indent="-228600">
              <a:defRPr sz="4000" b="1">
                <a:solidFill>
                  <a:srgbClr val="FFCC00"/>
                </a:solidFill>
                <a:latin typeface="Arial" charset="0"/>
              </a:defRPr>
            </a:lvl4pPr>
            <a:lvl5pPr marL="2057400" indent="-228600">
              <a:defRPr sz="4000" b="1">
                <a:solidFill>
                  <a:srgbClr val="FFCC00"/>
                </a:solidFill>
                <a:latin typeface="Arial" charset="0"/>
              </a:defRPr>
            </a:lvl5pPr>
            <a:lvl6pPr marL="2514600" indent="-228600" algn="ctr" eaLnBrk="0" fontAlgn="base" hangingPunct="0">
              <a:lnSpc>
                <a:spcPct val="80000"/>
              </a:lnSpc>
              <a:spcBef>
                <a:spcPct val="0"/>
              </a:spcBef>
              <a:spcAft>
                <a:spcPct val="0"/>
              </a:spcAft>
              <a:defRPr sz="4000" b="1">
                <a:solidFill>
                  <a:srgbClr val="FFCC00"/>
                </a:solidFill>
                <a:latin typeface="Arial" charset="0"/>
              </a:defRPr>
            </a:lvl6pPr>
            <a:lvl7pPr marL="2971800" indent="-228600" algn="ctr" eaLnBrk="0" fontAlgn="base" hangingPunct="0">
              <a:lnSpc>
                <a:spcPct val="80000"/>
              </a:lnSpc>
              <a:spcBef>
                <a:spcPct val="0"/>
              </a:spcBef>
              <a:spcAft>
                <a:spcPct val="0"/>
              </a:spcAft>
              <a:defRPr sz="4000" b="1">
                <a:solidFill>
                  <a:srgbClr val="FFCC00"/>
                </a:solidFill>
                <a:latin typeface="Arial" charset="0"/>
              </a:defRPr>
            </a:lvl7pPr>
            <a:lvl8pPr marL="3429000" indent="-228600" algn="ctr" eaLnBrk="0" fontAlgn="base" hangingPunct="0">
              <a:lnSpc>
                <a:spcPct val="80000"/>
              </a:lnSpc>
              <a:spcBef>
                <a:spcPct val="0"/>
              </a:spcBef>
              <a:spcAft>
                <a:spcPct val="0"/>
              </a:spcAft>
              <a:defRPr sz="4000" b="1">
                <a:solidFill>
                  <a:srgbClr val="FFCC00"/>
                </a:solidFill>
                <a:latin typeface="Arial" charset="0"/>
              </a:defRPr>
            </a:lvl8pPr>
            <a:lvl9pPr marL="3886200" indent="-228600" algn="ctr" eaLnBrk="0" fontAlgn="base" hangingPunct="0">
              <a:lnSpc>
                <a:spcPct val="80000"/>
              </a:lnSpc>
              <a:spcBef>
                <a:spcPct val="0"/>
              </a:spcBef>
              <a:spcAft>
                <a:spcPct val="0"/>
              </a:spcAft>
              <a:defRPr sz="4000" b="1">
                <a:solidFill>
                  <a:srgbClr val="FFCC00"/>
                </a:solidFill>
                <a:latin typeface="Arial" charset="0"/>
              </a:defRPr>
            </a:lvl9pPr>
          </a:lstStyle>
          <a:p>
            <a:pPr algn="r" eaLnBrk="1" hangingPunct="1">
              <a:lnSpc>
                <a:spcPct val="100000"/>
              </a:lnSpc>
            </a:pPr>
            <a:fld id="{58811DAC-4D73-4472-824D-40EBFA742162}" type="slidenum">
              <a:rPr lang="en-US" altLang="en-US" sz="1200" b="0">
                <a:solidFill>
                  <a:schemeClr val="tx1"/>
                </a:solidFill>
              </a:rPr>
              <a:pPr algn="r" eaLnBrk="1" hangingPunct="1">
                <a:lnSpc>
                  <a:spcPct val="100000"/>
                </a:lnSpc>
              </a:pPr>
              <a:t>124</a:t>
            </a:fld>
            <a:endParaRPr lang="en-US" altLang="en-US" sz="1200" b="0">
              <a:solidFill>
                <a:schemeClr val="tx1"/>
              </a:solidFill>
            </a:endParaRPr>
          </a:p>
        </p:txBody>
      </p:sp>
      <p:sp>
        <p:nvSpPr>
          <p:cNvPr id="407555" name="Rectangle 2"/>
          <p:cNvSpPr>
            <a:spLocks noGrp="1" noRot="1" noChangeAspect="1" noChangeArrowheads="1" noTextEdit="1"/>
          </p:cNvSpPr>
          <p:nvPr>
            <p:ph type="sldImg"/>
          </p:nvPr>
        </p:nvSpPr>
        <p:spPr>
          <a:xfrm>
            <a:off x="381000" y="685800"/>
            <a:ext cx="6096000" cy="3429000"/>
          </a:xfrm>
          <a:ln/>
        </p:spPr>
      </p:sp>
      <p:sp>
        <p:nvSpPr>
          <p:cNvPr id="407556" name="Rectangle 3"/>
          <p:cNvSpPr>
            <a:spLocks noGrp="1" noChangeArrowheads="1"/>
          </p:cNvSpPr>
          <p:nvPr>
            <p:ph type="body" idx="1"/>
          </p:nvPr>
        </p:nvSpPr>
        <p:spPr>
          <a:xfrm>
            <a:off x="914711" y="4344025"/>
            <a:ext cx="5028579" cy="41144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200" kern="1200" dirty="0" smtClean="0">
                <a:solidFill>
                  <a:schemeClr val="tx1"/>
                </a:solidFill>
                <a:effectLst/>
                <a:latin typeface="+mn-lt"/>
                <a:ea typeface="+mn-ea"/>
                <a:cs typeface="+mn-cs"/>
              </a:rPr>
              <a:t>Buprenorphine has been extensively evaluated for the treatment of opioid use disorder having undergone rigorous clinical trials comparing buprenorphine against placebo and against methadone in effectiveness.</a:t>
            </a:r>
          </a:p>
          <a:p>
            <a:r>
              <a:rPr lang="en-US" sz="1200" kern="1200" dirty="0" smtClean="0">
                <a:solidFill>
                  <a:schemeClr val="tx1"/>
                </a:solidFill>
                <a:effectLst/>
                <a:latin typeface="+mn-lt"/>
                <a:ea typeface="+mn-ea"/>
                <a:cs typeface="+mn-cs"/>
              </a:rPr>
              <a:t> </a:t>
            </a:r>
          </a:p>
          <a:p>
            <a:r>
              <a:rPr lang="en-US" sz="1200" b="0" u="none" kern="1200" dirty="0" smtClean="0">
                <a:solidFill>
                  <a:schemeClr val="tx1"/>
                </a:solidFill>
                <a:effectLst/>
                <a:latin typeface="+mn-lt"/>
                <a:ea typeface="+mn-ea"/>
                <a:cs typeface="+mn-cs"/>
              </a:rPr>
              <a:t>REFERENCE:</a:t>
            </a:r>
          </a:p>
          <a:p>
            <a:r>
              <a:rPr lang="en-US" sz="1200" kern="1200" dirty="0" smtClean="0">
                <a:solidFill>
                  <a:schemeClr val="tx1"/>
                </a:solidFill>
                <a:effectLst/>
                <a:latin typeface="+mn-lt"/>
                <a:ea typeface="+mn-ea"/>
                <a:cs typeface="+mn-cs"/>
              </a:rPr>
              <a:t>Ling, W. et al. (2010). From research to the real world: Buprenorphine in the decade of the Clinical Trials Network. </a:t>
            </a:r>
            <a:r>
              <a:rPr lang="en-US" sz="1200" i="1" kern="1200" dirty="0" smtClean="0">
                <a:solidFill>
                  <a:schemeClr val="tx1"/>
                </a:solidFill>
                <a:effectLst/>
                <a:latin typeface="+mn-lt"/>
                <a:ea typeface="+mn-ea"/>
                <a:cs typeface="+mn-cs"/>
              </a:rPr>
              <a:t>Journal of Substance Abuse Treatment, 38</a:t>
            </a:r>
            <a:r>
              <a:rPr lang="en-US" sz="1200" kern="1200" dirty="0" smtClean="0">
                <a:solidFill>
                  <a:schemeClr val="tx1"/>
                </a:solidFill>
                <a:effectLst/>
                <a:latin typeface="+mn-lt"/>
                <a:ea typeface="+mn-ea"/>
                <a:cs typeface="+mn-cs"/>
              </a:rPr>
              <a:t>(</a:t>
            </a:r>
            <a:r>
              <a:rPr lang="en-US" sz="1200" kern="1200" dirty="0" err="1" smtClean="0">
                <a:solidFill>
                  <a:schemeClr val="tx1"/>
                </a:solidFill>
                <a:effectLst/>
                <a:latin typeface="+mn-lt"/>
                <a:ea typeface="+mn-ea"/>
                <a:cs typeface="+mn-cs"/>
              </a:rPr>
              <a:t>Suppl</a:t>
            </a:r>
            <a:r>
              <a:rPr lang="en-US" sz="1200" kern="1200" dirty="0" smtClean="0">
                <a:solidFill>
                  <a:schemeClr val="tx1"/>
                </a:solidFill>
                <a:effectLst/>
                <a:latin typeface="+mn-lt"/>
                <a:ea typeface="+mn-ea"/>
                <a:cs typeface="+mn-cs"/>
              </a:rPr>
              <a:t> 1), S53-S60.</a:t>
            </a:r>
            <a:endParaRPr lang="en-US" sz="120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1282249817"/>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8578" name="Rectangle 2"/>
          <p:cNvSpPr>
            <a:spLocks noGrp="1" noRot="1" noChangeAspect="1" noChangeArrowheads="1" noTextEdit="1"/>
          </p:cNvSpPr>
          <p:nvPr>
            <p:ph type="sldImg"/>
          </p:nvPr>
        </p:nvSpPr>
        <p:spPr>
          <a:xfrm>
            <a:off x="381000" y="685800"/>
            <a:ext cx="6096000" cy="3429000"/>
          </a:xfrm>
          <a:ln/>
        </p:spPr>
      </p:sp>
      <p:sp>
        <p:nvSpPr>
          <p:cNvPr id="40857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200" kern="1200" dirty="0" smtClean="0">
                <a:solidFill>
                  <a:schemeClr val="tx1"/>
                </a:solidFill>
                <a:effectLst/>
                <a:latin typeface="+mn-lt"/>
                <a:ea typeface="+mn-ea"/>
                <a:cs typeface="+mn-cs"/>
              </a:rPr>
              <a:t>The American Academy of Pediatrics (in an article published online 8/22/16) recommends increasing resources to improve access to MAT of opioid-addicted adolescents and young adults. They recommend that the pediatricians consider offering MAT to adolescents and young adults with severe opioid use disorder, or discuss referrals to other providers for it.</a:t>
            </a:r>
          </a:p>
          <a:p>
            <a:r>
              <a:rPr lang="en-US" sz="1200" kern="1200" dirty="0" smtClean="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u="none" kern="1200" dirty="0" smtClean="0">
                <a:solidFill>
                  <a:schemeClr val="tx1"/>
                </a:solidFill>
                <a:effectLst/>
                <a:latin typeface="+mn-lt"/>
                <a:ea typeface="+mn-ea"/>
                <a:cs typeface="+mn-cs"/>
              </a:rPr>
              <a:t>REFERENCE: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Committee on Substance Use and Prevention. (2016). Medication-Assisted Treatment of Adolescents With Opioid Use Disorders. </a:t>
            </a:r>
            <a:r>
              <a:rPr lang="en-US" sz="1200" i="1" kern="1200" dirty="0" smtClean="0">
                <a:solidFill>
                  <a:schemeClr val="tx1"/>
                </a:solidFill>
                <a:effectLst/>
                <a:latin typeface="+mn-lt"/>
                <a:ea typeface="+mn-ea"/>
                <a:cs typeface="+mn-cs"/>
              </a:rPr>
              <a:t>Pediatrics</a:t>
            </a:r>
            <a:r>
              <a:rPr lang="en-US" sz="1200" kern="1200" dirty="0" smtClean="0">
                <a:solidFill>
                  <a:schemeClr val="tx1"/>
                </a:solidFill>
                <a:effectLst/>
                <a:latin typeface="+mn-lt"/>
                <a:ea typeface="+mn-ea"/>
                <a:cs typeface="+mn-cs"/>
              </a:rPr>
              <a:t>, originally published online August 22, 2016. DOI: 10.1542/peds.2016-1893.</a:t>
            </a:r>
          </a:p>
          <a:p>
            <a:endParaRPr lang="en-US" sz="1200" kern="1200" dirty="0" smtClean="0">
              <a:solidFill>
                <a:schemeClr val="tx1"/>
              </a:solidFill>
              <a:effectLst/>
              <a:latin typeface="+mn-lt"/>
              <a:ea typeface="+mn-ea"/>
              <a:cs typeface="+mn-cs"/>
            </a:endParaRPr>
          </a:p>
        </p:txBody>
      </p:sp>
    </p:spTree>
    <p:extLst>
      <p:ext uri="{BB962C8B-B14F-4D97-AF65-F5344CB8AC3E}">
        <p14:creationId xmlns:p14="http://schemas.microsoft.com/office/powerpoint/2010/main" val="300160910"/>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02" name="Rectangle 2"/>
          <p:cNvSpPr>
            <a:spLocks noGrp="1" noRot="1" noChangeAspect="1" noChangeArrowheads="1" noTextEdit="1"/>
          </p:cNvSpPr>
          <p:nvPr>
            <p:ph type="sldImg"/>
          </p:nvPr>
        </p:nvSpPr>
        <p:spPr>
          <a:xfrm>
            <a:off x="381000" y="685800"/>
            <a:ext cx="6096000" cy="3429000"/>
          </a:xfrm>
          <a:ln/>
        </p:spPr>
      </p:sp>
      <p:sp>
        <p:nvSpPr>
          <p:cNvPr id="40960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200" kern="1200" dirty="0" smtClean="0">
                <a:solidFill>
                  <a:schemeClr val="tx1"/>
                </a:solidFill>
                <a:effectLst/>
                <a:latin typeface="+mn-lt"/>
                <a:ea typeface="+mn-ea"/>
                <a:cs typeface="+mn-cs"/>
              </a:rPr>
              <a:t>Buprenorphine has unique pharmacological properties that help:</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Lower the potential for misuse</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Diminish the effects of physical dependency to opioids, such as withdrawal symptoms and cravings</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Increase safety in cases of overdose</a:t>
            </a: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Buprenorphine is an opioid partial agonist. This means that, like opioids, it produces effects such as euphoria or respiratory depression. With buprenorphine, however, these effects are weaker than those of full drugs such as heroin and methadone.</a:t>
            </a: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Buprenorphine’s opioid effects increase with each dose until at moderate doses they level off, even with further dose increases. This “ceiling effect” lowers the risk of misuse, dependency, and side effects. Also, because of buprenorphine’s long-acting agent, many patients may not have to take it every day.</a:t>
            </a:r>
          </a:p>
          <a:p>
            <a:r>
              <a:rPr lang="en-US" sz="1200" kern="1200" dirty="0" smtClean="0">
                <a:solidFill>
                  <a:schemeClr val="tx1"/>
                </a:solidFill>
                <a:effectLst/>
                <a:latin typeface="+mn-lt"/>
                <a:ea typeface="+mn-ea"/>
                <a:cs typeface="+mn-cs"/>
              </a:rPr>
              <a:t> </a:t>
            </a:r>
          </a:p>
          <a:p>
            <a:r>
              <a:rPr lang="en-US" sz="1200" b="0" u="none" kern="1200" dirty="0" smtClean="0">
                <a:solidFill>
                  <a:schemeClr val="tx1"/>
                </a:solidFill>
                <a:effectLst/>
                <a:latin typeface="+mn-lt"/>
                <a:ea typeface="+mn-ea"/>
                <a:cs typeface="+mn-cs"/>
              </a:rPr>
              <a:t>REFERENCE:</a:t>
            </a:r>
          </a:p>
          <a:p>
            <a:r>
              <a:rPr lang="en-US" sz="1200" kern="1200" dirty="0" smtClean="0">
                <a:solidFill>
                  <a:schemeClr val="tx1"/>
                </a:solidFill>
                <a:effectLst/>
                <a:latin typeface="+mn-lt"/>
                <a:ea typeface="+mn-ea"/>
                <a:cs typeface="+mn-cs"/>
              </a:rPr>
              <a:t>Substance Abuse and Mental Health Services Administration, available at:</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hlinkClick r:id="rId3"/>
              </a:rPr>
              <a:t>Clinical Guidelines for the Use of Buprenorphine in the Treatment of Opioid Addiction: Quick Guide for Physicians Based on TIP 40 – 2005</a:t>
            </a:r>
            <a:r>
              <a:rPr lang="en-US" sz="1200" kern="1200" dirty="0" smtClean="0">
                <a:solidFill>
                  <a:schemeClr val="tx1"/>
                </a:solidFill>
                <a:effectLst/>
                <a:latin typeface="+mn-lt"/>
                <a:ea typeface="+mn-ea"/>
                <a:cs typeface="+mn-cs"/>
              </a:rPr>
              <a:t>.</a:t>
            </a:r>
            <a:endParaRPr lang="en-US" altLang="en-US" dirty="0" smtClean="0"/>
          </a:p>
        </p:txBody>
      </p:sp>
    </p:spTree>
    <p:extLst>
      <p:ext uri="{BB962C8B-B14F-4D97-AF65-F5344CB8AC3E}">
        <p14:creationId xmlns:p14="http://schemas.microsoft.com/office/powerpoint/2010/main" val="19998720"/>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Buprenorphine’s side effects are similar to those of opioids and can include:</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Nausea, vomiting, and constipation</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Muscle aches and cramps</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Cravings</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Inability to sleep</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Distress and irritability</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Fever</a:t>
            </a: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Because of buprenorphine’s opioid effects, it can be misused, particularly by people who do not have an opioid dependency.</a:t>
            </a:r>
          </a:p>
          <a:p>
            <a:endParaRPr lang="en-US" sz="1200" b="1" u="sng" kern="1200" dirty="0" smtClean="0">
              <a:solidFill>
                <a:schemeClr val="tx1"/>
              </a:solidFill>
              <a:effectLst/>
              <a:latin typeface="+mn-lt"/>
              <a:ea typeface="+mn-ea"/>
              <a:cs typeface="+mn-cs"/>
            </a:endParaRPr>
          </a:p>
          <a:p>
            <a:r>
              <a:rPr lang="en-US" sz="1200" b="0" u="none" kern="1200" dirty="0" smtClean="0">
                <a:solidFill>
                  <a:schemeClr val="tx1"/>
                </a:solidFill>
                <a:effectLst/>
                <a:latin typeface="+mn-lt"/>
                <a:ea typeface="+mn-ea"/>
                <a:cs typeface="+mn-cs"/>
              </a:rPr>
              <a:t>REFERENCE:</a:t>
            </a:r>
          </a:p>
          <a:p>
            <a:r>
              <a:rPr lang="en-US" sz="1200" kern="1200" dirty="0" smtClean="0">
                <a:solidFill>
                  <a:schemeClr val="tx1"/>
                </a:solidFill>
                <a:effectLst/>
                <a:latin typeface="+mn-lt"/>
                <a:ea typeface="+mn-ea"/>
                <a:cs typeface="+mn-cs"/>
              </a:rPr>
              <a:t>Substance Abuse and Mental Health Services Administration, available at:</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hlinkClick r:id="rId3"/>
              </a:rPr>
              <a:t>Clinical Guidelines for the Use of Buprenorphine in the Treatment of Opioid Addiction: Quick Guide for Physicians Based on TIP 40 – 2005</a:t>
            </a:r>
            <a:r>
              <a:rPr lang="en-US" sz="1200" kern="1200" dirty="0" smtClean="0">
                <a:solidFill>
                  <a:schemeClr val="tx1"/>
                </a:solidFill>
                <a:effectLst/>
                <a:latin typeface="+mn-lt"/>
                <a:ea typeface="+mn-ea"/>
                <a:cs typeface="+mn-cs"/>
              </a:rPr>
              <a:t>.</a:t>
            </a:r>
            <a:endParaRPr lang="en-US" altLang="en-US" dirty="0" smtClean="0"/>
          </a:p>
        </p:txBody>
      </p:sp>
      <p:sp>
        <p:nvSpPr>
          <p:cNvPr id="4" name="Slide Number Placeholder 3"/>
          <p:cNvSpPr>
            <a:spLocks noGrp="1"/>
          </p:cNvSpPr>
          <p:nvPr>
            <p:ph type="sldNum" sz="quarter" idx="10"/>
          </p:nvPr>
        </p:nvSpPr>
        <p:spPr/>
        <p:txBody>
          <a:bodyPr/>
          <a:lstStyle/>
          <a:p>
            <a:fld id="{1198BED6-6C92-4801-B7CF-D243B0E3C2F9}" type="slidenum">
              <a:rPr lang="en-US" smtClean="0"/>
              <a:t>127</a:t>
            </a:fld>
            <a:endParaRPr lang="en-US"/>
          </a:p>
        </p:txBody>
      </p:sp>
    </p:spTree>
    <p:extLst>
      <p:ext uri="{BB962C8B-B14F-4D97-AF65-F5344CB8AC3E}">
        <p14:creationId xmlns:p14="http://schemas.microsoft.com/office/powerpoint/2010/main" val="4187730168"/>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Medications like buprenorphine and methadone have revolutionized the treatment of people with </a:t>
            </a:r>
            <a:r>
              <a:rPr lang="en-US" sz="1200" u="sng" kern="1200" dirty="0" smtClean="0">
                <a:solidFill>
                  <a:schemeClr val="tx1"/>
                </a:solidFill>
                <a:effectLst/>
                <a:latin typeface="+mn-lt"/>
                <a:ea typeface="+mn-ea"/>
                <a:cs typeface="+mn-cs"/>
                <a:hlinkClick r:id="rId3"/>
              </a:rPr>
              <a:t>opioid</a:t>
            </a:r>
            <a:r>
              <a:rPr lang="en-US" sz="1200" kern="1200" dirty="0" smtClean="0">
                <a:solidFill>
                  <a:schemeClr val="tx1"/>
                </a:solidFill>
                <a:effectLst/>
                <a:latin typeface="+mn-lt"/>
                <a:ea typeface="+mn-ea"/>
                <a:cs typeface="+mn-cs"/>
              </a:rPr>
              <a:t> use disorder, including those with severe disorders (addiction). By controlling cravings and withdrawal symptoms without producing a high, these medications enable the patient to engage in </a:t>
            </a:r>
            <a:r>
              <a:rPr lang="en-US" sz="1200" u="sng" kern="1200" dirty="0" smtClean="0">
                <a:solidFill>
                  <a:schemeClr val="tx1"/>
                </a:solidFill>
                <a:effectLst/>
                <a:latin typeface="+mn-lt"/>
                <a:ea typeface="+mn-ea"/>
                <a:cs typeface="+mn-cs"/>
                <a:hlinkClick r:id="rId4"/>
              </a:rPr>
              <a:t>treatment</a:t>
            </a:r>
            <a:r>
              <a:rPr lang="en-US" sz="1200" kern="1200" dirty="0" smtClean="0">
                <a:solidFill>
                  <a:schemeClr val="tx1"/>
                </a:solidFill>
                <a:effectLst/>
                <a:latin typeface="+mn-lt"/>
                <a:ea typeface="+mn-ea"/>
                <a:cs typeface="+mn-cs"/>
              </a:rPr>
              <a:t> and make healthier choices while balance is gradually restored in brain circuits involved in reward and self-control. In people with severe disorders, these circuits are greatly disrupted.</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One of the challenges with all addiction medications, however, is making sure patients adhere to their prescribed regimen. For the medication to be effective, the patient must take their prescription or show up at the clinic on a daily basis. This can be challenging for anyone managing life’s responsibilities, especially in times of stress. Failing at this challenge can mean relapse, which can delay recovery.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This subdermal (under the skin) implant delivers a constant low dose of buprenorphine over a six-month time span, the first such tool in the treatment of opioid use disorder. The implant is approved for individuals with opioid dependence who have already been treated with, and are medically stable on, existing orally absorbed buprenorphine formulations. It thus gives physicians a valuable new therapeutic tool for this subset of patients.</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Medications like buprenorphine and methadone have revolutionized the treatment of people with </a:t>
            </a:r>
            <a:r>
              <a:rPr lang="en-US" sz="1200" u="sng" kern="1200" dirty="0" smtClean="0">
                <a:solidFill>
                  <a:schemeClr val="tx1"/>
                </a:solidFill>
                <a:effectLst/>
                <a:latin typeface="+mn-lt"/>
                <a:ea typeface="+mn-ea"/>
                <a:cs typeface="+mn-cs"/>
                <a:hlinkClick r:id="rId3"/>
              </a:rPr>
              <a:t>opioid</a:t>
            </a:r>
            <a:r>
              <a:rPr lang="en-US" sz="1200" kern="1200" dirty="0" smtClean="0">
                <a:solidFill>
                  <a:schemeClr val="tx1"/>
                </a:solidFill>
                <a:effectLst/>
                <a:latin typeface="+mn-lt"/>
                <a:ea typeface="+mn-ea"/>
                <a:cs typeface="+mn-cs"/>
              </a:rPr>
              <a:t> use disorder, including those with severe disorders (addiction). By controlling cravings and withdrawal symptoms without producing a high, these medications enable the patient to engage in </a:t>
            </a:r>
            <a:r>
              <a:rPr lang="en-US" sz="1200" u="sng" kern="1200" dirty="0" smtClean="0">
                <a:solidFill>
                  <a:schemeClr val="tx1"/>
                </a:solidFill>
                <a:effectLst/>
                <a:latin typeface="+mn-lt"/>
                <a:ea typeface="+mn-ea"/>
                <a:cs typeface="+mn-cs"/>
                <a:hlinkClick r:id="rId4"/>
              </a:rPr>
              <a:t>treatment</a:t>
            </a:r>
            <a:r>
              <a:rPr lang="en-US" sz="1200" kern="1200" dirty="0" smtClean="0">
                <a:solidFill>
                  <a:schemeClr val="tx1"/>
                </a:solidFill>
                <a:effectLst/>
                <a:latin typeface="+mn-lt"/>
                <a:ea typeface="+mn-ea"/>
                <a:cs typeface="+mn-cs"/>
              </a:rPr>
              <a:t> and make healthier choices while balance is gradually restored in brain circuits involved in reward and self-control. In people with severe disorders, these circuits are </a:t>
            </a:r>
          </a:p>
          <a:p>
            <a:r>
              <a:rPr lang="en-US" sz="1200" kern="1200" dirty="0" smtClean="0">
                <a:solidFill>
                  <a:schemeClr val="tx1"/>
                </a:solidFill>
                <a:effectLst/>
                <a:latin typeface="+mn-lt"/>
                <a:ea typeface="+mn-ea"/>
                <a:cs typeface="+mn-cs"/>
              </a:rPr>
              <a:t>greatly disrupted.</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One of the challenges with all addiction medications, however, is making sure patients adhere to their prescribed regimen. For the medication to be effective, the patient must take their prescription or show up at the clinic on a daily basis. This can be challenging for anyone managing life’s responsibilities, especially in times of stress. Failing at this challenge can mean relapse, which can delay recovery.</a:t>
            </a:r>
          </a:p>
          <a:p>
            <a:r>
              <a:rPr lang="en-US" sz="1200" kern="1200" dirty="0" smtClean="0">
                <a:solidFill>
                  <a:schemeClr val="tx1"/>
                </a:solidFill>
                <a:effectLst/>
                <a:latin typeface="+mn-lt"/>
                <a:ea typeface="+mn-ea"/>
                <a:cs typeface="+mn-cs"/>
              </a:rPr>
              <a:t>This subdermal (under the skin) implant delivers a constant low dose of buprenorphine over a six-month time span, the first such tool in the treatment of opioid use disorder. The implant is approved for individuals with opioid dependence who have already been treated with, and are medically stable on, existing orally absorbed buprenorphine formulations. It thus gives physicians a valuable new therapeutic tool for this subset of patients.</a:t>
            </a: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0" u="none" kern="1200" dirty="0" smtClean="0">
                <a:solidFill>
                  <a:schemeClr val="tx1"/>
                </a:solidFill>
                <a:effectLst/>
                <a:latin typeface="+mn-lt"/>
                <a:ea typeface="+mn-ea"/>
                <a:cs typeface="+mn-cs"/>
              </a:rPr>
              <a:t>REFERENCE:</a:t>
            </a:r>
          </a:p>
          <a:p>
            <a:r>
              <a:rPr lang="en-US" sz="1200" kern="1200" dirty="0" smtClean="0">
                <a:solidFill>
                  <a:schemeClr val="tx1"/>
                </a:solidFill>
                <a:effectLst/>
                <a:latin typeface="+mn-lt"/>
                <a:ea typeface="+mn-ea"/>
                <a:cs typeface="+mn-cs"/>
              </a:rPr>
              <a:t>National Institute on Drug Abuse: Advancing Addiction Science. Nora’s Blog, available at: </a:t>
            </a:r>
            <a:r>
              <a:rPr lang="en-US" sz="1200" u="sng" kern="1200" dirty="0" smtClean="0">
                <a:solidFill>
                  <a:schemeClr val="tx1"/>
                </a:solidFill>
                <a:effectLst/>
                <a:latin typeface="+mn-lt"/>
                <a:ea typeface="+mn-ea"/>
                <a:cs typeface="+mn-cs"/>
                <a:hlinkClick r:id="rId5"/>
              </a:rPr>
              <a:t>https://www.drugabuse.gov/about-nida/noras-blog/2016/05/probuphine-game-changer-in-fighting-opioid-dependence</a:t>
            </a:r>
            <a:r>
              <a:rPr lang="en-US" sz="1200" kern="1200" dirty="0" smtClean="0">
                <a:solidFill>
                  <a:schemeClr val="tx1"/>
                </a:solidFill>
                <a:effectLst/>
                <a:latin typeface="+mn-lt"/>
                <a:ea typeface="+mn-ea"/>
                <a:cs typeface="+mn-cs"/>
              </a:rPr>
              <a:t>.</a:t>
            </a:r>
          </a:p>
          <a:p>
            <a:r>
              <a:rPr lang="en-US" sz="1200" b="1" u="none" strike="noStrike"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0" kern="1200" dirty="0" smtClean="0">
                <a:solidFill>
                  <a:schemeClr val="tx1"/>
                </a:solidFill>
                <a:effectLst/>
                <a:latin typeface="+mn-lt"/>
                <a:ea typeface="+mn-ea"/>
                <a:cs typeface="+mn-cs"/>
              </a:rPr>
              <a:t>IMAGE CREDIT:</a:t>
            </a:r>
          </a:p>
          <a:p>
            <a:r>
              <a:rPr lang="en-US" sz="1200" b="0" kern="1200" dirty="0" err="1" smtClean="0">
                <a:solidFill>
                  <a:schemeClr val="tx1"/>
                </a:solidFill>
                <a:effectLst/>
                <a:latin typeface="+mn-lt"/>
                <a:ea typeface="+mn-ea"/>
                <a:cs typeface="+mn-cs"/>
              </a:rPr>
              <a:t>Braeburn</a:t>
            </a:r>
            <a:r>
              <a:rPr lang="en-US" sz="1200" b="0" kern="1200" dirty="0" smtClean="0">
                <a:solidFill>
                  <a:schemeClr val="tx1"/>
                </a:solidFill>
                <a:effectLst/>
                <a:latin typeface="+mn-lt"/>
                <a:ea typeface="+mn-ea"/>
                <a:cs typeface="+mn-cs"/>
              </a:rPr>
              <a:t> Pharmaceuticals</a:t>
            </a:r>
          </a:p>
          <a:p>
            <a:r>
              <a:rPr lang="en-US" sz="1200" kern="1200" dirty="0" smtClean="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endParaRPr lang="en-US" dirty="0"/>
          </a:p>
        </p:txBody>
      </p:sp>
    </p:spTree>
    <p:extLst>
      <p:ext uri="{BB962C8B-B14F-4D97-AF65-F5344CB8AC3E}">
        <p14:creationId xmlns:p14="http://schemas.microsoft.com/office/powerpoint/2010/main" val="638862564"/>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As mentioned throughout this presentation, in order to be effective, the treatment of substance use disorders must be comprehensive taking into consideration the bio-psycho-social components of an individual’s life. </a:t>
            </a:r>
          </a:p>
          <a:p>
            <a:r>
              <a:rPr lang="en-US" sz="1200" kern="1200" dirty="0" smtClean="0">
                <a:solidFill>
                  <a:schemeClr val="tx1"/>
                </a:solidFill>
                <a:effectLst/>
                <a:latin typeface="+mn-lt"/>
                <a:ea typeface="+mn-ea"/>
                <a:cs typeface="+mn-cs"/>
              </a:rPr>
              <a:t> </a:t>
            </a:r>
          </a:p>
          <a:p>
            <a:r>
              <a:rPr lang="en-US" sz="1200" b="0" u="none" kern="1200" dirty="0" smtClean="0">
                <a:solidFill>
                  <a:schemeClr val="tx1"/>
                </a:solidFill>
                <a:effectLst/>
                <a:latin typeface="+mn-lt"/>
                <a:ea typeface="+mn-ea"/>
                <a:cs typeface="+mn-cs"/>
              </a:rPr>
              <a:t>REFERENCES:</a:t>
            </a:r>
          </a:p>
          <a:p>
            <a:r>
              <a:rPr lang="en-US" sz="1200" kern="1200" dirty="0" smtClean="0">
                <a:solidFill>
                  <a:schemeClr val="tx1"/>
                </a:solidFill>
                <a:effectLst/>
                <a:latin typeface="+mn-lt"/>
                <a:ea typeface="+mn-ea"/>
                <a:cs typeface="+mn-cs"/>
              </a:rPr>
              <a:t>National Institute on Drug Abuse, National Institutes of Health, U.S. Department of Health and Human Services. (2012). </a:t>
            </a:r>
            <a:r>
              <a:rPr lang="en-US" sz="1200" i="1" kern="1200" dirty="0" smtClean="0">
                <a:solidFill>
                  <a:schemeClr val="tx1"/>
                </a:solidFill>
                <a:effectLst/>
                <a:latin typeface="+mn-lt"/>
                <a:ea typeface="+mn-ea"/>
                <a:cs typeface="+mn-cs"/>
              </a:rPr>
              <a:t>Principles of Addiction Treatment, A Research-Based Guide, Third Edition</a:t>
            </a:r>
            <a:r>
              <a:rPr lang="en-US" sz="1200" kern="1200" dirty="0" smtClean="0">
                <a:solidFill>
                  <a:schemeClr val="tx1"/>
                </a:solidFill>
                <a:effectLst/>
                <a:latin typeface="+mn-lt"/>
                <a:ea typeface="+mn-ea"/>
                <a:cs typeface="+mn-cs"/>
              </a:rPr>
              <a:t>, NIH Publication No. 12–4180. Available at: </a:t>
            </a:r>
            <a:r>
              <a:rPr lang="en-US" sz="1200" kern="1200" dirty="0" smtClean="0">
                <a:solidFill>
                  <a:schemeClr val="tx1"/>
                </a:solidFill>
                <a:effectLst/>
                <a:latin typeface="+mn-lt"/>
                <a:ea typeface="+mn-ea"/>
                <a:cs typeface="+mn-cs"/>
                <a:hlinkClick r:id="rId3"/>
              </a:rPr>
              <a:t>https://www.drugabuse.gov/sites/default/files/podat_1.pdf</a:t>
            </a:r>
            <a:r>
              <a:rPr lang="en-US" sz="1200" kern="1200" dirty="0" smtClean="0">
                <a:solidFill>
                  <a:schemeClr val="tx1"/>
                </a:solidFill>
                <a:effectLst/>
                <a:latin typeface="+mn-lt"/>
                <a:ea typeface="+mn-ea"/>
                <a:cs typeface="+mn-cs"/>
              </a:rPr>
              <a:t>.</a:t>
            </a:r>
            <a:endParaRPr lang="en-US" dirty="0"/>
          </a:p>
        </p:txBody>
      </p:sp>
      <p:sp>
        <p:nvSpPr>
          <p:cNvPr id="4" name="Slide Number Placeholder 3"/>
          <p:cNvSpPr>
            <a:spLocks noGrp="1"/>
          </p:cNvSpPr>
          <p:nvPr>
            <p:ph type="sldNum" sz="quarter" idx="10"/>
          </p:nvPr>
        </p:nvSpPr>
        <p:spPr/>
        <p:txBody>
          <a:bodyPr/>
          <a:lstStyle/>
          <a:p>
            <a:fld id="{1198BED6-6C92-4801-B7CF-D243B0E3C2F9}" type="slidenum">
              <a:rPr lang="en-US" smtClean="0"/>
              <a:t>129</a:t>
            </a:fld>
            <a:endParaRPr lang="en-US"/>
          </a:p>
        </p:txBody>
      </p:sp>
    </p:spTree>
    <p:extLst>
      <p:ext uri="{BB962C8B-B14F-4D97-AF65-F5344CB8AC3E}">
        <p14:creationId xmlns:p14="http://schemas.microsoft.com/office/powerpoint/2010/main" val="30572783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Rectangle 2"/>
          <p:cNvSpPr>
            <a:spLocks noGrp="1" noRot="1" noChangeAspect="1" noTextEdit="1"/>
          </p:cNvSpPr>
          <p:nvPr>
            <p:ph type="sldImg"/>
          </p:nvPr>
        </p:nvSpPr>
        <p:spPr>
          <a:xfrm>
            <a:off x="381000" y="685800"/>
            <a:ext cx="6096000" cy="3429000"/>
          </a:xfrm>
          <a:ln/>
        </p:spPr>
      </p:sp>
      <p:sp>
        <p:nvSpPr>
          <p:cNvPr id="264195" name="Rectangle 3"/>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200" kern="1200" dirty="0" smtClean="0">
                <a:solidFill>
                  <a:schemeClr val="tx1"/>
                </a:solidFill>
                <a:effectLst/>
                <a:latin typeface="+mn-lt"/>
                <a:ea typeface="+mn-ea"/>
                <a:cs typeface="+mn-cs"/>
              </a:rPr>
              <a:t>Opiates is a term used to describe drugs or medications derived directly from the opium poppy.  Opioids include all opiates, but also include chemicals that have been synthesized.  Opioid is a broader term of encompassing opiates that operate on the opioid receptor and produce similar effects to that of morphine.  Most noted for their pain relief and euphoric effects, opioids produce a predictable response and equally predictable set of side-effects</a:t>
            </a:r>
            <a:endParaRPr lang="en-US" altLang="en-US" dirty="0"/>
          </a:p>
        </p:txBody>
      </p:sp>
    </p:spTree>
    <p:extLst>
      <p:ext uri="{BB962C8B-B14F-4D97-AF65-F5344CB8AC3E}">
        <p14:creationId xmlns:p14="http://schemas.microsoft.com/office/powerpoint/2010/main" val="1573156601"/>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170" indent="-216170">
              <a:defRPr/>
            </a:pPr>
            <a:r>
              <a:rPr lang="en-US" sz="1300" b="1" dirty="0"/>
              <a:t>INSTRUCTIONS</a:t>
            </a:r>
          </a:p>
          <a:p>
            <a:r>
              <a:rPr lang="en-US" sz="1200" b="1" i="1" kern="1200" dirty="0" smtClean="0">
                <a:solidFill>
                  <a:schemeClr val="tx1"/>
                </a:solidFill>
                <a:effectLst/>
                <a:latin typeface="+mn-lt"/>
                <a:ea typeface="+mn-ea"/>
                <a:cs typeface="+mn-cs"/>
              </a:rPr>
              <a:t>The purpose of the following five (5) questions is to test the pre-training level of cocaine, methamphetamine, and HIV knowledge amongst the training participants. The questions are formatted as either multiple choice or true/false questions. Read each question and the possible responses aloud, and give training participants time to jot down their response before moving on to the next question. It is now time to reveal the answers to the questions.</a:t>
            </a:r>
            <a:endParaRPr lang="en-US" sz="120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3780908400"/>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9571" name="Rectangle 3"/>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900" b="1" dirty="0"/>
              <a:t>Answer Key:</a:t>
            </a:r>
          </a:p>
          <a:p>
            <a:r>
              <a:rPr lang="en-US" altLang="en-US" sz="900" dirty="0"/>
              <a:t>#1 – correct response is A </a:t>
            </a:r>
            <a:r>
              <a:rPr lang="en-US" altLang="en-US" sz="900" dirty="0" smtClean="0"/>
              <a:t>(True)</a:t>
            </a:r>
            <a:endParaRPr lang="en-US" altLang="en-US" sz="900" dirty="0"/>
          </a:p>
        </p:txBody>
      </p:sp>
    </p:spTree>
    <p:extLst>
      <p:ext uri="{BB962C8B-B14F-4D97-AF65-F5344CB8AC3E}">
        <p14:creationId xmlns:p14="http://schemas.microsoft.com/office/powerpoint/2010/main" val="4174395952"/>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0595" name="Rectangle 3"/>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900" b="1" dirty="0"/>
              <a:t>Answer Key:</a:t>
            </a:r>
          </a:p>
          <a:p>
            <a:r>
              <a:rPr lang="en-US" altLang="en-US" sz="900" dirty="0"/>
              <a:t>#2 – correct response is </a:t>
            </a:r>
            <a:r>
              <a:rPr lang="en-US" altLang="en-US" sz="900" dirty="0" smtClean="0"/>
              <a:t>B (Full</a:t>
            </a:r>
            <a:r>
              <a:rPr lang="en-US" altLang="en-US" sz="900" baseline="0" dirty="0" smtClean="0"/>
              <a:t> Agonist</a:t>
            </a:r>
            <a:r>
              <a:rPr lang="en-US" altLang="en-US" sz="900" dirty="0" smtClean="0"/>
              <a:t>)</a:t>
            </a:r>
            <a:endParaRPr lang="en-US" altLang="en-US" sz="900" dirty="0"/>
          </a:p>
        </p:txBody>
      </p:sp>
    </p:spTree>
    <p:extLst>
      <p:ext uri="{BB962C8B-B14F-4D97-AF65-F5344CB8AC3E}">
        <p14:creationId xmlns:p14="http://schemas.microsoft.com/office/powerpoint/2010/main" val="1230168382"/>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1619" name="Rectangle 3"/>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900" b="1" dirty="0"/>
              <a:t>Answer Key:</a:t>
            </a:r>
          </a:p>
          <a:p>
            <a:r>
              <a:rPr lang="en-US" altLang="en-US" sz="900" dirty="0"/>
              <a:t>#3 – correct response is </a:t>
            </a:r>
            <a:r>
              <a:rPr lang="en-US" altLang="en-US" sz="900" dirty="0" smtClean="0"/>
              <a:t>A (True)</a:t>
            </a:r>
            <a:endParaRPr lang="en-US" altLang="en-US" sz="900" dirty="0"/>
          </a:p>
        </p:txBody>
      </p:sp>
    </p:spTree>
    <p:extLst>
      <p:ext uri="{BB962C8B-B14F-4D97-AF65-F5344CB8AC3E}">
        <p14:creationId xmlns:p14="http://schemas.microsoft.com/office/powerpoint/2010/main" val="1408323823"/>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3667" name="Rectangle 3"/>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900" b="1" dirty="0"/>
              <a:t>Answer Key:</a:t>
            </a:r>
          </a:p>
          <a:p>
            <a:r>
              <a:rPr lang="en-US" altLang="en-US" sz="900" dirty="0" smtClean="0"/>
              <a:t>#4 </a:t>
            </a:r>
            <a:r>
              <a:rPr lang="en-US" altLang="en-US" sz="900" dirty="0"/>
              <a:t>– correct response is </a:t>
            </a:r>
            <a:r>
              <a:rPr lang="en-US" altLang="en-US" sz="900" dirty="0" smtClean="0"/>
              <a:t>A (True)</a:t>
            </a:r>
            <a:endParaRPr lang="en-US" altLang="en-US" sz="900" dirty="0"/>
          </a:p>
        </p:txBody>
      </p:sp>
    </p:spTree>
    <p:extLst>
      <p:ext uri="{BB962C8B-B14F-4D97-AF65-F5344CB8AC3E}">
        <p14:creationId xmlns:p14="http://schemas.microsoft.com/office/powerpoint/2010/main" val="1604871544"/>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43" name="Rectangle 3"/>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900" b="1" dirty="0"/>
              <a:t>Answer Key:</a:t>
            </a:r>
          </a:p>
          <a:p>
            <a:r>
              <a:rPr lang="en-US" altLang="en-US" sz="900" dirty="0" smtClean="0"/>
              <a:t>#5 </a:t>
            </a:r>
            <a:r>
              <a:rPr lang="en-US" altLang="en-US" sz="900" dirty="0"/>
              <a:t>– correct response is </a:t>
            </a:r>
            <a:r>
              <a:rPr lang="en-US" altLang="en-US" sz="900" dirty="0" smtClean="0"/>
              <a:t>C (From</a:t>
            </a:r>
            <a:r>
              <a:rPr lang="en-US" altLang="en-US" sz="900" baseline="0" dirty="0" smtClean="0"/>
              <a:t> family or friends</a:t>
            </a:r>
            <a:r>
              <a:rPr lang="en-US" altLang="en-US" sz="900" dirty="0" smtClean="0"/>
              <a:t>)</a:t>
            </a:r>
            <a:endParaRPr lang="en-US" altLang="en-US" sz="900" dirty="0"/>
          </a:p>
        </p:txBody>
      </p:sp>
    </p:spTree>
    <p:extLst>
      <p:ext uri="{BB962C8B-B14F-4D97-AF65-F5344CB8AC3E}">
        <p14:creationId xmlns:p14="http://schemas.microsoft.com/office/powerpoint/2010/main" val="241783986"/>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1" kern="1200" dirty="0" smtClean="0">
                <a:solidFill>
                  <a:schemeClr val="tx1"/>
                </a:solidFill>
                <a:effectLst/>
                <a:latin typeface="+mn-lt"/>
                <a:ea typeface="+mn-ea"/>
                <a:cs typeface="+mn-cs"/>
              </a:rPr>
              <a:t>This concludes the presentation. Thank the participants for their time and address any last-minute questions about the content. Encourage participants to reach out to the Pacific Southwest ATTC or the LA Region PAETC, should they have questions or concerns following the training session.</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1198BED6-6C92-4801-B7CF-D243B0E3C2F9}" type="slidenum">
              <a:rPr lang="en-US" smtClean="0"/>
              <a:t>136</a:t>
            </a:fld>
            <a:endParaRPr lang="en-US"/>
          </a:p>
        </p:txBody>
      </p:sp>
    </p:spTree>
    <p:extLst>
      <p:ext uri="{BB962C8B-B14F-4D97-AF65-F5344CB8AC3E}">
        <p14:creationId xmlns:p14="http://schemas.microsoft.com/office/powerpoint/2010/main" val="25677140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3" name="Rectangle 2"/>
          <p:cNvSpPr>
            <a:spLocks noGrp="1" noRot="1" noChangeAspect="1" noChangeArrowheads="1" noTextEdit="1"/>
          </p:cNvSpPr>
          <p:nvPr>
            <p:ph type="sldImg"/>
          </p:nvPr>
        </p:nvSpPr>
        <p:spPr>
          <a:xfrm>
            <a:off x="331788" y="676275"/>
            <a:ext cx="6137275" cy="3452813"/>
          </a:xfrm>
          <a:ln/>
        </p:spPr>
      </p:sp>
      <p:sp>
        <p:nvSpPr>
          <p:cNvPr id="135172" name="Rectangle 3"/>
          <p:cNvSpPr>
            <a:spLocks noGrp="1" noChangeArrowheads="1"/>
          </p:cNvSpPr>
          <p:nvPr>
            <p:ph type="body" idx="1"/>
          </p:nvPr>
        </p:nvSpPr>
        <p:spPr>
          <a:xfrm>
            <a:off x="899181" y="4354955"/>
            <a:ext cx="5011495" cy="4126979"/>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txBody>
          <a:bodyPr/>
          <a:lstStyle/>
          <a:p>
            <a:r>
              <a:rPr lang="en-US" sz="1200" kern="1200" dirty="0" smtClean="0">
                <a:solidFill>
                  <a:schemeClr val="tx1"/>
                </a:solidFill>
                <a:effectLst/>
                <a:latin typeface="+mn-lt"/>
                <a:ea typeface="+mn-ea"/>
                <a:cs typeface="+mn-cs"/>
              </a:rPr>
              <a:t>As mentioned previously, opioids can be derived directly from the opium poppy, or can be a synthetically produced compound </a:t>
            </a:r>
          </a:p>
          <a:p>
            <a:r>
              <a:rPr lang="en-US" sz="1200" kern="1200" dirty="0" smtClean="0">
                <a:solidFill>
                  <a:schemeClr val="tx1"/>
                </a:solidFill>
                <a:effectLst/>
                <a:latin typeface="+mn-lt"/>
                <a:ea typeface="+mn-ea"/>
                <a:cs typeface="+mn-cs"/>
              </a:rPr>
              <a:t>and are generally prescribed to treat pain by interrupting the signaling of pain messages in the brain.</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onset of action for the various opioids can depend upon the route of administration with injecting and smoking be the quickest way to get the desired effect.</a:t>
            </a:r>
          </a:p>
          <a:p>
            <a:endParaRPr lang="en-US" sz="1200" kern="1200" dirty="0" smtClean="0">
              <a:solidFill>
                <a:schemeClr val="tx1"/>
              </a:solidFill>
              <a:effectLst/>
              <a:latin typeface="+mn-lt"/>
              <a:ea typeface="+mn-ea"/>
              <a:cs typeface="+mn-cs"/>
            </a:endParaRPr>
          </a:p>
          <a:p>
            <a:r>
              <a:rPr lang="en-US" sz="1200" b="0" kern="1200" dirty="0" smtClean="0">
                <a:solidFill>
                  <a:schemeClr val="tx1"/>
                </a:solidFill>
                <a:effectLst/>
                <a:latin typeface="+mn-lt"/>
                <a:ea typeface="+mn-ea"/>
                <a:cs typeface="+mn-cs"/>
              </a:rPr>
              <a:t>REFERENCE:</a:t>
            </a:r>
            <a:r>
              <a:rPr lang="en-US" sz="1200" b="1" kern="1200" dirty="0" smtClean="0">
                <a:solidFill>
                  <a:schemeClr val="tx1"/>
                </a:solidFill>
                <a:effectLst/>
                <a:latin typeface="+mn-lt"/>
                <a:ea typeface="+mn-ea"/>
                <a:cs typeface="+mn-cs"/>
              </a:rPr>
              <a:t/>
            </a:r>
            <a:br>
              <a:rPr lang="en-US" sz="1200" b="1"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Drug Enforcement Administration. (2017). Methamphetamine Lab Incidents, 2004-2014, reported by EPIC. Accessed March 7, 2017 from </a:t>
            </a:r>
            <a:r>
              <a:rPr lang="en-US" sz="1200" u="sng" kern="1200" dirty="0" smtClean="0">
                <a:solidFill>
                  <a:schemeClr val="tx1"/>
                </a:solidFill>
                <a:effectLst/>
                <a:latin typeface="+mn-lt"/>
                <a:ea typeface="+mn-ea"/>
                <a:cs typeface="+mn-cs"/>
                <a:hlinkClick r:id="rId3"/>
              </a:rPr>
              <a:t>https://www.dea.gov/resource-center/meth-lab-maps.shtml</a:t>
            </a:r>
            <a:r>
              <a:rPr lang="en-US" sz="1200" u="sng" kern="1200" dirty="0" smtClean="0">
                <a:solidFill>
                  <a:schemeClr val="tx1"/>
                </a:solidFill>
                <a:effectLst/>
                <a:latin typeface="+mn-lt"/>
                <a:ea typeface="+mn-ea"/>
                <a:cs typeface="+mn-cs"/>
              </a:rPr>
              <a:t>.</a:t>
            </a:r>
            <a:endParaRPr lang="en-US" b="1" u="sng" dirty="0"/>
          </a:p>
        </p:txBody>
      </p:sp>
    </p:spTree>
    <p:extLst>
      <p:ext uri="{BB962C8B-B14F-4D97-AF65-F5344CB8AC3E}">
        <p14:creationId xmlns:p14="http://schemas.microsoft.com/office/powerpoint/2010/main" val="31371045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9" name="Rectangle 2"/>
          <p:cNvSpPr>
            <a:spLocks noGrp="1" noRot="1" noChangeAspect="1" noChangeArrowheads="1" noTextEdit="1"/>
          </p:cNvSpPr>
          <p:nvPr>
            <p:ph type="sldImg"/>
          </p:nvPr>
        </p:nvSpPr>
        <p:spPr>
          <a:xfrm>
            <a:off x="381000" y="685800"/>
            <a:ext cx="6096000" cy="3429000"/>
          </a:xfrm>
          <a:ln/>
        </p:spPr>
      </p:sp>
      <p:sp>
        <p:nvSpPr>
          <p:cNvPr id="265220"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200" kern="1200" dirty="0" smtClean="0">
                <a:solidFill>
                  <a:schemeClr val="tx1"/>
                </a:solidFill>
                <a:effectLst/>
                <a:latin typeface="+mn-lt"/>
                <a:ea typeface="+mn-ea"/>
                <a:cs typeface="+mn-cs"/>
              </a:rPr>
              <a:t>There are actually four opioid receptors, though most often the mu, delta and kappa receptors are designated as being responsible for the notable analgesic properties of opioids.  Opioids also activate the dopamine reward pathway resulting in a sense of euphoria.  Today we will discuss three receptor interactions-full agonists, such as morphine, heroin and other opioids; partial agonists including buprenorphine; and the antagonistic effects of naloxone, naltrexone and extended-release naltrexone.</a:t>
            </a:r>
          </a:p>
          <a:p>
            <a:pPr eaLnBrk="1" hangingPunct="1"/>
            <a:endParaRPr lang="en-US" altLang="en-US" dirty="0" smtClean="0"/>
          </a:p>
          <a:p>
            <a:r>
              <a:rPr lang="en-US" sz="1200" b="0" kern="1200" dirty="0" smtClean="0">
                <a:solidFill>
                  <a:schemeClr val="tx1"/>
                </a:solidFill>
                <a:effectLst/>
                <a:latin typeface="+mn-lt"/>
                <a:ea typeface="+mn-ea"/>
                <a:cs typeface="+mn-cs"/>
              </a:rPr>
              <a:t>REFERENCE:</a:t>
            </a:r>
          </a:p>
          <a:p>
            <a:r>
              <a:rPr lang="en-US" sz="1200" kern="1200" dirty="0" smtClean="0">
                <a:solidFill>
                  <a:schemeClr val="tx1"/>
                </a:solidFill>
                <a:effectLst/>
                <a:latin typeface="+mn-lt"/>
                <a:ea typeface="+mn-ea"/>
                <a:cs typeface="+mn-cs"/>
              </a:rPr>
              <a:t>Al-</a:t>
            </a:r>
            <a:r>
              <a:rPr lang="en-US" sz="1200" kern="1200" dirty="0" err="1" smtClean="0">
                <a:solidFill>
                  <a:schemeClr val="tx1"/>
                </a:solidFill>
                <a:effectLst/>
                <a:latin typeface="+mn-lt"/>
                <a:ea typeface="+mn-ea"/>
                <a:cs typeface="+mn-cs"/>
              </a:rPr>
              <a:t>Hasani</a:t>
            </a:r>
            <a:r>
              <a:rPr lang="en-US" sz="1200" kern="1200" dirty="0" smtClean="0">
                <a:solidFill>
                  <a:schemeClr val="tx1"/>
                </a:solidFill>
                <a:effectLst/>
                <a:latin typeface="+mn-lt"/>
                <a:ea typeface="+mn-ea"/>
                <a:cs typeface="+mn-cs"/>
              </a:rPr>
              <a:t>, R. &amp; </a:t>
            </a:r>
            <a:r>
              <a:rPr lang="en-US" sz="1200" kern="1200" dirty="0" err="1" smtClean="0">
                <a:solidFill>
                  <a:schemeClr val="tx1"/>
                </a:solidFill>
                <a:effectLst/>
                <a:latin typeface="+mn-lt"/>
                <a:ea typeface="+mn-ea"/>
                <a:cs typeface="+mn-cs"/>
              </a:rPr>
              <a:t>Bruchas</a:t>
            </a:r>
            <a:r>
              <a:rPr lang="en-US" sz="1200" kern="1200" dirty="0" smtClean="0">
                <a:solidFill>
                  <a:schemeClr val="tx1"/>
                </a:solidFill>
                <a:effectLst/>
                <a:latin typeface="+mn-lt"/>
                <a:ea typeface="+mn-ea"/>
                <a:cs typeface="+mn-cs"/>
              </a:rPr>
              <a:t>, M.R. (2011). Molecular mechanisms of opioid receptor-dependent signaling and behavior. </a:t>
            </a:r>
            <a:r>
              <a:rPr lang="en-US" sz="1200" i="1" kern="1200" dirty="0" smtClean="0">
                <a:solidFill>
                  <a:schemeClr val="tx1"/>
                </a:solidFill>
                <a:effectLst/>
                <a:latin typeface="+mn-lt"/>
                <a:ea typeface="+mn-ea"/>
                <a:cs typeface="+mn-cs"/>
              </a:rPr>
              <a:t>Anesthesiology, 115</a:t>
            </a:r>
            <a:r>
              <a:rPr lang="en-US" sz="1200" kern="1200" dirty="0" smtClean="0">
                <a:solidFill>
                  <a:schemeClr val="tx1"/>
                </a:solidFill>
                <a:effectLst/>
                <a:latin typeface="+mn-lt"/>
                <a:ea typeface="+mn-ea"/>
                <a:cs typeface="+mn-cs"/>
              </a:rPr>
              <a:t>(6), 1363-1381.</a:t>
            </a:r>
            <a:endParaRPr lang="en-US" altLang="en-US" dirty="0"/>
          </a:p>
        </p:txBody>
      </p:sp>
    </p:spTree>
    <p:extLst>
      <p:ext uri="{BB962C8B-B14F-4D97-AF65-F5344CB8AC3E}">
        <p14:creationId xmlns:p14="http://schemas.microsoft.com/office/powerpoint/2010/main" val="24197137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1" name="Rectangle 2"/>
          <p:cNvSpPr>
            <a:spLocks noGrp="1" noRot="1" noChangeAspect="1" noChangeArrowheads="1" noTextEdit="1"/>
          </p:cNvSpPr>
          <p:nvPr>
            <p:ph type="sldImg"/>
          </p:nvPr>
        </p:nvSpPr>
        <p:spPr>
          <a:xfrm>
            <a:off x="381000" y="685800"/>
            <a:ext cx="6096000" cy="3429000"/>
          </a:xfrm>
          <a:ln/>
        </p:spPr>
      </p:sp>
      <p:sp>
        <p:nvSpPr>
          <p:cNvPr id="268292"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200" kern="1200" dirty="0" smtClean="0">
                <a:solidFill>
                  <a:schemeClr val="tx1"/>
                </a:solidFill>
                <a:effectLst/>
                <a:latin typeface="+mn-lt"/>
                <a:ea typeface="+mn-ea"/>
                <a:cs typeface="+mn-cs"/>
              </a:rPr>
              <a:t>Opioids look like chemicals in your brain and body that attach to tiny parts on nerve cells called opioid receptors. Scientists have found three types of opioid receptors: </a:t>
            </a:r>
            <a:r>
              <a:rPr lang="en-US" sz="1200" i="1" kern="1200" dirty="0" smtClean="0">
                <a:solidFill>
                  <a:schemeClr val="tx1"/>
                </a:solidFill>
                <a:effectLst/>
                <a:latin typeface="+mn-lt"/>
                <a:ea typeface="+mn-ea"/>
                <a:cs typeface="+mn-cs"/>
              </a:rPr>
              <a:t>mu</a:t>
            </a:r>
            <a:r>
              <a:rPr lang="en-US" sz="1200" kern="1200" dirty="0" smtClean="0">
                <a:solidFill>
                  <a:schemeClr val="tx1"/>
                </a:solidFill>
                <a:effectLst/>
                <a:latin typeface="+mn-lt"/>
                <a:ea typeface="+mn-ea"/>
                <a:cs typeface="+mn-cs"/>
              </a:rPr>
              <a:t>, </a:t>
            </a:r>
            <a:r>
              <a:rPr lang="en-US" sz="1200" i="1" kern="1200" dirty="0" smtClean="0">
                <a:solidFill>
                  <a:schemeClr val="tx1"/>
                </a:solidFill>
                <a:effectLst/>
                <a:latin typeface="+mn-lt"/>
                <a:ea typeface="+mn-ea"/>
                <a:cs typeface="+mn-cs"/>
              </a:rPr>
              <a:t>delta</a:t>
            </a:r>
            <a:r>
              <a:rPr lang="en-US" sz="1200" kern="1200" dirty="0" smtClean="0">
                <a:solidFill>
                  <a:schemeClr val="tx1"/>
                </a:solidFill>
                <a:effectLst/>
                <a:latin typeface="+mn-lt"/>
                <a:ea typeface="+mn-ea"/>
                <a:cs typeface="+mn-cs"/>
              </a:rPr>
              <a:t>, and </a:t>
            </a:r>
            <a:r>
              <a:rPr lang="en-US" sz="1200" i="1" kern="1200" dirty="0" smtClean="0">
                <a:solidFill>
                  <a:schemeClr val="tx1"/>
                </a:solidFill>
                <a:effectLst/>
                <a:latin typeface="+mn-lt"/>
                <a:ea typeface="+mn-ea"/>
                <a:cs typeface="+mn-cs"/>
              </a:rPr>
              <a:t>kappa </a:t>
            </a:r>
            <a:r>
              <a:rPr lang="en-US" sz="1200" kern="1200" dirty="0" smtClean="0">
                <a:solidFill>
                  <a:schemeClr val="tx1"/>
                </a:solidFill>
                <a:effectLst/>
                <a:latin typeface="+mn-lt"/>
                <a:ea typeface="+mn-ea"/>
                <a:cs typeface="+mn-cs"/>
              </a:rPr>
              <a:t>(named after letters in the Greek alphabet). Each of these receptors plays a different role. For example, </a:t>
            </a:r>
            <a:r>
              <a:rPr lang="en-US" sz="1200" i="1" kern="1200" dirty="0" smtClean="0">
                <a:solidFill>
                  <a:schemeClr val="tx1"/>
                </a:solidFill>
                <a:effectLst/>
                <a:latin typeface="+mn-lt"/>
                <a:ea typeface="+mn-ea"/>
                <a:cs typeface="+mn-cs"/>
              </a:rPr>
              <a:t>mu</a:t>
            </a:r>
            <a:r>
              <a:rPr lang="en-US" sz="1200" kern="1200" dirty="0" smtClean="0">
                <a:solidFill>
                  <a:schemeClr val="tx1"/>
                </a:solidFill>
                <a:effectLst/>
                <a:latin typeface="+mn-lt"/>
                <a:ea typeface="+mn-ea"/>
                <a:cs typeface="+mn-cs"/>
              </a:rPr>
              <a:t> receptors are responsible for opioids’ pleasurable effects and their ability to relieve pain.</a:t>
            </a:r>
          </a:p>
          <a:p>
            <a:r>
              <a:rPr lang="en-US" sz="1200" kern="1200" dirty="0" smtClean="0">
                <a:solidFill>
                  <a:schemeClr val="tx1"/>
                </a:solidFill>
                <a:effectLst/>
                <a:latin typeface="+mn-lt"/>
                <a:ea typeface="+mn-ea"/>
                <a:cs typeface="+mn-cs"/>
              </a:rPr>
              <a:t>Opioids act on many places in the brain and nervous system, including:</a:t>
            </a:r>
          </a:p>
          <a:p>
            <a:endParaRPr lang="en-US"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The </a:t>
            </a:r>
            <a:r>
              <a:rPr lang="en-US" sz="1200" b="1" kern="1200" dirty="0" smtClean="0">
                <a:solidFill>
                  <a:schemeClr val="tx1"/>
                </a:solidFill>
                <a:effectLst/>
                <a:latin typeface="+mn-lt"/>
                <a:ea typeface="+mn-ea"/>
                <a:cs typeface="+mn-cs"/>
              </a:rPr>
              <a:t>limbic system</a:t>
            </a:r>
            <a:r>
              <a:rPr lang="en-US" sz="1200" kern="1200" dirty="0" smtClean="0">
                <a:solidFill>
                  <a:schemeClr val="tx1"/>
                </a:solidFill>
                <a:effectLst/>
                <a:latin typeface="+mn-lt"/>
                <a:ea typeface="+mn-ea"/>
                <a:cs typeface="+mn-cs"/>
              </a:rPr>
              <a:t>, which controls emotions. Here, opioids can create feelings of pleasure, relaxation, and contentment.</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The </a:t>
            </a:r>
            <a:r>
              <a:rPr lang="en-US" sz="1200" b="1" kern="1200" dirty="0" smtClean="0">
                <a:solidFill>
                  <a:schemeClr val="tx1"/>
                </a:solidFill>
                <a:effectLst/>
                <a:latin typeface="+mn-lt"/>
                <a:ea typeface="+mn-ea"/>
                <a:cs typeface="+mn-cs"/>
              </a:rPr>
              <a:t>brainstem</a:t>
            </a:r>
            <a:r>
              <a:rPr lang="en-US" sz="1200" kern="1200" dirty="0" smtClean="0">
                <a:solidFill>
                  <a:schemeClr val="tx1"/>
                </a:solidFill>
                <a:effectLst/>
                <a:latin typeface="+mn-lt"/>
                <a:ea typeface="+mn-ea"/>
                <a:cs typeface="+mn-cs"/>
              </a:rPr>
              <a:t>, which controls things your body does automatically, like breathing. Here, opioids can slow breathing, stop coughing, and reduce feelings of pain.</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The </a:t>
            </a:r>
            <a:r>
              <a:rPr lang="en-US" sz="1200" b="1" kern="1200" dirty="0" smtClean="0">
                <a:solidFill>
                  <a:schemeClr val="tx1"/>
                </a:solidFill>
                <a:effectLst/>
                <a:latin typeface="+mn-lt"/>
                <a:ea typeface="+mn-ea"/>
                <a:cs typeface="+mn-cs"/>
              </a:rPr>
              <a:t>spinal cord</a:t>
            </a:r>
            <a:r>
              <a:rPr lang="en-US" sz="1200" kern="1200" dirty="0" smtClean="0">
                <a:solidFill>
                  <a:schemeClr val="tx1"/>
                </a:solidFill>
                <a:effectLst/>
                <a:latin typeface="+mn-lt"/>
                <a:ea typeface="+mn-ea"/>
                <a:cs typeface="+mn-cs"/>
              </a:rPr>
              <a:t>, which receives sensations from the body before sending them to the brain. Here too, opioids decrease feelings of pain, even after serious injuries</a:t>
            </a:r>
          </a:p>
          <a:p>
            <a:pPr marL="171450" lvl="0" indent="-171450">
              <a:buFont typeface="Arial" panose="020B0604020202020204" pitchFamily="34" charset="0"/>
              <a:buChar char="•"/>
            </a:pPr>
            <a:endParaRPr lang="en-US" sz="1200" kern="1200" dirty="0" smtClean="0">
              <a:solidFill>
                <a:schemeClr val="tx1"/>
              </a:solidFill>
              <a:effectLst/>
              <a:latin typeface="+mn-lt"/>
              <a:ea typeface="+mn-ea"/>
              <a:cs typeface="+mn-cs"/>
            </a:endParaRPr>
          </a:p>
          <a:p>
            <a:r>
              <a:rPr lang="en-US" sz="1200" b="0" kern="1200" dirty="0" smtClean="0">
                <a:solidFill>
                  <a:schemeClr val="tx1"/>
                </a:solidFill>
                <a:effectLst/>
                <a:latin typeface="+mn-lt"/>
                <a:ea typeface="+mn-ea"/>
                <a:cs typeface="+mn-cs"/>
              </a:rPr>
              <a:t>REFERENCE:</a:t>
            </a:r>
          </a:p>
          <a:p>
            <a:r>
              <a:rPr lang="en-US" sz="1200" kern="1200" dirty="0" smtClean="0">
                <a:solidFill>
                  <a:schemeClr val="tx1"/>
                </a:solidFill>
                <a:effectLst/>
                <a:latin typeface="+mn-lt"/>
                <a:ea typeface="+mn-ea"/>
                <a:cs typeface="+mn-cs"/>
              </a:rPr>
              <a:t>National Institute on Drug Abuse; National Institutes of Health; U.S. Department of Health and Human Services.</a:t>
            </a:r>
          </a:p>
        </p:txBody>
      </p:sp>
    </p:spTree>
    <p:extLst>
      <p:ext uri="{BB962C8B-B14F-4D97-AF65-F5344CB8AC3E}">
        <p14:creationId xmlns:p14="http://schemas.microsoft.com/office/powerpoint/2010/main" val="27222414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Opioids act by attaching to and activating opioid receptor proteins, which are found on nerve cells in the brain, spinal cord, gastrointestinal tract, and other organs in the body. When these drugs attach to their receptors, they inhibit the transmission of pain signals. Opioids can also produce drowsiness, mental confusion, nausea, constipation, and respiratory depression, and since these drugs also act on brain regions involved in reward, they can induce euphoria, particularly when they are taken at a higher-than-prescribed dose or administered in other ways than intended.</a:t>
            </a:r>
          </a:p>
          <a:p>
            <a:r>
              <a:rPr lang="en-US" sz="1200" kern="1200" dirty="0" smtClean="0">
                <a:solidFill>
                  <a:schemeClr val="tx1"/>
                </a:solidFill>
                <a:effectLst/>
                <a:latin typeface="+mn-lt"/>
                <a:ea typeface="+mn-ea"/>
                <a:cs typeface="+mn-cs"/>
              </a:rPr>
              <a:t> </a:t>
            </a:r>
          </a:p>
          <a:p>
            <a:r>
              <a:rPr lang="en-US" sz="1200" b="0" kern="1200" dirty="0" smtClean="0">
                <a:solidFill>
                  <a:schemeClr val="tx1"/>
                </a:solidFill>
                <a:effectLst/>
                <a:latin typeface="+mn-lt"/>
                <a:ea typeface="+mn-ea"/>
                <a:cs typeface="+mn-cs"/>
              </a:rPr>
              <a:t>REFERENCE:</a:t>
            </a:r>
          </a:p>
          <a:p>
            <a:r>
              <a:rPr lang="en-US" sz="1200" kern="1200" dirty="0" err="1" smtClean="0">
                <a:solidFill>
                  <a:schemeClr val="tx1"/>
                </a:solidFill>
                <a:effectLst/>
                <a:latin typeface="+mn-lt"/>
                <a:ea typeface="+mn-ea"/>
                <a:cs typeface="+mn-cs"/>
              </a:rPr>
              <a:t>Gutstein</a:t>
            </a:r>
            <a:r>
              <a:rPr lang="en-US" sz="1200" kern="1200" dirty="0" smtClean="0">
                <a:solidFill>
                  <a:schemeClr val="tx1"/>
                </a:solidFill>
                <a:effectLst/>
                <a:latin typeface="+mn-lt"/>
                <a:ea typeface="+mn-ea"/>
                <a:cs typeface="+mn-cs"/>
              </a:rPr>
              <a:t> H, &amp; </a:t>
            </a:r>
            <a:r>
              <a:rPr lang="en-US" sz="1200" kern="1200" dirty="0" err="1" smtClean="0">
                <a:solidFill>
                  <a:schemeClr val="tx1"/>
                </a:solidFill>
                <a:effectLst/>
                <a:latin typeface="+mn-lt"/>
                <a:ea typeface="+mn-ea"/>
                <a:cs typeface="+mn-cs"/>
              </a:rPr>
              <a:t>Akil</a:t>
            </a:r>
            <a:r>
              <a:rPr lang="en-US" sz="1200" kern="1200" dirty="0" smtClean="0">
                <a:solidFill>
                  <a:schemeClr val="tx1"/>
                </a:solidFill>
                <a:effectLst/>
                <a:latin typeface="+mn-lt"/>
                <a:ea typeface="+mn-ea"/>
                <a:cs typeface="+mn-cs"/>
              </a:rPr>
              <a:t>, H. (2006). Opioid Analgesics. In: </a:t>
            </a:r>
            <a:r>
              <a:rPr lang="en-US" sz="1200" i="1" kern="1200" dirty="0" smtClean="0">
                <a:solidFill>
                  <a:schemeClr val="tx1"/>
                </a:solidFill>
                <a:effectLst/>
                <a:latin typeface="+mn-lt"/>
                <a:ea typeface="+mn-ea"/>
                <a:cs typeface="+mn-cs"/>
              </a:rPr>
              <a:t>Goodman &amp; Gilman’s the Pharmacological Basis of Therapeutics</a:t>
            </a:r>
            <a:r>
              <a:rPr lang="en-US" sz="1200" kern="1200" dirty="0" smtClean="0">
                <a:solidFill>
                  <a:schemeClr val="tx1"/>
                </a:solidFill>
                <a:effectLst/>
                <a:latin typeface="+mn-lt"/>
                <a:ea typeface="+mn-ea"/>
                <a:cs typeface="+mn-cs"/>
              </a:rPr>
              <a:t>. 11th ed. McGraw-Hill, pages 547-590.</a:t>
            </a:r>
            <a:endParaRPr lang="en-US" dirty="0"/>
          </a:p>
        </p:txBody>
      </p:sp>
      <p:sp>
        <p:nvSpPr>
          <p:cNvPr id="4" name="Slide Number Placeholder 3"/>
          <p:cNvSpPr>
            <a:spLocks noGrp="1"/>
          </p:cNvSpPr>
          <p:nvPr>
            <p:ph type="sldNum" sz="quarter" idx="10"/>
          </p:nvPr>
        </p:nvSpPr>
        <p:spPr/>
        <p:txBody>
          <a:bodyPr/>
          <a:lstStyle/>
          <a:p>
            <a:fld id="{1198BED6-6C92-4801-B7CF-D243B0E3C2F9}" type="slidenum">
              <a:rPr lang="en-US" smtClean="0"/>
              <a:t>17</a:t>
            </a:fld>
            <a:endParaRPr lang="en-US"/>
          </a:p>
        </p:txBody>
      </p:sp>
    </p:spTree>
    <p:extLst>
      <p:ext uri="{BB962C8B-B14F-4D97-AF65-F5344CB8AC3E}">
        <p14:creationId xmlns:p14="http://schemas.microsoft.com/office/powerpoint/2010/main" val="224142626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5" name="Rectangle 2"/>
          <p:cNvSpPr>
            <a:spLocks noGrp="1" noRot="1" noChangeAspect="1" noChangeArrowheads="1" noTextEdit="1"/>
          </p:cNvSpPr>
          <p:nvPr>
            <p:ph type="sldImg"/>
          </p:nvPr>
        </p:nvSpPr>
        <p:spPr>
          <a:xfrm>
            <a:off x="331788" y="676275"/>
            <a:ext cx="6137275" cy="3452813"/>
          </a:xfrm>
          <a:ln/>
        </p:spPr>
      </p:sp>
      <p:sp>
        <p:nvSpPr>
          <p:cNvPr id="390147" name="Rectangle 3"/>
          <p:cNvSpPr>
            <a:spLocks noGrp="1" noChangeArrowheads="1"/>
          </p:cNvSpPr>
          <p:nvPr>
            <p:ph type="body" idx="1"/>
          </p:nvPr>
        </p:nvSpPr>
        <p:spPr>
          <a:xfrm>
            <a:off x="899181" y="4354955"/>
            <a:ext cx="5011495" cy="4126979"/>
          </a:xfrm>
          <a:ln/>
          <a:extLst>
            <a:ext uri="{91240B29-F687-4F45-9708-019B960494DF}">
              <a14:hiddenLine xmlns:a14="http://schemas.microsoft.com/office/drawing/2010/main" w="12700">
                <a:solidFill>
                  <a:schemeClr val="tx1"/>
                </a:solidFill>
                <a:miter lim="800000"/>
                <a:headEnd type="none" w="sm" len="sm"/>
                <a:tailEnd type="none" w="sm" len="sm"/>
              </a14:hiddenLine>
            </a:ext>
          </a:extLst>
        </p:spPr>
        <p:txBody>
          <a:bodyPr/>
          <a:lstStyle/>
          <a:p>
            <a:r>
              <a:rPr lang="en-US" sz="1200" kern="1200" dirty="0" smtClean="0">
                <a:solidFill>
                  <a:schemeClr val="tx1"/>
                </a:solidFill>
                <a:effectLst/>
                <a:latin typeface="+mn-lt"/>
                <a:ea typeface="+mn-ea"/>
                <a:cs typeface="+mn-cs"/>
              </a:rPr>
              <a:t>People who use heroin report feeling a "rush" (a surge of pleasure, or euphoria). However, there are other common effects, including:</a:t>
            </a:r>
          </a:p>
          <a:p>
            <a:pPr marL="171450" lvl="0" indent="-171450" fontAlgn="base">
              <a:buFont typeface="Arial" panose="020B0604020202020204" pitchFamily="34" charset="0"/>
              <a:buChar char="•"/>
            </a:pPr>
            <a:r>
              <a:rPr lang="en-US" sz="1200" kern="1200" dirty="0" smtClean="0">
                <a:solidFill>
                  <a:schemeClr val="tx1"/>
                </a:solidFill>
                <a:effectLst/>
                <a:latin typeface="+mn-lt"/>
                <a:ea typeface="+mn-ea"/>
                <a:cs typeface="+mn-cs"/>
              </a:rPr>
              <a:t>dry mouth</a:t>
            </a:r>
          </a:p>
          <a:p>
            <a:pPr marL="171450" lvl="0" indent="-171450" fontAlgn="base">
              <a:buFont typeface="Arial" panose="020B0604020202020204" pitchFamily="34" charset="0"/>
              <a:buChar char="•"/>
            </a:pPr>
            <a:r>
              <a:rPr lang="en-US" sz="1200" kern="1200" dirty="0" smtClean="0">
                <a:solidFill>
                  <a:schemeClr val="tx1"/>
                </a:solidFill>
                <a:effectLst/>
                <a:latin typeface="+mn-lt"/>
                <a:ea typeface="+mn-ea"/>
                <a:cs typeface="+mn-cs"/>
              </a:rPr>
              <a:t>warm flushing of the skin</a:t>
            </a:r>
          </a:p>
          <a:p>
            <a:pPr marL="171450" lvl="0" indent="-171450" fontAlgn="base">
              <a:buFont typeface="Arial" panose="020B0604020202020204" pitchFamily="34" charset="0"/>
              <a:buChar char="•"/>
            </a:pPr>
            <a:r>
              <a:rPr lang="en-US" sz="1200" kern="1200" dirty="0" smtClean="0">
                <a:solidFill>
                  <a:schemeClr val="tx1"/>
                </a:solidFill>
                <a:effectLst/>
                <a:latin typeface="+mn-lt"/>
                <a:ea typeface="+mn-ea"/>
                <a:cs typeface="+mn-cs"/>
              </a:rPr>
              <a:t>heavy feeling in the arms and legs</a:t>
            </a:r>
          </a:p>
          <a:p>
            <a:pPr marL="171450" lvl="0" indent="-171450" fontAlgn="base">
              <a:buFont typeface="Arial" panose="020B0604020202020204" pitchFamily="34" charset="0"/>
              <a:buChar char="•"/>
            </a:pPr>
            <a:r>
              <a:rPr lang="en-US" sz="1200" kern="1200" dirty="0" smtClean="0">
                <a:solidFill>
                  <a:schemeClr val="tx1"/>
                </a:solidFill>
                <a:effectLst/>
                <a:latin typeface="+mn-lt"/>
                <a:ea typeface="+mn-ea"/>
                <a:cs typeface="+mn-cs"/>
              </a:rPr>
              <a:t>nausea and vomiting</a:t>
            </a:r>
          </a:p>
          <a:p>
            <a:pPr marL="171450" lvl="0" indent="-171450" fontAlgn="base">
              <a:buFont typeface="Arial" panose="020B0604020202020204" pitchFamily="34" charset="0"/>
              <a:buChar char="•"/>
            </a:pPr>
            <a:r>
              <a:rPr lang="en-US" sz="1200" kern="1200" dirty="0" smtClean="0">
                <a:solidFill>
                  <a:schemeClr val="tx1"/>
                </a:solidFill>
                <a:effectLst/>
                <a:latin typeface="+mn-lt"/>
                <a:ea typeface="+mn-ea"/>
                <a:cs typeface="+mn-cs"/>
              </a:rPr>
              <a:t>severe itching</a:t>
            </a:r>
          </a:p>
          <a:p>
            <a:pPr marL="171450" lvl="0" indent="-171450" fontAlgn="base">
              <a:buFont typeface="Arial" panose="020B0604020202020204" pitchFamily="34" charset="0"/>
              <a:buChar char="•"/>
            </a:pPr>
            <a:r>
              <a:rPr lang="en-US" sz="1200" kern="1200" dirty="0" smtClean="0">
                <a:solidFill>
                  <a:schemeClr val="tx1"/>
                </a:solidFill>
                <a:effectLst/>
                <a:latin typeface="+mn-lt"/>
                <a:ea typeface="+mn-ea"/>
                <a:cs typeface="+mn-cs"/>
              </a:rPr>
              <a:t>clouded mental functioning</a:t>
            </a:r>
          </a:p>
          <a:p>
            <a:pPr marL="171450" lvl="0" indent="-171450" fontAlgn="base">
              <a:buFont typeface="Arial" panose="020B0604020202020204" pitchFamily="34" charset="0"/>
              <a:buChar char="•"/>
            </a:pPr>
            <a:r>
              <a:rPr lang="en-US" sz="1200" kern="1200" dirty="0" smtClean="0">
                <a:solidFill>
                  <a:schemeClr val="tx1"/>
                </a:solidFill>
                <a:effectLst/>
                <a:latin typeface="+mn-lt"/>
                <a:ea typeface="+mn-ea"/>
                <a:cs typeface="+mn-cs"/>
              </a:rPr>
              <a:t>going "on the nod," a back-and-forth state of being conscious and semiconscious</a:t>
            </a:r>
          </a:p>
          <a:p>
            <a:pPr marL="171450" lvl="0" indent="-171450" fontAlgn="base">
              <a:buFont typeface="Arial" panose="020B0604020202020204" pitchFamily="34" charset="0"/>
              <a:buChar char="•"/>
            </a:pP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REFERENCE:</a:t>
            </a:r>
          </a:p>
          <a:p>
            <a:r>
              <a:rPr lang="en-US" sz="1200" kern="1200" dirty="0" smtClean="0">
                <a:solidFill>
                  <a:schemeClr val="tx1"/>
                </a:solidFill>
                <a:effectLst/>
                <a:latin typeface="+mn-lt"/>
                <a:ea typeface="+mn-ea"/>
                <a:cs typeface="+mn-cs"/>
              </a:rPr>
              <a:t>National Institute on Drug Abuse; National Institutes of Health; U.S. Department of Health and Human Services. Available at: </a:t>
            </a:r>
          </a:p>
          <a:p>
            <a:r>
              <a:rPr lang="en-US" sz="1200" u="sng" kern="1200" dirty="0" smtClean="0">
                <a:solidFill>
                  <a:schemeClr val="tx1"/>
                </a:solidFill>
                <a:effectLst/>
                <a:latin typeface="+mn-lt"/>
                <a:ea typeface="+mn-ea"/>
                <a:cs typeface="+mn-cs"/>
                <a:hlinkClick r:id="rId3"/>
              </a:rPr>
              <a:t>https://www.drugabuse.gov/publications/drugfacts/heroin</a:t>
            </a:r>
            <a:r>
              <a:rPr lang="en-US" sz="1200" u="none" kern="1200" dirty="0" smtClean="0">
                <a:solidFill>
                  <a:schemeClr val="tx1"/>
                </a:solidFill>
                <a:effectLst/>
                <a:latin typeface="+mn-lt"/>
                <a:ea typeface="+mn-ea"/>
                <a:cs typeface="+mn-cs"/>
              </a:rPr>
              <a:t>.</a:t>
            </a:r>
          </a:p>
          <a:p>
            <a:endParaRPr lang="en-US" sz="1200" u="none" kern="1200" dirty="0" smtClean="0">
              <a:solidFill>
                <a:schemeClr val="tx1"/>
              </a:solidFill>
              <a:effectLst/>
              <a:latin typeface="+mn-lt"/>
              <a:ea typeface="+mn-ea"/>
              <a:cs typeface="+mn-cs"/>
            </a:endParaRPr>
          </a:p>
          <a:p>
            <a:r>
              <a:rPr lang="en-US" sz="1200" u="none" kern="1200" dirty="0" smtClean="0">
                <a:solidFill>
                  <a:schemeClr val="tx1"/>
                </a:solidFill>
                <a:effectLst/>
                <a:latin typeface="+mn-lt"/>
                <a:ea typeface="+mn-ea"/>
                <a:cs typeface="+mn-cs"/>
              </a:rPr>
              <a:t>IMAGE</a:t>
            </a:r>
            <a:r>
              <a:rPr lang="en-US" sz="1200" u="none" kern="1200" baseline="0" dirty="0" smtClean="0">
                <a:solidFill>
                  <a:schemeClr val="tx1"/>
                </a:solidFill>
                <a:effectLst/>
                <a:latin typeface="+mn-lt"/>
                <a:ea typeface="+mn-ea"/>
                <a:cs typeface="+mn-cs"/>
              </a:rPr>
              <a:t> CREDIT:</a:t>
            </a:r>
          </a:p>
          <a:p>
            <a:r>
              <a:rPr lang="en-US" sz="1200" u="none" kern="1200" baseline="0" dirty="0" smtClean="0">
                <a:solidFill>
                  <a:schemeClr val="tx1"/>
                </a:solidFill>
                <a:effectLst/>
                <a:latin typeface="+mn-lt"/>
                <a:ea typeface="+mn-ea"/>
                <a:cs typeface="+mn-cs"/>
              </a:rPr>
              <a:t>GoodFreePhotos.com</a:t>
            </a:r>
            <a:endParaRPr lang="en-US" sz="1200" kern="1200" dirty="0" smtClean="0">
              <a:solidFill>
                <a:schemeClr val="tx1"/>
              </a:solidFill>
              <a:effectLst/>
              <a:latin typeface="+mn-lt"/>
              <a:ea typeface="+mn-ea"/>
              <a:cs typeface="+mn-cs"/>
            </a:endParaRPr>
          </a:p>
          <a:p>
            <a:pPr marL="224290" indent="-224290">
              <a:defRPr/>
            </a:pPr>
            <a:endParaRPr lang="en-GB" sz="1000" dirty="0"/>
          </a:p>
        </p:txBody>
      </p:sp>
    </p:spTree>
    <p:extLst>
      <p:ext uri="{BB962C8B-B14F-4D97-AF65-F5344CB8AC3E}">
        <p14:creationId xmlns:p14="http://schemas.microsoft.com/office/powerpoint/2010/main" val="162207310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8" name="Rectangle 7"/>
          <p:cNvSpPr txBox="1">
            <a:spLocks noGrp="1" noChangeArrowheads="1"/>
          </p:cNvSpPr>
          <p:nvPr/>
        </p:nvSpPr>
        <p:spPr bwMode="auto">
          <a:xfrm>
            <a:off x="3884027" y="8683366"/>
            <a:ext cx="2972421" cy="4590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707" tIns="44851" rIns="89707" bIns="44851" anchor="b"/>
          <a:lstStyle>
            <a:lvl1pPr defTabSz="947738" eaLnBrk="0" hangingPunct="0">
              <a:defRPr>
                <a:solidFill>
                  <a:schemeClr val="tx1"/>
                </a:solidFill>
                <a:latin typeface="Tahoma" pitchFamily="34" charset="0"/>
                <a:cs typeface="Arial" pitchFamily="34" charset="0"/>
              </a:defRPr>
            </a:lvl1pPr>
            <a:lvl2pPr marL="742950" indent="-285750" defTabSz="947738" eaLnBrk="0" hangingPunct="0">
              <a:defRPr>
                <a:solidFill>
                  <a:schemeClr val="tx1"/>
                </a:solidFill>
                <a:latin typeface="Tahoma" pitchFamily="34" charset="0"/>
                <a:cs typeface="Arial" pitchFamily="34" charset="0"/>
              </a:defRPr>
            </a:lvl2pPr>
            <a:lvl3pPr marL="1143000" indent="-228600" defTabSz="947738" eaLnBrk="0" hangingPunct="0">
              <a:defRPr>
                <a:solidFill>
                  <a:schemeClr val="tx1"/>
                </a:solidFill>
                <a:latin typeface="Tahoma" pitchFamily="34" charset="0"/>
                <a:cs typeface="Arial" pitchFamily="34" charset="0"/>
              </a:defRPr>
            </a:lvl3pPr>
            <a:lvl4pPr marL="1600200" indent="-228600" defTabSz="947738" eaLnBrk="0" hangingPunct="0">
              <a:defRPr>
                <a:solidFill>
                  <a:schemeClr val="tx1"/>
                </a:solidFill>
                <a:latin typeface="Tahoma" pitchFamily="34" charset="0"/>
                <a:cs typeface="Arial" pitchFamily="34" charset="0"/>
              </a:defRPr>
            </a:lvl4pPr>
            <a:lvl5pPr marL="2057400" indent="-228600" defTabSz="947738" eaLnBrk="0" hangingPunct="0">
              <a:defRPr>
                <a:solidFill>
                  <a:schemeClr val="tx1"/>
                </a:solidFill>
                <a:latin typeface="Tahoma" pitchFamily="34" charset="0"/>
                <a:cs typeface="Arial" pitchFamily="34" charset="0"/>
              </a:defRPr>
            </a:lvl5pPr>
            <a:lvl6pPr marL="2514600" indent="-228600" defTabSz="947738"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defTabSz="947738"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defTabSz="947738"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defTabSz="947738" eaLnBrk="0" fontAlgn="base" hangingPunct="0">
              <a:spcBef>
                <a:spcPct val="0"/>
              </a:spcBef>
              <a:spcAft>
                <a:spcPct val="0"/>
              </a:spcAft>
              <a:defRPr>
                <a:solidFill>
                  <a:schemeClr val="tx1"/>
                </a:solidFill>
                <a:latin typeface="Tahoma" pitchFamily="34" charset="0"/>
                <a:cs typeface="Arial" pitchFamily="34" charset="0"/>
              </a:defRPr>
            </a:lvl9pPr>
          </a:lstStyle>
          <a:p>
            <a:pPr algn="r" eaLnBrk="1" hangingPunct="1"/>
            <a:fld id="{86AFBBAC-F2C3-46A7-96A1-874EBE04369A}" type="slidenum">
              <a:rPr lang="en-US" altLang="en-US" sz="1100">
                <a:solidFill>
                  <a:srgbClr val="000000"/>
                </a:solidFill>
                <a:latin typeface="Arial" pitchFamily="34" charset="0"/>
              </a:rPr>
              <a:pPr algn="r" eaLnBrk="1" hangingPunct="1"/>
              <a:t>19</a:t>
            </a:fld>
            <a:endParaRPr lang="en-US" altLang="en-US" sz="1100">
              <a:solidFill>
                <a:srgbClr val="000000"/>
              </a:solidFill>
              <a:latin typeface="Arial" pitchFamily="34" charset="0"/>
            </a:endParaRPr>
          </a:p>
        </p:txBody>
      </p:sp>
      <p:sp>
        <p:nvSpPr>
          <p:cNvPr id="270339" name="Rectangle 2"/>
          <p:cNvSpPr>
            <a:spLocks noGrp="1" noRot="1" noChangeAspect="1" noChangeArrowheads="1" noTextEdit="1"/>
          </p:cNvSpPr>
          <p:nvPr>
            <p:ph type="sldImg"/>
          </p:nvPr>
        </p:nvSpPr>
        <p:spPr>
          <a:xfrm>
            <a:off x="382588" y="684213"/>
            <a:ext cx="6094412" cy="3429000"/>
          </a:xfrm>
          <a:ln/>
        </p:spPr>
      </p:sp>
      <p:sp>
        <p:nvSpPr>
          <p:cNvPr id="270340" name="Rectangle 3"/>
          <p:cNvSpPr>
            <a:spLocks noGrp="1" noChangeArrowheads="1"/>
          </p:cNvSpPr>
          <p:nvPr>
            <p:ph type="body" idx="1"/>
          </p:nvPr>
        </p:nvSpPr>
        <p:spPr>
          <a:xfrm>
            <a:off x="686421" y="4344025"/>
            <a:ext cx="5485158" cy="4116049"/>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707" tIns="44851" rIns="89707" bIns="44851"/>
          <a:lstStyle/>
          <a:p>
            <a:r>
              <a:rPr lang="en-US" sz="1200" kern="1200" dirty="0" smtClean="0">
                <a:solidFill>
                  <a:schemeClr val="tx1"/>
                </a:solidFill>
                <a:effectLst/>
                <a:latin typeface="+mn-lt"/>
                <a:ea typeface="+mn-ea"/>
                <a:cs typeface="+mn-cs"/>
              </a:rPr>
              <a:t>Heroin often contains additives, such as sugar, starch, or powdered milk, that can clog blood vessels leading to the lungs, liver, kidneys, or brain, causing permanent damage. Also, sharing drug injection equipment and having impaired judgment from drug use can increase the risk of contracting infectious diseases such as HIV and hepatitis (see "Injection Drug Use, HIV, and Hepatitis").</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REFERENCE:</a:t>
            </a:r>
          </a:p>
          <a:p>
            <a:r>
              <a:rPr lang="en-US" sz="1200" kern="1200" dirty="0" smtClean="0">
                <a:solidFill>
                  <a:schemeClr val="tx1"/>
                </a:solidFill>
                <a:effectLst/>
                <a:latin typeface="+mn-lt"/>
                <a:ea typeface="+mn-ea"/>
                <a:cs typeface="+mn-cs"/>
              </a:rPr>
              <a:t>National Institute on Drug Abuse; National Institutes of Health; U.S. Department of Health and Human Services. Available at:  </a:t>
            </a:r>
          </a:p>
          <a:p>
            <a:r>
              <a:rPr lang="en-US" sz="1200" u="sng" kern="1200" dirty="0" smtClean="0">
                <a:solidFill>
                  <a:schemeClr val="tx1"/>
                </a:solidFill>
                <a:effectLst/>
                <a:latin typeface="+mn-lt"/>
                <a:ea typeface="+mn-ea"/>
                <a:cs typeface="+mn-cs"/>
                <a:hlinkClick r:id="rId3"/>
              </a:rPr>
              <a:t>https://www.drugabuse.gov/publications/drugfacts/heroin</a:t>
            </a:r>
            <a:r>
              <a:rPr lang="en-US" sz="1200" u="sng" kern="1200" dirty="0" smtClean="0">
                <a:solidFill>
                  <a:schemeClr val="tx1"/>
                </a:solidFill>
                <a:effectLst/>
                <a:latin typeface="+mn-lt"/>
                <a:ea typeface="+mn-ea"/>
                <a:cs typeface="+mn-cs"/>
              </a:rPr>
              <a:t>.</a:t>
            </a:r>
            <a:endParaRPr lang="en-US" altLang="en-US" dirty="0"/>
          </a:p>
        </p:txBody>
      </p:sp>
    </p:spTree>
    <p:extLst>
      <p:ext uri="{BB962C8B-B14F-4D97-AF65-F5344CB8AC3E}">
        <p14:creationId xmlns:p14="http://schemas.microsoft.com/office/powerpoint/2010/main" val="9553887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This PowerPoint presentation, Trainer Guide, and companion fact sheet were developed by Albert L. Hasson, MSW,  Beth </a:t>
            </a:r>
            <a:r>
              <a:rPr lang="en-US" sz="1200" kern="1200" dirty="0" err="1" smtClean="0">
                <a:solidFill>
                  <a:schemeClr val="tx1"/>
                </a:solidFill>
                <a:effectLst/>
                <a:latin typeface="+mn-lt"/>
                <a:ea typeface="+mn-ea"/>
                <a:cs typeface="+mn-cs"/>
              </a:rPr>
              <a:t>Rutkowski</a:t>
            </a:r>
            <a:r>
              <a:rPr lang="en-US" sz="1200" kern="1200" dirty="0" smtClean="0">
                <a:solidFill>
                  <a:schemeClr val="tx1"/>
                </a:solidFill>
                <a:effectLst/>
                <a:latin typeface="+mn-lt"/>
                <a:ea typeface="+mn-ea"/>
                <a:cs typeface="+mn-cs"/>
              </a:rPr>
              <a:t>, MPH (Associate Director of Training of UCLA ISAP) and Thomas E. </a:t>
            </a:r>
            <a:r>
              <a:rPr lang="en-US" sz="1200" kern="1200" dirty="0" err="1" smtClean="0">
                <a:solidFill>
                  <a:schemeClr val="tx1"/>
                </a:solidFill>
                <a:effectLst/>
                <a:latin typeface="+mn-lt"/>
                <a:ea typeface="+mn-ea"/>
                <a:cs typeface="+mn-cs"/>
              </a:rPr>
              <a:t>Freese</a:t>
            </a:r>
            <a:r>
              <a:rPr lang="en-US" sz="1200" kern="1200" dirty="0" smtClean="0">
                <a:solidFill>
                  <a:schemeClr val="tx1"/>
                </a:solidFill>
                <a:effectLst/>
                <a:latin typeface="+mn-lt"/>
                <a:ea typeface="+mn-ea"/>
                <a:cs typeface="+mn-cs"/>
              </a:rPr>
              <a:t>, PhD (Director of Training of UCLA ISAP and Director of the Pacific Southwest ATTC) through supplemental funding provided by the Pacific AIDS Education and Training Center, based at Charles R. Drew University of Medicine and Science. We wish to acknowledge Phil Meyer, LCSW, Kevin-Paul Johnson, Maya Gil Cantu, MPH, and Thomas </a:t>
            </a:r>
            <a:r>
              <a:rPr lang="en-US" sz="1200" kern="1200" dirty="0" err="1" smtClean="0">
                <a:solidFill>
                  <a:schemeClr val="tx1"/>
                </a:solidFill>
                <a:effectLst/>
                <a:latin typeface="+mn-lt"/>
                <a:ea typeface="+mn-ea"/>
                <a:cs typeface="+mn-cs"/>
              </a:rPr>
              <a:t>Donohoe</a:t>
            </a:r>
            <a:r>
              <a:rPr lang="en-US" sz="1200" kern="1200" dirty="0" smtClean="0">
                <a:solidFill>
                  <a:schemeClr val="tx1"/>
                </a:solidFill>
                <a:effectLst/>
                <a:latin typeface="+mn-lt"/>
                <a:ea typeface="+mn-ea"/>
                <a:cs typeface="+mn-cs"/>
              </a:rPr>
              <a:t>, MBA, from the LA Region PAETC.</a:t>
            </a:r>
          </a:p>
          <a:p>
            <a:endParaRPr lang="en-US" dirty="0"/>
          </a:p>
        </p:txBody>
      </p:sp>
      <p:sp>
        <p:nvSpPr>
          <p:cNvPr id="4" name="Slide Number Placeholder 3"/>
          <p:cNvSpPr>
            <a:spLocks noGrp="1"/>
          </p:cNvSpPr>
          <p:nvPr>
            <p:ph type="sldNum" sz="quarter" idx="10"/>
          </p:nvPr>
        </p:nvSpPr>
        <p:spPr/>
        <p:txBody>
          <a:bodyPr/>
          <a:lstStyle/>
          <a:p>
            <a:fld id="{1198BED6-6C92-4801-B7CF-D243B0E3C2F9}" type="slidenum">
              <a:rPr lang="en-US" smtClean="0"/>
              <a:t>2</a:t>
            </a:fld>
            <a:endParaRPr lang="en-US"/>
          </a:p>
        </p:txBody>
      </p:sp>
    </p:spTree>
    <p:extLst>
      <p:ext uri="{BB962C8B-B14F-4D97-AF65-F5344CB8AC3E}">
        <p14:creationId xmlns:p14="http://schemas.microsoft.com/office/powerpoint/2010/main" val="252457813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4" name="Rectangle 2"/>
          <p:cNvSpPr>
            <a:spLocks noGrp="1" noRot="1" noChangeAspect="1" noChangeArrowheads="1" noTextEdit="1"/>
          </p:cNvSpPr>
          <p:nvPr>
            <p:ph type="sldImg"/>
          </p:nvPr>
        </p:nvSpPr>
        <p:spPr>
          <a:xfrm>
            <a:off x="382588" y="684213"/>
            <a:ext cx="6094412" cy="3429000"/>
          </a:xfrm>
          <a:ln/>
        </p:spPr>
      </p:sp>
      <p:sp>
        <p:nvSpPr>
          <p:cNvPr id="274435" name="Rectangle 3"/>
          <p:cNvSpPr>
            <a:spLocks noGrp="1" noChangeArrowheads="1"/>
          </p:cNvSpPr>
          <p:nvPr>
            <p:ph type="body" idx="1"/>
          </p:nvPr>
        </p:nvSpPr>
        <p:spPr>
          <a:xfrm>
            <a:off x="916264" y="4344025"/>
            <a:ext cx="5025473" cy="4116049"/>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707" tIns="44851" rIns="89707" bIns="44851"/>
          <a:lstStyle/>
          <a:p>
            <a:r>
              <a:rPr lang="en-US" sz="1200" kern="1200" dirty="0" smtClean="0">
                <a:solidFill>
                  <a:schemeClr val="tx1"/>
                </a:solidFill>
                <a:effectLst/>
                <a:latin typeface="+mn-lt"/>
                <a:ea typeface="+mn-ea"/>
                <a:cs typeface="+mn-cs"/>
              </a:rPr>
              <a:t>People who inject drugs such as heroin are at high risk of contracting the HIV and hepatitis C (HCV) virus.  These diseases are transmitted through contact with blood or other bodily fluids, which can occur when sharing needles or other injection drug use equipment.  HCV is the most common blood born infection in the United States.  HIV (and less often HCV) can also be contracted during unprotected sex, which drug use makes more likely.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REFERENCE:</a:t>
            </a:r>
          </a:p>
          <a:p>
            <a:r>
              <a:rPr lang="en-US" sz="1200" kern="1200" dirty="0" smtClean="0">
                <a:solidFill>
                  <a:schemeClr val="tx1"/>
                </a:solidFill>
                <a:effectLst/>
                <a:latin typeface="+mn-lt"/>
                <a:ea typeface="+mn-ea"/>
                <a:cs typeface="+mn-cs"/>
              </a:rPr>
              <a:t>National Institute on Drug Abuse; National Institutes of Health; U.S. Department of Health and Human Services.</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hlinkClick r:id="rId3"/>
              </a:rPr>
              <a:t>https://www.drugabuse.gov/publications/drugfacts/heroin</a:t>
            </a:r>
            <a:endParaRPr lang="en-US" sz="1200" kern="1200" dirty="0" smtClean="0">
              <a:solidFill>
                <a:schemeClr val="tx1"/>
              </a:solidFill>
              <a:effectLst/>
              <a:latin typeface="+mn-lt"/>
              <a:ea typeface="+mn-ea"/>
              <a:cs typeface="+mn-cs"/>
            </a:endParaRPr>
          </a:p>
          <a:p>
            <a:pPr eaLnBrk="1" hangingPunct="1">
              <a:lnSpc>
                <a:spcPct val="90000"/>
              </a:lnSpc>
              <a:spcBef>
                <a:spcPct val="0"/>
              </a:spcBef>
            </a:pPr>
            <a:endParaRPr lang="en-GB" altLang="en-US" dirty="0"/>
          </a:p>
        </p:txBody>
      </p:sp>
    </p:spTree>
    <p:extLst>
      <p:ext uri="{BB962C8B-B14F-4D97-AF65-F5344CB8AC3E}">
        <p14:creationId xmlns:p14="http://schemas.microsoft.com/office/powerpoint/2010/main" val="80103793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9" name="Rectangle 2"/>
          <p:cNvSpPr>
            <a:spLocks noGrp="1" noRot="1" noChangeAspect="1" noChangeArrowheads="1" noTextEdit="1"/>
          </p:cNvSpPr>
          <p:nvPr>
            <p:ph type="sldImg"/>
          </p:nvPr>
        </p:nvSpPr>
        <p:spPr>
          <a:xfrm>
            <a:off x="331788" y="676275"/>
            <a:ext cx="6137275" cy="3452813"/>
          </a:xfrm>
          <a:ln/>
        </p:spPr>
      </p:sp>
      <p:sp>
        <p:nvSpPr>
          <p:cNvPr id="275460" name="Rectangle 3"/>
          <p:cNvSpPr>
            <a:spLocks noGrp="1" noChangeArrowheads="1"/>
          </p:cNvSpPr>
          <p:nvPr>
            <p:ph type="body" idx="1"/>
          </p:nvPr>
        </p:nvSpPr>
        <p:spPr>
          <a:xfrm>
            <a:off x="899181" y="4354955"/>
            <a:ext cx="5011495" cy="4126979"/>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txBody>
          <a:bodyPr/>
          <a:lstStyle/>
          <a:p>
            <a:r>
              <a:rPr lang="en-US" sz="1200" kern="1200" dirty="0" smtClean="0">
                <a:solidFill>
                  <a:schemeClr val="tx1"/>
                </a:solidFill>
                <a:effectLst/>
                <a:latin typeface="+mn-lt"/>
                <a:ea typeface="+mn-ea"/>
                <a:cs typeface="+mn-cs"/>
              </a:rPr>
              <a:t>Continued use of the drug causes issues, such as health problems and failure to meet responsibilities at work, school, or home. An SUD can range from mild to severe, the most severe form being addiction.</a:t>
            </a:r>
          </a:p>
          <a:p>
            <a:pPr lvl="0" fontAlgn="base"/>
            <a:endParaRPr lang="en-US" sz="1200" kern="1200" dirty="0" smtClean="0">
              <a:solidFill>
                <a:schemeClr val="tx1"/>
              </a:solidFill>
              <a:effectLst/>
              <a:latin typeface="+mn-lt"/>
              <a:ea typeface="+mn-ea"/>
              <a:cs typeface="+mn-cs"/>
            </a:endParaRPr>
          </a:p>
          <a:p>
            <a:pPr lvl="0" fontAlgn="base"/>
            <a:r>
              <a:rPr lang="en-US" sz="1200" kern="1200" dirty="0" smtClean="0">
                <a:solidFill>
                  <a:schemeClr val="tx1"/>
                </a:solidFill>
                <a:effectLst/>
                <a:latin typeface="+mn-lt"/>
                <a:ea typeface="+mn-ea"/>
                <a:cs typeface="+mn-cs"/>
              </a:rPr>
              <a:t>Those who are addicted to heroin and stop using the drug abruptly may have severe withdrawal. Withdrawal symptoms—which can begin as early as a few hours after the drug was last taken—include:</a:t>
            </a:r>
            <a:endParaRPr lang="en-US" dirty="0" smtClean="0">
              <a:effectLst/>
            </a:endParaRPr>
          </a:p>
          <a:p>
            <a:pPr marL="171450" lvl="0" indent="-171450" fontAlgn="base">
              <a:buFont typeface="Arial" panose="020B0604020202020204" pitchFamily="34" charset="0"/>
              <a:buChar char="•"/>
            </a:pPr>
            <a:r>
              <a:rPr lang="en-US" sz="1200" kern="1200" dirty="0" smtClean="0">
                <a:solidFill>
                  <a:schemeClr val="tx1"/>
                </a:solidFill>
                <a:effectLst/>
                <a:latin typeface="+mn-lt"/>
                <a:ea typeface="+mn-ea"/>
                <a:cs typeface="+mn-cs"/>
              </a:rPr>
              <a:t>restlessness</a:t>
            </a:r>
          </a:p>
          <a:p>
            <a:pPr marL="171450" lvl="0" indent="-171450" fontAlgn="base">
              <a:buFont typeface="Arial" panose="020B0604020202020204" pitchFamily="34" charset="0"/>
              <a:buChar char="•"/>
            </a:pPr>
            <a:r>
              <a:rPr lang="en-US" sz="1200" kern="1200" dirty="0" smtClean="0">
                <a:solidFill>
                  <a:schemeClr val="tx1"/>
                </a:solidFill>
                <a:effectLst/>
                <a:latin typeface="+mn-lt"/>
                <a:ea typeface="+mn-ea"/>
                <a:cs typeface="+mn-cs"/>
              </a:rPr>
              <a:t>severe muscle and bone pain</a:t>
            </a:r>
          </a:p>
          <a:p>
            <a:pPr marL="171450" lvl="0" indent="-171450" fontAlgn="base">
              <a:buFont typeface="Arial" panose="020B0604020202020204" pitchFamily="34" charset="0"/>
              <a:buChar char="•"/>
            </a:pPr>
            <a:r>
              <a:rPr lang="en-US" sz="1200" kern="1200" dirty="0" smtClean="0">
                <a:solidFill>
                  <a:schemeClr val="tx1"/>
                </a:solidFill>
                <a:effectLst/>
                <a:latin typeface="+mn-lt"/>
                <a:ea typeface="+mn-ea"/>
                <a:cs typeface="+mn-cs"/>
              </a:rPr>
              <a:t>sleep problems</a:t>
            </a:r>
          </a:p>
          <a:p>
            <a:pPr marL="171450" lvl="0" indent="-171450" fontAlgn="base">
              <a:buFont typeface="Arial" panose="020B0604020202020204" pitchFamily="34" charset="0"/>
              <a:buChar char="•"/>
            </a:pPr>
            <a:r>
              <a:rPr lang="en-US" sz="1200" kern="1200" dirty="0" smtClean="0">
                <a:solidFill>
                  <a:schemeClr val="tx1"/>
                </a:solidFill>
                <a:effectLst/>
                <a:latin typeface="+mn-lt"/>
                <a:ea typeface="+mn-ea"/>
                <a:cs typeface="+mn-cs"/>
              </a:rPr>
              <a:t>diarrhea and vomiting</a:t>
            </a:r>
          </a:p>
          <a:p>
            <a:pPr marL="171450" lvl="0" indent="-171450" fontAlgn="base">
              <a:buFont typeface="Arial" panose="020B0604020202020204" pitchFamily="34" charset="0"/>
              <a:buChar char="•"/>
            </a:pPr>
            <a:r>
              <a:rPr lang="en-US" sz="1200" kern="1200" dirty="0" smtClean="0">
                <a:solidFill>
                  <a:schemeClr val="tx1"/>
                </a:solidFill>
                <a:effectLst/>
                <a:latin typeface="+mn-lt"/>
                <a:ea typeface="+mn-ea"/>
                <a:cs typeface="+mn-cs"/>
              </a:rPr>
              <a:t>cold flashes with goose bumps ("cold turkey")</a:t>
            </a:r>
          </a:p>
          <a:p>
            <a:pPr marL="171450" lvl="0" indent="-171450" fontAlgn="base">
              <a:buFont typeface="Arial" panose="020B0604020202020204" pitchFamily="34" charset="0"/>
              <a:buChar char="•"/>
            </a:pPr>
            <a:r>
              <a:rPr lang="en-US" sz="1200" kern="1200" dirty="0" smtClean="0">
                <a:solidFill>
                  <a:schemeClr val="tx1"/>
                </a:solidFill>
                <a:effectLst/>
                <a:latin typeface="+mn-lt"/>
                <a:ea typeface="+mn-ea"/>
                <a:cs typeface="+mn-cs"/>
              </a:rPr>
              <a:t>uncontrollable leg movements ("kicking the habit")</a:t>
            </a:r>
          </a:p>
          <a:p>
            <a:pPr marL="171450" lvl="0" indent="-171450" fontAlgn="base">
              <a:buFont typeface="Arial" panose="020B0604020202020204" pitchFamily="34" charset="0"/>
              <a:buChar char="•"/>
            </a:pPr>
            <a:r>
              <a:rPr lang="en-US" sz="1200" kern="1200" dirty="0" smtClean="0">
                <a:solidFill>
                  <a:schemeClr val="tx1"/>
                </a:solidFill>
                <a:effectLst/>
                <a:latin typeface="+mn-lt"/>
                <a:ea typeface="+mn-ea"/>
                <a:cs typeface="+mn-cs"/>
              </a:rPr>
              <a:t>severe heroin cravings</a:t>
            </a:r>
          </a:p>
          <a:p>
            <a:pPr marL="171450" lvl="0" indent="-171450" fontAlgn="base">
              <a:buFont typeface="Arial" panose="020B0604020202020204" pitchFamily="34" charset="0"/>
              <a:buChar char="•"/>
            </a:pPr>
            <a:endParaRPr lang="en-US" sz="1200" kern="1200" dirty="0" smtClean="0">
              <a:solidFill>
                <a:schemeClr val="tx1"/>
              </a:solidFill>
              <a:effectLst/>
              <a:latin typeface="+mn-lt"/>
              <a:ea typeface="+mn-ea"/>
              <a:cs typeface="+mn-cs"/>
            </a:endParaRPr>
          </a:p>
          <a:p>
            <a:pPr fontAlgn="base"/>
            <a:r>
              <a:rPr lang="en-US" sz="1200" kern="1200" dirty="0" smtClean="0">
                <a:solidFill>
                  <a:schemeClr val="tx1"/>
                </a:solidFill>
                <a:effectLst/>
                <a:latin typeface="+mn-lt"/>
                <a:ea typeface="+mn-ea"/>
                <a:cs typeface="+mn-cs"/>
              </a:rPr>
              <a:t>Researchers are studying the long-term effects of opioid addiction on the brain. Studies have shown some loss of the brain’s white matter associated with heroin use, which may affect</a:t>
            </a:r>
            <a:r>
              <a:rPr lang="en-US" sz="1200" b="1"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decision-making, behavior control, and responses to stressful situations.</a:t>
            </a:r>
          </a:p>
          <a:p>
            <a:endParaRPr lang="en-US" sz="1200" b="0" kern="1200" dirty="0" smtClean="0">
              <a:solidFill>
                <a:schemeClr val="tx1"/>
              </a:solidFill>
              <a:effectLst/>
              <a:latin typeface="+mn-lt"/>
              <a:ea typeface="+mn-ea"/>
              <a:cs typeface="+mn-cs"/>
            </a:endParaRPr>
          </a:p>
          <a:p>
            <a:r>
              <a:rPr lang="en-US" sz="1200" b="0" kern="1200" dirty="0" smtClean="0">
                <a:solidFill>
                  <a:schemeClr val="tx1"/>
                </a:solidFill>
                <a:effectLst/>
                <a:latin typeface="+mn-lt"/>
                <a:ea typeface="+mn-ea"/>
                <a:cs typeface="+mn-cs"/>
              </a:rPr>
              <a:t>REFERENCES:</a:t>
            </a:r>
            <a:r>
              <a:rPr lang="en-US" sz="1200" b="1" kern="1200" dirty="0" smtClean="0">
                <a:solidFill>
                  <a:schemeClr val="tx1"/>
                </a:solidFill>
                <a:effectLst/>
                <a:latin typeface="+mn-lt"/>
                <a:ea typeface="+mn-ea"/>
                <a:cs typeface="+mn-cs"/>
              </a:rPr>
              <a:t/>
            </a:r>
            <a:br>
              <a:rPr lang="en-US" sz="1200" b="1"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Li, W., Li, Q., Zhu, J., et al. (2013). White matter impairment in chronic heroin dependence: a quantitative DTI study. </a:t>
            </a:r>
            <a:r>
              <a:rPr lang="en-US" sz="1200" i="1" kern="1200" dirty="0" smtClean="0">
                <a:solidFill>
                  <a:schemeClr val="tx1"/>
                </a:solidFill>
                <a:effectLst/>
                <a:latin typeface="+mn-lt"/>
                <a:ea typeface="+mn-ea"/>
                <a:cs typeface="+mn-cs"/>
              </a:rPr>
              <a:t>Brain Res, 1531</a:t>
            </a:r>
            <a:r>
              <a:rPr lang="en-US" sz="1200" kern="1200" dirty="0" smtClean="0">
                <a:solidFill>
                  <a:schemeClr val="tx1"/>
                </a:solidFill>
                <a:effectLst/>
                <a:latin typeface="+mn-lt"/>
                <a:ea typeface="+mn-ea"/>
                <a:cs typeface="+mn-cs"/>
              </a:rPr>
              <a:t>, 58-64. doi:10.1016/j.brainres.2013.07.036.</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Liu, J., Qin, W., Yuan, K., et al. (2011). Interaction between dysfunctional connectivity at rest and heroin cues-induced brain responses in male abstinent heroin-dependent individuals. </a:t>
            </a:r>
            <a:r>
              <a:rPr lang="en-US" sz="1200" i="1" kern="1200" dirty="0" err="1" smtClean="0">
                <a:solidFill>
                  <a:schemeClr val="tx1"/>
                </a:solidFill>
                <a:effectLst/>
                <a:latin typeface="+mn-lt"/>
                <a:ea typeface="+mn-ea"/>
                <a:cs typeface="+mn-cs"/>
              </a:rPr>
              <a:t>PloS</a:t>
            </a:r>
            <a:r>
              <a:rPr lang="en-US" sz="1200" i="1" kern="1200" dirty="0" smtClean="0">
                <a:solidFill>
                  <a:schemeClr val="tx1"/>
                </a:solidFill>
                <a:effectLst/>
                <a:latin typeface="+mn-lt"/>
                <a:ea typeface="+mn-ea"/>
                <a:cs typeface="+mn-cs"/>
              </a:rPr>
              <a:t> One, 6</a:t>
            </a:r>
            <a:r>
              <a:rPr lang="en-US" sz="1200" kern="1200" dirty="0" smtClean="0">
                <a:solidFill>
                  <a:schemeClr val="tx1"/>
                </a:solidFill>
                <a:effectLst/>
                <a:latin typeface="+mn-lt"/>
                <a:ea typeface="+mn-ea"/>
                <a:cs typeface="+mn-cs"/>
              </a:rPr>
              <a:t>(10), e23098. doi:10.1371/journal.pone.0023098.</a:t>
            </a:r>
          </a:p>
          <a:p>
            <a:endParaRPr lang="en-US" sz="1200" kern="1200" dirty="0" smtClean="0">
              <a:solidFill>
                <a:schemeClr val="tx1"/>
              </a:solidFill>
              <a:effectLst/>
              <a:latin typeface="+mn-lt"/>
              <a:ea typeface="+mn-ea"/>
              <a:cs typeface="+mn-cs"/>
            </a:endParaRPr>
          </a:p>
          <a:p>
            <a:r>
              <a:rPr lang="en-US" sz="1200" kern="1200" dirty="0" err="1" smtClean="0">
                <a:solidFill>
                  <a:schemeClr val="tx1"/>
                </a:solidFill>
                <a:effectLst/>
                <a:latin typeface="+mn-lt"/>
                <a:ea typeface="+mn-ea"/>
                <a:cs typeface="+mn-cs"/>
              </a:rPr>
              <a:t>Qiu</a:t>
            </a:r>
            <a:r>
              <a:rPr lang="en-US" sz="1200" kern="1200" dirty="0" smtClean="0">
                <a:solidFill>
                  <a:schemeClr val="tx1"/>
                </a:solidFill>
                <a:effectLst/>
                <a:latin typeface="+mn-lt"/>
                <a:ea typeface="+mn-ea"/>
                <a:cs typeface="+mn-cs"/>
              </a:rPr>
              <a:t>, Y., Jiang, G., Su, H., et al. (2013). Progressive white matter microstructure damage in male chronic heroin dependent individuals: a DTI and TBSS study. </a:t>
            </a:r>
            <a:r>
              <a:rPr lang="en-US" sz="1200" i="1" kern="1200" dirty="0" err="1" smtClean="0">
                <a:solidFill>
                  <a:schemeClr val="tx1"/>
                </a:solidFill>
                <a:effectLst/>
                <a:latin typeface="+mn-lt"/>
                <a:ea typeface="+mn-ea"/>
                <a:cs typeface="+mn-cs"/>
              </a:rPr>
              <a:t>PloS</a:t>
            </a:r>
            <a:r>
              <a:rPr lang="en-US" sz="1200" i="1" kern="1200" dirty="0" smtClean="0">
                <a:solidFill>
                  <a:schemeClr val="tx1"/>
                </a:solidFill>
                <a:effectLst/>
                <a:latin typeface="+mn-lt"/>
                <a:ea typeface="+mn-ea"/>
                <a:cs typeface="+mn-cs"/>
              </a:rPr>
              <a:t> One, 8</a:t>
            </a:r>
            <a:r>
              <a:rPr lang="en-US" sz="1200" kern="1200" dirty="0" smtClean="0">
                <a:solidFill>
                  <a:schemeClr val="tx1"/>
                </a:solidFill>
                <a:effectLst/>
                <a:latin typeface="+mn-lt"/>
                <a:ea typeface="+mn-ea"/>
                <a:cs typeface="+mn-cs"/>
              </a:rPr>
              <a:t>(5), e63212. doi:10.1371/journal.pone.0063212.</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National Institute on Drug Abuse; National Institutes of Health; U.S. Department of Health and Human Services. Available at: </a:t>
            </a:r>
          </a:p>
          <a:p>
            <a:r>
              <a:rPr lang="en-US" sz="1200" u="sng" kern="1200" dirty="0" smtClean="0">
                <a:solidFill>
                  <a:schemeClr val="tx1"/>
                </a:solidFill>
                <a:effectLst/>
                <a:latin typeface="+mn-lt"/>
                <a:ea typeface="+mn-ea"/>
                <a:cs typeface="+mn-cs"/>
                <a:hlinkClick r:id="rId3"/>
              </a:rPr>
              <a:t>https://www.drugabuse.gov/publications/drugfacts/heroin</a:t>
            </a:r>
            <a:r>
              <a:rPr lang="en-US" sz="1200" u="none" strike="noStrike" kern="1200" dirty="0" smtClean="0">
                <a:solidFill>
                  <a:schemeClr val="tx1"/>
                </a:solidFill>
                <a:effectLst/>
                <a:latin typeface="+mn-lt"/>
                <a:ea typeface="+mn-ea"/>
                <a:cs typeface="+mn-cs"/>
              </a:rPr>
              <a:t>.</a:t>
            </a:r>
            <a:endParaRPr lang="en-GB" altLang="en-US" dirty="0"/>
          </a:p>
        </p:txBody>
      </p:sp>
    </p:spTree>
    <p:extLst>
      <p:ext uri="{BB962C8B-B14F-4D97-AF65-F5344CB8AC3E}">
        <p14:creationId xmlns:p14="http://schemas.microsoft.com/office/powerpoint/2010/main" val="257579751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3" name="Rectangle 2"/>
          <p:cNvSpPr>
            <a:spLocks noGrp="1" noRot="1" noChangeAspect="1" noChangeArrowheads="1" noTextEdit="1"/>
          </p:cNvSpPr>
          <p:nvPr>
            <p:ph type="sldImg"/>
          </p:nvPr>
        </p:nvSpPr>
        <p:spPr>
          <a:xfrm>
            <a:off x="381000" y="685800"/>
            <a:ext cx="6096000" cy="3429000"/>
          </a:xfrm>
          <a:ln/>
        </p:spPr>
      </p:sp>
      <p:sp>
        <p:nvSpPr>
          <p:cNvPr id="276484"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dirty="0"/>
              <a:t>Once the body becomes accustomed to an opioid being present, it may react if the opioid is removed.  The intensity of the withdrawal symptoms will depend on the level of use (dose and type of opioid) and the frequency and duration of use (chronicity). Withdrawal symptoms are basically a rebound effect; those functions that have been depressed or altered by the opioid suddenly emerge again.  Withdrawal symptoms are often the opposite of symptoms seen when actively using the opioid (e.g., people get constipated when taking opioids and have diarrhea when withdrawing). The length of withdrawal depends upon the half-life of the opioid.  Opioids with short half-lives (e.g., heroin) have acute withdrawal symptoms that peak at 3-4 days and then subside by days 3-7.  Opioids with longer half-lives have longer acute withdrawal periods. Regardless of the length of the acute withdrawal, there are protracted withdrawal symptoms (e.g., aches and pains, general malaise) that persist for weeks or months after use ceases. Protracted withdrawal symptoms are less severe than the acute symptoms, but are still experienced as extremely disruptive and uncomfortable.</a:t>
            </a:r>
            <a:endParaRPr lang="en-US" altLang="en-US" i="1" dirty="0"/>
          </a:p>
        </p:txBody>
      </p:sp>
    </p:spTree>
    <p:extLst>
      <p:ext uri="{BB962C8B-B14F-4D97-AF65-F5344CB8AC3E}">
        <p14:creationId xmlns:p14="http://schemas.microsoft.com/office/powerpoint/2010/main" val="34804845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b="0" kern="1200" dirty="0" smtClean="0">
                <a:solidFill>
                  <a:schemeClr val="tx1"/>
                </a:solidFill>
                <a:effectLst/>
                <a:latin typeface="+mn-lt"/>
                <a:ea typeface="+mn-ea"/>
                <a:cs typeface="+mn-cs"/>
              </a:rPr>
              <a:t>This is a transition slide. The next portion of the presentation</a:t>
            </a:r>
            <a:r>
              <a:rPr lang="en-US" sz="1200" b="0" kern="1200" baseline="0" dirty="0" smtClean="0">
                <a:solidFill>
                  <a:schemeClr val="tx1"/>
                </a:solidFill>
                <a:effectLst/>
                <a:latin typeface="+mn-lt"/>
                <a:ea typeface="+mn-ea"/>
                <a:cs typeface="+mn-cs"/>
              </a:rPr>
              <a:t> will focus on where opioids are produced and how they get to the United States.</a:t>
            </a:r>
            <a:endParaRPr lang="en-US" sz="1200" b="0" kern="1200" dirty="0" smtClean="0">
              <a:solidFill>
                <a:schemeClr val="tx1"/>
              </a:solidFill>
              <a:effectLst/>
              <a:latin typeface="+mn-lt"/>
              <a:ea typeface="+mn-ea"/>
              <a:cs typeface="+mn-cs"/>
            </a:endParaRPr>
          </a:p>
        </p:txBody>
      </p:sp>
    </p:spTree>
    <p:extLst>
      <p:ext uri="{BB962C8B-B14F-4D97-AF65-F5344CB8AC3E}">
        <p14:creationId xmlns:p14="http://schemas.microsoft.com/office/powerpoint/2010/main" val="185519343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While the majority of the world’s heroin is produced in Afghanistan, and 90% of the heroin making its way to Canada is from Afghanistan, the United States heroin market is supplied through Central and South America, though this may be changing.</a:t>
            </a:r>
          </a:p>
          <a:p>
            <a:endParaRPr lang="en-US" sz="1200" b="1" kern="1200" dirty="0" smtClean="0">
              <a:solidFill>
                <a:schemeClr val="tx1"/>
              </a:solidFill>
              <a:effectLst/>
              <a:latin typeface="+mn-lt"/>
              <a:ea typeface="+mn-ea"/>
              <a:cs typeface="+mn-cs"/>
            </a:endParaRPr>
          </a:p>
          <a:p>
            <a:r>
              <a:rPr lang="en-US" sz="1200" b="0" kern="1200" dirty="0" smtClean="0">
                <a:solidFill>
                  <a:schemeClr val="tx1"/>
                </a:solidFill>
                <a:effectLst/>
                <a:latin typeface="+mn-lt"/>
                <a:ea typeface="+mn-ea"/>
                <a:cs typeface="+mn-cs"/>
              </a:rPr>
              <a:t>REFERENCE:</a:t>
            </a:r>
            <a:r>
              <a:rPr lang="en-US" sz="1200" b="1" kern="1200" dirty="0" smtClean="0">
                <a:solidFill>
                  <a:schemeClr val="tx1"/>
                </a:solidFill>
                <a:effectLst/>
                <a:latin typeface="+mn-lt"/>
                <a:ea typeface="+mn-ea"/>
                <a:cs typeface="+mn-cs"/>
              </a:rPr>
              <a:t/>
            </a:r>
            <a:br>
              <a:rPr lang="en-US" sz="1200" b="1"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hlinkClick r:id="rId3"/>
              </a:rPr>
              <a:t>http://www.unodc.org/doc/wdr2016/WDR_2016_Chapter_1_Opiates.pdf</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 </a:t>
            </a:r>
          </a:p>
          <a:p>
            <a:endParaRPr lang="en-US" dirty="0"/>
          </a:p>
        </p:txBody>
      </p:sp>
    </p:spTree>
    <p:extLst>
      <p:ext uri="{BB962C8B-B14F-4D97-AF65-F5344CB8AC3E}">
        <p14:creationId xmlns:p14="http://schemas.microsoft.com/office/powerpoint/2010/main" val="126746924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Afghanistan remains the world’s largest opium producer, yielding nearly 70 per cent of global opium production; followed by Myanmar, at 14 per cent.  Opium production in Latin America has doubled over the last 20 years where the majority of heroin entering the United States is produced.</a:t>
            </a:r>
          </a:p>
          <a:p>
            <a:r>
              <a:rPr lang="en-US" sz="1200" kern="1200" dirty="0" smtClean="0">
                <a:solidFill>
                  <a:schemeClr val="tx1"/>
                </a:solidFill>
                <a:effectLst/>
                <a:latin typeface="+mn-lt"/>
                <a:ea typeface="+mn-ea"/>
                <a:cs typeface="+mn-cs"/>
              </a:rPr>
              <a:t> </a:t>
            </a:r>
          </a:p>
          <a:p>
            <a:r>
              <a:rPr lang="en-US" sz="1200" b="0" kern="1200" dirty="0" smtClean="0">
                <a:solidFill>
                  <a:schemeClr val="tx1"/>
                </a:solidFill>
                <a:effectLst/>
                <a:latin typeface="+mn-lt"/>
                <a:ea typeface="+mn-ea"/>
                <a:cs typeface="+mn-cs"/>
              </a:rPr>
              <a:t>REFERENCE:</a:t>
            </a:r>
            <a:r>
              <a:rPr lang="en-US" sz="1200" b="1" kern="1200" dirty="0" smtClean="0">
                <a:solidFill>
                  <a:schemeClr val="tx1"/>
                </a:solidFill>
                <a:effectLst/>
                <a:latin typeface="+mn-lt"/>
                <a:ea typeface="+mn-ea"/>
                <a:cs typeface="+mn-cs"/>
              </a:rPr>
              <a:t/>
            </a:r>
            <a:br>
              <a:rPr lang="en-US" sz="1200" b="1"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United Nations Office on Drugs and Crime, Illicit Crop Monitoring 2015.  </a:t>
            </a:r>
            <a:r>
              <a:rPr lang="en-US" sz="1200" kern="1200" dirty="0" smtClean="0">
                <a:solidFill>
                  <a:schemeClr val="tx1"/>
                </a:solidFill>
                <a:effectLst/>
                <a:latin typeface="+mn-lt"/>
                <a:ea typeface="+mn-ea"/>
                <a:cs typeface="+mn-cs"/>
                <a:hlinkClick r:id="rId3"/>
              </a:rPr>
              <a:t>https://www.unodc.org/unodc/en/crop-monitoring/</a:t>
            </a:r>
            <a:endParaRPr lang="en-US" sz="1200" kern="1200" dirty="0" smtClean="0">
              <a:solidFill>
                <a:schemeClr val="tx1"/>
              </a:solidFill>
              <a:effectLst/>
              <a:latin typeface="+mn-lt"/>
              <a:ea typeface="+mn-ea"/>
              <a:cs typeface="+mn-cs"/>
            </a:endParaRPr>
          </a:p>
          <a:p>
            <a:endParaRPr lang="en-US" dirty="0"/>
          </a:p>
        </p:txBody>
      </p:sp>
    </p:spTree>
    <p:extLst>
      <p:ext uri="{BB962C8B-B14F-4D97-AF65-F5344CB8AC3E}">
        <p14:creationId xmlns:p14="http://schemas.microsoft.com/office/powerpoint/2010/main" val="360734283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These two graphs indicate the average purity of heroin and the average price of heroin per gram from 1981 through 2012.  As you can see, the cost of a gram of pure heroin has come down significantly over the years and while there has been some fluctuation in the average purity, once again the purity is increasing.</a:t>
            </a:r>
          </a:p>
          <a:p>
            <a:endParaRPr lang="en-US" dirty="0"/>
          </a:p>
        </p:txBody>
      </p:sp>
    </p:spTree>
    <p:extLst>
      <p:ext uri="{BB962C8B-B14F-4D97-AF65-F5344CB8AC3E}">
        <p14:creationId xmlns:p14="http://schemas.microsoft.com/office/powerpoint/2010/main" val="367514290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This slide shows the regional drug transportation corridors throughout the United States as provide by the Justice Department.   Mexican drug trafficking organizations dominate the transportation of illicit drugs across the Southwest US Border. They typically use commercial trucks and private and rental vehicles to smuggle drugs through the land points of entry as well as through sparsely populated areas of desert and mountainous between formal points of entry.  The majority of illicit drugs are smuggled overland into the United States, while a relatively small portion are flown in.  The majority of illicit drugs shipped into the United States are usually concealed on container and cruise ships, fishing boats and recreational vessels.  Drug trafficking organizations also use very modern boats  including self-propelled semisubmersibles which typically ride only a couple inches above the surface, are difficult to detect and can carry a multi-ton payloads.</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REFERENCE:</a:t>
            </a:r>
          </a:p>
          <a:p>
            <a:r>
              <a:rPr lang="en-US" sz="1200" kern="1200" dirty="0" smtClean="0">
                <a:solidFill>
                  <a:schemeClr val="tx1"/>
                </a:solidFill>
                <a:effectLst/>
                <a:latin typeface="+mn-lt"/>
                <a:ea typeface="+mn-ea"/>
                <a:cs typeface="+mn-cs"/>
              </a:rPr>
              <a:t>U.S. Department of Justice, National Drug Intelligence Center. (2010). </a:t>
            </a:r>
            <a:r>
              <a:rPr lang="en-US" sz="1200" i="1" kern="1200" dirty="0" smtClean="0">
                <a:solidFill>
                  <a:schemeClr val="tx1"/>
                </a:solidFill>
                <a:effectLst/>
                <a:latin typeface="+mn-lt"/>
                <a:ea typeface="+mn-ea"/>
                <a:cs typeface="+mn-cs"/>
              </a:rPr>
              <a:t>National Drug Threat Assessment, February 2010. </a:t>
            </a:r>
            <a:r>
              <a:rPr lang="en-US" sz="1200" i="0" kern="1200" dirty="0" smtClean="0">
                <a:solidFill>
                  <a:schemeClr val="tx1"/>
                </a:solidFill>
                <a:effectLst/>
                <a:latin typeface="+mn-lt"/>
                <a:ea typeface="+mn-ea"/>
                <a:cs typeface="+mn-cs"/>
              </a:rPr>
              <a:t>Available at</a:t>
            </a:r>
            <a:r>
              <a:rPr lang="en-US" sz="1200" i="0" kern="1200" baseline="0" dirty="0" smtClean="0">
                <a:solidFill>
                  <a:schemeClr val="tx1"/>
                </a:solidFill>
                <a:effectLst/>
                <a:latin typeface="+mn-lt"/>
                <a:ea typeface="+mn-ea"/>
                <a:cs typeface="+mn-cs"/>
              </a:rPr>
              <a:t>: </a:t>
            </a:r>
            <a:endParaRPr lang="en-US" sz="1200" i="0" kern="1200" dirty="0" smtClean="0">
              <a:solidFill>
                <a:schemeClr val="tx1"/>
              </a:solidFill>
              <a:effectLst/>
              <a:latin typeface="+mn-lt"/>
              <a:ea typeface="+mn-ea"/>
              <a:cs typeface="+mn-cs"/>
            </a:endParaRPr>
          </a:p>
          <a:p>
            <a:r>
              <a:rPr lang="en-US" dirty="0" smtClean="0"/>
              <a:t>https://www.justice.gov/archive/ndic/pubs38/38661/movement.htm.</a:t>
            </a:r>
          </a:p>
          <a:p>
            <a:endParaRPr lang="en-US" dirty="0" smtClean="0"/>
          </a:p>
          <a:p>
            <a:endParaRPr lang="en-US" dirty="0"/>
          </a:p>
        </p:txBody>
      </p:sp>
    </p:spTree>
    <p:extLst>
      <p:ext uri="{BB962C8B-B14F-4D97-AF65-F5344CB8AC3E}">
        <p14:creationId xmlns:p14="http://schemas.microsoft.com/office/powerpoint/2010/main" val="8756480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These next few slides are photos taken by the United States Drug Enforcement Administration of heroin concealed in various formats as a mean to smuggle the drug through customs checkpoints without detection.  Here are several packages of “heroin pops” camouflaged as lollipop candies.  As you can see, the level of sophistication spares no expense.</a:t>
            </a:r>
          </a:p>
          <a:p>
            <a:r>
              <a:rPr lang="en-US" sz="1200" kern="1200" dirty="0" smtClean="0">
                <a:solidFill>
                  <a:schemeClr val="tx1"/>
                </a:solidFill>
                <a:effectLst/>
                <a:latin typeface="+mn-lt"/>
                <a:ea typeface="+mn-ea"/>
                <a:cs typeface="+mn-cs"/>
              </a:rPr>
              <a:t> </a:t>
            </a:r>
          </a:p>
          <a:p>
            <a:r>
              <a:rPr lang="en-US" sz="1200" b="0" kern="1200" dirty="0" smtClean="0">
                <a:solidFill>
                  <a:schemeClr val="tx1"/>
                </a:solidFill>
                <a:effectLst/>
                <a:latin typeface="+mn-lt"/>
                <a:ea typeface="+mn-ea"/>
                <a:cs typeface="+mn-cs"/>
              </a:rPr>
              <a:t>IMAGE</a:t>
            </a:r>
            <a:r>
              <a:rPr lang="en-US" sz="1200" b="0" kern="1200" baseline="0" dirty="0" smtClean="0">
                <a:solidFill>
                  <a:schemeClr val="tx1"/>
                </a:solidFill>
                <a:effectLst/>
                <a:latin typeface="+mn-lt"/>
                <a:ea typeface="+mn-ea"/>
                <a:cs typeface="+mn-cs"/>
              </a:rPr>
              <a:t> CREDIT</a:t>
            </a:r>
            <a:r>
              <a:rPr lang="en-US" sz="1200" b="0" kern="1200" dirty="0" smtClean="0">
                <a:solidFill>
                  <a:schemeClr val="tx1"/>
                </a:solidFill>
                <a:effectLst/>
                <a:latin typeface="+mn-lt"/>
                <a:ea typeface="+mn-ea"/>
                <a:cs typeface="+mn-cs"/>
              </a:rPr>
              <a:t>: </a:t>
            </a:r>
          </a:p>
          <a:p>
            <a:r>
              <a:rPr lang="en-US" sz="1200" b="0" kern="1200" dirty="0" smtClean="0">
                <a:solidFill>
                  <a:schemeClr val="tx1"/>
                </a:solidFill>
                <a:effectLst/>
                <a:latin typeface="+mn-lt"/>
                <a:ea typeface="+mn-ea"/>
                <a:cs typeface="+mn-cs"/>
              </a:rPr>
              <a:t>United States Drug Enforcement Administration; 2https://www.dea.gov/pr/multimedia-library/image-gallery/year_in_pictures_16/2016.shtml015-16.</a:t>
            </a:r>
            <a:endParaRPr lang="en-US" dirty="0"/>
          </a:p>
        </p:txBody>
      </p:sp>
      <p:sp>
        <p:nvSpPr>
          <p:cNvPr id="4" name="Slide Number Placeholder 3"/>
          <p:cNvSpPr>
            <a:spLocks noGrp="1"/>
          </p:cNvSpPr>
          <p:nvPr>
            <p:ph type="sldNum" sz="quarter" idx="10"/>
          </p:nvPr>
        </p:nvSpPr>
        <p:spPr/>
        <p:txBody>
          <a:bodyPr/>
          <a:lstStyle/>
          <a:p>
            <a:fld id="{1198BED6-6C92-4801-B7CF-D243B0E3C2F9}" type="slidenum">
              <a:rPr lang="en-US" smtClean="0"/>
              <a:t>28</a:t>
            </a:fld>
            <a:endParaRPr lang="en-US"/>
          </a:p>
        </p:txBody>
      </p:sp>
    </p:spTree>
    <p:extLst>
      <p:ext uri="{BB962C8B-B14F-4D97-AF65-F5344CB8AC3E}">
        <p14:creationId xmlns:p14="http://schemas.microsoft.com/office/powerpoint/2010/main" val="373447671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In these two photos, also taken by the United States Drug Enforcement Administration, heroin is concealed in large cans of beans to avoid detection.  As the stakes have increased, so has the level of sophistication as it relates to the logistics and distribution of the product. </a:t>
            </a:r>
          </a:p>
          <a:p>
            <a:r>
              <a:rPr lang="en-US" sz="1200" kern="1200" dirty="0" smtClean="0">
                <a:solidFill>
                  <a:schemeClr val="tx1"/>
                </a:solidFill>
                <a:effectLst/>
                <a:latin typeface="+mn-lt"/>
                <a:ea typeface="+mn-ea"/>
                <a:cs typeface="+mn-cs"/>
              </a:rPr>
              <a:t> </a:t>
            </a:r>
          </a:p>
          <a:p>
            <a:r>
              <a:rPr lang="en-US" sz="1200" b="0" kern="1200" dirty="0" smtClean="0">
                <a:solidFill>
                  <a:schemeClr val="tx1"/>
                </a:solidFill>
                <a:effectLst/>
                <a:latin typeface="+mn-lt"/>
                <a:ea typeface="+mn-ea"/>
                <a:cs typeface="+mn-cs"/>
              </a:rPr>
              <a:t>IMAGE CREDIT:</a:t>
            </a:r>
          </a:p>
          <a:p>
            <a:r>
              <a:rPr lang="en-US" sz="1200" kern="1200" dirty="0" smtClean="0">
                <a:solidFill>
                  <a:schemeClr val="tx1"/>
                </a:solidFill>
                <a:effectLst/>
                <a:latin typeface="+mn-lt"/>
                <a:ea typeface="+mn-ea"/>
                <a:cs typeface="+mn-cs"/>
              </a:rPr>
              <a:t>United States Drug Enforcement Administration, </a:t>
            </a:r>
            <a:r>
              <a:rPr lang="en-US" sz="1200" u="sng" kern="1200" dirty="0" smtClean="0">
                <a:solidFill>
                  <a:schemeClr val="tx1"/>
                </a:solidFill>
                <a:effectLst/>
                <a:latin typeface="+mn-lt"/>
                <a:ea typeface="+mn-ea"/>
                <a:cs typeface="+mn-cs"/>
                <a:hlinkClick r:id="rId3"/>
              </a:rPr>
              <a:t>https://www.dea.gov/pr/multimedia-library/image-gallery/year_in_pictures_16/2016.shtml015-16</a:t>
            </a:r>
            <a:r>
              <a:rPr lang="en-US" sz="1200" kern="1200" dirty="0" smtClean="0">
                <a:solidFill>
                  <a:schemeClr val="tx1"/>
                </a:solidFill>
                <a:effectLst/>
                <a:latin typeface="+mn-lt"/>
                <a:ea typeface="+mn-ea"/>
                <a:cs typeface="+mn-cs"/>
              </a:rPr>
              <a:t>.</a:t>
            </a:r>
            <a:endParaRPr lang="en-US" dirty="0"/>
          </a:p>
        </p:txBody>
      </p:sp>
    </p:spTree>
    <p:extLst>
      <p:ext uri="{BB962C8B-B14F-4D97-AF65-F5344CB8AC3E}">
        <p14:creationId xmlns:p14="http://schemas.microsoft.com/office/powerpoint/2010/main" val="33157650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170" indent="-216170">
              <a:defRPr/>
            </a:pPr>
            <a:r>
              <a:rPr lang="en-US" sz="1300" b="1" dirty="0"/>
              <a:t>INSTRUCTIONS</a:t>
            </a:r>
          </a:p>
          <a:p>
            <a:pPr>
              <a:defRPr/>
            </a:pPr>
            <a:r>
              <a:rPr lang="en-US" sz="1300" dirty="0"/>
              <a:t>The purpose of the following five (5) questions is to test the pre-training level of cocaine, methamphetamine, and HIV knowledge amongst the training participants. The questions are formatted as either multiple choice or true/false questions. Read each question and the possible responses aloud, and give training participants time to jot down their response before moving on to the next question. </a:t>
            </a:r>
            <a:r>
              <a:rPr lang="en-US" sz="1300" b="1" u="sng" dirty="0"/>
              <a:t>Do not</a:t>
            </a:r>
            <a:r>
              <a:rPr lang="en-US" sz="1300" b="1" dirty="0"/>
              <a:t> </a:t>
            </a:r>
            <a:r>
              <a:rPr lang="en-US" sz="1300" dirty="0"/>
              <a:t>reveal the answers to the questions until the end of the training session (when you re-administer the questions that appear on slides </a:t>
            </a:r>
            <a:r>
              <a:rPr lang="en-US" sz="1300" dirty="0" smtClean="0"/>
              <a:t>131-135). </a:t>
            </a:r>
            <a:endParaRPr lang="en-US" dirty="0"/>
          </a:p>
        </p:txBody>
      </p:sp>
    </p:spTree>
    <p:extLst>
      <p:ext uri="{BB962C8B-B14F-4D97-AF65-F5344CB8AC3E}">
        <p14:creationId xmlns:p14="http://schemas.microsoft.com/office/powerpoint/2010/main" val="196639225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And yet, the old fashion ways continued to be utilized because they work.  Other methods include the use of “mules”</a:t>
            </a:r>
          </a:p>
          <a:p>
            <a:r>
              <a:rPr lang="en-US" sz="1200" kern="1200" dirty="0" smtClean="0">
                <a:solidFill>
                  <a:schemeClr val="tx1"/>
                </a:solidFill>
                <a:effectLst/>
                <a:latin typeface="+mn-lt"/>
                <a:ea typeface="+mn-ea"/>
                <a:cs typeface="+mn-cs"/>
              </a:rPr>
              <a:t> </a:t>
            </a:r>
          </a:p>
          <a:p>
            <a:r>
              <a:rPr lang="en-US" sz="1200" b="0" kern="1200" dirty="0" smtClean="0">
                <a:solidFill>
                  <a:schemeClr val="tx1"/>
                </a:solidFill>
                <a:effectLst/>
                <a:latin typeface="+mn-lt"/>
                <a:ea typeface="+mn-ea"/>
                <a:cs typeface="+mn-cs"/>
              </a:rPr>
              <a:t>IMAGE CREDIT:</a:t>
            </a:r>
          </a:p>
          <a:p>
            <a:r>
              <a:rPr lang="en-US" sz="1200" kern="1200" dirty="0" smtClean="0">
                <a:solidFill>
                  <a:schemeClr val="tx1"/>
                </a:solidFill>
                <a:effectLst/>
                <a:latin typeface="+mn-lt"/>
                <a:ea typeface="+mn-ea"/>
                <a:cs typeface="+mn-cs"/>
              </a:rPr>
              <a:t>United States Drug Enforcement Administration, </a:t>
            </a:r>
            <a:r>
              <a:rPr lang="en-US" sz="1200" u="sng" kern="1200" dirty="0" smtClean="0">
                <a:solidFill>
                  <a:schemeClr val="tx1"/>
                </a:solidFill>
                <a:effectLst/>
                <a:latin typeface="+mn-lt"/>
                <a:ea typeface="+mn-ea"/>
                <a:cs typeface="+mn-cs"/>
                <a:hlinkClick r:id="rId3"/>
              </a:rPr>
              <a:t>https://www.dea.gov/pr/multimedia-library/image-gallery/year_in_pictures_16/2016.shtml015-16</a:t>
            </a:r>
            <a:r>
              <a:rPr lang="en-US" sz="1200" kern="1200" dirty="0" smtClean="0">
                <a:solidFill>
                  <a:schemeClr val="tx1"/>
                </a:solidFill>
                <a:effectLst/>
                <a:latin typeface="+mn-lt"/>
                <a:ea typeface="+mn-ea"/>
                <a:cs typeface="+mn-cs"/>
              </a:rPr>
              <a:t>.</a:t>
            </a:r>
            <a:endParaRPr lang="en-US" dirty="0" smtClean="0"/>
          </a:p>
          <a:p>
            <a:endParaRPr lang="en-US" dirty="0"/>
          </a:p>
        </p:txBody>
      </p:sp>
      <p:sp>
        <p:nvSpPr>
          <p:cNvPr id="4" name="Slide Number Placeholder 3"/>
          <p:cNvSpPr>
            <a:spLocks noGrp="1"/>
          </p:cNvSpPr>
          <p:nvPr>
            <p:ph type="sldNum" sz="quarter" idx="10"/>
          </p:nvPr>
        </p:nvSpPr>
        <p:spPr/>
        <p:txBody>
          <a:bodyPr/>
          <a:lstStyle/>
          <a:p>
            <a:fld id="{1198BED6-6C92-4801-B7CF-D243B0E3C2F9}" type="slidenum">
              <a:rPr lang="en-US" smtClean="0"/>
              <a:t>30</a:t>
            </a:fld>
            <a:endParaRPr lang="en-US"/>
          </a:p>
        </p:txBody>
      </p:sp>
    </p:spTree>
    <p:extLst>
      <p:ext uri="{BB962C8B-B14F-4D97-AF65-F5344CB8AC3E}">
        <p14:creationId xmlns:p14="http://schemas.microsoft.com/office/powerpoint/2010/main" val="77279891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In the two</a:t>
            </a:r>
            <a:r>
              <a:rPr lang="en-US" sz="1200" kern="1200" baseline="0" dirty="0" smtClean="0">
                <a:solidFill>
                  <a:schemeClr val="tx1"/>
                </a:solidFill>
                <a:effectLst/>
                <a:latin typeface="+mn-lt"/>
                <a:ea typeface="+mn-ea"/>
                <a:cs typeface="+mn-cs"/>
              </a:rPr>
              <a:t> photos on </a:t>
            </a:r>
            <a:r>
              <a:rPr lang="en-US" sz="1200" kern="1200" dirty="0" smtClean="0">
                <a:solidFill>
                  <a:schemeClr val="tx1"/>
                </a:solidFill>
                <a:effectLst/>
                <a:latin typeface="+mn-lt"/>
                <a:ea typeface="+mn-ea"/>
                <a:cs typeface="+mn-cs"/>
              </a:rPr>
              <a:t>this slide, the one on the left is an x-ray of a suspected drug smuggler (“mule”) who ingested large quantities of cocaine in an effort to smuggle the drugs undetected into the country.  Notice the uniform shapes of the packages.  On the right side are packages of heroin that actually passed through a hospitalized “drug mule.”  This form of smuggling is fairly common, though incredibly dangerous.  Human cadavers stuffed with drugs have been detected and seized by U.S. Customs officials.</a:t>
            </a:r>
          </a:p>
          <a:p>
            <a:r>
              <a:rPr lang="en-US" sz="1200" kern="1200" dirty="0" smtClean="0">
                <a:solidFill>
                  <a:schemeClr val="tx1"/>
                </a:solidFill>
                <a:effectLst/>
                <a:latin typeface="+mn-lt"/>
                <a:ea typeface="+mn-ea"/>
                <a:cs typeface="+mn-cs"/>
              </a:rPr>
              <a:t> </a:t>
            </a:r>
          </a:p>
          <a:p>
            <a:r>
              <a:rPr lang="en-US" sz="1200" b="0" kern="1200" dirty="0" smtClean="0">
                <a:solidFill>
                  <a:schemeClr val="tx1"/>
                </a:solidFill>
                <a:effectLst/>
                <a:latin typeface="+mn-lt"/>
                <a:ea typeface="+mn-ea"/>
                <a:cs typeface="+mn-cs"/>
              </a:rPr>
              <a:t>IMAGE CREDITS:</a:t>
            </a:r>
          </a:p>
          <a:p>
            <a:r>
              <a:rPr lang="en-US" sz="1200" b="0" kern="1200" dirty="0" smtClean="0">
                <a:solidFill>
                  <a:schemeClr val="tx1"/>
                </a:solidFill>
                <a:effectLst/>
                <a:latin typeface="+mn-lt"/>
                <a:ea typeface="+mn-ea"/>
                <a:cs typeface="+mn-cs"/>
              </a:rPr>
              <a:t>National Geographic Channels; Inside Cocaine Wars: Drug Mules. </a:t>
            </a:r>
          </a:p>
          <a:p>
            <a:endParaRPr lang="en-US" dirty="0"/>
          </a:p>
        </p:txBody>
      </p:sp>
      <p:sp>
        <p:nvSpPr>
          <p:cNvPr id="4" name="Slide Number Placeholder 3"/>
          <p:cNvSpPr>
            <a:spLocks noGrp="1"/>
          </p:cNvSpPr>
          <p:nvPr>
            <p:ph type="sldNum" sz="quarter" idx="10"/>
          </p:nvPr>
        </p:nvSpPr>
        <p:spPr/>
        <p:txBody>
          <a:bodyPr/>
          <a:lstStyle/>
          <a:p>
            <a:fld id="{1198BED6-6C92-4801-B7CF-D243B0E3C2F9}" type="slidenum">
              <a:rPr lang="en-US" smtClean="0"/>
              <a:t>31</a:t>
            </a:fld>
            <a:endParaRPr lang="en-US"/>
          </a:p>
        </p:txBody>
      </p:sp>
    </p:spTree>
    <p:extLst>
      <p:ext uri="{BB962C8B-B14F-4D97-AF65-F5344CB8AC3E}">
        <p14:creationId xmlns:p14="http://schemas.microsoft.com/office/powerpoint/2010/main" val="365014408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One-fourth of people ages 12 and older who had been told by a doctor they had HIV/AIDS engaged in binge drinking in the past month, and nearly one-third used illegal drugs in the past month. Injection drug use and needle sharing are responsible for about 10% of HIV cases annually, and one in six people with HIV/AIDS have used an illegal drug</a:t>
            </a:r>
            <a:r>
              <a:rPr lang="en-US" sz="1200" b="1"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intravenously in their lifetime. In this next section we are going to talk about the impact opioids and opioid use has had on the public health of our country.</a:t>
            </a:r>
          </a:p>
          <a:p>
            <a:r>
              <a:rPr lang="en-US" sz="1200" kern="1200" dirty="0" smtClean="0">
                <a:solidFill>
                  <a:schemeClr val="tx1"/>
                </a:solidFill>
                <a:effectLst/>
                <a:latin typeface="+mn-lt"/>
                <a:ea typeface="+mn-ea"/>
                <a:cs typeface="+mn-cs"/>
              </a:rPr>
              <a:t> </a:t>
            </a:r>
          </a:p>
          <a:p>
            <a:r>
              <a:rPr lang="en-US" dirty="0" smtClean="0">
                <a:effectLst/>
              </a:rPr>
              <a:t>According to the HIV/AIDS and Substance Use report (CDC),</a:t>
            </a:r>
            <a:r>
              <a:rPr lang="en-US" baseline="0" dirty="0" smtClean="0">
                <a:effectLst/>
              </a:rPr>
              <a:t> i</a:t>
            </a:r>
            <a:r>
              <a:rPr lang="en-US" dirty="0" smtClean="0">
                <a:effectLst/>
              </a:rPr>
              <a:t>n the United States, about 1.1 million people live with HIV, and about one in six (more than 180,000) do not know they are infected. One-fourth of people ages 12 and older who had been told by a doctor they had HIV/AIDS engaged in binge drinking in the past month, and nearly one-third used illegal drugs in the past month. Injection drug use and needle sharing are responsible for about 10% of HIV cases annually, and one in six people with HIV/AIDS have used an illegal drug intravenously in their lifetime. In particular, studies have shown a strong link between methamphetamine use and the transmission of HIV among men who have sex with men, a population group disproportionately affected by HIV and AIDS.</a:t>
            </a:r>
            <a:endParaRPr lang="en-US" dirty="0"/>
          </a:p>
        </p:txBody>
      </p:sp>
    </p:spTree>
    <p:extLst>
      <p:ext uri="{BB962C8B-B14F-4D97-AF65-F5344CB8AC3E}">
        <p14:creationId xmlns:p14="http://schemas.microsoft.com/office/powerpoint/2010/main" val="312526037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sz="1200" kern="1200" dirty="0" smtClean="0">
                <a:solidFill>
                  <a:schemeClr val="tx1"/>
                </a:solidFill>
                <a:effectLst/>
                <a:latin typeface="+mn-lt"/>
                <a:ea typeface="+mn-ea"/>
                <a:cs typeface="+mn-cs"/>
              </a:rPr>
              <a:t>Heterosexuals and people who inject drugs also continue to be affected by HIV. In 2015:</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Heterosexual contact accounted for 24% (9,339) of HIV diagnoses.</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Women accounted for 19% (7,402) of HIV diagnoses. Diagnoses among women are primarily attributed to heterosexual contact (86%, or 6,391) or injection drug use (13%, or 980).</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Six percent (2,392) of HIV diagnoses in the United States were attributed to injection drug use (IDU) and another 3% (1,202) to male-to-male sexual contact and IDU.</a:t>
            </a:r>
          </a:p>
          <a:p>
            <a:endParaRPr lang="en-US" sz="1200" b="1" kern="1200" dirty="0" smtClean="0">
              <a:solidFill>
                <a:schemeClr val="tx1"/>
              </a:solidFill>
              <a:effectLst/>
              <a:latin typeface="+mn-lt"/>
              <a:ea typeface="+mn-ea"/>
              <a:cs typeface="+mn-cs"/>
            </a:endParaRPr>
          </a:p>
          <a:p>
            <a:r>
              <a:rPr lang="en-US" sz="1200" b="0" kern="1200" dirty="0" smtClean="0">
                <a:solidFill>
                  <a:schemeClr val="tx1"/>
                </a:solidFill>
                <a:effectLst/>
                <a:latin typeface="+mn-lt"/>
                <a:ea typeface="+mn-ea"/>
                <a:cs typeface="+mn-cs"/>
              </a:rPr>
              <a:t>REFERENCES:</a:t>
            </a:r>
          </a:p>
          <a:p>
            <a:r>
              <a:rPr lang="en-US" sz="1200" kern="1200" dirty="0" smtClean="0">
                <a:solidFill>
                  <a:schemeClr val="tx1"/>
                </a:solidFill>
                <a:effectLst/>
                <a:latin typeface="+mn-lt"/>
                <a:ea typeface="+mn-ea"/>
                <a:cs typeface="+mn-cs"/>
              </a:rPr>
              <a:t>https://www.cdc.gov/hiv/statistics/overview/ataglance.html</a:t>
            </a:r>
          </a:p>
          <a:p>
            <a:endParaRPr lang="en-US" dirty="0" smtClean="0">
              <a:solidFill>
                <a:srgbClr val="000000"/>
              </a:solidFill>
            </a:endParaRPr>
          </a:p>
          <a:p>
            <a:endParaRPr lang="en-US" dirty="0">
              <a:solidFill>
                <a:srgbClr val="000000"/>
              </a:solidFill>
            </a:endParaRPr>
          </a:p>
        </p:txBody>
      </p:sp>
    </p:spTree>
    <p:extLst>
      <p:ext uri="{BB962C8B-B14F-4D97-AF65-F5344CB8AC3E}">
        <p14:creationId xmlns:p14="http://schemas.microsoft.com/office/powerpoint/2010/main" val="147831753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fontScale="77500" lnSpcReduction="20000"/>
          </a:bodyPr>
          <a:lstStyle/>
          <a:p>
            <a:r>
              <a:rPr lang="en-US" sz="1200" kern="1200" dirty="0" smtClean="0">
                <a:solidFill>
                  <a:schemeClr val="tx1"/>
                </a:solidFill>
                <a:effectLst/>
                <a:latin typeface="+mn-lt"/>
                <a:ea typeface="+mn-ea"/>
                <a:cs typeface="+mn-cs"/>
              </a:rPr>
              <a:t>During 2014 in the United States and 6 dependent areas, approximately 3,897 deaths occurred among adults and adolescents with diagnosed HIV infection and who injected drugs. Blacks/African Americans accounted for the highest percentage of deaths among persons who injected drugs (48%), followed by Hispanics/Latinos (25%) and whites</a:t>
            </a:r>
            <a:r>
              <a:rPr lang="en-US" sz="1200" b="1"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(21%).</a:t>
            </a:r>
            <a:r>
              <a:rPr lang="en-US" sz="1200" b="1"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Persons of multiple races accounted for approximately 6% of deaths among persons who injected drugs. American Indians/Alaska Natives, Asians, and Native Hawaiians/other Pacific Islanders each accounted for less than 1% of deaths among persons who injected drugs.</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Data include persons with a diagnosis of HIV infection regardless of stage of disease at diagnosis. Deaths of persons with diagnosed HIV infection may be due to any cause (may or may not be HIV-related). Data have been statistically adjusted to account for missing transmission category. Because column totals for numbers were calculated independently of the values for the subpopulations, the values in each column may not sum to the column total.</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Data exclude men with HIV infection attributed to male-to-male sexual contact </a:t>
            </a:r>
            <a:r>
              <a:rPr lang="en-US" sz="1200" i="1" kern="1200" dirty="0" smtClean="0">
                <a:solidFill>
                  <a:schemeClr val="tx1"/>
                </a:solidFill>
                <a:effectLst/>
                <a:latin typeface="+mn-lt"/>
                <a:ea typeface="+mn-ea"/>
                <a:cs typeface="+mn-cs"/>
              </a:rPr>
              <a:t>and </a:t>
            </a:r>
            <a:r>
              <a:rPr lang="en-US" sz="1200" kern="1200" dirty="0" smtClean="0">
                <a:solidFill>
                  <a:schemeClr val="tx1"/>
                </a:solidFill>
                <a:effectLst/>
                <a:latin typeface="+mn-lt"/>
                <a:ea typeface="+mn-ea"/>
                <a:cs typeface="+mn-cs"/>
              </a:rPr>
              <a:t>injection drug use.</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Asian category includes Asian/Pacific Islander legacy cases (cases that were diagnosed and reported under the pre-1997 Office of Management and Budget race/ethnicity classification system). Hispanics/Latinos can be of any race.</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Co-infection with hepatitis C occurs in a</a:t>
            </a:r>
            <a:r>
              <a:rPr lang="en-US" sz="1200" b="1"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quarter of Americans living with HIV. Among injection drug users and needle sharers, rates of</a:t>
            </a:r>
            <a:r>
              <a:rPr lang="en-US" sz="1200" kern="1200" baseline="0" dirty="0" smtClean="0">
                <a:solidFill>
                  <a:schemeClr val="tx1"/>
                </a:solidFill>
                <a:effectLst/>
                <a:latin typeface="+mn-lt"/>
                <a:ea typeface="+mn-ea"/>
                <a:cs typeface="+mn-cs"/>
              </a:rPr>
              <a:t> co-infection are even higher (80%). M</a:t>
            </a:r>
            <a:r>
              <a:rPr lang="en-US" sz="1200" kern="1200" dirty="0" smtClean="0">
                <a:solidFill>
                  <a:schemeClr val="tx1"/>
                </a:solidFill>
                <a:effectLst/>
                <a:latin typeface="+mn-lt"/>
                <a:ea typeface="+mn-ea"/>
                <a:cs typeface="+mn-cs"/>
              </a:rPr>
              <a:t>ost people with hepatitis C are unaware of their infection and, for many, this can result in significant damage to the liver including the development of life-threatening conditions such as cirrhosis or hepatocellular carcinoma. Among people living with HIV, liver disease due to hepatitis C is the most common cause of non-AIDS related death.</a:t>
            </a:r>
          </a:p>
          <a:p>
            <a:r>
              <a:rPr lang="en-US" sz="1200" kern="1200" dirty="0" smtClean="0">
                <a:solidFill>
                  <a:schemeClr val="tx1"/>
                </a:solidFill>
                <a:effectLst/>
                <a:latin typeface="+mn-lt"/>
                <a:ea typeface="+mn-ea"/>
                <a:cs typeface="+mn-cs"/>
              </a:rPr>
              <a:t> </a:t>
            </a:r>
          </a:p>
          <a:p>
            <a:r>
              <a:rPr lang="en-US" sz="1200" b="0" kern="1200" dirty="0" smtClean="0">
                <a:solidFill>
                  <a:schemeClr val="tx1"/>
                </a:solidFill>
                <a:effectLst/>
                <a:latin typeface="+mn-lt"/>
                <a:ea typeface="+mn-ea"/>
                <a:cs typeface="+mn-cs"/>
              </a:rPr>
              <a:t>REFERENCE:</a:t>
            </a:r>
          </a:p>
          <a:p>
            <a:r>
              <a:rPr lang="en-US" sz="1200" b="0" kern="1200" dirty="0" smtClean="0">
                <a:solidFill>
                  <a:schemeClr val="tx1"/>
                </a:solidFill>
                <a:effectLst/>
                <a:latin typeface="+mn-lt"/>
                <a:ea typeface="+mn-ea"/>
                <a:cs typeface="+mn-cs"/>
              </a:rPr>
              <a:t>Center for Disease Control and Prevention,</a:t>
            </a:r>
            <a:r>
              <a:rPr lang="en-US" sz="1200" b="0" kern="1200" baseline="0" dirty="0" smtClean="0">
                <a:solidFill>
                  <a:schemeClr val="tx1"/>
                </a:solidFill>
                <a:effectLst/>
                <a:latin typeface="+mn-lt"/>
                <a:ea typeface="+mn-ea"/>
                <a:cs typeface="+mn-cs"/>
              </a:rPr>
              <a:t> available at: </a:t>
            </a:r>
            <a:r>
              <a:rPr lang="en-US" sz="1200" b="0" kern="1200" dirty="0" smtClean="0">
                <a:solidFill>
                  <a:schemeClr val="tx1"/>
                </a:solidFill>
                <a:effectLst/>
                <a:latin typeface="+mn-lt"/>
                <a:ea typeface="+mn-ea"/>
                <a:cs typeface="+mn-cs"/>
              </a:rPr>
              <a:t>https://www.cdc.gov/hiv/statistics/overview/ataglance.html.</a:t>
            </a:r>
          </a:p>
          <a:p>
            <a:pPr>
              <a:spcBef>
                <a:spcPts val="424"/>
              </a:spcBef>
            </a:pPr>
            <a:endParaRPr lang="en-US" dirty="0" smtClean="0">
              <a:solidFill>
                <a:srgbClr val="000000"/>
              </a:solidFill>
            </a:endParaRPr>
          </a:p>
        </p:txBody>
      </p:sp>
    </p:spTree>
    <p:extLst>
      <p:ext uri="{BB962C8B-B14F-4D97-AF65-F5344CB8AC3E}">
        <p14:creationId xmlns:p14="http://schemas.microsoft.com/office/powerpoint/2010/main" val="134052179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fontScale="85000" lnSpcReduction="20000"/>
          </a:bodyPr>
          <a:lstStyle/>
          <a:p>
            <a:pPr>
              <a:spcBef>
                <a:spcPts val="424"/>
              </a:spcBef>
            </a:pPr>
            <a:r>
              <a:rPr lang="en-US" dirty="0" smtClean="0"/>
              <a:t>At the end of 2014 in the United States </a:t>
            </a:r>
            <a:r>
              <a:rPr lang="en-US" b="0" dirty="0" smtClean="0"/>
              <a:t>and 6 dependent areas, approximately</a:t>
            </a:r>
            <a:r>
              <a:rPr lang="en-US" b="0" baseline="0" dirty="0" smtClean="0"/>
              <a:t> </a:t>
            </a:r>
            <a:r>
              <a:rPr lang="en-US" b="0" dirty="0" smtClean="0"/>
              <a:t>136,242 adults and adolescents were living with diagnosed</a:t>
            </a:r>
            <a:r>
              <a:rPr lang="en-US" b="0" baseline="0" dirty="0" smtClean="0"/>
              <a:t> </a:t>
            </a:r>
            <a:r>
              <a:rPr lang="en-US" b="0" dirty="0" smtClean="0"/>
              <a:t>HIV infection that was attributed to injection drug use (IDU).</a:t>
            </a:r>
            <a:r>
              <a:rPr lang="en-US" b="0" baseline="0" dirty="0" smtClean="0"/>
              <a:t> </a:t>
            </a:r>
            <a:r>
              <a:rPr lang="en-US" b="0" dirty="0" smtClean="0"/>
              <a:t>Approximately 49% were black/African American, 27% were Hispanic/Latino, and 20% were white. Persons of multiple races accounted for approximately 4% of those living with diagnosed</a:t>
            </a:r>
            <a:r>
              <a:rPr lang="en-US" b="0" baseline="0" dirty="0" smtClean="0"/>
              <a:t> </a:t>
            </a:r>
            <a:r>
              <a:rPr lang="en-US" b="0" dirty="0" smtClean="0"/>
              <a:t>HIV infection that was attributed to IDU. American Indians/Alaska Natives, Asians, and Native Hawaiians/other Pacific Islanders each accounted for 1% or</a:t>
            </a:r>
            <a:r>
              <a:rPr lang="en-US" b="0" baseline="0" dirty="0" smtClean="0"/>
              <a:t> </a:t>
            </a:r>
            <a:r>
              <a:rPr lang="en-US" b="0" dirty="0" smtClean="0"/>
              <a:t>less of those</a:t>
            </a:r>
            <a:r>
              <a:rPr lang="en-US" b="0" baseline="0" dirty="0" smtClean="0"/>
              <a:t> </a:t>
            </a:r>
            <a:r>
              <a:rPr lang="en-US" b="0" dirty="0" smtClean="0"/>
              <a:t>living with diagnosed HIV infection that was attributed to IDU.</a:t>
            </a:r>
          </a:p>
          <a:p>
            <a:pPr>
              <a:spcBef>
                <a:spcPts val="424"/>
              </a:spcBef>
            </a:pPr>
            <a:r>
              <a:rPr lang="en-US" dirty="0" smtClean="0"/>
              <a:t>  </a:t>
            </a:r>
          </a:p>
          <a:p>
            <a:pPr defTabSz="897301">
              <a:spcBef>
                <a:spcPts val="424"/>
              </a:spcBef>
              <a:defRPr/>
            </a:pPr>
            <a:r>
              <a:rPr lang="en-US" dirty="0" smtClean="0"/>
              <a:t>Data include persons with a diagnosis of HIV infection regardless of stage of disease at diagnosis. Data have been statistically adjusted to account for missing transmission category. </a:t>
            </a:r>
            <a:r>
              <a:rPr lang="en-US" dirty="0"/>
              <a:t>Because column totals for numbers were calculated independently of the values for the subpopulations, the values in each column may not sum to the column total.</a:t>
            </a:r>
            <a:endParaRPr lang="en-US" dirty="0" smtClean="0"/>
          </a:p>
          <a:p>
            <a:pPr>
              <a:spcBef>
                <a:spcPts val="424"/>
              </a:spcBef>
              <a:defRPr/>
            </a:pPr>
            <a:r>
              <a:rPr lang="en-US" dirty="0" smtClean="0"/>
              <a:t> </a:t>
            </a:r>
          </a:p>
          <a:p>
            <a:pPr>
              <a:spcBef>
                <a:spcPts val="424"/>
              </a:spcBef>
            </a:pPr>
            <a:r>
              <a:rPr lang="en-US" dirty="0" smtClean="0">
                <a:effectLst/>
              </a:rPr>
              <a:t>Data exclude men with HIV infection attributed to male-to-male sexual contact </a:t>
            </a:r>
            <a:r>
              <a:rPr lang="en-US" i="1" dirty="0" smtClean="0">
                <a:effectLst/>
              </a:rPr>
              <a:t>and </a:t>
            </a:r>
            <a:r>
              <a:rPr lang="en-US" dirty="0" smtClean="0">
                <a:effectLst/>
              </a:rPr>
              <a:t>injection drug </a:t>
            </a:r>
            <a:r>
              <a:rPr lang="en-US" dirty="0" smtClean="0"/>
              <a:t>use.</a:t>
            </a:r>
          </a:p>
          <a:p>
            <a:pPr>
              <a:spcBef>
                <a:spcPts val="424"/>
              </a:spcBef>
            </a:pPr>
            <a:r>
              <a:rPr lang="en-US" dirty="0" smtClean="0"/>
              <a:t> </a:t>
            </a:r>
          </a:p>
          <a:p>
            <a:pPr>
              <a:spcBef>
                <a:spcPts val="424"/>
              </a:spcBef>
            </a:pPr>
            <a:r>
              <a:rPr lang="en-US" dirty="0"/>
              <a:t>The Asian category includes Asian/Pacific Islander legacy cases (cases that were diagnosed and reported under the pre-1997 Office of Management and Budget race/ethnicity classification system). </a:t>
            </a:r>
            <a:r>
              <a:rPr lang="en-US" dirty="0" smtClean="0"/>
              <a:t>  </a:t>
            </a:r>
          </a:p>
          <a:p>
            <a:pPr>
              <a:spcBef>
                <a:spcPts val="424"/>
              </a:spcBef>
            </a:pPr>
            <a:r>
              <a:rPr lang="en-US" dirty="0" smtClean="0"/>
              <a:t> </a:t>
            </a:r>
          </a:p>
          <a:p>
            <a:pPr>
              <a:spcBef>
                <a:spcPts val="424"/>
              </a:spcBef>
            </a:pPr>
            <a:r>
              <a:rPr lang="en-US" dirty="0" smtClean="0"/>
              <a:t>Hispanics/Latinos can be of any race.</a:t>
            </a:r>
          </a:p>
          <a:p>
            <a:pPr>
              <a:spcBef>
                <a:spcPts val="424"/>
              </a:spcBef>
            </a:pPr>
            <a:endParaRPr lang="en-US" b="1" dirty="0" smtClean="0"/>
          </a:p>
          <a:p>
            <a:r>
              <a:rPr lang="en-US" sz="1200" b="0" kern="1200" dirty="0" smtClean="0">
                <a:solidFill>
                  <a:schemeClr val="tx1"/>
                </a:solidFill>
                <a:effectLst/>
                <a:latin typeface="+mn-lt"/>
                <a:ea typeface="+mn-ea"/>
                <a:cs typeface="+mn-cs"/>
              </a:rPr>
              <a:t>REFERENCE:</a:t>
            </a:r>
          </a:p>
          <a:p>
            <a:r>
              <a:rPr lang="en-US" sz="1200" kern="1200" dirty="0" smtClean="0">
                <a:solidFill>
                  <a:schemeClr val="tx1"/>
                </a:solidFill>
                <a:effectLst/>
                <a:latin typeface="+mn-lt"/>
                <a:ea typeface="+mn-ea"/>
                <a:cs typeface="+mn-cs"/>
              </a:rPr>
              <a:t>Centers for Disease Control and Prevention, available at: </a:t>
            </a:r>
            <a:r>
              <a:rPr lang="en-US" sz="1200" u="sng" kern="1200" dirty="0" smtClean="0">
                <a:solidFill>
                  <a:schemeClr val="tx1"/>
                </a:solidFill>
                <a:effectLst/>
                <a:latin typeface="+mn-lt"/>
                <a:ea typeface="+mn-ea"/>
                <a:cs typeface="+mn-cs"/>
                <a:hlinkClick r:id="rId3"/>
              </a:rPr>
              <a:t>https://www.cdc.gov/hiv/statistics/overview/ataglance.html</a:t>
            </a:r>
            <a:r>
              <a:rPr lang="en-US" sz="1200" kern="1200" dirty="0" smtClean="0">
                <a:solidFill>
                  <a:schemeClr val="tx1"/>
                </a:solidFill>
                <a:effectLst/>
                <a:latin typeface="+mn-lt"/>
                <a:ea typeface="+mn-ea"/>
                <a:cs typeface="+mn-cs"/>
              </a:rPr>
              <a:t>.</a:t>
            </a:r>
          </a:p>
          <a:p>
            <a:pPr>
              <a:spcBef>
                <a:spcPts val="424"/>
              </a:spcBef>
            </a:pPr>
            <a:endParaRPr lang="en-US" dirty="0" smtClean="0"/>
          </a:p>
        </p:txBody>
      </p:sp>
    </p:spTree>
    <p:extLst>
      <p:ext uri="{BB962C8B-B14F-4D97-AF65-F5344CB8AC3E}">
        <p14:creationId xmlns:p14="http://schemas.microsoft.com/office/powerpoint/2010/main" val="378556847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Slide 36:</a:t>
            </a:r>
            <a:r>
              <a:rPr lang="en-US" sz="1200" kern="1200" dirty="0" smtClean="0">
                <a:solidFill>
                  <a:schemeClr val="tx1"/>
                </a:solidFill>
                <a:effectLst/>
                <a:latin typeface="+mn-lt"/>
                <a:ea typeface="+mn-ea"/>
                <a:cs typeface="+mn-cs"/>
              </a:rPr>
              <a:t>  AIDS, a worldwide epidemic is being addressed across the globe through the use of educational materials as depicted in the photo on the left taken in Guangxi China promoting the use of condoms, and by making syringes available to the public as seen here in a vending machine on the streets of Porto, Portugal. </a:t>
            </a:r>
          </a:p>
          <a:p>
            <a:endParaRPr lang="en-US" sz="1200" b="1" kern="1200" dirty="0" smtClean="0">
              <a:solidFill>
                <a:schemeClr val="tx1"/>
              </a:solidFill>
              <a:effectLst/>
              <a:latin typeface="+mn-lt"/>
              <a:ea typeface="+mn-ea"/>
              <a:cs typeface="+mn-cs"/>
            </a:endParaRPr>
          </a:p>
          <a:p>
            <a:r>
              <a:rPr lang="en-US" sz="1200" b="0" kern="1200" dirty="0" smtClean="0">
                <a:solidFill>
                  <a:schemeClr val="tx1"/>
                </a:solidFill>
                <a:effectLst/>
                <a:latin typeface="+mn-lt"/>
                <a:ea typeface="+mn-ea"/>
                <a:cs typeface="+mn-cs"/>
              </a:rPr>
              <a:t>IMAGE CREDITS:</a:t>
            </a:r>
          </a:p>
          <a:p>
            <a:r>
              <a:rPr lang="en-US" sz="1200" b="0" kern="1200" dirty="0" smtClean="0">
                <a:solidFill>
                  <a:schemeClr val="tx1"/>
                </a:solidFill>
                <a:effectLst/>
                <a:latin typeface="+mn-lt"/>
                <a:ea typeface="+mn-ea"/>
                <a:cs typeface="+mn-cs"/>
              </a:rPr>
              <a:t>Albert</a:t>
            </a:r>
            <a:r>
              <a:rPr lang="en-US" sz="1200" b="0" kern="1200" baseline="0" dirty="0" smtClean="0">
                <a:solidFill>
                  <a:schemeClr val="tx1"/>
                </a:solidFill>
                <a:effectLst/>
                <a:latin typeface="+mn-lt"/>
                <a:ea typeface="+mn-ea"/>
                <a:cs typeface="+mn-cs"/>
              </a:rPr>
              <a:t> L. Hasson, personal collection (Guangxi, China, and Porto, Portugal).</a:t>
            </a:r>
            <a:endParaRPr lang="en-US" sz="1200" b="0" kern="1200" dirty="0" smtClean="0">
              <a:solidFill>
                <a:schemeClr val="tx1"/>
              </a:solidFill>
              <a:effectLst/>
              <a:latin typeface="+mn-lt"/>
              <a:ea typeface="+mn-ea"/>
              <a:cs typeface="+mn-cs"/>
            </a:endParaRPr>
          </a:p>
          <a:p>
            <a:endParaRPr lang="en-US" dirty="0"/>
          </a:p>
        </p:txBody>
      </p:sp>
    </p:spTree>
    <p:extLst>
      <p:ext uri="{BB962C8B-B14F-4D97-AF65-F5344CB8AC3E}">
        <p14:creationId xmlns:p14="http://schemas.microsoft.com/office/powerpoint/2010/main" val="41228873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sz="1200" b="0" kern="1200" dirty="0" smtClean="0">
                <a:solidFill>
                  <a:schemeClr val="tx1"/>
                </a:solidFill>
                <a:effectLst/>
                <a:latin typeface="+mn-lt"/>
                <a:ea typeface="+mn-ea"/>
                <a:cs typeface="+mn-cs"/>
              </a:rPr>
              <a:t>During 1985–2014, the percentage of HIV infections classified as stage 3 (AIDS) that were attributed to injection drug use (IDU) ranged from a minimum of 10% to a maximum of 31% in the United States and 6 dependent areas: 20% in 1985 with a gradual increase through 1993; 31% in 1993; gradual decrease from 1994-onward; and 11% in 2014. The greatest number of stage 3 (AIDS) classifications among persons who inject drugs was 24,144 in 1993. </a:t>
            </a:r>
          </a:p>
          <a:p>
            <a:endParaRPr lang="en-US" sz="1200" b="0" kern="1200" dirty="0" smtClean="0">
              <a:solidFill>
                <a:schemeClr val="tx1"/>
              </a:solidFill>
              <a:effectLst/>
              <a:latin typeface="+mn-lt"/>
              <a:ea typeface="+mn-ea"/>
              <a:cs typeface="+mn-cs"/>
            </a:endParaRPr>
          </a:p>
          <a:p>
            <a:r>
              <a:rPr lang="en-US" sz="1200" b="0" kern="1200" dirty="0" smtClean="0">
                <a:solidFill>
                  <a:schemeClr val="tx1"/>
                </a:solidFill>
                <a:effectLst/>
                <a:latin typeface="+mn-lt"/>
                <a:ea typeface="+mn-ea"/>
                <a:cs typeface="+mn-cs"/>
              </a:rPr>
              <a:t>Data have been statistically adjusted to account for missing transmission category. </a:t>
            </a:r>
          </a:p>
          <a:p>
            <a:r>
              <a:rPr lang="en-US" sz="1200" b="0" kern="1200" dirty="0" smtClean="0">
                <a:solidFill>
                  <a:schemeClr val="tx1"/>
                </a:solidFill>
                <a:effectLst/>
                <a:latin typeface="+mn-lt"/>
                <a:ea typeface="+mn-ea"/>
                <a:cs typeface="+mn-cs"/>
              </a:rPr>
              <a:t>Data exclude men with HIV infection attributed to male-to-male sexual contact </a:t>
            </a:r>
            <a:r>
              <a:rPr lang="en-US" sz="1200" b="0" i="1" kern="1200" dirty="0" smtClean="0">
                <a:solidFill>
                  <a:schemeClr val="tx1"/>
                </a:solidFill>
                <a:effectLst/>
                <a:latin typeface="+mn-lt"/>
                <a:ea typeface="+mn-ea"/>
                <a:cs typeface="+mn-cs"/>
              </a:rPr>
              <a:t>and</a:t>
            </a:r>
            <a:r>
              <a:rPr lang="en-US" sz="1200" b="0" kern="1200" dirty="0" smtClean="0">
                <a:solidFill>
                  <a:schemeClr val="tx1"/>
                </a:solidFill>
                <a:effectLst/>
                <a:latin typeface="+mn-lt"/>
                <a:ea typeface="+mn-ea"/>
                <a:cs typeface="+mn-cs"/>
              </a:rPr>
              <a:t> injection drug use.</a:t>
            </a:r>
          </a:p>
          <a:p>
            <a:r>
              <a:rPr lang="en-US" sz="1200" b="0" kern="1200" dirty="0" smtClean="0">
                <a:solidFill>
                  <a:schemeClr val="tx1"/>
                </a:solidFill>
                <a:effectLst/>
                <a:latin typeface="+mn-lt"/>
                <a:ea typeface="+mn-ea"/>
                <a:cs typeface="+mn-cs"/>
              </a:rPr>
              <a:t> </a:t>
            </a:r>
          </a:p>
          <a:p>
            <a:r>
              <a:rPr lang="en-US" sz="1200" b="0" kern="1200" dirty="0" smtClean="0">
                <a:solidFill>
                  <a:schemeClr val="tx1"/>
                </a:solidFill>
                <a:effectLst/>
                <a:latin typeface="+mn-lt"/>
                <a:ea typeface="+mn-ea"/>
                <a:cs typeface="+mn-cs"/>
              </a:rPr>
              <a:t>REFERENCE:</a:t>
            </a:r>
          </a:p>
          <a:p>
            <a:r>
              <a:rPr lang="en-US" sz="1200" b="0" kern="1200" dirty="0" smtClean="0">
                <a:solidFill>
                  <a:schemeClr val="tx1"/>
                </a:solidFill>
                <a:effectLst/>
                <a:latin typeface="+mn-lt"/>
                <a:ea typeface="+mn-ea"/>
                <a:cs typeface="+mn-cs"/>
              </a:rPr>
              <a:t>Centers for Disease Control and Prevention,</a:t>
            </a:r>
            <a:r>
              <a:rPr lang="en-US" sz="1200" b="0" kern="1200" baseline="0" dirty="0" smtClean="0">
                <a:solidFill>
                  <a:schemeClr val="tx1"/>
                </a:solidFill>
                <a:effectLst/>
                <a:latin typeface="+mn-lt"/>
                <a:ea typeface="+mn-ea"/>
                <a:cs typeface="+mn-cs"/>
              </a:rPr>
              <a:t> available at: </a:t>
            </a:r>
            <a:r>
              <a:rPr lang="en-US" sz="1200" b="0" kern="1200" dirty="0" smtClean="0">
                <a:solidFill>
                  <a:schemeClr val="tx1"/>
                </a:solidFill>
                <a:effectLst/>
                <a:latin typeface="+mn-lt"/>
                <a:ea typeface="+mn-ea"/>
                <a:cs typeface="+mn-cs"/>
              </a:rPr>
              <a:t>https://www.cdc.gov/hiv/statistics/overview/ataglance.html. </a:t>
            </a:r>
            <a:endParaRPr lang="en-US" b="0" dirty="0" smtClean="0">
              <a:solidFill>
                <a:srgbClr val="000000"/>
              </a:solidFill>
            </a:endParaRPr>
          </a:p>
        </p:txBody>
      </p:sp>
    </p:spTree>
    <p:extLst>
      <p:ext uri="{BB962C8B-B14F-4D97-AF65-F5344CB8AC3E}">
        <p14:creationId xmlns:p14="http://schemas.microsoft.com/office/powerpoint/2010/main" val="312244287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 number of HIV infections classified as stage 3 (AIDS) among persons with infection attributed to male-to-male sexual contact continues to represent the highest number stage 3 (AIDS) classifications each year. Stage 3 (AIDS) among persons with HIV infection attributed to injection drug use have continued to decline while heterosexual contact has increased. Stage 3 (AIDS) among persons with HIV infection attributed to heterosexual contact surpassed the number of those attributed to injection drug use for the first time in 2001 and have continued to account for the second highest number of infections classified as stage 3 (AIDS) annually since that time.</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Data have been statistically adjusted to account for missing transmission category.</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Heterosexual contact is with a person known to have, or to be at high risk for, HIV infection.</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“Other” category includes hemophilia, blood transfusion, perinatal exposure, and risk factor not reported or not identified.</a:t>
            </a:r>
          </a:p>
          <a:p>
            <a:endParaRPr lang="en-US" sz="1200" kern="1200" dirty="0" smtClean="0">
              <a:solidFill>
                <a:schemeClr val="tx1"/>
              </a:solidFill>
              <a:effectLst/>
              <a:latin typeface="+mn-lt"/>
              <a:ea typeface="+mn-ea"/>
              <a:cs typeface="+mn-cs"/>
            </a:endParaRPr>
          </a:p>
          <a:p>
            <a:r>
              <a:rPr lang="en-US" sz="1200" b="0" kern="1200" dirty="0" smtClean="0">
                <a:solidFill>
                  <a:schemeClr val="tx1"/>
                </a:solidFill>
                <a:effectLst/>
                <a:latin typeface="+mn-lt"/>
                <a:ea typeface="+mn-ea"/>
                <a:cs typeface="+mn-cs"/>
              </a:rPr>
              <a:t>REFERENCE:</a:t>
            </a:r>
          </a:p>
          <a:p>
            <a:r>
              <a:rPr lang="en-US" sz="1200" b="0" kern="1200" dirty="0" smtClean="0">
                <a:solidFill>
                  <a:schemeClr val="tx1"/>
                </a:solidFill>
                <a:effectLst/>
                <a:latin typeface="+mn-lt"/>
                <a:ea typeface="+mn-ea"/>
                <a:cs typeface="+mn-cs"/>
              </a:rPr>
              <a:t>Centers for Disease Control and Prevention, available at: https://www.cdc.gov/hiv/statistics/overview/ataglance.html.</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p>
          <a:p>
            <a:pPr>
              <a:spcBef>
                <a:spcPts val="424"/>
              </a:spcBef>
            </a:pPr>
            <a:endParaRPr lang="en-US" dirty="0">
              <a:solidFill>
                <a:srgbClr val="000000"/>
              </a:solidFill>
            </a:endParaRPr>
          </a:p>
        </p:txBody>
      </p:sp>
    </p:spTree>
    <p:extLst>
      <p:ext uri="{BB962C8B-B14F-4D97-AF65-F5344CB8AC3E}">
        <p14:creationId xmlns:p14="http://schemas.microsoft.com/office/powerpoint/2010/main" val="364702612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fontScale="85000" lnSpcReduction="20000"/>
          </a:bodyPr>
          <a:lstStyle/>
          <a:p>
            <a:r>
              <a:rPr lang="en-US" sz="1200" kern="1200" dirty="0" smtClean="0">
                <a:solidFill>
                  <a:schemeClr val="tx1"/>
                </a:solidFill>
                <a:effectLst/>
                <a:latin typeface="+mn-lt"/>
                <a:ea typeface="+mn-ea"/>
                <a:cs typeface="+mn-cs"/>
              </a:rPr>
              <a:t>This slide presents the racial/ethnic trends in diagnoses of HIV infection classified as stage 3 (AIDS) in the United States and 6 dependent areas during 1985 through 2014 among adult and adolescent persons who inject drugs (PWID). Rates by race and ethnicity, important for understanding the impact of HIV on racial/ethnic groups, are not presented for PWID because of the absence of denominator data from the U.S. Census Bureau (i.e., the denominator data used to compute rates come from the U.S. Census Bureau, but the U.S. Census Bureau does not collect data on injection drug use).</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Noteworthy is the decline from 1993 through 2014 in stage 3 (AIDS) classifications among black/African American, Hispanic/Latino, and white PWID. Despite this decline, the largest number of stage 3 (AIDS) classifications among PWID each year was in blacks/African Americans. The second largest number of stage 3 (AIDS) classifications among PWID was in Hispanics/Latinos, followed by whites, except for 2014. Since 1985, very few stage 3 (AIDS) classifications among PWID were in American Indians/Alaska Natives, Asians, Native Hawaiians/other Pacific Islanders, and persons of multiple races.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Data have been statistically adjusted to account for missing transmission category.</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Data exclude men with HIV infection attributed to male-to-male sexual contact and injection drug use.</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Hispanics/Latinos can be of any race.</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Asian category includes Asian/Pacific Islander legacy cases (cases that were diagnosed and reported under the pre-1997 Office of Management and Budget race/ethnicity classification system).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REFERENCE:</a:t>
            </a:r>
          </a:p>
          <a:p>
            <a:r>
              <a:rPr lang="en-US" sz="1200" kern="1200" dirty="0" smtClean="0">
                <a:solidFill>
                  <a:schemeClr val="tx1"/>
                </a:solidFill>
                <a:effectLst/>
                <a:latin typeface="+mn-lt"/>
                <a:ea typeface="+mn-ea"/>
                <a:cs typeface="+mn-cs"/>
              </a:rPr>
              <a:t>Centers for Disease Control and Prevention, available at: </a:t>
            </a:r>
            <a:r>
              <a:rPr lang="en-US" sz="1200" u="sng" kern="1200" dirty="0" smtClean="0">
                <a:solidFill>
                  <a:schemeClr val="tx1"/>
                </a:solidFill>
                <a:effectLst/>
                <a:latin typeface="+mn-lt"/>
                <a:ea typeface="+mn-ea"/>
                <a:cs typeface="+mn-cs"/>
                <a:hlinkClick r:id="rId3"/>
              </a:rPr>
              <a:t>https://www.cdc.gov/hiv/statistics/overview/ataglance.html</a:t>
            </a:r>
            <a:r>
              <a:rPr lang="en-US" sz="1200" kern="1200" dirty="0" smtClean="0">
                <a:solidFill>
                  <a:schemeClr val="tx1"/>
                </a:solidFill>
                <a:effectLst/>
                <a:latin typeface="+mn-lt"/>
                <a:ea typeface="+mn-ea"/>
                <a:cs typeface="+mn-cs"/>
              </a:rPr>
              <a:t>.</a:t>
            </a:r>
          </a:p>
          <a:p>
            <a:endParaRPr lang="en-US" sz="1200" kern="1200" dirty="0" smtClean="0">
              <a:solidFill>
                <a:schemeClr val="tx1"/>
              </a:solidFill>
              <a:effectLst/>
              <a:latin typeface="+mn-lt"/>
              <a:ea typeface="+mn-ea"/>
              <a:cs typeface="+mn-cs"/>
            </a:endParaRPr>
          </a:p>
          <a:p>
            <a:pPr>
              <a:lnSpc>
                <a:spcPct val="100000"/>
              </a:lnSpc>
            </a:pPr>
            <a:endParaRPr lang="en-US" dirty="0">
              <a:solidFill>
                <a:srgbClr val="000000"/>
              </a:solidFill>
            </a:endParaRPr>
          </a:p>
        </p:txBody>
      </p:sp>
    </p:spTree>
    <p:extLst>
      <p:ext uri="{BB962C8B-B14F-4D97-AF65-F5344CB8AC3E}">
        <p14:creationId xmlns:p14="http://schemas.microsoft.com/office/powerpoint/2010/main" val="14823750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9571" name="Rectangle 3"/>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1" kern="1200" dirty="0" smtClean="0">
                <a:solidFill>
                  <a:schemeClr val="tx1"/>
                </a:solidFill>
                <a:effectLst/>
                <a:latin typeface="+mn-lt"/>
                <a:ea typeface="+mn-ea"/>
                <a:cs typeface="+mn-cs"/>
              </a:rPr>
              <a:t>Read the question and answer choices, and review audience responses out loud.  Do not reveal the correct answer.</a:t>
            </a:r>
            <a:endParaRPr lang="en-US" sz="1200" kern="1200" dirty="0" smtClean="0">
              <a:solidFill>
                <a:schemeClr val="tx1"/>
              </a:solidFill>
              <a:effectLst/>
              <a:latin typeface="+mn-lt"/>
              <a:ea typeface="+mn-ea"/>
              <a:cs typeface="+mn-cs"/>
            </a:endParaRPr>
          </a:p>
          <a:p>
            <a:endParaRPr lang="en-US" altLang="en-US" sz="900" b="1" dirty="0" smtClean="0"/>
          </a:p>
          <a:p>
            <a:endParaRPr lang="en-US" altLang="en-US" sz="900" b="1" dirty="0" smtClean="0"/>
          </a:p>
          <a:p>
            <a:r>
              <a:rPr lang="en-US" altLang="en-US" sz="900" b="1" dirty="0" smtClean="0"/>
              <a:t>Answer </a:t>
            </a:r>
            <a:r>
              <a:rPr lang="en-US" altLang="en-US" sz="900" b="1" dirty="0"/>
              <a:t>Key:</a:t>
            </a:r>
          </a:p>
          <a:p>
            <a:r>
              <a:rPr lang="en-US" altLang="en-US" sz="900" dirty="0"/>
              <a:t>#1 – correct response is A </a:t>
            </a:r>
            <a:r>
              <a:rPr lang="en-US" altLang="en-US" sz="900" dirty="0" smtClean="0"/>
              <a:t>(True)</a:t>
            </a:r>
            <a:endParaRPr lang="en-US" altLang="en-US" sz="900" dirty="0"/>
          </a:p>
        </p:txBody>
      </p:sp>
    </p:spTree>
    <p:extLst>
      <p:ext uri="{BB962C8B-B14F-4D97-AF65-F5344CB8AC3E}">
        <p14:creationId xmlns:p14="http://schemas.microsoft.com/office/powerpoint/2010/main" val="274614190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In 2015 in the United States and 6 dependent areas, among male adults and adolescents with diagnosed HIV infection attributed to injection drug use (IDU), approximately 37% were among blacks/African Americans, 33% among whites, and 26% among Hispanics/Latinos. Among female adults and adolescents with diagnosed HIV infection attributed to IDU, 47% were among whites, 37% among blacks/African Americans, and 12% among Hispanics/Latinos.</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Among both sexes, American Indian/Alaska Native, Asian, Native Hawaiian/other Pacific Islander, and persons of multiple races each comprised 2% or less of persons with HIV infection attributed to IDU.</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Data include persons with a diagnosis of HIV infection regardless of stage of disease at diagnosis. Data for the year 2015 are preliminary and based on 6 months reporting delay. Data have been statistically adjusted to account for missing transmission category.</a:t>
            </a:r>
          </a:p>
          <a:p>
            <a:r>
              <a:rPr lang="en-US" sz="1200" kern="1200" dirty="0" smtClean="0">
                <a:solidFill>
                  <a:schemeClr val="tx1"/>
                </a:solidFill>
                <a:effectLst/>
                <a:latin typeface="+mn-lt"/>
                <a:ea typeface="+mn-ea"/>
                <a:cs typeface="+mn-cs"/>
              </a:rPr>
              <a:t>Data on injection drug use among males</a:t>
            </a:r>
            <a:r>
              <a:rPr lang="en-US" sz="1200" b="1"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do not include men with HIV infection</a:t>
            </a:r>
            <a:r>
              <a:rPr lang="en-US" sz="1200" b="1"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attributed to male-to-male sexual contact </a:t>
            </a:r>
            <a:r>
              <a:rPr lang="en-US" sz="1200" i="1" kern="1200" dirty="0" smtClean="0">
                <a:solidFill>
                  <a:schemeClr val="tx1"/>
                </a:solidFill>
                <a:effectLst/>
                <a:latin typeface="+mn-lt"/>
                <a:ea typeface="+mn-ea"/>
                <a:cs typeface="+mn-cs"/>
              </a:rPr>
              <a:t>and </a:t>
            </a:r>
            <a:r>
              <a:rPr lang="en-US" sz="1200" kern="1200" dirty="0" smtClean="0">
                <a:solidFill>
                  <a:schemeClr val="tx1"/>
                </a:solidFill>
                <a:effectLst/>
                <a:latin typeface="+mn-lt"/>
                <a:ea typeface="+mn-ea"/>
                <a:cs typeface="+mn-cs"/>
              </a:rPr>
              <a:t>injection drug use.</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Hispanics/Latinos can be of any race.</a:t>
            </a:r>
          </a:p>
          <a:p>
            <a:endParaRPr lang="en-US" sz="1200" b="0" kern="1200" dirty="0" smtClean="0">
              <a:solidFill>
                <a:schemeClr val="tx1"/>
              </a:solidFill>
              <a:effectLst/>
              <a:latin typeface="+mn-lt"/>
              <a:ea typeface="+mn-ea"/>
              <a:cs typeface="+mn-cs"/>
            </a:endParaRPr>
          </a:p>
          <a:p>
            <a:r>
              <a:rPr lang="en-US" sz="1200" b="0" kern="1200" dirty="0" smtClean="0">
                <a:solidFill>
                  <a:schemeClr val="tx1"/>
                </a:solidFill>
                <a:effectLst/>
                <a:latin typeface="+mn-lt"/>
                <a:ea typeface="+mn-ea"/>
                <a:cs typeface="+mn-cs"/>
              </a:rPr>
              <a:t>REFERENCE:</a:t>
            </a:r>
          </a:p>
          <a:p>
            <a:r>
              <a:rPr lang="en-US" sz="1200" kern="1200" dirty="0" smtClean="0">
                <a:solidFill>
                  <a:schemeClr val="tx1"/>
                </a:solidFill>
                <a:effectLst/>
                <a:latin typeface="+mn-lt"/>
                <a:ea typeface="+mn-ea"/>
                <a:cs typeface="+mn-cs"/>
              </a:rPr>
              <a:t>Centers for Disease Control and Prevention, available at: </a:t>
            </a:r>
            <a:r>
              <a:rPr lang="en-US" sz="1200" u="sng" kern="1200" dirty="0" smtClean="0">
                <a:solidFill>
                  <a:schemeClr val="tx1"/>
                </a:solidFill>
                <a:effectLst/>
                <a:latin typeface="+mn-lt"/>
                <a:ea typeface="+mn-ea"/>
                <a:cs typeface="+mn-cs"/>
                <a:hlinkClick r:id="rId3"/>
              </a:rPr>
              <a:t>https://www.cdc.gov/hiv/statistics/overview/ataglance.html</a:t>
            </a:r>
            <a:r>
              <a:rPr lang="en-US" sz="1200" kern="1200" dirty="0" smtClean="0">
                <a:solidFill>
                  <a:schemeClr val="tx1"/>
                </a:solidFill>
                <a:effectLst/>
                <a:latin typeface="+mn-lt"/>
                <a:ea typeface="+mn-ea"/>
                <a:cs typeface="+mn-cs"/>
              </a:rPr>
              <a:t>.</a:t>
            </a:r>
          </a:p>
          <a:p>
            <a:endParaRPr lang="en-US" sz="1200" kern="1200" dirty="0" smtClean="0">
              <a:solidFill>
                <a:schemeClr val="tx1"/>
              </a:solidFill>
              <a:effectLst/>
              <a:latin typeface="+mn-lt"/>
              <a:ea typeface="+mn-ea"/>
              <a:cs typeface="+mn-cs"/>
            </a:endParaRPr>
          </a:p>
          <a:p>
            <a:pPr>
              <a:spcBef>
                <a:spcPts val="424"/>
              </a:spcBef>
            </a:pPr>
            <a:endParaRPr lang="en-US" dirty="0" smtClean="0"/>
          </a:p>
        </p:txBody>
      </p:sp>
    </p:spTree>
    <p:extLst>
      <p:ext uri="{BB962C8B-B14F-4D97-AF65-F5344CB8AC3E}">
        <p14:creationId xmlns:p14="http://schemas.microsoft.com/office/powerpoint/2010/main" val="368955200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Switching gears from HIV to more the more direct impact of opioid use, the Centers for Disease Control and Prevention reports that each day more than 1,000 people are treated in emergency departments across the country as a result of the misuse of prescriptions for opioids. </a:t>
            </a:r>
          </a:p>
          <a:p>
            <a:r>
              <a:rPr lang="en-US" sz="1200" kern="1200" dirty="0" smtClean="0">
                <a:solidFill>
                  <a:schemeClr val="tx1"/>
                </a:solidFill>
                <a:effectLst/>
                <a:latin typeface="+mn-lt"/>
                <a:ea typeface="+mn-ea"/>
                <a:cs typeface="+mn-cs"/>
              </a:rPr>
              <a:t> </a:t>
            </a:r>
          </a:p>
          <a:p>
            <a:r>
              <a:rPr lang="en-US" sz="1200" b="0" kern="1200" dirty="0" smtClean="0">
                <a:solidFill>
                  <a:schemeClr val="tx1"/>
                </a:solidFill>
                <a:effectLst/>
                <a:latin typeface="+mn-lt"/>
                <a:ea typeface="+mn-ea"/>
                <a:cs typeface="+mn-cs"/>
              </a:rPr>
              <a:t>REFERENCE:</a:t>
            </a:r>
          </a:p>
          <a:p>
            <a:r>
              <a:rPr lang="en-US" sz="1200" b="0" kern="1200" dirty="0" smtClean="0">
                <a:solidFill>
                  <a:schemeClr val="tx1"/>
                </a:solidFill>
                <a:effectLst/>
                <a:latin typeface="+mn-lt"/>
                <a:ea typeface="+mn-ea"/>
                <a:cs typeface="+mn-cs"/>
              </a:rPr>
              <a:t>Centers for Disease Control and Prevention,</a:t>
            </a:r>
            <a:r>
              <a:rPr lang="en-US" sz="1200" b="0" kern="1200" baseline="0" dirty="0" smtClean="0">
                <a:solidFill>
                  <a:schemeClr val="tx1"/>
                </a:solidFill>
                <a:effectLst/>
                <a:latin typeface="+mn-lt"/>
                <a:ea typeface="+mn-ea"/>
                <a:cs typeface="+mn-cs"/>
              </a:rPr>
              <a:t> available at: </a:t>
            </a:r>
            <a:r>
              <a:rPr lang="en-US" sz="1200" b="0" kern="1200" dirty="0" smtClean="0">
                <a:solidFill>
                  <a:schemeClr val="tx1"/>
                </a:solidFill>
                <a:effectLst/>
                <a:latin typeface="+mn-lt"/>
                <a:ea typeface="+mn-ea"/>
                <a:cs typeface="+mn-cs"/>
              </a:rPr>
              <a:t>https://www.cdc.gov/drugoverdose/epidemic/index.html.</a:t>
            </a:r>
          </a:p>
          <a:p>
            <a:endParaRPr lang="en-US" dirty="0"/>
          </a:p>
        </p:txBody>
      </p:sp>
      <p:sp>
        <p:nvSpPr>
          <p:cNvPr id="4" name="Slide Number Placeholder 3"/>
          <p:cNvSpPr>
            <a:spLocks noGrp="1"/>
          </p:cNvSpPr>
          <p:nvPr>
            <p:ph type="sldNum" sz="quarter" idx="10"/>
          </p:nvPr>
        </p:nvSpPr>
        <p:spPr/>
        <p:txBody>
          <a:bodyPr/>
          <a:lstStyle/>
          <a:p>
            <a:fld id="{1198BED6-6C92-4801-B7CF-D243B0E3C2F9}" type="slidenum">
              <a:rPr lang="en-US" smtClean="0"/>
              <a:t>41</a:t>
            </a:fld>
            <a:endParaRPr lang="en-US"/>
          </a:p>
        </p:txBody>
      </p:sp>
    </p:spTree>
    <p:extLst>
      <p:ext uri="{BB962C8B-B14F-4D97-AF65-F5344CB8AC3E}">
        <p14:creationId xmlns:p14="http://schemas.microsoft.com/office/powerpoint/2010/main" val="192556192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Drug overdose deaths and opioid-involved deaths continue to increase in the United States. The majority of drug overdose deaths (more than six out of ten) involve an opioid. Since 1999, the number of overdose deaths involving opioids (including prescription opioids </a:t>
            </a:r>
            <a:r>
              <a:rPr lang="en-US" sz="1200" u="sng" kern="1200" dirty="0" smtClean="0">
                <a:solidFill>
                  <a:schemeClr val="tx1"/>
                </a:solidFill>
                <a:effectLst/>
                <a:latin typeface="+mn-lt"/>
                <a:ea typeface="+mn-ea"/>
                <a:cs typeface="+mn-cs"/>
                <a:hlinkClick r:id="rId3"/>
              </a:rPr>
              <a:t>(https://www.cdc.gov/drugoverdose/opioids/prescribed.html)</a:t>
            </a:r>
            <a:r>
              <a:rPr lang="en-US" sz="1200" kern="1200" dirty="0" smtClean="0">
                <a:solidFill>
                  <a:schemeClr val="tx1"/>
                </a:solidFill>
                <a:effectLst/>
                <a:latin typeface="+mn-lt"/>
                <a:ea typeface="+mn-ea"/>
                <a:cs typeface="+mn-cs"/>
              </a:rPr>
              <a:t> and heroin </a:t>
            </a:r>
            <a:r>
              <a:rPr lang="en-US" sz="1200" u="sng" kern="1200" dirty="0" smtClean="0">
                <a:solidFill>
                  <a:schemeClr val="tx1"/>
                </a:solidFill>
                <a:effectLst/>
                <a:latin typeface="+mn-lt"/>
                <a:ea typeface="+mn-ea"/>
                <a:cs typeface="+mn-cs"/>
                <a:hlinkClick r:id="rId4"/>
              </a:rPr>
              <a:t>(https://www.cdc.gov/drugoverdose/opioids/heroin.html)</a:t>
            </a:r>
            <a:r>
              <a:rPr lang="en-US" sz="1200" kern="1200" dirty="0" smtClean="0">
                <a:solidFill>
                  <a:schemeClr val="tx1"/>
                </a:solidFill>
                <a:effectLst/>
                <a:latin typeface="+mn-lt"/>
                <a:ea typeface="+mn-ea"/>
                <a:cs typeface="+mn-cs"/>
              </a:rPr>
              <a:t> quadrupled. From 2000 to 2015 more than half a million people died from drug overdoses. 91 Americans die every day from an opioid overdose.</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We now know that overdoses from prescription opioids are a driving factor in the 15-year increase in opioid overdose deaths. Since 1999, the amount of prescription opioids sold in the U.S. nearly quadrupled, yet there has not been an overall change in the amount of pain that Americans report. Deaths from prescription opioids—drugs like oxycodone, hydrocodone, and methadone—have more than quadrupled since 1999.</a:t>
            </a:r>
          </a:p>
          <a:p>
            <a:r>
              <a:rPr lang="en-US" sz="1200" kern="1200" baseline="300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0" kern="1200" dirty="0" smtClean="0">
                <a:solidFill>
                  <a:schemeClr val="tx1"/>
                </a:solidFill>
                <a:effectLst/>
                <a:latin typeface="+mn-lt"/>
                <a:ea typeface="+mn-ea"/>
                <a:cs typeface="+mn-cs"/>
              </a:rPr>
              <a:t>REFERENCES:</a:t>
            </a:r>
          </a:p>
          <a:p>
            <a:r>
              <a:rPr lang="en-US" sz="1200" kern="1200" dirty="0" smtClean="0">
                <a:solidFill>
                  <a:schemeClr val="tx1"/>
                </a:solidFill>
                <a:effectLst/>
                <a:latin typeface="+mn-lt"/>
                <a:ea typeface="+mn-ea"/>
                <a:cs typeface="+mn-cs"/>
              </a:rPr>
              <a:t>Centers for Disease Control and Prevention, available at: </a:t>
            </a:r>
            <a:r>
              <a:rPr lang="en-US" sz="1200" u="sng" kern="1200" dirty="0" smtClean="0">
                <a:solidFill>
                  <a:schemeClr val="tx1"/>
                </a:solidFill>
                <a:effectLst/>
                <a:latin typeface="+mn-lt"/>
                <a:ea typeface="+mn-ea"/>
                <a:cs typeface="+mn-cs"/>
                <a:hlinkClick r:id="rId5"/>
              </a:rPr>
              <a:t>https://www.cdc.gov/drugoverdose/epidemic/index.html</a:t>
            </a:r>
            <a:r>
              <a:rPr lang="en-US" sz="1200" kern="1200" dirty="0" smtClean="0">
                <a:solidFill>
                  <a:schemeClr val="tx1"/>
                </a:solidFill>
                <a:effectLst/>
                <a:latin typeface="+mn-lt"/>
                <a:ea typeface="+mn-ea"/>
                <a:cs typeface="+mn-cs"/>
              </a:rPr>
              <a:t>.</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Rudd, R.A., Seth, P., David, F., &amp; Scholl, L. (2015). Increases in drug and opioid-involved overdose deaths – United States, 2010-2015. </a:t>
            </a:r>
            <a:r>
              <a:rPr lang="en-US" sz="1200" i="1" kern="1200" dirty="0" smtClean="0">
                <a:solidFill>
                  <a:schemeClr val="tx1"/>
                </a:solidFill>
                <a:effectLst/>
                <a:latin typeface="+mn-lt"/>
                <a:ea typeface="+mn-ea"/>
                <a:cs typeface="+mn-cs"/>
              </a:rPr>
              <a:t>MMWR Morbidity and Mortality Weekly Report, </a:t>
            </a:r>
            <a:r>
              <a:rPr lang="en-US" sz="1200" i="1" kern="1200" dirty="0" err="1" smtClean="0">
                <a:solidFill>
                  <a:schemeClr val="tx1"/>
                </a:solidFill>
                <a:effectLst/>
                <a:latin typeface="+mn-lt"/>
                <a:ea typeface="+mn-ea"/>
                <a:cs typeface="+mn-cs"/>
              </a:rPr>
              <a:t>ePub</a:t>
            </a:r>
            <a:r>
              <a:rPr lang="en-US" sz="1200" i="1" kern="1200" dirty="0" smtClean="0">
                <a:solidFill>
                  <a:schemeClr val="tx1"/>
                </a:solidFill>
                <a:effectLst/>
                <a:latin typeface="+mn-lt"/>
                <a:ea typeface="+mn-ea"/>
                <a:cs typeface="+mn-cs"/>
              </a:rPr>
              <a:t> 16</a:t>
            </a:r>
            <a:r>
              <a:rPr lang="en-US" sz="1200" kern="1200" dirty="0" smtClean="0">
                <a:solidFill>
                  <a:schemeClr val="tx1"/>
                </a:solidFill>
                <a:effectLst/>
                <a:latin typeface="+mn-lt"/>
                <a:ea typeface="+mn-ea"/>
                <a:cs typeface="+mn-cs"/>
              </a:rPr>
              <a:t>. DOI: </a:t>
            </a:r>
            <a:r>
              <a:rPr lang="en-US" sz="1200" u="sng" kern="1200" dirty="0" smtClean="0">
                <a:solidFill>
                  <a:schemeClr val="tx1"/>
                </a:solidFill>
                <a:effectLst/>
                <a:latin typeface="+mn-lt"/>
                <a:ea typeface="+mn-ea"/>
                <a:cs typeface="+mn-cs"/>
                <a:hlinkClick r:id="rId6"/>
              </a:rPr>
              <a:t>http://dx.doi.org/10.15585/mmwr.mm6550e</a:t>
            </a:r>
            <a:r>
              <a:rPr lang="en-US" sz="1200" kern="1200" dirty="0" smtClean="0">
                <a:solidFill>
                  <a:schemeClr val="tx1"/>
                </a:solidFill>
                <a:effectLst/>
                <a:latin typeface="+mn-lt"/>
                <a:ea typeface="+mn-ea"/>
                <a:cs typeface="+mn-cs"/>
              </a:rPr>
              <a:t>.</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Centers for Disease Control and Prevention. (2016). Wide-ranging online data for epidemiologic research (WONDER). Atlanta, GA: CDC, National Center for Health Statistics. Available at </a:t>
            </a:r>
            <a:r>
              <a:rPr lang="en-US" sz="1200" u="sng" kern="1200" dirty="0" smtClean="0">
                <a:solidFill>
                  <a:schemeClr val="tx1"/>
                </a:solidFill>
                <a:effectLst/>
                <a:latin typeface="+mn-lt"/>
                <a:ea typeface="+mn-ea"/>
                <a:cs typeface="+mn-cs"/>
                <a:hlinkClick r:id="rId7"/>
              </a:rPr>
              <a:t>http://wonder.cdc.gov</a:t>
            </a:r>
            <a:r>
              <a:rPr lang="en-US" sz="1200" kern="1200" dirty="0" smtClean="0">
                <a:solidFill>
                  <a:schemeClr val="tx1"/>
                </a:solidFill>
                <a:effectLst/>
                <a:latin typeface="+mn-lt"/>
                <a:ea typeface="+mn-ea"/>
                <a:cs typeface="+mn-cs"/>
              </a:rPr>
              <a:t>.</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Chang, H., </a:t>
            </a:r>
            <a:r>
              <a:rPr lang="en-US" sz="1200" kern="1200" dirty="0" err="1" smtClean="0">
                <a:solidFill>
                  <a:schemeClr val="tx1"/>
                </a:solidFill>
                <a:effectLst/>
                <a:latin typeface="+mn-lt"/>
                <a:ea typeface="+mn-ea"/>
                <a:cs typeface="+mn-cs"/>
              </a:rPr>
              <a:t>Daubresse</a:t>
            </a:r>
            <a:r>
              <a:rPr lang="en-US" sz="1200" kern="1200" dirty="0" smtClean="0">
                <a:solidFill>
                  <a:schemeClr val="tx1"/>
                </a:solidFill>
                <a:effectLst/>
                <a:latin typeface="+mn-lt"/>
                <a:ea typeface="+mn-ea"/>
                <a:cs typeface="+mn-cs"/>
              </a:rPr>
              <a:t>, M., </a:t>
            </a:r>
            <a:r>
              <a:rPr lang="en-US" sz="1200" kern="1200" dirty="0" err="1" smtClean="0">
                <a:solidFill>
                  <a:schemeClr val="tx1"/>
                </a:solidFill>
                <a:effectLst/>
                <a:latin typeface="+mn-lt"/>
                <a:ea typeface="+mn-ea"/>
                <a:cs typeface="+mn-cs"/>
              </a:rPr>
              <a:t>Kruszewski</a:t>
            </a:r>
            <a:r>
              <a:rPr lang="en-US" sz="1200" kern="1200" dirty="0" smtClean="0">
                <a:solidFill>
                  <a:schemeClr val="tx1"/>
                </a:solidFill>
                <a:effectLst/>
                <a:latin typeface="+mn-lt"/>
                <a:ea typeface="+mn-ea"/>
                <a:cs typeface="+mn-cs"/>
              </a:rPr>
              <a:t>, S., et al. (2014). Prevalence and treatment of pain in emergency departments in the United States, 2000 – 2010. </a:t>
            </a:r>
            <a:r>
              <a:rPr lang="en-US" sz="1200" i="1" kern="1200" dirty="0" err="1" smtClean="0">
                <a:solidFill>
                  <a:schemeClr val="tx1"/>
                </a:solidFill>
                <a:effectLst/>
                <a:latin typeface="+mn-lt"/>
                <a:ea typeface="+mn-ea"/>
                <a:cs typeface="+mn-cs"/>
              </a:rPr>
              <a:t>Amer</a:t>
            </a:r>
            <a:r>
              <a:rPr lang="en-US" sz="1200" i="1" kern="1200" dirty="0" smtClean="0">
                <a:solidFill>
                  <a:schemeClr val="tx1"/>
                </a:solidFill>
                <a:effectLst/>
                <a:latin typeface="+mn-lt"/>
                <a:ea typeface="+mn-ea"/>
                <a:cs typeface="+mn-cs"/>
              </a:rPr>
              <a:t> J of Emergency Med, 32</a:t>
            </a:r>
            <a:r>
              <a:rPr lang="en-US" sz="1200" kern="1200" dirty="0" smtClean="0">
                <a:solidFill>
                  <a:schemeClr val="tx1"/>
                </a:solidFill>
                <a:effectLst/>
                <a:latin typeface="+mn-lt"/>
                <a:ea typeface="+mn-ea"/>
                <a:cs typeface="+mn-cs"/>
              </a:rPr>
              <a:t>(5), 421-31.</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err="1" smtClean="0">
                <a:solidFill>
                  <a:schemeClr val="tx1"/>
                </a:solidFill>
                <a:effectLst/>
                <a:latin typeface="+mn-lt"/>
                <a:ea typeface="+mn-ea"/>
                <a:cs typeface="+mn-cs"/>
              </a:rPr>
              <a:t>Daubresse</a:t>
            </a:r>
            <a:r>
              <a:rPr lang="en-US" sz="1200" kern="1200" dirty="0" smtClean="0">
                <a:solidFill>
                  <a:schemeClr val="tx1"/>
                </a:solidFill>
                <a:effectLst/>
                <a:latin typeface="+mn-lt"/>
                <a:ea typeface="+mn-ea"/>
                <a:cs typeface="+mn-cs"/>
              </a:rPr>
              <a:t>, M., Chang, H., Yu, Y., </a:t>
            </a:r>
            <a:r>
              <a:rPr lang="en-US" sz="1200" kern="1200" dirty="0" err="1" smtClean="0">
                <a:solidFill>
                  <a:schemeClr val="tx1"/>
                </a:solidFill>
                <a:effectLst/>
                <a:latin typeface="+mn-lt"/>
                <a:ea typeface="+mn-ea"/>
                <a:cs typeface="+mn-cs"/>
              </a:rPr>
              <a:t>Viswanathan</a:t>
            </a:r>
            <a:r>
              <a:rPr lang="en-US" sz="1200" kern="1200" dirty="0" smtClean="0">
                <a:solidFill>
                  <a:schemeClr val="tx1"/>
                </a:solidFill>
                <a:effectLst/>
                <a:latin typeface="+mn-lt"/>
                <a:ea typeface="+mn-ea"/>
                <a:cs typeface="+mn-cs"/>
              </a:rPr>
              <a:t>, S., et al. (2013). Ambulatory diagnosis and treatment of nonmalignant pain in the United States, 2000 – 2010. </a:t>
            </a:r>
            <a:r>
              <a:rPr lang="en-US" sz="1200" i="1" kern="1200" dirty="0" smtClean="0">
                <a:solidFill>
                  <a:schemeClr val="tx1"/>
                </a:solidFill>
                <a:effectLst/>
                <a:latin typeface="+mn-lt"/>
                <a:ea typeface="+mn-ea"/>
                <a:cs typeface="+mn-cs"/>
              </a:rPr>
              <a:t>Medical Care, 51</a:t>
            </a:r>
            <a:r>
              <a:rPr lang="en-US" sz="1200" kern="1200" dirty="0" smtClean="0">
                <a:solidFill>
                  <a:schemeClr val="tx1"/>
                </a:solidFill>
                <a:effectLst/>
                <a:latin typeface="+mn-lt"/>
                <a:ea typeface="+mn-ea"/>
                <a:cs typeface="+mn-cs"/>
              </a:rPr>
              <a:t>(10), 870-878.</a:t>
            </a:r>
          </a:p>
        </p:txBody>
      </p:sp>
      <p:sp>
        <p:nvSpPr>
          <p:cNvPr id="4" name="Slide Number Placeholder 3"/>
          <p:cNvSpPr>
            <a:spLocks noGrp="1"/>
          </p:cNvSpPr>
          <p:nvPr>
            <p:ph type="sldNum" sz="quarter" idx="10"/>
          </p:nvPr>
        </p:nvSpPr>
        <p:spPr/>
        <p:txBody>
          <a:bodyPr/>
          <a:lstStyle/>
          <a:p>
            <a:fld id="{1198BED6-6C92-4801-B7CF-D243B0E3C2F9}" type="slidenum">
              <a:rPr lang="en-US" smtClean="0"/>
              <a:t>42</a:t>
            </a:fld>
            <a:endParaRPr lang="en-US"/>
          </a:p>
        </p:txBody>
      </p:sp>
    </p:spTree>
    <p:extLst>
      <p:ext uri="{BB962C8B-B14F-4D97-AF65-F5344CB8AC3E}">
        <p14:creationId xmlns:p14="http://schemas.microsoft.com/office/powerpoint/2010/main" val="203619472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This slide shows a comparison of injury deaths by drug poisoning (red bars), suicide (blue line), homicide (green line), firearms (orange line), and motor vehicle crashes (light purple) for 2014.  The red bars show increasing number of deaths drug poisoning.  In 2015 we lost more people to drug poisoning than young men we lost in the whole Vietnam war-more than 55,000.  In 2016, in the United States we exceeded 60,000 lost souls as a direct result of drug poisoning.  </a:t>
            </a:r>
          </a:p>
          <a:p>
            <a:r>
              <a:rPr lang="en-US" sz="1200" b="0" kern="1200" dirty="0" smtClean="0">
                <a:solidFill>
                  <a:schemeClr val="tx1"/>
                </a:solidFill>
                <a:effectLst/>
                <a:latin typeface="+mn-lt"/>
                <a:ea typeface="+mn-ea"/>
                <a:cs typeface="+mn-cs"/>
              </a:rPr>
              <a:t> </a:t>
            </a:r>
          </a:p>
          <a:p>
            <a:r>
              <a:rPr lang="en-US" sz="1200" b="0" kern="1200" dirty="0" smtClean="0">
                <a:solidFill>
                  <a:schemeClr val="tx1"/>
                </a:solidFill>
                <a:effectLst/>
                <a:latin typeface="+mn-lt"/>
                <a:ea typeface="+mn-ea"/>
                <a:cs typeface="+mn-cs"/>
              </a:rPr>
              <a:t>REFERENCE:</a:t>
            </a:r>
          </a:p>
          <a:p>
            <a:r>
              <a:rPr lang="en-US" sz="1200" kern="1200" dirty="0" smtClean="0">
                <a:solidFill>
                  <a:schemeClr val="tx1"/>
                </a:solidFill>
                <a:effectLst/>
                <a:latin typeface="+mn-lt"/>
                <a:ea typeface="+mn-ea"/>
                <a:cs typeface="+mn-cs"/>
              </a:rPr>
              <a:t>Centers for Disease Control and Prevention, available at: </a:t>
            </a:r>
            <a:r>
              <a:rPr lang="en-US" sz="1200" u="sng" kern="1200" dirty="0" smtClean="0">
                <a:solidFill>
                  <a:schemeClr val="tx1"/>
                </a:solidFill>
                <a:effectLst/>
                <a:latin typeface="+mn-lt"/>
                <a:ea typeface="+mn-ea"/>
                <a:cs typeface="+mn-cs"/>
              </a:rPr>
              <a:t>https://www.cdc.gov/drugoverdose/epidemic/index.html.</a:t>
            </a:r>
            <a:endParaRPr lang="en-US" dirty="0"/>
          </a:p>
        </p:txBody>
      </p:sp>
      <p:sp>
        <p:nvSpPr>
          <p:cNvPr id="4" name="Slide Number Placeholder 3"/>
          <p:cNvSpPr>
            <a:spLocks noGrp="1"/>
          </p:cNvSpPr>
          <p:nvPr>
            <p:ph type="sldNum" sz="quarter" idx="10"/>
          </p:nvPr>
        </p:nvSpPr>
        <p:spPr/>
        <p:txBody>
          <a:bodyPr/>
          <a:lstStyle/>
          <a:p>
            <a:fld id="{1198BED6-6C92-4801-B7CF-D243B0E3C2F9}" type="slidenum">
              <a:rPr lang="en-US" smtClean="0"/>
              <a:t>43</a:t>
            </a:fld>
            <a:endParaRPr lang="en-US"/>
          </a:p>
        </p:txBody>
      </p:sp>
    </p:spTree>
    <p:extLst>
      <p:ext uri="{BB962C8B-B14F-4D97-AF65-F5344CB8AC3E}">
        <p14:creationId xmlns:p14="http://schemas.microsoft.com/office/powerpoint/2010/main" val="163248509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Not the sharp increase of deaths related to heroin and synthetic opioids, including fentanyl-the blue and orange lines.  These events are driven by what is happening in the Northeast, New York, New Hampshire, Maine and Vermont, and the Mid-west and South, Ohio, West Virginia, Indiana, Tennessee and Kentucky.</a:t>
            </a:r>
          </a:p>
          <a:p>
            <a:endParaRPr lang="en-US" sz="1200" b="0" kern="1200" dirty="0" smtClean="0">
              <a:solidFill>
                <a:schemeClr val="tx1"/>
              </a:solidFill>
              <a:effectLst/>
              <a:latin typeface="+mn-lt"/>
              <a:ea typeface="+mn-ea"/>
              <a:cs typeface="+mn-cs"/>
            </a:endParaRPr>
          </a:p>
          <a:p>
            <a:r>
              <a:rPr lang="en-US" sz="1200" b="0" kern="1200" dirty="0" smtClean="0">
                <a:solidFill>
                  <a:schemeClr val="tx1"/>
                </a:solidFill>
                <a:effectLst/>
                <a:latin typeface="+mn-lt"/>
                <a:ea typeface="+mn-ea"/>
                <a:cs typeface="+mn-cs"/>
              </a:rPr>
              <a:t>REFERENCE:</a:t>
            </a:r>
          </a:p>
          <a:p>
            <a:r>
              <a:rPr lang="en-US" sz="1200" kern="1200" dirty="0" smtClean="0">
                <a:solidFill>
                  <a:schemeClr val="tx1"/>
                </a:solidFill>
                <a:effectLst/>
                <a:latin typeface="+mn-lt"/>
                <a:ea typeface="+mn-ea"/>
                <a:cs typeface="+mn-cs"/>
              </a:rPr>
              <a:t>Centers for Disease Control and Prevention, National Vital Statistics System, Mortality.  CDC WONDER Atlanta, Georgia, U.S. Department of Health and Human Services, CDC; 2016. </a:t>
            </a:r>
            <a:r>
              <a:rPr lang="en-US" sz="1200" kern="1200" dirty="0" smtClean="0">
                <a:solidFill>
                  <a:schemeClr val="tx1"/>
                </a:solidFill>
                <a:effectLst/>
                <a:latin typeface="+mn-lt"/>
                <a:ea typeface="+mn-ea"/>
                <a:cs typeface="+mn-cs"/>
                <a:hlinkClick r:id="rId3"/>
              </a:rPr>
              <a:t>http://wonder.cdc.gov</a:t>
            </a:r>
            <a:r>
              <a:rPr lang="en-US" sz="1200" kern="1200" dirty="0" smtClean="0">
                <a:solidFill>
                  <a:schemeClr val="tx1"/>
                </a:solidFill>
                <a:effectLst/>
                <a:latin typeface="+mn-lt"/>
                <a:ea typeface="+mn-ea"/>
                <a:cs typeface="+mn-cs"/>
              </a:rPr>
              <a:t>.</a:t>
            </a:r>
          </a:p>
          <a:p>
            <a:endParaRPr lang="en-US" dirty="0"/>
          </a:p>
        </p:txBody>
      </p:sp>
    </p:spTree>
    <p:extLst>
      <p:ext uri="{BB962C8B-B14F-4D97-AF65-F5344CB8AC3E}">
        <p14:creationId xmlns:p14="http://schemas.microsoft.com/office/powerpoint/2010/main" val="347652497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This next slide illustrates the increase in opioid overdose deaths by state for the years 2000 (top left), 2005 (top right) 2010, (bottom left) and 2015 (bottom right.)  These are age-adjusted rates per 100,000 where the light green is less than 4.9, the yellow is 5.0 to 9.9, the orange 10.0 to 14.9 and the red is greater than 15.  </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REFERENCES:</a:t>
            </a:r>
          </a:p>
          <a:p>
            <a:r>
              <a:rPr lang="en-US" sz="1200" kern="1200" dirty="0" smtClean="0">
                <a:solidFill>
                  <a:schemeClr val="tx1"/>
                </a:solidFill>
                <a:effectLst/>
                <a:latin typeface="+mn-lt"/>
                <a:ea typeface="+mn-ea"/>
                <a:cs typeface="+mn-cs"/>
              </a:rPr>
              <a:t>Prescription Drug Monitoring Program, Training and Technical Assistance Center, </a:t>
            </a:r>
            <a:r>
              <a:rPr lang="en-US" sz="1200" kern="1200" dirty="0" smtClean="0">
                <a:solidFill>
                  <a:schemeClr val="tx1"/>
                </a:solidFill>
                <a:effectLst/>
                <a:latin typeface="+mn-lt"/>
                <a:ea typeface="+mn-ea"/>
                <a:cs typeface="+mn-cs"/>
                <a:hlinkClick r:id="rId3"/>
              </a:rPr>
              <a:t>http://www.pdmpassist.org/</a:t>
            </a:r>
            <a:r>
              <a:rPr lang="en-US" sz="1200" kern="1200" dirty="0" smtClean="0">
                <a:solidFill>
                  <a:schemeClr val="tx1"/>
                </a:solidFill>
                <a:effectLst/>
                <a:latin typeface="+mn-lt"/>
                <a:ea typeface="+mn-ea"/>
                <a:cs typeface="+mn-cs"/>
              </a:rPr>
              <a:t>.</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1198BED6-6C92-4801-B7CF-D243B0E3C2F9}" type="slidenum">
              <a:rPr lang="en-US" smtClean="0"/>
              <a:t>45</a:t>
            </a:fld>
            <a:endParaRPr lang="en-US"/>
          </a:p>
        </p:txBody>
      </p:sp>
    </p:spTree>
    <p:extLst>
      <p:ext uri="{BB962C8B-B14F-4D97-AF65-F5344CB8AC3E}">
        <p14:creationId xmlns:p14="http://schemas.microsoft.com/office/powerpoint/2010/main" val="397454475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a:t>
            </a:r>
            <a:r>
              <a:rPr lang="en-US" baseline="0" dirty="0" smtClean="0"/>
              <a:t> slide depicts the rate of opioid deaths in California in 2016. The darker the shading, the higher the rate of deaths. In total, there were 1,925 opioid deaths during calendar year 2016.</a:t>
            </a:r>
            <a:endParaRPr lang="en-US" dirty="0"/>
          </a:p>
        </p:txBody>
      </p:sp>
      <p:sp>
        <p:nvSpPr>
          <p:cNvPr id="4" name="Slide Number Placeholder 3"/>
          <p:cNvSpPr>
            <a:spLocks noGrp="1"/>
          </p:cNvSpPr>
          <p:nvPr>
            <p:ph type="sldNum" sz="quarter" idx="10"/>
          </p:nvPr>
        </p:nvSpPr>
        <p:spPr/>
        <p:txBody>
          <a:bodyPr/>
          <a:lstStyle/>
          <a:p>
            <a:fld id="{1198BED6-6C92-4801-B7CF-D243B0E3C2F9}" type="slidenum">
              <a:rPr lang="en-US" smtClean="0"/>
              <a:t>46</a:t>
            </a:fld>
            <a:endParaRPr lang="en-US"/>
          </a:p>
        </p:txBody>
      </p:sp>
    </p:spTree>
    <p:extLst>
      <p:ext uri="{BB962C8B-B14F-4D97-AF65-F5344CB8AC3E}">
        <p14:creationId xmlns:p14="http://schemas.microsoft.com/office/powerpoint/2010/main" val="415658893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As you can see by this and the previous slide, the counties that are impacted the most by opioids are dominated by the most northern-rural counties.</a:t>
            </a:r>
            <a:endParaRPr lang="en-US" dirty="0"/>
          </a:p>
        </p:txBody>
      </p:sp>
      <p:sp>
        <p:nvSpPr>
          <p:cNvPr id="4" name="Slide Number Placeholder 3"/>
          <p:cNvSpPr>
            <a:spLocks noGrp="1"/>
          </p:cNvSpPr>
          <p:nvPr>
            <p:ph type="sldNum" sz="quarter" idx="10"/>
          </p:nvPr>
        </p:nvSpPr>
        <p:spPr/>
        <p:txBody>
          <a:bodyPr/>
          <a:lstStyle/>
          <a:p>
            <a:fld id="{1198BED6-6C92-4801-B7CF-D243B0E3C2F9}" type="slidenum">
              <a:rPr lang="en-US" smtClean="0"/>
              <a:t>47</a:t>
            </a:fld>
            <a:endParaRPr lang="en-US"/>
          </a:p>
        </p:txBody>
      </p:sp>
    </p:spTree>
    <p:extLst>
      <p:ext uri="{BB962C8B-B14F-4D97-AF65-F5344CB8AC3E}">
        <p14:creationId xmlns:p14="http://schemas.microsoft.com/office/powerpoint/2010/main" val="55519180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 DEA has issued a number of alerts regarding the drug fentanyl and fentanyl analogues being introduced into the United States illicit drug market as counterfeit prescription pills.  </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REFERENCE:</a:t>
            </a:r>
            <a:br>
              <a:rPr lang="en-US" sz="1200" b="1"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United States Drug Enforcement Administration, Headquarter News, March 18, 2015.</a:t>
            </a:r>
            <a:endParaRPr lang="en-US" dirty="0"/>
          </a:p>
        </p:txBody>
      </p:sp>
      <p:sp>
        <p:nvSpPr>
          <p:cNvPr id="4" name="Slide Number Placeholder 3"/>
          <p:cNvSpPr>
            <a:spLocks noGrp="1"/>
          </p:cNvSpPr>
          <p:nvPr>
            <p:ph type="sldNum" sz="quarter" idx="10"/>
          </p:nvPr>
        </p:nvSpPr>
        <p:spPr/>
        <p:txBody>
          <a:bodyPr/>
          <a:lstStyle/>
          <a:p>
            <a:fld id="{1198BED6-6C92-4801-B7CF-D243B0E3C2F9}" type="slidenum">
              <a:rPr lang="en-US" smtClean="0"/>
              <a:t>48</a:t>
            </a:fld>
            <a:endParaRPr lang="en-US"/>
          </a:p>
        </p:txBody>
      </p:sp>
    </p:spTree>
    <p:extLst>
      <p:ext uri="{BB962C8B-B14F-4D97-AF65-F5344CB8AC3E}">
        <p14:creationId xmlns:p14="http://schemas.microsoft.com/office/powerpoint/2010/main" val="59485269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kern="1200" dirty="0" smtClean="0">
                <a:solidFill>
                  <a:schemeClr val="tx1"/>
                </a:solidFill>
                <a:effectLst/>
                <a:latin typeface="+mn-lt"/>
                <a:ea typeface="+mn-ea"/>
                <a:cs typeface="+mn-cs"/>
              </a:rPr>
              <a:t>Illegally-made fentanyl use is on the rise. </a:t>
            </a:r>
            <a:r>
              <a:rPr lang="en-US" sz="1200" kern="1200" dirty="0" smtClean="0">
                <a:solidFill>
                  <a:schemeClr val="tx1"/>
                </a:solidFill>
                <a:effectLst/>
                <a:latin typeface="+mn-lt"/>
                <a:ea typeface="+mn-ea"/>
                <a:cs typeface="+mn-cs"/>
              </a:rPr>
              <a:t>Overdose deaths involving synthetic opioids other than methadone, which includes fentanyl, increased by 72% from 2014 to 2015.</a:t>
            </a:r>
            <a:r>
              <a:rPr lang="en-US" sz="1200" kern="1200" baseline="30000" dirty="0" smtClean="0">
                <a:solidFill>
                  <a:schemeClr val="tx1"/>
                </a:solidFill>
                <a:effectLst/>
                <a:latin typeface="+mn-lt"/>
                <a:ea typeface="+mn-ea"/>
                <a:cs typeface="+mn-cs"/>
              </a:rPr>
              <a:t>3</a:t>
            </a:r>
            <a:r>
              <a:rPr lang="en-US" sz="1200" kern="1200" dirty="0" smtClean="0">
                <a:solidFill>
                  <a:schemeClr val="tx1"/>
                </a:solidFill>
                <a:effectLst/>
                <a:latin typeface="+mn-lt"/>
                <a:ea typeface="+mn-ea"/>
                <a:cs typeface="+mn-cs"/>
              </a:rPr>
              <a:t> Roughly 9,500 people died from overdoses involving synthetic opioids other than methadone in 2015</a:t>
            </a:r>
            <a:r>
              <a:rPr lang="en-US" sz="1200" kern="1200" dirty="0" smtClean="0">
                <a:solidFill>
                  <a:schemeClr val="tx1"/>
                </a:solidFill>
                <a:effectLst/>
                <a:latin typeface="+mn-lt"/>
                <a:ea typeface="+mn-ea"/>
                <a:cs typeface="+mn-cs"/>
              </a:rPr>
              <a:t>.</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Reports from law enforcement indicate that much of the synthetic opioid overdose increase may be due to illegally made fentanyl. According to data from the National Forensic Laboratory Information System, confiscations, or seizures, of fentanyl increased by nearly 7x from 2012 to 2014. There were 4,585 fentanyl confiscations in </a:t>
            </a:r>
            <a:r>
              <a:rPr lang="en-US" sz="1200" kern="1200" smtClean="0">
                <a:solidFill>
                  <a:schemeClr val="tx1"/>
                </a:solidFill>
                <a:effectLst/>
                <a:latin typeface="+mn-lt"/>
                <a:ea typeface="+mn-ea"/>
                <a:cs typeface="+mn-cs"/>
              </a:rPr>
              <a:t>2014</a:t>
            </a:r>
            <a:r>
              <a:rPr lang="en-US" sz="1200" kern="120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This suggests that the sharp rise in fentanyl-related deaths may be due to increased availability of illegally made, non-pharmaceutical fentanyl, and not prescribed fentanyl.</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number of states reporting 20 or more fentanyl confiscations every six months is increasing. From July to December 2014, 18 states reported 20 or more fentanyl drug confiscations (See Figure 1). By comparison, six states reported 20 or more fentanyl drug confiscations from July to December 2013.</a:t>
            </a:r>
          </a:p>
          <a:p>
            <a:r>
              <a:rPr lang="en-US" sz="1200" kern="1200" dirty="0" smtClean="0">
                <a:solidFill>
                  <a:schemeClr val="tx1"/>
                </a:solidFill>
                <a:effectLst/>
                <a:latin typeface="+mn-lt"/>
                <a:ea typeface="+mn-ea"/>
                <a:cs typeface="+mn-cs"/>
              </a:rPr>
              <a:t> </a:t>
            </a:r>
          </a:p>
          <a:p>
            <a:r>
              <a:rPr lang="en-US" sz="1200" b="0" kern="1200" dirty="0" smtClean="0">
                <a:solidFill>
                  <a:schemeClr val="tx1"/>
                </a:solidFill>
                <a:effectLst/>
                <a:latin typeface="+mn-lt"/>
                <a:ea typeface="+mn-ea"/>
                <a:cs typeface="+mn-cs"/>
              </a:rPr>
              <a:t>REFERENCE:</a:t>
            </a:r>
          </a:p>
          <a:p>
            <a:r>
              <a:rPr lang="en-US" sz="1200" kern="1200" dirty="0" smtClean="0">
                <a:solidFill>
                  <a:schemeClr val="tx1"/>
                </a:solidFill>
                <a:effectLst/>
                <a:latin typeface="+mn-lt"/>
                <a:ea typeface="+mn-ea"/>
                <a:cs typeface="+mn-cs"/>
              </a:rPr>
              <a:t>Centers for Disease Control and Prevention . </a:t>
            </a:r>
          </a:p>
          <a:p>
            <a:endParaRPr lang="en-US" dirty="0" smtClean="0">
              <a:effectLst/>
            </a:endParaRPr>
          </a:p>
          <a:p>
            <a:endParaRPr lang="en-US" dirty="0"/>
          </a:p>
        </p:txBody>
      </p:sp>
    </p:spTree>
    <p:extLst>
      <p:ext uri="{BB962C8B-B14F-4D97-AF65-F5344CB8AC3E}">
        <p14:creationId xmlns:p14="http://schemas.microsoft.com/office/powerpoint/2010/main" val="17401961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0595" name="Rectangle 3"/>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1" kern="1200" dirty="0" smtClean="0">
                <a:solidFill>
                  <a:schemeClr val="tx1"/>
                </a:solidFill>
                <a:effectLst/>
                <a:latin typeface="+mn-lt"/>
                <a:ea typeface="+mn-ea"/>
                <a:cs typeface="+mn-cs"/>
              </a:rPr>
              <a:t>Read the question and answer choices, and review audience responses out loud.  Do not reveal the correct answer.</a:t>
            </a:r>
            <a:endParaRPr lang="en-US"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endParaRPr lang="en-US" altLang="en-US" sz="900" b="1" dirty="0" smtClean="0"/>
          </a:p>
          <a:p>
            <a:r>
              <a:rPr lang="en-US" altLang="en-US" sz="900" b="1" dirty="0" smtClean="0"/>
              <a:t>Answer </a:t>
            </a:r>
            <a:r>
              <a:rPr lang="en-US" altLang="en-US" sz="900" b="1" dirty="0"/>
              <a:t>Key:</a:t>
            </a:r>
          </a:p>
          <a:p>
            <a:r>
              <a:rPr lang="en-US" altLang="en-US" sz="900" dirty="0"/>
              <a:t>#2 – correct response is </a:t>
            </a:r>
            <a:r>
              <a:rPr lang="en-US" altLang="en-US" sz="900" dirty="0" smtClean="0"/>
              <a:t>B (Full</a:t>
            </a:r>
            <a:r>
              <a:rPr lang="en-US" altLang="en-US" sz="900" baseline="0" dirty="0" smtClean="0"/>
              <a:t> Agonist</a:t>
            </a:r>
            <a:r>
              <a:rPr lang="en-US" altLang="en-US" sz="900" dirty="0" smtClean="0"/>
              <a:t>)</a:t>
            </a:r>
            <a:endParaRPr lang="en-US" altLang="en-US" sz="900" dirty="0"/>
          </a:p>
        </p:txBody>
      </p:sp>
    </p:spTree>
    <p:extLst>
      <p:ext uri="{BB962C8B-B14F-4D97-AF65-F5344CB8AC3E}">
        <p14:creationId xmlns:p14="http://schemas.microsoft.com/office/powerpoint/2010/main" val="121124031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 DEA's Special Testing and Research Laboratory’s Emerging Trends Program compiled the data for this report to monitor new psychoactive substance (NPS) trends in the United States through queries of archived seizure and analysis information from drug evidence analyzed by the DEA laboratory system.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This </a:t>
            </a:r>
            <a:r>
              <a:rPr lang="en-US" sz="1200" i="1" kern="1200" dirty="0" smtClean="0">
                <a:solidFill>
                  <a:schemeClr val="tx1"/>
                </a:solidFill>
                <a:effectLst/>
                <a:latin typeface="+mn-lt"/>
                <a:ea typeface="+mn-ea"/>
                <a:cs typeface="+mn-cs"/>
              </a:rPr>
              <a:t>Fourth</a:t>
            </a:r>
            <a:r>
              <a:rPr lang="en-US" sz="1200" i="1" kern="1200" baseline="0" dirty="0" smtClean="0">
                <a:solidFill>
                  <a:schemeClr val="tx1"/>
                </a:solidFill>
                <a:effectLst/>
                <a:latin typeface="+mn-lt"/>
                <a:ea typeface="+mn-ea"/>
                <a:cs typeface="+mn-cs"/>
              </a:rPr>
              <a:t> Quarter 2016 Report</a:t>
            </a:r>
            <a:r>
              <a:rPr lang="en-US" sz="1200" i="1"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includes NPS seized and identified in the fourth quarter of CY2016. For opioids and analgesics, this report indicates that "Acryl fentanyl and P-</a:t>
            </a:r>
            <a:r>
              <a:rPr lang="en-US" sz="1200" kern="1200" dirty="0" err="1" smtClean="0">
                <a:solidFill>
                  <a:schemeClr val="tx1"/>
                </a:solidFill>
                <a:effectLst/>
                <a:latin typeface="+mn-lt"/>
                <a:ea typeface="+mn-ea"/>
                <a:cs typeface="+mn-cs"/>
              </a:rPr>
              <a:t>Fluorobutyrylfentanyl</a:t>
            </a:r>
            <a:r>
              <a:rPr lang="en-US" sz="1200" kern="1200" dirty="0" smtClean="0">
                <a:solidFill>
                  <a:schemeClr val="tx1"/>
                </a:solidFill>
                <a:effectLst/>
                <a:latin typeface="+mn-lt"/>
                <a:ea typeface="+mn-ea"/>
                <a:cs typeface="+mn-cs"/>
              </a:rPr>
              <a:t> were reported for the first time in the fourth quarter of 2016. The relative percentage of fentanyl identifications decreased from between 65 and 70% in previous quarters to 50% due to the significant increase (300%) in </a:t>
            </a:r>
            <a:r>
              <a:rPr lang="en-US" sz="1200" kern="1200" dirty="0" err="1" smtClean="0">
                <a:solidFill>
                  <a:schemeClr val="tx1"/>
                </a:solidFill>
                <a:effectLst/>
                <a:latin typeface="+mn-lt"/>
                <a:ea typeface="+mn-ea"/>
                <a:cs typeface="+mn-cs"/>
              </a:rPr>
              <a:t>furanyl</a:t>
            </a:r>
            <a:r>
              <a:rPr lang="en-US" sz="1200" kern="1200" dirty="0" smtClean="0">
                <a:solidFill>
                  <a:schemeClr val="tx1"/>
                </a:solidFill>
                <a:effectLst/>
                <a:latin typeface="+mn-lt"/>
                <a:ea typeface="+mn-ea"/>
                <a:cs typeface="+mn-cs"/>
              </a:rPr>
              <a:t> fentanyl identifications during the fourth quarter.“</a:t>
            </a:r>
          </a:p>
          <a:p>
            <a:endParaRPr lang="en-US" sz="1200" b="0" kern="1200" dirty="0" smtClean="0">
              <a:solidFill>
                <a:schemeClr val="tx1"/>
              </a:solidFill>
              <a:effectLst/>
              <a:latin typeface="+mn-lt"/>
              <a:ea typeface="+mn-ea"/>
              <a:cs typeface="+mn-cs"/>
            </a:endParaRPr>
          </a:p>
          <a:p>
            <a:r>
              <a:rPr lang="en-US" sz="1200" b="0" kern="1200" dirty="0" smtClean="0">
                <a:solidFill>
                  <a:schemeClr val="tx1"/>
                </a:solidFill>
                <a:effectLst/>
                <a:latin typeface="+mn-lt"/>
                <a:ea typeface="+mn-ea"/>
                <a:cs typeface="+mn-cs"/>
              </a:rPr>
              <a:t>REFERENCE:</a:t>
            </a:r>
          </a:p>
          <a:p>
            <a:r>
              <a:rPr lang="en-US" sz="1200" kern="1200" dirty="0" smtClean="0">
                <a:solidFill>
                  <a:schemeClr val="tx1"/>
                </a:solidFill>
                <a:effectLst/>
                <a:latin typeface="+mn-lt"/>
                <a:ea typeface="+mn-ea"/>
                <a:cs typeface="+mn-cs"/>
              </a:rPr>
              <a:t>U.S. Drug Enforcement Administration. (2017). Emerging Threat Report, Fourth Quarter 2016. Available at: </a:t>
            </a:r>
            <a:r>
              <a:rPr lang="en-US" sz="1200" u="sng" kern="1200" dirty="0" smtClean="0">
                <a:solidFill>
                  <a:schemeClr val="tx1"/>
                </a:solidFill>
                <a:effectLst/>
                <a:latin typeface="+mn-lt"/>
                <a:ea typeface="+mn-ea"/>
                <a:cs typeface="+mn-cs"/>
                <a:hlinkClick r:id="rId3"/>
              </a:rPr>
              <a:t>https://ndews.umd.edu/sites/ndews.umd.edu/files/u1486/dea_emerging_threat_report_2016_quarter_4.pdf</a:t>
            </a:r>
            <a:r>
              <a:rPr lang="en-US" sz="1200" kern="1200" dirty="0" smtClean="0">
                <a:solidFill>
                  <a:schemeClr val="tx1"/>
                </a:solidFill>
                <a:effectLst/>
                <a:latin typeface="+mn-lt"/>
                <a:ea typeface="+mn-ea"/>
                <a:cs typeface="+mn-cs"/>
              </a:rPr>
              <a:t>.</a:t>
            </a:r>
          </a:p>
          <a:p>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endParaRPr lang="en-US" dirty="0"/>
          </a:p>
        </p:txBody>
      </p:sp>
    </p:spTree>
    <p:extLst>
      <p:ext uri="{BB962C8B-B14F-4D97-AF65-F5344CB8AC3E}">
        <p14:creationId xmlns:p14="http://schemas.microsoft.com/office/powerpoint/2010/main" val="101897404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This image depicts a potential lethal dose of fentanyl along side a U.S. penny.  Imagine that a dose of the fentanyl analogue, </a:t>
            </a:r>
            <a:r>
              <a:rPr lang="en-US" sz="1200" kern="1200" dirty="0" err="1" smtClean="0">
                <a:solidFill>
                  <a:schemeClr val="tx1"/>
                </a:solidFill>
                <a:effectLst/>
                <a:latin typeface="+mn-lt"/>
                <a:ea typeface="+mn-ea"/>
                <a:cs typeface="+mn-cs"/>
              </a:rPr>
              <a:t>carfentanil</a:t>
            </a:r>
            <a:r>
              <a:rPr lang="en-US" sz="1200" kern="1200" dirty="0" smtClean="0">
                <a:solidFill>
                  <a:schemeClr val="tx1"/>
                </a:solidFill>
                <a:effectLst/>
                <a:latin typeface="+mn-lt"/>
                <a:ea typeface="+mn-ea"/>
                <a:cs typeface="+mn-cs"/>
              </a:rPr>
              <a:t>, approximately 1/100</a:t>
            </a:r>
            <a:r>
              <a:rPr lang="en-US" sz="1200" kern="1200" baseline="30000" dirty="0" smtClean="0">
                <a:solidFill>
                  <a:schemeClr val="tx1"/>
                </a:solidFill>
                <a:effectLst/>
                <a:latin typeface="+mn-lt"/>
                <a:ea typeface="+mn-ea"/>
                <a:cs typeface="+mn-cs"/>
              </a:rPr>
              <a:t>th</a:t>
            </a:r>
            <a:r>
              <a:rPr lang="en-US" sz="1200" kern="1200" dirty="0" smtClean="0">
                <a:solidFill>
                  <a:schemeClr val="tx1"/>
                </a:solidFill>
                <a:effectLst/>
                <a:latin typeface="+mn-lt"/>
                <a:ea typeface="+mn-ea"/>
                <a:cs typeface="+mn-cs"/>
              </a:rPr>
              <a:t> of what is pictured, or 200 micrograms, is a lethal dose.  Hazmat suits are to be worn during the manufacturing process.  </a:t>
            </a:r>
            <a:r>
              <a:rPr lang="en-US" sz="1200" kern="1200" dirty="0" err="1" smtClean="0">
                <a:solidFill>
                  <a:schemeClr val="tx1"/>
                </a:solidFill>
                <a:effectLst/>
                <a:latin typeface="+mn-lt"/>
                <a:ea typeface="+mn-ea"/>
                <a:cs typeface="+mn-cs"/>
              </a:rPr>
              <a:t>Carfentanil</a:t>
            </a:r>
            <a:r>
              <a:rPr lang="en-US" sz="1200" kern="1200" dirty="0" smtClean="0">
                <a:solidFill>
                  <a:schemeClr val="tx1"/>
                </a:solidFill>
                <a:effectLst/>
                <a:latin typeface="+mn-lt"/>
                <a:ea typeface="+mn-ea"/>
                <a:cs typeface="+mn-cs"/>
              </a:rPr>
              <a:t> is 100 times more potent than fentanyl, 5000 times more potent than heroin and 10,000 times more potent than morphine. </a:t>
            </a:r>
            <a:r>
              <a:rPr lang="en-US" sz="1200" kern="1200" dirty="0" err="1" smtClean="0">
                <a:solidFill>
                  <a:schemeClr val="tx1"/>
                </a:solidFill>
                <a:effectLst/>
                <a:latin typeface="+mn-lt"/>
                <a:ea typeface="+mn-ea"/>
                <a:cs typeface="+mn-cs"/>
              </a:rPr>
              <a:t>Carfentanil</a:t>
            </a:r>
            <a:r>
              <a:rPr lang="en-US" sz="1200" kern="1200" dirty="0" smtClean="0">
                <a:solidFill>
                  <a:schemeClr val="tx1"/>
                </a:solidFill>
                <a:effectLst/>
                <a:latin typeface="+mn-lt"/>
                <a:ea typeface="+mn-ea"/>
                <a:cs typeface="+mn-cs"/>
              </a:rPr>
              <a:t> was first produced in 1974 at Janssen </a:t>
            </a:r>
            <a:r>
              <a:rPr lang="en-US" sz="1200" kern="1200" dirty="0" err="1" smtClean="0">
                <a:solidFill>
                  <a:schemeClr val="tx1"/>
                </a:solidFill>
                <a:effectLst/>
                <a:latin typeface="+mn-lt"/>
                <a:ea typeface="+mn-ea"/>
                <a:cs typeface="+mn-cs"/>
              </a:rPr>
              <a:t>Pharmaceutica</a:t>
            </a:r>
            <a:r>
              <a:rPr lang="en-US" sz="1200" kern="1200" dirty="0" smtClean="0">
                <a:solidFill>
                  <a:schemeClr val="tx1"/>
                </a:solidFill>
                <a:effectLst/>
                <a:latin typeface="+mn-lt"/>
                <a:ea typeface="+mn-ea"/>
                <a:cs typeface="+mn-cs"/>
              </a:rPr>
              <a:t>.</a:t>
            </a:r>
          </a:p>
          <a:p>
            <a:r>
              <a:rPr lang="en-US" sz="1200" kern="1200" dirty="0" smtClean="0">
                <a:solidFill>
                  <a:schemeClr val="tx1"/>
                </a:solidFill>
                <a:effectLst/>
                <a:latin typeface="+mn-lt"/>
                <a:ea typeface="+mn-ea"/>
                <a:cs typeface="+mn-cs"/>
              </a:rPr>
              <a:t> </a:t>
            </a:r>
          </a:p>
          <a:p>
            <a:r>
              <a:rPr lang="en-US" sz="1200" b="0" kern="1200" dirty="0" smtClean="0">
                <a:solidFill>
                  <a:schemeClr val="tx1"/>
                </a:solidFill>
                <a:effectLst/>
                <a:latin typeface="+mn-lt"/>
                <a:ea typeface="+mn-ea"/>
                <a:cs typeface="+mn-cs"/>
              </a:rPr>
              <a:t>REFERENCE:</a:t>
            </a:r>
          </a:p>
          <a:p>
            <a:r>
              <a:rPr lang="en-US" sz="1200" b="0" kern="1200" dirty="0" smtClean="0">
                <a:solidFill>
                  <a:schemeClr val="tx1"/>
                </a:solidFill>
                <a:effectLst/>
                <a:latin typeface="+mn-lt"/>
                <a:ea typeface="+mn-ea"/>
                <a:cs typeface="+mn-cs"/>
              </a:rPr>
              <a:t>National Environmental Systems. </a:t>
            </a:r>
          </a:p>
          <a:p>
            <a:endParaRPr lang="en-US" sz="1100" dirty="0" smtClean="0"/>
          </a:p>
          <a:p>
            <a:endParaRPr lang="en-US" sz="1100" dirty="0" smtClean="0"/>
          </a:p>
          <a:p>
            <a:endParaRPr lang="en-US" sz="1100" dirty="0" smtClean="0"/>
          </a:p>
          <a:p>
            <a:endParaRPr lang="en-US" sz="1100" dirty="0" smtClean="0"/>
          </a:p>
          <a:p>
            <a:endParaRPr lang="en-US" sz="1100" dirty="0" smtClean="0"/>
          </a:p>
          <a:p>
            <a:endParaRPr lang="en-US" sz="1100" dirty="0" smtClean="0"/>
          </a:p>
          <a:p>
            <a:endParaRPr lang="en-US" sz="1100" dirty="0" smtClean="0"/>
          </a:p>
          <a:p>
            <a:endParaRPr lang="en-US" dirty="0"/>
          </a:p>
        </p:txBody>
      </p:sp>
    </p:spTree>
    <p:extLst>
      <p:ext uri="{BB962C8B-B14F-4D97-AF65-F5344CB8AC3E}">
        <p14:creationId xmlns:p14="http://schemas.microsoft.com/office/powerpoint/2010/main" val="380913884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Investigators nicknamed the street mixture “Gray Death” which is behind overdoses in Alabama, Georgia and Ohio.  It looks like concrete and varies in texture from a sandy-like powder to hard and chunky. Often the mixture is a combination of several opioids including heroin, fentanyl, </a:t>
            </a:r>
            <a:r>
              <a:rPr lang="en-US" sz="1200" kern="1200" dirty="0" err="1" smtClean="0">
                <a:solidFill>
                  <a:schemeClr val="tx1"/>
                </a:solidFill>
                <a:effectLst/>
                <a:latin typeface="+mn-lt"/>
                <a:ea typeface="+mn-ea"/>
                <a:cs typeface="+mn-cs"/>
              </a:rPr>
              <a:t>carfentanil</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Carfentanil</a:t>
            </a:r>
            <a:r>
              <a:rPr lang="en-US" sz="1200" kern="1200" dirty="0" smtClean="0">
                <a:solidFill>
                  <a:schemeClr val="tx1"/>
                </a:solidFill>
                <a:effectLst/>
                <a:latin typeface="+mn-lt"/>
                <a:ea typeface="+mn-ea"/>
                <a:cs typeface="+mn-cs"/>
              </a:rPr>
              <a:t> is used to tranquilize large animals. Usually the ingredients of this mixture are unknown to users, which is what makes it so lethal.  Touching the substance puts an individual at risk.</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Last year, the U.S. Drug Enforcement Administration listed U-47700 in the category of the most dangerous drugs it regulates, saying it was associated with dozens of fatalities, mostly in New York and North Carolina. Some of the pills taken from Prince's estate after the musician's overdose death last year contained U-47700.</a:t>
            </a:r>
          </a:p>
          <a:p>
            <a:r>
              <a:rPr lang="en-US" sz="1200" kern="1200" dirty="0" smtClean="0">
                <a:solidFill>
                  <a:schemeClr val="tx1"/>
                </a:solidFill>
                <a:effectLst/>
                <a:latin typeface="+mn-lt"/>
                <a:ea typeface="+mn-ea"/>
                <a:cs typeface="+mn-cs"/>
              </a:rPr>
              <a:t> </a:t>
            </a:r>
          </a:p>
          <a:p>
            <a:r>
              <a:rPr lang="en-US" sz="1200" b="0" kern="1200" dirty="0" smtClean="0">
                <a:solidFill>
                  <a:schemeClr val="tx1"/>
                </a:solidFill>
                <a:effectLst/>
                <a:latin typeface="+mn-lt"/>
                <a:ea typeface="+mn-ea"/>
                <a:cs typeface="+mn-cs"/>
              </a:rPr>
              <a:t>REFERENCE:</a:t>
            </a:r>
          </a:p>
          <a:p>
            <a:r>
              <a:rPr lang="en-US" sz="1200" b="0" kern="1200" dirty="0" smtClean="0">
                <a:solidFill>
                  <a:schemeClr val="tx1"/>
                </a:solidFill>
                <a:effectLst/>
                <a:latin typeface="+mn-lt"/>
                <a:ea typeface="+mn-ea"/>
                <a:cs typeface="+mn-cs"/>
              </a:rPr>
              <a:t>The Associated Press.</a:t>
            </a:r>
          </a:p>
          <a:p>
            <a:endParaRPr lang="en-US" sz="1200" b="0" kern="1200" dirty="0" smtClean="0">
              <a:solidFill>
                <a:schemeClr val="tx1"/>
              </a:solidFill>
              <a:effectLst/>
              <a:latin typeface="+mn-lt"/>
              <a:ea typeface="+mn-ea"/>
              <a:cs typeface="+mn-cs"/>
            </a:endParaRPr>
          </a:p>
          <a:p>
            <a:r>
              <a:rPr lang="en-US" sz="1200" b="0" kern="1200" dirty="0" smtClean="0">
                <a:solidFill>
                  <a:schemeClr val="tx1"/>
                </a:solidFill>
                <a:effectLst/>
                <a:latin typeface="+mn-lt"/>
                <a:ea typeface="+mn-ea"/>
                <a:cs typeface="+mn-cs"/>
              </a:rPr>
              <a:t>IMAGE CREDIT:</a:t>
            </a:r>
          </a:p>
          <a:p>
            <a:r>
              <a:rPr lang="en-US" sz="1200" b="0" kern="1200" dirty="0" smtClean="0">
                <a:solidFill>
                  <a:schemeClr val="tx1"/>
                </a:solidFill>
                <a:effectLst/>
                <a:latin typeface="+mn-lt"/>
                <a:ea typeface="+mn-ea"/>
                <a:cs typeface="+mn-cs"/>
              </a:rPr>
              <a:t>The Associated Press.</a:t>
            </a:r>
          </a:p>
          <a:p>
            <a:endParaRPr lang="en-US" dirty="0"/>
          </a:p>
        </p:txBody>
      </p:sp>
    </p:spTree>
    <p:extLst>
      <p:ext uri="{BB962C8B-B14F-4D97-AF65-F5344CB8AC3E}">
        <p14:creationId xmlns:p14="http://schemas.microsoft.com/office/powerpoint/2010/main" val="367944544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b="0" kern="1200" dirty="0" smtClean="0">
                <a:solidFill>
                  <a:schemeClr val="tx1"/>
                </a:solidFill>
                <a:effectLst/>
                <a:latin typeface="+mn-lt"/>
                <a:ea typeface="+mn-ea"/>
                <a:cs typeface="+mn-cs"/>
              </a:rPr>
              <a:t>Now we have a pretty good understanding of what opioids do, where they come from and their devastating impact.  Let’s find out who’s using them.</a:t>
            </a:r>
          </a:p>
        </p:txBody>
      </p:sp>
    </p:spTree>
    <p:extLst>
      <p:ext uri="{BB962C8B-B14F-4D97-AF65-F5344CB8AC3E}">
        <p14:creationId xmlns:p14="http://schemas.microsoft.com/office/powerpoint/2010/main" val="274156937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A number of risk factors exist for prescription opioid abuse and overdose, including overlapping prescriptions from multiple providers, high daily dosages, concurrent mental illness or other substance use disorder, and the combination of poverty and living in a rural area.</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REFERENCE:</a:t>
            </a:r>
          </a:p>
          <a:p>
            <a:r>
              <a:rPr lang="en-US" sz="1200" kern="1200" dirty="0" smtClean="0">
                <a:solidFill>
                  <a:schemeClr val="tx1"/>
                </a:solidFill>
                <a:effectLst/>
                <a:latin typeface="+mn-lt"/>
                <a:ea typeface="+mn-ea"/>
                <a:cs typeface="+mn-cs"/>
              </a:rPr>
              <a:t>National</a:t>
            </a:r>
            <a:r>
              <a:rPr lang="en-US" sz="1200" kern="1200" baseline="0" dirty="0" smtClean="0">
                <a:solidFill>
                  <a:schemeClr val="tx1"/>
                </a:solidFill>
                <a:effectLst/>
                <a:latin typeface="+mn-lt"/>
                <a:ea typeface="+mn-ea"/>
                <a:cs typeface="+mn-cs"/>
              </a:rPr>
              <a:t> Institute on Drug Abuse.</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1198BED6-6C92-4801-B7CF-D243B0E3C2F9}" type="slidenum">
              <a:rPr lang="en-US" smtClean="0"/>
              <a:t>54</a:t>
            </a:fld>
            <a:endParaRPr lang="en-US"/>
          </a:p>
        </p:txBody>
      </p:sp>
    </p:spTree>
    <p:extLst>
      <p:ext uri="{BB962C8B-B14F-4D97-AF65-F5344CB8AC3E}">
        <p14:creationId xmlns:p14="http://schemas.microsoft.com/office/powerpoint/2010/main" val="52372090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Many more were written in some states than others – according to a </a:t>
            </a:r>
            <a:r>
              <a:rPr lang="en-US" sz="1200" i="1" kern="1200" dirty="0" smtClean="0">
                <a:solidFill>
                  <a:schemeClr val="tx1"/>
                </a:solidFill>
                <a:effectLst/>
                <a:latin typeface="+mn-lt"/>
                <a:ea typeface="+mn-ea"/>
                <a:cs typeface="+mn-cs"/>
              </a:rPr>
              <a:t>Vital Signs</a:t>
            </a:r>
            <a:r>
              <a:rPr lang="en-US" sz="1200" u="sng"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report released today by the Centers for Disease Control and Prevention that highlights the danger of overdose. The report also has an example of a state that reversed its overdose trend.</a:t>
            </a:r>
          </a:p>
          <a:p>
            <a:r>
              <a:rPr lang="en-US" sz="1200" kern="1200" dirty="0" smtClean="0">
                <a:solidFill>
                  <a:schemeClr val="tx1"/>
                </a:solidFill>
                <a:effectLst/>
                <a:latin typeface="+mn-lt"/>
                <a:ea typeface="+mn-ea"/>
                <a:cs typeface="+mn-cs"/>
              </a:rPr>
              <a:t>Health care providers in the highest prescribing state, Alabama, wrote almost three times as many of these prescriptions per person as those in the lowest prescribing state, Hawaii.</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Most of the highest prescribing states were in the South.  Previous research has shown that regional variation in use of prescriptions cannot be explained by the underlying health status of the population.</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a:t>
            </a:r>
            <a:r>
              <a:rPr lang="en-US" sz="1200" i="1" kern="1200" dirty="0" smtClean="0">
                <a:solidFill>
                  <a:schemeClr val="tx1"/>
                </a:solidFill>
                <a:effectLst/>
                <a:latin typeface="+mn-lt"/>
                <a:ea typeface="+mn-ea"/>
                <a:cs typeface="+mn-cs"/>
              </a:rPr>
              <a:t>Vital Signs </a:t>
            </a:r>
            <a:r>
              <a:rPr lang="en-US" sz="1200" kern="1200" dirty="0" smtClean="0">
                <a:solidFill>
                  <a:schemeClr val="tx1"/>
                </a:solidFill>
                <a:effectLst/>
                <a:latin typeface="+mn-lt"/>
                <a:ea typeface="+mn-ea"/>
                <a:cs typeface="+mn-cs"/>
              </a:rPr>
              <a:t>report also contains a study highlighting the success of Florida in reversing prescription drug overdose trends. Results showed that after statewide legislative and enforcement actions in 2010 and 2011, the death rate from prescription drug overdose decreased 23 percent between 2010 and 2012. Florida officials had taken these actions in response to a 28 percent increase in the drug overdose death rate over the preceding years (2006-2010).</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Declines in death rates in Florida for specific prescription painkillers (oxycodone, methadone, and hydrocodone) and sedatives paralleled declines in prescribing rates for those drugs. This report was based on Florida Medical Examiners Commission data from 2006 to 2012 and IMS Health National Prescription Audit data from 2008 to 2012.</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Sales of prescription opioids in the U.S. nearly quadrupled from 1999 to 2014, but there has not been an overall change in the amount of pain Americans report.</a:t>
            </a:r>
          </a:p>
          <a:p>
            <a:endParaRPr lang="en-US"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During the time period, prescription opioid overdose deaths increased similarly.</a:t>
            </a:r>
          </a:p>
          <a:p>
            <a:endParaRPr lang="en-US" dirty="0" smtClean="0"/>
          </a:p>
          <a:p>
            <a:r>
              <a:rPr lang="en-US" dirty="0" smtClean="0"/>
              <a:t>REFERENCE:</a:t>
            </a:r>
          </a:p>
          <a:p>
            <a:r>
              <a:rPr lang="en-US" dirty="0" smtClean="0"/>
              <a:t>CDC</a:t>
            </a:r>
            <a:r>
              <a:rPr lang="en-US" baseline="0" dirty="0" smtClean="0"/>
              <a:t> Vital Signs, July 2014, available at: https://www.cdc.gov/drugoverdose/data/prescribing.html.</a:t>
            </a:r>
          </a:p>
          <a:p>
            <a:endParaRPr lang="en-US" baseline="0" dirty="0" smtClean="0"/>
          </a:p>
          <a:p>
            <a:r>
              <a:rPr lang="en-US" baseline="0" dirty="0" smtClean="0"/>
              <a:t>IMAGE CREDIT:</a:t>
            </a:r>
          </a:p>
          <a:p>
            <a:r>
              <a:rPr lang="en-US" baseline="0" dirty="0" smtClean="0"/>
              <a:t>Centers for Disease Control and Prevention.</a:t>
            </a:r>
            <a:endParaRPr lang="en-US" dirty="0" smtClean="0"/>
          </a:p>
          <a:p>
            <a:endParaRPr lang="en-US" dirty="0"/>
          </a:p>
        </p:txBody>
      </p:sp>
    </p:spTree>
    <p:extLst>
      <p:ext uri="{BB962C8B-B14F-4D97-AF65-F5344CB8AC3E}">
        <p14:creationId xmlns:p14="http://schemas.microsoft.com/office/powerpoint/2010/main" val="276480380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According to the 2015 National Survey on Drug Use and Health, about 11.7 million adults have misused opioids in the past year (4.8%) and 9.8 million adults had a serious mental illness (SMI) in the past year (4.0%).</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misuse of opioids includes any use of heroin in the past year and the misuse of prescription pain relievers in the past year. SMI is defined in NSDUH as adults who in the past year have had a diagnosable mental, behavioral, or emotional disorder (excluding developmental and substance use disorders) of sufficient duration to meet diagnostic criteria and has resulted in serious functional impairment substantially interferes with major life activities.</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Little is known about the co-occurrence of opioid misuse and SMI among adults. In 2015, 1.5 million adults aged 18 or older with a past year SMI have misused opioids in the past year. These 1.5 million adults with both SMI and opioid misuse represent 0.6 percent of all adults. Another way of thinking about 1.5 million people with co-occurring SMI and opioid misuse is to look at what percentage they represent among people with SMI and among people who have misused opioids in the past year. About 1 in 8 (13.0%) past year opioid misusers also had SMI in the past year. Alternatively, about 1 in 7 (15.6%) adults with SMI in the past year were past year misusers of opioids.</a:t>
            </a:r>
          </a:p>
          <a:p>
            <a:endParaRPr lang="en-US"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Since the prevalence of HIV among people in mental health care is four times higher than for the general population, those with HIV and their family members require appropriate access to supports and information. Mental health conditions may be of concern prior to as well as after HIV infection.</a:t>
            </a:r>
          </a:p>
          <a:p>
            <a:endParaRPr lang="en-US" sz="1200" b="1" kern="1200" dirty="0" smtClean="0">
              <a:solidFill>
                <a:schemeClr val="tx1"/>
              </a:solidFill>
              <a:effectLst/>
              <a:latin typeface="+mn-lt"/>
              <a:ea typeface="+mn-ea"/>
              <a:cs typeface="+mn-cs"/>
            </a:endParaRPr>
          </a:p>
          <a:p>
            <a:r>
              <a:rPr lang="en-US" sz="1200" b="0" kern="1200" dirty="0" smtClean="0">
                <a:solidFill>
                  <a:schemeClr val="tx1"/>
                </a:solidFill>
                <a:effectLst/>
                <a:latin typeface="+mn-lt"/>
                <a:ea typeface="+mn-ea"/>
                <a:cs typeface="+mn-cs"/>
              </a:rPr>
              <a:t>REFERENCE:</a:t>
            </a:r>
          </a:p>
          <a:p>
            <a:r>
              <a:rPr lang="en-US" sz="1200" kern="1200" dirty="0" smtClean="0">
                <a:solidFill>
                  <a:schemeClr val="tx1"/>
                </a:solidFill>
                <a:effectLst/>
                <a:latin typeface="+mn-lt"/>
                <a:ea typeface="+mn-ea"/>
                <a:cs typeface="+mn-cs"/>
              </a:rPr>
              <a:t>National Surveys on Drug Use and Health (NSDUH), 2015. </a:t>
            </a:r>
          </a:p>
          <a:p>
            <a:endParaRPr lang="en-US" sz="1200" kern="1200" dirty="0" smtClean="0">
              <a:solidFill>
                <a:schemeClr val="tx1"/>
              </a:solidFill>
              <a:effectLst/>
              <a:latin typeface="+mn-lt"/>
              <a:ea typeface="+mn-ea"/>
              <a:cs typeface="+mn-cs"/>
            </a:endParaRPr>
          </a:p>
          <a:p>
            <a:r>
              <a:rPr lang="en-US" sz="1200" b="0" kern="1200" dirty="0" smtClean="0">
                <a:solidFill>
                  <a:schemeClr val="tx1"/>
                </a:solidFill>
                <a:effectLst/>
                <a:latin typeface="+mn-lt"/>
                <a:ea typeface="+mn-ea"/>
                <a:cs typeface="+mn-cs"/>
              </a:rPr>
              <a:t>IMAGE CREDIT:</a:t>
            </a:r>
          </a:p>
          <a:p>
            <a:r>
              <a:rPr lang="en-US" sz="1200" kern="1200" dirty="0" smtClean="0">
                <a:solidFill>
                  <a:schemeClr val="tx1"/>
                </a:solidFill>
                <a:effectLst/>
                <a:latin typeface="+mn-lt"/>
                <a:ea typeface="+mn-ea"/>
                <a:cs typeface="+mn-cs"/>
                <a:hlinkClick r:id="rId3"/>
              </a:rPr>
              <a:t>http://www.samhsa.gov/data/</a:t>
            </a:r>
            <a:r>
              <a:rPr lang="en-US" sz="1200" kern="1200" dirty="0" smtClean="0">
                <a:solidFill>
                  <a:schemeClr val="tx1"/>
                </a:solidFill>
                <a:effectLst/>
                <a:latin typeface="+mn-lt"/>
                <a:ea typeface="+mn-ea"/>
                <a:cs typeface="+mn-cs"/>
              </a:rPr>
              <a:t>.</a:t>
            </a:r>
          </a:p>
          <a:p>
            <a:endParaRPr lang="en-US" sz="1200" kern="1200" dirty="0" smtClean="0">
              <a:solidFill>
                <a:schemeClr val="tx1"/>
              </a:solidFill>
              <a:effectLst/>
              <a:latin typeface="+mn-lt"/>
              <a:ea typeface="+mn-ea"/>
              <a:cs typeface="+mn-cs"/>
            </a:endParaRPr>
          </a:p>
          <a:p>
            <a:endParaRPr lang="en-US" dirty="0"/>
          </a:p>
        </p:txBody>
      </p:sp>
    </p:spTree>
    <p:extLst>
      <p:ext uri="{BB962C8B-B14F-4D97-AF65-F5344CB8AC3E}">
        <p14:creationId xmlns:p14="http://schemas.microsoft.com/office/powerpoint/2010/main" val="292493388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Of people entering treatment for heroin addiction who began abusing opioids in the 1960s, more than 80 percent started with heroin. Of those who began abusing opioids in the 2000s, 75 percent reported that their first opioid was a prescription drug (Cicero et al., 2014).</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According to general population data from the National Survey on Drug Use and Health, less than 4 percent of people who had abused prescription opioids started using heroin within 5 years (</a:t>
            </a:r>
            <a:r>
              <a:rPr lang="en-US" sz="1200" kern="1200" dirty="0" err="1" smtClean="0">
                <a:solidFill>
                  <a:schemeClr val="tx1"/>
                </a:solidFill>
                <a:effectLst/>
                <a:latin typeface="+mn-lt"/>
                <a:ea typeface="+mn-ea"/>
                <a:cs typeface="+mn-cs"/>
              </a:rPr>
              <a:t>Muhuri</a:t>
            </a:r>
            <a:r>
              <a:rPr lang="en-US" sz="1200" kern="1200" dirty="0" smtClean="0">
                <a:solidFill>
                  <a:schemeClr val="tx1"/>
                </a:solidFill>
                <a:effectLst/>
                <a:latin typeface="+mn-lt"/>
                <a:ea typeface="+mn-ea"/>
                <a:cs typeface="+mn-cs"/>
              </a:rPr>
              <a:t> et al., 2013). This suggests that prescription opioid abuse is just one factor in the pathway to heroin. Furthermore, analyses suggest that those who transition to heroin use tend to be frequent users of multiple substances (</a:t>
            </a:r>
            <a:r>
              <a:rPr lang="en-US" sz="1200" kern="1200" dirty="0" err="1" smtClean="0">
                <a:solidFill>
                  <a:schemeClr val="tx1"/>
                </a:solidFill>
                <a:effectLst/>
                <a:latin typeface="+mn-lt"/>
                <a:ea typeface="+mn-ea"/>
                <a:cs typeface="+mn-cs"/>
              </a:rPr>
              <a:t>polydrug</a:t>
            </a:r>
            <a:r>
              <a:rPr lang="en-US" sz="1200" kern="1200" dirty="0" smtClean="0">
                <a:solidFill>
                  <a:schemeClr val="tx1"/>
                </a:solidFill>
                <a:effectLst/>
                <a:latin typeface="+mn-lt"/>
                <a:ea typeface="+mn-ea"/>
                <a:cs typeface="+mn-cs"/>
              </a:rPr>
              <a:t> users) (Jones et al., 2015).</a:t>
            </a: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0" kern="1200" dirty="0" smtClean="0">
                <a:solidFill>
                  <a:schemeClr val="tx1"/>
                </a:solidFill>
                <a:effectLst/>
                <a:latin typeface="+mn-lt"/>
                <a:ea typeface="+mn-ea"/>
                <a:cs typeface="+mn-cs"/>
              </a:rPr>
              <a:t>REFERENCES:</a:t>
            </a:r>
          </a:p>
          <a:p>
            <a:r>
              <a:rPr lang="en-US" sz="1200" kern="1200" dirty="0" smtClean="0">
                <a:solidFill>
                  <a:schemeClr val="tx1"/>
                </a:solidFill>
                <a:effectLst/>
                <a:latin typeface="+mn-lt"/>
                <a:ea typeface="+mn-ea"/>
                <a:cs typeface="+mn-cs"/>
              </a:rPr>
              <a:t>National Institute on Drug Abuse. 2015, available at: </a:t>
            </a:r>
            <a:r>
              <a:rPr lang="en-US" sz="1200" u="sng" kern="1200" dirty="0" smtClean="0">
                <a:solidFill>
                  <a:schemeClr val="tx1"/>
                </a:solidFill>
                <a:effectLst/>
                <a:latin typeface="+mn-lt"/>
                <a:ea typeface="+mn-ea"/>
                <a:cs typeface="+mn-cs"/>
                <a:hlinkClick r:id="rId3"/>
              </a:rPr>
              <a:t>https://www.drugabuse.gov/publications/research-reports/relationship-between-prescription-drug-heroin-abuse/prescription-opioid-use-risk-factor-heroin-use</a:t>
            </a:r>
            <a:r>
              <a:rPr lang="en-US" sz="1200" kern="1200" dirty="0" smtClean="0">
                <a:solidFill>
                  <a:schemeClr val="tx1"/>
                </a:solidFill>
                <a:effectLst/>
                <a:latin typeface="+mn-lt"/>
                <a:ea typeface="+mn-ea"/>
                <a:cs typeface="+mn-cs"/>
              </a:rPr>
              <a:t>.</a:t>
            </a:r>
          </a:p>
          <a:p>
            <a:pPr fontAlgn="base"/>
            <a:endParaRPr lang="en-US" sz="1200" kern="1200" dirty="0" smtClean="0">
              <a:solidFill>
                <a:schemeClr val="tx1"/>
              </a:solidFill>
              <a:effectLst/>
              <a:latin typeface="+mn-lt"/>
              <a:ea typeface="+mn-ea"/>
              <a:cs typeface="+mn-cs"/>
            </a:endParaRPr>
          </a:p>
          <a:p>
            <a:pPr fontAlgn="base"/>
            <a:r>
              <a:rPr lang="en-US" sz="1200" kern="1200" dirty="0" smtClean="0">
                <a:solidFill>
                  <a:schemeClr val="tx1"/>
                </a:solidFill>
                <a:effectLst/>
                <a:latin typeface="+mn-lt"/>
                <a:ea typeface="+mn-ea"/>
                <a:cs typeface="+mn-cs"/>
              </a:rPr>
              <a:t>Cicero, T.J., Ellis, M.S., Surratt, H.L., &amp; Kurtz, S.P. (2014). The changing face of heroin use in the United States: A retrospective analysis of the past 50 years. </a:t>
            </a:r>
            <a:r>
              <a:rPr lang="en-US" sz="1200" i="1" kern="1200" dirty="0" smtClean="0">
                <a:solidFill>
                  <a:schemeClr val="tx1"/>
                </a:solidFill>
                <a:effectLst/>
                <a:latin typeface="+mn-lt"/>
                <a:ea typeface="+mn-ea"/>
                <a:cs typeface="+mn-cs"/>
              </a:rPr>
              <a:t>JAMA Psychiatry, 71</a:t>
            </a:r>
            <a:r>
              <a:rPr lang="en-US" sz="1200" kern="1200" dirty="0" smtClean="0">
                <a:solidFill>
                  <a:schemeClr val="tx1"/>
                </a:solidFill>
                <a:effectLst/>
                <a:latin typeface="+mn-lt"/>
                <a:ea typeface="+mn-ea"/>
                <a:cs typeface="+mn-cs"/>
              </a:rPr>
              <a:t>(7), 821-826.</a:t>
            </a:r>
          </a:p>
          <a:p>
            <a:pPr fontAlgn="base"/>
            <a:endParaRPr lang="en-US" sz="1200" kern="1200" dirty="0" smtClean="0">
              <a:solidFill>
                <a:schemeClr val="tx1"/>
              </a:solidFill>
              <a:effectLst/>
              <a:latin typeface="+mn-lt"/>
              <a:ea typeface="+mn-ea"/>
              <a:cs typeface="+mn-cs"/>
            </a:endParaRPr>
          </a:p>
          <a:p>
            <a:pPr fontAlgn="base"/>
            <a:r>
              <a:rPr lang="en-US" sz="1200" kern="1200" dirty="0" smtClean="0">
                <a:solidFill>
                  <a:schemeClr val="tx1"/>
                </a:solidFill>
                <a:effectLst/>
                <a:latin typeface="+mn-lt"/>
                <a:ea typeface="+mn-ea"/>
                <a:cs typeface="+mn-cs"/>
              </a:rPr>
              <a:t>Jones, C.M. (2013). Heroin use and heroin use risk behaviors among nonmedical users of prescription opioid pain relievers – United States, 2002-2004 and </a:t>
            </a:r>
          </a:p>
          <a:p>
            <a:pPr fontAlgn="base"/>
            <a:r>
              <a:rPr lang="en-US" sz="1200" kern="1200" dirty="0" smtClean="0">
                <a:solidFill>
                  <a:schemeClr val="tx1"/>
                </a:solidFill>
                <a:effectLst/>
                <a:latin typeface="+mn-lt"/>
                <a:ea typeface="+mn-ea"/>
                <a:cs typeface="+mn-cs"/>
              </a:rPr>
              <a:t>2008-2010. </a:t>
            </a:r>
            <a:r>
              <a:rPr lang="en-US" sz="1200" i="1" kern="1200" dirty="0" smtClean="0">
                <a:solidFill>
                  <a:schemeClr val="tx1"/>
                </a:solidFill>
                <a:effectLst/>
                <a:latin typeface="+mn-lt"/>
                <a:ea typeface="+mn-ea"/>
                <a:cs typeface="+mn-cs"/>
              </a:rPr>
              <a:t>Drug Alcohol Depend, 132</a:t>
            </a:r>
            <a:r>
              <a:rPr lang="en-US" sz="1200" kern="1200" dirty="0" smtClean="0">
                <a:solidFill>
                  <a:schemeClr val="tx1"/>
                </a:solidFill>
                <a:effectLst/>
                <a:latin typeface="+mn-lt"/>
                <a:ea typeface="+mn-ea"/>
                <a:cs typeface="+mn-cs"/>
              </a:rPr>
              <a:t>(1-2), 95-100.</a:t>
            </a:r>
          </a:p>
          <a:p>
            <a:pPr fontAlgn="base"/>
            <a:endParaRPr lang="en-US" sz="1200" kern="1200" dirty="0" smtClean="0">
              <a:solidFill>
                <a:schemeClr val="tx1"/>
              </a:solidFill>
              <a:effectLst/>
              <a:latin typeface="+mn-lt"/>
              <a:ea typeface="+mn-ea"/>
              <a:cs typeface="+mn-cs"/>
            </a:endParaRPr>
          </a:p>
          <a:p>
            <a:pPr fontAlgn="base"/>
            <a:r>
              <a:rPr lang="en-US" sz="1200" kern="1200" dirty="0" err="1" smtClean="0">
                <a:solidFill>
                  <a:schemeClr val="tx1"/>
                </a:solidFill>
                <a:effectLst/>
                <a:latin typeface="+mn-lt"/>
                <a:ea typeface="+mn-ea"/>
                <a:cs typeface="+mn-cs"/>
              </a:rPr>
              <a:t>Lankenau</a:t>
            </a:r>
            <a:r>
              <a:rPr lang="en-US" sz="1200" kern="1200" dirty="0" smtClean="0">
                <a:solidFill>
                  <a:schemeClr val="tx1"/>
                </a:solidFill>
                <a:effectLst/>
                <a:latin typeface="+mn-lt"/>
                <a:ea typeface="+mn-ea"/>
                <a:cs typeface="+mn-cs"/>
              </a:rPr>
              <a:t>, S.E., Teti, M., Silva, K., Jackson Bloom, J., </a:t>
            </a:r>
            <a:r>
              <a:rPr lang="en-US" sz="1200" kern="1200" dirty="0" err="1" smtClean="0">
                <a:solidFill>
                  <a:schemeClr val="tx1"/>
                </a:solidFill>
                <a:effectLst/>
                <a:latin typeface="+mn-lt"/>
                <a:ea typeface="+mn-ea"/>
                <a:cs typeface="+mn-cs"/>
              </a:rPr>
              <a:t>Harocopos</a:t>
            </a:r>
            <a:r>
              <a:rPr lang="en-US" sz="1200" kern="1200" dirty="0" smtClean="0">
                <a:solidFill>
                  <a:schemeClr val="tx1"/>
                </a:solidFill>
                <a:effectLst/>
                <a:latin typeface="+mn-lt"/>
                <a:ea typeface="+mn-ea"/>
                <a:cs typeface="+mn-cs"/>
              </a:rPr>
              <a:t>, A., &amp; </a:t>
            </a:r>
            <a:r>
              <a:rPr lang="en-US" sz="1200" kern="1200" dirty="0" err="1" smtClean="0">
                <a:solidFill>
                  <a:schemeClr val="tx1"/>
                </a:solidFill>
                <a:effectLst/>
                <a:latin typeface="+mn-lt"/>
                <a:ea typeface="+mn-ea"/>
                <a:cs typeface="+mn-cs"/>
              </a:rPr>
              <a:t>Treese</a:t>
            </a:r>
            <a:r>
              <a:rPr lang="en-US" sz="1200" kern="1200" dirty="0" smtClean="0">
                <a:solidFill>
                  <a:schemeClr val="tx1"/>
                </a:solidFill>
                <a:effectLst/>
                <a:latin typeface="+mn-lt"/>
                <a:ea typeface="+mn-ea"/>
                <a:cs typeface="+mn-cs"/>
              </a:rPr>
              <a:t>, M. (2012). Initiation into prescription opioid misuse amongst young injection drug users. </a:t>
            </a:r>
            <a:r>
              <a:rPr lang="en-US" sz="1200" i="1" kern="1200" dirty="0" err="1" smtClean="0">
                <a:solidFill>
                  <a:schemeClr val="tx1"/>
                </a:solidFill>
                <a:effectLst/>
                <a:latin typeface="+mn-lt"/>
                <a:ea typeface="+mn-ea"/>
                <a:cs typeface="+mn-cs"/>
              </a:rPr>
              <a:t>Int</a:t>
            </a:r>
            <a:r>
              <a:rPr lang="en-US" sz="1200" i="1" kern="1200" dirty="0" smtClean="0">
                <a:solidFill>
                  <a:schemeClr val="tx1"/>
                </a:solidFill>
                <a:effectLst/>
                <a:latin typeface="+mn-lt"/>
                <a:ea typeface="+mn-ea"/>
                <a:cs typeface="+mn-cs"/>
              </a:rPr>
              <a:t> J Drug Policy, 23</a:t>
            </a:r>
            <a:r>
              <a:rPr lang="en-US" sz="1200" kern="1200" dirty="0" smtClean="0">
                <a:solidFill>
                  <a:schemeClr val="tx1"/>
                </a:solidFill>
                <a:effectLst/>
                <a:latin typeface="+mn-lt"/>
                <a:ea typeface="+mn-ea"/>
                <a:cs typeface="+mn-cs"/>
              </a:rPr>
              <a:t>(1), 37-44.</a:t>
            </a:r>
          </a:p>
          <a:p>
            <a:endParaRPr lang="en-US" sz="1200" kern="1200" dirty="0" smtClean="0">
              <a:solidFill>
                <a:schemeClr val="tx1"/>
              </a:solidFill>
              <a:effectLst/>
              <a:latin typeface="+mn-lt"/>
              <a:ea typeface="+mn-ea"/>
              <a:cs typeface="+mn-cs"/>
            </a:endParaRPr>
          </a:p>
          <a:p>
            <a:r>
              <a:rPr lang="en-US" sz="1200" kern="1200" dirty="0" err="1" smtClean="0">
                <a:solidFill>
                  <a:schemeClr val="tx1"/>
                </a:solidFill>
                <a:effectLst/>
                <a:latin typeface="+mn-lt"/>
                <a:ea typeface="+mn-ea"/>
                <a:cs typeface="+mn-cs"/>
              </a:rPr>
              <a:t>Muhuri</a:t>
            </a:r>
            <a:r>
              <a:rPr lang="en-US" sz="1200" kern="1200" dirty="0" smtClean="0">
                <a:solidFill>
                  <a:schemeClr val="tx1"/>
                </a:solidFill>
                <a:effectLst/>
                <a:latin typeface="+mn-lt"/>
                <a:ea typeface="+mn-ea"/>
                <a:cs typeface="+mn-cs"/>
              </a:rPr>
              <a:t>, P.K., </a:t>
            </a:r>
            <a:r>
              <a:rPr lang="en-US" sz="1200" kern="1200" dirty="0" err="1" smtClean="0">
                <a:solidFill>
                  <a:schemeClr val="tx1"/>
                </a:solidFill>
                <a:effectLst/>
                <a:latin typeface="+mn-lt"/>
                <a:ea typeface="+mn-ea"/>
                <a:cs typeface="+mn-cs"/>
              </a:rPr>
              <a:t>Gfroerer</a:t>
            </a:r>
            <a:r>
              <a:rPr lang="en-US" sz="1200" kern="1200" dirty="0" smtClean="0">
                <a:solidFill>
                  <a:schemeClr val="tx1"/>
                </a:solidFill>
                <a:effectLst/>
                <a:latin typeface="+mn-lt"/>
                <a:ea typeface="+mn-ea"/>
                <a:cs typeface="+mn-cs"/>
              </a:rPr>
              <a:t>, J.C., &amp; Davies, M.C. (2013). Substance Abuse and Mental Health Services Administration. Associations of nonmedical pain reliever use and initiation of heroin use in the United States. </a:t>
            </a:r>
            <a:r>
              <a:rPr lang="en-US" sz="1200" i="1" kern="1200" dirty="0" smtClean="0">
                <a:solidFill>
                  <a:schemeClr val="tx1"/>
                </a:solidFill>
                <a:effectLst/>
                <a:latin typeface="+mn-lt"/>
                <a:ea typeface="+mn-ea"/>
                <a:cs typeface="+mn-cs"/>
              </a:rPr>
              <a:t>CBHSQ Data Review. </a:t>
            </a:r>
            <a:r>
              <a:rPr lang="en-US" sz="1200" kern="1200" dirty="0" smtClean="0">
                <a:solidFill>
                  <a:schemeClr val="tx1"/>
                </a:solidFill>
                <a:effectLst/>
                <a:latin typeface="+mn-lt"/>
                <a:ea typeface="+mn-ea"/>
                <a:cs typeface="+mn-cs"/>
              </a:rPr>
              <a:t>Available at: </a:t>
            </a:r>
            <a:r>
              <a:rPr lang="en-US" sz="1200" kern="1200" dirty="0" smtClean="0">
                <a:solidFill>
                  <a:schemeClr val="tx1"/>
                </a:solidFill>
                <a:effectLst/>
                <a:latin typeface="+mn-lt"/>
                <a:ea typeface="+mn-ea"/>
                <a:cs typeface="+mn-cs"/>
                <a:hlinkClick r:id="rId4"/>
              </a:rPr>
              <a:t>http://www.samhsa.gov/data/2k13/DataReview/DR006/nonmedical-pain-reliever-use-2013.pdf</a:t>
            </a:r>
            <a:r>
              <a:rPr lang="en-US" sz="1200" kern="1200" dirty="0" smtClean="0">
                <a:solidFill>
                  <a:schemeClr val="tx1"/>
                </a:solidFill>
                <a:effectLst/>
                <a:latin typeface="+mn-lt"/>
                <a:ea typeface="+mn-ea"/>
                <a:cs typeface="+mn-cs"/>
              </a:rPr>
              <a:t>.</a:t>
            </a:r>
          </a:p>
        </p:txBody>
      </p:sp>
    </p:spTree>
    <p:extLst>
      <p:ext uri="{BB962C8B-B14F-4D97-AF65-F5344CB8AC3E}">
        <p14:creationId xmlns:p14="http://schemas.microsoft.com/office/powerpoint/2010/main" val="108313106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NSDUH obtains information on 10 categories of illicit drugs: marijuana, cocaine (including crack), heroin, hallucinogens, inhalants, and methamphetamine, as well as the misuse of prescription pain relievers, tranquilizers, stimulants, and sedatives; see the section on the misuse of psychotherapeutic drugs for the definition of misuse. Estimates of "illicit drug use" reported from NSDUH reflect the data from these 10 drug categories. Changes in measurement for 7 of the 10 illicit drug categories—hallucinogens, inhalants, methamphetamine, and the misuse of prescription pain relievers, tranquilizers, stimulants, and sedatives—may have affected the comparability of the measurement of these illicit drugs between 2015 and prior years. Therefore, only 2015 estimates are presented for these seven illicit drug categories. Also, only 2015 estimates are presented for the use of any illicit drug.</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In 2015, an estimated 27.1 million Americans aged 12 or older were current (past month) illicit drug users, meaning that they had used an illicit drug during the month prior to the survey interview. The most commonly used illicit drug in the past month was marijuana, which was used by 22.2 million people aged 12 or older. An estimated 6.4 million people reported misusing psychotherapeutic drugs in the past month, including 3.8 million people who were misusers of prescription pain relievers. Thus, the number of current misusers of pain relievers was second to marijuana among specific illicit drugs. Smaller numbers of people in 2015 were current users of the other illicit drugs shown.</a:t>
            </a:r>
          </a:p>
          <a:p>
            <a:endParaRPr lang="en-US" sz="1200" kern="1200" dirty="0" smtClean="0">
              <a:solidFill>
                <a:schemeClr val="tx1"/>
              </a:solidFill>
              <a:effectLst/>
              <a:latin typeface="+mn-lt"/>
              <a:ea typeface="+mn-ea"/>
              <a:cs typeface="+mn-cs"/>
            </a:endParaRPr>
          </a:p>
          <a:p>
            <a:r>
              <a:rPr lang="en-US" sz="1200" b="0" kern="1200" dirty="0" smtClean="0">
                <a:solidFill>
                  <a:schemeClr val="tx1"/>
                </a:solidFill>
                <a:effectLst/>
                <a:latin typeface="+mn-lt"/>
                <a:ea typeface="+mn-ea"/>
                <a:cs typeface="+mn-cs"/>
              </a:rPr>
              <a:t>REFERENCE:</a:t>
            </a:r>
          </a:p>
          <a:p>
            <a:r>
              <a:rPr lang="en-US" sz="1200" kern="1200" dirty="0" smtClean="0">
                <a:solidFill>
                  <a:schemeClr val="tx1"/>
                </a:solidFill>
                <a:effectLst/>
                <a:latin typeface="+mn-lt"/>
                <a:ea typeface="+mn-ea"/>
                <a:cs typeface="+mn-cs"/>
              </a:rPr>
              <a:t>Center for Behavioral Health Statistics and Quality. (2016). </a:t>
            </a:r>
            <a:r>
              <a:rPr lang="en-US" sz="1200" i="1" kern="1200" dirty="0" smtClean="0">
                <a:solidFill>
                  <a:schemeClr val="tx1"/>
                </a:solidFill>
                <a:effectLst/>
                <a:latin typeface="+mn-lt"/>
                <a:ea typeface="+mn-ea"/>
                <a:cs typeface="+mn-cs"/>
              </a:rPr>
              <a:t>Key substance use and mental health indicators in the United States: Results from the 2015 National Survey on Drug Use and Health </a:t>
            </a:r>
            <a:r>
              <a:rPr lang="en-US" sz="1200" kern="1200" dirty="0" smtClean="0">
                <a:solidFill>
                  <a:schemeClr val="tx1"/>
                </a:solidFill>
                <a:effectLst/>
                <a:latin typeface="+mn-lt"/>
                <a:ea typeface="+mn-ea"/>
                <a:cs typeface="+mn-cs"/>
              </a:rPr>
              <a:t>(HHS Publication No. SMA 16-4984, NSDUH Series H-51). Retrieved from http://www.samhsa.gov/data/.</a:t>
            </a:r>
          </a:p>
          <a:p>
            <a:endParaRPr lang="en-US" sz="1200" kern="1200" dirty="0" smtClean="0">
              <a:solidFill>
                <a:schemeClr val="tx1"/>
              </a:solidFill>
              <a:effectLst/>
              <a:latin typeface="+mn-lt"/>
              <a:ea typeface="+mn-ea"/>
              <a:cs typeface="+mn-cs"/>
            </a:endParaRPr>
          </a:p>
          <a:p>
            <a:endParaRPr lang="en-US" dirty="0"/>
          </a:p>
        </p:txBody>
      </p:sp>
    </p:spTree>
    <p:extLst>
      <p:ext uri="{BB962C8B-B14F-4D97-AF65-F5344CB8AC3E}">
        <p14:creationId xmlns:p14="http://schemas.microsoft.com/office/powerpoint/2010/main" val="301893939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An estimated 3.8 million people aged 12 or older in 2015 were current misusers of pain relievers, which represents 1.4 percent of the population aged 12 or older. In 2015, an estimated 276,000 adolescents aged 12 to 17 were current misusers of pain relievers, which corresponds to 1.1 percent of adolescents. An estimated 829,000 young adults aged 18 to 25 misused pain relievers in the past month, which represents 2.4 percent of young adults. An estimated 2.7 million adults aged 26 or older were current misusers of pain relievers, which corresponds to 1.3 percent of adults aged 26 or older.</a:t>
            </a:r>
          </a:p>
          <a:p>
            <a:r>
              <a:rPr lang="en-US" sz="1200" kern="1200" dirty="0" smtClean="0">
                <a:solidFill>
                  <a:schemeClr val="tx1"/>
                </a:solidFill>
                <a:effectLst/>
                <a:latin typeface="+mn-lt"/>
                <a:ea typeface="+mn-ea"/>
                <a:cs typeface="+mn-cs"/>
              </a:rPr>
              <a:t> </a:t>
            </a:r>
          </a:p>
          <a:p>
            <a:r>
              <a:rPr lang="en-US" sz="1200" b="0" kern="1200" dirty="0" smtClean="0">
                <a:solidFill>
                  <a:schemeClr val="tx1"/>
                </a:solidFill>
                <a:effectLst/>
                <a:latin typeface="+mn-lt"/>
                <a:ea typeface="+mn-ea"/>
                <a:cs typeface="+mn-cs"/>
              </a:rPr>
              <a:t>REFERENCE:</a:t>
            </a:r>
          </a:p>
          <a:p>
            <a:r>
              <a:rPr lang="en-US" sz="1200" kern="1200" dirty="0" smtClean="0">
                <a:solidFill>
                  <a:schemeClr val="tx1"/>
                </a:solidFill>
                <a:effectLst/>
                <a:latin typeface="+mn-lt"/>
                <a:ea typeface="+mn-ea"/>
                <a:cs typeface="+mn-cs"/>
              </a:rPr>
              <a:t>Center for Behavioral Health Statistics and Quality. (2016). </a:t>
            </a:r>
            <a:r>
              <a:rPr lang="en-US" sz="1200" i="1" kern="1200" dirty="0" smtClean="0">
                <a:solidFill>
                  <a:schemeClr val="tx1"/>
                </a:solidFill>
                <a:effectLst/>
                <a:latin typeface="+mn-lt"/>
                <a:ea typeface="+mn-ea"/>
                <a:cs typeface="+mn-cs"/>
              </a:rPr>
              <a:t>Key substance use and mental health indicators in the United States: Results from the 2015 National Survey on Drug Use and Health </a:t>
            </a:r>
            <a:r>
              <a:rPr lang="en-US" sz="1200" kern="1200" dirty="0" smtClean="0">
                <a:solidFill>
                  <a:schemeClr val="tx1"/>
                </a:solidFill>
                <a:effectLst/>
                <a:latin typeface="+mn-lt"/>
                <a:ea typeface="+mn-ea"/>
                <a:cs typeface="+mn-cs"/>
              </a:rPr>
              <a:t>(HHS Publication No. SMA 16-4984, NSDUH Series H-51). Retrieved from http://www.samhsa.gov/data/</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IMAGE CREDIT:</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Center for Behavioral Health Statistics and Quality. (2016). </a:t>
            </a:r>
            <a:r>
              <a:rPr lang="en-US" sz="1200" i="1" kern="1200" dirty="0" smtClean="0">
                <a:solidFill>
                  <a:schemeClr val="tx1"/>
                </a:solidFill>
                <a:effectLst/>
                <a:latin typeface="+mn-lt"/>
                <a:ea typeface="+mn-ea"/>
                <a:cs typeface="+mn-cs"/>
              </a:rPr>
              <a:t>Key substance use and mental health indicators in the United States: Results from the 2015 National Survey on Drug Use and Health </a:t>
            </a:r>
            <a:r>
              <a:rPr lang="en-US" sz="1200" kern="1200" dirty="0" smtClean="0">
                <a:solidFill>
                  <a:schemeClr val="tx1"/>
                </a:solidFill>
                <a:effectLst/>
                <a:latin typeface="+mn-lt"/>
                <a:ea typeface="+mn-ea"/>
                <a:cs typeface="+mn-cs"/>
              </a:rPr>
              <a:t>(HHS Publication No. SMA 16-4984, NSDUH Series H-51). Retrieved from http://www.samhsa.gov/data/</a:t>
            </a:r>
          </a:p>
          <a:p>
            <a:r>
              <a:rPr lang="en-US" sz="1200" kern="1200" dirty="0" smtClean="0">
                <a:solidFill>
                  <a:schemeClr val="tx1"/>
                </a:solidFill>
                <a:effectLst/>
                <a:latin typeface="+mn-lt"/>
                <a:ea typeface="+mn-ea"/>
                <a:cs typeface="+mn-cs"/>
              </a:rPr>
              <a:t> </a:t>
            </a:r>
          </a:p>
          <a:p>
            <a:endParaRPr lang="en-US" dirty="0"/>
          </a:p>
        </p:txBody>
      </p:sp>
    </p:spTree>
    <p:extLst>
      <p:ext uri="{BB962C8B-B14F-4D97-AF65-F5344CB8AC3E}">
        <p14:creationId xmlns:p14="http://schemas.microsoft.com/office/powerpoint/2010/main" val="15637740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1619" name="Rectangle 3"/>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b="1" i="1" kern="1200" dirty="0" smtClean="0">
                <a:solidFill>
                  <a:schemeClr val="tx1"/>
                </a:solidFill>
                <a:effectLst/>
                <a:latin typeface="+mn-lt"/>
                <a:ea typeface="+mn-ea"/>
                <a:cs typeface="+mn-cs"/>
              </a:rPr>
              <a:t>Read the question and answer choices, and review audience responses out loud.  Do not reveal the correct answer.</a:t>
            </a:r>
            <a:endParaRPr lang="en-US" sz="900" kern="1200" dirty="0" smtClean="0">
              <a:solidFill>
                <a:schemeClr val="tx1"/>
              </a:solidFill>
              <a:effectLst/>
              <a:latin typeface="+mn-lt"/>
              <a:ea typeface="+mn-ea"/>
              <a:cs typeface="+mn-cs"/>
            </a:endParaRPr>
          </a:p>
          <a:p>
            <a:endParaRPr lang="en-US" altLang="en-US" sz="900" b="1" dirty="0" smtClean="0"/>
          </a:p>
          <a:p>
            <a:endParaRPr lang="en-US" altLang="en-US" sz="900" b="1" dirty="0" smtClean="0"/>
          </a:p>
          <a:p>
            <a:r>
              <a:rPr lang="en-US" altLang="en-US" sz="900" b="1" dirty="0" smtClean="0"/>
              <a:t>Answer </a:t>
            </a:r>
            <a:r>
              <a:rPr lang="en-US" altLang="en-US" sz="900" b="1" dirty="0"/>
              <a:t>Key:</a:t>
            </a:r>
          </a:p>
          <a:p>
            <a:r>
              <a:rPr lang="en-US" altLang="en-US" sz="900" dirty="0"/>
              <a:t>#3 – correct response is </a:t>
            </a:r>
            <a:r>
              <a:rPr lang="en-US" altLang="en-US" sz="900" dirty="0" smtClean="0"/>
              <a:t>A (True)</a:t>
            </a:r>
            <a:endParaRPr lang="en-US" altLang="en-US" sz="900" dirty="0"/>
          </a:p>
        </p:txBody>
      </p:sp>
    </p:spTree>
    <p:extLst>
      <p:ext uri="{BB962C8B-B14F-4D97-AF65-F5344CB8AC3E}">
        <p14:creationId xmlns:p14="http://schemas.microsoft.com/office/powerpoint/2010/main" val="203894665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One out of every 143 U.S. patients who received a prescription for an opioid painkiller in 2008 obtained prescriptions from multiple physicians in a pattern that suggests misuse or abuse of the drugs, according to a recent estimate. While these “doctor shoppers” comprised only 0.7 percent of all patients with opioid prescriptions, they purchased almost 2 percent of all such prescriptions and 4 percent of the total amount of opioid drugs measured by weight.</a:t>
            </a:r>
          </a:p>
          <a:p>
            <a:r>
              <a:rPr lang="en-US" sz="1200" kern="1200" dirty="0" smtClean="0">
                <a:solidFill>
                  <a:schemeClr val="tx1"/>
                </a:solidFill>
                <a:effectLst/>
                <a:latin typeface="+mn-lt"/>
                <a:ea typeface="+mn-ea"/>
                <a:cs typeface="+mn-cs"/>
              </a:rPr>
              <a:t>Dr. Douglas McDonald and Kenneth Carlson of the research firm </a:t>
            </a:r>
            <a:r>
              <a:rPr lang="en-US" sz="1200" kern="1200" dirty="0" err="1" smtClean="0">
                <a:solidFill>
                  <a:schemeClr val="tx1"/>
                </a:solidFill>
                <a:effectLst/>
                <a:latin typeface="+mn-lt"/>
                <a:ea typeface="+mn-ea"/>
                <a:cs typeface="+mn-cs"/>
              </a:rPr>
              <a:t>Abt</a:t>
            </a:r>
            <a:r>
              <a:rPr lang="en-US" sz="1200" kern="1200" dirty="0" smtClean="0">
                <a:solidFill>
                  <a:schemeClr val="tx1"/>
                </a:solidFill>
                <a:effectLst/>
                <a:latin typeface="+mn-lt"/>
                <a:ea typeface="+mn-ea"/>
                <a:cs typeface="+mn-cs"/>
              </a:rPr>
              <a:t> Associates, Inc., of Cambridge, Massachusetts, derived national estimates from a massive dataset of 146.1 million records of opioid prescriptions dispensed by 76 percent of U.S. retail pharmacies in 2008. The prescriptions were for 9 different opioid drugs, including buprenorphine, methadone, and oxycodone, and were written by 908,000 prescribers for 48.4 million individual patients.</a:t>
            </a:r>
          </a:p>
          <a:p>
            <a:r>
              <a:rPr lang="en-US" sz="1200" kern="1200" dirty="0" smtClean="0">
                <a:solidFill>
                  <a:schemeClr val="tx1"/>
                </a:solidFill>
                <a:effectLst/>
                <a:latin typeface="+mn-lt"/>
                <a:ea typeface="+mn-ea"/>
                <a:cs typeface="+mn-cs"/>
              </a:rPr>
              <a:t>To identify elusive doctor shoppers from the vast majority of patients legitimately procuring opioids, the researchers sorted patients into groups based on their opioid purchasing patterns. This approach netted an “extreme” group of 135,000 likely doctor shoppers, who, on average, obtained 32 opioid prescriptions from 10 different physicians over a 10-month period.</a:t>
            </a:r>
          </a:p>
          <a:p>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REFERENCES:</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https://www.drugabuse.gov/news-events/nida-notes/2014/05/although-relatively-few-doctor-shoppers-skew-opioid-prescribing</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McDonald, D.C., and Carlson, K.E. (2013). Estimating the prevalence of opioid diversion by “doctor shoppers” in the United States. </a:t>
            </a:r>
            <a:r>
              <a:rPr lang="en-US" sz="1200" i="1" kern="1200" dirty="0" smtClean="0">
                <a:solidFill>
                  <a:schemeClr val="tx1"/>
                </a:solidFill>
                <a:effectLst/>
                <a:latin typeface="+mn-lt"/>
                <a:ea typeface="+mn-ea"/>
                <a:cs typeface="+mn-cs"/>
              </a:rPr>
              <a:t>PLOS ONE, 8</a:t>
            </a:r>
            <a:r>
              <a:rPr lang="en-US" sz="1200" kern="1200" dirty="0" smtClean="0">
                <a:solidFill>
                  <a:schemeClr val="tx1"/>
                </a:solidFill>
                <a:effectLst/>
                <a:latin typeface="+mn-lt"/>
                <a:ea typeface="+mn-ea"/>
                <a:cs typeface="+mn-cs"/>
              </a:rPr>
              <a:t>(7), e69241.</a:t>
            </a:r>
          </a:p>
        </p:txBody>
      </p:sp>
    </p:spTree>
    <p:extLst>
      <p:ext uri="{BB962C8B-B14F-4D97-AF65-F5344CB8AC3E}">
        <p14:creationId xmlns:p14="http://schemas.microsoft.com/office/powerpoint/2010/main" val="106158685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For instance, the age distribution of this group peaked between ages 26 and 35.  This distribution corresponds to the age range with the highest prevalence of self-reported prescription drug abuse in the 2010 National Survey on Drug Use and Health by the U.S. Department of Health and Human Services.</a:t>
            </a:r>
          </a:p>
          <a:p>
            <a:r>
              <a:rPr lang="en-US" sz="1200" kern="1200" dirty="0" smtClean="0">
                <a:solidFill>
                  <a:schemeClr val="tx1"/>
                </a:solidFill>
                <a:effectLst/>
                <a:latin typeface="+mn-lt"/>
                <a:ea typeface="+mn-ea"/>
                <a:cs typeface="+mn-cs"/>
              </a:rPr>
              <a:t>Dr. McDonald and Mr. Carlson also calculated that this extreme group had purchased a total of 11.1 million grams of drug, which, when averaged per patient, was the equivalent of 109 milligrams of morphine per day for a whole year. More than 100 milligrams of morphine per day puts patients at high risk for overdose.</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“For every day out of the year, that’s a lot of drug,” says Dr. McDonald. For example, the Centers for Medicare &amp; Medicaid Services flags Medicare beneficiaries taking a daily dose of 120 milligrams or more of morphine equivalents for 90 days as at risk for overdose.</a:t>
            </a:r>
          </a:p>
          <a:p>
            <a:r>
              <a:rPr lang="en-US" sz="1200" kern="1200" dirty="0" smtClean="0">
                <a:solidFill>
                  <a:schemeClr val="tx1"/>
                </a:solidFill>
                <a:effectLst/>
                <a:latin typeface="+mn-lt"/>
                <a:ea typeface="+mn-ea"/>
                <a:cs typeface="+mn-cs"/>
              </a:rPr>
              <a:t>Going forward, Dr. McDonald and Mr. Carlson suggest that improvements in health care information technology should focus on improving the accessibility of PMPs. Currently, physicians can access these PMP databases to pull up a patient’s prescription history, but they often omit doing so because of time constraints and cumbersome access procedures. In addition, current PMP systems often do not detect doctor shoppers who hop state borders. Effectively addressing these limitations would mean linking all state PMP data and integrating prescription history data into patients’ electronic medical records.</a:t>
            </a:r>
          </a:p>
          <a:p>
            <a:endParaRPr lang="en-US" sz="1200" b="1" kern="1200" dirty="0" smtClean="0">
              <a:solidFill>
                <a:schemeClr val="tx1"/>
              </a:solidFill>
              <a:effectLst/>
              <a:latin typeface="+mn-lt"/>
              <a:ea typeface="+mn-ea"/>
              <a:cs typeface="+mn-cs"/>
            </a:endParaRPr>
          </a:p>
          <a:p>
            <a:r>
              <a:rPr lang="en-US" sz="1200" b="0" kern="1200" dirty="0" smtClean="0">
                <a:solidFill>
                  <a:schemeClr val="tx1"/>
                </a:solidFill>
                <a:effectLst/>
                <a:latin typeface="+mn-lt"/>
                <a:ea typeface="+mn-ea"/>
                <a:cs typeface="+mn-cs"/>
              </a:rPr>
              <a:t>REFERENCES:</a:t>
            </a:r>
          </a:p>
          <a:p>
            <a:r>
              <a:rPr lang="en-US" sz="1200" u="sng" kern="1200" dirty="0" smtClean="0">
                <a:solidFill>
                  <a:schemeClr val="tx1"/>
                </a:solidFill>
                <a:effectLst/>
                <a:latin typeface="+mn-lt"/>
                <a:ea typeface="+mn-ea"/>
                <a:cs typeface="+mn-cs"/>
                <a:hlinkClick r:id="rId3"/>
              </a:rPr>
              <a:t>https://www.drugabuse.gov/news-events/nida-notes/2014/05/although-relatively-few-doctor-shoppers-skew-opioid-prescribing</a:t>
            </a:r>
            <a:r>
              <a:rPr lang="en-US" sz="1200" kern="1200" dirty="0" smtClean="0">
                <a:solidFill>
                  <a:schemeClr val="tx1"/>
                </a:solidFill>
                <a:effectLst/>
                <a:latin typeface="+mn-lt"/>
                <a:ea typeface="+mn-ea"/>
                <a:cs typeface="+mn-cs"/>
              </a:rPr>
              <a:t>.</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McDonald, D.C., and Carlson, K.E. (2013). Estimating the prevalence of opioid diversion by “doctor shoppers” in the United States. </a:t>
            </a:r>
            <a:r>
              <a:rPr lang="en-US" sz="1200" i="1" kern="1200" dirty="0" smtClean="0">
                <a:solidFill>
                  <a:schemeClr val="tx1"/>
                </a:solidFill>
                <a:effectLst/>
                <a:latin typeface="+mn-lt"/>
                <a:ea typeface="+mn-ea"/>
                <a:cs typeface="+mn-cs"/>
              </a:rPr>
              <a:t>PLOS ONE, 8</a:t>
            </a:r>
            <a:r>
              <a:rPr lang="en-US" sz="1200" kern="1200" dirty="0" smtClean="0">
                <a:solidFill>
                  <a:schemeClr val="tx1"/>
                </a:solidFill>
                <a:effectLst/>
                <a:latin typeface="+mn-lt"/>
                <a:ea typeface="+mn-ea"/>
                <a:cs typeface="+mn-cs"/>
              </a:rPr>
              <a:t>(7), e69241.</a:t>
            </a:r>
            <a:endParaRPr lang="en-US" dirty="0"/>
          </a:p>
        </p:txBody>
      </p:sp>
    </p:spTree>
    <p:extLst>
      <p:ext uri="{BB962C8B-B14F-4D97-AF65-F5344CB8AC3E}">
        <p14:creationId xmlns:p14="http://schemas.microsoft.com/office/powerpoint/2010/main" val="149296875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According to combined 2013 and 2014 NSDUH data, an annual average of 10.7 million people aged 12 or older misused prescription pain relievers in the past year. This represents 4.1 percent of the population.</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NSDUH respondents who misused prescription pain relievers were asked to identify where they obtained the prescription pain relievers that they had most recently misused. The most common source was "from a friend or relative for free" (50.5 percent; Figure 1). About 1 in 5 people said that they obtained the prescription pain relievers they had most recently misused from one doctor (22.1 percent), and an additional 3.1 percent said they obtained them from more than one doctor. Only 4.8 percent of people who misused prescription pain relievers in the past year indicated that they had bought the prescription pain relievers they had most recently misused from a drug dealer or other stranger. About 4.4 percent of people who misused prescription pain relievers in the past year said they took the pain relievers from a friend or relative without asking. About 4.1 percent of people who misused prescription pain relievers indicated that they obtained their most recently misused pain relievers from other sources.</a:t>
            </a:r>
          </a:p>
          <a:p>
            <a:endParaRPr lang="en-US" sz="1200" b="1" kern="1200" dirty="0" smtClean="0">
              <a:solidFill>
                <a:schemeClr val="tx1"/>
              </a:solidFill>
              <a:effectLst/>
              <a:latin typeface="+mn-lt"/>
              <a:ea typeface="+mn-ea"/>
              <a:cs typeface="+mn-cs"/>
            </a:endParaRPr>
          </a:p>
          <a:p>
            <a:r>
              <a:rPr lang="en-US" sz="1200" b="0" kern="1200" dirty="0" smtClean="0">
                <a:solidFill>
                  <a:schemeClr val="tx1"/>
                </a:solidFill>
                <a:effectLst/>
                <a:latin typeface="+mn-lt"/>
                <a:ea typeface="+mn-ea"/>
                <a:cs typeface="+mn-cs"/>
              </a:rPr>
              <a:t>REFERENCE:</a:t>
            </a:r>
          </a:p>
          <a:p>
            <a:r>
              <a:rPr lang="en-US" sz="1200" kern="1200" dirty="0" smtClean="0">
                <a:solidFill>
                  <a:schemeClr val="tx1"/>
                </a:solidFill>
                <a:effectLst/>
                <a:latin typeface="+mn-lt"/>
                <a:ea typeface="+mn-ea"/>
                <a:cs typeface="+mn-cs"/>
              </a:rPr>
              <a:t>Center for Behavioral Health Statistics and Quality. (2015). </a:t>
            </a:r>
            <a:r>
              <a:rPr lang="en-US" sz="1200" i="1" kern="1200" dirty="0" smtClean="0">
                <a:solidFill>
                  <a:schemeClr val="tx1"/>
                </a:solidFill>
                <a:effectLst/>
                <a:latin typeface="+mn-lt"/>
                <a:ea typeface="+mn-ea"/>
                <a:cs typeface="+mn-cs"/>
              </a:rPr>
              <a:t>Behavioral health trends in the United States: Results from the 2014 National Survey on Drug Use and Health </a:t>
            </a:r>
            <a:r>
              <a:rPr lang="en-US" sz="1200" kern="1200" dirty="0" smtClean="0">
                <a:solidFill>
                  <a:schemeClr val="tx1"/>
                </a:solidFill>
                <a:effectLst/>
                <a:latin typeface="+mn-lt"/>
                <a:ea typeface="+mn-ea"/>
                <a:cs typeface="+mn-cs"/>
              </a:rPr>
              <a:t>(HHS Publication No. SMA 15-4927, NSDUH Series H-50). Retrieved from </a:t>
            </a:r>
            <a:r>
              <a:rPr lang="en-US" sz="1200" kern="1200" dirty="0" smtClean="0">
                <a:solidFill>
                  <a:schemeClr val="tx1"/>
                </a:solidFill>
                <a:effectLst/>
                <a:latin typeface="+mn-lt"/>
                <a:ea typeface="+mn-ea"/>
                <a:cs typeface="+mn-cs"/>
                <a:hlinkClick r:id="rId3"/>
              </a:rPr>
              <a:t>http://samhsa.gov/data/</a:t>
            </a:r>
            <a:r>
              <a:rPr lang="en-US" sz="1200" kern="1200" dirty="0" smtClean="0">
                <a:solidFill>
                  <a:schemeClr val="tx1"/>
                </a:solidFill>
                <a:effectLst/>
                <a:latin typeface="+mn-lt"/>
                <a:ea typeface="+mn-ea"/>
                <a:cs typeface="+mn-cs"/>
              </a:rPr>
              <a:t>.</a:t>
            </a:r>
          </a:p>
        </p:txBody>
      </p:sp>
    </p:spTree>
    <p:extLst>
      <p:ext uri="{BB962C8B-B14F-4D97-AF65-F5344CB8AC3E}">
        <p14:creationId xmlns:p14="http://schemas.microsoft.com/office/powerpoint/2010/main" val="13086197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As the frequency of use increases, the sources begin to merge, most notable the gray bar denoting “Given by a friend or relative for free.”  The source at initiation is dominated by “friend or relative for free.”  As the number of days of Past Year “non-medical” use increases, so does the number of drug dealer/stranger, purchases from a friend or relative. </a:t>
            </a: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0" kern="1200" dirty="0" smtClean="0">
                <a:solidFill>
                  <a:schemeClr val="tx1"/>
                </a:solidFill>
                <a:effectLst/>
                <a:latin typeface="+mn-lt"/>
                <a:ea typeface="+mn-ea"/>
                <a:cs typeface="+mn-cs"/>
              </a:rPr>
              <a:t>REFERENCE:</a:t>
            </a:r>
          </a:p>
          <a:p>
            <a:r>
              <a:rPr lang="en-US" sz="1200" kern="1200" dirty="0" smtClean="0">
                <a:solidFill>
                  <a:schemeClr val="tx1"/>
                </a:solidFill>
                <a:effectLst/>
                <a:latin typeface="+mn-lt"/>
                <a:ea typeface="+mn-ea"/>
                <a:cs typeface="+mn-cs"/>
              </a:rPr>
              <a:t>National Surveys on Drug Use and Health (NSDUH), 2008-2011.</a:t>
            </a:r>
            <a:endParaRPr lang="en-US" dirty="0"/>
          </a:p>
        </p:txBody>
      </p:sp>
    </p:spTree>
    <p:extLst>
      <p:ext uri="{BB962C8B-B14F-4D97-AF65-F5344CB8AC3E}">
        <p14:creationId xmlns:p14="http://schemas.microsoft.com/office/powerpoint/2010/main" val="307866014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Here are some things that States have done to reduce the impact prescription opioids have on their residents.  Other measures include:</a:t>
            </a:r>
          </a:p>
          <a:p>
            <a:pPr lvl="0"/>
            <a:r>
              <a:rPr lang="en-US" sz="1200" kern="1200" dirty="0" smtClean="0">
                <a:solidFill>
                  <a:schemeClr val="tx1"/>
                </a:solidFill>
                <a:effectLst/>
                <a:latin typeface="+mn-lt"/>
                <a:ea typeface="+mn-ea"/>
                <a:cs typeface="+mn-cs"/>
              </a:rPr>
              <a:t>Consider ways to increase use of prescription drug monitoring programs, which are state-run databases that track prescriptions for painkillers and can help find problems in overprescribing. Use of these programs is greater when they make data available in </a:t>
            </a:r>
            <a:r>
              <a:rPr lang="en-US" sz="1200" kern="1200" dirty="0" err="1" smtClean="0">
                <a:solidFill>
                  <a:schemeClr val="tx1"/>
                </a:solidFill>
                <a:effectLst/>
                <a:latin typeface="+mn-lt"/>
                <a:ea typeface="+mn-ea"/>
                <a:cs typeface="+mn-cs"/>
              </a:rPr>
              <a:t>realtime</a:t>
            </a:r>
            <a:r>
              <a:rPr lang="en-US" sz="1200" kern="1200" dirty="0" smtClean="0">
                <a:solidFill>
                  <a:schemeClr val="tx1"/>
                </a:solidFill>
                <a:effectLst/>
                <a:latin typeface="+mn-lt"/>
                <a:ea typeface="+mn-ea"/>
                <a:cs typeface="+mn-cs"/>
              </a:rPr>
              <a:t>, are universal (used by all prescribers for all controlled substances), and are actively managed (for example, send alerts to prescribers when problems are identified). Consider policy options (including laws and regulation) relating to pain clinics to reduce prescribing practices that are risky to patients.</a:t>
            </a:r>
          </a:p>
          <a:p>
            <a:pPr lvl="0"/>
            <a:endParaRPr lang="en-US"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Evaluate their own data and programs and consider ways to assess their Medicaid, workers' compensation programs, and state-run health plans to detect and address inappropriate prescribing of painkillers.</a:t>
            </a:r>
          </a:p>
          <a:p>
            <a:pPr lvl="0"/>
            <a:endParaRPr lang="en-US"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Identify opportunities to increase access to substance abuse treatment and consider expanding first responder access to naloxone, a drug used when people overdose.</a:t>
            </a:r>
          </a:p>
          <a:p>
            <a:pPr lvl="0"/>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REFERENCE:</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July 2014 CDC Vital Signs, available at: </a:t>
            </a:r>
            <a:r>
              <a:rPr lang="en-US" sz="1200" u="sng" kern="1200" dirty="0" smtClean="0">
                <a:solidFill>
                  <a:schemeClr val="tx1"/>
                </a:solidFill>
                <a:effectLst/>
                <a:latin typeface="+mn-lt"/>
                <a:ea typeface="+mn-ea"/>
                <a:cs typeface="+mn-cs"/>
                <a:hlinkClick r:id="rId3"/>
              </a:rPr>
              <a:t>https://www.cdc.gov/vitalsigns/opioid-prescribing/</a:t>
            </a:r>
            <a:r>
              <a:rPr lang="en-US" sz="1200" u="sng" kern="1200" dirty="0" smtClean="0">
                <a:solidFill>
                  <a:schemeClr val="tx1"/>
                </a:solidFill>
                <a:effectLst/>
                <a:latin typeface="+mn-lt"/>
                <a:ea typeface="+mn-ea"/>
                <a:cs typeface="+mn-cs"/>
              </a:rPr>
              <a:t>.</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1198BED6-6C92-4801-B7CF-D243B0E3C2F9}" type="slidenum">
              <a:rPr lang="en-US" smtClean="0"/>
              <a:t>64</a:t>
            </a:fld>
            <a:endParaRPr lang="en-US"/>
          </a:p>
        </p:txBody>
      </p:sp>
    </p:spTree>
    <p:extLst>
      <p:ext uri="{BB962C8B-B14F-4D97-AF65-F5344CB8AC3E}">
        <p14:creationId xmlns:p14="http://schemas.microsoft.com/office/powerpoint/2010/main" val="388393591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6" name="Rectangle 2"/>
          <p:cNvSpPr>
            <a:spLocks noGrp="1" noChangeArrowheads="1"/>
          </p:cNvSpPr>
          <p:nvPr>
            <p:ph type="hdr" sz="quarter"/>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14437" eaLnBrk="0" hangingPunct="0">
              <a:defRPr>
                <a:solidFill>
                  <a:schemeClr val="tx1"/>
                </a:solidFill>
                <a:latin typeface="Tahoma" pitchFamily="34" charset="0"/>
              </a:defRPr>
            </a:lvl1pPr>
            <a:lvl2pPr marL="729057" indent="-280406" algn="ctr" defTabSz="914437" eaLnBrk="0" hangingPunct="0">
              <a:defRPr>
                <a:solidFill>
                  <a:schemeClr val="tx1"/>
                </a:solidFill>
                <a:latin typeface="Tahoma" pitchFamily="34" charset="0"/>
              </a:defRPr>
            </a:lvl2pPr>
            <a:lvl3pPr marL="1121626" indent="-224325" algn="ctr" defTabSz="914437" eaLnBrk="0" hangingPunct="0">
              <a:defRPr>
                <a:solidFill>
                  <a:schemeClr val="tx1"/>
                </a:solidFill>
                <a:latin typeface="Tahoma" pitchFamily="34" charset="0"/>
              </a:defRPr>
            </a:lvl3pPr>
            <a:lvl4pPr marL="1570276" indent="-224325" algn="ctr" defTabSz="914437" eaLnBrk="0" hangingPunct="0">
              <a:defRPr>
                <a:solidFill>
                  <a:schemeClr val="tx1"/>
                </a:solidFill>
                <a:latin typeface="Tahoma" pitchFamily="34" charset="0"/>
              </a:defRPr>
            </a:lvl4pPr>
            <a:lvl5pPr marL="2018927" indent="-224325" algn="ctr" defTabSz="914437" eaLnBrk="0" hangingPunct="0">
              <a:defRPr>
                <a:solidFill>
                  <a:schemeClr val="tx1"/>
                </a:solidFill>
                <a:latin typeface="Tahoma" pitchFamily="34" charset="0"/>
              </a:defRPr>
            </a:lvl5pPr>
            <a:lvl6pPr marL="2467577" indent="-224325" algn="ctr" defTabSz="914437" eaLnBrk="0" fontAlgn="base" hangingPunct="0">
              <a:spcBef>
                <a:spcPct val="0"/>
              </a:spcBef>
              <a:spcAft>
                <a:spcPct val="0"/>
              </a:spcAft>
              <a:defRPr>
                <a:solidFill>
                  <a:schemeClr val="tx1"/>
                </a:solidFill>
                <a:latin typeface="Tahoma" pitchFamily="34" charset="0"/>
              </a:defRPr>
            </a:lvl6pPr>
            <a:lvl7pPr marL="2916227" indent="-224325" algn="ctr" defTabSz="914437" eaLnBrk="0" fontAlgn="base" hangingPunct="0">
              <a:spcBef>
                <a:spcPct val="0"/>
              </a:spcBef>
              <a:spcAft>
                <a:spcPct val="0"/>
              </a:spcAft>
              <a:defRPr>
                <a:solidFill>
                  <a:schemeClr val="tx1"/>
                </a:solidFill>
                <a:latin typeface="Tahoma" pitchFamily="34" charset="0"/>
              </a:defRPr>
            </a:lvl7pPr>
            <a:lvl8pPr marL="3364878" indent="-224325" algn="ctr" defTabSz="914437" eaLnBrk="0" fontAlgn="base" hangingPunct="0">
              <a:spcBef>
                <a:spcPct val="0"/>
              </a:spcBef>
              <a:spcAft>
                <a:spcPct val="0"/>
              </a:spcAft>
              <a:defRPr>
                <a:solidFill>
                  <a:schemeClr val="tx1"/>
                </a:solidFill>
                <a:latin typeface="Tahoma" pitchFamily="34" charset="0"/>
              </a:defRPr>
            </a:lvl8pPr>
            <a:lvl9pPr marL="3813528" indent="-224325" algn="ctr" defTabSz="914437" eaLnBrk="0" fontAlgn="base" hangingPunct="0">
              <a:spcBef>
                <a:spcPct val="0"/>
              </a:spcBef>
              <a:spcAft>
                <a:spcPct val="0"/>
              </a:spcAft>
              <a:defRPr>
                <a:solidFill>
                  <a:schemeClr val="tx1"/>
                </a:solidFill>
                <a:latin typeface="Tahoma" pitchFamily="34" charset="0"/>
              </a:defRPr>
            </a:lvl9pPr>
          </a:lstStyle>
          <a:p>
            <a:pPr algn="l" eaLnBrk="1" hangingPunct="1">
              <a:defRPr/>
            </a:pPr>
            <a:r>
              <a:rPr lang="en-US">
                <a:solidFill>
                  <a:prstClr val="black"/>
                </a:solidFill>
                <a:latin typeface="Times New Roman" pitchFamily="18" charset="0"/>
              </a:rPr>
              <a:t>phoenix may 2004</a:t>
            </a:r>
          </a:p>
        </p:txBody>
      </p:sp>
      <p:sp>
        <p:nvSpPr>
          <p:cNvPr id="281604" name="Rectangle 2"/>
          <p:cNvSpPr>
            <a:spLocks noGrp="1" noRot="1" noChangeAspect="1" noChangeArrowheads="1" noTextEdit="1"/>
          </p:cNvSpPr>
          <p:nvPr>
            <p:ph type="sldImg"/>
          </p:nvPr>
        </p:nvSpPr>
        <p:spPr>
          <a:xfrm>
            <a:off x="381000" y="685800"/>
            <a:ext cx="6096000" cy="3429000"/>
          </a:xfrm>
          <a:ln/>
        </p:spPr>
      </p:sp>
      <p:sp>
        <p:nvSpPr>
          <p:cNvPr id="281605"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200" kern="1200" dirty="0" smtClean="0">
                <a:solidFill>
                  <a:schemeClr val="tx1"/>
                </a:solidFill>
                <a:effectLst/>
                <a:latin typeface="+mn-lt"/>
                <a:ea typeface="+mn-ea"/>
                <a:cs typeface="+mn-cs"/>
              </a:rPr>
              <a:t>Persons aged 65 years and older comprise only 13 percent of the population, yet account for more than one-third of total outpatient spending on prescription medications in the United States. Older patients are more likely to be prescribed long-term and multiple prescriptions, and some experience cognitive decline, which could lead to improper use of medications. Alternatively, those on a fixed income may abuse another person's remaining medication to save money.</a:t>
            </a:r>
          </a:p>
          <a:p>
            <a:r>
              <a:rPr lang="en-US" sz="1200" kern="1200" dirty="0" smtClean="0">
                <a:solidFill>
                  <a:schemeClr val="tx1"/>
                </a:solidFill>
                <a:effectLst/>
                <a:latin typeface="+mn-lt"/>
                <a:ea typeface="+mn-ea"/>
                <a:cs typeface="+mn-cs"/>
              </a:rPr>
              <a:t>The high rates of comorbid illnesses in older populations, age-related changes in drug metabolism, and the potential for drug interactions may make any of these practices more dangerous than in younger populations. Further, a large percentage of older adults also use OTC medicines and dietary supplements, which (in addition to alcohol) could compound any adverse health consequences resulting from prescription drug abuse.</a:t>
            </a:r>
          </a:p>
          <a:p>
            <a:pPr fontAlgn="base"/>
            <a:r>
              <a:rPr lang="en-US" sz="1200" kern="1200" dirty="0" smtClean="0">
                <a:solidFill>
                  <a:schemeClr val="tx1"/>
                </a:solidFill>
                <a:effectLst/>
                <a:latin typeface="+mn-lt"/>
                <a:ea typeface="+mn-ea"/>
                <a:cs typeface="+mn-cs"/>
              </a:rPr>
              <a:t> </a:t>
            </a:r>
          </a:p>
          <a:p>
            <a:pPr fontAlgn="base"/>
            <a:r>
              <a:rPr lang="en-US" sz="1200" b="0" kern="1200" dirty="0" smtClean="0">
                <a:solidFill>
                  <a:schemeClr val="tx1"/>
                </a:solidFill>
                <a:effectLst/>
                <a:latin typeface="+mn-lt"/>
                <a:ea typeface="+mn-ea"/>
                <a:cs typeface="+mn-cs"/>
              </a:rPr>
              <a:t>REFERENCE:</a:t>
            </a:r>
          </a:p>
          <a:p>
            <a:pPr fontAlgn="base"/>
            <a:r>
              <a:rPr lang="en-US" sz="1200" kern="1200" dirty="0" smtClean="0">
                <a:solidFill>
                  <a:schemeClr val="tx1"/>
                </a:solidFill>
                <a:effectLst/>
                <a:latin typeface="+mn-lt"/>
                <a:ea typeface="+mn-ea"/>
                <a:cs typeface="+mn-cs"/>
              </a:rPr>
              <a:t>National Institute on Drug Abuse, available at: </a:t>
            </a:r>
            <a:r>
              <a:rPr lang="en-US" sz="1200" kern="1200" dirty="0" smtClean="0">
                <a:solidFill>
                  <a:schemeClr val="tx1"/>
                </a:solidFill>
                <a:effectLst/>
                <a:latin typeface="+mn-lt"/>
                <a:ea typeface="+mn-ea"/>
                <a:cs typeface="+mn-cs"/>
                <a:hlinkClick r:id="rId3"/>
              </a:rPr>
              <a:t>https://www.drugabuse.gov/publications/research-reports/prescription-drugs/trends-in-prescription-drug-abuse/older-adults</a:t>
            </a:r>
            <a:r>
              <a:rPr lang="en-US" sz="1200" kern="1200" dirty="0" smtClean="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256648193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138" name="Rectangle 2"/>
          <p:cNvSpPr>
            <a:spLocks noGrp="1" noRot="1" noChangeAspect="1" noTextEdit="1"/>
          </p:cNvSpPr>
          <p:nvPr>
            <p:ph type="sldImg"/>
          </p:nvPr>
        </p:nvSpPr>
        <p:spPr>
          <a:xfrm>
            <a:off x="381000" y="685800"/>
            <a:ext cx="6096000" cy="3429000"/>
          </a:xfrm>
          <a:ln/>
        </p:spPr>
      </p:sp>
      <p:sp>
        <p:nvSpPr>
          <p:cNvPr id="347139" name="Rectangle 3"/>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200" kern="1200" dirty="0" smtClean="0">
                <a:solidFill>
                  <a:schemeClr val="tx1"/>
                </a:solidFill>
                <a:effectLst/>
                <a:latin typeface="+mn-lt"/>
                <a:ea typeface="+mn-ea"/>
                <a:cs typeface="+mn-cs"/>
              </a:rPr>
              <a:t>In a study by Jamison and colleagues published in the Journal of Pain in 2010, they could that while male and female research participants had similar rates of opioid abuse, women who misused prescription painkillers were more likely to admit to a history of sexual or physical abuse or a history of psychiatric problems. Men, on the other hand, tended to misuse painkillers because of problematic social and behavioral issues. The researchers recommend that women who are taking opioids to treat non-cancer chronic pain and show signs of "significant affective stress" should receive treatment for the mood disorder and counseling on the dangers of relying on opioids to reduce stress and improve sleep. For male patients taking opioids for non-cancer chronic pain, doctors should closely monitor known or suspected behavioral problems, conduct frequent urine screenings, pill counts and compliance monitoring.</a:t>
            </a:r>
          </a:p>
          <a:p>
            <a:r>
              <a:rPr lang="en-US" sz="1200" kern="1200" dirty="0" smtClean="0">
                <a:solidFill>
                  <a:schemeClr val="tx1"/>
                </a:solidFill>
                <a:effectLst/>
                <a:latin typeface="+mn-lt"/>
                <a:ea typeface="+mn-ea"/>
                <a:cs typeface="+mn-cs"/>
              </a:rPr>
              <a:t> </a:t>
            </a:r>
          </a:p>
          <a:p>
            <a:r>
              <a:rPr lang="en-US" sz="1200" b="0" kern="1200" dirty="0" smtClean="0">
                <a:solidFill>
                  <a:schemeClr val="tx1"/>
                </a:solidFill>
                <a:effectLst/>
                <a:latin typeface="+mn-lt"/>
                <a:ea typeface="+mn-ea"/>
                <a:cs typeface="+mn-cs"/>
              </a:rPr>
              <a:t>REFERENCE:</a:t>
            </a:r>
            <a:r>
              <a:rPr lang="en-US" sz="1200" b="1" kern="1200" dirty="0" smtClean="0">
                <a:solidFill>
                  <a:schemeClr val="tx1"/>
                </a:solidFill>
                <a:effectLst/>
                <a:latin typeface="+mn-lt"/>
                <a:ea typeface="+mn-ea"/>
                <a:cs typeface="+mn-cs"/>
              </a:rPr>
              <a:t/>
            </a:r>
            <a:br>
              <a:rPr lang="en-US" sz="1200" b="1"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Jamison, R.N., Butler, S.F., </a:t>
            </a:r>
            <a:r>
              <a:rPr lang="en-US" sz="1200" kern="1200" dirty="0" err="1" smtClean="0">
                <a:solidFill>
                  <a:schemeClr val="tx1"/>
                </a:solidFill>
                <a:effectLst/>
                <a:latin typeface="+mn-lt"/>
                <a:ea typeface="+mn-ea"/>
                <a:cs typeface="+mn-cs"/>
              </a:rPr>
              <a:t>Budman</a:t>
            </a:r>
            <a:r>
              <a:rPr lang="en-US" sz="1200" kern="1200" dirty="0" smtClean="0">
                <a:solidFill>
                  <a:schemeClr val="tx1"/>
                </a:solidFill>
                <a:effectLst/>
                <a:latin typeface="+mn-lt"/>
                <a:ea typeface="+mn-ea"/>
                <a:cs typeface="+mn-cs"/>
              </a:rPr>
              <a:t>, S.H., Edwards, R.R., &amp; </a:t>
            </a:r>
            <a:r>
              <a:rPr lang="en-US" sz="1200" kern="1200" dirty="0" err="1" smtClean="0">
                <a:solidFill>
                  <a:schemeClr val="tx1"/>
                </a:solidFill>
                <a:effectLst/>
                <a:latin typeface="+mn-lt"/>
                <a:ea typeface="+mn-ea"/>
                <a:cs typeface="+mn-cs"/>
              </a:rPr>
              <a:t>Wasan</a:t>
            </a:r>
            <a:r>
              <a:rPr lang="en-US" sz="1200" kern="1200" dirty="0" smtClean="0">
                <a:solidFill>
                  <a:schemeClr val="tx1"/>
                </a:solidFill>
                <a:effectLst/>
                <a:latin typeface="+mn-lt"/>
                <a:ea typeface="+mn-ea"/>
                <a:cs typeface="+mn-cs"/>
              </a:rPr>
              <a:t>, A.D. (2010). Gender differences in risk factors for aberrant prescription opioid use. </a:t>
            </a:r>
            <a:r>
              <a:rPr lang="en-US" sz="1200" i="1" kern="1200" dirty="0" smtClean="0">
                <a:solidFill>
                  <a:schemeClr val="tx1"/>
                </a:solidFill>
                <a:effectLst/>
                <a:latin typeface="+mn-lt"/>
                <a:ea typeface="+mn-ea"/>
                <a:cs typeface="+mn-cs"/>
              </a:rPr>
              <a:t>Journal of Pain, 11</a:t>
            </a:r>
            <a:r>
              <a:rPr lang="en-US" sz="1200" kern="1200" dirty="0" smtClean="0">
                <a:solidFill>
                  <a:schemeClr val="tx1"/>
                </a:solidFill>
                <a:effectLst/>
                <a:latin typeface="+mn-lt"/>
                <a:ea typeface="+mn-ea"/>
                <a:cs typeface="+mn-cs"/>
              </a:rPr>
              <a:t>(4), 312-320.</a:t>
            </a:r>
            <a:endParaRPr lang="en-US" sz="120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49775035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Some dispute</a:t>
            </a:r>
            <a:r>
              <a:rPr lang="en-US" sz="1200" kern="1200" baseline="0" dirty="0" smtClean="0">
                <a:solidFill>
                  <a:schemeClr val="tx1"/>
                </a:solidFill>
                <a:effectLst/>
                <a:latin typeface="+mn-lt"/>
                <a:ea typeface="+mn-ea"/>
                <a:cs typeface="+mn-cs"/>
              </a:rPr>
              <a:t> exists </a:t>
            </a:r>
            <a:r>
              <a:rPr lang="en-US" sz="1200" kern="1200" dirty="0" smtClean="0">
                <a:solidFill>
                  <a:schemeClr val="tx1"/>
                </a:solidFill>
                <a:effectLst/>
                <a:latin typeface="+mn-lt"/>
                <a:ea typeface="+mn-ea"/>
                <a:cs typeface="+mn-cs"/>
              </a:rPr>
              <a:t>over how the prescription opioid epidemic came about, and who is responsible, though it might be good to defer to an individual who might know best-Dr. Nora </a:t>
            </a:r>
            <a:r>
              <a:rPr lang="en-US" sz="1200" kern="1200" dirty="0" err="1" smtClean="0">
                <a:solidFill>
                  <a:schemeClr val="tx1"/>
                </a:solidFill>
                <a:effectLst/>
                <a:latin typeface="+mn-lt"/>
                <a:ea typeface="+mn-ea"/>
                <a:cs typeface="+mn-cs"/>
              </a:rPr>
              <a:t>Volkow</a:t>
            </a:r>
            <a:r>
              <a:rPr lang="en-US" sz="1200" kern="1200" dirty="0" smtClean="0">
                <a:solidFill>
                  <a:schemeClr val="tx1"/>
                </a:solidFill>
                <a:effectLst/>
                <a:latin typeface="+mn-lt"/>
                <a:ea typeface="+mn-ea"/>
                <a:cs typeface="+mn-cs"/>
              </a:rPr>
              <a:t>, Director of the National Institute on Drug Abuse</a:t>
            </a:r>
          </a:p>
          <a:p>
            <a:endParaRPr lang="en-US" sz="1200" kern="1200" dirty="0" smtClean="0">
              <a:solidFill>
                <a:schemeClr val="tx1"/>
              </a:solidFill>
              <a:effectLst/>
              <a:latin typeface="+mn-lt"/>
              <a:ea typeface="+mn-ea"/>
              <a:cs typeface="+mn-cs"/>
            </a:endParaRPr>
          </a:p>
          <a:p>
            <a:endParaRPr lang="en-US" dirty="0"/>
          </a:p>
        </p:txBody>
      </p:sp>
    </p:spTree>
    <p:extLst>
      <p:ext uri="{BB962C8B-B14F-4D97-AF65-F5344CB8AC3E}">
        <p14:creationId xmlns:p14="http://schemas.microsoft.com/office/powerpoint/2010/main" val="224815448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1" kern="1200" dirty="0" smtClean="0">
                <a:solidFill>
                  <a:schemeClr val="tx1"/>
                </a:solidFill>
                <a:effectLst/>
                <a:latin typeface="+mn-lt"/>
                <a:ea typeface="+mn-ea"/>
                <a:cs typeface="+mn-cs"/>
              </a:rPr>
              <a:t>This slide contains a movie clip that will play when the trainer clicks on the mouse one time. In order for this to work, the connection between the PowerPoint presentation and the video file must be maintained. When moving the PowerPoint file to another location on your computer or to another computer, make sure to always move the video file along with it. If the link becomes broken, the video will need to be reinserted. Delete the still video image that appears on the screen. From the insert menu in PowerPoint, select “movie.” Select the video file that was included for this training. When asked, indicate that the movie should play automatically. It will appear as a black box on the screen.</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As you will see from this video clip, Dr. Volkow believes the medical community is responsible for the prescription opioid epidemic.</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VIDEO SOURCE:</a:t>
            </a:r>
          </a:p>
          <a:p>
            <a:r>
              <a:rPr lang="en-US" sz="1200" kern="1200" dirty="0" smtClean="0">
                <a:solidFill>
                  <a:schemeClr val="tx1"/>
                </a:solidFill>
                <a:effectLst/>
                <a:latin typeface="+mn-lt"/>
                <a:ea typeface="+mn-ea"/>
                <a:cs typeface="+mn-cs"/>
              </a:rPr>
              <a:t>Quality Talks: Available at: </a:t>
            </a:r>
            <a:r>
              <a:rPr lang="en-US" sz="1200" u="sng" kern="1200" dirty="0" smtClean="0">
                <a:solidFill>
                  <a:schemeClr val="tx1"/>
                </a:solidFill>
                <a:effectLst/>
                <a:latin typeface="+mn-lt"/>
                <a:ea typeface="+mn-ea"/>
                <a:cs typeface="+mn-cs"/>
                <a:hlinkClick r:id="rId3"/>
              </a:rPr>
              <a:t>www.youtube.com/watch?v=R5qbz4A92PQ</a:t>
            </a:r>
            <a:r>
              <a:rPr lang="en-US" sz="1200" u="sng" kern="1200" dirty="0" smtClean="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198BED6-6C92-4801-B7CF-D243B0E3C2F9}" type="slidenum">
              <a:rPr lang="en-US" smtClean="0"/>
              <a:t>68</a:t>
            </a:fld>
            <a:endParaRPr lang="en-US"/>
          </a:p>
        </p:txBody>
      </p:sp>
    </p:spTree>
    <p:extLst>
      <p:ext uri="{BB962C8B-B14F-4D97-AF65-F5344CB8AC3E}">
        <p14:creationId xmlns:p14="http://schemas.microsoft.com/office/powerpoint/2010/main" val="121331977"/>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3" name="Rectangle 2"/>
          <p:cNvSpPr>
            <a:spLocks noGrp="1" noRot="1" noChangeAspect="1" noChangeArrowheads="1" noTextEdit="1"/>
          </p:cNvSpPr>
          <p:nvPr>
            <p:ph type="sldImg"/>
          </p:nvPr>
        </p:nvSpPr>
        <p:spPr>
          <a:xfrm>
            <a:off x="381000" y="685800"/>
            <a:ext cx="6096000" cy="3429000"/>
          </a:xfrm>
          <a:ln/>
        </p:spPr>
      </p:sp>
      <p:sp>
        <p:nvSpPr>
          <p:cNvPr id="271364"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200" kern="1200" dirty="0" smtClean="0">
                <a:solidFill>
                  <a:schemeClr val="tx1"/>
                </a:solidFill>
                <a:effectLst/>
                <a:latin typeface="+mn-lt"/>
                <a:ea typeface="+mn-ea"/>
                <a:cs typeface="+mn-cs"/>
              </a:rPr>
              <a:t>In 2001, as part of a national effort to address the widespread problem of under assessment and under treatment of pain, The Joint Commission (formerly The Joint Commission on the Accreditation of Healthcare Organizations or JCAHO) introduced standards for organizations to improve their care for patients with pain.  For over a decade, experts had called for better assessment and more aggressive treatment, including the use of opioids.  Many doctors were afraid to prescribe opioids despite a widely cited article suggesting that addiction was rare when opioids were used for short-term pain.  Education, guidelines, and advocacy had not changed practice, and leaders called for stronger methods to address the problem.  The standards were based on the available evidence and the strong consensus opinions of experts in the field.  After initial accolades and small studies showing the benefits of following the standards, reports began to emerge about adverse events from overly aggressive treatment, particularly respiratory depression after receiving opioids. A report from The Institute for Safe Medication Practices (ISMP) asked, “Has safety been compromised in our noble efforts to alleviate pain?”  In response to these unintended consequences, the standards and related materials were quickly changed to address some of the problems that had arisen. But lingering criticisms of the standards continue to this day, often based on misperceptions of what the current standards actually say. </a:t>
            </a:r>
          </a:p>
          <a:p>
            <a:endParaRPr lang="en-US" sz="1200" b="1"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REFERENCE:</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Baker, D.W. (2017). </a:t>
            </a:r>
            <a:r>
              <a:rPr lang="en-US" sz="1200" i="1" kern="1200" dirty="0" smtClean="0">
                <a:solidFill>
                  <a:schemeClr val="tx1"/>
                </a:solidFill>
                <a:effectLst/>
                <a:latin typeface="+mn-lt"/>
                <a:ea typeface="+mn-ea"/>
                <a:cs typeface="+mn-cs"/>
              </a:rPr>
              <a:t>The Joint Commission’s Pain Standards: Origins and Evolution</a:t>
            </a:r>
            <a:r>
              <a:rPr lang="en-US" sz="1200" kern="1200" dirty="0" smtClean="0">
                <a:solidFill>
                  <a:schemeClr val="tx1"/>
                </a:solidFill>
                <a:effectLst/>
                <a:latin typeface="+mn-lt"/>
                <a:ea typeface="+mn-ea"/>
                <a:cs typeface="+mn-cs"/>
              </a:rPr>
              <a:t>. Oakbrook Terrace, Il; The Joint Commission.</a:t>
            </a:r>
          </a:p>
        </p:txBody>
      </p:sp>
    </p:spTree>
    <p:extLst>
      <p:ext uri="{BB962C8B-B14F-4D97-AF65-F5344CB8AC3E}">
        <p14:creationId xmlns:p14="http://schemas.microsoft.com/office/powerpoint/2010/main" val="15259043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3667" name="Rectangle 3"/>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b="1" i="1" kern="1200" dirty="0" smtClean="0">
                <a:solidFill>
                  <a:schemeClr val="tx1"/>
                </a:solidFill>
                <a:effectLst/>
                <a:latin typeface="+mn-lt"/>
                <a:ea typeface="+mn-ea"/>
                <a:cs typeface="+mn-cs"/>
              </a:rPr>
              <a:t>Read the question and answer choices, and review audience responses out loud.  Do not reveal the correct answer.</a:t>
            </a:r>
            <a:endParaRPr lang="en-US" sz="900" kern="1200" dirty="0" smtClean="0">
              <a:solidFill>
                <a:schemeClr val="tx1"/>
              </a:solidFill>
              <a:effectLst/>
              <a:latin typeface="+mn-lt"/>
              <a:ea typeface="+mn-ea"/>
              <a:cs typeface="+mn-cs"/>
            </a:endParaRPr>
          </a:p>
          <a:p>
            <a:endParaRPr lang="en-US" altLang="en-US" sz="900" b="1" dirty="0" smtClean="0"/>
          </a:p>
          <a:p>
            <a:endParaRPr lang="en-US" altLang="en-US" sz="900" b="1" dirty="0" smtClean="0"/>
          </a:p>
          <a:p>
            <a:r>
              <a:rPr lang="en-US" altLang="en-US" sz="900" b="1" dirty="0" smtClean="0"/>
              <a:t>Answer </a:t>
            </a:r>
            <a:r>
              <a:rPr lang="en-US" altLang="en-US" sz="900" b="1" dirty="0"/>
              <a:t>Key:</a:t>
            </a:r>
          </a:p>
          <a:p>
            <a:r>
              <a:rPr lang="en-US" altLang="en-US" sz="900" dirty="0" smtClean="0"/>
              <a:t>#4 </a:t>
            </a:r>
            <a:r>
              <a:rPr lang="en-US" altLang="en-US" sz="900" dirty="0"/>
              <a:t>– correct response is </a:t>
            </a:r>
            <a:r>
              <a:rPr lang="en-US" altLang="en-US" sz="900" dirty="0" smtClean="0"/>
              <a:t>A (True)</a:t>
            </a:r>
            <a:endParaRPr lang="en-US" altLang="en-US" sz="900" dirty="0"/>
          </a:p>
        </p:txBody>
      </p:sp>
    </p:spTree>
    <p:extLst>
      <p:ext uri="{BB962C8B-B14F-4D97-AF65-F5344CB8AC3E}">
        <p14:creationId xmlns:p14="http://schemas.microsoft.com/office/powerpoint/2010/main" val="98893089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11" name="Rectangle 2"/>
          <p:cNvSpPr>
            <a:spLocks noGrp="1" noRot="1" noChangeAspect="1" noChangeArrowheads="1" noTextEdit="1"/>
          </p:cNvSpPr>
          <p:nvPr>
            <p:ph type="sldImg"/>
          </p:nvPr>
        </p:nvSpPr>
        <p:spPr>
          <a:xfrm>
            <a:off x="381000" y="685800"/>
            <a:ext cx="6096000" cy="3429000"/>
          </a:xfrm>
          <a:ln/>
        </p:spPr>
      </p:sp>
      <p:sp>
        <p:nvSpPr>
          <p:cNvPr id="273412"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200" kern="1200" dirty="0" err="1" smtClean="0">
                <a:solidFill>
                  <a:schemeClr val="tx1"/>
                </a:solidFill>
                <a:effectLst/>
                <a:latin typeface="+mn-lt"/>
                <a:ea typeface="+mn-ea"/>
                <a:cs typeface="+mn-cs"/>
              </a:rPr>
              <a:t>Pseudoaddiction</a:t>
            </a:r>
            <a:r>
              <a:rPr lang="en-US" sz="1200" kern="1200" dirty="0" smtClean="0">
                <a:solidFill>
                  <a:schemeClr val="tx1"/>
                </a:solidFill>
                <a:effectLst/>
                <a:latin typeface="+mn-lt"/>
                <a:ea typeface="+mn-ea"/>
                <a:cs typeface="+mn-cs"/>
              </a:rPr>
              <a:t> is a phenomenon that is commonly misconstrued as a form of drug-seeking behavior with the primary aim of abuse. It involves patient behaviors that may occur when pain is under-treated (e.g., increased focus on obtaining medications or “drug seeking,” “clock watching,” use of illicit drugs, or deception) and that can be mistaken for true addiction. You may also see “hyperalgesia,” which is increased pain with increasing opioid doses. Definitions </a:t>
            </a:r>
          </a:p>
          <a:p>
            <a:endParaRPr lang="en-US" sz="1200" b="0" kern="1200" dirty="0" smtClean="0">
              <a:solidFill>
                <a:schemeClr val="tx1"/>
              </a:solidFill>
              <a:effectLst/>
              <a:latin typeface="+mn-lt"/>
              <a:ea typeface="+mn-ea"/>
              <a:cs typeface="+mn-cs"/>
            </a:endParaRPr>
          </a:p>
          <a:p>
            <a:r>
              <a:rPr lang="en-US" sz="1200" b="0" kern="1200" dirty="0" smtClean="0">
                <a:solidFill>
                  <a:schemeClr val="tx1"/>
                </a:solidFill>
                <a:effectLst/>
                <a:latin typeface="+mn-lt"/>
                <a:ea typeface="+mn-ea"/>
                <a:cs typeface="+mn-cs"/>
              </a:rPr>
              <a:t>REFERENCE:</a:t>
            </a:r>
          </a:p>
          <a:p>
            <a:r>
              <a:rPr lang="en-US" sz="1200" kern="1200" dirty="0" smtClean="0">
                <a:solidFill>
                  <a:schemeClr val="tx1"/>
                </a:solidFill>
                <a:effectLst/>
                <a:latin typeface="+mn-lt"/>
                <a:ea typeface="+mn-ea"/>
                <a:cs typeface="+mn-cs"/>
              </a:rPr>
              <a:t>American Society of Addiction Medicine. (2001). </a:t>
            </a:r>
            <a:r>
              <a:rPr lang="en-US" sz="1200" i="1" kern="1200" dirty="0" smtClean="0">
                <a:solidFill>
                  <a:schemeClr val="tx1"/>
                </a:solidFill>
                <a:effectLst/>
                <a:latin typeface="+mn-lt"/>
                <a:ea typeface="+mn-ea"/>
                <a:cs typeface="+mn-cs"/>
              </a:rPr>
              <a:t>Definitions Related to the Use of Opioids for the Treatment of Pain: Consensus Statement of The American Academy of Pain Medicine, the American Pain Society, and the American Society of Addiction Medicine</a:t>
            </a:r>
            <a:r>
              <a:rPr lang="en-US" sz="1200" kern="1200" dirty="0" smtClean="0">
                <a:solidFill>
                  <a:schemeClr val="tx1"/>
                </a:solidFill>
                <a:effectLst/>
                <a:latin typeface="+mn-lt"/>
                <a:ea typeface="+mn-ea"/>
                <a:cs typeface="+mn-cs"/>
              </a:rPr>
              <a:t>, available at: </a:t>
            </a:r>
            <a:r>
              <a:rPr lang="en-US" sz="1200" u="sng" kern="1200" dirty="0" smtClean="0">
                <a:solidFill>
                  <a:schemeClr val="tx1"/>
                </a:solidFill>
                <a:effectLst/>
                <a:latin typeface="+mn-lt"/>
                <a:ea typeface="+mn-ea"/>
                <a:cs typeface="+mn-cs"/>
                <a:hlinkClick r:id="rId3"/>
              </a:rPr>
              <a:t>https://www.asam.org/docs/default-source/public-policy-statements/1opioid-definitions-consensus-2-011.pdf</a:t>
            </a:r>
            <a:r>
              <a:rPr lang="en-US" sz="1200" kern="1200" dirty="0" smtClean="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1882470119"/>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8" name="Rectangle 2"/>
          <p:cNvSpPr txBox="1">
            <a:spLocks noGrp="1" noChangeArrowheads="1"/>
          </p:cNvSpPr>
          <p:nvPr/>
        </p:nvSpPr>
        <p:spPr bwMode="auto">
          <a:xfrm>
            <a:off x="1" y="0"/>
            <a:ext cx="2972421" cy="4590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707" tIns="44851" rIns="89707" bIns="44851"/>
          <a:lstStyle>
            <a:lvl1pPr defTabSz="947738">
              <a:defRPr sz="4000" b="1">
                <a:solidFill>
                  <a:srgbClr val="FFCC00"/>
                </a:solidFill>
                <a:latin typeface="Arial" charset="0"/>
              </a:defRPr>
            </a:lvl1pPr>
            <a:lvl2pPr marL="742950" indent="-285750" defTabSz="947738">
              <a:defRPr sz="4000" b="1">
                <a:solidFill>
                  <a:srgbClr val="FFCC00"/>
                </a:solidFill>
                <a:latin typeface="Arial" charset="0"/>
              </a:defRPr>
            </a:lvl2pPr>
            <a:lvl3pPr marL="1143000" indent="-228600" defTabSz="947738">
              <a:defRPr sz="4000" b="1">
                <a:solidFill>
                  <a:srgbClr val="FFCC00"/>
                </a:solidFill>
                <a:latin typeface="Arial" charset="0"/>
              </a:defRPr>
            </a:lvl3pPr>
            <a:lvl4pPr marL="1600200" indent="-228600" defTabSz="947738">
              <a:defRPr sz="4000" b="1">
                <a:solidFill>
                  <a:srgbClr val="FFCC00"/>
                </a:solidFill>
                <a:latin typeface="Arial" charset="0"/>
              </a:defRPr>
            </a:lvl4pPr>
            <a:lvl5pPr marL="2057400" indent="-228600" defTabSz="947738">
              <a:defRPr sz="4000" b="1">
                <a:solidFill>
                  <a:srgbClr val="FFCC00"/>
                </a:solidFill>
                <a:latin typeface="Arial" charset="0"/>
              </a:defRPr>
            </a:lvl5pPr>
            <a:lvl6pPr marL="2514600" indent="-228600" algn="ctr" defTabSz="947738" eaLnBrk="0" fontAlgn="base" hangingPunct="0">
              <a:lnSpc>
                <a:spcPct val="80000"/>
              </a:lnSpc>
              <a:spcBef>
                <a:spcPct val="0"/>
              </a:spcBef>
              <a:spcAft>
                <a:spcPct val="0"/>
              </a:spcAft>
              <a:defRPr sz="4000" b="1">
                <a:solidFill>
                  <a:srgbClr val="FFCC00"/>
                </a:solidFill>
                <a:latin typeface="Arial" charset="0"/>
              </a:defRPr>
            </a:lvl6pPr>
            <a:lvl7pPr marL="2971800" indent="-228600" algn="ctr" defTabSz="947738" eaLnBrk="0" fontAlgn="base" hangingPunct="0">
              <a:lnSpc>
                <a:spcPct val="80000"/>
              </a:lnSpc>
              <a:spcBef>
                <a:spcPct val="0"/>
              </a:spcBef>
              <a:spcAft>
                <a:spcPct val="0"/>
              </a:spcAft>
              <a:defRPr sz="4000" b="1">
                <a:solidFill>
                  <a:srgbClr val="FFCC00"/>
                </a:solidFill>
                <a:latin typeface="Arial" charset="0"/>
              </a:defRPr>
            </a:lvl7pPr>
            <a:lvl8pPr marL="3429000" indent="-228600" algn="ctr" defTabSz="947738" eaLnBrk="0" fontAlgn="base" hangingPunct="0">
              <a:lnSpc>
                <a:spcPct val="80000"/>
              </a:lnSpc>
              <a:spcBef>
                <a:spcPct val="0"/>
              </a:spcBef>
              <a:spcAft>
                <a:spcPct val="0"/>
              </a:spcAft>
              <a:defRPr sz="4000" b="1">
                <a:solidFill>
                  <a:srgbClr val="FFCC00"/>
                </a:solidFill>
                <a:latin typeface="Arial" charset="0"/>
              </a:defRPr>
            </a:lvl8pPr>
            <a:lvl9pPr marL="3886200" indent="-228600" algn="ctr" defTabSz="947738" eaLnBrk="0" fontAlgn="base" hangingPunct="0">
              <a:lnSpc>
                <a:spcPct val="80000"/>
              </a:lnSpc>
              <a:spcBef>
                <a:spcPct val="0"/>
              </a:spcBef>
              <a:spcAft>
                <a:spcPct val="0"/>
              </a:spcAft>
              <a:defRPr sz="4000" b="1">
                <a:solidFill>
                  <a:srgbClr val="FFCC00"/>
                </a:solidFill>
                <a:latin typeface="Arial" charset="0"/>
              </a:defRPr>
            </a:lvl9pPr>
          </a:lstStyle>
          <a:p>
            <a:pPr fontAlgn="base">
              <a:spcBef>
                <a:spcPct val="0"/>
              </a:spcBef>
              <a:spcAft>
                <a:spcPct val="0"/>
              </a:spcAft>
            </a:pPr>
            <a:r>
              <a:rPr lang="en-US" altLang="en-US" sz="1100" b="0">
                <a:solidFill>
                  <a:srgbClr val="000000"/>
                </a:solidFill>
                <a:latin typeface="Times New Roman" pitchFamily="18" charset="0"/>
                <a:cs typeface="Arial" charset="0"/>
              </a:rPr>
              <a:t>phoenix may 2004</a:t>
            </a:r>
          </a:p>
        </p:txBody>
      </p:sp>
      <p:sp>
        <p:nvSpPr>
          <p:cNvPr id="342019" name="Rectangle 7"/>
          <p:cNvSpPr txBox="1">
            <a:spLocks noGrp="1" noChangeArrowheads="1"/>
          </p:cNvSpPr>
          <p:nvPr/>
        </p:nvSpPr>
        <p:spPr bwMode="auto">
          <a:xfrm>
            <a:off x="3884027" y="8683366"/>
            <a:ext cx="2972421" cy="4590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707" tIns="44851" rIns="89707" bIns="44851" anchor="b"/>
          <a:lstStyle>
            <a:lvl1pPr defTabSz="947738">
              <a:defRPr sz="4000" b="1">
                <a:solidFill>
                  <a:srgbClr val="FFCC00"/>
                </a:solidFill>
                <a:latin typeface="Arial" charset="0"/>
              </a:defRPr>
            </a:lvl1pPr>
            <a:lvl2pPr marL="742950" indent="-285750" defTabSz="947738">
              <a:defRPr sz="4000" b="1">
                <a:solidFill>
                  <a:srgbClr val="FFCC00"/>
                </a:solidFill>
                <a:latin typeface="Arial" charset="0"/>
              </a:defRPr>
            </a:lvl2pPr>
            <a:lvl3pPr marL="1143000" indent="-228600" defTabSz="947738">
              <a:defRPr sz="4000" b="1">
                <a:solidFill>
                  <a:srgbClr val="FFCC00"/>
                </a:solidFill>
                <a:latin typeface="Arial" charset="0"/>
              </a:defRPr>
            </a:lvl3pPr>
            <a:lvl4pPr marL="1600200" indent="-228600" defTabSz="947738">
              <a:defRPr sz="4000" b="1">
                <a:solidFill>
                  <a:srgbClr val="FFCC00"/>
                </a:solidFill>
                <a:latin typeface="Arial" charset="0"/>
              </a:defRPr>
            </a:lvl4pPr>
            <a:lvl5pPr marL="2057400" indent="-228600" defTabSz="947738">
              <a:defRPr sz="4000" b="1">
                <a:solidFill>
                  <a:srgbClr val="FFCC00"/>
                </a:solidFill>
                <a:latin typeface="Arial" charset="0"/>
              </a:defRPr>
            </a:lvl5pPr>
            <a:lvl6pPr marL="2514600" indent="-228600" algn="ctr" defTabSz="947738" eaLnBrk="0" fontAlgn="base" hangingPunct="0">
              <a:lnSpc>
                <a:spcPct val="80000"/>
              </a:lnSpc>
              <a:spcBef>
                <a:spcPct val="0"/>
              </a:spcBef>
              <a:spcAft>
                <a:spcPct val="0"/>
              </a:spcAft>
              <a:defRPr sz="4000" b="1">
                <a:solidFill>
                  <a:srgbClr val="FFCC00"/>
                </a:solidFill>
                <a:latin typeface="Arial" charset="0"/>
              </a:defRPr>
            </a:lvl6pPr>
            <a:lvl7pPr marL="2971800" indent="-228600" algn="ctr" defTabSz="947738" eaLnBrk="0" fontAlgn="base" hangingPunct="0">
              <a:lnSpc>
                <a:spcPct val="80000"/>
              </a:lnSpc>
              <a:spcBef>
                <a:spcPct val="0"/>
              </a:spcBef>
              <a:spcAft>
                <a:spcPct val="0"/>
              </a:spcAft>
              <a:defRPr sz="4000" b="1">
                <a:solidFill>
                  <a:srgbClr val="FFCC00"/>
                </a:solidFill>
                <a:latin typeface="Arial" charset="0"/>
              </a:defRPr>
            </a:lvl7pPr>
            <a:lvl8pPr marL="3429000" indent="-228600" algn="ctr" defTabSz="947738" eaLnBrk="0" fontAlgn="base" hangingPunct="0">
              <a:lnSpc>
                <a:spcPct val="80000"/>
              </a:lnSpc>
              <a:spcBef>
                <a:spcPct val="0"/>
              </a:spcBef>
              <a:spcAft>
                <a:spcPct val="0"/>
              </a:spcAft>
              <a:defRPr sz="4000" b="1">
                <a:solidFill>
                  <a:srgbClr val="FFCC00"/>
                </a:solidFill>
                <a:latin typeface="Arial" charset="0"/>
              </a:defRPr>
            </a:lvl8pPr>
            <a:lvl9pPr marL="3886200" indent="-228600" algn="ctr" defTabSz="947738" eaLnBrk="0" fontAlgn="base" hangingPunct="0">
              <a:lnSpc>
                <a:spcPct val="80000"/>
              </a:lnSpc>
              <a:spcBef>
                <a:spcPct val="0"/>
              </a:spcBef>
              <a:spcAft>
                <a:spcPct val="0"/>
              </a:spcAft>
              <a:defRPr sz="4000" b="1">
                <a:solidFill>
                  <a:srgbClr val="FFCC00"/>
                </a:solidFill>
                <a:latin typeface="Arial" charset="0"/>
              </a:defRPr>
            </a:lvl9pPr>
          </a:lstStyle>
          <a:p>
            <a:pPr algn="r" fontAlgn="base">
              <a:spcBef>
                <a:spcPct val="0"/>
              </a:spcBef>
              <a:spcAft>
                <a:spcPct val="0"/>
              </a:spcAft>
            </a:pPr>
            <a:fld id="{CB535678-7E97-417C-9D80-7435CE69D828}" type="slidenum">
              <a:rPr lang="en-US" altLang="en-US" sz="1100" b="0">
                <a:solidFill>
                  <a:srgbClr val="000000"/>
                </a:solidFill>
                <a:latin typeface="Times New Roman" pitchFamily="18" charset="0"/>
                <a:cs typeface="Arial" charset="0"/>
              </a:rPr>
              <a:pPr algn="r" fontAlgn="base">
                <a:spcBef>
                  <a:spcPct val="0"/>
                </a:spcBef>
                <a:spcAft>
                  <a:spcPct val="0"/>
                </a:spcAft>
              </a:pPr>
              <a:t>71</a:t>
            </a:fld>
            <a:endParaRPr lang="en-US" altLang="en-US" sz="1100" b="0">
              <a:solidFill>
                <a:srgbClr val="000000"/>
              </a:solidFill>
              <a:latin typeface="Times New Roman" pitchFamily="18" charset="0"/>
              <a:cs typeface="Arial" charset="0"/>
            </a:endParaRPr>
          </a:p>
        </p:txBody>
      </p:sp>
      <p:sp>
        <p:nvSpPr>
          <p:cNvPr id="342020" name="Rectangle 2"/>
          <p:cNvSpPr>
            <a:spLocks noGrp="1" noRot="1" noChangeAspect="1" noChangeArrowheads="1" noTextEdit="1"/>
          </p:cNvSpPr>
          <p:nvPr>
            <p:ph type="sldImg"/>
          </p:nvPr>
        </p:nvSpPr>
        <p:spPr>
          <a:xfrm>
            <a:off x="382588" y="684213"/>
            <a:ext cx="6094412" cy="3429000"/>
          </a:xfrm>
          <a:ln/>
        </p:spPr>
      </p:sp>
      <p:sp>
        <p:nvSpPr>
          <p:cNvPr id="342021" name="Rectangle 3"/>
          <p:cNvSpPr>
            <a:spLocks noGrp="1" noChangeArrowheads="1"/>
          </p:cNvSpPr>
          <p:nvPr>
            <p:ph type="body" idx="1"/>
            <p:custDataLst>
              <p:tags r:id="rId1"/>
            </p:custDataLst>
          </p:nvPr>
        </p:nvSpPr>
        <p:spPr>
          <a:xfrm>
            <a:off x="686421" y="4344025"/>
            <a:ext cx="5485158" cy="4116049"/>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707" tIns="44851" rIns="89707" bIns="44851"/>
          <a:lstStyle/>
          <a:p>
            <a:r>
              <a:rPr lang="en-US" sz="1200" kern="1200" dirty="0" smtClean="0">
                <a:solidFill>
                  <a:schemeClr val="tx1"/>
                </a:solidFill>
                <a:effectLst/>
                <a:latin typeface="+mn-lt"/>
                <a:ea typeface="+mn-ea"/>
                <a:cs typeface="+mn-cs"/>
              </a:rPr>
              <a:t>The number and percentage of persons aged 12 or older who were current nonmedical users of pain relievers in 2012 (4.9 million or 1.9 percent) were similar to those in 2011 (4.5 million or 1.7 percent) and in 2007 to 2010 (ranging from 4.7 million to 5.3 million and from 1.9 to 2.1 percent)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While prescription opioid abuse is a growing risk factor for starting heroin use, only a small fraction of people who abuse pain relievers switch to heroin use. According to general population data from the National Survey on Drug Use and Health, less than 4 percent of people who had abused prescription opioids started using heroin within 5 years. This suggests that prescription opioid abuse is just one factor in the pathway to heroin.  Furthermore, analyses suggest that those who transition to heroin use tend to be frequent users of multiple substances (Poly Drug Users).</a:t>
            </a:r>
          </a:p>
          <a:p>
            <a:r>
              <a:rPr lang="en-US" sz="1200" kern="1200" dirty="0" smtClean="0">
                <a:solidFill>
                  <a:schemeClr val="tx1"/>
                </a:solidFill>
                <a:effectLst/>
                <a:latin typeface="+mn-lt"/>
                <a:ea typeface="+mn-ea"/>
                <a:cs typeface="+mn-cs"/>
              </a:rPr>
              <a:t> </a:t>
            </a:r>
          </a:p>
          <a:p>
            <a:r>
              <a:rPr lang="en-US" sz="1200" b="0" kern="1200" dirty="0" smtClean="0">
                <a:solidFill>
                  <a:schemeClr val="tx1"/>
                </a:solidFill>
                <a:effectLst/>
                <a:latin typeface="+mn-lt"/>
                <a:ea typeface="+mn-ea"/>
                <a:cs typeface="+mn-cs"/>
              </a:rPr>
              <a:t>REFERENCES:</a:t>
            </a:r>
          </a:p>
          <a:p>
            <a:r>
              <a:rPr lang="en-US" sz="1200" kern="1200" dirty="0" err="1" smtClean="0">
                <a:solidFill>
                  <a:schemeClr val="tx1"/>
                </a:solidFill>
                <a:effectLst/>
                <a:latin typeface="+mn-lt"/>
                <a:ea typeface="+mn-ea"/>
                <a:cs typeface="+mn-cs"/>
              </a:rPr>
              <a:t>Muhuri</a:t>
            </a:r>
            <a:r>
              <a:rPr lang="en-US" sz="1200" kern="1200" dirty="0" smtClean="0">
                <a:solidFill>
                  <a:schemeClr val="tx1"/>
                </a:solidFill>
                <a:effectLst/>
                <a:latin typeface="+mn-lt"/>
                <a:ea typeface="+mn-ea"/>
                <a:cs typeface="+mn-cs"/>
              </a:rPr>
              <a:t>, P.K., </a:t>
            </a:r>
            <a:r>
              <a:rPr lang="en-US" sz="1200" kern="1200" dirty="0" err="1" smtClean="0">
                <a:solidFill>
                  <a:schemeClr val="tx1"/>
                </a:solidFill>
                <a:effectLst/>
                <a:latin typeface="+mn-lt"/>
                <a:ea typeface="+mn-ea"/>
                <a:cs typeface="+mn-cs"/>
              </a:rPr>
              <a:t>Gfroerer</a:t>
            </a:r>
            <a:r>
              <a:rPr lang="en-US" sz="1200" kern="1200" dirty="0" smtClean="0">
                <a:solidFill>
                  <a:schemeClr val="tx1"/>
                </a:solidFill>
                <a:effectLst/>
                <a:latin typeface="+mn-lt"/>
                <a:ea typeface="+mn-ea"/>
                <a:cs typeface="+mn-cs"/>
              </a:rPr>
              <a:t>, J.C., &amp; Davies, M.C. (2013). Substance Abuse and Mental Health Services Administration. Associations of nonmedical pain reliever use and initiation of heroin use in the United States. </a:t>
            </a:r>
            <a:r>
              <a:rPr lang="en-US" sz="1200" i="1" kern="1200" dirty="0" smtClean="0">
                <a:solidFill>
                  <a:schemeClr val="tx1"/>
                </a:solidFill>
                <a:effectLst/>
                <a:latin typeface="+mn-lt"/>
                <a:ea typeface="+mn-ea"/>
                <a:cs typeface="+mn-cs"/>
              </a:rPr>
              <a:t>CBHSQ Data Review.</a:t>
            </a:r>
            <a:r>
              <a:rPr lang="en-US" sz="1200" kern="1200" dirty="0" smtClean="0">
                <a:solidFill>
                  <a:schemeClr val="tx1"/>
                </a:solidFill>
                <a:effectLst/>
                <a:latin typeface="+mn-lt"/>
                <a:ea typeface="+mn-ea"/>
                <a:cs typeface="+mn-cs"/>
              </a:rPr>
              <a:t> Available at: </a:t>
            </a:r>
            <a:r>
              <a:rPr lang="en-US" sz="1200" u="sng" kern="1200" dirty="0" smtClean="0">
                <a:solidFill>
                  <a:schemeClr val="tx1"/>
                </a:solidFill>
                <a:effectLst/>
                <a:latin typeface="+mn-lt"/>
                <a:ea typeface="+mn-ea"/>
                <a:cs typeface="+mn-cs"/>
              </a:rPr>
              <a:t>http://www.samhsa.gov/data/2k13/DataReview/DR006/nonmedical-pain-reliever-use-2013.pdf</a:t>
            </a:r>
            <a:r>
              <a:rPr lang="en-US" sz="1200" kern="1200" dirty="0" smtClean="0">
                <a:solidFill>
                  <a:schemeClr val="tx1"/>
                </a:solidFill>
                <a:effectLst/>
                <a:latin typeface="+mn-lt"/>
                <a:ea typeface="+mn-ea"/>
                <a:cs typeface="+mn-cs"/>
              </a:rPr>
              <a:t>.</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Jones, C.M., Logan, J., Gladden, R.M., &amp; Bohm, M.K. (2015). Vital signs: demographic and substance use trends among heroin users – United States, 2002-2013. </a:t>
            </a:r>
            <a:r>
              <a:rPr lang="en-US" sz="1200" i="1" kern="1200" dirty="0" smtClean="0">
                <a:solidFill>
                  <a:schemeClr val="tx1"/>
                </a:solidFill>
                <a:effectLst/>
                <a:latin typeface="+mn-lt"/>
                <a:ea typeface="+mn-ea"/>
                <a:cs typeface="+mn-cs"/>
              </a:rPr>
              <a:t>Morbidity and Mortality Weekly Report (MMWR)</a:t>
            </a:r>
            <a:r>
              <a:rPr lang="en-US" sz="1200" kern="1200" dirty="0" smtClean="0">
                <a:solidFill>
                  <a:schemeClr val="tx1"/>
                </a:solidFill>
                <a:effectLst/>
                <a:latin typeface="+mn-lt"/>
                <a:ea typeface="+mn-ea"/>
                <a:cs typeface="+mn-cs"/>
              </a:rPr>
              <a:t>. Atlanta, GA: Centers for Disease Control and Prevention. </a:t>
            </a:r>
            <a:r>
              <a:rPr lang="en-US" sz="1200" kern="1200" dirty="0" err="1" smtClean="0">
                <a:solidFill>
                  <a:schemeClr val="tx1"/>
                </a:solidFill>
                <a:effectLst/>
                <a:latin typeface="+mn-lt"/>
                <a:ea typeface="+mn-ea"/>
                <a:cs typeface="+mn-cs"/>
              </a:rPr>
              <a:t>Availablet</a:t>
            </a:r>
            <a:r>
              <a:rPr lang="en-US" sz="1200" kern="1200" dirty="0" smtClean="0">
                <a:solidFill>
                  <a:schemeClr val="tx1"/>
                </a:solidFill>
                <a:effectLst/>
                <a:latin typeface="+mn-lt"/>
                <a:ea typeface="+mn-ea"/>
                <a:cs typeface="+mn-cs"/>
              </a:rPr>
              <a:t> at: </a:t>
            </a:r>
            <a:r>
              <a:rPr lang="en-US" sz="1200" u="sng" kern="1200" dirty="0" smtClean="0">
                <a:solidFill>
                  <a:schemeClr val="tx1"/>
                </a:solidFill>
                <a:effectLst/>
                <a:latin typeface="+mn-lt"/>
                <a:ea typeface="+mn-ea"/>
                <a:cs typeface="+mn-cs"/>
                <a:hlinkClick r:id="rId4"/>
              </a:rPr>
              <a:t>https://www.drugabuse.gov/publications/research-reports/relationship-between-prescription-drug-abuse-heroin-use/subset-users-may-naturally-progress-rx-opioids-to-heroin</a:t>
            </a:r>
            <a:r>
              <a:rPr lang="en-US" sz="1200" kern="1200" dirty="0" smtClean="0">
                <a:solidFill>
                  <a:schemeClr val="tx1"/>
                </a:solidFill>
                <a:effectLst/>
                <a:latin typeface="+mn-lt"/>
                <a:ea typeface="+mn-ea"/>
                <a:cs typeface="+mn-cs"/>
              </a:rPr>
              <a:t>.</a:t>
            </a:r>
          </a:p>
        </p:txBody>
      </p:sp>
    </p:spTree>
    <p:extLst>
      <p:ext uri="{BB962C8B-B14F-4D97-AF65-F5344CB8AC3E}">
        <p14:creationId xmlns:p14="http://schemas.microsoft.com/office/powerpoint/2010/main" val="2766197197"/>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In the bar graph on the left you can see the increasing number of oxycodone (blue bars) and hydrocodone prescriptions (red bars) written in the United States covering the years 1998 through 2012, with nearly 250 million prescriptions written for opioids in 2012.</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In the graph on the right (blue bars) covering 1999 through 2013 the number of prescription opioid related deaths, with the blue line representing the number male and the red line representing the number of female fatalities.  As the number of prescriptions increases, so do the associated number of fatalities. This</a:t>
            </a:r>
            <a:r>
              <a:rPr lang="en-US" sz="1200" kern="1200" baseline="0" dirty="0" smtClean="0">
                <a:solidFill>
                  <a:schemeClr val="tx1"/>
                </a:solidFill>
                <a:effectLst/>
                <a:latin typeface="+mn-lt"/>
                <a:ea typeface="+mn-ea"/>
                <a:cs typeface="+mn-cs"/>
              </a:rPr>
              <a:t> is n</a:t>
            </a:r>
            <a:r>
              <a:rPr lang="en-US" sz="1200" kern="1200" dirty="0" smtClean="0">
                <a:solidFill>
                  <a:schemeClr val="tx1"/>
                </a:solidFill>
                <a:effectLst/>
                <a:latin typeface="+mn-lt"/>
                <a:ea typeface="+mn-ea"/>
                <a:cs typeface="+mn-cs"/>
              </a:rPr>
              <a:t>ot a coincidence.</a:t>
            </a:r>
          </a:p>
          <a:p>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REFERENCE:</a:t>
            </a:r>
          </a:p>
          <a:p>
            <a:r>
              <a:rPr lang="en-US" sz="1200" kern="1200" dirty="0" smtClean="0">
                <a:solidFill>
                  <a:schemeClr val="tx1"/>
                </a:solidFill>
                <a:effectLst/>
                <a:latin typeface="+mn-lt"/>
                <a:ea typeface="+mn-ea"/>
                <a:cs typeface="+mn-cs"/>
              </a:rPr>
              <a:t>Centers for Disease Control and Prevention, available at: </a:t>
            </a:r>
            <a:r>
              <a:rPr lang="en-US" sz="1200" kern="1200" dirty="0" smtClean="0">
                <a:solidFill>
                  <a:schemeClr val="tx1"/>
                </a:solidFill>
                <a:effectLst/>
                <a:latin typeface="+mn-lt"/>
                <a:ea typeface="+mn-ea"/>
                <a:cs typeface="+mn-cs"/>
                <a:hlinkClick r:id="rId3"/>
              </a:rPr>
              <a:t>http://wonder.cdc.gov/</a:t>
            </a:r>
            <a:r>
              <a:rPr lang="en-US" sz="1200" kern="1200" dirty="0" smtClean="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1198BED6-6C92-4801-B7CF-D243B0E3C2F9}" type="slidenum">
              <a:rPr lang="en-US" smtClean="0"/>
              <a:t>72</a:t>
            </a:fld>
            <a:endParaRPr lang="en-US"/>
          </a:p>
        </p:txBody>
      </p:sp>
    </p:spTree>
    <p:extLst>
      <p:ext uri="{BB962C8B-B14F-4D97-AF65-F5344CB8AC3E}">
        <p14:creationId xmlns:p14="http://schemas.microsoft.com/office/powerpoint/2010/main" val="1614688731"/>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We’ve seen the increase in prescription drug use over the past 15 years, and an associated increase in heroin use, which has yet to plateau.  The graph on the left shows past year reported heroin use has more than doubled from the period beginning 2002 and ending in 2014.   As is expected, as heroin use has increased, so too have heroin related overdoses over the same period of time. </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REFERENCE:</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National Survey on Drug Use and Health (NSDUH), 2015. </a:t>
            </a:r>
            <a:endParaRPr lang="en-US" dirty="0"/>
          </a:p>
        </p:txBody>
      </p:sp>
      <p:sp>
        <p:nvSpPr>
          <p:cNvPr id="4" name="Slide Number Placeholder 3"/>
          <p:cNvSpPr>
            <a:spLocks noGrp="1"/>
          </p:cNvSpPr>
          <p:nvPr>
            <p:ph type="sldNum" sz="quarter" idx="10"/>
          </p:nvPr>
        </p:nvSpPr>
        <p:spPr/>
        <p:txBody>
          <a:bodyPr/>
          <a:lstStyle/>
          <a:p>
            <a:fld id="{1198BED6-6C92-4801-B7CF-D243B0E3C2F9}" type="slidenum">
              <a:rPr lang="en-US" smtClean="0"/>
              <a:t>73</a:t>
            </a:fld>
            <a:endParaRPr lang="en-US"/>
          </a:p>
        </p:txBody>
      </p:sp>
    </p:spTree>
    <p:extLst>
      <p:ext uri="{BB962C8B-B14F-4D97-AF65-F5344CB8AC3E}">
        <p14:creationId xmlns:p14="http://schemas.microsoft.com/office/powerpoint/2010/main" val="1733459317"/>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Following its introduction mid-2010, the use of OxyContin begins to taper off, and it’s not a coincidence the heroin use began increasing as the same time.  The graph on the right shows that 70% respondents who endorsed having used OxyContin in the past month, ultimately ended up switching to heroin.  This further highlights what Dr. </a:t>
            </a:r>
            <a:r>
              <a:rPr lang="en-US" sz="1200" kern="1200" dirty="0" err="1" smtClean="0">
                <a:solidFill>
                  <a:schemeClr val="tx1"/>
                </a:solidFill>
                <a:effectLst/>
                <a:latin typeface="+mn-lt"/>
                <a:ea typeface="+mn-ea"/>
                <a:cs typeface="+mn-cs"/>
              </a:rPr>
              <a:t>Volkow</a:t>
            </a:r>
            <a:r>
              <a:rPr lang="en-US" sz="1200" kern="1200" dirty="0" smtClean="0">
                <a:solidFill>
                  <a:schemeClr val="tx1"/>
                </a:solidFill>
                <a:effectLst/>
                <a:latin typeface="+mn-lt"/>
                <a:ea typeface="+mn-ea"/>
                <a:cs typeface="+mn-cs"/>
              </a:rPr>
              <a:t> was talking about how the medical community directly contributed to this most recent opioid epidemic.  </a:t>
            </a:r>
          </a:p>
          <a:p>
            <a:endParaRPr lang="en-US" sz="1200" b="1" kern="1200" dirty="0" smtClean="0">
              <a:solidFill>
                <a:schemeClr val="tx1"/>
              </a:solidFill>
              <a:effectLst/>
              <a:latin typeface="+mn-lt"/>
              <a:ea typeface="+mn-ea"/>
              <a:cs typeface="+mn-cs"/>
            </a:endParaRPr>
          </a:p>
          <a:p>
            <a:r>
              <a:rPr lang="en-US" sz="1200" b="0" kern="1200" dirty="0" smtClean="0">
                <a:solidFill>
                  <a:schemeClr val="tx1"/>
                </a:solidFill>
                <a:effectLst/>
                <a:latin typeface="+mn-lt"/>
                <a:ea typeface="+mn-ea"/>
                <a:cs typeface="+mn-cs"/>
              </a:rPr>
              <a:t>REFERENCE:</a:t>
            </a:r>
          </a:p>
          <a:p>
            <a:r>
              <a:rPr lang="en-US" sz="1200" kern="1200" dirty="0" smtClean="0">
                <a:solidFill>
                  <a:schemeClr val="tx1"/>
                </a:solidFill>
                <a:effectLst/>
                <a:latin typeface="+mn-lt"/>
                <a:ea typeface="+mn-ea"/>
                <a:cs typeface="+mn-cs"/>
              </a:rPr>
              <a:t>Cicero, T.J., Ellis, M.S., Surratt, H.L., &amp; Kurtz, .SP. (2014). The changing face of heroin use in the United States: A retrospective analysis of the past 50 years. </a:t>
            </a:r>
            <a:r>
              <a:rPr lang="en-US" sz="1200" i="1" kern="1200" dirty="0" smtClean="0">
                <a:solidFill>
                  <a:schemeClr val="tx1"/>
                </a:solidFill>
                <a:effectLst/>
                <a:latin typeface="+mn-lt"/>
                <a:ea typeface="+mn-ea"/>
                <a:cs typeface="+mn-cs"/>
              </a:rPr>
              <a:t>JAMA Psychiatry, 71</a:t>
            </a:r>
            <a:r>
              <a:rPr lang="en-US" sz="1200" kern="1200" dirty="0" smtClean="0">
                <a:solidFill>
                  <a:schemeClr val="tx1"/>
                </a:solidFill>
                <a:effectLst/>
                <a:latin typeface="+mn-lt"/>
                <a:ea typeface="+mn-ea"/>
                <a:cs typeface="+mn-cs"/>
              </a:rPr>
              <a:t>(7), 821-826.</a:t>
            </a:r>
          </a:p>
          <a:p>
            <a:endParaRPr lang="en-US" dirty="0"/>
          </a:p>
        </p:txBody>
      </p:sp>
      <p:sp>
        <p:nvSpPr>
          <p:cNvPr id="4" name="Slide Number Placeholder 3"/>
          <p:cNvSpPr>
            <a:spLocks noGrp="1"/>
          </p:cNvSpPr>
          <p:nvPr>
            <p:ph type="sldNum" sz="quarter" idx="10"/>
          </p:nvPr>
        </p:nvSpPr>
        <p:spPr/>
        <p:txBody>
          <a:bodyPr/>
          <a:lstStyle/>
          <a:p>
            <a:fld id="{1198BED6-6C92-4801-B7CF-D243B0E3C2F9}" type="slidenum">
              <a:rPr lang="en-US" smtClean="0"/>
              <a:t>74</a:t>
            </a:fld>
            <a:endParaRPr lang="en-US"/>
          </a:p>
        </p:txBody>
      </p:sp>
    </p:spTree>
    <p:extLst>
      <p:ext uri="{BB962C8B-B14F-4D97-AF65-F5344CB8AC3E}">
        <p14:creationId xmlns:p14="http://schemas.microsoft.com/office/powerpoint/2010/main" val="59314300"/>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b="0" kern="1200" dirty="0" smtClean="0">
                <a:solidFill>
                  <a:schemeClr val="tx1"/>
                </a:solidFill>
                <a:effectLst/>
                <a:latin typeface="+mn-lt"/>
                <a:ea typeface="+mn-ea"/>
                <a:cs typeface="+mn-cs"/>
              </a:rPr>
              <a:t>Now that we understand opioids, where they come from, their impact, who’s using them and how we got to where we are, let’s take at what we are doing about the epidemic.</a:t>
            </a:r>
            <a:endParaRPr lang="en-US" b="0" dirty="0" smtClean="0"/>
          </a:p>
        </p:txBody>
      </p:sp>
    </p:spTree>
    <p:extLst>
      <p:ext uri="{BB962C8B-B14F-4D97-AF65-F5344CB8AC3E}">
        <p14:creationId xmlns:p14="http://schemas.microsoft.com/office/powerpoint/2010/main" val="1037645449"/>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Buprenorphine, methadone, and depot naltrexone (a long-acting formulation of the opioid antagonist naltrexone)—a group of treatments known as medication-assisted treatments or MAT—have been demonstrated to help patients recover from opioid use disorder, improve their social functioning, and reduce their risks for overdose and for contracting HIV or hepatitis C; buprenorphine and methadone have also been shown to lessen patients’ risk of criminal activity.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Although these medications are highly cost-effective and far more successful at preventing relapse and illicit drug use than detoxification followed by abstinence, fewer than half of private treatment programs offer them. In those that do, only 34.4% of patients actually are prescribed them. This is why increasing the adoption of MAT—and overcoming the misconceptions and stigma that have stood in the way of using medications to treat drug addiction—is a central prong of the recently announced HHS and White House initiatives on combating the opioid problem in America.  One problem that we are facing is that treatment need currently exceeds treatment capacity.</a:t>
            </a:r>
          </a:p>
          <a:p>
            <a:endParaRPr lang="en-US" sz="1200" kern="1200" dirty="0" smtClean="0">
              <a:solidFill>
                <a:schemeClr val="tx1"/>
              </a:solidFill>
              <a:effectLst/>
              <a:latin typeface="+mn-lt"/>
              <a:ea typeface="+mn-ea"/>
              <a:cs typeface="+mn-cs"/>
            </a:endParaRPr>
          </a:p>
          <a:p>
            <a:r>
              <a:rPr lang="en-US" sz="1200" b="0" kern="1200" dirty="0" smtClean="0">
                <a:solidFill>
                  <a:schemeClr val="tx1"/>
                </a:solidFill>
                <a:effectLst/>
                <a:latin typeface="+mn-lt"/>
                <a:ea typeface="+mn-ea"/>
                <a:cs typeface="+mn-cs"/>
              </a:rPr>
              <a:t>REFERENCE:</a:t>
            </a:r>
          </a:p>
          <a:p>
            <a:r>
              <a:rPr lang="en-US" sz="1200" u="sng" kern="1200" dirty="0" smtClean="0">
                <a:solidFill>
                  <a:schemeClr val="tx1"/>
                </a:solidFill>
                <a:effectLst/>
                <a:latin typeface="+mn-lt"/>
                <a:ea typeface="+mn-ea"/>
                <a:cs typeface="+mn-cs"/>
                <a:hlinkClick r:id="rId3" tooltip="https://www.hhs.gov/about/news/2015/06/11/opioid-epidemic-medication-assisted-treatment-need-significantly-exceeds-capacity.html"/>
              </a:rPr>
              <a:t>https://www.hhs.gov/about/news/2015/06/11/opioid-epidemic-medication-assisted-treatment-need-significantly-exceeds-capacity.html</a:t>
            </a:r>
            <a:r>
              <a:rPr lang="en-US" sz="1200" u="sng" kern="1200" dirty="0" smtClean="0">
                <a:solidFill>
                  <a:schemeClr val="tx1"/>
                </a:solidFill>
                <a:effectLst/>
                <a:latin typeface="+mn-lt"/>
                <a:ea typeface="+mn-ea"/>
                <a:cs typeface="+mn-cs"/>
              </a:rPr>
              <a:t>.</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p>
          <a:p>
            <a:endParaRPr lang="en-US" dirty="0"/>
          </a:p>
        </p:txBody>
      </p:sp>
    </p:spTree>
    <p:extLst>
      <p:ext uri="{BB962C8B-B14F-4D97-AF65-F5344CB8AC3E}">
        <p14:creationId xmlns:p14="http://schemas.microsoft.com/office/powerpoint/2010/main" val="2002402717"/>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1" kern="1200" dirty="0" smtClean="0">
                <a:solidFill>
                  <a:schemeClr val="tx1"/>
                </a:solidFill>
                <a:effectLst/>
                <a:latin typeface="+mn-lt"/>
                <a:ea typeface="+mn-ea"/>
                <a:cs typeface="+mn-cs"/>
              </a:rPr>
              <a:t>This slide contains a movie clip that will play when the trainer clicks on the mouse one time. In order for this to work, the connection between the PowerPoint presentation and the video file must be maintained. When moving the PowerPoint file to another location on your computer or to another computer, make sure to always move the video file along with it. If the link becomes broken, the video will need to be reinserted. Delete the still video image that appears on the screen. From the insert menu in PowerPoint, select “movie.” Select the video file that was included for this training. When asked, indicate that the movie should play automatically. It will appear as a black box on the screen.</a:t>
            </a:r>
            <a:endParaRPr lang="en-US" sz="1200" kern="1200" dirty="0" smtClean="0">
              <a:solidFill>
                <a:schemeClr val="tx1"/>
              </a:solidFill>
              <a:effectLst/>
              <a:latin typeface="+mn-lt"/>
              <a:ea typeface="+mn-ea"/>
              <a:cs typeface="+mn-cs"/>
            </a:endParaRPr>
          </a:p>
          <a:p>
            <a:endParaRPr lang="en-US" sz="1200" b="1" kern="1200" dirty="0" smtClean="0">
              <a:solidFill>
                <a:schemeClr val="tx1"/>
              </a:solidFill>
              <a:effectLst/>
              <a:latin typeface="+mn-lt"/>
              <a:ea typeface="+mn-ea"/>
              <a:cs typeface="+mn-cs"/>
            </a:endParaRPr>
          </a:p>
          <a:p>
            <a:r>
              <a:rPr lang="en-US" sz="1200" b="0" kern="1200" dirty="0" smtClean="0">
                <a:solidFill>
                  <a:schemeClr val="tx1"/>
                </a:solidFill>
                <a:effectLst/>
                <a:latin typeface="+mn-lt"/>
                <a:ea typeface="+mn-ea"/>
                <a:cs typeface="+mn-cs"/>
              </a:rPr>
              <a:t>In this, the second video, Dr. </a:t>
            </a:r>
            <a:r>
              <a:rPr lang="en-US" sz="1200" b="0" kern="1200" dirty="0" err="1" smtClean="0">
                <a:solidFill>
                  <a:schemeClr val="tx1"/>
                </a:solidFill>
                <a:effectLst/>
                <a:latin typeface="+mn-lt"/>
                <a:ea typeface="+mn-ea"/>
                <a:cs typeface="+mn-cs"/>
              </a:rPr>
              <a:t>Volkow</a:t>
            </a:r>
            <a:r>
              <a:rPr lang="en-US" sz="1200" b="0" kern="1200" dirty="0" smtClean="0">
                <a:solidFill>
                  <a:schemeClr val="tx1"/>
                </a:solidFill>
                <a:effectLst/>
                <a:latin typeface="+mn-lt"/>
                <a:ea typeface="+mn-ea"/>
                <a:cs typeface="+mn-cs"/>
              </a:rPr>
              <a:t> speaks to the tools that clinicians have to address the opioid epidemic.  Let’s hear what she has to say. </a:t>
            </a:r>
          </a:p>
          <a:p>
            <a:r>
              <a:rPr lang="en-US" sz="1200" kern="1200" dirty="0" smtClean="0">
                <a:solidFill>
                  <a:schemeClr val="tx1"/>
                </a:solidFill>
                <a:effectLst/>
                <a:latin typeface="+mn-lt"/>
                <a:ea typeface="+mn-ea"/>
                <a:cs typeface="+mn-cs"/>
              </a:rPr>
              <a:t> </a:t>
            </a:r>
          </a:p>
          <a:p>
            <a:r>
              <a:rPr lang="en-US" sz="1200" b="0" kern="1200" dirty="0" smtClean="0">
                <a:solidFill>
                  <a:schemeClr val="tx1"/>
                </a:solidFill>
                <a:effectLst/>
                <a:latin typeface="+mn-lt"/>
                <a:ea typeface="+mn-ea"/>
                <a:cs typeface="+mn-cs"/>
              </a:rPr>
              <a:t>VIDEO SOURCE:</a:t>
            </a:r>
          </a:p>
          <a:p>
            <a:r>
              <a:rPr lang="en-US" sz="1200" i="0" kern="1200" dirty="0" smtClean="0">
                <a:solidFill>
                  <a:schemeClr val="tx1"/>
                </a:solidFill>
                <a:effectLst/>
                <a:latin typeface="+mn-lt"/>
                <a:ea typeface="+mn-ea"/>
                <a:cs typeface="+mn-cs"/>
              </a:rPr>
              <a:t>Quality</a:t>
            </a:r>
            <a:r>
              <a:rPr lang="en-US" sz="1200" i="0" kern="1200" baseline="0" dirty="0" smtClean="0">
                <a:solidFill>
                  <a:schemeClr val="tx1"/>
                </a:solidFill>
                <a:effectLst/>
                <a:latin typeface="+mn-lt"/>
                <a:ea typeface="+mn-ea"/>
                <a:cs typeface="+mn-cs"/>
              </a:rPr>
              <a:t> Talks: Available at: </a:t>
            </a:r>
            <a:r>
              <a:rPr lang="en-US" sz="1200" kern="1200" dirty="0" smtClean="0">
                <a:solidFill>
                  <a:schemeClr val="tx1"/>
                </a:solidFill>
                <a:effectLst/>
                <a:latin typeface="+mn-lt"/>
                <a:ea typeface="+mn-ea"/>
                <a:cs typeface="+mn-cs"/>
                <a:hlinkClick r:id="rId3"/>
              </a:rPr>
              <a:t>https://www.youtube.com/watch?v=R5qbz4A92PQ</a:t>
            </a:r>
            <a:r>
              <a:rPr lang="en-US" sz="1200" kern="1200" dirty="0" smtClean="0">
                <a:solidFill>
                  <a:schemeClr val="tx1"/>
                </a:solidFill>
                <a:effectLst/>
                <a:latin typeface="+mn-lt"/>
                <a:ea typeface="+mn-ea"/>
                <a:cs typeface="+mn-cs"/>
              </a:rPr>
              <a:t>.</a:t>
            </a:r>
          </a:p>
          <a:p>
            <a:endParaRPr lang="en-US" dirty="0"/>
          </a:p>
        </p:txBody>
      </p:sp>
      <p:sp>
        <p:nvSpPr>
          <p:cNvPr id="4" name="Slide Number Placeholder 3"/>
          <p:cNvSpPr>
            <a:spLocks noGrp="1"/>
          </p:cNvSpPr>
          <p:nvPr>
            <p:ph type="sldNum" sz="quarter" idx="10"/>
          </p:nvPr>
        </p:nvSpPr>
        <p:spPr/>
        <p:txBody>
          <a:bodyPr/>
          <a:lstStyle/>
          <a:p>
            <a:fld id="{1198BED6-6C92-4801-B7CF-D243B0E3C2F9}" type="slidenum">
              <a:rPr lang="en-US" smtClean="0"/>
              <a:t>77</a:t>
            </a:fld>
            <a:endParaRPr lang="en-US"/>
          </a:p>
        </p:txBody>
      </p:sp>
    </p:spTree>
    <p:extLst>
      <p:ext uri="{BB962C8B-B14F-4D97-AF65-F5344CB8AC3E}">
        <p14:creationId xmlns:p14="http://schemas.microsoft.com/office/powerpoint/2010/main" val="3806568226"/>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 medical community has responded to the opioid epidemic in a rather systematic and comprehensive manner by evaluating and updating prescribing guidelines, developing educational initiatives, funding prescription drug monitoring programs, implementing overdose education, and naloxone distribution programs, cracking down on pill mills and reducing doctor shopping, enhancing the availability of drug courts, expanding access to medication-assisted-treatment and finally by developing abuse-deterrent-formulations.  As you will see in the coming slides, we have the tools and knowledge to address the opioid epidemic.</a:t>
            </a:r>
          </a:p>
          <a:p>
            <a:endParaRPr lang="en-US" sz="1200" b="1" kern="1200" dirty="0" smtClean="0">
              <a:solidFill>
                <a:schemeClr val="tx1"/>
              </a:solidFill>
              <a:effectLst/>
              <a:latin typeface="+mn-lt"/>
              <a:ea typeface="+mn-ea"/>
              <a:cs typeface="+mn-cs"/>
            </a:endParaRPr>
          </a:p>
          <a:p>
            <a:r>
              <a:rPr lang="en-US" sz="1200" b="0" kern="1200" dirty="0" smtClean="0">
                <a:solidFill>
                  <a:schemeClr val="tx1"/>
                </a:solidFill>
                <a:effectLst/>
                <a:latin typeface="+mn-lt"/>
                <a:ea typeface="+mn-ea"/>
                <a:cs typeface="+mn-cs"/>
              </a:rPr>
              <a:t>REFERENCE:</a:t>
            </a:r>
          </a:p>
          <a:p>
            <a:r>
              <a:rPr lang="en-US" sz="1200" kern="1200" dirty="0" smtClean="0">
                <a:solidFill>
                  <a:schemeClr val="tx1"/>
                </a:solidFill>
                <a:effectLst/>
                <a:latin typeface="+mn-lt"/>
                <a:ea typeface="+mn-ea"/>
                <a:cs typeface="+mn-cs"/>
              </a:rPr>
              <a:t>https://www.drugabuse.gov/about-nida/legislative-activities/testimony-to-congress/2016/what-federal-government-doing-to-combat-opioid-abuse-epidemic</a:t>
            </a:r>
          </a:p>
          <a:p>
            <a:endParaRPr lang="en-US" dirty="0"/>
          </a:p>
        </p:txBody>
      </p:sp>
      <p:sp>
        <p:nvSpPr>
          <p:cNvPr id="4" name="Slide Number Placeholder 3"/>
          <p:cNvSpPr>
            <a:spLocks noGrp="1"/>
          </p:cNvSpPr>
          <p:nvPr>
            <p:ph type="sldNum" sz="quarter" idx="10"/>
          </p:nvPr>
        </p:nvSpPr>
        <p:spPr/>
        <p:txBody>
          <a:bodyPr/>
          <a:lstStyle/>
          <a:p>
            <a:fld id="{1198BED6-6C92-4801-B7CF-D243B0E3C2F9}" type="slidenum">
              <a:rPr lang="en-US" smtClean="0"/>
              <a:t>78</a:t>
            </a:fld>
            <a:endParaRPr lang="en-US"/>
          </a:p>
        </p:txBody>
      </p:sp>
    </p:spTree>
    <p:extLst>
      <p:ext uri="{BB962C8B-B14F-4D97-AF65-F5344CB8AC3E}">
        <p14:creationId xmlns:p14="http://schemas.microsoft.com/office/powerpoint/2010/main" val="1264065032"/>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1" name="Rectangle 2"/>
          <p:cNvSpPr>
            <a:spLocks noGrp="1" noRot="1" noChangeAspect="1" noChangeArrowheads="1" noTextEdit="1"/>
          </p:cNvSpPr>
          <p:nvPr>
            <p:ph type="sldImg"/>
          </p:nvPr>
        </p:nvSpPr>
        <p:spPr>
          <a:xfrm>
            <a:off x="381000" y="685800"/>
            <a:ext cx="6096000" cy="3429000"/>
          </a:xfrm>
          <a:ln/>
        </p:spPr>
      </p:sp>
      <p:sp>
        <p:nvSpPr>
          <p:cNvPr id="993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200" kern="1200" dirty="0" smtClean="0">
                <a:solidFill>
                  <a:schemeClr val="tx1"/>
                </a:solidFill>
                <a:effectLst/>
                <a:latin typeface="+mn-lt"/>
                <a:ea typeface="+mn-ea"/>
                <a:cs typeface="+mn-cs"/>
              </a:rPr>
              <a:t>The history of opioid treatment is relatively brief, though really hasn’t changed much in the last 60 years.  Methadone and naltrexone are being used, and new comers to the market like buprenorphine and the implantable version of buprenorphine, </a:t>
            </a:r>
            <a:r>
              <a:rPr lang="en-US" sz="1200" kern="1200" dirty="0" err="1" smtClean="0">
                <a:solidFill>
                  <a:schemeClr val="tx1"/>
                </a:solidFill>
                <a:effectLst/>
                <a:latin typeface="+mn-lt"/>
                <a:ea typeface="+mn-ea"/>
                <a:cs typeface="+mn-cs"/>
              </a:rPr>
              <a:t>Probuphine</a:t>
            </a:r>
            <a:r>
              <a:rPr lang="en-US" sz="1200" kern="1200" dirty="0" smtClean="0">
                <a:solidFill>
                  <a:schemeClr val="tx1"/>
                </a:solidFill>
                <a:effectLst/>
                <a:latin typeface="+mn-lt"/>
                <a:ea typeface="+mn-ea"/>
                <a:cs typeface="+mn-cs"/>
              </a:rPr>
              <a:t> are being prescribed by primary care providers with what is referred to as the “X” Waiver provided to physicians who take a special course in the treatment of opioid use disorders</a:t>
            </a:r>
            <a:r>
              <a:rPr lang="en-US" sz="1200" kern="1200" baseline="0" dirty="0" smtClean="0">
                <a:solidFill>
                  <a:schemeClr val="tx1"/>
                </a:solidFill>
                <a:effectLst/>
                <a:latin typeface="+mn-lt"/>
                <a:ea typeface="+mn-ea"/>
                <a:cs typeface="+mn-cs"/>
              </a:rPr>
              <a:t> with medications.</a:t>
            </a:r>
            <a:endParaRPr lang="en-US" sz="1200" kern="1200" dirty="0" smtClean="0">
              <a:solidFill>
                <a:schemeClr val="tx1"/>
              </a:solidFill>
              <a:effectLst/>
              <a:latin typeface="+mn-lt"/>
              <a:ea typeface="+mn-ea"/>
              <a:cs typeface="+mn-cs"/>
            </a:endParaRPr>
          </a:p>
          <a:p>
            <a:endParaRPr lang="en-US" sz="1200" b="1" kern="1200" dirty="0" smtClean="0">
              <a:solidFill>
                <a:schemeClr val="tx1"/>
              </a:solidFill>
              <a:effectLst/>
              <a:latin typeface="+mn-lt"/>
              <a:ea typeface="+mn-ea"/>
              <a:cs typeface="+mn-cs"/>
            </a:endParaRPr>
          </a:p>
          <a:p>
            <a:r>
              <a:rPr lang="en-US" sz="1200" b="0" kern="1200" dirty="0" smtClean="0">
                <a:solidFill>
                  <a:schemeClr val="tx1"/>
                </a:solidFill>
                <a:effectLst/>
                <a:latin typeface="+mn-lt"/>
                <a:ea typeface="+mn-ea"/>
                <a:cs typeface="+mn-cs"/>
              </a:rPr>
              <a:t>REFERENCES:</a:t>
            </a:r>
          </a:p>
          <a:p>
            <a:r>
              <a:rPr lang="en-US" sz="1200" kern="1200" dirty="0" smtClean="0">
                <a:solidFill>
                  <a:schemeClr val="tx1"/>
                </a:solidFill>
                <a:effectLst/>
                <a:latin typeface="+mn-lt"/>
                <a:ea typeface="+mn-ea"/>
                <a:cs typeface="+mn-cs"/>
                <a:hlinkClick r:id="rId3"/>
              </a:rPr>
              <a:t>https://www.ncbi.nlm.nih.gov/books/NBK64157/</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
            </a:r>
            <a:br>
              <a:rPr lang="en-US" sz="1200" b="1"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hlinkClick r:id="rId4"/>
              </a:rPr>
              <a:t>https://www.samhsa.gov/medication-assisted-treatment/buprenorphine-waiver-management</a:t>
            </a:r>
            <a:endParaRPr lang="en-US" sz="1200" kern="1200" dirty="0" smtClean="0">
              <a:solidFill>
                <a:schemeClr val="tx1"/>
              </a:solidFill>
              <a:effectLst/>
              <a:latin typeface="+mn-lt"/>
              <a:ea typeface="+mn-ea"/>
              <a:cs typeface="+mn-cs"/>
            </a:endParaRPr>
          </a:p>
        </p:txBody>
      </p:sp>
    </p:spTree>
    <p:extLst>
      <p:ext uri="{BB962C8B-B14F-4D97-AF65-F5344CB8AC3E}">
        <p14:creationId xmlns:p14="http://schemas.microsoft.com/office/powerpoint/2010/main" val="36506516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43" name="Rectangle 3"/>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b="1" i="1" kern="1200" dirty="0" smtClean="0">
                <a:solidFill>
                  <a:schemeClr val="tx1"/>
                </a:solidFill>
                <a:effectLst/>
                <a:latin typeface="+mn-lt"/>
                <a:ea typeface="+mn-ea"/>
                <a:cs typeface="+mn-cs"/>
              </a:rPr>
              <a:t>Read the question and answer choices, and review audience responses out loud.  Do not reveal the correct answer.</a:t>
            </a:r>
            <a:endParaRPr lang="en-US" sz="900" kern="1200" dirty="0" smtClean="0">
              <a:solidFill>
                <a:schemeClr val="tx1"/>
              </a:solidFill>
              <a:effectLst/>
              <a:latin typeface="+mn-lt"/>
              <a:ea typeface="+mn-ea"/>
              <a:cs typeface="+mn-cs"/>
            </a:endParaRPr>
          </a:p>
          <a:p>
            <a:endParaRPr lang="en-US" altLang="en-US" sz="900" b="1" dirty="0" smtClean="0"/>
          </a:p>
          <a:p>
            <a:endParaRPr lang="en-US" altLang="en-US" sz="900" b="1" dirty="0" smtClean="0"/>
          </a:p>
          <a:p>
            <a:r>
              <a:rPr lang="en-US" altLang="en-US" sz="900" b="1" dirty="0" smtClean="0"/>
              <a:t>Answer </a:t>
            </a:r>
            <a:r>
              <a:rPr lang="en-US" altLang="en-US" sz="900" b="1" dirty="0"/>
              <a:t>Key:</a:t>
            </a:r>
          </a:p>
          <a:p>
            <a:r>
              <a:rPr lang="en-US" altLang="en-US" sz="900" dirty="0" smtClean="0"/>
              <a:t>#5 </a:t>
            </a:r>
            <a:r>
              <a:rPr lang="en-US" altLang="en-US" sz="900" dirty="0"/>
              <a:t>– correct response is </a:t>
            </a:r>
            <a:r>
              <a:rPr lang="en-US" altLang="en-US" sz="900" dirty="0" smtClean="0"/>
              <a:t>C (From</a:t>
            </a:r>
            <a:r>
              <a:rPr lang="en-US" altLang="en-US" sz="900" baseline="0" dirty="0" smtClean="0"/>
              <a:t> family or friends</a:t>
            </a:r>
            <a:r>
              <a:rPr lang="en-US" altLang="en-US" sz="900" dirty="0" smtClean="0"/>
              <a:t>)</a:t>
            </a:r>
            <a:endParaRPr lang="en-US" altLang="en-US" sz="900" dirty="0"/>
          </a:p>
        </p:txBody>
      </p:sp>
    </p:spTree>
    <p:extLst>
      <p:ext uri="{BB962C8B-B14F-4D97-AF65-F5344CB8AC3E}">
        <p14:creationId xmlns:p14="http://schemas.microsoft.com/office/powerpoint/2010/main" val="1198555155"/>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1" name="Rectangle 2"/>
          <p:cNvSpPr>
            <a:spLocks noGrp="1" noRot="1" noChangeAspect="1" noChangeArrowheads="1" noTextEdit="1"/>
          </p:cNvSpPr>
          <p:nvPr>
            <p:ph type="sldImg"/>
          </p:nvPr>
        </p:nvSpPr>
        <p:spPr>
          <a:xfrm>
            <a:off x="381000" y="685800"/>
            <a:ext cx="6096000" cy="3429000"/>
          </a:xfrm>
          <a:ln/>
        </p:spPr>
      </p:sp>
      <p:sp>
        <p:nvSpPr>
          <p:cNvPr id="1249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200" kern="1200" dirty="0" smtClean="0">
                <a:solidFill>
                  <a:schemeClr val="tx1"/>
                </a:solidFill>
                <a:effectLst/>
                <a:latin typeface="+mn-lt"/>
                <a:ea typeface="+mn-ea"/>
                <a:cs typeface="+mn-cs"/>
              </a:rPr>
              <a:t>The Drug Addiction Treatment Act of 200</a:t>
            </a:r>
            <a:r>
              <a:rPr lang="en-US" sz="1200" kern="1200" baseline="0" dirty="0" smtClean="0">
                <a:solidFill>
                  <a:schemeClr val="tx1"/>
                </a:solidFill>
                <a:effectLst/>
                <a:latin typeface="+mn-lt"/>
                <a:ea typeface="+mn-ea"/>
                <a:cs typeface="+mn-cs"/>
              </a:rPr>
              <a:t>0 (DATA 2000)</a:t>
            </a:r>
            <a:r>
              <a:rPr lang="en-US" sz="1200" kern="1200" dirty="0" smtClean="0">
                <a:solidFill>
                  <a:schemeClr val="tx1"/>
                </a:solidFill>
                <a:effectLst/>
                <a:latin typeface="+mn-lt"/>
                <a:ea typeface="+mn-ea"/>
                <a:cs typeface="+mn-cs"/>
              </a:rPr>
              <a:t> expands the clinical context of medication-assisted opioid dependency treatment. Qualified physicians are permitted to dispense or prescribe specifically approved Schedule III, IV, and V narcotic medications (medications that have a lower risk for abuse, like buprenorphine) in settings other than an opioid treatment program (OTP) such as a methadone clinic. OTPs provide medication-assisted treatment (MAT) for people diagnosed with an opioid use disorder.  This is a really big deal as for the first time in 90 years physicians can provide medication to individuals diagnosed with opioid use disorder outside of the confines of an OTP.</a:t>
            </a:r>
          </a:p>
          <a:p>
            <a:endParaRPr lang="en-US"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REFERENCE:</a:t>
            </a:r>
            <a:br>
              <a:rPr lang="en-US" sz="1200" b="1"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hlinkClick r:id="rId3"/>
              </a:rPr>
              <a:t>https://www.samhsa.gov/medication-assisted-treatment/buprenorphine-waiver-management</a:t>
            </a:r>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pPr eaLnBrk="1" hangingPunct="1"/>
            <a:endParaRPr lang="en-US" altLang="en-US" dirty="0" smtClean="0"/>
          </a:p>
        </p:txBody>
      </p:sp>
    </p:spTree>
    <p:extLst>
      <p:ext uri="{BB962C8B-B14F-4D97-AF65-F5344CB8AC3E}">
        <p14:creationId xmlns:p14="http://schemas.microsoft.com/office/powerpoint/2010/main" val="1336237710"/>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This diagram was taken from the National Institute on Drug Abuse, Principles of Addiction Treatment, A Research-Based Guide which describes all the necessary components of effective treatment for substance use disorders.  As you can see this is a comprehensive plan meant to address complicated issues cutting across the whole of an individual’s existence.</a:t>
            </a:r>
          </a:p>
          <a:p>
            <a:r>
              <a:rPr lang="en-US" sz="1200" kern="1200" dirty="0" smtClean="0">
                <a:solidFill>
                  <a:schemeClr val="tx1"/>
                </a:solidFill>
                <a:effectLst/>
                <a:latin typeface="+mn-lt"/>
                <a:ea typeface="+mn-ea"/>
                <a:cs typeface="+mn-cs"/>
              </a:rPr>
              <a:t> </a:t>
            </a:r>
          </a:p>
          <a:p>
            <a:r>
              <a:rPr lang="en-US" sz="1200" b="0" kern="1200" dirty="0" smtClean="0">
                <a:solidFill>
                  <a:schemeClr val="tx1"/>
                </a:solidFill>
                <a:effectLst/>
                <a:latin typeface="+mn-lt"/>
                <a:ea typeface="+mn-ea"/>
                <a:cs typeface="+mn-cs"/>
              </a:rPr>
              <a:t>REFERENCE: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National Institute on Drug Abuse, National Institutes of Health, U.S. Department of Health and Human Services. (2012). </a:t>
            </a:r>
            <a:r>
              <a:rPr lang="en-US" sz="1200" i="1" kern="1200" dirty="0" smtClean="0">
                <a:solidFill>
                  <a:schemeClr val="tx1"/>
                </a:solidFill>
                <a:effectLst/>
                <a:latin typeface="+mn-lt"/>
                <a:ea typeface="+mn-ea"/>
                <a:cs typeface="+mn-cs"/>
              </a:rPr>
              <a:t>Principles of Addiction Treatment, A Research-Based Guide, Third Edition</a:t>
            </a:r>
            <a:r>
              <a:rPr lang="en-US" sz="1200" kern="1200" dirty="0" smtClean="0">
                <a:solidFill>
                  <a:schemeClr val="tx1"/>
                </a:solidFill>
                <a:effectLst/>
                <a:latin typeface="+mn-lt"/>
                <a:ea typeface="+mn-ea"/>
                <a:cs typeface="+mn-cs"/>
              </a:rPr>
              <a:t>, NIH Publication No. 12–4180. Available at: </a:t>
            </a:r>
            <a:r>
              <a:rPr lang="en-US" sz="1200" kern="1200" dirty="0" smtClean="0">
                <a:solidFill>
                  <a:schemeClr val="tx1"/>
                </a:solidFill>
                <a:effectLst/>
                <a:latin typeface="+mn-lt"/>
                <a:ea typeface="+mn-ea"/>
                <a:cs typeface="+mn-cs"/>
                <a:hlinkClick r:id="rId3"/>
              </a:rPr>
              <a:t>https://www.drugabuse.gov/sites/default/files/podat_1.pdf</a:t>
            </a:r>
            <a:r>
              <a:rPr lang="en-US" sz="1200" kern="1200" dirty="0" smtClean="0">
                <a:solidFill>
                  <a:schemeClr val="tx1"/>
                </a:solidFill>
                <a:effectLst/>
                <a:latin typeface="+mn-lt"/>
                <a:ea typeface="+mn-ea"/>
                <a:cs typeface="+mn-cs"/>
              </a:rPr>
              <a:t>.</a:t>
            </a:r>
          </a:p>
          <a:p>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198BED6-6C92-4801-B7CF-D243B0E3C2F9}" type="slidenum">
              <a:rPr lang="en-US" smtClean="0"/>
              <a:t>81</a:t>
            </a:fld>
            <a:endParaRPr lang="en-US"/>
          </a:p>
        </p:txBody>
      </p:sp>
    </p:spTree>
    <p:extLst>
      <p:ext uri="{BB962C8B-B14F-4D97-AF65-F5344CB8AC3E}">
        <p14:creationId xmlns:p14="http://schemas.microsoft.com/office/powerpoint/2010/main" val="3952905729"/>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Listed here are the 13 principles of effective treatment that a panel of national experts agreed should guide the provision of treatment.</a:t>
            </a:r>
          </a:p>
          <a:p>
            <a:endParaRPr lang="en-US" dirty="0" smtClean="0"/>
          </a:p>
          <a:p>
            <a:r>
              <a:rPr lang="en-US" sz="1200" b="0" kern="1200" dirty="0" smtClean="0">
                <a:solidFill>
                  <a:schemeClr val="tx1"/>
                </a:solidFill>
                <a:effectLst/>
                <a:latin typeface="+mn-lt"/>
                <a:ea typeface="+mn-ea"/>
                <a:cs typeface="+mn-cs"/>
              </a:rPr>
              <a:t>REFERENCE: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National Institute on Drug Abuse, National Institutes of Health, U.S. Department of Health and Human Services. (2012). </a:t>
            </a:r>
            <a:r>
              <a:rPr lang="en-US" sz="1200" i="1" kern="1200" dirty="0" smtClean="0">
                <a:solidFill>
                  <a:schemeClr val="tx1"/>
                </a:solidFill>
                <a:effectLst/>
                <a:latin typeface="+mn-lt"/>
                <a:ea typeface="+mn-ea"/>
                <a:cs typeface="+mn-cs"/>
              </a:rPr>
              <a:t>Principles of Addiction Treatment, A Research-Based Guide, Third Edition</a:t>
            </a:r>
            <a:r>
              <a:rPr lang="en-US" sz="1200" kern="1200" dirty="0" smtClean="0">
                <a:solidFill>
                  <a:schemeClr val="tx1"/>
                </a:solidFill>
                <a:effectLst/>
                <a:latin typeface="+mn-lt"/>
                <a:ea typeface="+mn-ea"/>
                <a:cs typeface="+mn-cs"/>
              </a:rPr>
              <a:t>, NIH Publication No. 12–4180. Available at: </a:t>
            </a:r>
            <a:r>
              <a:rPr lang="en-US" sz="1200" kern="1200" dirty="0" smtClean="0">
                <a:solidFill>
                  <a:schemeClr val="tx1"/>
                </a:solidFill>
                <a:effectLst/>
                <a:latin typeface="+mn-lt"/>
                <a:ea typeface="+mn-ea"/>
                <a:cs typeface="+mn-cs"/>
                <a:hlinkClick r:id="rId3"/>
              </a:rPr>
              <a:t>https://www.drugabuse.gov/sites/default/files/podat_1.pdf</a:t>
            </a:r>
            <a:r>
              <a:rPr lang="en-US" sz="1200" kern="1200" dirty="0" smtClean="0">
                <a:solidFill>
                  <a:schemeClr val="tx1"/>
                </a:solidFill>
                <a:effectLst/>
                <a:latin typeface="+mn-lt"/>
                <a:ea typeface="+mn-ea"/>
                <a:cs typeface="+mn-cs"/>
              </a:rPr>
              <a:t>.</a:t>
            </a:r>
          </a:p>
        </p:txBody>
      </p:sp>
      <p:sp>
        <p:nvSpPr>
          <p:cNvPr id="4" name="Slide Number Placeholder 3"/>
          <p:cNvSpPr>
            <a:spLocks noGrp="1"/>
          </p:cNvSpPr>
          <p:nvPr>
            <p:ph type="sldNum" sz="quarter" idx="10"/>
          </p:nvPr>
        </p:nvSpPr>
        <p:spPr/>
        <p:txBody>
          <a:bodyPr/>
          <a:lstStyle/>
          <a:p>
            <a:fld id="{1198BED6-6C92-4801-B7CF-D243B0E3C2F9}" type="slidenum">
              <a:rPr lang="en-US" smtClean="0"/>
              <a:t>82</a:t>
            </a:fld>
            <a:endParaRPr lang="en-US"/>
          </a:p>
        </p:txBody>
      </p:sp>
    </p:spTree>
    <p:extLst>
      <p:ext uri="{BB962C8B-B14F-4D97-AF65-F5344CB8AC3E}">
        <p14:creationId xmlns:p14="http://schemas.microsoft.com/office/powerpoint/2010/main" val="2301788164"/>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This bar graph shows the number of folks entering publically funded treatment programs by illicit drug.  While not an illicit drug, alcohol continues to dominate overall treatment admissions.  In 2013 there were just under 500,000 treatment admissions to publically fund programs.  This does not include admissions to private programs which would drive the number higher yet.  The number of people reporting current heroin use tripled between 2007 (161,000) and 2014 (435,000.)  Deaths due to synthetic opioids increased 79% from 2013 to 2014.</a:t>
            </a: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0" kern="1200" dirty="0" smtClean="0">
                <a:solidFill>
                  <a:schemeClr val="tx1"/>
                </a:solidFill>
                <a:effectLst/>
                <a:latin typeface="+mn-lt"/>
                <a:ea typeface="+mn-ea"/>
                <a:cs typeface="+mn-cs"/>
              </a:rPr>
              <a:t>REFERENCES:</a:t>
            </a:r>
          </a:p>
          <a:p>
            <a:r>
              <a:rPr lang="en-US" sz="1200" kern="1200" dirty="0" smtClean="0">
                <a:solidFill>
                  <a:schemeClr val="tx1"/>
                </a:solidFill>
                <a:effectLst/>
                <a:latin typeface="+mn-lt"/>
                <a:ea typeface="+mn-ea"/>
                <a:cs typeface="+mn-cs"/>
              </a:rPr>
              <a:t>Substance Abuse and Mental Health Services Administration, Center for Behavioral Health Statistics and Quality. </a:t>
            </a:r>
            <a:r>
              <a:rPr lang="en-US" sz="1200" i="1" kern="1200" dirty="0" smtClean="0">
                <a:solidFill>
                  <a:schemeClr val="tx1"/>
                </a:solidFill>
                <a:effectLst/>
                <a:latin typeface="+mn-lt"/>
                <a:ea typeface="+mn-ea"/>
                <a:cs typeface="+mn-cs"/>
              </a:rPr>
              <a:t>Treatment Episode Data Set (TEDS): 2004-2013. National Admissions to Substance Abuse Treatment Services. </a:t>
            </a:r>
            <a:r>
              <a:rPr lang="en-US" sz="1200" kern="1200" dirty="0" smtClean="0">
                <a:solidFill>
                  <a:schemeClr val="tx1"/>
                </a:solidFill>
                <a:effectLst/>
                <a:latin typeface="+mn-lt"/>
                <a:ea typeface="+mn-ea"/>
                <a:cs typeface="+mn-cs"/>
              </a:rPr>
              <a:t>BHSIS Series S-84, HHS Publication No. (SMA) 16-4986. Rockville, MD: Substance Abuse and Mental Health Services Administration, 2015.</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U.S. Drug Enforcement Administration. (2016). </a:t>
            </a:r>
            <a:r>
              <a:rPr lang="en-US" sz="1200" i="1" kern="1200" dirty="0" smtClean="0">
                <a:solidFill>
                  <a:schemeClr val="tx1"/>
                </a:solidFill>
                <a:effectLst/>
                <a:latin typeface="+mn-lt"/>
                <a:ea typeface="+mn-ea"/>
                <a:cs typeface="+mn-cs"/>
              </a:rPr>
              <a:t>National Heroin Threat Assessment Summary</a:t>
            </a:r>
            <a:r>
              <a:rPr lang="en-US" sz="1200" kern="1200" dirty="0" smtClean="0">
                <a:solidFill>
                  <a:schemeClr val="tx1"/>
                </a:solidFill>
                <a:effectLst/>
                <a:latin typeface="+mn-lt"/>
                <a:ea typeface="+mn-ea"/>
                <a:cs typeface="+mn-cs"/>
              </a:rPr>
              <a:t>.</a:t>
            </a:r>
            <a:endParaRPr lang="en-US" dirty="0"/>
          </a:p>
        </p:txBody>
      </p:sp>
    </p:spTree>
    <p:extLst>
      <p:ext uri="{BB962C8B-B14F-4D97-AF65-F5344CB8AC3E}">
        <p14:creationId xmlns:p14="http://schemas.microsoft.com/office/powerpoint/2010/main" val="1818564903"/>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b="0" kern="1200" dirty="0" smtClean="0">
                <a:solidFill>
                  <a:schemeClr val="tx1"/>
                </a:solidFill>
                <a:effectLst/>
                <a:latin typeface="+mn-lt"/>
                <a:ea typeface="+mn-ea"/>
                <a:cs typeface="+mn-cs"/>
              </a:rPr>
              <a:t>In this next set of slides we will look at several medications that have been approved by the Food and Drug Administration for the treatment of opioid use disorders, including naltrexone, naloxone, methadone, buprenorphine and the combination of buprenorphine/naloxone. </a:t>
            </a:r>
            <a:r>
              <a:rPr lang="en-US" dirty="0" smtClean="0"/>
              <a:t>Patients on methadone were over four times more likely to stay in treatment and had 33 percent fewer opioid-positive drug tests compared to patients treated with placebo; Methadone treatment significantly improves treatment outcomes alone and when added to counseling; long-term (beyond six months) outcomes are better for patients receiving methadone, regardless of counseling received; Buprenorphine treatment significantly decreased the number of opioid-positive drug tests, multiple studies found a 75-80 percent reduction in the number of patients testing positive for opioid use; Methadone and buprenorphine are equally effective at reducing opioid use; no differences were found in opioid-positive drug tests or self-reported heroin use when treating with these medications.</a:t>
            </a:r>
          </a:p>
        </p:txBody>
      </p:sp>
    </p:spTree>
    <p:extLst>
      <p:ext uri="{BB962C8B-B14F-4D97-AF65-F5344CB8AC3E}">
        <p14:creationId xmlns:p14="http://schemas.microsoft.com/office/powerpoint/2010/main" val="675361275"/>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dirty="0" smtClean="0">
                <a:solidFill>
                  <a:schemeClr val="tx1"/>
                </a:solidFill>
                <a:effectLst/>
                <a:latin typeface="+mn-lt"/>
                <a:ea typeface="+mn-ea"/>
                <a:cs typeface="+mn-cs"/>
              </a:rPr>
              <a:t>Let’s first take a look at the narcotic antagonist Naltrexone which also goes by the brand names </a:t>
            </a:r>
            <a:r>
              <a:rPr lang="en-US" sz="1200" b="0" kern="1200" dirty="0" err="1" smtClean="0">
                <a:solidFill>
                  <a:schemeClr val="tx1"/>
                </a:solidFill>
                <a:effectLst/>
                <a:latin typeface="+mn-lt"/>
                <a:ea typeface="+mn-ea"/>
                <a:cs typeface="+mn-cs"/>
              </a:rPr>
              <a:t>Revia</a:t>
            </a:r>
            <a:r>
              <a:rPr lang="en-US" sz="1200" b="0" kern="1200" dirty="0" smtClean="0">
                <a:solidFill>
                  <a:schemeClr val="tx1"/>
                </a:solidFill>
                <a:effectLst/>
                <a:latin typeface="+mn-lt"/>
                <a:ea typeface="+mn-ea"/>
                <a:cs typeface="+mn-cs"/>
              </a:rPr>
              <a:t> and </a:t>
            </a:r>
            <a:r>
              <a:rPr lang="en-US" sz="1200" b="0" kern="1200" dirty="0" err="1" smtClean="0">
                <a:solidFill>
                  <a:schemeClr val="tx1"/>
                </a:solidFill>
                <a:effectLst/>
                <a:latin typeface="+mn-lt"/>
                <a:ea typeface="+mn-ea"/>
                <a:cs typeface="+mn-cs"/>
              </a:rPr>
              <a:t>Depade</a:t>
            </a:r>
            <a:r>
              <a:rPr lang="en-US" sz="1200" b="0" kern="1200" dirty="0" smtClean="0">
                <a:solidFill>
                  <a:schemeClr val="tx1"/>
                </a:solidFill>
                <a:effectLst/>
                <a:latin typeface="+mn-lt"/>
                <a:ea typeface="+mn-ea"/>
                <a:cs typeface="+mn-cs"/>
              </a:rPr>
              <a:t>.</a:t>
            </a:r>
          </a:p>
          <a:p>
            <a:endParaRPr lang="en-US" dirty="0"/>
          </a:p>
        </p:txBody>
      </p:sp>
      <p:sp>
        <p:nvSpPr>
          <p:cNvPr id="4" name="Slide Number Placeholder 3"/>
          <p:cNvSpPr>
            <a:spLocks noGrp="1"/>
          </p:cNvSpPr>
          <p:nvPr>
            <p:ph type="sldNum" sz="quarter" idx="10"/>
          </p:nvPr>
        </p:nvSpPr>
        <p:spPr/>
        <p:txBody>
          <a:bodyPr/>
          <a:lstStyle/>
          <a:p>
            <a:fld id="{1198BED6-6C92-4801-B7CF-D243B0E3C2F9}" type="slidenum">
              <a:rPr lang="en-US" smtClean="0"/>
              <a:t>85</a:t>
            </a:fld>
            <a:endParaRPr lang="en-US"/>
          </a:p>
        </p:txBody>
      </p:sp>
    </p:spTree>
    <p:extLst>
      <p:ext uri="{BB962C8B-B14F-4D97-AF65-F5344CB8AC3E}">
        <p14:creationId xmlns:p14="http://schemas.microsoft.com/office/powerpoint/2010/main" val="2967267096"/>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txBox="1">
            <a:spLocks noGrp="1" noChangeArrowheads="1"/>
          </p:cNvSpPr>
          <p:nvPr/>
        </p:nvSpPr>
        <p:spPr bwMode="auto">
          <a:xfrm>
            <a:off x="3884027" y="8684926"/>
            <a:ext cx="2972421" cy="45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730" tIns="44865" rIns="89730" bIns="44865" anchor="b"/>
          <a:lstStyle>
            <a:lvl1pPr eaLnBrk="0" hangingPunct="0">
              <a:spcBef>
                <a:spcPct val="30000"/>
              </a:spcBef>
              <a:defRPr sz="1200">
                <a:solidFill>
                  <a:schemeClr val="tx1"/>
                </a:solidFill>
                <a:latin typeface="Arial" pitchFamily="34" charset="0"/>
              </a:defRPr>
            </a:lvl1pPr>
            <a:lvl2pPr marL="742950" indent="-285750" eaLnBrk="0" hangingPunct="0">
              <a:spcBef>
                <a:spcPct val="30000"/>
              </a:spcBef>
              <a:defRPr sz="1200">
                <a:solidFill>
                  <a:schemeClr val="tx1"/>
                </a:solidFill>
                <a:latin typeface="Arial" pitchFamily="34" charset="0"/>
              </a:defRPr>
            </a:lvl2pPr>
            <a:lvl3pPr marL="1143000" indent="-228600" eaLnBrk="0" hangingPunct="0">
              <a:spcBef>
                <a:spcPct val="30000"/>
              </a:spcBef>
              <a:defRPr sz="1200">
                <a:solidFill>
                  <a:schemeClr val="tx1"/>
                </a:solidFill>
                <a:latin typeface="Arial" pitchFamily="34" charset="0"/>
              </a:defRPr>
            </a:lvl3pPr>
            <a:lvl4pPr marL="1600200" indent="-228600" eaLnBrk="0" hangingPunct="0">
              <a:spcBef>
                <a:spcPct val="30000"/>
              </a:spcBef>
              <a:defRPr sz="1200">
                <a:solidFill>
                  <a:schemeClr val="tx1"/>
                </a:solidFill>
                <a:latin typeface="Arial" pitchFamily="34" charset="0"/>
              </a:defRPr>
            </a:lvl4pPr>
            <a:lvl5pPr marL="2057400" indent="-228600" eaLnBrk="0" hangingPunct="0">
              <a:spcBef>
                <a:spcPct val="30000"/>
              </a:spcBef>
              <a:defRPr sz="1200">
                <a:solidFill>
                  <a:schemeClr val="tx1"/>
                </a:solidFill>
                <a:latin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defRPr>
            </a:lvl9pPr>
          </a:lstStyle>
          <a:p>
            <a:pPr algn="r" eaLnBrk="1" hangingPunct="1">
              <a:spcBef>
                <a:spcPct val="0"/>
              </a:spcBef>
            </a:pPr>
            <a:fld id="{D9F95668-D7DD-4088-80B7-BEA90C0C5F34}" type="slidenum">
              <a:rPr lang="en-US" altLang="en-US">
                <a:solidFill>
                  <a:srgbClr val="000000"/>
                </a:solidFill>
                <a:effectLst/>
              </a:rPr>
              <a:pPr algn="r" eaLnBrk="1" hangingPunct="1">
                <a:spcBef>
                  <a:spcPct val="0"/>
                </a:spcBef>
              </a:pPr>
              <a:t>86</a:t>
            </a:fld>
            <a:endParaRPr lang="en-US" altLang="en-US">
              <a:solidFill>
                <a:srgbClr val="000000"/>
              </a:solidFill>
              <a:effectLst/>
            </a:endParaRPr>
          </a:p>
        </p:txBody>
      </p:sp>
      <p:sp>
        <p:nvSpPr>
          <p:cNvPr id="101379" name="Rectangle 2"/>
          <p:cNvSpPr>
            <a:spLocks noGrp="1" noRot="1" noChangeAspect="1" noChangeArrowheads="1" noTextEdit="1"/>
          </p:cNvSpPr>
          <p:nvPr>
            <p:ph type="sldImg"/>
          </p:nvPr>
        </p:nvSpPr>
        <p:spPr>
          <a:xfrm>
            <a:off x="381000" y="685800"/>
            <a:ext cx="6096000" cy="3429000"/>
          </a:xfrm>
          <a:ln/>
        </p:spPr>
      </p:sp>
      <p:sp>
        <p:nvSpPr>
          <p:cNvPr id="101380" name="Rectangle 3"/>
          <p:cNvSpPr>
            <a:spLocks noGrp="1" noChangeArrowheads="1"/>
          </p:cNvSpPr>
          <p:nvPr>
            <p:ph type="body" idx="1"/>
          </p:nvPr>
        </p:nvSpPr>
        <p:spPr>
          <a:xfrm>
            <a:off x="914711" y="4344025"/>
            <a:ext cx="5028579" cy="41144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smtClean="0">
                <a:latin typeface="Arial" pitchFamily="34" charset="0"/>
              </a:rPr>
              <a:t>This slide graphically depicts the different types of opioids (whether they are prescribed medications such as Vicodin or methadone, or an illicit substance, like heroin).</a:t>
            </a:r>
          </a:p>
          <a:p>
            <a:endParaRPr lang="en-US" altLang="en-US" dirty="0" smtClean="0">
              <a:latin typeface="Arial" pitchFamily="34" charset="0"/>
            </a:endParaRPr>
          </a:p>
          <a:p>
            <a:r>
              <a:rPr lang="en-US" altLang="en-US" b="1" i="1" dirty="0" smtClean="0">
                <a:latin typeface="Arial" pitchFamily="34" charset="0"/>
              </a:rPr>
              <a:t>Move forward to reveal first line (full agonist)</a:t>
            </a:r>
            <a:endParaRPr lang="en-US" altLang="en-US" dirty="0" smtClean="0">
              <a:latin typeface="Arial" pitchFamily="34" charset="0"/>
            </a:endParaRPr>
          </a:p>
          <a:p>
            <a:r>
              <a:rPr lang="en-US" altLang="en-US" dirty="0" smtClean="0">
                <a:latin typeface="Arial" pitchFamily="34" charset="0"/>
              </a:rPr>
              <a:t>Full agonists (e.g., heroin, opium, Vicodin, methadone, etc.) fully activate the receptors so that the more you use, the more effect you experience.  If someone continues to use, they will eventually experience overdose and, possibly, death.</a:t>
            </a:r>
          </a:p>
          <a:p>
            <a:endParaRPr lang="en-US" altLang="en-US" b="1" i="1" dirty="0" smtClean="0">
              <a:latin typeface="Arial" pitchFamily="34" charset="0"/>
            </a:endParaRPr>
          </a:p>
          <a:p>
            <a:r>
              <a:rPr lang="en-US" altLang="en-US" b="1" i="1" dirty="0" smtClean="0">
                <a:latin typeface="Arial" pitchFamily="34" charset="0"/>
              </a:rPr>
              <a:t>The following metaphor may be helpful in explaining the differences between the types of opioids:</a:t>
            </a:r>
            <a:endParaRPr lang="en-US" altLang="en-US" dirty="0" smtClean="0">
              <a:latin typeface="Arial" pitchFamily="34" charset="0"/>
            </a:endParaRPr>
          </a:p>
          <a:p>
            <a:r>
              <a:rPr lang="en-US" altLang="en-US" dirty="0" smtClean="0">
                <a:latin typeface="Arial" pitchFamily="34" charset="0"/>
              </a:rPr>
              <a:t>Opioid agonists work like having the right key to a door.  You put the key in the lock, the lock turns and the door opens completely. </a:t>
            </a:r>
          </a:p>
          <a:p>
            <a:endParaRPr lang="en-US" altLang="en-US" b="1" i="1" dirty="0" smtClean="0">
              <a:latin typeface="Arial" pitchFamily="34" charset="0"/>
            </a:endParaRPr>
          </a:p>
          <a:p>
            <a:r>
              <a:rPr lang="en-US" altLang="en-US" b="1" i="1" dirty="0" smtClean="0">
                <a:latin typeface="Arial" pitchFamily="34" charset="0"/>
              </a:rPr>
              <a:t>Move forward to reveal the next line (antagonists)</a:t>
            </a:r>
            <a:endParaRPr lang="en-US" altLang="en-US" dirty="0" smtClean="0">
              <a:latin typeface="Arial" pitchFamily="34" charset="0"/>
            </a:endParaRPr>
          </a:p>
          <a:p>
            <a:r>
              <a:rPr lang="en-US" altLang="en-US" dirty="0" smtClean="0">
                <a:latin typeface="Arial" pitchFamily="34" charset="0"/>
              </a:rPr>
              <a:t>Opioid antagonists (e.g., naltrexone, naloxone) fill the receptors and block the action of other opioids. If the person has used an opioid agonist, the antagonist will replace it on the receptor and the person will experience withdrawal.  If the person is stable on an antagonist, and uses another opioid, the antagonist will block the effects, preventing the user from experiencing the high.</a:t>
            </a:r>
          </a:p>
          <a:p>
            <a:pPr eaLnBrk="1" hangingPunct="1"/>
            <a:endParaRPr lang="en-US" altLang="en-US" dirty="0" smtClean="0">
              <a:latin typeface="Arial" pitchFamily="34" charset="0"/>
            </a:endParaRPr>
          </a:p>
          <a:p>
            <a:r>
              <a:rPr lang="en-US" altLang="en-US" b="1" i="1" dirty="0" smtClean="0">
                <a:latin typeface="Arial" pitchFamily="34" charset="0"/>
              </a:rPr>
              <a:t>The door metaphor continued:</a:t>
            </a:r>
            <a:endParaRPr lang="en-US" altLang="en-US" dirty="0" smtClean="0">
              <a:latin typeface="Arial" pitchFamily="34" charset="0"/>
            </a:endParaRPr>
          </a:p>
          <a:p>
            <a:r>
              <a:rPr lang="en-US" altLang="en-US" dirty="0" smtClean="0">
                <a:latin typeface="Arial" pitchFamily="34" charset="0"/>
              </a:rPr>
              <a:t>Opioid antagonists work like having the wrong key to a door.  You put the key in the lock; the door remains locked and will not open.  Additionally, since the key is in the lock, no other key can be put in the lock (even if it is the right key for that door) until the wrong key is removed.</a:t>
            </a:r>
          </a:p>
          <a:p>
            <a:endParaRPr lang="en-US" altLang="en-US" b="1" i="1" dirty="0" smtClean="0">
              <a:latin typeface="Arial" pitchFamily="34" charset="0"/>
            </a:endParaRPr>
          </a:p>
          <a:p>
            <a:r>
              <a:rPr lang="en-US" altLang="en-US" b="1" i="1" dirty="0" smtClean="0">
                <a:latin typeface="Arial" pitchFamily="34" charset="0"/>
              </a:rPr>
              <a:t>Move forward to reveal the last line (partial agonists)</a:t>
            </a:r>
            <a:endParaRPr lang="en-US" altLang="en-US" dirty="0" smtClean="0">
              <a:latin typeface="Arial" pitchFamily="34" charset="0"/>
            </a:endParaRPr>
          </a:p>
          <a:p>
            <a:r>
              <a:rPr lang="en-US" altLang="en-US" dirty="0" smtClean="0">
                <a:latin typeface="Arial" pitchFamily="34" charset="0"/>
              </a:rPr>
              <a:t>Opioid partial agonists (e.g., buprenorphine) are in the middle.  At lower doses, they work just like agonists, filling the receptor and preventing withdrawal symptoms.  However, as the dose increases, a ceiling effect occurs so that if more is used, no more effect is achieved.  This ceiling effect applies both to opioid euphoria (they don</a:t>
            </a:r>
            <a:r>
              <a:rPr lang="ja-JP" altLang="en-US" dirty="0" smtClean="0">
                <a:latin typeface="Arial" pitchFamily="34" charset="0"/>
              </a:rPr>
              <a:t>’</a:t>
            </a:r>
            <a:r>
              <a:rPr lang="en-US" altLang="ja-JP" dirty="0" smtClean="0">
                <a:latin typeface="Arial" pitchFamily="34" charset="0"/>
              </a:rPr>
              <a:t>t feel high), and to the respiratory suppression (making overdose less likely).</a:t>
            </a:r>
          </a:p>
          <a:p>
            <a:endParaRPr lang="en-US" altLang="en-US" b="1" i="1" dirty="0" smtClean="0">
              <a:latin typeface="Arial" pitchFamily="34" charset="0"/>
            </a:endParaRPr>
          </a:p>
          <a:p>
            <a:r>
              <a:rPr lang="en-US" altLang="en-US" b="1" i="1" dirty="0" smtClean="0">
                <a:latin typeface="Arial" pitchFamily="34" charset="0"/>
              </a:rPr>
              <a:t>The door metaphor continued:</a:t>
            </a:r>
            <a:endParaRPr lang="en-US" altLang="en-US" dirty="0" smtClean="0">
              <a:latin typeface="Arial" pitchFamily="34" charset="0"/>
            </a:endParaRPr>
          </a:p>
          <a:p>
            <a:r>
              <a:rPr lang="en-US" altLang="en-US" dirty="0" smtClean="0">
                <a:latin typeface="Arial" pitchFamily="34" charset="0"/>
              </a:rPr>
              <a:t>Opioid partial agonists work like having the right key to a door, but the chain is on the door.  The key goes in and opens the door, but it will only open so far.</a:t>
            </a:r>
          </a:p>
        </p:txBody>
      </p:sp>
    </p:spTree>
    <p:extLst>
      <p:ext uri="{BB962C8B-B14F-4D97-AF65-F5344CB8AC3E}">
        <p14:creationId xmlns:p14="http://schemas.microsoft.com/office/powerpoint/2010/main" val="3539250585"/>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This is the long-acting (28 days) injectable formulation of Naltrexone.  The pill formulation of naltrexone comes in a 50 mg pill and can be taken on a daily basis or 3 times weekly doses of 100 mg on Mon and Wed and 150 mg on Friday.  The major difference between the tablet and the injectable formulation, besides the duration of action has to do with medication compliance.  With the injectable formulation, a decision to remain on the medication only has to be made once per month, while with the tablet a decision must be made daily, or several times weekly.</a:t>
            </a:r>
          </a:p>
          <a:p>
            <a:endParaRPr lang="en-US" dirty="0"/>
          </a:p>
        </p:txBody>
      </p:sp>
      <p:sp>
        <p:nvSpPr>
          <p:cNvPr id="4" name="Slide Number Placeholder 3"/>
          <p:cNvSpPr>
            <a:spLocks noGrp="1"/>
          </p:cNvSpPr>
          <p:nvPr>
            <p:ph type="sldNum" sz="quarter" idx="10"/>
          </p:nvPr>
        </p:nvSpPr>
        <p:spPr/>
        <p:txBody>
          <a:bodyPr/>
          <a:lstStyle/>
          <a:p>
            <a:fld id="{1198BED6-6C92-4801-B7CF-D243B0E3C2F9}" type="slidenum">
              <a:rPr lang="en-US" smtClean="0"/>
              <a:t>87</a:t>
            </a:fld>
            <a:endParaRPr lang="en-US"/>
          </a:p>
        </p:txBody>
      </p:sp>
    </p:spTree>
    <p:extLst>
      <p:ext uri="{BB962C8B-B14F-4D97-AF65-F5344CB8AC3E}">
        <p14:creationId xmlns:p14="http://schemas.microsoft.com/office/powerpoint/2010/main" val="3030611813"/>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6050" name="Rectangle 7"/>
          <p:cNvSpPr txBox="1">
            <a:spLocks noGrp="1" noChangeArrowheads="1"/>
          </p:cNvSpPr>
          <p:nvPr/>
        </p:nvSpPr>
        <p:spPr bwMode="auto">
          <a:xfrm>
            <a:off x="3884028" y="8684926"/>
            <a:ext cx="2972421" cy="45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725" tIns="44862" rIns="89725" bIns="44862" anchor="b"/>
          <a:lstStyle>
            <a:lvl1pPr>
              <a:defRPr sz="4000" b="1">
                <a:solidFill>
                  <a:srgbClr val="FFCC00"/>
                </a:solidFill>
                <a:latin typeface="Arial" charset="0"/>
              </a:defRPr>
            </a:lvl1pPr>
            <a:lvl2pPr marL="742950" indent="-285750">
              <a:defRPr sz="4000" b="1">
                <a:solidFill>
                  <a:srgbClr val="FFCC00"/>
                </a:solidFill>
                <a:latin typeface="Arial" charset="0"/>
              </a:defRPr>
            </a:lvl2pPr>
            <a:lvl3pPr marL="1143000" indent="-228600">
              <a:defRPr sz="4000" b="1">
                <a:solidFill>
                  <a:srgbClr val="FFCC00"/>
                </a:solidFill>
                <a:latin typeface="Arial" charset="0"/>
              </a:defRPr>
            </a:lvl3pPr>
            <a:lvl4pPr marL="1600200" indent="-228600">
              <a:defRPr sz="4000" b="1">
                <a:solidFill>
                  <a:srgbClr val="FFCC00"/>
                </a:solidFill>
                <a:latin typeface="Arial" charset="0"/>
              </a:defRPr>
            </a:lvl4pPr>
            <a:lvl5pPr marL="2057400" indent="-228600">
              <a:defRPr sz="4000" b="1">
                <a:solidFill>
                  <a:srgbClr val="FFCC00"/>
                </a:solidFill>
                <a:latin typeface="Arial" charset="0"/>
              </a:defRPr>
            </a:lvl5pPr>
            <a:lvl6pPr marL="2514600" indent="-228600" algn="ctr" eaLnBrk="0" fontAlgn="base" hangingPunct="0">
              <a:lnSpc>
                <a:spcPct val="80000"/>
              </a:lnSpc>
              <a:spcBef>
                <a:spcPct val="0"/>
              </a:spcBef>
              <a:spcAft>
                <a:spcPct val="0"/>
              </a:spcAft>
              <a:defRPr sz="4000" b="1">
                <a:solidFill>
                  <a:srgbClr val="FFCC00"/>
                </a:solidFill>
                <a:latin typeface="Arial" charset="0"/>
              </a:defRPr>
            </a:lvl6pPr>
            <a:lvl7pPr marL="2971800" indent="-228600" algn="ctr" eaLnBrk="0" fontAlgn="base" hangingPunct="0">
              <a:lnSpc>
                <a:spcPct val="80000"/>
              </a:lnSpc>
              <a:spcBef>
                <a:spcPct val="0"/>
              </a:spcBef>
              <a:spcAft>
                <a:spcPct val="0"/>
              </a:spcAft>
              <a:defRPr sz="4000" b="1">
                <a:solidFill>
                  <a:srgbClr val="FFCC00"/>
                </a:solidFill>
                <a:latin typeface="Arial" charset="0"/>
              </a:defRPr>
            </a:lvl7pPr>
            <a:lvl8pPr marL="3429000" indent="-228600" algn="ctr" eaLnBrk="0" fontAlgn="base" hangingPunct="0">
              <a:lnSpc>
                <a:spcPct val="80000"/>
              </a:lnSpc>
              <a:spcBef>
                <a:spcPct val="0"/>
              </a:spcBef>
              <a:spcAft>
                <a:spcPct val="0"/>
              </a:spcAft>
              <a:defRPr sz="4000" b="1">
                <a:solidFill>
                  <a:srgbClr val="FFCC00"/>
                </a:solidFill>
                <a:latin typeface="Arial" charset="0"/>
              </a:defRPr>
            </a:lvl8pPr>
            <a:lvl9pPr marL="3886200" indent="-228600" algn="ctr" eaLnBrk="0" fontAlgn="base" hangingPunct="0">
              <a:lnSpc>
                <a:spcPct val="80000"/>
              </a:lnSpc>
              <a:spcBef>
                <a:spcPct val="0"/>
              </a:spcBef>
              <a:spcAft>
                <a:spcPct val="0"/>
              </a:spcAft>
              <a:defRPr sz="4000" b="1">
                <a:solidFill>
                  <a:srgbClr val="FFCC00"/>
                </a:solidFill>
                <a:latin typeface="Arial" charset="0"/>
              </a:defRPr>
            </a:lvl9pPr>
          </a:lstStyle>
          <a:p>
            <a:pPr algn="r" fontAlgn="base">
              <a:spcBef>
                <a:spcPct val="0"/>
              </a:spcBef>
              <a:spcAft>
                <a:spcPct val="0"/>
              </a:spcAft>
            </a:pPr>
            <a:fld id="{7D24F002-4699-462A-A898-31A0B9354BC1}" type="slidenum">
              <a:rPr lang="en-US" altLang="en-US" sz="1200" b="0">
                <a:solidFill>
                  <a:prstClr val="black"/>
                </a:solidFill>
              </a:rPr>
              <a:pPr algn="r" fontAlgn="base">
                <a:spcBef>
                  <a:spcPct val="0"/>
                </a:spcBef>
                <a:spcAft>
                  <a:spcPct val="0"/>
                </a:spcAft>
              </a:pPr>
              <a:t>88</a:t>
            </a:fld>
            <a:endParaRPr lang="en-US" altLang="en-US" sz="1200" b="0">
              <a:solidFill>
                <a:prstClr val="black"/>
              </a:solidFill>
            </a:endParaRPr>
          </a:p>
        </p:txBody>
      </p:sp>
      <p:sp>
        <p:nvSpPr>
          <p:cNvPr id="386051" name="Rectangle 2"/>
          <p:cNvSpPr>
            <a:spLocks noGrp="1" noRot="1" noChangeAspect="1" noChangeArrowheads="1" noTextEdit="1"/>
          </p:cNvSpPr>
          <p:nvPr>
            <p:ph type="sldImg"/>
          </p:nvPr>
        </p:nvSpPr>
        <p:spPr>
          <a:xfrm>
            <a:off x="381000" y="685800"/>
            <a:ext cx="6096000" cy="3429000"/>
          </a:xfrm>
          <a:ln/>
        </p:spPr>
      </p:sp>
      <p:sp>
        <p:nvSpPr>
          <p:cNvPr id="3860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200" kern="1200" dirty="0" smtClean="0">
                <a:solidFill>
                  <a:schemeClr val="tx1"/>
                </a:solidFill>
                <a:effectLst/>
                <a:latin typeface="+mn-lt"/>
                <a:ea typeface="+mn-ea"/>
                <a:cs typeface="+mn-cs"/>
              </a:rPr>
              <a:t>The medication should be stored in a refrigerator and should be allowed to warm to room temperature prior to the injection.  It should be noted that the gauge of the syringe is relatively large and patients routinely complain about the pain.</a:t>
            </a:r>
          </a:p>
          <a:p>
            <a:r>
              <a:rPr lang="en-US" sz="1200" kern="1200" dirty="0" smtClean="0">
                <a:solidFill>
                  <a:schemeClr val="tx1"/>
                </a:solidFill>
                <a:effectLst/>
                <a:latin typeface="+mn-lt"/>
                <a:ea typeface="+mn-ea"/>
                <a:cs typeface="+mn-cs"/>
              </a:rPr>
              <a:t> </a:t>
            </a:r>
          </a:p>
          <a:p>
            <a:r>
              <a:rPr lang="en-US" sz="1200" b="0" kern="1200" dirty="0" smtClean="0">
                <a:solidFill>
                  <a:schemeClr val="tx1"/>
                </a:solidFill>
                <a:effectLst/>
                <a:latin typeface="+mn-lt"/>
                <a:ea typeface="+mn-ea"/>
                <a:cs typeface="+mn-cs"/>
              </a:rPr>
              <a:t>REFERENCE:</a:t>
            </a:r>
          </a:p>
          <a:p>
            <a:r>
              <a:rPr lang="en-US" sz="1200" kern="1200" dirty="0" smtClean="0">
                <a:solidFill>
                  <a:schemeClr val="tx1"/>
                </a:solidFill>
                <a:effectLst/>
                <a:latin typeface="+mn-lt"/>
                <a:ea typeface="+mn-ea"/>
                <a:cs typeface="+mn-cs"/>
              </a:rPr>
              <a:t> Substance Abuse and Mental Health Services Administration. (2012). An Introduction to Extended-Release Injectable Naltrexone for the Treatment of People With Opioid Dependence. </a:t>
            </a:r>
            <a:r>
              <a:rPr lang="en-US" sz="1200" i="1" kern="1200" dirty="0" smtClean="0">
                <a:solidFill>
                  <a:schemeClr val="tx1"/>
                </a:solidFill>
                <a:effectLst/>
                <a:latin typeface="+mn-lt"/>
                <a:ea typeface="+mn-ea"/>
                <a:cs typeface="+mn-cs"/>
              </a:rPr>
              <a:t>Advisory</a:t>
            </a:r>
            <a:r>
              <a:rPr lang="en-US" sz="1200" kern="1200" dirty="0" smtClean="0">
                <a:solidFill>
                  <a:schemeClr val="tx1"/>
                </a:solidFill>
                <a:effectLst/>
                <a:latin typeface="+mn-lt"/>
                <a:ea typeface="+mn-ea"/>
                <a:cs typeface="+mn-cs"/>
              </a:rPr>
              <a:t>, Volume 11, Issue 1.</a:t>
            </a:r>
          </a:p>
          <a:p>
            <a:pPr eaLnBrk="1" hangingPunct="1"/>
            <a:endParaRPr lang="en-US" altLang="en-US" dirty="0" smtClean="0"/>
          </a:p>
        </p:txBody>
      </p:sp>
    </p:spTree>
    <p:extLst>
      <p:ext uri="{BB962C8B-B14F-4D97-AF65-F5344CB8AC3E}">
        <p14:creationId xmlns:p14="http://schemas.microsoft.com/office/powerpoint/2010/main" val="4266741709"/>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7074" name="Rectangle 7"/>
          <p:cNvSpPr txBox="1">
            <a:spLocks noGrp="1" noChangeArrowheads="1"/>
          </p:cNvSpPr>
          <p:nvPr/>
        </p:nvSpPr>
        <p:spPr bwMode="auto">
          <a:xfrm>
            <a:off x="3884028" y="8684926"/>
            <a:ext cx="2972421" cy="45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725" tIns="44862" rIns="89725" bIns="44862" anchor="b"/>
          <a:lstStyle>
            <a:lvl1pPr>
              <a:defRPr sz="4000" b="1">
                <a:solidFill>
                  <a:srgbClr val="FFCC00"/>
                </a:solidFill>
                <a:latin typeface="Arial" charset="0"/>
              </a:defRPr>
            </a:lvl1pPr>
            <a:lvl2pPr marL="742950" indent="-285750">
              <a:defRPr sz="4000" b="1">
                <a:solidFill>
                  <a:srgbClr val="FFCC00"/>
                </a:solidFill>
                <a:latin typeface="Arial" charset="0"/>
              </a:defRPr>
            </a:lvl2pPr>
            <a:lvl3pPr marL="1143000" indent="-228600">
              <a:defRPr sz="4000" b="1">
                <a:solidFill>
                  <a:srgbClr val="FFCC00"/>
                </a:solidFill>
                <a:latin typeface="Arial" charset="0"/>
              </a:defRPr>
            </a:lvl3pPr>
            <a:lvl4pPr marL="1600200" indent="-228600">
              <a:defRPr sz="4000" b="1">
                <a:solidFill>
                  <a:srgbClr val="FFCC00"/>
                </a:solidFill>
                <a:latin typeface="Arial" charset="0"/>
              </a:defRPr>
            </a:lvl4pPr>
            <a:lvl5pPr marL="2057400" indent="-228600">
              <a:defRPr sz="4000" b="1">
                <a:solidFill>
                  <a:srgbClr val="FFCC00"/>
                </a:solidFill>
                <a:latin typeface="Arial" charset="0"/>
              </a:defRPr>
            </a:lvl5pPr>
            <a:lvl6pPr marL="2514600" indent="-228600" algn="ctr" eaLnBrk="0" fontAlgn="base" hangingPunct="0">
              <a:lnSpc>
                <a:spcPct val="80000"/>
              </a:lnSpc>
              <a:spcBef>
                <a:spcPct val="0"/>
              </a:spcBef>
              <a:spcAft>
                <a:spcPct val="0"/>
              </a:spcAft>
              <a:defRPr sz="4000" b="1">
                <a:solidFill>
                  <a:srgbClr val="FFCC00"/>
                </a:solidFill>
                <a:latin typeface="Arial" charset="0"/>
              </a:defRPr>
            </a:lvl6pPr>
            <a:lvl7pPr marL="2971800" indent="-228600" algn="ctr" eaLnBrk="0" fontAlgn="base" hangingPunct="0">
              <a:lnSpc>
                <a:spcPct val="80000"/>
              </a:lnSpc>
              <a:spcBef>
                <a:spcPct val="0"/>
              </a:spcBef>
              <a:spcAft>
                <a:spcPct val="0"/>
              </a:spcAft>
              <a:defRPr sz="4000" b="1">
                <a:solidFill>
                  <a:srgbClr val="FFCC00"/>
                </a:solidFill>
                <a:latin typeface="Arial" charset="0"/>
              </a:defRPr>
            </a:lvl7pPr>
            <a:lvl8pPr marL="3429000" indent="-228600" algn="ctr" eaLnBrk="0" fontAlgn="base" hangingPunct="0">
              <a:lnSpc>
                <a:spcPct val="80000"/>
              </a:lnSpc>
              <a:spcBef>
                <a:spcPct val="0"/>
              </a:spcBef>
              <a:spcAft>
                <a:spcPct val="0"/>
              </a:spcAft>
              <a:defRPr sz="4000" b="1">
                <a:solidFill>
                  <a:srgbClr val="FFCC00"/>
                </a:solidFill>
                <a:latin typeface="Arial" charset="0"/>
              </a:defRPr>
            </a:lvl8pPr>
            <a:lvl9pPr marL="3886200" indent="-228600" algn="ctr" eaLnBrk="0" fontAlgn="base" hangingPunct="0">
              <a:lnSpc>
                <a:spcPct val="80000"/>
              </a:lnSpc>
              <a:spcBef>
                <a:spcPct val="0"/>
              </a:spcBef>
              <a:spcAft>
                <a:spcPct val="0"/>
              </a:spcAft>
              <a:defRPr sz="4000" b="1">
                <a:solidFill>
                  <a:srgbClr val="FFCC00"/>
                </a:solidFill>
                <a:latin typeface="Arial" charset="0"/>
              </a:defRPr>
            </a:lvl9pPr>
          </a:lstStyle>
          <a:p>
            <a:pPr algn="r" fontAlgn="base">
              <a:spcBef>
                <a:spcPct val="0"/>
              </a:spcBef>
              <a:spcAft>
                <a:spcPct val="0"/>
              </a:spcAft>
            </a:pPr>
            <a:fld id="{B99B36C8-5929-47E1-8ACD-F5EEA96DA276}" type="slidenum">
              <a:rPr lang="en-US" altLang="en-US" sz="1200" b="0">
                <a:solidFill>
                  <a:prstClr val="black"/>
                </a:solidFill>
              </a:rPr>
              <a:pPr algn="r" fontAlgn="base">
                <a:spcBef>
                  <a:spcPct val="0"/>
                </a:spcBef>
                <a:spcAft>
                  <a:spcPct val="0"/>
                </a:spcAft>
              </a:pPr>
              <a:t>89</a:t>
            </a:fld>
            <a:endParaRPr lang="en-US" altLang="en-US" sz="1200" b="0">
              <a:solidFill>
                <a:prstClr val="black"/>
              </a:solidFill>
            </a:endParaRPr>
          </a:p>
        </p:txBody>
      </p:sp>
      <p:sp>
        <p:nvSpPr>
          <p:cNvPr id="387075" name="Rectangle 2"/>
          <p:cNvSpPr>
            <a:spLocks noGrp="1" noRot="1" noChangeAspect="1" noChangeArrowheads="1" noTextEdit="1"/>
          </p:cNvSpPr>
          <p:nvPr>
            <p:ph type="sldImg"/>
          </p:nvPr>
        </p:nvSpPr>
        <p:spPr>
          <a:xfrm>
            <a:off x="381000" y="685800"/>
            <a:ext cx="6096000" cy="3429000"/>
          </a:xfrm>
          <a:solidFill>
            <a:srgbClr val="FFFFFF"/>
          </a:solidFill>
          <a:ln/>
        </p:spPr>
      </p:sp>
      <p:sp>
        <p:nvSpPr>
          <p:cNvPr id="387076" name="Rectangle 3"/>
          <p:cNvSpPr>
            <a:spLocks noGrp="1" noChangeArrowheads="1"/>
          </p:cNvSpPr>
          <p:nvPr>
            <p:ph type="body" idx="1"/>
          </p:nvPr>
        </p:nvSpPr>
        <p:spPr>
          <a:xfrm>
            <a:off x="914712" y="4344025"/>
            <a:ext cx="5028579" cy="4114488"/>
          </a:xfrm>
          <a:solidFill>
            <a:srgbClr val="FFFFFF"/>
          </a:solidFill>
          <a:ln>
            <a:solidFill>
              <a:srgbClr val="000000"/>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1" kern="1200" dirty="0" smtClean="0">
                <a:solidFill>
                  <a:schemeClr val="tx1"/>
                </a:solidFill>
                <a:effectLst/>
                <a:latin typeface="+mn-lt"/>
                <a:ea typeface="+mn-ea"/>
                <a:cs typeface="+mn-cs"/>
              </a:rPr>
              <a:t>Read through the slide touching on each of the bullet points regarding the similarity between the two formulations, tablet and extended-release, the duration of action, 28 days and the difficulty of removing the medication once it has been injected.</a:t>
            </a:r>
            <a:endParaRPr lang="en-US" sz="1200" kern="1200" dirty="0" smtClean="0">
              <a:solidFill>
                <a:schemeClr val="tx1"/>
              </a:solidFill>
              <a:effectLst/>
              <a:latin typeface="+mn-lt"/>
              <a:ea typeface="+mn-ea"/>
              <a:cs typeface="+mn-cs"/>
            </a:endParaRPr>
          </a:p>
          <a:p>
            <a:endParaRPr lang="en-US" sz="1200" b="1" i="1" kern="1200" dirty="0" smtClean="0">
              <a:solidFill>
                <a:schemeClr val="tx1"/>
              </a:solidFill>
              <a:effectLst/>
              <a:latin typeface="+mn-lt"/>
              <a:ea typeface="+mn-ea"/>
              <a:cs typeface="+mn-cs"/>
            </a:endParaRPr>
          </a:p>
          <a:p>
            <a:r>
              <a:rPr lang="en-US" sz="1200" b="1" i="1" kern="1200" dirty="0" smtClean="0">
                <a:solidFill>
                  <a:schemeClr val="tx1"/>
                </a:solidFill>
                <a:effectLst/>
                <a:latin typeface="+mn-lt"/>
                <a:ea typeface="+mn-ea"/>
                <a:cs typeface="+mn-cs"/>
              </a:rPr>
              <a:t>Re-review the information on antagonists that you just presented on slide #86.  This is something that people don’t always get on the first pass, so a second presentation of the material is usually welcomed.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Opioid antagonists (e.g., naltrexone, naloxone) fill the receptors and block the action of other opioids. If the person has used an opioid agonist, the antagonist will replace it on the receptor and the person will experience withdrawal.  If the person is stable on an antagonist, and uses another opioid, the antagonist will block the effects, preventing the user from experiencing the high.</a:t>
            </a:r>
          </a:p>
          <a:p>
            <a:endParaRPr lang="en-US" sz="1200" b="1" i="1" kern="1200" dirty="0" smtClean="0">
              <a:solidFill>
                <a:schemeClr val="tx1"/>
              </a:solidFill>
              <a:effectLst/>
              <a:latin typeface="+mn-lt"/>
              <a:ea typeface="+mn-ea"/>
              <a:cs typeface="+mn-cs"/>
            </a:endParaRPr>
          </a:p>
          <a:p>
            <a:r>
              <a:rPr lang="en-US" sz="1200" b="1" i="1" kern="1200" dirty="0" smtClean="0">
                <a:solidFill>
                  <a:schemeClr val="tx1"/>
                </a:solidFill>
                <a:effectLst/>
                <a:latin typeface="+mn-lt"/>
                <a:ea typeface="+mn-ea"/>
                <a:cs typeface="+mn-cs"/>
              </a:rPr>
              <a:t>The door metaphor continued:</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Opioid antagonists work like having the wrong key to a door.  You put the key in the lock; the door remains locked and will not open.  Additionally, since the key is in the lock, no other key can be put in the lock (even if it is the right key for that door) until the wrong key is removed.</a:t>
            </a:r>
          </a:p>
          <a:p>
            <a:r>
              <a:rPr lang="en-US" sz="1200" kern="1200" dirty="0" smtClean="0">
                <a:solidFill>
                  <a:schemeClr val="tx1"/>
                </a:solidFill>
                <a:effectLst/>
                <a:latin typeface="+mn-lt"/>
                <a:ea typeface="+mn-ea"/>
                <a:cs typeface="+mn-cs"/>
              </a:rPr>
              <a:t> </a:t>
            </a:r>
          </a:p>
          <a:p>
            <a:r>
              <a:rPr lang="en-US" sz="1200" b="0" kern="1200" dirty="0" smtClean="0">
                <a:solidFill>
                  <a:schemeClr val="tx1"/>
                </a:solidFill>
                <a:effectLst/>
                <a:latin typeface="+mn-lt"/>
                <a:ea typeface="+mn-ea"/>
                <a:cs typeface="+mn-cs"/>
              </a:rPr>
              <a:t>REFERENCE:</a:t>
            </a:r>
          </a:p>
          <a:p>
            <a:r>
              <a:rPr lang="en-US" sz="1200" kern="1200" dirty="0" smtClean="0">
                <a:solidFill>
                  <a:schemeClr val="tx1"/>
                </a:solidFill>
                <a:effectLst/>
                <a:latin typeface="+mn-lt"/>
                <a:ea typeface="+mn-ea"/>
                <a:cs typeface="+mn-cs"/>
              </a:rPr>
              <a:t>Substance Abuse and Mental Health Services Administration. (2012). An Introduction to Extended-Release Injectable Naltrexone for the Treatment of People With Opioid Dependence. </a:t>
            </a:r>
            <a:r>
              <a:rPr lang="en-US" sz="1200" i="1" kern="1200" dirty="0" smtClean="0">
                <a:solidFill>
                  <a:schemeClr val="tx1"/>
                </a:solidFill>
                <a:effectLst/>
                <a:latin typeface="+mn-lt"/>
                <a:ea typeface="+mn-ea"/>
                <a:cs typeface="+mn-cs"/>
              </a:rPr>
              <a:t>Advisory</a:t>
            </a:r>
            <a:r>
              <a:rPr lang="en-US" sz="1200" kern="1200" dirty="0" smtClean="0">
                <a:solidFill>
                  <a:schemeClr val="tx1"/>
                </a:solidFill>
                <a:effectLst/>
                <a:latin typeface="+mn-lt"/>
                <a:ea typeface="+mn-ea"/>
                <a:cs typeface="+mn-cs"/>
              </a:rPr>
              <a:t>, Volume 11, Issue 1.</a:t>
            </a:r>
          </a:p>
          <a:p>
            <a:pPr eaLnBrk="1" hangingPunct="1"/>
            <a:endParaRPr lang="en-US" altLang="en-US" dirty="0" smtClean="0"/>
          </a:p>
        </p:txBody>
      </p:sp>
    </p:spTree>
    <p:extLst>
      <p:ext uri="{BB962C8B-B14F-4D97-AF65-F5344CB8AC3E}">
        <p14:creationId xmlns:p14="http://schemas.microsoft.com/office/powerpoint/2010/main" val="2528788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Slide 9:  Introductions</a:t>
            </a:r>
            <a:endParaRPr lang="en-US" sz="1200" kern="1200" dirty="0" smtClean="0">
              <a:solidFill>
                <a:schemeClr val="tx1"/>
              </a:solidFill>
              <a:effectLst/>
              <a:latin typeface="+mn-lt"/>
              <a:ea typeface="+mn-ea"/>
              <a:cs typeface="+mn-cs"/>
            </a:endParaRPr>
          </a:p>
          <a:p>
            <a:r>
              <a:rPr lang="en-US" sz="1200" b="1" i="1" kern="1200" dirty="0" smtClean="0">
                <a:solidFill>
                  <a:schemeClr val="tx1"/>
                </a:solidFill>
                <a:effectLst/>
                <a:latin typeface="+mn-lt"/>
                <a:ea typeface="+mn-ea"/>
                <a:cs typeface="+mn-cs"/>
              </a:rPr>
              <a:t>In an effort to break the ice and encourage group interaction, take a few minutes to ask training participants to briefly share the answers to these four questions. You can ask for several volunteers to share their responses, if the size of your audience prevents all participants from sharing.</a:t>
            </a:r>
            <a:endParaRPr lang="en-US" sz="1200" kern="1200" dirty="0" smtClean="0">
              <a:solidFill>
                <a:schemeClr val="tx1"/>
              </a:solidFill>
              <a:effectLst/>
              <a:latin typeface="+mn-lt"/>
              <a:ea typeface="+mn-ea"/>
              <a:cs typeface="+mn-cs"/>
            </a:endParaRPr>
          </a:p>
          <a:p>
            <a:endParaRPr lang="en-US" sz="1200" b="1" i="1" kern="1200" dirty="0" smtClean="0">
              <a:solidFill>
                <a:schemeClr val="tx1"/>
              </a:solidFill>
              <a:effectLst/>
              <a:latin typeface="+mn-lt"/>
              <a:ea typeface="+mn-ea"/>
              <a:cs typeface="+mn-cs"/>
            </a:endParaRPr>
          </a:p>
          <a:p>
            <a:r>
              <a:rPr lang="en-US" sz="1200" b="1" i="1" kern="1200" dirty="0" smtClean="0">
                <a:solidFill>
                  <a:schemeClr val="tx1"/>
                </a:solidFill>
                <a:effectLst/>
                <a:latin typeface="+mn-lt"/>
                <a:ea typeface="+mn-ea"/>
                <a:cs typeface="+mn-cs"/>
              </a:rPr>
              <a:t>If the group is too large for formal introductions, the trainer can quickly ask participants the following two questions to gauge their work setting and professional training:</a:t>
            </a:r>
            <a:endParaRPr lang="en-US" sz="1200" kern="1200" dirty="0" smtClean="0">
              <a:solidFill>
                <a:schemeClr val="tx1"/>
              </a:solidFill>
              <a:effectLst/>
              <a:latin typeface="+mn-lt"/>
              <a:ea typeface="+mn-ea"/>
              <a:cs typeface="+mn-cs"/>
            </a:endParaRPr>
          </a:p>
          <a:p>
            <a:r>
              <a:rPr lang="en-US" sz="1200" b="1" i="1" kern="1200" dirty="0" smtClean="0">
                <a:solidFill>
                  <a:schemeClr val="tx1"/>
                </a:solidFill>
                <a:effectLst/>
                <a:latin typeface="+mn-lt"/>
                <a:ea typeface="+mn-ea"/>
                <a:cs typeface="+mn-cs"/>
              </a:rPr>
              <a:t>1. How many [case managers, LMFTs or LCSWs, counselors, administrators, physicians, PAs, nurse practitioners, nurses, medical assistants, dentists, etc.] are in the room? Did I miss anyone? {elicit responses}</a:t>
            </a:r>
            <a:endParaRPr lang="en-US" sz="1200" kern="1200" dirty="0" smtClean="0">
              <a:solidFill>
                <a:schemeClr val="tx1"/>
              </a:solidFill>
              <a:effectLst/>
              <a:latin typeface="+mn-lt"/>
              <a:ea typeface="+mn-ea"/>
              <a:cs typeface="+mn-cs"/>
            </a:endParaRPr>
          </a:p>
          <a:p>
            <a:r>
              <a:rPr lang="en-US" sz="1200" b="1" i="1" kern="1200" dirty="0" smtClean="0">
                <a:solidFill>
                  <a:schemeClr val="tx1"/>
                </a:solidFill>
                <a:effectLst/>
                <a:latin typeface="+mn-lt"/>
                <a:ea typeface="+mn-ea"/>
                <a:cs typeface="+mn-cs"/>
              </a:rPr>
              <a:t>2. How many people work in a [substance use disorder, mental health, primary care, infectious disease] setting? Did I miss any settings? {elicit responses}</a:t>
            </a: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198BED6-6C92-4801-B7CF-D243B0E3C2F9}" type="slidenum">
              <a:rPr lang="en-US" smtClean="0"/>
              <a:t>9</a:t>
            </a:fld>
            <a:endParaRPr lang="en-US"/>
          </a:p>
        </p:txBody>
      </p:sp>
    </p:spTree>
    <p:extLst>
      <p:ext uri="{BB962C8B-B14F-4D97-AF65-F5344CB8AC3E}">
        <p14:creationId xmlns:p14="http://schemas.microsoft.com/office/powerpoint/2010/main" val="1239374656"/>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8098" name="Rectangle 7"/>
          <p:cNvSpPr txBox="1">
            <a:spLocks noGrp="1" noChangeArrowheads="1"/>
          </p:cNvSpPr>
          <p:nvPr/>
        </p:nvSpPr>
        <p:spPr bwMode="auto">
          <a:xfrm>
            <a:off x="3884028" y="8684926"/>
            <a:ext cx="2972421" cy="45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725" tIns="44862" rIns="89725" bIns="44862" anchor="b"/>
          <a:lstStyle>
            <a:lvl1pPr>
              <a:defRPr sz="4000" b="1">
                <a:solidFill>
                  <a:srgbClr val="FFCC00"/>
                </a:solidFill>
                <a:latin typeface="Arial" charset="0"/>
              </a:defRPr>
            </a:lvl1pPr>
            <a:lvl2pPr marL="742950" indent="-285750">
              <a:defRPr sz="4000" b="1">
                <a:solidFill>
                  <a:srgbClr val="FFCC00"/>
                </a:solidFill>
                <a:latin typeface="Arial" charset="0"/>
              </a:defRPr>
            </a:lvl2pPr>
            <a:lvl3pPr marL="1143000" indent="-228600">
              <a:defRPr sz="4000" b="1">
                <a:solidFill>
                  <a:srgbClr val="FFCC00"/>
                </a:solidFill>
                <a:latin typeface="Arial" charset="0"/>
              </a:defRPr>
            </a:lvl3pPr>
            <a:lvl4pPr marL="1600200" indent="-228600">
              <a:defRPr sz="4000" b="1">
                <a:solidFill>
                  <a:srgbClr val="FFCC00"/>
                </a:solidFill>
                <a:latin typeface="Arial" charset="0"/>
              </a:defRPr>
            </a:lvl4pPr>
            <a:lvl5pPr marL="2057400" indent="-228600">
              <a:defRPr sz="4000" b="1">
                <a:solidFill>
                  <a:srgbClr val="FFCC00"/>
                </a:solidFill>
                <a:latin typeface="Arial" charset="0"/>
              </a:defRPr>
            </a:lvl5pPr>
            <a:lvl6pPr marL="2514600" indent="-228600" algn="ctr" eaLnBrk="0" fontAlgn="base" hangingPunct="0">
              <a:lnSpc>
                <a:spcPct val="80000"/>
              </a:lnSpc>
              <a:spcBef>
                <a:spcPct val="0"/>
              </a:spcBef>
              <a:spcAft>
                <a:spcPct val="0"/>
              </a:spcAft>
              <a:defRPr sz="4000" b="1">
                <a:solidFill>
                  <a:srgbClr val="FFCC00"/>
                </a:solidFill>
                <a:latin typeface="Arial" charset="0"/>
              </a:defRPr>
            </a:lvl6pPr>
            <a:lvl7pPr marL="2971800" indent="-228600" algn="ctr" eaLnBrk="0" fontAlgn="base" hangingPunct="0">
              <a:lnSpc>
                <a:spcPct val="80000"/>
              </a:lnSpc>
              <a:spcBef>
                <a:spcPct val="0"/>
              </a:spcBef>
              <a:spcAft>
                <a:spcPct val="0"/>
              </a:spcAft>
              <a:defRPr sz="4000" b="1">
                <a:solidFill>
                  <a:srgbClr val="FFCC00"/>
                </a:solidFill>
                <a:latin typeface="Arial" charset="0"/>
              </a:defRPr>
            </a:lvl7pPr>
            <a:lvl8pPr marL="3429000" indent="-228600" algn="ctr" eaLnBrk="0" fontAlgn="base" hangingPunct="0">
              <a:lnSpc>
                <a:spcPct val="80000"/>
              </a:lnSpc>
              <a:spcBef>
                <a:spcPct val="0"/>
              </a:spcBef>
              <a:spcAft>
                <a:spcPct val="0"/>
              </a:spcAft>
              <a:defRPr sz="4000" b="1">
                <a:solidFill>
                  <a:srgbClr val="FFCC00"/>
                </a:solidFill>
                <a:latin typeface="Arial" charset="0"/>
              </a:defRPr>
            </a:lvl8pPr>
            <a:lvl9pPr marL="3886200" indent="-228600" algn="ctr" eaLnBrk="0" fontAlgn="base" hangingPunct="0">
              <a:lnSpc>
                <a:spcPct val="80000"/>
              </a:lnSpc>
              <a:spcBef>
                <a:spcPct val="0"/>
              </a:spcBef>
              <a:spcAft>
                <a:spcPct val="0"/>
              </a:spcAft>
              <a:defRPr sz="4000" b="1">
                <a:solidFill>
                  <a:srgbClr val="FFCC00"/>
                </a:solidFill>
                <a:latin typeface="Arial" charset="0"/>
              </a:defRPr>
            </a:lvl9pPr>
          </a:lstStyle>
          <a:p>
            <a:pPr algn="r" fontAlgn="base">
              <a:spcBef>
                <a:spcPct val="0"/>
              </a:spcBef>
              <a:spcAft>
                <a:spcPct val="0"/>
              </a:spcAft>
            </a:pPr>
            <a:fld id="{BB36C248-23E7-454C-B341-B30114E3771B}" type="slidenum">
              <a:rPr lang="en-US" altLang="en-US" sz="1200" b="0">
                <a:solidFill>
                  <a:prstClr val="black"/>
                </a:solidFill>
              </a:rPr>
              <a:pPr algn="r" fontAlgn="base">
                <a:spcBef>
                  <a:spcPct val="0"/>
                </a:spcBef>
                <a:spcAft>
                  <a:spcPct val="0"/>
                </a:spcAft>
              </a:pPr>
              <a:t>90</a:t>
            </a:fld>
            <a:endParaRPr lang="en-US" altLang="en-US" sz="1200" b="0">
              <a:solidFill>
                <a:prstClr val="black"/>
              </a:solidFill>
            </a:endParaRPr>
          </a:p>
        </p:txBody>
      </p:sp>
      <p:sp>
        <p:nvSpPr>
          <p:cNvPr id="388099" name="Rectangle 2"/>
          <p:cNvSpPr>
            <a:spLocks noGrp="1" noRot="1" noChangeAspect="1" noChangeArrowheads="1" noTextEdit="1"/>
          </p:cNvSpPr>
          <p:nvPr>
            <p:ph type="sldImg"/>
          </p:nvPr>
        </p:nvSpPr>
        <p:spPr>
          <a:xfrm>
            <a:off x="381000" y="685800"/>
            <a:ext cx="6096000" cy="3429000"/>
          </a:xfrm>
          <a:solidFill>
            <a:srgbClr val="FFFFFF"/>
          </a:solidFill>
          <a:ln/>
        </p:spPr>
      </p:sp>
      <p:sp>
        <p:nvSpPr>
          <p:cNvPr id="388100" name="Rectangle 3"/>
          <p:cNvSpPr>
            <a:spLocks noGrp="1" noChangeArrowheads="1"/>
          </p:cNvSpPr>
          <p:nvPr>
            <p:ph type="body" idx="1"/>
          </p:nvPr>
        </p:nvSpPr>
        <p:spPr>
          <a:xfrm>
            <a:off x="914712" y="4344025"/>
            <a:ext cx="5028579" cy="4114488"/>
          </a:xfrm>
          <a:solidFill>
            <a:srgbClr val="FFFFFF"/>
          </a:solidFill>
          <a:ln>
            <a:solidFill>
              <a:srgbClr val="000000"/>
            </a:solidFill>
          </a:ln>
        </p:spPr>
        <p:txBody>
          <a:bodyPr/>
          <a:lstStyle/>
          <a:p>
            <a:r>
              <a:rPr lang="en-US" sz="1200" kern="1200" dirty="0" smtClean="0">
                <a:solidFill>
                  <a:schemeClr val="tx1"/>
                </a:solidFill>
                <a:effectLst/>
                <a:latin typeface="+mn-lt"/>
                <a:ea typeface="+mn-ea"/>
                <a:cs typeface="+mn-cs"/>
              </a:rPr>
              <a:t>Does not produce a physical dependence, nor tolerance.  It does not produce withdrawal symptoms and generally there is no “street value.”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The cost has gone up significantly in the last few years and has a purchase price from $1,350 to $1,700.</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The majority of individuals accessing extended-release naltrexone are doing so through their insurance or third-party coverage.  </a:t>
            </a:r>
          </a:p>
          <a:p>
            <a:pPr eaLnBrk="1" hangingPunct="1"/>
            <a:endParaRPr lang="en-US" altLang="en-US" dirty="0" smtClean="0"/>
          </a:p>
        </p:txBody>
      </p:sp>
    </p:spTree>
    <p:extLst>
      <p:ext uri="{BB962C8B-B14F-4D97-AF65-F5344CB8AC3E}">
        <p14:creationId xmlns:p14="http://schemas.microsoft.com/office/powerpoint/2010/main" val="1174660264"/>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This was a double-blind, placebo-controlled, randomized trial with patients diagnosed with opioid use disorder.  Inclusion criteria: aged 18 years or over, with 30 days or less of inpatient detoxification and 7 days or more off all opioids.  There were 13 clinical sites in Russia (Russia does not have, or allow opioid agonist treatment.)  Patients were randomly assigned patients 380 mg XR-NTX or placebo.  Participants also received 12 biweekly counselling sessions. The primary endpoint was abstinence for weeks 5–24, assessed by urine drug screens and self-report.</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REFERENCE:</a:t>
            </a:r>
            <a:endParaRPr lang="en-US" sz="1200" kern="1200" dirty="0" smtClean="0">
              <a:solidFill>
                <a:schemeClr val="tx1"/>
              </a:solidFill>
              <a:effectLst/>
              <a:latin typeface="+mn-lt"/>
              <a:ea typeface="+mn-ea"/>
              <a:cs typeface="+mn-cs"/>
            </a:endParaRPr>
          </a:p>
          <a:p>
            <a:r>
              <a:rPr lang="en-US" sz="1200" kern="1200" dirty="0" err="1" smtClean="0">
                <a:solidFill>
                  <a:schemeClr val="tx1"/>
                </a:solidFill>
                <a:effectLst/>
                <a:latin typeface="+mn-lt"/>
                <a:ea typeface="+mn-ea"/>
                <a:cs typeface="+mn-cs"/>
              </a:rPr>
              <a:t>Krupitsky</a:t>
            </a:r>
            <a:r>
              <a:rPr lang="en-US" sz="1200" kern="1200" dirty="0" smtClean="0">
                <a:solidFill>
                  <a:schemeClr val="tx1"/>
                </a:solidFill>
                <a:effectLst/>
                <a:latin typeface="+mn-lt"/>
                <a:ea typeface="+mn-ea"/>
                <a:cs typeface="+mn-cs"/>
              </a:rPr>
              <a:t>, E., </a:t>
            </a:r>
            <a:r>
              <a:rPr lang="en-US" sz="1200" kern="1200" dirty="0" err="1" smtClean="0">
                <a:solidFill>
                  <a:schemeClr val="tx1"/>
                </a:solidFill>
                <a:effectLst/>
                <a:latin typeface="+mn-lt"/>
                <a:ea typeface="+mn-ea"/>
                <a:cs typeface="+mn-cs"/>
              </a:rPr>
              <a:t>Nunes</a:t>
            </a:r>
            <a:r>
              <a:rPr lang="en-US" sz="1200" kern="1200" dirty="0" smtClean="0">
                <a:solidFill>
                  <a:schemeClr val="tx1"/>
                </a:solidFill>
                <a:effectLst/>
                <a:latin typeface="+mn-lt"/>
                <a:ea typeface="+mn-ea"/>
                <a:cs typeface="+mn-cs"/>
              </a:rPr>
              <a:t>, E.V., Ling, W., </a:t>
            </a:r>
            <a:r>
              <a:rPr lang="en-US" sz="1200" kern="1200" dirty="0" err="1" smtClean="0">
                <a:solidFill>
                  <a:schemeClr val="tx1"/>
                </a:solidFill>
                <a:effectLst/>
                <a:latin typeface="+mn-lt"/>
                <a:ea typeface="+mn-ea"/>
                <a:cs typeface="+mn-cs"/>
              </a:rPr>
              <a:t>Illiperuma</a:t>
            </a:r>
            <a:r>
              <a:rPr lang="en-US" sz="1200" kern="1200" dirty="0" smtClean="0">
                <a:solidFill>
                  <a:schemeClr val="tx1"/>
                </a:solidFill>
                <a:effectLst/>
                <a:latin typeface="+mn-lt"/>
                <a:ea typeface="+mn-ea"/>
                <a:cs typeface="+mn-cs"/>
              </a:rPr>
              <a:t>, A., </a:t>
            </a:r>
            <a:r>
              <a:rPr lang="en-US" sz="1200" kern="1200" dirty="0" err="1" smtClean="0">
                <a:solidFill>
                  <a:schemeClr val="tx1"/>
                </a:solidFill>
                <a:effectLst/>
                <a:latin typeface="+mn-lt"/>
                <a:ea typeface="+mn-ea"/>
                <a:cs typeface="+mn-cs"/>
              </a:rPr>
              <a:t>Gastfriend</a:t>
            </a:r>
            <a:r>
              <a:rPr lang="en-US" sz="1200" kern="1200" dirty="0" smtClean="0">
                <a:solidFill>
                  <a:schemeClr val="tx1"/>
                </a:solidFill>
                <a:effectLst/>
                <a:latin typeface="+mn-lt"/>
                <a:ea typeface="+mn-ea"/>
                <a:cs typeface="+mn-cs"/>
              </a:rPr>
              <a:t>, D.R., &amp; Silverman, B.L. (2011). Injectable extended-release naltrexone for opioid dependence: a double-blind, placebo-controlled, multicenter </a:t>
            </a:r>
            <a:r>
              <a:rPr lang="en-US" sz="1200" kern="1200" dirty="0" err="1" smtClean="0">
                <a:solidFill>
                  <a:schemeClr val="tx1"/>
                </a:solidFill>
                <a:effectLst/>
                <a:latin typeface="+mn-lt"/>
                <a:ea typeface="+mn-ea"/>
                <a:cs typeface="+mn-cs"/>
              </a:rPr>
              <a:t>randomised</a:t>
            </a:r>
            <a:r>
              <a:rPr lang="en-US" sz="1200" kern="1200" dirty="0" smtClean="0">
                <a:solidFill>
                  <a:schemeClr val="tx1"/>
                </a:solidFill>
                <a:effectLst/>
                <a:latin typeface="+mn-lt"/>
                <a:ea typeface="+mn-ea"/>
                <a:cs typeface="+mn-cs"/>
              </a:rPr>
              <a:t> trial. </a:t>
            </a:r>
            <a:r>
              <a:rPr lang="en-US" sz="1200" i="1" kern="1200" dirty="0" smtClean="0">
                <a:solidFill>
                  <a:schemeClr val="tx1"/>
                </a:solidFill>
                <a:effectLst/>
                <a:latin typeface="+mn-lt"/>
                <a:ea typeface="+mn-ea"/>
                <a:cs typeface="+mn-cs"/>
              </a:rPr>
              <a:t>Lancet, 377</a:t>
            </a:r>
            <a:r>
              <a:rPr lang="en-US" sz="1200" kern="1200" dirty="0" smtClean="0">
                <a:solidFill>
                  <a:schemeClr val="tx1"/>
                </a:solidFill>
                <a:effectLst/>
                <a:latin typeface="+mn-lt"/>
                <a:ea typeface="+mn-ea"/>
                <a:cs typeface="+mn-cs"/>
              </a:rPr>
              <a:t>, 1506-1513. DOI:10.1016/S0140-6736(11)60358-9.</a:t>
            </a:r>
            <a:endParaRPr lang="en-US" dirty="0"/>
          </a:p>
        </p:txBody>
      </p:sp>
      <p:sp>
        <p:nvSpPr>
          <p:cNvPr id="4" name="Slide Number Placeholder 3"/>
          <p:cNvSpPr>
            <a:spLocks noGrp="1"/>
          </p:cNvSpPr>
          <p:nvPr>
            <p:ph type="sldNum" sz="quarter" idx="10"/>
          </p:nvPr>
        </p:nvSpPr>
        <p:spPr/>
        <p:txBody>
          <a:bodyPr/>
          <a:lstStyle/>
          <a:p>
            <a:fld id="{1198BED6-6C92-4801-B7CF-D243B0E3C2F9}" type="slidenum">
              <a:rPr lang="en-US" smtClean="0"/>
              <a:t>91</a:t>
            </a:fld>
            <a:endParaRPr lang="en-US"/>
          </a:p>
        </p:txBody>
      </p:sp>
    </p:spTree>
    <p:extLst>
      <p:ext uri="{BB962C8B-B14F-4D97-AF65-F5344CB8AC3E}">
        <p14:creationId xmlns:p14="http://schemas.microsoft.com/office/powerpoint/2010/main" val="3949665088"/>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We’re going to shift gears here and talk about saving lives through the use of the narcotic antagonist Naloxone.</a:t>
            </a:r>
          </a:p>
          <a:p>
            <a:endParaRPr lang="en-US" dirty="0" smtClean="0"/>
          </a:p>
          <a:p>
            <a:r>
              <a:rPr lang="en-US" dirty="0" smtClean="0"/>
              <a:t>IMAGE</a:t>
            </a:r>
            <a:r>
              <a:rPr lang="en-US" baseline="0" dirty="0" smtClean="0"/>
              <a:t> CREDIT:</a:t>
            </a:r>
          </a:p>
          <a:p>
            <a:r>
              <a:rPr lang="en-US" baseline="0" dirty="0" smtClean="0"/>
              <a:t>Wikimedia Commons.</a:t>
            </a:r>
            <a:endParaRPr lang="en-US" dirty="0"/>
          </a:p>
        </p:txBody>
      </p:sp>
      <p:sp>
        <p:nvSpPr>
          <p:cNvPr id="4" name="Slide Number Placeholder 3"/>
          <p:cNvSpPr>
            <a:spLocks noGrp="1"/>
          </p:cNvSpPr>
          <p:nvPr>
            <p:ph type="sldNum" sz="quarter" idx="10"/>
          </p:nvPr>
        </p:nvSpPr>
        <p:spPr/>
        <p:txBody>
          <a:bodyPr/>
          <a:lstStyle/>
          <a:p>
            <a:fld id="{1198BED6-6C92-4801-B7CF-D243B0E3C2F9}" type="slidenum">
              <a:rPr lang="en-US" smtClean="0"/>
              <a:t>92</a:t>
            </a:fld>
            <a:endParaRPr lang="en-US"/>
          </a:p>
        </p:txBody>
      </p:sp>
    </p:spTree>
    <p:extLst>
      <p:ext uri="{BB962C8B-B14F-4D97-AF65-F5344CB8AC3E}">
        <p14:creationId xmlns:p14="http://schemas.microsoft.com/office/powerpoint/2010/main" val="3463356929"/>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Naloxone is a medication designed to rapidly reverse opioid overdose. It is an opioid antagonist—meaning that it binds to opioid receptors and can reverse and block the effects of other opioids. It can very quickly restore normal respiration to a person whose breathing has slowed or stopped as a result of overdosing with heroin or prescription opioid pain medications.</a:t>
            </a:r>
          </a:p>
          <a:p>
            <a:endParaRPr lang="en-US" dirty="0"/>
          </a:p>
        </p:txBody>
      </p:sp>
      <p:sp>
        <p:nvSpPr>
          <p:cNvPr id="4" name="Slide Number Placeholder 3"/>
          <p:cNvSpPr>
            <a:spLocks noGrp="1"/>
          </p:cNvSpPr>
          <p:nvPr>
            <p:ph type="sldNum" sz="quarter" idx="10"/>
          </p:nvPr>
        </p:nvSpPr>
        <p:spPr/>
        <p:txBody>
          <a:bodyPr/>
          <a:lstStyle/>
          <a:p>
            <a:fld id="{1198BED6-6C92-4801-B7CF-D243B0E3C2F9}" type="slidenum">
              <a:rPr lang="en-US" smtClean="0"/>
              <a:t>93</a:t>
            </a:fld>
            <a:endParaRPr lang="en-US"/>
          </a:p>
        </p:txBody>
      </p:sp>
    </p:spTree>
    <p:extLst>
      <p:ext uri="{BB962C8B-B14F-4D97-AF65-F5344CB8AC3E}">
        <p14:creationId xmlns:p14="http://schemas.microsoft.com/office/powerpoint/2010/main" val="3784924203"/>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200" kern="1200" dirty="0" smtClean="0">
                <a:solidFill>
                  <a:schemeClr val="tx1"/>
                </a:solidFill>
                <a:effectLst/>
                <a:latin typeface="+mn-lt"/>
                <a:ea typeface="+mn-ea"/>
                <a:cs typeface="+mn-cs"/>
              </a:rPr>
              <a:t>The FDA has approved three formulations of naloxone:</a:t>
            </a:r>
          </a:p>
          <a:p>
            <a:pPr fontAlgn="base"/>
            <a:endParaRPr lang="en-US" sz="1200" b="1" kern="1200" dirty="0" smtClean="0">
              <a:solidFill>
                <a:schemeClr val="tx1"/>
              </a:solidFill>
              <a:effectLst/>
              <a:latin typeface="+mn-lt"/>
              <a:ea typeface="+mn-ea"/>
              <a:cs typeface="+mn-cs"/>
            </a:endParaRPr>
          </a:p>
          <a:p>
            <a:pPr fontAlgn="base"/>
            <a:r>
              <a:rPr lang="en-US" sz="1200" b="1" kern="1200" dirty="0" smtClean="0">
                <a:solidFill>
                  <a:schemeClr val="tx1"/>
                </a:solidFill>
                <a:effectLst/>
                <a:latin typeface="+mn-lt"/>
                <a:ea typeface="+mn-ea"/>
                <a:cs typeface="+mn-cs"/>
              </a:rPr>
              <a:t>Injectable </a:t>
            </a:r>
            <a:r>
              <a:rPr lang="en-US" sz="1200" b="1" i="1" kern="1200" dirty="0" smtClean="0">
                <a:solidFill>
                  <a:schemeClr val="tx1"/>
                </a:solidFill>
                <a:effectLst/>
                <a:latin typeface="+mn-lt"/>
                <a:ea typeface="+mn-ea"/>
                <a:cs typeface="+mn-cs"/>
              </a:rPr>
              <a:t>(professional training required):</a:t>
            </a:r>
            <a:endParaRPr lang="en-US" sz="1200" kern="1200" dirty="0" smtClean="0">
              <a:solidFill>
                <a:schemeClr val="tx1"/>
              </a:solidFill>
              <a:effectLst/>
              <a:latin typeface="+mn-lt"/>
              <a:ea typeface="+mn-ea"/>
              <a:cs typeface="+mn-cs"/>
            </a:endParaRPr>
          </a:p>
          <a:p>
            <a:pPr fontAlgn="base"/>
            <a:r>
              <a:rPr lang="en-US" sz="1200" kern="1200" dirty="0" smtClean="0">
                <a:solidFill>
                  <a:schemeClr val="tx1"/>
                </a:solidFill>
                <a:effectLst/>
                <a:latin typeface="+mn-lt"/>
                <a:ea typeface="+mn-ea"/>
                <a:cs typeface="+mn-cs"/>
              </a:rPr>
              <a:t>Generic brands of injectable naloxone vials are offered by a variety of companies that are listed in the FDA Orange Book under “naloxone” (look for "injectable").</a:t>
            </a:r>
          </a:p>
          <a:p>
            <a:pPr fontAlgn="base"/>
            <a:endParaRPr lang="en-US" sz="1200" i="1" kern="1200" dirty="0" smtClean="0">
              <a:solidFill>
                <a:schemeClr val="tx1"/>
              </a:solidFill>
              <a:effectLst/>
              <a:latin typeface="+mn-lt"/>
              <a:ea typeface="+mn-ea"/>
              <a:cs typeface="+mn-cs"/>
            </a:endParaRPr>
          </a:p>
          <a:p>
            <a:pPr fontAlgn="base"/>
            <a:r>
              <a:rPr lang="en-US" sz="1200" i="1" kern="1200" dirty="0" smtClean="0">
                <a:solidFill>
                  <a:schemeClr val="tx1"/>
                </a:solidFill>
                <a:effectLst/>
                <a:latin typeface="+mn-lt"/>
                <a:ea typeface="+mn-ea"/>
                <a:cs typeface="+mn-cs"/>
              </a:rPr>
              <a:t>Note: There has been widespread use of improvised emergency kits that combine an injectable formulation of naloxone with an atomizer that can deliver naloxone </a:t>
            </a:r>
            <a:r>
              <a:rPr lang="en-US" sz="1200" i="1" kern="1200" dirty="0" err="1" smtClean="0">
                <a:solidFill>
                  <a:schemeClr val="tx1"/>
                </a:solidFill>
                <a:effectLst/>
                <a:latin typeface="+mn-lt"/>
                <a:ea typeface="+mn-ea"/>
                <a:cs typeface="+mn-cs"/>
              </a:rPr>
              <a:t>intranasally</a:t>
            </a:r>
            <a:r>
              <a:rPr lang="en-US" sz="1200" i="1" kern="1200" dirty="0" smtClean="0">
                <a:solidFill>
                  <a:schemeClr val="tx1"/>
                </a:solidFill>
                <a:effectLst/>
                <a:latin typeface="+mn-lt"/>
                <a:ea typeface="+mn-ea"/>
                <a:cs typeface="+mn-cs"/>
              </a:rPr>
              <a:t>. Use of this product requires the user to be trained on proper assembly and administration. These improvised intranasal devices may not deliver naloxone levels equivalent to FDA-approved products. In fact, the manufacturer of an intranasal atomizer device issued a voluntary recall on October 27, 2016 noting that some of the devices “may not deliver a fully atomized plume of medication, making the drug potentially less </a:t>
            </a:r>
            <a:r>
              <a:rPr lang="en-US" sz="1200" i="1" kern="1200" dirty="0" err="1" smtClean="0">
                <a:solidFill>
                  <a:schemeClr val="tx1"/>
                </a:solidFill>
                <a:effectLst/>
                <a:latin typeface="+mn-lt"/>
                <a:ea typeface="+mn-ea"/>
                <a:cs typeface="+mn-cs"/>
              </a:rPr>
              <a:t>effective.”An</a:t>
            </a:r>
            <a:r>
              <a:rPr lang="en-US" sz="1200" i="1" kern="1200" dirty="0" smtClean="0">
                <a:solidFill>
                  <a:schemeClr val="tx1"/>
                </a:solidFill>
                <a:effectLst/>
                <a:latin typeface="+mn-lt"/>
                <a:ea typeface="+mn-ea"/>
                <a:cs typeface="+mn-cs"/>
              </a:rPr>
              <a:t> approved, prefilled nasal spray is now available (see below).</a:t>
            </a:r>
            <a:endParaRPr lang="en-US" sz="1200" kern="1200" dirty="0" smtClean="0">
              <a:solidFill>
                <a:schemeClr val="tx1"/>
              </a:solidFill>
              <a:effectLst/>
              <a:latin typeface="+mn-lt"/>
              <a:ea typeface="+mn-ea"/>
              <a:cs typeface="+mn-cs"/>
            </a:endParaRPr>
          </a:p>
          <a:p>
            <a:pPr fontAlgn="base"/>
            <a:endParaRPr lang="en-US" sz="1200" b="1" kern="1200" dirty="0" smtClean="0">
              <a:solidFill>
                <a:schemeClr val="tx1"/>
              </a:solidFill>
              <a:effectLst/>
              <a:latin typeface="+mn-lt"/>
              <a:ea typeface="+mn-ea"/>
              <a:cs typeface="+mn-cs"/>
            </a:endParaRPr>
          </a:p>
          <a:p>
            <a:pPr fontAlgn="base"/>
            <a:r>
              <a:rPr lang="en-US" sz="1200" b="1" kern="1200" dirty="0" smtClean="0">
                <a:solidFill>
                  <a:schemeClr val="tx1"/>
                </a:solidFill>
                <a:effectLst/>
                <a:latin typeface="+mn-lt"/>
                <a:ea typeface="+mn-ea"/>
                <a:cs typeface="+mn-cs"/>
              </a:rPr>
              <a:t>Prepackaged Nasal Spray:</a:t>
            </a:r>
            <a:endParaRPr lang="en-US" sz="1200" kern="1200" dirty="0" smtClean="0">
              <a:solidFill>
                <a:schemeClr val="tx1"/>
              </a:solidFill>
              <a:effectLst/>
              <a:latin typeface="+mn-lt"/>
              <a:ea typeface="+mn-ea"/>
              <a:cs typeface="+mn-cs"/>
            </a:endParaRPr>
          </a:p>
          <a:p>
            <a:pPr fontAlgn="base"/>
            <a:r>
              <a:rPr lang="en-US" sz="1200" kern="1200" dirty="0" smtClean="0">
                <a:solidFill>
                  <a:schemeClr val="tx1"/>
                </a:solidFill>
                <a:effectLst/>
                <a:latin typeface="+mn-lt"/>
                <a:ea typeface="+mn-ea"/>
                <a:cs typeface="+mn-cs"/>
              </a:rPr>
              <a:t>NARCAN</a:t>
            </a:r>
            <a:r>
              <a:rPr lang="en-US" sz="1200" kern="1200" baseline="300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 Nasal Spray is a prefilled, needle-free device that requires no assembly and is sprayed into one nostril while patients lay on their back.</a:t>
            </a:r>
          </a:p>
          <a:p>
            <a:endParaRPr lang="en-US" sz="1200" i="1"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Note: Both NARCAN</a:t>
            </a:r>
            <a:r>
              <a:rPr lang="en-US" sz="1200" i="1" kern="1200" baseline="30000" dirty="0" smtClean="0">
                <a:solidFill>
                  <a:schemeClr val="tx1"/>
                </a:solidFill>
                <a:effectLst/>
                <a:latin typeface="+mn-lt"/>
                <a:ea typeface="+mn-ea"/>
                <a:cs typeface="+mn-cs"/>
              </a:rPr>
              <a:t>®</a:t>
            </a:r>
            <a:r>
              <a:rPr lang="en-US" sz="1200" i="1" kern="1200" dirty="0" smtClean="0">
                <a:solidFill>
                  <a:schemeClr val="tx1"/>
                </a:solidFill>
                <a:effectLst/>
                <a:latin typeface="+mn-lt"/>
                <a:ea typeface="+mn-ea"/>
                <a:cs typeface="+mn-cs"/>
              </a:rPr>
              <a:t> Nasal Spray and EVZIO</a:t>
            </a:r>
            <a:r>
              <a:rPr lang="en-US" sz="1200" i="1" kern="1200" baseline="30000" dirty="0" smtClean="0">
                <a:solidFill>
                  <a:schemeClr val="tx1"/>
                </a:solidFill>
                <a:effectLst/>
                <a:latin typeface="+mn-lt"/>
                <a:ea typeface="+mn-ea"/>
                <a:cs typeface="+mn-cs"/>
              </a:rPr>
              <a:t>®</a:t>
            </a:r>
            <a:r>
              <a:rPr lang="en-US" sz="1200" i="1" kern="1200" dirty="0" smtClean="0">
                <a:solidFill>
                  <a:schemeClr val="tx1"/>
                </a:solidFill>
                <a:effectLst/>
                <a:latin typeface="+mn-lt"/>
                <a:ea typeface="+mn-ea"/>
                <a:cs typeface="+mn-cs"/>
              </a:rPr>
              <a:t> are packaged in a carton containing two doses to allow for repeat dosing if needed. They are relatively easy to use and suitable for home use in emergency situations.</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REFERENCE:</a:t>
            </a:r>
          </a:p>
          <a:p>
            <a:r>
              <a:rPr lang="en-US" sz="1200" kern="1200" dirty="0" smtClean="0">
                <a:solidFill>
                  <a:schemeClr val="tx1"/>
                </a:solidFill>
                <a:effectLst/>
                <a:latin typeface="+mn-lt"/>
                <a:ea typeface="+mn-ea"/>
                <a:cs typeface="+mn-cs"/>
              </a:rPr>
              <a:t>National Institute on Drug Abuse (2016), available at: </a:t>
            </a:r>
            <a:r>
              <a:rPr lang="en-US" sz="1200" u="sng" kern="1200" dirty="0" smtClean="0">
                <a:solidFill>
                  <a:schemeClr val="tx1"/>
                </a:solidFill>
                <a:effectLst/>
                <a:latin typeface="+mn-lt"/>
                <a:ea typeface="+mn-ea"/>
                <a:cs typeface="+mn-cs"/>
                <a:hlinkClick r:id="rId3"/>
              </a:rPr>
              <a:t>https://www.drugabuse.gov/related-topics/opioid-overdose-reversal-naloxone-narcan-evzio</a:t>
            </a:r>
            <a:r>
              <a:rPr lang="en-US" sz="1200" kern="1200" dirty="0" smtClean="0">
                <a:solidFill>
                  <a:schemeClr val="tx1"/>
                </a:solidFill>
                <a:effectLst/>
                <a:latin typeface="+mn-lt"/>
                <a:ea typeface="+mn-ea"/>
                <a:cs typeface="+mn-cs"/>
              </a:rPr>
              <a:t>.</a:t>
            </a:r>
          </a:p>
          <a:p>
            <a:endParaRPr lang="en-US" dirty="0" smtClean="0"/>
          </a:p>
          <a:p>
            <a:r>
              <a:rPr lang="en-US" dirty="0" smtClean="0"/>
              <a:t>IMAGE CREDIT:</a:t>
            </a:r>
            <a:br>
              <a:rPr lang="en-US" dirty="0" smtClean="0"/>
            </a:br>
            <a:r>
              <a:rPr lang="en-US" dirty="0" smtClean="0"/>
              <a:t>Harm</a:t>
            </a:r>
            <a:r>
              <a:rPr lang="en-US" baseline="0" dirty="0" smtClean="0"/>
              <a:t> Reduction Coalition, photo by </a:t>
            </a:r>
            <a:r>
              <a:rPr lang="en-US" baseline="0" dirty="0" err="1" smtClean="0"/>
              <a:t>Nabarun</a:t>
            </a:r>
            <a:r>
              <a:rPr lang="en-US" baseline="0" dirty="0" smtClean="0"/>
              <a:t> </a:t>
            </a:r>
            <a:r>
              <a:rPr lang="en-US" baseline="0" dirty="0" err="1" smtClean="0"/>
              <a:t>Dasgupta</a:t>
            </a:r>
            <a:r>
              <a:rPr lang="en-US" baseline="0" dirty="0" smtClean="0"/>
              <a:t>, 2018.</a:t>
            </a:r>
            <a:endParaRPr lang="en-US" dirty="0"/>
          </a:p>
        </p:txBody>
      </p:sp>
      <p:sp>
        <p:nvSpPr>
          <p:cNvPr id="4" name="Slide Number Placeholder 3"/>
          <p:cNvSpPr>
            <a:spLocks noGrp="1"/>
          </p:cNvSpPr>
          <p:nvPr>
            <p:ph type="sldNum" sz="quarter" idx="10"/>
          </p:nvPr>
        </p:nvSpPr>
        <p:spPr/>
        <p:txBody>
          <a:bodyPr/>
          <a:lstStyle/>
          <a:p>
            <a:fld id="{1198BED6-6C92-4801-B7CF-D243B0E3C2F9}" type="slidenum">
              <a:rPr lang="en-US" smtClean="0"/>
              <a:t>94</a:t>
            </a:fld>
            <a:endParaRPr lang="en-US"/>
          </a:p>
        </p:txBody>
      </p:sp>
    </p:spTree>
    <p:extLst>
      <p:ext uri="{BB962C8B-B14F-4D97-AF65-F5344CB8AC3E}">
        <p14:creationId xmlns:p14="http://schemas.microsoft.com/office/powerpoint/2010/main" val="2260220180"/>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On January 25, 2016, Adapt Pharma announced a partnership with the Clinton Health Matters Initiative, an initiative of the Clinton Foundation, as part of its work to scale naloxone access efforts nationally. Through this partnership and in close collaboration with state departments of education, Adapt Pharma will offer a free carton of NARCAN® Nasal Spray to all high schools in the United States.</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NARCAN® Nasal Spray is available for public interest pricing through U.S. Communities Cooperative Purchasing Program, an organization providing products at a discounted price to local and state government agencies, school districts (K-12), higher education institutions, and nonprofits. Through this cooperative, NARCAN® Nasal Spray is available at $75 per dual-pack ($37.50 per dose).</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At the time of this writing, CVS pharmacy carried</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Narcan</a:t>
            </a:r>
            <a:r>
              <a:rPr lang="en-US" sz="1200" kern="1200" baseline="0" dirty="0" smtClean="0">
                <a:solidFill>
                  <a:schemeClr val="tx1"/>
                </a:solidFill>
                <a:effectLst/>
                <a:latin typeface="+mn-lt"/>
                <a:ea typeface="+mn-ea"/>
                <a:cs typeface="+mn-cs"/>
              </a:rPr>
              <a:t>, though Walgreens did not.</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Adapt Pharma/Clinton Health Matters Initiative Collaboration: One-time Experience Donation of </a:t>
            </a:r>
            <a:r>
              <a:rPr lang="en-US" sz="1200" kern="1200" dirty="0" err="1" smtClean="0">
                <a:solidFill>
                  <a:schemeClr val="tx1"/>
                </a:solidFill>
                <a:effectLst/>
                <a:latin typeface="+mn-lt"/>
                <a:ea typeface="+mn-ea"/>
                <a:cs typeface="+mn-cs"/>
              </a:rPr>
              <a:t>Narcan</a:t>
            </a:r>
            <a:r>
              <a:rPr lang="en-US" sz="1200" kern="1200" dirty="0" smtClean="0">
                <a:solidFill>
                  <a:schemeClr val="tx1"/>
                </a:solidFill>
                <a:effectLst/>
                <a:latin typeface="+mn-lt"/>
                <a:ea typeface="+mn-ea"/>
                <a:cs typeface="+mn-cs"/>
              </a:rPr>
              <a:t> Nasal Spray, April 2017.</a:t>
            </a:r>
          </a:p>
          <a:p>
            <a:endParaRPr lang="en-US" sz="1200" kern="1200" dirty="0" smtClean="0">
              <a:solidFill>
                <a:schemeClr val="tx1"/>
              </a:solidFill>
              <a:effectLst/>
              <a:latin typeface="+mn-lt"/>
              <a:ea typeface="+mn-ea"/>
              <a:cs typeface="+mn-cs"/>
            </a:endParaRPr>
          </a:p>
          <a:p>
            <a:r>
              <a:rPr lang="en-US" sz="1200" b="0" kern="1200" dirty="0" smtClean="0">
                <a:solidFill>
                  <a:schemeClr val="tx1"/>
                </a:solidFill>
                <a:effectLst/>
                <a:latin typeface="+mn-lt"/>
                <a:ea typeface="+mn-ea"/>
                <a:cs typeface="+mn-cs"/>
              </a:rPr>
              <a:t>REFERENCE:</a:t>
            </a:r>
            <a:r>
              <a:rPr lang="en-US" sz="1200" b="1" kern="1200" dirty="0" smtClean="0">
                <a:solidFill>
                  <a:schemeClr val="tx1"/>
                </a:solidFill>
                <a:effectLst/>
                <a:latin typeface="+mn-lt"/>
                <a:ea typeface="+mn-ea"/>
                <a:cs typeface="+mn-cs"/>
              </a:rPr>
              <a:t/>
            </a:r>
            <a:br>
              <a:rPr lang="en-US" sz="1200" b="1"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National Institute on Drug Abuse. (2016),</a:t>
            </a:r>
            <a:r>
              <a:rPr lang="en-US" sz="1200" kern="1200" baseline="0" dirty="0" smtClean="0">
                <a:solidFill>
                  <a:schemeClr val="tx1"/>
                </a:solidFill>
                <a:effectLst/>
                <a:latin typeface="+mn-lt"/>
                <a:ea typeface="+mn-ea"/>
                <a:cs typeface="+mn-cs"/>
              </a:rPr>
              <a:t> available at: </a:t>
            </a:r>
            <a:r>
              <a:rPr lang="en-US" sz="1200" kern="1200" dirty="0" smtClean="0">
                <a:solidFill>
                  <a:schemeClr val="tx1"/>
                </a:solidFill>
                <a:effectLst/>
                <a:latin typeface="+mn-lt"/>
                <a:ea typeface="+mn-ea"/>
                <a:cs typeface="+mn-cs"/>
              </a:rPr>
              <a:t>https://www.drugabuse.gov/related-topics/opioid-overdose-reversal-naloxone-narcan-evzio.</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IMAGE CREDIT: </a:t>
            </a:r>
          </a:p>
          <a:p>
            <a:r>
              <a:rPr lang="en-US" sz="1200" b="0" kern="1200" dirty="0" err="1" smtClean="0">
                <a:solidFill>
                  <a:schemeClr val="tx1"/>
                </a:solidFill>
                <a:effectLst/>
                <a:latin typeface="+mn-lt"/>
                <a:ea typeface="+mn-ea"/>
                <a:cs typeface="+mn-cs"/>
              </a:rPr>
              <a:t>Flikr</a:t>
            </a:r>
            <a:r>
              <a:rPr lang="en-US" sz="1200" b="0" kern="1200" dirty="0" smtClean="0">
                <a:solidFill>
                  <a:schemeClr val="tx1"/>
                </a:solidFill>
                <a:effectLst/>
                <a:latin typeface="+mn-lt"/>
                <a:ea typeface="+mn-ea"/>
                <a:cs typeface="+mn-cs"/>
              </a:rPr>
              <a:t>, labeled for non-commercial re-use. </a:t>
            </a:r>
          </a:p>
          <a:p>
            <a:endParaRPr lang="en-US" dirty="0"/>
          </a:p>
        </p:txBody>
      </p:sp>
    </p:spTree>
    <p:extLst>
      <p:ext uri="{BB962C8B-B14F-4D97-AF65-F5344CB8AC3E}">
        <p14:creationId xmlns:p14="http://schemas.microsoft.com/office/powerpoint/2010/main" val="1228682245"/>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EVZIO</a:t>
            </a:r>
            <a:r>
              <a:rPr lang="en-US" sz="1200" kern="1200" baseline="300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 is a prefilled auto-injection device that makes it easy for families or emergency personnel to inject naloxone quickly into the outer thigh. Once activated, the device provides verbal instruction to the user describing how to deliver the medication, similar to automated defibrillators. “</a:t>
            </a:r>
            <a:r>
              <a:rPr lang="en-US" sz="1200" b="0" kern="1200" dirty="0" smtClean="0">
                <a:solidFill>
                  <a:schemeClr val="tx1"/>
                </a:solidFill>
                <a:effectLst/>
                <a:latin typeface="+mn-lt"/>
                <a:ea typeface="+mn-ea"/>
                <a:cs typeface="+mn-cs"/>
              </a:rPr>
              <a:t>In 2014, when </a:t>
            </a:r>
            <a:r>
              <a:rPr lang="en-US" sz="1200" b="0" kern="1200" dirty="0" err="1" smtClean="0">
                <a:solidFill>
                  <a:schemeClr val="tx1"/>
                </a:solidFill>
                <a:effectLst/>
                <a:latin typeface="+mn-lt"/>
                <a:ea typeface="+mn-ea"/>
                <a:cs typeface="+mn-cs"/>
              </a:rPr>
              <a:t>Evzio</a:t>
            </a:r>
            <a:r>
              <a:rPr lang="en-US" sz="1200" b="0" kern="1200" dirty="0" smtClean="0">
                <a:solidFill>
                  <a:schemeClr val="tx1"/>
                </a:solidFill>
                <a:effectLst/>
                <a:latin typeface="+mn-lt"/>
                <a:ea typeface="+mn-ea"/>
                <a:cs typeface="+mn-cs"/>
              </a:rPr>
              <a:t> was approved in the US, the list price was $575 for a two-pack. Now, it has a list price of $4,500 — an increase of 680%.”  (Business Insider, February 2017)</a:t>
            </a:r>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REFERENCE:</a:t>
            </a:r>
            <a:br>
              <a:rPr lang="en-US" sz="1200" b="1"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National Institute on Drug Abuse. (2016),</a:t>
            </a:r>
            <a:r>
              <a:rPr lang="en-US" sz="1200" kern="1200" baseline="0" dirty="0" smtClean="0">
                <a:solidFill>
                  <a:schemeClr val="tx1"/>
                </a:solidFill>
                <a:effectLst/>
                <a:latin typeface="+mn-lt"/>
                <a:ea typeface="+mn-ea"/>
                <a:cs typeface="+mn-cs"/>
              </a:rPr>
              <a:t> available at: </a:t>
            </a:r>
            <a:r>
              <a:rPr lang="en-US" sz="1200" kern="1200" dirty="0" smtClean="0">
                <a:solidFill>
                  <a:schemeClr val="tx1"/>
                </a:solidFill>
                <a:effectLst/>
                <a:latin typeface="+mn-lt"/>
                <a:ea typeface="+mn-ea"/>
                <a:cs typeface="+mn-cs"/>
              </a:rPr>
              <a:t>https://www.drugabuse.gov/related-topics/opioid-overdose-reversal-naloxone-narcan-evzio.</a:t>
            </a:r>
          </a:p>
          <a:p>
            <a:endParaRPr lang="en-US" dirty="0"/>
          </a:p>
        </p:txBody>
      </p:sp>
      <p:sp>
        <p:nvSpPr>
          <p:cNvPr id="4" name="Slide Number Placeholder 3"/>
          <p:cNvSpPr>
            <a:spLocks noGrp="1"/>
          </p:cNvSpPr>
          <p:nvPr>
            <p:ph type="sldNum" sz="quarter" idx="10"/>
          </p:nvPr>
        </p:nvSpPr>
        <p:spPr/>
        <p:txBody>
          <a:bodyPr/>
          <a:lstStyle/>
          <a:p>
            <a:fld id="{1198BED6-6C92-4801-B7CF-D243B0E3C2F9}" type="slidenum">
              <a:rPr lang="en-US" smtClean="0"/>
              <a:t>96</a:t>
            </a:fld>
            <a:endParaRPr lang="en-US"/>
          </a:p>
        </p:txBody>
      </p:sp>
    </p:spTree>
    <p:extLst>
      <p:ext uri="{BB962C8B-B14F-4D97-AF65-F5344CB8AC3E}">
        <p14:creationId xmlns:p14="http://schemas.microsoft.com/office/powerpoint/2010/main" val="2372881854"/>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effectLst/>
              </a:rPr>
              <a:t>The duration of action of most opioids is likely to exceed that of naloxone, resulting in a return of respiratory or central nervous system depression after an initial improvement in symptoms. Therefore, emergency medical assistance must be sought immediately after delivering the first dose from a naloxone auto-injector or nasal spray. In addition, the patients must remain under continued surveillance, and repeat doses of naloxone from a new auto-injector or nasal spray should be administered as necessary. Additional supportive and resuscitative measures may be helpful while awaiting emergency medical assistance. </a:t>
            </a:r>
          </a:p>
          <a:p>
            <a:endParaRPr lang="en-US" dirty="0" smtClean="0">
              <a:effectLst/>
            </a:endParaRPr>
          </a:p>
          <a:p>
            <a:r>
              <a:rPr lang="en-US" b="0" dirty="0" smtClean="0">
                <a:effectLst/>
              </a:rPr>
              <a:t>REFERENCE:</a:t>
            </a:r>
          </a:p>
          <a:p>
            <a:r>
              <a:rPr lang="en-US" dirty="0" smtClean="0">
                <a:effectLst/>
              </a:rPr>
              <a:t>Prescribers</a:t>
            </a:r>
            <a:r>
              <a:rPr lang="en-US" baseline="0" dirty="0" smtClean="0">
                <a:effectLst/>
              </a:rPr>
              <a:t> Digital Reference, available at: </a:t>
            </a:r>
            <a:r>
              <a:rPr lang="en-US" dirty="0" smtClean="0"/>
              <a:t>http://www.pdr.net/drug-summary/Narcan-naloxone-hydrochloride-3837.</a:t>
            </a:r>
            <a:endParaRPr lang="en-US" dirty="0"/>
          </a:p>
        </p:txBody>
      </p:sp>
      <p:sp>
        <p:nvSpPr>
          <p:cNvPr id="4" name="Slide Number Placeholder 3"/>
          <p:cNvSpPr>
            <a:spLocks noGrp="1"/>
          </p:cNvSpPr>
          <p:nvPr>
            <p:ph type="sldNum" sz="quarter" idx="10"/>
          </p:nvPr>
        </p:nvSpPr>
        <p:spPr/>
        <p:txBody>
          <a:bodyPr/>
          <a:lstStyle/>
          <a:p>
            <a:fld id="{1198BED6-6C92-4801-B7CF-D243B0E3C2F9}" type="slidenum">
              <a:rPr lang="en-US" smtClean="0"/>
              <a:t>97</a:t>
            </a:fld>
            <a:endParaRPr lang="en-US"/>
          </a:p>
        </p:txBody>
      </p:sp>
    </p:spTree>
    <p:extLst>
      <p:ext uri="{BB962C8B-B14F-4D97-AF65-F5344CB8AC3E}">
        <p14:creationId xmlns:p14="http://schemas.microsoft.com/office/powerpoint/2010/main" val="3761785466"/>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kern="1200" dirty="0" smtClean="0">
                <a:solidFill>
                  <a:schemeClr val="tx1"/>
                </a:solidFill>
                <a:effectLst/>
                <a:latin typeface="+mn-lt"/>
                <a:ea typeface="+mn-ea"/>
                <a:cs typeface="+mn-cs"/>
              </a:rPr>
              <a:t>With the increase on opioid overdoses, law enforcement officers may be first on the scene of a suspected overdose, consequently more and more departments are equipping officers with naloxone as an antidote to reverse the opioid effects.  That brings up the issue of legal liability.</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Leo </a:t>
            </a:r>
            <a:r>
              <a:rPr lang="en-US" sz="1200" kern="1200" dirty="0" err="1" smtClean="0">
                <a:solidFill>
                  <a:schemeClr val="tx1"/>
                </a:solidFill>
                <a:effectLst/>
                <a:latin typeface="+mn-lt"/>
                <a:ea typeface="+mn-ea"/>
                <a:cs typeface="+mn-cs"/>
              </a:rPr>
              <a:t>Beletsky</a:t>
            </a:r>
            <a:r>
              <a:rPr lang="en-US" sz="1200" kern="1200" dirty="0" smtClean="0">
                <a:solidFill>
                  <a:schemeClr val="tx1"/>
                </a:solidFill>
                <a:effectLst/>
                <a:latin typeface="+mn-lt"/>
                <a:ea typeface="+mn-ea"/>
                <a:cs typeface="+mn-cs"/>
              </a:rPr>
              <a:t> and colleagues at Northeastern University searched legal databases to see of administration of naloxone raised the risk of legal liability for law enforcement administering naloxone and found that the risk is not increased.</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“We discovered no cases brought as a result of naloxone administration by [law enforcement officers], which is perhaps not surprising because that practice is relatively new,” the researchers wrote, noting that some 220 law enforcement agencies in 24 states now carry the drug. “However,” they added, “we also did not find any cases regarding the prescription, distribution, or administration of naloxone via community distribution programs, which have been operating for more than a decade and have been involved in more than 10,000 reversals.”</a:t>
            </a:r>
          </a:p>
          <a:p>
            <a:endParaRPr lang="en-US" sz="1200" b="0" kern="1200" dirty="0" smtClean="0">
              <a:solidFill>
                <a:schemeClr val="tx1"/>
              </a:solidFill>
              <a:effectLst/>
              <a:latin typeface="+mn-lt"/>
              <a:ea typeface="+mn-ea"/>
              <a:cs typeface="+mn-cs"/>
            </a:endParaRPr>
          </a:p>
          <a:p>
            <a:r>
              <a:rPr lang="en-US" sz="1200" b="0" kern="1200" dirty="0" smtClean="0">
                <a:solidFill>
                  <a:schemeClr val="tx1"/>
                </a:solidFill>
                <a:effectLst/>
                <a:latin typeface="+mn-lt"/>
                <a:ea typeface="+mn-ea"/>
                <a:cs typeface="+mn-cs"/>
              </a:rPr>
              <a:t>REFERENCE:</a:t>
            </a:r>
          </a:p>
          <a:p>
            <a:r>
              <a:rPr lang="en-US" sz="1200" kern="1200" dirty="0" err="1" smtClean="0">
                <a:solidFill>
                  <a:schemeClr val="tx1"/>
                </a:solidFill>
                <a:effectLst/>
                <a:latin typeface="+mn-lt"/>
                <a:ea typeface="+mn-ea"/>
                <a:cs typeface="+mn-cs"/>
              </a:rPr>
              <a:t>News@Northeastern</a:t>
            </a:r>
            <a:r>
              <a:rPr lang="en-US" sz="1200" kern="1200" dirty="0" smtClean="0">
                <a:solidFill>
                  <a:schemeClr val="tx1"/>
                </a:solidFill>
                <a:effectLst/>
                <a:latin typeface="+mn-lt"/>
                <a:ea typeface="+mn-ea"/>
                <a:cs typeface="+mn-cs"/>
              </a:rPr>
              <a:t>, Health, Jason </a:t>
            </a:r>
            <a:r>
              <a:rPr lang="en-US" sz="1200" kern="1200" dirty="0" err="1" smtClean="0">
                <a:solidFill>
                  <a:schemeClr val="tx1"/>
                </a:solidFill>
                <a:effectLst/>
                <a:latin typeface="+mn-lt"/>
                <a:ea typeface="+mn-ea"/>
                <a:cs typeface="+mn-cs"/>
              </a:rPr>
              <a:t>Kornwitz</a:t>
            </a:r>
            <a:r>
              <a:rPr lang="en-US" sz="1200" kern="1200" dirty="0" smtClean="0">
                <a:solidFill>
                  <a:schemeClr val="tx1"/>
                </a:solidFill>
                <a:effectLst/>
                <a:latin typeface="+mn-lt"/>
                <a:ea typeface="+mn-ea"/>
                <a:cs typeface="+mn-cs"/>
              </a:rPr>
              <a:t>, </a:t>
            </a:r>
            <a:r>
              <a:rPr lang="en-US" sz="1200" i="1" kern="1200" dirty="0" smtClean="0">
                <a:solidFill>
                  <a:schemeClr val="tx1"/>
                </a:solidFill>
                <a:effectLst/>
                <a:latin typeface="+mn-lt"/>
                <a:ea typeface="+mn-ea"/>
                <a:cs typeface="+mn-cs"/>
              </a:rPr>
              <a:t>Legal Experts: Law Enforcement Officers Should Be Authorized to Administer Overdose Antidote</a:t>
            </a:r>
            <a:r>
              <a:rPr lang="en-US" sz="1200" kern="1200" dirty="0" smtClean="0">
                <a:solidFill>
                  <a:schemeClr val="tx1"/>
                </a:solidFill>
                <a:effectLst/>
                <a:latin typeface="+mn-lt"/>
                <a:ea typeface="+mn-ea"/>
                <a:cs typeface="+mn-cs"/>
              </a:rPr>
              <a:t>, June 15, 2015.</a:t>
            </a:r>
            <a:endParaRPr lang="en-US" dirty="0"/>
          </a:p>
        </p:txBody>
      </p:sp>
      <p:sp>
        <p:nvSpPr>
          <p:cNvPr id="4" name="Slide Number Placeholder 3"/>
          <p:cNvSpPr>
            <a:spLocks noGrp="1"/>
          </p:cNvSpPr>
          <p:nvPr>
            <p:ph type="sldNum" sz="quarter" idx="10"/>
          </p:nvPr>
        </p:nvSpPr>
        <p:spPr/>
        <p:txBody>
          <a:bodyPr/>
          <a:lstStyle/>
          <a:p>
            <a:fld id="{1198BED6-6C92-4801-B7CF-D243B0E3C2F9}" type="slidenum">
              <a:rPr lang="en-US" smtClean="0"/>
              <a:t>98</a:t>
            </a:fld>
            <a:endParaRPr lang="en-US"/>
          </a:p>
        </p:txBody>
      </p:sp>
    </p:spTree>
    <p:extLst>
      <p:ext uri="{BB962C8B-B14F-4D97-AF65-F5344CB8AC3E}">
        <p14:creationId xmlns:p14="http://schemas.microsoft.com/office/powerpoint/2010/main" val="1576394223"/>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This slide show the images of a number of news releases and newspaper articles regarding the use of naloxone by family members, and first responders.  </a:t>
            </a:r>
          </a:p>
          <a:p>
            <a:endParaRPr lang="en-US" sz="1200" b="1" kern="1200" dirty="0" smtClean="0">
              <a:solidFill>
                <a:schemeClr val="tx1"/>
              </a:solidFill>
              <a:effectLst/>
              <a:latin typeface="+mn-lt"/>
              <a:ea typeface="+mn-ea"/>
              <a:cs typeface="+mn-cs"/>
            </a:endParaRPr>
          </a:p>
          <a:p>
            <a:r>
              <a:rPr lang="en-US" sz="1200" b="0" kern="1200" dirty="0" smtClean="0">
                <a:solidFill>
                  <a:schemeClr val="tx1"/>
                </a:solidFill>
                <a:effectLst/>
                <a:latin typeface="+mn-lt"/>
                <a:ea typeface="+mn-ea"/>
                <a:cs typeface="+mn-cs"/>
              </a:rPr>
              <a:t>REFERENCES:</a:t>
            </a:r>
          </a:p>
          <a:p>
            <a:r>
              <a:rPr lang="en-US" sz="1200" kern="1200" dirty="0" smtClean="0">
                <a:solidFill>
                  <a:schemeClr val="tx1"/>
                </a:solidFill>
                <a:effectLst/>
                <a:latin typeface="+mn-lt"/>
                <a:ea typeface="+mn-ea"/>
                <a:cs typeface="+mn-cs"/>
              </a:rPr>
              <a:t>Los Angeles Times, April 17, 2015.</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Food and Drug Administration. Information about Naloxone</a:t>
            </a:r>
          </a:p>
          <a:p>
            <a:r>
              <a:rPr lang="en-US" sz="1200" u="sng" kern="1200" dirty="0" smtClean="0">
                <a:solidFill>
                  <a:schemeClr val="tx1"/>
                </a:solidFill>
                <a:effectLst/>
                <a:latin typeface="+mn-lt"/>
                <a:ea typeface="+mn-ea"/>
                <a:cs typeface="+mn-cs"/>
                <a:hlinkClick r:id="rId3"/>
              </a:rPr>
              <a:t>https://www.fda.gov/drugs/drugsafety/postmarketdrugsafetyinformationforpatientsandproviders/ucm472923.htm</a:t>
            </a:r>
            <a:r>
              <a:rPr lang="en-US" sz="1200" kern="1200" dirty="0" smtClean="0">
                <a:solidFill>
                  <a:schemeClr val="tx1"/>
                </a:solidFill>
                <a:effectLst/>
                <a:latin typeface="+mn-lt"/>
                <a:ea typeface="+mn-ea"/>
                <a:cs typeface="+mn-cs"/>
              </a:rPr>
              <a:t>.</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Washington State Department of Health</a:t>
            </a:r>
          </a:p>
          <a:p>
            <a:r>
              <a:rPr lang="en-US" sz="1200" u="sng" kern="1200" dirty="0" smtClean="0">
                <a:solidFill>
                  <a:schemeClr val="tx1"/>
                </a:solidFill>
                <a:effectLst/>
                <a:latin typeface="+mn-lt"/>
                <a:ea typeface="+mn-ea"/>
                <a:cs typeface="+mn-cs"/>
                <a:hlinkClick r:id="rId4"/>
              </a:rPr>
              <a:t>http://www.doh.wa.gov/YouandYourFamily/PoisoningandDrugOverdose/OpioidMisuseandOverdosePrevention</a:t>
            </a:r>
            <a:r>
              <a:rPr lang="en-US" sz="1200" kern="1200" dirty="0" smtClean="0">
                <a:solidFill>
                  <a:schemeClr val="tx1"/>
                </a:solidFill>
                <a:effectLst/>
                <a:latin typeface="+mn-lt"/>
                <a:ea typeface="+mn-ea"/>
                <a:cs typeface="+mn-cs"/>
              </a:rPr>
              <a:t>.</a:t>
            </a:r>
            <a:endParaRPr lang="en-US" dirty="0"/>
          </a:p>
        </p:txBody>
      </p:sp>
      <p:sp>
        <p:nvSpPr>
          <p:cNvPr id="4" name="Slide Number Placeholder 3"/>
          <p:cNvSpPr>
            <a:spLocks noGrp="1"/>
          </p:cNvSpPr>
          <p:nvPr>
            <p:ph type="sldNum" sz="quarter" idx="10"/>
          </p:nvPr>
        </p:nvSpPr>
        <p:spPr/>
        <p:txBody>
          <a:bodyPr/>
          <a:lstStyle/>
          <a:p>
            <a:fld id="{1198BED6-6C92-4801-B7CF-D243B0E3C2F9}" type="slidenum">
              <a:rPr lang="en-US" smtClean="0"/>
              <a:t>99</a:t>
            </a:fld>
            <a:endParaRPr lang="en-US"/>
          </a:p>
        </p:txBody>
      </p:sp>
    </p:spTree>
    <p:extLst>
      <p:ext uri="{BB962C8B-B14F-4D97-AF65-F5344CB8AC3E}">
        <p14:creationId xmlns:p14="http://schemas.microsoft.com/office/powerpoint/2010/main" val="27663420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w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4212" y="685799"/>
            <a:ext cx="8001000" cy="2971801"/>
          </a:xfrm>
        </p:spPr>
        <p:txBody>
          <a:bodyPr anchor="b">
            <a:normAutofit/>
          </a:bodyPr>
          <a:lstStyle>
            <a:lvl1pPr algn="l">
              <a:defRPr sz="4800">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684212" y="3843867"/>
            <a:ext cx="6400800" cy="1947333"/>
          </a:xfrm>
        </p:spPr>
        <p:txBody>
          <a:bodyPr anchor="t">
            <a:normAutofit/>
          </a:bodyPr>
          <a:lstStyle>
            <a:lvl1pPr marL="0" indent="0" algn="l">
              <a:buNone/>
              <a:defRPr sz="2100">
                <a:solidFill>
                  <a:schemeClr val="bg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0F19CC47-43D4-43C7-AA72-0D5AFF2D006C}" type="datetime1">
              <a:rPr lang="en-US" smtClean="0"/>
              <a:t>1/12/2018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6" name="Straight Connector 15"/>
          <p:cNvCxnSpPr/>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17" name="Picture Placeholder 2"/>
          <p:cNvSpPr>
            <a:spLocks noGrp="1" noChangeAspect="1"/>
          </p:cNvSpPr>
          <p:nvPr>
            <p:ph type="pic" idx="13"/>
          </p:nvPr>
        </p:nvSpPr>
        <p:spPr>
          <a:xfrm>
            <a:off x="685800" y="533400"/>
            <a:ext cx="10818812"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16" name="Text Placeholder 9"/>
          <p:cNvSpPr>
            <a:spLocks noGrp="1"/>
          </p:cNvSpPr>
          <p:nvPr>
            <p:ph type="body" sz="quarter" idx="14"/>
          </p:nvPr>
        </p:nvSpPr>
        <p:spPr>
          <a:xfrm>
            <a:off x="914402" y="3843867"/>
            <a:ext cx="8304210" cy="457200"/>
          </a:xfrm>
        </p:spPr>
        <p:txBody>
          <a:bodyPr anchor="t">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Date Placeholder 2"/>
          <p:cNvSpPr>
            <a:spLocks noGrp="1"/>
          </p:cNvSpPr>
          <p:nvPr>
            <p:ph type="dt" sz="half" idx="10"/>
          </p:nvPr>
        </p:nvSpPr>
        <p:spPr/>
        <p:txBody>
          <a:bodyPr/>
          <a:lstStyle/>
          <a:p>
            <a:fld id="{1E2E5F46-CB1D-40AE-910A-767D61708964}" type="datetime1">
              <a:rPr lang="en-US" smtClean="0"/>
              <a:t>1/12/2018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anchor="ctr">
            <a:normAutofit/>
          </a:bodyPr>
          <a:lstStyle>
            <a:lvl1pPr algn="l">
              <a:defRPr sz="32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684212" y="4114800"/>
            <a:ext cx="8535988" cy="1879600"/>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DAD6303-D094-419F-80A2-02E48200589A}" type="datetime1">
              <a:rPr lang="en-US" smtClean="0"/>
              <a:t>1/12/2018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685800"/>
            <a:ext cx="9144001" cy="2743200"/>
          </a:xfrm>
        </p:spPr>
        <p:txBody>
          <a:bodyPr anchor="ctr">
            <a:normAutofit/>
          </a:bodyPr>
          <a:lstStyle>
            <a:lvl1pPr algn="l">
              <a:defRPr sz="3200" b="0" cap="all">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1446212" y="3429000"/>
            <a:ext cx="8534400"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Text Placeholder 2"/>
          <p:cNvSpPr>
            <a:spLocks noGrp="1"/>
          </p:cNvSpPr>
          <p:nvPr>
            <p:ph type="body" idx="1"/>
          </p:nvPr>
        </p:nvSpPr>
        <p:spPr>
          <a:xfrm>
            <a:off x="684213" y="4301067"/>
            <a:ext cx="8534400" cy="1684865"/>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5C7C674D-9CF1-4745-9E46-4F51F50DBE6A}" type="datetime1">
              <a:rPr lang="en-US" smtClean="0"/>
              <a:t>1/12/2018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14" name="TextBox 13"/>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886940" y="35016"/>
            <a:ext cx="8534400" cy="1697400"/>
          </a:xfrm>
        </p:spPr>
        <p:txBody>
          <a:bodyPr anchor="b">
            <a:normAutofit/>
          </a:bodyPr>
          <a:lstStyle>
            <a:lvl1pPr algn="ctr">
              <a:defRPr sz="4000" b="1" cap="all"/>
            </a:lvl1pPr>
          </a:lstStyle>
          <a:p>
            <a:r>
              <a:rPr lang="en-US" smtClean="0"/>
              <a:t>Click to edit Master title style</a:t>
            </a:r>
            <a:endParaRPr lang="en-US" dirty="0"/>
          </a:p>
        </p:txBody>
      </p:sp>
      <p:sp>
        <p:nvSpPr>
          <p:cNvPr id="3" name="Text Placeholder 2"/>
          <p:cNvSpPr>
            <a:spLocks noGrp="1"/>
          </p:cNvSpPr>
          <p:nvPr>
            <p:ph type="body" idx="1"/>
          </p:nvPr>
        </p:nvSpPr>
        <p:spPr>
          <a:xfrm>
            <a:off x="684211" y="5132981"/>
            <a:ext cx="8535990" cy="860400"/>
          </a:xfrm>
        </p:spPr>
        <p:txBody>
          <a:bodyPr anchor="t">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349C0773-4CA6-4FEA-8417-4D4583AB448D}" type="datetime1">
              <a:rPr lang="en-US" smtClean="0"/>
              <a:t>1/12/2018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3" y="685800"/>
            <a:ext cx="9144000" cy="2743200"/>
          </a:xfrm>
        </p:spPr>
        <p:txBody>
          <a:bodyPr anchor="ctr">
            <a:normAutofit/>
          </a:bodyPr>
          <a:lstStyle>
            <a:lvl1pPr algn="l">
              <a:defRPr sz="3200" b="0" cap="all">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684212" y="3928534"/>
            <a:ext cx="8534401" cy="1049866"/>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n-US" smtClean="0"/>
              <a:t>Edit Master text styles</a:t>
            </a:r>
          </a:p>
        </p:txBody>
      </p:sp>
      <p:sp>
        <p:nvSpPr>
          <p:cNvPr id="3" name="Text Placeholder 2"/>
          <p:cNvSpPr>
            <a:spLocks noGrp="1"/>
          </p:cNvSpPr>
          <p:nvPr>
            <p:ph type="body" idx="1"/>
          </p:nvPr>
        </p:nvSpPr>
        <p:spPr>
          <a:xfrm>
            <a:off x="684211" y="4978400"/>
            <a:ext cx="8534401" cy="10160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5D847C05-E139-42A8-99E0-57E1915D095B}" type="datetime1">
              <a:rPr lang="en-US" smtClean="0"/>
              <a:t>1/12/2018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11" name="TextBox 10"/>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2" name="TextBox 11"/>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vert="horz" lIns="91440" tIns="45720" rIns="91440" bIns="45720" rtlCol="0" anchor="ctr">
            <a:normAutofit/>
          </a:bodyPr>
          <a:lstStyle>
            <a:lvl1pPr>
              <a:defRPr lang="en-US" b="0" dirty="0"/>
            </a:lvl1pPr>
          </a:lstStyle>
          <a:p>
            <a:pPr marL="0" lvl="0"/>
            <a:r>
              <a:rPr lang="en-US" smtClean="0"/>
              <a:t>Click to edit Master title style</a:t>
            </a:r>
            <a:endParaRPr lang="en-US" dirty="0"/>
          </a:p>
        </p:txBody>
      </p:sp>
      <p:sp>
        <p:nvSpPr>
          <p:cNvPr id="10" name="Text Placeholder 9"/>
          <p:cNvSpPr>
            <a:spLocks noGrp="1"/>
          </p:cNvSpPr>
          <p:nvPr>
            <p:ph type="body" sz="quarter" idx="13"/>
          </p:nvPr>
        </p:nvSpPr>
        <p:spPr>
          <a:xfrm>
            <a:off x="684212" y="3928534"/>
            <a:ext cx="8534400" cy="838200"/>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n-US" smtClean="0"/>
              <a:t>Edit Master text styles</a:t>
            </a:r>
          </a:p>
        </p:txBody>
      </p:sp>
      <p:sp>
        <p:nvSpPr>
          <p:cNvPr id="3" name="Text Placeholder 2"/>
          <p:cNvSpPr>
            <a:spLocks noGrp="1"/>
          </p:cNvSpPr>
          <p:nvPr>
            <p:ph type="body" idx="1"/>
          </p:nvPr>
        </p:nvSpPr>
        <p:spPr>
          <a:xfrm>
            <a:off x="684211" y="4766732"/>
            <a:ext cx="8534401" cy="1227667"/>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47C7CFA2-613B-4D2F-BCD6-C559FC1229DD}" type="datetime1">
              <a:rPr lang="en-US" smtClean="0"/>
              <a:t>1/12/2018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EAD7E88-5C05-4074-8AC5-3873A43E2464}" type="datetime1">
              <a:rPr lang="en-US" smtClean="0"/>
              <a:t>1/12/2018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5212" y="685800"/>
            <a:ext cx="2057400" cy="457200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85800" y="685800"/>
            <a:ext cx="7823200" cy="5308600"/>
          </a:xfrm>
        </p:spPr>
        <p:txBody>
          <a:bodyPr vert="eaVert" ancho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B37EE15-7F75-43E8-BD91-C9C0178C556E}" type="datetime1">
              <a:rPr lang="en-US" smtClean="0"/>
              <a:t>1/12/2018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19200" y="3124200"/>
            <a:ext cx="9753600" cy="1293592"/>
          </a:xfrm>
        </p:spPr>
        <p:txBody>
          <a:bodyPr anchor="t"/>
          <a:lstStyle>
            <a:lvl1pPr algn="l">
              <a:defRPr sz="4000" b="0" cap="none"/>
            </a:lvl1pPr>
          </a:lstStyle>
          <a:p>
            <a:r>
              <a:rPr lang="en-US"/>
              <a:t>Click to edit Master title style</a:t>
            </a:r>
          </a:p>
        </p:txBody>
      </p:sp>
      <p:sp>
        <p:nvSpPr>
          <p:cNvPr id="3" name="Slide Number Placeholder 7"/>
          <p:cNvSpPr>
            <a:spLocks noGrp="1"/>
          </p:cNvSpPr>
          <p:nvPr>
            <p:ph type="sldNum" sz="quarter" idx="11"/>
          </p:nvPr>
        </p:nvSpPr>
        <p:spPr>
          <a:xfrm>
            <a:off x="10937064" y="6556248"/>
            <a:ext cx="1254937" cy="301752"/>
          </a:xfrm>
          <a:prstGeom prst="rect">
            <a:avLst/>
          </a:prstGeom>
        </p:spPr>
        <p:txBody>
          <a:bodyPr/>
          <a:lstStyle>
            <a:lvl1pPr algn="r">
              <a:defRPr sz="1400" baseline="0">
                <a:latin typeface="Arial" panose="020B0604020202020204" pitchFamily="34" charset="0"/>
              </a:defRPr>
            </a:lvl1pPr>
          </a:lstStyle>
          <a:p>
            <a:fld id="{42FDEBBB-D812-4CD2-B983-5CFCE59D02BF}" type="slidenum">
              <a:rPr lang="en-US" smtClean="0"/>
              <a:pPr/>
              <a:t>‹#›</a:t>
            </a:fld>
            <a:endParaRPr lang="en-US" dirty="0"/>
          </a:p>
        </p:txBody>
      </p:sp>
    </p:spTree>
    <p:extLst>
      <p:ext uri="{BB962C8B-B14F-4D97-AF65-F5344CB8AC3E}">
        <p14:creationId xmlns:p14="http://schemas.microsoft.com/office/powerpoint/2010/main" val="303550264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cSld name="9_Data Slide (for content heavy tables and char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74639"/>
            <a:ext cx="10972800" cy="1143000"/>
          </a:xfrm>
          <a:prstGeom prst="rect">
            <a:avLst/>
          </a:prstGeom>
        </p:spPr>
        <p:txBody>
          <a:bodyPr anchor="b" anchorCtr="0"/>
          <a:lstStyle>
            <a:lvl1pPr algn="l">
              <a:lnSpc>
                <a:spcPts val="3000"/>
              </a:lnSpc>
              <a:defRPr sz="2800" b="1" baseline="0">
                <a:solidFill>
                  <a:srgbClr val="00788A"/>
                </a:solidFill>
                <a:effectLst/>
                <a:latin typeface="Calibri" pitchFamily="34" charset="0"/>
              </a:defRPr>
            </a:lvl1pPr>
          </a:lstStyle>
          <a:p>
            <a:r>
              <a:rPr lang="en-US" dirty="0" smtClean="0"/>
              <a:t>Bottom band: NCHHSTP</a:t>
            </a:r>
            <a:endParaRPr lang="en-US" dirty="0"/>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t="87503"/>
          <a:stretch/>
        </p:blipFill>
        <p:spPr>
          <a:xfrm>
            <a:off x="0" y="6687421"/>
            <a:ext cx="12192000" cy="179165"/>
          </a:xfrm>
          <a:prstGeom prst="rect">
            <a:avLst/>
          </a:prstGeom>
        </p:spPr>
      </p:pic>
      <p:sp>
        <p:nvSpPr>
          <p:cNvPr id="6" name="Text Placeholder 7"/>
          <p:cNvSpPr>
            <a:spLocks noGrp="1"/>
          </p:cNvSpPr>
          <p:nvPr>
            <p:ph type="body" sz="quarter" idx="10"/>
          </p:nvPr>
        </p:nvSpPr>
        <p:spPr>
          <a:xfrm>
            <a:off x="609600" y="1545167"/>
            <a:ext cx="10972800" cy="4455584"/>
          </a:xfrm>
        </p:spPr>
        <p:txBody>
          <a:bodyPr/>
          <a:lstStyle>
            <a:lvl1pPr marL="342900" indent="-342900">
              <a:buClr>
                <a:srgbClr val="006A71"/>
              </a:buClr>
              <a:buFont typeface="Wingdings" panose="05000000000000000000" pitchFamily="2" charset="2"/>
              <a:buChar char="§"/>
              <a:defRPr sz="2000">
                <a:solidFill>
                  <a:schemeClr val="accent4">
                    <a:lumMod val="75000"/>
                  </a:schemeClr>
                </a:solidFill>
              </a:defRPr>
            </a:lvl1pPr>
            <a:lvl2pPr>
              <a:buClr>
                <a:srgbClr val="9A4E9E"/>
              </a:buClr>
              <a:defRPr sz="2000">
                <a:solidFill>
                  <a:schemeClr val="accent4">
                    <a:lumMod val="75000"/>
                  </a:schemeClr>
                </a:solidFill>
              </a:defRPr>
            </a:lvl2pPr>
            <a:lvl3pPr>
              <a:buClr>
                <a:srgbClr val="C00000"/>
              </a:buClr>
              <a:defRPr sz="2000">
                <a:solidFill>
                  <a:schemeClr val="accent4">
                    <a:lumMod val="75000"/>
                  </a:schemeClr>
                </a:solidFill>
              </a:defRPr>
            </a:lvl3pPr>
            <a:lvl4pPr>
              <a:defRPr sz="2000">
                <a:solidFill>
                  <a:schemeClr val="accent4">
                    <a:lumMod val="75000"/>
                  </a:schemeClr>
                </a:solidFill>
              </a:defRPr>
            </a:lvl4pPr>
            <a:lvl5pPr>
              <a:defRPr sz="2000">
                <a:solidFill>
                  <a:schemeClr val="accent4">
                    <a:lumMod val="75000"/>
                  </a:schemeClr>
                </a:solidFill>
              </a:defRPr>
            </a:lvl5pPr>
          </a:lstStyle>
          <a:p>
            <a:pPr lvl="0"/>
            <a:r>
              <a:rPr lang="en-US" smtClean="0"/>
              <a:t>Click to edit Master text styles</a:t>
            </a:r>
          </a:p>
          <a:p>
            <a:pPr lvl="1"/>
            <a:r>
              <a:rPr lang="en-US" smtClean="0"/>
              <a:t>Second level</a:t>
            </a:r>
          </a:p>
          <a:p>
            <a:pPr lvl="2"/>
            <a:r>
              <a:rPr lang="en-US" smtClean="0"/>
              <a:t>Third level</a:t>
            </a:r>
          </a:p>
        </p:txBody>
      </p:sp>
      <p:pic>
        <p:nvPicPr>
          <p:cNvPr id="7" name="Picture 6"/>
          <p:cNvPicPr>
            <a:picLocks noChangeAspect="1"/>
          </p:cNvPicPr>
          <p:nvPr userDrawn="1"/>
        </p:nvPicPr>
        <p:blipFill rotWithShape="1">
          <a:blip r:embed="rId2" cstate="print">
            <a:extLst>
              <a:ext uri="{28A0092B-C50C-407E-A947-70E740481C1C}">
                <a14:useLocalDpi xmlns:a14="http://schemas.microsoft.com/office/drawing/2010/main" val="0"/>
              </a:ext>
            </a:extLst>
          </a:blip>
          <a:srcRect t="87503"/>
          <a:stretch/>
        </p:blipFill>
        <p:spPr>
          <a:xfrm>
            <a:off x="0" y="6687421"/>
            <a:ext cx="12192000" cy="179165"/>
          </a:xfrm>
          <a:prstGeom prst="rect">
            <a:avLst/>
          </a:prstGeom>
        </p:spPr>
      </p:pic>
      <p:pic>
        <p:nvPicPr>
          <p:cNvPr id="9" name="Picture 8"/>
          <p:cNvPicPr>
            <a:picLocks noChangeAspect="1"/>
          </p:cNvPicPr>
          <p:nvPr userDrawn="1"/>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1190" y="6023492"/>
            <a:ext cx="1187116" cy="689872"/>
          </a:xfrm>
          <a:prstGeom prst="rect">
            <a:avLst/>
          </a:prstGeom>
        </p:spPr>
      </p:pic>
    </p:spTree>
    <p:extLst>
      <p:ext uri="{BB962C8B-B14F-4D97-AF65-F5344CB8AC3E}">
        <p14:creationId xmlns:p14="http://schemas.microsoft.com/office/powerpoint/2010/main" val="1335700907"/>
      </p:ext>
    </p:extLst>
  </p:cSld>
  <p:clrMapOvr>
    <a:masterClrMapping/>
  </p:clrMapOvr>
  <p:transition>
    <p:fade/>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nchor="ct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8804B18-A604-4629-9EEB-753E614913D2}" type="datetime1">
              <a:rPr lang="en-US" smtClean="0"/>
              <a:t>1/12/2018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304800" y="1"/>
            <a:ext cx="11582400" cy="1417639"/>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304800" y="1676400"/>
            <a:ext cx="11582400" cy="4953000"/>
          </a:xfrm>
        </p:spPr>
        <p:txBody>
          <a:bodyPr/>
          <a:lstStyle/>
          <a:p>
            <a:pPr lvl="0"/>
            <a:endParaRPr lang="en-US" noProof="0"/>
          </a:p>
        </p:txBody>
      </p:sp>
    </p:spTree>
    <p:extLst>
      <p:ext uri="{BB962C8B-B14F-4D97-AF65-F5344CB8AC3E}">
        <p14:creationId xmlns:p14="http://schemas.microsoft.com/office/powerpoint/2010/main" val="5529496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x">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p:cNvSpPr>
            <a:spLocks noGrp="1"/>
          </p:cNvSpPr>
          <p:nvPr>
            <p:ph type="sldNum" sz="quarter" idx="10"/>
          </p:nvPr>
        </p:nvSpPr>
        <p:spPr>
          <a:xfrm>
            <a:off x="8737600" y="6356353"/>
            <a:ext cx="2844800" cy="365125"/>
          </a:xfrm>
          <a:prstGeom prst="rect">
            <a:avLst/>
          </a:prstGeom>
        </p:spPr>
        <p:txBody>
          <a:bodyPr/>
          <a:lstStyle>
            <a:lvl1pPr>
              <a:defRPr/>
            </a:lvl1pPr>
          </a:lstStyle>
          <a:p>
            <a:pPr algn="ctr" eaLnBrk="0" fontAlgn="base" hangingPunct="0">
              <a:lnSpc>
                <a:spcPct val="80000"/>
              </a:lnSpc>
              <a:spcBef>
                <a:spcPct val="0"/>
              </a:spcBef>
              <a:spcAft>
                <a:spcPct val="0"/>
              </a:spcAft>
              <a:defRPr/>
            </a:pPr>
            <a:fld id="{D5D30019-DA8A-495C-81A6-C66482E9F610}" type="slidenum">
              <a:rPr lang="en-US" sz="4000" b="1">
                <a:solidFill>
                  <a:srgbClr val="FFCC00"/>
                </a:solidFill>
              </a:rPr>
              <a:pPr algn="ctr" eaLnBrk="0" fontAlgn="base" hangingPunct="0">
                <a:lnSpc>
                  <a:spcPct val="80000"/>
                </a:lnSpc>
                <a:spcBef>
                  <a:spcPct val="0"/>
                </a:spcBef>
                <a:spcAft>
                  <a:spcPct val="0"/>
                </a:spcAft>
                <a:defRPr/>
              </a:pPr>
              <a:t>‹#›</a:t>
            </a:fld>
            <a:endParaRPr lang="en-US" sz="4000" b="1">
              <a:solidFill>
                <a:srgbClr val="FFCC00"/>
              </a:solidFill>
            </a:endParaRPr>
          </a:p>
        </p:txBody>
      </p:sp>
    </p:spTree>
    <p:extLst>
      <p:ext uri="{BB962C8B-B14F-4D97-AF65-F5344CB8AC3E}">
        <p14:creationId xmlns:p14="http://schemas.microsoft.com/office/powerpoint/2010/main" val="15617586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4211" y="2006600"/>
            <a:ext cx="8534401" cy="2281600"/>
          </a:xfrm>
        </p:spPr>
        <p:txBody>
          <a:bodyPr anchor="b">
            <a:normAutofit/>
          </a:bodyPr>
          <a:lstStyle>
            <a:lvl1pPr algn="l">
              <a:defRPr sz="36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684213" y="4495800"/>
            <a:ext cx="8534400" cy="14986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4B30EDA0-454B-4685-8E02-2904793D0A96}" type="datetime1">
              <a:rPr lang="en-US" smtClean="0"/>
              <a:t>1/12/2018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84211" y="685800"/>
            <a:ext cx="4937655" cy="3615267"/>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808133" y="685801"/>
            <a:ext cx="4934479" cy="3615266"/>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CA88E82-B862-46FC-9B94-0DC6E928CD2A}" type="datetime1">
              <a:rPr lang="en-US" smtClean="0"/>
              <a:t>1/12/2018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972080" y="685800"/>
            <a:ext cx="4649787"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684211" y="1270529"/>
            <a:ext cx="4937655" cy="3030538"/>
          </a:xfrm>
        </p:spPr>
        <p:txBody>
          <a:bodyPr anchor="t">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079066" y="685800"/>
            <a:ext cx="4665134"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5806545" y="1262062"/>
            <a:ext cx="4929188" cy="3030538"/>
          </a:xfrm>
        </p:spPr>
        <p:txBody>
          <a:bodyPr anchor="t">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19E590D6-9C3B-48B2-A4B7-4F40E319DEEB}" type="datetime1">
              <a:rPr lang="en-US" smtClean="0"/>
              <a:t>1/12/2018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2225BAAA-B2FF-44B5-BD16-78E0E69050A4}" type="datetime1">
              <a:rPr lang="en-US" smtClean="0"/>
              <a:t>1/12/2018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E5FD2CD-C682-4B7E-9162-7924485676EA}" type="datetime1">
              <a:rPr lang="en-US" smtClean="0"/>
              <a:t>1/12/2018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085012" y="685800"/>
            <a:ext cx="3657600" cy="1371600"/>
          </a:xfrm>
        </p:spPr>
        <p:txBody>
          <a:bodyPr anchor="b">
            <a:normAutofit/>
          </a:bodyPr>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684212" y="685800"/>
            <a:ext cx="5943601" cy="5308600"/>
          </a:xfrm>
        </p:spPr>
        <p:txBody>
          <a:bodyPr anchor="ctr">
            <a:normAutofit/>
          </a:body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7085012" y="2209799"/>
            <a:ext cx="3657600" cy="2091267"/>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DA6F6DCB-AE32-469F-A19F-DDE9E4E377C0}" type="datetime1">
              <a:rPr lang="en-US" smtClean="0"/>
              <a:t>1/12/2018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2812" y="1447800"/>
            <a:ext cx="6019800" cy="1143000"/>
          </a:xfrm>
        </p:spPr>
        <p:txBody>
          <a:bodyPr anchor="b">
            <a:normAutofit/>
          </a:bodyPr>
          <a:lstStyle>
            <a:lvl1pPr algn="l">
              <a:defRPr sz="2800" b="0"/>
            </a:lvl1pPr>
          </a:lstStyle>
          <a:p>
            <a:r>
              <a:rPr lang="en-US" dirty="0" smtClean="0"/>
              <a:t>Click to edit Master title style</a:t>
            </a:r>
            <a:endParaRPr lang="en-US" dirty="0"/>
          </a:p>
        </p:txBody>
      </p:sp>
      <p:sp>
        <p:nvSpPr>
          <p:cNvPr id="14" name="Picture Placeholder 2"/>
          <p:cNvSpPr>
            <a:spLocks noGrp="1" noChangeAspect="1"/>
          </p:cNvSpPr>
          <p:nvPr>
            <p:ph type="pic" idx="1"/>
          </p:nvPr>
        </p:nvSpPr>
        <p:spPr>
          <a:xfrm>
            <a:off x="989012" y="914400"/>
            <a:ext cx="3280974" cy="45720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4722812" y="2777066"/>
            <a:ext cx="6021388" cy="2048933"/>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8B036033-1DD0-474E-870D-64B8B30AA370}" type="datetime1">
              <a:rPr lang="en-US" smtClean="0"/>
              <a:t>1/12/2018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4212" y="516700"/>
            <a:ext cx="8534400" cy="1507067"/>
          </a:xfrm>
          <a:prstGeom prst="rect">
            <a:avLst/>
          </a:prstGeom>
          <a:effectLst/>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684212" y="2382796"/>
            <a:ext cx="8534400" cy="3615267"/>
          </a:xfrm>
          <a:prstGeom prst="rect">
            <a:avLst/>
          </a:prstGeom>
        </p:spPr>
        <p:txBody>
          <a:bodyPr vert="horz" lIns="91440" tIns="45720" rIns="91440" bIns="45720" rtlCol="0" anchor="ctr">
            <a:normAutofit/>
          </a:body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9904412" y="6172200"/>
            <a:ext cx="1600200" cy="365125"/>
          </a:xfrm>
          <a:prstGeom prst="rect">
            <a:avLst/>
          </a:prstGeom>
        </p:spPr>
        <p:txBody>
          <a:bodyPr vert="horz" lIns="91440" tIns="45720" rIns="91440" bIns="45720" rtlCol="0" anchor="t"/>
          <a:lstStyle>
            <a:lvl1pPr algn="r">
              <a:defRPr sz="1000" b="0" i="0">
                <a:solidFill>
                  <a:schemeClr val="bg2">
                    <a:lumMod val="50000"/>
                  </a:schemeClr>
                </a:solidFill>
                <a:effectLst/>
                <a:latin typeface="+mn-lt"/>
              </a:defRPr>
            </a:lvl1pPr>
          </a:lstStyle>
          <a:p>
            <a:fld id="{B080D884-F29B-4F0F-B9AD-5163D978A93B}" type="datetime1">
              <a:rPr lang="en-US" smtClean="0"/>
              <a:t>1/12/2018</a:t>
            </a:fld>
            <a:endParaRPr lang="en-US" dirty="0"/>
          </a:p>
        </p:txBody>
      </p:sp>
      <p:sp>
        <p:nvSpPr>
          <p:cNvPr id="5" name="Footer Placeholder 4"/>
          <p:cNvSpPr>
            <a:spLocks noGrp="1"/>
          </p:cNvSpPr>
          <p:nvPr>
            <p:ph type="ftr" sz="quarter" idx="3"/>
          </p:nvPr>
        </p:nvSpPr>
        <p:spPr>
          <a:xfrm>
            <a:off x="684212" y="6172200"/>
            <a:ext cx="7543800"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endParaRPr lang="en-US" dirty="0"/>
          </a:p>
        </p:txBody>
      </p:sp>
      <p:sp>
        <p:nvSpPr>
          <p:cNvPr id="6" name="Slide Number Placeholder 5"/>
          <p:cNvSpPr>
            <a:spLocks noGrp="1"/>
          </p:cNvSpPr>
          <p:nvPr>
            <p:ph type="sldNum" sz="quarter" idx="4"/>
          </p:nvPr>
        </p:nvSpPr>
        <p:spPr>
          <a:xfrm>
            <a:off x="10890423" y="6072751"/>
            <a:ext cx="1142245" cy="669925"/>
          </a:xfrm>
          <a:prstGeom prst="rect">
            <a:avLst/>
          </a:prstGeom>
        </p:spPr>
        <p:txBody>
          <a:bodyPr vert="horz" lIns="91440" tIns="45720" rIns="91440" bIns="45720" rtlCol="0" anchor="b"/>
          <a:lstStyle>
            <a:lvl1pPr algn="r">
              <a:defRPr sz="1600" b="0" i="0">
                <a:solidFill>
                  <a:schemeClr val="tx1">
                    <a:lumMod val="75000"/>
                  </a:schemeClr>
                </a:solidFill>
                <a:effectLst/>
                <a:latin typeface="+mn-lt"/>
              </a:defRPr>
            </a:lvl1pPr>
          </a:lstStyle>
          <a:p>
            <a:fld id="{D57F1E4F-1CFF-5643-939E-217C01CDF565}" type="slidenum">
              <a:rPr lang="en-US" smtClean="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0" r:id="rId9"/>
    <p:sldLayoutId id="2147483668" r:id="rId10"/>
    <p:sldLayoutId id="2147483663" r:id="rId11"/>
    <p:sldLayoutId id="2147483664" r:id="rId12"/>
    <p:sldLayoutId id="2147483665" r:id="rId13"/>
    <p:sldLayoutId id="2147483666" r:id="rId14"/>
    <p:sldLayoutId id="2147483667" r:id="rId15"/>
    <p:sldLayoutId id="2147483658" r:id="rId16"/>
    <p:sldLayoutId id="2147483659" r:id="rId17"/>
    <p:sldLayoutId id="2147483669" r:id="rId18"/>
    <p:sldLayoutId id="2147483670" r:id="rId19"/>
    <p:sldLayoutId id="2147483671" r:id="rId20"/>
    <p:sldLayoutId id="2147483672" r:id="rId21"/>
  </p:sldLayoutIdLst>
  <p:hf hdr="0" ftr="0" dt="0"/>
  <p:txStyles>
    <p:titleStyle>
      <a:lvl1pPr algn="l" defTabSz="457200" rtl="0" eaLnBrk="1" latinLnBrk="0" hangingPunct="1">
        <a:spcBef>
          <a:spcPct val="0"/>
        </a:spcBef>
        <a:buNone/>
        <a:defRPr sz="3600" kern="1200" cap="all">
          <a:ln w="3175" cmpd="sng">
            <a:noFill/>
          </a:ln>
          <a:solidFill>
            <a:srgbClr val="FFFF00"/>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100.xml"/><Relationship Id="rId1" Type="http://schemas.openxmlformats.org/officeDocument/2006/relationships/slideLayout" Target="../slideLayouts/slideLayout7.xml"/><Relationship Id="rId4" Type="http://schemas.openxmlformats.org/officeDocument/2006/relationships/image" Target="../media/image94.png"/></Relationships>
</file>

<file path=ppt/slides/_rels/slide101.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101.xml"/><Relationship Id="rId1" Type="http://schemas.openxmlformats.org/officeDocument/2006/relationships/slideLayout" Target="../slideLayouts/slideLayout6.xml"/></Relationships>
</file>

<file path=ppt/slides/_rels/slide102.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102.xml"/><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103.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104.xml"/><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6.xml"/></Relationships>
</file>

<file path=ppt/slides/_rels/slide114.xml.rels><?xml version="1.0" encoding="UTF-8" standalone="yes"?>
<Relationships xmlns="http://schemas.openxmlformats.org/package/2006/relationships"><Relationship Id="rId3" Type="http://schemas.openxmlformats.org/officeDocument/2006/relationships/image" Target="../media/image99.wmf"/><Relationship Id="rId2" Type="http://schemas.openxmlformats.org/officeDocument/2006/relationships/notesSlide" Target="../notesSlides/notesSlide114.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notesSlide" Target="../notesSlides/notesSlide115.xml"/><Relationship Id="rId2" Type="http://schemas.openxmlformats.org/officeDocument/2006/relationships/slideLayout" Target="../slideLayouts/slideLayout20.xml"/><Relationship Id="rId1" Type="http://schemas.openxmlformats.org/officeDocument/2006/relationships/vmlDrawing" Target="../drawings/vmlDrawing1.vml"/><Relationship Id="rId5" Type="http://schemas.openxmlformats.org/officeDocument/2006/relationships/image" Target="../media/image100.png"/><Relationship Id="rId4" Type="http://schemas.openxmlformats.org/officeDocument/2006/relationships/oleObject" Target="../embeddings/oleObject1.bin"/></Relationships>
</file>

<file path=ppt/slides/_rels/slide116.xml.rels><?xml version="1.0" encoding="UTF-8" standalone="yes"?>
<Relationships xmlns="http://schemas.openxmlformats.org/package/2006/relationships"><Relationship Id="rId3" Type="http://schemas.openxmlformats.org/officeDocument/2006/relationships/notesSlide" Target="../notesSlides/notesSlide116.xml"/><Relationship Id="rId2" Type="http://schemas.openxmlformats.org/officeDocument/2006/relationships/slideLayout" Target="../slideLayouts/slideLayout20.xml"/><Relationship Id="rId1" Type="http://schemas.openxmlformats.org/officeDocument/2006/relationships/vmlDrawing" Target="../drawings/vmlDrawing2.vml"/><Relationship Id="rId5" Type="http://schemas.openxmlformats.org/officeDocument/2006/relationships/image" Target="../media/image101.png"/><Relationship Id="rId4" Type="http://schemas.openxmlformats.org/officeDocument/2006/relationships/oleObject" Target="../embeddings/oleObject2.bin"/></Relationships>
</file>

<file path=ppt/slides/_rels/slide117.xml.rels><?xml version="1.0" encoding="UTF-8" standalone="yes"?>
<Relationships xmlns="http://schemas.openxmlformats.org/package/2006/relationships"><Relationship Id="rId3" Type="http://schemas.openxmlformats.org/officeDocument/2006/relationships/notesSlide" Target="../notesSlides/notesSlide117.xml"/><Relationship Id="rId2" Type="http://schemas.openxmlformats.org/officeDocument/2006/relationships/slideLayout" Target="../slideLayouts/slideLayout20.xml"/><Relationship Id="rId1" Type="http://schemas.openxmlformats.org/officeDocument/2006/relationships/vmlDrawing" Target="../drawings/vmlDrawing3.vml"/><Relationship Id="rId5" Type="http://schemas.openxmlformats.org/officeDocument/2006/relationships/image" Target="../media/image102.png"/><Relationship Id="rId4" Type="http://schemas.openxmlformats.org/officeDocument/2006/relationships/oleObject" Target="../embeddings/oleObject3.bin"/></Relationships>
</file>

<file path=ppt/slides/_rels/slide11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18.xm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1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13.jpeg"/><Relationship Id="rId13" Type="http://schemas.openxmlformats.org/officeDocument/2006/relationships/image" Target="../media/image18.jpeg"/><Relationship Id="rId3" Type="http://schemas.openxmlformats.org/officeDocument/2006/relationships/notesSlide" Target="../notesSlides/notesSlide12.xml"/><Relationship Id="rId7" Type="http://schemas.openxmlformats.org/officeDocument/2006/relationships/image" Target="../media/image12.jpeg"/><Relationship Id="rId12" Type="http://schemas.openxmlformats.org/officeDocument/2006/relationships/image" Target="../media/image17.jpeg"/><Relationship Id="rId2" Type="http://schemas.openxmlformats.org/officeDocument/2006/relationships/slideLayout" Target="../slideLayouts/slideLayout7.xml"/><Relationship Id="rId1" Type="http://schemas.openxmlformats.org/officeDocument/2006/relationships/tags" Target="../tags/tag11.xml"/><Relationship Id="rId6" Type="http://schemas.openxmlformats.org/officeDocument/2006/relationships/image" Target="../media/image11.jpeg"/><Relationship Id="rId11" Type="http://schemas.openxmlformats.org/officeDocument/2006/relationships/image" Target="../media/image16.jpeg"/><Relationship Id="rId5" Type="http://schemas.openxmlformats.org/officeDocument/2006/relationships/image" Target="../media/image10.jpeg"/><Relationship Id="rId10" Type="http://schemas.openxmlformats.org/officeDocument/2006/relationships/image" Target="../media/image15.jpeg"/><Relationship Id="rId4" Type="http://schemas.openxmlformats.org/officeDocument/2006/relationships/image" Target="../media/image9.jpeg"/><Relationship Id="rId9" Type="http://schemas.openxmlformats.org/officeDocument/2006/relationships/image" Target="../media/image14.jpeg"/><Relationship Id="rId14" Type="http://schemas.openxmlformats.org/officeDocument/2006/relationships/image" Target="../media/image19.png"/></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121.xml"/><Relationship Id="rId1" Type="http://schemas.openxmlformats.org/officeDocument/2006/relationships/slideLayout" Target="../slideLayouts/slideLayout7.xml"/><Relationship Id="rId4" Type="http://schemas.openxmlformats.org/officeDocument/2006/relationships/image" Target="../media/image104.png"/></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122.xml"/><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123.xml"/><Relationship Id="rId1" Type="http://schemas.openxmlformats.org/officeDocument/2006/relationships/slideLayout" Target="../slideLayouts/slideLayout7.xml"/><Relationship Id="rId4" Type="http://schemas.openxmlformats.org/officeDocument/2006/relationships/hyperlink" Target="https://ocw.mit.edu/courses/experimental-study-group/es-s10-drugs-and-the-brain-spring-2013/study-materials#More_details_on_the_course_home_graphic" TargetMode="Externa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124.xml"/><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125.xml"/><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126.xml"/><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127.xml"/><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128.xml"/><Relationship Id="rId1" Type="http://schemas.openxmlformats.org/officeDocument/2006/relationships/slideLayout" Target="../slideLayouts/slideLayout6.xm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129.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tags" Target="../tags/tag12.xml"/></Relationships>
</file>

<file path=ppt/slides/_rels/slide13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30.xml"/><Relationship Id="rId1" Type="http://schemas.openxmlformats.org/officeDocument/2006/relationships/slideLayout" Target="../slideLayouts/slideLayout18.xml"/></Relationships>
</file>

<file path=ppt/slides/_rels/slide1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9.xml"/><Relationship Id="rId1" Type="http://schemas.openxmlformats.org/officeDocument/2006/relationships/tags" Target="../tags/tag18.xml"/><Relationship Id="rId4" Type="http://schemas.openxmlformats.org/officeDocument/2006/relationships/notesSlide" Target="../notesSlides/notesSlide131.xml"/></Relationships>
</file>

<file path=ppt/slides/_rels/slide1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1.xml"/><Relationship Id="rId1" Type="http://schemas.openxmlformats.org/officeDocument/2006/relationships/tags" Target="../tags/tag20.xml"/><Relationship Id="rId4" Type="http://schemas.openxmlformats.org/officeDocument/2006/relationships/notesSlide" Target="../notesSlides/notesSlide132.xml"/></Relationships>
</file>

<file path=ppt/slides/_rels/slide1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3.xml"/><Relationship Id="rId1" Type="http://schemas.openxmlformats.org/officeDocument/2006/relationships/tags" Target="../tags/tag22.xml"/><Relationship Id="rId4" Type="http://schemas.openxmlformats.org/officeDocument/2006/relationships/notesSlide" Target="../notesSlides/notesSlide133.xml"/></Relationships>
</file>

<file path=ppt/slides/_rels/slide13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25.xml"/><Relationship Id="rId1" Type="http://schemas.openxmlformats.org/officeDocument/2006/relationships/tags" Target="../tags/tag24.xml"/><Relationship Id="rId4" Type="http://schemas.openxmlformats.org/officeDocument/2006/relationships/notesSlide" Target="../notesSlides/notesSlide134.xml"/></Relationships>
</file>

<file path=ppt/slides/_rels/slide1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7.xml"/><Relationship Id="rId1" Type="http://schemas.openxmlformats.org/officeDocument/2006/relationships/tags" Target="../tags/tag26.xml"/><Relationship Id="rId4" Type="http://schemas.openxmlformats.org/officeDocument/2006/relationships/notesSlide" Target="../notesSlides/notesSlide135.xml"/></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136.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tags" Target="../tags/tag1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7.xml"/><Relationship Id="rId1" Type="http://schemas.openxmlformats.org/officeDocument/2006/relationships/tags" Target="../tags/tag14.xml"/><Relationship Id="rId4" Type="http://schemas.openxmlformats.org/officeDocument/2006/relationships/image" Target="../media/image23.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27.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2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31.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31.xml"/><Relationship Id="rId1" Type="http://schemas.openxmlformats.org/officeDocument/2006/relationships/slideLayout" Target="../slideLayouts/slideLayout5.xml"/><Relationship Id="rId4" Type="http://schemas.openxmlformats.org/officeDocument/2006/relationships/image" Target="../media/image36.jp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3.xml"/><Relationship Id="rId1" Type="http://schemas.openxmlformats.org/officeDocument/2006/relationships/slideLayout" Target="../slideLayouts/slideLayout19.xml"/></Relationships>
</file>

<file path=ppt/slides/_rels/slide3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4.xml"/><Relationship Id="rId1" Type="http://schemas.openxmlformats.org/officeDocument/2006/relationships/slideLayout" Target="../slideLayouts/slideLayout19.xml"/></Relationships>
</file>

<file path=ppt/slides/_rels/slide3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5.xml"/><Relationship Id="rId1" Type="http://schemas.openxmlformats.org/officeDocument/2006/relationships/slideLayout" Target="../slideLayouts/slideLayout19.xml"/></Relationships>
</file>

<file path=ppt/slides/_rels/slide3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41.jpeg"/></Relationships>
</file>

<file path=ppt/slides/_rels/slide3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7.xml"/><Relationship Id="rId1" Type="http://schemas.openxmlformats.org/officeDocument/2006/relationships/slideLayout" Target="../slideLayouts/slideLayout19.xml"/></Relationships>
</file>

<file path=ppt/slides/_rels/slide3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8.xml"/><Relationship Id="rId1" Type="http://schemas.openxmlformats.org/officeDocument/2006/relationships/slideLayout" Target="../slideLayouts/slideLayout19.xml"/></Relationships>
</file>

<file path=ppt/slides/_rels/slide3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9.xml"/><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xml"/><Relationship Id="rId1" Type="http://schemas.openxmlformats.org/officeDocument/2006/relationships/tags" Target="../tags/tag1.xml"/><Relationship Id="rId4"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0.xml"/><Relationship Id="rId1" Type="http://schemas.openxmlformats.org/officeDocument/2006/relationships/slideLayout" Target="../slideLayouts/slideLayout19.xml"/></Relationships>
</file>

<file path=ppt/slides/_rels/slide4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3.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4.xml"/><Relationship Id="rId1" Type="http://schemas.openxmlformats.org/officeDocument/2006/relationships/slideLayout" Target="../slideLayouts/slideLayout20.xml"/></Relationships>
</file>

<file path=ppt/slides/_rels/slide4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5.xml"/><Relationship Id="rId1" Type="http://schemas.openxmlformats.org/officeDocument/2006/relationships/slideLayout" Target="../slideLayouts/slideLayout6.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46.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4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9.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4.xml"/><Relationship Id="rId1" Type="http://schemas.openxmlformats.org/officeDocument/2006/relationships/tags" Target="../tags/tag3.xml"/><Relationship Id="rId4"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50.xml"/><Relationship Id="rId1" Type="http://schemas.openxmlformats.org/officeDocument/2006/relationships/slideLayout" Target="../slideLayouts/slideLayout20.xml"/></Relationships>
</file>

<file path=ppt/slides/_rels/slide5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1.xml"/><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5.xml"/><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56.xml"/><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58.xml"/><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59.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6.xml"/><Relationship Id="rId1" Type="http://schemas.openxmlformats.org/officeDocument/2006/relationships/tags" Target="../tags/tag5.xml"/><Relationship Id="rId4"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60.xml"/><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61.xml"/><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62.xml"/><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63.xml"/><Relationship Id="rId1" Type="http://schemas.openxmlformats.org/officeDocument/2006/relationships/slideLayout" Target="../slideLayouts/slideLayout20.xml"/></Relationships>
</file>

<file path=ppt/slides/_rels/slide6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66.xml"/><Relationship Id="rId2" Type="http://schemas.openxmlformats.org/officeDocument/2006/relationships/slideLayout" Target="../slideLayouts/slideLayout7.xml"/><Relationship Id="rId1" Type="http://schemas.openxmlformats.org/officeDocument/2006/relationships/tags" Target="../tags/tag15.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8" Type="http://schemas.openxmlformats.org/officeDocument/2006/relationships/image" Target="../media/image74.png"/><Relationship Id="rId3" Type="http://schemas.microsoft.com/office/2007/relationships/media" Target="../media/media2.avi"/><Relationship Id="rId7" Type="http://schemas.openxmlformats.org/officeDocument/2006/relationships/image" Target="../media/image73.png"/><Relationship Id="rId2" Type="http://schemas.openxmlformats.org/officeDocument/2006/relationships/video" Target="../media/media1.avi"/><Relationship Id="rId1" Type="http://schemas.microsoft.com/office/2007/relationships/media" Target="../media/media1.avi"/><Relationship Id="rId6" Type="http://schemas.openxmlformats.org/officeDocument/2006/relationships/notesSlide" Target="../notesSlides/notesSlide68.xml"/><Relationship Id="rId5" Type="http://schemas.openxmlformats.org/officeDocument/2006/relationships/slideLayout" Target="../slideLayouts/slideLayout5.xml"/><Relationship Id="rId4" Type="http://schemas.openxmlformats.org/officeDocument/2006/relationships/video" Target="../media/media2.avi"/></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8.xml"/><Relationship Id="rId1" Type="http://schemas.openxmlformats.org/officeDocument/2006/relationships/tags" Target="../tags/tag7.xml"/><Relationship Id="rId4" Type="http://schemas.openxmlformats.org/officeDocument/2006/relationships/notesSlide" Target="../notesSlides/notesSlide7.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notesSlide" Target="../notesSlides/notesSlide71.xml"/><Relationship Id="rId2" Type="http://schemas.openxmlformats.org/officeDocument/2006/relationships/slideLayout" Target="../slideLayouts/slideLayout7.xml"/><Relationship Id="rId1" Type="http://schemas.openxmlformats.org/officeDocument/2006/relationships/tags" Target="../tags/tag16.xml"/><Relationship Id="rId4" Type="http://schemas.openxmlformats.org/officeDocument/2006/relationships/image" Target="../media/image75.png"/></Relationships>
</file>

<file path=ppt/slides/_rels/slide7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72.xml"/><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73.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74.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2.avi"/><Relationship Id="rId1" Type="http://schemas.microsoft.com/office/2007/relationships/media" Target="../media/media2.avi"/><Relationship Id="rId5" Type="http://schemas.openxmlformats.org/officeDocument/2006/relationships/image" Target="../media/image74.png"/><Relationship Id="rId4" Type="http://schemas.openxmlformats.org/officeDocument/2006/relationships/notesSlide" Target="../notesSlides/notesSlide77.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0.xml"/><Relationship Id="rId1" Type="http://schemas.openxmlformats.org/officeDocument/2006/relationships/tags" Target="../tags/tag9.xml"/><Relationship Id="rId4" Type="http://schemas.openxmlformats.org/officeDocument/2006/relationships/notesSlide" Target="../notesSlides/notesSlide8.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81.xml"/><Relationship Id="rId1"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21.xml"/></Relationships>
</file>

<file path=ppt/slides/_rels/slide83.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88.xml"/><Relationship Id="rId1" Type="http://schemas.openxmlformats.org/officeDocument/2006/relationships/slideLayout" Target="../slideLayouts/slideLayout7.xml"/><Relationship Id="rId4" Type="http://schemas.openxmlformats.org/officeDocument/2006/relationships/image" Target="../media/image82.jpeg"/></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94.xml"/><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95.xml"/><Relationship Id="rId1" Type="http://schemas.openxmlformats.org/officeDocument/2006/relationships/slideLayout" Target="../slideLayouts/slideLayout5.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4.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8" Type="http://schemas.openxmlformats.org/officeDocument/2006/relationships/image" Target="../media/image92.png"/><Relationship Id="rId3" Type="http://schemas.openxmlformats.org/officeDocument/2006/relationships/image" Target="../media/image87.png"/><Relationship Id="rId7" Type="http://schemas.openxmlformats.org/officeDocument/2006/relationships/image" Target="../media/image91.png"/><Relationship Id="rId2" Type="http://schemas.openxmlformats.org/officeDocument/2006/relationships/notesSlide" Target="../notesSlides/notesSlide99.xml"/><Relationship Id="rId1" Type="http://schemas.openxmlformats.org/officeDocument/2006/relationships/slideLayout" Target="../slideLayouts/slideLayout7.xml"/><Relationship Id="rId6" Type="http://schemas.openxmlformats.org/officeDocument/2006/relationships/image" Target="../media/image90.png"/><Relationship Id="rId5" Type="http://schemas.openxmlformats.org/officeDocument/2006/relationships/image" Target="../media/image89.png"/><Relationship Id="rId4" Type="http://schemas.openxmlformats.org/officeDocument/2006/relationships/image" Target="../media/image8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ctrTitle" idx="4294967295"/>
          </p:nvPr>
        </p:nvSpPr>
        <p:spPr>
          <a:xfrm>
            <a:off x="1524000" y="992688"/>
            <a:ext cx="9144000" cy="1600200"/>
          </a:xfrm>
        </p:spPr>
        <p:txBody>
          <a:bodyPr>
            <a:normAutofit fontScale="90000"/>
          </a:bodyPr>
          <a:lstStyle/>
          <a:p>
            <a:pPr algn="ctr" eaLnBrk="1" hangingPunct="1">
              <a:defRPr/>
            </a:pPr>
            <a:r>
              <a:rPr lang="en-US" sz="5400" b="1" dirty="0">
                <a:effectLst>
                  <a:outerShdw blurRad="38100" dist="38100" dir="2700000" algn="tl">
                    <a:srgbClr val="000000"/>
                  </a:outerShdw>
                </a:effectLst>
              </a:rPr>
              <a:t>Heroin, Prescription </a:t>
            </a:r>
            <a:r>
              <a:rPr lang="en-US" sz="5400" b="1" dirty="0" smtClean="0">
                <a:effectLst>
                  <a:outerShdw blurRad="38100" dist="38100" dir="2700000" algn="tl">
                    <a:srgbClr val="000000"/>
                  </a:outerShdw>
                </a:effectLst>
              </a:rPr>
              <a:t>Opioids, </a:t>
            </a:r>
            <a:r>
              <a:rPr lang="en-US" sz="5400" b="1" dirty="0">
                <a:effectLst>
                  <a:outerShdw blurRad="38100" dist="38100" dir="2700000" algn="tl">
                    <a:srgbClr val="000000"/>
                  </a:outerShdw>
                </a:effectLst>
              </a:rPr>
              <a:t>and </a:t>
            </a:r>
            <a:r>
              <a:rPr lang="en-US" sz="5400" b="1" dirty="0" smtClean="0">
                <a:effectLst>
                  <a:outerShdw blurRad="38100" dist="38100" dir="2700000" algn="tl">
                    <a:srgbClr val="000000"/>
                  </a:outerShdw>
                </a:effectLst>
              </a:rPr>
              <a:t>HIV: What clinicians need to know</a:t>
            </a:r>
            <a:endParaRPr lang="en-US" sz="5400" b="1" dirty="0">
              <a:effectLst>
                <a:outerShdw blurRad="38100" dist="38100" dir="2700000" algn="tl">
                  <a:srgbClr val="000000"/>
                </a:outerShdw>
              </a:effectLst>
            </a:endParaRPr>
          </a:p>
        </p:txBody>
      </p:sp>
      <p:sp>
        <p:nvSpPr>
          <p:cNvPr id="27652" name="TextBox 1"/>
          <p:cNvSpPr txBox="1">
            <a:spLocks noChangeArrowheads="1"/>
          </p:cNvSpPr>
          <p:nvPr/>
        </p:nvSpPr>
        <p:spPr bwMode="auto">
          <a:xfrm>
            <a:off x="1524000" y="3200400"/>
            <a:ext cx="91440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spcBef>
                <a:spcPct val="20000"/>
              </a:spcBef>
              <a:buChar char="•"/>
              <a:defRPr sz="3200">
                <a:solidFill>
                  <a:schemeClr val="bg1"/>
                </a:solidFill>
                <a:latin typeface="Arial" charset="0"/>
              </a:defRPr>
            </a:lvl1pPr>
            <a:lvl2pPr marL="742950" indent="-285750" algn="l">
              <a:spcBef>
                <a:spcPct val="20000"/>
              </a:spcBef>
              <a:buChar char="–"/>
              <a:defRPr sz="2800">
                <a:solidFill>
                  <a:schemeClr val="bg1"/>
                </a:solidFill>
                <a:latin typeface="Arial" charset="0"/>
              </a:defRPr>
            </a:lvl2pPr>
            <a:lvl3pPr marL="1143000" indent="-228600" algn="l">
              <a:spcBef>
                <a:spcPct val="20000"/>
              </a:spcBef>
              <a:buChar char="•"/>
              <a:defRPr sz="2400">
                <a:solidFill>
                  <a:schemeClr val="bg1"/>
                </a:solidFill>
                <a:latin typeface="Arial" charset="0"/>
              </a:defRPr>
            </a:lvl3pPr>
            <a:lvl4pPr marL="1600200" indent="-228600" algn="l">
              <a:spcBef>
                <a:spcPct val="20000"/>
              </a:spcBef>
              <a:buChar char="–"/>
              <a:defRPr sz="2000">
                <a:solidFill>
                  <a:schemeClr val="bg1"/>
                </a:solidFill>
                <a:latin typeface="Arial" charset="0"/>
              </a:defRPr>
            </a:lvl4pPr>
            <a:lvl5pPr marL="2057400" indent="-228600" algn="l">
              <a:spcBef>
                <a:spcPct val="20000"/>
              </a:spcBef>
              <a:buChar char="»"/>
              <a:defRPr sz="2000">
                <a:solidFill>
                  <a:schemeClr val="bg1"/>
                </a:solidFill>
                <a:latin typeface="Arial" charset="0"/>
              </a:defRPr>
            </a:lvl5pPr>
            <a:lvl6pPr marL="2514600" indent="-228600" eaLnBrk="0" fontAlgn="base" hangingPunct="0">
              <a:spcBef>
                <a:spcPct val="20000"/>
              </a:spcBef>
              <a:spcAft>
                <a:spcPct val="0"/>
              </a:spcAft>
              <a:buChar char="»"/>
              <a:defRPr sz="2000">
                <a:solidFill>
                  <a:schemeClr val="bg1"/>
                </a:solidFill>
                <a:latin typeface="Arial" charset="0"/>
              </a:defRPr>
            </a:lvl6pPr>
            <a:lvl7pPr marL="2971800" indent="-228600" eaLnBrk="0" fontAlgn="base" hangingPunct="0">
              <a:spcBef>
                <a:spcPct val="20000"/>
              </a:spcBef>
              <a:spcAft>
                <a:spcPct val="0"/>
              </a:spcAft>
              <a:buChar char="»"/>
              <a:defRPr sz="2000">
                <a:solidFill>
                  <a:schemeClr val="bg1"/>
                </a:solidFill>
                <a:latin typeface="Arial" charset="0"/>
              </a:defRPr>
            </a:lvl7pPr>
            <a:lvl8pPr marL="3429000" indent="-228600" eaLnBrk="0" fontAlgn="base" hangingPunct="0">
              <a:spcBef>
                <a:spcPct val="20000"/>
              </a:spcBef>
              <a:spcAft>
                <a:spcPct val="0"/>
              </a:spcAft>
              <a:buChar char="»"/>
              <a:defRPr sz="2000">
                <a:solidFill>
                  <a:schemeClr val="bg1"/>
                </a:solidFill>
                <a:latin typeface="Arial" charset="0"/>
              </a:defRPr>
            </a:lvl8pPr>
            <a:lvl9pPr marL="3886200" indent="-228600" eaLnBrk="0" fontAlgn="base" hangingPunct="0">
              <a:spcBef>
                <a:spcPct val="20000"/>
              </a:spcBef>
              <a:spcAft>
                <a:spcPct val="0"/>
              </a:spcAft>
              <a:buChar char="»"/>
              <a:defRPr sz="2000">
                <a:solidFill>
                  <a:schemeClr val="bg1"/>
                </a:solidFill>
                <a:latin typeface="Arial" charset="0"/>
              </a:defRPr>
            </a:lvl9pPr>
          </a:lstStyle>
          <a:p>
            <a:pPr algn="ctr">
              <a:spcBef>
                <a:spcPct val="0"/>
              </a:spcBef>
              <a:buFontTx/>
              <a:buNone/>
            </a:pPr>
            <a:r>
              <a:rPr lang="en-US" altLang="en-US" dirty="0"/>
              <a:t>Pacific Southwest </a:t>
            </a:r>
          </a:p>
          <a:p>
            <a:pPr algn="ctr">
              <a:spcBef>
                <a:spcPct val="0"/>
              </a:spcBef>
              <a:buFontTx/>
              <a:buNone/>
            </a:pPr>
            <a:r>
              <a:rPr lang="en-US" altLang="en-US" dirty="0"/>
              <a:t>Addiction Technology Transfer Center</a:t>
            </a:r>
          </a:p>
        </p:txBody>
      </p:sp>
      <p:sp>
        <p:nvSpPr>
          <p:cNvPr id="27653" name="TextBox 5"/>
          <p:cNvSpPr txBox="1">
            <a:spLocks noChangeArrowheads="1"/>
          </p:cNvSpPr>
          <p:nvPr/>
        </p:nvSpPr>
        <p:spPr bwMode="auto">
          <a:xfrm>
            <a:off x="1527928" y="5257801"/>
            <a:ext cx="914007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l">
              <a:spcBef>
                <a:spcPct val="20000"/>
              </a:spcBef>
              <a:buChar char="•"/>
              <a:defRPr sz="3200">
                <a:solidFill>
                  <a:schemeClr val="bg1"/>
                </a:solidFill>
                <a:latin typeface="Arial" charset="0"/>
              </a:defRPr>
            </a:lvl1pPr>
            <a:lvl2pPr marL="742950" indent="-285750" algn="l">
              <a:spcBef>
                <a:spcPct val="20000"/>
              </a:spcBef>
              <a:buChar char="–"/>
              <a:defRPr sz="2800">
                <a:solidFill>
                  <a:schemeClr val="bg1"/>
                </a:solidFill>
                <a:latin typeface="Arial" charset="0"/>
              </a:defRPr>
            </a:lvl2pPr>
            <a:lvl3pPr marL="1143000" indent="-228600" algn="l">
              <a:spcBef>
                <a:spcPct val="20000"/>
              </a:spcBef>
              <a:buChar char="•"/>
              <a:defRPr sz="2400">
                <a:solidFill>
                  <a:schemeClr val="bg1"/>
                </a:solidFill>
                <a:latin typeface="Arial" charset="0"/>
              </a:defRPr>
            </a:lvl3pPr>
            <a:lvl4pPr marL="1600200" indent="-228600" algn="l">
              <a:spcBef>
                <a:spcPct val="20000"/>
              </a:spcBef>
              <a:buChar char="–"/>
              <a:defRPr sz="2000">
                <a:solidFill>
                  <a:schemeClr val="bg1"/>
                </a:solidFill>
                <a:latin typeface="Arial" charset="0"/>
              </a:defRPr>
            </a:lvl4pPr>
            <a:lvl5pPr marL="2057400" indent="-228600" algn="l">
              <a:spcBef>
                <a:spcPct val="20000"/>
              </a:spcBef>
              <a:buChar char="»"/>
              <a:defRPr sz="2000">
                <a:solidFill>
                  <a:schemeClr val="bg1"/>
                </a:solidFill>
                <a:latin typeface="Arial" charset="0"/>
              </a:defRPr>
            </a:lvl5pPr>
            <a:lvl6pPr marL="2514600" indent="-228600" eaLnBrk="0" fontAlgn="base" hangingPunct="0">
              <a:spcBef>
                <a:spcPct val="20000"/>
              </a:spcBef>
              <a:spcAft>
                <a:spcPct val="0"/>
              </a:spcAft>
              <a:buChar char="»"/>
              <a:defRPr sz="2000">
                <a:solidFill>
                  <a:schemeClr val="bg1"/>
                </a:solidFill>
                <a:latin typeface="Arial" charset="0"/>
              </a:defRPr>
            </a:lvl6pPr>
            <a:lvl7pPr marL="2971800" indent="-228600" eaLnBrk="0" fontAlgn="base" hangingPunct="0">
              <a:spcBef>
                <a:spcPct val="20000"/>
              </a:spcBef>
              <a:spcAft>
                <a:spcPct val="0"/>
              </a:spcAft>
              <a:buChar char="»"/>
              <a:defRPr sz="2000">
                <a:solidFill>
                  <a:schemeClr val="bg1"/>
                </a:solidFill>
                <a:latin typeface="Arial" charset="0"/>
              </a:defRPr>
            </a:lvl7pPr>
            <a:lvl8pPr marL="3429000" indent="-228600" eaLnBrk="0" fontAlgn="base" hangingPunct="0">
              <a:spcBef>
                <a:spcPct val="20000"/>
              </a:spcBef>
              <a:spcAft>
                <a:spcPct val="0"/>
              </a:spcAft>
              <a:buChar char="»"/>
              <a:defRPr sz="2000">
                <a:solidFill>
                  <a:schemeClr val="bg1"/>
                </a:solidFill>
                <a:latin typeface="Arial" charset="0"/>
              </a:defRPr>
            </a:lvl8pPr>
            <a:lvl9pPr marL="3886200" indent="-228600" eaLnBrk="0" fontAlgn="base" hangingPunct="0">
              <a:spcBef>
                <a:spcPct val="20000"/>
              </a:spcBef>
              <a:spcAft>
                <a:spcPct val="0"/>
              </a:spcAft>
              <a:buChar char="»"/>
              <a:defRPr sz="2000">
                <a:solidFill>
                  <a:schemeClr val="bg1"/>
                </a:solidFill>
                <a:latin typeface="Arial" charset="0"/>
              </a:defRPr>
            </a:lvl9pPr>
          </a:lstStyle>
          <a:p>
            <a:pPr algn="ctr">
              <a:spcBef>
                <a:spcPct val="0"/>
              </a:spcBef>
              <a:buFontTx/>
              <a:buNone/>
            </a:pPr>
            <a:r>
              <a:rPr lang="en-US" altLang="en-US" dirty="0">
                <a:solidFill>
                  <a:srgbClr val="FFC000"/>
                </a:solidFill>
              </a:rPr>
              <a:t>www.uclaisap.org		 www.psattc.org </a:t>
            </a:r>
          </a:p>
        </p:txBody>
      </p:sp>
      <p:sp>
        <p:nvSpPr>
          <p:cNvPr id="2" name="Slide Number Placeholder 1"/>
          <p:cNvSpPr>
            <a:spLocks noGrp="1"/>
          </p:cNvSpPr>
          <p:nvPr>
            <p:ph type="sldNum" sz="quarter" idx="12"/>
          </p:nvPr>
        </p:nvSpPr>
        <p:spPr/>
        <p:txBody>
          <a:bodyPr/>
          <a:lstStyle/>
          <a:p>
            <a:fld id="{D57F1E4F-1CFF-5643-939E-217C01CDF565}" type="slidenum">
              <a:rPr lang="en-US" smtClean="0"/>
              <a:pPr/>
              <a:t>1</a:t>
            </a:fld>
            <a:endParaRPr lang="en-US" dirty="0"/>
          </a:p>
        </p:txBody>
      </p:sp>
      <p:pic>
        <p:nvPicPr>
          <p:cNvPr id="6" name="Picture 10" descr="NudePS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9544" y="6105743"/>
            <a:ext cx="1322387" cy="53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1" descr="CDU 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97472" y="5914482"/>
            <a:ext cx="8382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708945" y="6040876"/>
            <a:ext cx="1752600" cy="664723"/>
          </a:xfrm>
          <a:prstGeom prst="rect">
            <a:avLst/>
          </a:prstGeom>
          <a:solidFill>
            <a:schemeClr val="tx1">
              <a:lumMod val="95000"/>
            </a:schemeClr>
          </a:solidFill>
        </p:spPr>
      </p:pic>
    </p:spTree>
    <p:extLst>
      <p:ext uri="{BB962C8B-B14F-4D97-AF65-F5344CB8AC3E}">
        <p14:creationId xmlns:p14="http://schemas.microsoft.com/office/powerpoint/2010/main" val="297071013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49546" y="278596"/>
            <a:ext cx="8534400" cy="1507067"/>
          </a:xfrm>
        </p:spPr>
        <p:txBody>
          <a:bodyPr>
            <a:normAutofit/>
          </a:bodyPr>
          <a:lstStyle/>
          <a:p>
            <a:pPr algn="ctr"/>
            <a:r>
              <a:rPr lang="en-US" sz="4000" b="1" dirty="0" smtClean="0"/>
              <a:t>Opioids and Opiates</a:t>
            </a:r>
            <a:br>
              <a:rPr lang="en-US" sz="4000" b="1" dirty="0" smtClean="0"/>
            </a:br>
            <a:r>
              <a:rPr lang="en-US" sz="4000" b="1" dirty="0" smtClean="0"/>
              <a:t>What we’ll cover today</a:t>
            </a:r>
            <a:endParaRPr lang="en-US" sz="4000" b="1" dirty="0"/>
          </a:p>
        </p:txBody>
      </p:sp>
      <p:sp>
        <p:nvSpPr>
          <p:cNvPr id="3" name="Content Placeholder 2"/>
          <p:cNvSpPr>
            <a:spLocks noGrp="1"/>
          </p:cNvSpPr>
          <p:nvPr>
            <p:ph idx="1"/>
          </p:nvPr>
        </p:nvSpPr>
        <p:spPr>
          <a:xfrm>
            <a:off x="2049546" y="1888296"/>
            <a:ext cx="8534400" cy="3615267"/>
          </a:xfrm>
        </p:spPr>
        <p:txBody>
          <a:bodyPr>
            <a:normAutofit/>
          </a:bodyPr>
          <a:lstStyle/>
          <a:p>
            <a:r>
              <a:rPr lang="en-US" sz="2800" dirty="0" smtClean="0">
                <a:solidFill>
                  <a:srgbClr val="FFFF00"/>
                </a:solidFill>
              </a:rPr>
              <a:t>What are they? &amp; What </a:t>
            </a:r>
            <a:r>
              <a:rPr lang="en-US" sz="2800" dirty="0">
                <a:solidFill>
                  <a:srgbClr val="FFFF00"/>
                </a:solidFill>
              </a:rPr>
              <a:t>do they do</a:t>
            </a:r>
            <a:r>
              <a:rPr lang="en-US" sz="2800" dirty="0" smtClean="0">
                <a:solidFill>
                  <a:srgbClr val="FFFF00"/>
                </a:solidFill>
              </a:rPr>
              <a:t>?</a:t>
            </a:r>
          </a:p>
          <a:p>
            <a:r>
              <a:rPr lang="en-US" sz="2800" dirty="0" smtClean="0"/>
              <a:t>Where do they come from?</a:t>
            </a:r>
            <a:endParaRPr lang="en-US" sz="2800" dirty="0"/>
          </a:p>
          <a:p>
            <a:r>
              <a:rPr lang="en-US" sz="2800" dirty="0" smtClean="0"/>
              <a:t>Why do we care?</a:t>
            </a:r>
          </a:p>
          <a:p>
            <a:r>
              <a:rPr lang="en-US" sz="2800" dirty="0"/>
              <a:t>Who’s using them?</a:t>
            </a:r>
          </a:p>
          <a:p>
            <a:r>
              <a:rPr lang="en-US" sz="2800" dirty="0" smtClean="0"/>
              <a:t>How did we get here?</a:t>
            </a:r>
          </a:p>
          <a:p>
            <a:r>
              <a:rPr lang="en-US" sz="2800" dirty="0" smtClean="0"/>
              <a:t>What is being done about it?</a:t>
            </a:r>
          </a:p>
        </p:txBody>
      </p:sp>
      <p:sp>
        <p:nvSpPr>
          <p:cNvPr id="4" name="Slide Number Placeholder 3"/>
          <p:cNvSpPr>
            <a:spLocks noGrp="1"/>
          </p:cNvSpPr>
          <p:nvPr>
            <p:ph type="sldNum" sz="quarter" idx="12"/>
          </p:nvPr>
        </p:nvSpPr>
        <p:spPr/>
        <p:txBody>
          <a:bodyPr/>
          <a:lstStyle/>
          <a:p>
            <a:fld id="{D57F1E4F-1CFF-5643-939E-217C01CDF565}" type="slidenum">
              <a:rPr lang="en-US" smtClean="0"/>
              <a:pPr/>
              <a:t>10</a:t>
            </a:fld>
            <a:endParaRPr lang="en-US" dirty="0"/>
          </a:p>
        </p:txBody>
      </p:sp>
    </p:spTree>
    <p:extLst>
      <p:ext uri="{BB962C8B-B14F-4D97-AF65-F5344CB8AC3E}">
        <p14:creationId xmlns:p14="http://schemas.microsoft.com/office/powerpoint/2010/main" val="2243114025"/>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14628" y="838208"/>
            <a:ext cx="7791372" cy="4924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1238" y="5938540"/>
            <a:ext cx="3814762" cy="8337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Slide Number Placeholder 1"/>
          <p:cNvSpPr>
            <a:spLocks noGrp="1"/>
          </p:cNvSpPr>
          <p:nvPr>
            <p:ph type="sldNum" sz="quarter" idx="12"/>
          </p:nvPr>
        </p:nvSpPr>
        <p:spPr/>
        <p:txBody>
          <a:bodyPr/>
          <a:lstStyle/>
          <a:p>
            <a:fld id="{D57F1E4F-1CFF-5643-939E-217C01CDF565}" type="slidenum">
              <a:rPr lang="en-US" smtClean="0"/>
              <a:pPr/>
              <a:t>100</a:t>
            </a:fld>
            <a:endParaRPr lang="en-US" dirty="0"/>
          </a:p>
        </p:txBody>
      </p:sp>
    </p:spTree>
    <p:extLst>
      <p:ext uri="{BB962C8B-B14F-4D97-AF65-F5344CB8AC3E}">
        <p14:creationId xmlns:p14="http://schemas.microsoft.com/office/powerpoint/2010/main" val="3106486752"/>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Slide Number Placeholder 2"/>
          <p:cNvSpPr>
            <a:spLocks noGrp="1"/>
          </p:cNvSpPr>
          <p:nvPr>
            <p:ph type="sldNum" sz="quarter" idx="12"/>
          </p:nvPr>
        </p:nvSpPr>
        <p:spPr/>
        <p:txBody>
          <a:bodyPr/>
          <a:lstStyle/>
          <a:p>
            <a:fld id="{D57F1E4F-1CFF-5643-939E-217C01CDF565}" type="slidenum">
              <a:rPr lang="en-US" smtClean="0"/>
              <a:pPr/>
              <a:t>101</a:t>
            </a:fld>
            <a:endParaRPr lang="en-US" dirty="0"/>
          </a:p>
        </p:txBody>
      </p:sp>
    </p:spTree>
    <p:extLst>
      <p:ext uri="{BB962C8B-B14F-4D97-AF65-F5344CB8AC3E}">
        <p14:creationId xmlns:p14="http://schemas.microsoft.com/office/powerpoint/2010/main" val="1292819220"/>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2548107" y="-19528"/>
            <a:ext cx="7095786" cy="6897057"/>
          </a:xfrm>
          <a:prstGeom prst="rect">
            <a:avLst/>
          </a:prstGeom>
        </p:spPr>
      </p:pic>
      <p:sp>
        <p:nvSpPr>
          <p:cNvPr id="2" name="Slide Number Placeholder 1"/>
          <p:cNvSpPr>
            <a:spLocks noGrp="1"/>
          </p:cNvSpPr>
          <p:nvPr>
            <p:ph type="sldNum" sz="quarter" idx="12"/>
          </p:nvPr>
        </p:nvSpPr>
        <p:spPr/>
        <p:txBody>
          <a:bodyPr/>
          <a:lstStyle/>
          <a:p>
            <a:fld id="{D57F1E4F-1CFF-5643-939E-217C01CDF565}" type="slidenum">
              <a:rPr lang="en-US" smtClean="0"/>
              <a:pPr/>
              <a:t>102</a:t>
            </a:fld>
            <a:endParaRPr lang="en-US" dirty="0"/>
          </a:p>
        </p:txBody>
      </p:sp>
      <p:sp>
        <p:nvSpPr>
          <p:cNvPr id="347139" name="Rectangle 4"/>
          <p:cNvSpPr>
            <a:spLocks noGrp="1" noChangeArrowheads="1"/>
          </p:cNvSpPr>
          <p:nvPr>
            <p:ph type="title" idx="4294967295"/>
          </p:nvPr>
        </p:nvSpPr>
        <p:spPr>
          <a:xfrm>
            <a:off x="0" y="151362"/>
            <a:ext cx="12192000" cy="1376813"/>
          </a:xfrm>
        </p:spPr>
        <p:txBody>
          <a:bodyPr>
            <a:normAutofit fontScale="90000"/>
          </a:bodyPr>
          <a:lstStyle/>
          <a:p>
            <a:pPr algn="ctr">
              <a:defRPr/>
            </a:pPr>
            <a:r>
              <a:rPr lang="en-US" sz="8800" dirty="0">
                <a:solidFill>
                  <a:srgbClr val="0033CC"/>
                </a:solidFill>
                <a:effectLst>
                  <a:outerShdw blurRad="38100" dist="38100" dir="2700000" algn="tl">
                    <a:srgbClr val="000000"/>
                  </a:outerShdw>
                </a:effectLst>
              </a:rPr>
              <a:t>Methadone</a:t>
            </a:r>
          </a:p>
        </p:txBody>
      </p:sp>
      <p:sp>
        <p:nvSpPr>
          <p:cNvPr id="130052" name="Text Box 4"/>
          <p:cNvSpPr txBox="1">
            <a:spLocks noChangeArrowheads="1"/>
          </p:cNvSpPr>
          <p:nvPr/>
        </p:nvSpPr>
        <p:spPr bwMode="auto">
          <a:xfrm>
            <a:off x="0" y="5495619"/>
            <a:ext cx="12192000" cy="1384995"/>
          </a:xfrm>
          <a:prstGeom prst="rect">
            <a:avLst/>
          </a:prstGeom>
          <a:noFill/>
          <a:ln>
            <a:noFill/>
          </a:ln>
          <a:effectLst>
            <a:prstShdw prst="shdw17" dist="17961" dir="2700000">
              <a:srgbClr val="000000"/>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wrap="square">
            <a:spAutoFit/>
          </a:bodyPr>
          <a:lstStyle>
            <a:lvl1pPr algn="l">
              <a:spcBef>
                <a:spcPct val="20000"/>
              </a:spcBef>
              <a:buChar char="•"/>
              <a:defRPr sz="3200">
                <a:solidFill>
                  <a:schemeClr val="bg1"/>
                </a:solidFill>
                <a:latin typeface="Arial" charset="0"/>
              </a:defRPr>
            </a:lvl1pPr>
            <a:lvl2pPr marL="742950" indent="-285750" algn="l">
              <a:spcBef>
                <a:spcPct val="20000"/>
              </a:spcBef>
              <a:buChar char="–"/>
              <a:defRPr sz="2800">
                <a:solidFill>
                  <a:schemeClr val="bg1"/>
                </a:solidFill>
                <a:latin typeface="Arial" charset="0"/>
              </a:defRPr>
            </a:lvl2pPr>
            <a:lvl3pPr marL="1143000" indent="-228600" algn="l">
              <a:spcBef>
                <a:spcPct val="20000"/>
              </a:spcBef>
              <a:buChar char="•"/>
              <a:defRPr sz="2400">
                <a:solidFill>
                  <a:schemeClr val="bg1"/>
                </a:solidFill>
                <a:latin typeface="Arial" charset="0"/>
              </a:defRPr>
            </a:lvl3pPr>
            <a:lvl4pPr marL="1600200" indent="-228600" algn="l">
              <a:spcBef>
                <a:spcPct val="20000"/>
              </a:spcBef>
              <a:buChar char="–"/>
              <a:defRPr sz="2000">
                <a:solidFill>
                  <a:schemeClr val="bg1"/>
                </a:solidFill>
                <a:latin typeface="Arial" charset="0"/>
              </a:defRPr>
            </a:lvl4pPr>
            <a:lvl5pPr marL="2057400" indent="-228600" algn="l">
              <a:spcBef>
                <a:spcPct val="20000"/>
              </a:spcBef>
              <a:buChar char="»"/>
              <a:defRPr sz="2000">
                <a:solidFill>
                  <a:schemeClr val="bg1"/>
                </a:solidFill>
                <a:latin typeface="Arial" charset="0"/>
              </a:defRPr>
            </a:lvl5pPr>
            <a:lvl6pPr marL="2514600" indent="-228600" eaLnBrk="0" fontAlgn="base" hangingPunct="0">
              <a:spcBef>
                <a:spcPct val="20000"/>
              </a:spcBef>
              <a:spcAft>
                <a:spcPct val="0"/>
              </a:spcAft>
              <a:buChar char="»"/>
              <a:defRPr sz="2000">
                <a:solidFill>
                  <a:schemeClr val="bg1"/>
                </a:solidFill>
                <a:latin typeface="Arial" charset="0"/>
              </a:defRPr>
            </a:lvl6pPr>
            <a:lvl7pPr marL="2971800" indent="-228600" eaLnBrk="0" fontAlgn="base" hangingPunct="0">
              <a:spcBef>
                <a:spcPct val="20000"/>
              </a:spcBef>
              <a:spcAft>
                <a:spcPct val="0"/>
              </a:spcAft>
              <a:buChar char="»"/>
              <a:defRPr sz="2000">
                <a:solidFill>
                  <a:schemeClr val="bg1"/>
                </a:solidFill>
                <a:latin typeface="Arial" charset="0"/>
              </a:defRPr>
            </a:lvl7pPr>
            <a:lvl8pPr marL="3429000" indent="-228600" eaLnBrk="0" fontAlgn="base" hangingPunct="0">
              <a:spcBef>
                <a:spcPct val="20000"/>
              </a:spcBef>
              <a:spcAft>
                <a:spcPct val="0"/>
              </a:spcAft>
              <a:buChar char="»"/>
              <a:defRPr sz="2000">
                <a:solidFill>
                  <a:schemeClr val="bg1"/>
                </a:solidFill>
                <a:latin typeface="Arial" charset="0"/>
              </a:defRPr>
            </a:lvl8pPr>
            <a:lvl9pPr marL="3886200" indent="-228600" eaLnBrk="0" fontAlgn="base" hangingPunct="0">
              <a:spcBef>
                <a:spcPct val="20000"/>
              </a:spcBef>
              <a:spcAft>
                <a:spcPct val="0"/>
              </a:spcAft>
              <a:buChar char="»"/>
              <a:defRPr sz="2000">
                <a:solidFill>
                  <a:schemeClr val="bg1"/>
                </a:solidFill>
                <a:latin typeface="Arial" charset="0"/>
              </a:defRPr>
            </a:lvl9pPr>
          </a:lstStyle>
          <a:p>
            <a:pPr algn="ctr" eaLnBrk="0" fontAlgn="base" hangingPunct="0">
              <a:lnSpc>
                <a:spcPct val="80000"/>
              </a:lnSpc>
              <a:spcBef>
                <a:spcPct val="50000"/>
              </a:spcBef>
              <a:spcAft>
                <a:spcPct val="0"/>
              </a:spcAft>
              <a:buFontTx/>
              <a:buNone/>
            </a:pPr>
            <a:r>
              <a:rPr lang="en-US" altLang="en-US" sz="4000" b="1" dirty="0" err="1">
                <a:solidFill>
                  <a:srgbClr val="0033CC"/>
                </a:solidFill>
              </a:rPr>
              <a:t>Dolophine</a:t>
            </a:r>
            <a:r>
              <a:rPr lang="en-US" altLang="en-US" sz="4000" b="1" baseline="30000" dirty="0">
                <a:solidFill>
                  <a:srgbClr val="0033CC"/>
                </a:solidFill>
              </a:rPr>
              <a:t> ® </a:t>
            </a:r>
            <a:r>
              <a:rPr lang="en-US" altLang="en-US" sz="4000" b="1" dirty="0">
                <a:solidFill>
                  <a:srgbClr val="0033CC"/>
                </a:solidFill>
              </a:rPr>
              <a:t> </a:t>
            </a:r>
            <a:endParaRPr lang="en-US" altLang="en-US" sz="4000" b="1" dirty="0" smtClean="0">
              <a:solidFill>
                <a:srgbClr val="0033CC"/>
              </a:solidFill>
            </a:endParaRPr>
          </a:p>
          <a:p>
            <a:pPr algn="ctr" eaLnBrk="0" fontAlgn="base" hangingPunct="0">
              <a:lnSpc>
                <a:spcPct val="80000"/>
              </a:lnSpc>
              <a:spcBef>
                <a:spcPct val="50000"/>
              </a:spcBef>
              <a:spcAft>
                <a:spcPct val="0"/>
              </a:spcAft>
              <a:buFontTx/>
              <a:buNone/>
            </a:pPr>
            <a:r>
              <a:rPr lang="en-US" altLang="en-US" sz="4000" b="1" dirty="0" err="1" smtClean="0">
                <a:solidFill>
                  <a:srgbClr val="0033CC"/>
                </a:solidFill>
              </a:rPr>
              <a:t>Methadose</a:t>
            </a:r>
            <a:r>
              <a:rPr lang="en-US" altLang="en-US" sz="4000" b="1" baseline="30000" dirty="0" smtClean="0">
                <a:solidFill>
                  <a:srgbClr val="0033CC"/>
                </a:solidFill>
              </a:rPr>
              <a:t> </a:t>
            </a:r>
            <a:r>
              <a:rPr lang="en-US" altLang="en-US" sz="4000" b="1" baseline="30000" dirty="0">
                <a:solidFill>
                  <a:srgbClr val="0033CC"/>
                </a:solidFill>
              </a:rPr>
              <a:t>®</a:t>
            </a:r>
            <a:endParaRPr lang="en-US" altLang="en-US" sz="4000" b="1" dirty="0">
              <a:solidFill>
                <a:srgbClr val="0033CC"/>
              </a:solidFill>
            </a:endParaRPr>
          </a:p>
        </p:txBody>
      </p:sp>
    </p:spTree>
    <p:extLst>
      <p:ext uri="{BB962C8B-B14F-4D97-AF65-F5344CB8AC3E}">
        <p14:creationId xmlns:p14="http://schemas.microsoft.com/office/powerpoint/2010/main" val="1440117887"/>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2" name="Picture 4" descr="map20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1200" y="228608"/>
            <a:ext cx="8305800" cy="6076951"/>
          </a:xfrm>
          <a:prstGeom prst="rect">
            <a:avLst/>
          </a:prstGeom>
          <a:solidFill>
            <a:schemeClr val="accent1">
              <a:lumMod val="60000"/>
              <a:lumOff val="40000"/>
            </a:schemeClr>
          </a:solidFill>
          <a:ln>
            <a:noFill/>
          </a:ln>
          <a:extLst/>
        </p:spPr>
      </p:pic>
      <p:sp>
        <p:nvSpPr>
          <p:cNvPr id="2" name="Slide Number Placeholder 1"/>
          <p:cNvSpPr>
            <a:spLocks noGrp="1"/>
          </p:cNvSpPr>
          <p:nvPr>
            <p:ph type="sldNum" sz="quarter" idx="12"/>
          </p:nvPr>
        </p:nvSpPr>
        <p:spPr/>
        <p:txBody>
          <a:bodyPr/>
          <a:lstStyle/>
          <a:p>
            <a:fld id="{D57F1E4F-1CFF-5643-939E-217C01CDF565}" type="slidenum">
              <a:rPr lang="en-US" smtClean="0"/>
              <a:pPr/>
              <a:t>103</a:t>
            </a:fld>
            <a:endParaRPr lang="en-US" dirty="0"/>
          </a:p>
        </p:txBody>
      </p:sp>
      <p:sp>
        <p:nvSpPr>
          <p:cNvPr id="3" name="Rectangle 2"/>
          <p:cNvSpPr/>
          <p:nvPr/>
        </p:nvSpPr>
        <p:spPr>
          <a:xfrm rot="270784">
            <a:off x="5071598" y="1480085"/>
            <a:ext cx="1004553" cy="623309"/>
          </a:xfrm>
          <a:prstGeom prst="rect">
            <a:avLst/>
          </a:prstGeom>
          <a:solidFill>
            <a:srgbClr val="B2B4F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04529123"/>
      </p:ext>
    </p:extLst>
  </p:cSld>
  <p:clrMapOvr>
    <a:masterClrMapping/>
  </p:clrMapOvr>
  <p:transition/>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p:cNvSpPr>
            <a:spLocks noGrp="1" noChangeArrowheads="1"/>
          </p:cNvSpPr>
          <p:nvPr>
            <p:ph type="title" idx="4294967295"/>
          </p:nvPr>
        </p:nvSpPr>
        <p:spPr>
          <a:xfrm>
            <a:off x="1721704" y="12527"/>
            <a:ext cx="8534400" cy="1222228"/>
          </a:xfrm>
        </p:spPr>
        <p:txBody>
          <a:bodyPr>
            <a:normAutofit/>
          </a:bodyPr>
          <a:lstStyle/>
          <a:p>
            <a:pPr algn="ctr" eaLnBrk="1" hangingPunct="1"/>
            <a:r>
              <a:rPr lang="en-US" altLang="en-US" sz="4000" b="1" dirty="0"/>
              <a:t>Methadone General Facts</a:t>
            </a:r>
          </a:p>
        </p:txBody>
      </p:sp>
      <p:sp>
        <p:nvSpPr>
          <p:cNvPr id="131075" name="Rectangle 3"/>
          <p:cNvSpPr>
            <a:spLocks noGrp="1" noChangeArrowheads="1"/>
          </p:cNvSpPr>
          <p:nvPr>
            <p:ph type="body" idx="4294967295"/>
          </p:nvPr>
        </p:nvSpPr>
        <p:spPr>
          <a:xfrm>
            <a:off x="1752600" y="1617781"/>
            <a:ext cx="8763000" cy="5105400"/>
          </a:xfrm>
        </p:spPr>
        <p:txBody>
          <a:bodyPr>
            <a:normAutofit fontScale="85000" lnSpcReduction="20000"/>
          </a:bodyPr>
          <a:lstStyle/>
          <a:p>
            <a:pPr>
              <a:lnSpc>
                <a:spcPct val="90000"/>
              </a:lnSpc>
              <a:spcBef>
                <a:spcPct val="0"/>
              </a:spcBef>
              <a:buFont typeface="Century Gothic" panose="020B0502020202020204" pitchFamily="34" charset="0"/>
              <a:buChar char="►"/>
              <a:tabLst>
                <a:tab pos="292100" algn="l"/>
              </a:tabLst>
            </a:pPr>
            <a:r>
              <a:rPr lang="en-US" altLang="en-US" sz="2400" dirty="0">
                <a:solidFill>
                  <a:srgbClr val="FFFF00"/>
                </a:solidFill>
              </a:rPr>
              <a:t>Generic Name: </a:t>
            </a:r>
          </a:p>
          <a:p>
            <a:pPr marL="0" indent="0">
              <a:lnSpc>
                <a:spcPct val="90000"/>
              </a:lnSpc>
              <a:spcBef>
                <a:spcPct val="0"/>
              </a:spcBef>
              <a:buNone/>
              <a:tabLst>
                <a:tab pos="292100" algn="l"/>
              </a:tabLst>
            </a:pPr>
            <a:r>
              <a:rPr lang="en-US" altLang="en-US" sz="2400" dirty="0"/>
              <a:t>	methadone hydrochloride</a:t>
            </a:r>
          </a:p>
          <a:p>
            <a:pPr>
              <a:lnSpc>
                <a:spcPct val="90000"/>
              </a:lnSpc>
              <a:spcBef>
                <a:spcPct val="0"/>
              </a:spcBef>
              <a:buFont typeface="Century Gothic" panose="020B0502020202020204" pitchFamily="34" charset="0"/>
              <a:buChar char="►"/>
              <a:tabLst>
                <a:tab pos="292100" algn="l"/>
              </a:tabLst>
            </a:pPr>
            <a:endParaRPr lang="en-US" altLang="en-US" sz="1400" dirty="0"/>
          </a:p>
          <a:p>
            <a:pPr>
              <a:lnSpc>
                <a:spcPct val="90000"/>
              </a:lnSpc>
              <a:spcBef>
                <a:spcPct val="0"/>
              </a:spcBef>
              <a:buFont typeface="Century Gothic" panose="020B0502020202020204" pitchFamily="34" charset="0"/>
              <a:buChar char="►"/>
              <a:tabLst>
                <a:tab pos="292100" algn="l"/>
              </a:tabLst>
            </a:pPr>
            <a:r>
              <a:rPr lang="en-US" altLang="en-US" sz="2400" dirty="0">
                <a:solidFill>
                  <a:srgbClr val="FFFF00"/>
                </a:solidFill>
              </a:rPr>
              <a:t>Marketed As: </a:t>
            </a:r>
          </a:p>
          <a:p>
            <a:pPr marL="0" indent="0">
              <a:lnSpc>
                <a:spcPct val="90000"/>
              </a:lnSpc>
              <a:spcBef>
                <a:spcPct val="0"/>
              </a:spcBef>
              <a:buNone/>
              <a:tabLst>
                <a:tab pos="292100" algn="l"/>
              </a:tabLst>
            </a:pPr>
            <a:r>
              <a:rPr lang="en-US" altLang="en-US" sz="2400" dirty="0"/>
              <a:t>	</a:t>
            </a:r>
            <a:r>
              <a:rPr lang="en-US" altLang="en-US" sz="2400" dirty="0" err="1"/>
              <a:t>Methadose</a:t>
            </a:r>
            <a:r>
              <a:rPr lang="en-US" altLang="en-US" sz="2400" dirty="0">
                <a:sym typeface="Symbol" pitchFamily="18" charset="2"/>
              </a:rPr>
              <a:t> and </a:t>
            </a:r>
            <a:r>
              <a:rPr lang="en-US" altLang="en-US" sz="2400" dirty="0" err="1">
                <a:sym typeface="Symbol" pitchFamily="18" charset="2"/>
              </a:rPr>
              <a:t>Dolophine</a:t>
            </a:r>
            <a:r>
              <a:rPr lang="en-US" altLang="en-US" sz="2400" dirty="0">
                <a:sym typeface="Symbol" pitchFamily="18" charset="2"/>
              </a:rPr>
              <a:t> </a:t>
            </a:r>
          </a:p>
          <a:p>
            <a:pPr marL="0" indent="0">
              <a:lnSpc>
                <a:spcPct val="90000"/>
              </a:lnSpc>
              <a:spcBef>
                <a:spcPct val="0"/>
              </a:spcBef>
              <a:buNone/>
              <a:tabLst>
                <a:tab pos="292100" algn="l"/>
              </a:tabLst>
            </a:pPr>
            <a:r>
              <a:rPr lang="en-US" altLang="en-US" sz="2400" dirty="0">
                <a:sym typeface="Symbol" pitchFamily="18" charset="2"/>
              </a:rPr>
              <a:t>	(among others)</a:t>
            </a:r>
            <a:endParaRPr lang="en-US" altLang="en-US" sz="2400" dirty="0"/>
          </a:p>
          <a:p>
            <a:pPr>
              <a:lnSpc>
                <a:spcPct val="90000"/>
              </a:lnSpc>
              <a:spcBef>
                <a:spcPct val="0"/>
              </a:spcBef>
              <a:buFont typeface="Century Gothic" panose="020B0502020202020204" pitchFamily="34" charset="0"/>
              <a:buChar char="►"/>
              <a:tabLst>
                <a:tab pos="292100" algn="l"/>
              </a:tabLst>
            </a:pPr>
            <a:endParaRPr lang="en-US" altLang="en-US" sz="1400" dirty="0"/>
          </a:p>
          <a:p>
            <a:pPr>
              <a:lnSpc>
                <a:spcPct val="90000"/>
              </a:lnSpc>
              <a:spcBef>
                <a:spcPct val="0"/>
              </a:spcBef>
              <a:buFont typeface="Century Gothic" panose="020B0502020202020204" pitchFamily="34" charset="0"/>
              <a:buChar char="►"/>
              <a:tabLst>
                <a:tab pos="292100" algn="l"/>
              </a:tabLst>
            </a:pPr>
            <a:r>
              <a:rPr lang="en-US" altLang="en-US" sz="2400" dirty="0">
                <a:solidFill>
                  <a:srgbClr val="FFFF00"/>
                </a:solidFill>
              </a:rPr>
              <a:t>Purpose:</a:t>
            </a:r>
            <a:r>
              <a:rPr lang="en-US" altLang="en-US" sz="2400" dirty="0">
                <a:solidFill>
                  <a:srgbClr val="BA0004"/>
                </a:solidFill>
              </a:rPr>
              <a:t> </a:t>
            </a:r>
          </a:p>
          <a:p>
            <a:pPr marL="0" indent="0">
              <a:lnSpc>
                <a:spcPct val="90000"/>
              </a:lnSpc>
              <a:spcBef>
                <a:spcPct val="0"/>
              </a:spcBef>
              <a:buNone/>
              <a:tabLst>
                <a:tab pos="292100" algn="l"/>
              </a:tabLst>
            </a:pPr>
            <a:r>
              <a:rPr lang="en-US" altLang="en-US" sz="2400" dirty="0"/>
              <a:t>	To discourage illicit opioid use due to cravings or the desire to </a:t>
            </a:r>
            <a:r>
              <a:rPr lang="en-US" altLang="en-US" sz="2400" dirty="0" smtClean="0"/>
              <a:t>	alleviate </a:t>
            </a:r>
            <a:r>
              <a:rPr lang="en-US" altLang="en-US" sz="2400" dirty="0"/>
              <a:t>opioid withdrawal symptoms. </a:t>
            </a:r>
          </a:p>
          <a:p>
            <a:pPr>
              <a:lnSpc>
                <a:spcPct val="90000"/>
              </a:lnSpc>
              <a:spcBef>
                <a:spcPct val="0"/>
              </a:spcBef>
              <a:buFont typeface="Century Gothic" panose="020B0502020202020204" pitchFamily="34" charset="0"/>
              <a:buChar char="►"/>
              <a:tabLst>
                <a:tab pos="292100" algn="l"/>
              </a:tabLst>
            </a:pPr>
            <a:endParaRPr lang="en-US" altLang="en-US" sz="1400" dirty="0"/>
          </a:p>
          <a:p>
            <a:pPr>
              <a:lnSpc>
                <a:spcPct val="90000"/>
              </a:lnSpc>
              <a:spcBef>
                <a:spcPct val="0"/>
              </a:spcBef>
              <a:buFont typeface="Century Gothic" panose="020B0502020202020204" pitchFamily="34" charset="0"/>
              <a:buChar char="►"/>
              <a:tabLst>
                <a:tab pos="292100" algn="l"/>
              </a:tabLst>
            </a:pPr>
            <a:r>
              <a:rPr lang="en-US" altLang="en-US" sz="2400" dirty="0">
                <a:solidFill>
                  <a:srgbClr val="FFFF00"/>
                </a:solidFill>
              </a:rPr>
              <a:t>Indication:</a:t>
            </a:r>
          </a:p>
          <a:p>
            <a:pPr marL="0" indent="0">
              <a:lnSpc>
                <a:spcPct val="90000"/>
              </a:lnSpc>
              <a:spcBef>
                <a:spcPct val="0"/>
              </a:spcBef>
              <a:buNone/>
              <a:tabLst>
                <a:tab pos="292100" algn="l"/>
              </a:tabLst>
            </a:pPr>
            <a:r>
              <a:rPr lang="en-US" altLang="en-US" sz="2400" dirty="0"/>
              <a:t>	</a:t>
            </a:r>
            <a:r>
              <a:rPr lang="en-US" altLang="en-US" sz="2400" dirty="0" smtClean="0"/>
              <a:t>For </a:t>
            </a:r>
            <a:r>
              <a:rPr lang="en-US" altLang="en-US" sz="2400" dirty="0"/>
              <a:t>the treatment of moderate to severe pain not responsive to </a:t>
            </a:r>
            <a:r>
              <a:rPr lang="en-US" altLang="en-US" sz="2400" dirty="0" smtClean="0"/>
              <a:t>	non-narcotic </a:t>
            </a:r>
            <a:r>
              <a:rPr lang="en-US" altLang="en-US" sz="2400" dirty="0"/>
              <a:t>analgesics; for detoxification treatment of opioid </a:t>
            </a:r>
            <a:r>
              <a:rPr lang="en-US" altLang="en-US" sz="2400" dirty="0" smtClean="0"/>
              <a:t>		addiction</a:t>
            </a:r>
            <a:r>
              <a:rPr lang="en-US" altLang="en-US" sz="2400" dirty="0"/>
              <a:t>; for maintenance treatment of opioid addiction, in </a:t>
            </a:r>
            <a:r>
              <a:rPr lang="en-US" altLang="en-US" sz="2400" dirty="0" smtClean="0"/>
              <a:t>	conjunction </a:t>
            </a:r>
            <a:r>
              <a:rPr lang="en-US" altLang="en-US" sz="2400" dirty="0"/>
              <a:t>with appropriate social and medical services.</a:t>
            </a:r>
          </a:p>
          <a:p>
            <a:pPr>
              <a:lnSpc>
                <a:spcPct val="90000"/>
              </a:lnSpc>
              <a:spcBef>
                <a:spcPct val="0"/>
              </a:spcBef>
              <a:buFont typeface="Century Gothic" panose="020B0502020202020204" pitchFamily="34" charset="0"/>
              <a:buChar char="►"/>
              <a:tabLst>
                <a:tab pos="292100" algn="l"/>
              </a:tabLst>
            </a:pPr>
            <a:endParaRPr kumimoji="1" lang="en-US" altLang="en-US" sz="2400" dirty="0">
              <a:solidFill>
                <a:srgbClr val="DA771B"/>
              </a:solidFill>
            </a:endParaRPr>
          </a:p>
          <a:p>
            <a:pPr>
              <a:lnSpc>
                <a:spcPct val="90000"/>
              </a:lnSpc>
              <a:spcBef>
                <a:spcPct val="0"/>
              </a:spcBef>
              <a:buFont typeface="Century Gothic" panose="020B0502020202020204" pitchFamily="34" charset="0"/>
              <a:buChar char="►"/>
              <a:tabLst>
                <a:tab pos="292100" algn="l"/>
              </a:tabLst>
            </a:pPr>
            <a:r>
              <a:rPr kumimoji="1" lang="en-US" altLang="en-US" sz="2400" dirty="0">
                <a:solidFill>
                  <a:srgbClr val="FFFF00"/>
                </a:solidFill>
              </a:rPr>
              <a:t>Year of FDA-Approval: </a:t>
            </a:r>
            <a:r>
              <a:rPr kumimoji="1" lang="en-US" altLang="en-US" sz="2400" dirty="0"/>
              <a:t>1964</a:t>
            </a:r>
          </a:p>
        </p:txBody>
      </p:sp>
      <p:sp>
        <p:nvSpPr>
          <p:cNvPr id="131076" name="Text Box 7"/>
          <p:cNvSpPr txBox="1">
            <a:spLocks noChangeArrowheads="1"/>
          </p:cNvSpPr>
          <p:nvPr/>
        </p:nvSpPr>
        <p:spPr bwMode="auto">
          <a:xfrm>
            <a:off x="4343400" y="1038050"/>
            <a:ext cx="3505200" cy="240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lgn="l">
              <a:spcBef>
                <a:spcPct val="20000"/>
              </a:spcBef>
              <a:buChar char="•"/>
              <a:defRPr sz="3200">
                <a:solidFill>
                  <a:schemeClr val="bg1"/>
                </a:solidFill>
                <a:latin typeface="Arial" charset="0"/>
              </a:defRPr>
            </a:lvl1pPr>
            <a:lvl2pPr marL="742950" indent="-285750" algn="l">
              <a:spcBef>
                <a:spcPct val="20000"/>
              </a:spcBef>
              <a:buChar char="–"/>
              <a:defRPr sz="2800">
                <a:solidFill>
                  <a:schemeClr val="bg1"/>
                </a:solidFill>
                <a:latin typeface="Arial" charset="0"/>
              </a:defRPr>
            </a:lvl2pPr>
            <a:lvl3pPr marL="1143000" indent="-228600" algn="l">
              <a:spcBef>
                <a:spcPct val="20000"/>
              </a:spcBef>
              <a:buChar char="•"/>
              <a:defRPr sz="2400">
                <a:solidFill>
                  <a:schemeClr val="bg1"/>
                </a:solidFill>
                <a:latin typeface="Arial" charset="0"/>
              </a:defRPr>
            </a:lvl3pPr>
            <a:lvl4pPr marL="1600200" indent="-228600" algn="l">
              <a:spcBef>
                <a:spcPct val="20000"/>
              </a:spcBef>
              <a:buChar char="–"/>
              <a:defRPr sz="2000">
                <a:solidFill>
                  <a:schemeClr val="bg1"/>
                </a:solidFill>
                <a:latin typeface="Arial" charset="0"/>
              </a:defRPr>
            </a:lvl4pPr>
            <a:lvl5pPr marL="2057400" indent="-228600" algn="l">
              <a:spcBef>
                <a:spcPct val="20000"/>
              </a:spcBef>
              <a:buChar char="»"/>
              <a:defRPr sz="2000">
                <a:solidFill>
                  <a:schemeClr val="bg1"/>
                </a:solidFill>
                <a:latin typeface="Arial" charset="0"/>
              </a:defRPr>
            </a:lvl5pPr>
            <a:lvl6pPr marL="2514600" indent="-228600" eaLnBrk="0" fontAlgn="base" hangingPunct="0">
              <a:spcBef>
                <a:spcPct val="20000"/>
              </a:spcBef>
              <a:spcAft>
                <a:spcPct val="0"/>
              </a:spcAft>
              <a:buChar char="»"/>
              <a:defRPr sz="2000">
                <a:solidFill>
                  <a:schemeClr val="bg1"/>
                </a:solidFill>
                <a:latin typeface="Arial" charset="0"/>
              </a:defRPr>
            </a:lvl6pPr>
            <a:lvl7pPr marL="2971800" indent="-228600" eaLnBrk="0" fontAlgn="base" hangingPunct="0">
              <a:spcBef>
                <a:spcPct val="20000"/>
              </a:spcBef>
              <a:spcAft>
                <a:spcPct val="0"/>
              </a:spcAft>
              <a:buChar char="»"/>
              <a:defRPr sz="2000">
                <a:solidFill>
                  <a:schemeClr val="bg1"/>
                </a:solidFill>
                <a:latin typeface="Arial" charset="0"/>
              </a:defRPr>
            </a:lvl7pPr>
            <a:lvl8pPr marL="3429000" indent="-228600" eaLnBrk="0" fontAlgn="base" hangingPunct="0">
              <a:spcBef>
                <a:spcPct val="20000"/>
              </a:spcBef>
              <a:spcAft>
                <a:spcPct val="0"/>
              </a:spcAft>
              <a:buChar char="»"/>
              <a:defRPr sz="2000">
                <a:solidFill>
                  <a:schemeClr val="bg1"/>
                </a:solidFill>
                <a:latin typeface="Arial" charset="0"/>
              </a:defRPr>
            </a:lvl8pPr>
            <a:lvl9pPr marL="3886200" indent="-228600" eaLnBrk="0" fontAlgn="base" hangingPunct="0">
              <a:spcBef>
                <a:spcPct val="20000"/>
              </a:spcBef>
              <a:spcAft>
                <a:spcPct val="0"/>
              </a:spcAft>
              <a:buChar char="»"/>
              <a:defRPr sz="2000">
                <a:solidFill>
                  <a:schemeClr val="bg1"/>
                </a:solidFill>
                <a:latin typeface="Arial" charset="0"/>
              </a:defRPr>
            </a:lvl9pPr>
          </a:lstStyle>
          <a:p>
            <a:pPr algn="ctr" eaLnBrk="0" fontAlgn="base" hangingPunct="0">
              <a:lnSpc>
                <a:spcPct val="80000"/>
              </a:lnSpc>
              <a:spcBef>
                <a:spcPct val="50000"/>
              </a:spcBef>
              <a:spcAft>
                <a:spcPct val="0"/>
              </a:spcAft>
              <a:buFontTx/>
              <a:buNone/>
            </a:pPr>
            <a:r>
              <a:rPr lang="en-US" altLang="en-US" sz="1200" b="1">
                <a:solidFill>
                  <a:srgbClr val="FFFF00"/>
                </a:solidFill>
              </a:rPr>
              <a:t>(information from medication package insert)</a:t>
            </a:r>
          </a:p>
        </p:txBody>
      </p:sp>
      <p:sp>
        <p:nvSpPr>
          <p:cNvPr id="2" name="Slide Number Placeholder 1"/>
          <p:cNvSpPr>
            <a:spLocks noGrp="1"/>
          </p:cNvSpPr>
          <p:nvPr>
            <p:ph type="sldNum" sz="quarter" idx="12"/>
          </p:nvPr>
        </p:nvSpPr>
        <p:spPr/>
        <p:txBody>
          <a:bodyPr/>
          <a:lstStyle/>
          <a:p>
            <a:fld id="{D57F1E4F-1CFF-5643-939E-217C01CDF565}" type="slidenum">
              <a:rPr lang="en-US" smtClean="0"/>
              <a:pPr/>
              <a:t>104</a:t>
            </a:fld>
            <a:endParaRPr lang="en-US" dirty="0"/>
          </a:p>
        </p:txBody>
      </p:sp>
      <p:pic>
        <p:nvPicPr>
          <p:cNvPr id="4098" name="Picture 2" descr="image00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11571" y="1278116"/>
            <a:ext cx="1958725" cy="22320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46512311"/>
      </p:ext>
    </p:extLst>
  </p:cSld>
  <p:clrMapOvr>
    <a:masterClrMapping/>
  </p:clrMapOvr>
  <p:transition/>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2"/>
          <p:cNvSpPr>
            <a:spLocks noGrp="1" noChangeArrowheads="1"/>
          </p:cNvSpPr>
          <p:nvPr>
            <p:ph type="title" idx="4294967295"/>
          </p:nvPr>
        </p:nvSpPr>
        <p:spPr>
          <a:xfrm>
            <a:off x="1792040" y="133218"/>
            <a:ext cx="8534400" cy="1507067"/>
          </a:xfrm>
        </p:spPr>
        <p:txBody>
          <a:bodyPr>
            <a:normAutofit/>
          </a:bodyPr>
          <a:lstStyle/>
          <a:p>
            <a:pPr algn="ctr" eaLnBrk="1" hangingPunct="1"/>
            <a:r>
              <a:rPr lang="en-US" altLang="en-US" sz="4000" b="1" dirty="0" smtClean="0"/>
              <a:t>Additional METHADONE Information</a:t>
            </a:r>
            <a:endParaRPr lang="en-US" altLang="en-US" sz="4000" b="1" baseline="30000" dirty="0"/>
          </a:p>
        </p:txBody>
      </p:sp>
      <p:sp>
        <p:nvSpPr>
          <p:cNvPr id="132099" name="Rectangle 3"/>
          <p:cNvSpPr>
            <a:spLocks noGrp="1" noChangeArrowheads="1"/>
          </p:cNvSpPr>
          <p:nvPr>
            <p:ph type="body" idx="4294967295"/>
          </p:nvPr>
        </p:nvSpPr>
        <p:spPr>
          <a:xfrm>
            <a:off x="1752600" y="1717073"/>
            <a:ext cx="8886092" cy="4495800"/>
          </a:xfrm>
        </p:spPr>
        <p:txBody>
          <a:bodyPr>
            <a:normAutofit fontScale="92500" lnSpcReduction="20000"/>
          </a:bodyPr>
          <a:lstStyle/>
          <a:p>
            <a:pPr>
              <a:lnSpc>
                <a:spcPct val="90000"/>
              </a:lnSpc>
              <a:spcBef>
                <a:spcPct val="0"/>
              </a:spcBef>
              <a:buFont typeface="Century Gothic" panose="020B0502020202020204" pitchFamily="34" charset="0"/>
              <a:buChar char="►"/>
            </a:pPr>
            <a:r>
              <a:rPr lang="en-US" altLang="en-US" sz="2400" dirty="0">
                <a:solidFill>
                  <a:srgbClr val="FFFF00"/>
                </a:solidFill>
              </a:rPr>
              <a:t>Pregnancy:</a:t>
            </a:r>
            <a:r>
              <a:rPr lang="en-US" altLang="en-US" sz="2400" dirty="0">
                <a:solidFill>
                  <a:srgbClr val="BA0004"/>
                </a:solidFill>
              </a:rPr>
              <a:t> </a:t>
            </a:r>
          </a:p>
          <a:p>
            <a:pPr marL="292100" indent="-292100">
              <a:spcBef>
                <a:spcPct val="0"/>
              </a:spcBef>
              <a:buClr>
                <a:schemeClr val="bg1"/>
              </a:buClr>
              <a:buSzPct val="125000"/>
              <a:buNone/>
            </a:pPr>
            <a:r>
              <a:rPr lang="en-US" altLang="en-US" sz="2400" dirty="0"/>
              <a:t>	Methadone is the </a:t>
            </a:r>
            <a:r>
              <a:rPr lang="en-US" altLang="en-US" sz="2400" dirty="0">
                <a:solidFill>
                  <a:srgbClr val="FFFF00"/>
                </a:solidFill>
              </a:rPr>
              <a:t>preferred method of treatment for medication-assisted treatment for opioid dependence in pregnant women</a:t>
            </a:r>
            <a:r>
              <a:rPr lang="en-US" altLang="en-US" sz="2400" dirty="0"/>
              <a:t>.  An expert review of published data on experiences with methadone use during pregnancy concludes that it is unlikely to pose a substantial risk.  But, there is insufficient data to state that there is no risk.</a:t>
            </a:r>
          </a:p>
          <a:p>
            <a:pPr marL="292100" indent="-292100">
              <a:spcBef>
                <a:spcPct val="0"/>
              </a:spcBef>
              <a:buClr>
                <a:schemeClr val="bg1"/>
              </a:buClr>
              <a:buSzPct val="125000"/>
              <a:buNone/>
            </a:pPr>
            <a:r>
              <a:rPr lang="en-US" altLang="en-US" sz="2400" dirty="0"/>
              <a:t>	</a:t>
            </a:r>
          </a:p>
          <a:p>
            <a:pPr marL="292100" indent="-292100">
              <a:spcBef>
                <a:spcPct val="0"/>
              </a:spcBef>
              <a:buClr>
                <a:schemeClr val="bg1"/>
              </a:buClr>
              <a:buSzPct val="125000"/>
              <a:buNone/>
            </a:pPr>
            <a:r>
              <a:rPr lang="en-US" altLang="en-US" sz="2400" dirty="0"/>
              <a:t>	Methadone has not been adequately tested on pregnant women.  Therefore, methadone has a </a:t>
            </a:r>
            <a:r>
              <a:rPr lang="en-US" altLang="en-US" sz="2400" dirty="0">
                <a:solidFill>
                  <a:srgbClr val="FFFF00"/>
                </a:solidFill>
              </a:rPr>
              <a:t>Pregnancy Category C </a:t>
            </a:r>
            <a:r>
              <a:rPr lang="en-US" altLang="en-US" sz="2400" dirty="0"/>
              <a:t>designation, meaning that it </a:t>
            </a:r>
            <a:r>
              <a:rPr lang="en-US" altLang="en-US" sz="2400" dirty="0">
                <a:solidFill>
                  <a:srgbClr val="FFFF00"/>
                </a:solidFill>
              </a:rPr>
              <a:t>should be used during pregnancy only if the potential benefit justifies the potential risk to the fetus.</a:t>
            </a:r>
            <a:r>
              <a:rPr lang="en-US" altLang="en-US" sz="2400" dirty="0"/>
              <a:t>  Caution should be exercised when using methadone with this population. </a:t>
            </a:r>
            <a:endParaRPr lang="en-US" altLang="en-US" sz="1000" dirty="0"/>
          </a:p>
          <a:p>
            <a:pPr marL="292100" indent="-292100">
              <a:spcBef>
                <a:spcPct val="0"/>
              </a:spcBef>
              <a:buClr>
                <a:schemeClr val="bg1"/>
              </a:buClr>
              <a:buSzPct val="125000"/>
              <a:buNone/>
            </a:pPr>
            <a:r>
              <a:rPr lang="en-US" altLang="en-US" sz="1000" dirty="0"/>
              <a:t>	</a:t>
            </a:r>
            <a:endParaRPr lang="en-US" altLang="en-US" sz="2400" dirty="0">
              <a:solidFill>
                <a:schemeClr val="tx1"/>
              </a:solidFill>
            </a:endParaRPr>
          </a:p>
        </p:txBody>
      </p:sp>
      <p:sp>
        <p:nvSpPr>
          <p:cNvPr id="132100" name="Text Box 5"/>
          <p:cNvSpPr txBox="1">
            <a:spLocks noChangeArrowheads="1"/>
          </p:cNvSpPr>
          <p:nvPr/>
        </p:nvSpPr>
        <p:spPr bwMode="auto">
          <a:xfrm>
            <a:off x="4325816" y="1499469"/>
            <a:ext cx="3505200" cy="240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lgn="l">
              <a:spcBef>
                <a:spcPct val="20000"/>
              </a:spcBef>
              <a:buChar char="•"/>
              <a:defRPr sz="3200">
                <a:solidFill>
                  <a:schemeClr val="bg1"/>
                </a:solidFill>
                <a:latin typeface="Arial" charset="0"/>
              </a:defRPr>
            </a:lvl1pPr>
            <a:lvl2pPr marL="742950" indent="-285750" algn="l">
              <a:spcBef>
                <a:spcPct val="20000"/>
              </a:spcBef>
              <a:buChar char="–"/>
              <a:defRPr sz="2800">
                <a:solidFill>
                  <a:schemeClr val="bg1"/>
                </a:solidFill>
                <a:latin typeface="Arial" charset="0"/>
              </a:defRPr>
            </a:lvl2pPr>
            <a:lvl3pPr marL="1143000" indent="-228600" algn="l">
              <a:spcBef>
                <a:spcPct val="20000"/>
              </a:spcBef>
              <a:buChar char="•"/>
              <a:defRPr sz="2400">
                <a:solidFill>
                  <a:schemeClr val="bg1"/>
                </a:solidFill>
                <a:latin typeface="Arial" charset="0"/>
              </a:defRPr>
            </a:lvl3pPr>
            <a:lvl4pPr marL="1600200" indent="-228600" algn="l">
              <a:spcBef>
                <a:spcPct val="20000"/>
              </a:spcBef>
              <a:buChar char="–"/>
              <a:defRPr sz="2000">
                <a:solidFill>
                  <a:schemeClr val="bg1"/>
                </a:solidFill>
                <a:latin typeface="Arial" charset="0"/>
              </a:defRPr>
            </a:lvl4pPr>
            <a:lvl5pPr marL="2057400" indent="-228600" algn="l">
              <a:spcBef>
                <a:spcPct val="20000"/>
              </a:spcBef>
              <a:buChar char="»"/>
              <a:defRPr sz="2000">
                <a:solidFill>
                  <a:schemeClr val="bg1"/>
                </a:solidFill>
                <a:latin typeface="Arial" charset="0"/>
              </a:defRPr>
            </a:lvl5pPr>
            <a:lvl6pPr marL="2514600" indent="-228600" eaLnBrk="0" fontAlgn="base" hangingPunct="0">
              <a:spcBef>
                <a:spcPct val="20000"/>
              </a:spcBef>
              <a:spcAft>
                <a:spcPct val="0"/>
              </a:spcAft>
              <a:buChar char="»"/>
              <a:defRPr sz="2000">
                <a:solidFill>
                  <a:schemeClr val="bg1"/>
                </a:solidFill>
                <a:latin typeface="Arial" charset="0"/>
              </a:defRPr>
            </a:lvl6pPr>
            <a:lvl7pPr marL="2971800" indent="-228600" eaLnBrk="0" fontAlgn="base" hangingPunct="0">
              <a:spcBef>
                <a:spcPct val="20000"/>
              </a:spcBef>
              <a:spcAft>
                <a:spcPct val="0"/>
              </a:spcAft>
              <a:buChar char="»"/>
              <a:defRPr sz="2000">
                <a:solidFill>
                  <a:schemeClr val="bg1"/>
                </a:solidFill>
                <a:latin typeface="Arial" charset="0"/>
              </a:defRPr>
            </a:lvl7pPr>
            <a:lvl8pPr marL="3429000" indent="-228600" eaLnBrk="0" fontAlgn="base" hangingPunct="0">
              <a:spcBef>
                <a:spcPct val="20000"/>
              </a:spcBef>
              <a:spcAft>
                <a:spcPct val="0"/>
              </a:spcAft>
              <a:buChar char="»"/>
              <a:defRPr sz="2000">
                <a:solidFill>
                  <a:schemeClr val="bg1"/>
                </a:solidFill>
                <a:latin typeface="Arial" charset="0"/>
              </a:defRPr>
            </a:lvl8pPr>
            <a:lvl9pPr marL="3886200" indent="-228600" eaLnBrk="0" fontAlgn="base" hangingPunct="0">
              <a:spcBef>
                <a:spcPct val="20000"/>
              </a:spcBef>
              <a:spcAft>
                <a:spcPct val="0"/>
              </a:spcAft>
              <a:buChar char="»"/>
              <a:defRPr sz="2000">
                <a:solidFill>
                  <a:schemeClr val="bg1"/>
                </a:solidFill>
                <a:latin typeface="Arial" charset="0"/>
              </a:defRPr>
            </a:lvl9pPr>
          </a:lstStyle>
          <a:p>
            <a:pPr algn="ctr" eaLnBrk="0" fontAlgn="base" hangingPunct="0">
              <a:lnSpc>
                <a:spcPct val="80000"/>
              </a:lnSpc>
              <a:spcBef>
                <a:spcPct val="50000"/>
              </a:spcBef>
              <a:spcAft>
                <a:spcPct val="0"/>
              </a:spcAft>
              <a:buFontTx/>
              <a:buNone/>
            </a:pPr>
            <a:r>
              <a:rPr lang="en-US" altLang="en-US" sz="1200" b="1" dirty="0">
                <a:solidFill>
                  <a:srgbClr val="FFFF00"/>
                </a:solidFill>
              </a:rPr>
              <a:t>(information from medication package insert)</a:t>
            </a:r>
          </a:p>
        </p:txBody>
      </p:sp>
      <p:sp>
        <p:nvSpPr>
          <p:cNvPr id="2" name="Slide Number Placeholder 1"/>
          <p:cNvSpPr>
            <a:spLocks noGrp="1"/>
          </p:cNvSpPr>
          <p:nvPr>
            <p:ph type="sldNum" sz="quarter" idx="12"/>
          </p:nvPr>
        </p:nvSpPr>
        <p:spPr/>
        <p:txBody>
          <a:bodyPr/>
          <a:lstStyle/>
          <a:p>
            <a:fld id="{D57F1E4F-1CFF-5643-939E-217C01CDF565}" type="slidenum">
              <a:rPr lang="en-US" smtClean="0"/>
              <a:pPr/>
              <a:t>105</a:t>
            </a:fld>
            <a:endParaRPr lang="en-US" dirty="0"/>
          </a:p>
        </p:txBody>
      </p:sp>
    </p:spTree>
    <p:extLst>
      <p:ext uri="{BB962C8B-B14F-4D97-AF65-F5344CB8AC3E}">
        <p14:creationId xmlns:p14="http://schemas.microsoft.com/office/powerpoint/2010/main" val="889570525"/>
      </p:ext>
    </p:extLst>
  </p:cSld>
  <p:clrMapOvr>
    <a:masterClrMapping/>
  </p:clrMapOvr>
  <p:transition/>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2"/>
          <p:cNvSpPr>
            <a:spLocks noGrp="1" noChangeArrowheads="1"/>
          </p:cNvSpPr>
          <p:nvPr>
            <p:ph type="title" idx="4294967295"/>
          </p:nvPr>
        </p:nvSpPr>
        <p:spPr>
          <a:xfrm>
            <a:off x="684211" y="-31913"/>
            <a:ext cx="10821233" cy="1507067"/>
          </a:xfrm>
        </p:spPr>
        <p:txBody>
          <a:bodyPr>
            <a:normAutofit/>
          </a:bodyPr>
          <a:lstStyle/>
          <a:p>
            <a:pPr algn="ctr" eaLnBrk="1" hangingPunct="1"/>
            <a:r>
              <a:rPr lang="en-US" altLang="en-US" b="1" dirty="0" smtClean="0"/>
              <a:t>Additional </a:t>
            </a:r>
            <a:r>
              <a:rPr lang="en-US" altLang="en-US" b="1" dirty="0" err="1" smtClean="0"/>
              <a:t>METHadone</a:t>
            </a:r>
            <a:r>
              <a:rPr lang="en-US" altLang="en-US" b="1" dirty="0" smtClean="0"/>
              <a:t> Information</a:t>
            </a:r>
            <a:endParaRPr lang="en-US" altLang="en-US" b="1" baseline="30000" dirty="0"/>
          </a:p>
        </p:txBody>
      </p:sp>
      <p:sp>
        <p:nvSpPr>
          <p:cNvPr id="133123" name="Rectangle 3"/>
          <p:cNvSpPr>
            <a:spLocks noGrp="1" noChangeArrowheads="1"/>
          </p:cNvSpPr>
          <p:nvPr>
            <p:ph type="body" idx="4294967295"/>
          </p:nvPr>
        </p:nvSpPr>
        <p:spPr>
          <a:xfrm>
            <a:off x="1752600" y="1333494"/>
            <a:ext cx="8763000" cy="4343400"/>
          </a:xfrm>
        </p:spPr>
        <p:txBody>
          <a:bodyPr>
            <a:normAutofit lnSpcReduction="10000"/>
          </a:bodyPr>
          <a:lstStyle/>
          <a:p>
            <a:pPr>
              <a:lnSpc>
                <a:spcPct val="90000"/>
              </a:lnSpc>
              <a:spcBef>
                <a:spcPct val="0"/>
              </a:spcBef>
              <a:buFont typeface="Century Gothic" panose="020B0502020202020204" pitchFamily="34" charset="0"/>
              <a:buChar char="►"/>
            </a:pPr>
            <a:r>
              <a:rPr lang="en-US" altLang="en-US" sz="2400" dirty="0">
                <a:solidFill>
                  <a:srgbClr val="FFFF00"/>
                </a:solidFill>
              </a:rPr>
              <a:t>Pregnancy: </a:t>
            </a:r>
          </a:p>
          <a:p>
            <a:pPr>
              <a:lnSpc>
                <a:spcPct val="90000"/>
              </a:lnSpc>
              <a:spcBef>
                <a:spcPct val="0"/>
              </a:spcBef>
              <a:buFont typeface="Century Gothic" panose="020B0502020202020204" pitchFamily="34" charset="0"/>
              <a:buChar char="►"/>
            </a:pPr>
            <a:endParaRPr lang="en-US" altLang="en-US" sz="2400" dirty="0">
              <a:solidFill>
                <a:srgbClr val="FFC000"/>
              </a:solidFill>
            </a:endParaRPr>
          </a:p>
          <a:p>
            <a:pPr>
              <a:lnSpc>
                <a:spcPct val="90000"/>
              </a:lnSpc>
              <a:spcBef>
                <a:spcPct val="0"/>
              </a:spcBef>
              <a:buFont typeface="Century Gothic" panose="020B0502020202020204" pitchFamily="34" charset="0"/>
              <a:buChar char="►"/>
            </a:pPr>
            <a:r>
              <a:rPr lang="en-US" altLang="en-US" sz="2400" dirty="0">
                <a:solidFill>
                  <a:srgbClr val="FFFF00"/>
                </a:solidFill>
              </a:rPr>
              <a:t>Detoxification is relatively contraindicated </a:t>
            </a:r>
            <a:r>
              <a:rPr lang="en-US" altLang="en-US" sz="2400" dirty="0"/>
              <a:t>unless done in hospital with monitoring.</a:t>
            </a:r>
          </a:p>
          <a:p>
            <a:pPr>
              <a:lnSpc>
                <a:spcPct val="90000"/>
              </a:lnSpc>
              <a:spcBef>
                <a:spcPct val="0"/>
              </a:spcBef>
              <a:buFont typeface="Century Gothic" panose="020B0502020202020204" pitchFamily="34" charset="0"/>
              <a:buChar char="►"/>
            </a:pPr>
            <a:endParaRPr lang="en-US" altLang="en-US" sz="2400" dirty="0"/>
          </a:p>
          <a:p>
            <a:pPr>
              <a:lnSpc>
                <a:spcPct val="90000"/>
              </a:lnSpc>
              <a:spcBef>
                <a:spcPct val="0"/>
              </a:spcBef>
              <a:buFont typeface="Century Gothic" panose="020B0502020202020204" pitchFamily="34" charset="0"/>
              <a:buChar char="►"/>
            </a:pPr>
            <a:r>
              <a:rPr lang="en-US" altLang="en-US" sz="2400" dirty="0"/>
              <a:t>Babies born to mothers who have been taking opioids regularly prior to delivery may be physically dependent and may experience opioid withdrawal symptoms.  It is known that methadone is excreted through breast milk, and a decision should be made whether to discontinue nursing or to discontinue the medication, taking into account the importance of the medication to the mother and continued illicit opioid use.</a:t>
            </a:r>
            <a:endParaRPr lang="en-US" altLang="en-US" sz="2400" dirty="0">
              <a:solidFill>
                <a:schemeClr val="tx1"/>
              </a:solidFill>
            </a:endParaRPr>
          </a:p>
        </p:txBody>
      </p:sp>
      <p:sp>
        <p:nvSpPr>
          <p:cNvPr id="133124" name="Text Box 5"/>
          <p:cNvSpPr txBox="1">
            <a:spLocks noChangeArrowheads="1"/>
          </p:cNvSpPr>
          <p:nvPr/>
        </p:nvSpPr>
        <p:spPr bwMode="auto">
          <a:xfrm>
            <a:off x="4381500" y="1161793"/>
            <a:ext cx="3505200" cy="240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lgn="l">
              <a:spcBef>
                <a:spcPct val="20000"/>
              </a:spcBef>
              <a:buChar char="•"/>
              <a:defRPr sz="3200">
                <a:solidFill>
                  <a:schemeClr val="bg1"/>
                </a:solidFill>
                <a:latin typeface="Arial" charset="0"/>
              </a:defRPr>
            </a:lvl1pPr>
            <a:lvl2pPr marL="742950" indent="-285750" algn="l">
              <a:spcBef>
                <a:spcPct val="20000"/>
              </a:spcBef>
              <a:buChar char="–"/>
              <a:defRPr sz="2800">
                <a:solidFill>
                  <a:schemeClr val="bg1"/>
                </a:solidFill>
                <a:latin typeface="Arial" charset="0"/>
              </a:defRPr>
            </a:lvl2pPr>
            <a:lvl3pPr marL="1143000" indent="-228600" algn="l">
              <a:spcBef>
                <a:spcPct val="20000"/>
              </a:spcBef>
              <a:buChar char="•"/>
              <a:defRPr sz="2400">
                <a:solidFill>
                  <a:schemeClr val="bg1"/>
                </a:solidFill>
                <a:latin typeface="Arial" charset="0"/>
              </a:defRPr>
            </a:lvl3pPr>
            <a:lvl4pPr marL="1600200" indent="-228600" algn="l">
              <a:spcBef>
                <a:spcPct val="20000"/>
              </a:spcBef>
              <a:buChar char="–"/>
              <a:defRPr sz="2000">
                <a:solidFill>
                  <a:schemeClr val="bg1"/>
                </a:solidFill>
                <a:latin typeface="Arial" charset="0"/>
              </a:defRPr>
            </a:lvl4pPr>
            <a:lvl5pPr marL="2057400" indent="-228600" algn="l">
              <a:spcBef>
                <a:spcPct val="20000"/>
              </a:spcBef>
              <a:buChar char="»"/>
              <a:defRPr sz="2000">
                <a:solidFill>
                  <a:schemeClr val="bg1"/>
                </a:solidFill>
                <a:latin typeface="Arial" charset="0"/>
              </a:defRPr>
            </a:lvl5pPr>
            <a:lvl6pPr marL="2514600" indent="-228600" eaLnBrk="0" fontAlgn="base" hangingPunct="0">
              <a:spcBef>
                <a:spcPct val="20000"/>
              </a:spcBef>
              <a:spcAft>
                <a:spcPct val="0"/>
              </a:spcAft>
              <a:buChar char="»"/>
              <a:defRPr sz="2000">
                <a:solidFill>
                  <a:schemeClr val="bg1"/>
                </a:solidFill>
                <a:latin typeface="Arial" charset="0"/>
              </a:defRPr>
            </a:lvl6pPr>
            <a:lvl7pPr marL="2971800" indent="-228600" eaLnBrk="0" fontAlgn="base" hangingPunct="0">
              <a:spcBef>
                <a:spcPct val="20000"/>
              </a:spcBef>
              <a:spcAft>
                <a:spcPct val="0"/>
              </a:spcAft>
              <a:buChar char="»"/>
              <a:defRPr sz="2000">
                <a:solidFill>
                  <a:schemeClr val="bg1"/>
                </a:solidFill>
                <a:latin typeface="Arial" charset="0"/>
              </a:defRPr>
            </a:lvl7pPr>
            <a:lvl8pPr marL="3429000" indent="-228600" eaLnBrk="0" fontAlgn="base" hangingPunct="0">
              <a:spcBef>
                <a:spcPct val="20000"/>
              </a:spcBef>
              <a:spcAft>
                <a:spcPct val="0"/>
              </a:spcAft>
              <a:buChar char="»"/>
              <a:defRPr sz="2000">
                <a:solidFill>
                  <a:schemeClr val="bg1"/>
                </a:solidFill>
                <a:latin typeface="Arial" charset="0"/>
              </a:defRPr>
            </a:lvl8pPr>
            <a:lvl9pPr marL="3886200" indent="-228600" eaLnBrk="0" fontAlgn="base" hangingPunct="0">
              <a:spcBef>
                <a:spcPct val="20000"/>
              </a:spcBef>
              <a:spcAft>
                <a:spcPct val="0"/>
              </a:spcAft>
              <a:buChar char="»"/>
              <a:defRPr sz="2000">
                <a:solidFill>
                  <a:schemeClr val="bg1"/>
                </a:solidFill>
                <a:latin typeface="Arial" charset="0"/>
              </a:defRPr>
            </a:lvl9pPr>
          </a:lstStyle>
          <a:p>
            <a:pPr algn="ctr" eaLnBrk="0" fontAlgn="base" hangingPunct="0">
              <a:lnSpc>
                <a:spcPct val="80000"/>
              </a:lnSpc>
              <a:spcBef>
                <a:spcPct val="50000"/>
              </a:spcBef>
              <a:spcAft>
                <a:spcPct val="0"/>
              </a:spcAft>
              <a:buFontTx/>
              <a:buNone/>
            </a:pPr>
            <a:r>
              <a:rPr lang="en-US" altLang="en-US" sz="1200" b="1" dirty="0">
                <a:solidFill>
                  <a:srgbClr val="FFFF00"/>
                </a:solidFill>
              </a:rPr>
              <a:t>(information from medication package insert)</a:t>
            </a:r>
          </a:p>
        </p:txBody>
      </p:sp>
      <p:sp>
        <p:nvSpPr>
          <p:cNvPr id="2" name="Slide Number Placeholder 1"/>
          <p:cNvSpPr>
            <a:spLocks noGrp="1"/>
          </p:cNvSpPr>
          <p:nvPr>
            <p:ph type="sldNum" sz="quarter" idx="12"/>
          </p:nvPr>
        </p:nvSpPr>
        <p:spPr/>
        <p:txBody>
          <a:bodyPr/>
          <a:lstStyle/>
          <a:p>
            <a:fld id="{D57F1E4F-1CFF-5643-939E-217C01CDF565}" type="slidenum">
              <a:rPr lang="en-US" smtClean="0"/>
              <a:pPr/>
              <a:t>106</a:t>
            </a:fld>
            <a:endParaRPr lang="en-US" dirty="0"/>
          </a:p>
        </p:txBody>
      </p:sp>
    </p:spTree>
    <p:extLst>
      <p:ext uri="{BB962C8B-B14F-4D97-AF65-F5344CB8AC3E}">
        <p14:creationId xmlns:p14="http://schemas.microsoft.com/office/powerpoint/2010/main" val="3969997422"/>
      </p:ext>
    </p:extLst>
  </p:cSld>
  <p:clrMapOvr>
    <a:masterClrMapping/>
  </p:clrMapOvr>
  <p:transition/>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2"/>
          <p:cNvSpPr>
            <a:spLocks noGrp="1" noChangeArrowheads="1"/>
          </p:cNvSpPr>
          <p:nvPr>
            <p:ph type="title" idx="4294967295"/>
          </p:nvPr>
        </p:nvSpPr>
        <p:spPr>
          <a:xfrm>
            <a:off x="1677741" y="62636"/>
            <a:ext cx="8534400" cy="1507067"/>
          </a:xfrm>
        </p:spPr>
        <p:txBody>
          <a:bodyPr>
            <a:normAutofit/>
          </a:bodyPr>
          <a:lstStyle/>
          <a:p>
            <a:pPr algn="ctr"/>
            <a:r>
              <a:rPr lang="en-US" altLang="en-US" sz="4000" b="1" dirty="0"/>
              <a:t>How does methadone work?</a:t>
            </a:r>
          </a:p>
        </p:txBody>
      </p:sp>
      <p:sp>
        <p:nvSpPr>
          <p:cNvPr id="134147" name="Rectangle 3"/>
          <p:cNvSpPr>
            <a:spLocks noGrp="1" noChangeArrowheads="1"/>
          </p:cNvSpPr>
          <p:nvPr>
            <p:ph type="body" idx="4294967295"/>
          </p:nvPr>
        </p:nvSpPr>
        <p:spPr>
          <a:xfrm>
            <a:off x="2433882" y="1916724"/>
            <a:ext cx="8534400" cy="3615267"/>
          </a:xfrm>
        </p:spPr>
        <p:txBody>
          <a:bodyPr>
            <a:normAutofit lnSpcReduction="10000"/>
          </a:bodyPr>
          <a:lstStyle/>
          <a:p>
            <a:r>
              <a:rPr lang="en-US" altLang="en-US" sz="3200" dirty="0"/>
              <a:t>Methadone binds to the same receptor sites as other opioids.</a:t>
            </a:r>
          </a:p>
          <a:p>
            <a:pPr>
              <a:lnSpc>
                <a:spcPct val="95000"/>
              </a:lnSpc>
            </a:pPr>
            <a:r>
              <a:rPr lang="en-US" altLang="en-US" sz="3200" dirty="0"/>
              <a:t>Orally effective</a:t>
            </a:r>
          </a:p>
          <a:p>
            <a:pPr>
              <a:lnSpc>
                <a:spcPct val="95000"/>
              </a:lnSpc>
            </a:pPr>
            <a:r>
              <a:rPr lang="en-US" altLang="en-US" sz="3200" dirty="0"/>
              <a:t>Slow onset of action</a:t>
            </a:r>
          </a:p>
          <a:p>
            <a:pPr>
              <a:lnSpc>
                <a:spcPct val="95000"/>
              </a:lnSpc>
            </a:pPr>
            <a:r>
              <a:rPr lang="en-US" altLang="en-US" sz="3200" dirty="0"/>
              <a:t>Long duration of action</a:t>
            </a:r>
          </a:p>
          <a:p>
            <a:pPr>
              <a:lnSpc>
                <a:spcPct val="95000"/>
              </a:lnSpc>
            </a:pPr>
            <a:r>
              <a:rPr lang="en-US" altLang="en-US" sz="3200" dirty="0"/>
              <a:t>Slow offset of action </a:t>
            </a:r>
          </a:p>
          <a:p>
            <a:endParaRPr lang="en-US" altLang="en-US" dirty="0"/>
          </a:p>
        </p:txBody>
      </p:sp>
      <p:sp>
        <p:nvSpPr>
          <p:cNvPr id="2" name="Slide Number Placeholder 1"/>
          <p:cNvSpPr>
            <a:spLocks noGrp="1"/>
          </p:cNvSpPr>
          <p:nvPr>
            <p:ph type="sldNum" sz="quarter" idx="12"/>
          </p:nvPr>
        </p:nvSpPr>
        <p:spPr/>
        <p:txBody>
          <a:bodyPr/>
          <a:lstStyle/>
          <a:p>
            <a:fld id="{D57F1E4F-1CFF-5643-939E-217C01CDF565}" type="slidenum">
              <a:rPr lang="en-US" smtClean="0"/>
              <a:pPr/>
              <a:t>107</a:t>
            </a:fld>
            <a:endParaRPr lang="en-US" dirty="0"/>
          </a:p>
        </p:txBody>
      </p:sp>
    </p:spTree>
    <p:extLst>
      <p:ext uri="{BB962C8B-B14F-4D97-AF65-F5344CB8AC3E}">
        <p14:creationId xmlns:p14="http://schemas.microsoft.com/office/powerpoint/2010/main" val="1835272394"/>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1524000" y="0"/>
            <a:ext cx="9144000" cy="1803400"/>
          </a:xfrm>
          <a:noFill/>
        </p:spPr>
        <p:txBody>
          <a:bodyPr vert="horz" lIns="92075" tIns="46038" rIns="92075" bIns="46038" rtlCol="0" anchor="ctr">
            <a:normAutofit/>
          </a:bodyPr>
          <a:lstStyle/>
          <a:p>
            <a:pPr algn="ctr" eaLnBrk="1" hangingPunct="1"/>
            <a:r>
              <a:rPr lang="en-US" altLang="en-US" sz="4000" b="1" dirty="0"/>
              <a:t>Methadone Maintenance: </a:t>
            </a:r>
            <a:br>
              <a:rPr lang="en-US" altLang="en-US" sz="4000" b="1" dirty="0"/>
            </a:br>
            <a:r>
              <a:rPr lang="en-US" altLang="en-US" sz="4000" b="1" dirty="0"/>
              <a:t>Advantages </a:t>
            </a:r>
            <a:endParaRPr lang="en-AU" altLang="en-US" sz="4000" b="1" i="1" dirty="0"/>
          </a:p>
        </p:txBody>
      </p:sp>
      <p:sp>
        <p:nvSpPr>
          <p:cNvPr id="22531" name="Rectangle 3"/>
          <p:cNvSpPr>
            <a:spLocks noGrp="1" noChangeArrowheads="1"/>
          </p:cNvSpPr>
          <p:nvPr>
            <p:ph sz="quarter" idx="1"/>
          </p:nvPr>
        </p:nvSpPr>
        <p:spPr>
          <a:xfrm>
            <a:off x="2226502" y="1644042"/>
            <a:ext cx="8001000" cy="4495800"/>
          </a:xfrm>
        </p:spPr>
        <p:txBody>
          <a:bodyPr vert="horz" lIns="92075" tIns="46038" rIns="92075" bIns="46038" rtlCol="0" anchor="ctr">
            <a:normAutofit fontScale="92500" lnSpcReduction="10000"/>
          </a:bodyPr>
          <a:lstStyle/>
          <a:p>
            <a:pPr eaLnBrk="1" hangingPunct="1"/>
            <a:r>
              <a:rPr lang="en-AU" altLang="en-US" sz="2800" dirty="0"/>
              <a:t>Suppresses opioid withdrawal and reduces craving</a:t>
            </a:r>
          </a:p>
          <a:p>
            <a:pPr eaLnBrk="1" hangingPunct="1"/>
            <a:r>
              <a:rPr lang="en-AU" altLang="en-US" sz="2800" dirty="0"/>
              <a:t>Oral administration (syrup or tablet forms used) </a:t>
            </a:r>
          </a:p>
          <a:p>
            <a:pPr eaLnBrk="1" hangingPunct="1"/>
            <a:r>
              <a:rPr lang="en-AU" altLang="en-US" sz="2800" dirty="0"/>
              <a:t>Once daily doses enable lifestyle changes</a:t>
            </a:r>
          </a:p>
          <a:p>
            <a:pPr eaLnBrk="1" hangingPunct="1"/>
            <a:r>
              <a:rPr lang="en-AU" altLang="en-US" sz="2800" dirty="0"/>
              <a:t>Counselling promotes long-term lifestyle changes</a:t>
            </a:r>
          </a:p>
          <a:p>
            <a:pPr eaLnBrk="1" hangingPunct="1"/>
            <a:r>
              <a:rPr lang="en-AU" altLang="en-US" sz="2800" dirty="0"/>
              <a:t>Reduced participation in crime</a:t>
            </a:r>
          </a:p>
          <a:p>
            <a:pPr eaLnBrk="1" hangingPunct="1"/>
            <a:r>
              <a:rPr lang="en-AU" altLang="en-US" sz="2800" dirty="0"/>
              <a:t>Reduced transmission of blood borne viruses </a:t>
            </a:r>
          </a:p>
          <a:p>
            <a:pPr eaLnBrk="1" hangingPunct="1"/>
            <a:r>
              <a:rPr lang="en-AU" altLang="en-US" sz="2800" dirty="0"/>
              <a:t>Few long-term side-effects</a:t>
            </a:r>
            <a:r>
              <a:rPr lang="en-US" altLang="en-US" sz="2800" dirty="0"/>
              <a:t>.</a:t>
            </a:r>
            <a:endParaRPr lang="en-AU" altLang="en-US" sz="2800" dirty="0"/>
          </a:p>
        </p:txBody>
      </p:sp>
      <p:sp>
        <p:nvSpPr>
          <p:cNvPr id="22532" name="Rectangle 4"/>
          <p:cNvSpPr>
            <a:spLocks noChangeArrowheads="1"/>
          </p:cNvSpPr>
          <p:nvPr/>
        </p:nvSpPr>
        <p:spPr bwMode="auto">
          <a:xfrm>
            <a:off x="8763000" y="64008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400">
                <a:solidFill>
                  <a:srgbClr val="FFCC00"/>
                </a:solidFill>
                <a:latin typeface="Arial" charset="0"/>
              </a:defRPr>
            </a:lvl1pPr>
            <a:lvl2pPr marL="742950" indent="-285750">
              <a:defRPr sz="4400">
                <a:solidFill>
                  <a:srgbClr val="FFCC00"/>
                </a:solidFill>
                <a:latin typeface="Arial" charset="0"/>
              </a:defRPr>
            </a:lvl2pPr>
            <a:lvl3pPr marL="1143000" indent="-228600">
              <a:defRPr sz="4400">
                <a:solidFill>
                  <a:srgbClr val="FFCC00"/>
                </a:solidFill>
                <a:latin typeface="Arial" charset="0"/>
              </a:defRPr>
            </a:lvl3pPr>
            <a:lvl4pPr marL="1600200" indent="-228600">
              <a:defRPr sz="4400">
                <a:solidFill>
                  <a:srgbClr val="FFCC00"/>
                </a:solidFill>
                <a:latin typeface="Arial" charset="0"/>
              </a:defRPr>
            </a:lvl4pPr>
            <a:lvl5pPr marL="2057400" indent="-228600">
              <a:defRPr sz="4400">
                <a:solidFill>
                  <a:srgbClr val="FFCC00"/>
                </a:solidFill>
                <a:latin typeface="Arial" charset="0"/>
              </a:defRPr>
            </a:lvl5pPr>
            <a:lvl6pPr marL="2514600" indent="-228600" algn="ctr" eaLnBrk="0" fontAlgn="base" hangingPunct="0">
              <a:lnSpc>
                <a:spcPct val="80000"/>
              </a:lnSpc>
              <a:spcBef>
                <a:spcPct val="0"/>
              </a:spcBef>
              <a:spcAft>
                <a:spcPct val="0"/>
              </a:spcAft>
              <a:defRPr sz="4400">
                <a:solidFill>
                  <a:srgbClr val="FFCC00"/>
                </a:solidFill>
                <a:latin typeface="Arial" charset="0"/>
              </a:defRPr>
            </a:lvl6pPr>
            <a:lvl7pPr marL="2971800" indent="-228600" algn="ctr" eaLnBrk="0" fontAlgn="base" hangingPunct="0">
              <a:lnSpc>
                <a:spcPct val="80000"/>
              </a:lnSpc>
              <a:spcBef>
                <a:spcPct val="0"/>
              </a:spcBef>
              <a:spcAft>
                <a:spcPct val="0"/>
              </a:spcAft>
              <a:defRPr sz="4400">
                <a:solidFill>
                  <a:srgbClr val="FFCC00"/>
                </a:solidFill>
                <a:latin typeface="Arial" charset="0"/>
              </a:defRPr>
            </a:lvl7pPr>
            <a:lvl8pPr marL="3429000" indent="-228600" algn="ctr" eaLnBrk="0" fontAlgn="base" hangingPunct="0">
              <a:lnSpc>
                <a:spcPct val="80000"/>
              </a:lnSpc>
              <a:spcBef>
                <a:spcPct val="0"/>
              </a:spcBef>
              <a:spcAft>
                <a:spcPct val="0"/>
              </a:spcAft>
              <a:defRPr sz="4400">
                <a:solidFill>
                  <a:srgbClr val="FFCC00"/>
                </a:solidFill>
                <a:latin typeface="Arial" charset="0"/>
              </a:defRPr>
            </a:lvl8pPr>
            <a:lvl9pPr marL="3886200" indent="-228600" algn="ctr" eaLnBrk="0" fontAlgn="base" hangingPunct="0">
              <a:lnSpc>
                <a:spcPct val="80000"/>
              </a:lnSpc>
              <a:spcBef>
                <a:spcPct val="0"/>
              </a:spcBef>
              <a:spcAft>
                <a:spcPct val="0"/>
              </a:spcAft>
              <a:defRPr sz="4400">
                <a:solidFill>
                  <a:srgbClr val="FFCC00"/>
                </a:solidFill>
                <a:latin typeface="Arial" charset="0"/>
              </a:defRPr>
            </a:lvl9pPr>
          </a:lstStyle>
          <a:p>
            <a:pPr algn="r" eaLnBrk="0" fontAlgn="base" hangingPunct="0">
              <a:lnSpc>
                <a:spcPct val="80000"/>
              </a:lnSpc>
              <a:spcBef>
                <a:spcPct val="0"/>
              </a:spcBef>
              <a:spcAft>
                <a:spcPct val="0"/>
              </a:spcAft>
            </a:pPr>
            <a:endParaRPr lang="en-AU" altLang="en-US" sz="1400" b="1">
              <a:solidFill>
                <a:srgbClr val="FFFFFF"/>
              </a:solidFill>
            </a:endParaRPr>
          </a:p>
        </p:txBody>
      </p:sp>
      <p:sp>
        <p:nvSpPr>
          <p:cNvPr id="2" name="Slide Number Placeholder 1"/>
          <p:cNvSpPr>
            <a:spLocks noGrp="1"/>
          </p:cNvSpPr>
          <p:nvPr>
            <p:ph type="sldNum" sz="quarter" idx="12"/>
          </p:nvPr>
        </p:nvSpPr>
        <p:spPr/>
        <p:txBody>
          <a:bodyPr/>
          <a:lstStyle/>
          <a:p>
            <a:fld id="{D57F1E4F-1CFF-5643-939E-217C01CDF565}" type="slidenum">
              <a:rPr lang="en-US" smtClean="0"/>
              <a:pPr/>
              <a:t>108</a:t>
            </a:fld>
            <a:endParaRPr lang="en-US" dirty="0"/>
          </a:p>
        </p:txBody>
      </p:sp>
    </p:spTree>
    <p:extLst>
      <p:ext uri="{BB962C8B-B14F-4D97-AF65-F5344CB8AC3E}">
        <p14:creationId xmlns:p14="http://schemas.microsoft.com/office/powerpoint/2010/main" val="3265713394"/>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555" name="Group 3"/>
          <p:cNvGrpSpPr>
            <a:grpSpLocks/>
          </p:cNvGrpSpPr>
          <p:nvPr/>
        </p:nvGrpSpPr>
        <p:grpSpPr bwMode="auto">
          <a:xfrm>
            <a:off x="2495550" y="2103439"/>
            <a:ext cx="7886700" cy="3668712"/>
            <a:chOff x="843" y="1325"/>
            <a:chExt cx="4444" cy="2311"/>
          </a:xfrm>
        </p:grpSpPr>
        <p:sp>
          <p:nvSpPr>
            <p:cNvPr id="23611" name="Line 4"/>
            <p:cNvSpPr>
              <a:spLocks noChangeShapeType="1"/>
            </p:cNvSpPr>
            <p:nvPr/>
          </p:nvSpPr>
          <p:spPr bwMode="auto">
            <a:xfrm>
              <a:off x="843" y="1325"/>
              <a:ext cx="0" cy="2293"/>
            </a:xfrm>
            <a:prstGeom prst="line">
              <a:avLst/>
            </a:prstGeom>
            <a:noFill/>
            <a:ln w="28575">
              <a:solidFill>
                <a:schemeClr val="bg1"/>
              </a:solidFill>
              <a:round/>
              <a:headEnd/>
              <a:tailEnd/>
            </a:ln>
            <a:extLst>
              <a:ext uri="{909E8E84-426E-40DD-AFC4-6F175D3DCCD1}">
                <a14:hiddenFill xmlns:a14="http://schemas.microsoft.com/office/drawing/2010/main">
                  <a:noFill/>
                </a14:hiddenFill>
              </a:ext>
            </a:extLst>
          </p:spPr>
          <p:txBody>
            <a:bodyPr wrap="none" anchor="ctr"/>
            <a:lstStyle/>
            <a:p>
              <a:pPr algn="ctr" eaLnBrk="0" fontAlgn="base" hangingPunct="0">
                <a:lnSpc>
                  <a:spcPct val="80000"/>
                </a:lnSpc>
                <a:spcBef>
                  <a:spcPct val="0"/>
                </a:spcBef>
                <a:spcAft>
                  <a:spcPct val="0"/>
                </a:spcAft>
              </a:pPr>
              <a:endParaRPr lang="en-US" sz="4000" b="1">
                <a:solidFill>
                  <a:srgbClr val="FFCC00"/>
                </a:solidFill>
              </a:endParaRPr>
            </a:p>
          </p:txBody>
        </p:sp>
        <p:sp>
          <p:nvSpPr>
            <p:cNvPr id="23612" name="Line 5"/>
            <p:cNvSpPr>
              <a:spLocks noChangeShapeType="1"/>
            </p:cNvSpPr>
            <p:nvPr/>
          </p:nvSpPr>
          <p:spPr bwMode="auto">
            <a:xfrm flipH="1" flipV="1">
              <a:off x="843" y="3635"/>
              <a:ext cx="4444" cy="1"/>
            </a:xfrm>
            <a:prstGeom prst="line">
              <a:avLst/>
            </a:prstGeom>
            <a:noFill/>
            <a:ln w="28575">
              <a:solidFill>
                <a:schemeClr val="bg1"/>
              </a:solidFill>
              <a:round/>
              <a:headEnd/>
              <a:tailEnd/>
            </a:ln>
            <a:extLst>
              <a:ext uri="{909E8E84-426E-40DD-AFC4-6F175D3DCCD1}">
                <a14:hiddenFill xmlns:a14="http://schemas.microsoft.com/office/drawing/2010/main">
                  <a:noFill/>
                </a14:hiddenFill>
              </a:ext>
            </a:extLst>
          </p:spPr>
          <p:txBody>
            <a:bodyPr wrap="none" anchor="ctr"/>
            <a:lstStyle/>
            <a:p>
              <a:pPr algn="ctr" eaLnBrk="0" fontAlgn="base" hangingPunct="0">
                <a:lnSpc>
                  <a:spcPct val="80000"/>
                </a:lnSpc>
                <a:spcBef>
                  <a:spcPct val="0"/>
                </a:spcBef>
                <a:spcAft>
                  <a:spcPct val="0"/>
                </a:spcAft>
              </a:pPr>
              <a:endParaRPr lang="en-US" sz="4000" b="1">
                <a:solidFill>
                  <a:srgbClr val="FFCC00"/>
                </a:solidFill>
              </a:endParaRPr>
            </a:p>
          </p:txBody>
        </p:sp>
      </p:grpSp>
      <p:grpSp>
        <p:nvGrpSpPr>
          <p:cNvPr id="23556" name="Group 6"/>
          <p:cNvGrpSpPr>
            <a:grpSpLocks/>
          </p:cNvGrpSpPr>
          <p:nvPr/>
        </p:nvGrpSpPr>
        <p:grpSpPr bwMode="auto">
          <a:xfrm>
            <a:off x="2057405" y="2144721"/>
            <a:ext cx="485775" cy="2817813"/>
            <a:chOff x="576" y="1360"/>
            <a:chExt cx="306" cy="1775"/>
          </a:xfrm>
        </p:grpSpPr>
        <p:sp>
          <p:nvSpPr>
            <p:cNvPr id="23609" name="Text Box 7"/>
            <p:cNvSpPr txBox="1">
              <a:spLocks noChangeArrowheads="1"/>
            </p:cNvSpPr>
            <p:nvPr/>
          </p:nvSpPr>
          <p:spPr bwMode="auto">
            <a:xfrm rot="16200000">
              <a:off x="-54" y="2199"/>
              <a:ext cx="1566" cy="3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4400">
                  <a:solidFill>
                    <a:srgbClr val="FFCC00"/>
                  </a:solidFill>
                  <a:latin typeface="Arial" charset="0"/>
                </a:defRPr>
              </a:lvl1pPr>
              <a:lvl2pPr marL="742950" indent="-285750">
                <a:defRPr sz="4400">
                  <a:solidFill>
                    <a:srgbClr val="FFCC00"/>
                  </a:solidFill>
                  <a:latin typeface="Arial" charset="0"/>
                </a:defRPr>
              </a:lvl2pPr>
              <a:lvl3pPr marL="1143000" indent="-228600">
                <a:defRPr sz="4400">
                  <a:solidFill>
                    <a:srgbClr val="FFCC00"/>
                  </a:solidFill>
                  <a:latin typeface="Arial" charset="0"/>
                </a:defRPr>
              </a:lvl3pPr>
              <a:lvl4pPr marL="1600200" indent="-228600">
                <a:defRPr sz="4400">
                  <a:solidFill>
                    <a:srgbClr val="FFCC00"/>
                  </a:solidFill>
                  <a:latin typeface="Arial" charset="0"/>
                </a:defRPr>
              </a:lvl4pPr>
              <a:lvl5pPr marL="2057400" indent="-228600">
                <a:defRPr sz="4400">
                  <a:solidFill>
                    <a:srgbClr val="FFCC00"/>
                  </a:solidFill>
                  <a:latin typeface="Arial" charset="0"/>
                </a:defRPr>
              </a:lvl5pPr>
              <a:lvl6pPr marL="2514600" indent="-228600" algn="ctr" eaLnBrk="0" fontAlgn="base" hangingPunct="0">
                <a:lnSpc>
                  <a:spcPct val="80000"/>
                </a:lnSpc>
                <a:spcBef>
                  <a:spcPct val="0"/>
                </a:spcBef>
                <a:spcAft>
                  <a:spcPct val="0"/>
                </a:spcAft>
                <a:defRPr sz="4400">
                  <a:solidFill>
                    <a:srgbClr val="FFCC00"/>
                  </a:solidFill>
                  <a:latin typeface="Arial" charset="0"/>
                </a:defRPr>
              </a:lvl6pPr>
              <a:lvl7pPr marL="2971800" indent="-228600" algn="ctr" eaLnBrk="0" fontAlgn="base" hangingPunct="0">
                <a:lnSpc>
                  <a:spcPct val="80000"/>
                </a:lnSpc>
                <a:spcBef>
                  <a:spcPct val="0"/>
                </a:spcBef>
                <a:spcAft>
                  <a:spcPct val="0"/>
                </a:spcAft>
                <a:defRPr sz="4400">
                  <a:solidFill>
                    <a:srgbClr val="FFCC00"/>
                  </a:solidFill>
                  <a:latin typeface="Arial" charset="0"/>
                </a:defRPr>
              </a:lvl7pPr>
              <a:lvl8pPr marL="3429000" indent="-228600" algn="ctr" eaLnBrk="0" fontAlgn="base" hangingPunct="0">
                <a:lnSpc>
                  <a:spcPct val="80000"/>
                </a:lnSpc>
                <a:spcBef>
                  <a:spcPct val="0"/>
                </a:spcBef>
                <a:spcAft>
                  <a:spcPct val="0"/>
                </a:spcAft>
                <a:defRPr sz="4400">
                  <a:solidFill>
                    <a:srgbClr val="FFCC00"/>
                  </a:solidFill>
                  <a:latin typeface="Arial" charset="0"/>
                </a:defRPr>
              </a:lvl8pPr>
              <a:lvl9pPr marL="3886200" indent="-228600" algn="ctr" eaLnBrk="0" fontAlgn="base" hangingPunct="0">
                <a:lnSpc>
                  <a:spcPct val="80000"/>
                </a:lnSpc>
                <a:spcBef>
                  <a:spcPct val="0"/>
                </a:spcBef>
                <a:spcAft>
                  <a:spcPct val="0"/>
                </a:spcAft>
                <a:defRPr sz="4400">
                  <a:solidFill>
                    <a:srgbClr val="FFCC00"/>
                  </a:solidFill>
                  <a:latin typeface="Arial" charset="0"/>
                </a:defRPr>
              </a:lvl9pPr>
            </a:lstStyle>
            <a:p>
              <a:pPr algn="ctr" eaLnBrk="0" fontAlgn="base" hangingPunct="0">
                <a:lnSpc>
                  <a:spcPct val="80000"/>
                </a:lnSpc>
                <a:spcBef>
                  <a:spcPct val="0"/>
                </a:spcBef>
                <a:spcAft>
                  <a:spcPct val="0"/>
                </a:spcAft>
              </a:pPr>
              <a:r>
                <a:rPr lang="en-US" altLang="en-US" sz="3200" b="1">
                  <a:solidFill>
                    <a:srgbClr val="FFFFFF"/>
                  </a:solidFill>
                </a:rPr>
                <a:t>Serum level</a:t>
              </a:r>
            </a:p>
          </p:txBody>
        </p:sp>
        <p:sp>
          <p:nvSpPr>
            <p:cNvPr id="23610" name="Line 8"/>
            <p:cNvSpPr>
              <a:spLocks noChangeShapeType="1"/>
            </p:cNvSpPr>
            <p:nvPr/>
          </p:nvSpPr>
          <p:spPr bwMode="auto">
            <a:xfrm flipV="1">
              <a:off x="667" y="1360"/>
              <a:ext cx="0" cy="276"/>
            </a:xfrm>
            <a:prstGeom prst="line">
              <a:avLst/>
            </a:prstGeom>
            <a:noFill/>
            <a:ln w="38100">
              <a:solidFill>
                <a:schemeClr val="bg1"/>
              </a:solidFill>
              <a:round/>
              <a:headEnd/>
              <a:tailEnd type="triangle" w="med" len="med"/>
            </a:ln>
            <a:extLst>
              <a:ext uri="{909E8E84-426E-40DD-AFC4-6F175D3DCCD1}">
                <a14:hiddenFill xmlns:a14="http://schemas.microsoft.com/office/drawing/2010/main">
                  <a:noFill/>
                </a14:hiddenFill>
              </a:ext>
            </a:extLst>
          </p:spPr>
          <p:txBody>
            <a:bodyPr wrap="none" anchor="ctr"/>
            <a:lstStyle/>
            <a:p>
              <a:pPr algn="ctr" eaLnBrk="0" fontAlgn="base" hangingPunct="0">
                <a:lnSpc>
                  <a:spcPct val="80000"/>
                </a:lnSpc>
                <a:spcBef>
                  <a:spcPct val="0"/>
                </a:spcBef>
                <a:spcAft>
                  <a:spcPct val="0"/>
                </a:spcAft>
              </a:pPr>
              <a:endParaRPr lang="en-US" sz="4000" b="1">
                <a:solidFill>
                  <a:srgbClr val="FFCC00"/>
                </a:solidFill>
              </a:endParaRPr>
            </a:p>
          </p:txBody>
        </p:sp>
      </p:grpSp>
      <p:sp>
        <p:nvSpPr>
          <p:cNvPr id="23557" name="Line 10"/>
          <p:cNvSpPr>
            <a:spLocks noChangeShapeType="1"/>
          </p:cNvSpPr>
          <p:nvPr/>
        </p:nvSpPr>
        <p:spPr bwMode="auto">
          <a:xfrm>
            <a:off x="2862263" y="3133725"/>
            <a:ext cx="7097712" cy="14288"/>
          </a:xfrm>
          <a:prstGeom prst="line">
            <a:avLst/>
          </a:prstGeom>
          <a:noFill/>
          <a:ln w="38100">
            <a:solidFill>
              <a:srgbClr val="E300BB"/>
            </a:solidFill>
            <a:round/>
            <a:headEnd/>
            <a:tailEnd/>
          </a:ln>
          <a:extLst>
            <a:ext uri="{909E8E84-426E-40DD-AFC4-6F175D3DCCD1}">
              <a14:hiddenFill xmlns:a14="http://schemas.microsoft.com/office/drawing/2010/main">
                <a:noFill/>
              </a14:hiddenFill>
            </a:ext>
          </a:extLst>
        </p:spPr>
        <p:txBody>
          <a:bodyPr wrap="none" anchor="ctr"/>
          <a:lstStyle/>
          <a:p>
            <a:pPr algn="ctr" eaLnBrk="0" fontAlgn="base" hangingPunct="0">
              <a:lnSpc>
                <a:spcPct val="80000"/>
              </a:lnSpc>
              <a:spcBef>
                <a:spcPct val="0"/>
              </a:spcBef>
              <a:spcAft>
                <a:spcPct val="0"/>
              </a:spcAft>
            </a:pPr>
            <a:endParaRPr lang="en-US" sz="4000" b="1">
              <a:solidFill>
                <a:srgbClr val="FFCC00"/>
              </a:solidFill>
            </a:endParaRPr>
          </a:p>
        </p:txBody>
      </p:sp>
      <p:sp>
        <p:nvSpPr>
          <p:cNvPr id="23558" name="Line 11"/>
          <p:cNvSpPr>
            <a:spLocks noChangeShapeType="1"/>
          </p:cNvSpPr>
          <p:nvPr/>
        </p:nvSpPr>
        <p:spPr bwMode="auto">
          <a:xfrm>
            <a:off x="2862263" y="4359275"/>
            <a:ext cx="7097712" cy="0"/>
          </a:xfrm>
          <a:prstGeom prst="line">
            <a:avLst/>
          </a:prstGeom>
          <a:noFill/>
          <a:ln w="38100">
            <a:solidFill>
              <a:srgbClr val="E300BB"/>
            </a:solidFill>
            <a:round/>
            <a:headEnd/>
            <a:tailEnd/>
          </a:ln>
          <a:extLst>
            <a:ext uri="{909E8E84-426E-40DD-AFC4-6F175D3DCCD1}">
              <a14:hiddenFill xmlns:a14="http://schemas.microsoft.com/office/drawing/2010/main">
                <a:noFill/>
              </a14:hiddenFill>
            </a:ext>
          </a:extLst>
        </p:spPr>
        <p:txBody>
          <a:bodyPr wrap="none" anchor="ctr"/>
          <a:lstStyle/>
          <a:p>
            <a:pPr algn="ctr" eaLnBrk="0" fontAlgn="base" hangingPunct="0">
              <a:lnSpc>
                <a:spcPct val="80000"/>
              </a:lnSpc>
              <a:spcBef>
                <a:spcPct val="0"/>
              </a:spcBef>
              <a:spcAft>
                <a:spcPct val="0"/>
              </a:spcAft>
            </a:pPr>
            <a:endParaRPr lang="en-US" sz="4000" b="1">
              <a:solidFill>
                <a:srgbClr val="FFCC00"/>
              </a:solidFill>
            </a:endParaRPr>
          </a:p>
        </p:txBody>
      </p:sp>
      <p:grpSp>
        <p:nvGrpSpPr>
          <p:cNvPr id="23559" name="Group 15"/>
          <p:cNvGrpSpPr>
            <a:grpSpLocks/>
          </p:cNvGrpSpPr>
          <p:nvPr/>
        </p:nvGrpSpPr>
        <p:grpSpPr bwMode="auto">
          <a:xfrm>
            <a:off x="2513013" y="5494355"/>
            <a:ext cx="7991475" cy="982663"/>
            <a:chOff x="623" y="3461"/>
            <a:chExt cx="5034" cy="619"/>
          </a:xfrm>
        </p:grpSpPr>
        <p:sp>
          <p:nvSpPr>
            <p:cNvPr id="23595" name="Line 16"/>
            <p:cNvSpPr>
              <a:spLocks noChangeShapeType="1"/>
            </p:cNvSpPr>
            <p:nvPr/>
          </p:nvSpPr>
          <p:spPr bwMode="auto">
            <a:xfrm>
              <a:off x="952" y="3461"/>
              <a:ext cx="0" cy="311"/>
            </a:xfrm>
            <a:prstGeom prst="line">
              <a:avLst/>
            </a:prstGeom>
            <a:noFill/>
            <a:ln w="28575">
              <a:solidFill>
                <a:schemeClr val="bg1"/>
              </a:solidFill>
              <a:round/>
              <a:headEnd/>
              <a:tailEnd/>
            </a:ln>
            <a:extLst>
              <a:ext uri="{909E8E84-426E-40DD-AFC4-6F175D3DCCD1}">
                <a14:hiddenFill xmlns:a14="http://schemas.microsoft.com/office/drawing/2010/main">
                  <a:noFill/>
                </a14:hiddenFill>
              </a:ext>
            </a:extLst>
          </p:spPr>
          <p:txBody>
            <a:bodyPr wrap="none" anchor="ctr"/>
            <a:lstStyle/>
            <a:p>
              <a:pPr algn="ctr" eaLnBrk="0" fontAlgn="base" hangingPunct="0">
                <a:lnSpc>
                  <a:spcPct val="80000"/>
                </a:lnSpc>
                <a:spcBef>
                  <a:spcPct val="0"/>
                </a:spcBef>
                <a:spcAft>
                  <a:spcPct val="0"/>
                </a:spcAft>
              </a:pPr>
              <a:endParaRPr lang="en-US" sz="4000" b="1">
                <a:solidFill>
                  <a:srgbClr val="FFCC00"/>
                </a:solidFill>
              </a:endParaRPr>
            </a:p>
          </p:txBody>
        </p:sp>
        <p:sp>
          <p:nvSpPr>
            <p:cNvPr id="23596" name="Line 17"/>
            <p:cNvSpPr>
              <a:spLocks noChangeShapeType="1"/>
            </p:cNvSpPr>
            <p:nvPr/>
          </p:nvSpPr>
          <p:spPr bwMode="auto">
            <a:xfrm>
              <a:off x="1680" y="3461"/>
              <a:ext cx="0" cy="311"/>
            </a:xfrm>
            <a:prstGeom prst="line">
              <a:avLst/>
            </a:prstGeom>
            <a:noFill/>
            <a:ln w="28575">
              <a:solidFill>
                <a:schemeClr val="bg1"/>
              </a:solidFill>
              <a:round/>
              <a:headEnd/>
              <a:tailEnd/>
            </a:ln>
            <a:extLst>
              <a:ext uri="{909E8E84-426E-40DD-AFC4-6F175D3DCCD1}">
                <a14:hiddenFill xmlns:a14="http://schemas.microsoft.com/office/drawing/2010/main">
                  <a:noFill/>
                </a14:hiddenFill>
              </a:ext>
            </a:extLst>
          </p:spPr>
          <p:txBody>
            <a:bodyPr wrap="none" anchor="ctr"/>
            <a:lstStyle/>
            <a:p>
              <a:pPr algn="ctr" eaLnBrk="0" fontAlgn="base" hangingPunct="0">
                <a:lnSpc>
                  <a:spcPct val="80000"/>
                </a:lnSpc>
                <a:spcBef>
                  <a:spcPct val="0"/>
                </a:spcBef>
                <a:spcAft>
                  <a:spcPct val="0"/>
                </a:spcAft>
              </a:pPr>
              <a:endParaRPr lang="en-US" sz="4000" b="1">
                <a:solidFill>
                  <a:srgbClr val="FFCC00"/>
                </a:solidFill>
              </a:endParaRPr>
            </a:p>
          </p:txBody>
        </p:sp>
        <p:sp>
          <p:nvSpPr>
            <p:cNvPr id="23597" name="Line 18"/>
            <p:cNvSpPr>
              <a:spLocks noChangeShapeType="1"/>
            </p:cNvSpPr>
            <p:nvPr/>
          </p:nvSpPr>
          <p:spPr bwMode="auto">
            <a:xfrm>
              <a:off x="2409" y="3461"/>
              <a:ext cx="0" cy="311"/>
            </a:xfrm>
            <a:prstGeom prst="line">
              <a:avLst/>
            </a:prstGeom>
            <a:noFill/>
            <a:ln w="28575">
              <a:solidFill>
                <a:schemeClr val="bg1"/>
              </a:solidFill>
              <a:round/>
              <a:headEnd/>
              <a:tailEnd/>
            </a:ln>
            <a:extLst>
              <a:ext uri="{909E8E84-426E-40DD-AFC4-6F175D3DCCD1}">
                <a14:hiddenFill xmlns:a14="http://schemas.microsoft.com/office/drawing/2010/main">
                  <a:noFill/>
                </a14:hiddenFill>
              </a:ext>
            </a:extLst>
          </p:spPr>
          <p:txBody>
            <a:bodyPr wrap="none" anchor="ctr"/>
            <a:lstStyle/>
            <a:p>
              <a:pPr algn="ctr" eaLnBrk="0" fontAlgn="base" hangingPunct="0">
                <a:lnSpc>
                  <a:spcPct val="80000"/>
                </a:lnSpc>
                <a:spcBef>
                  <a:spcPct val="0"/>
                </a:spcBef>
                <a:spcAft>
                  <a:spcPct val="0"/>
                </a:spcAft>
              </a:pPr>
              <a:endParaRPr lang="en-US" sz="4000" b="1">
                <a:solidFill>
                  <a:srgbClr val="FFCC00"/>
                </a:solidFill>
              </a:endParaRPr>
            </a:p>
          </p:txBody>
        </p:sp>
        <p:sp>
          <p:nvSpPr>
            <p:cNvPr id="23598" name="Line 19"/>
            <p:cNvSpPr>
              <a:spLocks noChangeShapeType="1"/>
            </p:cNvSpPr>
            <p:nvPr/>
          </p:nvSpPr>
          <p:spPr bwMode="auto">
            <a:xfrm>
              <a:off x="3138" y="3461"/>
              <a:ext cx="0" cy="311"/>
            </a:xfrm>
            <a:prstGeom prst="line">
              <a:avLst/>
            </a:prstGeom>
            <a:noFill/>
            <a:ln w="28575">
              <a:solidFill>
                <a:schemeClr val="bg1"/>
              </a:solidFill>
              <a:round/>
              <a:headEnd/>
              <a:tailEnd/>
            </a:ln>
            <a:extLst>
              <a:ext uri="{909E8E84-426E-40DD-AFC4-6F175D3DCCD1}">
                <a14:hiddenFill xmlns:a14="http://schemas.microsoft.com/office/drawing/2010/main">
                  <a:noFill/>
                </a14:hiddenFill>
              </a:ext>
            </a:extLst>
          </p:spPr>
          <p:txBody>
            <a:bodyPr wrap="none" anchor="ctr"/>
            <a:lstStyle/>
            <a:p>
              <a:pPr algn="ctr" eaLnBrk="0" fontAlgn="base" hangingPunct="0">
                <a:lnSpc>
                  <a:spcPct val="80000"/>
                </a:lnSpc>
                <a:spcBef>
                  <a:spcPct val="0"/>
                </a:spcBef>
                <a:spcAft>
                  <a:spcPct val="0"/>
                </a:spcAft>
              </a:pPr>
              <a:endParaRPr lang="en-US" sz="4000" b="1">
                <a:solidFill>
                  <a:srgbClr val="FFCC00"/>
                </a:solidFill>
              </a:endParaRPr>
            </a:p>
          </p:txBody>
        </p:sp>
        <p:sp>
          <p:nvSpPr>
            <p:cNvPr id="23599" name="Line 20"/>
            <p:cNvSpPr>
              <a:spLocks noChangeShapeType="1"/>
            </p:cNvSpPr>
            <p:nvPr/>
          </p:nvSpPr>
          <p:spPr bwMode="auto">
            <a:xfrm>
              <a:off x="3867" y="3461"/>
              <a:ext cx="0" cy="311"/>
            </a:xfrm>
            <a:prstGeom prst="line">
              <a:avLst/>
            </a:prstGeom>
            <a:noFill/>
            <a:ln w="28575">
              <a:solidFill>
                <a:schemeClr val="bg1"/>
              </a:solidFill>
              <a:round/>
              <a:headEnd/>
              <a:tailEnd/>
            </a:ln>
            <a:extLst>
              <a:ext uri="{909E8E84-426E-40DD-AFC4-6F175D3DCCD1}">
                <a14:hiddenFill xmlns:a14="http://schemas.microsoft.com/office/drawing/2010/main">
                  <a:noFill/>
                </a14:hiddenFill>
              </a:ext>
            </a:extLst>
          </p:spPr>
          <p:txBody>
            <a:bodyPr wrap="none" anchor="ctr"/>
            <a:lstStyle/>
            <a:p>
              <a:pPr algn="ctr" eaLnBrk="0" fontAlgn="base" hangingPunct="0">
                <a:lnSpc>
                  <a:spcPct val="80000"/>
                </a:lnSpc>
                <a:spcBef>
                  <a:spcPct val="0"/>
                </a:spcBef>
                <a:spcAft>
                  <a:spcPct val="0"/>
                </a:spcAft>
              </a:pPr>
              <a:endParaRPr lang="en-US" sz="4000" b="1">
                <a:solidFill>
                  <a:srgbClr val="FFCC00"/>
                </a:solidFill>
              </a:endParaRPr>
            </a:p>
          </p:txBody>
        </p:sp>
        <p:sp>
          <p:nvSpPr>
            <p:cNvPr id="23600" name="Line 21"/>
            <p:cNvSpPr>
              <a:spLocks noChangeShapeType="1"/>
            </p:cNvSpPr>
            <p:nvPr/>
          </p:nvSpPr>
          <p:spPr bwMode="auto">
            <a:xfrm>
              <a:off x="4596" y="3461"/>
              <a:ext cx="0" cy="311"/>
            </a:xfrm>
            <a:prstGeom prst="line">
              <a:avLst/>
            </a:prstGeom>
            <a:noFill/>
            <a:ln w="28575">
              <a:solidFill>
                <a:schemeClr val="bg1"/>
              </a:solidFill>
              <a:round/>
              <a:headEnd/>
              <a:tailEnd/>
            </a:ln>
            <a:extLst>
              <a:ext uri="{909E8E84-426E-40DD-AFC4-6F175D3DCCD1}">
                <a14:hiddenFill xmlns:a14="http://schemas.microsoft.com/office/drawing/2010/main">
                  <a:noFill/>
                </a14:hiddenFill>
              </a:ext>
            </a:extLst>
          </p:spPr>
          <p:txBody>
            <a:bodyPr wrap="none" anchor="ctr"/>
            <a:lstStyle/>
            <a:p>
              <a:pPr algn="ctr" eaLnBrk="0" fontAlgn="base" hangingPunct="0">
                <a:lnSpc>
                  <a:spcPct val="80000"/>
                </a:lnSpc>
                <a:spcBef>
                  <a:spcPct val="0"/>
                </a:spcBef>
                <a:spcAft>
                  <a:spcPct val="0"/>
                </a:spcAft>
              </a:pPr>
              <a:endParaRPr lang="en-US" sz="4000" b="1">
                <a:solidFill>
                  <a:srgbClr val="FFCC00"/>
                </a:solidFill>
              </a:endParaRPr>
            </a:p>
          </p:txBody>
        </p:sp>
        <p:sp>
          <p:nvSpPr>
            <p:cNvPr id="23601" name="Text Box 22"/>
            <p:cNvSpPr txBox="1">
              <a:spLocks noChangeArrowheads="1"/>
            </p:cNvSpPr>
            <p:nvPr/>
          </p:nvSpPr>
          <p:spPr bwMode="auto">
            <a:xfrm>
              <a:off x="623" y="3773"/>
              <a:ext cx="662" cy="3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4400">
                  <a:solidFill>
                    <a:srgbClr val="FFCC00"/>
                  </a:solidFill>
                  <a:latin typeface="Arial" charset="0"/>
                </a:defRPr>
              </a:lvl1pPr>
              <a:lvl2pPr marL="742950" indent="-285750">
                <a:defRPr sz="4400">
                  <a:solidFill>
                    <a:srgbClr val="FFCC00"/>
                  </a:solidFill>
                  <a:latin typeface="Arial" charset="0"/>
                </a:defRPr>
              </a:lvl2pPr>
              <a:lvl3pPr marL="1143000" indent="-228600">
                <a:defRPr sz="4400">
                  <a:solidFill>
                    <a:srgbClr val="FFCC00"/>
                  </a:solidFill>
                  <a:latin typeface="Arial" charset="0"/>
                </a:defRPr>
              </a:lvl3pPr>
              <a:lvl4pPr marL="1600200" indent="-228600">
                <a:defRPr sz="4400">
                  <a:solidFill>
                    <a:srgbClr val="FFCC00"/>
                  </a:solidFill>
                  <a:latin typeface="Arial" charset="0"/>
                </a:defRPr>
              </a:lvl4pPr>
              <a:lvl5pPr marL="2057400" indent="-228600">
                <a:defRPr sz="4400">
                  <a:solidFill>
                    <a:srgbClr val="FFCC00"/>
                  </a:solidFill>
                  <a:latin typeface="Arial" charset="0"/>
                </a:defRPr>
              </a:lvl5pPr>
              <a:lvl6pPr marL="2514600" indent="-228600" algn="ctr" eaLnBrk="0" fontAlgn="base" hangingPunct="0">
                <a:lnSpc>
                  <a:spcPct val="80000"/>
                </a:lnSpc>
                <a:spcBef>
                  <a:spcPct val="0"/>
                </a:spcBef>
                <a:spcAft>
                  <a:spcPct val="0"/>
                </a:spcAft>
                <a:defRPr sz="4400">
                  <a:solidFill>
                    <a:srgbClr val="FFCC00"/>
                  </a:solidFill>
                  <a:latin typeface="Arial" charset="0"/>
                </a:defRPr>
              </a:lvl6pPr>
              <a:lvl7pPr marL="2971800" indent="-228600" algn="ctr" eaLnBrk="0" fontAlgn="base" hangingPunct="0">
                <a:lnSpc>
                  <a:spcPct val="80000"/>
                </a:lnSpc>
                <a:spcBef>
                  <a:spcPct val="0"/>
                </a:spcBef>
                <a:spcAft>
                  <a:spcPct val="0"/>
                </a:spcAft>
                <a:defRPr sz="4400">
                  <a:solidFill>
                    <a:srgbClr val="FFCC00"/>
                  </a:solidFill>
                  <a:latin typeface="Arial" charset="0"/>
                </a:defRPr>
              </a:lvl7pPr>
              <a:lvl8pPr marL="3429000" indent="-228600" algn="ctr" eaLnBrk="0" fontAlgn="base" hangingPunct="0">
                <a:lnSpc>
                  <a:spcPct val="80000"/>
                </a:lnSpc>
                <a:spcBef>
                  <a:spcPct val="0"/>
                </a:spcBef>
                <a:spcAft>
                  <a:spcPct val="0"/>
                </a:spcAft>
                <a:defRPr sz="4400">
                  <a:solidFill>
                    <a:srgbClr val="FFCC00"/>
                  </a:solidFill>
                  <a:latin typeface="Arial" charset="0"/>
                </a:defRPr>
              </a:lvl8pPr>
              <a:lvl9pPr marL="3886200" indent="-228600" algn="ctr" eaLnBrk="0" fontAlgn="base" hangingPunct="0">
                <a:lnSpc>
                  <a:spcPct val="80000"/>
                </a:lnSpc>
                <a:spcBef>
                  <a:spcPct val="0"/>
                </a:spcBef>
                <a:spcAft>
                  <a:spcPct val="0"/>
                </a:spcAft>
                <a:defRPr sz="4400">
                  <a:solidFill>
                    <a:srgbClr val="FFCC00"/>
                  </a:solidFill>
                  <a:latin typeface="Arial" charset="0"/>
                </a:defRPr>
              </a:lvl9pPr>
            </a:lstStyle>
            <a:p>
              <a:pPr algn="ctr" eaLnBrk="0" fontAlgn="base" hangingPunct="0">
                <a:lnSpc>
                  <a:spcPct val="80000"/>
                </a:lnSpc>
                <a:spcBef>
                  <a:spcPct val="0"/>
                </a:spcBef>
                <a:spcAft>
                  <a:spcPct val="0"/>
                </a:spcAft>
              </a:pPr>
              <a:r>
                <a:rPr lang="en-US" altLang="en-US" sz="3200" b="1">
                  <a:solidFill>
                    <a:srgbClr val="FFFFFF"/>
                  </a:solidFill>
                </a:rPr>
                <a:t>8AM</a:t>
              </a:r>
            </a:p>
          </p:txBody>
        </p:sp>
        <p:sp>
          <p:nvSpPr>
            <p:cNvPr id="23602" name="Text Box 23"/>
            <p:cNvSpPr txBox="1">
              <a:spLocks noChangeArrowheads="1"/>
            </p:cNvSpPr>
            <p:nvPr/>
          </p:nvSpPr>
          <p:spPr bwMode="auto">
            <a:xfrm>
              <a:off x="1302" y="3773"/>
              <a:ext cx="776" cy="3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4400">
                  <a:solidFill>
                    <a:srgbClr val="FFCC00"/>
                  </a:solidFill>
                  <a:latin typeface="Arial" charset="0"/>
                </a:defRPr>
              </a:lvl1pPr>
              <a:lvl2pPr marL="742950" indent="-285750">
                <a:defRPr sz="4400">
                  <a:solidFill>
                    <a:srgbClr val="FFCC00"/>
                  </a:solidFill>
                  <a:latin typeface="Arial" charset="0"/>
                </a:defRPr>
              </a:lvl2pPr>
              <a:lvl3pPr marL="1143000" indent="-228600">
                <a:defRPr sz="4400">
                  <a:solidFill>
                    <a:srgbClr val="FFCC00"/>
                  </a:solidFill>
                  <a:latin typeface="Arial" charset="0"/>
                </a:defRPr>
              </a:lvl3pPr>
              <a:lvl4pPr marL="1600200" indent="-228600">
                <a:defRPr sz="4400">
                  <a:solidFill>
                    <a:srgbClr val="FFCC00"/>
                  </a:solidFill>
                  <a:latin typeface="Arial" charset="0"/>
                </a:defRPr>
              </a:lvl4pPr>
              <a:lvl5pPr marL="2057400" indent="-228600">
                <a:defRPr sz="4400">
                  <a:solidFill>
                    <a:srgbClr val="FFCC00"/>
                  </a:solidFill>
                  <a:latin typeface="Arial" charset="0"/>
                </a:defRPr>
              </a:lvl5pPr>
              <a:lvl6pPr marL="2514600" indent="-228600" algn="ctr" eaLnBrk="0" fontAlgn="base" hangingPunct="0">
                <a:lnSpc>
                  <a:spcPct val="80000"/>
                </a:lnSpc>
                <a:spcBef>
                  <a:spcPct val="0"/>
                </a:spcBef>
                <a:spcAft>
                  <a:spcPct val="0"/>
                </a:spcAft>
                <a:defRPr sz="4400">
                  <a:solidFill>
                    <a:srgbClr val="FFCC00"/>
                  </a:solidFill>
                  <a:latin typeface="Arial" charset="0"/>
                </a:defRPr>
              </a:lvl6pPr>
              <a:lvl7pPr marL="2971800" indent="-228600" algn="ctr" eaLnBrk="0" fontAlgn="base" hangingPunct="0">
                <a:lnSpc>
                  <a:spcPct val="80000"/>
                </a:lnSpc>
                <a:spcBef>
                  <a:spcPct val="0"/>
                </a:spcBef>
                <a:spcAft>
                  <a:spcPct val="0"/>
                </a:spcAft>
                <a:defRPr sz="4400">
                  <a:solidFill>
                    <a:srgbClr val="FFCC00"/>
                  </a:solidFill>
                  <a:latin typeface="Arial" charset="0"/>
                </a:defRPr>
              </a:lvl7pPr>
              <a:lvl8pPr marL="3429000" indent="-228600" algn="ctr" eaLnBrk="0" fontAlgn="base" hangingPunct="0">
                <a:lnSpc>
                  <a:spcPct val="80000"/>
                </a:lnSpc>
                <a:spcBef>
                  <a:spcPct val="0"/>
                </a:spcBef>
                <a:spcAft>
                  <a:spcPct val="0"/>
                </a:spcAft>
                <a:defRPr sz="4400">
                  <a:solidFill>
                    <a:srgbClr val="FFCC00"/>
                  </a:solidFill>
                  <a:latin typeface="Arial" charset="0"/>
                </a:defRPr>
              </a:lvl8pPr>
              <a:lvl9pPr marL="3886200" indent="-228600" algn="ctr" eaLnBrk="0" fontAlgn="base" hangingPunct="0">
                <a:lnSpc>
                  <a:spcPct val="80000"/>
                </a:lnSpc>
                <a:spcBef>
                  <a:spcPct val="0"/>
                </a:spcBef>
                <a:spcAft>
                  <a:spcPct val="0"/>
                </a:spcAft>
                <a:defRPr sz="4400">
                  <a:solidFill>
                    <a:srgbClr val="FFCC00"/>
                  </a:solidFill>
                  <a:latin typeface="Arial" charset="0"/>
                </a:defRPr>
              </a:lvl9pPr>
            </a:lstStyle>
            <a:p>
              <a:pPr algn="ctr" eaLnBrk="0" fontAlgn="base" hangingPunct="0">
                <a:lnSpc>
                  <a:spcPct val="80000"/>
                </a:lnSpc>
                <a:spcBef>
                  <a:spcPct val="0"/>
                </a:spcBef>
                <a:spcAft>
                  <a:spcPct val="0"/>
                </a:spcAft>
              </a:pPr>
              <a:r>
                <a:rPr lang="en-US" altLang="en-US" sz="3200" b="1">
                  <a:solidFill>
                    <a:srgbClr val="FFFFFF"/>
                  </a:solidFill>
                </a:rPr>
                <a:t>Noon</a:t>
              </a:r>
            </a:p>
          </p:txBody>
        </p:sp>
        <p:sp>
          <p:nvSpPr>
            <p:cNvPr id="23603" name="Text Box 24"/>
            <p:cNvSpPr txBox="1">
              <a:spLocks noChangeArrowheads="1"/>
            </p:cNvSpPr>
            <p:nvPr/>
          </p:nvSpPr>
          <p:spPr bwMode="auto">
            <a:xfrm>
              <a:off x="2101" y="3773"/>
              <a:ext cx="647" cy="3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4400">
                  <a:solidFill>
                    <a:srgbClr val="FFCC00"/>
                  </a:solidFill>
                  <a:latin typeface="Arial" charset="0"/>
                </a:defRPr>
              </a:lvl1pPr>
              <a:lvl2pPr marL="742950" indent="-285750">
                <a:defRPr sz="4400">
                  <a:solidFill>
                    <a:srgbClr val="FFCC00"/>
                  </a:solidFill>
                  <a:latin typeface="Arial" charset="0"/>
                </a:defRPr>
              </a:lvl2pPr>
              <a:lvl3pPr marL="1143000" indent="-228600">
                <a:defRPr sz="4400">
                  <a:solidFill>
                    <a:srgbClr val="FFCC00"/>
                  </a:solidFill>
                  <a:latin typeface="Arial" charset="0"/>
                </a:defRPr>
              </a:lvl3pPr>
              <a:lvl4pPr marL="1600200" indent="-228600">
                <a:defRPr sz="4400">
                  <a:solidFill>
                    <a:srgbClr val="FFCC00"/>
                  </a:solidFill>
                  <a:latin typeface="Arial" charset="0"/>
                </a:defRPr>
              </a:lvl4pPr>
              <a:lvl5pPr marL="2057400" indent="-228600">
                <a:defRPr sz="4400">
                  <a:solidFill>
                    <a:srgbClr val="FFCC00"/>
                  </a:solidFill>
                  <a:latin typeface="Arial" charset="0"/>
                </a:defRPr>
              </a:lvl5pPr>
              <a:lvl6pPr marL="2514600" indent="-228600" algn="ctr" eaLnBrk="0" fontAlgn="base" hangingPunct="0">
                <a:lnSpc>
                  <a:spcPct val="80000"/>
                </a:lnSpc>
                <a:spcBef>
                  <a:spcPct val="0"/>
                </a:spcBef>
                <a:spcAft>
                  <a:spcPct val="0"/>
                </a:spcAft>
                <a:defRPr sz="4400">
                  <a:solidFill>
                    <a:srgbClr val="FFCC00"/>
                  </a:solidFill>
                  <a:latin typeface="Arial" charset="0"/>
                </a:defRPr>
              </a:lvl6pPr>
              <a:lvl7pPr marL="2971800" indent="-228600" algn="ctr" eaLnBrk="0" fontAlgn="base" hangingPunct="0">
                <a:lnSpc>
                  <a:spcPct val="80000"/>
                </a:lnSpc>
                <a:spcBef>
                  <a:spcPct val="0"/>
                </a:spcBef>
                <a:spcAft>
                  <a:spcPct val="0"/>
                </a:spcAft>
                <a:defRPr sz="4400">
                  <a:solidFill>
                    <a:srgbClr val="FFCC00"/>
                  </a:solidFill>
                  <a:latin typeface="Arial" charset="0"/>
                </a:defRPr>
              </a:lvl7pPr>
              <a:lvl8pPr marL="3429000" indent="-228600" algn="ctr" eaLnBrk="0" fontAlgn="base" hangingPunct="0">
                <a:lnSpc>
                  <a:spcPct val="80000"/>
                </a:lnSpc>
                <a:spcBef>
                  <a:spcPct val="0"/>
                </a:spcBef>
                <a:spcAft>
                  <a:spcPct val="0"/>
                </a:spcAft>
                <a:defRPr sz="4400">
                  <a:solidFill>
                    <a:srgbClr val="FFCC00"/>
                  </a:solidFill>
                  <a:latin typeface="Arial" charset="0"/>
                </a:defRPr>
              </a:lvl8pPr>
              <a:lvl9pPr marL="3886200" indent="-228600" algn="ctr" eaLnBrk="0" fontAlgn="base" hangingPunct="0">
                <a:lnSpc>
                  <a:spcPct val="80000"/>
                </a:lnSpc>
                <a:spcBef>
                  <a:spcPct val="0"/>
                </a:spcBef>
                <a:spcAft>
                  <a:spcPct val="0"/>
                </a:spcAft>
                <a:defRPr sz="4400">
                  <a:solidFill>
                    <a:srgbClr val="FFCC00"/>
                  </a:solidFill>
                  <a:latin typeface="Arial" charset="0"/>
                </a:defRPr>
              </a:lvl9pPr>
            </a:lstStyle>
            <a:p>
              <a:pPr algn="ctr" eaLnBrk="0" fontAlgn="base" hangingPunct="0">
                <a:lnSpc>
                  <a:spcPct val="80000"/>
                </a:lnSpc>
                <a:spcBef>
                  <a:spcPct val="0"/>
                </a:spcBef>
                <a:spcAft>
                  <a:spcPct val="0"/>
                </a:spcAft>
              </a:pPr>
              <a:r>
                <a:rPr lang="en-US" altLang="en-US" sz="3200" b="1">
                  <a:solidFill>
                    <a:srgbClr val="FFFFFF"/>
                  </a:solidFill>
                </a:rPr>
                <a:t>4PM</a:t>
              </a:r>
            </a:p>
          </p:txBody>
        </p:sp>
        <p:sp>
          <p:nvSpPr>
            <p:cNvPr id="23604" name="Text Box 25"/>
            <p:cNvSpPr txBox="1">
              <a:spLocks noChangeArrowheads="1"/>
            </p:cNvSpPr>
            <p:nvPr/>
          </p:nvSpPr>
          <p:spPr bwMode="auto">
            <a:xfrm>
              <a:off x="2824" y="3773"/>
              <a:ext cx="647" cy="3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4400">
                  <a:solidFill>
                    <a:srgbClr val="FFCC00"/>
                  </a:solidFill>
                  <a:latin typeface="Arial" charset="0"/>
                </a:defRPr>
              </a:lvl1pPr>
              <a:lvl2pPr marL="742950" indent="-285750">
                <a:defRPr sz="4400">
                  <a:solidFill>
                    <a:srgbClr val="FFCC00"/>
                  </a:solidFill>
                  <a:latin typeface="Arial" charset="0"/>
                </a:defRPr>
              </a:lvl2pPr>
              <a:lvl3pPr marL="1143000" indent="-228600">
                <a:defRPr sz="4400">
                  <a:solidFill>
                    <a:srgbClr val="FFCC00"/>
                  </a:solidFill>
                  <a:latin typeface="Arial" charset="0"/>
                </a:defRPr>
              </a:lvl3pPr>
              <a:lvl4pPr marL="1600200" indent="-228600">
                <a:defRPr sz="4400">
                  <a:solidFill>
                    <a:srgbClr val="FFCC00"/>
                  </a:solidFill>
                  <a:latin typeface="Arial" charset="0"/>
                </a:defRPr>
              </a:lvl4pPr>
              <a:lvl5pPr marL="2057400" indent="-228600">
                <a:defRPr sz="4400">
                  <a:solidFill>
                    <a:srgbClr val="FFCC00"/>
                  </a:solidFill>
                  <a:latin typeface="Arial" charset="0"/>
                </a:defRPr>
              </a:lvl5pPr>
              <a:lvl6pPr marL="2514600" indent="-228600" algn="ctr" eaLnBrk="0" fontAlgn="base" hangingPunct="0">
                <a:lnSpc>
                  <a:spcPct val="80000"/>
                </a:lnSpc>
                <a:spcBef>
                  <a:spcPct val="0"/>
                </a:spcBef>
                <a:spcAft>
                  <a:spcPct val="0"/>
                </a:spcAft>
                <a:defRPr sz="4400">
                  <a:solidFill>
                    <a:srgbClr val="FFCC00"/>
                  </a:solidFill>
                  <a:latin typeface="Arial" charset="0"/>
                </a:defRPr>
              </a:lvl6pPr>
              <a:lvl7pPr marL="2971800" indent="-228600" algn="ctr" eaLnBrk="0" fontAlgn="base" hangingPunct="0">
                <a:lnSpc>
                  <a:spcPct val="80000"/>
                </a:lnSpc>
                <a:spcBef>
                  <a:spcPct val="0"/>
                </a:spcBef>
                <a:spcAft>
                  <a:spcPct val="0"/>
                </a:spcAft>
                <a:defRPr sz="4400">
                  <a:solidFill>
                    <a:srgbClr val="FFCC00"/>
                  </a:solidFill>
                  <a:latin typeface="Arial" charset="0"/>
                </a:defRPr>
              </a:lvl7pPr>
              <a:lvl8pPr marL="3429000" indent="-228600" algn="ctr" eaLnBrk="0" fontAlgn="base" hangingPunct="0">
                <a:lnSpc>
                  <a:spcPct val="80000"/>
                </a:lnSpc>
                <a:spcBef>
                  <a:spcPct val="0"/>
                </a:spcBef>
                <a:spcAft>
                  <a:spcPct val="0"/>
                </a:spcAft>
                <a:defRPr sz="4400">
                  <a:solidFill>
                    <a:srgbClr val="FFCC00"/>
                  </a:solidFill>
                  <a:latin typeface="Arial" charset="0"/>
                </a:defRPr>
              </a:lvl8pPr>
              <a:lvl9pPr marL="3886200" indent="-228600" algn="ctr" eaLnBrk="0" fontAlgn="base" hangingPunct="0">
                <a:lnSpc>
                  <a:spcPct val="80000"/>
                </a:lnSpc>
                <a:spcBef>
                  <a:spcPct val="0"/>
                </a:spcBef>
                <a:spcAft>
                  <a:spcPct val="0"/>
                </a:spcAft>
                <a:defRPr sz="4400">
                  <a:solidFill>
                    <a:srgbClr val="FFCC00"/>
                  </a:solidFill>
                  <a:latin typeface="Arial" charset="0"/>
                </a:defRPr>
              </a:lvl9pPr>
            </a:lstStyle>
            <a:p>
              <a:pPr algn="ctr" eaLnBrk="0" fontAlgn="base" hangingPunct="0">
                <a:lnSpc>
                  <a:spcPct val="80000"/>
                </a:lnSpc>
                <a:spcBef>
                  <a:spcPct val="0"/>
                </a:spcBef>
                <a:spcAft>
                  <a:spcPct val="0"/>
                </a:spcAft>
              </a:pPr>
              <a:r>
                <a:rPr lang="en-US" altLang="en-US" sz="3200" b="1">
                  <a:solidFill>
                    <a:srgbClr val="FFFFFF"/>
                  </a:solidFill>
                </a:rPr>
                <a:t>8PM</a:t>
              </a:r>
            </a:p>
          </p:txBody>
        </p:sp>
        <p:sp>
          <p:nvSpPr>
            <p:cNvPr id="23605" name="Text Box 26"/>
            <p:cNvSpPr txBox="1">
              <a:spLocks noChangeArrowheads="1"/>
            </p:cNvSpPr>
            <p:nvPr/>
          </p:nvSpPr>
          <p:spPr bwMode="auto">
            <a:xfrm>
              <a:off x="3611" y="3773"/>
              <a:ext cx="518" cy="3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4400">
                  <a:solidFill>
                    <a:srgbClr val="FFCC00"/>
                  </a:solidFill>
                  <a:latin typeface="Arial" charset="0"/>
                </a:defRPr>
              </a:lvl1pPr>
              <a:lvl2pPr marL="742950" indent="-285750">
                <a:defRPr sz="4400">
                  <a:solidFill>
                    <a:srgbClr val="FFCC00"/>
                  </a:solidFill>
                  <a:latin typeface="Arial" charset="0"/>
                </a:defRPr>
              </a:lvl2pPr>
              <a:lvl3pPr marL="1143000" indent="-228600">
                <a:defRPr sz="4400">
                  <a:solidFill>
                    <a:srgbClr val="FFCC00"/>
                  </a:solidFill>
                  <a:latin typeface="Arial" charset="0"/>
                </a:defRPr>
              </a:lvl3pPr>
              <a:lvl4pPr marL="1600200" indent="-228600">
                <a:defRPr sz="4400">
                  <a:solidFill>
                    <a:srgbClr val="FFCC00"/>
                  </a:solidFill>
                  <a:latin typeface="Arial" charset="0"/>
                </a:defRPr>
              </a:lvl4pPr>
              <a:lvl5pPr marL="2057400" indent="-228600">
                <a:defRPr sz="4400">
                  <a:solidFill>
                    <a:srgbClr val="FFCC00"/>
                  </a:solidFill>
                  <a:latin typeface="Arial" charset="0"/>
                </a:defRPr>
              </a:lvl5pPr>
              <a:lvl6pPr marL="2514600" indent="-228600" algn="ctr" eaLnBrk="0" fontAlgn="base" hangingPunct="0">
                <a:lnSpc>
                  <a:spcPct val="80000"/>
                </a:lnSpc>
                <a:spcBef>
                  <a:spcPct val="0"/>
                </a:spcBef>
                <a:spcAft>
                  <a:spcPct val="0"/>
                </a:spcAft>
                <a:defRPr sz="4400">
                  <a:solidFill>
                    <a:srgbClr val="FFCC00"/>
                  </a:solidFill>
                  <a:latin typeface="Arial" charset="0"/>
                </a:defRPr>
              </a:lvl6pPr>
              <a:lvl7pPr marL="2971800" indent="-228600" algn="ctr" eaLnBrk="0" fontAlgn="base" hangingPunct="0">
                <a:lnSpc>
                  <a:spcPct val="80000"/>
                </a:lnSpc>
                <a:spcBef>
                  <a:spcPct val="0"/>
                </a:spcBef>
                <a:spcAft>
                  <a:spcPct val="0"/>
                </a:spcAft>
                <a:defRPr sz="4400">
                  <a:solidFill>
                    <a:srgbClr val="FFCC00"/>
                  </a:solidFill>
                  <a:latin typeface="Arial" charset="0"/>
                </a:defRPr>
              </a:lvl7pPr>
              <a:lvl8pPr marL="3429000" indent="-228600" algn="ctr" eaLnBrk="0" fontAlgn="base" hangingPunct="0">
                <a:lnSpc>
                  <a:spcPct val="80000"/>
                </a:lnSpc>
                <a:spcBef>
                  <a:spcPct val="0"/>
                </a:spcBef>
                <a:spcAft>
                  <a:spcPct val="0"/>
                </a:spcAft>
                <a:defRPr sz="4400">
                  <a:solidFill>
                    <a:srgbClr val="FFCC00"/>
                  </a:solidFill>
                  <a:latin typeface="Arial" charset="0"/>
                </a:defRPr>
              </a:lvl8pPr>
              <a:lvl9pPr marL="3886200" indent="-228600" algn="ctr" eaLnBrk="0" fontAlgn="base" hangingPunct="0">
                <a:lnSpc>
                  <a:spcPct val="80000"/>
                </a:lnSpc>
                <a:spcBef>
                  <a:spcPct val="0"/>
                </a:spcBef>
                <a:spcAft>
                  <a:spcPct val="0"/>
                </a:spcAft>
                <a:defRPr sz="4400">
                  <a:solidFill>
                    <a:srgbClr val="FFCC00"/>
                  </a:solidFill>
                  <a:latin typeface="Arial" charset="0"/>
                </a:defRPr>
              </a:lvl9pPr>
            </a:lstStyle>
            <a:p>
              <a:pPr algn="ctr" eaLnBrk="0" fontAlgn="base" hangingPunct="0">
                <a:lnSpc>
                  <a:spcPct val="80000"/>
                </a:lnSpc>
                <a:spcBef>
                  <a:spcPct val="0"/>
                </a:spcBef>
                <a:spcAft>
                  <a:spcPct val="0"/>
                </a:spcAft>
              </a:pPr>
              <a:r>
                <a:rPr lang="en-US" altLang="en-US" sz="3200" b="1">
                  <a:solidFill>
                    <a:srgbClr val="FFFFFF"/>
                  </a:solidFill>
                </a:rPr>
                <a:t>MN</a:t>
              </a:r>
            </a:p>
          </p:txBody>
        </p:sp>
        <p:sp>
          <p:nvSpPr>
            <p:cNvPr id="23606" name="Text Box 27"/>
            <p:cNvSpPr txBox="1">
              <a:spLocks noChangeArrowheads="1"/>
            </p:cNvSpPr>
            <p:nvPr/>
          </p:nvSpPr>
          <p:spPr bwMode="auto">
            <a:xfrm>
              <a:off x="4263" y="3773"/>
              <a:ext cx="662" cy="3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4400">
                  <a:solidFill>
                    <a:srgbClr val="FFCC00"/>
                  </a:solidFill>
                  <a:latin typeface="Arial" charset="0"/>
                </a:defRPr>
              </a:lvl1pPr>
              <a:lvl2pPr marL="742950" indent="-285750">
                <a:defRPr sz="4400">
                  <a:solidFill>
                    <a:srgbClr val="FFCC00"/>
                  </a:solidFill>
                  <a:latin typeface="Arial" charset="0"/>
                </a:defRPr>
              </a:lvl2pPr>
              <a:lvl3pPr marL="1143000" indent="-228600">
                <a:defRPr sz="4400">
                  <a:solidFill>
                    <a:srgbClr val="FFCC00"/>
                  </a:solidFill>
                  <a:latin typeface="Arial" charset="0"/>
                </a:defRPr>
              </a:lvl3pPr>
              <a:lvl4pPr marL="1600200" indent="-228600">
                <a:defRPr sz="4400">
                  <a:solidFill>
                    <a:srgbClr val="FFCC00"/>
                  </a:solidFill>
                  <a:latin typeface="Arial" charset="0"/>
                </a:defRPr>
              </a:lvl4pPr>
              <a:lvl5pPr marL="2057400" indent="-228600">
                <a:defRPr sz="4400">
                  <a:solidFill>
                    <a:srgbClr val="FFCC00"/>
                  </a:solidFill>
                  <a:latin typeface="Arial" charset="0"/>
                </a:defRPr>
              </a:lvl5pPr>
              <a:lvl6pPr marL="2514600" indent="-228600" algn="ctr" eaLnBrk="0" fontAlgn="base" hangingPunct="0">
                <a:lnSpc>
                  <a:spcPct val="80000"/>
                </a:lnSpc>
                <a:spcBef>
                  <a:spcPct val="0"/>
                </a:spcBef>
                <a:spcAft>
                  <a:spcPct val="0"/>
                </a:spcAft>
                <a:defRPr sz="4400">
                  <a:solidFill>
                    <a:srgbClr val="FFCC00"/>
                  </a:solidFill>
                  <a:latin typeface="Arial" charset="0"/>
                </a:defRPr>
              </a:lvl6pPr>
              <a:lvl7pPr marL="2971800" indent="-228600" algn="ctr" eaLnBrk="0" fontAlgn="base" hangingPunct="0">
                <a:lnSpc>
                  <a:spcPct val="80000"/>
                </a:lnSpc>
                <a:spcBef>
                  <a:spcPct val="0"/>
                </a:spcBef>
                <a:spcAft>
                  <a:spcPct val="0"/>
                </a:spcAft>
                <a:defRPr sz="4400">
                  <a:solidFill>
                    <a:srgbClr val="FFCC00"/>
                  </a:solidFill>
                  <a:latin typeface="Arial" charset="0"/>
                </a:defRPr>
              </a:lvl7pPr>
              <a:lvl8pPr marL="3429000" indent="-228600" algn="ctr" eaLnBrk="0" fontAlgn="base" hangingPunct="0">
                <a:lnSpc>
                  <a:spcPct val="80000"/>
                </a:lnSpc>
                <a:spcBef>
                  <a:spcPct val="0"/>
                </a:spcBef>
                <a:spcAft>
                  <a:spcPct val="0"/>
                </a:spcAft>
                <a:defRPr sz="4400">
                  <a:solidFill>
                    <a:srgbClr val="FFCC00"/>
                  </a:solidFill>
                  <a:latin typeface="Arial" charset="0"/>
                </a:defRPr>
              </a:lvl8pPr>
              <a:lvl9pPr marL="3886200" indent="-228600" algn="ctr" eaLnBrk="0" fontAlgn="base" hangingPunct="0">
                <a:lnSpc>
                  <a:spcPct val="80000"/>
                </a:lnSpc>
                <a:spcBef>
                  <a:spcPct val="0"/>
                </a:spcBef>
                <a:spcAft>
                  <a:spcPct val="0"/>
                </a:spcAft>
                <a:defRPr sz="4400">
                  <a:solidFill>
                    <a:srgbClr val="FFCC00"/>
                  </a:solidFill>
                  <a:latin typeface="Arial" charset="0"/>
                </a:defRPr>
              </a:lvl9pPr>
            </a:lstStyle>
            <a:p>
              <a:pPr algn="ctr" eaLnBrk="0" fontAlgn="base" hangingPunct="0">
                <a:lnSpc>
                  <a:spcPct val="80000"/>
                </a:lnSpc>
                <a:spcBef>
                  <a:spcPct val="0"/>
                </a:spcBef>
                <a:spcAft>
                  <a:spcPct val="0"/>
                </a:spcAft>
              </a:pPr>
              <a:r>
                <a:rPr lang="en-US" altLang="en-US" sz="3200" b="1">
                  <a:solidFill>
                    <a:srgbClr val="FFFFFF"/>
                  </a:solidFill>
                </a:rPr>
                <a:t>4AM</a:t>
              </a:r>
            </a:p>
          </p:txBody>
        </p:sp>
        <p:sp>
          <p:nvSpPr>
            <p:cNvPr id="23607" name="Line 28"/>
            <p:cNvSpPr>
              <a:spLocks noChangeShapeType="1"/>
            </p:cNvSpPr>
            <p:nvPr/>
          </p:nvSpPr>
          <p:spPr bwMode="auto">
            <a:xfrm>
              <a:off x="5325" y="3462"/>
              <a:ext cx="0" cy="311"/>
            </a:xfrm>
            <a:prstGeom prst="line">
              <a:avLst/>
            </a:prstGeom>
            <a:noFill/>
            <a:ln w="28575">
              <a:solidFill>
                <a:schemeClr val="bg1"/>
              </a:solidFill>
              <a:round/>
              <a:headEnd/>
              <a:tailEnd/>
            </a:ln>
            <a:extLst>
              <a:ext uri="{909E8E84-426E-40DD-AFC4-6F175D3DCCD1}">
                <a14:hiddenFill xmlns:a14="http://schemas.microsoft.com/office/drawing/2010/main">
                  <a:noFill/>
                </a14:hiddenFill>
              </a:ext>
            </a:extLst>
          </p:spPr>
          <p:txBody>
            <a:bodyPr wrap="none" anchor="ctr"/>
            <a:lstStyle/>
            <a:p>
              <a:pPr algn="ctr" eaLnBrk="0" fontAlgn="base" hangingPunct="0">
                <a:lnSpc>
                  <a:spcPct val="80000"/>
                </a:lnSpc>
                <a:spcBef>
                  <a:spcPct val="0"/>
                </a:spcBef>
                <a:spcAft>
                  <a:spcPct val="0"/>
                </a:spcAft>
              </a:pPr>
              <a:endParaRPr lang="en-US" sz="4000" b="1">
                <a:solidFill>
                  <a:srgbClr val="FFCC00"/>
                </a:solidFill>
              </a:endParaRPr>
            </a:p>
          </p:txBody>
        </p:sp>
        <p:sp>
          <p:nvSpPr>
            <p:cNvPr id="23608" name="Text Box 29"/>
            <p:cNvSpPr txBox="1">
              <a:spLocks noChangeArrowheads="1"/>
            </p:cNvSpPr>
            <p:nvPr/>
          </p:nvSpPr>
          <p:spPr bwMode="auto">
            <a:xfrm>
              <a:off x="4995" y="3774"/>
              <a:ext cx="662" cy="3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4400">
                  <a:solidFill>
                    <a:srgbClr val="FFCC00"/>
                  </a:solidFill>
                  <a:latin typeface="Arial" charset="0"/>
                </a:defRPr>
              </a:lvl1pPr>
              <a:lvl2pPr marL="742950" indent="-285750">
                <a:defRPr sz="4400">
                  <a:solidFill>
                    <a:srgbClr val="FFCC00"/>
                  </a:solidFill>
                  <a:latin typeface="Arial" charset="0"/>
                </a:defRPr>
              </a:lvl2pPr>
              <a:lvl3pPr marL="1143000" indent="-228600">
                <a:defRPr sz="4400">
                  <a:solidFill>
                    <a:srgbClr val="FFCC00"/>
                  </a:solidFill>
                  <a:latin typeface="Arial" charset="0"/>
                </a:defRPr>
              </a:lvl3pPr>
              <a:lvl4pPr marL="1600200" indent="-228600">
                <a:defRPr sz="4400">
                  <a:solidFill>
                    <a:srgbClr val="FFCC00"/>
                  </a:solidFill>
                  <a:latin typeface="Arial" charset="0"/>
                </a:defRPr>
              </a:lvl4pPr>
              <a:lvl5pPr marL="2057400" indent="-228600">
                <a:defRPr sz="4400">
                  <a:solidFill>
                    <a:srgbClr val="FFCC00"/>
                  </a:solidFill>
                  <a:latin typeface="Arial" charset="0"/>
                </a:defRPr>
              </a:lvl5pPr>
              <a:lvl6pPr marL="2514600" indent="-228600" algn="ctr" eaLnBrk="0" fontAlgn="base" hangingPunct="0">
                <a:lnSpc>
                  <a:spcPct val="80000"/>
                </a:lnSpc>
                <a:spcBef>
                  <a:spcPct val="0"/>
                </a:spcBef>
                <a:spcAft>
                  <a:spcPct val="0"/>
                </a:spcAft>
                <a:defRPr sz="4400">
                  <a:solidFill>
                    <a:srgbClr val="FFCC00"/>
                  </a:solidFill>
                  <a:latin typeface="Arial" charset="0"/>
                </a:defRPr>
              </a:lvl6pPr>
              <a:lvl7pPr marL="2971800" indent="-228600" algn="ctr" eaLnBrk="0" fontAlgn="base" hangingPunct="0">
                <a:lnSpc>
                  <a:spcPct val="80000"/>
                </a:lnSpc>
                <a:spcBef>
                  <a:spcPct val="0"/>
                </a:spcBef>
                <a:spcAft>
                  <a:spcPct val="0"/>
                </a:spcAft>
                <a:defRPr sz="4400">
                  <a:solidFill>
                    <a:srgbClr val="FFCC00"/>
                  </a:solidFill>
                  <a:latin typeface="Arial" charset="0"/>
                </a:defRPr>
              </a:lvl7pPr>
              <a:lvl8pPr marL="3429000" indent="-228600" algn="ctr" eaLnBrk="0" fontAlgn="base" hangingPunct="0">
                <a:lnSpc>
                  <a:spcPct val="80000"/>
                </a:lnSpc>
                <a:spcBef>
                  <a:spcPct val="0"/>
                </a:spcBef>
                <a:spcAft>
                  <a:spcPct val="0"/>
                </a:spcAft>
                <a:defRPr sz="4400">
                  <a:solidFill>
                    <a:srgbClr val="FFCC00"/>
                  </a:solidFill>
                  <a:latin typeface="Arial" charset="0"/>
                </a:defRPr>
              </a:lvl8pPr>
              <a:lvl9pPr marL="3886200" indent="-228600" algn="ctr" eaLnBrk="0" fontAlgn="base" hangingPunct="0">
                <a:lnSpc>
                  <a:spcPct val="80000"/>
                </a:lnSpc>
                <a:spcBef>
                  <a:spcPct val="0"/>
                </a:spcBef>
                <a:spcAft>
                  <a:spcPct val="0"/>
                </a:spcAft>
                <a:defRPr sz="4400">
                  <a:solidFill>
                    <a:srgbClr val="FFCC00"/>
                  </a:solidFill>
                  <a:latin typeface="Arial" charset="0"/>
                </a:defRPr>
              </a:lvl9pPr>
            </a:lstStyle>
            <a:p>
              <a:pPr algn="ctr" eaLnBrk="0" fontAlgn="base" hangingPunct="0">
                <a:lnSpc>
                  <a:spcPct val="80000"/>
                </a:lnSpc>
                <a:spcBef>
                  <a:spcPct val="0"/>
                </a:spcBef>
                <a:spcAft>
                  <a:spcPct val="0"/>
                </a:spcAft>
              </a:pPr>
              <a:r>
                <a:rPr lang="en-US" altLang="en-US" sz="3200" b="1">
                  <a:solidFill>
                    <a:srgbClr val="FFFFFF"/>
                  </a:solidFill>
                </a:rPr>
                <a:t>8AM</a:t>
              </a:r>
            </a:p>
          </p:txBody>
        </p:sp>
      </p:grpSp>
      <p:grpSp>
        <p:nvGrpSpPr>
          <p:cNvPr id="5" name="Group 47"/>
          <p:cNvGrpSpPr>
            <a:grpSpLocks/>
          </p:cNvGrpSpPr>
          <p:nvPr/>
        </p:nvGrpSpPr>
        <p:grpSpPr bwMode="auto">
          <a:xfrm>
            <a:off x="8848725" y="2713041"/>
            <a:ext cx="1143000" cy="3017837"/>
            <a:chOff x="4498" y="1711"/>
            <a:chExt cx="720" cy="1901"/>
          </a:xfrm>
        </p:grpSpPr>
        <p:sp>
          <p:nvSpPr>
            <p:cNvPr id="42032" name="Arc 48"/>
            <p:cNvSpPr>
              <a:spLocks/>
            </p:cNvSpPr>
            <p:nvPr/>
          </p:nvSpPr>
          <p:spPr bwMode="auto">
            <a:xfrm>
              <a:off x="4852" y="1711"/>
              <a:ext cx="195" cy="104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38100">
              <a:solidFill>
                <a:srgbClr val="FF6005"/>
              </a:solidFill>
              <a:round/>
              <a:headEnd/>
              <a:tailEnd/>
            </a:ln>
            <a:effectLst>
              <a:outerShdw dist="74053" dir="18057825" algn="ctr" rotWithShape="0">
                <a:schemeClr val="tx1"/>
              </a:outerShdw>
            </a:effectLst>
          </p:spPr>
          <p:txBody>
            <a:bodyPr wrap="none" anchor="ctr"/>
            <a:lstStyle/>
            <a:p>
              <a:pPr algn="ctr" eaLnBrk="0" fontAlgn="base" hangingPunct="0">
                <a:lnSpc>
                  <a:spcPct val="80000"/>
                </a:lnSpc>
                <a:spcBef>
                  <a:spcPct val="0"/>
                </a:spcBef>
                <a:spcAft>
                  <a:spcPct val="0"/>
                </a:spcAft>
                <a:defRPr/>
              </a:pPr>
              <a:endParaRPr lang="en-US" sz="4000" b="1">
                <a:solidFill>
                  <a:srgbClr val="FFCC00"/>
                </a:solidFill>
              </a:endParaRPr>
            </a:p>
          </p:txBody>
        </p:sp>
        <p:sp>
          <p:nvSpPr>
            <p:cNvPr id="42033" name="Arc 49"/>
            <p:cNvSpPr>
              <a:spLocks/>
            </p:cNvSpPr>
            <p:nvPr/>
          </p:nvSpPr>
          <p:spPr bwMode="auto">
            <a:xfrm flipH="1" flipV="1">
              <a:off x="5054" y="2677"/>
              <a:ext cx="164" cy="934"/>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38100">
              <a:solidFill>
                <a:srgbClr val="FF6005"/>
              </a:solidFill>
              <a:round/>
              <a:headEnd/>
              <a:tailEnd/>
            </a:ln>
            <a:effectLst>
              <a:outerShdw dist="74053" dir="18057825" algn="ctr" rotWithShape="0">
                <a:schemeClr val="tx1"/>
              </a:outerShdw>
            </a:effectLst>
          </p:spPr>
          <p:txBody>
            <a:bodyPr wrap="none" anchor="ctr"/>
            <a:lstStyle/>
            <a:p>
              <a:pPr algn="ctr" eaLnBrk="0" fontAlgn="base" hangingPunct="0">
                <a:lnSpc>
                  <a:spcPct val="80000"/>
                </a:lnSpc>
                <a:spcBef>
                  <a:spcPct val="0"/>
                </a:spcBef>
                <a:spcAft>
                  <a:spcPct val="0"/>
                </a:spcAft>
                <a:defRPr/>
              </a:pPr>
              <a:endParaRPr lang="en-US" sz="4000" b="1">
                <a:solidFill>
                  <a:srgbClr val="FFCC00"/>
                </a:solidFill>
              </a:endParaRPr>
            </a:p>
          </p:txBody>
        </p:sp>
        <p:sp>
          <p:nvSpPr>
            <p:cNvPr id="42034" name="Arc 50"/>
            <p:cNvSpPr>
              <a:spLocks/>
            </p:cNvSpPr>
            <p:nvPr/>
          </p:nvSpPr>
          <p:spPr bwMode="auto">
            <a:xfrm flipH="1">
              <a:off x="4669" y="1712"/>
              <a:ext cx="195" cy="104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38100">
              <a:solidFill>
                <a:srgbClr val="FF6005"/>
              </a:solidFill>
              <a:round/>
              <a:headEnd/>
              <a:tailEnd/>
            </a:ln>
            <a:effectLst>
              <a:outerShdw dist="74053" dir="18057825" algn="ctr" rotWithShape="0">
                <a:schemeClr val="tx1"/>
              </a:outerShdw>
            </a:effectLst>
          </p:spPr>
          <p:txBody>
            <a:bodyPr wrap="none" anchor="ctr"/>
            <a:lstStyle/>
            <a:p>
              <a:pPr algn="ctr" eaLnBrk="0" fontAlgn="base" hangingPunct="0">
                <a:lnSpc>
                  <a:spcPct val="80000"/>
                </a:lnSpc>
                <a:spcBef>
                  <a:spcPct val="0"/>
                </a:spcBef>
                <a:spcAft>
                  <a:spcPct val="0"/>
                </a:spcAft>
                <a:defRPr/>
              </a:pPr>
              <a:endParaRPr lang="en-US" sz="4000" b="1">
                <a:solidFill>
                  <a:srgbClr val="FFCC00"/>
                </a:solidFill>
              </a:endParaRPr>
            </a:p>
          </p:txBody>
        </p:sp>
        <p:sp>
          <p:nvSpPr>
            <p:cNvPr id="42035" name="Arc 51"/>
            <p:cNvSpPr>
              <a:spLocks/>
            </p:cNvSpPr>
            <p:nvPr/>
          </p:nvSpPr>
          <p:spPr bwMode="auto">
            <a:xfrm flipV="1">
              <a:off x="4498" y="2678"/>
              <a:ext cx="173" cy="934"/>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38100">
              <a:solidFill>
                <a:srgbClr val="FF6005"/>
              </a:solidFill>
              <a:round/>
              <a:headEnd/>
              <a:tailEnd/>
            </a:ln>
            <a:effectLst>
              <a:outerShdw dist="74053" dir="18057825" algn="ctr" rotWithShape="0">
                <a:schemeClr val="tx1"/>
              </a:outerShdw>
            </a:effectLst>
          </p:spPr>
          <p:txBody>
            <a:bodyPr wrap="none" anchor="ctr"/>
            <a:lstStyle/>
            <a:p>
              <a:pPr algn="ctr" eaLnBrk="0" fontAlgn="base" hangingPunct="0">
                <a:lnSpc>
                  <a:spcPct val="80000"/>
                </a:lnSpc>
                <a:spcBef>
                  <a:spcPct val="0"/>
                </a:spcBef>
                <a:spcAft>
                  <a:spcPct val="0"/>
                </a:spcAft>
                <a:defRPr/>
              </a:pPr>
              <a:endParaRPr lang="en-US" sz="4000" b="1">
                <a:solidFill>
                  <a:srgbClr val="FFCC00"/>
                </a:solidFill>
              </a:endParaRPr>
            </a:p>
          </p:txBody>
        </p:sp>
      </p:grpSp>
      <p:grpSp>
        <p:nvGrpSpPr>
          <p:cNvPr id="6" name="Group 63"/>
          <p:cNvGrpSpPr>
            <a:grpSpLocks/>
          </p:cNvGrpSpPr>
          <p:nvPr/>
        </p:nvGrpSpPr>
        <p:grpSpPr bwMode="auto">
          <a:xfrm>
            <a:off x="3046416" y="1843089"/>
            <a:ext cx="5786437" cy="3897313"/>
            <a:chOff x="959" y="1161"/>
            <a:chExt cx="3645" cy="2455"/>
          </a:xfrm>
        </p:grpSpPr>
        <p:grpSp>
          <p:nvGrpSpPr>
            <p:cNvPr id="23566" name="Group 57"/>
            <p:cNvGrpSpPr>
              <a:grpSpLocks/>
            </p:cNvGrpSpPr>
            <p:nvPr/>
          </p:nvGrpSpPr>
          <p:grpSpPr bwMode="auto">
            <a:xfrm>
              <a:off x="959" y="1704"/>
              <a:ext cx="3645" cy="1912"/>
              <a:chOff x="959" y="1704"/>
              <a:chExt cx="3645" cy="1912"/>
            </a:xfrm>
          </p:grpSpPr>
          <p:grpSp>
            <p:nvGrpSpPr>
              <p:cNvPr id="23569" name="Group 30"/>
              <p:cNvGrpSpPr>
                <a:grpSpLocks/>
              </p:cNvGrpSpPr>
              <p:nvPr/>
            </p:nvGrpSpPr>
            <p:grpSpPr bwMode="auto">
              <a:xfrm>
                <a:off x="959" y="1704"/>
                <a:ext cx="2910" cy="1912"/>
                <a:chOff x="1563" y="1707"/>
                <a:chExt cx="2919" cy="1912"/>
              </a:xfrm>
            </p:grpSpPr>
            <p:sp>
              <p:nvSpPr>
                <p:cNvPr id="42015" name="Arc 31"/>
                <p:cNvSpPr>
                  <a:spLocks/>
                </p:cNvSpPr>
                <p:nvPr/>
              </p:nvSpPr>
              <p:spPr bwMode="auto">
                <a:xfrm>
                  <a:off x="1917" y="1718"/>
                  <a:ext cx="195" cy="104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38100">
                  <a:solidFill>
                    <a:srgbClr val="FF6005"/>
                  </a:solidFill>
                  <a:round/>
                  <a:headEnd/>
                  <a:tailEnd/>
                </a:ln>
                <a:effectLst>
                  <a:outerShdw dist="74053" dir="18057825" algn="ctr" rotWithShape="0">
                    <a:schemeClr val="tx1"/>
                  </a:outerShdw>
                </a:effectLst>
              </p:spPr>
              <p:txBody>
                <a:bodyPr wrap="none" anchor="ctr"/>
                <a:lstStyle/>
                <a:p>
                  <a:pPr algn="ctr" eaLnBrk="0" fontAlgn="base" hangingPunct="0">
                    <a:lnSpc>
                      <a:spcPct val="80000"/>
                    </a:lnSpc>
                    <a:spcBef>
                      <a:spcPct val="0"/>
                    </a:spcBef>
                    <a:spcAft>
                      <a:spcPct val="0"/>
                    </a:spcAft>
                    <a:defRPr/>
                  </a:pPr>
                  <a:endParaRPr lang="en-US" sz="4000" b="1">
                    <a:solidFill>
                      <a:srgbClr val="FFCC00"/>
                    </a:solidFill>
                  </a:endParaRPr>
                </a:p>
              </p:txBody>
            </p:sp>
            <p:sp>
              <p:nvSpPr>
                <p:cNvPr id="42016" name="Arc 32"/>
                <p:cNvSpPr>
                  <a:spLocks/>
                </p:cNvSpPr>
                <p:nvPr/>
              </p:nvSpPr>
              <p:spPr bwMode="auto">
                <a:xfrm flipH="1" flipV="1">
                  <a:off x="2119" y="2684"/>
                  <a:ext cx="187" cy="934"/>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38100">
                  <a:solidFill>
                    <a:srgbClr val="FF6005"/>
                  </a:solidFill>
                  <a:round/>
                  <a:headEnd/>
                  <a:tailEnd/>
                </a:ln>
                <a:effectLst>
                  <a:outerShdw dist="74053" dir="18057825" algn="ctr" rotWithShape="0">
                    <a:schemeClr val="tx1"/>
                  </a:outerShdw>
                </a:effectLst>
              </p:spPr>
              <p:txBody>
                <a:bodyPr wrap="none" anchor="ctr"/>
                <a:lstStyle/>
                <a:p>
                  <a:pPr algn="ctr" eaLnBrk="0" fontAlgn="base" hangingPunct="0">
                    <a:lnSpc>
                      <a:spcPct val="80000"/>
                    </a:lnSpc>
                    <a:spcBef>
                      <a:spcPct val="0"/>
                    </a:spcBef>
                    <a:spcAft>
                      <a:spcPct val="0"/>
                    </a:spcAft>
                    <a:defRPr/>
                  </a:pPr>
                  <a:endParaRPr lang="en-US" sz="4000" b="1">
                    <a:solidFill>
                      <a:srgbClr val="FFCC00"/>
                    </a:solidFill>
                  </a:endParaRPr>
                </a:p>
              </p:txBody>
            </p:sp>
            <p:sp>
              <p:nvSpPr>
                <p:cNvPr id="42017" name="Arc 33"/>
                <p:cNvSpPr>
                  <a:spLocks/>
                </p:cNvSpPr>
                <p:nvPr/>
              </p:nvSpPr>
              <p:spPr bwMode="auto">
                <a:xfrm flipH="1">
                  <a:off x="1734" y="1719"/>
                  <a:ext cx="218" cy="104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38100">
                  <a:solidFill>
                    <a:srgbClr val="FF6005"/>
                  </a:solidFill>
                  <a:round/>
                  <a:headEnd/>
                  <a:tailEnd/>
                </a:ln>
                <a:effectLst>
                  <a:outerShdw dist="74053" dir="18057825" algn="ctr" rotWithShape="0">
                    <a:schemeClr val="tx1"/>
                  </a:outerShdw>
                </a:effectLst>
              </p:spPr>
              <p:txBody>
                <a:bodyPr wrap="none" anchor="ctr"/>
                <a:lstStyle/>
                <a:p>
                  <a:pPr algn="ctr" eaLnBrk="0" fontAlgn="base" hangingPunct="0">
                    <a:lnSpc>
                      <a:spcPct val="80000"/>
                    </a:lnSpc>
                    <a:spcBef>
                      <a:spcPct val="0"/>
                    </a:spcBef>
                    <a:spcAft>
                      <a:spcPct val="0"/>
                    </a:spcAft>
                    <a:defRPr/>
                  </a:pPr>
                  <a:endParaRPr lang="en-US" sz="4000" b="1">
                    <a:solidFill>
                      <a:srgbClr val="FFCC00"/>
                    </a:solidFill>
                  </a:endParaRPr>
                </a:p>
              </p:txBody>
            </p:sp>
            <p:sp>
              <p:nvSpPr>
                <p:cNvPr id="42018" name="Arc 34"/>
                <p:cNvSpPr>
                  <a:spLocks/>
                </p:cNvSpPr>
                <p:nvPr/>
              </p:nvSpPr>
              <p:spPr bwMode="auto">
                <a:xfrm flipV="1">
                  <a:off x="1563" y="2685"/>
                  <a:ext cx="173" cy="934"/>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38100">
                  <a:solidFill>
                    <a:srgbClr val="FF6005"/>
                  </a:solidFill>
                  <a:round/>
                  <a:headEnd/>
                  <a:tailEnd/>
                </a:ln>
                <a:effectLst>
                  <a:outerShdw dist="74053" dir="18057825" algn="ctr" rotWithShape="0">
                    <a:schemeClr val="tx1"/>
                  </a:outerShdw>
                </a:effectLst>
              </p:spPr>
              <p:txBody>
                <a:bodyPr wrap="none" anchor="ctr"/>
                <a:lstStyle/>
                <a:p>
                  <a:pPr algn="ctr" eaLnBrk="0" fontAlgn="base" hangingPunct="0">
                    <a:lnSpc>
                      <a:spcPct val="80000"/>
                    </a:lnSpc>
                    <a:spcBef>
                      <a:spcPct val="0"/>
                    </a:spcBef>
                    <a:spcAft>
                      <a:spcPct val="0"/>
                    </a:spcAft>
                    <a:defRPr/>
                  </a:pPr>
                  <a:endParaRPr lang="en-US" sz="4000" b="1">
                    <a:solidFill>
                      <a:srgbClr val="FFCC00"/>
                    </a:solidFill>
                  </a:endParaRPr>
                </a:p>
              </p:txBody>
            </p:sp>
            <p:sp>
              <p:nvSpPr>
                <p:cNvPr id="42019" name="Arc 35"/>
                <p:cNvSpPr>
                  <a:spLocks/>
                </p:cNvSpPr>
                <p:nvPr/>
              </p:nvSpPr>
              <p:spPr bwMode="auto">
                <a:xfrm>
                  <a:off x="2644" y="1707"/>
                  <a:ext cx="195" cy="104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38100">
                  <a:solidFill>
                    <a:srgbClr val="FF6005"/>
                  </a:solidFill>
                  <a:round/>
                  <a:headEnd/>
                  <a:tailEnd/>
                </a:ln>
                <a:effectLst>
                  <a:outerShdw dist="74053" dir="18057825" algn="ctr" rotWithShape="0">
                    <a:schemeClr val="tx1"/>
                  </a:outerShdw>
                </a:effectLst>
              </p:spPr>
              <p:txBody>
                <a:bodyPr wrap="none" anchor="ctr"/>
                <a:lstStyle/>
                <a:p>
                  <a:pPr algn="ctr" eaLnBrk="0" fontAlgn="base" hangingPunct="0">
                    <a:lnSpc>
                      <a:spcPct val="80000"/>
                    </a:lnSpc>
                    <a:spcBef>
                      <a:spcPct val="0"/>
                    </a:spcBef>
                    <a:spcAft>
                      <a:spcPct val="0"/>
                    </a:spcAft>
                    <a:defRPr/>
                  </a:pPr>
                  <a:endParaRPr lang="en-US" sz="4000" b="1">
                    <a:solidFill>
                      <a:srgbClr val="FFCC00"/>
                    </a:solidFill>
                  </a:endParaRPr>
                </a:p>
              </p:txBody>
            </p:sp>
            <p:sp>
              <p:nvSpPr>
                <p:cNvPr id="42020" name="Arc 36"/>
                <p:cNvSpPr>
                  <a:spLocks/>
                </p:cNvSpPr>
                <p:nvPr/>
              </p:nvSpPr>
              <p:spPr bwMode="auto">
                <a:xfrm flipH="1" flipV="1">
                  <a:off x="2846" y="2673"/>
                  <a:ext cx="177" cy="934"/>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38100">
                  <a:solidFill>
                    <a:srgbClr val="FF6005"/>
                  </a:solidFill>
                  <a:round/>
                  <a:headEnd/>
                  <a:tailEnd/>
                </a:ln>
                <a:effectLst>
                  <a:outerShdw dist="74053" dir="18057825" algn="ctr" rotWithShape="0">
                    <a:schemeClr val="tx1"/>
                  </a:outerShdw>
                </a:effectLst>
              </p:spPr>
              <p:txBody>
                <a:bodyPr wrap="none" anchor="ctr"/>
                <a:lstStyle/>
                <a:p>
                  <a:pPr algn="ctr" eaLnBrk="0" fontAlgn="base" hangingPunct="0">
                    <a:lnSpc>
                      <a:spcPct val="80000"/>
                    </a:lnSpc>
                    <a:spcBef>
                      <a:spcPct val="0"/>
                    </a:spcBef>
                    <a:spcAft>
                      <a:spcPct val="0"/>
                    </a:spcAft>
                    <a:defRPr/>
                  </a:pPr>
                  <a:endParaRPr lang="en-US" sz="4000" b="1">
                    <a:solidFill>
                      <a:srgbClr val="FFCC00"/>
                    </a:solidFill>
                  </a:endParaRPr>
                </a:p>
              </p:txBody>
            </p:sp>
            <p:sp>
              <p:nvSpPr>
                <p:cNvPr id="42021" name="Arc 37"/>
                <p:cNvSpPr>
                  <a:spLocks/>
                </p:cNvSpPr>
                <p:nvPr/>
              </p:nvSpPr>
              <p:spPr bwMode="auto">
                <a:xfrm flipH="1">
                  <a:off x="2461" y="1708"/>
                  <a:ext cx="218" cy="104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38100">
                  <a:solidFill>
                    <a:srgbClr val="FF6005"/>
                  </a:solidFill>
                  <a:round/>
                  <a:headEnd/>
                  <a:tailEnd/>
                </a:ln>
                <a:effectLst>
                  <a:outerShdw dist="74053" dir="18057825" algn="ctr" rotWithShape="0">
                    <a:schemeClr val="tx1"/>
                  </a:outerShdw>
                </a:effectLst>
              </p:spPr>
              <p:txBody>
                <a:bodyPr wrap="none" anchor="ctr"/>
                <a:lstStyle/>
                <a:p>
                  <a:pPr algn="ctr" eaLnBrk="0" fontAlgn="base" hangingPunct="0">
                    <a:lnSpc>
                      <a:spcPct val="80000"/>
                    </a:lnSpc>
                    <a:spcBef>
                      <a:spcPct val="0"/>
                    </a:spcBef>
                    <a:spcAft>
                      <a:spcPct val="0"/>
                    </a:spcAft>
                    <a:defRPr/>
                  </a:pPr>
                  <a:endParaRPr lang="en-US" sz="4000" b="1">
                    <a:solidFill>
                      <a:srgbClr val="FFCC00"/>
                    </a:solidFill>
                  </a:endParaRPr>
                </a:p>
              </p:txBody>
            </p:sp>
            <p:sp>
              <p:nvSpPr>
                <p:cNvPr id="42022" name="Arc 38"/>
                <p:cNvSpPr>
                  <a:spLocks/>
                </p:cNvSpPr>
                <p:nvPr/>
              </p:nvSpPr>
              <p:spPr bwMode="auto">
                <a:xfrm flipV="1">
                  <a:off x="2290" y="2674"/>
                  <a:ext cx="173" cy="934"/>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38100">
                  <a:solidFill>
                    <a:srgbClr val="FF6005"/>
                  </a:solidFill>
                  <a:round/>
                  <a:headEnd/>
                  <a:tailEnd/>
                </a:ln>
                <a:effectLst>
                  <a:outerShdw dist="74053" dir="18057825" algn="ctr" rotWithShape="0">
                    <a:schemeClr val="tx1"/>
                  </a:outerShdw>
                </a:effectLst>
              </p:spPr>
              <p:txBody>
                <a:bodyPr wrap="none" anchor="ctr"/>
                <a:lstStyle/>
                <a:p>
                  <a:pPr algn="ctr" eaLnBrk="0" fontAlgn="base" hangingPunct="0">
                    <a:lnSpc>
                      <a:spcPct val="80000"/>
                    </a:lnSpc>
                    <a:spcBef>
                      <a:spcPct val="0"/>
                    </a:spcBef>
                    <a:spcAft>
                      <a:spcPct val="0"/>
                    </a:spcAft>
                    <a:defRPr/>
                  </a:pPr>
                  <a:endParaRPr lang="en-US" sz="4000" b="1">
                    <a:solidFill>
                      <a:srgbClr val="FFCC00"/>
                    </a:solidFill>
                  </a:endParaRPr>
                </a:p>
              </p:txBody>
            </p:sp>
            <p:sp>
              <p:nvSpPr>
                <p:cNvPr id="42023" name="Arc 39"/>
                <p:cNvSpPr>
                  <a:spLocks/>
                </p:cNvSpPr>
                <p:nvPr/>
              </p:nvSpPr>
              <p:spPr bwMode="auto">
                <a:xfrm>
                  <a:off x="3389" y="1714"/>
                  <a:ext cx="218" cy="104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38100">
                  <a:solidFill>
                    <a:srgbClr val="FF6005"/>
                  </a:solidFill>
                  <a:round/>
                  <a:headEnd/>
                  <a:tailEnd/>
                </a:ln>
                <a:effectLst>
                  <a:outerShdw dist="74053" dir="18057825" algn="ctr" rotWithShape="0">
                    <a:schemeClr val="tx1"/>
                  </a:outerShdw>
                </a:effectLst>
              </p:spPr>
              <p:txBody>
                <a:bodyPr wrap="none" anchor="ctr"/>
                <a:lstStyle/>
                <a:p>
                  <a:pPr algn="ctr" eaLnBrk="0" fontAlgn="base" hangingPunct="0">
                    <a:lnSpc>
                      <a:spcPct val="80000"/>
                    </a:lnSpc>
                    <a:spcBef>
                      <a:spcPct val="0"/>
                    </a:spcBef>
                    <a:spcAft>
                      <a:spcPct val="0"/>
                    </a:spcAft>
                    <a:defRPr/>
                  </a:pPr>
                  <a:endParaRPr lang="en-US" sz="4000" b="1">
                    <a:solidFill>
                      <a:srgbClr val="FFCC00"/>
                    </a:solidFill>
                  </a:endParaRPr>
                </a:p>
              </p:txBody>
            </p:sp>
            <p:sp>
              <p:nvSpPr>
                <p:cNvPr id="42024" name="Arc 40"/>
                <p:cNvSpPr>
                  <a:spLocks/>
                </p:cNvSpPr>
                <p:nvPr/>
              </p:nvSpPr>
              <p:spPr bwMode="auto">
                <a:xfrm flipH="1" flipV="1">
                  <a:off x="3591" y="2680"/>
                  <a:ext cx="164" cy="934"/>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38100">
                  <a:solidFill>
                    <a:srgbClr val="FF6005"/>
                  </a:solidFill>
                  <a:round/>
                  <a:headEnd/>
                  <a:tailEnd/>
                </a:ln>
                <a:effectLst>
                  <a:outerShdw dist="74053" dir="18057825" algn="ctr" rotWithShape="0">
                    <a:schemeClr val="tx1"/>
                  </a:outerShdw>
                </a:effectLst>
              </p:spPr>
              <p:txBody>
                <a:bodyPr wrap="none" anchor="ctr"/>
                <a:lstStyle/>
                <a:p>
                  <a:pPr algn="ctr" eaLnBrk="0" fontAlgn="base" hangingPunct="0">
                    <a:lnSpc>
                      <a:spcPct val="80000"/>
                    </a:lnSpc>
                    <a:spcBef>
                      <a:spcPct val="0"/>
                    </a:spcBef>
                    <a:spcAft>
                      <a:spcPct val="0"/>
                    </a:spcAft>
                    <a:defRPr/>
                  </a:pPr>
                  <a:endParaRPr lang="en-US" sz="4000" b="1">
                    <a:solidFill>
                      <a:srgbClr val="FFCC00"/>
                    </a:solidFill>
                  </a:endParaRPr>
                </a:p>
              </p:txBody>
            </p:sp>
            <p:sp>
              <p:nvSpPr>
                <p:cNvPr id="42025" name="Arc 41"/>
                <p:cNvSpPr>
                  <a:spLocks/>
                </p:cNvSpPr>
                <p:nvPr/>
              </p:nvSpPr>
              <p:spPr bwMode="auto">
                <a:xfrm flipH="1">
                  <a:off x="3206" y="1715"/>
                  <a:ext cx="195" cy="104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38100">
                  <a:solidFill>
                    <a:srgbClr val="FF6005"/>
                  </a:solidFill>
                  <a:round/>
                  <a:headEnd/>
                  <a:tailEnd/>
                </a:ln>
                <a:effectLst>
                  <a:outerShdw dist="74053" dir="18057825" algn="ctr" rotWithShape="0">
                    <a:schemeClr val="tx1"/>
                  </a:outerShdw>
                </a:effectLst>
              </p:spPr>
              <p:txBody>
                <a:bodyPr wrap="none" anchor="ctr"/>
                <a:lstStyle/>
                <a:p>
                  <a:pPr algn="ctr" eaLnBrk="0" fontAlgn="base" hangingPunct="0">
                    <a:lnSpc>
                      <a:spcPct val="80000"/>
                    </a:lnSpc>
                    <a:spcBef>
                      <a:spcPct val="0"/>
                    </a:spcBef>
                    <a:spcAft>
                      <a:spcPct val="0"/>
                    </a:spcAft>
                    <a:defRPr/>
                  </a:pPr>
                  <a:endParaRPr lang="en-US" sz="4000" b="1">
                    <a:solidFill>
                      <a:srgbClr val="FFCC00"/>
                    </a:solidFill>
                  </a:endParaRPr>
                </a:p>
              </p:txBody>
            </p:sp>
            <p:sp>
              <p:nvSpPr>
                <p:cNvPr id="42026" name="Arc 42"/>
                <p:cNvSpPr>
                  <a:spLocks/>
                </p:cNvSpPr>
                <p:nvPr/>
              </p:nvSpPr>
              <p:spPr bwMode="auto">
                <a:xfrm flipV="1">
                  <a:off x="3035" y="2681"/>
                  <a:ext cx="196" cy="934"/>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38100">
                  <a:solidFill>
                    <a:srgbClr val="FF6005"/>
                  </a:solidFill>
                  <a:round/>
                  <a:headEnd/>
                  <a:tailEnd/>
                </a:ln>
                <a:effectLst>
                  <a:outerShdw dist="74053" dir="18057825" algn="ctr" rotWithShape="0">
                    <a:schemeClr val="tx1"/>
                  </a:outerShdw>
                </a:effectLst>
              </p:spPr>
              <p:txBody>
                <a:bodyPr wrap="none" anchor="ctr"/>
                <a:lstStyle/>
                <a:p>
                  <a:pPr algn="ctr" eaLnBrk="0" fontAlgn="base" hangingPunct="0">
                    <a:lnSpc>
                      <a:spcPct val="80000"/>
                    </a:lnSpc>
                    <a:spcBef>
                      <a:spcPct val="0"/>
                    </a:spcBef>
                    <a:spcAft>
                      <a:spcPct val="0"/>
                    </a:spcAft>
                    <a:defRPr/>
                  </a:pPr>
                  <a:endParaRPr lang="en-US" sz="4000" b="1">
                    <a:solidFill>
                      <a:srgbClr val="FFCC00"/>
                    </a:solidFill>
                  </a:endParaRPr>
                </a:p>
              </p:txBody>
            </p:sp>
            <p:sp>
              <p:nvSpPr>
                <p:cNvPr id="42027" name="Arc 43"/>
                <p:cNvSpPr>
                  <a:spLocks/>
                </p:cNvSpPr>
                <p:nvPr/>
              </p:nvSpPr>
              <p:spPr bwMode="auto">
                <a:xfrm>
                  <a:off x="4116" y="1713"/>
                  <a:ext cx="204" cy="104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38100">
                  <a:solidFill>
                    <a:srgbClr val="FF6005"/>
                  </a:solidFill>
                  <a:round/>
                  <a:headEnd/>
                  <a:tailEnd/>
                </a:ln>
                <a:effectLst>
                  <a:outerShdw dist="74053" dir="18057825" algn="ctr" rotWithShape="0">
                    <a:schemeClr val="tx1"/>
                  </a:outerShdw>
                </a:effectLst>
              </p:spPr>
              <p:txBody>
                <a:bodyPr wrap="none" anchor="ctr"/>
                <a:lstStyle/>
                <a:p>
                  <a:pPr algn="ctr" eaLnBrk="0" fontAlgn="base" hangingPunct="0">
                    <a:lnSpc>
                      <a:spcPct val="80000"/>
                    </a:lnSpc>
                    <a:spcBef>
                      <a:spcPct val="0"/>
                    </a:spcBef>
                    <a:spcAft>
                      <a:spcPct val="0"/>
                    </a:spcAft>
                    <a:defRPr/>
                  </a:pPr>
                  <a:endParaRPr lang="en-US" sz="4000" b="1">
                    <a:solidFill>
                      <a:srgbClr val="FFCC00"/>
                    </a:solidFill>
                  </a:endParaRPr>
                </a:p>
              </p:txBody>
            </p:sp>
            <p:sp>
              <p:nvSpPr>
                <p:cNvPr id="42028" name="Arc 44"/>
                <p:cNvSpPr>
                  <a:spLocks/>
                </p:cNvSpPr>
                <p:nvPr/>
              </p:nvSpPr>
              <p:spPr bwMode="auto">
                <a:xfrm flipH="1" flipV="1">
                  <a:off x="4318" y="2679"/>
                  <a:ext cx="164" cy="934"/>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38100">
                  <a:solidFill>
                    <a:srgbClr val="FF6005"/>
                  </a:solidFill>
                  <a:round/>
                  <a:headEnd/>
                  <a:tailEnd/>
                </a:ln>
                <a:effectLst>
                  <a:outerShdw dist="74053" dir="18057825" algn="ctr" rotWithShape="0">
                    <a:schemeClr val="tx1"/>
                  </a:outerShdw>
                </a:effectLst>
              </p:spPr>
              <p:txBody>
                <a:bodyPr wrap="none" anchor="ctr"/>
                <a:lstStyle/>
                <a:p>
                  <a:pPr algn="ctr" eaLnBrk="0" fontAlgn="base" hangingPunct="0">
                    <a:lnSpc>
                      <a:spcPct val="80000"/>
                    </a:lnSpc>
                    <a:spcBef>
                      <a:spcPct val="0"/>
                    </a:spcBef>
                    <a:spcAft>
                      <a:spcPct val="0"/>
                    </a:spcAft>
                    <a:defRPr/>
                  </a:pPr>
                  <a:endParaRPr lang="en-US" sz="4000" b="1">
                    <a:solidFill>
                      <a:srgbClr val="FFCC00"/>
                    </a:solidFill>
                  </a:endParaRPr>
                </a:p>
              </p:txBody>
            </p:sp>
            <p:sp>
              <p:nvSpPr>
                <p:cNvPr id="42029" name="Arc 45"/>
                <p:cNvSpPr>
                  <a:spLocks/>
                </p:cNvSpPr>
                <p:nvPr/>
              </p:nvSpPr>
              <p:spPr bwMode="auto">
                <a:xfrm flipH="1">
                  <a:off x="3933" y="1714"/>
                  <a:ext cx="195" cy="104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38100">
                  <a:solidFill>
                    <a:srgbClr val="FF6005"/>
                  </a:solidFill>
                  <a:round/>
                  <a:headEnd/>
                  <a:tailEnd/>
                </a:ln>
                <a:effectLst>
                  <a:outerShdw dist="74053" dir="18057825" algn="ctr" rotWithShape="0">
                    <a:schemeClr val="tx1"/>
                  </a:outerShdw>
                </a:effectLst>
              </p:spPr>
              <p:txBody>
                <a:bodyPr wrap="none" anchor="ctr"/>
                <a:lstStyle/>
                <a:p>
                  <a:pPr algn="ctr" eaLnBrk="0" fontAlgn="base" hangingPunct="0">
                    <a:lnSpc>
                      <a:spcPct val="80000"/>
                    </a:lnSpc>
                    <a:spcBef>
                      <a:spcPct val="0"/>
                    </a:spcBef>
                    <a:spcAft>
                      <a:spcPct val="0"/>
                    </a:spcAft>
                    <a:defRPr/>
                  </a:pPr>
                  <a:endParaRPr lang="en-US" sz="4000" b="1">
                    <a:solidFill>
                      <a:srgbClr val="FFCC00"/>
                    </a:solidFill>
                  </a:endParaRPr>
                </a:p>
              </p:txBody>
            </p:sp>
            <p:sp>
              <p:nvSpPr>
                <p:cNvPr id="42030" name="Arc 46"/>
                <p:cNvSpPr>
                  <a:spLocks/>
                </p:cNvSpPr>
                <p:nvPr/>
              </p:nvSpPr>
              <p:spPr bwMode="auto">
                <a:xfrm flipV="1">
                  <a:off x="3762" y="2680"/>
                  <a:ext cx="196" cy="934"/>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38100">
                  <a:solidFill>
                    <a:srgbClr val="FF6005"/>
                  </a:solidFill>
                  <a:round/>
                  <a:headEnd/>
                  <a:tailEnd/>
                </a:ln>
                <a:effectLst>
                  <a:outerShdw dist="74053" dir="18057825" algn="ctr" rotWithShape="0">
                    <a:schemeClr val="tx1"/>
                  </a:outerShdw>
                </a:effectLst>
              </p:spPr>
              <p:txBody>
                <a:bodyPr wrap="none" anchor="ctr"/>
                <a:lstStyle/>
                <a:p>
                  <a:pPr algn="ctr" eaLnBrk="0" fontAlgn="base" hangingPunct="0">
                    <a:lnSpc>
                      <a:spcPct val="80000"/>
                    </a:lnSpc>
                    <a:spcBef>
                      <a:spcPct val="0"/>
                    </a:spcBef>
                    <a:spcAft>
                      <a:spcPct val="0"/>
                    </a:spcAft>
                    <a:defRPr/>
                  </a:pPr>
                  <a:endParaRPr lang="en-US" sz="4000" b="1">
                    <a:solidFill>
                      <a:srgbClr val="FFCC00"/>
                    </a:solidFill>
                  </a:endParaRPr>
                </a:p>
              </p:txBody>
            </p:sp>
          </p:grpSp>
          <p:grpSp>
            <p:nvGrpSpPr>
              <p:cNvPr id="23570" name="Group 52"/>
              <p:cNvGrpSpPr>
                <a:grpSpLocks/>
              </p:cNvGrpSpPr>
              <p:nvPr/>
            </p:nvGrpSpPr>
            <p:grpSpPr bwMode="auto">
              <a:xfrm>
                <a:off x="3884" y="1709"/>
                <a:ext cx="720" cy="1901"/>
                <a:chOff x="4498" y="1711"/>
                <a:chExt cx="720" cy="1901"/>
              </a:xfrm>
            </p:grpSpPr>
            <p:sp>
              <p:nvSpPr>
                <p:cNvPr id="42037" name="Arc 53"/>
                <p:cNvSpPr>
                  <a:spLocks/>
                </p:cNvSpPr>
                <p:nvPr/>
              </p:nvSpPr>
              <p:spPr bwMode="auto">
                <a:xfrm>
                  <a:off x="4852" y="1711"/>
                  <a:ext cx="195" cy="104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38100">
                  <a:solidFill>
                    <a:srgbClr val="FF6005"/>
                  </a:solidFill>
                  <a:round/>
                  <a:headEnd/>
                  <a:tailEnd/>
                </a:ln>
                <a:effectLst>
                  <a:outerShdw dist="74053" dir="18057825" algn="ctr" rotWithShape="0">
                    <a:schemeClr val="tx1"/>
                  </a:outerShdw>
                </a:effectLst>
              </p:spPr>
              <p:txBody>
                <a:bodyPr wrap="none" anchor="ctr"/>
                <a:lstStyle/>
                <a:p>
                  <a:pPr algn="ctr" eaLnBrk="0" fontAlgn="base" hangingPunct="0">
                    <a:lnSpc>
                      <a:spcPct val="80000"/>
                    </a:lnSpc>
                    <a:spcBef>
                      <a:spcPct val="0"/>
                    </a:spcBef>
                    <a:spcAft>
                      <a:spcPct val="0"/>
                    </a:spcAft>
                    <a:defRPr/>
                  </a:pPr>
                  <a:endParaRPr lang="en-US" sz="4000" b="1">
                    <a:solidFill>
                      <a:srgbClr val="FFCC00"/>
                    </a:solidFill>
                  </a:endParaRPr>
                </a:p>
              </p:txBody>
            </p:sp>
            <p:sp>
              <p:nvSpPr>
                <p:cNvPr id="42038" name="Arc 54"/>
                <p:cNvSpPr>
                  <a:spLocks/>
                </p:cNvSpPr>
                <p:nvPr/>
              </p:nvSpPr>
              <p:spPr bwMode="auto">
                <a:xfrm flipH="1" flipV="1">
                  <a:off x="5054" y="2677"/>
                  <a:ext cx="164" cy="934"/>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38100">
                  <a:solidFill>
                    <a:srgbClr val="FF6005"/>
                  </a:solidFill>
                  <a:round/>
                  <a:headEnd/>
                  <a:tailEnd/>
                </a:ln>
                <a:effectLst>
                  <a:outerShdw dist="74053" dir="18057825" algn="ctr" rotWithShape="0">
                    <a:schemeClr val="tx1"/>
                  </a:outerShdw>
                </a:effectLst>
              </p:spPr>
              <p:txBody>
                <a:bodyPr wrap="none" anchor="ctr"/>
                <a:lstStyle/>
                <a:p>
                  <a:pPr algn="ctr" eaLnBrk="0" fontAlgn="base" hangingPunct="0">
                    <a:lnSpc>
                      <a:spcPct val="80000"/>
                    </a:lnSpc>
                    <a:spcBef>
                      <a:spcPct val="0"/>
                    </a:spcBef>
                    <a:spcAft>
                      <a:spcPct val="0"/>
                    </a:spcAft>
                    <a:defRPr/>
                  </a:pPr>
                  <a:endParaRPr lang="en-US" sz="4000" b="1">
                    <a:solidFill>
                      <a:srgbClr val="FFCC00"/>
                    </a:solidFill>
                  </a:endParaRPr>
                </a:p>
              </p:txBody>
            </p:sp>
            <p:sp>
              <p:nvSpPr>
                <p:cNvPr id="42039" name="Arc 55"/>
                <p:cNvSpPr>
                  <a:spLocks/>
                </p:cNvSpPr>
                <p:nvPr/>
              </p:nvSpPr>
              <p:spPr bwMode="auto">
                <a:xfrm flipH="1">
                  <a:off x="4669" y="1712"/>
                  <a:ext cx="195" cy="104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38100">
                  <a:solidFill>
                    <a:srgbClr val="FF6005"/>
                  </a:solidFill>
                  <a:round/>
                  <a:headEnd/>
                  <a:tailEnd/>
                </a:ln>
                <a:effectLst>
                  <a:outerShdw dist="74053" dir="18057825" algn="ctr" rotWithShape="0">
                    <a:schemeClr val="tx1"/>
                  </a:outerShdw>
                </a:effectLst>
              </p:spPr>
              <p:txBody>
                <a:bodyPr wrap="none" anchor="ctr"/>
                <a:lstStyle/>
                <a:p>
                  <a:pPr algn="ctr" eaLnBrk="0" fontAlgn="base" hangingPunct="0">
                    <a:lnSpc>
                      <a:spcPct val="80000"/>
                    </a:lnSpc>
                    <a:spcBef>
                      <a:spcPct val="0"/>
                    </a:spcBef>
                    <a:spcAft>
                      <a:spcPct val="0"/>
                    </a:spcAft>
                    <a:defRPr/>
                  </a:pPr>
                  <a:endParaRPr lang="en-US" sz="4000" b="1">
                    <a:solidFill>
                      <a:srgbClr val="FFCC00"/>
                    </a:solidFill>
                  </a:endParaRPr>
                </a:p>
              </p:txBody>
            </p:sp>
            <p:sp>
              <p:nvSpPr>
                <p:cNvPr id="42040" name="Arc 56"/>
                <p:cNvSpPr>
                  <a:spLocks/>
                </p:cNvSpPr>
                <p:nvPr/>
              </p:nvSpPr>
              <p:spPr bwMode="auto">
                <a:xfrm flipV="1">
                  <a:off x="4498" y="2678"/>
                  <a:ext cx="173" cy="934"/>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38100">
                  <a:solidFill>
                    <a:srgbClr val="FF6005"/>
                  </a:solidFill>
                  <a:round/>
                  <a:headEnd/>
                  <a:tailEnd/>
                </a:ln>
                <a:effectLst>
                  <a:outerShdw dist="74053" dir="18057825" algn="ctr" rotWithShape="0">
                    <a:schemeClr val="tx1"/>
                  </a:outerShdw>
                </a:effectLst>
              </p:spPr>
              <p:txBody>
                <a:bodyPr wrap="none" anchor="ctr"/>
                <a:lstStyle/>
                <a:p>
                  <a:pPr algn="ctr" eaLnBrk="0" fontAlgn="base" hangingPunct="0">
                    <a:lnSpc>
                      <a:spcPct val="80000"/>
                    </a:lnSpc>
                    <a:spcBef>
                      <a:spcPct val="0"/>
                    </a:spcBef>
                    <a:spcAft>
                      <a:spcPct val="0"/>
                    </a:spcAft>
                    <a:defRPr/>
                  </a:pPr>
                  <a:endParaRPr lang="en-US" sz="4000" b="1">
                    <a:solidFill>
                      <a:srgbClr val="FFCC00"/>
                    </a:solidFill>
                  </a:endParaRPr>
                </a:p>
              </p:txBody>
            </p:sp>
          </p:grpSp>
        </p:grpSp>
        <p:sp>
          <p:nvSpPr>
            <p:cNvPr id="42043" name="Rectangle 59"/>
            <p:cNvSpPr>
              <a:spLocks noChangeArrowheads="1"/>
            </p:cNvSpPr>
            <p:nvPr/>
          </p:nvSpPr>
          <p:spPr bwMode="auto">
            <a:xfrm>
              <a:off x="1031" y="1186"/>
              <a:ext cx="214" cy="214"/>
            </a:xfrm>
            <a:prstGeom prst="rect">
              <a:avLst/>
            </a:prstGeom>
            <a:solidFill>
              <a:srgbClr val="FF6005"/>
            </a:solidFill>
            <a:ln w="28575">
              <a:solidFill>
                <a:schemeClr val="tx1"/>
              </a:solidFill>
              <a:miter lim="800000"/>
              <a:headEnd/>
              <a:tailEnd/>
            </a:ln>
            <a:effectLst>
              <a:outerShdw dist="74053" dir="18057825" algn="ctr" rotWithShape="0">
                <a:schemeClr val="tx1"/>
              </a:outerShdw>
            </a:effectLst>
          </p:spPr>
          <p:txBody>
            <a:bodyPr wrap="none" anchor="ctr"/>
            <a:lstStyle/>
            <a:p>
              <a:pPr algn="ctr" eaLnBrk="0" fontAlgn="base" hangingPunct="0">
                <a:lnSpc>
                  <a:spcPct val="80000"/>
                </a:lnSpc>
                <a:spcBef>
                  <a:spcPct val="0"/>
                </a:spcBef>
                <a:spcAft>
                  <a:spcPct val="0"/>
                </a:spcAft>
                <a:defRPr/>
              </a:pPr>
              <a:endParaRPr lang="en-US" sz="4000" b="1">
                <a:solidFill>
                  <a:srgbClr val="FFCC00"/>
                </a:solidFill>
              </a:endParaRPr>
            </a:p>
          </p:txBody>
        </p:sp>
        <p:sp>
          <p:nvSpPr>
            <p:cNvPr id="42044" name="Text Box 60"/>
            <p:cNvSpPr txBox="1">
              <a:spLocks noChangeArrowheads="1"/>
            </p:cNvSpPr>
            <p:nvPr/>
          </p:nvSpPr>
          <p:spPr bwMode="auto">
            <a:xfrm>
              <a:off x="1206" y="1161"/>
              <a:ext cx="1807" cy="244"/>
            </a:xfrm>
            <a:prstGeom prst="rect">
              <a:avLst/>
            </a:prstGeom>
            <a:noFill/>
            <a:ln w="9525">
              <a:noFill/>
              <a:miter lim="800000"/>
              <a:headEnd/>
              <a:tailEnd/>
            </a:ln>
            <a:effectLst>
              <a:outerShdw dist="120483" dir="17306097" algn="ctr" rotWithShape="0">
                <a:schemeClr val="tx1"/>
              </a:outerShdw>
            </a:effectLst>
          </p:spPr>
          <p:txBody>
            <a:bodyPr wrap="none">
              <a:spAutoFit/>
            </a:bodyPr>
            <a:lstStyle/>
            <a:p>
              <a:pPr algn="ctr" eaLnBrk="0" fontAlgn="base" hangingPunct="0">
                <a:lnSpc>
                  <a:spcPct val="80000"/>
                </a:lnSpc>
                <a:spcBef>
                  <a:spcPct val="0"/>
                </a:spcBef>
                <a:spcAft>
                  <a:spcPct val="0"/>
                </a:spcAft>
                <a:defRPr/>
              </a:pPr>
              <a:r>
                <a:rPr lang="en-US" sz="2400" b="1" dirty="0">
                  <a:solidFill>
                    <a:srgbClr val="FF6005"/>
                  </a:solidFill>
                </a:rPr>
                <a:t>Heroin, Painkillers</a:t>
              </a:r>
            </a:p>
          </p:txBody>
        </p:sp>
      </p:grpSp>
      <p:grpSp>
        <p:nvGrpSpPr>
          <p:cNvPr id="10" name="Group 64"/>
          <p:cNvGrpSpPr>
            <a:grpSpLocks/>
          </p:cNvGrpSpPr>
          <p:nvPr/>
        </p:nvGrpSpPr>
        <p:grpSpPr bwMode="auto">
          <a:xfrm>
            <a:off x="2597151" y="1858965"/>
            <a:ext cx="7337425" cy="2397125"/>
            <a:chOff x="676" y="1171"/>
            <a:chExt cx="4622" cy="1510"/>
          </a:xfrm>
        </p:grpSpPr>
        <p:sp>
          <p:nvSpPr>
            <p:cNvPr id="42042" name="Freeform 58"/>
            <p:cNvSpPr>
              <a:spLocks/>
            </p:cNvSpPr>
            <p:nvPr/>
          </p:nvSpPr>
          <p:spPr bwMode="auto">
            <a:xfrm>
              <a:off x="676" y="1992"/>
              <a:ext cx="4622" cy="689"/>
            </a:xfrm>
            <a:custGeom>
              <a:avLst/>
              <a:gdLst/>
              <a:ahLst/>
              <a:cxnLst>
                <a:cxn ang="0">
                  <a:pos x="0" y="639"/>
                </a:cxn>
                <a:cxn ang="0">
                  <a:pos x="311" y="621"/>
                </a:cxn>
                <a:cxn ang="0">
                  <a:pos x="942" y="230"/>
                </a:cxn>
                <a:cxn ang="0">
                  <a:pos x="2275" y="61"/>
                </a:cxn>
                <a:cxn ang="0">
                  <a:pos x="4622" y="595"/>
                </a:cxn>
              </a:cxnLst>
              <a:rect l="0" t="0" r="r" b="b"/>
              <a:pathLst>
                <a:path w="4622" h="689">
                  <a:moveTo>
                    <a:pt x="0" y="639"/>
                  </a:moveTo>
                  <a:cubicBezTo>
                    <a:pt x="77" y="664"/>
                    <a:pt x="154" y="689"/>
                    <a:pt x="311" y="621"/>
                  </a:cubicBezTo>
                  <a:cubicBezTo>
                    <a:pt x="468" y="553"/>
                    <a:pt x="615" y="323"/>
                    <a:pt x="942" y="230"/>
                  </a:cubicBezTo>
                  <a:cubicBezTo>
                    <a:pt x="1269" y="137"/>
                    <a:pt x="1662" y="0"/>
                    <a:pt x="2275" y="61"/>
                  </a:cubicBezTo>
                  <a:cubicBezTo>
                    <a:pt x="2888" y="122"/>
                    <a:pt x="4231" y="506"/>
                    <a:pt x="4622" y="595"/>
                  </a:cubicBezTo>
                </a:path>
              </a:pathLst>
            </a:custGeom>
            <a:noFill/>
            <a:ln w="38100" cmpd="sng">
              <a:solidFill>
                <a:srgbClr val="FFF802"/>
              </a:solidFill>
              <a:round/>
              <a:headEnd/>
              <a:tailEnd/>
            </a:ln>
            <a:effectLst>
              <a:outerShdw dist="53882" dir="18900000" algn="ctr" rotWithShape="0">
                <a:schemeClr val="tx1"/>
              </a:outerShdw>
            </a:effectLst>
          </p:spPr>
          <p:txBody>
            <a:bodyPr wrap="none" anchor="ctr"/>
            <a:lstStyle/>
            <a:p>
              <a:pPr algn="ctr" eaLnBrk="0" fontAlgn="base" hangingPunct="0">
                <a:lnSpc>
                  <a:spcPct val="80000"/>
                </a:lnSpc>
                <a:spcBef>
                  <a:spcPct val="0"/>
                </a:spcBef>
                <a:spcAft>
                  <a:spcPct val="0"/>
                </a:spcAft>
                <a:defRPr/>
              </a:pPr>
              <a:endParaRPr lang="en-US" sz="4000" b="1">
                <a:solidFill>
                  <a:srgbClr val="FFCC00"/>
                </a:solidFill>
              </a:endParaRPr>
            </a:p>
          </p:txBody>
        </p:sp>
        <p:sp>
          <p:nvSpPr>
            <p:cNvPr id="42045" name="Rectangle 61"/>
            <p:cNvSpPr>
              <a:spLocks noChangeArrowheads="1"/>
            </p:cNvSpPr>
            <p:nvPr/>
          </p:nvSpPr>
          <p:spPr bwMode="auto">
            <a:xfrm>
              <a:off x="3269" y="1186"/>
              <a:ext cx="214" cy="214"/>
            </a:xfrm>
            <a:prstGeom prst="rect">
              <a:avLst/>
            </a:prstGeom>
            <a:solidFill>
              <a:srgbClr val="FFF802"/>
            </a:solidFill>
            <a:ln w="28575">
              <a:solidFill>
                <a:schemeClr val="tx1"/>
              </a:solidFill>
              <a:miter lim="800000"/>
              <a:headEnd/>
              <a:tailEnd/>
            </a:ln>
            <a:effectLst>
              <a:outerShdw dist="53882" dir="18900000" algn="ctr" rotWithShape="0">
                <a:schemeClr val="tx1"/>
              </a:outerShdw>
            </a:effectLst>
          </p:spPr>
          <p:txBody>
            <a:bodyPr wrap="none" anchor="ctr"/>
            <a:lstStyle/>
            <a:p>
              <a:pPr algn="ctr" eaLnBrk="0" fontAlgn="base" hangingPunct="0">
                <a:lnSpc>
                  <a:spcPct val="80000"/>
                </a:lnSpc>
                <a:spcBef>
                  <a:spcPct val="0"/>
                </a:spcBef>
                <a:spcAft>
                  <a:spcPct val="0"/>
                </a:spcAft>
                <a:defRPr/>
              </a:pPr>
              <a:endParaRPr lang="en-US" sz="4000" b="1">
                <a:solidFill>
                  <a:srgbClr val="FFCC00"/>
                </a:solidFill>
              </a:endParaRPr>
            </a:p>
          </p:txBody>
        </p:sp>
        <p:sp>
          <p:nvSpPr>
            <p:cNvPr id="42046" name="Text Box 62"/>
            <p:cNvSpPr txBox="1">
              <a:spLocks noChangeArrowheads="1"/>
            </p:cNvSpPr>
            <p:nvPr/>
          </p:nvSpPr>
          <p:spPr bwMode="auto">
            <a:xfrm>
              <a:off x="3429" y="1171"/>
              <a:ext cx="1211" cy="244"/>
            </a:xfrm>
            <a:prstGeom prst="rect">
              <a:avLst/>
            </a:prstGeom>
            <a:noFill/>
            <a:ln w="9525">
              <a:noFill/>
              <a:miter lim="800000"/>
              <a:headEnd/>
              <a:tailEnd/>
            </a:ln>
            <a:effectLst>
              <a:outerShdw dist="96720" dir="17591915" algn="ctr" rotWithShape="0">
                <a:schemeClr val="tx1"/>
              </a:outerShdw>
            </a:effectLst>
          </p:spPr>
          <p:txBody>
            <a:bodyPr wrap="none">
              <a:spAutoFit/>
            </a:bodyPr>
            <a:lstStyle/>
            <a:p>
              <a:pPr algn="ctr" eaLnBrk="0" fontAlgn="base" hangingPunct="0">
                <a:lnSpc>
                  <a:spcPct val="80000"/>
                </a:lnSpc>
                <a:spcBef>
                  <a:spcPct val="0"/>
                </a:spcBef>
                <a:spcAft>
                  <a:spcPct val="0"/>
                </a:spcAft>
                <a:defRPr/>
              </a:pPr>
              <a:r>
                <a:rPr lang="en-US" sz="2400" b="1" dirty="0">
                  <a:solidFill>
                    <a:srgbClr val="FFF802"/>
                  </a:solidFill>
                </a:rPr>
                <a:t>Methadone</a:t>
              </a:r>
            </a:p>
          </p:txBody>
        </p:sp>
      </p:grpSp>
      <p:sp>
        <p:nvSpPr>
          <p:cNvPr id="2" name="Slide Number Placeholder 1"/>
          <p:cNvSpPr>
            <a:spLocks noGrp="1"/>
          </p:cNvSpPr>
          <p:nvPr>
            <p:ph type="sldNum" sz="quarter" idx="12"/>
          </p:nvPr>
        </p:nvSpPr>
        <p:spPr/>
        <p:txBody>
          <a:bodyPr/>
          <a:lstStyle/>
          <a:p>
            <a:fld id="{D57F1E4F-1CFF-5643-939E-217C01CDF565}" type="slidenum">
              <a:rPr lang="en-US" smtClean="0"/>
              <a:pPr/>
              <a:t>109</a:t>
            </a:fld>
            <a:endParaRPr lang="en-US" dirty="0"/>
          </a:p>
        </p:txBody>
      </p:sp>
      <p:sp>
        <p:nvSpPr>
          <p:cNvPr id="3" name="TextBox 2"/>
          <p:cNvSpPr txBox="1"/>
          <p:nvPr/>
        </p:nvSpPr>
        <p:spPr>
          <a:xfrm>
            <a:off x="2839917" y="694598"/>
            <a:ext cx="6343403" cy="646331"/>
          </a:xfrm>
          <a:prstGeom prst="rect">
            <a:avLst/>
          </a:prstGeom>
          <a:noFill/>
        </p:spPr>
        <p:txBody>
          <a:bodyPr wrap="none" rtlCol="0">
            <a:spAutoFit/>
          </a:bodyPr>
          <a:lstStyle/>
          <a:p>
            <a:pPr algn="ctr"/>
            <a:r>
              <a:rPr lang="en-US" sz="3600" b="1" dirty="0" smtClean="0"/>
              <a:t>Advantages of Methadone</a:t>
            </a:r>
            <a:endParaRPr lang="en-US" sz="3600" b="1" dirty="0"/>
          </a:p>
        </p:txBody>
      </p:sp>
    </p:spTree>
    <p:extLst>
      <p:ext uri="{BB962C8B-B14F-4D97-AF65-F5344CB8AC3E}">
        <p14:creationId xmlns:p14="http://schemas.microsoft.com/office/powerpoint/2010/main" val="211645133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Rot="1" noChangeArrowheads="1"/>
          </p:cNvSpPr>
          <p:nvPr>
            <p:ph type="title"/>
          </p:nvPr>
        </p:nvSpPr>
        <p:spPr>
          <a:xfrm>
            <a:off x="3733800" y="0"/>
            <a:ext cx="4419600" cy="2286000"/>
          </a:xfrm>
        </p:spPr>
        <p:txBody>
          <a:bodyPr>
            <a:normAutofit/>
          </a:bodyPr>
          <a:lstStyle/>
          <a:p>
            <a:pPr algn="ctr" eaLnBrk="1" hangingPunct="1">
              <a:defRPr/>
            </a:pPr>
            <a:r>
              <a:rPr lang="en-US" sz="4000" b="1" dirty="0"/>
              <a:t>What are </a:t>
            </a:r>
            <a:r>
              <a:rPr lang="en-US" sz="4000" b="1" dirty="0" smtClean="0"/>
              <a:t>they? </a:t>
            </a:r>
            <a:endParaRPr lang="en-US" sz="4000" b="1" dirty="0"/>
          </a:p>
        </p:txBody>
      </p:sp>
      <p:sp>
        <p:nvSpPr>
          <p:cNvPr id="68611" name="Rectangle 3"/>
          <p:cNvSpPr>
            <a:spLocks noGrp="1" noChangeArrowheads="1"/>
          </p:cNvSpPr>
          <p:nvPr>
            <p:ph type="body" idx="1"/>
          </p:nvPr>
        </p:nvSpPr>
        <p:spPr>
          <a:xfrm>
            <a:off x="1039660" y="1676399"/>
            <a:ext cx="9628340" cy="4974921"/>
          </a:xfrm>
        </p:spPr>
        <p:txBody>
          <a:bodyPr>
            <a:normAutofit fontScale="77500" lnSpcReduction="20000"/>
          </a:bodyPr>
          <a:lstStyle/>
          <a:p>
            <a:pPr eaLnBrk="1" hangingPunct="1">
              <a:lnSpc>
                <a:spcPct val="90000"/>
              </a:lnSpc>
              <a:defRPr/>
            </a:pPr>
            <a:endParaRPr lang="en-US" sz="2800" dirty="0"/>
          </a:p>
          <a:p>
            <a:pPr marL="0" indent="0">
              <a:lnSpc>
                <a:spcPct val="90000"/>
              </a:lnSpc>
              <a:buNone/>
              <a:defRPr/>
            </a:pPr>
            <a:r>
              <a:rPr lang="en-US" sz="1200" dirty="0"/>
              <a:t>        </a:t>
            </a:r>
            <a:endParaRPr lang="en-US" sz="1200" dirty="0" smtClean="0"/>
          </a:p>
          <a:p>
            <a:pPr marL="0" indent="0">
              <a:lnSpc>
                <a:spcPct val="90000"/>
              </a:lnSpc>
              <a:buNone/>
              <a:defRPr/>
            </a:pPr>
            <a:r>
              <a:rPr lang="en-US" sz="1200" dirty="0"/>
              <a:t>	</a:t>
            </a:r>
            <a:r>
              <a:rPr lang="en-US" sz="1200" dirty="0" smtClean="0"/>
              <a:t>	  </a:t>
            </a:r>
            <a:r>
              <a:rPr lang="en-US" sz="1200" dirty="0"/>
              <a:t>Poppy plant 							  </a:t>
            </a:r>
            <a:r>
              <a:rPr lang="en-US" sz="1200" dirty="0" smtClean="0"/>
              <a:t>											</a:t>
            </a:r>
            <a:r>
              <a:rPr lang="en-US" sz="1200" dirty="0"/>
              <a:t>	</a:t>
            </a:r>
            <a:r>
              <a:rPr lang="en-US" sz="1200" dirty="0" smtClean="0"/>
              <a:t>																 </a:t>
            </a:r>
            <a:r>
              <a:rPr lang="en-US" sz="1200" i="1" dirty="0"/>
              <a:t>Papaver </a:t>
            </a:r>
            <a:r>
              <a:rPr lang="en-US" sz="1200" i="1" dirty="0" err="1"/>
              <a:t>somniferum</a:t>
            </a:r>
            <a:r>
              <a:rPr lang="en-US" sz="1200" dirty="0"/>
              <a:t> </a:t>
            </a:r>
          </a:p>
          <a:p>
            <a:pPr eaLnBrk="1" hangingPunct="1">
              <a:lnSpc>
                <a:spcPct val="90000"/>
              </a:lnSpc>
              <a:defRPr/>
            </a:pPr>
            <a:r>
              <a:rPr lang="en-US" sz="2400" dirty="0"/>
              <a:t>Opiate: derivative of opium poppy</a:t>
            </a:r>
          </a:p>
          <a:p>
            <a:pPr lvl="1" eaLnBrk="1" hangingPunct="1">
              <a:lnSpc>
                <a:spcPct val="90000"/>
              </a:lnSpc>
              <a:defRPr/>
            </a:pPr>
            <a:r>
              <a:rPr lang="en-US" sz="2400" dirty="0"/>
              <a:t>Morphine</a:t>
            </a:r>
          </a:p>
          <a:p>
            <a:pPr lvl="1" eaLnBrk="1" hangingPunct="1">
              <a:lnSpc>
                <a:spcPct val="90000"/>
              </a:lnSpc>
              <a:defRPr/>
            </a:pPr>
            <a:r>
              <a:rPr lang="en-US" sz="2400" dirty="0"/>
              <a:t>Codeine</a:t>
            </a:r>
          </a:p>
          <a:p>
            <a:pPr lvl="1" eaLnBrk="1" hangingPunct="1">
              <a:lnSpc>
                <a:spcPct val="90000"/>
              </a:lnSpc>
              <a:defRPr/>
            </a:pPr>
            <a:r>
              <a:rPr lang="en-US" sz="2400" dirty="0"/>
              <a:t>Opium</a:t>
            </a:r>
          </a:p>
          <a:p>
            <a:pPr eaLnBrk="1" hangingPunct="1">
              <a:lnSpc>
                <a:spcPct val="90000"/>
              </a:lnSpc>
              <a:defRPr/>
            </a:pPr>
            <a:r>
              <a:rPr lang="en-US" sz="2400" dirty="0"/>
              <a:t>Opioid: any compound that binds to opiate receptors</a:t>
            </a:r>
          </a:p>
          <a:p>
            <a:pPr lvl="1" eaLnBrk="1" hangingPunct="1">
              <a:lnSpc>
                <a:spcPct val="90000"/>
              </a:lnSpc>
              <a:defRPr/>
            </a:pPr>
            <a:r>
              <a:rPr lang="en-US" sz="2400" dirty="0"/>
              <a:t>Semisynthetic (heroin=derived from morphine, buprenorphine from </a:t>
            </a:r>
            <a:r>
              <a:rPr lang="en-US" sz="2400" dirty="0" err="1"/>
              <a:t>Thebaine</a:t>
            </a:r>
            <a:r>
              <a:rPr lang="en-US" sz="2400" dirty="0"/>
              <a:t>, </a:t>
            </a:r>
          </a:p>
          <a:p>
            <a:pPr marL="457200" lvl="1" indent="0">
              <a:lnSpc>
                <a:spcPct val="90000"/>
              </a:lnSpc>
              <a:buNone/>
              <a:defRPr/>
            </a:pPr>
            <a:r>
              <a:rPr lang="en-US" sz="2400" dirty="0"/>
              <a:t>	oxy + hydrocodone, oxy + hydromorphone)</a:t>
            </a:r>
          </a:p>
          <a:p>
            <a:pPr lvl="1"/>
            <a:r>
              <a:rPr lang="en-US" sz="2400" dirty="0"/>
              <a:t>Synthetic (</a:t>
            </a:r>
            <a:r>
              <a:rPr lang="en-US" sz="2400" dirty="0" err="1"/>
              <a:t>Dextropropoxyphene</a:t>
            </a:r>
            <a:r>
              <a:rPr lang="en-US" sz="2400" dirty="0"/>
              <a:t>, Fentanyl, Methadone, Tramadol)</a:t>
            </a:r>
          </a:p>
          <a:p>
            <a:pPr marL="342900" lvl="1" indent="-342900">
              <a:buFont typeface="Arial" panose="020B0604020202020204" pitchFamily="34" charset="0"/>
              <a:buChar char="•"/>
            </a:pPr>
            <a:r>
              <a:rPr lang="en-US" sz="2400" dirty="0"/>
              <a:t>Route of Administration: Oral, transdermal, intravenous and implantable formulations</a:t>
            </a:r>
          </a:p>
          <a:p>
            <a:pPr eaLnBrk="1" hangingPunct="1">
              <a:lnSpc>
                <a:spcPct val="90000"/>
              </a:lnSpc>
              <a:defRPr/>
            </a:pPr>
            <a:r>
              <a:rPr lang="en-US" sz="2400" dirty="0"/>
              <a:t>Narcotic: legal designation</a:t>
            </a:r>
          </a:p>
          <a:p>
            <a:pPr eaLnBrk="1" hangingPunct="1">
              <a:lnSpc>
                <a:spcPct val="90000"/>
              </a:lnSpc>
              <a:defRPr/>
            </a:pPr>
            <a:endParaRPr lang="en-US" sz="2800" dirty="0"/>
          </a:p>
        </p:txBody>
      </p:sp>
      <p:pic>
        <p:nvPicPr>
          <p:cNvPr id="99332" name="Picture 4" descr="Opium_Poppy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38288" y="4"/>
            <a:ext cx="1814512" cy="2119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9333" name="Picture 5" descr="opium_poppy_bi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15400" y="4"/>
            <a:ext cx="1752600" cy="2119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fld id="{D57F1E4F-1CFF-5643-939E-217C01CDF565}" type="slidenum">
              <a:rPr lang="en-US" smtClean="0"/>
              <a:pPr/>
              <a:t>11</a:t>
            </a:fld>
            <a:endParaRPr lang="en-US" dirty="0"/>
          </a:p>
        </p:txBody>
      </p:sp>
    </p:spTree>
    <p:extLst>
      <p:ext uri="{BB962C8B-B14F-4D97-AF65-F5344CB8AC3E}">
        <p14:creationId xmlns:p14="http://schemas.microsoft.com/office/powerpoint/2010/main" val="1535524943"/>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1524000" y="0"/>
            <a:ext cx="9144000" cy="1803400"/>
          </a:xfrm>
          <a:noFill/>
        </p:spPr>
        <p:txBody>
          <a:bodyPr vert="horz" lIns="92075" tIns="46038" rIns="92075" bIns="46038" rtlCol="0" anchor="ctr">
            <a:normAutofit/>
          </a:bodyPr>
          <a:lstStyle/>
          <a:p>
            <a:pPr algn="ctr" eaLnBrk="1" hangingPunct="1"/>
            <a:r>
              <a:rPr lang="en-US" altLang="en-US" sz="4000" b="1" dirty="0"/>
              <a:t>Methadone Maintenance: </a:t>
            </a:r>
            <a:br>
              <a:rPr lang="en-US" altLang="en-US" sz="4000" b="1" dirty="0"/>
            </a:br>
            <a:r>
              <a:rPr lang="en-US" altLang="en-US" sz="4000" b="1" dirty="0"/>
              <a:t>Disadvantages</a:t>
            </a:r>
            <a:endParaRPr lang="en-AU" altLang="en-US" sz="4000" b="1" dirty="0"/>
          </a:p>
        </p:txBody>
      </p:sp>
      <p:sp>
        <p:nvSpPr>
          <p:cNvPr id="24579" name="Rectangle 3"/>
          <p:cNvSpPr>
            <a:spLocks noGrp="1" noChangeArrowheads="1"/>
          </p:cNvSpPr>
          <p:nvPr>
            <p:ph sz="quarter" idx="1"/>
          </p:nvPr>
        </p:nvSpPr>
        <p:spPr>
          <a:xfrm>
            <a:off x="2138820" y="1076893"/>
            <a:ext cx="8229600" cy="4556125"/>
          </a:xfrm>
        </p:spPr>
        <p:txBody>
          <a:bodyPr vert="horz" lIns="0" tIns="0" rIns="92075" bIns="46038" rtlCol="0" anchor="ctr">
            <a:normAutofit/>
          </a:bodyPr>
          <a:lstStyle/>
          <a:p>
            <a:pPr eaLnBrk="1" hangingPunct="1">
              <a:lnSpc>
                <a:spcPct val="90000"/>
              </a:lnSpc>
              <a:spcBef>
                <a:spcPct val="30000"/>
              </a:spcBef>
            </a:pPr>
            <a:r>
              <a:rPr lang="en-AU" altLang="en-US" sz="2800" dirty="0"/>
              <a:t>Opioid dependence is maintained</a:t>
            </a:r>
          </a:p>
          <a:p>
            <a:pPr eaLnBrk="1" hangingPunct="1">
              <a:lnSpc>
                <a:spcPct val="90000"/>
              </a:lnSpc>
              <a:spcBef>
                <a:spcPct val="30000"/>
              </a:spcBef>
            </a:pPr>
            <a:r>
              <a:rPr lang="en-AU" altLang="en-US" sz="2800" dirty="0"/>
              <a:t>Withdrawal from methadone can be difficult</a:t>
            </a:r>
          </a:p>
          <a:p>
            <a:pPr eaLnBrk="1" hangingPunct="1">
              <a:lnSpc>
                <a:spcPct val="90000"/>
              </a:lnSpc>
              <a:spcBef>
                <a:spcPct val="30000"/>
              </a:spcBef>
            </a:pPr>
            <a:r>
              <a:rPr lang="en-AU" altLang="en-US" sz="2800" dirty="0"/>
              <a:t>Daily travel and time commitment</a:t>
            </a:r>
          </a:p>
          <a:p>
            <a:pPr eaLnBrk="1" hangingPunct="1">
              <a:lnSpc>
                <a:spcPct val="90000"/>
              </a:lnSpc>
              <a:spcBef>
                <a:spcPct val="30000"/>
              </a:spcBef>
            </a:pPr>
            <a:r>
              <a:rPr lang="en-AU" altLang="en-US" sz="2800" dirty="0"/>
              <a:t>Variable duration of action</a:t>
            </a:r>
          </a:p>
          <a:p>
            <a:pPr eaLnBrk="1" hangingPunct="1">
              <a:lnSpc>
                <a:spcPct val="90000"/>
              </a:lnSpc>
              <a:spcBef>
                <a:spcPct val="30000"/>
              </a:spcBef>
            </a:pPr>
            <a:r>
              <a:rPr lang="en-US" altLang="en-US" sz="2800" dirty="0">
                <a:solidFill>
                  <a:srgbClr val="FFFFFF"/>
                </a:solidFill>
              </a:rPr>
              <a:t>Diversion</a:t>
            </a:r>
            <a:endParaRPr lang="en-AU" altLang="en-US" sz="2800" dirty="0">
              <a:solidFill>
                <a:srgbClr val="FFFFFF"/>
              </a:solidFill>
            </a:endParaRPr>
          </a:p>
        </p:txBody>
      </p:sp>
      <p:sp>
        <p:nvSpPr>
          <p:cNvPr id="24580" name="Rectangle 4"/>
          <p:cNvSpPr>
            <a:spLocks noChangeArrowheads="1"/>
          </p:cNvSpPr>
          <p:nvPr/>
        </p:nvSpPr>
        <p:spPr bwMode="auto">
          <a:xfrm>
            <a:off x="8763000" y="64008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400">
                <a:solidFill>
                  <a:srgbClr val="FFCC00"/>
                </a:solidFill>
                <a:latin typeface="Arial" charset="0"/>
              </a:defRPr>
            </a:lvl1pPr>
            <a:lvl2pPr marL="742950" indent="-285750">
              <a:defRPr sz="4400">
                <a:solidFill>
                  <a:srgbClr val="FFCC00"/>
                </a:solidFill>
                <a:latin typeface="Arial" charset="0"/>
              </a:defRPr>
            </a:lvl2pPr>
            <a:lvl3pPr marL="1143000" indent="-228600">
              <a:defRPr sz="4400">
                <a:solidFill>
                  <a:srgbClr val="FFCC00"/>
                </a:solidFill>
                <a:latin typeface="Arial" charset="0"/>
              </a:defRPr>
            </a:lvl3pPr>
            <a:lvl4pPr marL="1600200" indent="-228600">
              <a:defRPr sz="4400">
                <a:solidFill>
                  <a:srgbClr val="FFCC00"/>
                </a:solidFill>
                <a:latin typeface="Arial" charset="0"/>
              </a:defRPr>
            </a:lvl4pPr>
            <a:lvl5pPr marL="2057400" indent="-228600">
              <a:defRPr sz="4400">
                <a:solidFill>
                  <a:srgbClr val="FFCC00"/>
                </a:solidFill>
                <a:latin typeface="Arial" charset="0"/>
              </a:defRPr>
            </a:lvl5pPr>
            <a:lvl6pPr marL="2514600" indent="-228600" algn="ctr" eaLnBrk="0" fontAlgn="base" hangingPunct="0">
              <a:lnSpc>
                <a:spcPct val="80000"/>
              </a:lnSpc>
              <a:spcBef>
                <a:spcPct val="0"/>
              </a:spcBef>
              <a:spcAft>
                <a:spcPct val="0"/>
              </a:spcAft>
              <a:defRPr sz="4400">
                <a:solidFill>
                  <a:srgbClr val="FFCC00"/>
                </a:solidFill>
                <a:latin typeface="Arial" charset="0"/>
              </a:defRPr>
            </a:lvl6pPr>
            <a:lvl7pPr marL="2971800" indent="-228600" algn="ctr" eaLnBrk="0" fontAlgn="base" hangingPunct="0">
              <a:lnSpc>
                <a:spcPct val="80000"/>
              </a:lnSpc>
              <a:spcBef>
                <a:spcPct val="0"/>
              </a:spcBef>
              <a:spcAft>
                <a:spcPct val="0"/>
              </a:spcAft>
              <a:defRPr sz="4400">
                <a:solidFill>
                  <a:srgbClr val="FFCC00"/>
                </a:solidFill>
                <a:latin typeface="Arial" charset="0"/>
              </a:defRPr>
            </a:lvl7pPr>
            <a:lvl8pPr marL="3429000" indent="-228600" algn="ctr" eaLnBrk="0" fontAlgn="base" hangingPunct="0">
              <a:lnSpc>
                <a:spcPct val="80000"/>
              </a:lnSpc>
              <a:spcBef>
                <a:spcPct val="0"/>
              </a:spcBef>
              <a:spcAft>
                <a:spcPct val="0"/>
              </a:spcAft>
              <a:defRPr sz="4400">
                <a:solidFill>
                  <a:srgbClr val="FFCC00"/>
                </a:solidFill>
                <a:latin typeface="Arial" charset="0"/>
              </a:defRPr>
            </a:lvl8pPr>
            <a:lvl9pPr marL="3886200" indent="-228600" algn="ctr" eaLnBrk="0" fontAlgn="base" hangingPunct="0">
              <a:lnSpc>
                <a:spcPct val="80000"/>
              </a:lnSpc>
              <a:spcBef>
                <a:spcPct val="0"/>
              </a:spcBef>
              <a:spcAft>
                <a:spcPct val="0"/>
              </a:spcAft>
              <a:defRPr sz="4400">
                <a:solidFill>
                  <a:srgbClr val="FFCC00"/>
                </a:solidFill>
                <a:latin typeface="Arial" charset="0"/>
              </a:defRPr>
            </a:lvl9pPr>
          </a:lstStyle>
          <a:p>
            <a:pPr algn="r" eaLnBrk="0" fontAlgn="base" hangingPunct="0">
              <a:lnSpc>
                <a:spcPct val="80000"/>
              </a:lnSpc>
              <a:spcBef>
                <a:spcPct val="0"/>
              </a:spcBef>
              <a:spcAft>
                <a:spcPct val="0"/>
              </a:spcAft>
            </a:pPr>
            <a:endParaRPr lang="en-AU" altLang="en-US" sz="1400" b="1">
              <a:solidFill>
                <a:srgbClr val="FFFFFF"/>
              </a:solidFill>
            </a:endParaRPr>
          </a:p>
        </p:txBody>
      </p:sp>
      <p:sp>
        <p:nvSpPr>
          <p:cNvPr id="2" name="Slide Number Placeholder 1"/>
          <p:cNvSpPr>
            <a:spLocks noGrp="1"/>
          </p:cNvSpPr>
          <p:nvPr>
            <p:ph type="sldNum" sz="quarter" idx="12"/>
          </p:nvPr>
        </p:nvSpPr>
        <p:spPr/>
        <p:txBody>
          <a:bodyPr/>
          <a:lstStyle/>
          <a:p>
            <a:fld id="{D57F1E4F-1CFF-5643-939E-217C01CDF565}" type="slidenum">
              <a:rPr lang="en-US" smtClean="0"/>
              <a:pPr/>
              <a:t>110</a:t>
            </a:fld>
            <a:endParaRPr lang="en-US" dirty="0"/>
          </a:p>
        </p:txBody>
      </p:sp>
    </p:spTree>
    <p:extLst>
      <p:ext uri="{BB962C8B-B14F-4D97-AF65-F5344CB8AC3E}">
        <p14:creationId xmlns:p14="http://schemas.microsoft.com/office/powerpoint/2010/main" val="751736037"/>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3" name="Rectangle 2"/>
          <p:cNvSpPr>
            <a:spLocks noGrp="1" noChangeArrowheads="1"/>
          </p:cNvSpPr>
          <p:nvPr>
            <p:ph sz="quarter" idx="1"/>
          </p:nvPr>
        </p:nvSpPr>
        <p:spPr>
          <a:xfrm>
            <a:off x="1871665" y="1401944"/>
            <a:ext cx="8512175" cy="4343400"/>
          </a:xfrm>
        </p:spPr>
        <p:txBody>
          <a:bodyPr>
            <a:normAutofit lnSpcReduction="10000"/>
          </a:bodyPr>
          <a:lstStyle/>
          <a:p>
            <a:pPr eaLnBrk="1" hangingPunct="1"/>
            <a:r>
              <a:rPr lang="en-US" altLang="en-US" sz="2800" dirty="0"/>
              <a:t>Safe medication (acute and chronic dosing)</a:t>
            </a:r>
          </a:p>
          <a:p>
            <a:pPr eaLnBrk="1" hangingPunct="1"/>
            <a:r>
              <a:rPr lang="en-US" altLang="en-US" sz="2800" dirty="0"/>
              <a:t>Primary side effects: like other mu agonist opioids (e.g., nausea, constipation), but may be less severe</a:t>
            </a:r>
          </a:p>
          <a:p>
            <a:pPr eaLnBrk="1" hangingPunct="1"/>
            <a:r>
              <a:rPr lang="en-US" altLang="en-US" sz="2800" dirty="0"/>
              <a:t>No evidence of significant disruption in cognitive or psychomotor performance with Methadone maintenance</a:t>
            </a:r>
          </a:p>
          <a:p>
            <a:pPr eaLnBrk="1" hangingPunct="1"/>
            <a:r>
              <a:rPr lang="en-US" altLang="en-US" sz="2800" dirty="0"/>
              <a:t>No evidence of organ damage with chronic dosing</a:t>
            </a:r>
          </a:p>
        </p:txBody>
      </p:sp>
      <p:sp>
        <p:nvSpPr>
          <p:cNvPr id="25604" name="Rectangle 3"/>
          <p:cNvSpPr>
            <a:spLocks noChangeArrowheads="1"/>
          </p:cNvSpPr>
          <p:nvPr/>
        </p:nvSpPr>
        <p:spPr bwMode="auto">
          <a:xfrm>
            <a:off x="0" y="0"/>
            <a:ext cx="12191999" cy="1162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nchor="ctr"/>
          <a:lstStyle>
            <a:lvl1pPr>
              <a:defRPr sz="4400">
                <a:solidFill>
                  <a:srgbClr val="FFCC00"/>
                </a:solidFill>
                <a:latin typeface="Arial" charset="0"/>
              </a:defRPr>
            </a:lvl1pPr>
            <a:lvl2pPr marL="742950" indent="-285750">
              <a:defRPr sz="4400">
                <a:solidFill>
                  <a:srgbClr val="FFCC00"/>
                </a:solidFill>
                <a:latin typeface="Arial" charset="0"/>
              </a:defRPr>
            </a:lvl2pPr>
            <a:lvl3pPr marL="1143000" indent="-228600">
              <a:defRPr sz="4400">
                <a:solidFill>
                  <a:srgbClr val="FFCC00"/>
                </a:solidFill>
                <a:latin typeface="Arial" charset="0"/>
              </a:defRPr>
            </a:lvl3pPr>
            <a:lvl4pPr marL="1600200" indent="-228600">
              <a:defRPr sz="4400">
                <a:solidFill>
                  <a:srgbClr val="FFCC00"/>
                </a:solidFill>
                <a:latin typeface="Arial" charset="0"/>
              </a:defRPr>
            </a:lvl4pPr>
            <a:lvl5pPr marL="2057400" indent="-228600">
              <a:defRPr sz="4400">
                <a:solidFill>
                  <a:srgbClr val="FFCC00"/>
                </a:solidFill>
                <a:latin typeface="Arial" charset="0"/>
              </a:defRPr>
            </a:lvl5pPr>
            <a:lvl6pPr marL="2514600" indent="-228600" algn="ctr" eaLnBrk="0" fontAlgn="base" hangingPunct="0">
              <a:lnSpc>
                <a:spcPct val="80000"/>
              </a:lnSpc>
              <a:spcBef>
                <a:spcPct val="0"/>
              </a:spcBef>
              <a:spcAft>
                <a:spcPct val="0"/>
              </a:spcAft>
              <a:defRPr sz="4400">
                <a:solidFill>
                  <a:srgbClr val="FFCC00"/>
                </a:solidFill>
                <a:latin typeface="Arial" charset="0"/>
              </a:defRPr>
            </a:lvl6pPr>
            <a:lvl7pPr marL="2971800" indent="-228600" algn="ctr" eaLnBrk="0" fontAlgn="base" hangingPunct="0">
              <a:lnSpc>
                <a:spcPct val="80000"/>
              </a:lnSpc>
              <a:spcBef>
                <a:spcPct val="0"/>
              </a:spcBef>
              <a:spcAft>
                <a:spcPct val="0"/>
              </a:spcAft>
              <a:defRPr sz="4400">
                <a:solidFill>
                  <a:srgbClr val="FFCC00"/>
                </a:solidFill>
                <a:latin typeface="Arial" charset="0"/>
              </a:defRPr>
            </a:lvl7pPr>
            <a:lvl8pPr marL="3429000" indent="-228600" algn="ctr" eaLnBrk="0" fontAlgn="base" hangingPunct="0">
              <a:lnSpc>
                <a:spcPct val="80000"/>
              </a:lnSpc>
              <a:spcBef>
                <a:spcPct val="0"/>
              </a:spcBef>
              <a:spcAft>
                <a:spcPct val="0"/>
              </a:spcAft>
              <a:defRPr sz="4400">
                <a:solidFill>
                  <a:srgbClr val="FFCC00"/>
                </a:solidFill>
                <a:latin typeface="Arial" charset="0"/>
              </a:defRPr>
            </a:lvl8pPr>
            <a:lvl9pPr marL="3886200" indent="-228600" algn="ctr" eaLnBrk="0" fontAlgn="base" hangingPunct="0">
              <a:lnSpc>
                <a:spcPct val="80000"/>
              </a:lnSpc>
              <a:spcBef>
                <a:spcPct val="0"/>
              </a:spcBef>
              <a:spcAft>
                <a:spcPct val="0"/>
              </a:spcAft>
              <a:defRPr sz="4400">
                <a:solidFill>
                  <a:srgbClr val="FFCC00"/>
                </a:solidFill>
                <a:latin typeface="Arial" charset="0"/>
              </a:defRPr>
            </a:lvl9pPr>
          </a:lstStyle>
          <a:p>
            <a:pPr algn="ctr" eaLnBrk="0" fontAlgn="base" hangingPunct="0">
              <a:lnSpc>
                <a:spcPct val="90000"/>
              </a:lnSpc>
              <a:spcBef>
                <a:spcPct val="0"/>
              </a:spcBef>
              <a:spcAft>
                <a:spcPct val="0"/>
              </a:spcAft>
            </a:pPr>
            <a:r>
              <a:rPr lang="en-US" altLang="en-US" sz="4000" b="1" dirty="0" smtClean="0">
                <a:solidFill>
                  <a:srgbClr val="FFFF00"/>
                </a:solidFill>
                <a:latin typeface="+mj-lt"/>
              </a:rPr>
              <a:t>Methadone Safety </a:t>
            </a:r>
            <a:r>
              <a:rPr lang="en-US" altLang="en-US" sz="4000" b="1" dirty="0">
                <a:solidFill>
                  <a:srgbClr val="FFFF00"/>
                </a:solidFill>
                <a:latin typeface="+mj-lt"/>
              </a:rPr>
              <a:t>Overview</a:t>
            </a:r>
          </a:p>
        </p:txBody>
      </p:sp>
      <p:sp>
        <p:nvSpPr>
          <p:cNvPr id="2" name="Slide Number Placeholder 1"/>
          <p:cNvSpPr>
            <a:spLocks noGrp="1"/>
          </p:cNvSpPr>
          <p:nvPr>
            <p:ph type="sldNum" sz="quarter" idx="12"/>
          </p:nvPr>
        </p:nvSpPr>
        <p:spPr/>
        <p:txBody>
          <a:bodyPr/>
          <a:lstStyle/>
          <a:p>
            <a:fld id="{D57F1E4F-1CFF-5643-939E-217C01CDF565}" type="slidenum">
              <a:rPr lang="en-US" smtClean="0"/>
              <a:pPr/>
              <a:t>111</a:t>
            </a:fld>
            <a:endParaRPr lang="en-US" dirty="0"/>
          </a:p>
        </p:txBody>
      </p:sp>
    </p:spTree>
    <p:extLst>
      <p:ext uri="{BB962C8B-B14F-4D97-AF65-F5344CB8AC3E}">
        <p14:creationId xmlns:p14="http://schemas.microsoft.com/office/powerpoint/2010/main" val="431835864"/>
      </p:ext>
    </p:extLst>
  </p:cSld>
  <p:clrMapOvr>
    <a:masterClrMapping/>
  </p:clrMapOvr>
  <p:transition advTm="47000"/>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1752600" y="162838"/>
            <a:ext cx="8686800" cy="1315233"/>
          </a:xfrm>
        </p:spPr>
        <p:txBody>
          <a:bodyPr>
            <a:normAutofit fontScale="90000"/>
          </a:bodyPr>
          <a:lstStyle/>
          <a:p>
            <a:pPr algn="ctr" eaLnBrk="1" hangingPunct="1"/>
            <a:r>
              <a:rPr lang="en-US" altLang="en-US" dirty="0"/>
              <a:t/>
            </a:r>
            <a:br>
              <a:rPr lang="en-US" altLang="en-US" dirty="0"/>
            </a:br>
            <a:r>
              <a:rPr lang="en-US" altLang="en-US" sz="4400" b="1" dirty="0" smtClean="0"/>
              <a:t>Effective Methadone </a:t>
            </a:r>
            <a:r>
              <a:rPr lang="en-US" altLang="en-US" sz="4400" b="1" dirty="0"/>
              <a:t>Treatment</a:t>
            </a:r>
            <a:r>
              <a:rPr lang="en-US" altLang="en-US" sz="4400" dirty="0"/>
              <a:t/>
            </a:r>
            <a:br>
              <a:rPr lang="en-US" altLang="en-US" sz="4400" dirty="0"/>
            </a:br>
            <a:endParaRPr lang="en-US" altLang="en-US" sz="4400" dirty="0"/>
          </a:p>
        </p:txBody>
      </p:sp>
      <p:sp>
        <p:nvSpPr>
          <p:cNvPr id="26627" name="Rectangle 3"/>
          <p:cNvSpPr>
            <a:spLocks noGrp="1" noChangeArrowheads="1"/>
          </p:cNvSpPr>
          <p:nvPr>
            <p:ph sz="quarter" idx="1"/>
          </p:nvPr>
        </p:nvSpPr>
        <p:spPr>
          <a:xfrm>
            <a:off x="1752600" y="1081451"/>
            <a:ext cx="8686800" cy="4953000"/>
          </a:xfrm>
        </p:spPr>
        <p:txBody>
          <a:bodyPr>
            <a:normAutofit/>
          </a:bodyPr>
          <a:lstStyle/>
          <a:p>
            <a:pPr eaLnBrk="1" hangingPunct="1"/>
            <a:r>
              <a:rPr lang="en-US" altLang="en-US" sz="3200" dirty="0"/>
              <a:t>As long as necessary</a:t>
            </a:r>
          </a:p>
          <a:p>
            <a:pPr eaLnBrk="1" hangingPunct="1"/>
            <a:r>
              <a:rPr lang="en-US" altLang="en-US" sz="3200" dirty="0"/>
              <a:t>Higher doses =</a:t>
            </a:r>
            <a:r>
              <a:rPr lang="en-US" altLang="en-US" sz="3200" dirty="0" smtClean="0"/>
              <a:t> </a:t>
            </a:r>
            <a:r>
              <a:rPr lang="en-US" altLang="en-US" sz="3200" dirty="0"/>
              <a:t>&gt; 60mg methadone.</a:t>
            </a:r>
          </a:p>
          <a:p>
            <a:pPr eaLnBrk="1" hangingPunct="1"/>
            <a:r>
              <a:rPr lang="en-US" altLang="en-US" sz="3200" dirty="0"/>
              <a:t>Make treatment as available as possible.</a:t>
            </a:r>
          </a:p>
          <a:p>
            <a:pPr eaLnBrk="1" hangingPunct="1"/>
            <a:r>
              <a:rPr lang="en-US" altLang="en-US" sz="3200" dirty="0"/>
              <a:t>Include counseling and ancillary services.</a:t>
            </a:r>
          </a:p>
          <a:p>
            <a:pPr eaLnBrk="1" hangingPunct="1"/>
            <a:r>
              <a:rPr lang="en-US" altLang="en-US" sz="3200" dirty="0"/>
              <a:t>Promote quality of therapeutic relationship.</a:t>
            </a:r>
            <a:endParaRPr lang="en-US" altLang="en-US" sz="3200" u="sng" dirty="0"/>
          </a:p>
        </p:txBody>
      </p:sp>
      <p:sp>
        <p:nvSpPr>
          <p:cNvPr id="2" name="Slide Number Placeholder 1"/>
          <p:cNvSpPr>
            <a:spLocks noGrp="1"/>
          </p:cNvSpPr>
          <p:nvPr>
            <p:ph type="sldNum" sz="quarter" idx="12"/>
          </p:nvPr>
        </p:nvSpPr>
        <p:spPr/>
        <p:txBody>
          <a:bodyPr/>
          <a:lstStyle/>
          <a:p>
            <a:fld id="{D57F1E4F-1CFF-5643-939E-217C01CDF565}" type="slidenum">
              <a:rPr lang="en-US" smtClean="0"/>
              <a:pPr/>
              <a:t>112</a:t>
            </a:fld>
            <a:endParaRPr lang="en-US" dirty="0"/>
          </a:p>
        </p:txBody>
      </p:sp>
    </p:spTree>
    <p:extLst>
      <p:ext uri="{BB962C8B-B14F-4D97-AF65-F5344CB8AC3E}">
        <p14:creationId xmlns:p14="http://schemas.microsoft.com/office/powerpoint/2010/main" val="1877541271"/>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3"/>
          <p:cNvSpPr>
            <a:spLocks noGrp="1"/>
          </p:cNvSpPr>
          <p:nvPr>
            <p:ph type="title"/>
          </p:nvPr>
        </p:nvSpPr>
        <p:spPr>
          <a:xfrm>
            <a:off x="1752600" y="0"/>
            <a:ext cx="8686800" cy="4419600"/>
          </a:xfrm>
        </p:spPr>
        <p:txBody>
          <a:bodyPr/>
          <a:lstStyle/>
          <a:p>
            <a:r>
              <a:rPr lang="en-US" altLang="en-US" b="1" dirty="0" smtClean="0"/>
              <a:t>Evidence Supporting Methadone Maintenance</a:t>
            </a:r>
          </a:p>
        </p:txBody>
      </p:sp>
      <p:sp>
        <p:nvSpPr>
          <p:cNvPr id="2" name="Slide Number Placeholder 1"/>
          <p:cNvSpPr>
            <a:spLocks noGrp="1"/>
          </p:cNvSpPr>
          <p:nvPr>
            <p:ph type="sldNum" sz="quarter" idx="12"/>
          </p:nvPr>
        </p:nvSpPr>
        <p:spPr/>
        <p:txBody>
          <a:bodyPr/>
          <a:lstStyle/>
          <a:p>
            <a:fld id="{D57F1E4F-1CFF-5643-939E-217C01CDF565}" type="slidenum">
              <a:rPr lang="en-US" smtClean="0"/>
              <a:pPr/>
              <a:t>113</a:t>
            </a:fld>
            <a:endParaRPr lang="en-US" dirty="0"/>
          </a:p>
        </p:txBody>
      </p:sp>
    </p:spTree>
    <p:extLst>
      <p:ext uri="{BB962C8B-B14F-4D97-AF65-F5344CB8AC3E}">
        <p14:creationId xmlns:p14="http://schemas.microsoft.com/office/powerpoint/2010/main" val="1116476275"/>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4"/>
          <p:cNvPicPr>
            <a:picLocks noGrp="1" noChangeAspect="1" noChangeArrowheads="1"/>
          </p:cNvPicPr>
          <p:nvPr>
            <p:ph sz="quarter" idx="1"/>
          </p:nvPr>
        </p:nvPicPr>
        <p:blipFill>
          <a:blip r:embed="rId3" cstate="print">
            <a:extLst>
              <a:ext uri="{28A0092B-C50C-407E-A947-70E740481C1C}">
                <a14:useLocalDpi xmlns:a14="http://schemas.microsoft.com/office/drawing/2010/main" val="0"/>
              </a:ext>
            </a:extLst>
          </a:blip>
          <a:srcRect/>
          <a:stretch>
            <a:fillRect/>
          </a:stretch>
        </p:blipFill>
        <p:spPr>
          <a:xfrm>
            <a:off x="1524000" y="0"/>
            <a:ext cx="9144000" cy="6858000"/>
          </a:xfrm>
          <a:ln>
            <a:solidFill>
              <a:srgbClr val="000000"/>
            </a:solidFill>
            <a:miter lim="800000"/>
            <a:headEnd/>
            <a:tailEnd/>
          </a:ln>
        </p:spPr>
      </p:pic>
      <p:sp>
        <p:nvSpPr>
          <p:cNvPr id="2" name="Slide Number Placeholder 1"/>
          <p:cNvSpPr>
            <a:spLocks noGrp="1"/>
          </p:cNvSpPr>
          <p:nvPr>
            <p:ph type="sldNum" sz="quarter" idx="12"/>
          </p:nvPr>
        </p:nvSpPr>
        <p:spPr/>
        <p:txBody>
          <a:bodyPr/>
          <a:lstStyle/>
          <a:p>
            <a:fld id="{D57F1E4F-1CFF-5643-939E-217C01CDF565}" type="slidenum">
              <a:rPr lang="en-US" smtClean="0"/>
              <a:pPr/>
              <a:t>114</a:t>
            </a:fld>
            <a:endParaRPr lang="en-US" dirty="0"/>
          </a:p>
        </p:txBody>
      </p:sp>
    </p:spTree>
    <p:extLst>
      <p:ext uri="{BB962C8B-B14F-4D97-AF65-F5344CB8AC3E}">
        <p14:creationId xmlns:p14="http://schemas.microsoft.com/office/powerpoint/2010/main" val="100015841"/>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146" name="Rectangle 2"/>
          <p:cNvSpPr>
            <a:spLocks noGrp="1" noRot="1" noChangeArrowheads="1"/>
          </p:cNvSpPr>
          <p:nvPr>
            <p:ph type="title"/>
          </p:nvPr>
        </p:nvSpPr>
        <p:spPr>
          <a:xfrm>
            <a:off x="940777" y="382598"/>
            <a:ext cx="9759461" cy="841375"/>
          </a:xfrm>
        </p:spPr>
        <p:txBody>
          <a:bodyPr>
            <a:noAutofit/>
          </a:bodyPr>
          <a:lstStyle/>
          <a:p>
            <a:pPr algn="ctr">
              <a:defRPr/>
            </a:pPr>
            <a:r>
              <a:rPr lang="en-US" sz="2800" dirty="0"/>
              <a:t>Reduction of Heroin Use by Length of Stay in Methadone Maintenance Treatment</a:t>
            </a:r>
            <a:br>
              <a:rPr lang="en-US" sz="2800" dirty="0"/>
            </a:br>
            <a:r>
              <a:rPr lang="en-US" sz="2800" dirty="0"/>
              <a:t>(Ball and Ross, 1991)</a:t>
            </a:r>
          </a:p>
        </p:txBody>
      </p:sp>
      <p:graphicFrame>
        <p:nvGraphicFramePr>
          <p:cNvPr id="6" name="Object 2"/>
          <p:cNvGraphicFramePr>
            <a:graphicFrameLocks noGrp="1" noChangeAspect="1"/>
          </p:cNvGraphicFramePr>
          <p:nvPr>
            <p:ph type="chart" idx="1"/>
            <p:extLst>
              <p:ext uri="{D42A27DB-BD31-4B8C-83A1-F6EECF244321}">
                <p14:modId xmlns:p14="http://schemas.microsoft.com/office/powerpoint/2010/main" val="2004640929"/>
              </p:ext>
            </p:extLst>
          </p:nvPr>
        </p:nvGraphicFramePr>
        <p:xfrm>
          <a:off x="1702779" y="1436077"/>
          <a:ext cx="8856663" cy="5334000"/>
        </p:xfrm>
        <a:graphic>
          <a:graphicData uri="http://schemas.openxmlformats.org/presentationml/2006/ole">
            <mc:AlternateContent xmlns:mc="http://schemas.openxmlformats.org/markup-compatibility/2006">
              <mc:Choice xmlns:v="urn:schemas-microsoft-com:vml" Requires="v">
                <p:oleObj spid="_x0000_s1114" name="Chart" r:id="rId4" imgW="8858256" imgH="5334462" progId="Excel.Chart.8">
                  <p:embed/>
                </p:oleObj>
              </mc:Choice>
              <mc:Fallback>
                <p:oleObj name="Chart" r:id="rId4" imgW="8858256" imgH="5334462" progId="Excel.Chart.8">
                  <p:embed/>
                  <p:pic>
                    <p:nvPicPr>
                      <p:cNvPr id="6" name="Object 2"/>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02779" y="1436077"/>
                        <a:ext cx="8856663" cy="5334000"/>
                      </a:xfrm>
                      <a:prstGeom prst="rect">
                        <a:avLst/>
                      </a:prstGeom>
                    </p:spPr>
                  </p:pic>
                </p:oleObj>
              </mc:Fallback>
            </mc:AlternateContent>
          </a:graphicData>
        </a:graphic>
      </p:graphicFrame>
      <p:sp>
        <p:nvSpPr>
          <p:cNvPr id="30724" name="Text Box 4"/>
          <p:cNvSpPr txBox="1">
            <a:spLocks noChangeArrowheads="1"/>
          </p:cNvSpPr>
          <p:nvPr/>
        </p:nvSpPr>
        <p:spPr bwMode="auto">
          <a:xfrm>
            <a:off x="7391400" y="1981209"/>
            <a:ext cx="1524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400">
                <a:solidFill>
                  <a:srgbClr val="FFCC00"/>
                </a:solidFill>
                <a:latin typeface="Arial" charset="0"/>
              </a:defRPr>
            </a:lvl1pPr>
            <a:lvl2pPr marL="742950" indent="-285750">
              <a:defRPr sz="4400">
                <a:solidFill>
                  <a:srgbClr val="FFCC00"/>
                </a:solidFill>
                <a:latin typeface="Arial" charset="0"/>
              </a:defRPr>
            </a:lvl2pPr>
            <a:lvl3pPr marL="1143000" indent="-228600">
              <a:defRPr sz="4400">
                <a:solidFill>
                  <a:srgbClr val="FFCC00"/>
                </a:solidFill>
                <a:latin typeface="Arial" charset="0"/>
              </a:defRPr>
            </a:lvl3pPr>
            <a:lvl4pPr marL="1600200" indent="-228600">
              <a:defRPr sz="4400">
                <a:solidFill>
                  <a:srgbClr val="FFCC00"/>
                </a:solidFill>
                <a:latin typeface="Arial" charset="0"/>
              </a:defRPr>
            </a:lvl4pPr>
            <a:lvl5pPr marL="2057400" indent="-228600">
              <a:defRPr sz="4400">
                <a:solidFill>
                  <a:srgbClr val="FFCC00"/>
                </a:solidFill>
                <a:latin typeface="Arial" charset="0"/>
              </a:defRPr>
            </a:lvl5pPr>
            <a:lvl6pPr marL="2514600" indent="-228600" algn="ctr" eaLnBrk="0" fontAlgn="base" hangingPunct="0">
              <a:lnSpc>
                <a:spcPct val="80000"/>
              </a:lnSpc>
              <a:spcBef>
                <a:spcPct val="0"/>
              </a:spcBef>
              <a:spcAft>
                <a:spcPct val="0"/>
              </a:spcAft>
              <a:defRPr sz="4400">
                <a:solidFill>
                  <a:srgbClr val="FFCC00"/>
                </a:solidFill>
                <a:latin typeface="Arial" charset="0"/>
              </a:defRPr>
            </a:lvl6pPr>
            <a:lvl7pPr marL="2971800" indent="-228600" algn="ctr" eaLnBrk="0" fontAlgn="base" hangingPunct="0">
              <a:lnSpc>
                <a:spcPct val="80000"/>
              </a:lnSpc>
              <a:spcBef>
                <a:spcPct val="0"/>
              </a:spcBef>
              <a:spcAft>
                <a:spcPct val="0"/>
              </a:spcAft>
              <a:defRPr sz="4400">
                <a:solidFill>
                  <a:srgbClr val="FFCC00"/>
                </a:solidFill>
                <a:latin typeface="Arial" charset="0"/>
              </a:defRPr>
            </a:lvl7pPr>
            <a:lvl8pPr marL="3429000" indent="-228600" algn="ctr" eaLnBrk="0" fontAlgn="base" hangingPunct="0">
              <a:lnSpc>
                <a:spcPct val="80000"/>
              </a:lnSpc>
              <a:spcBef>
                <a:spcPct val="0"/>
              </a:spcBef>
              <a:spcAft>
                <a:spcPct val="0"/>
              </a:spcAft>
              <a:defRPr sz="4400">
                <a:solidFill>
                  <a:srgbClr val="FFCC00"/>
                </a:solidFill>
                <a:latin typeface="Arial" charset="0"/>
              </a:defRPr>
            </a:lvl8pPr>
            <a:lvl9pPr marL="3886200" indent="-228600" algn="ctr" eaLnBrk="0" fontAlgn="base" hangingPunct="0">
              <a:lnSpc>
                <a:spcPct val="80000"/>
              </a:lnSpc>
              <a:spcBef>
                <a:spcPct val="0"/>
              </a:spcBef>
              <a:spcAft>
                <a:spcPct val="0"/>
              </a:spcAft>
              <a:defRPr sz="4400">
                <a:solidFill>
                  <a:srgbClr val="FFCC00"/>
                </a:solidFill>
                <a:latin typeface="Arial" charset="0"/>
              </a:defRPr>
            </a:lvl9pPr>
          </a:lstStyle>
          <a:p>
            <a:pPr eaLnBrk="1" hangingPunct="1">
              <a:spcBef>
                <a:spcPct val="50000"/>
              </a:spcBef>
            </a:pPr>
            <a:r>
              <a:rPr lang="en-US" altLang="en-US" sz="2400" b="1">
                <a:latin typeface="Times New Roman" pitchFamily="18" charset="0"/>
              </a:rPr>
              <a:t>N = 617</a:t>
            </a:r>
          </a:p>
        </p:txBody>
      </p:sp>
      <p:sp>
        <p:nvSpPr>
          <p:cNvPr id="3" name="TextBox 2"/>
          <p:cNvSpPr txBox="1"/>
          <p:nvPr/>
        </p:nvSpPr>
        <p:spPr>
          <a:xfrm>
            <a:off x="11336055" y="6237962"/>
            <a:ext cx="569387" cy="369332"/>
          </a:xfrm>
          <a:prstGeom prst="rect">
            <a:avLst/>
          </a:prstGeom>
          <a:noFill/>
        </p:spPr>
        <p:txBody>
          <a:bodyPr wrap="none" rtlCol="0">
            <a:spAutoFit/>
          </a:bodyPr>
          <a:lstStyle/>
          <a:p>
            <a:r>
              <a:rPr lang="en-US" dirty="0" smtClean="0"/>
              <a:t>115</a:t>
            </a:r>
            <a:endParaRPr lang="en-US" dirty="0"/>
          </a:p>
        </p:txBody>
      </p:sp>
    </p:spTree>
    <p:extLst>
      <p:ext uri="{BB962C8B-B14F-4D97-AF65-F5344CB8AC3E}">
        <p14:creationId xmlns:p14="http://schemas.microsoft.com/office/powerpoint/2010/main" val="2051470595"/>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1746" name="Rectangle 2"/>
          <p:cNvSpPr>
            <a:spLocks noGrp="1" noRot="1" noChangeArrowheads="1"/>
          </p:cNvSpPr>
          <p:nvPr>
            <p:ph type="title"/>
          </p:nvPr>
        </p:nvSpPr>
        <p:spPr>
          <a:xfrm>
            <a:off x="2209800" y="190508"/>
            <a:ext cx="7772400" cy="1276351"/>
          </a:xfrm>
        </p:spPr>
        <p:txBody>
          <a:bodyPr vert="horz" lIns="92075" tIns="46038" rIns="92075" bIns="46038" rtlCol="0" anchor="ctr">
            <a:normAutofit/>
          </a:bodyPr>
          <a:lstStyle/>
          <a:p>
            <a:pPr algn="ctr" eaLnBrk="1" hangingPunct="1"/>
            <a:r>
              <a:rPr lang="en-US" altLang="en-US" sz="3200" b="1" dirty="0"/>
              <a:t>Crime Among 491 Patients Before and During MMT at 6 Programs</a:t>
            </a:r>
          </a:p>
        </p:txBody>
      </p:sp>
      <p:graphicFrame>
        <p:nvGraphicFramePr>
          <p:cNvPr id="9" name="Object 3"/>
          <p:cNvGraphicFramePr>
            <a:graphicFrameLocks noGrp="1"/>
          </p:cNvGraphicFramePr>
          <p:nvPr>
            <p:ph type="chart" idx="1"/>
          </p:nvPr>
        </p:nvGraphicFramePr>
        <p:xfrm>
          <a:off x="1695450" y="1373190"/>
          <a:ext cx="8801100" cy="4729163"/>
        </p:xfrm>
        <a:graphic>
          <a:graphicData uri="http://schemas.openxmlformats.org/presentationml/2006/ole">
            <mc:AlternateContent xmlns:mc="http://schemas.openxmlformats.org/markup-compatibility/2006">
              <mc:Choice xmlns:v="urn:schemas-microsoft-com:vml" Requires="v">
                <p:oleObj spid="_x0000_s2138" name="Chart" r:id="rId4" imgW="8803387" imgH="4730906" progId="Excel.Chart.8">
                  <p:embed/>
                </p:oleObj>
              </mc:Choice>
              <mc:Fallback>
                <p:oleObj name="Chart" r:id="rId4" imgW="8803387" imgH="4730906" progId="Excel.Chart.8">
                  <p:embed/>
                  <p:pic>
                    <p:nvPicPr>
                      <p:cNvPr id="9" name="Object 3"/>
                      <p:cNvPicPr>
                        <a:picLocks noGrp="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95450" y="1373190"/>
                        <a:ext cx="8801100" cy="4729163"/>
                      </a:xfrm>
                      <a:prstGeom prst="rect">
                        <a:avLst/>
                      </a:prstGeom>
                    </p:spPr>
                  </p:pic>
                </p:oleObj>
              </mc:Fallback>
            </mc:AlternateContent>
          </a:graphicData>
        </a:graphic>
      </p:graphicFrame>
      <p:sp>
        <p:nvSpPr>
          <p:cNvPr id="31748" name="Rectangle 4"/>
          <p:cNvSpPr>
            <a:spLocks noChangeArrowheads="1"/>
          </p:cNvSpPr>
          <p:nvPr/>
        </p:nvSpPr>
        <p:spPr bwMode="auto">
          <a:xfrm>
            <a:off x="1784350" y="5791208"/>
            <a:ext cx="8432800" cy="831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a:defRPr sz="4400">
                <a:solidFill>
                  <a:srgbClr val="FFCC00"/>
                </a:solidFill>
                <a:latin typeface="Arial" charset="0"/>
              </a:defRPr>
            </a:lvl1pPr>
            <a:lvl2pPr marL="742950" indent="-285750">
              <a:defRPr sz="4400">
                <a:solidFill>
                  <a:srgbClr val="FFCC00"/>
                </a:solidFill>
                <a:latin typeface="Arial" charset="0"/>
              </a:defRPr>
            </a:lvl2pPr>
            <a:lvl3pPr marL="1143000" indent="-228600">
              <a:defRPr sz="4400">
                <a:solidFill>
                  <a:srgbClr val="FFCC00"/>
                </a:solidFill>
                <a:latin typeface="Arial" charset="0"/>
              </a:defRPr>
            </a:lvl3pPr>
            <a:lvl4pPr marL="1600200" indent="-228600">
              <a:defRPr sz="4400">
                <a:solidFill>
                  <a:srgbClr val="FFCC00"/>
                </a:solidFill>
                <a:latin typeface="Arial" charset="0"/>
              </a:defRPr>
            </a:lvl4pPr>
            <a:lvl5pPr marL="2057400" indent="-228600">
              <a:defRPr sz="4400">
                <a:solidFill>
                  <a:srgbClr val="FFCC00"/>
                </a:solidFill>
                <a:latin typeface="Arial" charset="0"/>
              </a:defRPr>
            </a:lvl5pPr>
            <a:lvl6pPr marL="2514600" indent="-228600" algn="ctr" eaLnBrk="0" fontAlgn="base" hangingPunct="0">
              <a:lnSpc>
                <a:spcPct val="80000"/>
              </a:lnSpc>
              <a:spcBef>
                <a:spcPct val="0"/>
              </a:spcBef>
              <a:spcAft>
                <a:spcPct val="0"/>
              </a:spcAft>
              <a:defRPr sz="4400">
                <a:solidFill>
                  <a:srgbClr val="FFCC00"/>
                </a:solidFill>
                <a:latin typeface="Arial" charset="0"/>
              </a:defRPr>
            </a:lvl6pPr>
            <a:lvl7pPr marL="2971800" indent="-228600" algn="ctr" eaLnBrk="0" fontAlgn="base" hangingPunct="0">
              <a:lnSpc>
                <a:spcPct val="80000"/>
              </a:lnSpc>
              <a:spcBef>
                <a:spcPct val="0"/>
              </a:spcBef>
              <a:spcAft>
                <a:spcPct val="0"/>
              </a:spcAft>
              <a:defRPr sz="4400">
                <a:solidFill>
                  <a:srgbClr val="FFCC00"/>
                </a:solidFill>
                <a:latin typeface="Arial" charset="0"/>
              </a:defRPr>
            </a:lvl7pPr>
            <a:lvl8pPr marL="3429000" indent="-228600" algn="ctr" eaLnBrk="0" fontAlgn="base" hangingPunct="0">
              <a:lnSpc>
                <a:spcPct val="80000"/>
              </a:lnSpc>
              <a:spcBef>
                <a:spcPct val="0"/>
              </a:spcBef>
              <a:spcAft>
                <a:spcPct val="0"/>
              </a:spcAft>
              <a:defRPr sz="4400">
                <a:solidFill>
                  <a:srgbClr val="FFCC00"/>
                </a:solidFill>
                <a:latin typeface="Arial" charset="0"/>
              </a:defRPr>
            </a:lvl8pPr>
            <a:lvl9pPr marL="3886200" indent="-228600" algn="ctr" eaLnBrk="0" fontAlgn="base" hangingPunct="0">
              <a:lnSpc>
                <a:spcPct val="80000"/>
              </a:lnSpc>
              <a:spcBef>
                <a:spcPct val="0"/>
              </a:spcBef>
              <a:spcAft>
                <a:spcPct val="0"/>
              </a:spcAft>
              <a:defRPr sz="4400">
                <a:solidFill>
                  <a:srgbClr val="FFCC00"/>
                </a:solidFill>
                <a:latin typeface="Arial" charset="0"/>
              </a:defRPr>
            </a:lvl9pPr>
          </a:lstStyle>
          <a:p>
            <a:pPr>
              <a:spcBef>
                <a:spcPct val="50000"/>
              </a:spcBef>
            </a:pPr>
            <a:r>
              <a:rPr lang="en-US" altLang="en-US" sz="2400">
                <a:solidFill>
                  <a:srgbClr val="FFFF00"/>
                </a:solidFill>
              </a:rPr>
              <a:t>Adapted from Ball &amp; Ross - The Effectiveness of Methadone Maintenance Treatment, 1991</a:t>
            </a:r>
          </a:p>
        </p:txBody>
      </p:sp>
      <p:sp>
        <p:nvSpPr>
          <p:cNvPr id="31749" name="Rectangle 5"/>
          <p:cNvSpPr>
            <a:spLocks noChangeArrowheads="1"/>
          </p:cNvSpPr>
          <p:nvPr/>
        </p:nvSpPr>
        <p:spPr bwMode="auto">
          <a:xfrm rot="16200000">
            <a:off x="-456407" y="3054981"/>
            <a:ext cx="4895851" cy="462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a:defRPr sz="4400">
                <a:solidFill>
                  <a:srgbClr val="FFCC00"/>
                </a:solidFill>
                <a:latin typeface="Arial" charset="0"/>
              </a:defRPr>
            </a:lvl1pPr>
            <a:lvl2pPr marL="742950" indent="-285750">
              <a:defRPr sz="4400">
                <a:solidFill>
                  <a:srgbClr val="FFCC00"/>
                </a:solidFill>
                <a:latin typeface="Arial" charset="0"/>
              </a:defRPr>
            </a:lvl2pPr>
            <a:lvl3pPr marL="1143000" indent="-228600">
              <a:defRPr sz="4400">
                <a:solidFill>
                  <a:srgbClr val="FFCC00"/>
                </a:solidFill>
                <a:latin typeface="Arial" charset="0"/>
              </a:defRPr>
            </a:lvl3pPr>
            <a:lvl4pPr marL="1600200" indent="-228600">
              <a:defRPr sz="4400">
                <a:solidFill>
                  <a:srgbClr val="FFCC00"/>
                </a:solidFill>
                <a:latin typeface="Arial" charset="0"/>
              </a:defRPr>
            </a:lvl4pPr>
            <a:lvl5pPr marL="2057400" indent="-228600">
              <a:defRPr sz="4400">
                <a:solidFill>
                  <a:srgbClr val="FFCC00"/>
                </a:solidFill>
                <a:latin typeface="Arial" charset="0"/>
              </a:defRPr>
            </a:lvl5pPr>
            <a:lvl6pPr marL="2514600" indent="-228600" algn="ctr" eaLnBrk="0" fontAlgn="base" hangingPunct="0">
              <a:lnSpc>
                <a:spcPct val="80000"/>
              </a:lnSpc>
              <a:spcBef>
                <a:spcPct val="0"/>
              </a:spcBef>
              <a:spcAft>
                <a:spcPct val="0"/>
              </a:spcAft>
              <a:defRPr sz="4400">
                <a:solidFill>
                  <a:srgbClr val="FFCC00"/>
                </a:solidFill>
                <a:latin typeface="Arial" charset="0"/>
              </a:defRPr>
            </a:lvl6pPr>
            <a:lvl7pPr marL="2971800" indent="-228600" algn="ctr" eaLnBrk="0" fontAlgn="base" hangingPunct="0">
              <a:lnSpc>
                <a:spcPct val="80000"/>
              </a:lnSpc>
              <a:spcBef>
                <a:spcPct val="0"/>
              </a:spcBef>
              <a:spcAft>
                <a:spcPct val="0"/>
              </a:spcAft>
              <a:defRPr sz="4400">
                <a:solidFill>
                  <a:srgbClr val="FFCC00"/>
                </a:solidFill>
                <a:latin typeface="Arial" charset="0"/>
              </a:defRPr>
            </a:lvl7pPr>
            <a:lvl8pPr marL="3429000" indent="-228600" algn="ctr" eaLnBrk="0" fontAlgn="base" hangingPunct="0">
              <a:lnSpc>
                <a:spcPct val="80000"/>
              </a:lnSpc>
              <a:spcBef>
                <a:spcPct val="0"/>
              </a:spcBef>
              <a:spcAft>
                <a:spcPct val="0"/>
              </a:spcAft>
              <a:defRPr sz="4400">
                <a:solidFill>
                  <a:srgbClr val="FFCC00"/>
                </a:solidFill>
                <a:latin typeface="Arial" charset="0"/>
              </a:defRPr>
            </a:lvl8pPr>
            <a:lvl9pPr marL="3886200" indent="-228600" algn="ctr" eaLnBrk="0" fontAlgn="base" hangingPunct="0">
              <a:lnSpc>
                <a:spcPct val="80000"/>
              </a:lnSpc>
              <a:spcBef>
                <a:spcPct val="0"/>
              </a:spcBef>
              <a:spcAft>
                <a:spcPct val="0"/>
              </a:spcAft>
              <a:defRPr sz="4400">
                <a:solidFill>
                  <a:srgbClr val="FFCC00"/>
                </a:solidFill>
                <a:latin typeface="Arial" charset="0"/>
              </a:defRPr>
            </a:lvl9pPr>
          </a:lstStyle>
          <a:p>
            <a:pPr>
              <a:spcBef>
                <a:spcPct val="50000"/>
              </a:spcBef>
            </a:pPr>
            <a:r>
              <a:rPr lang="en-US" altLang="en-US" sz="2400" b="1">
                <a:solidFill>
                  <a:srgbClr val="FFFF00"/>
                </a:solidFill>
              </a:rPr>
              <a:t>Crime Days Per Year</a:t>
            </a:r>
          </a:p>
        </p:txBody>
      </p:sp>
      <p:sp>
        <p:nvSpPr>
          <p:cNvPr id="2" name="TextBox 1"/>
          <p:cNvSpPr txBox="1"/>
          <p:nvPr/>
        </p:nvSpPr>
        <p:spPr>
          <a:xfrm>
            <a:off x="11411211" y="6325644"/>
            <a:ext cx="569387" cy="369332"/>
          </a:xfrm>
          <a:prstGeom prst="rect">
            <a:avLst/>
          </a:prstGeom>
          <a:noFill/>
        </p:spPr>
        <p:txBody>
          <a:bodyPr wrap="none" rtlCol="0">
            <a:spAutoFit/>
          </a:bodyPr>
          <a:lstStyle/>
          <a:p>
            <a:r>
              <a:rPr lang="en-US" dirty="0" smtClean="0">
                <a:solidFill>
                  <a:schemeClr val="tx1">
                    <a:lumMod val="85000"/>
                  </a:schemeClr>
                </a:solidFill>
              </a:rPr>
              <a:t>116</a:t>
            </a:r>
            <a:endParaRPr lang="en-US" dirty="0">
              <a:solidFill>
                <a:schemeClr val="tx1">
                  <a:lumMod val="85000"/>
                </a:schemeClr>
              </a:solidFill>
            </a:endParaRPr>
          </a:p>
        </p:txBody>
      </p:sp>
    </p:spTree>
    <p:extLst>
      <p:ext uri="{BB962C8B-B14F-4D97-AF65-F5344CB8AC3E}">
        <p14:creationId xmlns:p14="http://schemas.microsoft.com/office/powerpoint/2010/main" val="3929261306"/>
      </p:ext>
    </p:extLst>
  </p:cSld>
  <p:clrMapOvr>
    <a:masterClrMapping/>
  </p:clrMapOvr>
  <p:transition>
    <p:random/>
  </p:transition>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Rectangle 2"/>
          <p:cNvSpPr>
            <a:spLocks noGrp="1" noChangeArrowheads="1"/>
          </p:cNvSpPr>
          <p:nvPr>
            <p:ph type="title"/>
          </p:nvPr>
        </p:nvSpPr>
        <p:spPr>
          <a:xfrm>
            <a:off x="685800" y="374738"/>
            <a:ext cx="10673862" cy="914400"/>
          </a:xfrm>
        </p:spPr>
        <p:txBody>
          <a:bodyPr>
            <a:noAutofit/>
          </a:bodyPr>
          <a:lstStyle/>
          <a:p>
            <a:pPr algn="ctr" eaLnBrk="1" hangingPunct="1">
              <a:defRPr/>
            </a:pPr>
            <a:r>
              <a:rPr lang="en-US" sz="4000" b="1" dirty="0"/>
              <a:t>HIV Infection Rates In and Out of Methadone Treatment</a:t>
            </a:r>
            <a:r>
              <a:rPr lang="en-US" b="1" dirty="0"/>
              <a:t> </a:t>
            </a:r>
            <a:r>
              <a:rPr lang="en-US" b="1" dirty="0" smtClean="0"/>
              <a:t/>
            </a:r>
            <a:br>
              <a:rPr lang="en-US" b="1" dirty="0" smtClean="0"/>
            </a:br>
            <a:r>
              <a:rPr lang="en-US" sz="1800" b="1" dirty="0" smtClean="0"/>
              <a:t>(</a:t>
            </a:r>
            <a:r>
              <a:rPr lang="en-US" sz="1800" b="1" dirty="0"/>
              <a:t>Metzger et al. 1993)</a:t>
            </a:r>
          </a:p>
        </p:txBody>
      </p:sp>
      <p:graphicFrame>
        <p:nvGraphicFramePr>
          <p:cNvPr id="3074" name="Object 2"/>
          <p:cNvGraphicFramePr>
            <a:graphicFrameLocks noGrp="1" noChangeAspect="1"/>
          </p:cNvGraphicFramePr>
          <p:nvPr>
            <p:ph type="chart" idx="1"/>
            <p:extLst>
              <p:ext uri="{D42A27DB-BD31-4B8C-83A1-F6EECF244321}">
                <p14:modId xmlns:p14="http://schemas.microsoft.com/office/powerpoint/2010/main" val="529822272"/>
              </p:ext>
            </p:extLst>
          </p:nvPr>
        </p:nvGraphicFramePr>
        <p:xfrm>
          <a:off x="1858963" y="1340286"/>
          <a:ext cx="8255000" cy="5028622"/>
        </p:xfrm>
        <a:graphic>
          <a:graphicData uri="http://schemas.openxmlformats.org/presentationml/2006/ole">
            <mc:AlternateContent xmlns:mc="http://schemas.openxmlformats.org/markup-compatibility/2006">
              <mc:Choice xmlns:v="urn:schemas-microsoft-com:vml" Requires="v">
                <p:oleObj spid="_x0000_s3162" r:id="rId4" imgW="8254699" imgH="5212532" progId="Excel.Chart.8">
                  <p:embed/>
                </p:oleObj>
              </mc:Choice>
              <mc:Fallback>
                <p:oleObj r:id="rId4" imgW="8254699" imgH="5212532" progId="Excel.Chart.8">
                  <p:embed/>
                  <p:pic>
                    <p:nvPicPr>
                      <p:cNvPr id="3074" name="Object 2"/>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58963" y="1340286"/>
                        <a:ext cx="8255000" cy="5028622"/>
                      </a:xfrm>
                      <a:prstGeom prst="rect">
                        <a:avLst/>
                      </a:prstGeom>
                    </p:spPr>
                  </p:pic>
                </p:oleObj>
              </mc:Fallback>
            </mc:AlternateContent>
          </a:graphicData>
        </a:graphic>
      </p:graphicFrame>
      <p:sp>
        <p:nvSpPr>
          <p:cNvPr id="3076" name="Text Box 4"/>
          <p:cNvSpPr txBox="1">
            <a:spLocks noChangeArrowheads="1"/>
          </p:cNvSpPr>
          <p:nvPr/>
        </p:nvSpPr>
        <p:spPr bwMode="auto">
          <a:xfrm>
            <a:off x="1858963" y="3462612"/>
            <a:ext cx="107273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nchor="ctr">
            <a:spAutoFit/>
          </a:bodyPr>
          <a:lstStyle>
            <a:lvl1pPr>
              <a:defRPr sz="4400">
                <a:solidFill>
                  <a:srgbClr val="FFCC00"/>
                </a:solidFill>
                <a:latin typeface="Arial" charset="0"/>
              </a:defRPr>
            </a:lvl1pPr>
            <a:lvl2pPr marL="742950" indent="-285750">
              <a:defRPr sz="4400">
                <a:solidFill>
                  <a:srgbClr val="FFCC00"/>
                </a:solidFill>
                <a:latin typeface="Arial" charset="0"/>
              </a:defRPr>
            </a:lvl2pPr>
            <a:lvl3pPr marL="1143000" indent="-228600">
              <a:defRPr sz="4400">
                <a:solidFill>
                  <a:srgbClr val="FFCC00"/>
                </a:solidFill>
                <a:latin typeface="Arial" charset="0"/>
              </a:defRPr>
            </a:lvl3pPr>
            <a:lvl4pPr marL="1600200" indent="-228600">
              <a:defRPr sz="4400">
                <a:solidFill>
                  <a:srgbClr val="FFCC00"/>
                </a:solidFill>
                <a:latin typeface="Arial" charset="0"/>
              </a:defRPr>
            </a:lvl4pPr>
            <a:lvl5pPr marL="2057400" indent="-228600">
              <a:defRPr sz="4400">
                <a:solidFill>
                  <a:srgbClr val="FFCC00"/>
                </a:solidFill>
                <a:latin typeface="Arial" charset="0"/>
              </a:defRPr>
            </a:lvl5pPr>
            <a:lvl6pPr marL="2514600" indent="-228600" algn="ctr" eaLnBrk="0" fontAlgn="base" hangingPunct="0">
              <a:lnSpc>
                <a:spcPct val="80000"/>
              </a:lnSpc>
              <a:spcBef>
                <a:spcPct val="0"/>
              </a:spcBef>
              <a:spcAft>
                <a:spcPct val="0"/>
              </a:spcAft>
              <a:defRPr sz="4400">
                <a:solidFill>
                  <a:srgbClr val="FFCC00"/>
                </a:solidFill>
                <a:latin typeface="Arial" charset="0"/>
              </a:defRPr>
            </a:lvl6pPr>
            <a:lvl7pPr marL="2971800" indent="-228600" algn="ctr" eaLnBrk="0" fontAlgn="base" hangingPunct="0">
              <a:lnSpc>
                <a:spcPct val="80000"/>
              </a:lnSpc>
              <a:spcBef>
                <a:spcPct val="0"/>
              </a:spcBef>
              <a:spcAft>
                <a:spcPct val="0"/>
              </a:spcAft>
              <a:defRPr sz="4400">
                <a:solidFill>
                  <a:srgbClr val="FFCC00"/>
                </a:solidFill>
                <a:latin typeface="Arial" charset="0"/>
              </a:defRPr>
            </a:lvl7pPr>
            <a:lvl8pPr marL="3429000" indent="-228600" algn="ctr" eaLnBrk="0" fontAlgn="base" hangingPunct="0">
              <a:lnSpc>
                <a:spcPct val="80000"/>
              </a:lnSpc>
              <a:spcBef>
                <a:spcPct val="0"/>
              </a:spcBef>
              <a:spcAft>
                <a:spcPct val="0"/>
              </a:spcAft>
              <a:defRPr sz="4400">
                <a:solidFill>
                  <a:srgbClr val="FFCC00"/>
                </a:solidFill>
                <a:latin typeface="Arial" charset="0"/>
              </a:defRPr>
            </a:lvl8pPr>
            <a:lvl9pPr marL="3886200" indent="-228600" algn="ctr" eaLnBrk="0" fontAlgn="base" hangingPunct="0">
              <a:lnSpc>
                <a:spcPct val="80000"/>
              </a:lnSpc>
              <a:spcBef>
                <a:spcPct val="0"/>
              </a:spcBef>
              <a:spcAft>
                <a:spcPct val="0"/>
              </a:spcAft>
              <a:defRPr sz="4400">
                <a:solidFill>
                  <a:srgbClr val="FFCC00"/>
                </a:solidFill>
                <a:latin typeface="Arial" charset="0"/>
              </a:defRPr>
            </a:lvl9pPr>
          </a:lstStyle>
          <a:p>
            <a:r>
              <a:rPr lang="en-US" altLang="en-US" sz="2400" b="1" dirty="0"/>
              <a:t>Out %</a:t>
            </a:r>
          </a:p>
        </p:txBody>
      </p:sp>
      <p:sp>
        <p:nvSpPr>
          <p:cNvPr id="3077" name="Text Box 5"/>
          <p:cNvSpPr txBox="1">
            <a:spLocks noChangeArrowheads="1"/>
          </p:cNvSpPr>
          <p:nvPr/>
        </p:nvSpPr>
        <p:spPr bwMode="auto">
          <a:xfrm>
            <a:off x="1976441" y="4193179"/>
            <a:ext cx="81624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nchor="ctr">
            <a:spAutoFit/>
          </a:bodyPr>
          <a:lstStyle>
            <a:lvl1pPr>
              <a:defRPr sz="4400">
                <a:solidFill>
                  <a:srgbClr val="FFCC00"/>
                </a:solidFill>
                <a:latin typeface="Arial" charset="0"/>
              </a:defRPr>
            </a:lvl1pPr>
            <a:lvl2pPr marL="742950" indent="-285750">
              <a:defRPr sz="4400">
                <a:solidFill>
                  <a:srgbClr val="FFCC00"/>
                </a:solidFill>
                <a:latin typeface="Arial" charset="0"/>
              </a:defRPr>
            </a:lvl2pPr>
            <a:lvl3pPr marL="1143000" indent="-228600">
              <a:defRPr sz="4400">
                <a:solidFill>
                  <a:srgbClr val="FFCC00"/>
                </a:solidFill>
                <a:latin typeface="Arial" charset="0"/>
              </a:defRPr>
            </a:lvl3pPr>
            <a:lvl4pPr marL="1600200" indent="-228600">
              <a:defRPr sz="4400">
                <a:solidFill>
                  <a:srgbClr val="FFCC00"/>
                </a:solidFill>
                <a:latin typeface="Arial" charset="0"/>
              </a:defRPr>
            </a:lvl4pPr>
            <a:lvl5pPr marL="2057400" indent="-228600">
              <a:defRPr sz="4400">
                <a:solidFill>
                  <a:srgbClr val="FFCC00"/>
                </a:solidFill>
                <a:latin typeface="Arial" charset="0"/>
              </a:defRPr>
            </a:lvl5pPr>
            <a:lvl6pPr marL="2514600" indent="-228600" algn="ctr" eaLnBrk="0" fontAlgn="base" hangingPunct="0">
              <a:lnSpc>
                <a:spcPct val="80000"/>
              </a:lnSpc>
              <a:spcBef>
                <a:spcPct val="0"/>
              </a:spcBef>
              <a:spcAft>
                <a:spcPct val="0"/>
              </a:spcAft>
              <a:defRPr sz="4400">
                <a:solidFill>
                  <a:srgbClr val="FFCC00"/>
                </a:solidFill>
                <a:latin typeface="Arial" charset="0"/>
              </a:defRPr>
            </a:lvl6pPr>
            <a:lvl7pPr marL="2971800" indent="-228600" algn="ctr" eaLnBrk="0" fontAlgn="base" hangingPunct="0">
              <a:lnSpc>
                <a:spcPct val="80000"/>
              </a:lnSpc>
              <a:spcBef>
                <a:spcPct val="0"/>
              </a:spcBef>
              <a:spcAft>
                <a:spcPct val="0"/>
              </a:spcAft>
              <a:defRPr sz="4400">
                <a:solidFill>
                  <a:srgbClr val="FFCC00"/>
                </a:solidFill>
                <a:latin typeface="Arial" charset="0"/>
              </a:defRPr>
            </a:lvl7pPr>
            <a:lvl8pPr marL="3429000" indent="-228600" algn="ctr" eaLnBrk="0" fontAlgn="base" hangingPunct="0">
              <a:lnSpc>
                <a:spcPct val="80000"/>
              </a:lnSpc>
              <a:spcBef>
                <a:spcPct val="0"/>
              </a:spcBef>
              <a:spcAft>
                <a:spcPct val="0"/>
              </a:spcAft>
              <a:defRPr sz="4400">
                <a:solidFill>
                  <a:srgbClr val="FFCC00"/>
                </a:solidFill>
                <a:latin typeface="Arial" charset="0"/>
              </a:defRPr>
            </a:lvl8pPr>
            <a:lvl9pPr marL="3886200" indent="-228600" algn="ctr" eaLnBrk="0" fontAlgn="base" hangingPunct="0">
              <a:lnSpc>
                <a:spcPct val="80000"/>
              </a:lnSpc>
              <a:spcBef>
                <a:spcPct val="0"/>
              </a:spcBef>
              <a:spcAft>
                <a:spcPct val="0"/>
              </a:spcAft>
              <a:defRPr sz="4400">
                <a:solidFill>
                  <a:srgbClr val="FFCC00"/>
                </a:solidFill>
                <a:latin typeface="Arial" charset="0"/>
              </a:defRPr>
            </a:lvl9pPr>
          </a:lstStyle>
          <a:p>
            <a:r>
              <a:rPr lang="en-US" altLang="en-US" sz="2400" b="1" dirty="0">
                <a:solidFill>
                  <a:schemeClr val="tx2"/>
                </a:solidFill>
              </a:rPr>
              <a:t>In %</a:t>
            </a:r>
          </a:p>
        </p:txBody>
      </p:sp>
      <p:sp>
        <p:nvSpPr>
          <p:cNvPr id="2" name="TextBox 1"/>
          <p:cNvSpPr txBox="1"/>
          <p:nvPr/>
        </p:nvSpPr>
        <p:spPr>
          <a:xfrm>
            <a:off x="11498893" y="6375748"/>
            <a:ext cx="569387" cy="369332"/>
          </a:xfrm>
          <a:prstGeom prst="rect">
            <a:avLst/>
          </a:prstGeom>
          <a:noFill/>
        </p:spPr>
        <p:txBody>
          <a:bodyPr wrap="none" rtlCol="0">
            <a:spAutoFit/>
          </a:bodyPr>
          <a:lstStyle/>
          <a:p>
            <a:r>
              <a:rPr lang="en-US" dirty="0" smtClean="0">
                <a:solidFill>
                  <a:schemeClr val="tx1">
                    <a:lumMod val="85000"/>
                  </a:schemeClr>
                </a:solidFill>
              </a:rPr>
              <a:t>117</a:t>
            </a:r>
            <a:endParaRPr lang="en-US" dirty="0">
              <a:solidFill>
                <a:schemeClr val="tx1">
                  <a:lumMod val="85000"/>
                </a:schemeClr>
              </a:solidFill>
            </a:endParaRPr>
          </a:p>
        </p:txBody>
      </p:sp>
    </p:spTree>
    <p:extLst>
      <p:ext uri="{BB962C8B-B14F-4D97-AF65-F5344CB8AC3E}">
        <p14:creationId xmlns:p14="http://schemas.microsoft.com/office/powerpoint/2010/main" val="3046819809"/>
      </p:ext>
    </p:extLst>
  </p:cSld>
  <p:clrMapOvr>
    <a:masterClrMapping/>
  </p:clrMapOvr>
  <p:transition spd="med">
    <p:wipe dir="r"/>
  </p:transition>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9518"/>
            <a:ext cx="12192000" cy="1417639"/>
          </a:xfrm>
        </p:spPr>
        <p:txBody>
          <a:bodyPr>
            <a:noAutofit/>
          </a:bodyPr>
          <a:lstStyle/>
          <a:p>
            <a:pPr algn="ctr"/>
            <a:r>
              <a:rPr lang="en-US" sz="4000" b="1" dirty="0"/>
              <a:t>Relapse to IV Drug Use After Termination of Methadone Maintenance Treatment</a:t>
            </a:r>
          </a:p>
        </p:txBody>
      </p:sp>
      <p:graphicFrame>
        <p:nvGraphicFramePr>
          <p:cNvPr id="6" name="Content Placeholder 5"/>
          <p:cNvGraphicFramePr>
            <a:graphicFrameLocks noGrp="1"/>
          </p:cNvGraphicFramePr>
          <p:nvPr>
            <p:ph idx="1"/>
            <p:extLst/>
          </p:nvPr>
        </p:nvGraphicFramePr>
        <p:xfrm>
          <a:off x="2286000" y="1524000"/>
          <a:ext cx="8153400" cy="4343400"/>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p:cNvSpPr txBox="1"/>
          <p:nvPr/>
        </p:nvSpPr>
        <p:spPr>
          <a:xfrm rot="16200000">
            <a:off x="1211190" y="3529094"/>
            <a:ext cx="1672253" cy="400110"/>
          </a:xfrm>
          <a:prstGeom prst="rect">
            <a:avLst/>
          </a:prstGeom>
          <a:noFill/>
        </p:spPr>
        <p:txBody>
          <a:bodyPr wrap="none" rtlCol="0">
            <a:spAutoFit/>
          </a:bodyPr>
          <a:lstStyle/>
          <a:p>
            <a:r>
              <a:rPr lang="en-US" sz="2000" dirty="0"/>
              <a:t>Percentage</a:t>
            </a:r>
          </a:p>
        </p:txBody>
      </p:sp>
      <p:sp>
        <p:nvSpPr>
          <p:cNvPr id="8" name="TextBox 7"/>
          <p:cNvSpPr txBox="1"/>
          <p:nvPr/>
        </p:nvSpPr>
        <p:spPr>
          <a:xfrm>
            <a:off x="5699270" y="6096011"/>
            <a:ext cx="3618298" cy="461665"/>
          </a:xfrm>
          <a:prstGeom prst="rect">
            <a:avLst/>
          </a:prstGeom>
          <a:noFill/>
        </p:spPr>
        <p:txBody>
          <a:bodyPr wrap="none" rtlCol="0">
            <a:spAutoFit/>
          </a:bodyPr>
          <a:lstStyle/>
          <a:p>
            <a:r>
              <a:rPr lang="en-US" sz="2400" dirty="0"/>
              <a:t>Months Since Drop Out</a:t>
            </a:r>
          </a:p>
        </p:txBody>
      </p:sp>
      <p:sp>
        <p:nvSpPr>
          <p:cNvPr id="13" name="Right Brace 12"/>
          <p:cNvSpPr/>
          <p:nvPr/>
        </p:nvSpPr>
        <p:spPr bwMode="auto">
          <a:xfrm rot="5400000">
            <a:off x="7277100" y="5661635"/>
            <a:ext cx="228600" cy="640151"/>
          </a:xfrm>
          <a:prstGeom prst="rightBrace">
            <a:avLst/>
          </a:prstGeom>
          <a:noFill/>
          <a:ln w="19050"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algn="ctr" defTabSz="914400" eaLnBrk="0" fontAlgn="base" hangingPunct="0">
              <a:lnSpc>
                <a:spcPct val="80000"/>
              </a:lnSpc>
              <a:spcBef>
                <a:spcPct val="0"/>
              </a:spcBef>
              <a:spcAft>
                <a:spcPct val="0"/>
              </a:spcAft>
            </a:pPr>
            <a:endParaRPr lang="en-US" sz="4400" b="1">
              <a:solidFill>
                <a:srgbClr val="FFCC00"/>
              </a:solidFill>
              <a:latin typeface="Arial" charset="0"/>
            </a:endParaRPr>
          </a:p>
        </p:txBody>
      </p:sp>
      <p:sp>
        <p:nvSpPr>
          <p:cNvPr id="14" name="TextBox 13"/>
          <p:cNvSpPr txBox="1"/>
          <p:nvPr/>
        </p:nvSpPr>
        <p:spPr>
          <a:xfrm>
            <a:off x="1524000" y="6550280"/>
            <a:ext cx="9342622" cy="307777"/>
          </a:xfrm>
          <a:prstGeom prst="rect">
            <a:avLst/>
          </a:prstGeom>
          <a:noFill/>
        </p:spPr>
        <p:txBody>
          <a:bodyPr wrap="none" rtlCol="0">
            <a:spAutoFit/>
          </a:bodyPr>
          <a:lstStyle/>
          <a:p>
            <a:r>
              <a:rPr lang="en-US" sz="1400" dirty="0"/>
              <a:t>Ball, JC &amp; Ross A The Effectiveness of Methadone </a:t>
            </a:r>
            <a:r>
              <a:rPr lang="en-US" sz="1400" dirty="0" err="1"/>
              <a:t>Maintenace</a:t>
            </a:r>
            <a:r>
              <a:rPr lang="en-US" sz="1400" dirty="0"/>
              <a:t> Treatment, Springer-</a:t>
            </a:r>
            <a:r>
              <a:rPr lang="en-US" sz="1400" dirty="0" err="1"/>
              <a:t>Verlag</a:t>
            </a:r>
            <a:r>
              <a:rPr lang="en-US" sz="1400" dirty="0"/>
              <a:t>, New York, 1991</a:t>
            </a:r>
          </a:p>
        </p:txBody>
      </p:sp>
      <p:sp>
        <p:nvSpPr>
          <p:cNvPr id="2" name="Slide Number Placeholder 1"/>
          <p:cNvSpPr>
            <a:spLocks noGrp="1"/>
          </p:cNvSpPr>
          <p:nvPr>
            <p:ph type="sldNum" sz="quarter" idx="12"/>
          </p:nvPr>
        </p:nvSpPr>
        <p:spPr/>
        <p:txBody>
          <a:bodyPr/>
          <a:lstStyle/>
          <a:p>
            <a:fld id="{D57F1E4F-1CFF-5643-939E-217C01CDF565}" type="slidenum">
              <a:rPr lang="en-US" smtClean="0"/>
              <a:pPr/>
              <a:t>118</a:t>
            </a:fld>
            <a:endParaRPr lang="en-US" dirty="0"/>
          </a:p>
        </p:txBody>
      </p:sp>
    </p:spTree>
    <p:extLst>
      <p:ext uri="{BB962C8B-B14F-4D97-AF65-F5344CB8AC3E}">
        <p14:creationId xmlns:p14="http://schemas.microsoft.com/office/powerpoint/2010/main" val="2889529109"/>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33858" name="Rectangle 2"/>
          <p:cNvSpPr>
            <a:spLocks noGrp="1" noRot="1" noChangeArrowheads="1"/>
          </p:cNvSpPr>
          <p:nvPr>
            <p:ph type="title"/>
          </p:nvPr>
        </p:nvSpPr>
        <p:spPr>
          <a:xfrm>
            <a:off x="879231" y="381000"/>
            <a:ext cx="10075984" cy="1143000"/>
          </a:xfrm>
        </p:spPr>
        <p:txBody>
          <a:bodyPr>
            <a:noAutofit/>
          </a:bodyPr>
          <a:lstStyle/>
          <a:p>
            <a:pPr algn="ctr" eaLnBrk="1" hangingPunct="1">
              <a:defRPr/>
            </a:pPr>
            <a:r>
              <a:rPr lang="en-US" sz="4000" b="1" dirty="0"/>
              <a:t>Mortality Rates in Treatment and 12 Months after Discharge</a:t>
            </a:r>
            <a:br>
              <a:rPr lang="en-US" sz="4000" b="1" dirty="0"/>
            </a:br>
            <a:r>
              <a:rPr lang="en-US" sz="2000" b="1" dirty="0" err="1"/>
              <a:t>Zanis</a:t>
            </a:r>
            <a:r>
              <a:rPr lang="en-US" sz="2000" b="1" dirty="0"/>
              <a:t> and Woody, 1998</a:t>
            </a:r>
          </a:p>
        </p:txBody>
      </p:sp>
      <p:graphicFrame>
        <p:nvGraphicFramePr>
          <p:cNvPr id="2" name="Object 3"/>
          <p:cNvGraphicFramePr>
            <a:graphicFrameLocks noGrp="1" noChangeAspect="1"/>
          </p:cNvGraphicFramePr>
          <p:nvPr>
            <p:ph sz="quarter" idx="1"/>
            <p:extLst>
              <p:ext uri="{D42A27DB-BD31-4B8C-83A1-F6EECF244321}">
                <p14:modId xmlns:p14="http://schemas.microsoft.com/office/powerpoint/2010/main" val="3917844053"/>
              </p:ext>
            </p:extLst>
          </p:nvPr>
        </p:nvGraphicFramePr>
        <p:xfrm>
          <a:off x="1574800" y="1894598"/>
          <a:ext cx="8788400" cy="4455401"/>
        </p:xfrm>
        <a:graphic>
          <a:graphicData uri="http://schemas.openxmlformats.org/drawingml/2006/chart">
            <c:chart xmlns:c="http://schemas.openxmlformats.org/drawingml/2006/chart" xmlns:r="http://schemas.openxmlformats.org/officeDocument/2006/relationships" r:id="rId3"/>
          </a:graphicData>
        </a:graphic>
      </p:graphicFrame>
      <p:sp>
        <p:nvSpPr>
          <p:cNvPr id="3" name="Slide Number Placeholder 2"/>
          <p:cNvSpPr>
            <a:spLocks noGrp="1"/>
          </p:cNvSpPr>
          <p:nvPr>
            <p:ph type="sldNum" sz="quarter" idx="12"/>
          </p:nvPr>
        </p:nvSpPr>
        <p:spPr/>
        <p:txBody>
          <a:bodyPr/>
          <a:lstStyle/>
          <a:p>
            <a:fld id="{D57F1E4F-1CFF-5643-939E-217C01CDF565}" type="slidenum">
              <a:rPr lang="en-US" smtClean="0"/>
              <a:pPr/>
              <a:t>119</a:t>
            </a:fld>
            <a:endParaRPr lang="en-US" dirty="0"/>
          </a:p>
        </p:txBody>
      </p:sp>
    </p:spTree>
    <p:extLst>
      <p:ext uri="{BB962C8B-B14F-4D97-AF65-F5344CB8AC3E}">
        <p14:creationId xmlns:p14="http://schemas.microsoft.com/office/powerpoint/2010/main" val="24237657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title" idx="4294967295"/>
          </p:nvPr>
        </p:nvSpPr>
        <p:spPr>
          <a:xfrm>
            <a:off x="1905000" y="-152400"/>
            <a:ext cx="8686800" cy="1417639"/>
          </a:xfrm>
        </p:spPr>
        <p:txBody>
          <a:bodyPr/>
          <a:lstStyle/>
          <a:p>
            <a:pPr eaLnBrk="1" hangingPunct="1">
              <a:defRPr/>
            </a:pPr>
            <a:r>
              <a:rPr lang="en-US" sz="5400" dirty="0" smtClean="0">
                <a:latin typeface="Arial" pitchFamily="34" charset="0"/>
                <a:cs typeface="Arial" pitchFamily="34" charset="0"/>
              </a:rPr>
              <a:t>               Opioids</a:t>
            </a:r>
            <a:endParaRPr lang="en-US" sz="5400" dirty="0">
              <a:latin typeface="Arial" pitchFamily="34" charset="0"/>
              <a:cs typeface="Arial" pitchFamily="34" charset="0"/>
            </a:endParaRPr>
          </a:p>
        </p:txBody>
      </p:sp>
      <p:pic>
        <p:nvPicPr>
          <p:cNvPr id="364551" name="Picture 7" descr="p03303b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00600" y="4572002"/>
            <a:ext cx="2895600" cy="1785939"/>
          </a:xfrm>
          <a:prstGeom prst="rect">
            <a:avLst/>
          </a:prstGeom>
          <a:noFill/>
          <a:ln w="38100">
            <a:solidFill>
              <a:schemeClr val="tx2"/>
            </a:solidFill>
            <a:miter lim="800000"/>
            <a:headEnd/>
            <a:tailEnd/>
          </a:ln>
          <a:extLst>
            <a:ext uri="{909E8E84-426E-40DD-AFC4-6F175D3DCCD1}">
              <a14:hiddenFill xmlns:a14="http://schemas.microsoft.com/office/drawing/2010/main">
                <a:solidFill>
                  <a:srgbClr val="FFFFFF"/>
                </a:solidFill>
              </a14:hiddenFill>
            </a:ext>
          </a:extLst>
        </p:spPr>
      </p:pic>
      <p:pic>
        <p:nvPicPr>
          <p:cNvPr id="364553" name="Picture 9" descr="vicodi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04006" y="4174031"/>
            <a:ext cx="1816100" cy="2362200"/>
          </a:xfrm>
          <a:prstGeom prst="rect">
            <a:avLst/>
          </a:prstGeom>
          <a:noFill/>
          <a:ln w="38100">
            <a:solidFill>
              <a:schemeClr val="tx2"/>
            </a:solidFill>
            <a:miter lim="800000"/>
            <a:headEnd/>
            <a:tailEnd/>
          </a:ln>
          <a:extLst>
            <a:ext uri="{909E8E84-426E-40DD-AFC4-6F175D3DCCD1}">
              <a14:hiddenFill xmlns:a14="http://schemas.microsoft.com/office/drawing/2010/main">
                <a:solidFill>
                  <a:srgbClr val="FFFFFF"/>
                </a:solidFill>
              </a14:hiddenFill>
            </a:ext>
          </a:extLst>
        </p:spPr>
      </p:pic>
      <p:sp>
        <p:nvSpPr>
          <p:cNvPr id="100362" name="Slide Number Placeholder 5"/>
          <p:cNvSpPr txBox="1">
            <a:spLocks/>
          </p:cNvSpPr>
          <p:nvPr/>
        </p:nvSpPr>
        <p:spPr bwMode="auto">
          <a:xfrm>
            <a:off x="8550275" y="6492877"/>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lgn="r" eaLnBrk="1" fontAlgn="base" hangingPunct="1">
              <a:lnSpc>
                <a:spcPct val="80000"/>
              </a:lnSpc>
              <a:spcBef>
                <a:spcPct val="0"/>
              </a:spcBef>
              <a:spcAft>
                <a:spcPct val="0"/>
              </a:spcAft>
            </a:pPr>
            <a:endParaRPr lang="en-US" altLang="en-US" sz="1200" b="1" dirty="0">
              <a:solidFill>
                <a:srgbClr val="000000"/>
              </a:solidFill>
              <a:latin typeface="Arial" pitchFamily="34" charset="0"/>
            </a:endParaRPr>
          </a:p>
        </p:txBody>
      </p:sp>
      <p:grpSp>
        <p:nvGrpSpPr>
          <p:cNvPr id="2" name="Group 1"/>
          <p:cNvGrpSpPr/>
          <p:nvPr/>
        </p:nvGrpSpPr>
        <p:grpSpPr>
          <a:xfrm>
            <a:off x="1733988" y="257175"/>
            <a:ext cx="8629212" cy="6372227"/>
            <a:chOff x="152400" y="257175"/>
            <a:chExt cx="8629212" cy="6372226"/>
          </a:xfrm>
        </p:grpSpPr>
        <p:pic>
          <p:nvPicPr>
            <p:cNvPr id="364549" name="Picture 5" descr="Heroin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2400" y="2230437"/>
              <a:ext cx="2743200" cy="1884363"/>
            </a:xfrm>
            <a:prstGeom prst="rect">
              <a:avLst/>
            </a:prstGeom>
            <a:noFill/>
            <a:ln w="38100">
              <a:noFill/>
              <a:miter lim="800000"/>
              <a:headEnd/>
              <a:tailEnd/>
            </a:ln>
            <a:extLst>
              <a:ext uri="{909E8E84-426E-40DD-AFC4-6F175D3DCCD1}">
                <a14:hiddenFill xmlns:a14="http://schemas.microsoft.com/office/drawing/2010/main">
                  <a:solidFill>
                    <a:srgbClr val="FFFFFF"/>
                  </a:solidFill>
                </a14:hiddenFill>
              </a:ext>
            </a:extLst>
          </p:spPr>
        </p:pic>
        <p:pic>
          <p:nvPicPr>
            <p:cNvPr id="7172" name="Picture 4" descr="http://s0.geograph.org.uk/geophotos/01/90/91/1909144_fd7e805b.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00400" y="1219200"/>
              <a:ext cx="3230258" cy="2720974"/>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 "/>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72504" y="257175"/>
              <a:ext cx="2714297" cy="1724025"/>
            </a:xfrm>
            <a:prstGeom prst="rect">
              <a:avLst/>
            </a:prstGeom>
            <a:noFill/>
            <a:extLst>
              <a:ext uri="{909E8E84-426E-40DD-AFC4-6F175D3DCCD1}">
                <a14:hiddenFill xmlns:a14="http://schemas.microsoft.com/office/drawing/2010/main">
                  <a:solidFill>
                    <a:srgbClr val="FFFFFF"/>
                  </a:solidFill>
                </a14:hiddenFill>
              </a:ext>
            </a:extLst>
          </p:spPr>
        </p:pic>
        <p:pic>
          <p:nvPicPr>
            <p:cNvPr id="7176" name="Picture 8" descr="http://www.talkingdrugs.org/sites/default/files/images/black-tar.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81303" y="4403727"/>
              <a:ext cx="2714297" cy="2225674"/>
            </a:xfrm>
            <a:prstGeom prst="rect">
              <a:avLst/>
            </a:prstGeom>
            <a:noFill/>
            <a:extLst>
              <a:ext uri="{909E8E84-426E-40DD-AFC4-6F175D3DCCD1}">
                <a14:hiddenFill xmlns:a14="http://schemas.microsoft.com/office/drawing/2010/main">
                  <a:solidFill>
                    <a:srgbClr val="FFFFFF"/>
                  </a:solidFill>
                </a14:hiddenFill>
              </a:ext>
            </a:extLst>
          </p:spPr>
        </p:pic>
        <p:pic>
          <p:nvPicPr>
            <p:cNvPr id="7178" name="Picture 10" descr="https://farm9.staticflickr.com/8571/16627276492_b2a47976a1_z.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200400" y="4403726"/>
              <a:ext cx="3230258" cy="2225674"/>
            </a:xfrm>
            <a:prstGeom prst="rect">
              <a:avLst/>
            </a:prstGeom>
            <a:noFill/>
            <a:extLst>
              <a:ext uri="{909E8E84-426E-40DD-AFC4-6F175D3DCCD1}">
                <a14:hiddenFill xmlns:a14="http://schemas.microsoft.com/office/drawing/2010/main">
                  <a:solidFill>
                    <a:srgbClr val="FFFFFF"/>
                  </a:solidFill>
                </a14:hiddenFill>
              </a:ext>
            </a:extLst>
          </p:spPr>
        </p:pic>
        <p:pic>
          <p:nvPicPr>
            <p:cNvPr id="7180" name="Picture 12" descr="Image result for vicodin"/>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686112" y="3940174"/>
              <a:ext cx="2095500" cy="2689226"/>
            </a:xfrm>
            <a:prstGeom prst="rect">
              <a:avLst/>
            </a:prstGeom>
            <a:noFill/>
            <a:extLst>
              <a:ext uri="{909E8E84-426E-40DD-AFC4-6F175D3DCCD1}">
                <a14:hiddenFill xmlns:a14="http://schemas.microsoft.com/office/drawing/2010/main">
                  <a:solidFill>
                    <a:srgbClr val="FFFFFF"/>
                  </a:solidFill>
                </a14:hiddenFill>
              </a:ext>
            </a:extLst>
          </p:spPr>
        </p:pic>
        <p:pic>
          <p:nvPicPr>
            <p:cNvPr id="7182" name="Picture 14" descr="https://upload.wikimedia.org/wikipedia/commons/thumb/7/73/50mgtramadolhclakyma.jpg/220px-50mgtramadolhclakyma.jp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686112" y="1889125"/>
              <a:ext cx="2095500" cy="1844675"/>
            </a:xfrm>
            <a:prstGeom prst="rect">
              <a:avLst/>
            </a:prstGeom>
            <a:noFill/>
            <a:extLst>
              <a:ext uri="{909E8E84-426E-40DD-AFC4-6F175D3DCCD1}">
                <a14:hiddenFill xmlns:a14="http://schemas.microsoft.com/office/drawing/2010/main">
                  <a:solidFill>
                    <a:srgbClr val="FFFFFF"/>
                  </a:solidFill>
                </a14:hiddenFill>
              </a:ext>
            </a:extLst>
          </p:spPr>
        </p:pic>
        <p:pic>
          <p:nvPicPr>
            <p:cNvPr id="7184" name="Picture 16" descr="http://farm4.staticflickr.com/3727/9179551536_11a7a0efca_o.jp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676587" y="257176"/>
              <a:ext cx="2105025" cy="1555750"/>
            </a:xfrm>
            <a:prstGeom prst="rect">
              <a:avLst/>
            </a:prstGeom>
            <a:noFill/>
            <a:extLst>
              <a:ext uri="{909E8E84-426E-40DD-AFC4-6F175D3DCCD1}">
                <a14:hiddenFill xmlns:a14="http://schemas.microsoft.com/office/drawing/2010/main">
                  <a:solidFill>
                    <a:srgbClr val="FFFFFF"/>
                  </a:solidFill>
                </a14:hiddenFill>
              </a:ext>
            </a:extLst>
          </p:spPr>
        </p:pic>
      </p:grpSp>
      <p:sp>
        <p:nvSpPr>
          <p:cNvPr id="3" name="Slide Number Placeholder 2"/>
          <p:cNvSpPr>
            <a:spLocks noGrp="1"/>
          </p:cNvSpPr>
          <p:nvPr>
            <p:ph type="sldNum" sz="quarter" idx="12"/>
          </p:nvPr>
        </p:nvSpPr>
        <p:spPr/>
        <p:txBody>
          <a:bodyPr/>
          <a:lstStyle/>
          <a:p>
            <a:fld id="{D57F1E4F-1CFF-5643-939E-217C01CDF565}" type="slidenum">
              <a:rPr lang="en-US" smtClean="0"/>
              <a:pPr/>
              <a:t>12</a:t>
            </a:fld>
            <a:endParaRPr lang="en-US" dirty="0"/>
          </a:p>
        </p:txBody>
      </p:sp>
      <p:pic>
        <p:nvPicPr>
          <p:cNvPr id="5122" name="Picture 4" descr="image004"/>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762" y="4762"/>
            <a:ext cx="12187237" cy="6855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74826927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1" presetClass="entr" presetSubtype="4" fill="hold" nodeType="afterEffect">
                                  <p:stCondLst>
                                    <p:cond delay="0"/>
                                  </p:stCondLst>
                                  <p:childTnLst>
                                    <p:set>
                                      <p:cBhvr>
                                        <p:cTn id="6" dur="1" fill="hold">
                                          <p:stCondLst>
                                            <p:cond delay="0"/>
                                          </p:stCondLst>
                                        </p:cTn>
                                        <p:tgtEl>
                                          <p:spTgt spid="364551"/>
                                        </p:tgtEl>
                                        <p:attrNameLst>
                                          <p:attrName>style.visibility</p:attrName>
                                        </p:attrNameLst>
                                      </p:cBhvr>
                                      <p:to>
                                        <p:strVal val="visible"/>
                                      </p:to>
                                    </p:set>
                                    <p:animEffect transition="in" filter="wheel(4)">
                                      <p:cBhvr>
                                        <p:cTn id="7" dur="1000"/>
                                        <p:tgtEl>
                                          <p:spTgt spid="364551"/>
                                        </p:tgtEl>
                                      </p:cBhvr>
                                    </p:animEffect>
                                  </p:childTnLst>
                                </p:cTn>
                              </p:par>
                            </p:childTnLst>
                          </p:cTn>
                        </p:par>
                        <p:par>
                          <p:cTn id="8" fill="hold" nodeType="afterGroup">
                            <p:stCondLst>
                              <p:cond delay="1000"/>
                            </p:stCondLst>
                            <p:childTnLst>
                              <p:par>
                                <p:cTn id="9" presetID="21" presetClass="entr" presetSubtype="4" fill="hold" nodeType="afterEffect">
                                  <p:stCondLst>
                                    <p:cond delay="0"/>
                                  </p:stCondLst>
                                  <p:childTnLst>
                                    <p:set>
                                      <p:cBhvr>
                                        <p:cTn id="10" dur="1" fill="hold">
                                          <p:stCondLst>
                                            <p:cond delay="0"/>
                                          </p:stCondLst>
                                        </p:cTn>
                                        <p:tgtEl>
                                          <p:spTgt spid="364553"/>
                                        </p:tgtEl>
                                        <p:attrNameLst>
                                          <p:attrName>style.visibility</p:attrName>
                                        </p:attrNameLst>
                                      </p:cBhvr>
                                      <p:to>
                                        <p:strVal val="visible"/>
                                      </p:to>
                                    </p:set>
                                    <p:animEffect transition="in" filter="wheel(4)">
                                      <p:cBhvr>
                                        <p:cTn id="11" dur="1000"/>
                                        <p:tgtEl>
                                          <p:spTgt spid="3645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684213" y="164169"/>
            <a:ext cx="10821232" cy="1507067"/>
          </a:xfrm>
        </p:spPr>
        <p:txBody>
          <a:bodyPr>
            <a:noAutofit/>
          </a:bodyPr>
          <a:lstStyle/>
          <a:p>
            <a:pPr algn="ctr" eaLnBrk="1" hangingPunct="1"/>
            <a:r>
              <a:rPr lang="en-GB" altLang="en-US" sz="4000" b="1" dirty="0"/>
              <a:t>The Global Response: UN and WHO Support for Maintenance Treatment</a:t>
            </a:r>
          </a:p>
        </p:txBody>
      </p:sp>
      <p:sp>
        <p:nvSpPr>
          <p:cNvPr id="36867" name="Rectangle 3"/>
          <p:cNvSpPr>
            <a:spLocks noGrp="1" noChangeArrowheads="1"/>
          </p:cNvSpPr>
          <p:nvPr>
            <p:ph sz="quarter" idx="1"/>
          </p:nvPr>
        </p:nvSpPr>
        <p:spPr>
          <a:xfrm>
            <a:off x="684212" y="2418003"/>
            <a:ext cx="8534400" cy="3615267"/>
          </a:xfrm>
        </p:spPr>
        <p:txBody>
          <a:bodyPr>
            <a:noAutofit/>
          </a:bodyPr>
          <a:lstStyle/>
          <a:p>
            <a:pPr eaLnBrk="1" hangingPunct="1">
              <a:buFont typeface="Wingdings" pitchFamily="2" charset="2"/>
              <a:buNone/>
            </a:pPr>
            <a:r>
              <a:rPr lang="en-US" altLang="en-US" sz="2400" dirty="0"/>
              <a:t>WHO / UNODC / UNAIDS position paper:</a:t>
            </a:r>
            <a:r>
              <a:rPr lang="en-US" altLang="en-US" sz="2400" i="1" dirty="0"/>
              <a:t> Maintenance Therapy in the Management of Opioid Dependence and HIV/AIDS Prevention</a:t>
            </a:r>
          </a:p>
          <a:p>
            <a:pPr eaLnBrk="1" hangingPunct="1">
              <a:buFont typeface="Wingdings" pitchFamily="2" charset="2"/>
              <a:buNone/>
            </a:pPr>
            <a:endParaRPr lang="en-US" altLang="en-US" sz="2400" i="1" dirty="0"/>
          </a:p>
          <a:p>
            <a:pPr eaLnBrk="1" hangingPunct="1">
              <a:buFont typeface="Wingdings" pitchFamily="2" charset="2"/>
              <a:buNone/>
            </a:pPr>
            <a:r>
              <a:rPr lang="en-US" altLang="en-US" sz="2400" dirty="0">
                <a:solidFill>
                  <a:srgbClr val="FFFF00"/>
                </a:solidFill>
              </a:rPr>
              <a:t>“Opioid maintenance treatment is an effective, safe and cost-effective </a:t>
            </a:r>
            <a:r>
              <a:rPr lang="en-US" altLang="en-US" sz="2400" dirty="0"/>
              <a:t>modality for the management of opioid dependence. Repeated rigorous evaluation has demonstrated that such treatment is a </a:t>
            </a:r>
            <a:r>
              <a:rPr lang="en-US" altLang="en-US" sz="2400" dirty="0">
                <a:solidFill>
                  <a:srgbClr val="FFFF00"/>
                </a:solidFill>
              </a:rPr>
              <a:t>valuable and critical component of the effective management of opioid dependence and the prevention of HIV among </a:t>
            </a:r>
            <a:r>
              <a:rPr lang="en-US" altLang="en-US" sz="2400" dirty="0" smtClean="0">
                <a:solidFill>
                  <a:srgbClr val="FFFF00"/>
                </a:solidFill>
              </a:rPr>
              <a:t>IDUs.”</a:t>
            </a:r>
            <a:endParaRPr lang="en-US" altLang="en-US" sz="2400" dirty="0">
              <a:solidFill>
                <a:srgbClr val="FFFF00"/>
              </a:solidFill>
            </a:endParaRPr>
          </a:p>
          <a:p>
            <a:pPr eaLnBrk="1" hangingPunct="1"/>
            <a:endParaRPr lang="en-GB" altLang="en-US" sz="2400" dirty="0" smtClean="0"/>
          </a:p>
        </p:txBody>
      </p:sp>
      <p:sp>
        <p:nvSpPr>
          <p:cNvPr id="2" name="Slide Number Placeholder 1"/>
          <p:cNvSpPr>
            <a:spLocks noGrp="1"/>
          </p:cNvSpPr>
          <p:nvPr>
            <p:ph type="sldNum" sz="quarter" idx="12"/>
          </p:nvPr>
        </p:nvSpPr>
        <p:spPr/>
        <p:txBody>
          <a:bodyPr/>
          <a:lstStyle/>
          <a:p>
            <a:fld id="{D57F1E4F-1CFF-5643-939E-217C01CDF565}" type="slidenum">
              <a:rPr lang="en-US" smtClean="0"/>
              <a:pPr/>
              <a:t>120</a:t>
            </a:fld>
            <a:endParaRPr lang="en-US" dirty="0"/>
          </a:p>
        </p:txBody>
      </p:sp>
    </p:spTree>
    <p:extLst>
      <p:ext uri="{BB962C8B-B14F-4D97-AF65-F5344CB8AC3E}">
        <p14:creationId xmlns:p14="http://schemas.microsoft.com/office/powerpoint/2010/main" val="3412832663"/>
      </p:ext>
    </p:extLst>
  </p:cSld>
  <p:clrMapOvr>
    <a:masterClrMapping/>
  </p:clrMapOvr>
  <p:transition/>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452" name="Text Box 4"/>
          <p:cNvSpPr txBox="1">
            <a:spLocks noChangeArrowheads="1"/>
          </p:cNvSpPr>
          <p:nvPr/>
        </p:nvSpPr>
        <p:spPr bwMode="auto">
          <a:xfrm>
            <a:off x="878790" y="1394280"/>
            <a:ext cx="3429000" cy="923330"/>
          </a:xfrm>
          <a:prstGeom prst="rect">
            <a:avLst/>
          </a:prstGeom>
          <a:noFill/>
          <a:ln w="38100" algn="ctr">
            <a:noFill/>
            <a:miter lim="800000"/>
            <a:headEnd/>
            <a:tailEnd/>
          </a:ln>
          <a:effectLst>
            <a:prstShdw prst="shdw17" dist="17961" dir="2700000">
              <a:schemeClr val="accent1">
                <a:gamma/>
                <a:shade val="60000"/>
                <a:invGamma/>
              </a:schemeClr>
            </a:prstShdw>
          </a:effectLst>
        </p:spPr>
        <p:txBody>
          <a:bodyPr>
            <a:spAutoFit/>
          </a:bodyPr>
          <a:lstStyle/>
          <a:p>
            <a:pPr>
              <a:spcBef>
                <a:spcPct val="50000"/>
              </a:spcBef>
              <a:defRPr/>
            </a:pPr>
            <a:r>
              <a:rPr lang="en-US" sz="5400" dirty="0" err="1">
                <a:solidFill>
                  <a:srgbClr val="FFFF00"/>
                </a:solidFill>
                <a:latin typeface="Arial" pitchFamily="34" charset="0"/>
              </a:rPr>
              <a:t>Subutex</a:t>
            </a:r>
            <a:r>
              <a:rPr lang="en-US" sz="5400" baseline="30000" dirty="0">
                <a:solidFill>
                  <a:srgbClr val="FFFF00"/>
                </a:solidFill>
                <a:latin typeface="Arial" pitchFamily="34" charset="0"/>
              </a:rPr>
              <a:t> ®</a:t>
            </a:r>
            <a:endParaRPr lang="en-US" sz="5400" dirty="0">
              <a:solidFill>
                <a:srgbClr val="FFFF00"/>
              </a:solidFill>
              <a:latin typeface="Arial" pitchFamily="34" charset="0"/>
            </a:endParaRPr>
          </a:p>
        </p:txBody>
      </p:sp>
      <p:sp>
        <p:nvSpPr>
          <p:cNvPr id="18" name="Rectangle 4"/>
          <p:cNvSpPr txBox="1">
            <a:spLocks noChangeArrowheads="1"/>
          </p:cNvSpPr>
          <p:nvPr/>
        </p:nvSpPr>
        <p:spPr bwMode="auto">
          <a:xfrm>
            <a:off x="6445554" y="0"/>
            <a:ext cx="5334000" cy="2971800"/>
          </a:xfrm>
          <a:prstGeom prst="rect">
            <a:avLst/>
          </a:prstGeom>
          <a:noFill/>
          <a:ln w="9525">
            <a:noFill/>
            <a:miter lim="800000"/>
            <a:headEnd/>
            <a:tailEnd/>
          </a:ln>
        </p:spPr>
        <p:txBody>
          <a:bodyPr anchor="ctr"/>
          <a:lstStyle/>
          <a:p>
            <a:pPr>
              <a:lnSpc>
                <a:spcPct val="100000"/>
              </a:lnSpc>
              <a:defRPr/>
            </a:pPr>
            <a:r>
              <a:rPr lang="en-US" sz="4400" b="1" kern="0" dirty="0">
                <a:solidFill>
                  <a:srgbClr val="FFFF00"/>
                </a:solidFill>
                <a:latin typeface="+mj-lt"/>
                <a:ea typeface="+mj-ea"/>
                <a:cs typeface="+mj-cs"/>
              </a:rPr>
              <a:t>Buprenorphine/</a:t>
            </a:r>
            <a:br>
              <a:rPr lang="en-US" sz="4400" b="1" kern="0" dirty="0">
                <a:solidFill>
                  <a:srgbClr val="FFFF00"/>
                </a:solidFill>
                <a:latin typeface="+mj-lt"/>
                <a:ea typeface="+mj-ea"/>
                <a:cs typeface="+mj-cs"/>
              </a:rPr>
            </a:br>
            <a:r>
              <a:rPr lang="en-US" sz="4400" b="1" kern="0" dirty="0" smtClean="0">
                <a:solidFill>
                  <a:srgbClr val="FFFF00"/>
                </a:solidFill>
                <a:latin typeface="+mj-lt"/>
                <a:ea typeface="+mj-ea"/>
                <a:cs typeface="+mj-cs"/>
              </a:rPr>
              <a:t>Naloxone</a:t>
            </a:r>
            <a:r>
              <a:rPr lang="en-US" sz="4400" b="1" kern="0" dirty="0">
                <a:solidFill>
                  <a:srgbClr val="FFFF00"/>
                </a:solidFill>
                <a:latin typeface="+mj-lt"/>
                <a:ea typeface="+mj-ea"/>
                <a:cs typeface="+mj-cs"/>
              </a:rPr>
              <a:t/>
            </a:r>
            <a:br>
              <a:rPr lang="en-US" sz="4400" b="1" kern="0" dirty="0">
                <a:solidFill>
                  <a:srgbClr val="FFFF00"/>
                </a:solidFill>
                <a:latin typeface="+mj-lt"/>
                <a:ea typeface="+mj-ea"/>
                <a:cs typeface="+mj-cs"/>
              </a:rPr>
            </a:br>
            <a:endParaRPr lang="en-US" sz="4400" b="1" kern="0" dirty="0">
              <a:solidFill>
                <a:srgbClr val="FFFF00"/>
              </a:solidFill>
              <a:latin typeface="+mj-lt"/>
              <a:ea typeface="+mj-ea"/>
              <a:cs typeface="+mj-cs"/>
            </a:endParaRPr>
          </a:p>
        </p:txBody>
      </p:sp>
      <p:sp>
        <p:nvSpPr>
          <p:cNvPr id="19" name="Text Box 4"/>
          <p:cNvSpPr txBox="1">
            <a:spLocks noChangeArrowheads="1"/>
          </p:cNvSpPr>
          <p:nvPr/>
        </p:nvSpPr>
        <p:spPr bwMode="auto">
          <a:xfrm>
            <a:off x="6617934" y="1855945"/>
            <a:ext cx="3429000" cy="461665"/>
          </a:xfrm>
          <a:prstGeom prst="rect">
            <a:avLst/>
          </a:prstGeom>
          <a:noFill/>
          <a:ln w="38100" algn="ctr">
            <a:noFill/>
            <a:miter lim="800000"/>
            <a:headEnd/>
            <a:tailEnd/>
          </a:ln>
          <a:effectLst>
            <a:prstShdw prst="shdw17" dist="17961" dir="2700000">
              <a:schemeClr val="accent1">
                <a:gamma/>
                <a:shade val="60000"/>
                <a:invGamma/>
              </a:schemeClr>
            </a:prstShdw>
          </a:effectLst>
        </p:spPr>
        <p:txBody>
          <a:bodyPr>
            <a:spAutoFit/>
          </a:bodyPr>
          <a:lstStyle/>
          <a:p>
            <a:pPr>
              <a:spcBef>
                <a:spcPct val="50000"/>
              </a:spcBef>
              <a:defRPr/>
            </a:pPr>
            <a:r>
              <a:rPr lang="en-US" sz="2400" dirty="0" err="1">
                <a:solidFill>
                  <a:srgbClr val="FFFF00"/>
                </a:solidFill>
                <a:latin typeface="Arial" pitchFamily="34" charset="0"/>
              </a:rPr>
              <a:t>Suboxone</a:t>
            </a:r>
            <a:r>
              <a:rPr lang="en-US" sz="2400" baseline="30000" dirty="0">
                <a:solidFill>
                  <a:srgbClr val="FFFF00"/>
                </a:solidFill>
                <a:latin typeface="Arial" pitchFamily="34" charset="0"/>
              </a:rPr>
              <a:t> ®</a:t>
            </a:r>
            <a:endParaRPr lang="en-US" sz="2400" dirty="0">
              <a:solidFill>
                <a:srgbClr val="FFFF00"/>
              </a:solidFill>
              <a:latin typeface="Arial" pitchFamily="34" charset="0"/>
            </a:endParaRPr>
          </a:p>
        </p:txBody>
      </p:sp>
      <p:sp>
        <p:nvSpPr>
          <p:cNvPr id="2" name="Slide Number Placeholder 1"/>
          <p:cNvSpPr>
            <a:spLocks noGrp="1"/>
          </p:cNvSpPr>
          <p:nvPr>
            <p:ph type="sldNum" sz="quarter" idx="12"/>
          </p:nvPr>
        </p:nvSpPr>
        <p:spPr/>
        <p:txBody>
          <a:bodyPr/>
          <a:lstStyle/>
          <a:p>
            <a:fld id="{D57F1E4F-1CFF-5643-939E-217C01CDF565}" type="slidenum">
              <a:rPr lang="en-US" smtClean="0"/>
              <a:pPr/>
              <a:t>121</a:t>
            </a:fld>
            <a:endParaRPr lang="en-US" dirty="0"/>
          </a:p>
        </p:txBody>
      </p:sp>
      <p:pic>
        <p:nvPicPr>
          <p:cNvPr id="4" name="Picture 3"/>
          <p:cNvPicPr>
            <a:picLocks noChangeAspect="1"/>
          </p:cNvPicPr>
          <p:nvPr/>
        </p:nvPicPr>
        <p:blipFill>
          <a:blip r:embed="rId3"/>
          <a:stretch>
            <a:fillRect/>
          </a:stretch>
        </p:blipFill>
        <p:spPr>
          <a:xfrm>
            <a:off x="5200666" y="2432606"/>
            <a:ext cx="6832002" cy="3814649"/>
          </a:xfrm>
          <a:prstGeom prst="rect">
            <a:avLst/>
          </a:prstGeom>
        </p:spPr>
      </p:pic>
      <p:pic>
        <p:nvPicPr>
          <p:cNvPr id="5" name="Picture 4"/>
          <p:cNvPicPr>
            <a:picLocks noChangeAspect="1"/>
          </p:cNvPicPr>
          <p:nvPr/>
        </p:nvPicPr>
        <p:blipFill>
          <a:blip r:embed="rId4"/>
          <a:stretch>
            <a:fillRect/>
          </a:stretch>
        </p:blipFill>
        <p:spPr>
          <a:xfrm>
            <a:off x="36822" y="2432606"/>
            <a:ext cx="6578888" cy="3814649"/>
          </a:xfrm>
          <a:prstGeom prst="rect">
            <a:avLst/>
          </a:prstGeom>
        </p:spPr>
      </p:pic>
    </p:spTree>
    <p:extLst>
      <p:ext uri="{BB962C8B-B14F-4D97-AF65-F5344CB8AC3E}">
        <p14:creationId xmlns:p14="http://schemas.microsoft.com/office/powerpoint/2010/main" val="3810986889"/>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2"/>
          <p:cNvSpPr>
            <a:spLocks noGrp="1" noChangeArrowheads="1"/>
          </p:cNvSpPr>
          <p:nvPr>
            <p:ph type="title" idx="4294967295"/>
          </p:nvPr>
        </p:nvSpPr>
        <p:spPr>
          <a:xfrm>
            <a:off x="1164921" y="330362"/>
            <a:ext cx="10008295" cy="1190625"/>
          </a:xfrm>
        </p:spPr>
        <p:txBody>
          <a:bodyPr>
            <a:noAutofit/>
          </a:bodyPr>
          <a:lstStyle/>
          <a:p>
            <a:pPr algn="ctr" eaLnBrk="1" hangingPunct="1"/>
            <a:r>
              <a:rPr lang="en-US" altLang="en-US" sz="4000" b="1" dirty="0"/>
              <a:t>How Does Buprenorphine Work?</a:t>
            </a:r>
          </a:p>
        </p:txBody>
      </p:sp>
      <p:sp>
        <p:nvSpPr>
          <p:cNvPr id="1084419" name="Rectangle 3"/>
          <p:cNvSpPr>
            <a:spLocks noGrp="1" noChangeArrowheads="1"/>
          </p:cNvSpPr>
          <p:nvPr>
            <p:ph type="body" sz="half" idx="4294967295"/>
          </p:nvPr>
        </p:nvSpPr>
        <p:spPr>
          <a:xfrm>
            <a:off x="1406048" y="1853851"/>
            <a:ext cx="8382000" cy="4052818"/>
          </a:xfrm>
        </p:spPr>
        <p:txBody>
          <a:bodyPr>
            <a:noAutofit/>
          </a:bodyPr>
          <a:lstStyle/>
          <a:p>
            <a:pPr eaLnBrk="1" hangingPunct="1"/>
            <a:r>
              <a:rPr lang="en-US" altLang="en-US" sz="3200" dirty="0"/>
              <a:t>Partial Opioid Agonist</a:t>
            </a:r>
          </a:p>
          <a:p>
            <a:pPr lvl="1" eaLnBrk="1" hangingPunct="1"/>
            <a:r>
              <a:rPr lang="en-US" altLang="en-US" sz="3200" dirty="0" smtClean="0"/>
              <a:t>Produces a </a:t>
            </a:r>
            <a:r>
              <a:rPr lang="en-US" altLang="en-US" sz="3200" dirty="0" smtClean="0">
                <a:solidFill>
                  <a:srgbClr val="FFFF00"/>
                </a:solidFill>
              </a:rPr>
              <a:t>ceiling effect </a:t>
            </a:r>
            <a:r>
              <a:rPr lang="en-US" altLang="en-US" sz="3200" dirty="0" smtClean="0"/>
              <a:t>at higher doses</a:t>
            </a:r>
          </a:p>
          <a:p>
            <a:pPr lvl="1" eaLnBrk="1" hangingPunct="1"/>
            <a:r>
              <a:rPr lang="en-US" altLang="en-US" sz="3200" dirty="0" smtClean="0"/>
              <a:t>Has effects of typical opioid agonists—these effects are dose dependent up to a limit</a:t>
            </a:r>
          </a:p>
          <a:p>
            <a:pPr lvl="1" eaLnBrk="1" hangingPunct="1"/>
            <a:r>
              <a:rPr lang="en-US" altLang="en-US" sz="3200" dirty="0" smtClean="0">
                <a:solidFill>
                  <a:srgbClr val="FFFF00"/>
                </a:solidFill>
              </a:rPr>
              <a:t>Binds strongly </a:t>
            </a:r>
            <a:r>
              <a:rPr lang="en-US" altLang="en-US" sz="3200" dirty="0" smtClean="0"/>
              <a:t>to opiate receptor and is long-acting</a:t>
            </a:r>
          </a:p>
        </p:txBody>
      </p:sp>
      <p:sp>
        <p:nvSpPr>
          <p:cNvPr id="2" name="Slide Number Placeholder 1"/>
          <p:cNvSpPr>
            <a:spLocks noGrp="1"/>
          </p:cNvSpPr>
          <p:nvPr>
            <p:ph type="sldNum" sz="quarter" idx="12"/>
          </p:nvPr>
        </p:nvSpPr>
        <p:spPr/>
        <p:txBody>
          <a:bodyPr/>
          <a:lstStyle/>
          <a:p>
            <a:fld id="{D57F1E4F-1CFF-5643-939E-217C01CDF565}" type="slidenum">
              <a:rPr lang="en-US" smtClean="0"/>
              <a:pPr/>
              <a:t>122</a:t>
            </a:fld>
            <a:endParaRPr lang="en-US" dirty="0"/>
          </a:p>
        </p:txBody>
      </p:sp>
    </p:spTree>
    <p:extLst>
      <p:ext uri="{BB962C8B-B14F-4D97-AF65-F5344CB8AC3E}">
        <p14:creationId xmlns:p14="http://schemas.microsoft.com/office/powerpoint/2010/main" val="322243229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withEffect">
                                  <p:stCondLst>
                                    <p:cond delay="0"/>
                                  </p:stCondLst>
                                  <p:childTnLst>
                                    <p:set>
                                      <p:cBhvr>
                                        <p:cTn id="6" dur="1" fill="hold">
                                          <p:stCondLst>
                                            <p:cond delay="0"/>
                                          </p:stCondLst>
                                        </p:cTn>
                                        <p:tgtEl>
                                          <p:spTgt spid="1084419">
                                            <p:txEl>
                                              <p:pRg st="0" end="0"/>
                                            </p:txEl>
                                          </p:spTgt>
                                        </p:tgtEl>
                                        <p:attrNameLst>
                                          <p:attrName>style.visibility</p:attrName>
                                        </p:attrNameLst>
                                      </p:cBhvr>
                                      <p:to>
                                        <p:strVal val="visible"/>
                                      </p:to>
                                    </p:set>
                                    <p:animEffect transition="in" filter="dissolve">
                                      <p:cBhvr>
                                        <p:cTn id="7" dur="500"/>
                                        <p:tgtEl>
                                          <p:spTgt spid="1084419">
                                            <p:txEl>
                                              <p:pRg st="0" end="0"/>
                                            </p:txEl>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084419">
                                            <p:txEl>
                                              <p:pRg st="1" end="1"/>
                                            </p:txEl>
                                          </p:spTgt>
                                        </p:tgtEl>
                                        <p:attrNameLst>
                                          <p:attrName>style.visibility</p:attrName>
                                        </p:attrNameLst>
                                      </p:cBhvr>
                                      <p:to>
                                        <p:strVal val="visible"/>
                                      </p:to>
                                    </p:set>
                                    <p:animEffect transition="in" filter="dissolve">
                                      <p:cBhvr>
                                        <p:cTn id="10" dur="500"/>
                                        <p:tgtEl>
                                          <p:spTgt spid="1084419">
                                            <p:txEl>
                                              <p:pRg st="1" end="1"/>
                                            </p:txEl>
                                          </p:spTgt>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1084419">
                                            <p:txEl>
                                              <p:pRg st="2" end="2"/>
                                            </p:txEl>
                                          </p:spTgt>
                                        </p:tgtEl>
                                        <p:attrNameLst>
                                          <p:attrName>style.visibility</p:attrName>
                                        </p:attrNameLst>
                                      </p:cBhvr>
                                      <p:to>
                                        <p:strVal val="visible"/>
                                      </p:to>
                                    </p:set>
                                    <p:animEffect transition="in" filter="dissolve">
                                      <p:cBhvr>
                                        <p:cTn id="13" dur="500"/>
                                        <p:tgtEl>
                                          <p:spTgt spid="1084419">
                                            <p:txEl>
                                              <p:pRg st="2" end="2"/>
                                            </p:txEl>
                                          </p:spTgt>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1084419">
                                            <p:txEl>
                                              <p:pRg st="3" end="3"/>
                                            </p:txEl>
                                          </p:spTgt>
                                        </p:tgtEl>
                                        <p:attrNameLst>
                                          <p:attrName>style.visibility</p:attrName>
                                        </p:attrNameLst>
                                      </p:cBhvr>
                                      <p:to>
                                        <p:strVal val="visible"/>
                                      </p:to>
                                    </p:set>
                                    <p:animEffect transition="in" filter="dissolve">
                                      <p:cBhvr>
                                        <p:cTn id="16" dur="500"/>
                                        <p:tgtEl>
                                          <p:spTgt spid="108441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4419" grpId="0" build="p"/>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4658" y="533402"/>
            <a:ext cx="3797192" cy="59093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5715000" y="533400"/>
            <a:ext cx="4572000" cy="5909310"/>
          </a:xfrm>
          <a:prstGeom prst="rect">
            <a:avLst/>
          </a:prstGeom>
        </p:spPr>
        <p:txBody>
          <a:bodyPr>
            <a:spAutoFit/>
          </a:bodyPr>
          <a:lstStyle/>
          <a:p>
            <a:r>
              <a:rPr lang="en-US" dirty="0">
                <a:solidFill>
                  <a:schemeClr val="bg1"/>
                </a:solidFill>
              </a:rPr>
              <a:t>The dose-response curve is probably the most iconic graph from the science of pharmacology. The graph above shows the dose-response curves for three common opioid painkillers. Notice that fentanyl is 70 times more potent than heroin, but addicts and drug abusers generally prefer heroin. Buprenorphine is about 25 times more potent than heroin but it has a lower intrinsic efficacy (IE). As a result, the solid blue buprenorphine line never crosses the dashed red total apnea line. This means that even a massive overdose of buprenorphine will not cause total apnea (total cessation of breathing), so doctors can safely give buprenorphine to recovering addicts. </a:t>
            </a:r>
            <a:r>
              <a:rPr lang="en-US" dirty="0">
                <a:solidFill>
                  <a:schemeClr val="bg1"/>
                </a:solidFill>
                <a:hlinkClick r:id="rId4"/>
              </a:rPr>
              <a:t>More details on the course home graphic</a:t>
            </a:r>
            <a:r>
              <a:rPr lang="en-US" dirty="0">
                <a:solidFill>
                  <a:schemeClr val="bg1"/>
                </a:solidFill>
              </a:rPr>
              <a:t>. (Image courtesy of Zak Fallows.) CC-BY.</a:t>
            </a:r>
          </a:p>
        </p:txBody>
      </p:sp>
      <p:sp>
        <p:nvSpPr>
          <p:cNvPr id="3" name="Slide Number Placeholder 2"/>
          <p:cNvSpPr>
            <a:spLocks noGrp="1"/>
          </p:cNvSpPr>
          <p:nvPr>
            <p:ph type="sldNum" sz="quarter" idx="12"/>
          </p:nvPr>
        </p:nvSpPr>
        <p:spPr/>
        <p:txBody>
          <a:bodyPr/>
          <a:lstStyle/>
          <a:p>
            <a:fld id="{D57F1E4F-1CFF-5643-939E-217C01CDF565}" type="slidenum">
              <a:rPr lang="en-US" smtClean="0"/>
              <a:pPr/>
              <a:t>123</a:t>
            </a:fld>
            <a:endParaRPr lang="en-US" dirty="0"/>
          </a:p>
        </p:txBody>
      </p:sp>
    </p:spTree>
    <p:extLst>
      <p:ext uri="{BB962C8B-B14F-4D97-AF65-F5344CB8AC3E}">
        <p14:creationId xmlns:p14="http://schemas.microsoft.com/office/powerpoint/2010/main" val="4033731264"/>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2"/>
          <p:cNvSpPr>
            <a:spLocks noGrp="1" noChangeArrowheads="1"/>
          </p:cNvSpPr>
          <p:nvPr>
            <p:ph type="title" idx="4294967295"/>
          </p:nvPr>
        </p:nvSpPr>
        <p:spPr>
          <a:xfrm>
            <a:off x="1461370" y="499385"/>
            <a:ext cx="9144000" cy="707886"/>
          </a:xfrm>
          <a:noFill/>
        </p:spPr>
        <p:txBody>
          <a:bodyPr>
            <a:spAutoFit/>
          </a:bodyPr>
          <a:lstStyle/>
          <a:p>
            <a:pPr algn="ctr" eaLnBrk="1" hangingPunct="1"/>
            <a:r>
              <a:rPr lang="en-US" altLang="en-US" sz="4000" b="1" dirty="0" smtClean="0"/>
              <a:t>Research on Buprenorphine</a:t>
            </a:r>
          </a:p>
        </p:txBody>
      </p:sp>
      <p:sp>
        <p:nvSpPr>
          <p:cNvPr id="140291" name="Rectangle 3"/>
          <p:cNvSpPr>
            <a:spLocks noGrp="1" noChangeArrowheads="1"/>
          </p:cNvSpPr>
          <p:nvPr>
            <p:ph type="body" idx="4294967295"/>
          </p:nvPr>
        </p:nvSpPr>
        <p:spPr>
          <a:xfrm>
            <a:off x="2024064" y="1606988"/>
            <a:ext cx="8491537" cy="3619500"/>
          </a:xfrm>
        </p:spPr>
        <p:txBody>
          <a:bodyPr>
            <a:noAutofit/>
          </a:bodyPr>
          <a:lstStyle/>
          <a:p>
            <a:pPr eaLnBrk="1" hangingPunct="1">
              <a:lnSpc>
                <a:spcPct val="90000"/>
              </a:lnSpc>
            </a:pPr>
            <a:r>
              <a:rPr lang="en-US" altLang="en-US" sz="2800" dirty="0"/>
              <a:t>Buprenorphine is marketed for opioid treatment under the trade names of </a:t>
            </a:r>
            <a:r>
              <a:rPr lang="en-US" altLang="en-US" sz="2800" dirty="0" err="1"/>
              <a:t>Subutex</a:t>
            </a:r>
            <a:r>
              <a:rPr lang="en-US" altLang="en-US" sz="2800" dirty="0"/>
              <a:t>® (buprenorphine) and </a:t>
            </a:r>
            <a:r>
              <a:rPr lang="en-US" altLang="en-US" sz="2800" dirty="0" err="1"/>
              <a:t>Suboxone</a:t>
            </a:r>
            <a:r>
              <a:rPr lang="en-US" altLang="en-US" sz="2800" dirty="0"/>
              <a:t>® (buprenorphine/naloxone) </a:t>
            </a:r>
          </a:p>
          <a:p>
            <a:pPr eaLnBrk="1" hangingPunct="1">
              <a:lnSpc>
                <a:spcPct val="90000"/>
              </a:lnSpc>
            </a:pPr>
            <a:r>
              <a:rPr lang="en-US" altLang="en-US" sz="2800" dirty="0" smtClean="0"/>
              <a:t>Over </a:t>
            </a:r>
            <a:r>
              <a:rPr lang="en-US" altLang="en-US" sz="2800" dirty="0"/>
              <a:t>25 years of research</a:t>
            </a:r>
          </a:p>
          <a:p>
            <a:pPr eaLnBrk="1" hangingPunct="1">
              <a:lnSpc>
                <a:spcPct val="90000"/>
              </a:lnSpc>
            </a:pPr>
            <a:r>
              <a:rPr lang="en-US" altLang="en-US" sz="2800" dirty="0"/>
              <a:t>Over 5,000 patients exposed during clinical trials</a:t>
            </a:r>
          </a:p>
          <a:p>
            <a:pPr eaLnBrk="1" hangingPunct="1">
              <a:lnSpc>
                <a:spcPct val="90000"/>
              </a:lnSpc>
            </a:pPr>
            <a:r>
              <a:rPr lang="en-US" altLang="en-US" sz="2800" dirty="0"/>
              <a:t>Proven safe and effective for the  treatment of opioid addiction</a:t>
            </a:r>
          </a:p>
        </p:txBody>
      </p:sp>
      <p:sp>
        <p:nvSpPr>
          <p:cNvPr id="2" name="Slide Number Placeholder 1"/>
          <p:cNvSpPr>
            <a:spLocks noGrp="1"/>
          </p:cNvSpPr>
          <p:nvPr>
            <p:ph type="sldNum" sz="quarter" idx="12"/>
          </p:nvPr>
        </p:nvSpPr>
        <p:spPr/>
        <p:txBody>
          <a:bodyPr/>
          <a:lstStyle/>
          <a:p>
            <a:fld id="{D57F1E4F-1CFF-5643-939E-217C01CDF565}" type="slidenum">
              <a:rPr lang="en-US" smtClean="0"/>
              <a:pPr/>
              <a:t>124</a:t>
            </a:fld>
            <a:endParaRPr lang="en-US" dirty="0"/>
          </a:p>
        </p:txBody>
      </p:sp>
    </p:spTree>
    <p:extLst>
      <p:ext uri="{BB962C8B-B14F-4D97-AF65-F5344CB8AC3E}">
        <p14:creationId xmlns:p14="http://schemas.microsoft.com/office/powerpoint/2010/main" val="437591816"/>
      </p:ext>
    </p:extLst>
  </p:cSld>
  <p:clrMapOvr>
    <a:masterClrMapping/>
  </p:clrMapOvr>
  <p:transition/>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2"/>
          <p:cNvSpPr>
            <a:spLocks noGrp="1" noChangeArrowheads="1"/>
          </p:cNvSpPr>
          <p:nvPr>
            <p:ph type="title" idx="4294967295"/>
          </p:nvPr>
        </p:nvSpPr>
        <p:spPr>
          <a:xfrm>
            <a:off x="1524000" y="262061"/>
            <a:ext cx="9144000" cy="1261884"/>
          </a:xfrm>
          <a:noFill/>
        </p:spPr>
        <p:txBody>
          <a:bodyPr>
            <a:spAutoFit/>
          </a:bodyPr>
          <a:lstStyle/>
          <a:p>
            <a:pPr algn="ctr" eaLnBrk="1" hangingPunct="1"/>
            <a:r>
              <a:rPr lang="en-US" altLang="en-US" sz="4000" b="1" dirty="0" smtClean="0"/>
              <a:t>Research ON Buprenorphine</a:t>
            </a:r>
            <a:r>
              <a:rPr lang="en-US" altLang="en-US" b="0" dirty="0" smtClean="0"/>
              <a:t/>
            </a:r>
            <a:br>
              <a:rPr lang="en-US" altLang="en-US" b="0" dirty="0" smtClean="0"/>
            </a:br>
            <a:endParaRPr lang="en-US" altLang="en-US" b="0" dirty="0" smtClean="0"/>
          </a:p>
        </p:txBody>
      </p:sp>
      <p:sp>
        <p:nvSpPr>
          <p:cNvPr id="141315" name="Rectangle 3"/>
          <p:cNvSpPr>
            <a:spLocks noGrp="1" noChangeArrowheads="1"/>
          </p:cNvSpPr>
          <p:nvPr>
            <p:ph type="body" idx="4294967295"/>
          </p:nvPr>
        </p:nvSpPr>
        <p:spPr>
          <a:xfrm>
            <a:off x="1905000" y="1705628"/>
            <a:ext cx="8229600" cy="4114800"/>
          </a:xfrm>
        </p:spPr>
        <p:txBody>
          <a:bodyPr>
            <a:noAutofit/>
          </a:bodyPr>
          <a:lstStyle/>
          <a:p>
            <a:pPr eaLnBrk="1" hangingPunct="1">
              <a:lnSpc>
                <a:spcPct val="90000"/>
              </a:lnSpc>
              <a:buFontTx/>
              <a:buNone/>
            </a:pPr>
            <a:r>
              <a:rPr lang="en-US" altLang="en-US" sz="2800" dirty="0">
                <a:cs typeface="Arial" charset="0"/>
              </a:rPr>
              <a:t>Clinical trials have established the effectiveness of buprenorphine for the treatment of heroin addiction. </a:t>
            </a:r>
            <a:r>
              <a:rPr lang="en-US" altLang="en-US" sz="2800" dirty="0" smtClean="0">
                <a:cs typeface="Arial" charset="0"/>
              </a:rPr>
              <a:t>The Effectiveness </a:t>
            </a:r>
            <a:r>
              <a:rPr lang="en-US" altLang="en-US" sz="2800" dirty="0">
                <a:cs typeface="Arial" charset="0"/>
              </a:rPr>
              <a:t>of buprenorphine has been compared to:</a:t>
            </a:r>
          </a:p>
          <a:p>
            <a:pPr eaLnBrk="1" hangingPunct="1">
              <a:lnSpc>
                <a:spcPct val="90000"/>
              </a:lnSpc>
            </a:pPr>
            <a:r>
              <a:rPr lang="en-US" altLang="en-US" sz="2800" dirty="0" smtClean="0">
                <a:cs typeface="Arial" charset="0"/>
              </a:rPr>
              <a:t>Placebo </a:t>
            </a:r>
            <a:r>
              <a:rPr lang="en-US" altLang="en-US" sz="2800" dirty="0">
                <a:cs typeface="Arial" charset="0"/>
              </a:rPr>
              <a:t>(Johnson et al. 1995; Ling et al. 1998; </a:t>
            </a:r>
            <a:r>
              <a:rPr lang="en-US" altLang="en-US" sz="2800" dirty="0" err="1">
                <a:cs typeface="Arial" charset="0"/>
              </a:rPr>
              <a:t>Kakko</a:t>
            </a:r>
            <a:r>
              <a:rPr lang="en-US" altLang="en-US" sz="2800" dirty="0">
                <a:cs typeface="Arial" charset="0"/>
              </a:rPr>
              <a:t> et al. 2003) </a:t>
            </a:r>
            <a:endParaRPr lang="en-US" altLang="en-US" sz="2800" dirty="0"/>
          </a:p>
          <a:p>
            <a:pPr eaLnBrk="1" hangingPunct="1">
              <a:lnSpc>
                <a:spcPct val="90000"/>
              </a:lnSpc>
            </a:pPr>
            <a:r>
              <a:rPr lang="en-US" altLang="en-US" sz="2800" dirty="0">
                <a:cs typeface="Arial" charset="0"/>
              </a:rPr>
              <a:t>Methadone (Johnson et al. 1992; Strain et al. 1994a, 1994b; Ling et al. 1996; </a:t>
            </a:r>
            <a:r>
              <a:rPr lang="en-US" altLang="en-US" sz="2800" dirty="0" err="1">
                <a:cs typeface="Arial" charset="0"/>
              </a:rPr>
              <a:t>Schottenfield</a:t>
            </a:r>
            <a:r>
              <a:rPr lang="en-US" altLang="en-US" sz="2800" dirty="0">
                <a:cs typeface="Arial" charset="0"/>
              </a:rPr>
              <a:t> et al. 1997; Fischer et al. 1999) </a:t>
            </a:r>
            <a:endParaRPr lang="en-US" altLang="en-US" sz="2800" dirty="0"/>
          </a:p>
          <a:p>
            <a:pPr eaLnBrk="1" hangingPunct="1">
              <a:lnSpc>
                <a:spcPct val="90000"/>
              </a:lnSpc>
            </a:pPr>
            <a:r>
              <a:rPr lang="en-US" altLang="en-US" sz="2800" dirty="0">
                <a:cs typeface="Arial" charset="0"/>
              </a:rPr>
              <a:t>Methadone and LAAM (Johnson et al. 2000)</a:t>
            </a:r>
          </a:p>
        </p:txBody>
      </p:sp>
      <p:sp>
        <p:nvSpPr>
          <p:cNvPr id="2" name="Slide Number Placeholder 1"/>
          <p:cNvSpPr>
            <a:spLocks noGrp="1"/>
          </p:cNvSpPr>
          <p:nvPr>
            <p:ph type="sldNum" sz="quarter" idx="12"/>
          </p:nvPr>
        </p:nvSpPr>
        <p:spPr/>
        <p:txBody>
          <a:bodyPr/>
          <a:lstStyle/>
          <a:p>
            <a:fld id="{D57F1E4F-1CFF-5643-939E-217C01CDF565}" type="slidenum">
              <a:rPr lang="en-US" smtClean="0"/>
              <a:pPr/>
              <a:t>125</a:t>
            </a:fld>
            <a:endParaRPr lang="en-US" dirty="0"/>
          </a:p>
        </p:txBody>
      </p:sp>
    </p:spTree>
    <p:extLst>
      <p:ext uri="{BB962C8B-B14F-4D97-AF65-F5344CB8AC3E}">
        <p14:creationId xmlns:p14="http://schemas.microsoft.com/office/powerpoint/2010/main" val="1607127864"/>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0562" name="Rectangle 2"/>
          <p:cNvSpPr>
            <a:spLocks noGrp="1" noChangeArrowheads="1"/>
          </p:cNvSpPr>
          <p:nvPr>
            <p:ph type="body" idx="4294967295"/>
          </p:nvPr>
        </p:nvSpPr>
        <p:spPr>
          <a:xfrm>
            <a:off x="2209800" y="2057400"/>
            <a:ext cx="7772400" cy="4114800"/>
          </a:xfrm>
          <a:noFill/>
        </p:spPr>
        <p:txBody>
          <a:bodyPr>
            <a:normAutofit/>
          </a:bodyPr>
          <a:lstStyle/>
          <a:p>
            <a:pPr marL="609600" indent="-609600">
              <a:spcAft>
                <a:spcPct val="30000"/>
              </a:spcAft>
            </a:pPr>
            <a:r>
              <a:rPr lang="en-US" altLang="en-US" sz="3200" dirty="0" smtClean="0"/>
              <a:t>Combination tablet is being marketed in the U.S.</a:t>
            </a:r>
          </a:p>
          <a:p>
            <a:pPr lvl="1">
              <a:spcBef>
                <a:spcPct val="60000"/>
              </a:spcBef>
              <a:buFont typeface="Century Gothic" panose="020B0502020202020204" pitchFamily="34" charset="0"/>
              <a:buChar char="►"/>
            </a:pPr>
            <a:r>
              <a:rPr lang="en-US" altLang="en-US" sz="2600" dirty="0">
                <a:solidFill>
                  <a:srgbClr val="FFFF00"/>
                </a:solidFill>
              </a:rPr>
              <a:t>Discourages IV use</a:t>
            </a:r>
          </a:p>
          <a:p>
            <a:pPr lvl="1">
              <a:spcBef>
                <a:spcPct val="60000"/>
              </a:spcBef>
              <a:buFont typeface="Century Gothic" panose="020B0502020202020204" pitchFamily="34" charset="0"/>
              <a:buChar char="►"/>
            </a:pPr>
            <a:r>
              <a:rPr lang="en-US" altLang="en-US" sz="2600" dirty="0">
                <a:solidFill>
                  <a:srgbClr val="FFFF00"/>
                </a:solidFill>
              </a:rPr>
              <a:t>Diminishes diversion</a:t>
            </a:r>
          </a:p>
          <a:p>
            <a:pPr lvl="1">
              <a:spcBef>
                <a:spcPct val="60000"/>
              </a:spcBef>
              <a:buFont typeface="Century Gothic" panose="020B0502020202020204" pitchFamily="34" charset="0"/>
              <a:buChar char="►"/>
            </a:pPr>
            <a:r>
              <a:rPr lang="en-US" altLang="en-US" sz="2600" dirty="0">
                <a:solidFill>
                  <a:srgbClr val="FFFF00"/>
                </a:solidFill>
              </a:rPr>
              <a:t>Allows for take-home dosing</a:t>
            </a:r>
          </a:p>
          <a:p>
            <a:pPr lvl="1">
              <a:spcBef>
                <a:spcPct val="60000"/>
              </a:spcBef>
              <a:buFont typeface="Century Gothic" panose="020B0502020202020204" pitchFamily="34" charset="0"/>
              <a:buChar char="►"/>
            </a:pPr>
            <a:r>
              <a:rPr lang="en-US" altLang="en-US" sz="2600" dirty="0">
                <a:solidFill>
                  <a:srgbClr val="FFFF00"/>
                </a:solidFill>
              </a:rPr>
              <a:t>High safety profile</a:t>
            </a:r>
          </a:p>
        </p:txBody>
      </p:sp>
      <p:sp>
        <p:nvSpPr>
          <p:cNvPr id="142339" name="Rectangle 3"/>
          <p:cNvSpPr>
            <a:spLocks noGrp="1" noChangeArrowheads="1"/>
          </p:cNvSpPr>
          <p:nvPr>
            <p:ph type="title" idx="4294967295"/>
          </p:nvPr>
        </p:nvSpPr>
        <p:spPr>
          <a:xfrm>
            <a:off x="1524000" y="390804"/>
            <a:ext cx="9144000" cy="1323439"/>
          </a:xfrm>
          <a:noFill/>
        </p:spPr>
        <p:txBody>
          <a:bodyPr>
            <a:spAutoFit/>
          </a:bodyPr>
          <a:lstStyle/>
          <a:p>
            <a:pPr algn="ctr" eaLnBrk="1" hangingPunct="1"/>
            <a:r>
              <a:rPr lang="en-US" altLang="en-US" sz="4000" b="1" dirty="0" smtClean="0"/>
              <a:t>Advantages of Buprenorphine/Naloxone</a:t>
            </a:r>
          </a:p>
        </p:txBody>
      </p:sp>
      <p:sp>
        <p:nvSpPr>
          <p:cNvPr id="2" name="Slide Number Placeholder 1"/>
          <p:cNvSpPr>
            <a:spLocks noGrp="1"/>
          </p:cNvSpPr>
          <p:nvPr>
            <p:ph type="sldNum" sz="quarter" idx="12"/>
          </p:nvPr>
        </p:nvSpPr>
        <p:spPr/>
        <p:txBody>
          <a:bodyPr/>
          <a:lstStyle/>
          <a:p>
            <a:fld id="{D57F1E4F-1CFF-5643-939E-217C01CDF565}" type="slidenum">
              <a:rPr lang="en-US" smtClean="0"/>
              <a:pPr/>
              <a:t>126</a:t>
            </a:fld>
            <a:endParaRPr lang="en-US" dirty="0"/>
          </a:p>
        </p:txBody>
      </p:sp>
    </p:spTree>
    <p:extLst>
      <p:ext uri="{BB962C8B-B14F-4D97-AF65-F5344CB8AC3E}">
        <p14:creationId xmlns:p14="http://schemas.microsoft.com/office/powerpoint/2010/main" val="324823734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7" presetClass="entr" presetSubtype="0" fill="hold" nodeType="clickEffect">
                                  <p:stCondLst>
                                    <p:cond delay="0"/>
                                  </p:stCondLst>
                                  <p:childTnLst>
                                    <p:set>
                                      <p:cBhvr>
                                        <p:cTn id="6" dur="1" fill="hold">
                                          <p:stCondLst>
                                            <p:cond delay="0"/>
                                          </p:stCondLst>
                                        </p:cTn>
                                        <p:tgtEl>
                                          <p:spTgt spid="1090562">
                                            <p:txEl>
                                              <p:pRg st="1" end="1"/>
                                            </p:txEl>
                                          </p:spTgt>
                                        </p:tgtEl>
                                        <p:attrNameLst>
                                          <p:attrName>style.visibility</p:attrName>
                                        </p:attrNameLst>
                                      </p:cBhvr>
                                      <p:to>
                                        <p:strVal val="visible"/>
                                      </p:to>
                                    </p:set>
                                    <p:animEffect transition="in" filter="fade">
                                      <p:cBhvr>
                                        <p:cTn id="7" dur="1000"/>
                                        <p:tgtEl>
                                          <p:spTgt spid="1090562">
                                            <p:txEl>
                                              <p:pRg st="1" end="1"/>
                                            </p:txEl>
                                          </p:spTgt>
                                        </p:tgtEl>
                                      </p:cBhvr>
                                    </p:animEffect>
                                    <p:anim calcmode="lin" valueType="num">
                                      <p:cBhvr>
                                        <p:cTn id="8" dur="1000" fill="hold"/>
                                        <p:tgtEl>
                                          <p:spTgt spid="1090562">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1090562">
                                            <p:txEl>
                                              <p:pRg st="1" end="1"/>
                                            </p:txEl>
                                          </p:spTgt>
                                        </p:tgtEl>
                                        <p:attrNameLst>
                                          <p:attrName>ppt_y</p:attrName>
                                        </p:attrNameLst>
                                      </p:cBhvr>
                                      <p:tavLst>
                                        <p:tav tm="0">
                                          <p:val>
                                            <p:strVal val="#ppt_y-.1"/>
                                          </p:val>
                                        </p:tav>
                                        <p:tav tm="100000">
                                          <p:val>
                                            <p:strVal val="#ppt_y"/>
                                          </p:val>
                                        </p:tav>
                                      </p:tavLst>
                                    </p:anim>
                                  </p:childTnLst>
                                  <p:subTnLst>
                                    <p:animClr clrSpc="rgb" dir="cw">
                                      <p:cBhvr override="childStyle">
                                        <p:cTn dur="1" fill="hold" display="0" masterRel="nextClick" afterEffect="1"/>
                                        <p:tgtEl>
                                          <p:spTgt spid="1090562">
                                            <p:txEl>
                                              <p:pRg st="1" end="1"/>
                                            </p:txEl>
                                          </p:spTgt>
                                        </p:tgtEl>
                                        <p:attrNameLst>
                                          <p:attrName>ppt_c</p:attrName>
                                        </p:attrNameLst>
                                      </p:cBhvr>
                                      <p:to>
                                        <a:schemeClr val="tx2"/>
                                      </p:to>
                                    </p:animClr>
                                  </p:subTnLst>
                                </p:cTn>
                              </p:par>
                            </p:childTnLst>
                          </p:cTn>
                        </p:par>
                      </p:childTnLst>
                    </p:cTn>
                  </p:par>
                  <p:par>
                    <p:cTn id="10" fill="hold" nodeType="clickPar">
                      <p:stCondLst>
                        <p:cond delay="indefinite"/>
                      </p:stCondLst>
                      <p:childTnLst>
                        <p:par>
                          <p:cTn id="11" fill="hold" nodeType="withGroup">
                            <p:stCondLst>
                              <p:cond delay="0"/>
                            </p:stCondLst>
                            <p:childTnLst>
                              <p:par>
                                <p:cTn id="12" presetID="47" presetClass="entr" presetSubtype="0" fill="hold" nodeType="clickEffect">
                                  <p:stCondLst>
                                    <p:cond delay="0"/>
                                  </p:stCondLst>
                                  <p:childTnLst>
                                    <p:set>
                                      <p:cBhvr>
                                        <p:cTn id="13" dur="1" fill="hold">
                                          <p:stCondLst>
                                            <p:cond delay="0"/>
                                          </p:stCondLst>
                                        </p:cTn>
                                        <p:tgtEl>
                                          <p:spTgt spid="1090562">
                                            <p:txEl>
                                              <p:pRg st="2" end="2"/>
                                            </p:txEl>
                                          </p:spTgt>
                                        </p:tgtEl>
                                        <p:attrNameLst>
                                          <p:attrName>style.visibility</p:attrName>
                                        </p:attrNameLst>
                                      </p:cBhvr>
                                      <p:to>
                                        <p:strVal val="visible"/>
                                      </p:to>
                                    </p:set>
                                    <p:animEffect transition="in" filter="fade">
                                      <p:cBhvr>
                                        <p:cTn id="14" dur="1000"/>
                                        <p:tgtEl>
                                          <p:spTgt spid="1090562">
                                            <p:txEl>
                                              <p:pRg st="2" end="2"/>
                                            </p:txEl>
                                          </p:spTgt>
                                        </p:tgtEl>
                                      </p:cBhvr>
                                    </p:animEffect>
                                    <p:anim calcmode="lin" valueType="num">
                                      <p:cBhvr>
                                        <p:cTn id="15" dur="1000" fill="hold"/>
                                        <p:tgtEl>
                                          <p:spTgt spid="1090562">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1090562">
                                            <p:txEl>
                                              <p:pRg st="2" end="2"/>
                                            </p:txEl>
                                          </p:spTgt>
                                        </p:tgtEl>
                                        <p:attrNameLst>
                                          <p:attrName>ppt_y</p:attrName>
                                        </p:attrNameLst>
                                      </p:cBhvr>
                                      <p:tavLst>
                                        <p:tav tm="0">
                                          <p:val>
                                            <p:strVal val="#ppt_y-.1"/>
                                          </p:val>
                                        </p:tav>
                                        <p:tav tm="100000">
                                          <p:val>
                                            <p:strVal val="#ppt_y"/>
                                          </p:val>
                                        </p:tav>
                                      </p:tavLst>
                                    </p:anim>
                                  </p:childTnLst>
                                  <p:subTnLst>
                                    <p:animClr clrSpc="rgb" dir="cw">
                                      <p:cBhvr override="childStyle">
                                        <p:cTn dur="1" fill="hold" display="0" masterRel="nextClick" afterEffect="1"/>
                                        <p:tgtEl>
                                          <p:spTgt spid="1090562">
                                            <p:txEl>
                                              <p:pRg st="2" end="2"/>
                                            </p:txEl>
                                          </p:spTgt>
                                        </p:tgtEl>
                                        <p:attrNameLst>
                                          <p:attrName>ppt_c</p:attrName>
                                        </p:attrNameLst>
                                      </p:cBhvr>
                                      <p:to>
                                        <a:schemeClr val="tx2"/>
                                      </p:to>
                                    </p:animClr>
                                  </p:subTnLst>
                                </p:cTn>
                              </p:par>
                            </p:childTnLst>
                          </p:cTn>
                        </p:par>
                      </p:childTnLst>
                    </p:cTn>
                  </p:par>
                  <p:par>
                    <p:cTn id="17" fill="hold" nodeType="clickPar">
                      <p:stCondLst>
                        <p:cond delay="indefinite"/>
                      </p:stCondLst>
                      <p:childTnLst>
                        <p:par>
                          <p:cTn id="18" fill="hold" nodeType="withGroup">
                            <p:stCondLst>
                              <p:cond delay="0"/>
                            </p:stCondLst>
                            <p:childTnLst>
                              <p:par>
                                <p:cTn id="19" presetID="47" presetClass="entr" presetSubtype="0" fill="hold" nodeType="clickEffect">
                                  <p:stCondLst>
                                    <p:cond delay="0"/>
                                  </p:stCondLst>
                                  <p:childTnLst>
                                    <p:set>
                                      <p:cBhvr>
                                        <p:cTn id="20" dur="1" fill="hold">
                                          <p:stCondLst>
                                            <p:cond delay="0"/>
                                          </p:stCondLst>
                                        </p:cTn>
                                        <p:tgtEl>
                                          <p:spTgt spid="1090562">
                                            <p:txEl>
                                              <p:pRg st="3" end="3"/>
                                            </p:txEl>
                                          </p:spTgt>
                                        </p:tgtEl>
                                        <p:attrNameLst>
                                          <p:attrName>style.visibility</p:attrName>
                                        </p:attrNameLst>
                                      </p:cBhvr>
                                      <p:to>
                                        <p:strVal val="visible"/>
                                      </p:to>
                                    </p:set>
                                    <p:animEffect transition="in" filter="fade">
                                      <p:cBhvr>
                                        <p:cTn id="21" dur="1000"/>
                                        <p:tgtEl>
                                          <p:spTgt spid="1090562">
                                            <p:txEl>
                                              <p:pRg st="3" end="3"/>
                                            </p:txEl>
                                          </p:spTgt>
                                        </p:tgtEl>
                                      </p:cBhvr>
                                    </p:animEffect>
                                    <p:anim calcmode="lin" valueType="num">
                                      <p:cBhvr>
                                        <p:cTn id="22" dur="1000" fill="hold"/>
                                        <p:tgtEl>
                                          <p:spTgt spid="1090562">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1090562">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7" presetClass="entr" presetSubtype="0" fill="hold" nodeType="clickEffect">
                                  <p:stCondLst>
                                    <p:cond delay="0"/>
                                  </p:stCondLst>
                                  <p:childTnLst>
                                    <p:set>
                                      <p:cBhvr>
                                        <p:cTn id="27" dur="1" fill="hold">
                                          <p:stCondLst>
                                            <p:cond delay="0"/>
                                          </p:stCondLst>
                                        </p:cTn>
                                        <p:tgtEl>
                                          <p:spTgt spid="1090562">
                                            <p:txEl>
                                              <p:pRg st="4" end="4"/>
                                            </p:txEl>
                                          </p:spTgt>
                                        </p:tgtEl>
                                        <p:attrNameLst>
                                          <p:attrName>style.visibility</p:attrName>
                                        </p:attrNameLst>
                                      </p:cBhvr>
                                      <p:to>
                                        <p:strVal val="visible"/>
                                      </p:to>
                                    </p:set>
                                    <p:animEffect transition="in" filter="fade">
                                      <p:cBhvr>
                                        <p:cTn id="28" dur="1000"/>
                                        <p:tgtEl>
                                          <p:spTgt spid="1090562">
                                            <p:txEl>
                                              <p:pRg st="4" end="4"/>
                                            </p:txEl>
                                          </p:spTgt>
                                        </p:tgtEl>
                                      </p:cBhvr>
                                    </p:animEffect>
                                    <p:anim calcmode="lin" valueType="num">
                                      <p:cBhvr>
                                        <p:cTn id="29" dur="1000" fill="hold"/>
                                        <p:tgtEl>
                                          <p:spTgt spid="1090562">
                                            <p:txEl>
                                              <p:pRg st="4" end="4"/>
                                            </p:txEl>
                                          </p:spTgt>
                                        </p:tgtEl>
                                        <p:attrNameLst>
                                          <p:attrName>ppt_x</p:attrName>
                                        </p:attrNameLst>
                                      </p:cBhvr>
                                      <p:tavLst>
                                        <p:tav tm="0">
                                          <p:val>
                                            <p:strVal val="#ppt_x"/>
                                          </p:val>
                                        </p:tav>
                                        <p:tav tm="100000">
                                          <p:val>
                                            <p:strVal val="#ppt_x"/>
                                          </p:val>
                                        </p:tav>
                                      </p:tavLst>
                                    </p:anim>
                                    <p:anim calcmode="lin" valueType="num">
                                      <p:cBhvr>
                                        <p:cTn id="30" dur="1000" fill="hold"/>
                                        <p:tgtEl>
                                          <p:spTgt spid="1090562">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74462" y="12051"/>
            <a:ext cx="8534400" cy="1507067"/>
          </a:xfrm>
        </p:spPr>
        <p:txBody>
          <a:bodyPr>
            <a:normAutofit/>
          </a:bodyPr>
          <a:lstStyle/>
          <a:p>
            <a:pPr algn="ctr"/>
            <a:r>
              <a:rPr lang="en-US" sz="4000" b="1" dirty="0" smtClean="0"/>
              <a:t>Disadvantages of Buprenorphine</a:t>
            </a:r>
            <a:endParaRPr lang="en-US" sz="4000" b="1" dirty="0"/>
          </a:p>
        </p:txBody>
      </p:sp>
      <p:sp>
        <p:nvSpPr>
          <p:cNvPr id="3" name="Content Placeholder 2"/>
          <p:cNvSpPr>
            <a:spLocks noGrp="1"/>
          </p:cNvSpPr>
          <p:nvPr>
            <p:ph idx="1"/>
          </p:nvPr>
        </p:nvSpPr>
        <p:spPr>
          <a:xfrm>
            <a:off x="1792042" y="2010908"/>
            <a:ext cx="8534400" cy="3615267"/>
          </a:xfrm>
        </p:spPr>
        <p:txBody>
          <a:bodyPr/>
          <a:lstStyle/>
          <a:p>
            <a:r>
              <a:rPr lang="en-US" sz="2800" dirty="0" smtClean="0">
                <a:solidFill>
                  <a:srgbClr val="FFFF00"/>
                </a:solidFill>
              </a:rPr>
              <a:t>Maintains dependence</a:t>
            </a:r>
          </a:p>
          <a:p>
            <a:r>
              <a:rPr lang="en-US" sz="2800" dirty="0" smtClean="0">
                <a:solidFill>
                  <a:srgbClr val="FFFF00"/>
                </a:solidFill>
              </a:rPr>
              <a:t>Allows for drug diversion</a:t>
            </a:r>
          </a:p>
          <a:p>
            <a:r>
              <a:rPr lang="en-US" sz="2800" dirty="0" smtClean="0">
                <a:solidFill>
                  <a:srgbClr val="FFFF00"/>
                </a:solidFill>
              </a:rPr>
              <a:t>Withdrawal can be difficult</a:t>
            </a:r>
          </a:p>
          <a:p>
            <a:r>
              <a:rPr lang="en-US" sz="2800" dirty="0" smtClean="0">
                <a:solidFill>
                  <a:srgbClr val="FFFF00"/>
                </a:solidFill>
              </a:rPr>
              <a:t>Generally requires daily or multiple-times daily dosing</a:t>
            </a:r>
          </a:p>
          <a:p>
            <a:r>
              <a:rPr lang="en-US" sz="2800" dirty="0" smtClean="0">
                <a:solidFill>
                  <a:srgbClr val="FFFF00"/>
                </a:solidFill>
              </a:rPr>
              <a:t>Expense</a:t>
            </a:r>
          </a:p>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127</a:t>
            </a:fld>
            <a:endParaRPr lang="en-US" dirty="0"/>
          </a:p>
        </p:txBody>
      </p:sp>
    </p:spTree>
    <p:extLst>
      <p:ext uri="{BB962C8B-B14F-4D97-AF65-F5344CB8AC3E}">
        <p14:creationId xmlns:p14="http://schemas.microsoft.com/office/powerpoint/2010/main" val="3997987113"/>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2040" y="99977"/>
            <a:ext cx="8534400" cy="1507067"/>
          </a:xfrm>
        </p:spPr>
        <p:txBody>
          <a:bodyPr>
            <a:normAutofit/>
          </a:bodyPr>
          <a:lstStyle/>
          <a:p>
            <a:pPr algn="ctr"/>
            <a:r>
              <a:rPr lang="en-US" sz="4000" b="1" dirty="0" smtClean="0"/>
              <a:t>Buprenorphine Implant</a:t>
            </a:r>
            <a:endParaRPr lang="en-US" sz="4000" b="1" dirty="0"/>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91003" y="1600203"/>
            <a:ext cx="3839877" cy="42679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Slide Number Placeholder 2"/>
          <p:cNvSpPr>
            <a:spLocks noGrp="1"/>
          </p:cNvSpPr>
          <p:nvPr>
            <p:ph type="sldNum" sz="quarter" idx="12"/>
          </p:nvPr>
        </p:nvSpPr>
        <p:spPr/>
        <p:txBody>
          <a:bodyPr/>
          <a:lstStyle/>
          <a:p>
            <a:fld id="{D57F1E4F-1CFF-5643-939E-217C01CDF565}" type="slidenum">
              <a:rPr lang="en-US" smtClean="0"/>
              <a:pPr/>
              <a:t>128</a:t>
            </a:fld>
            <a:endParaRPr lang="en-US" dirty="0"/>
          </a:p>
        </p:txBody>
      </p:sp>
    </p:spTree>
    <p:extLst>
      <p:ext uri="{BB962C8B-B14F-4D97-AF65-F5344CB8AC3E}">
        <p14:creationId xmlns:p14="http://schemas.microsoft.com/office/powerpoint/2010/main" val="1867066181"/>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2"/>
          <p:cNvSpPr>
            <a:spLocks noGrp="1" noChangeArrowheads="1"/>
          </p:cNvSpPr>
          <p:nvPr>
            <p:ph type="title" idx="4294967295"/>
          </p:nvPr>
        </p:nvSpPr>
        <p:spPr>
          <a:xfrm>
            <a:off x="684211" y="-14328"/>
            <a:ext cx="10821233" cy="1507067"/>
          </a:xfrm>
        </p:spPr>
        <p:txBody>
          <a:bodyPr/>
          <a:lstStyle/>
          <a:p>
            <a:pPr algn="ctr" eaLnBrk="1" hangingPunct="1"/>
            <a:r>
              <a:rPr lang="en-US" altLang="en-US" sz="4000" b="1" dirty="0"/>
              <a:t>Final Note: Behavioral Treatments</a:t>
            </a:r>
          </a:p>
        </p:txBody>
      </p:sp>
      <p:sp>
        <p:nvSpPr>
          <p:cNvPr id="1125379" name="Rectangle 3"/>
          <p:cNvSpPr>
            <a:spLocks noGrp="1" noChangeArrowheads="1"/>
          </p:cNvSpPr>
          <p:nvPr>
            <p:ph type="body" idx="4294967295"/>
          </p:nvPr>
        </p:nvSpPr>
        <p:spPr>
          <a:xfrm>
            <a:off x="2057400" y="1349119"/>
            <a:ext cx="8229600" cy="5181600"/>
          </a:xfrm>
        </p:spPr>
        <p:txBody>
          <a:bodyPr>
            <a:normAutofit fontScale="92500" lnSpcReduction="10000"/>
          </a:bodyPr>
          <a:lstStyle/>
          <a:p>
            <a:pPr eaLnBrk="1" hangingPunct="1">
              <a:lnSpc>
                <a:spcPct val="80000"/>
              </a:lnSpc>
              <a:buFontTx/>
              <a:buNone/>
            </a:pPr>
            <a:r>
              <a:rPr lang="en-US" altLang="en-US" sz="2800" dirty="0"/>
              <a:t>The FDA labeling on these medications is clear:</a:t>
            </a:r>
          </a:p>
          <a:p>
            <a:pPr eaLnBrk="1" hangingPunct="1">
              <a:lnSpc>
                <a:spcPct val="80000"/>
              </a:lnSpc>
              <a:buFontTx/>
              <a:buNone/>
            </a:pPr>
            <a:endParaRPr lang="en-US" altLang="en-US" sz="2800" dirty="0"/>
          </a:p>
          <a:p>
            <a:pPr eaLnBrk="1" hangingPunct="1">
              <a:lnSpc>
                <a:spcPct val="80000"/>
              </a:lnSpc>
              <a:buFontTx/>
              <a:buNone/>
            </a:pPr>
            <a:r>
              <a:rPr lang="en-US" altLang="en-US" sz="2800" dirty="0">
                <a:solidFill>
                  <a:srgbClr val="FFFF00"/>
                </a:solidFill>
              </a:rPr>
              <a:t>The medications should be used in combination with behavior treatments for addiction</a:t>
            </a:r>
          </a:p>
          <a:p>
            <a:pPr algn="ctr" eaLnBrk="1" hangingPunct="1">
              <a:lnSpc>
                <a:spcPct val="80000"/>
              </a:lnSpc>
              <a:buFontTx/>
              <a:buNone/>
            </a:pPr>
            <a:endParaRPr lang="en-US" altLang="en-US" sz="2800" dirty="0"/>
          </a:p>
          <a:p>
            <a:pPr eaLnBrk="1" hangingPunct="1">
              <a:lnSpc>
                <a:spcPct val="80000"/>
              </a:lnSpc>
              <a:buFontTx/>
              <a:buNone/>
            </a:pPr>
            <a:r>
              <a:rPr lang="en-US" altLang="en-US" sz="2800" dirty="0">
                <a:solidFill>
                  <a:srgbClr val="FFFF00"/>
                </a:solidFill>
              </a:rPr>
              <a:t>Good treatment is holistic, integrated and multifaceted, taking into account the physical, behavioral and spiritual wellbeing of the individual.  </a:t>
            </a:r>
          </a:p>
          <a:p>
            <a:pPr eaLnBrk="1" hangingPunct="1">
              <a:lnSpc>
                <a:spcPct val="80000"/>
              </a:lnSpc>
              <a:buFontTx/>
              <a:buNone/>
            </a:pPr>
            <a:endParaRPr lang="en-US" altLang="en-US" sz="2800" dirty="0"/>
          </a:p>
          <a:p>
            <a:pPr eaLnBrk="1" hangingPunct="1">
              <a:lnSpc>
                <a:spcPct val="80000"/>
              </a:lnSpc>
              <a:buFontTx/>
              <a:buNone/>
            </a:pPr>
            <a:r>
              <a:rPr lang="en-US" altLang="en-US" sz="2800" dirty="0">
                <a:solidFill>
                  <a:srgbClr val="FFFF00"/>
                </a:solidFill>
              </a:rPr>
              <a:t>Medications can help us take care of the physical…</a:t>
            </a:r>
            <a:br>
              <a:rPr lang="en-US" altLang="en-US" sz="2800" dirty="0">
                <a:solidFill>
                  <a:srgbClr val="FFFF00"/>
                </a:solidFill>
              </a:rPr>
            </a:br>
            <a:r>
              <a:rPr lang="en-US" altLang="en-US" sz="2800" dirty="0">
                <a:solidFill>
                  <a:srgbClr val="FFFF00"/>
                </a:solidFill>
              </a:rPr>
              <a:t/>
            </a:r>
            <a:br>
              <a:rPr lang="en-US" altLang="en-US" sz="2800" dirty="0">
                <a:solidFill>
                  <a:srgbClr val="FFFF00"/>
                </a:solidFill>
              </a:rPr>
            </a:br>
            <a:r>
              <a:rPr lang="en-US" altLang="en-US" sz="2800" dirty="0">
                <a:solidFill>
                  <a:srgbClr val="FFFF00"/>
                </a:solidFill>
              </a:rPr>
              <a:t>                       …we need to do the rest</a:t>
            </a:r>
          </a:p>
        </p:txBody>
      </p:sp>
      <p:sp>
        <p:nvSpPr>
          <p:cNvPr id="2" name="Slide Number Placeholder 1"/>
          <p:cNvSpPr>
            <a:spLocks noGrp="1"/>
          </p:cNvSpPr>
          <p:nvPr>
            <p:ph type="sldNum" sz="quarter" idx="12"/>
          </p:nvPr>
        </p:nvSpPr>
        <p:spPr/>
        <p:txBody>
          <a:bodyPr/>
          <a:lstStyle/>
          <a:p>
            <a:fld id="{D57F1E4F-1CFF-5643-939E-217C01CDF565}" type="slidenum">
              <a:rPr lang="en-US" smtClean="0"/>
              <a:pPr/>
              <a:t>129</a:t>
            </a:fld>
            <a:endParaRPr lang="en-US" dirty="0"/>
          </a:p>
        </p:txBody>
      </p:sp>
    </p:spTree>
    <p:extLst>
      <p:ext uri="{BB962C8B-B14F-4D97-AF65-F5344CB8AC3E}">
        <p14:creationId xmlns:p14="http://schemas.microsoft.com/office/powerpoint/2010/main" val="288929989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25379">
                                            <p:txEl>
                                              <p:pRg st="0" end="0"/>
                                            </p:txEl>
                                          </p:spTgt>
                                        </p:tgtEl>
                                        <p:attrNameLst>
                                          <p:attrName>style.visibility</p:attrName>
                                        </p:attrNameLst>
                                      </p:cBhvr>
                                      <p:to>
                                        <p:strVal val="visible"/>
                                      </p:to>
                                    </p:set>
                                    <p:animEffect transition="in" filter="fade">
                                      <p:cBhvr>
                                        <p:cTn id="7" dur="500"/>
                                        <p:tgtEl>
                                          <p:spTgt spid="1125379">
                                            <p:txEl>
                                              <p:pRg st="0" end="0"/>
                                            </p:txEl>
                                          </p:spTgt>
                                        </p:tgtEl>
                                      </p:cBhvr>
                                    </p:animEffect>
                                  </p:childTnLst>
                                  <p:subTnLst>
                                    <p:animClr clrSpc="rgb" dir="cw">
                                      <p:cBhvr override="childStyle">
                                        <p:cTn dur="1" fill="hold" display="0" masterRel="nextClick" afterEffect="1"/>
                                        <p:tgtEl>
                                          <p:spTgt spid="1125379">
                                            <p:txEl>
                                              <p:pRg st="0" end="0"/>
                                            </p:txEl>
                                          </p:spTgt>
                                        </p:tgtEl>
                                        <p:attrNameLst>
                                          <p:attrName>ppt_c</p:attrName>
                                        </p:attrNameLst>
                                      </p:cBhvr>
                                      <p:to>
                                        <a:schemeClr val="tx2"/>
                                      </p:to>
                                    </p:animClr>
                                  </p:sub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25379">
                                            <p:txEl>
                                              <p:pRg st="2" end="2"/>
                                            </p:txEl>
                                          </p:spTgt>
                                        </p:tgtEl>
                                        <p:attrNameLst>
                                          <p:attrName>style.visibility</p:attrName>
                                        </p:attrNameLst>
                                      </p:cBhvr>
                                      <p:to>
                                        <p:strVal val="visible"/>
                                      </p:to>
                                    </p:set>
                                    <p:animEffect transition="in" filter="fade">
                                      <p:cBhvr>
                                        <p:cTn id="12" dur="500"/>
                                        <p:tgtEl>
                                          <p:spTgt spid="1125379">
                                            <p:txEl>
                                              <p:pRg st="2" end="2"/>
                                            </p:txEl>
                                          </p:spTgt>
                                        </p:tgtEl>
                                      </p:cBhvr>
                                    </p:animEffect>
                                  </p:childTnLst>
                                  <p:subTnLst>
                                    <p:animClr clrSpc="rgb" dir="cw">
                                      <p:cBhvr override="childStyle">
                                        <p:cTn dur="1" fill="hold" display="0" masterRel="nextClick" afterEffect="1"/>
                                        <p:tgtEl>
                                          <p:spTgt spid="1125379">
                                            <p:txEl>
                                              <p:pRg st="2" end="2"/>
                                            </p:txEl>
                                          </p:spTgt>
                                        </p:tgtEl>
                                        <p:attrNameLst>
                                          <p:attrName>ppt_c</p:attrName>
                                        </p:attrNameLst>
                                      </p:cBhvr>
                                      <p:to>
                                        <a:schemeClr val="tx2"/>
                                      </p:to>
                                    </p:animClr>
                                  </p:sub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25379">
                                            <p:txEl>
                                              <p:pRg st="4" end="4"/>
                                            </p:txEl>
                                          </p:spTgt>
                                        </p:tgtEl>
                                        <p:attrNameLst>
                                          <p:attrName>style.visibility</p:attrName>
                                        </p:attrNameLst>
                                      </p:cBhvr>
                                      <p:to>
                                        <p:strVal val="visible"/>
                                      </p:to>
                                    </p:set>
                                    <p:animEffect transition="in" filter="fade">
                                      <p:cBhvr>
                                        <p:cTn id="17" dur="500"/>
                                        <p:tgtEl>
                                          <p:spTgt spid="1125379">
                                            <p:txEl>
                                              <p:pRg st="4" end="4"/>
                                            </p:txEl>
                                          </p:spTgt>
                                        </p:tgtEl>
                                      </p:cBhvr>
                                    </p:animEffect>
                                  </p:childTnLst>
                                  <p:subTnLst>
                                    <p:animClr clrSpc="rgb" dir="cw">
                                      <p:cBhvr override="childStyle">
                                        <p:cTn dur="1" fill="hold" display="0" masterRel="nextClick" afterEffect="1"/>
                                        <p:tgtEl>
                                          <p:spTgt spid="1125379">
                                            <p:txEl>
                                              <p:pRg st="4" end="4"/>
                                            </p:txEl>
                                          </p:spTgt>
                                        </p:tgtEl>
                                        <p:attrNameLst>
                                          <p:attrName>ppt_c</p:attrName>
                                        </p:attrNameLst>
                                      </p:cBhvr>
                                      <p:to>
                                        <a:schemeClr val="tx2"/>
                                      </p:to>
                                    </p:animClr>
                                  </p:sub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25379">
                                            <p:txEl>
                                              <p:pRg st="6" end="6"/>
                                            </p:txEl>
                                          </p:spTgt>
                                        </p:tgtEl>
                                        <p:attrNameLst>
                                          <p:attrName>style.visibility</p:attrName>
                                        </p:attrNameLst>
                                      </p:cBhvr>
                                      <p:to>
                                        <p:strVal val="visible"/>
                                      </p:to>
                                    </p:set>
                                    <p:animEffect transition="in" filter="fade">
                                      <p:cBhvr>
                                        <p:cTn id="22" dur="500"/>
                                        <p:tgtEl>
                                          <p:spTgt spid="1125379">
                                            <p:txEl>
                                              <p:pRg st="6" end="6"/>
                                            </p:txEl>
                                          </p:spTgt>
                                        </p:tgtEl>
                                      </p:cBhvr>
                                    </p:animEffect>
                                  </p:childTnLst>
                                  <p:subTnLst>
                                    <p:animClr clrSpc="rgb" dir="cw">
                                      <p:cBhvr override="childStyle">
                                        <p:cTn dur="1" fill="hold" display="0" masterRel="nextClick" afterEffect="1"/>
                                        <p:tgtEl>
                                          <p:spTgt spid="1125379">
                                            <p:txEl>
                                              <p:pRg st="6" end="6"/>
                                            </p:txEl>
                                          </p:spTgt>
                                        </p:tgtEl>
                                        <p:attrNameLst>
                                          <p:attrName>ppt_c</p:attrName>
                                        </p:attrNameLst>
                                      </p:cBhvr>
                                      <p:to>
                                        <a:schemeClr val="tx2"/>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5379"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p:cNvSpPr>
          <p:nvPr>
            <p:ph type="title"/>
          </p:nvPr>
        </p:nvSpPr>
        <p:spPr>
          <a:xfrm>
            <a:off x="1089764" y="479123"/>
            <a:ext cx="10237940" cy="1096963"/>
          </a:xfrm>
        </p:spPr>
        <p:txBody>
          <a:bodyPr>
            <a:noAutofit/>
          </a:bodyPr>
          <a:lstStyle/>
          <a:p>
            <a:pPr algn="ctr" eaLnBrk="1" hangingPunct="1">
              <a:defRPr/>
            </a:pPr>
            <a:r>
              <a:rPr lang="en-US" sz="4000" b="1" dirty="0"/>
              <a:t>Opiate vs. Opioid – Is there a Difference?</a:t>
            </a:r>
          </a:p>
        </p:txBody>
      </p:sp>
      <p:sp>
        <p:nvSpPr>
          <p:cNvPr id="70659" name="Rectangle 3"/>
          <p:cNvSpPr>
            <a:spLocks noGrp="1"/>
          </p:cNvSpPr>
          <p:nvPr>
            <p:ph type="body" idx="1"/>
          </p:nvPr>
        </p:nvSpPr>
        <p:spPr>
          <a:xfrm>
            <a:off x="2209800" y="1295400"/>
            <a:ext cx="8001000" cy="4495800"/>
          </a:xfrm>
        </p:spPr>
        <p:txBody>
          <a:bodyPr/>
          <a:lstStyle/>
          <a:p>
            <a:pPr eaLnBrk="1" hangingPunct="1">
              <a:defRPr/>
            </a:pPr>
            <a:endParaRPr lang="en-US" dirty="0" smtClean="0"/>
          </a:p>
          <a:p>
            <a:pPr eaLnBrk="1" hangingPunct="1">
              <a:defRPr/>
            </a:pPr>
            <a:r>
              <a:rPr lang="en-US" sz="2400" dirty="0" smtClean="0"/>
              <a:t>The </a:t>
            </a:r>
            <a:r>
              <a:rPr lang="en-US" sz="2400" dirty="0"/>
              <a:t>short answer is YES!</a:t>
            </a:r>
          </a:p>
          <a:p>
            <a:pPr eaLnBrk="1" hangingPunct="1">
              <a:defRPr/>
            </a:pPr>
            <a:r>
              <a:rPr lang="en-US" sz="2400" b="1" u="sng" dirty="0"/>
              <a:t>Opiates</a:t>
            </a:r>
            <a:r>
              <a:rPr lang="en-US" sz="2400" dirty="0"/>
              <a:t> are derived directly from the opium poppy by departing and purifying the various chemicals in the poppy. </a:t>
            </a:r>
          </a:p>
          <a:p>
            <a:pPr eaLnBrk="1" hangingPunct="1">
              <a:defRPr/>
            </a:pPr>
            <a:r>
              <a:rPr lang="en-US" sz="2400" b="1" u="sng" dirty="0"/>
              <a:t>Opioids</a:t>
            </a:r>
            <a:r>
              <a:rPr lang="en-US" sz="2400" dirty="0"/>
              <a:t> include all opiates but also include chemicals that have been synthesized in some way. </a:t>
            </a:r>
          </a:p>
          <a:p>
            <a:pPr lvl="1" eaLnBrk="1" hangingPunct="1">
              <a:defRPr/>
            </a:pPr>
            <a:r>
              <a:rPr lang="en-US" sz="2400" dirty="0"/>
              <a:t>Morphine is an opioid and also an opiate</a:t>
            </a:r>
          </a:p>
          <a:p>
            <a:pPr lvl="1" eaLnBrk="1" hangingPunct="1">
              <a:defRPr/>
            </a:pPr>
            <a:r>
              <a:rPr lang="en-US" sz="2400" dirty="0"/>
              <a:t>Methadone is an opioid but not an opiate </a:t>
            </a:r>
          </a:p>
        </p:txBody>
      </p:sp>
      <p:sp>
        <p:nvSpPr>
          <p:cNvPr id="2" name="Slide Number Placeholder 1"/>
          <p:cNvSpPr>
            <a:spLocks noGrp="1"/>
          </p:cNvSpPr>
          <p:nvPr>
            <p:ph type="sldNum" sz="quarter" idx="12"/>
          </p:nvPr>
        </p:nvSpPr>
        <p:spPr/>
        <p:txBody>
          <a:bodyPr/>
          <a:lstStyle/>
          <a:p>
            <a:fld id="{D57F1E4F-1CFF-5643-939E-217C01CDF565}" type="slidenum">
              <a:rPr lang="en-US" smtClean="0"/>
              <a:pPr/>
              <a:t>13</a:t>
            </a:fld>
            <a:endParaRPr lang="en-US" dirty="0"/>
          </a:p>
        </p:txBody>
      </p:sp>
    </p:spTree>
    <p:custDataLst>
      <p:tags r:id="rId1"/>
    </p:custDataLst>
    <p:extLst>
      <p:ext uri="{BB962C8B-B14F-4D97-AF65-F5344CB8AC3E}">
        <p14:creationId xmlns:p14="http://schemas.microsoft.com/office/powerpoint/2010/main" val="3986468015"/>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Documents and Settings\bfinnerty\Local Settings\Temporary Internet Files\Content.IE5\ZZ30R8A4\MP900439390[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1184" y="457200"/>
            <a:ext cx="9016817" cy="6019800"/>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1828800" y="762000"/>
            <a:ext cx="7315200" cy="1293592"/>
          </a:xfrm>
        </p:spPr>
        <p:txBody>
          <a:bodyPr>
            <a:normAutofit/>
          </a:bodyPr>
          <a:lstStyle/>
          <a:p>
            <a:r>
              <a:rPr lang="en-US" sz="4400" b="1" dirty="0">
                <a:solidFill>
                  <a:srgbClr val="FFC000"/>
                </a:solidFill>
              </a:rPr>
              <a:t>What did you learn?</a:t>
            </a:r>
          </a:p>
        </p:txBody>
      </p:sp>
      <p:sp>
        <p:nvSpPr>
          <p:cNvPr id="3" name="Slide Number Placeholder 2"/>
          <p:cNvSpPr>
            <a:spLocks noGrp="1"/>
          </p:cNvSpPr>
          <p:nvPr>
            <p:ph type="sldNum" sz="quarter" idx="11"/>
          </p:nvPr>
        </p:nvSpPr>
        <p:spPr/>
        <p:txBody>
          <a:bodyPr/>
          <a:lstStyle/>
          <a:p>
            <a:fld id="{42FDEBBB-D812-4CD2-B983-5CFCE59D02BF}" type="slidenum">
              <a:rPr lang="en-US" smtClean="0"/>
              <a:pPr/>
              <a:t>130</a:t>
            </a:fld>
            <a:endParaRPr lang="en-US" dirty="0"/>
          </a:p>
        </p:txBody>
      </p:sp>
    </p:spTree>
    <p:extLst>
      <p:ext uri="{BB962C8B-B14F-4D97-AF65-F5344CB8AC3E}">
        <p14:creationId xmlns:p14="http://schemas.microsoft.com/office/powerpoint/2010/main" val="347501524"/>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PQuestion"/>
          <p:cNvSpPr>
            <a:spLocks noGrp="1"/>
          </p:cNvSpPr>
          <p:nvPr>
            <p:ph type="title"/>
          </p:nvPr>
        </p:nvSpPr>
        <p:spPr>
          <a:xfrm>
            <a:off x="1752600" y="302347"/>
            <a:ext cx="8915400" cy="1212345"/>
          </a:xfrm>
        </p:spPr>
        <p:txBody>
          <a:bodyPr/>
          <a:lstStyle/>
          <a:p>
            <a:pPr algn="ctr"/>
            <a:r>
              <a:rPr lang="en-US" altLang="en-US" b="1" dirty="0" smtClean="0"/>
              <a:t>Post-Test </a:t>
            </a:r>
            <a:r>
              <a:rPr lang="en-US" altLang="en-US" b="1" dirty="0"/>
              <a:t>Question</a:t>
            </a:r>
          </a:p>
        </p:txBody>
      </p:sp>
      <p:sp>
        <p:nvSpPr>
          <p:cNvPr id="5125" name="TPAnswers"/>
          <p:cNvSpPr>
            <a:spLocks noGrp="1"/>
          </p:cNvSpPr>
          <p:nvPr>
            <p:ph idx="1"/>
            <p:custDataLst>
              <p:tags r:id="rId2"/>
            </p:custDataLst>
          </p:nvPr>
        </p:nvSpPr>
        <p:spPr>
          <a:xfrm>
            <a:off x="2209800" y="3429001"/>
            <a:ext cx="8229600" cy="3382963"/>
          </a:xfrm>
        </p:spPr>
        <p:txBody>
          <a:bodyPr/>
          <a:lstStyle/>
          <a:p>
            <a:pPr marL="971550" lvl="1" indent="-514350">
              <a:buClr>
                <a:schemeClr val="bg1"/>
              </a:buClr>
              <a:buFont typeface="Arial" panose="020B0604020202020204" pitchFamily="34" charset="0"/>
              <a:buAutoNum type="alphaUcPeriod"/>
            </a:pPr>
            <a:r>
              <a:rPr lang="en-US" altLang="en-US" sz="3000" b="1" dirty="0"/>
              <a:t>True</a:t>
            </a:r>
          </a:p>
          <a:p>
            <a:pPr marL="971550" lvl="1" indent="-514350">
              <a:buClr>
                <a:schemeClr val="bg1"/>
              </a:buClr>
              <a:buFont typeface="Arial" panose="020B0604020202020204" pitchFamily="34" charset="0"/>
              <a:buAutoNum type="alphaUcPeriod"/>
            </a:pPr>
            <a:r>
              <a:rPr lang="en-US" altLang="en-US" sz="3000" b="1" dirty="0"/>
              <a:t>False</a:t>
            </a:r>
          </a:p>
        </p:txBody>
      </p:sp>
      <p:sp>
        <p:nvSpPr>
          <p:cNvPr id="4" name="Rectangle 3"/>
          <p:cNvSpPr txBox="1">
            <a:spLocks/>
          </p:cNvSpPr>
          <p:nvPr/>
        </p:nvSpPr>
        <p:spPr bwMode="auto">
          <a:xfrm>
            <a:off x="2209800" y="1600200"/>
            <a:ext cx="8229600" cy="1743291"/>
          </a:xfrm>
          <a:prstGeom prst="rect">
            <a:avLst/>
          </a:prstGeom>
          <a:noFill/>
          <a:ln w="9525">
            <a:noFill/>
            <a:miter lim="800000"/>
            <a:headEnd/>
            <a:tailEnd/>
          </a:ln>
        </p:spPr>
        <p:txBody>
          <a:bodyPr/>
          <a:lstStyle/>
          <a:p>
            <a:pPr eaLnBrk="0" hangingPunct="0">
              <a:spcBef>
                <a:spcPct val="20000"/>
              </a:spcBef>
              <a:buClr>
                <a:schemeClr val="tx2">
                  <a:lumMod val="60000"/>
                  <a:lumOff val="40000"/>
                </a:schemeClr>
              </a:buClr>
              <a:defRPr/>
            </a:pPr>
            <a:r>
              <a:rPr lang="en-US" sz="3200" dirty="0">
                <a:solidFill>
                  <a:schemeClr val="bg1"/>
                </a:solidFill>
              </a:rPr>
              <a:t>1.  </a:t>
            </a:r>
            <a:r>
              <a:rPr lang="en-US" sz="3200" dirty="0"/>
              <a:t>While Opioids and Opiates belong to the same family they are derived by a different process.</a:t>
            </a:r>
          </a:p>
        </p:txBody>
      </p:sp>
      <p:sp>
        <p:nvSpPr>
          <p:cNvPr id="7" name="TPQuestion"/>
          <p:cNvSpPr txBox="1">
            <a:spLocks/>
          </p:cNvSpPr>
          <p:nvPr/>
        </p:nvSpPr>
        <p:spPr>
          <a:xfrm>
            <a:off x="1752600" y="311656"/>
            <a:ext cx="8915400" cy="1212345"/>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4400" b="0" kern="1200">
                <a:solidFill>
                  <a:schemeClr val="tx1">
                    <a:lumMod val="85000"/>
                  </a:schemeClr>
                </a:solidFill>
                <a:latin typeface="+mj-lt"/>
                <a:ea typeface="+mj-ea"/>
                <a:cs typeface="+mj-cs"/>
              </a:defRPr>
            </a:lvl1pPr>
          </a:lstStyle>
          <a:p>
            <a:endParaRPr lang="en-US" altLang="en-US" dirty="0"/>
          </a:p>
        </p:txBody>
      </p:sp>
      <p:sp>
        <p:nvSpPr>
          <p:cNvPr id="2" name="Slide Number Placeholder 1"/>
          <p:cNvSpPr>
            <a:spLocks noGrp="1"/>
          </p:cNvSpPr>
          <p:nvPr>
            <p:ph type="sldNum" sz="quarter" idx="12"/>
          </p:nvPr>
        </p:nvSpPr>
        <p:spPr/>
        <p:txBody>
          <a:bodyPr/>
          <a:lstStyle/>
          <a:p>
            <a:fld id="{D57F1E4F-1CFF-5643-939E-217C01CDF565}" type="slidenum">
              <a:rPr lang="en-US" smtClean="0"/>
              <a:pPr/>
              <a:t>131</a:t>
            </a:fld>
            <a:endParaRPr lang="en-US" dirty="0"/>
          </a:p>
        </p:txBody>
      </p:sp>
    </p:spTree>
    <p:custDataLst>
      <p:tags r:id="rId1"/>
    </p:custDataLst>
    <p:extLst>
      <p:ext uri="{BB962C8B-B14F-4D97-AF65-F5344CB8AC3E}">
        <p14:creationId xmlns:p14="http://schemas.microsoft.com/office/powerpoint/2010/main" val="3398165822"/>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9" name="TPAnswers"/>
          <p:cNvSpPr>
            <a:spLocks noGrp="1"/>
          </p:cNvSpPr>
          <p:nvPr>
            <p:ph idx="1"/>
            <p:custDataLst>
              <p:tags r:id="rId2"/>
            </p:custDataLst>
          </p:nvPr>
        </p:nvSpPr>
        <p:spPr>
          <a:xfrm>
            <a:off x="2362200" y="2895601"/>
            <a:ext cx="8229600" cy="3916363"/>
          </a:xfrm>
        </p:spPr>
        <p:txBody>
          <a:bodyPr/>
          <a:lstStyle/>
          <a:p>
            <a:pPr marL="971550" lvl="1" indent="-514350">
              <a:buClr>
                <a:schemeClr val="bg1"/>
              </a:buClr>
              <a:buFont typeface="Arial" panose="020B0604020202020204" pitchFamily="34" charset="0"/>
              <a:buAutoNum type="alphaUcPeriod"/>
            </a:pPr>
            <a:r>
              <a:rPr lang="en-US" altLang="en-US" sz="3200" b="1" dirty="0"/>
              <a:t>Partial agonist</a:t>
            </a:r>
          </a:p>
          <a:p>
            <a:pPr marL="971550" lvl="1" indent="-514350">
              <a:buClr>
                <a:schemeClr val="bg1"/>
              </a:buClr>
              <a:buFont typeface="Arial" panose="020B0604020202020204" pitchFamily="34" charset="0"/>
              <a:buAutoNum type="alphaUcPeriod"/>
            </a:pPr>
            <a:r>
              <a:rPr lang="en-US" altLang="en-US" sz="3200" b="1" dirty="0"/>
              <a:t>Full agonist</a:t>
            </a:r>
          </a:p>
          <a:p>
            <a:pPr marL="971550" lvl="1" indent="-514350">
              <a:buClr>
                <a:schemeClr val="bg1"/>
              </a:buClr>
              <a:buFont typeface="Arial" panose="020B0604020202020204" pitchFamily="34" charset="0"/>
              <a:buAutoNum type="alphaUcPeriod"/>
            </a:pPr>
            <a:r>
              <a:rPr lang="en-US" altLang="en-US" sz="3200" b="1" dirty="0"/>
              <a:t>Antagonist</a:t>
            </a:r>
          </a:p>
          <a:p>
            <a:pPr marL="971550" lvl="1" indent="-514350">
              <a:buClr>
                <a:schemeClr val="bg1"/>
              </a:buClr>
              <a:buFont typeface="Arial" panose="020B0604020202020204" pitchFamily="34" charset="0"/>
              <a:buAutoNum type="alphaUcPeriod"/>
            </a:pPr>
            <a:r>
              <a:rPr lang="en-US" altLang="en-US" sz="3200" b="1" dirty="0"/>
              <a:t>Agnostic</a:t>
            </a:r>
          </a:p>
        </p:txBody>
      </p:sp>
      <p:sp>
        <p:nvSpPr>
          <p:cNvPr id="6147" name="Rectangle 3"/>
          <p:cNvSpPr txBox="1">
            <a:spLocks/>
          </p:cNvSpPr>
          <p:nvPr/>
        </p:nvSpPr>
        <p:spPr bwMode="auto">
          <a:xfrm>
            <a:off x="2209800" y="1600200"/>
            <a:ext cx="82296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533400" indent="-5334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20000"/>
              </a:spcBef>
              <a:buClr>
                <a:schemeClr val="bg1"/>
              </a:buClr>
              <a:buFont typeface="Arial" panose="020B0604020202020204" pitchFamily="34" charset="0"/>
              <a:buAutoNum type="arabicPeriod" startAt="2"/>
            </a:pPr>
            <a:r>
              <a:rPr lang="en-US" altLang="en-US" sz="3200" dirty="0">
                <a:solidFill>
                  <a:srgbClr val="FFFFFF"/>
                </a:solidFill>
                <a:latin typeface="Calibri" panose="020F0502020204030204" pitchFamily="34" charset="0"/>
              </a:rPr>
              <a:t>Opioids act as a(n) __________ at the mu, kappa and delta receptors.</a:t>
            </a:r>
          </a:p>
        </p:txBody>
      </p:sp>
      <p:sp>
        <p:nvSpPr>
          <p:cNvPr id="7" name="TPQuestion"/>
          <p:cNvSpPr>
            <a:spLocks noGrp="1"/>
          </p:cNvSpPr>
          <p:nvPr>
            <p:ph type="title"/>
          </p:nvPr>
        </p:nvSpPr>
        <p:spPr>
          <a:xfrm>
            <a:off x="1752600" y="304801"/>
            <a:ext cx="8915400" cy="1212345"/>
          </a:xfrm>
        </p:spPr>
        <p:txBody>
          <a:bodyPr/>
          <a:lstStyle/>
          <a:p>
            <a:pPr algn="ctr"/>
            <a:r>
              <a:rPr lang="en-US" altLang="en-US" b="1" dirty="0" smtClean="0"/>
              <a:t>Post-Test </a:t>
            </a:r>
            <a:r>
              <a:rPr lang="en-US" altLang="en-US" b="1" dirty="0"/>
              <a:t>Question</a:t>
            </a:r>
          </a:p>
        </p:txBody>
      </p:sp>
      <p:sp>
        <p:nvSpPr>
          <p:cNvPr id="2" name="Slide Number Placeholder 1"/>
          <p:cNvSpPr>
            <a:spLocks noGrp="1"/>
          </p:cNvSpPr>
          <p:nvPr>
            <p:ph type="sldNum" sz="quarter" idx="12"/>
          </p:nvPr>
        </p:nvSpPr>
        <p:spPr/>
        <p:txBody>
          <a:bodyPr/>
          <a:lstStyle/>
          <a:p>
            <a:fld id="{D57F1E4F-1CFF-5643-939E-217C01CDF565}" type="slidenum">
              <a:rPr lang="en-US" smtClean="0"/>
              <a:pPr/>
              <a:t>132</a:t>
            </a:fld>
            <a:endParaRPr lang="en-US" dirty="0"/>
          </a:p>
        </p:txBody>
      </p:sp>
    </p:spTree>
    <p:custDataLst>
      <p:tags r:id="rId1"/>
    </p:custDataLst>
    <p:extLst>
      <p:ext uri="{BB962C8B-B14F-4D97-AF65-F5344CB8AC3E}">
        <p14:creationId xmlns:p14="http://schemas.microsoft.com/office/powerpoint/2010/main" val="1219332134"/>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3" name="TPAnswers"/>
          <p:cNvSpPr>
            <a:spLocks noGrp="1"/>
          </p:cNvSpPr>
          <p:nvPr>
            <p:ph idx="1"/>
            <p:custDataLst>
              <p:tags r:id="rId2"/>
            </p:custDataLst>
          </p:nvPr>
        </p:nvSpPr>
        <p:spPr>
          <a:xfrm>
            <a:off x="2209800" y="3560031"/>
            <a:ext cx="8229600" cy="3459163"/>
          </a:xfrm>
        </p:spPr>
        <p:txBody>
          <a:bodyPr/>
          <a:lstStyle/>
          <a:p>
            <a:pPr marL="971550" lvl="1" indent="-514350">
              <a:buClr>
                <a:schemeClr val="bg1"/>
              </a:buClr>
              <a:buFont typeface="Arial" panose="020B0604020202020204" pitchFamily="34" charset="0"/>
              <a:buAutoNum type="alphaUcPeriod"/>
            </a:pPr>
            <a:r>
              <a:rPr lang="en-US" altLang="en-US" sz="3200" b="1" dirty="0"/>
              <a:t>True</a:t>
            </a:r>
          </a:p>
          <a:p>
            <a:pPr marL="971550" lvl="1" indent="-514350">
              <a:buClr>
                <a:schemeClr val="bg1"/>
              </a:buClr>
              <a:buFont typeface="Arial" panose="020B0604020202020204" pitchFamily="34" charset="0"/>
              <a:buAutoNum type="alphaUcPeriod"/>
            </a:pPr>
            <a:r>
              <a:rPr lang="en-US" altLang="en-US" sz="3200" b="1" dirty="0"/>
              <a:t>False</a:t>
            </a:r>
          </a:p>
        </p:txBody>
      </p:sp>
      <p:sp>
        <p:nvSpPr>
          <p:cNvPr id="7171" name="Rectangle 3"/>
          <p:cNvSpPr>
            <a:spLocks noChangeArrowheads="1"/>
          </p:cNvSpPr>
          <p:nvPr/>
        </p:nvSpPr>
        <p:spPr bwMode="auto">
          <a:xfrm>
            <a:off x="2209800" y="1676401"/>
            <a:ext cx="8458200"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533400" indent="-5334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20000"/>
              </a:spcBef>
              <a:buClr>
                <a:schemeClr val="bg1"/>
              </a:buClr>
              <a:buFont typeface="Arial" panose="020B0604020202020204" pitchFamily="34" charset="0"/>
              <a:buAutoNum type="arabicPeriod" startAt="3"/>
            </a:pPr>
            <a:r>
              <a:rPr lang="en-US" altLang="en-US" sz="3200" dirty="0">
                <a:solidFill>
                  <a:srgbClr val="FFFFFF"/>
                </a:solidFill>
                <a:latin typeface="Calibri" panose="020F0502020204030204" pitchFamily="34" charset="0"/>
              </a:rPr>
              <a:t>While the majority of the world’s opium production is generated in Afghanistan, the majority of heroin coming into the United States comes from Mexico and South America.</a:t>
            </a:r>
          </a:p>
        </p:txBody>
      </p:sp>
      <p:sp>
        <p:nvSpPr>
          <p:cNvPr id="7" name="TPQuestion"/>
          <p:cNvSpPr>
            <a:spLocks noGrp="1"/>
          </p:cNvSpPr>
          <p:nvPr>
            <p:ph type="title"/>
          </p:nvPr>
        </p:nvSpPr>
        <p:spPr>
          <a:xfrm>
            <a:off x="1752600" y="311656"/>
            <a:ext cx="8915400" cy="1212345"/>
          </a:xfrm>
        </p:spPr>
        <p:txBody>
          <a:bodyPr/>
          <a:lstStyle/>
          <a:p>
            <a:pPr algn="ctr"/>
            <a:r>
              <a:rPr lang="en-US" altLang="en-US" b="1" dirty="0" smtClean="0"/>
              <a:t>Post-Test </a:t>
            </a:r>
            <a:r>
              <a:rPr lang="en-US" altLang="en-US" b="1" dirty="0"/>
              <a:t>Question</a:t>
            </a:r>
          </a:p>
        </p:txBody>
      </p:sp>
      <p:sp>
        <p:nvSpPr>
          <p:cNvPr id="2" name="Slide Number Placeholder 1"/>
          <p:cNvSpPr>
            <a:spLocks noGrp="1"/>
          </p:cNvSpPr>
          <p:nvPr>
            <p:ph type="sldNum" sz="quarter" idx="12"/>
          </p:nvPr>
        </p:nvSpPr>
        <p:spPr/>
        <p:txBody>
          <a:bodyPr/>
          <a:lstStyle/>
          <a:p>
            <a:fld id="{D57F1E4F-1CFF-5643-939E-217C01CDF565}" type="slidenum">
              <a:rPr lang="en-US" smtClean="0"/>
              <a:pPr/>
              <a:t>133</a:t>
            </a:fld>
            <a:endParaRPr lang="en-US" dirty="0"/>
          </a:p>
        </p:txBody>
      </p:sp>
    </p:spTree>
    <p:custDataLst>
      <p:tags r:id="rId1"/>
    </p:custDataLst>
    <p:extLst>
      <p:ext uri="{BB962C8B-B14F-4D97-AF65-F5344CB8AC3E}">
        <p14:creationId xmlns:p14="http://schemas.microsoft.com/office/powerpoint/2010/main" val="403071758"/>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1" name="TPAnswers"/>
          <p:cNvSpPr>
            <a:spLocks noGrp="1"/>
          </p:cNvSpPr>
          <p:nvPr>
            <p:ph type="body" idx="4294967295"/>
            <p:custDataLst>
              <p:tags r:id="rId2"/>
            </p:custDataLst>
          </p:nvPr>
        </p:nvSpPr>
        <p:spPr>
          <a:xfrm>
            <a:off x="2438400" y="4111022"/>
            <a:ext cx="8229600" cy="2849563"/>
          </a:xfrm>
        </p:spPr>
        <p:txBody>
          <a:bodyPr/>
          <a:lstStyle/>
          <a:p>
            <a:pPr marL="971550" lvl="1" indent="-514350">
              <a:buClr>
                <a:schemeClr val="bg1"/>
              </a:buClr>
              <a:buFont typeface="Arial" panose="020B0604020202020204" pitchFamily="34" charset="0"/>
              <a:buAutoNum type="alphaUcPeriod"/>
            </a:pPr>
            <a:r>
              <a:rPr lang="en-US" altLang="en-US" sz="3200" b="1" dirty="0"/>
              <a:t>True</a:t>
            </a:r>
          </a:p>
          <a:p>
            <a:pPr marL="971550" lvl="1" indent="-514350">
              <a:buClr>
                <a:schemeClr val="bg1"/>
              </a:buClr>
              <a:buFont typeface="Arial" panose="020B0604020202020204" pitchFamily="34" charset="0"/>
              <a:buAutoNum type="alphaUcPeriod"/>
            </a:pPr>
            <a:r>
              <a:rPr lang="en-US" altLang="en-US" sz="3200" b="1" dirty="0"/>
              <a:t>False</a:t>
            </a:r>
          </a:p>
        </p:txBody>
      </p:sp>
      <p:sp>
        <p:nvSpPr>
          <p:cNvPr id="9219" name="Rectangle 3"/>
          <p:cNvSpPr>
            <a:spLocks noChangeArrowheads="1"/>
          </p:cNvSpPr>
          <p:nvPr/>
        </p:nvSpPr>
        <p:spPr bwMode="auto">
          <a:xfrm>
            <a:off x="2209800" y="1676401"/>
            <a:ext cx="8153400"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533400" indent="-5334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indent="0">
              <a:spcBef>
                <a:spcPct val="20000"/>
              </a:spcBef>
              <a:buClr>
                <a:schemeClr val="bg1"/>
              </a:buClr>
            </a:pPr>
            <a:r>
              <a:rPr lang="en-US" altLang="en-US" sz="3200" dirty="0">
                <a:solidFill>
                  <a:schemeClr val="bg1"/>
                </a:solidFill>
                <a:latin typeface="Calibri" panose="020F0502020204030204" pitchFamily="34" charset="0"/>
              </a:rPr>
              <a:t>4.</a:t>
            </a:r>
            <a:r>
              <a:rPr lang="en-US" altLang="en-US" sz="3200" dirty="0">
                <a:solidFill>
                  <a:srgbClr val="FFFFFF"/>
                </a:solidFill>
                <a:latin typeface="Calibri" panose="020F0502020204030204" pitchFamily="34" charset="0"/>
              </a:rPr>
              <a:t>  While Persons Who Inject Drugs account for a diminishing percentage of individuals diagnosed with HIV, injection drug use continues to present as a significant risk factor for HIV.</a:t>
            </a:r>
          </a:p>
        </p:txBody>
      </p:sp>
      <p:sp>
        <p:nvSpPr>
          <p:cNvPr id="9" name="TPQuestion"/>
          <p:cNvSpPr txBox="1">
            <a:spLocks/>
          </p:cNvSpPr>
          <p:nvPr/>
        </p:nvSpPr>
        <p:spPr>
          <a:xfrm>
            <a:off x="1752600" y="540256"/>
            <a:ext cx="8763000" cy="831345"/>
          </a:xfrm>
          <a:prstGeom prst="rect">
            <a:avLst/>
          </a:prstGeom>
        </p:spPr>
        <p:txBody>
          <a:bodyPr/>
          <a:lstStyle>
            <a:lvl1pPr algn="l" defTabSz="685800" rtl="0" eaLnBrk="1" latinLnBrk="0" hangingPunct="1">
              <a:lnSpc>
                <a:spcPct val="90000"/>
              </a:lnSpc>
              <a:spcBef>
                <a:spcPct val="0"/>
              </a:spcBef>
              <a:buNone/>
              <a:defRPr sz="4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a:lstStyle>
          <a:p>
            <a:pPr algn="ctr"/>
            <a:r>
              <a:rPr lang="en-US" altLang="en-US" b="1" dirty="0">
                <a:solidFill>
                  <a:srgbClr val="FFFF00"/>
                </a:solidFill>
              </a:rPr>
              <a:t>Post-Test</a:t>
            </a:r>
            <a:r>
              <a:rPr lang="en-US" altLang="en-US" dirty="0">
                <a:solidFill>
                  <a:srgbClr val="FFFF00"/>
                </a:solidFill>
              </a:rPr>
              <a:t> </a:t>
            </a:r>
            <a:r>
              <a:rPr lang="en-US" altLang="en-US" b="1" dirty="0">
                <a:solidFill>
                  <a:srgbClr val="FFFF00"/>
                </a:solidFill>
              </a:rPr>
              <a:t>Question</a:t>
            </a:r>
          </a:p>
        </p:txBody>
      </p:sp>
      <p:sp>
        <p:nvSpPr>
          <p:cNvPr id="2" name="Slide Number Placeholder 1"/>
          <p:cNvSpPr>
            <a:spLocks noGrp="1"/>
          </p:cNvSpPr>
          <p:nvPr>
            <p:ph type="sldNum" sz="quarter" idx="12"/>
          </p:nvPr>
        </p:nvSpPr>
        <p:spPr/>
        <p:txBody>
          <a:bodyPr/>
          <a:lstStyle/>
          <a:p>
            <a:fld id="{D57F1E4F-1CFF-5643-939E-217C01CDF565}" type="slidenum">
              <a:rPr lang="en-US" smtClean="0"/>
              <a:pPr/>
              <a:t>134</a:t>
            </a:fld>
            <a:endParaRPr lang="en-US" dirty="0"/>
          </a:p>
        </p:txBody>
      </p:sp>
    </p:spTree>
    <p:custDataLst>
      <p:tags r:id="rId1"/>
    </p:custDataLst>
    <p:extLst>
      <p:ext uri="{BB962C8B-B14F-4D97-AF65-F5344CB8AC3E}">
        <p14:creationId xmlns:p14="http://schemas.microsoft.com/office/powerpoint/2010/main" val="4268117178"/>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7" name="TPAnswers"/>
          <p:cNvSpPr>
            <a:spLocks noGrp="1"/>
          </p:cNvSpPr>
          <p:nvPr>
            <p:ph idx="1"/>
            <p:custDataLst>
              <p:tags r:id="rId2"/>
            </p:custDataLst>
          </p:nvPr>
        </p:nvSpPr>
        <p:spPr>
          <a:xfrm>
            <a:off x="2209800" y="3105766"/>
            <a:ext cx="8229600" cy="3916363"/>
          </a:xfrm>
        </p:spPr>
        <p:txBody>
          <a:bodyPr/>
          <a:lstStyle/>
          <a:p>
            <a:pPr marL="971550" lvl="1" indent="-514350">
              <a:buClr>
                <a:schemeClr val="bg1"/>
              </a:buClr>
              <a:buFont typeface="Arial" panose="020B0604020202020204" pitchFamily="34" charset="0"/>
              <a:buAutoNum type="alphaUcPeriod"/>
            </a:pPr>
            <a:r>
              <a:rPr lang="en-US" altLang="en-US" sz="3200" b="1" dirty="0"/>
              <a:t>Multiple doctors</a:t>
            </a:r>
          </a:p>
          <a:p>
            <a:pPr marL="971550" lvl="1" indent="-514350">
              <a:buClr>
                <a:schemeClr val="bg1"/>
              </a:buClr>
              <a:buFont typeface="Arial" panose="020B0604020202020204" pitchFamily="34" charset="0"/>
              <a:buAutoNum type="alphaUcPeriod"/>
            </a:pPr>
            <a:r>
              <a:rPr lang="en-US" altLang="en-US" sz="3200" b="1" dirty="0"/>
              <a:t>A single doctor</a:t>
            </a:r>
          </a:p>
          <a:p>
            <a:pPr marL="971550" lvl="1" indent="-514350">
              <a:buClr>
                <a:schemeClr val="bg1"/>
              </a:buClr>
              <a:buFont typeface="Arial" panose="020B0604020202020204" pitchFamily="34" charset="0"/>
              <a:buAutoNum type="alphaUcPeriod"/>
            </a:pPr>
            <a:r>
              <a:rPr lang="en-US" altLang="en-US" sz="3200" b="1" dirty="0"/>
              <a:t>From family or friends</a:t>
            </a:r>
          </a:p>
          <a:p>
            <a:pPr marL="971550" lvl="1" indent="-514350">
              <a:buClr>
                <a:schemeClr val="bg1"/>
              </a:buClr>
              <a:buFont typeface="Arial" panose="020B0604020202020204" pitchFamily="34" charset="0"/>
              <a:buAutoNum type="alphaUcPeriod"/>
            </a:pPr>
            <a:r>
              <a:rPr lang="en-US" altLang="en-US" sz="3200" b="1" dirty="0"/>
              <a:t>From a drug dealer</a:t>
            </a:r>
          </a:p>
          <a:p>
            <a:pPr marL="971550" lvl="1" indent="-514350">
              <a:buClr>
                <a:schemeClr val="bg1"/>
              </a:buClr>
              <a:buFont typeface="Arial" panose="020B0604020202020204" pitchFamily="34" charset="0"/>
              <a:buAutoNum type="alphaUcPeriod"/>
            </a:pPr>
            <a:r>
              <a:rPr lang="en-US" altLang="en-US" sz="3200" b="1" dirty="0"/>
              <a:t>All of the above</a:t>
            </a:r>
          </a:p>
        </p:txBody>
      </p:sp>
      <p:sp>
        <p:nvSpPr>
          <p:cNvPr id="8195" name="Rectangle 3"/>
          <p:cNvSpPr txBox="1">
            <a:spLocks/>
          </p:cNvSpPr>
          <p:nvPr/>
        </p:nvSpPr>
        <p:spPr bwMode="auto">
          <a:xfrm>
            <a:off x="2209800" y="1600200"/>
            <a:ext cx="82296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533400" indent="-5334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indent="0">
              <a:spcBef>
                <a:spcPct val="20000"/>
              </a:spcBef>
              <a:buClr>
                <a:schemeClr val="bg1"/>
              </a:buClr>
            </a:pPr>
            <a:r>
              <a:rPr lang="en-US" altLang="en-US" sz="3200" dirty="0">
                <a:solidFill>
                  <a:srgbClr val="FFFFFF"/>
                </a:solidFill>
                <a:latin typeface="Calibri" panose="020F0502020204030204" pitchFamily="34" charset="0"/>
              </a:rPr>
              <a:t>5.  People generally get their prescription pain relievers for non-medical use from which of the following sources:</a:t>
            </a:r>
          </a:p>
        </p:txBody>
      </p:sp>
      <p:sp>
        <p:nvSpPr>
          <p:cNvPr id="8" name="TPQuestion"/>
          <p:cNvSpPr>
            <a:spLocks noGrp="1"/>
          </p:cNvSpPr>
          <p:nvPr>
            <p:ph type="title"/>
          </p:nvPr>
        </p:nvSpPr>
        <p:spPr>
          <a:xfrm>
            <a:off x="1752600" y="304801"/>
            <a:ext cx="8915400" cy="1212345"/>
          </a:xfrm>
        </p:spPr>
        <p:txBody>
          <a:bodyPr/>
          <a:lstStyle/>
          <a:p>
            <a:pPr algn="ctr"/>
            <a:r>
              <a:rPr lang="en-US" altLang="en-US" b="1" dirty="0" smtClean="0"/>
              <a:t>Post-Test </a:t>
            </a:r>
            <a:r>
              <a:rPr lang="en-US" altLang="en-US" b="1" dirty="0"/>
              <a:t>Question</a:t>
            </a:r>
          </a:p>
        </p:txBody>
      </p:sp>
      <p:sp>
        <p:nvSpPr>
          <p:cNvPr id="2" name="Slide Number Placeholder 1"/>
          <p:cNvSpPr>
            <a:spLocks noGrp="1"/>
          </p:cNvSpPr>
          <p:nvPr>
            <p:ph type="sldNum" sz="quarter" idx="12"/>
          </p:nvPr>
        </p:nvSpPr>
        <p:spPr/>
        <p:txBody>
          <a:bodyPr/>
          <a:lstStyle/>
          <a:p>
            <a:fld id="{D57F1E4F-1CFF-5643-939E-217C01CDF565}" type="slidenum">
              <a:rPr lang="en-US" smtClean="0"/>
              <a:pPr/>
              <a:t>135</a:t>
            </a:fld>
            <a:endParaRPr lang="en-US" dirty="0"/>
          </a:p>
        </p:txBody>
      </p:sp>
    </p:spTree>
    <p:custDataLst>
      <p:tags r:id="rId1"/>
    </p:custDataLst>
    <p:extLst>
      <p:ext uri="{BB962C8B-B14F-4D97-AF65-F5344CB8AC3E}">
        <p14:creationId xmlns:p14="http://schemas.microsoft.com/office/powerpoint/2010/main" val="2426214112"/>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642573" y="1582612"/>
            <a:ext cx="8534400" cy="3615267"/>
          </a:xfrm>
        </p:spPr>
        <p:txBody>
          <a:bodyPr/>
          <a:lstStyle/>
          <a:p>
            <a:pPr marL="0" indent="0" algn="ctr">
              <a:buNone/>
            </a:pPr>
            <a:r>
              <a:rPr lang="en-US" sz="4800" b="1" dirty="0">
                <a:solidFill>
                  <a:srgbClr val="FFFF00"/>
                </a:solidFill>
              </a:rPr>
              <a:t>Thank you for your </a:t>
            </a:r>
            <a:r>
              <a:rPr lang="en-US" sz="4800" b="1" dirty="0" smtClean="0">
                <a:solidFill>
                  <a:srgbClr val="FFFF00"/>
                </a:solidFill>
              </a:rPr>
              <a:t>attention</a:t>
            </a:r>
          </a:p>
          <a:p>
            <a:pPr marL="0" indent="0" algn="ctr">
              <a:buNone/>
            </a:pPr>
            <a:endParaRPr lang="en-US" sz="4800" b="1" dirty="0" smtClean="0"/>
          </a:p>
          <a:p>
            <a:pPr marL="0" indent="0" algn="ctr">
              <a:buNone/>
            </a:pPr>
            <a:r>
              <a:rPr lang="en-US" sz="3600" b="1" dirty="0" smtClean="0">
                <a:solidFill>
                  <a:schemeClr val="tx1"/>
                </a:solidFill>
              </a:rPr>
              <a:t>What additional questions </a:t>
            </a:r>
          </a:p>
          <a:p>
            <a:pPr marL="0" indent="0" algn="ctr">
              <a:buNone/>
            </a:pPr>
            <a:r>
              <a:rPr lang="en-US" sz="3600" b="1" dirty="0" smtClean="0">
                <a:solidFill>
                  <a:schemeClr val="tx1"/>
                </a:solidFill>
              </a:rPr>
              <a:t>do you have?</a:t>
            </a:r>
            <a:endParaRPr lang="en-US" sz="3600" b="1" dirty="0">
              <a:solidFill>
                <a:schemeClr val="tx1"/>
              </a:solidFill>
            </a:endParaRPr>
          </a:p>
          <a:p>
            <a:pPr marL="0" indent="0" algn="ctr">
              <a:buNone/>
            </a:pPr>
            <a:endParaRPr lang="en-US" sz="4800" dirty="0"/>
          </a:p>
          <a:p>
            <a:pPr marL="0" indent="0" algn="ctr">
              <a:buNone/>
            </a:pPr>
            <a:endParaRPr lang="en-US" sz="4800" dirty="0"/>
          </a:p>
        </p:txBody>
      </p:sp>
      <p:sp>
        <p:nvSpPr>
          <p:cNvPr id="4" name="Rectangle 3"/>
          <p:cNvSpPr/>
          <p:nvPr/>
        </p:nvSpPr>
        <p:spPr>
          <a:xfrm>
            <a:off x="1524004" y="5081935"/>
            <a:ext cx="8762999" cy="646331"/>
          </a:xfrm>
          <a:prstGeom prst="rect">
            <a:avLst/>
          </a:prstGeom>
        </p:spPr>
        <p:txBody>
          <a:bodyPr wrap="square">
            <a:spAutoFit/>
          </a:bodyPr>
          <a:lstStyle/>
          <a:p>
            <a:pPr algn="ctr">
              <a:spcBef>
                <a:spcPct val="0"/>
              </a:spcBef>
              <a:buFontTx/>
              <a:buNone/>
            </a:pPr>
            <a:r>
              <a:rPr lang="en-US" altLang="en-US" sz="3600" dirty="0">
                <a:solidFill>
                  <a:srgbClr val="FFC000"/>
                </a:solidFill>
              </a:rPr>
              <a:t>www.uclaisap.org		 www.psattc.org </a:t>
            </a:r>
          </a:p>
        </p:txBody>
      </p:sp>
      <p:sp>
        <p:nvSpPr>
          <p:cNvPr id="5" name="Slide Number Placeholder 4"/>
          <p:cNvSpPr>
            <a:spLocks noGrp="1"/>
          </p:cNvSpPr>
          <p:nvPr>
            <p:ph type="sldNum" sz="quarter" idx="12"/>
          </p:nvPr>
        </p:nvSpPr>
        <p:spPr/>
        <p:txBody>
          <a:bodyPr/>
          <a:lstStyle/>
          <a:p>
            <a:fld id="{D57F1E4F-1CFF-5643-939E-217C01CDF565}" type="slidenum">
              <a:rPr lang="en-US" smtClean="0"/>
              <a:pPr/>
              <a:t>136</a:t>
            </a:fld>
            <a:endParaRPr lang="en-US" dirty="0"/>
          </a:p>
        </p:txBody>
      </p:sp>
    </p:spTree>
    <p:extLst>
      <p:ext uri="{BB962C8B-B14F-4D97-AF65-F5344CB8AC3E}">
        <p14:creationId xmlns:p14="http://schemas.microsoft.com/office/powerpoint/2010/main" val="205983400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a:xfrm>
            <a:off x="1905000" y="304800"/>
            <a:ext cx="8305800" cy="838200"/>
          </a:xfrm>
        </p:spPr>
        <p:txBody>
          <a:bodyPr vert="horz" lIns="92075" tIns="46037" rIns="92075" bIns="46037" rtlCol="0" anchor="ctr">
            <a:normAutofit/>
          </a:bodyPr>
          <a:lstStyle/>
          <a:p>
            <a:pPr algn="ctr" eaLnBrk="1" hangingPunct="1">
              <a:defRPr/>
            </a:pPr>
            <a:r>
              <a:rPr lang="en-US" sz="4000" b="1" dirty="0" smtClean="0"/>
              <a:t>What do they do?</a:t>
            </a:r>
            <a:endParaRPr lang="en-US" sz="4000" b="1" dirty="0"/>
          </a:p>
        </p:txBody>
      </p:sp>
      <p:sp>
        <p:nvSpPr>
          <p:cNvPr id="71683" name="Rectangle 3"/>
          <p:cNvSpPr>
            <a:spLocks noGrp="1" noChangeArrowheads="1"/>
          </p:cNvSpPr>
          <p:nvPr>
            <p:ph type="body" idx="1"/>
          </p:nvPr>
        </p:nvSpPr>
        <p:spPr>
          <a:xfrm>
            <a:off x="1981200" y="1524000"/>
            <a:ext cx="8001000" cy="4572000"/>
          </a:xfrm>
        </p:spPr>
        <p:txBody>
          <a:bodyPr vert="horz" lIns="92075" tIns="46037" rIns="92075" bIns="46037" rtlCol="0" anchor="ctr">
            <a:normAutofit fontScale="92500" lnSpcReduction="10000"/>
          </a:bodyPr>
          <a:lstStyle/>
          <a:p>
            <a:pPr eaLnBrk="1" hangingPunct="1">
              <a:buFont typeface="Wingdings" pitchFamily="2" charset="2"/>
              <a:buNone/>
              <a:defRPr/>
            </a:pPr>
            <a:r>
              <a:rPr lang="en-US" sz="2800" b="1" u="sng" dirty="0"/>
              <a:t>Description</a:t>
            </a:r>
            <a:r>
              <a:rPr lang="en-US" sz="2800" b="1" dirty="0"/>
              <a:t>:</a:t>
            </a:r>
            <a:r>
              <a:rPr lang="en-US" sz="2800" dirty="0"/>
              <a:t>  </a:t>
            </a:r>
          </a:p>
          <a:p>
            <a:pPr eaLnBrk="1" hangingPunct="1">
              <a:buFont typeface="Wingdings" pitchFamily="2" charset="2"/>
              <a:buNone/>
              <a:defRPr/>
            </a:pPr>
            <a:r>
              <a:rPr lang="en-US" sz="2800" dirty="0"/>
              <a:t>Opium-derived or synthetic compounds that are usually prescribed to treat pain; reduce the signaling of pain messages to the brain and reduce pain.  Act on the opioid receptors to produce morphine-like effects including dependence, and can relieve symptoms during withdrawal from morphine addiction.</a:t>
            </a:r>
          </a:p>
          <a:p>
            <a:pPr eaLnBrk="1" hangingPunct="1">
              <a:buFont typeface="Wingdings" pitchFamily="2" charset="2"/>
              <a:buNone/>
              <a:defRPr/>
            </a:pPr>
            <a:r>
              <a:rPr lang="en-US" sz="2800" b="1" u="sng" dirty="0"/>
              <a:t>Route of administration</a:t>
            </a:r>
            <a:r>
              <a:rPr lang="en-US" sz="2800" b="1" dirty="0"/>
              <a:t>:</a:t>
            </a:r>
            <a:r>
              <a:rPr lang="en-US" sz="2800" dirty="0"/>
              <a:t>   </a:t>
            </a:r>
          </a:p>
          <a:p>
            <a:pPr eaLnBrk="1" hangingPunct="1">
              <a:buFont typeface="Wingdings" pitchFamily="2" charset="2"/>
              <a:buNone/>
              <a:defRPr/>
            </a:pPr>
            <a:r>
              <a:rPr lang="en-US" sz="2800" dirty="0"/>
              <a:t>Intravenous, smoked, intranasal, oral, </a:t>
            </a:r>
            <a:r>
              <a:rPr lang="en-US" sz="2800" dirty="0" err="1"/>
              <a:t>intrarectal</a:t>
            </a:r>
            <a:r>
              <a:rPr lang="en-US" sz="2800" dirty="0"/>
              <a:t>, and implantable</a:t>
            </a:r>
          </a:p>
        </p:txBody>
      </p:sp>
      <p:sp>
        <p:nvSpPr>
          <p:cNvPr id="2" name="Slide Number Placeholder 1"/>
          <p:cNvSpPr>
            <a:spLocks noGrp="1"/>
          </p:cNvSpPr>
          <p:nvPr>
            <p:ph type="sldNum" sz="quarter" idx="12"/>
          </p:nvPr>
        </p:nvSpPr>
        <p:spPr/>
        <p:txBody>
          <a:bodyPr/>
          <a:lstStyle/>
          <a:p>
            <a:fld id="{D57F1E4F-1CFF-5643-939E-217C01CDF565}" type="slidenum">
              <a:rPr lang="en-US" smtClean="0"/>
              <a:pPr/>
              <a:t>14</a:t>
            </a:fld>
            <a:endParaRPr lang="en-US" dirty="0"/>
          </a:p>
        </p:txBody>
      </p:sp>
    </p:spTree>
    <p:extLst>
      <p:ext uri="{BB962C8B-B14F-4D97-AF65-F5344CB8AC3E}">
        <p14:creationId xmlns:p14="http://schemas.microsoft.com/office/powerpoint/2010/main" val="338877732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Rot="1" noChangeArrowheads="1"/>
          </p:cNvSpPr>
          <p:nvPr>
            <p:ph type="title"/>
          </p:nvPr>
        </p:nvSpPr>
        <p:spPr>
          <a:xfrm>
            <a:off x="1849130" y="-62858"/>
            <a:ext cx="8534400" cy="1507067"/>
          </a:xfrm>
        </p:spPr>
        <p:txBody>
          <a:bodyPr>
            <a:normAutofit/>
          </a:bodyPr>
          <a:lstStyle/>
          <a:p>
            <a:pPr algn="ctr" eaLnBrk="1" hangingPunct="1">
              <a:defRPr/>
            </a:pPr>
            <a:r>
              <a:rPr lang="en-US" sz="4000" b="1" dirty="0"/>
              <a:t>Opioid Receptors</a:t>
            </a:r>
          </a:p>
        </p:txBody>
      </p:sp>
      <p:sp>
        <p:nvSpPr>
          <p:cNvPr id="45059" name="Rectangle 3"/>
          <p:cNvSpPr>
            <a:spLocks noGrp="1" noChangeArrowheads="1"/>
          </p:cNvSpPr>
          <p:nvPr>
            <p:ph type="body" idx="1"/>
          </p:nvPr>
        </p:nvSpPr>
        <p:spPr>
          <a:xfrm>
            <a:off x="2631508" y="1902591"/>
            <a:ext cx="8229600" cy="4525963"/>
          </a:xfrm>
        </p:spPr>
        <p:txBody>
          <a:bodyPr>
            <a:normAutofit fontScale="92500" lnSpcReduction="10000"/>
          </a:bodyPr>
          <a:lstStyle/>
          <a:p>
            <a:pPr eaLnBrk="1" hangingPunct="1">
              <a:lnSpc>
                <a:spcPct val="80000"/>
              </a:lnSpc>
              <a:defRPr/>
            </a:pPr>
            <a:r>
              <a:rPr lang="en-US" sz="2800" dirty="0"/>
              <a:t>Receptor types</a:t>
            </a:r>
          </a:p>
          <a:p>
            <a:pPr lvl="1" eaLnBrk="1" hangingPunct="1">
              <a:lnSpc>
                <a:spcPct val="80000"/>
              </a:lnSpc>
              <a:defRPr/>
            </a:pPr>
            <a:r>
              <a:rPr lang="en-US" sz="2400" dirty="0"/>
              <a:t>mu, delta, kappa</a:t>
            </a:r>
          </a:p>
          <a:p>
            <a:pPr eaLnBrk="1" hangingPunct="1">
              <a:lnSpc>
                <a:spcPct val="80000"/>
              </a:lnSpc>
              <a:defRPr/>
            </a:pPr>
            <a:r>
              <a:rPr lang="en-US" sz="2800" dirty="0"/>
              <a:t>Receptors located throughout body (brain, spine and gut)</a:t>
            </a:r>
          </a:p>
          <a:p>
            <a:pPr lvl="1" eaLnBrk="1" hangingPunct="1">
              <a:lnSpc>
                <a:spcPct val="80000"/>
              </a:lnSpc>
              <a:defRPr/>
            </a:pPr>
            <a:r>
              <a:rPr lang="en-US" sz="2400" dirty="0"/>
              <a:t>Pain relief: central and peripheral nervous system</a:t>
            </a:r>
          </a:p>
          <a:p>
            <a:pPr lvl="1" eaLnBrk="1" hangingPunct="1">
              <a:lnSpc>
                <a:spcPct val="80000"/>
              </a:lnSpc>
              <a:defRPr/>
            </a:pPr>
            <a:r>
              <a:rPr lang="en-US" sz="2400" dirty="0"/>
              <a:t>Reward and reinforcement: deep brain structures</a:t>
            </a:r>
          </a:p>
          <a:p>
            <a:pPr lvl="1" eaLnBrk="1" hangingPunct="1">
              <a:lnSpc>
                <a:spcPct val="80000"/>
              </a:lnSpc>
              <a:defRPr/>
            </a:pPr>
            <a:r>
              <a:rPr lang="en-US" sz="2400" dirty="0"/>
              <a:t>Side effects: constipation, sedation, itch, mental status changes</a:t>
            </a:r>
          </a:p>
          <a:p>
            <a:pPr eaLnBrk="1" hangingPunct="1">
              <a:lnSpc>
                <a:spcPct val="80000"/>
              </a:lnSpc>
              <a:defRPr/>
            </a:pPr>
            <a:r>
              <a:rPr lang="en-US" sz="2800" dirty="0"/>
              <a:t> Receptor interactions </a:t>
            </a:r>
          </a:p>
          <a:p>
            <a:pPr lvl="1" eaLnBrk="1" hangingPunct="1">
              <a:lnSpc>
                <a:spcPct val="80000"/>
              </a:lnSpc>
              <a:defRPr/>
            </a:pPr>
            <a:r>
              <a:rPr lang="en-US" sz="2400" dirty="0">
                <a:solidFill>
                  <a:srgbClr val="FFFF00"/>
                </a:solidFill>
              </a:rPr>
              <a:t>Full agonists</a:t>
            </a:r>
          </a:p>
          <a:p>
            <a:pPr lvl="1" eaLnBrk="1" hangingPunct="1">
              <a:lnSpc>
                <a:spcPct val="80000"/>
              </a:lnSpc>
              <a:defRPr/>
            </a:pPr>
            <a:r>
              <a:rPr lang="en-US" sz="2400" dirty="0"/>
              <a:t>Partial agonists</a:t>
            </a:r>
          </a:p>
          <a:p>
            <a:pPr lvl="1" eaLnBrk="1" hangingPunct="1">
              <a:lnSpc>
                <a:spcPct val="80000"/>
              </a:lnSpc>
              <a:defRPr/>
            </a:pPr>
            <a:r>
              <a:rPr lang="en-US" sz="2400" dirty="0"/>
              <a:t>Antagonists</a:t>
            </a:r>
          </a:p>
          <a:p>
            <a:pPr eaLnBrk="1" hangingPunct="1">
              <a:lnSpc>
                <a:spcPct val="80000"/>
              </a:lnSpc>
              <a:buFont typeface="Wingdings" pitchFamily="2" charset="2"/>
              <a:buNone/>
              <a:defRPr/>
            </a:pPr>
            <a:endParaRPr lang="en-US" sz="2800" dirty="0"/>
          </a:p>
          <a:p>
            <a:pPr lvl="1" eaLnBrk="1" hangingPunct="1">
              <a:lnSpc>
                <a:spcPct val="80000"/>
              </a:lnSpc>
              <a:buFont typeface="Wingdings" pitchFamily="2" charset="2"/>
              <a:buNone/>
              <a:defRPr/>
            </a:pPr>
            <a:endParaRPr lang="en-US" sz="2400" dirty="0"/>
          </a:p>
        </p:txBody>
      </p:sp>
      <p:sp>
        <p:nvSpPr>
          <p:cNvPr id="2" name="Slide Number Placeholder 1"/>
          <p:cNvSpPr>
            <a:spLocks noGrp="1"/>
          </p:cNvSpPr>
          <p:nvPr>
            <p:ph type="sldNum" sz="quarter" idx="12"/>
          </p:nvPr>
        </p:nvSpPr>
        <p:spPr/>
        <p:txBody>
          <a:bodyPr/>
          <a:lstStyle/>
          <a:p>
            <a:fld id="{D57F1E4F-1CFF-5643-939E-217C01CDF565}" type="slidenum">
              <a:rPr lang="en-US" smtClean="0"/>
              <a:pPr/>
              <a:t>15</a:t>
            </a:fld>
            <a:endParaRPr lang="en-US" dirty="0"/>
          </a:p>
        </p:txBody>
      </p:sp>
    </p:spTree>
    <p:extLst>
      <p:ext uri="{BB962C8B-B14F-4D97-AF65-F5344CB8AC3E}">
        <p14:creationId xmlns:p14="http://schemas.microsoft.com/office/powerpoint/2010/main" val="399906924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Rot="1" noChangeArrowheads="1"/>
          </p:cNvSpPr>
          <p:nvPr/>
        </p:nvSpPr>
        <p:spPr bwMode="auto">
          <a:xfrm>
            <a:off x="1752600" y="76200"/>
            <a:ext cx="8458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lgn="ctr" fontAlgn="base">
              <a:lnSpc>
                <a:spcPct val="80000"/>
              </a:lnSpc>
              <a:spcBef>
                <a:spcPct val="0"/>
              </a:spcBef>
              <a:spcAft>
                <a:spcPct val="0"/>
              </a:spcAft>
            </a:pPr>
            <a:r>
              <a:rPr lang="en-US" altLang="en-US" sz="4000" b="1" dirty="0">
                <a:solidFill>
                  <a:srgbClr val="FFFF00"/>
                </a:solidFill>
                <a:latin typeface="+mj-lt"/>
              </a:rPr>
              <a:t>Opiates and Reward</a:t>
            </a:r>
          </a:p>
        </p:txBody>
      </p:sp>
      <p:sp>
        <p:nvSpPr>
          <p:cNvPr id="106499" name="Rectangle 3"/>
          <p:cNvSpPr>
            <a:spLocks noChangeArrowheads="1"/>
          </p:cNvSpPr>
          <p:nvPr/>
        </p:nvSpPr>
        <p:spPr bwMode="auto">
          <a:xfrm>
            <a:off x="1981200" y="1219202"/>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marL="0" indent="0" algn="ctr" fontAlgn="base">
              <a:lnSpc>
                <a:spcPct val="80000"/>
              </a:lnSpc>
              <a:spcBef>
                <a:spcPct val="20000"/>
              </a:spcBef>
              <a:spcAft>
                <a:spcPct val="0"/>
              </a:spcAft>
              <a:buClr>
                <a:srgbClr val="0000FF"/>
              </a:buClr>
              <a:buSzPct val="70000"/>
            </a:pPr>
            <a:r>
              <a:rPr lang="en-US" altLang="en-US" sz="3200" b="1" dirty="0">
                <a:solidFill>
                  <a:srgbClr val="FFFF00"/>
                </a:solidFill>
              </a:rPr>
              <a:t>Opiates bind to opiate receptors in the nucleus </a:t>
            </a:r>
            <a:r>
              <a:rPr lang="en-US" altLang="en-US" sz="3200" b="1" dirty="0" err="1">
                <a:solidFill>
                  <a:srgbClr val="FFFF00"/>
                </a:solidFill>
              </a:rPr>
              <a:t>accumbens</a:t>
            </a:r>
            <a:r>
              <a:rPr lang="en-US" altLang="en-US" sz="3200" b="1" dirty="0">
                <a:solidFill>
                  <a:srgbClr val="FFFF00"/>
                </a:solidFill>
              </a:rPr>
              <a:t>: increased dopamine release</a:t>
            </a:r>
            <a:br>
              <a:rPr lang="en-US" altLang="en-US" sz="3200" b="1" dirty="0">
                <a:solidFill>
                  <a:srgbClr val="FFFF00"/>
                </a:solidFill>
              </a:rPr>
            </a:br>
            <a:endParaRPr lang="en-US" altLang="en-US" sz="3200" b="1" dirty="0">
              <a:solidFill>
                <a:srgbClr val="FFFF00"/>
              </a:solidFill>
            </a:endParaRPr>
          </a:p>
        </p:txBody>
      </p:sp>
      <p:pic>
        <p:nvPicPr>
          <p:cNvPr id="106500" name="Picture 4" descr="slide-1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76626" y="2895603"/>
            <a:ext cx="5591175" cy="377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6501" name="Slide Number Placeholder 5"/>
          <p:cNvSpPr txBox="1">
            <a:spLocks/>
          </p:cNvSpPr>
          <p:nvPr/>
        </p:nvSpPr>
        <p:spPr bwMode="auto">
          <a:xfrm>
            <a:off x="8550275" y="6477001"/>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lgn="r" eaLnBrk="1" fontAlgn="base" hangingPunct="1">
              <a:lnSpc>
                <a:spcPct val="80000"/>
              </a:lnSpc>
              <a:spcBef>
                <a:spcPct val="0"/>
              </a:spcBef>
              <a:spcAft>
                <a:spcPct val="0"/>
              </a:spcAft>
            </a:pPr>
            <a:endParaRPr lang="en-US" altLang="en-US" sz="1200" b="1" dirty="0">
              <a:solidFill>
                <a:srgbClr val="000000"/>
              </a:solidFill>
              <a:latin typeface="Arial" pitchFamily="34" charset="0"/>
            </a:endParaRPr>
          </a:p>
        </p:txBody>
      </p:sp>
      <p:sp>
        <p:nvSpPr>
          <p:cNvPr id="2" name="Slide Number Placeholder 1"/>
          <p:cNvSpPr>
            <a:spLocks noGrp="1"/>
          </p:cNvSpPr>
          <p:nvPr>
            <p:ph type="sldNum" sz="quarter" idx="12"/>
          </p:nvPr>
        </p:nvSpPr>
        <p:spPr/>
        <p:txBody>
          <a:bodyPr/>
          <a:lstStyle/>
          <a:p>
            <a:fld id="{D57F1E4F-1CFF-5643-939E-217C01CDF565}" type="slidenum">
              <a:rPr lang="en-US" smtClean="0"/>
              <a:pPr/>
              <a:t>16</a:t>
            </a:fld>
            <a:endParaRPr lang="en-US" dirty="0"/>
          </a:p>
        </p:txBody>
      </p:sp>
    </p:spTree>
    <p:extLst>
      <p:ext uri="{BB962C8B-B14F-4D97-AF65-F5344CB8AC3E}">
        <p14:creationId xmlns:p14="http://schemas.microsoft.com/office/powerpoint/2010/main" val="415067977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8706" name="Rectangle 2"/>
          <p:cNvSpPr>
            <a:spLocks noGrp="1" noChangeArrowheads="1"/>
          </p:cNvSpPr>
          <p:nvPr>
            <p:ph type="title"/>
          </p:nvPr>
        </p:nvSpPr>
        <p:spPr>
          <a:xfrm>
            <a:off x="1600200" y="304801"/>
            <a:ext cx="9067800" cy="1431925"/>
          </a:xfrm>
        </p:spPr>
        <p:txBody>
          <a:bodyPr>
            <a:normAutofit/>
          </a:bodyPr>
          <a:lstStyle/>
          <a:p>
            <a:pPr algn="ctr" eaLnBrk="1" hangingPunct="1">
              <a:defRPr/>
            </a:pPr>
            <a:r>
              <a:rPr lang="en-US" sz="4000" b="1" dirty="0"/>
              <a:t>Effects of Opioids on the Brain</a:t>
            </a:r>
          </a:p>
        </p:txBody>
      </p:sp>
      <p:sp>
        <p:nvSpPr>
          <p:cNvPr id="968707" name="Rectangle 3"/>
          <p:cNvSpPr>
            <a:spLocks noGrp="1" noChangeArrowheads="1"/>
          </p:cNvSpPr>
          <p:nvPr>
            <p:ph type="body" idx="1"/>
          </p:nvPr>
        </p:nvSpPr>
        <p:spPr>
          <a:xfrm>
            <a:off x="2590800" y="1375776"/>
            <a:ext cx="7543800" cy="5029200"/>
          </a:xfrm>
        </p:spPr>
        <p:txBody>
          <a:bodyPr>
            <a:normAutofit/>
          </a:bodyPr>
          <a:lstStyle/>
          <a:p>
            <a:pPr eaLnBrk="1" hangingPunct="1">
              <a:lnSpc>
                <a:spcPct val="90000"/>
              </a:lnSpc>
              <a:defRPr/>
            </a:pPr>
            <a:r>
              <a:rPr lang="en-US" sz="2800" dirty="0"/>
              <a:t>Opioids are highly addictive </a:t>
            </a:r>
          </a:p>
          <a:p>
            <a:pPr eaLnBrk="1" hangingPunct="1">
              <a:lnSpc>
                <a:spcPct val="90000"/>
              </a:lnSpc>
              <a:defRPr/>
            </a:pPr>
            <a:r>
              <a:rPr lang="en-US" sz="2800" dirty="0"/>
              <a:t>Brain cells can become dependent to the extent that users need it in order to function in their daily routine.</a:t>
            </a:r>
          </a:p>
          <a:p>
            <a:pPr eaLnBrk="1" hangingPunct="1">
              <a:lnSpc>
                <a:spcPct val="90000"/>
              </a:lnSpc>
              <a:defRPr/>
            </a:pPr>
            <a:r>
              <a:rPr lang="en-US" sz="2800" dirty="0"/>
              <a:t>Opioids initially cause a rush of pleasure</a:t>
            </a:r>
          </a:p>
          <a:p>
            <a:pPr eaLnBrk="1" hangingPunct="1">
              <a:lnSpc>
                <a:spcPct val="90000"/>
              </a:lnSpc>
              <a:defRPr/>
            </a:pPr>
            <a:r>
              <a:rPr lang="en-US" sz="2800" dirty="0"/>
              <a:t>Opioids slow down the way you think, slows down reaction time, and slows down memory. This affects the way you act and make </a:t>
            </a:r>
            <a:r>
              <a:rPr lang="en-US" sz="2800" dirty="0" smtClean="0"/>
              <a:t>decisions.</a:t>
            </a:r>
            <a:endParaRPr lang="en-US" sz="2800" dirty="0"/>
          </a:p>
        </p:txBody>
      </p:sp>
      <p:sp>
        <p:nvSpPr>
          <p:cNvPr id="2" name="Slide Number Placeholder 1"/>
          <p:cNvSpPr>
            <a:spLocks noGrp="1"/>
          </p:cNvSpPr>
          <p:nvPr>
            <p:ph type="sldNum" sz="quarter" idx="12"/>
          </p:nvPr>
        </p:nvSpPr>
        <p:spPr/>
        <p:txBody>
          <a:bodyPr/>
          <a:lstStyle/>
          <a:p>
            <a:fld id="{D57F1E4F-1CFF-5643-939E-217C01CDF565}" type="slidenum">
              <a:rPr lang="en-US" smtClean="0"/>
              <a:pPr/>
              <a:t>17</a:t>
            </a:fld>
            <a:endParaRPr lang="en-US" dirty="0"/>
          </a:p>
        </p:txBody>
      </p:sp>
    </p:spTree>
    <p:extLst>
      <p:ext uri="{BB962C8B-B14F-4D97-AF65-F5344CB8AC3E}">
        <p14:creationId xmlns:p14="http://schemas.microsoft.com/office/powerpoint/2010/main" val="117994221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a:xfrm>
            <a:off x="1828800" y="152400"/>
            <a:ext cx="7772400" cy="1143000"/>
          </a:xfrm>
        </p:spPr>
        <p:txBody>
          <a:bodyPr vert="horz" lIns="92075" tIns="46037" rIns="92075" bIns="46037" rtlCol="0" anchor="ctr">
            <a:normAutofit/>
          </a:bodyPr>
          <a:lstStyle/>
          <a:p>
            <a:pPr algn="ctr" eaLnBrk="1" hangingPunct="1">
              <a:defRPr/>
            </a:pPr>
            <a:r>
              <a:rPr lang="en-US" sz="4000" b="1" dirty="0"/>
              <a:t>Acute Effects of Opioids</a:t>
            </a:r>
          </a:p>
        </p:txBody>
      </p:sp>
      <p:sp>
        <p:nvSpPr>
          <p:cNvPr id="72707" name="Rectangle 3"/>
          <p:cNvSpPr>
            <a:spLocks noGrp="1" noChangeArrowheads="1"/>
          </p:cNvSpPr>
          <p:nvPr>
            <p:ph type="body" idx="1"/>
          </p:nvPr>
        </p:nvSpPr>
        <p:spPr>
          <a:xfrm>
            <a:off x="1856984" y="1832974"/>
            <a:ext cx="8077200" cy="4648200"/>
          </a:xfrm>
        </p:spPr>
        <p:txBody>
          <a:bodyPr vert="horz" lIns="92075" tIns="46037" rIns="92075" bIns="46037" rtlCol="0" anchor="ctr">
            <a:normAutofit lnSpcReduction="10000"/>
          </a:bodyPr>
          <a:lstStyle/>
          <a:p>
            <a:pPr lvl="1">
              <a:lnSpc>
                <a:spcPct val="90000"/>
              </a:lnSpc>
              <a:tabLst>
                <a:tab pos="5430838" algn="l"/>
              </a:tabLst>
              <a:defRPr/>
            </a:pPr>
            <a:r>
              <a:rPr lang="en-US" sz="2400" dirty="0"/>
              <a:t>Euphoria</a:t>
            </a:r>
          </a:p>
          <a:p>
            <a:pPr lvl="1">
              <a:lnSpc>
                <a:spcPct val="90000"/>
              </a:lnSpc>
              <a:tabLst>
                <a:tab pos="5430838" algn="l"/>
              </a:tabLst>
              <a:defRPr/>
            </a:pPr>
            <a:r>
              <a:rPr lang="en-US" sz="2400" dirty="0"/>
              <a:t>Pain relief</a:t>
            </a:r>
          </a:p>
          <a:p>
            <a:pPr lvl="1">
              <a:lnSpc>
                <a:spcPct val="90000"/>
              </a:lnSpc>
              <a:tabLst>
                <a:tab pos="5430838" algn="l"/>
              </a:tabLst>
              <a:defRPr/>
            </a:pPr>
            <a:r>
              <a:rPr lang="en-US" sz="2400" dirty="0"/>
              <a:t>Suppresses cough reflex</a:t>
            </a:r>
          </a:p>
          <a:p>
            <a:pPr lvl="1">
              <a:lnSpc>
                <a:spcPct val="90000"/>
              </a:lnSpc>
              <a:tabLst>
                <a:tab pos="5430838" algn="l"/>
              </a:tabLst>
              <a:defRPr/>
            </a:pPr>
            <a:r>
              <a:rPr lang="en-US" sz="2400" dirty="0"/>
              <a:t>Histamine release</a:t>
            </a:r>
          </a:p>
          <a:p>
            <a:pPr lvl="1">
              <a:lnSpc>
                <a:spcPct val="90000"/>
              </a:lnSpc>
              <a:tabLst>
                <a:tab pos="5430838" algn="l"/>
              </a:tabLst>
              <a:defRPr/>
            </a:pPr>
            <a:r>
              <a:rPr lang="en-US" sz="2400" dirty="0"/>
              <a:t>Warm flushing of the skin</a:t>
            </a:r>
          </a:p>
          <a:p>
            <a:pPr lvl="1">
              <a:lnSpc>
                <a:spcPct val="90000"/>
              </a:lnSpc>
              <a:tabLst>
                <a:tab pos="5430838" algn="l"/>
              </a:tabLst>
              <a:defRPr/>
            </a:pPr>
            <a:r>
              <a:rPr lang="en-US" sz="2400" dirty="0"/>
              <a:t>Dry mouth</a:t>
            </a:r>
          </a:p>
          <a:p>
            <a:pPr lvl="1">
              <a:lnSpc>
                <a:spcPct val="90000"/>
              </a:lnSpc>
              <a:tabLst>
                <a:tab pos="5430838" algn="l"/>
              </a:tabLst>
              <a:defRPr/>
            </a:pPr>
            <a:r>
              <a:rPr lang="en-US" sz="2400" dirty="0"/>
              <a:t>Drowsiness and lethargy</a:t>
            </a:r>
          </a:p>
          <a:p>
            <a:pPr lvl="1">
              <a:lnSpc>
                <a:spcPct val="90000"/>
              </a:lnSpc>
              <a:tabLst>
                <a:tab pos="5430838" algn="l"/>
              </a:tabLst>
              <a:defRPr/>
            </a:pPr>
            <a:r>
              <a:rPr lang="en-US" sz="2400" dirty="0"/>
              <a:t>Sense of well-being</a:t>
            </a:r>
          </a:p>
          <a:p>
            <a:pPr lvl="1">
              <a:lnSpc>
                <a:spcPct val="90000"/>
              </a:lnSpc>
              <a:tabLst>
                <a:tab pos="5430838" algn="l"/>
              </a:tabLst>
              <a:defRPr/>
            </a:pPr>
            <a:r>
              <a:rPr lang="en-US" sz="2400" dirty="0"/>
              <a:t>Depression of the central nervous system (mental functioning clouded)</a:t>
            </a:r>
          </a:p>
          <a:p>
            <a:pPr>
              <a:lnSpc>
                <a:spcPct val="90000"/>
              </a:lnSpc>
              <a:tabLst>
                <a:tab pos="5430838" algn="l"/>
              </a:tabLst>
              <a:defRPr/>
            </a:pPr>
            <a:endParaRPr lang="en-US" sz="2800" dirty="0"/>
          </a:p>
          <a:p>
            <a:pPr>
              <a:lnSpc>
                <a:spcPct val="90000"/>
              </a:lnSpc>
              <a:buNone/>
              <a:tabLst>
                <a:tab pos="5430838" algn="l"/>
              </a:tabLst>
              <a:defRPr/>
            </a:pPr>
            <a:endParaRPr lang="en-US" sz="2800" dirty="0"/>
          </a:p>
        </p:txBody>
      </p:sp>
      <p:sp>
        <p:nvSpPr>
          <p:cNvPr id="107524" name="Slide Number Placeholder 5"/>
          <p:cNvSpPr txBox="1">
            <a:spLocks/>
          </p:cNvSpPr>
          <p:nvPr/>
        </p:nvSpPr>
        <p:spPr bwMode="auto">
          <a:xfrm>
            <a:off x="8550275" y="5730877"/>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lgn="r" eaLnBrk="1" fontAlgn="base" hangingPunct="1">
              <a:lnSpc>
                <a:spcPct val="80000"/>
              </a:lnSpc>
              <a:spcBef>
                <a:spcPct val="0"/>
              </a:spcBef>
              <a:spcAft>
                <a:spcPct val="0"/>
              </a:spcAft>
            </a:pPr>
            <a:endParaRPr lang="en-US" altLang="en-US" sz="1200" b="1" dirty="0">
              <a:solidFill>
                <a:srgbClr val="000000"/>
              </a:solidFill>
              <a:latin typeface="Arial" pitchFamily="34" charset="0"/>
            </a:endParaRPr>
          </a:p>
        </p:txBody>
      </p:sp>
      <p:pic>
        <p:nvPicPr>
          <p:cNvPr id="2050" name="Picture 2" descr="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84926" y="1370198"/>
            <a:ext cx="2286000" cy="3288440"/>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fld id="{D57F1E4F-1CFF-5643-939E-217C01CDF565}" type="slidenum">
              <a:rPr lang="en-US" smtClean="0"/>
              <a:pPr/>
              <a:t>18</a:t>
            </a:fld>
            <a:endParaRPr lang="en-US" dirty="0"/>
          </a:p>
        </p:txBody>
      </p:sp>
      <p:pic>
        <p:nvPicPr>
          <p:cNvPr id="6146" name="Picture 2" descr="image00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62" y="4762"/>
            <a:ext cx="12187238" cy="6855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1832899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Rot="1" noChangeArrowheads="1"/>
          </p:cNvSpPr>
          <p:nvPr>
            <p:ph type="title"/>
          </p:nvPr>
        </p:nvSpPr>
        <p:spPr>
          <a:xfrm>
            <a:off x="1676400" y="350838"/>
            <a:ext cx="8839200" cy="715963"/>
          </a:xfrm>
        </p:spPr>
        <p:txBody>
          <a:bodyPr>
            <a:normAutofit fontScale="90000"/>
          </a:bodyPr>
          <a:lstStyle/>
          <a:p>
            <a:pPr eaLnBrk="1" hangingPunct="1">
              <a:defRPr/>
            </a:pPr>
            <a:r>
              <a:rPr lang="en-US" dirty="0"/>
              <a:t>Acute Effects of Opioids, continued</a:t>
            </a:r>
          </a:p>
        </p:txBody>
      </p:sp>
      <p:sp>
        <p:nvSpPr>
          <p:cNvPr id="73731" name="Rectangle 3"/>
          <p:cNvSpPr>
            <a:spLocks noGrp="1" noChangeArrowheads="1"/>
          </p:cNvSpPr>
          <p:nvPr>
            <p:ph idx="1"/>
          </p:nvPr>
        </p:nvSpPr>
        <p:spPr>
          <a:xfrm>
            <a:off x="1981200" y="1265238"/>
            <a:ext cx="8229600" cy="4754563"/>
          </a:xfrm>
        </p:spPr>
        <p:txBody>
          <a:bodyPr>
            <a:normAutofit fontScale="92500" lnSpcReduction="20000"/>
          </a:bodyPr>
          <a:lstStyle/>
          <a:p>
            <a:pPr eaLnBrk="1" hangingPunct="1">
              <a:lnSpc>
                <a:spcPct val="90000"/>
              </a:lnSpc>
              <a:buSzPct val="70000"/>
              <a:buFont typeface="Century Gothic" panose="020B0502020202020204" pitchFamily="34" charset="0"/>
              <a:buChar char="►"/>
              <a:defRPr/>
            </a:pPr>
            <a:r>
              <a:rPr lang="en-US" sz="3000" dirty="0"/>
              <a:t>Sedation</a:t>
            </a:r>
          </a:p>
          <a:p>
            <a:pPr eaLnBrk="1" hangingPunct="1">
              <a:lnSpc>
                <a:spcPct val="90000"/>
              </a:lnSpc>
              <a:buSzPct val="70000"/>
              <a:buFont typeface="Century Gothic" panose="020B0502020202020204" pitchFamily="34" charset="0"/>
              <a:buChar char="►"/>
              <a:defRPr/>
            </a:pPr>
            <a:r>
              <a:rPr lang="en-US" sz="3000" dirty="0"/>
              <a:t>Pupil constriction</a:t>
            </a:r>
          </a:p>
          <a:p>
            <a:pPr eaLnBrk="1" hangingPunct="1">
              <a:lnSpc>
                <a:spcPct val="90000"/>
              </a:lnSpc>
              <a:buSzPct val="70000"/>
              <a:buFont typeface="Century Gothic" panose="020B0502020202020204" pitchFamily="34" charset="0"/>
              <a:buChar char="►"/>
              <a:defRPr/>
            </a:pPr>
            <a:r>
              <a:rPr lang="en-US" sz="3000" dirty="0"/>
              <a:t>Slurred speech </a:t>
            </a:r>
          </a:p>
          <a:p>
            <a:pPr eaLnBrk="1" hangingPunct="1">
              <a:lnSpc>
                <a:spcPct val="90000"/>
              </a:lnSpc>
              <a:buSzPct val="70000"/>
              <a:buFont typeface="Century Gothic" panose="020B0502020202020204" pitchFamily="34" charset="0"/>
              <a:buChar char="►"/>
              <a:defRPr/>
            </a:pPr>
            <a:r>
              <a:rPr lang="en-US" sz="3000" dirty="0"/>
              <a:t>Impaired attention/memory </a:t>
            </a:r>
          </a:p>
          <a:p>
            <a:pPr eaLnBrk="1" hangingPunct="1">
              <a:lnSpc>
                <a:spcPct val="90000"/>
              </a:lnSpc>
              <a:buSzPct val="70000"/>
              <a:buFont typeface="Century Gothic" panose="020B0502020202020204" pitchFamily="34" charset="0"/>
              <a:buChar char="►"/>
              <a:defRPr/>
            </a:pPr>
            <a:r>
              <a:rPr lang="en-US" sz="3000" dirty="0"/>
              <a:t>Constipation, urinary retention		</a:t>
            </a:r>
          </a:p>
          <a:p>
            <a:pPr eaLnBrk="1" hangingPunct="1">
              <a:lnSpc>
                <a:spcPct val="90000"/>
              </a:lnSpc>
              <a:buSzPct val="70000"/>
              <a:buFont typeface="Century Gothic" panose="020B0502020202020204" pitchFamily="34" charset="0"/>
              <a:buChar char="►"/>
              <a:defRPr/>
            </a:pPr>
            <a:r>
              <a:rPr lang="en-US" sz="3000" dirty="0"/>
              <a:t>Nausea			</a:t>
            </a:r>
          </a:p>
          <a:p>
            <a:pPr eaLnBrk="1" hangingPunct="1">
              <a:lnSpc>
                <a:spcPct val="90000"/>
              </a:lnSpc>
              <a:buSzPct val="70000"/>
              <a:buFont typeface="Century Gothic" panose="020B0502020202020204" pitchFamily="34" charset="0"/>
              <a:buChar char="►"/>
              <a:defRPr/>
            </a:pPr>
            <a:r>
              <a:rPr lang="en-US" sz="3000" dirty="0"/>
              <a:t>Confusion, delirium			</a:t>
            </a:r>
          </a:p>
          <a:p>
            <a:pPr eaLnBrk="1" hangingPunct="1">
              <a:lnSpc>
                <a:spcPct val="90000"/>
              </a:lnSpc>
              <a:buSzPct val="70000"/>
              <a:buFont typeface="Century Gothic" panose="020B0502020202020204" pitchFamily="34" charset="0"/>
              <a:buChar char="►"/>
              <a:defRPr/>
            </a:pPr>
            <a:r>
              <a:rPr lang="en-US" sz="3000" dirty="0"/>
              <a:t>Seizures</a:t>
            </a:r>
          </a:p>
          <a:p>
            <a:pPr eaLnBrk="1" hangingPunct="1">
              <a:lnSpc>
                <a:spcPct val="90000"/>
              </a:lnSpc>
              <a:buSzPct val="70000"/>
              <a:buFont typeface="Century Gothic" panose="020B0502020202020204" pitchFamily="34" charset="0"/>
              <a:buChar char="►"/>
              <a:defRPr/>
            </a:pPr>
            <a:r>
              <a:rPr lang="en-US" sz="3000" dirty="0"/>
              <a:t>Slowed heart rate</a:t>
            </a:r>
          </a:p>
          <a:p>
            <a:pPr eaLnBrk="1" hangingPunct="1">
              <a:lnSpc>
                <a:spcPct val="90000"/>
              </a:lnSpc>
              <a:buSzPct val="70000"/>
              <a:buFont typeface="Century Gothic" panose="020B0502020202020204" pitchFamily="34" charset="0"/>
              <a:buChar char="►"/>
              <a:defRPr/>
            </a:pPr>
            <a:r>
              <a:rPr lang="en-US" sz="3000" dirty="0"/>
              <a:t>Respiratory depression</a:t>
            </a:r>
          </a:p>
        </p:txBody>
      </p:sp>
      <p:sp>
        <p:nvSpPr>
          <p:cNvPr id="108548" name="Slide Number Placeholder 5"/>
          <p:cNvSpPr txBox="1">
            <a:spLocks/>
          </p:cNvSpPr>
          <p:nvPr/>
        </p:nvSpPr>
        <p:spPr bwMode="auto">
          <a:xfrm>
            <a:off x="8550275" y="5730877"/>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lgn="r" eaLnBrk="1" hangingPunct="1"/>
            <a:endParaRPr lang="en-US" altLang="en-US" sz="1200" dirty="0">
              <a:latin typeface="Arial" pitchFamily="34" charset="0"/>
            </a:endParaRPr>
          </a:p>
        </p:txBody>
      </p:sp>
      <p:sp>
        <p:nvSpPr>
          <p:cNvPr id="2" name="Slide Number Placeholder 1"/>
          <p:cNvSpPr>
            <a:spLocks noGrp="1"/>
          </p:cNvSpPr>
          <p:nvPr>
            <p:ph type="sldNum" sz="quarter" idx="12"/>
          </p:nvPr>
        </p:nvSpPr>
        <p:spPr/>
        <p:txBody>
          <a:bodyPr/>
          <a:lstStyle/>
          <a:p>
            <a:fld id="{D57F1E4F-1CFF-5643-939E-217C01CDF565}" type="slidenum">
              <a:rPr lang="en-US" smtClean="0"/>
              <a:pPr/>
              <a:t>19</a:t>
            </a:fld>
            <a:endParaRPr lang="en-US" dirty="0"/>
          </a:p>
        </p:txBody>
      </p:sp>
    </p:spTree>
    <p:custDataLst>
      <p:tags r:id="rId1"/>
    </p:custDataLst>
    <p:extLst>
      <p:ext uri="{BB962C8B-B14F-4D97-AF65-F5344CB8AC3E}">
        <p14:creationId xmlns:p14="http://schemas.microsoft.com/office/powerpoint/2010/main" val="621832729"/>
      </p:ext>
    </p:ext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59524" y="126350"/>
            <a:ext cx="9346222" cy="1507067"/>
          </a:xfrm>
        </p:spPr>
        <p:txBody>
          <a:bodyPr/>
          <a:lstStyle/>
          <a:p>
            <a:pPr algn="ctr"/>
            <a:r>
              <a:rPr lang="en-US" b="1" dirty="0"/>
              <a:t>Training Collaborators and Special Acknowledgements</a:t>
            </a:r>
          </a:p>
        </p:txBody>
      </p:sp>
      <p:sp>
        <p:nvSpPr>
          <p:cNvPr id="3" name="Content Placeholder 2"/>
          <p:cNvSpPr>
            <a:spLocks noGrp="1"/>
          </p:cNvSpPr>
          <p:nvPr>
            <p:ph idx="1"/>
          </p:nvPr>
        </p:nvSpPr>
        <p:spPr>
          <a:xfrm>
            <a:off x="1752600" y="498235"/>
            <a:ext cx="8915400" cy="5105400"/>
          </a:xfrm>
        </p:spPr>
        <p:txBody>
          <a:bodyPr>
            <a:normAutofit/>
          </a:bodyPr>
          <a:lstStyle/>
          <a:p>
            <a:r>
              <a:rPr lang="en-US" sz="2400" dirty="0" smtClean="0"/>
              <a:t>L.A. Region Pacific AIDS Education and Training Center</a:t>
            </a:r>
          </a:p>
          <a:p>
            <a:r>
              <a:rPr lang="en-US" sz="2400" dirty="0" smtClean="0"/>
              <a:t>UCLA Integrated Substance Abuse Programs</a:t>
            </a:r>
          </a:p>
          <a:p>
            <a:r>
              <a:rPr lang="en-US" sz="2400" dirty="0" smtClean="0"/>
              <a:t>Pacific Southwest Addiction Technology Transfer Center</a:t>
            </a:r>
            <a:endParaRPr lang="en-US" sz="2400"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2</a:t>
            </a:fld>
            <a:endParaRPr lang="en-US" dirty="0"/>
          </a:p>
        </p:txBody>
      </p:sp>
    </p:spTree>
    <p:extLst>
      <p:ext uri="{BB962C8B-B14F-4D97-AF65-F5344CB8AC3E}">
        <p14:creationId xmlns:p14="http://schemas.microsoft.com/office/powerpoint/2010/main" val="127404252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3"/>
          <p:cNvSpPr>
            <a:spLocks noGrp="1" noChangeArrowheads="1"/>
          </p:cNvSpPr>
          <p:nvPr>
            <p:ph type="body" idx="4294967295"/>
          </p:nvPr>
        </p:nvSpPr>
        <p:spPr>
          <a:xfrm>
            <a:off x="1752600" y="1295400"/>
            <a:ext cx="8610600" cy="5257800"/>
          </a:xfrm>
          <a:solidFill>
            <a:schemeClr val="bg1"/>
          </a:solidFill>
          <a:ln w="38100">
            <a:solidFill>
              <a:srgbClr val="00CCFF"/>
            </a:solidFill>
            <a:miter lim="800000"/>
            <a:headEnd/>
            <a:tailEnd/>
          </a:ln>
        </p:spPr>
        <p:txBody>
          <a:bodyPr>
            <a:normAutofit fontScale="92500" lnSpcReduction="10000"/>
          </a:bodyPr>
          <a:lstStyle/>
          <a:p>
            <a:pPr marL="2686050" indent="-228600" algn="just">
              <a:lnSpc>
                <a:spcPct val="90000"/>
              </a:lnSpc>
              <a:buClr>
                <a:srgbClr val="FF0000"/>
              </a:buClr>
              <a:buFont typeface="Wingdings" pitchFamily="2" charset="2"/>
              <a:buChar char="Ø"/>
              <a:defRPr/>
            </a:pPr>
            <a:endParaRPr lang="en-US" sz="1400" dirty="0">
              <a:solidFill>
                <a:schemeClr val="tx1"/>
              </a:solidFill>
              <a:latin typeface="Arial" pitchFamily="34" charset="0"/>
              <a:cs typeface="Times New Roman" pitchFamily="18" charset="0"/>
            </a:endParaRPr>
          </a:p>
          <a:p>
            <a:pPr marL="2686050" indent="-228600">
              <a:lnSpc>
                <a:spcPct val="90000"/>
              </a:lnSpc>
              <a:buClr>
                <a:srgbClr val="FF0000"/>
              </a:buClr>
              <a:buFont typeface="Wingdings" pitchFamily="2" charset="2"/>
              <a:buChar char="Ø"/>
              <a:defRPr/>
            </a:pPr>
            <a:r>
              <a:rPr lang="en-US" sz="2400" dirty="0">
                <a:solidFill>
                  <a:schemeClr val="tx1"/>
                </a:solidFill>
                <a:latin typeface="Arial" pitchFamily="34" charset="0"/>
                <a:cs typeface="Times New Roman" pitchFamily="18" charset="0"/>
              </a:rPr>
              <a:t>Fatal overdose</a:t>
            </a:r>
          </a:p>
          <a:p>
            <a:pPr marL="2686050" indent="-228600">
              <a:lnSpc>
                <a:spcPct val="90000"/>
              </a:lnSpc>
              <a:buClr>
                <a:srgbClr val="FF0000"/>
              </a:buClr>
              <a:buFont typeface="Wingdings" pitchFamily="2" charset="2"/>
              <a:buChar char="Ø"/>
              <a:defRPr/>
            </a:pPr>
            <a:r>
              <a:rPr lang="en-US" sz="2400" dirty="0">
                <a:solidFill>
                  <a:schemeClr val="tx1"/>
                </a:solidFill>
                <a:latin typeface="Arial" pitchFamily="34" charset="0"/>
                <a:cs typeface="Times New Roman" pitchFamily="18" charset="0"/>
              </a:rPr>
              <a:t>Collapsed veins (intravenous use)</a:t>
            </a:r>
          </a:p>
          <a:p>
            <a:pPr marL="2686050" indent="-228600">
              <a:lnSpc>
                <a:spcPct val="90000"/>
              </a:lnSpc>
              <a:buClr>
                <a:srgbClr val="FF0000"/>
              </a:buClr>
              <a:buFont typeface="Wingdings" pitchFamily="2" charset="2"/>
              <a:buChar char="Ø"/>
              <a:defRPr/>
            </a:pPr>
            <a:r>
              <a:rPr lang="en-US" sz="2400" dirty="0">
                <a:solidFill>
                  <a:schemeClr val="tx1"/>
                </a:solidFill>
                <a:latin typeface="Arial" pitchFamily="34" charset="0"/>
                <a:cs typeface="Times New Roman" pitchFamily="18" charset="0"/>
              </a:rPr>
              <a:t>Infectious diseases </a:t>
            </a:r>
          </a:p>
          <a:p>
            <a:pPr marL="2686050" indent="-228600">
              <a:lnSpc>
                <a:spcPct val="90000"/>
              </a:lnSpc>
              <a:buClr>
                <a:srgbClr val="FF0000"/>
              </a:buClr>
              <a:buFont typeface="Wingdings" pitchFamily="2" charset="2"/>
              <a:buChar char="Ø"/>
              <a:defRPr/>
            </a:pPr>
            <a:r>
              <a:rPr lang="en-US" sz="2400" dirty="0">
                <a:solidFill>
                  <a:schemeClr val="tx1"/>
                </a:solidFill>
                <a:latin typeface="Arial" pitchFamily="34" charset="0"/>
                <a:cs typeface="Times New Roman" pitchFamily="18" charset="0"/>
              </a:rPr>
              <a:t>Higher risk of HIV/AIDS and hepatitis</a:t>
            </a:r>
          </a:p>
          <a:p>
            <a:pPr marL="2686050" indent="-228600">
              <a:lnSpc>
                <a:spcPct val="90000"/>
              </a:lnSpc>
              <a:buClr>
                <a:srgbClr val="FF0000"/>
              </a:buClr>
              <a:buFont typeface="Wingdings" pitchFamily="2" charset="2"/>
              <a:buChar char="Ø"/>
              <a:defRPr/>
            </a:pPr>
            <a:r>
              <a:rPr lang="en-US" sz="2400" dirty="0">
                <a:solidFill>
                  <a:schemeClr val="tx1"/>
                </a:solidFill>
                <a:latin typeface="Arial" pitchFamily="34" charset="0"/>
                <a:cs typeface="Times New Roman" pitchFamily="18" charset="0"/>
              </a:rPr>
              <a:t>Infection of the heart lining and valves</a:t>
            </a:r>
          </a:p>
          <a:p>
            <a:pPr marL="2686050" indent="-228600">
              <a:lnSpc>
                <a:spcPct val="90000"/>
              </a:lnSpc>
              <a:buClr>
                <a:srgbClr val="FF0000"/>
              </a:buClr>
              <a:buFont typeface="Wingdings" pitchFamily="2" charset="2"/>
              <a:buChar char="Ø"/>
              <a:defRPr/>
            </a:pPr>
            <a:r>
              <a:rPr lang="en-US" sz="2400" dirty="0">
                <a:solidFill>
                  <a:schemeClr val="tx1"/>
                </a:solidFill>
                <a:latin typeface="Arial" pitchFamily="34" charset="0"/>
                <a:cs typeface="Times New Roman" pitchFamily="18" charset="0"/>
              </a:rPr>
              <a:t>Pulmonary complications &amp; pneumonia</a:t>
            </a:r>
          </a:p>
          <a:p>
            <a:pPr marL="2686050" indent="-228600">
              <a:lnSpc>
                <a:spcPct val="90000"/>
              </a:lnSpc>
              <a:buClr>
                <a:srgbClr val="FF0000"/>
              </a:buClr>
              <a:buFont typeface="Wingdings" pitchFamily="2" charset="2"/>
              <a:buChar char="Ø"/>
              <a:defRPr/>
            </a:pPr>
            <a:r>
              <a:rPr lang="en-US" sz="2400" dirty="0">
                <a:solidFill>
                  <a:schemeClr val="tx1"/>
                </a:solidFill>
                <a:latin typeface="Arial" pitchFamily="34" charset="0"/>
                <a:cs typeface="Times New Roman" pitchFamily="18" charset="0"/>
              </a:rPr>
              <a:t>Respiratory problems</a:t>
            </a:r>
          </a:p>
          <a:p>
            <a:pPr marL="2686050" indent="-228600">
              <a:lnSpc>
                <a:spcPct val="90000"/>
              </a:lnSpc>
              <a:buClr>
                <a:srgbClr val="FF0000"/>
              </a:buClr>
              <a:buFont typeface="Wingdings" pitchFamily="2" charset="2"/>
              <a:buChar char="Ø"/>
              <a:defRPr/>
            </a:pPr>
            <a:r>
              <a:rPr lang="en-US" sz="2400" dirty="0">
                <a:solidFill>
                  <a:schemeClr val="tx1"/>
                </a:solidFill>
                <a:latin typeface="Arial" pitchFamily="34" charset="0"/>
                <a:cs typeface="Times New Roman" pitchFamily="18" charset="0"/>
              </a:rPr>
              <a:t>Abscesses</a:t>
            </a:r>
          </a:p>
          <a:p>
            <a:pPr marL="2686050" indent="-228600">
              <a:lnSpc>
                <a:spcPct val="90000"/>
              </a:lnSpc>
              <a:buClr>
                <a:srgbClr val="FF0000"/>
              </a:buClr>
              <a:buFont typeface="Wingdings" pitchFamily="2" charset="2"/>
              <a:buChar char="Ø"/>
              <a:defRPr/>
            </a:pPr>
            <a:r>
              <a:rPr lang="en-US" sz="2400" dirty="0">
                <a:solidFill>
                  <a:schemeClr val="tx1"/>
                </a:solidFill>
                <a:latin typeface="Arial" pitchFamily="34" charset="0"/>
                <a:cs typeface="Times New Roman" pitchFamily="18" charset="0"/>
              </a:rPr>
              <a:t>Liver disease</a:t>
            </a:r>
          </a:p>
          <a:p>
            <a:pPr marL="2686050" indent="-228600">
              <a:lnSpc>
                <a:spcPct val="90000"/>
              </a:lnSpc>
              <a:buClr>
                <a:srgbClr val="FF0000"/>
              </a:buClr>
              <a:buFont typeface="Wingdings" pitchFamily="2" charset="2"/>
              <a:buChar char="Ø"/>
              <a:defRPr/>
            </a:pPr>
            <a:r>
              <a:rPr lang="en-US" sz="2400" dirty="0">
                <a:solidFill>
                  <a:schemeClr val="tx1"/>
                </a:solidFill>
                <a:latin typeface="Arial" pitchFamily="34" charset="0"/>
                <a:cs typeface="Times New Roman" pitchFamily="18" charset="0"/>
              </a:rPr>
              <a:t>Low birth weight and developmental delay</a:t>
            </a:r>
          </a:p>
          <a:p>
            <a:pPr marL="2686050" indent="-228600">
              <a:lnSpc>
                <a:spcPct val="90000"/>
              </a:lnSpc>
              <a:buClr>
                <a:srgbClr val="FF0000"/>
              </a:buClr>
              <a:buFont typeface="Wingdings" pitchFamily="2" charset="2"/>
              <a:buChar char="Ø"/>
              <a:defRPr/>
            </a:pPr>
            <a:r>
              <a:rPr lang="en-US" sz="2400" dirty="0">
                <a:solidFill>
                  <a:schemeClr val="tx1"/>
                </a:solidFill>
                <a:latin typeface="Arial" pitchFamily="34" charset="0"/>
                <a:cs typeface="Times New Roman" pitchFamily="18" charset="0"/>
              </a:rPr>
              <a:t>Constipation</a:t>
            </a:r>
          </a:p>
          <a:p>
            <a:pPr marL="2686050" indent="-228600">
              <a:lnSpc>
                <a:spcPct val="90000"/>
              </a:lnSpc>
              <a:buClr>
                <a:srgbClr val="FF0000"/>
              </a:buClr>
              <a:buFont typeface="Wingdings" pitchFamily="2" charset="2"/>
              <a:buChar char="Ø"/>
              <a:defRPr/>
            </a:pPr>
            <a:r>
              <a:rPr lang="en-US" sz="2400" dirty="0">
                <a:solidFill>
                  <a:schemeClr val="tx1"/>
                </a:solidFill>
                <a:latin typeface="Arial" pitchFamily="34" charset="0"/>
                <a:cs typeface="Times New Roman" pitchFamily="18" charset="0"/>
              </a:rPr>
              <a:t>Cellulitis</a:t>
            </a:r>
          </a:p>
        </p:txBody>
      </p:sp>
      <p:pic>
        <p:nvPicPr>
          <p:cNvPr id="112643" name="Picture 4" descr="Bod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76400" y="1860550"/>
            <a:ext cx="2679700" cy="35893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44" name="Line 5"/>
          <p:cNvSpPr>
            <a:spLocks noChangeShapeType="1"/>
          </p:cNvSpPr>
          <p:nvPr/>
        </p:nvSpPr>
        <p:spPr bwMode="auto">
          <a:xfrm flipH="1">
            <a:off x="3200400" y="3581400"/>
            <a:ext cx="1219200" cy="7620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2645" name="Line 6"/>
          <p:cNvSpPr>
            <a:spLocks noChangeShapeType="1"/>
          </p:cNvSpPr>
          <p:nvPr/>
        </p:nvSpPr>
        <p:spPr bwMode="auto">
          <a:xfrm flipH="1">
            <a:off x="2971800" y="3200400"/>
            <a:ext cx="1447800" cy="30480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2646" name="Line 7"/>
          <p:cNvSpPr>
            <a:spLocks noChangeShapeType="1"/>
          </p:cNvSpPr>
          <p:nvPr/>
        </p:nvSpPr>
        <p:spPr bwMode="auto">
          <a:xfrm flipH="1" flipV="1">
            <a:off x="3048000" y="3962400"/>
            <a:ext cx="1371600" cy="83820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2647" name="Rectangle 2"/>
          <p:cNvSpPr>
            <a:spLocks noRot="1" noChangeArrowheads="1"/>
          </p:cNvSpPr>
          <p:nvPr/>
        </p:nvSpPr>
        <p:spPr bwMode="auto">
          <a:xfrm>
            <a:off x="1524000" y="7620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lgn="ctr"/>
            <a:r>
              <a:rPr lang="en-US" altLang="en-US" sz="3600" dirty="0">
                <a:solidFill>
                  <a:srgbClr val="FFFF00"/>
                </a:solidFill>
              </a:rPr>
              <a:t>Long-Term Effects of Opioids</a:t>
            </a:r>
          </a:p>
        </p:txBody>
      </p:sp>
      <p:sp>
        <p:nvSpPr>
          <p:cNvPr id="2" name="Slide Number Placeholder 1"/>
          <p:cNvSpPr>
            <a:spLocks noGrp="1"/>
          </p:cNvSpPr>
          <p:nvPr>
            <p:ph type="sldNum" sz="quarter" idx="12"/>
          </p:nvPr>
        </p:nvSpPr>
        <p:spPr/>
        <p:txBody>
          <a:bodyPr/>
          <a:lstStyle/>
          <a:p>
            <a:fld id="{D57F1E4F-1CFF-5643-939E-217C01CDF565}" type="slidenum">
              <a:rPr lang="en-US" smtClean="0"/>
              <a:pPr/>
              <a:t>20</a:t>
            </a:fld>
            <a:endParaRPr lang="en-US" dirty="0"/>
          </a:p>
        </p:txBody>
      </p:sp>
    </p:spTree>
    <p:custDataLst>
      <p:tags r:id="rId1"/>
    </p:custDataLst>
    <p:extLst>
      <p:ext uri="{BB962C8B-B14F-4D97-AF65-F5344CB8AC3E}">
        <p14:creationId xmlns:p14="http://schemas.microsoft.com/office/powerpoint/2010/main" val="2528747762"/>
      </p:ext>
    </p:extLst>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ChangeArrowheads="1"/>
          </p:cNvSpPr>
          <p:nvPr>
            <p:ph type="title"/>
          </p:nvPr>
        </p:nvSpPr>
        <p:spPr>
          <a:xfrm>
            <a:off x="1752600" y="274638"/>
            <a:ext cx="8229600" cy="715963"/>
          </a:xfrm>
        </p:spPr>
        <p:txBody>
          <a:bodyPr vert="horz" lIns="92075" tIns="46037" rIns="92075" bIns="46037" rtlCol="0" anchor="ctr">
            <a:normAutofit/>
          </a:bodyPr>
          <a:lstStyle/>
          <a:p>
            <a:pPr algn="ctr" eaLnBrk="1" hangingPunct="1">
              <a:defRPr/>
            </a:pPr>
            <a:r>
              <a:rPr lang="en-US" sz="4000" b="1" dirty="0"/>
              <a:t>Opioids: Basic Facts</a:t>
            </a:r>
          </a:p>
        </p:txBody>
      </p:sp>
      <p:sp>
        <p:nvSpPr>
          <p:cNvPr id="79875" name="Rectangle 3"/>
          <p:cNvSpPr>
            <a:spLocks noGrp="1" noChangeArrowheads="1"/>
          </p:cNvSpPr>
          <p:nvPr>
            <p:ph type="body" idx="1"/>
          </p:nvPr>
        </p:nvSpPr>
        <p:spPr>
          <a:xfrm>
            <a:off x="1905000" y="1447800"/>
            <a:ext cx="8458200" cy="4648200"/>
          </a:xfrm>
        </p:spPr>
        <p:txBody>
          <a:bodyPr vert="horz" lIns="92075" tIns="46037" rIns="92075" bIns="46037" rtlCol="0" anchor="ctr">
            <a:normAutofit fontScale="92500"/>
          </a:bodyPr>
          <a:lstStyle/>
          <a:p>
            <a:pPr eaLnBrk="1" hangingPunct="1">
              <a:lnSpc>
                <a:spcPct val="80000"/>
              </a:lnSpc>
              <a:buFont typeface="Wingdings" pitchFamily="2" charset="2"/>
              <a:buNone/>
              <a:defRPr/>
            </a:pPr>
            <a:r>
              <a:rPr lang="en-US" sz="2800" b="1" dirty="0"/>
              <a:t>Withdrawal symptoms:</a:t>
            </a:r>
          </a:p>
          <a:p>
            <a:pPr lvl="1" eaLnBrk="1" hangingPunct="1">
              <a:lnSpc>
                <a:spcPct val="80000"/>
              </a:lnSpc>
              <a:defRPr/>
            </a:pPr>
            <a:r>
              <a:rPr lang="en-US" sz="2600" dirty="0"/>
              <a:t>Intensity of withdrawal varies with level and chronicity of use</a:t>
            </a:r>
          </a:p>
          <a:p>
            <a:pPr lvl="1" eaLnBrk="1" hangingPunct="1">
              <a:lnSpc>
                <a:spcPct val="80000"/>
              </a:lnSpc>
              <a:defRPr/>
            </a:pPr>
            <a:r>
              <a:rPr lang="en-US" sz="2600" dirty="0"/>
              <a:t>Cessation of opioids causes a rebound in functions depressed by chronic use</a:t>
            </a:r>
          </a:p>
          <a:p>
            <a:pPr lvl="1" eaLnBrk="1" hangingPunct="1">
              <a:lnSpc>
                <a:spcPct val="80000"/>
              </a:lnSpc>
              <a:defRPr/>
            </a:pPr>
            <a:r>
              <a:rPr lang="en-US" sz="2600" dirty="0"/>
              <a:t>First signs occur shortly before next scheduled dose</a:t>
            </a:r>
          </a:p>
          <a:p>
            <a:pPr lvl="1" eaLnBrk="1" hangingPunct="1">
              <a:lnSpc>
                <a:spcPct val="80000"/>
              </a:lnSpc>
              <a:defRPr/>
            </a:pPr>
            <a:r>
              <a:rPr lang="en-US" sz="2600" dirty="0"/>
              <a:t>For short-acting opioids (e.g., heroin), peak of withdrawal occurs 36 to 72 hours after last dose</a:t>
            </a:r>
          </a:p>
          <a:p>
            <a:pPr lvl="1" eaLnBrk="1" hangingPunct="1">
              <a:lnSpc>
                <a:spcPct val="80000"/>
              </a:lnSpc>
              <a:defRPr/>
            </a:pPr>
            <a:r>
              <a:rPr lang="en-US" sz="2600" dirty="0"/>
              <a:t>Acute symptoms subside over 3 to 7 days</a:t>
            </a:r>
          </a:p>
          <a:p>
            <a:pPr lvl="1" eaLnBrk="1" hangingPunct="1">
              <a:lnSpc>
                <a:spcPct val="80000"/>
              </a:lnSpc>
              <a:defRPr/>
            </a:pPr>
            <a:r>
              <a:rPr lang="en-US" sz="2600" dirty="0"/>
              <a:t>Ongoing symptoms may linger for weeks or months</a:t>
            </a:r>
          </a:p>
        </p:txBody>
      </p:sp>
      <p:sp>
        <p:nvSpPr>
          <p:cNvPr id="113668" name="Slide Number Placeholder 5"/>
          <p:cNvSpPr txBox="1">
            <a:spLocks/>
          </p:cNvSpPr>
          <p:nvPr/>
        </p:nvSpPr>
        <p:spPr bwMode="auto">
          <a:xfrm>
            <a:off x="8550275" y="5730877"/>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lgn="r" eaLnBrk="1" fontAlgn="base" hangingPunct="1">
              <a:lnSpc>
                <a:spcPct val="80000"/>
              </a:lnSpc>
              <a:spcBef>
                <a:spcPct val="0"/>
              </a:spcBef>
              <a:spcAft>
                <a:spcPct val="0"/>
              </a:spcAft>
            </a:pPr>
            <a:endParaRPr lang="en-US" altLang="en-US" sz="1200" b="1" dirty="0">
              <a:solidFill>
                <a:srgbClr val="000000"/>
              </a:solidFill>
              <a:latin typeface="Arial" pitchFamily="34" charset="0"/>
            </a:endParaRPr>
          </a:p>
        </p:txBody>
      </p:sp>
      <p:sp>
        <p:nvSpPr>
          <p:cNvPr id="2" name="Slide Number Placeholder 1"/>
          <p:cNvSpPr>
            <a:spLocks noGrp="1"/>
          </p:cNvSpPr>
          <p:nvPr>
            <p:ph type="sldNum" sz="quarter" idx="12"/>
          </p:nvPr>
        </p:nvSpPr>
        <p:spPr/>
        <p:txBody>
          <a:bodyPr/>
          <a:lstStyle/>
          <a:p>
            <a:fld id="{D57F1E4F-1CFF-5643-939E-217C01CDF565}" type="slidenum">
              <a:rPr lang="en-US" smtClean="0"/>
              <a:pPr/>
              <a:t>21</a:t>
            </a:fld>
            <a:endParaRPr lang="en-US" dirty="0"/>
          </a:p>
        </p:txBody>
      </p:sp>
    </p:spTree>
    <p:extLst>
      <p:ext uri="{BB962C8B-B14F-4D97-AF65-F5344CB8AC3E}">
        <p14:creationId xmlns:p14="http://schemas.microsoft.com/office/powerpoint/2010/main" val="132047898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Rot="1" noChangeArrowheads="1"/>
          </p:cNvSpPr>
          <p:nvPr>
            <p:ph type="title"/>
          </p:nvPr>
        </p:nvSpPr>
        <p:spPr>
          <a:xfrm>
            <a:off x="1676400" y="266698"/>
            <a:ext cx="8991600" cy="715963"/>
          </a:xfrm>
        </p:spPr>
        <p:txBody>
          <a:bodyPr>
            <a:normAutofit fontScale="90000"/>
          </a:bodyPr>
          <a:lstStyle/>
          <a:p>
            <a:pPr algn="ctr" eaLnBrk="1" hangingPunct="1">
              <a:defRPr/>
            </a:pPr>
            <a:r>
              <a:rPr lang="en-US" sz="4200" b="1" dirty="0"/>
              <a:t>Symptoms of Opioid Withdrawal</a:t>
            </a:r>
          </a:p>
        </p:txBody>
      </p:sp>
      <p:sp>
        <p:nvSpPr>
          <p:cNvPr id="80899" name="Rectangle 3"/>
          <p:cNvSpPr>
            <a:spLocks noGrp="1" noChangeArrowheads="1"/>
          </p:cNvSpPr>
          <p:nvPr>
            <p:ph type="body" idx="1"/>
          </p:nvPr>
        </p:nvSpPr>
        <p:spPr>
          <a:xfrm>
            <a:off x="2133600" y="2514595"/>
            <a:ext cx="8382000" cy="4724400"/>
          </a:xfrm>
        </p:spPr>
        <p:txBody>
          <a:bodyPr>
            <a:normAutofit fontScale="92500" lnSpcReduction="20000"/>
          </a:bodyPr>
          <a:lstStyle/>
          <a:p>
            <a:pPr eaLnBrk="1" hangingPunct="1">
              <a:lnSpc>
                <a:spcPct val="80000"/>
              </a:lnSpc>
              <a:defRPr/>
            </a:pPr>
            <a:r>
              <a:rPr lang="en-US" sz="2800" dirty="0" err="1"/>
              <a:t>Dysphoric</a:t>
            </a:r>
            <a:r>
              <a:rPr lang="en-US" sz="2800" dirty="0"/>
              <a:t> mood</a:t>
            </a:r>
          </a:p>
          <a:p>
            <a:pPr eaLnBrk="1" hangingPunct="1">
              <a:lnSpc>
                <a:spcPct val="80000"/>
              </a:lnSpc>
              <a:defRPr/>
            </a:pPr>
            <a:r>
              <a:rPr lang="en-US" sz="2800" dirty="0"/>
              <a:t>Nausea or vomiting</a:t>
            </a:r>
          </a:p>
          <a:p>
            <a:pPr eaLnBrk="1" hangingPunct="1">
              <a:lnSpc>
                <a:spcPct val="80000"/>
              </a:lnSpc>
              <a:defRPr/>
            </a:pPr>
            <a:r>
              <a:rPr lang="en-US" sz="2800" dirty="0"/>
              <a:t>Diarrhea</a:t>
            </a:r>
          </a:p>
          <a:p>
            <a:pPr eaLnBrk="1" hangingPunct="1">
              <a:lnSpc>
                <a:spcPct val="80000"/>
              </a:lnSpc>
              <a:defRPr/>
            </a:pPr>
            <a:r>
              <a:rPr lang="en-US" sz="2800" dirty="0"/>
              <a:t>Tearing or runny nose</a:t>
            </a:r>
          </a:p>
          <a:p>
            <a:pPr eaLnBrk="1" hangingPunct="1">
              <a:lnSpc>
                <a:spcPct val="80000"/>
              </a:lnSpc>
              <a:defRPr/>
            </a:pPr>
            <a:r>
              <a:rPr lang="en-US" sz="2800" dirty="0"/>
              <a:t>Dilated pupils</a:t>
            </a:r>
          </a:p>
          <a:p>
            <a:pPr eaLnBrk="1" hangingPunct="1">
              <a:lnSpc>
                <a:spcPct val="80000"/>
              </a:lnSpc>
              <a:defRPr/>
            </a:pPr>
            <a:r>
              <a:rPr lang="en-US" sz="2800" dirty="0"/>
              <a:t>Muscle aches</a:t>
            </a:r>
          </a:p>
          <a:p>
            <a:pPr eaLnBrk="1" hangingPunct="1">
              <a:lnSpc>
                <a:spcPct val="80000"/>
              </a:lnSpc>
              <a:defRPr/>
            </a:pPr>
            <a:r>
              <a:rPr lang="en-US" sz="2800" dirty="0"/>
              <a:t>Goosebumps</a:t>
            </a:r>
          </a:p>
          <a:p>
            <a:pPr eaLnBrk="1" hangingPunct="1">
              <a:lnSpc>
                <a:spcPct val="80000"/>
              </a:lnSpc>
              <a:defRPr/>
            </a:pPr>
            <a:r>
              <a:rPr lang="en-US" sz="2800" dirty="0"/>
              <a:t>Sweating</a:t>
            </a:r>
          </a:p>
          <a:p>
            <a:pPr eaLnBrk="1" hangingPunct="1">
              <a:lnSpc>
                <a:spcPct val="80000"/>
              </a:lnSpc>
              <a:defRPr/>
            </a:pPr>
            <a:r>
              <a:rPr lang="en-US" sz="2800" dirty="0"/>
              <a:t>Yawning</a:t>
            </a:r>
          </a:p>
          <a:p>
            <a:pPr eaLnBrk="1" hangingPunct="1">
              <a:lnSpc>
                <a:spcPct val="80000"/>
              </a:lnSpc>
              <a:defRPr/>
            </a:pPr>
            <a:r>
              <a:rPr lang="en-US" sz="2800" dirty="0"/>
              <a:t>Fever</a:t>
            </a:r>
          </a:p>
          <a:p>
            <a:pPr eaLnBrk="1" hangingPunct="1">
              <a:lnSpc>
                <a:spcPct val="80000"/>
              </a:lnSpc>
              <a:defRPr/>
            </a:pPr>
            <a:r>
              <a:rPr lang="en-US" sz="2800" dirty="0"/>
              <a:t>Insomnia</a:t>
            </a:r>
          </a:p>
          <a:p>
            <a:pPr eaLnBrk="1" hangingPunct="1">
              <a:lnSpc>
                <a:spcPct val="80000"/>
              </a:lnSpc>
              <a:defRPr/>
            </a:pPr>
            <a:endParaRPr lang="en-US" sz="2800" dirty="0"/>
          </a:p>
          <a:p>
            <a:pPr eaLnBrk="1" hangingPunct="1">
              <a:lnSpc>
                <a:spcPct val="80000"/>
              </a:lnSpc>
              <a:defRPr/>
            </a:pPr>
            <a:endParaRPr lang="en-US" sz="2100" dirty="0"/>
          </a:p>
          <a:p>
            <a:pPr eaLnBrk="1" hangingPunct="1">
              <a:lnSpc>
                <a:spcPct val="80000"/>
              </a:lnSpc>
              <a:defRPr/>
            </a:pPr>
            <a:endParaRPr lang="en-US" sz="2100" dirty="0"/>
          </a:p>
          <a:p>
            <a:pPr eaLnBrk="1" hangingPunct="1">
              <a:lnSpc>
                <a:spcPct val="80000"/>
              </a:lnSpc>
              <a:defRPr/>
            </a:pPr>
            <a:endParaRPr lang="en-US" sz="2100" dirty="0"/>
          </a:p>
          <a:p>
            <a:pPr eaLnBrk="1" hangingPunct="1">
              <a:lnSpc>
                <a:spcPct val="80000"/>
              </a:lnSpc>
              <a:defRPr/>
            </a:pPr>
            <a:endParaRPr lang="en-US" dirty="0"/>
          </a:p>
          <a:p>
            <a:pPr eaLnBrk="1" hangingPunct="1">
              <a:lnSpc>
                <a:spcPct val="80000"/>
              </a:lnSpc>
              <a:defRPr/>
            </a:pPr>
            <a:endParaRPr lang="en-US" dirty="0"/>
          </a:p>
          <a:p>
            <a:pPr eaLnBrk="1" hangingPunct="1">
              <a:lnSpc>
                <a:spcPct val="80000"/>
              </a:lnSpc>
              <a:defRPr/>
            </a:pPr>
            <a:endParaRPr lang="en-US" dirty="0"/>
          </a:p>
          <a:p>
            <a:pPr eaLnBrk="1" hangingPunct="1">
              <a:lnSpc>
                <a:spcPct val="80000"/>
              </a:lnSpc>
              <a:defRPr/>
            </a:pPr>
            <a:endParaRPr lang="en-US" dirty="0"/>
          </a:p>
        </p:txBody>
      </p:sp>
      <p:sp>
        <p:nvSpPr>
          <p:cNvPr id="2" name="Slide Number Placeholder 1"/>
          <p:cNvSpPr>
            <a:spLocks noGrp="1"/>
          </p:cNvSpPr>
          <p:nvPr>
            <p:ph type="sldNum" sz="quarter" idx="12"/>
          </p:nvPr>
        </p:nvSpPr>
        <p:spPr/>
        <p:txBody>
          <a:bodyPr/>
          <a:lstStyle/>
          <a:p>
            <a:fld id="{D57F1E4F-1CFF-5643-939E-217C01CDF565}" type="slidenum">
              <a:rPr lang="en-US" smtClean="0"/>
              <a:pPr/>
              <a:t>22</a:t>
            </a:fld>
            <a:endParaRPr lang="en-US" dirty="0"/>
          </a:p>
        </p:txBody>
      </p:sp>
    </p:spTree>
    <p:extLst>
      <p:ext uri="{BB962C8B-B14F-4D97-AF65-F5344CB8AC3E}">
        <p14:creationId xmlns:p14="http://schemas.microsoft.com/office/powerpoint/2010/main" val="318044175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2662" y="152732"/>
            <a:ext cx="10032022" cy="1507067"/>
          </a:xfrm>
        </p:spPr>
        <p:txBody>
          <a:bodyPr>
            <a:normAutofit/>
          </a:bodyPr>
          <a:lstStyle/>
          <a:p>
            <a:pPr algn="ctr"/>
            <a:r>
              <a:rPr lang="en-US" sz="4000" b="1" dirty="0" smtClean="0"/>
              <a:t>Opioids and Opiates</a:t>
            </a:r>
            <a:br>
              <a:rPr lang="en-US" sz="4000" b="1" dirty="0" smtClean="0"/>
            </a:br>
            <a:r>
              <a:rPr lang="en-US" sz="4000" b="1" dirty="0" smtClean="0"/>
              <a:t>What we’ll cover today</a:t>
            </a:r>
            <a:endParaRPr lang="en-US" sz="4000" b="1" dirty="0"/>
          </a:p>
        </p:txBody>
      </p:sp>
      <p:sp>
        <p:nvSpPr>
          <p:cNvPr id="3" name="Content Placeholder 2"/>
          <p:cNvSpPr>
            <a:spLocks noGrp="1"/>
          </p:cNvSpPr>
          <p:nvPr>
            <p:ph idx="1"/>
          </p:nvPr>
        </p:nvSpPr>
        <p:spPr>
          <a:xfrm>
            <a:off x="2416293" y="1758463"/>
            <a:ext cx="8534400" cy="3615267"/>
          </a:xfrm>
        </p:spPr>
        <p:txBody>
          <a:bodyPr>
            <a:normAutofit/>
          </a:bodyPr>
          <a:lstStyle/>
          <a:p>
            <a:r>
              <a:rPr lang="en-US" sz="2800" dirty="0" smtClean="0"/>
              <a:t>What are they? &amp; What </a:t>
            </a:r>
            <a:r>
              <a:rPr lang="en-US" sz="2800" dirty="0"/>
              <a:t>do they do</a:t>
            </a:r>
            <a:r>
              <a:rPr lang="en-US" sz="2800" dirty="0" smtClean="0"/>
              <a:t>?</a:t>
            </a:r>
          </a:p>
          <a:p>
            <a:r>
              <a:rPr lang="en-US" sz="2800" dirty="0" smtClean="0">
                <a:solidFill>
                  <a:srgbClr val="FFFF00"/>
                </a:solidFill>
              </a:rPr>
              <a:t>Where do they come from?</a:t>
            </a:r>
            <a:endParaRPr lang="en-US" sz="2800" dirty="0">
              <a:solidFill>
                <a:srgbClr val="FFFF00"/>
              </a:solidFill>
            </a:endParaRPr>
          </a:p>
          <a:p>
            <a:r>
              <a:rPr lang="en-US" sz="2800" dirty="0" smtClean="0"/>
              <a:t>Why do we care?</a:t>
            </a:r>
          </a:p>
          <a:p>
            <a:r>
              <a:rPr lang="en-US" sz="2800" dirty="0"/>
              <a:t>Who’s using them?</a:t>
            </a:r>
          </a:p>
          <a:p>
            <a:r>
              <a:rPr lang="en-US" sz="2800" dirty="0" smtClean="0"/>
              <a:t>How did we get here?</a:t>
            </a:r>
          </a:p>
          <a:p>
            <a:r>
              <a:rPr lang="en-US" sz="2800" dirty="0" smtClean="0"/>
              <a:t>What is being done about it?</a:t>
            </a:r>
          </a:p>
        </p:txBody>
      </p:sp>
      <p:sp>
        <p:nvSpPr>
          <p:cNvPr id="4" name="Slide Number Placeholder 3"/>
          <p:cNvSpPr>
            <a:spLocks noGrp="1"/>
          </p:cNvSpPr>
          <p:nvPr>
            <p:ph type="sldNum" sz="quarter" idx="12"/>
          </p:nvPr>
        </p:nvSpPr>
        <p:spPr/>
        <p:txBody>
          <a:bodyPr/>
          <a:lstStyle/>
          <a:p>
            <a:fld id="{D57F1E4F-1CFF-5643-939E-217C01CDF565}" type="slidenum">
              <a:rPr lang="en-US" smtClean="0"/>
              <a:pPr/>
              <a:t>23</a:t>
            </a:fld>
            <a:endParaRPr lang="en-US" dirty="0"/>
          </a:p>
        </p:txBody>
      </p:sp>
    </p:spTree>
    <p:extLst>
      <p:ext uri="{BB962C8B-B14F-4D97-AF65-F5344CB8AC3E}">
        <p14:creationId xmlns:p14="http://schemas.microsoft.com/office/powerpoint/2010/main" val="202919891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264388"/>
          </a:xfrm>
        </p:spPr>
        <p:txBody>
          <a:bodyPr>
            <a:normAutofit/>
          </a:bodyPr>
          <a:lstStyle/>
          <a:p>
            <a:pPr algn="ctr"/>
            <a:r>
              <a:rPr lang="en-US" sz="4000" b="1" dirty="0" smtClean="0"/>
              <a:t>Where does heroin come from?</a:t>
            </a:r>
            <a:endParaRPr lang="en-US" sz="4000" b="1"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1043112"/>
            <a:ext cx="9144000" cy="565193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3" name="Slide Number Placeholder 2"/>
          <p:cNvSpPr>
            <a:spLocks noGrp="1"/>
          </p:cNvSpPr>
          <p:nvPr>
            <p:ph type="sldNum" sz="quarter" idx="12"/>
          </p:nvPr>
        </p:nvSpPr>
        <p:spPr/>
        <p:txBody>
          <a:bodyPr/>
          <a:lstStyle/>
          <a:p>
            <a:fld id="{D57F1E4F-1CFF-5643-939E-217C01CDF565}" type="slidenum">
              <a:rPr lang="en-US" smtClean="0"/>
              <a:pPr/>
              <a:t>24</a:t>
            </a:fld>
            <a:endParaRPr lang="en-US" dirty="0"/>
          </a:p>
        </p:txBody>
      </p:sp>
    </p:spTree>
    <p:extLst>
      <p:ext uri="{BB962C8B-B14F-4D97-AF65-F5344CB8AC3E}">
        <p14:creationId xmlns:p14="http://schemas.microsoft.com/office/powerpoint/2010/main" val="140629185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685"/>
            <a:ext cx="12192000" cy="1507067"/>
          </a:xfrm>
        </p:spPr>
        <p:txBody>
          <a:bodyPr>
            <a:normAutofit/>
          </a:bodyPr>
          <a:lstStyle/>
          <a:p>
            <a:pPr algn="ctr"/>
            <a:r>
              <a:rPr lang="en-US" sz="4000" b="1" dirty="0" smtClean="0"/>
              <a:t>Global Poppy Cultivation and </a:t>
            </a:r>
            <a:br>
              <a:rPr lang="en-US" sz="4000" b="1" dirty="0" smtClean="0"/>
            </a:br>
            <a:r>
              <a:rPr lang="en-US" sz="4000" b="1" dirty="0" smtClean="0"/>
              <a:t>Opium Production</a:t>
            </a:r>
            <a:endParaRPr lang="en-US" sz="4000" b="1" dirty="0"/>
          </a:p>
        </p:txBody>
      </p:sp>
      <p:pic>
        <p:nvPicPr>
          <p:cNvPr id="2050"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837058" y="1405552"/>
            <a:ext cx="4517885" cy="52578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3" name="Slide Number Placeholder 2"/>
          <p:cNvSpPr>
            <a:spLocks noGrp="1"/>
          </p:cNvSpPr>
          <p:nvPr>
            <p:ph type="sldNum" sz="quarter" idx="12"/>
          </p:nvPr>
        </p:nvSpPr>
        <p:spPr/>
        <p:txBody>
          <a:bodyPr/>
          <a:lstStyle/>
          <a:p>
            <a:fld id="{D57F1E4F-1CFF-5643-939E-217C01CDF565}" type="slidenum">
              <a:rPr lang="en-US" smtClean="0"/>
              <a:pPr/>
              <a:t>25</a:t>
            </a:fld>
            <a:endParaRPr lang="en-US" dirty="0"/>
          </a:p>
        </p:txBody>
      </p:sp>
    </p:spTree>
    <p:extLst>
      <p:ext uri="{BB962C8B-B14F-4D97-AF65-F5344CB8AC3E}">
        <p14:creationId xmlns:p14="http://schemas.microsoft.com/office/powerpoint/2010/main" val="60059297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2200" y="0"/>
            <a:ext cx="7696200" cy="4152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91" name="Picture 3"/>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2362200" y="2800350"/>
            <a:ext cx="7696200" cy="4057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Slide Number Placeholder 2"/>
          <p:cNvSpPr>
            <a:spLocks noGrp="1"/>
          </p:cNvSpPr>
          <p:nvPr>
            <p:ph type="sldNum" sz="quarter" idx="12"/>
          </p:nvPr>
        </p:nvSpPr>
        <p:spPr/>
        <p:txBody>
          <a:bodyPr/>
          <a:lstStyle/>
          <a:p>
            <a:fld id="{D57F1E4F-1CFF-5643-939E-217C01CDF565}" type="slidenum">
              <a:rPr lang="en-US" smtClean="0"/>
              <a:pPr/>
              <a:t>26</a:t>
            </a:fld>
            <a:endParaRPr lang="en-US" dirty="0"/>
          </a:p>
        </p:txBody>
      </p:sp>
    </p:spTree>
    <p:extLst>
      <p:ext uri="{BB962C8B-B14F-4D97-AF65-F5344CB8AC3E}">
        <p14:creationId xmlns:p14="http://schemas.microsoft.com/office/powerpoint/2010/main" val="287074629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550100" y="1"/>
            <a:ext cx="9117900" cy="6858000"/>
          </a:xfrm>
        </p:spPr>
      </p:pic>
      <p:sp>
        <p:nvSpPr>
          <p:cNvPr id="3" name="Slide Number Placeholder 2"/>
          <p:cNvSpPr>
            <a:spLocks noGrp="1"/>
          </p:cNvSpPr>
          <p:nvPr>
            <p:ph type="sldNum" sz="quarter" idx="12"/>
          </p:nvPr>
        </p:nvSpPr>
        <p:spPr/>
        <p:txBody>
          <a:bodyPr/>
          <a:lstStyle/>
          <a:p>
            <a:fld id="{D57F1E4F-1CFF-5643-939E-217C01CDF565}" type="slidenum">
              <a:rPr lang="en-US" smtClean="0"/>
              <a:pPr/>
              <a:t>27</a:t>
            </a:fld>
            <a:endParaRPr lang="en-US" dirty="0"/>
          </a:p>
        </p:txBody>
      </p:sp>
    </p:spTree>
    <p:extLst>
      <p:ext uri="{BB962C8B-B14F-4D97-AF65-F5344CB8AC3E}">
        <p14:creationId xmlns:p14="http://schemas.microsoft.com/office/powerpoint/2010/main" val="245731115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97067" y="0"/>
            <a:ext cx="4572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69078" y="0"/>
            <a:ext cx="4601561"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Slide Number Placeholder 1"/>
          <p:cNvSpPr>
            <a:spLocks noGrp="1"/>
          </p:cNvSpPr>
          <p:nvPr>
            <p:ph type="sldNum" sz="quarter" idx="12"/>
          </p:nvPr>
        </p:nvSpPr>
        <p:spPr/>
        <p:txBody>
          <a:bodyPr/>
          <a:lstStyle/>
          <a:p>
            <a:fld id="{D57F1E4F-1CFF-5643-939E-217C01CDF565}" type="slidenum">
              <a:rPr lang="en-US" smtClean="0"/>
              <a:pPr/>
              <a:t>28</a:t>
            </a:fld>
            <a:endParaRPr lang="en-US" dirty="0"/>
          </a:p>
        </p:txBody>
      </p:sp>
    </p:spTree>
    <p:extLst>
      <p:ext uri="{BB962C8B-B14F-4D97-AF65-F5344CB8AC3E}">
        <p14:creationId xmlns:p14="http://schemas.microsoft.com/office/powerpoint/2010/main" val="167793048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1066805"/>
            <a:ext cx="4724400" cy="44378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9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24588" y="1066801"/>
            <a:ext cx="4543425" cy="44378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Slide Number Placeholder 1"/>
          <p:cNvSpPr>
            <a:spLocks noGrp="1"/>
          </p:cNvSpPr>
          <p:nvPr>
            <p:ph type="sldNum" sz="quarter" idx="12"/>
          </p:nvPr>
        </p:nvSpPr>
        <p:spPr/>
        <p:txBody>
          <a:bodyPr/>
          <a:lstStyle/>
          <a:p>
            <a:fld id="{D57F1E4F-1CFF-5643-939E-217C01CDF565}" type="slidenum">
              <a:rPr lang="en-US" smtClean="0"/>
              <a:pPr/>
              <a:t>29</a:t>
            </a:fld>
            <a:endParaRPr lang="en-US" dirty="0"/>
          </a:p>
        </p:txBody>
      </p:sp>
    </p:spTree>
    <p:extLst>
      <p:ext uri="{BB962C8B-B14F-4D97-AF65-F5344CB8AC3E}">
        <p14:creationId xmlns:p14="http://schemas.microsoft.com/office/powerpoint/2010/main" val="387906577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Documents and Settings\bfinnerty\Local Settings\Temporary Internet Files\Content.IE5\ZZ30R8A4\MP900439390[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1184" y="457200"/>
            <a:ext cx="9016817" cy="6019800"/>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1828800" y="762000"/>
            <a:ext cx="7315200" cy="1293592"/>
          </a:xfrm>
        </p:spPr>
        <p:txBody>
          <a:bodyPr>
            <a:normAutofit/>
          </a:bodyPr>
          <a:lstStyle/>
          <a:p>
            <a:r>
              <a:rPr lang="en-US" sz="4400" b="1" dirty="0">
                <a:solidFill>
                  <a:srgbClr val="FFC000"/>
                </a:solidFill>
              </a:rPr>
              <a:t>Test Your Knowledge</a:t>
            </a:r>
          </a:p>
        </p:txBody>
      </p:sp>
      <p:sp>
        <p:nvSpPr>
          <p:cNvPr id="7" name="Slide Number Placeholder 3"/>
          <p:cNvSpPr>
            <a:spLocks noGrp="1"/>
          </p:cNvSpPr>
          <p:nvPr>
            <p:ph type="sldNum" sz="quarter" idx="4294967295"/>
          </p:nvPr>
        </p:nvSpPr>
        <p:spPr>
          <a:xfrm>
            <a:off x="10890423" y="6072751"/>
            <a:ext cx="1142245" cy="669925"/>
          </a:xfrm>
          <a:prstGeom prst="rect">
            <a:avLst/>
          </a:prstGeom>
        </p:spPr>
        <p:txBody>
          <a:bodyPr/>
          <a:lstStyle/>
          <a:p>
            <a:pPr algn="r"/>
            <a:endParaRPr lang="en-US" dirty="0" smtClean="0"/>
          </a:p>
          <a:p>
            <a:pPr algn="r"/>
            <a:r>
              <a:rPr lang="en-US" dirty="0" smtClean="0">
                <a:solidFill>
                  <a:schemeClr val="tx1">
                    <a:lumMod val="75000"/>
                  </a:schemeClr>
                </a:solidFill>
              </a:rPr>
              <a:t>3</a:t>
            </a:r>
            <a:endParaRPr lang="en-US" dirty="0">
              <a:solidFill>
                <a:schemeClr val="tx1">
                  <a:lumMod val="75000"/>
                </a:schemeClr>
              </a:solidFill>
            </a:endParaRPr>
          </a:p>
        </p:txBody>
      </p:sp>
    </p:spTree>
    <p:extLst>
      <p:ext uri="{BB962C8B-B14F-4D97-AF65-F5344CB8AC3E}">
        <p14:creationId xmlns:p14="http://schemas.microsoft.com/office/powerpoint/2010/main" val="417156410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1" y="0"/>
            <a:ext cx="4562475"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31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86480" y="0"/>
            <a:ext cx="4593021"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Slide Number Placeholder 1"/>
          <p:cNvSpPr>
            <a:spLocks noGrp="1"/>
          </p:cNvSpPr>
          <p:nvPr>
            <p:ph type="sldNum" sz="quarter" idx="12"/>
          </p:nvPr>
        </p:nvSpPr>
        <p:spPr/>
        <p:txBody>
          <a:bodyPr/>
          <a:lstStyle/>
          <a:p>
            <a:fld id="{D57F1E4F-1CFF-5643-939E-217C01CDF565}" type="slidenum">
              <a:rPr lang="en-US" smtClean="0"/>
              <a:pPr/>
              <a:t>30</a:t>
            </a:fld>
            <a:endParaRPr lang="en-US" dirty="0"/>
          </a:p>
        </p:txBody>
      </p:sp>
    </p:spTree>
    <p:extLst>
      <p:ext uri="{BB962C8B-B14F-4D97-AF65-F5344CB8AC3E}">
        <p14:creationId xmlns:p14="http://schemas.microsoft.com/office/powerpoint/2010/main" val="425768830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92000" cy="1554546"/>
          </a:xfrm>
        </p:spPr>
        <p:txBody>
          <a:bodyPr>
            <a:normAutofit/>
          </a:bodyPr>
          <a:lstStyle/>
          <a:p>
            <a:pPr algn="ctr"/>
            <a:r>
              <a:rPr lang="en-US" sz="4000" b="1" dirty="0" smtClean="0"/>
              <a:t>“Drug Mules”</a:t>
            </a:r>
            <a:endParaRPr lang="en-US" sz="4000" b="1" dirty="0"/>
          </a:p>
        </p:txBody>
      </p:sp>
      <p:pic>
        <p:nvPicPr>
          <p:cNvPr id="7" name="Content Placeholder 6"/>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1066800" y="1554546"/>
            <a:ext cx="4800600" cy="4319515"/>
          </a:xfrm>
        </p:spPr>
      </p:pic>
      <p:pic>
        <p:nvPicPr>
          <p:cNvPr id="8" name="Content Placeholder 7"/>
          <p:cNvPicPr>
            <a:picLocks noGrp="1" noChangeAspect="1"/>
          </p:cNvPicPr>
          <p:nvPr>
            <p:ph sz="quarter" idx="4"/>
          </p:nvPr>
        </p:nvPicPr>
        <p:blipFill>
          <a:blip r:embed="rId4">
            <a:extLst>
              <a:ext uri="{28A0092B-C50C-407E-A947-70E740481C1C}">
                <a14:useLocalDpi xmlns:a14="http://schemas.microsoft.com/office/drawing/2010/main" val="0"/>
              </a:ext>
            </a:extLst>
          </a:blip>
          <a:stretch>
            <a:fillRect/>
          </a:stretch>
        </p:blipFill>
        <p:spPr>
          <a:xfrm>
            <a:off x="5785097" y="1554546"/>
            <a:ext cx="4885651" cy="4319515"/>
          </a:xfrm>
        </p:spPr>
      </p:pic>
      <p:sp>
        <p:nvSpPr>
          <p:cNvPr id="4" name="Slide Number Placeholder 3"/>
          <p:cNvSpPr>
            <a:spLocks noGrp="1"/>
          </p:cNvSpPr>
          <p:nvPr>
            <p:ph type="sldNum" sz="quarter" idx="12"/>
          </p:nvPr>
        </p:nvSpPr>
        <p:spPr/>
        <p:txBody>
          <a:bodyPr/>
          <a:lstStyle/>
          <a:p>
            <a:fld id="{D57F1E4F-1CFF-5643-939E-217C01CDF565}" type="slidenum">
              <a:rPr lang="en-US" smtClean="0"/>
              <a:pPr/>
              <a:t>31</a:t>
            </a:fld>
            <a:endParaRPr lang="en-US" dirty="0"/>
          </a:p>
        </p:txBody>
      </p:sp>
    </p:spTree>
    <p:extLst>
      <p:ext uri="{BB962C8B-B14F-4D97-AF65-F5344CB8AC3E}">
        <p14:creationId xmlns:p14="http://schemas.microsoft.com/office/powerpoint/2010/main" val="203291908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563077"/>
          </a:xfrm>
        </p:spPr>
        <p:txBody>
          <a:bodyPr>
            <a:normAutofit/>
          </a:bodyPr>
          <a:lstStyle/>
          <a:p>
            <a:pPr algn="ctr"/>
            <a:r>
              <a:rPr lang="en-US" sz="4000" b="1" dirty="0" smtClean="0"/>
              <a:t>Opioids and Opiates</a:t>
            </a:r>
            <a:br>
              <a:rPr lang="en-US" sz="4000" b="1" dirty="0" smtClean="0"/>
            </a:br>
            <a:r>
              <a:rPr lang="en-US" sz="4000" b="1" dirty="0" smtClean="0"/>
              <a:t>What we’ll cover today</a:t>
            </a:r>
            <a:endParaRPr lang="en-US" sz="4000" b="1" dirty="0"/>
          </a:p>
        </p:txBody>
      </p:sp>
      <p:sp>
        <p:nvSpPr>
          <p:cNvPr id="3" name="Content Placeholder 2"/>
          <p:cNvSpPr>
            <a:spLocks noGrp="1"/>
          </p:cNvSpPr>
          <p:nvPr>
            <p:ph idx="1"/>
          </p:nvPr>
        </p:nvSpPr>
        <p:spPr>
          <a:xfrm>
            <a:off x="2539391" y="1802423"/>
            <a:ext cx="8534400" cy="3615267"/>
          </a:xfrm>
        </p:spPr>
        <p:txBody>
          <a:bodyPr>
            <a:normAutofit/>
          </a:bodyPr>
          <a:lstStyle/>
          <a:p>
            <a:r>
              <a:rPr lang="en-US" sz="2800" dirty="0" smtClean="0"/>
              <a:t>What are they? &amp; What </a:t>
            </a:r>
            <a:r>
              <a:rPr lang="en-US" sz="2800" dirty="0"/>
              <a:t>do they do</a:t>
            </a:r>
            <a:r>
              <a:rPr lang="en-US" sz="2800" dirty="0" smtClean="0"/>
              <a:t>?</a:t>
            </a:r>
          </a:p>
          <a:p>
            <a:r>
              <a:rPr lang="en-US" sz="2800" dirty="0" smtClean="0"/>
              <a:t>Where do they come from?</a:t>
            </a:r>
            <a:endParaRPr lang="en-US" sz="2800" dirty="0"/>
          </a:p>
          <a:p>
            <a:r>
              <a:rPr lang="en-US" sz="2800" dirty="0" smtClean="0">
                <a:solidFill>
                  <a:srgbClr val="FFFF00"/>
                </a:solidFill>
              </a:rPr>
              <a:t>Why do we care?</a:t>
            </a:r>
          </a:p>
          <a:p>
            <a:r>
              <a:rPr lang="en-US" sz="2800" dirty="0"/>
              <a:t>Who’s using them?</a:t>
            </a:r>
          </a:p>
          <a:p>
            <a:r>
              <a:rPr lang="en-US" sz="2800" dirty="0" smtClean="0"/>
              <a:t>How did we get here?</a:t>
            </a:r>
          </a:p>
          <a:p>
            <a:r>
              <a:rPr lang="en-US" sz="2800" dirty="0" smtClean="0"/>
              <a:t>What is being done about it?</a:t>
            </a:r>
          </a:p>
        </p:txBody>
      </p:sp>
      <p:sp>
        <p:nvSpPr>
          <p:cNvPr id="4" name="Slide Number Placeholder 3"/>
          <p:cNvSpPr>
            <a:spLocks noGrp="1"/>
          </p:cNvSpPr>
          <p:nvPr>
            <p:ph type="sldNum" sz="quarter" idx="12"/>
          </p:nvPr>
        </p:nvSpPr>
        <p:spPr/>
        <p:txBody>
          <a:bodyPr/>
          <a:lstStyle/>
          <a:p>
            <a:fld id="{D57F1E4F-1CFF-5643-939E-217C01CDF565}" type="slidenum">
              <a:rPr lang="en-US" smtClean="0"/>
              <a:pPr/>
              <a:t>32</a:t>
            </a:fld>
            <a:endParaRPr lang="en-US" dirty="0"/>
          </a:p>
        </p:txBody>
      </p:sp>
    </p:spTree>
    <p:extLst>
      <p:ext uri="{BB962C8B-B14F-4D97-AF65-F5344CB8AC3E}">
        <p14:creationId xmlns:p14="http://schemas.microsoft.com/office/powerpoint/2010/main" val="188164396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85546" y="88603"/>
            <a:ext cx="9082454" cy="1143000"/>
          </a:xfrm>
        </p:spPr>
        <p:txBody>
          <a:bodyPr>
            <a:normAutofit/>
          </a:bodyPr>
          <a:lstStyle/>
          <a:p>
            <a:pPr algn="ctr">
              <a:lnSpc>
                <a:spcPts val="2600"/>
              </a:lnSpc>
            </a:pPr>
            <a:r>
              <a:rPr lang="en-US" dirty="0">
                <a:solidFill>
                  <a:srgbClr val="FFFF00"/>
                </a:solidFill>
              </a:rPr>
              <a:t>Diagnoses of HIV Infection among Adults and Adolescents, by Transmission Category, </a:t>
            </a:r>
            <a:r>
              <a:rPr lang="en-US" dirty="0" smtClean="0">
                <a:solidFill>
                  <a:srgbClr val="FFFF00"/>
                </a:solidFill>
              </a:rPr>
              <a:t>2010–2014 United </a:t>
            </a:r>
            <a:r>
              <a:rPr lang="en-US" dirty="0">
                <a:solidFill>
                  <a:srgbClr val="FFFF00"/>
                </a:solidFill>
              </a:rPr>
              <a:t>States and 6 Dependent Areas</a:t>
            </a:r>
          </a:p>
        </p:txBody>
      </p:sp>
      <p:pic>
        <p:nvPicPr>
          <p:cNvPr id="3" name="Picture 2" descr="This slide presents the percentage distribution of adults and adolescents with diagnosed HIV infection from 2010 through 2014, by transmission category, for the United States and 6 dependent areas.&#10; &#10;The percentage of adults and adolescents with diagnosed HIV infection attributed to male-to-male sexual contact increased from 60% in 2010 to 66% in 2014. The percentages of diagnosed HIV infections attributed to injection drug use, male-to-male sexual contact and injection drug use, and heterosexual contact decreased from 2010 through 2014. The “Other” transmission category is not displayed as it comprises less than 1% of cases. The category includes hemophilia, blood transfusion, perinatal exposure, and risk factor not reported or not identified.&#10; &#10;Data include persons with a diagnosis of HIV infection regardless of stage of disease at diagnosis. Data have been statistically adjusted to account for missing transmission category.&#10; &#10;Heterosexual contact is with a person known to have, or to be at high risk for, HIV infection."/>
          <p:cNvPicPr>
            <a:picLocks noChangeAspect="1"/>
          </p:cNvPicPr>
          <p:nvPr/>
        </p:nvPicPr>
        <p:blipFill>
          <a:blip r:embed="rId3"/>
          <a:stretch>
            <a:fillRect/>
          </a:stretch>
        </p:blipFill>
        <p:spPr>
          <a:xfrm>
            <a:off x="1407044" y="1139868"/>
            <a:ext cx="9377912" cy="4847573"/>
          </a:xfrm>
          <a:prstGeom prst="rect">
            <a:avLst/>
          </a:prstGeom>
          <a:solidFill>
            <a:schemeClr val="tx1"/>
          </a:solidFill>
        </p:spPr>
      </p:pic>
      <p:sp>
        <p:nvSpPr>
          <p:cNvPr id="8" name="Text Placeholder 3"/>
          <p:cNvSpPr txBox="1">
            <a:spLocks/>
          </p:cNvSpPr>
          <p:nvPr/>
        </p:nvSpPr>
        <p:spPr>
          <a:xfrm>
            <a:off x="2559500" y="5875091"/>
            <a:ext cx="7419669" cy="812800"/>
          </a:xfrm>
          <a:prstGeom prst="rect">
            <a:avLst/>
          </a:prstGeom>
          <a:effectLst/>
        </p:spPr>
        <p:txBody>
          <a:bodyPr anchor="b"/>
          <a:lstStyle>
            <a:lvl1pPr marL="342900" indent="-342900" algn="l" defTabSz="914400" rtl="0" eaLnBrk="1" latinLnBrk="0" hangingPunct="1">
              <a:spcBef>
                <a:spcPct val="20000"/>
              </a:spcBef>
              <a:buFont typeface="Arial" pitchFamily="34" charset="0"/>
              <a:buNone/>
              <a:defRPr sz="11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85750" indent="-285750">
              <a:lnSpc>
                <a:spcPts val="900"/>
              </a:lnSpc>
              <a:spcBef>
                <a:spcPts val="0"/>
              </a:spcBef>
              <a:defRPr/>
            </a:pPr>
            <a:r>
              <a:rPr lang="en-US" sz="900" i="1" dirty="0">
                <a:latin typeface="Calibri" panose="020F0502020204030204" pitchFamily="34" charset="0"/>
              </a:rPr>
              <a:t>Note</a:t>
            </a:r>
            <a:r>
              <a:rPr lang="en-US" sz="900" dirty="0">
                <a:latin typeface="Calibri" panose="020F0502020204030204" pitchFamily="34" charset="0"/>
              </a:rPr>
              <a:t>. Data include persons with a diagnosis of HIV infection regardless of stage of  disease at diagnosis. Data have been statistically adjusted to account for missing transmission category. “Other” transmission category not displayed as it comprises less than 1% of cases.</a:t>
            </a:r>
          </a:p>
          <a:p>
            <a:pPr marL="307975" indent="-307975">
              <a:lnSpc>
                <a:spcPts val="900"/>
              </a:lnSpc>
              <a:spcBef>
                <a:spcPts val="0"/>
              </a:spcBef>
              <a:defRPr/>
            </a:pPr>
            <a:r>
              <a:rPr lang="en-US" sz="900" baseline="30000" dirty="0">
                <a:latin typeface="Calibri" panose="020F0502020204030204" pitchFamily="34" charset="0"/>
              </a:rPr>
              <a:t>a </a:t>
            </a:r>
            <a:r>
              <a:rPr lang="en-US" sz="900" dirty="0">
                <a:latin typeface="Calibri" panose="020F0502020204030204" pitchFamily="34" charset="0"/>
              </a:rPr>
              <a:t>Heterosexual contact with a person known to have, or to be at high risk for, HIV infection.    </a:t>
            </a:r>
          </a:p>
        </p:txBody>
      </p:sp>
      <p:sp>
        <p:nvSpPr>
          <p:cNvPr id="4" name="TextBox 3"/>
          <p:cNvSpPr txBox="1"/>
          <p:nvPr/>
        </p:nvSpPr>
        <p:spPr>
          <a:xfrm>
            <a:off x="11561523" y="6325644"/>
            <a:ext cx="412292" cy="338554"/>
          </a:xfrm>
          <a:prstGeom prst="rect">
            <a:avLst/>
          </a:prstGeom>
          <a:noFill/>
        </p:spPr>
        <p:txBody>
          <a:bodyPr wrap="none" rtlCol="0">
            <a:spAutoFit/>
          </a:bodyPr>
          <a:lstStyle/>
          <a:p>
            <a:r>
              <a:rPr lang="en-US" sz="1600" dirty="0" smtClean="0">
                <a:solidFill>
                  <a:schemeClr val="tx1">
                    <a:lumMod val="85000"/>
                  </a:schemeClr>
                </a:solidFill>
              </a:rPr>
              <a:t>33</a:t>
            </a:r>
            <a:endParaRPr lang="en-US" sz="1600" dirty="0">
              <a:solidFill>
                <a:schemeClr val="tx1">
                  <a:lumMod val="85000"/>
                </a:schemeClr>
              </a:solidFill>
            </a:endParaRPr>
          </a:p>
        </p:txBody>
      </p:sp>
    </p:spTree>
    <p:extLst>
      <p:ext uri="{BB962C8B-B14F-4D97-AF65-F5344CB8AC3E}">
        <p14:creationId xmlns:p14="http://schemas.microsoft.com/office/powerpoint/2010/main" val="3209085602"/>
      </p:ext>
    </p:extLst>
  </p:cSld>
  <p:clrMapOvr>
    <a:masterClrMapping/>
  </p:clrMapOvr>
  <p:transition>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48400"/>
            <a:ext cx="9144000" cy="1143000"/>
          </a:xfrm>
        </p:spPr>
        <p:txBody>
          <a:bodyPr>
            <a:normAutofit/>
          </a:bodyPr>
          <a:lstStyle/>
          <a:p>
            <a:pPr algn="ctr">
              <a:lnSpc>
                <a:spcPts val="2600"/>
              </a:lnSpc>
              <a:defRPr/>
            </a:pPr>
            <a:r>
              <a:rPr lang="en-US" sz="2400" dirty="0">
                <a:solidFill>
                  <a:srgbClr val="FFFF00"/>
                </a:solidFill>
              </a:rPr>
              <a:t>Deaths of Persons with Diagnosed HIV Infection </a:t>
            </a:r>
            <a:r>
              <a:rPr lang="en-US" sz="2400" dirty="0" smtClean="0">
                <a:solidFill>
                  <a:srgbClr val="FFFF00"/>
                </a:solidFill>
              </a:rPr>
              <a:t/>
            </a:r>
            <a:br>
              <a:rPr lang="en-US" sz="2400" dirty="0" smtClean="0">
                <a:solidFill>
                  <a:srgbClr val="FFFF00"/>
                </a:solidFill>
              </a:rPr>
            </a:br>
            <a:r>
              <a:rPr lang="en-US" sz="2400" dirty="0" smtClean="0">
                <a:solidFill>
                  <a:srgbClr val="FFFF00"/>
                </a:solidFill>
              </a:rPr>
              <a:t>Attributed </a:t>
            </a:r>
            <a:r>
              <a:rPr lang="en-US" sz="2400" dirty="0">
                <a:solidFill>
                  <a:srgbClr val="FFFF00"/>
                </a:solidFill>
              </a:rPr>
              <a:t>to Injection Drug Use</a:t>
            </a:r>
            <a:br>
              <a:rPr lang="en-US" sz="2400" dirty="0">
                <a:solidFill>
                  <a:srgbClr val="FFFF00"/>
                </a:solidFill>
              </a:rPr>
            </a:br>
            <a:r>
              <a:rPr lang="en-US" sz="2400" dirty="0">
                <a:solidFill>
                  <a:srgbClr val="FFFF00"/>
                </a:solidFill>
              </a:rPr>
              <a:t>by Race/Ethnicity, 2014</a:t>
            </a:r>
            <a:r>
              <a:rPr lang="en-US" sz="2400" dirty="0">
                <a:solidFill>
                  <a:srgbClr val="FFFF00"/>
                </a:solidFill>
                <a:ea typeface="+mn-ea"/>
                <a:cs typeface="+mn-cs"/>
              </a:rPr>
              <a:t>—United States </a:t>
            </a:r>
            <a:r>
              <a:rPr lang="en-US" sz="2400" dirty="0">
                <a:solidFill>
                  <a:srgbClr val="FFFF00"/>
                </a:solidFill>
              </a:rPr>
              <a:t>and 6 Dependent Areas</a:t>
            </a:r>
          </a:p>
        </p:txBody>
      </p:sp>
      <p:pic>
        <p:nvPicPr>
          <p:cNvPr id="3" name="Picture 2" descr="During 2014 in the United States and 6 dependent areas, approximately 3,897 deaths occurred among adults and adolescents with diagnosed HIV infection and who injected drugs. Blacks/African Americans accounted for the highest percentage of deaths among persons who injected drugs (48%), followed by Hispanics/Latinos (25%) and whites (21%). Persons of multiple races accounted for approximately 6% of deaths among persons who injected drugs. American Indians/Alaska Natives, Asians, and Native Hawaiians/other Pacific Islanders each accounted for less than 1% of deaths among persons who injected drugs. &#10;  &#10;Data include persons with a diagnosis of HIV infection regardless of stage of disease at diagnosis. Deaths of persons with diagnosed HIV infection may be due to any cause (may or may not be HIV-related). Data have been statistically adjusted to account for missing transmission category. Because column totals for numbers were calculated independently of the values for the subpopulations, the values in each column may not sum to the column total.&#10;&#10;Data exclude men with HIV infection attributed to male-to-male sexual contact and injection drug use.&#10; &#10;The Asian category includes Asian/Pacific Islander legacy cases (cases that were diagnosed and reported under the pre-1997 Office of Management and Budget race/ethnicity classification system). &#10;  &#10;Hispanics/Latinos can be of any race.&#10;"/>
          <p:cNvPicPr>
            <a:picLocks noChangeAspect="1"/>
          </p:cNvPicPr>
          <p:nvPr/>
        </p:nvPicPr>
        <p:blipFill>
          <a:blip r:embed="rId3"/>
          <a:stretch>
            <a:fillRect/>
          </a:stretch>
        </p:blipFill>
        <p:spPr>
          <a:xfrm>
            <a:off x="1379951" y="1065656"/>
            <a:ext cx="9432099" cy="4793664"/>
          </a:xfrm>
          <a:prstGeom prst="rect">
            <a:avLst/>
          </a:prstGeom>
          <a:solidFill>
            <a:schemeClr val="tx1"/>
          </a:solidFill>
        </p:spPr>
      </p:pic>
      <p:sp>
        <p:nvSpPr>
          <p:cNvPr id="8" name="Text Placeholder 3"/>
          <p:cNvSpPr txBox="1">
            <a:spLocks/>
          </p:cNvSpPr>
          <p:nvPr/>
        </p:nvSpPr>
        <p:spPr>
          <a:xfrm>
            <a:off x="2699661" y="5994400"/>
            <a:ext cx="7229305" cy="812800"/>
          </a:xfrm>
          <a:prstGeom prst="rect">
            <a:avLst/>
          </a:prstGeom>
        </p:spPr>
        <p:txBody>
          <a:bodyPr anchor="b"/>
          <a:lstStyle>
            <a:lvl1pPr marL="342900" indent="-342900" algn="l" defTabSz="914400" rtl="0" eaLnBrk="1" latinLnBrk="0" hangingPunct="1">
              <a:spcBef>
                <a:spcPct val="20000"/>
              </a:spcBef>
              <a:buFont typeface="Arial" pitchFamily="34" charset="0"/>
              <a:buNone/>
              <a:defRPr sz="11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85750" indent="-285750" fontAlgn="base">
              <a:lnSpc>
                <a:spcPts val="900"/>
              </a:lnSpc>
              <a:spcBef>
                <a:spcPts val="0"/>
              </a:spcBef>
              <a:spcAft>
                <a:spcPct val="0"/>
              </a:spcAft>
              <a:defRPr/>
            </a:pPr>
            <a:r>
              <a:rPr lang="en-US" sz="900" i="1" dirty="0">
                <a:latin typeface="Calibri" panose="020F0502020204030204" pitchFamily="34" charset="0"/>
              </a:rPr>
              <a:t>Note. </a:t>
            </a:r>
            <a:r>
              <a:rPr lang="en-US" sz="900" dirty="0">
                <a:latin typeface="Calibri" panose="020F0502020204030204" pitchFamily="34" charset="0"/>
              </a:rPr>
              <a:t>Data include persons with a diagnosis of HIV infection regardless of stage of disease at diagnosis. Deaths of persons with diagnosed HIV infection may be due to any cause. Data have been statistically adjusted to account for missing transmission category. Data exclude men with HIV infection attributed to male-to-male sexual contact and injection drug use.</a:t>
            </a:r>
          </a:p>
          <a:p>
            <a:pPr marL="285750" indent="-285750" fontAlgn="base">
              <a:lnSpc>
                <a:spcPts val="900"/>
              </a:lnSpc>
              <a:spcBef>
                <a:spcPts val="0"/>
              </a:spcBef>
              <a:spcAft>
                <a:spcPct val="0"/>
              </a:spcAft>
              <a:defRPr/>
            </a:pPr>
            <a:r>
              <a:rPr lang="en-US" sz="900" baseline="30000" dirty="0">
                <a:latin typeface="Calibri" panose="020F0502020204030204" pitchFamily="34" charset="0"/>
              </a:rPr>
              <a:t>a</a:t>
            </a:r>
            <a:r>
              <a:rPr lang="en-US" sz="900" dirty="0">
                <a:latin typeface="Calibri" panose="020F0502020204030204" pitchFamily="34" charset="0"/>
              </a:rPr>
              <a:t> Includes Asian/Pacific Islander legacy cases.</a:t>
            </a:r>
            <a:endParaRPr lang="en-US" sz="900" baseline="30000" dirty="0">
              <a:latin typeface="Calibri" panose="020F0502020204030204" pitchFamily="34" charset="0"/>
            </a:endParaRPr>
          </a:p>
          <a:p>
            <a:pPr marL="285750" indent="-285750" fontAlgn="base">
              <a:lnSpc>
                <a:spcPts val="900"/>
              </a:lnSpc>
              <a:spcBef>
                <a:spcPts val="0"/>
              </a:spcBef>
              <a:spcAft>
                <a:spcPct val="0"/>
              </a:spcAft>
              <a:defRPr/>
            </a:pPr>
            <a:r>
              <a:rPr lang="en-US" sz="900" baseline="30000" dirty="0">
                <a:latin typeface="Calibri" panose="020F0502020204030204" pitchFamily="34" charset="0"/>
              </a:rPr>
              <a:t>b</a:t>
            </a:r>
            <a:r>
              <a:rPr lang="en-US" sz="900" dirty="0">
                <a:latin typeface="Calibri" panose="020F0502020204030204" pitchFamily="34" charset="0"/>
              </a:rPr>
              <a:t> Hispanics/Latinos can be of any race.</a:t>
            </a:r>
          </a:p>
          <a:p>
            <a:pPr marL="285750" indent="-285750" fontAlgn="base">
              <a:lnSpc>
                <a:spcPts val="900"/>
              </a:lnSpc>
              <a:spcBef>
                <a:spcPts val="0"/>
              </a:spcBef>
              <a:spcAft>
                <a:spcPct val="0"/>
              </a:spcAft>
              <a:defRPr/>
            </a:pPr>
            <a:r>
              <a:rPr lang="en-US" sz="900" baseline="30000" dirty="0">
                <a:latin typeface="Calibri" panose="020F0502020204030204" pitchFamily="34" charset="0"/>
              </a:rPr>
              <a:t>c</a:t>
            </a:r>
            <a:r>
              <a:rPr lang="en-US" sz="900" dirty="0">
                <a:latin typeface="Calibri" panose="020F0502020204030204" pitchFamily="34" charset="0"/>
              </a:rPr>
              <a:t> Because column totals for numbers were calculated independently of the values for the subpopulations, the values in each column may not sum to </a:t>
            </a:r>
            <a:r>
              <a:rPr lang="en-US" sz="900" dirty="0">
                <a:solidFill>
                  <a:srgbClr val="5F5F5F"/>
                </a:solidFill>
                <a:latin typeface="Calibri" panose="020F0502020204030204" pitchFamily="34" charset="0"/>
              </a:rPr>
              <a:t>the column total.</a:t>
            </a:r>
          </a:p>
        </p:txBody>
      </p:sp>
      <p:sp>
        <p:nvSpPr>
          <p:cNvPr id="4" name="TextBox 3"/>
          <p:cNvSpPr txBox="1"/>
          <p:nvPr/>
        </p:nvSpPr>
        <p:spPr>
          <a:xfrm>
            <a:off x="11636680" y="6275540"/>
            <a:ext cx="412292" cy="338554"/>
          </a:xfrm>
          <a:prstGeom prst="rect">
            <a:avLst/>
          </a:prstGeom>
          <a:noFill/>
        </p:spPr>
        <p:txBody>
          <a:bodyPr wrap="none" rtlCol="0">
            <a:spAutoFit/>
          </a:bodyPr>
          <a:lstStyle/>
          <a:p>
            <a:r>
              <a:rPr lang="en-US" sz="1600" dirty="0" smtClean="0">
                <a:solidFill>
                  <a:schemeClr val="tx1">
                    <a:lumMod val="85000"/>
                  </a:schemeClr>
                </a:solidFill>
              </a:rPr>
              <a:t>34</a:t>
            </a:r>
            <a:endParaRPr lang="en-US" sz="1600" dirty="0">
              <a:solidFill>
                <a:schemeClr val="tx1">
                  <a:lumMod val="85000"/>
                </a:schemeClr>
              </a:solidFill>
            </a:endParaRPr>
          </a:p>
        </p:txBody>
      </p:sp>
    </p:spTree>
    <p:extLst>
      <p:ext uri="{BB962C8B-B14F-4D97-AF65-F5344CB8AC3E}">
        <p14:creationId xmlns:p14="http://schemas.microsoft.com/office/powerpoint/2010/main" val="2206374924"/>
      </p:ext>
    </p:extLst>
  </p:cSld>
  <p:clrMapOvr>
    <a:masterClrMapping/>
  </p:clrMapOvr>
  <p:transition>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17668"/>
            <a:ext cx="9144000" cy="1143000"/>
          </a:xfrm>
        </p:spPr>
        <p:txBody>
          <a:bodyPr/>
          <a:lstStyle/>
          <a:p>
            <a:pPr algn="ctr">
              <a:lnSpc>
                <a:spcPts val="2600"/>
              </a:lnSpc>
            </a:pPr>
            <a:r>
              <a:rPr lang="en-US" sz="2000" dirty="0">
                <a:solidFill>
                  <a:srgbClr val="FFFF00"/>
                </a:solidFill>
              </a:rPr>
              <a:t>Persons Living with Diagnosed HIV Infection </a:t>
            </a:r>
            <a:r>
              <a:rPr lang="en-US" sz="2000" dirty="0" smtClean="0">
                <a:solidFill>
                  <a:srgbClr val="FFFF00"/>
                </a:solidFill>
              </a:rPr>
              <a:t/>
            </a:r>
            <a:br>
              <a:rPr lang="en-US" sz="2000" dirty="0" smtClean="0">
                <a:solidFill>
                  <a:srgbClr val="FFFF00"/>
                </a:solidFill>
              </a:rPr>
            </a:br>
            <a:r>
              <a:rPr lang="en-US" sz="2000" dirty="0" smtClean="0">
                <a:solidFill>
                  <a:srgbClr val="FFFF00"/>
                </a:solidFill>
              </a:rPr>
              <a:t>Attributed </a:t>
            </a:r>
            <a:r>
              <a:rPr lang="en-US" sz="2000" dirty="0">
                <a:solidFill>
                  <a:srgbClr val="FFFF00"/>
                </a:solidFill>
              </a:rPr>
              <a:t>to Injection Drug Use</a:t>
            </a:r>
            <a:br>
              <a:rPr lang="en-US" sz="2000" dirty="0">
                <a:solidFill>
                  <a:srgbClr val="FFFF00"/>
                </a:solidFill>
              </a:rPr>
            </a:br>
            <a:r>
              <a:rPr lang="en-US" sz="2000" dirty="0">
                <a:solidFill>
                  <a:srgbClr val="FFFF00"/>
                </a:solidFill>
              </a:rPr>
              <a:t>by Race/Ethnicity, Year-end 2014—United States and 6 Dependent Area</a:t>
            </a:r>
            <a:r>
              <a:rPr lang="en-US" sz="2000" dirty="0">
                <a:solidFill>
                  <a:srgbClr val="FFFF00"/>
                </a:solidFill>
                <a:ea typeface="+mn-ea"/>
                <a:cs typeface="+mn-cs"/>
              </a:rPr>
              <a:t>s</a:t>
            </a:r>
            <a:endParaRPr lang="en-US" sz="2000" dirty="0">
              <a:solidFill>
                <a:srgbClr val="FFFF00"/>
              </a:solidFill>
            </a:endParaRPr>
          </a:p>
        </p:txBody>
      </p:sp>
      <p:pic>
        <p:nvPicPr>
          <p:cNvPr id="3" name="Picture 2" descr="At the end of 2014 in the United States and 6 dependent areas, approximately 136,242 adults and adolescents were living with diagnosed HIV infection that was attributed to injection drug use (IDU). Approximately 49% were black/African American, 27% were Hispanic/Latino, and 20% were white. Persons of multiple races accounted for approximately 4% of those living with diagnosed HIV infection that was attributed to IDU. American Indians/Alaska Natives, Asians, and Native Hawaiians/other Pacific Islanders each accounted for 1% or less of those living with diagnosed HIV infection that was attributed to IDU.&#10;  &#10;Data include persons with a diagnosis of HIV infection regardless of stage of disease at diagnosis. Data have been statistically adjusted to account for missing transmission category. Because column totals for numbers were calculated independently of the values for the subpopulations, the values in each column may not sum to the column total.&#10; &#10;Data exclude men with HIV infection attributed to male-to-male sexual contact and injection drug use.&#10; &#10;The Asian category includes Asian/Pacific Islander legacy cases (cases that were diagnosed and reported under the pre-1997 Office of Management and Budget race/ethnicity classification system).   &#10; &#10;Hispanics/Latinos can be of any race.&#10;"/>
          <p:cNvPicPr>
            <a:picLocks noChangeAspect="1"/>
          </p:cNvPicPr>
          <p:nvPr/>
        </p:nvPicPr>
        <p:blipFill>
          <a:blip r:embed="rId3"/>
          <a:stretch>
            <a:fillRect/>
          </a:stretch>
        </p:blipFill>
        <p:spPr>
          <a:xfrm>
            <a:off x="1189972" y="1348054"/>
            <a:ext cx="9081369" cy="4161897"/>
          </a:xfrm>
          <a:prstGeom prst="rect">
            <a:avLst/>
          </a:prstGeom>
          <a:solidFill>
            <a:schemeClr val="tx1"/>
          </a:solidFill>
        </p:spPr>
      </p:pic>
      <p:sp>
        <p:nvSpPr>
          <p:cNvPr id="8" name="Text Placeholder 3"/>
          <p:cNvSpPr txBox="1">
            <a:spLocks/>
          </p:cNvSpPr>
          <p:nvPr/>
        </p:nvSpPr>
        <p:spPr>
          <a:xfrm>
            <a:off x="2575255" y="5949296"/>
            <a:ext cx="7270368" cy="812800"/>
          </a:xfrm>
          <a:prstGeom prst="rect">
            <a:avLst/>
          </a:prstGeom>
        </p:spPr>
        <p:txBody>
          <a:bodyPr anchor="b"/>
          <a:lstStyle>
            <a:lvl1pPr marL="342900" indent="-342900" algn="l" defTabSz="914400" rtl="0" eaLnBrk="1" latinLnBrk="0" hangingPunct="1">
              <a:spcBef>
                <a:spcPct val="20000"/>
              </a:spcBef>
              <a:buFont typeface="Arial" pitchFamily="34" charset="0"/>
              <a:buNone/>
              <a:defRPr sz="11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85750" indent="-285750">
              <a:lnSpc>
                <a:spcPts val="900"/>
              </a:lnSpc>
              <a:spcBef>
                <a:spcPts val="0"/>
              </a:spcBef>
              <a:defRPr/>
            </a:pPr>
            <a:r>
              <a:rPr lang="en-US" sz="900" i="1" dirty="0">
                <a:latin typeface="Calibri" panose="020F0502020204030204" pitchFamily="34" charset="0"/>
              </a:rPr>
              <a:t>Note. </a:t>
            </a:r>
            <a:r>
              <a:rPr lang="en-US" sz="900" dirty="0">
                <a:latin typeface="Calibri" panose="020F0502020204030204" pitchFamily="34" charset="0"/>
              </a:rPr>
              <a:t>Data include persons with a diagnosis of HIV infection regardless of stage of  disease at diagnosis. Data have been statistically adjusted to account for missing transmission category. Data exclude men with HIV infection attributed to male-to-male sexual contact and injection drug use.</a:t>
            </a:r>
          </a:p>
          <a:p>
            <a:pPr marL="285750" indent="-285750">
              <a:lnSpc>
                <a:spcPts val="900"/>
              </a:lnSpc>
              <a:spcBef>
                <a:spcPts val="0"/>
              </a:spcBef>
              <a:defRPr/>
            </a:pPr>
            <a:r>
              <a:rPr lang="en-US" sz="900" baseline="30000" dirty="0">
                <a:latin typeface="Calibri" panose="020F0502020204030204" pitchFamily="34" charset="0"/>
              </a:rPr>
              <a:t>a </a:t>
            </a:r>
            <a:r>
              <a:rPr lang="en-US" sz="900" dirty="0">
                <a:latin typeface="Calibri" panose="020F0502020204030204" pitchFamily="34" charset="0"/>
              </a:rPr>
              <a:t>Includes Asian/Pacific Islander legacy cases.</a:t>
            </a:r>
            <a:endParaRPr lang="en-US" sz="900" baseline="30000" dirty="0">
              <a:latin typeface="Calibri" panose="020F0502020204030204" pitchFamily="34" charset="0"/>
            </a:endParaRPr>
          </a:p>
          <a:p>
            <a:pPr marL="285750" indent="-285750">
              <a:lnSpc>
                <a:spcPts val="900"/>
              </a:lnSpc>
              <a:spcBef>
                <a:spcPts val="0"/>
              </a:spcBef>
              <a:defRPr/>
            </a:pPr>
            <a:r>
              <a:rPr lang="en-US" sz="900" baseline="30000" dirty="0">
                <a:latin typeface="Calibri" panose="020F0502020204030204" pitchFamily="34" charset="0"/>
              </a:rPr>
              <a:t>b </a:t>
            </a:r>
            <a:r>
              <a:rPr lang="en-US" sz="900" dirty="0">
                <a:latin typeface="Calibri" panose="020F0502020204030204" pitchFamily="34" charset="0"/>
              </a:rPr>
              <a:t>Hispanics/Latinos can be of any race.</a:t>
            </a:r>
          </a:p>
          <a:p>
            <a:pPr marL="285750" indent="-285750">
              <a:lnSpc>
                <a:spcPts val="900"/>
              </a:lnSpc>
              <a:spcBef>
                <a:spcPts val="0"/>
              </a:spcBef>
              <a:defRPr/>
            </a:pPr>
            <a:r>
              <a:rPr lang="en-US" sz="900" baseline="30000" dirty="0">
                <a:latin typeface="Calibri" panose="020F0502020204030204" pitchFamily="34" charset="0"/>
              </a:rPr>
              <a:t>c</a:t>
            </a:r>
            <a:r>
              <a:rPr lang="en-US" sz="900" dirty="0">
                <a:latin typeface="Calibri" panose="020F0502020204030204" pitchFamily="34" charset="0"/>
              </a:rPr>
              <a:t> Because column totals for numbers were calculated independently of the values for the subpopulations, the values in each column may not sum to the column total.</a:t>
            </a:r>
          </a:p>
        </p:txBody>
      </p:sp>
      <p:sp>
        <p:nvSpPr>
          <p:cNvPr id="4" name="TextBox 3"/>
          <p:cNvSpPr txBox="1"/>
          <p:nvPr/>
        </p:nvSpPr>
        <p:spPr>
          <a:xfrm>
            <a:off x="11699310" y="6400800"/>
            <a:ext cx="412292" cy="338554"/>
          </a:xfrm>
          <a:prstGeom prst="rect">
            <a:avLst/>
          </a:prstGeom>
          <a:noFill/>
        </p:spPr>
        <p:txBody>
          <a:bodyPr wrap="none" rtlCol="0">
            <a:spAutoFit/>
          </a:bodyPr>
          <a:lstStyle/>
          <a:p>
            <a:r>
              <a:rPr lang="en-US" sz="1600" dirty="0" smtClean="0">
                <a:solidFill>
                  <a:schemeClr val="tx1">
                    <a:lumMod val="85000"/>
                  </a:schemeClr>
                </a:solidFill>
              </a:rPr>
              <a:t>35</a:t>
            </a:r>
            <a:endParaRPr lang="en-US" sz="1600" dirty="0">
              <a:solidFill>
                <a:schemeClr val="tx1">
                  <a:lumMod val="85000"/>
                </a:schemeClr>
              </a:solidFill>
            </a:endParaRPr>
          </a:p>
        </p:txBody>
      </p:sp>
    </p:spTree>
    <p:extLst>
      <p:ext uri="{BB962C8B-B14F-4D97-AF65-F5344CB8AC3E}">
        <p14:creationId xmlns:p14="http://schemas.microsoft.com/office/powerpoint/2010/main" val="3158502857"/>
      </p:ext>
    </p:extLst>
  </p:cSld>
  <p:clrMapOvr>
    <a:masterClrMapping/>
  </p:clrMapOvr>
  <p:transition>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4343401" y="0"/>
            <a:ext cx="5844371" cy="6858000"/>
          </a:xfrm>
          <a:prstGeom prst="rect">
            <a:avLst/>
          </a:prstGeom>
        </p:spPr>
      </p:pic>
      <p:pic>
        <p:nvPicPr>
          <p:cNvPr id="5" name="Content Placeholder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bwMode="auto">
          <a:xfrm>
            <a:off x="1752601" y="0"/>
            <a:ext cx="5181600" cy="690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2"/>
          <p:cNvSpPr>
            <a:spLocks noGrp="1"/>
          </p:cNvSpPr>
          <p:nvPr>
            <p:ph type="sldNum" sz="quarter" idx="12"/>
          </p:nvPr>
        </p:nvSpPr>
        <p:spPr/>
        <p:txBody>
          <a:bodyPr/>
          <a:lstStyle/>
          <a:p>
            <a:fld id="{D57F1E4F-1CFF-5643-939E-217C01CDF565}" type="slidenum">
              <a:rPr lang="en-US" smtClean="0"/>
              <a:pPr/>
              <a:t>36</a:t>
            </a:fld>
            <a:endParaRPr lang="en-US" dirty="0"/>
          </a:p>
        </p:txBody>
      </p:sp>
    </p:spTree>
    <p:extLst>
      <p:ext uri="{BB962C8B-B14F-4D97-AF65-F5344CB8AC3E}">
        <p14:creationId xmlns:p14="http://schemas.microsoft.com/office/powerpoint/2010/main" val="213563669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le 1"/>
          <p:cNvSpPr>
            <a:spLocks noGrp="1"/>
          </p:cNvSpPr>
          <p:nvPr>
            <p:ph type="title"/>
          </p:nvPr>
        </p:nvSpPr>
        <p:spPr>
          <a:xfrm>
            <a:off x="0" y="-235471"/>
            <a:ext cx="12050037" cy="1143000"/>
          </a:xfrm>
        </p:spPr>
        <p:txBody>
          <a:bodyPr>
            <a:normAutofit/>
          </a:bodyPr>
          <a:lstStyle/>
          <a:p>
            <a:pPr algn="ctr">
              <a:lnSpc>
                <a:spcPts val="2600"/>
              </a:lnSpc>
            </a:pPr>
            <a:r>
              <a:rPr lang="en-US" sz="2400" dirty="0">
                <a:solidFill>
                  <a:srgbClr val="FFFF00"/>
                </a:solidFill>
                <a:latin typeface="+mj-lt"/>
              </a:rPr>
              <a:t>Diagnosed HIV Infections Classified as Stage 3 (AIDS) among Persons Who Inject Drugs, 1985–2014—United States and 6 Dependent Areas</a:t>
            </a:r>
          </a:p>
        </p:txBody>
      </p:sp>
      <p:pic>
        <p:nvPicPr>
          <p:cNvPr id="2" name="Picture 1" descr="During 1985–2014, the percentage of HIV infections classified as stage 3 (AIDS) that were attributed to injection drug use (IDU) ranged from a minimum of 10% to a maximum of 31% in the United States and 6 dependent areas: 20% in 1985 with a gradual increase through 1993; 31% in 1993; gradual decrease from 1994-onward; and 11% in 2014. The greatest number of stage 3 (AIDS) classifications among persons who inject drugs was 24,144 in 1993.&#10;  &#10;Data have been statistically adjusted to account for missing transmission category.&#10;"/>
          <p:cNvPicPr>
            <a:picLocks noChangeAspect="1"/>
          </p:cNvPicPr>
          <p:nvPr/>
        </p:nvPicPr>
        <p:blipFill>
          <a:blip r:embed="rId3"/>
          <a:stretch>
            <a:fillRect/>
          </a:stretch>
        </p:blipFill>
        <p:spPr>
          <a:xfrm>
            <a:off x="1074333" y="907529"/>
            <a:ext cx="10043335" cy="5172494"/>
          </a:xfrm>
          <a:prstGeom prst="rect">
            <a:avLst/>
          </a:prstGeom>
          <a:solidFill>
            <a:schemeClr val="tx1"/>
          </a:solidFill>
        </p:spPr>
      </p:pic>
      <p:sp>
        <p:nvSpPr>
          <p:cNvPr id="9" name="Text Placeholder 3"/>
          <p:cNvSpPr txBox="1">
            <a:spLocks/>
          </p:cNvSpPr>
          <p:nvPr/>
        </p:nvSpPr>
        <p:spPr>
          <a:xfrm>
            <a:off x="1741118" y="5854554"/>
            <a:ext cx="7606360" cy="777977"/>
          </a:xfrm>
          <a:prstGeom prst="rect">
            <a:avLst/>
          </a:prstGeom>
        </p:spPr>
        <p:txBody>
          <a:bodyPr anchor="b"/>
          <a:lstStyle>
            <a:lvl1pPr marL="342900" indent="-342900" algn="l" defTabSz="914400" rtl="0" eaLnBrk="1" latinLnBrk="0" hangingPunct="1">
              <a:spcBef>
                <a:spcPct val="20000"/>
              </a:spcBef>
              <a:buFont typeface="Arial" pitchFamily="34" charset="0"/>
              <a:buNone/>
              <a:defRPr sz="11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83464">
              <a:lnSpc>
                <a:spcPts val="900"/>
              </a:lnSpc>
              <a:spcBef>
                <a:spcPts val="0"/>
              </a:spcBef>
            </a:pPr>
            <a:r>
              <a:rPr lang="en-US" sz="1200" i="1" dirty="0">
                <a:latin typeface="Calibri" panose="020F0502020204030204" pitchFamily="34" charset="0"/>
              </a:rPr>
              <a:t>Note. </a:t>
            </a:r>
            <a:r>
              <a:rPr lang="en-US" sz="1200" dirty="0">
                <a:latin typeface="Calibri" panose="020F0502020204030204" pitchFamily="34" charset="0"/>
              </a:rPr>
              <a:t>Data have been statistically adjusted to account for missing transmission category. Data exclude men with HIV infection attributed to male-to-male sexual contact and injection drug use.</a:t>
            </a:r>
          </a:p>
        </p:txBody>
      </p:sp>
      <p:sp>
        <p:nvSpPr>
          <p:cNvPr id="3" name="TextBox 2"/>
          <p:cNvSpPr txBox="1"/>
          <p:nvPr/>
        </p:nvSpPr>
        <p:spPr>
          <a:xfrm>
            <a:off x="11686784" y="6313118"/>
            <a:ext cx="412292" cy="338554"/>
          </a:xfrm>
          <a:prstGeom prst="rect">
            <a:avLst/>
          </a:prstGeom>
          <a:noFill/>
        </p:spPr>
        <p:txBody>
          <a:bodyPr wrap="none" rtlCol="0">
            <a:spAutoFit/>
          </a:bodyPr>
          <a:lstStyle/>
          <a:p>
            <a:r>
              <a:rPr lang="en-US" sz="1600" dirty="0" smtClean="0">
                <a:solidFill>
                  <a:schemeClr val="tx1">
                    <a:lumMod val="85000"/>
                  </a:schemeClr>
                </a:solidFill>
              </a:rPr>
              <a:t>37</a:t>
            </a:r>
            <a:endParaRPr lang="en-US" sz="1600" dirty="0">
              <a:solidFill>
                <a:schemeClr val="tx1">
                  <a:lumMod val="85000"/>
                </a:schemeClr>
              </a:solidFill>
            </a:endParaRPr>
          </a:p>
        </p:txBody>
      </p:sp>
    </p:spTree>
    <p:extLst>
      <p:ext uri="{BB962C8B-B14F-4D97-AF65-F5344CB8AC3E}">
        <p14:creationId xmlns:p14="http://schemas.microsoft.com/office/powerpoint/2010/main" val="3915206576"/>
      </p:ext>
    </p:extLst>
  </p:cSld>
  <p:clrMapOvr>
    <a:masterClrMapping/>
  </p:clrMapOvr>
  <p:transition>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5781" y="154375"/>
            <a:ext cx="11486367" cy="1143000"/>
          </a:xfrm>
        </p:spPr>
        <p:txBody>
          <a:bodyPr>
            <a:normAutofit/>
          </a:bodyPr>
          <a:lstStyle/>
          <a:p>
            <a:pPr algn="ctr">
              <a:lnSpc>
                <a:spcPts val="2600"/>
              </a:lnSpc>
            </a:pPr>
            <a:r>
              <a:rPr lang="en-US" sz="2400" dirty="0">
                <a:solidFill>
                  <a:srgbClr val="FFFF00"/>
                </a:solidFill>
              </a:rPr>
              <a:t>Stage 3 (AIDS) Classifications among Adults and Adolescents with Diagnosed HIV Infection, by Transmission Category and Year of Classification, 1985–2014</a:t>
            </a:r>
            <a:br>
              <a:rPr lang="en-US" sz="2400" dirty="0">
                <a:solidFill>
                  <a:srgbClr val="FFFF00"/>
                </a:solidFill>
              </a:rPr>
            </a:br>
            <a:r>
              <a:rPr lang="en-US" sz="2400" dirty="0">
                <a:solidFill>
                  <a:srgbClr val="FFFF00"/>
                </a:solidFill>
              </a:rPr>
              <a:t>United States and 6 Dependent Areas</a:t>
            </a:r>
          </a:p>
        </p:txBody>
      </p:sp>
      <p:pic>
        <p:nvPicPr>
          <p:cNvPr id="3" name="Picture 2" descr="The number of HIV infections classified as stage 3 (AIDS) among persons with infection attributed to male-to-male sexual contact continues to represent the highest number stage 3 (AIDS) classifications each year. Stage 3 (AIDS) among persons with HIV infection attributed to injection drug use have continued to decline while heterosexual contact has increased. Stage 3 (AIDS) among persons with HIV infection attributed to heterosexual contact surpassed the number of those attributed to injection drug use for the first time in 2001 and have continued to account for the second highest number of infections classified as stage 3 (AIDS) annually since that time.&#10;&#10;Data have been statistically adjusted to account for missing transmission category.&#10; &#10;Heterosexual contact is with a person known to have, or to be at high risk for, HIV infection.&#10;&#10;The “Other” category includes hemophilia, blood transfusion, perinatal exposure, and risk factor not reported or not identified.&#10;"/>
          <p:cNvPicPr>
            <a:picLocks noChangeAspect="1"/>
          </p:cNvPicPr>
          <p:nvPr/>
        </p:nvPicPr>
        <p:blipFill>
          <a:blip r:embed="rId3"/>
          <a:stretch>
            <a:fillRect/>
          </a:stretch>
        </p:blipFill>
        <p:spPr>
          <a:xfrm>
            <a:off x="1054274" y="1198004"/>
            <a:ext cx="10083452" cy="4893480"/>
          </a:xfrm>
          <a:prstGeom prst="rect">
            <a:avLst/>
          </a:prstGeom>
          <a:solidFill>
            <a:schemeClr val="tx1"/>
          </a:solidFill>
        </p:spPr>
      </p:pic>
      <p:sp>
        <p:nvSpPr>
          <p:cNvPr id="28" name="Text Placeholder 3"/>
          <p:cNvSpPr>
            <a:spLocks noGrp="1"/>
          </p:cNvSpPr>
          <p:nvPr>
            <p:ph type="body" sz="quarter" idx="10"/>
          </p:nvPr>
        </p:nvSpPr>
        <p:spPr>
          <a:xfrm>
            <a:off x="2597151" y="6091490"/>
            <a:ext cx="6781800" cy="519279"/>
          </a:xfrm>
          <a:prstGeom prst="rect">
            <a:avLst/>
          </a:prstGeom>
        </p:spPr>
        <p:txBody>
          <a:bodyPr>
            <a:noAutofit/>
          </a:bodyPr>
          <a:lstStyle/>
          <a:p>
            <a:pPr marL="0" indent="0">
              <a:lnSpc>
                <a:spcPts val="900"/>
              </a:lnSpc>
              <a:spcBef>
                <a:spcPts val="0"/>
              </a:spcBef>
              <a:buNone/>
            </a:pPr>
            <a:r>
              <a:rPr lang="en-US" sz="1100" i="1" dirty="0">
                <a:solidFill>
                  <a:schemeClr val="tx1"/>
                </a:solidFill>
              </a:rPr>
              <a:t>Note. </a:t>
            </a:r>
            <a:r>
              <a:rPr lang="en-US" sz="1100" dirty="0">
                <a:solidFill>
                  <a:schemeClr val="tx1"/>
                </a:solidFill>
              </a:rPr>
              <a:t>Data have been statistically adjusted to account for missing transmission category.</a:t>
            </a:r>
            <a:endParaRPr lang="en-US" sz="1100" baseline="30000" dirty="0">
              <a:solidFill>
                <a:schemeClr val="tx1"/>
              </a:solidFill>
            </a:endParaRPr>
          </a:p>
          <a:p>
            <a:pPr marL="0" indent="0">
              <a:lnSpc>
                <a:spcPts val="900"/>
              </a:lnSpc>
              <a:spcBef>
                <a:spcPts val="0"/>
              </a:spcBef>
              <a:buNone/>
            </a:pPr>
            <a:r>
              <a:rPr lang="en-US" sz="1100" baseline="30000" dirty="0">
                <a:solidFill>
                  <a:schemeClr val="tx1"/>
                </a:solidFill>
              </a:rPr>
              <a:t>a</a:t>
            </a:r>
            <a:r>
              <a:rPr lang="en-US" sz="1100" dirty="0">
                <a:solidFill>
                  <a:schemeClr val="tx1"/>
                </a:solidFill>
              </a:rPr>
              <a:t> Heterosexual contact with a person known to have, or to be at high risk for, HIV infection.</a:t>
            </a:r>
          </a:p>
          <a:p>
            <a:pPr marL="0" indent="0">
              <a:lnSpc>
                <a:spcPts val="900"/>
              </a:lnSpc>
              <a:spcBef>
                <a:spcPts val="0"/>
              </a:spcBef>
              <a:buNone/>
            </a:pPr>
            <a:r>
              <a:rPr lang="en-US" sz="1100" baseline="30000" dirty="0">
                <a:solidFill>
                  <a:schemeClr val="tx1"/>
                </a:solidFill>
              </a:rPr>
              <a:t>b</a:t>
            </a:r>
            <a:r>
              <a:rPr lang="en-US" sz="1100" dirty="0">
                <a:solidFill>
                  <a:schemeClr val="tx1"/>
                </a:solidFill>
              </a:rPr>
              <a:t> Includes hemophilia, blood transfusion, perinatal exposure, and risk factor not reported or not identified.</a:t>
            </a:r>
          </a:p>
        </p:txBody>
      </p:sp>
      <p:sp>
        <p:nvSpPr>
          <p:cNvPr id="4" name="TextBox 3"/>
          <p:cNvSpPr txBox="1"/>
          <p:nvPr/>
        </p:nvSpPr>
        <p:spPr>
          <a:xfrm>
            <a:off x="11699310" y="6388274"/>
            <a:ext cx="412292" cy="338554"/>
          </a:xfrm>
          <a:prstGeom prst="rect">
            <a:avLst/>
          </a:prstGeom>
          <a:noFill/>
        </p:spPr>
        <p:txBody>
          <a:bodyPr wrap="none" rtlCol="0">
            <a:spAutoFit/>
          </a:bodyPr>
          <a:lstStyle/>
          <a:p>
            <a:r>
              <a:rPr lang="en-US" sz="1600" dirty="0" smtClean="0">
                <a:solidFill>
                  <a:schemeClr val="tx1">
                    <a:lumMod val="85000"/>
                  </a:schemeClr>
                </a:solidFill>
              </a:rPr>
              <a:t>38</a:t>
            </a:r>
            <a:endParaRPr lang="en-US" sz="1600" dirty="0">
              <a:solidFill>
                <a:schemeClr val="tx1">
                  <a:lumMod val="85000"/>
                </a:schemeClr>
              </a:solidFill>
            </a:endParaRPr>
          </a:p>
        </p:txBody>
      </p:sp>
    </p:spTree>
    <p:extLst>
      <p:ext uri="{BB962C8B-B14F-4D97-AF65-F5344CB8AC3E}">
        <p14:creationId xmlns:p14="http://schemas.microsoft.com/office/powerpoint/2010/main" val="3789607049"/>
      </p:ext>
    </p:extLst>
  </p:cSld>
  <p:clrMapOvr>
    <a:masterClrMapping/>
  </p:clrMapOvr>
  <p:transition>
    <p:fad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92000" cy="920285"/>
          </a:xfrm>
        </p:spPr>
        <p:txBody>
          <a:bodyPr/>
          <a:lstStyle/>
          <a:p>
            <a:pPr algn="ctr">
              <a:lnSpc>
                <a:spcPts val="2600"/>
              </a:lnSpc>
            </a:pPr>
            <a:r>
              <a:rPr lang="en-US" sz="2000" dirty="0">
                <a:solidFill>
                  <a:srgbClr val="FFFF00"/>
                </a:solidFill>
              </a:rPr>
              <a:t>Diagnosed HIV Infections Classified as Stage 3 (AIDS) among Persons Who Inject Drugs, by Race/Ethnicity and Year of Classification, 1985–2014—United States and 6 Dependent Areas</a:t>
            </a:r>
          </a:p>
        </p:txBody>
      </p:sp>
      <p:pic>
        <p:nvPicPr>
          <p:cNvPr id="3" name="Picture 2" descr="This slide presents the racial/ethnic trends in diagnoses of HIV infection classified as stage 3 (AIDS) in the United States and 6 dependent areas during 1985 through 2014 among adult and adolescent persons who inject drugs (PWID). Rates by race and ethnicity, important for understanding the impact of HIV on racial/ethnic groups, are not presented for PWID because of the absence of denominator data from the U.S. Census Bureau (i.e., the denominator data used to compute rates come from the U.S. Census Bureau, but the U.S. Census Bureau does not collect data on injection drug use).&#10; &#10;Noteworthy is the decline from 1993 through 2014 in stage 3 (AIDS) classifications among black/African American, Hispanic/Latino, and white PWID. Despite this decline, the largest number of stage 3 (AIDS) classifications among PWID each year was in blacks/African Americans. The second largest number of stage 3 (AIDS) classifications among PWID was in Hispanics/Latinos, followed by whites, except for 2014. Since 1985, very few stage 3 (AIDS) classifications among PWID were in American Indians/Alaska Natives, Asians, Native Hawaiians/other Pacific Islanders, and persons of multiple races. &#10; &#10;Data have been statistically adjusted to account for missing transmission category.&#10; &#10;Data exclude men with HIV infection attributed to male-to-male sexual contact and injection drug use.&#10;&#10;Hispanics/Latinos can be of any race.&#10; &#10;The Asian category includes Asian/Pacific Islander legacy cases (cases that were diagnosed and reported under the pre-1997 Office of Management and Budget race/ethnicity classification system). &#10;"/>
          <p:cNvPicPr>
            <a:picLocks noChangeAspect="1"/>
          </p:cNvPicPr>
          <p:nvPr/>
        </p:nvPicPr>
        <p:blipFill>
          <a:blip r:embed="rId3"/>
          <a:stretch>
            <a:fillRect/>
          </a:stretch>
        </p:blipFill>
        <p:spPr>
          <a:xfrm>
            <a:off x="353162" y="920286"/>
            <a:ext cx="11485677" cy="4992000"/>
          </a:xfrm>
          <a:prstGeom prst="rect">
            <a:avLst/>
          </a:prstGeom>
          <a:solidFill>
            <a:schemeClr val="tx1"/>
          </a:solidFill>
        </p:spPr>
      </p:pic>
      <p:sp>
        <p:nvSpPr>
          <p:cNvPr id="28" name="Text Placeholder 3"/>
          <p:cNvSpPr>
            <a:spLocks noGrp="1"/>
          </p:cNvSpPr>
          <p:nvPr>
            <p:ph type="body" sz="quarter" idx="10"/>
          </p:nvPr>
        </p:nvSpPr>
        <p:spPr>
          <a:xfrm>
            <a:off x="1440493" y="5912285"/>
            <a:ext cx="9048872" cy="945715"/>
          </a:xfrm>
          <a:prstGeom prst="rect">
            <a:avLst/>
          </a:prstGeom>
        </p:spPr>
        <p:txBody>
          <a:bodyPr>
            <a:normAutofit/>
          </a:bodyPr>
          <a:lstStyle/>
          <a:p>
            <a:pPr>
              <a:lnSpc>
                <a:spcPts val="900"/>
              </a:lnSpc>
              <a:spcBef>
                <a:spcPts val="0"/>
              </a:spcBef>
              <a:spcAft>
                <a:spcPts val="0"/>
              </a:spcAft>
              <a:buClrTx/>
              <a:buNone/>
            </a:pPr>
            <a:r>
              <a:rPr lang="en-US" sz="1200" i="1" dirty="0">
                <a:solidFill>
                  <a:schemeClr val="tx1"/>
                </a:solidFill>
              </a:rPr>
              <a:t>Note. </a:t>
            </a:r>
            <a:r>
              <a:rPr lang="en-US" sz="1200" dirty="0">
                <a:solidFill>
                  <a:schemeClr val="tx1"/>
                </a:solidFill>
              </a:rPr>
              <a:t>Data have been statistically adjusted to account for missing transmission category. Data exclude men with HIV infection attributed to male-to-male sexual contact and injection drug use. </a:t>
            </a:r>
          </a:p>
          <a:p>
            <a:pPr>
              <a:lnSpc>
                <a:spcPts val="900"/>
              </a:lnSpc>
              <a:spcBef>
                <a:spcPts val="0"/>
              </a:spcBef>
              <a:spcAft>
                <a:spcPts val="0"/>
              </a:spcAft>
              <a:buClrTx/>
              <a:buNone/>
            </a:pPr>
            <a:r>
              <a:rPr lang="en-US" sz="1200" baseline="30000" dirty="0">
                <a:solidFill>
                  <a:schemeClr val="tx1"/>
                </a:solidFill>
              </a:rPr>
              <a:t>a </a:t>
            </a:r>
            <a:r>
              <a:rPr lang="en-US" sz="1200" dirty="0">
                <a:solidFill>
                  <a:schemeClr val="tx1"/>
                </a:solidFill>
              </a:rPr>
              <a:t>Hispanics/Latinos can be of any race.  </a:t>
            </a:r>
          </a:p>
          <a:p>
            <a:pPr>
              <a:lnSpc>
                <a:spcPts val="900"/>
              </a:lnSpc>
              <a:spcBef>
                <a:spcPts val="0"/>
              </a:spcBef>
              <a:spcAft>
                <a:spcPts val="0"/>
              </a:spcAft>
              <a:buClrTx/>
              <a:buNone/>
            </a:pPr>
            <a:r>
              <a:rPr lang="en-US" sz="1200" baseline="30000" dirty="0">
                <a:solidFill>
                  <a:schemeClr val="tx1"/>
                </a:solidFill>
              </a:rPr>
              <a:t>b</a:t>
            </a:r>
            <a:r>
              <a:rPr lang="en-US" sz="1200" dirty="0">
                <a:solidFill>
                  <a:schemeClr val="tx1"/>
                </a:solidFill>
              </a:rPr>
              <a:t> Includes Asian/Pacific Islander legacy cases.</a:t>
            </a:r>
          </a:p>
        </p:txBody>
      </p:sp>
      <p:sp>
        <p:nvSpPr>
          <p:cNvPr id="4" name="TextBox 3"/>
          <p:cNvSpPr txBox="1"/>
          <p:nvPr/>
        </p:nvSpPr>
        <p:spPr>
          <a:xfrm flipH="1">
            <a:off x="11574049" y="6288067"/>
            <a:ext cx="617951" cy="338554"/>
          </a:xfrm>
          <a:prstGeom prst="rect">
            <a:avLst/>
          </a:prstGeom>
          <a:noFill/>
        </p:spPr>
        <p:txBody>
          <a:bodyPr wrap="square" rtlCol="0">
            <a:spAutoFit/>
          </a:bodyPr>
          <a:lstStyle/>
          <a:p>
            <a:r>
              <a:rPr lang="en-US" sz="1600" dirty="0" smtClean="0">
                <a:solidFill>
                  <a:schemeClr val="tx1">
                    <a:lumMod val="85000"/>
                  </a:schemeClr>
                </a:solidFill>
              </a:rPr>
              <a:t>39</a:t>
            </a:r>
            <a:endParaRPr lang="en-US" sz="1600" dirty="0">
              <a:solidFill>
                <a:schemeClr val="tx1">
                  <a:lumMod val="85000"/>
                </a:schemeClr>
              </a:solidFill>
            </a:endParaRPr>
          </a:p>
        </p:txBody>
      </p:sp>
    </p:spTree>
    <p:extLst>
      <p:ext uri="{BB962C8B-B14F-4D97-AF65-F5344CB8AC3E}">
        <p14:creationId xmlns:p14="http://schemas.microsoft.com/office/powerpoint/2010/main" val="902911646"/>
      </p:ext>
    </p:extLst>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PQuestion"/>
          <p:cNvSpPr>
            <a:spLocks noGrp="1"/>
          </p:cNvSpPr>
          <p:nvPr>
            <p:ph type="title"/>
          </p:nvPr>
        </p:nvSpPr>
        <p:spPr>
          <a:xfrm>
            <a:off x="1752600" y="302347"/>
            <a:ext cx="8915400" cy="1212345"/>
          </a:xfrm>
        </p:spPr>
        <p:txBody>
          <a:bodyPr>
            <a:normAutofit/>
          </a:bodyPr>
          <a:lstStyle/>
          <a:p>
            <a:pPr algn="ctr"/>
            <a:r>
              <a:rPr lang="en-US" altLang="en-US" sz="4000" b="1" dirty="0"/>
              <a:t>Pre-Test Question</a:t>
            </a:r>
          </a:p>
        </p:txBody>
      </p:sp>
      <p:sp>
        <p:nvSpPr>
          <p:cNvPr id="5125" name="TPAnswers"/>
          <p:cNvSpPr>
            <a:spLocks noGrp="1"/>
          </p:cNvSpPr>
          <p:nvPr>
            <p:ph idx="1"/>
            <p:custDataLst>
              <p:tags r:id="rId2"/>
            </p:custDataLst>
          </p:nvPr>
        </p:nvSpPr>
        <p:spPr>
          <a:xfrm>
            <a:off x="2209800" y="3429001"/>
            <a:ext cx="8229600" cy="3382963"/>
          </a:xfrm>
        </p:spPr>
        <p:txBody>
          <a:bodyPr/>
          <a:lstStyle/>
          <a:p>
            <a:pPr marL="971550" lvl="1" indent="-514350">
              <a:buClr>
                <a:schemeClr val="bg1"/>
              </a:buClr>
              <a:buFont typeface="Arial" panose="020B0604020202020204" pitchFamily="34" charset="0"/>
              <a:buAutoNum type="alphaUcPeriod"/>
            </a:pPr>
            <a:r>
              <a:rPr lang="en-US" altLang="en-US" sz="3000" dirty="0"/>
              <a:t>True</a:t>
            </a:r>
          </a:p>
          <a:p>
            <a:pPr marL="971550" lvl="1" indent="-514350">
              <a:buClr>
                <a:schemeClr val="bg1"/>
              </a:buClr>
              <a:buFont typeface="Arial" panose="020B0604020202020204" pitchFamily="34" charset="0"/>
              <a:buAutoNum type="alphaUcPeriod"/>
            </a:pPr>
            <a:r>
              <a:rPr lang="en-US" altLang="en-US" sz="3000" dirty="0"/>
              <a:t>False</a:t>
            </a:r>
          </a:p>
        </p:txBody>
      </p:sp>
      <p:sp>
        <p:nvSpPr>
          <p:cNvPr id="4" name="Rectangle 3"/>
          <p:cNvSpPr txBox="1">
            <a:spLocks/>
          </p:cNvSpPr>
          <p:nvPr/>
        </p:nvSpPr>
        <p:spPr bwMode="auto">
          <a:xfrm>
            <a:off x="2209800" y="1600200"/>
            <a:ext cx="8229600" cy="1743291"/>
          </a:xfrm>
          <a:prstGeom prst="rect">
            <a:avLst/>
          </a:prstGeom>
          <a:noFill/>
          <a:ln w="9525">
            <a:noFill/>
            <a:miter lim="800000"/>
            <a:headEnd/>
            <a:tailEnd/>
          </a:ln>
        </p:spPr>
        <p:txBody>
          <a:bodyPr/>
          <a:lstStyle/>
          <a:p>
            <a:pPr eaLnBrk="0" hangingPunct="0">
              <a:spcBef>
                <a:spcPct val="20000"/>
              </a:spcBef>
              <a:buClr>
                <a:schemeClr val="tx2">
                  <a:lumMod val="60000"/>
                  <a:lumOff val="40000"/>
                </a:schemeClr>
              </a:buClr>
              <a:defRPr/>
            </a:pPr>
            <a:r>
              <a:rPr lang="en-US" sz="3200" dirty="0">
                <a:solidFill>
                  <a:schemeClr val="bg1"/>
                </a:solidFill>
              </a:rPr>
              <a:t>1.  While Opioids and Opiates belong to the same family they are derived by a different process.</a:t>
            </a:r>
          </a:p>
        </p:txBody>
      </p:sp>
      <p:sp>
        <p:nvSpPr>
          <p:cNvPr id="7" name="TPQuestion"/>
          <p:cNvSpPr txBox="1">
            <a:spLocks/>
          </p:cNvSpPr>
          <p:nvPr/>
        </p:nvSpPr>
        <p:spPr>
          <a:xfrm>
            <a:off x="1752600" y="311656"/>
            <a:ext cx="8915400" cy="1212345"/>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4400" b="0" kern="1200">
                <a:solidFill>
                  <a:schemeClr val="tx1">
                    <a:lumMod val="85000"/>
                  </a:schemeClr>
                </a:solidFill>
                <a:latin typeface="+mj-lt"/>
                <a:ea typeface="+mj-ea"/>
                <a:cs typeface="+mj-cs"/>
              </a:defRPr>
            </a:lvl1pPr>
          </a:lstStyle>
          <a:p>
            <a:endParaRPr lang="en-US" altLang="en-US" dirty="0"/>
          </a:p>
        </p:txBody>
      </p:sp>
      <p:sp>
        <p:nvSpPr>
          <p:cNvPr id="2" name="Slide Number Placeholder 1"/>
          <p:cNvSpPr>
            <a:spLocks noGrp="1"/>
          </p:cNvSpPr>
          <p:nvPr>
            <p:ph type="sldNum" sz="quarter" idx="12"/>
          </p:nvPr>
        </p:nvSpPr>
        <p:spPr/>
        <p:txBody>
          <a:bodyPr/>
          <a:lstStyle/>
          <a:p>
            <a:fld id="{D57F1E4F-1CFF-5643-939E-217C01CDF565}" type="slidenum">
              <a:rPr lang="en-US" smtClean="0"/>
              <a:pPr/>
              <a:t>4</a:t>
            </a:fld>
            <a:endParaRPr lang="en-US" dirty="0"/>
          </a:p>
        </p:txBody>
      </p:sp>
    </p:spTree>
    <p:custDataLst>
      <p:tags r:id="rId1"/>
    </p:custDataLst>
    <p:extLst>
      <p:ext uri="{BB962C8B-B14F-4D97-AF65-F5344CB8AC3E}">
        <p14:creationId xmlns:p14="http://schemas.microsoft.com/office/powerpoint/2010/main" val="143174929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3463" y="0"/>
            <a:ext cx="11010378" cy="1143000"/>
          </a:xfrm>
        </p:spPr>
        <p:txBody>
          <a:bodyPr>
            <a:normAutofit/>
          </a:bodyPr>
          <a:lstStyle/>
          <a:p>
            <a:pPr algn="ctr">
              <a:lnSpc>
                <a:spcPts val="2600"/>
              </a:lnSpc>
            </a:pPr>
            <a:r>
              <a:rPr lang="en-US" dirty="0">
                <a:solidFill>
                  <a:srgbClr val="FFFF00"/>
                </a:solidFill>
                <a:latin typeface="+mn-lt"/>
              </a:rPr>
              <a:t>Diagnoses of HIV Infection among Persons Who Inject Drugs, by Sex and Race/Ethnicity, 2015—United States and 6 Dependent Areas</a:t>
            </a:r>
          </a:p>
        </p:txBody>
      </p:sp>
      <p:pic>
        <p:nvPicPr>
          <p:cNvPr id="4" name="Picture 3" descr="In 2015 in the United States and 6 dependent areas, among male adults and adolescents with diagnosed HIV infection attributed to injection drug use (IDU), approximately 37% were among blacks/African Americans, 33% among whites, and 26% among Hispanics/Latinos. Among female adults and adolescents with diagnosed HIV infection attributed to IDU, 47% were among whites, 37% among blacks/African Americans, and 12% among Hispanics/Latinos.&#10; &#10;Among both sexes, American Indian/Alaska Native, Asian, Native Hawaiian/other Pacific Islander, and persons of multiple races each comprised 2% or less of persons with HIV infection attributed to IDU.&#10;&#10;Data include persons with a diagnosis of HIV infection regardless of stage of disease at diagnosis. Data for the year 2015 are preliminary and based on 6 months reporting delay. Data have been statistically adjusted to account for missing transmission category.&#10;&#10;Data on injection drug use among males do not include men with HIV infection attributed to male-to-male sexual contact and injection drug use.&#10; &#10;Hispanics/Latinos can be of any race. &#10;"/>
          <p:cNvPicPr>
            <a:picLocks noChangeAspect="1"/>
          </p:cNvPicPr>
          <p:nvPr/>
        </p:nvPicPr>
        <p:blipFill>
          <a:blip r:embed="rId3"/>
          <a:stretch>
            <a:fillRect/>
          </a:stretch>
        </p:blipFill>
        <p:spPr>
          <a:xfrm>
            <a:off x="1100202" y="1098543"/>
            <a:ext cx="9991597" cy="4893480"/>
          </a:xfrm>
          <a:prstGeom prst="rect">
            <a:avLst/>
          </a:prstGeom>
          <a:solidFill>
            <a:schemeClr val="tx1"/>
          </a:solidFill>
        </p:spPr>
      </p:pic>
      <p:sp>
        <p:nvSpPr>
          <p:cNvPr id="10" name="Text Placeholder 3"/>
          <p:cNvSpPr txBox="1">
            <a:spLocks/>
          </p:cNvSpPr>
          <p:nvPr/>
        </p:nvSpPr>
        <p:spPr>
          <a:xfrm>
            <a:off x="2554193" y="5992023"/>
            <a:ext cx="6781800" cy="663576"/>
          </a:xfrm>
          <a:prstGeom prst="rect">
            <a:avLst/>
          </a:prstGeom>
        </p:spPr>
        <p:txBody>
          <a:bodyPr anchor="b"/>
          <a:lstStyle>
            <a:lvl1pPr marL="342900" indent="-342900" algn="l" defTabSz="914400" rtl="0" eaLnBrk="1" latinLnBrk="0" hangingPunct="1">
              <a:spcBef>
                <a:spcPct val="20000"/>
              </a:spcBef>
              <a:buFont typeface="Arial" pitchFamily="34" charset="0"/>
              <a:buNone/>
              <a:defRPr sz="11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85750" indent="-285750">
              <a:lnSpc>
                <a:spcPts val="900"/>
              </a:lnSpc>
              <a:spcBef>
                <a:spcPts val="0"/>
              </a:spcBef>
              <a:defRPr/>
            </a:pPr>
            <a:r>
              <a:rPr lang="en-US" sz="900" i="1" dirty="0">
                <a:latin typeface="Calibri" panose="020F0502020204030204" pitchFamily="34" charset="0"/>
              </a:rPr>
              <a:t>Note</a:t>
            </a:r>
            <a:r>
              <a:rPr lang="en-US" sz="900" dirty="0">
                <a:latin typeface="Calibri" panose="020F0502020204030204" pitchFamily="34" charset="0"/>
              </a:rPr>
              <a:t>. Data include persons with a diagnosis of HIV infection regardless of stage of disease at diagnosis. Data for the year 2015 are preliminary and based on 6 months reporting delay. Data have been statistically adjusted to account for missing transmission category. </a:t>
            </a:r>
          </a:p>
          <a:p>
            <a:pPr marL="285750" indent="-285750">
              <a:lnSpc>
                <a:spcPts val="900"/>
              </a:lnSpc>
              <a:spcBef>
                <a:spcPts val="0"/>
              </a:spcBef>
              <a:defRPr/>
            </a:pPr>
            <a:r>
              <a:rPr lang="en-US" sz="900" baseline="30000" dirty="0">
                <a:latin typeface="Calibri" panose="020F0502020204030204" pitchFamily="34" charset="0"/>
              </a:rPr>
              <a:t>a </a:t>
            </a:r>
            <a:r>
              <a:rPr lang="en-US" sz="900" dirty="0">
                <a:latin typeface="Calibri" panose="020F0502020204030204" pitchFamily="34" charset="0"/>
              </a:rPr>
              <a:t>Hispanics/Latinos can be of any race.</a:t>
            </a:r>
          </a:p>
        </p:txBody>
      </p:sp>
      <p:sp>
        <p:nvSpPr>
          <p:cNvPr id="3" name="TextBox 2"/>
          <p:cNvSpPr txBox="1"/>
          <p:nvPr/>
        </p:nvSpPr>
        <p:spPr>
          <a:xfrm>
            <a:off x="11649205" y="6375748"/>
            <a:ext cx="412292" cy="338554"/>
          </a:xfrm>
          <a:prstGeom prst="rect">
            <a:avLst/>
          </a:prstGeom>
          <a:noFill/>
        </p:spPr>
        <p:txBody>
          <a:bodyPr wrap="none" rtlCol="0">
            <a:spAutoFit/>
          </a:bodyPr>
          <a:lstStyle/>
          <a:p>
            <a:r>
              <a:rPr lang="en-US" sz="1600" dirty="0" smtClean="0">
                <a:solidFill>
                  <a:schemeClr val="tx1">
                    <a:lumMod val="85000"/>
                  </a:schemeClr>
                </a:solidFill>
              </a:rPr>
              <a:t>40</a:t>
            </a:r>
            <a:endParaRPr lang="en-US" sz="1600" dirty="0">
              <a:solidFill>
                <a:schemeClr val="tx1">
                  <a:lumMod val="85000"/>
                </a:schemeClr>
              </a:solidFill>
            </a:endParaRPr>
          </a:p>
        </p:txBody>
      </p:sp>
    </p:spTree>
    <p:extLst>
      <p:ext uri="{BB962C8B-B14F-4D97-AF65-F5344CB8AC3E}">
        <p14:creationId xmlns:p14="http://schemas.microsoft.com/office/powerpoint/2010/main" val="1773543382"/>
      </p:ext>
    </p:extLst>
  </p:cSld>
  <p:clrMapOvr>
    <a:masterClrMapping/>
  </p:clrMapOvr>
  <p:transition>
    <p:fad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362200" y="50458"/>
            <a:ext cx="7848600" cy="67614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Slide Number Placeholder 2"/>
          <p:cNvSpPr>
            <a:spLocks noGrp="1"/>
          </p:cNvSpPr>
          <p:nvPr>
            <p:ph type="sldNum" sz="quarter" idx="12"/>
          </p:nvPr>
        </p:nvSpPr>
        <p:spPr/>
        <p:txBody>
          <a:bodyPr/>
          <a:lstStyle/>
          <a:p>
            <a:fld id="{D57F1E4F-1CFF-5643-939E-217C01CDF565}" type="slidenum">
              <a:rPr lang="en-US" smtClean="0"/>
              <a:pPr/>
              <a:t>41</a:t>
            </a:fld>
            <a:endParaRPr lang="en-US" dirty="0"/>
          </a:p>
        </p:txBody>
      </p:sp>
    </p:spTree>
    <p:extLst>
      <p:ext uri="{BB962C8B-B14F-4D97-AF65-F5344CB8AC3E}">
        <p14:creationId xmlns:p14="http://schemas.microsoft.com/office/powerpoint/2010/main" val="341554652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 91 Americans die every day from an opioid overdose (that includes prescription opioids and heroi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152400"/>
            <a:ext cx="8153400" cy="6629400"/>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fld id="{D57F1E4F-1CFF-5643-939E-217C01CDF565}" type="slidenum">
              <a:rPr lang="en-US" smtClean="0"/>
              <a:pPr/>
              <a:t>42</a:t>
            </a:fld>
            <a:endParaRPr lang="en-US" dirty="0"/>
          </a:p>
        </p:txBody>
      </p:sp>
    </p:spTree>
    <p:extLst>
      <p:ext uri="{BB962C8B-B14F-4D97-AF65-F5344CB8AC3E}">
        <p14:creationId xmlns:p14="http://schemas.microsoft.com/office/powerpoint/2010/main" val="72950274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0"/>
            <a:ext cx="92964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Slide Number Placeholder 2"/>
          <p:cNvSpPr>
            <a:spLocks noGrp="1"/>
          </p:cNvSpPr>
          <p:nvPr>
            <p:ph type="sldNum" sz="quarter" idx="12"/>
          </p:nvPr>
        </p:nvSpPr>
        <p:spPr/>
        <p:txBody>
          <a:bodyPr/>
          <a:lstStyle/>
          <a:p>
            <a:fld id="{D57F1E4F-1CFF-5643-939E-217C01CDF565}" type="slidenum">
              <a:rPr lang="en-US" smtClean="0"/>
              <a:pPr/>
              <a:t>43</a:t>
            </a:fld>
            <a:endParaRPr lang="en-US" dirty="0"/>
          </a:p>
        </p:txBody>
      </p:sp>
    </p:spTree>
    <p:extLst>
      <p:ext uri="{BB962C8B-B14F-4D97-AF65-F5344CB8AC3E}">
        <p14:creationId xmlns:p14="http://schemas.microsoft.com/office/powerpoint/2010/main" val="59648988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400" b="1" dirty="0" smtClean="0"/>
              <a:t>OD Deaths by Type of Opioid</a:t>
            </a:r>
            <a:endParaRPr lang="en-US" sz="4400" b="1" dirty="0"/>
          </a:p>
        </p:txBody>
      </p:sp>
      <p:pic>
        <p:nvPicPr>
          <p:cNvPr id="3074" name="Picture 2"/>
          <p:cNvPicPr>
            <a:picLocks noGrp="1" noChangeAspect="1" noChangeArrowheads="1"/>
          </p:cNvPicPr>
          <p:nvPr>
            <p:ph type="chart" idx="1"/>
          </p:nvPr>
        </p:nvPicPr>
        <p:blipFill>
          <a:blip r:embed="rId3">
            <a:extLst>
              <a:ext uri="{28A0092B-C50C-407E-A947-70E740481C1C}">
                <a14:useLocalDpi xmlns:a14="http://schemas.microsoft.com/office/drawing/2010/main" val="0"/>
              </a:ext>
            </a:extLst>
          </a:blip>
          <a:srcRect/>
          <a:stretch>
            <a:fillRect/>
          </a:stretch>
        </p:blipFill>
        <p:spPr bwMode="auto">
          <a:xfrm>
            <a:off x="1290181" y="1139869"/>
            <a:ext cx="9482203" cy="57104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11611627" y="6413326"/>
            <a:ext cx="412292" cy="338554"/>
          </a:xfrm>
          <a:prstGeom prst="rect">
            <a:avLst/>
          </a:prstGeom>
          <a:noFill/>
        </p:spPr>
        <p:txBody>
          <a:bodyPr wrap="none" rtlCol="0">
            <a:spAutoFit/>
          </a:bodyPr>
          <a:lstStyle/>
          <a:p>
            <a:r>
              <a:rPr lang="en-US" sz="1600" dirty="0" smtClean="0">
                <a:solidFill>
                  <a:schemeClr val="tx1">
                    <a:lumMod val="85000"/>
                  </a:schemeClr>
                </a:solidFill>
              </a:rPr>
              <a:t>44</a:t>
            </a:r>
            <a:endParaRPr lang="en-US" sz="1600" dirty="0">
              <a:solidFill>
                <a:schemeClr val="tx1">
                  <a:lumMod val="85000"/>
                </a:schemeClr>
              </a:solidFill>
            </a:endParaRPr>
          </a:p>
        </p:txBody>
      </p:sp>
    </p:spTree>
    <p:extLst>
      <p:ext uri="{BB962C8B-B14F-4D97-AF65-F5344CB8AC3E}">
        <p14:creationId xmlns:p14="http://schemas.microsoft.com/office/powerpoint/2010/main" val="283121066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1" y="2"/>
            <a:ext cx="4495799" cy="34126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19800" y="8"/>
            <a:ext cx="4648200" cy="33953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0" y="3371896"/>
            <a:ext cx="4591050" cy="35003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3"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19812" y="3371896"/>
            <a:ext cx="4657725" cy="34908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Slide Number Placeholder 2"/>
          <p:cNvSpPr>
            <a:spLocks noGrp="1"/>
          </p:cNvSpPr>
          <p:nvPr>
            <p:ph type="sldNum" sz="quarter" idx="12"/>
          </p:nvPr>
        </p:nvSpPr>
        <p:spPr/>
        <p:txBody>
          <a:bodyPr/>
          <a:lstStyle/>
          <a:p>
            <a:fld id="{D57F1E4F-1CFF-5643-939E-217C01CDF565}" type="slidenum">
              <a:rPr lang="en-US" smtClean="0"/>
              <a:pPr/>
              <a:t>45</a:t>
            </a:fld>
            <a:endParaRPr lang="en-US" dirty="0"/>
          </a:p>
        </p:txBody>
      </p:sp>
    </p:spTree>
    <p:extLst>
      <p:ext uri="{BB962C8B-B14F-4D97-AF65-F5344CB8AC3E}">
        <p14:creationId xmlns:p14="http://schemas.microsoft.com/office/powerpoint/2010/main" val="182033862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D57F1E4F-1CFF-5643-939E-217C01CDF565}" type="slidenum">
              <a:rPr lang="en-US" smtClean="0"/>
              <a:pPr/>
              <a:t>46</a:t>
            </a:fld>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71980" y="12370"/>
            <a:ext cx="4248041" cy="6845629"/>
          </a:xfrm>
          <a:prstGeom prst="rect">
            <a:avLst/>
          </a:prstGeom>
        </p:spPr>
      </p:pic>
    </p:spTree>
    <p:extLst>
      <p:ext uri="{BB962C8B-B14F-4D97-AF65-F5344CB8AC3E}">
        <p14:creationId xmlns:p14="http://schemas.microsoft.com/office/powerpoint/2010/main" val="86943012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Slide Number Placeholder 1"/>
          <p:cNvSpPr>
            <a:spLocks noGrp="1"/>
          </p:cNvSpPr>
          <p:nvPr>
            <p:ph type="sldNum" sz="quarter" idx="12"/>
          </p:nvPr>
        </p:nvSpPr>
        <p:spPr/>
        <p:txBody>
          <a:bodyPr/>
          <a:lstStyle/>
          <a:p>
            <a:fld id="{D57F1E4F-1CFF-5643-939E-217C01CDF565}" type="slidenum">
              <a:rPr lang="en-US" smtClean="0"/>
              <a:pPr/>
              <a:t>47</a:t>
            </a:fld>
            <a:endParaRPr lang="en-US" dirty="0"/>
          </a:p>
        </p:txBody>
      </p:sp>
    </p:spTree>
    <p:extLst>
      <p:ext uri="{BB962C8B-B14F-4D97-AF65-F5344CB8AC3E}">
        <p14:creationId xmlns:p14="http://schemas.microsoft.com/office/powerpoint/2010/main" val="2866521933"/>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905001" y="0"/>
            <a:ext cx="8790531" cy="68579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10203" y="2718148"/>
            <a:ext cx="5723639" cy="41398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Slide Number Placeholder 2"/>
          <p:cNvSpPr>
            <a:spLocks noGrp="1"/>
          </p:cNvSpPr>
          <p:nvPr>
            <p:ph type="sldNum" sz="quarter" idx="12"/>
          </p:nvPr>
        </p:nvSpPr>
        <p:spPr/>
        <p:txBody>
          <a:bodyPr/>
          <a:lstStyle/>
          <a:p>
            <a:fld id="{D57F1E4F-1CFF-5643-939E-217C01CDF565}" type="slidenum">
              <a:rPr lang="en-US" smtClean="0"/>
              <a:pPr/>
              <a:t>48</a:t>
            </a:fld>
            <a:endParaRPr lang="en-US" dirty="0"/>
          </a:p>
        </p:txBody>
      </p:sp>
    </p:spTree>
    <p:extLst>
      <p:ext uri="{BB962C8B-B14F-4D97-AF65-F5344CB8AC3E}">
        <p14:creationId xmlns:p14="http://schemas.microsoft.com/office/powerpoint/2010/main" val="415863229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4541"/>
            <a:ext cx="9144000" cy="68534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Slide Number Placeholder 2"/>
          <p:cNvSpPr>
            <a:spLocks noGrp="1"/>
          </p:cNvSpPr>
          <p:nvPr>
            <p:ph type="sldNum" sz="quarter" idx="12"/>
          </p:nvPr>
        </p:nvSpPr>
        <p:spPr/>
        <p:txBody>
          <a:bodyPr/>
          <a:lstStyle/>
          <a:p>
            <a:fld id="{D57F1E4F-1CFF-5643-939E-217C01CDF565}" type="slidenum">
              <a:rPr lang="en-US" smtClean="0"/>
              <a:pPr/>
              <a:t>49</a:t>
            </a:fld>
            <a:endParaRPr lang="en-US" dirty="0"/>
          </a:p>
        </p:txBody>
      </p:sp>
    </p:spTree>
    <p:extLst>
      <p:ext uri="{BB962C8B-B14F-4D97-AF65-F5344CB8AC3E}">
        <p14:creationId xmlns:p14="http://schemas.microsoft.com/office/powerpoint/2010/main" val="334692167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9" name="TPAnswers"/>
          <p:cNvSpPr>
            <a:spLocks noGrp="1"/>
          </p:cNvSpPr>
          <p:nvPr>
            <p:ph idx="1"/>
            <p:custDataLst>
              <p:tags r:id="rId2"/>
            </p:custDataLst>
          </p:nvPr>
        </p:nvSpPr>
        <p:spPr>
          <a:xfrm>
            <a:off x="2362200" y="2895601"/>
            <a:ext cx="8229600" cy="3916363"/>
          </a:xfrm>
        </p:spPr>
        <p:txBody>
          <a:bodyPr/>
          <a:lstStyle/>
          <a:p>
            <a:pPr marL="971550" lvl="1" indent="-514350">
              <a:buClr>
                <a:schemeClr val="bg1"/>
              </a:buClr>
              <a:buFont typeface="Arial" panose="020B0604020202020204" pitchFamily="34" charset="0"/>
              <a:buAutoNum type="alphaUcPeriod"/>
            </a:pPr>
            <a:r>
              <a:rPr lang="en-US" altLang="en-US" sz="3200" dirty="0"/>
              <a:t>Partial agonist</a:t>
            </a:r>
          </a:p>
          <a:p>
            <a:pPr marL="971550" lvl="1" indent="-514350">
              <a:buClr>
                <a:schemeClr val="bg1"/>
              </a:buClr>
              <a:buFont typeface="Arial" panose="020B0604020202020204" pitchFamily="34" charset="0"/>
              <a:buAutoNum type="alphaUcPeriod"/>
            </a:pPr>
            <a:r>
              <a:rPr lang="en-US" altLang="en-US" sz="3200" dirty="0"/>
              <a:t>Full agonist</a:t>
            </a:r>
          </a:p>
          <a:p>
            <a:pPr marL="971550" lvl="1" indent="-514350">
              <a:buClr>
                <a:schemeClr val="bg1"/>
              </a:buClr>
              <a:buFont typeface="Arial" panose="020B0604020202020204" pitchFamily="34" charset="0"/>
              <a:buAutoNum type="alphaUcPeriod"/>
            </a:pPr>
            <a:r>
              <a:rPr lang="en-US" altLang="en-US" sz="3200" dirty="0"/>
              <a:t>Antagonist</a:t>
            </a:r>
          </a:p>
          <a:p>
            <a:pPr marL="971550" lvl="1" indent="-514350">
              <a:buClr>
                <a:schemeClr val="bg1"/>
              </a:buClr>
              <a:buFont typeface="Arial" panose="020B0604020202020204" pitchFamily="34" charset="0"/>
              <a:buAutoNum type="alphaUcPeriod"/>
            </a:pPr>
            <a:r>
              <a:rPr lang="en-US" altLang="en-US" sz="3200" dirty="0"/>
              <a:t>Agnostic</a:t>
            </a:r>
          </a:p>
        </p:txBody>
      </p:sp>
      <p:sp>
        <p:nvSpPr>
          <p:cNvPr id="6147" name="Rectangle 3"/>
          <p:cNvSpPr txBox="1">
            <a:spLocks/>
          </p:cNvSpPr>
          <p:nvPr/>
        </p:nvSpPr>
        <p:spPr bwMode="auto">
          <a:xfrm>
            <a:off x="2209800" y="1600200"/>
            <a:ext cx="82296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533400" indent="-5334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20000"/>
              </a:spcBef>
              <a:buClr>
                <a:schemeClr val="bg1"/>
              </a:buClr>
              <a:buFont typeface="Arial" panose="020B0604020202020204" pitchFamily="34" charset="0"/>
              <a:buAutoNum type="arabicPeriod" startAt="2"/>
            </a:pPr>
            <a:r>
              <a:rPr lang="en-US" altLang="en-US" sz="3200" dirty="0">
                <a:solidFill>
                  <a:srgbClr val="FFFFFF"/>
                </a:solidFill>
                <a:latin typeface="Calibri" panose="020F0502020204030204" pitchFamily="34" charset="0"/>
              </a:rPr>
              <a:t>Opioids act as a(n) __________ at the mu, kappa and delta receptors.</a:t>
            </a:r>
          </a:p>
        </p:txBody>
      </p:sp>
      <p:sp>
        <p:nvSpPr>
          <p:cNvPr id="7" name="TPQuestion"/>
          <p:cNvSpPr>
            <a:spLocks noGrp="1"/>
          </p:cNvSpPr>
          <p:nvPr>
            <p:ph type="title"/>
          </p:nvPr>
        </p:nvSpPr>
        <p:spPr>
          <a:xfrm>
            <a:off x="1761392" y="199293"/>
            <a:ext cx="8915400" cy="1212345"/>
          </a:xfrm>
        </p:spPr>
        <p:txBody>
          <a:bodyPr>
            <a:normAutofit/>
          </a:bodyPr>
          <a:lstStyle/>
          <a:p>
            <a:pPr algn="ctr"/>
            <a:r>
              <a:rPr lang="en-US" altLang="en-US" sz="4000" b="1" dirty="0"/>
              <a:t>Pre-Test Question</a:t>
            </a:r>
          </a:p>
        </p:txBody>
      </p:sp>
      <p:sp>
        <p:nvSpPr>
          <p:cNvPr id="2" name="Slide Number Placeholder 1"/>
          <p:cNvSpPr>
            <a:spLocks noGrp="1"/>
          </p:cNvSpPr>
          <p:nvPr>
            <p:ph type="sldNum" sz="quarter" idx="12"/>
          </p:nvPr>
        </p:nvSpPr>
        <p:spPr/>
        <p:txBody>
          <a:bodyPr/>
          <a:lstStyle/>
          <a:p>
            <a:fld id="{D57F1E4F-1CFF-5643-939E-217C01CDF565}" type="slidenum">
              <a:rPr lang="en-US" smtClean="0"/>
              <a:pPr/>
              <a:t>5</a:t>
            </a:fld>
            <a:endParaRPr lang="en-US" dirty="0"/>
          </a:p>
        </p:txBody>
      </p:sp>
    </p:spTree>
    <p:custDataLst>
      <p:tags r:id="rId1"/>
    </p:custDataLst>
    <p:extLst>
      <p:ext uri="{BB962C8B-B14F-4D97-AF65-F5344CB8AC3E}">
        <p14:creationId xmlns:p14="http://schemas.microsoft.com/office/powerpoint/2010/main" val="295786636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12733"/>
            <a:ext cx="11582400" cy="1417639"/>
          </a:xfrm>
        </p:spPr>
        <p:txBody>
          <a:bodyPr>
            <a:normAutofit/>
          </a:bodyPr>
          <a:lstStyle/>
          <a:p>
            <a:pPr algn="ctr"/>
            <a:r>
              <a:rPr lang="en-US" sz="4000" b="1" dirty="0" smtClean="0"/>
              <a:t>Fentanyl and Fentanyl Analogues Seized</a:t>
            </a:r>
            <a:endParaRPr lang="en-US" sz="4000" b="1" dirty="0"/>
          </a:p>
        </p:txBody>
      </p:sp>
      <p:pic>
        <p:nvPicPr>
          <p:cNvPr id="1026" name="Picture 2"/>
          <p:cNvPicPr>
            <a:picLocks noGrp="1" noChangeAspect="1" noChangeArrowheads="1"/>
          </p:cNvPicPr>
          <p:nvPr>
            <p:ph type="chart" idx="1"/>
          </p:nvPr>
        </p:nvPicPr>
        <p:blipFill>
          <a:blip r:embed="rId3">
            <a:extLst>
              <a:ext uri="{28A0092B-C50C-407E-A947-70E740481C1C}">
                <a14:useLocalDpi xmlns:a14="http://schemas.microsoft.com/office/drawing/2010/main" val="0"/>
              </a:ext>
            </a:extLst>
          </a:blip>
          <a:srcRect/>
          <a:stretch>
            <a:fillRect/>
          </a:stretch>
        </p:blipFill>
        <p:spPr bwMode="auto">
          <a:xfrm>
            <a:off x="2261992" y="1101677"/>
            <a:ext cx="8009350" cy="53249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42242873"/>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0110" y="152400"/>
            <a:ext cx="6784890" cy="59814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1905001" y="6324600"/>
            <a:ext cx="9525365" cy="400110"/>
          </a:xfrm>
          <a:prstGeom prst="rect">
            <a:avLst/>
          </a:prstGeom>
          <a:noFill/>
        </p:spPr>
        <p:txBody>
          <a:bodyPr wrap="none" rtlCol="0">
            <a:spAutoFit/>
          </a:bodyPr>
          <a:lstStyle/>
          <a:p>
            <a:r>
              <a:rPr lang="en-US" sz="2000" dirty="0">
                <a:solidFill>
                  <a:srgbClr val="FFFF00"/>
                </a:solidFill>
              </a:rPr>
              <a:t>A lethal dose of </a:t>
            </a:r>
            <a:r>
              <a:rPr lang="en-US" sz="2000" dirty="0" err="1">
                <a:solidFill>
                  <a:srgbClr val="FFFF00"/>
                </a:solidFill>
              </a:rPr>
              <a:t>carfentanil</a:t>
            </a:r>
            <a:r>
              <a:rPr lang="en-US" sz="2000" dirty="0">
                <a:solidFill>
                  <a:srgbClr val="FFFF00"/>
                </a:solidFill>
              </a:rPr>
              <a:t> 1/100</a:t>
            </a:r>
            <a:r>
              <a:rPr lang="en-US" sz="2000" baseline="30000" dirty="0">
                <a:solidFill>
                  <a:srgbClr val="FFFF00"/>
                </a:solidFill>
              </a:rPr>
              <a:t>th</a:t>
            </a:r>
            <a:r>
              <a:rPr lang="en-US" sz="2000" dirty="0">
                <a:solidFill>
                  <a:srgbClr val="FFFF00"/>
                </a:solidFill>
              </a:rPr>
              <a:t> of the amount shown next to the penny</a:t>
            </a:r>
            <a:r>
              <a:rPr lang="en-US" sz="2000" dirty="0"/>
              <a:t>.</a:t>
            </a:r>
          </a:p>
        </p:txBody>
      </p:sp>
      <p:sp>
        <p:nvSpPr>
          <p:cNvPr id="4" name="Slide Number Placeholder 3"/>
          <p:cNvSpPr>
            <a:spLocks noGrp="1"/>
          </p:cNvSpPr>
          <p:nvPr>
            <p:ph type="sldNum" sz="quarter" idx="12"/>
          </p:nvPr>
        </p:nvSpPr>
        <p:spPr/>
        <p:txBody>
          <a:bodyPr/>
          <a:lstStyle/>
          <a:p>
            <a:fld id="{D57F1E4F-1CFF-5643-939E-217C01CDF565}" type="slidenum">
              <a:rPr lang="en-US" smtClean="0"/>
              <a:pPr/>
              <a:t>51</a:t>
            </a:fld>
            <a:endParaRPr lang="en-US" dirty="0"/>
          </a:p>
        </p:txBody>
      </p:sp>
    </p:spTree>
    <p:extLst>
      <p:ext uri="{BB962C8B-B14F-4D97-AF65-F5344CB8AC3E}">
        <p14:creationId xmlns:p14="http://schemas.microsoft.com/office/powerpoint/2010/main" val="2425180923"/>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500208" y="0"/>
            <a:ext cx="9167793"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2209800" y="381000"/>
            <a:ext cx="7620000" cy="3416320"/>
          </a:xfrm>
          <a:prstGeom prst="rect">
            <a:avLst/>
          </a:prstGeom>
        </p:spPr>
        <p:txBody>
          <a:bodyPr wrap="square">
            <a:spAutoFit/>
          </a:bodyPr>
          <a:lstStyle/>
          <a:p>
            <a:r>
              <a:rPr lang="en-US" sz="5400" dirty="0">
                <a:solidFill>
                  <a:srgbClr val="FFFF00"/>
                </a:solidFill>
              </a:rPr>
              <a:t>A kilo of heroin nets a dealer $60,000. A kilo of fentanyl? $1.2 million. </a:t>
            </a:r>
          </a:p>
        </p:txBody>
      </p:sp>
      <p:sp>
        <p:nvSpPr>
          <p:cNvPr id="4" name="Slide Number Placeholder 3"/>
          <p:cNvSpPr>
            <a:spLocks noGrp="1"/>
          </p:cNvSpPr>
          <p:nvPr>
            <p:ph type="sldNum" sz="quarter" idx="12"/>
          </p:nvPr>
        </p:nvSpPr>
        <p:spPr/>
        <p:txBody>
          <a:bodyPr/>
          <a:lstStyle/>
          <a:p>
            <a:fld id="{D57F1E4F-1CFF-5643-939E-217C01CDF565}" type="slidenum">
              <a:rPr lang="en-US" smtClean="0"/>
              <a:pPr/>
              <a:t>52</a:t>
            </a:fld>
            <a:endParaRPr lang="en-US" dirty="0"/>
          </a:p>
        </p:txBody>
      </p:sp>
    </p:spTree>
    <p:extLst>
      <p:ext uri="{BB962C8B-B14F-4D97-AF65-F5344CB8AC3E}">
        <p14:creationId xmlns:p14="http://schemas.microsoft.com/office/powerpoint/2010/main" val="1401631075"/>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39289" y="38431"/>
            <a:ext cx="8534400" cy="1507067"/>
          </a:xfrm>
        </p:spPr>
        <p:txBody>
          <a:bodyPr/>
          <a:lstStyle/>
          <a:p>
            <a:pPr algn="ctr"/>
            <a:r>
              <a:rPr lang="en-US" b="1" dirty="0" smtClean="0"/>
              <a:t>Opioids and Opiates</a:t>
            </a:r>
            <a:br>
              <a:rPr lang="en-US" b="1" dirty="0" smtClean="0"/>
            </a:br>
            <a:r>
              <a:rPr lang="en-US" b="1" dirty="0" smtClean="0"/>
              <a:t>What we’ll cover today</a:t>
            </a:r>
            <a:endParaRPr lang="en-US" b="1" dirty="0"/>
          </a:p>
        </p:txBody>
      </p:sp>
      <p:sp>
        <p:nvSpPr>
          <p:cNvPr id="3" name="Content Placeholder 2"/>
          <p:cNvSpPr>
            <a:spLocks noGrp="1"/>
          </p:cNvSpPr>
          <p:nvPr>
            <p:ph idx="1"/>
          </p:nvPr>
        </p:nvSpPr>
        <p:spPr>
          <a:xfrm>
            <a:off x="2055812" y="1696911"/>
            <a:ext cx="8534400" cy="3615267"/>
          </a:xfrm>
        </p:spPr>
        <p:txBody>
          <a:bodyPr>
            <a:normAutofit/>
          </a:bodyPr>
          <a:lstStyle/>
          <a:p>
            <a:r>
              <a:rPr lang="en-US" sz="2800" dirty="0" smtClean="0"/>
              <a:t>What are they? &amp; What </a:t>
            </a:r>
            <a:r>
              <a:rPr lang="en-US" sz="2800" dirty="0"/>
              <a:t>do they do</a:t>
            </a:r>
            <a:r>
              <a:rPr lang="en-US" sz="2800" dirty="0" smtClean="0"/>
              <a:t>?</a:t>
            </a:r>
          </a:p>
          <a:p>
            <a:r>
              <a:rPr lang="en-US" sz="2800" dirty="0" smtClean="0"/>
              <a:t>Where do they come from?</a:t>
            </a:r>
            <a:endParaRPr lang="en-US" sz="2800" dirty="0"/>
          </a:p>
          <a:p>
            <a:r>
              <a:rPr lang="en-US" sz="2800" dirty="0" smtClean="0"/>
              <a:t>Why do we care?</a:t>
            </a:r>
          </a:p>
          <a:p>
            <a:r>
              <a:rPr lang="en-US" sz="2800" dirty="0">
                <a:solidFill>
                  <a:srgbClr val="FFFF00"/>
                </a:solidFill>
              </a:rPr>
              <a:t>Who’s using them?</a:t>
            </a:r>
          </a:p>
          <a:p>
            <a:r>
              <a:rPr lang="en-US" sz="2800" dirty="0" smtClean="0"/>
              <a:t>How did we get here?</a:t>
            </a:r>
          </a:p>
          <a:p>
            <a:r>
              <a:rPr lang="en-US" sz="2800" dirty="0" smtClean="0"/>
              <a:t>What is being done about it?</a:t>
            </a:r>
          </a:p>
        </p:txBody>
      </p:sp>
      <p:sp>
        <p:nvSpPr>
          <p:cNvPr id="4" name="Slide Number Placeholder 3"/>
          <p:cNvSpPr>
            <a:spLocks noGrp="1"/>
          </p:cNvSpPr>
          <p:nvPr>
            <p:ph type="sldNum" sz="quarter" idx="12"/>
          </p:nvPr>
        </p:nvSpPr>
        <p:spPr/>
        <p:txBody>
          <a:bodyPr/>
          <a:lstStyle/>
          <a:p>
            <a:fld id="{D57F1E4F-1CFF-5643-939E-217C01CDF565}" type="slidenum">
              <a:rPr lang="en-US" smtClean="0"/>
              <a:pPr/>
              <a:t>53</a:t>
            </a:fld>
            <a:endParaRPr lang="en-US" dirty="0"/>
          </a:p>
        </p:txBody>
      </p:sp>
    </p:spTree>
    <p:extLst>
      <p:ext uri="{BB962C8B-B14F-4D97-AF65-F5344CB8AC3E}">
        <p14:creationId xmlns:p14="http://schemas.microsoft.com/office/powerpoint/2010/main" val="4279778077"/>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32720" y="1143009"/>
            <a:ext cx="8630481" cy="48005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Slide Number Placeholder 1"/>
          <p:cNvSpPr>
            <a:spLocks noGrp="1"/>
          </p:cNvSpPr>
          <p:nvPr>
            <p:ph type="sldNum" sz="quarter" idx="12"/>
          </p:nvPr>
        </p:nvSpPr>
        <p:spPr/>
        <p:txBody>
          <a:bodyPr/>
          <a:lstStyle/>
          <a:p>
            <a:fld id="{D57F1E4F-1CFF-5643-939E-217C01CDF565}" type="slidenum">
              <a:rPr lang="en-US" smtClean="0"/>
              <a:pPr/>
              <a:t>54</a:t>
            </a:fld>
            <a:endParaRPr lang="en-US" dirty="0"/>
          </a:p>
        </p:txBody>
      </p:sp>
    </p:spTree>
    <p:extLst>
      <p:ext uri="{BB962C8B-B14F-4D97-AF65-F5344CB8AC3E}">
        <p14:creationId xmlns:p14="http://schemas.microsoft.com/office/powerpoint/2010/main" val="1520214842"/>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2600" y="152405"/>
            <a:ext cx="8686800" cy="1265239"/>
          </a:xfrm>
        </p:spPr>
        <p:txBody>
          <a:bodyPr>
            <a:normAutofit fontScale="90000"/>
          </a:bodyPr>
          <a:lstStyle/>
          <a:p>
            <a:pPr algn="ctr"/>
            <a:r>
              <a:rPr lang="en-US" sz="3200" b="1" dirty="0"/>
              <a:t>Health care providers wrote 259 million prescriptions for opioid painkillers in 2012</a:t>
            </a:r>
            <a:r>
              <a:rPr lang="en-US" sz="3200" dirty="0">
                <a:solidFill>
                  <a:srgbClr val="FFFF00"/>
                </a:solidFill>
              </a:rPr>
              <a:t/>
            </a:r>
            <a:br>
              <a:rPr lang="en-US" sz="3200" dirty="0">
                <a:solidFill>
                  <a:srgbClr val="FFFF00"/>
                </a:solidFill>
              </a:rPr>
            </a:br>
            <a:endParaRPr lang="en-US" sz="3200"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1066800"/>
            <a:ext cx="8534400" cy="5791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Slide Number Placeholder 2"/>
          <p:cNvSpPr>
            <a:spLocks noGrp="1"/>
          </p:cNvSpPr>
          <p:nvPr>
            <p:ph type="sldNum" sz="quarter" idx="12"/>
          </p:nvPr>
        </p:nvSpPr>
        <p:spPr/>
        <p:txBody>
          <a:bodyPr/>
          <a:lstStyle/>
          <a:p>
            <a:fld id="{D57F1E4F-1CFF-5643-939E-217C01CDF565}" type="slidenum">
              <a:rPr lang="en-US" smtClean="0"/>
              <a:pPr/>
              <a:t>55</a:t>
            </a:fld>
            <a:endParaRPr lang="en-US" dirty="0"/>
          </a:p>
        </p:txBody>
      </p:sp>
    </p:spTree>
    <p:extLst>
      <p:ext uri="{BB962C8B-B14F-4D97-AF65-F5344CB8AC3E}">
        <p14:creationId xmlns:p14="http://schemas.microsoft.com/office/powerpoint/2010/main" val="586200708"/>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19401" y="503609"/>
            <a:ext cx="6781800" cy="56599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Slide Number Placeholder 2"/>
          <p:cNvSpPr>
            <a:spLocks noGrp="1"/>
          </p:cNvSpPr>
          <p:nvPr>
            <p:ph type="sldNum" sz="quarter" idx="12"/>
          </p:nvPr>
        </p:nvSpPr>
        <p:spPr/>
        <p:txBody>
          <a:bodyPr/>
          <a:lstStyle/>
          <a:p>
            <a:fld id="{D57F1E4F-1CFF-5643-939E-217C01CDF565}" type="slidenum">
              <a:rPr lang="en-US" smtClean="0"/>
              <a:pPr/>
              <a:t>56</a:t>
            </a:fld>
            <a:endParaRPr lang="en-US" dirty="0"/>
          </a:p>
        </p:txBody>
      </p:sp>
    </p:spTree>
    <p:extLst>
      <p:ext uri="{BB962C8B-B14F-4D97-AF65-F5344CB8AC3E}">
        <p14:creationId xmlns:p14="http://schemas.microsoft.com/office/powerpoint/2010/main" val="532885705"/>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2600" y="-76200"/>
            <a:ext cx="8686800" cy="1417639"/>
          </a:xfrm>
        </p:spPr>
        <p:txBody>
          <a:bodyPr/>
          <a:lstStyle/>
          <a:p>
            <a:pPr algn="ctr"/>
            <a:r>
              <a:rPr lang="en-US" b="1" dirty="0"/>
              <a:t>Prescription opioid use is a risk factor for heroin use</a:t>
            </a:r>
          </a:p>
        </p:txBody>
      </p:sp>
      <p:pic>
        <p:nvPicPr>
          <p:cNvPr id="1026"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057400" y="1331072"/>
            <a:ext cx="7924800" cy="54980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Slide Number Placeholder 2"/>
          <p:cNvSpPr>
            <a:spLocks noGrp="1"/>
          </p:cNvSpPr>
          <p:nvPr>
            <p:ph type="sldNum" sz="quarter" idx="12"/>
          </p:nvPr>
        </p:nvSpPr>
        <p:spPr/>
        <p:txBody>
          <a:bodyPr/>
          <a:lstStyle/>
          <a:p>
            <a:fld id="{D57F1E4F-1CFF-5643-939E-217C01CDF565}" type="slidenum">
              <a:rPr lang="en-US" smtClean="0"/>
              <a:pPr/>
              <a:t>57</a:t>
            </a:fld>
            <a:endParaRPr lang="en-US" dirty="0"/>
          </a:p>
        </p:txBody>
      </p:sp>
    </p:spTree>
    <p:extLst>
      <p:ext uri="{BB962C8B-B14F-4D97-AF65-F5344CB8AC3E}">
        <p14:creationId xmlns:p14="http://schemas.microsoft.com/office/powerpoint/2010/main" val="1815822612"/>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7744" y="12053"/>
            <a:ext cx="8534400" cy="1507067"/>
          </a:xfrm>
        </p:spPr>
        <p:txBody>
          <a:bodyPr/>
          <a:lstStyle/>
          <a:p>
            <a:pPr algn="ctr"/>
            <a:r>
              <a:rPr lang="en-US" b="1" dirty="0" smtClean="0"/>
              <a:t>Illicit Drug Use age 12+ 2015</a:t>
            </a:r>
            <a:endParaRPr lang="en-US" b="1" dirty="0"/>
          </a:p>
        </p:txBody>
      </p:sp>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52811" y="1519120"/>
            <a:ext cx="9494729" cy="44636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Slide Number Placeholder 2"/>
          <p:cNvSpPr>
            <a:spLocks noGrp="1"/>
          </p:cNvSpPr>
          <p:nvPr>
            <p:ph type="sldNum" sz="quarter" idx="12"/>
          </p:nvPr>
        </p:nvSpPr>
        <p:spPr/>
        <p:txBody>
          <a:bodyPr/>
          <a:lstStyle/>
          <a:p>
            <a:fld id="{D57F1E4F-1CFF-5643-939E-217C01CDF565}" type="slidenum">
              <a:rPr lang="en-US" smtClean="0"/>
              <a:pPr/>
              <a:t>58</a:t>
            </a:fld>
            <a:endParaRPr lang="en-US" dirty="0"/>
          </a:p>
        </p:txBody>
      </p:sp>
    </p:spTree>
    <p:extLst>
      <p:ext uri="{BB962C8B-B14F-4D97-AF65-F5344CB8AC3E}">
        <p14:creationId xmlns:p14="http://schemas.microsoft.com/office/powerpoint/2010/main" val="1389302157"/>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86708" y="28076"/>
            <a:ext cx="8534400" cy="1507067"/>
          </a:xfrm>
        </p:spPr>
        <p:txBody>
          <a:bodyPr>
            <a:normAutofit/>
          </a:bodyPr>
          <a:lstStyle/>
          <a:p>
            <a:pPr algn="ctr"/>
            <a:r>
              <a:rPr lang="en-US" sz="4000" b="1" dirty="0" smtClean="0"/>
              <a:t>Past Month Misuse </a:t>
            </a:r>
            <a:endParaRPr lang="en-US" sz="4000" b="1" dirty="0"/>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66875" y="1244252"/>
            <a:ext cx="8858250" cy="4343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Slide Number Placeholder 2"/>
          <p:cNvSpPr>
            <a:spLocks noGrp="1"/>
          </p:cNvSpPr>
          <p:nvPr>
            <p:ph type="sldNum" sz="quarter" idx="12"/>
          </p:nvPr>
        </p:nvSpPr>
        <p:spPr/>
        <p:txBody>
          <a:bodyPr/>
          <a:lstStyle/>
          <a:p>
            <a:fld id="{D57F1E4F-1CFF-5643-939E-217C01CDF565}" type="slidenum">
              <a:rPr lang="en-US" smtClean="0"/>
              <a:pPr/>
              <a:t>59</a:t>
            </a:fld>
            <a:endParaRPr lang="en-US" dirty="0"/>
          </a:p>
        </p:txBody>
      </p:sp>
    </p:spTree>
    <p:extLst>
      <p:ext uri="{BB962C8B-B14F-4D97-AF65-F5344CB8AC3E}">
        <p14:creationId xmlns:p14="http://schemas.microsoft.com/office/powerpoint/2010/main" val="41669227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3" name="TPAnswers"/>
          <p:cNvSpPr>
            <a:spLocks noGrp="1"/>
          </p:cNvSpPr>
          <p:nvPr>
            <p:ph idx="1"/>
            <p:custDataLst>
              <p:tags r:id="rId2"/>
            </p:custDataLst>
          </p:nvPr>
        </p:nvSpPr>
        <p:spPr>
          <a:xfrm>
            <a:off x="2209800" y="4008438"/>
            <a:ext cx="8229600" cy="3459163"/>
          </a:xfrm>
        </p:spPr>
        <p:txBody>
          <a:bodyPr/>
          <a:lstStyle/>
          <a:p>
            <a:pPr marL="971550" lvl="1" indent="-514350">
              <a:buClr>
                <a:schemeClr val="bg1"/>
              </a:buClr>
              <a:buFont typeface="Arial" panose="020B0604020202020204" pitchFamily="34" charset="0"/>
              <a:buAutoNum type="alphaUcPeriod"/>
            </a:pPr>
            <a:r>
              <a:rPr lang="en-US" altLang="en-US" sz="3200" dirty="0"/>
              <a:t>True</a:t>
            </a:r>
          </a:p>
          <a:p>
            <a:pPr marL="971550" lvl="1" indent="-514350">
              <a:buClr>
                <a:schemeClr val="bg1"/>
              </a:buClr>
              <a:buFont typeface="Arial" panose="020B0604020202020204" pitchFamily="34" charset="0"/>
              <a:buAutoNum type="alphaUcPeriod"/>
            </a:pPr>
            <a:r>
              <a:rPr lang="en-US" altLang="en-US" sz="3200" dirty="0"/>
              <a:t>False</a:t>
            </a:r>
          </a:p>
        </p:txBody>
      </p:sp>
      <p:sp>
        <p:nvSpPr>
          <p:cNvPr id="7171" name="Rectangle 3"/>
          <p:cNvSpPr>
            <a:spLocks noChangeArrowheads="1"/>
          </p:cNvSpPr>
          <p:nvPr/>
        </p:nvSpPr>
        <p:spPr bwMode="auto">
          <a:xfrm>
            <a:off x="2209800" y="1676401"/>
            <a:ext cx="8458200"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533400" indent="-5334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20000"/>
              </a:spcBef>
              <a:buClr>
                <a:schemeClr val="bg1"/>
              </a:buClr>
              <a:buFont typeface="Arial" panose="020B0604020202020204" pitchFamily="34" charset="0"/>
              <a:buAutoNum type="arabicPeriod" startAt="3"/>
            </a:pPr>
            <a:r>
              <a:rPr lang="en-US" altLang="en-US" sz="3200" dirty="0">
                <a:solidFill>
                  <a:srgbClr val="FFFFFF"/>
                </a:solidFill>
                <a:latin typeface="Calibri" panose="020F0502020204030204" pitchFamily="34" charset="0"/>
              </a:rPr>
              <a:t>While the majority of the world’s opium production is generated in Afghanistan, the majority of heroin coming into the United States comes from Mexico and South America.</a:t>
            </a:r>
          </a:p>
        </p:txBody>
      </p:sp>
      <p:sp>
        <p:nvSpPr>
          <p:cNvPr id="7" name="TPQuestion"/>
          <p:cNvSpPr>
            <a:spLocks noGrp="1"/>
          </p:cNvSpPr>
          <p:nvPr>
            <p:ph type="title"/>
          </p:nvPr>
        </p:nvSpPr>
        <p:spPr>
          <a:xfrm>
            <a:off x="1752600" y="311656"/>
            <a:ext cx="8915400" cy="1212345"/>
          </a:xfrm>
        </p:spPr>
        <p:txBody>
          <a:bodyPr>
            <a:normAutofit/>
          </a:bodyPr>
          <a:lstStyle/>
          <a:p>
            <a:pPr algn="ctr"/>
            <a:r>
              <a:rPr lang="en-US" altLang="en-US" sz="4000" b="1" dirty="0"/>
              <a:t>Pre-Test Question</a:t>
            </a:r>
          </a:p>
        </p:txBody>
      </p:sp>
      <p:sp>
        <p:nvSpPr>
          <p:cNvPr id="2" name="Slide Number Placeholder 1"/>
          <p:cNvSpPr>
            <a:spLocks noGrp="1"/>
          </p:cNvSpPr>
          <p:nvPr>
            <p:ph type="sldNum" sz="quarter" idx="12"/>
          </p:nvPr>
        </p:nvSpPr>
        <p:spPr/>
        <p:txBody>
          <a:bodyPr/>
          <a:lstStyle/>
          <a:p>
            <a:fld id="{D57F1E4F-1CFF-5643-939E-217C01CDF565}" type="slidenum">
              <a:rPr lang="en-US" smtClean="0"/>
              <a:pPr/>
              <a:t>6</a:t>
            </a:fld>
            <a:endParaRPr lang="en-US" dirty="0"/>
          </a:p>
        </p:txBody>
      </p:sp>
    </p:spTree>
    <p:custDataLst>
      <p:tags r:id="rId1"/>
    </p:custDataLst>
    <p:extLst>
      <p:ext uri="{BB962C8B-B14F-4D97-AF65-F5344CB8AC3E}">
        <p14:creationId xmlns:p14="http://schemas.microsoft.com/office/powerpoint/2010/main" val="2451413998"/>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9642"/>
            <a:ext cx="12192000" cy="1507067"/>
          </a:xfrm>
        </p:spPr>
        <p:txBody>
          <a:bodyPr/>
          <a:lstStyle/>
          <a:p>
            <a:pPr algn="ctr"/>
            <a:r>
              <a:rPr lang="en-US" b="1" dirty="0" smtClean="0"/>
              <a:t>“Extreme Opioid Users”</a:t>
            </a:r>
            <a:endParaRPr lang="en-US" b="1" dirty="0"/>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0401" y="1174884"/>
            <a:ext cx="5867400" cy="55600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Slide Number Placeholder 2"/>
          <p:cNvSpPr>
            <a:spLocks noGrp="1"/>
          </p:cNvSpPr>
          <p:nvPr>
            <p:ph type="sldNum" sz="quarter" idx="12"/>
          </p:nvPr>
        </p:nvSpPr>
        <p:spPr/>
        <p:txBody>
          <a:bodyPr/>
          <a:lstStyle/>
          <a:p>
            <a:fld id="{D57F1E4F-1CFF-5643-939E-217C01CDF565}" type="slidenum">
              <a:rPr lang="en-US" smtClean="0"/>
              <a:pPr/>
              <a:t>60</a:t>
            </a:fld>
            <a:endParaRPr lang="en-US" dirty="0"/>
          </a:p>
        </p:txBody>
      </p:sp>
    </p:spTree>
    <p:extLst>
      <p:ext uri="{BB962C8B-B14F-4D97-AF65-F5344CB8AC3E}">
        <p14:creationId xmlns:p14="http://schemas.microsoft.com/office/powerpoint/2010/main" val="4095612677"/>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0846"/>
            <a:ext cx="12192000" cy="1507067"/>
          </a:xfrm>
        </p:spPr>
        <p:txBody>
          <a:bodyPr/>
          <a:lstStyle/>
          <a:p>
            <a:pPr algn="ctr"/>
            <a:r>
              <a:rPr lang="en-US" b="1" dirty="0" smtClean="0"/>
              <a:t>“Extreme Opioid Users” continued</a:t>
            </a:r>
            <a:endParaRPr lang="en-US" b="1" dirty="0"/>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6602" y="1263168"/>
            <a:ext cx="5844183" cy="5486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Slide Number Placeholder 2"/>
          <p:cNvSpPr>
            <a:spLocks noGrp="1"/>
          </p:cNvSpPr>
          <p:nvPr>
            <p:ph type="sldNum" sz="quarter" idx="12"/>
          </p:nvPr>
        </p:nvSpPr>
        <p:spPr/>
        <p:txBody>
          <a:bodyPr/>
          <a:lstStyle/>
          <a:p>
            <a:fld id="{D57F1E4F-1CFF-5643-939E-217C01CDF565}" type="slidenum">
              <a:rPr lang="en-US" smtClean="0"/>
              <a:pPr/>
              <a:t>61</a:t>
            </a:fld>
            <a:endParaRPr lang="en-US" dirty="0"/>
          </a:p>
        </p:txBody>
      </p:sp>
    </p:spTree>
    <p:extLst>
      <p:ext uri="{BB962C8B-B14F-4D97-AF65-F5344CB8AC3E}">
        <p14:creationId xmlns:p14="http://schemas.microsoft.com/office/powerpoint/2010/main" val="2664601291"/>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265"/>
            <a:ext cx="12192000" cy="1507067"/>
          </a:xfrm>
        </p:spPr>
        <p:txBody>
          <a:bodyPr/>
          <a:lstStyle/>
          <a:p>
            <a:pPr algn="ctr"/>
            <a:r>
              <a:rPr lang="en-US" b="1" dirty="0" smtClean="0"/>
              <a:t>Source of pain relievers</a:t>
            </a:r>
            <a:endParaRPr lang="en-US" b="1" dirty="0"/>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19300" y="1184021"/>
            <a:ext cx="8267700" cy="55117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Slide Number Placeholder 2"/>
          <p:cNvSpPr>
            <a:spLocks noGrp="1"/>
          </p:cNvSpPr>
          <p:nvPr>
            <p:ph type="sldNum" sz="quarter" idx="12"/>
          </p:nvPr>
        </p:nvSpPr>
        <p:spPr/>
        <p:txBody>
          <a:bodyPr/>
          <a:lstStyle/>
          <a:p>
            <a:fld id="{D57F1E4F-1CFF-5643-939E-217C01CDF565}" type="slidenum">
              <a:rPr lang="en-US" smtClean="0"/>
              <a:pPr/>
              <a:t>62</a:t>
            </a:fld>
            <a:endParaRPr lang="en-US" dirty="0"/>
          </a:p>
        </p:txBody>
      </p:sp>
    </p:spTree>
    <p:extLst>
      <p:ext uri="{BB962C8B-B14F-4D97-AF65-F5344CB8AC3E}">
        <p14:creationId xmlns:p14="http://schemas.microsoft.com/office/powerpoint/2010/main" val="3279927898"/>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92000" cy="1417639"/>
          </a:xfrm>
        </p:spPr>
        <p:txBody>
          <a:bodyPr/>
          <a:lstStyle/>
          <a:p>
            <a:pPr algn="ctr"/>
            <a:r>
              <a:rPr lang="en-US" b="1" dirty="0" smtClean="0"/>
              <a:t>Source/% Users &amp; Days of Use</a:t>
            </a:r>
            <a:endParaRPr lang="en-US" b="1" dirty="0"/>
          </a:p>
        </p:txBody>
      </p:sp>
      <p:pic>
        <p:nvPicPr>
          <p:cNvPr id="4098" name="Picture 2"/>
          <p:cNvPicPr>
            <a:picLocks noGrp="1" noChangeAspect="1" noChangeArrowheads="1"/>
          </p:cNvPicPr>
          <p:nvPr>
            <p:ph type="chart" idx="1"/>
          </p:nvPr>
        </p:nvPicPr>
        <p:blipFill>
          <a:blip r:embed="rId3">
            <a:extLst>
              <a:ext uri="{28A0092B-C50C-407E-A947-70E740481C1C}">
                <a14:useLocalDpi xmlns:a14="http://schemas.microsoft.com/office/drawing/2010/main" val="0"/>
              </a:ext>
            </a:extLst>
          </a:blip>
          <a:srcRect/>
          <a:stretch>
            <a:fillRect/>
          </a:stretch>
        </p:blipFill>
        <p:spPr bwMode="auto">
          <a:xfrm>
            <a:off x="2057400" y="1219200"/>
            <a:ext cx="8153400" cy="5589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30445397"/>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652516" y="746212"/>
            <a:ext cx="8863084" cy="53497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Slide Number Placeholder 2"/>
          <p:cNvSpPr>
            <a:spLocks noGrp="1"/>
          </p:cNvSpPr>
          <p:nvPr>
            <p:ph type="sldNum" sz="quarter" idx="12"/>
          </p:nvPr>
        </p:nvSpPr>
        <p:spPr/>
        <p:txBody>
          <a:bodyPr/>
          <a:lstStyle/>
          <a:p>
            <a:fld id="{D57F1E4F-1CFF-5643-939E-217C01CDF565}" type="slidenum">
              <a:rPr lang="en-US" smtClean="0"/>
              <a:pPr/>
              <a:t>64</a:t>
            </a:fld>
            <a:endParaRPr lang="en-US" dirty="0"/>
          </a:p>
        </p:txBody>
      </p:sp>
    </p:spTree>
    <p:extLst>
      <p:ext uri="{BB962C8B-B14F-4D97-AF65-F5344CB8AC3E}">
        <p14:creationId xmlns:p14="http://schemas.microsoft.com/office/powerpoint/2010/main" val="41655495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a:xfrm>
            <a:off x="0" y="228600"/>
            <a:ext cx="12192000" cy="609600"/>
          </a:xfrm>
        </p:spPr>
        <p:txBody>
          <a:bodyPr>
            <a:noAutofit/>
          </a:bodyPr>
          <a:lstStyle/>
          <a:p>
            <a:pPr algn="ctr" eaLnBrk="1" hangingPunct="1">
              <a:defRPr/>
            </a:pPr>
            <a:r>
              <a:rPr lang="en-US" altLang="ko-KR" sz="4400" b="1" dirty="0">
                <a:ea typeface="Gulim" pitchFamily="34" charset="-127"/>
              </a:rPr>
              <a:t>RX Drug Abuse in Older Adults</a:t>
            </a:r>
          </a:p>
        </p:txBody>
      </p:sp>
      <p:sp>
        <p:nvSpPr>
          <p:cNvPr id="38915" name="Rectangle 3"/>
          <p:cNvSpPr>
            <a:spLocks noGrp="1" noChangeArrowheads="1"/>
          </p:cNvSpPr>
          <p:nvPr>
            <p:ph type="body" idx="1"/>
          </p:nvPr>
        </p:nvSpPr>
        <p:spPr>
          <a:xfrm>
            <a:off x="876299" y="990600"/>
            <a:ext cx="8991600" cy="5257800"/>
          </a:xfrm>
        </p:spPr>
        <p:txBody>
          <a:bodyPr>
            <a:normAutofit fontScale="92500"/>
          </a:bodyPr>
          <a:lstStyle/>
          <a:p>
            <a:pPr eaLnBrk="1" hangingPunct="1">
              <a:lnSpc>
                <a:spcPct val="95000"/>
              </a:lnSpc>
              <a:defRPr/>
            </a:pPr>
            <a:r>
              <a:rPr lang="en-US" altLang="ko-KR" sz="2600" dirty="0">
                <a:solidFill>
                  <a:srgbClr val="FFC000"/>
                </a:solidFill>
                <a:ea typeface="Gulim" pitchFamily="34" charset="-127"/>
              </a:rPr>
              <a:t>Older Adults </a:t>
            </a:r>
            <a:r>
              <a:rPr lang="en-US" altLang="ko-KR" sz="2600" dirty="0">
                <a:ea typeface="Gulim" pitchFamily="34" charset="-127"/>
              </a:rPr>
              <a:t>account for 13% of US population </a:t>
            </a:r>
            <a:br>
              <a:rPr lang="en-US" altLang="ko-KR" sz="2600" dirty="0">
                <a:ea typeface="Gulim" pitchFamily="34" charset="-127"/>
              </a:rPr>
            </a:br>
            <a:r>
              <a:rPr lang="en-US" altLang="ko-KR" sz="2600" dirty="0">
                <a:ea typeface="Gulim" pitchFamily="34" charset="-127"/>
              </a:rPr>
              <a:t>but use </a:t>
            </a:r>
            <a:r>
              <a:rPr lang="en-US" altLang="ko-KR" sz="2600" dirty="0">
                <a:solidFill>
                  <a:srgbClr val="FFC000"/>
                </a:solidFill>
                <a:ea typeface="Gulim" pitchFamily="34" charset="-127"/>
              </a:rPr>
              <a:t>1/3</a:t>
            </a:r>
            <a:r>
              <a:rPr lang="en-US" altLang="ko-KR" sz="2600" dirty="0">
                <a:solidFill>
                  <a:srgbClr val="F2EC00"/>
                </a:solidFill>
                <a:ea typeface="Gulim" pitchFamily="34" charset="-127"/>
              </a:rPr>
              <a:t> </a:t>
            </a:r>
            <a:r>
              <a:rPr lang="en-US" altLang="ko-KR" sz="2600" dirty="0">
                <a:ea typeface="Gulim" pitchFamily="34" charset="-127"/>
              </a:rPr>
              <a:t>of </a:t>
            </a:r>
            <a:r>
              <a:rPr lang="en-US" altLang="ko-KR" sz="2600" dirty="0">
                <a:solidFill>
                  <a:srgbClr val="FFC000"/>
                </a:solidFill>
                <a:ea typeface="Gulim" pitchFamily="34" charset="-127"/>
              </a:rPr>
              <a:t>all medications prescribed</a:t>
            </a:r>
            <a:r>
              <a:rPr lang="en-US" altLang="ko-KR" sz="2600" dirty="0">
                <a:ea typeface="Gulim" pitchFamily="34" charset="-127"/>
              </a:rPr>
              <a:t>. </a:t>
            </a:r>
          </a:p>
          <a:p>
            <a:pPr lvl="1" eaLnBrk="1" hangingPunct="1">
              <a:lnSpc>
                <a:spcPct val="95000"/>
              </a:lnSpc>
              <a:defRPr/>
            </a:pPr>
            <a:endParaRPr lang="en-US" altLang="ko-KR" sz="2600" b="1" dirty="0">
              <a:solidFill>
                <a:srgbClr val="F2EC00"/>
              </a:solidFill>
              <a:ea typeface="Gulim" pitchFamily="34" charset="-127"/>
            </a:endParaRPr>
          </a:p>
          <a:p>
            <a:pPr eaLnBrk="1" hangingPunct="1">
              <a:lnSpc>
                <a:spcPct val="95000"/>
              </a:lnSpc>
              <a:defRPr/>
            </a:pPr>
            <a:r>
              <a:rPr lang="en-US" altLang="ko-KR" sz="2600" dirty="0">
                <a:solidFill>
                  <a:srgbClr val="FFC000"/>
                </a:solidFill>
                <a:ea typeface="Gulim" pitchFamily="34" charset="-127"/>
              </a:rPr>
              <a:t>7.2 million </a:t>
            </a:r>
            <a:r>
              <a:rPr lang="en-US" altLang="ko-KR" sz="2600" dirty="0">
                <a:ea typeface="Gulim" pitchFamily="34" charset="-127"/>
              </a:rPr>
              <a:t>(21.7%)</a:t>
            </a:r>
            <a:r>
              <a:rPr lang="en-US" altLang="ko-KR" sz="2600" dirty="0">
                <a:solidFill>
                  <a:srgbClr val="F2EC00"/>
                </a:solidFill>
                <a:ea typeface="Gulim" pitchFamily="34" charset="-127"/>
              </a:rPr>
              <a:t> </a:t>
            </a:r>
            <a:r>
              <a:rPr lang="en-US" altLang="ko-KR" sz="2600" dirty="0">
                <a:ea typeface="Gulim" pitchFamily="34" charset="-127"/>
              </a:rPr>
              <a:t>receive</a:t>
            </a:r>
            <a:r>
              <a:rPr lang="en-US" altLang="ko-KR" sz="2600" dirty="0">
                <a:solidFill>
                  <a:srgbClr val="F2EC00"/>
                </a:solidFill>
                <a:ea typeface="Gulim" pitchFamily="34" charset="-127"/>
              </a:rPr>
              <a:t> </a:t>
            </a:r>
            <a:r>
              <a:rPr lang="en-US" altLang="ko-KR" sz="2600" dirty="0">
                <a:solidFill>
                  <a:srgbClr val="FFC000"/>
                </a:solidFill>
                <a:ea typeface="Gulim" pitchFamily="34" charset="-127"/>
              </a:rPr>
              <a:t>at least 1 Rx </a:t>
            </a:r>
            <a:r>
              <a:rPr lang="en-US" altLang="ko-KR" sz="2600" dirty="0">
                <a:ea typeface="Gulim" pitchFamily="34" charset="-127"/>
              </a:rPr>
              <a:t>annually.</a:t>
            </a:r>
          </a:p>
          <a:p>
            <a:pPr eaLnBrk="1" hangingPunct="1">
              <a:lnSpc>
                <a:spcPct val="95000"/>
              </a:lnSpc>
              <a:defRPr/>
            </a:pPr>
            <a:endParaRPr lang="en-US" sz="2600" dirty="0"/>
          </a:p>
          <a:p>
            <a:pPr eaLnBrk="1" hangingPunct="1">
              <a:lnSpc>
                <a:spcPct val="95000"/>
              </a:lnSpc>
              <a:defRPr/>
            </a:pPr>
            <a:r>
              <a:rPr lang="en-US" sz="2600" dirty="0"/>
              <a:t>Older adults use Rx drugs </a:t>
            </a:r>
            <a:r>
              <a:rPr lang="en-US" sz="2600" dirty="0">
                <a:solidFill>
                  <a:srgbClr val="FFC000"/>
                </a:solidFill>
              </a:rPr>
              <a:t>3 times more </a:t>
            </a:r>
            <a:r>
              <a:rPr lang="en-US" sz="2600" dirty="0"/>
              <a:t>than the general population.</a:t>
            </a:r>
          </a:p>
          <a:p>
            <a:pPr eaLnBrk="1" hangingPunct="1">
              <a:lnSpc>
                <a:spcPct val="80000"/>
              </a:lnSpc>
              <a:defRPr/>
            </a:pPr>
            <a:endParaRPr lang="en-US" sz="2600" dirty="0"/>
          </a:p>
          <a:p>
            <a:pPr eaLnBrk="1" hangingPunct="1">
              <a:lnSpc>
                <a:spcPct val="80000"/>
              </a:lnSpc>
              <a:defRPr/>
            </a:pPr>
            <a:r>
              <a:rPr lang="en-US" sz="2600" dirty="0"/>
              <a:t>On average, older persons take </a:t>
            </a:r>
            <a:r>
              <a:rPr lang="en-US" sz="2600" dirty="0">
                <a:solidFill>
                  <a:srgbClr val="FFC000"/>
                </a:solidFill>
              </a:rPr>
              <a:t>4.5 medications </a:t>
            </a:r>
            <a:r>
              <a:rPr lang="en-US" sz="2600" dirty="0"/>
              <a:t>per</a:t>
            </a:r>
            <a:r>
              <a:rPr lang="en-US" sz="2600" dirty="0">
                <a:solidFill>
                  <a:srgbClr val="F2EC00"/>
                </a:solidFill>
              </a:rPr>
              <a:t> </a:t>
            </a:r>
            <a:r>
              <a:rPr lang="en-US" sz="2600" dirty="0">
                <a:solidFill>
                  <a:srgbClr val="FFC000"/>
                </a:solidFill>
              </a:rPr>
              <a:t>day</a:t>
            </a:r>
            <a:r>
              <a:rPr lang="en-US" sz="2600" dirty="0"/>
              <a:t>.</a:t>
            </a:r>
          </a:p>
          <a:p>
            <a:pPr eaLnBrk="1" hangingPunct="1">
              <a:lnSpc>
                <a:spcPct val="80000"/>
              </a:lnSpc>
              <a:defRPr/>
            </a:pPr>
            <a:endParaRPr lang="en-US" sz="2600" dirty="0"/>
          </a:p>
          <a:p>
            <a:pPr eaLnBrk="1" hangingPunct="1">
              <a:lnSpc>
                <a:spcPct val="80000"/>
              </a:lnSpc>
              <a:defRPr/>
            </a:pPr>
            <a:r>
              <a:rPr lang="en-US" sz="2600" dirty="0"/>
              <a:t>Nationally, </a:t>
            </a:r>
            <a:r>
              <a:rPr lang="en-US" sz="2600" dirty="0">
                <a:solidFill>
                  <a:srgbClr val="FFC000"/>
                </a:solidFill>
              </a:rPr>
              <a:t>2.8 million (8.4%) </a:t>
            </a:r>
            <a:r>
              <a:rPr lang="en-US" sz="2600" dirty="0"/>
              <a:t>of </a:t>
            </a:r>
            <a:r>
              <a:rPr lang="en-US" sz="2600" dirty="0">
                <a:solidFill>
                  <a:srgbClr val="FFC000"/>
                </a:solidFill>
              </a:rPr>
              <a:t>older adults abuse </a:t>
            </a:r>
            <a:r>
              <a:rPr lang="en-US" sz="2600" dirty="0"/>
              <a:t>Rx drugs in the last year while in </a:t>
            </a:r>
            <a:r>
              <a:rPr lang="en-US" sz="2600" dirty="0">
                <a:solidFill>
                  <a:srgbClr val="FFC000"/>
                </a:solidFill>
              </a:rPr>
              <a:t>California, 812,000 (3.7%).</a:t>
            </a:r>
          </a:p>
        </p:txBody>
      </p:sp>
      <p:sp>
        <p:nvSpPr>
          <p:cNvPr id="123908" name="Text Box 4"/>
          <p:cNvSpPr txBox="1">
            <a:spLocks noChangeArrowheads="1"/>
          </p:cNvSpPr>
          <p:nvPr/>
        </p:nvSpPr>
        <p:spPr bwMode="auto">
          <a:xfrm>
            <a:off x="7696200" y="6521449"/>
            <a:ext cx="2971800" cy="289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lgn="ctr" fontAlgn="base">
              <a:lnSpc>
                <a:spcPct val="80000"/>
              </a:lnSpc>
              <a:spcBef>
                <a:spcPct val="50000"/>
              </a:spcBef>
              <a:spcAft>
                <a:spcPct val="0"/>
              </a:spcAft>
            </a:pPr>
            <a:r>
              <a:rPr lang="en-US" altLang="en-US" sz="1600" b="1">
                <a:solidFill>
                  <a:srgbClr val="FFFFFF"/>
                </a:solidFill>
                <a:latin typeface="Arial" pitchFamily="34" charset="0"/>
              </a:rPr>
              <a:t>SAMHSA, 2006; NIDA, 2005</a:t>
            </a:r>
          </a:p>
        </p:txBody>
      </p:sp>
      <p:sp>
        <p:nvSpPr>
          <p:cNvPr id="2" name="Slide Number Placeholder 1"/>
          <p:cNvSpPr>
            <a:spLocks noGrp="1"/>
          </p:cNvSpPr>
          <p:nvPr>
            <p:ph type="sldNum" sz="quarter" idx="12"/>
          </p:nvPr>
        </p:nvSpPr>
        <p:spPr/>
        <p:txBody>
          <a:bodyPr/>
          <a:lstStyle/>
          <a:p>
            <a:fld id="{D57F1E4F-1CFF-5643-939E-217C01CDF565}" type="slidenum">
              <a:rPr lang="en-US" smtClean="0"/>
              <a:pPr/>
              <a:t>65</a:t>
            </a:fld>
            <a:endParaRPr lang="en-US" dirty="0"/>
          </a:p>
        </p:txBody>
      </p:sp>
    </p:spTree>
    <p:extLst>
      <p:ext uri="{BB962C8B-B14F-4D97-AF65-F5344CB8AC3E}">
        <p14:creationId xmlns:p14="http://schemas.microsoft.com/office/powerpoint/2010/main" val="3987399982"/>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p:cNvSpPr>
          <p:nvPr>
            <p:ph type="title" idx="4294967295"/>
          </p:nvPr>
        </p:nvSpPr>
        <p:spPr>
          <a:xfrm>
            <a:off x="0" y="274638"/>
            <a:ext cx="12192000" cy="868363"/>
          </a:xfrm>
        </p:spPr>
        <p:txBody>
          <a:bodyPr>
            <a:noAutofit/>
          </a:bodyPr>
          <a:lstStyle/>
          <a:p>
            <a:pPr algn="ctr"/>
            <a:r>
              <a:rPr lang="en-US" altLang="en-US" b="1" dirty="0" smtClean="0">
                <a:latin typeface="Arial" charset="0"/>
                <a:cs typeface="Arial" charset="0"/>
              </a:rPr>
              <a:t>Gender Differences in Prescription Painkiller Abuse</a:t>
            </a:r>
          </a:p>
        </p:txBody>
      </p:sp>
      <p:sp>
        <p:nvSpPr>
          <p:cNvPr id="52227" name="Rectangle 3"/>
          <p:cNvSpPr>
            <a:spLocks noGrp="1"/>
          </p:cNvSpPr>
          <p:nvPr>
            <p:ph idx="4294967295"/>
          </p:nvPr>
        </p:nvSpPr>
        <p:spPr>
          <a:xfrm>
            <a:off x="1981200" y="1447802"/>
            <a:ext cx="8229600" cy="4754563"/>
          </a:xfrm>
        </p:spPr>
        <p:txBody>
          <a:bodyPr>
            <a:normAutofit lnSpcReduction="10000"/>
          </a:bodyPr>
          <a:lstStyle/>
          <a:p>
            <a:r>
              <a:rPr lang="en-US" altLang="en-US" sz="2500" dirty="0">
                <a:latin typeface="Arial" charset="0"/>
                <a:cs typeface="Arial" charset="0"/>
              </a:rPr>
              <a:t>Study included 662 non-cancer patients with chronic pain who took opioid painkillers</a:t>
            </a:r>
          </a:p>
          <a:p>
            <a:r>
              <a:rPr lang="en-US" altLang="en-US" sz="2500" dirty="0">
                <a:latin typeface="Arial" charset="0"/>
                <a:cs typeface="Arial" charset="0"/>
              </a:rPr>
              <a:t>Men and women had </a:t>
            </a:r>
            <a:r>
              <a:rPr lang="en-US" altLang="en-US" sz="2500" b="1" dirty="0">
                <a:solidFill>
                  <a:srgbClr val="FFC000"/>
                </a:solidFill>
                <a:latin typeface="Arial" charset="0"/>
                <a:cs typeface="Arial" charset="0"/>
              </a:rPr>
              <a:t>similar rates of opioid abuse</a:t>
            </a:r>
          </a:p>
          <a:p>
            <a:r>
              <a:rPr lang="en-US" altLang="en-US" sz="2500" dirty="0">
                <a:latin typeface="Arial" charset="0"/>
                <a:cs typeface="Arial" charset="0"/>
              </a:rPr>
              <a:t>Drug misuse by women is motivated more by </a:t>
            </a:r>
            <a:r>
              <a:rPr lang="en-US" altLang="en-US" sz="2500" b="1" dirty="0">
                <a:solidFill>
                  <a:srgbClr val="FFC000"/>
                </a:solidFill>
                <a:latin typeface="Arial" charset="0"/>
                <a:cs typeface="Arial" charset="0"/>
              </a:rPr>
              <a:t>emotional issues and psychological distress</a:t>
            </a:r>
          </a:p>
          <a:p>
            <a:r>
              <a:rPr lang="en-US" altLang="en-US" sz="2500" dirty="0">
                <a:latin typeface="Arial" charset="0"/>
                <a:cs typeface="Arial" charset="0"/>
              </a:rPr>
              <a:t>Women who misuse pain drugs are </a:t>
            </a:r>
            <a:r>
              <a:rPr lang="en-US" altLang="en-US" sz="2500" b="1" dirty="0">
                <a:solidFill>
                  <a:srgbClr val="FFC000"/>
                </a:solidFill>
                <a:latin typeface="Arial" charset="0"/>
                <a:cs typeface="Arial" charset="0"/>
              </a:rPr>
              <a:t>more likely </a:t>
            </a:r>
            <a:r>
              <a:rPr lang="en-US" altLang="en-US" sz="2500" dirty="0">
                <a:latin typeface="Arial" charset="0"/>
                <a:cs typeface="Arial" charset="0"/>
              </a:rPr>
              <a:t>to admit to being </a:t>
            </a:r>
            <a:r>
              <a:rPr lang="en-US" altLang="en-US" sz="2500" b="1" dirty="0">
                <a:solidFill>
                  <a:srgbClr val="FFC000"/>
                </a:solidFill>
                <a:latin typeface="Arial" charset="0"/>
                <a:cs typeface="Arial" charset="0"/>
              </a:rPr>
              <a:t>sexually or physically abused </a:t>
            </a:r>
            <a:r>
              <a:rPr lang="en-US" altLang="en-US" sz="2500" dirty="0">
                <a:latin typeface="Arial" charset="0"/>
                <a:cs typeface="Arial" charset="0"/>
              </a:rPr>
              <a:t>or have a </a:t>
            </a:r>
            <a:r>
              <a:rPr lang="en-US" altLang="en-US" sz="2500" b="1" dirty="0">
                <a:solidFill>
                  <a:srgbClr val="FFC000"/>
                </a:solidFill>
                <a:latin typeface="Arial" charset="0"/>
                <a:cs typeface="Arial" charset="0"/>
              </a:rPr>
              <a:t>history of psychiatric or psychological problems</a:t>
            </a:r>
          </a:p>
          <a:p>
            <a:r>
              <a:rPr lang="en-US" altLang="en-US" sz="2500" dirty="0">
                <a:latin typeface="Arial" charset="0"/>
                <a:cs typeface="Arial" charset="0"/>
              </a:rPr>
              <a:t>In men, this behavior usually stems from </a:t>
            </a:r>
            <a:r>
              <a:rPr lang="en-US" altLang="en-US" sz="2500" b="1" dirty="0">
                <a:solidFill>
                  <a:srgbClr val="FFC000"/>
                </a:solidFill>
                <a:latin typeface="Arial" charset="0"/>
                <a:cs typeface="Arial" charset="0"/>
              </a:rPr>
              <a:t>problematic social and behavioral problems </a:t>
            </a:r>
            <a:r>
              <a:rPr lang="en-US" altLang="en-US" sz="2500" dirty="0">
                <a:latin typeface="Arial" charset="0"/>
                <a:cs typeface="Arial" charset="0"/>
              </a:rPr>
              <a:t>that lead to substance abuse</a:t>
            </a:r>
          </a:p>
        </p:txBody>
      </p:sp>
      <p:sp>
        <p:nvSpPr>
          <p:cNvPr id="590852" name="Rectangle 4"/>
          <p:cNvSpPr>
            <a:spLocks noChangeArrowheads="1"/>
          </p:cNvSpPr>
          <p:nvPr/>
        </p:nvSpPr>
        <p:spPr bwMode="auto">
          <a:xfrm>
            <a:off x="1524002" y="6543498"/>
            <a:ext cx="5633273" cy="307777"/>
          </a:xfrm>
          <a:prstGeom prst="rect">
            <a:avLst/>
          </a:prstGeom>
          <a:noFill/>
          <a:ln w="9525">
            <a:noFill/>
            <a:miter lim="800000"/>
            <a:headEnd/>
            <a:tailEnd/>
          </a:ln>
          <a:effectLst>
            <a:prstShdw prst="shdw18" dist="17961" dir="13500000">
              <a:schemeClr val="accent1">
                <a:gamma/>
                <a:shade val="60000"/>
                <a:invGamma/>
              </a:schemeClr>
            </a:prstShdw>
          </a:effectLst>
        </p:spPr>
        <p:txBody>
          <a:bodyPr wrap="none">
            <a:spAutoFit/>
          </a:bodyPr>
          <a:lstStyle/>
          <a:p>
            <a:pPr eaLnBrk="0" fontAlgn="base" hangingPunct="0">
              <a:spcBef>
                <a:spcPct val="30000"/>
              </a:spcBef>
              <a:spcAft>
                <a:spcPct val="0"/>
              </a:spcAft>
              <a:defRPr/>
            </a:pPr>
            <a:r>
              <a:rPr lang="en-US" sz="1400" dirty="0">
                <a:solidFill>
                  <a:srgbClr val="FFFFFF"/>
                </a:solidFill>
                <a:cs typeface="Arial" pitchFamily="34" charset="0"/>
              </a:rPr>
              <a:t>SOURCE: Jamison, et al. (2010). </a:t>
            </a:r>
            <a:r>
              <a:rPr lang="en-US" sz="1400" i="1" dirty="0">
                <a:solidFill>
                  <a:srgbClr val="FFFFFF"/>
                </a:solidFill>
                <a:cs typeface="Arial" pitchFamily="34" charset="0"/>
              </a:rPr>
              <a:t>Journal of Pain, 11</a:t>
            </a:r>
            <a:r>
              <a:rPr lang="en-US" sz="1400" dirty="0">
                <a:solidFill>
                  <a:srgbClr val="FFFFFF"/>
                </a:solidFill>
                <a:cs typeface="Arial" pitchFamily="34" charset="0"/>
              </a:rPr>
              <a:t> (4): 310 - 320</a:t>
            </a:r>
          </a:p>
        </p:txBody>
      </p:sp>
      <p:sp>
        <p:nvSpPr>
          <p:cNvPr id="5" name="Slide Number Placeholder 5"/>
          <p:cNvSpPr txBox="1">
            <a:spLocks/>
          </p:cNvSpPr>
          <p:nvPr/>
        </p:nvSpPr>
        <p:spPr bwMode="auto">
          <a:xfrm>
            <a:off x="8534400" y="6492877"/>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a:spcBef>
                <a:spcPct val="20000"/>
              </a:spcBef>
              <a:buFont typeface="Arial" charset="0"/>
              <a:buChar char="•"/>
              <a:defRPr sz="3200">
                <a:solidFill>
                  <a:schemeClr val="tx1"/>
                </a:solidFill>
                <a:latin typeface="Calibri" pitchFamily="34" charset="0"/>
              </a:defRPr>
            </a:lvl1pPr>
            <a:lvl2pPr marL="742950" indent="-285750" algn="l">
              <a:spcBef>
                <a:spcPct val="20000"/>
              </a:spcBef>
              <a:buFont typeface="Arial" charset="0"/>
              <a:buChar char="–"/>
              <a:defRPr sz="2800">
                <a:solidFill>
                  <a:schemeClr val="tx1"/>
                </a:solidFill>
                <a:latin typeface="Calibri" pitchFamily="34" charset="0"/>
              </a:defRPr>
            </a:lvl2pPr>
            <a:lvl3pPr marL="1143000" indent="-228600" algn="l">
              <a:spcBef>
                <a:spcPct val="20000"/>
              </a:spcBef>
              <a:buFont typeface="Arial" charset="0"/>
              <a:buChar char="•"/>
              <a:defRPr sz="2400">
                <a:solidFill>
                  <a:schemeClr val="tx1"/>
                </a:solidFill>
                <a:latin typeface="Calibri" pitchFamily="34" charset="0"/>
              </a:defRPr>
            </a:lvl3pPr>
            <a:lvl4pPr marL="1600200" indent="-228600" algn="l">
              <a:spcBef>
                <a:spcPct val="20000"/>
              </a:spcBef>
              <a:buFont typeface="Arial" charset="0"/>
              <a:buChar char="–"/>
              <a:defRPr sz="2000">
                <a:solidFill>
                  <a:schemeClr val="tx1"/>
                </a:solidFill>
                <a:latin typeface="Calibri" pitchFamily="34" charset="0"/>
              </a:defRPr>
            </a:lvl4pPr>
            <a:lvl5pPr marL="2057400" indent="-228600" algn="l">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r" fontAlgn="base">
              <a:spcBef>
                <a:spcPct val="0"/>
              </a:spcBef>
              <a:spcAft>
                <a:spcPct val="0"/>
              </a:spcAft>
              <a:buFontTx/>
              <a:buNone/>
            </a:pPr>
            <a:endParaRPr lang="en-US" altLang="en-US" sz="1200" dirty="0">
              <a:solidFill>
                <a:srgbClr val="000000"/>
              </a:solidFill>
              <a:latin typeface="Arial" charset="0"/>
              <a:cs typeface="Arial" charset="0"/>
            </a:endParaRPr>
          </a:p>
        </p:txBody>
      </p:sp>
      <p:sp>
        <p:nvSpPr>
          <p:cNvPr id="2" name="Slide Number Placeholder 1"/>
          <p:cNvSpPr>
            <a:spLocks noGrp="1"/>
          </p:cNvSpPr>
          <p:nvPr>
            <p:ph type="sldNum" sz="quarter" idx="12"/>
          </p:nvPr>
        </p:nvSpPr>
        <p:spPr/>
        <p:txBody>
          <a:bodyPr/>
          <a:lstStyle/>
          <a:p>
            <a:fld id="{D57F1E4F-1CFF-5643-939E-217C01CDF565}" type="slidenum">
              <a:rPr lang="en-US" smtClean="0"/>
              <a:pPr/>
              <a:t>66</a:t>
            </a:fld>
            <a:endParaRPr lang="en-US" dirty="0"/>
          </a:p>
        </p:txBody>
      </p:sp>
    </p:spTree>
    <p:custDataLst>
      <p:tags r:id="rId1"/>
    </p:custDataLst>
    <p:extLst>
      <p:ext uri="{BB962C8B-B14F-4D97-AF65-F5344CB8AC3E}">
        <p14:creationId xmlns:p14="http://schemas.microsoft.com/office/powerpoint/2010/main" val="2746189197"/>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81330"/>
            <a:ext cx="12192000" cy="1507067"/>
          </a:xfrm>
        </p:spPr>
        <p:txBody>
          <a:bodyPr/>
          <a:lstStyle/>
          <a:p>
            <a:pPr algn="ctr"/>
            <a:r>
              <a:rPr lang="en-US" b="1" dirty="0" smtClean="0"/>
              <a:t>Opioids and Opiates</a:t>
            </a:r>
            <a:br>
              <a:rPr lang="en-US" b="1" dirty="0" smtClean="0"/>
            </a:br>
            <a:r>
              <a:rPr lang="en-US" b="1" dirty="0" smtClean="0"/>
              <a:t>What we’ll cover today</a:t>
            </a:r>
            <a:endParaRPr lang="en-US" b="1" dirty="0"/>
          </a:p>
        </p:txBody>
      </p:sp>
      <p:sp>
        <p:nvSpPr>
          <p:cNvPr id="3" name="Content Placeholder 2"/>
          <p:cNvSpPr>
            <a:spLocks noGrp="1"/>
          </p:cNvSpPr>
          <p:nvPr>
            <p:ph idx="1"/>
          </p:nvPr>
        </p:nvSpPr>
        <p:spPr>
          <a:xfrm>
            <a:off x="2319581" y="1890343"/>
            <a:ext cx="8534400" cy="3615267"/>
          </a:xfrm>
        </p:spPr>
        <p:txBody>
          <a:bodyPr>
            <a:normAutofit/>
          </a:bodyPr>
          <a:lstStyle/>
          <a:p>
            <a:r>
              <a:rPr lang="en-US" sz="2400" dirty="0" smtClean="0"/>
              <a:t>What are they? &amp; What </a:t>
            </a:r>
            <a:r>
              <a:rPr lang="en-US" sz="2400" dirty="0"/>
              <a:t>do they do</a:t>
            </a:r>
            <a:r>
              <a:rPr lang="en-US" sz="2400" dirty="0" smtClean="0"/>
              <a:t>?</a:t>
            </a:r>
          </a:p>
          <a:p>
            <a:r>
              <a:rPr lang="en-US" sz="2400" dirty="0" smtClean="0"/>
              <a:t>Where do they come from?</a:t>
            </a:r>
            <a:endParaRPr lang="en-US" sz="2400" dirty="0"/>
          </a:p>
          <a:p>
            <a:r>
              <a:rPr lang="en-US" sz="2400" dirty="0" smtClean="0"/>
              <a:t>Why do we care?</a:t>
            </a:r>
          </a:p>
          <a:p>
            <a:r>
              <a:rPr lang="en-US" sz="2400" dirty="0"/>
              <a:t>Who’s using them?</a:t>
            </a:r>
          </a:p>
          <a:p>
            <a:r>
              <a:rPr lang="en-US" sz="2400" dirty="0" smtClean="0">
                <a:solidFill>
                  <a:srgbClr val="FFFF00"/>
                </a:solidFill>
              </a:rPr>
              <a:t>How did we get here?</a:t>
            </a:r>
          </a:p>
          <a:p>
            <a:r>
              <a:rPr lang="en-US" sz="2400" dirty="0" smtClean="0"/>
              <a:t>What is being done about it?</a:t>
            </a:r>
          </a:p>
        </p:txBody>
      </p:sp>
      <p:sp>
        <p:nvSpPr>
          <p:cNvPr id="4" name="Slide Number Placeholder 3"/>
          <p:cNvSpPr>
            <a:spLocks noGrp="1"/>
          </p:cNvSpPr>
          <p:nvPr>
            <p:ph type="sldNum" sz="quarter" idx="12"/>
          </p:nvPr>
        </p:nvSpPr>
        <p:spPr/>
        <p:txBody>
          <a:bodyPr/>
          <a:lstStyle/>
          <a:p>
            <a:fld id="{D57F1E4F-1CFF-5643-939E-217C01CDF565}" type="slidenum">
              <a:rPr lang="en-US" smtClean="0"/>
              <a:pPr/>
              <a:t>67</a:t>
            </a:fld>
            <a:endParaRPr lang="en-US" dirty="0"/>
          </a:p>
        </p:txBody>
      </p:sp>
    </p:spTree>
    <p:extLst>
      <p:ext uri="{BB962C8B-B14F-4D97-AF65-F5344CB8AC3E}">
        <p14:creationId xmlns:p14="http://schemas.microsoft.com/office/powerpoint/2010/main" val="3331996585"/>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1760" y="-159814"/>
            <a:ext cx="8534400" cy="1507067"/>
          </a:xfrm>
        </p:spPr>
        <p:txBody>
          <a:bodyPr/>
          <a:lstStyle/>
          <a:p>
            <a:pPr algn="ctr"/>
            <a:r>
              <a:rPr lang="en-US" b="1" dirty="0" smtClean="0"/>
              <a:t>Nora </a:t>
            </a:r>
            <a:r>
              <a:rPr lang="en-US" b="1" dirty="0" err="1" smtClean="0"/>
              <a:t>Volkow</a:t>
            </a:r>
            <a:r>
              <a:rPr lang="en-US" b="1" dirty="0" smtClean="0"/>
              <a:t>, MD, Director, national institute on Drug Abuse</a:t>
            </a:r>
            <a:endParaRPr lang="en-US" b="1" dirty="0"/>
          </a:p>
        </p:txBody>
      </p:sp>
      <p:pic>
        <p:nvPicPr>
          <p:cNvPr id="9" name="Volkow_part _1_mpeg4">
            <a:hlinkClick r:id="" action="ppaction://media"/>
          </p:cNvPr>
          <p:cNvPicPr>
            <a:picLocks noGrp="1" noChangeAspect="1"/>
          </p:cNvPicPr>
          <p:nvPr>
            <p:ph sz="half" idx="2"/>
            <a:videoFile r:link="rId2"/>
            <p:extLst>
              <p:ext uri="{DAA4B4D4-6D71-4841-9C94-3DE7FCFB9230}">
                <p14:media xmlns:p14="http://schemas.microsoft.com/office/powerpoint/2010/main" r:embed="rId1"/>
              </p:ext>
            </p:extLst>
          </p:nvPr>
        </p:nvPicPr>
        <p:blipFill>
          <a:blip r:embed="rId7"/>
          <a:stretch>
            <a:fillRect/>
          </a:stretch>
        </p:blipFill>
        <p:spPr>
          <a:xfrm>
            <a:off x="1600201" y="1295400"/>
            <a:ext cx="8991600" cy="5454982"/>
          </a:xfrm>
        </p:spPr>
      </p:pic>
      <p:sp>
        <p:nvSpPr>
          <p:cNvPr id="7" name="Rectangle 2"/>
          <p:cNvSpPr>
            <a:spLocks noChangeArrowheads="1"/>
          </p:cNvSpPr>
          <p:nvPr/>
        </p:nvSpPr>
        <p:spPr bwMode="auto">
          <a:xfrm>
            <a:off x="4876801" y="293715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8" name="Volkow_part _2_mpeg4">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8"/>
          <a:stretch>
            <a:fillRect/>
          </a:stretch>
        </p:blipFill>
        <p:spPr>
          <a:xfrm>
            <a:off x="1600201" y="1295400"/>
            <a:ext cx="9067799" cy="5454982"/>
          </a:xfrm>
          <a:prstGeom prst="rect">
            <a:avLst/>
          </a:prstGeom>
        </p:spPr>
      </p:pic>
      <p:sp>
        <p:nvSpPr>
          <p:cNvPr id="4" name="Slide Number Placeholder 3"/>
          <p:cNvSpPr>
            <a:spLocks noGrp="1"/>
          </p:cNvSpPr>
          <p:nvPr>
            <p:ph type="sldNum" sz="quarter" idx="12"/>
          </p:nvPr>
        </p:nvSpPr>
        <p:spPr/>
        <p:txBody>
          <a:bodyPr/>
          <a:lstStyle/>
          <a:p>
            <a:fld id="{D57F1E4F-1CFF-5643-939E-217C01CDF565}" type="slidenum">
              <a:rPr lang="en-US" smtClean="0"/>
              <a:pPr/>
              <a:t>68</a:t>
            </a:fld>
            <a:endParaRPr lang="en-US" dirty="0"/>
          </a:p>
        </p:txBody>
      </p:sp>
    </p:spTree>
    <p:extLst>
      <p:ext uri="{BB962C8B-B14F-4D97-AF65-F5344CB8AC3E}">
        <p14:creationId xmlns:p14="http://schemas.microsoft.com/office/powerpoint/2010/main" val="210830087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9"/>
                                        </p:tgtEl>
                                      </p:cBhvr>
                                    </p:cmd>
                                  </p:childTnLst>
                                </p:cTn>
                              </p:par>
                            </p:childTnLst>
                          </p:cTn>
                        </p:par>
                      </p:childTnLst>
                    </p:cTn>
                  </p:par>
                </p:childTnLst>
              </p:cTn>
              <p:nextCondLst>
                <p:cond evt="onClick" delay="0">
                  <p:tgtEl>
                    <p:spTgt spid="9"/>
                  </p:tgtEl>
                </p:cond>
              </p:nextCondLst>
            </p:seq>
            <p:video fullScrn="1">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video>
              <p:cMediaNode vol="80000">
                <p:cTn id="13" fill="hold" display="0">
                  <p:stCondLst>
                    <p:cond delay="indefinite"/>
                  </p:stCondLst>
                </p:cTn>
                <p:tgtEl>
                  <p:spTgt spid="8"/>
                </p:tgtEl>
              </p:cMediaNode>
            </p:video>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Rot="1" noChangeArrowheads="1"/>
          </p:cNvSpPr>
          <p:nvPr>
            <p:ph type="title"/>
          </p:nvPr>
        </p:nvSpPr>
        <p:spPr>
          <a:xfrm>
            <a:off x="1752600" y="152402"/>
            <a:ext cx="8229600" cy="715963"/>
          </a:xfrm>
        </p:spPr>
        <p:txBody>
          <a:bodyPr>
            <a:normAutofit/>
          </a:bodyPr>
          <a:lstStyle/>
          <a:p>
            <a:pPr algn="ctr" eaLnBrk="1" hangingPunct="1">
              <a:defRPr/>
            </a:pPr>
            <a:r>
              <a:rPr lang="en-US" sz="4000" b="1" dirty="0"/>
              <a:t>Pain: </a:t>
            </a:r>
            <a:r>
              <a:rPr lang="en-US" sz="4000" b="1" dirty="0" smtClean="0"/>
              <a:t>The </a:t>
            </a:r>
            <a:r>
              <a:rPr lang="en-US" sz="4000" b="1" dirty="0"/>
              <a:t>Fifth Vital Sign</a:t>
            </a:r>
          </a:p>
        </p:txBody>
      </p:sp>
      <p:sp>
        <p:nvSpPr>
          <p:cNvPr id="75779" name="Rectangle 3"/>
          <p:cNvSpPr>
            <a:spLocks noGrp="1" noChangeArrowheads="1"/>
          </p:cNvSpPr>
          <p:nvPr>
            <p:ph type="body" idx="1"/>
          </p:nvPr>
        </p:nvSpPr>
        <p:spPr>
          <a:xfrm>
            <a:off x="2133600" y="868364"/>
            <a:ext cx="8305800" cy="4999036"/>
          </a:xfrm>
        </p:spPr>
        <p:txBody>
          <a:bodyPr>
            <a:normAutofit/>
          </a:bodyPr>
          <a:lstStyle/>
          <a:p>
            <a:pPr eaLnBrk="1" hangingPunct="1">
              <a:defRPr/>
            </a:pPr>
            <a:r>
              <a:rPr lang="en-US" sz="2400" dirty="0" smtClean="0"/>
              <a:t>JCAHO* </a:t>
            </a:r>
            <a:r>
              <a:rPr lang="en-US" sz="2400" dirty="0"/>
              <a:t>Guidelines 2000:</a:t>
            </a:r>
          </a:p>
          <a:p>
            <a:pPr lvl="1" eaLnBrk="1" hangingPunct="1">
              <a:defRPr/>
            </a:pPr>
            <a:r>
              <a:rPr lang="en-US" sz="2400" dirty="0"/>
              <a:t>Mandated pain assessment and treatment</a:t>
            </a:r>
          </a:p>
          <a:p>
            <a:pPr lvl="1" eaLnBrk="1" hangingPunct="1">
              <a:defRPr/>
            </a:pPr>
            <a:r>
              <a:rPr lang="en-US" sz="2400" dirty="0"/>
              <a:t>Nurse and physician education required</a:t>
            </a:r>
          </a:p>
          <a:p>
            <a:pPr eaLnBrk="1" hangingPunct="1">
              <a:defRPr/>
            </a:pPr>
            <a:r>
              <a:rPr lang="en-US" sz="2400" dirty="0"/>
              <a:t>When opioids prescribed properly for pain, </a:t>
            </a:r>
            <a:r>
              <a:rPr lang="en-US" sz="2400" dirty="0" smtClean="0"/>
              <a:t>addiction is </a:t>
            </a:r>
            <a:r>
              <a:rPr lang="en-US" sz="2400" dirty="0"/>
              <a:t>rare in patients without underlying risk factors</a:t>
            </a:r>
          </a:p>
          <a:p>
            <a:pPr lvl="1" eaLnBrk="1" hangingPunct="1">
              <a:defRPr/>
            </a:pPr>
            <a:r>
              <a:rPr lang="en-US" sz="2400" dirty="0"/>
              <a:t>Vulnerabilities same as for other addictions:  genetic, peer and social influences, trauma and abuse history</a:t>
            </a:r>
          </a:p>
          <a:p>
            <a:pPr marL="0" indent="0">
              <a:buNone/>
              <a:defRPr/>
            </a:pPr>
            <a:r>
              <a:rPr lang="en-US" sz="2400" dirty="0"/>
              <a:t>(*JCAHO-Joint Commission on Accreditation of Health Care Organizations)</a:t>
            </a:r>
          </a:p>
        </p:txBody>
      </p:sp>
      <p:sp>
        <p:nvSpPr>
          <p:cNvPr id="109572" name="Slide Number Placeholder 5"/>
          <p:cNvSpPr txBox="1">
            <a:spLocks/>
          </p:cNvSpPr>
          <p:nvPr/>
        </p:nvSpPr>
        <p:spPr bwMode="auto">
          <a:xfrm>
            <a:off x="8550275" y="5730877"/>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lgn="r" eaLnBrk="1" fontAlgn="base" hangingPunct="1">
              <a:lnSpc>
                <a:spcPct val="80000"/>
              </a:lnSpc>
              <a:spcBef>
                <a:spcPct val="0"/>
              </a:spcBef>
              <a:spcAft>
                <a:spcPct val="0"/>
              </a:spcAft>
            </a:pPr>
            <a:endParaRPr lang="en-US" altLang="en-US" sz="1200" b="1" dirty="0">
              <a:solidFill>
                <a:srgbClr val="000000"/>
              </a:solidFill>
              <a:latin typeface="Arial" pitchFamily="34" charset="0"/>
            </a:endParaRPr>
          </a:p>
        </p:txBody>
      </p:sp>
      <p:sp>
        <p:nvSpPr>
          <p:cNvPr id="2" name="Slide Number Placeholder 1"/>
          <p:cNvSpPr>
            <a:spLocks noGrp="1"/>
          </p:cNvSpPr>
          <p:nvPr>
            <p:ph type="sldNum" sz="quarter" idx="12"/>
          </p:nvPr>
        </p:nvSpPr>
        <p:spPr/>
        <p:txBody>
          <a:bodyPr/>
          <a:lstStyle/>
          <a:p>
            <a:fld id="{D57F1E4F-1CFF-5643-939E-217C01CDF565}" type="slidenum">
              <a:rPr lang="en-US" smtClean="0"/>
              <a:pPr/>
              <a:t>69</a:t>
            </a:fld>
            <a:endParaRPr lang="en-US" dirty="0"/>
          </a:p>
        </p:txBody>
      </p:sp>
    </p:spTree>
    <p:extLst>
      <p:ext uri="{BB962C8B-B14F-4D97-AF65-F5344CB8AC3E}">
        <p14:creationId xmlns:p14="http://schemas.microsoft.com/office/powerpoint/2010/main" val="268504485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1" name="TPAnswers"/>
          <p:cNvSpPr>
            <a:spLocks noGrp="1"/>
          </p:cNvSpPr>
          <p:nvPr>
            <p:ph type="body" idx="4294967295"/>
            <p:custDataLst>
              <p:tags r:id="rId2"/>
            </p:custDataLst>
          </p:nvPr>
        </p:nvSpPr>
        <p:spPr>
          <a:xfrm>
            <a:off x="2438400" y="4313238"/>
            <a:ext cx="8229600" cy="2849563"/>
          </a:xfrm>
        </p:spPr>
        <p:txBody>
          <a:bodyPr/>
          <a:lstStyle/>
          <a:p>
            <a:pPr marL="971550" lvl="1" indent="-514350">
              <a:buClr>
                <a:schemeClr val="bg1"/>
              </a:buClr>
              <a:buFont typeface="Arial" panose="020B0604020202020204" pitchFamily="34" charset="0"/>
              <a:buAutoNum type="alphaUcPeriod"/>
            </a:pPr>
            <a:r>
              <a:rPr lang="en-US" altLang="en-US" sz="3200" dirty="0"/>
              <a:t>True</a:t>
            </a:r>
          </a:p>
          <a:p>
            <a:pPr marL="971550" lvl="1" indent="-514350">
              <a:buClr>
                <a:schemeClr val="bg1"/>
              </a:buClr>
              <a:buFont typeface="Arial" panose="020B0604020202020204" pitchFamily="34" charset="0"/>
              <a:buAutoNum type="alphaUcPeriod"/>
            </a:pPr>
            <a:r>
              <a:rPr lang="en-US" altLang="en-US" sz="3200" dirty="0"/>
              <a:t>False</a:t>
            </a:r>
          </a:p>
        </p:txBody>
      </p:sp>
      <p:sp>
        <p:nvSpPr>
          <p:cNvPr id="9219" name="Rectangle 3"/>
          <p:cNvSpPr>
            <a:spLocks noChangeArrowheads="1"/>
          </p:cNvSpPr>
          <p:nvPr/>
        </p:nvSpPr>
        <p:spPr bwMode="auto">
          <a:xfrm>
            <a:off x="2209800" y="1676401"/>
            <a:ext cx="8153400"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533400" indent="-5334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indent="0">
              <a:spcBef>
                <a:spcPct val="20000"/>
              </a:spcBef>
              <a:buClr>
                <a:schemeClr val="bg1"/>
              </a:buClr>
            </a:pPr>
            <a:r>
              <a:rPr lang="en-US" altLang="en-US" sz="3200" dirty="0">
                <a:solidFill>
                  <a:schemeClr val="bg1"/>
                </a:solidFill>
                <a:latin typeface="Calibri" panose="020F0502020204030204" pitchFamily="34" charset="0"/>
              </a:rPr>
              <a:t>4.  </a:t>
            </a:r>
            <a:r>
              <a:rPr lang="en-US" altLang="en-US" sz="3200" dirty="0">
                <a:solidFill>
                  <a:srgbClr val="FFFFFF"/>
                </a:solidFill>
                <a:latin typeface="Calibri" panose="020F0502020204030204" pitchFamily="34" charset="0"/>
              </a:rPr>
              <a:t>While Persons Who Inject Drugs account for a diminishing percentage of individuals diagnosed with HIV, injection drug use continues to present as a significant risk factor for HIV.</a:t>
            </a:r>
          </a:p>
        </p:txBody>
      </p:sp>
      <p:sp>
        <p:nvSpPr>
          <p:cNvPr id="9" name="TPQuestion"/>
          <p:cNvSpPr txBox="1">
            <a:spLocks/>
          </p:cNvSpPr>
          <p:nvPr/>
        </p:nvSpPr>
        <p:spPr>
          <a:xfrm>
            <a:off x="1752600" y="540256"/>
            <a:ext cx="8763000" cy="831345"/>
          </a:xfrm>
          <a:prstGeom prst="rect">
            <a:avLst/>
          </a:prstGeom>
        </p:spPr>
        <p:txBody>
          <a:bodyPr/>
          <a:lstStyle>
            <a:lvl1pPr algn="l" defTabSz="685800" rtl="0" eaLnBrk="1" latinLnBrk="0" hangingPunct="1">
              <a:lnSpc>
                <a:spcPct val="90000"/>
              </a:lnSpc>
              <a:spcBef>
                <a:spcPct val="0"/>
              </a:spcBef>
              <a:buNone/>
              <a:defRPr sz="4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a:lstStyle>
          <a:p>
            <a:pPr algn="ctr"/>
            <a:r>
              <a:rPr lang="en-US" altLang="en-US" sz="4000" b="1" dirty="0">
                <a:solidFill>
                  <a:schemeClr val="tx1"/>
                </a:solidFill>
              </a:rPr>
              <a:t>Pre-Test Question</a:t>
            </a:r>
          </a:p>
        </p:txBody>
      </p:sp>
      <p:sp>
        <p:nvSpPr>
          <p:cNvPr id="2" name="Slide Number Placeholder 1"/>
          <p:cNvSpPr>
            <a:spLocks noGrp="1"/>
          </p:cNvSpPr>
          <p:nvPr>
            <p:ph type="sldNum" sz="quarter" idx="12"/>
          </p:nvPr>
        </p:nvSpPr>
        <p:spPr/>
        <p:txBody>
          <a:bodyPr/>
          <a:lstStyle/>
          <a:p>
            <a:fld id="{D57F1E4F-1CFF-5643-939E-217C01CDF565}" type="slidenum">
              <a:rPr lang="en-US" smtClean="0"/>
              <a:pPr/>
              <a:t>7</a:t>
            </a:fld>
            <a:endParaRPr lang="en-US" dirty="0"/>
          </a:p>
        </p:txBody>
      </p:sp>
    </p:spTree>
    <p:custDataLst>
      <p:tags r:id="rId1"/>
    </p:custDataLst>
    <p:extLst>
      <p:ext uri="{BB962C8B-B14F-4D97-AF65-F5344CB8AC3E}">
        <p14:creationId xmlns:p14="http://schemas.microsoft.com/office/powerpoint/2010/main" val="3835547116"/>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Rot="1" noChangeArrowheads="1"/>
          </p:cNvSpPr>
          <p:nvPr>
            <p:ph type="title"/>
          </p:nvPr>
        </p:nvSpPr>
        <p:spPr>
          <a:xfrm>
            <a:off x="1905000" y="152402"/>
            <a:ext cx="8229600" cy="715963"/>
          </a:xfrm>
        </p:spPr>
        <p:txBody>
          <a:bodyPr>
            <a:normAutofit/>
          </a:bodyPr>
          <a:lstStyle/>
          <a:p>
            <a:pPr algn="ctr" eaLnBrk="1" hangingPunct="1">
              <a:defRPr/>
            </a:pPr>
            <a:r>
              <a:rPr lang="en-US" sz="4000" b="1" dirty="0"/>
              <a:t>Pain Control and Addiction</a:t>
            </a:r>
          </a:p>
        </p:txBody>
      </p:sp>
      <p:sp>
        <p:nvSpPr>
          <p:cNvPr id="77827" name="Rectangle 3"/>
          <p:cNvSpPr>
            <a:spLocks noGrp="1" noChangeArrowheads="1"/>
          </p:cNvSpPr>
          <p:nvPr>
            <p:ph type="body" idx="1"/>
          </p:nvPr>
        </p:nvSpPr>
        <p:spPr>
          <a:xfrm>
            <a:off x="2133600" y="990600"/>
            <a:ext cx="8153400" cy="5486400"/>
          </a:xfrm>
        </p:spPr>
        <p:txBody>
          <a:bodyPr/>
          <a:lstStyle/>
          <a:p>
            <a:pPr eaLnBrk="1" hangingPunct="1">
              <a:defRPr/>
            </a:pPr>
            <a:r>
              <a:rPr lang="en-US" sz="2800" dirty="0"/>
              <a:t>“</a:t>
            </a:r>
            <a:r>
              <a:rPr lang="en-US" sz="2400" dirty="0" err="1"/>
              <a:t>Pseudoaddiction</a:t>
            </a:r>
            <a:r>
              <a:rPr lang="en-US" sz="2400" dirty="0"/>
              <a:t>”:</a:t>
            </a:r>
          </a:p>
          <a:p>
            <a:pPr lvl="1" eaLnBrk="1" hangingPunct="1">
              <a:defRPr/>
            </a:pPr>
            <a:r>
              <a:rPr lang="en-US" sz="2400" dirty="0"/>
              <a:t>Presence of drug-seeking behavior in context of inadequate pain control </a:t>
            </a:r>
          </a:p>
          <a:p>
            <a:pPr lvl="1" eaLnBrk="1" hangingPunct="1">
              <a:defRPr/>
            </a:pPr>
            <a:r>
              <a:rPr lang="en-US" sz="2400" dirty="0"/>
              <a:t>Behavior stops with adequate pain relief</a:t>
            </a:r>
          </a:p>
          <a:p>
            <a:pPr lvl="1" eaLnBrk="1" hangingPunct="1">
              <a:defRPr/>
            </a:pPr>
            <a:r>
              <a:rPr lang="en-US" sz="2400" dirty="0"/>
              <a:t>Description of a clinical interaction (not a true diagnosis)</a:t>
            </a:r>
          </a:p>
          <a:p>
            <a:pPr eaLnBrk="1" hangingPunct="1">
              <a:defRPr/>
            </a:pPr>
            <a:r>
              <a:rPr lang="en-US" sz="2400" dirty="0"/>
              <a:t>Physical dependence</a:t>
            </a:r>
          </a:p>
          <a:p>
            <a:pPr lvl="1" eaLnBrk="1" hangingPunct="1">
              <a:defRPr/>
            </a:pPr>
            <a:r>
              <a:rPr lang="en-US" sz="2400" dirty="0"/>
              <a:t>with continued use, withdrawal syndrome produced by rapid dose reduction; occurs via </a:t>
            </a:r>
            <a:r>
              <a:rPr lang="en-US" sz="2400" dirty="0" err="1"/>
              <a:t>neuroadaptation</a:t>
            </a:r>
            <a:r>
              <a:rPr lang="en-US" sz="2400" dirty="0"/>
              <a:t> </a:t>
            </a:r>
          </a:p>
          <a:p>
            <a:pPr lvl="2" eaLnBrk="1" hangingPunct="1">
              <a:defRPr/>
            </a:pPr>
            <a:r>
              <a:rPr lang="en-US" sz="2400" i="1" dirty="0"/>
              <a:t>Not synonymous with addiction</a:t>
            </a:r>
            <a:r>
              <a:rPr lang="en-US" sz="2400" dirty="0"/>
              <a:t> </a:t>
            </a:r>
          </a:p>
          <a:p>
            <a:pPr eaLnBrk="1" hangingPunct="1">
              <a:defRPr/>
            </a:pPr>
            <a:endParaRPr lang="en-US" sz="2400" dirty="0"/>
          </a:p>
        </p:txBody>
      </p:sp>
      <p:sp>
        <p:nvSpPr>
          <p:cNvPr id="2" name="Slide Number Placeholder 1"/>
          <p:cNvSpPr>
            <a:spLocks noGrp="1"/>
          </p:cNvSpPr>
          <p:nvPr>
            <p:ph type="sldNum" sz="quarter" idx="12"/>
          </p:nvPr>
        </p:nvSpPr>
        <p:spPr/>
        <p:txBody>
          <a:bodyPr/>
          <a:lstStyle/>
          <a:p>
            <a:fld id="{D57F1E4F-1CFF-5643-939E-217C01CDF565}" type="slidenum">
              <a:rPr lang="en-US" smtClean="0"/>
              <a:pPr/>
              <a:t>70</a:t>
            </a:fld>
            <a:endParaRPr lang="en-US" dirty="0"/>
          </a:p>
        </p:txBody>
      </p:sp>
    </p:spTree>
    <p:extLst>
      <p:ext uri="{BB962C8B-B14F-4D97-AF65-F5344CB8AC3E}">
        <p14:creationId xmlns:p14="http://schemas.microsoft.com/office/powerpoint/2010/main" val="3861577704"/>
      </p:ext>
    </p:extLst>
  </p:cSld>
  <p:clrMapOvr>
    <a:masterClrMapping/>
  </p:clrMapOvr>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idx="4294967295"/>
          </p:nvPr>
        </p:nvSpPr>
        <p:spPr>
          <a:xfrm>
            <a:off x="0" y="274638"/>
            <a:ext cx="12192000" cy="715963"/>
          </a:xfrm>
        </p:spPr>
        <p:txBody>
          <a:bodyPr>
            <a:noAutofit/>
          </a:bodyPr>
          <a:lstStyle/>
          <a:p>
            <a:pPr algn="ctr" eaLnBrk="1" hangingPunct="1"/>
            <a:r>
              <a:rPr lang="en-US" altLang="en-US" b="1" dirty="0">
                <a:cs typeface="Arial" charset="0"/>
              </a:rPr>
              <a:t>Percentage of US Population with </a:t>
            </a:r>
            <a:br>
              <a:rPr lang="en-US" altLang="en-US" b="1" dirty="0">
                <a:cs typeface="Arial" charset="0"/>
              </a:rPr>
            </a:br>
            <a:r>
              <a:rPr lang="en-US" altLang="en-US" b="1" dirty="0">
                <a:cs typeface="Arial" charset="0"/>
              </a:rPr>
              <a:t>Past Month Use of Pharmaceuticals, by Type</a:t>
            </a:r>
          </a:p>
        </p:txBody>
      </p:sp>
      <p:sp>
        <p:nvSpPr>
          <p:cNvPr id="47107" name="Rectangle 7"/>
          <p:cNvSpPr>
            <a:spLocks noChangeArrowheads="1"/>
          </p:cNvSpPr>
          <p:nvPr/>
        </p:nvSpPr>
        <p:spPr bwMode="auto">
          <a:xfrm>
            <a:off x="1523982" y="6592888"/>
            <a:ext cx="3746538" cy="26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a:spcBef>
                <a:spcPct val="20000"/>
              </a:spcBef>
              <a:buFont typeface="Arial" charset="0"/>
              <a:buChar char="•"/>
              <a:defRPr sz="3200">
                <a:solidFill>
                  <a:schemeClr val="tx1"/>
                </a:solidFill>
                <a:latin typeface="Calibri" pitchFamily="34" charset="0"/>
              </a:defRPr>
            </a:lvl1pPr>
            <a:lvl2pPr marL="742950" indent="-285750" algn="l">
              <a:spcBef>
                <a:spcPct val="20000"/>
              </a:spcBef>
              <a:buFont typeface="Arial" charset="0"/>
              <a:buChar char="–"/>
              <a:defRPr sz="2800">
                <a:solidFill>
                  <a:schemeClr val="tx1"/>
                </a:solidFill>
                <a:latin typeface="Calibri" pitchFamily="34" charset="0"/>
              </a:defRPr>
            </a:lvl2pPr>
            <a:lvl3pPr marL="1143000" indent="-228600" algn="l">
              <a:spcBef>
                <a:spcPct val="20000"/>
              </a:spcBef>
              <a:buFont typeface="Arial" charset="0"/>
              <a:buChar char="•"/>
              <a:defRPr sz="2400">
                <a:solidFill>
                  <a:schemeClr val="tx1"/>
                </a:solidFill>
                <a:latin typeface="Calibri" pitchFamily="34" charset="0"/>
              </a:defRPr>
            </a:lvl3pPr>
            <a:lvl4pPr marL="1600200" indent="-228600" algn="l">
              <a:spcBef>
                <a:spcPct val="20000"/>
              </a:spcBef>
              <a:buFont typeface="Arial" charset="0"/>
              <a:buChar char="–"/>
              <a:defRPr sz="2000">
                <a:solidFill>
                  <a:schemeClr val="tx1"/>
                </a:solidFill>
                <a:latin typeface="Calibri" pitchFamily="34" charset="0"/>
              </a:defRPr>
            </a:lvl4pPr>
            <a:lvl5pPr marL="2057400" indent="-228600" algn="l">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0" fontAlgn="base" hangingPunct="0">
              <a:lnSpc>
                <a:spcPct val="80000"/>
              </a:lnSpc>
              <a:spcBef>
                <a:spcPct val="30000"/>
              </a:spcBef>
              <a:spcAft>
                <a:spcPct val="0"/>
              </a:spcAft>
              <a:buFontTx/>
              <a:buNone/>
            </a:pPr>
            <a:r>
              <a:rPr lang="en-US" altLang="en-US" sz="1400" dirty="0">
                <a:solidFill>
                  <a:srgbClr val="FFFFFF"/>
                </a:solidFill>
                <a:latin typeface="Arial" charset="0"/>
                <a:cs typeface="Arial" charset="0"/>
              </a:rPr>
              <a:t>SOURCE: SAMHSA, NSDUH, 2012 Results.</a:t>
            </a:r>
          </a:p>
        </p:txBody>
      </p:sp>
      <p:sp>
        <p:nvSpPr>
          <p:cNvPr id="47110" name="Slide Number Placeholder 5"/>
          <p:cNvSpPr txBox="1">
            <a:spLocks/>
          </p:cNvSpPr>
          <p:nvPr/>
        </p:nvSpPr>
        <p:spPr bwMode="auto">
          <a:xfrm>
            <a:off x="8550275" y="6492877"/>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a:spcBef>
                <a:spcPct val="20000"/>
              </a:spcBef>
              <a:buFont typeface="Arial" charset="0"/>
              <a:buChar char="•"/>
              <a:defRPr sz="3200">
                <a:solidFill>
                  <a:schemeClr val="tx1"/>
                </a:solidFill>
                <a:latin typeface="Calibri" pitchFamily="34" charset="0"/>
              </a:defRPr>
            </a:lvl1pPr>
            <a:lvl2pPr marL="742950" indent="-285750" algn="l">
              <a:spcBef>
                <a:spcPct val="20000"/>
              </a:spcBef>
              <a:buFont typeface="Arial" charset="0"/>
              <a:buChar char="–"/>
              <a:defRPr sz="2800">
                <a:solidFill>
                  <a:schemeClr val="tx1"/>
                </a:solidFill>
                <a:latin typeface="Calibri" pitchFamily="34" charset="0"/>
              </a:defRPr>
            </a:lvl2pPr>
            <a:lvl3pPr marL="1143000" indent="-228600" algn="l">
              <a:spcBef>
                <a:spcPct val="20000"/>
              </a:spcBef>
              <a:buFont typeface="Arial" charset="0"/>
              <a:buChar char="•"/>
              <a:defRPr sz="2400">
                <a:solidFill>
                  <a:schemeClr val="tx1"/>
                </a:solidFill>
                <a:latin typeface="Calibri" pitchFamily="34" charset="0"/>
              </a:defRPr>
            </a:lvl3pPr>
            <a:lvl4pPr marL="1600200" indent="-228600" algn="l">
              <a:spcBef>
                <a:spcPct val="20000"/>
              </a:spcBef>
              <a:buFont typeface="Arial" charset="0"/>
              <a:buChar char="–"/>
              <a:defRPr sz="2000">
                <a:solidFill>
                  <a:schemeClr val="tx1"/>
                </a:solidFill>
                <a:latin typeface="Calibri" pitchFamily="34" charset="0"/>
              </a:defRPr>
            </a:lvl4pPr>
            <a:lvl5pPr marL="2057400" indent="-228600" algn="l">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r" fontAlgn="base">
              <a:spcBef>
                <a:spcPct val="0"/>
              </a:spcBef>
              <a:spcAft>
                <a:spcPct val="0"/>
              </a:spcAft>
              <a:buFontTx/>
              <a:buNone/>
            </a:pPr>
            <a:endParaRPr lang="en-US" altLang="en-US" sz="1200" dirty="0">
              <a:solidFill>
                <a:srgbClr val="000000"/>
              </a:solidFill>
              <a:latin typeface="Arial" charset="0"/>
              <a:cs typeface="Arial" charset="0"/>
            </a:endParaRPr>
          </a:p>
        </p:txBody>
      </p:sp>
      <p:pic>
        <p:nvPicPr>
          <p:cNvPr id="44544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33600" y="1447802"/>
            <a:ext cx="7802254" cy="4816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8"/>
          <p:cNvSpPr>
            <a:spLocks noChangeArrowheads="1"/>
          </p:cNvSpPr>
          <p:nvPr/>
        </p:nvSpPr>
        <p:spPr bwMode="auto">
          <a:xfrm>
            <a:off x="3434195" y="1828800"/>
            <a:ext cx="6400800" cy="1143000"/>
          </a:xfrm>
          <a:prstGeom prst="rect">
            <a:avLst/>
          </a:prstGeom>
          <a:noFill/>
          <a:ln w="50800">
            <a:solidFill>
              <a:srgbClr val="FF0000"/>
            </a:solidFill>
            <a:miter lim="800000"/>
            <a:headEnd/>
            <a:tailEnd/>
          </a:ln>
          <a:effectLst>
            <a:prstShdw prst="shdw17" dist="17961" dir="13500000">
              <a:srgbClr val="990000"/>
            </a:prstShdw>
          </a:effectLst>
          <a:extLst>
            <a:ext uri="{909E8E84-426E-40DD-AFC4-6F175D3DCCD1}">
              <a14:hiddenFill xmlns:a14="http://schemas.microsoft.com/office/drawing/2010/main">
                <a:solidFill>
                  <a:srgbClr val="FFFFFF"/>
                </a:solidFill>
              </a14:hiddenFill>
            </a:ext>
          </a:extLst>
        </p:spPr>
        <p:txBody>
          <a:bodyPr wrap="none" anchor="ctr"/>
          <a:lstStyle>
            <a:lvl1pPr algn="l">
              <a:spcBef>
                <a:spcPct val="20000"/>
              </a:spcBef>
              <a:buFont typeface="Arial" charset="0"/>
              <a:buChar char="•"/>
              <a:defRPr sz="3200">
                <a:solidFill>
                  <a:schemeClr val="tx1"/>
                </a:solidFill>
                <a:latin typeface="Calibri" pitchFamily="34" charset="0"/>
              </a:defRPr>
            </a:lvl1pPr>
            <a:lvl2pPr marL="742950" indent="-285750" algn="l">
              <a:spcBef>
                <a:spcPct val="20000"/>
              </a:spcBef>
              <a:buFont typeface="Arial" charset="0"/>
              <a:buChar char="–"/>
              <a:defRPr sz="2800">
                <a:solidFill>
                  <a:schemeClr val="tx1"/>
                </a:solidFill>
                <a:latin typeface="Calibri" pitchFamily="34" charset="0"/>
              </a:defRPr>
            </a:lvl2pPr>
            <a:lvl3pPr marL="1143000" indent="-228600" algn="l">
              <a:spcBef>
                <a:spcPct val="20000"/>
              </a:spcBef>
              <a:buFont typeface="Arial" charset="0"/>
              <a:buChar char="•"/>
              <a:defRPr sz="2400">
                <a:solidFill>
                  <a:schemeClr val="tx1"/>
                </a:solidFill>
                <a:latin typeface="Calibri" pitchFamily="34" charset="0"/>
              </a:defRPr>
            </a:lvl3pPr>
            <a:lvl4pPr marL="1600200" indent="-228600" algn="l">
              <a:spcBef>
                <a:spcPct val="20000"/>
              </a:spcBef>
              <a:buFont typeface="Arial" charset="0"/>
              <a:buChar char="–"/>
              <a:defRPr sz="2000">
                <a:solidFill>
                  <a:schemeClr val="tx1"/>
                </a:solidFill>
                <a:latin typeface="Calibri" pitchFamily="34" charset="0"/>
              </a:defRPr>
            </a:lvl4pPr>
            <a:lvl5pPr marL="2057400" indent="-228600" algn="l">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fontAlgn="base">
              <a:spcBef>
                <a:spcPct val="0"/>
              </a:spcBef>
              <a:spcAft>
                <a:spcPct val="0"/>
              </a:spcAft>
              <a:buFontTx/>
              <a:buNone/>
            </a:pPr>
            <a:endParaRPr lang="en-US" altLang="en-US" sz="1800" dirty="0">
              <a:solidFill>
                <a:srgbClr val="000000"/>
              </a:solidFill>
              <a:latin typeface="Arial" charset="0"/>
              <a:cs typeface="Arial" charset="0"/>
            </a:endParaRPr>
          </a:p>
        </p:txBody>
      </p:sp>
      <p:sp>
        <p:nvSpPr>
          <p:cNvPr id="2" name="Slide Number Placeholder 1"/>
          <p:cNvSpPr>
            <a:spLocks noGrp="1"/>
          </p:cNvSpPr>
          <p:nvPr>
            <p:ph type="sldNum" sz="quarter" idx="12"/>
          </p:nvPr>
        </p:nvSpPr>
        <p:spPr/>
        <p:txBody>
          <a:bodyPr/>
          <a:lstStyle/>
          <a:p>
            <a:fld id="{D57F1E4F-1CFF-5643-939E-217C01CDF565}" type="slidenum">
              <a:rPr lang="en-US" smtClean="0"/>
              <a:pPr/>
              <a:t>71</a:t>
            </a:fld>
            <a:endParaRPr lang="en-US" dirty="0"/>
          </a:p>
        </p:txBody>
      </p:sp>
    </p:spTree>
    <p:custDataLst>
      <p:tags r:id="rId1"/>
    </p:custDataLst>
    <p:extLst>
      <p:ext uri="{BB962C8B-B14F-4D97-AF65-F5344CB8AC3E}">
        <p14:creationId xmlns:p14="http://schemas.microsoft.com/office/powerpoint/2010/main" val="3527766544"/>
      </p:ext>
    </p:extLst>
  </p:cSld>
  <p:clrMapOvr>
    <a:masterClrMapping/>
  </p:clrMapOvr>
  <p:transition spd="slow"/>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l hasson\Documents\Training Documents\MAT\Volkow MAT Slide 5 on Prescriptions_color.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361285"/>
            <a:ext cx="9144000" cy="6135439"/>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p:cNvSpPr>
            <a:spLocks noGrp="1"/>
          </p:cNvSpPr>
          <p:nvPr>
            <p:ph type="sldNum" sz="quarter" idx="12"/>
          </p:nvPr>
        </p:nvSpPr>
        <p:spPr/>
        <p:txBody>
          <a:bodyPr/>
          <a:lstStyle/>
          <a:p>
            <a:fld id="{D57F1E4F-1CFF-5643-939E-217C01CDF565}" type="slidenum">
              <a:rPr lang="en-US" smtClean="0"/>
              <a:pPr/>
              <a:t>72</a:t>
            </a:fld>
            <a:endParaRPr lang="en-US" dirty="0"/>
          </a:p>
        </p:txBody>
      </p:sp>
    </p:spTree>
    <p:extLst>
      <p:ext uri="{BB962C8B-B14F-4D97-AF65-F5344CB8AC3E}">
        <p14:creationId xmlns:p14="http://schemas.microsoft.com/office/powerpoint/2010/main" val="2822418132"/>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al hasson\Documents\Training Documents\MAT\Volkow MAT Slide 6 on ODs color.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358508"/>
            <a:ext cx="9144000" cy="6140989"/>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fld id="{D57F1E4F-1CFF-5643-939E-217C01CDF565}" type="slidenum">
              <a:rPr lang="en-US" smtClean="0"/>
              <a:pPr/>
              <a:t>73</a:t>
            </a:fld>
            <a:endParaRPr lang="en-US" dirty="0"/>
          </a:p>
        </p:txBody>
      </p:sp>
    </p:spTree>
    <p:extLst>
      <p:ext uri="{BB962C8B-B14F-4D97-AF65-F5344CB8AC3E}">
        <p14:creationId xmlns:p14="http://schemas.microsoft.com/office/powerpoint/2010/main" val="2328092069"/>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al hasson\Documents\Training Documents\MAT\Volkow MAT Slide 7 Oxycontin_ color.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366945"/>
            <a:ext cx="9144000" cy="6124119"/>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fld id="{D57F1E4F-1CFF-5643-939E-217C01CDF565}" type="slidenum">
              <a:rPr lang="en-US" smtClean="0"/>
              <a:pPr/>
              <a:t>74</a:t>
            </a:fld>
            <a:endParaRPr lang="en-US" dirty="0"/>
          </a:p>
        </p:txBody>
      </p:sp>
    </p:spTree>
    <p:extLst>
      <p:ext uri="{BB962C8B-B14F-4D97-AF65-F5344CB8AC3E}">
        <p14:creationId xmlns:p14="http://schemas.microsoft.com/office/powerpoint/2010/main" val="1093235735"/>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0852"/>
            <a:ext cx="12192000" cy="1507067"/>
          </a:xfrm>
        </p:spPr>
        <p:txBody>
          <a:bodyPr/>
          <a:lstStyle/>
          <a:p>
            <a:pPr algn="ctr"/>
            <a:r>
              <a:rPr lang="en-US" b="1" dirty="0" smtClean="0"/>
              <a:t>Opioids and Opiates</a:t>
            </a:r>
            <a:br>
              <a:rPr lang="en-US" b="1" dirty="0" smtClean="0"/>
            </a:br>
            <a:r>
              <a:rPr lang="en-US" b="1" dirty="0" smtClean="0"/>
              <a:t>What we’ll cover today</a:t>
            </a:r>
            <a:endParaRPr lang="en-US" b="1" dirty="0"/>
          </a:p>
        </p:txBody>
      </p:sp>
      <p:sp>
        <p:nvSpPr>
          <p:cNvPr id="3" name="Content Placeholder 2"/>
          <p:cNvSpPr>
            <a:spLocks noGrp="1"/>
          </p:cNvSpPr>
          <p:nvPr>
            <p:ph idx="1"/>
          </p:nvPr>
        </p:nvSpPr>
        <p:spPr>
          <a:xfrm>
            <a:off x="710589" y="2250829"/>
            <a:ext cx="8534400" cy="3615267"/>
          </a:xfrm>
        </p:spPr>
        <p:txBody>
          <a:bodyPr>
            <a:normAutofit/>
          </a:bodyPr>
          <a:lstStyle/>
          <a:p>
            <a:r>
              <a:rPr lang="en-US" sz="2800" dirty="0" smtClean="0"/>
              <a:t>What are they? &amp; What </a:t>
            </a:r>
            <a:r>
              <a:rPr lang="en-US" sz="2800" dirty="0"/>
              <a:t>do they do</a:t>
            </a:r>
            <a:r>
              <a:rPr lang="en-US" sz="2800" dirty="0" smtClean="0"/>
              <a:t>?</a:t>
            </a:r>
          </a:p>
          <a:p>
            <a:r>
              <a:rPr lang="en-US" sz="2800" dirty="0" smtClean="0"/>
              <a:t>Where do they come from?</a:t>
            </a:r>
            <a:endParaRPr lang="en-US" sz="2800" dirty="0"/>
          </a:p>
          <a:p>
            <a:r>
              <a:rPr lang="en-US" sz="2800" dirty="0" smtClean="0"/>
              <a:t>Why do we care?</a:t>
            </a:r>
          </a:p>
          <a:p>
            <a:r>
              <a:rPr lang="en-US" sz="2800" dirty="0"/>
              <a:t>Who’s using them?</a:t>
            </a:r>
          </a:p>
          <a:p>
            <a:r>
              <a:rPr lang="en-US" sz="2800" dirty="0" smtClean="0"/>
              <a:t>How did we get here?</a:t>
            </a:r>
          </a:p>
          <a:p>
            <a:r>
              <a:rPr lang="en-US" sz="2800" dirty="0" smtClean="0">
                <a:solidFill>
                  <a:srgbClr val="FFFF00"/>
                </a:solidFill>
              </a:rPr>
              <a:t>What are we doing about it?</a:t>
            </a:r>
          </a:p>
        </p:txBody>
      </p:sp>
      <p:sp>
        <p:nvSpPr>
          <p:cNvPr id="4" name="Slide Number Placeholder 3"/>
          <p:cNvSpPr>
            <a:spLocks noGrp="1"/>
          </p:cNvSpPr>
          <p:nvPr>
            <p:ph type="sldNum" sz="quarter" idx="12"/>
          </p:nvPr>
        </p:nvSpPr>
        <p:spPr/>
        <p:txBody>
          <a:bodyPr/>
          <a:lstStyle/>
          <a:p>
            <a:fld id="{D57F1E4F-1CFF-5643-939E-217C01CDF565}" type="slidenum">
              <a:rPr lang="en-US" smtClean="0"/>
              <a:pPr/>
              <a:t>75</a:t>
            </a:fld>
            <a:endParaRPr lang="en-US" dirty="0"/>
          </a:p>
        </p:txBody>
      </p:sp>
    </p:spTree>
    <p:extLst>
      <p:ext uri="{BB962C8B-B14F-4D97-AF65-F5344CB8AC3E}">
        <p14:creationId xmlns:p14="http://schemas.microsoft.com/office/powerpoint/2010/main" val="1824087498"/>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2"/>
          <p:cNvSpPr>
            <a:spLocks noGrp="1" noChangeArrowheads="1"/>
          </p:cNvSpPr>
          <p:nvPr>
            <p:ph type="ctrTitle" idx="4294967295"/>
          </p:nvPr>
        </p:nvSpPr>
        <p:spPr>
          <a:xfrm>
            <a:off x="2209800" y="2130434"/>
            <a:ext cx="7772400" cy="1470025"/>
          </a:xfrm>
        </p:spPr>
        <p:txBody>
          <a:bodyPr/>
          <a:lstStyle/>
          <a:p>
            <a:r>
              <a:rPr lang="en-US" altLang="en-US" b="1" dirty="0" smtClean="0"/>
              <a:t>Treatment </a:t>
            </a:r>
            <a:r>
              <a:rPr lang="en-US" altLang="en-US" b="1" dirty="0"/>
              <a:t>for </a:t>
            </a:r>
            <a:br>
              <a:rPr lang="en-US" altLang="en-US" b="1" dirty="0"/>
            </a:br>
            <a:r>
              <a:rPr lang="en-US" altLang="en-US" b="1" dirty="0"/>
              <a:t>Opioid Addiction</a:t>
            </a:r>
          </a:p>
        </p:txBody>
      </p:sp>
      <p:sp>
        <p:nvSpPr>
          <p:cNvPr id="124931" name="Rectangle 4"/>
          <p:cNvSpPr>
            <a:spLocks noGrp="1" noChangeArrowheads="1"/>
          </p:cNvSpPr>
          <p:nvPr>
            <p:ph type="subTitle" idx="4294967295"/>
          </p:nvPr>
        </p:nvSpPr>
        <p:spPr>
          <a:xfrm>
            <a:off x="2895600" y="3962400"/>
            <a:ext cx="6400800" cy="1752600"/>
          </a:xfrm>
        </p:spPr>
        <p:txBody>
          <a:bodyPr/>
          <a:lstStyle/>
          <a:p>
            <a:pPr marL="0" indent="0" algn="ctr">
              <a:lnSpc>
                <a:spcPct val="80000"/>
              </a:lnSpc>
            </a:pPr>
            <a:endParaRPr lang="en-US" altLang="en-US" sz="2800" dirty="0"/>
          </a:p>
          <a:p>
            <a:pPr marL="0" indent="0" algn="ctr">
              <a:lnSpc>
                <a:spcPct val="80000"/>
              </a:lnSpc>
            </a:pPr>
            <a:endParaRPr lang="en-US" altLang="en-US" sz="2800" dirty="0"/>
          </a:p>
        </p:txBody>
      </p:sp>
      <p:sp>
        <p:nvSpPr>
          <p:cNvPr id="2" name="Slide Number Placeholder 1"/>
          <p:cNvSpPr>
            <a:spLocks noGrp="1"/>
          </p:cNvSpPr>
          <p:nvPr>
            <p:ph type="sldNum" sz="quarter" idx="12"/>
          </p:nvPr>
        </p:nvSpPr>
        <p:spPr/>
        <p:txBody>
          <a:bodyPr/>
          <a:lstStyle/>
          <a:p>
            <a:fld id="{D57F1E4F-1CFF-5643-939E-217C01CDF565}" type="slidenum">
              <a:rPr lang="en-US" smtClean="0"/>
              <a:pPr/>
              <a:t>76</a:t>
            </a:fld>
            <a:endParaRPr lang="en-US" dirty="0"/>
          </a:p>
        </p:txBody>
      </p:sp>
    </p:spTree>
    <p:extLst>
      <p:ext uri="{BB962C8B-B14F-4D97-AF65-F5344CB8AC3E}">
        <p14:creationId xmlns:p14="http://schemas.microsoft.com/office/powerpoint/2010/main" val="4217524819"/>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86708" y="-297600"/>
            <a:ext cx="8534400" cy="1507067"/>
          </a:xfrm>
        </p:spPr>
        <p:txBody>
          <a:bodyPr>
            <a:normAutofit/>
          </a:bodyPr>
          <a:lstStyle/>
          <a:p>
            <a:pPr algn="ctr"/>
            <a:r>
              <a:rPr lang="en-US" sz="4000" b="1" dirty="0" smtClean="0"/>
              <a:t>Nora </a:t>
            </a:r>
            <a:r>
              <a:rPr lang="en-US" sz="4000" b="1" dirty="0" err="1" smtClean="0"/>
              <a:t>Volkow</a:t>
            </a:r>
            <a:r>
              <a:rPr lang="en-US" sz="4000" b="1" dirty="0" smtClean="0"/>
              <a:t>, MD</a:t>
            </a:r>
            <a:endParaRPr lang="en-US" sz="4000" b="1" dirty="0"/>
          </a:p>
        </p:txBody>
      </p:sp>
      <p:pic>
        <p:nvPicPr>
          <p:cNvPr id="3" name="Volkow_part _2_mpeg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524000" y="857250"/>
            <a:ext cx="9144000" cy="5143500"/>
          </a:xfrm>
          <a:prstGeom prst="rect">
            <a:avLst/>
          </a:prstGeom>
        </p:spPr>
      </p:pic>
      <p:sp>
        <p:nvSpPr>
          <p:cNvPr id="4" name="Slide Number Placeholder 3"/>
          <p:cNvSpPr>
            <a:spLocks noGrp="1"/>
          </p:cNvSpPr>
          <p:nvPr>
            <p:ph type="sldNum" sz="quarter" idx="12"/>
          </p:nvPr>
        </p:nvSpPr>
        <p:spPr/>
        <p:txBody>
          <a:bodyPr/>
          <a:lstStyle/>
          <a:p>
            <a:fld id="{D57F1E4F-1CFF-5643-939E-217C01CDF565}" type="slidenum">
              <a:rPr lang="en-US" smtClean="0"/>
              <a:pPr/>
              <a:t>77</a:t>
            </a:fld>
            <a:endParaRPr lang="en-US" dirty="0"/>
          </a:p>
        </p:txBody>
      </p:sp>
    </p:spTree>
    <p:extLst>
      <p:ext uri="{BB962C8B-B14F-4D97-AF65-F5344CB8AC3E}">
        <p14:creationId xmlns:p14="http://schemas.microsoft.com/office/powerpoint/2010/main" val="355213819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4211" y="29638"/>
            <a:ext cx="10821233" cy="1507067"/>
          </a:xfrm>
        </p:spPr>
        <p:txBody>
          <a:bodyPr>
            <a:normAutofit/>
          </a:bodyPr>
          <a:lstStyle/>
          <a:p>
            <a:pPr algn="ctr"/>
            <a:r>
              <a:rPr lang="en-US" sz="4000" b="1" dirty="0" smtClean="0"/>
              <a:t>What are we doing about it?</a:t>
            </a:r>
            <a:endParaRPr lang="en-US" sz="4000" b="1" dirty="0"/>
          </a:p>
        </p:txBody>
      </p:sp>
      <p:sp>
        <p:nvSpPr>
          <p:cNvPr id="3" name="Content Placeholder 2"/>
          <p:cNvSpPr>
            <a:spLocks noGrp="1"/>
          </p:cNvSpPr>
          <p:nvPr>
            <p:ph idx="1"/>
          </p:nvPr>
        </p:nvSpPr>
        <p:spPr>
          <a:xfrm>
            <a:off x="1906342" y="1257300"/>
            <a:ext cx="8534400" cy="5293812"/>
          </a:xfrm>
        </p:spPr>
        <p:txBody>
          <a:bodyPr>
            <a:normAutofit fontScale="77500" lnSpcReduction="20000"/>
          </a:bodyPr>
          <a:lstStyle/>
          <a:p>
            <a:r>
              <a:rPr lang="en-US" sz="2900" dirty="0"/>
              <a:t>CDC Prescribing Guidelines</a:t>
            </a:r>
          </a:p>
          <a:p>
            <a:r>
              <a:rPr lang="en-US" sz="2900" dirty="0"/>
              <a:t>Educational initiatives delivered in school and community settings (primary prevention)</a:t>
            </a:r>
          </a:p>
          <a:p>
            <a:r>
              <a:rPr lang="en-US" sz="2900" dirty="0"/>
              <a:t>Supporting consistent use of prescription drug monitoring programs (PDMPs)</a:t>
            </a:r>
          </a:p>
          <a:p>
            <a:r>
              <a:rPr lang="en-US" sz="2900" dirty="0"/>
              <a:t>Implementation of overdose education and naloxone distribution programs to issue naloxone directly to opioid users and potential bystanders</a:t>
            </a:r>
          </a:p>
          <a:p>
            <a:r>
              <a:rPr lang="en-US" sz="2900" dirty="0"/>
              <a:t>Aggressive law enforcement efforts to address doctor shopping and pill mills</a:t>
            </a:r>
          </a:p>
          <a:p>
            <a:r>
              <a:rPr lang="en-US" sz="2900" dirty="0"/>
              <a:t>Diverting individuals with substance use disorders to Drug Courts</a:t>
            </a:r>
          </a:p>
          <a:p>
            <a:r>
              <a:rPr lang="en-US" sz="2900" dirty="0"/>
              <a:t>Expansion of access to MAT</a:t>
            </a:r>
          </a:p>
          <a:p>
            <a:r>
              <a:rPr lang="en-US" sz="2900" dirty="0"/>
              <a:t>Abuse-deterrent formulations for opioid analgesics</a:t>
            </a:r>
          </a:p>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78</a:t>
            </a:fld>
            <a:endParaRPr lang="en-US" dirty="0"/>
          </a:p>
        </p:txBody>
      </p:sp>
    </p:spTree>
    <p:extLst>
      <p:ext uri="{BB962C8B-B14F-4D97-AF65-F5344CB8AC3E}">
        <p14:creationId xmlns:p14="http://schemas.microsoft.com/office/powerpoint/2010/main" val="332029197"/>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1026"/>
          <p:cNvSpPr>
            <a:spLocks noGrp="1" noChangeArrowheads="1"/>
          </p:cNvSpPr>
          <p:nvPr>
            <p:ph type="title"/>
          </p:nvPr>
        </p:nvSpPr>
        <p:spPr>
          <a:xfrm>
            <a:off x="1114817" y="76208"/>
            <a:ext cx="10296394" cy="1063625"/>
          </a:xfrm>
        </p:spPr>
        <p:txBody>
          <a:bodyPr vert="horz" lIns="90487" tIns="44450" rIns="90487" bIns="44450" rtlCol="0" anchor="ctr">
            <a:noAutofit/>
          </a:bodyPr>
          <a:lstStyle/>
          <a:p>
            <a:pPr algn="ctr" eaLnBrk="1" hangingPunct="1"/>
            <a:r>
              <a:rPr lang="en-US" altLang="en-US" sz="4000" b="1" dirty="0"/>
              <a:t>A Brief History of Opioid Treatment</a:t>
            </a:r>
          </a:p>
        </p:txBody>
      </p:sp>
      <p:sp>
        <p:nvSpPr>
          <p:cNvPr id="20483" name="Rectangle 1027"/>
          <p:cNvSpPr>
            <a:spLocks noGrp="1" noChangeArrowheads="1"/>
          </p:cNvSpPr>
          <p:nvPr>
            <p:ph idx="1"/>
          </p:nvPr>
        </p:nvSpPr>
        <p:spPr>
          <a:xfrm>
            <a:off x="1738315" y="1219200"/>
            <a:ext cx="8715375" cy="5029200"/>
          </a:xfrm>
        </p:spPr>
        <p:txBody>
          <a:bodyPr vert="horz" lIns="90487" tIns="44450" rIns="90487" bIns="44450" rtlCol="0" anchor="ctr">
            <a:normAutofit/>
          </a:bodyPr>
          <a:lstStyle/>
          <a:p>
            <a:pPr eaLnBrk="1" hangingPunct="1">
              <a:lnSpc>
                <a:spcPct val="90000"/>
              </a:lnSpc>
              <a:spcAft>
                <a:spcPct val="30000"/>
              </a:spcAft>
            </a:pPr>
            <a:r>
              <a:rPr lang="en-US" altLang="en-US" sz="2600" dirty="0"/>
              <a:t>1964: Methadone is evaluated for the treatment of opioid use disorder</a:t>
            </a:r>
          </a:p>
          <a:p>
            <a:pPr eaLnBrk="1" hangingPunct="1">
              <a:lnSpc>
                <a:spcPct val="90000"/>
              </a:lnSpc>
              <a:spcAft>
                <a:spcPct val="30000"/>
              </a:spcAft>
            </a:pPr>
            <a:r>
              <a:rPr lang="en-US" altLang="en-US" sz="2600" dirty="0"/>
              <a:t>Civil Commitment Programs are approved  </a:t>
            </a:r>
          </a:p>
          <a:p>
            <a:pPr eaLnBrk="1" hangingPunct="1">
              <a:lnSpc>
                <a:spcPct val="90000"/>
              </a:lnSpc>
              <a:spcAft>
                <a:spcPct val="30000"/>
              </a:spcAft>
            </a:pPr>
            <a:r>
              <a:rPr lang="en-US" altLang="en-US" sz="2600" dirty="0"/>
              <a:t>1974: Narcotic Treatment Act limits methadone treatment to specifically licensed Opioid Treatment Programs (OTPs).</a:t>
            </a:r>
          </a:p>
          <a:p>
            <a:pPr eaLnBrk="1" hangingPunct="1">
              <a:lnSpc>
                <a:spcPct val="90000"/>
              </a:lnSpc>
              <a:spcAft>
                <a:spcPct val="30000"/>
              </a:spcAft>
            </a:pPr>
            <a:r>
              <a:rPr lang="en-US" altLang="en-US" sz="2600" dirty="0"/>
              <a:t>1984: Naltrexone is approved, but has continued to be rarely used (approved in 1994 for alcohol addiction).</a:t>
            </a:r>
          </a:p>
          <a:p>
            <a:pPr eaLnBrk="1" hangingPunct="1">
              <a:lnSpc>
                <a:spcPct val="90000"/>
              </a:lnSpc>
              <a:spcAft>
                <a:spcPct val="30000"/>
              </a:spcAft>
            </a:pPr>
            <a:r>
              <a:rPr lang="en-US" altLang="en-US" sz="2600" dirty="0"/>
              <a:t>1993: </a:t>
            </a:r>
            <a:r>
              <a:rPr lang="en-US" altLang="en-US" sz="2600" dirty="0" err="1"/>
              <a:t>Levo</a:t>
            </a:r>
            <a:r>
              <a:rPr lang="en-US" altLang="en-US" sz="2600" dirty="0"/>
              <a:t>-Alpha-</a:t>
            </a:r>
            <a:r>
              <a:rPr lang="en-US" altLang="en-US" sz="2600" dirty="0" err="1"/>
              <a:t>Acetylmethadol</a:t>
            </a:r>
            <a:r>
              <a:rPr lang="en-US" altLang="en-US" sz="2600" dirty="0"/>
              <a:t> (ORLAAM) is approved (for non-pregnant patients only), </a:t>
            </a:r>
          </a:p>
        </p:txBody>
      </p:sp>
      <p:sp>
        <p:nvSpPr>
          <p:cNvPr id="2" name="Slide Number Placeholder 1"/>
          <p:cNvSpPr>
            <a:spLocks noGrp="1"/>
          </p:cNvSpPr>
          <p:nvPr>
            <p:ph type="sldNum" sz="quarter" idx="12"/>
          </p:nvPr>
        </p:nvSpPr>
        <p:spPr/>
        <p:txBody>
          <a:bodyPr/>
          <a:lstStyle/>
          <a:p>
            <a:fld id="{D57F1E4F-1CFF-5643-939E-217C01CDF565}" type="slidenum">
              <a:rPr lang="en-US" smtClean="0"/>
              <a:pPr/>
              <a:t>79</a:t>
            </a:fld>
            <a:endParaRPr lang="en-US" dirty="0"/>
          </a:p>
        </p:txBody>
      </p:sp>
    </p:spTree>
    <p:extLst>
      <p:ext uri="{BB962C8B-B14F-4D97-AF65-F5344CB8AC3E}">
        <p14:creationId xmlns:p14="http://schemas.microsoft.com/office/powerpoint/2010/main" val="352741085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0483">
                                            <p:txEl>
                                              <p:pRg st="0" end="0"/>
                                            </p:txEl>
                                          </p:spTgt>
                                        </p:tgtEl>
                                        <p:attrNameLst>
                                          <p:attrName>style.visibility</p:attrName>
                                        </p:attrNameLst>
                                      </p:cBhvr>
                                      <p:to>
                                        <p:strVal val="visible"/>
                                      </p:to>
                                    </p:set>
                                    <p:animEffect transition="in" filter="wipe(up)">
                                      <p:cBhvr>
                                        <p:cTn id="7" dur="500"/>
                                        <p:tgtEl>
                                          <p:spTgt spid="2048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0483">
                                            <p:txEl>
                                              <p:pRg st="1" end="1"/>
                                            </p:txEl>
                                          </p:spTgt>
                                        </p:tgtEl>
                                        <p:attrNameLst>
                                          <p:attrName>style.visibility</p:attrName>
                                        </p:attrNameLst>
                                      </p:cBhvr>
                                      <p:to>
                                        <p:strVal val="visible"/>
                                      </p:to>
                                    </p:set>
                                    <p:animEffect transition="in" filter="wipe(up)">
                                      <p:cBhvr>
                                        <p:cTn id="12" dur="500"/>
                                        <p:tgtEl>
                                          <p:spTgt spid="2048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20483">
                                            <p:txEl>
                                              <p:pRg st="2" end="2"/>
                                            </p:txEl>
                                          </p:spTgt>
                                        </p:tgtEl>
                                        <p:attrNameLst>
                                          <p:attrName>style.visibility</p:attrName>
                                        </p:attrNameLst>
                                      </p:cBhvr>
                                      <p:to>
                                        <p:strVal val="visible"/>
                                      </p:to>
                                    </p:set>
                                    <p:animEffect transition="in" filter="wipe(up)">
                                      <p:cBhvr>
                                        <p:cTn id="17" dur="500"/>
                                        <p:tgtEl>
                                          <p:spTgt spid="20483">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20483">
                                            <p:txEl>
                                              <p:pRg st="3" end="3"/>
                                            </p:txEl>
                                          </p:spTgt>
                                        </p:tgtEl>
                                        <p:attrNameLst>
                                          <p:attrName>style.visibility</p:attrName>
                                        </p:attrNameLst>
                                      </p:cBhvr>
                                      <p:to>
                                        <p:strVal val="visible"/>
                                      </p:to>
                                    </p:set>
                                    <p:animEffect transition="in" filter="wipe(up)">
                                      <p:cBhvr>
                                        <p:cTn id="22" dur="500"/>
                                        <p:tgtEl>
                                          <p:spTgt spid="20483">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20483">
                                            <p:txEl>
                                              <p:pRg st="4" end="4"/>
                                            </p:txEl>
                                          </p:spTgt>
                                        </p:tgtEl>
                                        <p:attrNameLst>
                                          <p:attrName>style.visibility</p:attrName>
                                        </p:attrNameLst>
                                      </p:cBhvr>
                                      <p:to>
                                        <p:strVal val="visible"/>
                                      </p:to>
                                    </p:set>
                                    <p:animEffect transition="in" filter="wipe(up)">
                                      <p:cBhvr>
                                        <p:cTn id="27" dur="500"/>
                                        <p:tgtEl>
                                          <p:spTgt spid="2048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7" name="TPAnswers"/>
          <p:cNvSpPr>
            <a:spLocks noGrp="1"/>
          </p:cNvSpPr>
          <p:nvPr>
            <p:ph idx="1"/>
            <p:custDataLst>
              <p:tags r:id="rId2"/>
            </p:custDataLst>
          </p:nvPr>
        </p:nvSpPr>
        <p:spPr>
          <a:xfrm>
            <a:off x="2209800" y="3246438"/>
            <a:ext cx="8229600" cy="3916363"/>
          </a:xfrm>
        </p:spPr>
        <p:txBody>
          <a:bodyPr/>
          <a:lstStyle/>
          <a:p>
            <a:pPr marL="971550" lvl="1" indent="-514350">
              <a:buClr>
                <a:schemeClr val="bg1"/>
              </a:buClr>
              <a:buFont typeface="Arial" panose="020B0604020202020204" pitchFamily="34" charset="0"/>
              <a:buAutoNum type="alphaUcPeriod"/>
            </a:pPr>
            <a:r>
              <a:rPr lang="en-US" altLang="en-US" sz="3200" dirty="0"/>
              <a:t>Multiple doctors</a:t>
            </a:r>
          </a:p>
          <a:p>
            <a:pPr marL="971550" lvl="1" indent="-514350">
              <a:buClr>
                <a:schemeClr val="bg1"/>
              </a:buClr>
              <a:buFont typeface="Arial" panose="020B0604020202020204" pitchFamily="34" charset="0"/>
              <a:buAutoNum type="alphaUcPeriod"/>
            </a:pPr>
            <a:r>
              <a:rPr lang="en-US" altLang="en-US" sz="3200" dirty="0"/>
              <a:t>A single doctor</a:t>
            </a:r>
          </a:p>
          <a:p>
            <a:pPr marL="971550" lvl="1" indent="-514350">
              <a:buClr>
                <a:schemeClr val="bg1"/>
              </a:buClr>
              <a:buFont typeface="Arial" panose="020B0604020202020204" pitchFamily="34" charset="0"/>
              <a:buAutoNum type="alphaUcPeriod"/>
            </a:pPr>
            <a:r>
              <a:rPr lang="en-US" altLang="en-US" sz="3200" dirty="0"/>
              <a:t>From family or friends</a:t>
            </a:r>
          </a:p>
          <a:p>
            <a:pPr marL="971550" lvl="1" indent="-514350">
              <a:buClr>
                <a:schemeClr val="bg1"/>
              </a:buClr>
              <a:buFont typeface="Arial" panose="020B0604020202020204" pitchFamily="34" charset="0"/>
              <a:buAutoNum type="alphaUcPeriod"/>
            </a:pPr>
            <a:r>
              <a:rPr lang="en-US" altLang="en-US" sz="3200" dirty="0"/>
              <a:t>From a drug dealer</a:t>
            </a:r>
          </a:p>
          <a:p>
            <a:pPr marL="971550" lvl="1" indent="-514350">
              <a:buClr>
                <a:schemeClr val="bg1"/>
              </a:buClr>
              <a:buFont typeface="Arial" panose="020B0604020202020204" pitchFamily="34" charset="0"/>
              <a:buAutoNum type="alphaUcPeriod"/>
            </a:pPr>
            <a:r>
              <a:rPr lang="en-US" altLang="en-US" sz="3200" dirty="0"/>
              <a:t>All of the above</a:t>
            </a:r>
          </a:p>
        </p:txBody>
      </p:sp>
      <p:sp>
        <p:nvSpPr>
          <p:cNvPr id="8195" name="Rectangle 3"/>
          <p:cNvSpPr txBox="1">
            <a:spLocks/>
          </p:cNvSpPr>
          <p:nvPr/>
        </p:nvSpPr>
        <p:spPr bwMode="auto">
          <a:xfrm>
            <a:off x="2209800" y="1600200"/>
            <a:ext cx="82296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533400" indent="-5334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indent="0">
              <a:spcBef>
                <a:spcPct val="20000"/>
              </a:spcBef>
              <a:buClr>
                <a:schemeClr val="bg1"/>
              </a:buClr>
            </a:pPr>
            <a:r>
              <a:rPr lang="en-US" altLang="en-US" sz="3200" dirty="0">
                <a:solidFill>
                  <a:schemeClr val="bg1"/>
                </a:solidFill>
                <a:latin typeface="Calibri" panose="020F0502020204030204" pitchFamily="34" charset="0"/>
              </a:rPr>
              <a:t>5.</a:t>
            </a:r>
            <a:r>
              <a:rPr lang="en-US" altLang="en-US" sz="3200" dirty="0">
                <a:solidFill>
                  <a:srgbClr val="FFFFFF"/>
                </a:solidFill>
                <a:latin typeface="Calibri" panose="020F0502020204030204" pitchFamily="34" charset="0"/>
              </a:rPr>
              <a:t>  People generally get their prescription pain relievers for non-medical use from which of the following sources:</a:t>
            </a:r>
          </a:p>
        </p:txBody>
      </p:sp>
      <p:sp>
        <p:nvSpPr>
          <p:cNvPr id="8" name="TPQuestion"/>
          <p:cNvSpPr>
            <a:spLocks noGrp="1"/>
          </p:cNvSpPr>
          <p:nvPr>
            <p:ph type="title"/>
          </p:nvPr>
        </p:nvSpPr>
        <p:spPr>
          <a:xfrm>
            <a:off x="1752600" y="311656"/>
            <a:ext cx="8915400" cy="1212345"/>
          </a:xfrm>
        </p:spPr>
        <p:txBody>
          <a:bodyPr>
            <a:normAutofit/>
          </a:bodyPr>
          <a:lstStyle/>
          <a:p>
            <a:pPr algn="ctr"/>
            <a:r>
              <a:rPr lang="en-US" altLang="en-US" sz="4000" b="1" dirty="0"/>
              <a:t>Pre-Test Question</a:t>
            </a:r>
          </a:p>
        </p:txBody>
      </p:sp>
      <p:sp>
        <p:nvSpPr>
          <p:cNvPr id="2" name="Slide Number Placeholder 1"/>
          <p:cNvSpPr>
            <a:spLocks noGrp="1"/>
          </p:cNvSpPr>
          <p:nvPr>
            <p:ph type="sldNum" sz="quarter" idx="12"/>
          </p:nvPr>
        </p:nvSpPr>
        <p:spPr/>
        <p:txBody>
          <a:bodyPr/>
          <a:lstStyle/>
          <a:p>
            <a:fld id="{D57F1E4F-1CFF-5643-939E-217C01CDF565}" type="slidenum">
              <a:rPr lang="en-US" smtClean="0"/>
              <a:pPr/>
              <a:t>8</a:t>
            </a:fld>
            <a:endParaRPr lang="en-US" dirty="0"/>
          </a:p>
        </p:txBody>
      </p:sp>
    </p:spTree>
    <p:custDataLst>
      <p:tags r:id="rId1"/>
    </p:custDataLst>
    <p:extLst>
      <p:ext uri="{BB962C8B-B14F-4D97-AF65-F5344CB8AC3E}">
        <p14:creationId xmlns:p14="http://schemas.microsoft.com/office/powerpoint/2010/main" val="282339715"/>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a:xfrm>
            <a:off x="1524000" y="344497"/>
            <a:ext cx="9144000" cy="1063625"/>
          </a:xfrm>
          <a:noFill/>
        </p:spPr>
        <p:txBody>
          <a:bodyPr vert="horz" lIns="90487" tIns="44450" rIns="90487" bIns="44450" rtlCol="0" anchor="ctr">
            <a:normAutofit fontScale="90000"/>
          </a:bodyPr>
          <a:lstStyle/>
          <a:p>
            <a:pPr algn="ctr" eaLnBrk="1" hangingPunct="1"/>
            <a:r>
              <a:rPr lang="en-US" altLang="en-US" sz="4000" b="1" dirty="0"/>
              <a:t>A Brief History of Opioid Treatment, Continued </a:t>
            </a:r>
          </a:p>
        </p:txBody>
      </p:sp>
      <p:sp>
        <p:nvSpPr>
          <p:cNvPr id="21507" name="Rectangle 3"/>
          <p:cNvSpPr>
            <a:spLocks noGrp="1" noChangeArrowheads="1"/>
          </p:cNvSpPr>
          <p:nvPr>
            <p:ph type="body" idx="1"/>
          </p:nvPr>
        </p:nvSpPr>
        <p:spPr>
          <a:xfrm>
            <a:off x="1828800" y="1535725"/>
            <a:ext cx="8839200" cy="5181600"/>
          </a:xfrm>
          <a:noFill/>
        </p:spPr>
        <p:txBody>
          <a:bodyPr vert="horz" lIns="90487" tIns="44450" rIns="90487" bIns="44450" rtlCol="0" anchor="ctr">
            <a:normAutofit/>
          </a:bodyPr>
          <a:lstStyle/>
          <a:p>
            <a:pPr eaLnBrk="1" hangingPunct="1">
              <a:spcAft>
                <a:spcPct val="30000"/>
              </a:spcAft>
            </a:pPr>
            <a:r>
              <a:rPr lang="en-US" altLang="en-US" sz="2400" dirty="0"/>
              <a:t>2000: Drug Addiction Treatment Act of 2000 (DATA 2000) expands the clinical context of medication-assisted opioid treatment. </a:t>
            </a:r>
          </a:p>
          <a:p>
            <a:pPr eaLnBrk="1" hangingPunct="1">
              <a:spcAft>
                <a:spcPct val="30000"/>
              </a:spcAft>
            </a:pPr>
            <a:r>
              <a:rPr lang="en-US" altLang="en-US" sz="2400" dirty="0"/>
              <a:t>2002: Tablet formulations of buprenorphine (</a:t>
            </a:r>
            <a:r>
              <a:rPr lang="en-US" altLang="en-US" sz="2400" dirty="0" err="1"/>
              <a:t>Subutex</a:t>
            </a:r>
            <a:r>
              <a:rPr lang="en-US" altLang="en-US" sz="2400" baseline="30000" dirty="0">
                <a:cs typeface="Arial" charset="0"/>
              </a:rPr>
              <a:t>®</a:t>
            </a:r>
            <a:r>
              <a:rPr lang="en-US" altLang="en-US" sz="2400" dirty="0"/>
              <a:t>) and buprenorphine/naloxone (</a:t>
            </a:r>
            <a:r>
              <a:rPr lang="en-US" altLang="en-US" sz="2400" dirty="0" err="1"/>
              <a:t>Suboxone</a:t>
            </a:r>
            <a:r>
              <a:rPr lang="en-US" altLang="en-US" sz="2400" baseline="30000" dirty="0">
                <a:cs typeface="Arial" charset="0"/>
              </a:rPr>
              <a:t>®</a:t>
            </a:r>
            <a:r>
              <a:rPr lang="en-US" altLang="en-US" sz="2400" dirty="0"/>
              <a:t>) were approved by the Food and Drug Administration (FDA).</a:t>
            </a:r>
          </a:p>
          <a:p>
            <a:pPr eaLnBrk="1" hangingPunct="1">
              <a:spcAft>
                <a:spcPct val="30000"/>
              </a:spcAft>
            </a:pPr>
            <a:r>
              <a:rPr lang="en-US" altLang="en-US" sz="2400" dirty="0"/>
              <a:t>2004: Sale and distribution of ORLAAM</a:t>
            </a:r>
            <a:r>
              <a:rPr lang="en-US" altLang="en-US" sz="2400" baseline="30000" dirty="0"/>
              <a:t>®</a:t>
            </a:r>
            <a:r>
              <a:rPr lang="en-US" altLang="en-US" sz="2400" dirty="0"/>
              <a:t> is  discontinued.</a:t>
            </a:r>
          </a:p>
          <a:p>
            <a:pPr eaLnBrk="1" hangingPunct="1">
              <a:spcAft>
                <a:spcPct val="30000"/>
              </a:spcAft>
            </a:pPr>
            <a:r>
              <a:rPr lang="en-US" altLang="en-US" sz="2400" dirty="0"/>
              <a:t>2016 </a:t>
            </a:r>
            <a:r>
              <a:rPr lang="en-US" altLang="en-US" sz="2400" dirty="0" err="1"/>
              <a:t>Probuphine</a:t>
            </a:r>
            <a:r>
              <a:rPr lang="en-US" altLang="en-US" sz="2400" dirty="0"/>
              <a:t> (implantable buprenorphine is approved by the FDA</a:t>
            </a:r>
          </a:p>
        </p:txBody>
      </p:sp>
      <p:sp>
        <p:nvSpPr>
          <p:cNvPr id="2" name="Slide Number Placeholder 1"/>
          <p:cNvSpPr>
            <a:spLocks noGrp="1"/>
          </p:cNvSpPr>
          <p:nvPr>
            <p:ph type="sldNum" sz="quarter" idx="12"/>
          </p:nvPr>
        </p:nvSpPr>
        <p:spPr/>
        <p:txBody>
          <a:bodyPr/>
          <a:lstStyle/>
          <a:p>
            <a:fld id="{D57F1E4F-1CFF-5643-939E-217C01CDF565}" type="slidenum">
              <a:rPr lang="en-US" smtClean="0"/>
              <a:pPr/>
              <a:t>80</a:t>
            </a:fld>
            <a:endParaRPr lang="en-US" dirty="0"/>
          </a:p>
        </p:txBody>
      </p:sp>
    </p:spTree>
    <p:extLst>
      <p:ext uri="{BB962C8B-B14F-4D97-AF65-F5344CB8AC3E}">
        <p14:creationId xmlns:p14="http://schemas.microsoft.com/office/powerpoint/2010/main" val="175267215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1507">
                                            <p:txEl>
                                              <p:pRg st="0" end="0"/>
                                            </p:txEl>
                                          </p:spTgt>
                                        </p:tgtEl>
                                        <p:attrNameLst>
                                          <p:attrName>style.visibility</p:attrName>
                                        </p:attrNameLst>
                                      </p:cBhvr>
                                      <p:to>
                                        <p:strVal val="visible"/>
                                      </p:to>
                                    </p:set>
                                    <p:animEffect transition="in" filter="wipe(up)">
                                      <p:cBhvr>
                                        <p:cTn id="7" dur="500"/>
                                        <p:tgtEl>
                                          <p:spTgt spid="2150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1507">
                                            <p:txEl>
                                              <p:pRg st="1" end="1"/>
                                            </p:txEl>
                                          </p:spTgt>
                                        </p:tgtEl>
                                        <p:attrNameLst>
                                          <p:attrName>style.visibility</p:attrName>
                                        </p:attrNameLst>
                                      </p:cBhvr>
                                      <p:to>
                                        <p:strVal val="visible"/>
                                      </p:to>
                                    </p:set>
                                    <p:animEffect transition="in" filter="wipe(up)">
                                      <p:cBhvr>
                                        <p:cTn id="12" dur="500"/>
                                        <p:tgtEl>
                                          <p:spTgt spid="21507">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21507">
                                            <p:txEl>
                                              <p:pRg st="2" end="2"/>
                                            </p:txEl>
                                          </p:spTgt>
                                        </p:tgtEl>
                                        <p:attrNameLst>
                                          <p:attrName>style.visibility</p:attrName>
                                        </p:attrNameLst>
                                      </p:cBhvr>
                                      <p:to>
                                        <p:strVal val="visible"/>
                                      </p:to>
                                    </p:set>
                                    <p:animEffect transition="in" filter="wipe(up)">
                                      <p:cBhvr>
                                        <p:cTn id="17" dur="500"/>
                                        <p:tgtEl>
                                          <p:spTgt spid="2150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21507">
                                            <p:txEl>
                                              <p:pRg st="3" end="3"/>
                                            </p:txEl>
                                          </p:spTgt>
                                        </p:tgtEl>
                                        <p:attrNameLst>
                                          <p:attrName>style.visibility</p:attrName>
                                        </p:attrNameLst>
                                      </p:cBhvr>
                                      <p:to>
                                        <p:strVal val="visible"/>
                                      </p:to>
                                    </p:set>
                                    <p:animEffect transition="in" filter="wipe(up)">
                                      <p:cBhvr>
                                        <p:cTn id="22" dur="500"/>
                                        <p:tgtEl>
                                          <p:spTgt spid="2150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7" grpId="0" build="p"/>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5"/>
            <a:ext cx="9144000" cy="68579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Slide Number Placeholder 2"/>
          <p:cNvSpPr>
            <a:spLocks noGrp="1"/>
          </p:cNvSpPr>
          <p:nvPr>
            <p:ph type="sldNum" sz="quarter" idx="12"/>
          </p:nvPr>
        </p:nvSpPr>
        <p:spPr/>
        <p:txBody>
          <a:bodyPr/>
          <a:lstStyle/>
          <a:p>
            <a:fld id="{D57F1E4F-1CFF-5643-939E-217C01CDF565}" type="slidenum">
              <a:rPr lang="en-US" smtClean="0"/>
              <a:pPr/>
              <a:t>81</a:t>
            </a:fld>
            <a:endParaRPr lang="en-US" dirty="0"/>
          </a:p>
        </p:txBody>
      </p:sp>
    </p:spTree>
    <p:extLst>
      <p:ext uri="{BB962C8B-B14F-4D97-AF65-F5344CB8AC3E}">
        <p14:creationId xmlns:p14="http://schemas.microsoft.com/office/powerpoint/2010/main" val="1316611798"/>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150311"/>
            <a:ext cx="9144000" cy="1417639"/>
          </a:xfrm>
        </p:spPr>
        <p:txBody>
          <a:bodyPr>
            <a:normAutofit fontScale="90000"/>
          </a:bodyPr>
          <a:lstStyle/>
          <a:p>
            <a:pPr algn="ctr"/>
            <a:r>
              <a:rPr lang="en-US" sz="4000" b="1" dirty="0"/>
              <a:t>Principles of Drug Addiction Treatment: A Research-Based Guide</a:t>
            </a:r>
          </a:p>
        </p:txBody>
      </p:sp>
      <p:sp>
        <p:nvSpPr>
          <p:cNvPr id="3" name="Text Placeholder 2"/>
          <p:cNvSpPr>
            <a:spLocks noGrp="1"/>
          </p:cNvSpPr>
          <p:nvPr>
            <p:ph type="body" idx="1"/>
          </p:nvPr>
        </p:nvSpPr>
        <p:spPr>
          <a:xfrm>
            <a:off x="1752600" y="1227551"/>
            <a:ext cx="8915400" cy="5352024"/>
          </a:xfrm>
        </p:spPr>
        <p:txBody>
          <a:bodyPr>
            <a:normAutofit fontScale="92500" lnSpcReduction="20000"/>
          </a:bodyPr>
          <a:lstStyle/>
          <a:p>
            <a:pPr marL="514350" indent="-514350">
              <a:buAutoNum type="arabicPeriod"/>
            </a:pPr>
            <a:r>
              <a:rPr lang="en-US" sz="1600" dirty="0">
                <a:solidFill>
                  <a:srgbClr val="FFFF00"/>
                </a:solidFill>
              </a:rPr>
              <a:t>Addiction is a complex but treatable disease that affects brain function.</a:t>
            </a:r>
          </a:p>
          <a:p>
            <a:pPr marL="514350" indent="-514350">
              <a:buAutoNum type="arabicPeriod"/>
            </a:pPr>
            <a:r>
              <a:rPr lang="en-US" sz="1600" dirty="0"/>
              <a:t>No single treatment is appropriate for everyone.</a:t>
            </a:r>
          </a:p>
          <a:p>
            <a:pPr marL="514350" indent="-514350">
              <a:buAutoNum type="arabicPeriod"/>
            </a:pPr>
            <a:r>
              <a:rPr lang="en-US" sz="1600" dirty="0">
                <a:solidFill>
                  <a:srgbClr val="FFFF00"/>
                </a:solidFill>
              </a:rPr>
              <a:t>Treatment needs to be readily available.</a:t>
            </a:r>
          </a:p>
          <a:p>
            <a:pPr marL="514350" indent="-514350">
              <a:buAutoNum type="arabicPeriod"/>
            </a:pPr>
            <a:r>
              <a:rPr lang="en-US" sz="1600" dirty="0"/>
              <a:t>Effective treatment attends to multiple needs of the individual, not just his or her drug use.</a:t>
            </a:r>
          </a:p>
          <a:p>
            <a:pPr marL="514350" indent="-514350">
              <a:buAutoNum type="arabicPeriod"/>
            </a:pPr>
            <a:r>
              <a:rPr lang="en-US" sz="1600" dirty="0">
                <a:solidFill>
                  <a:srgbClr val="FFFF00"/>
                </a:solidFill>
              </a:rPr>
              <a:t>Remaining in treatment for an adequate period of time is critical</a:t>
            </a:r>
          </a:p>
          <a:p>
            <a:pPr marL="514350" indent="-514350">
              <a:buAutoNum type="arabicPeriod"/>
            </a:pPr>
            <a:r>
              <a:rPr lang="en-US" sz="1600" dirty="0"/>
              <a:t>Behavioral therapies-including individual, family, or group counseling-are the most commonly used forms of drug us treatment.</a:t>
            </a:r>
          </a:p>
          <a:p>
            <a:pPr marL="514350" indent="-514350">
              <a:buAutoNum type="arabicPeriod"/>
            </a:pPr>
            <a:r>
              <a:rPr lang="en-US" sz="1600" dirty="0">
                <a:solidFill>
                  <a:srgbClr val="FFFF00"/>
                </a:solidFill>
              </a:rPr>
              <a:t>Medications are an important element of treatment for many patients, especially when combined with counseling and other behavioral therapies.</a:t>
            </a:r>
          </a:p>
          <a:p>
            <a:pPr marL="514350" indent="-514350">
              <a:buAutoNum type="arabicPeriod"/>
            </a:pPr>
            <a:r>
              <a:rPr lang="en-US" sz="1600" dirty="0"/>
              <a:t>An individual’s treatment and services plans must be assessed continually and modified as necessary to ensure that it meets his or her changing needs.</a:t>
            </a:r>
          </a:p>
          <a:p>
            <a:pPr marL="514350" indent="-514350">
              <a:buAutoNum type="arabicPeriod"/>
            </a:pPr>
            <a:r>
              <a:rPr lang="en-US" sz="1600" dirty="0">
                <a:solidFill>
                  <a:srgbClr val="FFFF00"/>
                </a:solidFill>
              </a:rPr>
              <a:t>Many drug-addicted individuals also have other mental disorders.</a:t>
            </a:r>
          </a:p>
          <a:p>
            <a:pPr marL="514350" indent="-514350">
              <a:buAutoNum type="arabicPeriod"/>
            </a:pPr>
            <a:r>
              <a:rPr lang="en-US" sz="1600" dirty="0"/>
              <a:t>Medically assisted detoxification is only the first stage of addiction treatment and by itself does little to change long-term drug use.</a:t>
            </a:r>
          </a:p>
          <a:p>
            <a:pPr marL="514350" indent="-514350">
              <a:buAutoNum type="arabicPeriod"/>
            </a:pPr>
            <a:r>
              <a:rPr lang="en-US" sz="1600" dirty="0">
                <a:solidFill>
                  <a:srgbClr val="FFFF00"/>
                </a:solidFill>
              </a:rPr>
              <a:t>Treatment does not need to be voluntary to be effective.</a:t>
            </a:r>
          </a:p>
          <a:p>
            <a:pPr marL="514350" indent="-514350">
              <a:buAutoNum type="arabicPeriod"/>
            </a:pPr>
            <a:r>
              <a:rPr lang="en-US" sz="1600" dirty="0"/>
              <a:t>Drug use during treatment must be monitored continuously, as lapses during </a:t>
            </a:r>
            <a:r>
              <a:rPr lang="en-US" sz="1600" dirty="0" err="1"/>
              <a:t>tx</a:t>
            </a:r>
            <a:r>
              <a:rPr lang="en-US" sz="1600" dirty="0"/>
              <a:t> occur.</a:t>
            </a:r>
          </a:p>
          <a:p>
            <a:pPr marL="514350" indent="-514350">
              <a:buAutoNum type="arabicPeriod"/>
            </a:pPr>
            <a:r>
              <a:rPr lang="en-US" sz="1600" dirty="0">
                <a:solidFill>
                  <a:srgbClr val="FFFF00"/>
                </a:solidFill>
              </a:rPr>
              <a:t>Treatment programs should test for HIV/AIDS, Hepatitis B and C, tuberculosis and other infectious diseases as well as provide targeted risk-reduction counseling, linking patients to treatment as necessary.</a:t>
            </a:r>
          </a:p>
          <a:p>
            <a:pPr marL="514350" indent="-514350">
              <a:buAutoNum type="arabicPeriod"/>
            </a:pPr>
            <a:endParaRPr lang="en-US" sz="1600" dirty="0"/>
          </a:p>
        </p:txBody>
      </p:sp>
      <p:sp>
        <p:nvSpPr>
          <p:cNvPr id="5" name="Slide Number Placeholder 4"/>
          <p:cNvSpPr>
            <a:spLocks noGrp="1"/>
          </p:cNvSpPr>
          <p:nvPr>
            <p:ph type="sldNum" sz="quarter" idx="10"/>
          </p:nvPr>
        </p:nvSpPr>
        <p:spPr/>
        <p:txBody>
          <a:bodyPr/>
          <a:lstStyle/>
          <a:p>
            <a:pPr eaLnBrk="0" fontAlgn="base" hangingPunct="0">
              <a:lnSpc>
                <a:spcPct val="80000"/>
              </a:lnSpc>
              <a:spcBef>
                <a:spcPct val="0"/>
              </a:spcBef>
              <a:spcAft>
                <a:spcPct val="0"/>
              </a:spcAft>
              <a:defRPr/>
            </a:pPr>
            <a:fld id="{D5D30019-DA8A-495C-81A6-C66482E9F610}" type="slidenum">
              <a:rPr lang="en-US">
                <a:solidFill>
                  <a:schemeClr val="bg1"/>
                </a:solidFill>
              </a:rPr>
              <a:pPr eaLnBrk="0" fontAlgn="base" hangingPunct="0">
                <a:lnSpc>
                  <a:spcPct val="80000"/>
                </a:lnSpc>
                <a:spcBef>
                  <a:spcPct val="0"/>
                </a:spcBef>
                <a:spcAft>
                  <a:spcPct val="0"/>
                </a:spcAft>
                <a:defRPr/>
              </a:pPr>
              <a:t>82</a:t>
            </a:fld>
            <a:endParaRPr lang="en-US" dirty="0">
              <a:solidFill>
                <a:schemeClr val="bg1"/>
              </a:solidFill>
            </a:endParaRPr>
          </a:p>
        </p:txBody>
      </p:sp>
    </p:spTree>
    <p:extLst>
      <p:ext uri="{BB962C8B-B14F-4D97-AF65-F5344CB8AC3E}">
        <p14:creationId xmlns:p14="http://schemas.microsoft.com/office/powerpoint/2010/main" val="1796675480"/>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752601" y="533401"/>
            <a:ext cx="8706199" cy="53482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Slide Number Placeholder 2"/>
          <p:cNvSpPr>
            <a:spLocks noGrp="1"/>
          </p:cNvSpPr>
          <p:nvPr>
            <p:ph type="sldNum" sz="quarter" idx="12"/>
          </p:nvPr>
        </p:nvSpPr>
        <p:spPr/>
        <p:txBody>
          <a:bodyPr/>
          <a:lstStyle/>
          <a:p>
            <a:fld id="{D57F1E4F-1CFF-5643-939E-217C01CDF565}" type="slidenum">
              <a:rPr lang="en-US" smtClean="0"/>
              <a:pPr/>
              <a:t>83</a:t>
            </a:fld>
            <a:endParaRPr lang="en-US" dirty="0"/>
          </a:p>
        </p:txBody>
      </p:sp>
    </p:spTree>
    <p:extLst>
      <p:ext uri="{BB962C8B-B14F-4D97-AF65-F5344CB8AC3E}">
        <p14:creationId xmlns:p14="http://schemas.microsoft.com/office/powerpoint/2010/main" val="2868349892"/>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17785" y="645096"/>
            <a:ext cx="9069145" cy="1507067"/>
          </a:xfrm>
        </p:spPr>
        <p:txBody>
          <a:bodyPr/>
          <a:lstStyle/>
          <a:p>
            <a:pPr algn="ctr"/>
            <a:r>
              <a:rPr lang="en-US" b="1" dirty="0" smtClean="0"/>
              <a:t>FDA Approved Medications</a:t>
            </a:r>
            <a:endParaRPr lang="en-US" b="1" dirty="0"/>
          </a:p>
        </p:txBody>
      </p:sp>
      <p:sp>
        <p:nvSpPr>
          <p:cNvPr id="3" name="Content Placeholder 2"/>
          <p:cNvSpPr>
            <a:spLocks noGrp="1"/>
          </p:cNvSpPr>
          <p:nvPr>
            <p:ph idx="1"/>
          </p:nvPr>
        </p:nvSpPr>
        <p:spPr>
          <a:xfrm>
            <a:off x="1752600" y="1776046"/>
            <a:ext cx="8686800" cy="4114800"/>
          </a:xfrm>
        </p:spPr>
        <p:txBody>
          <a:bodyPr/>
          <a:lstStyle/>
          <a:p>
            <a:pPr marL="0" indent="0">
              <a:lnSpc>
                <a:spcPct val="80000"/>
              </a:lnSpc>
            </a:pPr>
            <a:r>
              <a:rPr lang="en-US" altLang="en-US" sz="3200" dirty="0"/>
              <a:t>Naltrexone</a:t>
            </a:r>
          </a:p>
          <a:p>
            <a:pPr marL="0" indent="0">
              <a:lnSpc>
                <a:spcPct val="80000"/>
              </a:lnSpc>
            </a:pPr>
            <a:r>
              <a:rPr lang="en-US" altLang="en-US" sz="3200" dirty="0"/>
              <a:t>Methadone</a:t>
            </a:r>
          </a:p>
          <a:p>
            <a:pPr marL="0" indent="0">
              <a:lnSpc>
                <a:spcPct val="80000"/>
              </a:lnSpc>
            </a:pPr>
            <a:r>
              <a:rPr lang="en-US" altLang="en-US" sz="3200" dirty="0" smtClean="0"/>
              <a:t>Buprenorphine</a:t>
            </a:r>
            <a:endParaRPr lang="en-US" altLang="en-US" sz="3200" dirty="0"/>
          </a:p>
          <a:p>
            <a:pPr marL="0" indent="0">
              <a:lnSpc>
                <a:spcPct val="80000"/>
              </a:lnSpc>
            </a:pPr>
            <a:r>
              <a:rPr lang="en-US" altLang="en-US" sz="3200" dirty="0"/>
              <a:t>Buprenorphine/Naloxone</a:t>
            </a:r>
          </a:p>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84</a:t>
            </a:fld>
            <a:endParaRPr lang="en-US" dirty="0"/>
          </a:p>
        </p:txBody>
      </p:sp>
    </p:spTree>
    <p:extLst>
      <p:ext uri="{BB962C8B-B14F-4D97-AF65-F5344CB8AC3E}">
        <p14:creationId xmlns:p14="http://schemas.microsoft.com/office/powerpoint/2010/main" val="1348236484"/>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5" name="Rectangle 6"/>
          <p:cNvSpPr>
            <a:spLocks noGrp="1" noChangeArrowheads="1"/>
          </p:cNvSpPr>
          <p:nvPr>
            <p:ph type="title" idx="4294967295"/>
          </p:nvPr>
        </p:nvSpPr>
        <p:spPr>
          <a:xfrm>
            <a:off x="1981200" y="1981208"/>
            <a:ext cx="8686800" cy="1417639"/>
          </a:xfrm>
        </p:spPr>
        <p:txBody>
          <a:bodyPr>
            <a:normAutofit fontScale="90000"/>
          </a:bodyPr>
          <a:lstStyle/>
          <a:p>
            <a:r>
              <a:rPr lang="en-US" altLang="en-US" sz="8800"/>
              <a:t>Naltrexone</a:t>
            </a:r>
          </a:p>
        </p:txBody>
      </p:sp>
      <p:sp>
        <p:nvSpPr>
          <p:cNvPr id="338948" name="Text Box 4"/>
          <p:cNvSpPr txBox="1">
            <a:spLocks noChangeArrowheads="1"/>
          </p:cNvSpPr>
          <p:nvPr/>
        </p:nvSpPr>
        <p:spPr bwMode="auto">
          <a:xfrm>
            <a:off x="3276600" y="4114808"/>
            <a:ext cx="5638800" cy="584775"/>
          </a:xfrm>
          <a:prstGeom prst="rect">
            <a:avLst/>
          </a:prstGeom>
          <a:noFill/>
          <a:ln w="38100" algn="ctr">
            <a:noFill/>
            <a:miter lim="800000"/>
            <a:headEnd/>
            <a:tailEnd/>
          </a:ln>
          <a:effectLst>
            <a:prstShdw prst="shdw17" dist="17961" dir="2700000">
              <a:schemeClr val="accent1">
                <a:gamma/>
                <a:shade val="60000"/>
                <a:invGamma/>
              </a:schemeClr>
            </a:prstShdw>
          </a:effectLst>
        </p:spPr>
        <p:txBody>
          <a:bodyPr>
            <a:spAutoFit/>
          </a:bodyPr>
          <a:lstStyle/>
          <a:p>
            <a:pPr algn="ctr" eaLnBrk="0" fontAlgn="base" hangingPunct="0">
              <a:lnSpc>
                <a:spcPct val="80000"/>
              </a:lnSpc>
              <a:spcBef>
                <a:spcPct val="50000"/>
              </a:spcBef>
              <a:spcAft>
                <a:spcPct val="0"/>
              </a:spcAft>
              <a:defRPr/>
            </a:pPr>
            <a:r>
              <a:rPr lang="en-US" sz="4000" b="1" dirty="0" err="1">
                <a:solidFill>
                  <a:srgbClr val="000000"/>
                </a:solidFill>
              </a:rPr>
              <a:t>Revia</a:t>
            </a:r>
            <a:r>
              <a:rPr lang="en-US" sz="4000" b="1" baseline="30000" dirty="0">
                <a:solidFill>
                  <a:srgbClr val="000000"/>
                </a:solidFill>
              </a:rPr>
              <a:t> ®</a:t>
            </a:r>
            <a:r>
              <a:rPr lang="en-US" sz="4000" b="1" dirty="0">
                <a:solidFill>
                  <a:srgbClr val="000000"/>
                </a:solidFill>
              </a:rPr>
              <a:t> or </a:t>
            </a:r>
            <a:r>
              <a:rPr lang="en-US" sz="4000" b="1" dirty="0" err="1">
                <a:solidFill>
                  <a:srgbClr val="000000"/>
                </a:solidFill>
              </a:rPr>
              <a:t>Depade</a:t>
            </a:r>
            <a:r>
              <a:rPr lang="en-US" sz="4000" b="1" baseline="30000" dirty="0">
                <a:solidFill>
                  <a:srgbClr val="000000"/>
                </a:solidFill>
              </a:rPr>
              <a:t> ®</a:t>
            </a:r>
            <a:endParaRPr lang="en-US" sz="4000" b="1" dirty="0">
              <a:solidFill>
                <a:srgbClr val="000000"/>
              </a:solidFill>
            </a:endParaRPr>
          </a:p>
        </p:txBody>
      </p:sp>
      <p:sp>
        <p:nvSpPr>
          <p:cNvPr id="2" name="Slide Number Placeholder 1"/>
          <p:cNvSpPr>
            <a:spLocks noGrp="1"/>
          </p:cNvSpPr>
          <p:nvPr>
            <p:ph type="sldNum" sz="quarter" idx="12"/>
          </p:nvPr>
        </p:nvSpPr>
        <p:spPr/>
        <p:txBody>
          <a:bodyPr/>
          <a:lstStyle/>
          <a:p>
            <a:fld id="{D57F1E4F-1CFF-5643-939E-217C01CDF565}" type="slidenum">
              <a:rPr lang="en-US" smtClean="0"/>
              <a:pPr/>
              <a:t>85</a:t>
            </a:fld>
            <a:endParaRPr lang="en-US" dirty="0"/>
          </a:p>
        </p:txBody>
      </p:sp>
    </p:spTree>
    <p:extLst>
      <p:ext uri="{BB962C8B-B14F-4D97-AF65-F5344CB8AC3E}">
        <p14:creationId xmlns:p14="http://schemas.microsoft.com/office/powerpoint/2010/main" val="3407351253"/>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3"/>
          <p:cNvSpPr>
            <a:spLocks noChangeArrowheads="1"/>
          </p:cNvSpPr>
          <p:nvPr/>
        </p:nvSpPr>
        <p:spPr bwMode="auto">
          <a:xfrm>
            <a:off x="1905000" y="24517"/>
            <a:ext cx="83058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spcBef>
                <a:spcPct val="20000"/>
              </a:spcBef>
              <a:buChar char="•"/>
              <a:defRPr sz="3200">
                <a:solidFill>
                  <a:schemeClr val="bg1"/>
                </a:solidFill>
                <a:latin typeface="Arial" pitchFamily="34" charset="0"/>
              </a:defRPr>
            </a:lvl1pPr>
            <a:lvl2pPr marL="742950" indent="-285750" eaLnBrk="0" hangingPunct="0">
              <a:spcBef>
                <a:spcPct val="20000"/>
              </a:spcBef>
              <a:buChar char="–"/>
              <a:defRPr sz="2800">
                <a:solidFill>
                  <a:schemeClr val="bg1"/>
                </a:solidFill>
                <a:latin typeface="Arial" pitchFamily="34" charset="0"/>
              </a:defRPr>
            </a:lvl2pPr>
            <a:lvl3pPr marL="1143000" indent="-228600" eaLnBrk="0" hangingPunct="0">
              <a:spcBef>
                <a:spcPct val="20000"/>
              </a:spcBef>
              <a:buChar char="•"/>
              <a:defRPr sz="2400">
                <a:solidFill>
                  <a:schemeClr val="bg1"/>
                </a:solidFill>
                <a:latin typeface="Arial" pitchFamily="34" charset="0"/>
              </a:defRPr>
            </a:lvl3pPr>
            <a:lvl4pPr marL="1600200" indent="-228600" eaLnBrk="0" hangingPunct="0">
              <a:spcBef>
                <a:spcPct val="20000"/>
              </a:spcBef>
              <a:buChar char="–"/>
              <a:defRPr sz="2000">
                <a:solidFill>
                  <a:schemeClr val="bg1"/>
                </a:solidFill>
                <a:latin typeface="Arial" pitchFamily="34" charset="0"/>
              </a:defRPr>
            </a:lvl4pPr>
            <a:lvl5pPr marL="2057400" indent="-228600" eaLnBrk="0" hangingPunct="0">
              <a:spcBef>
                <a:spcPct val="20000"/>
              </a:spcBef>
              <a:buChar char="»"/>
              <a:defRPr sz="2000">
                <a:solidFill>
                  <a:schemeClr val="bg1"/>
                </a:solidFill>
                <a:latin typeface="Arial" pitchFamily="34" charset="0"/>
              </a:defRPr>
            </a:lvl5pPr>
            <a:lvl6pPr marL="2514600" indent="-228600" eaLnBrk="0" fontAlgn="base" hangingPunct="0">
              <a:spcBef>
                <a:spcPct val="20000"/>
              </a:spcBef>
              <a:spcAft>
                <a:spcPct val="0"/>
              </a:spcAft>
              <a:buChar char="»"/>
              <a:defRPr sz="2000">
                <a:solidFill>
                  <a:schemeClr val="bg1"/>
                </a:solidFill>
                <a:latin typeface="Arial" pitchFamily="34" charset="0"/>
              </a:defRPr>
            </a:lvl6pPr>
            <a:lvl7pPr marL="2971800" indent="-228600" eaLnBrk="0" fontAlgn="base" hangingPunct="0">
              <a:spcBef>
                <a:spcPct val="20000"/>
              </a:spcBef>
              <a:spcAft>
                <a:spcPct val="0"/>
              </a:spcAft>
              <a:buChar char="»"/>
              <a:defRPr sz="2000">
                <a:solidFill>
                  <a:schemeClr val="bg1"/>
                </a:solidFill>
                <a:latin typeface="Arial" pitchFamily="34" charset="0"/>
              </a:defRPr>
            </a:lvl7pPr>
            <a:lvl8pPr marL="3429000" indent="-228600" eaLnBrk="0" fontAlgn="base" hangingPunct="0">
              <a:spcBef>
                <a:spcPct val="20000"/>
              </a:spcBef>
              <a:spcAft>
                <a:spcPct val="0"/>
              </a:spcAft>
              <a:buChar char="»"/>
              <a:defRPr sz="2000">
                <a:solidFill>
                  <a:schemeClr val="bg1"/>
                </a:solidFill>
                <a:latin typeface="Arial" pitchFamily="34" charset="0"/>
              </a:defRPr>
            </a:lvl8pPr>
            <a:lvl9pPr marL="3886200" indent="-228600" eaLnBrk="0" fontAlgn="base" hangingPunct="0">
              <a:spcBef>
                <a:spcPct val="20000"/>
              </a:spcBef>
              <a:spcAft>
                <a:spcPct val="0"/>
              </a:spcAft>
              <a:buChar char="»"/>
              <a:defRPr sz="2000">
                <a:solidFill>
                  <a:schemeClr val="bg1"/>
                </a:solidFill>
                <a:latin typeface="Arial" pitchFamily="34" charset="0"/>
              </a:defRPr>
            </a:lvl9pPr>
          </a:lstStyle>
          <a:p>
            <a:pPr algn="ctr" eaLnBrk="1" hangingPunct="1">
              <a:spcBef>
                <a:spcPct val="0"/>
              </a:spcBef>
              <a:buFontTx/>
              <a:buNone/>
            </a:pPr>
            <a:r>
              <a:rPr lang="en-US" altLang="en-US" sz="3600" b="1" dirty="0">
                <a:solidFill>
                  <a:srgbClr val="FFFF00"/>
                </a:solidFill>
                <a:latin typeface="Arial Black" pitchFamily="34" charset="0"/>
              </a:rPr>
              <a:t>How do Opioids Work? </a:t>
            </a:r>
          </a:p>
          <a:p>
            <a:pPr algn="ctr" eaLnBrk="1" hangingPunct="1">
              <a:spcBef>
                <a:spcPct val="0"/>
              </a:spcBef>
              <a:buFontTx/>
              <a:buNone/>
            </a:pPr>
            <a:r>
              <a:rPr lang="en-US" altLang="en-US" sz="3600" b="1" dirty="0">
                <a:solidFill>
                  <a:srgbClr val="FFFF00"/>
                </a:solidFill>
                <a:latin typeface="+mj-lt"/>
              </a:rPr>
              <a:t>Partial</a:t>
            </a:r>
            <a:r>
              <a:rPr lang="en-US" altLang="en-US" sz="3600" b="1" dirty="0">
                <a:solidFill>
                  <a:srgbClr val="FFFF00"/>
                </a:solidFill>
                <a:latin typeface="Arial Black" pitchFamily="34" charset="0"/>
              </a:rPr>
              <a:t> vs. Full Opioid Agonist</a:t>
            </a:r>
          </a:p>
        </p:txBody>
      </p:sp>
      <p:sp>
        <p:nvSpPr>
          <p:cNvPr id="36867" name="Slide Number Placeholder 5"/>
          <p:cNvSpPr txBox="1">
            <a:spLocks/>
          </p:cNvSpPr>
          <p:nvPr/>
        </p:nvSpPr>
        <p:spPr bwMode="auto">
          <a:xfrm>
            <a:off x="8534400" y="6477001"/>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bg1"/>
                </a:solidFill>
                <a:latin typeface="Arial" pitchFamily="34" charset="0"/>
              </a:defRPr>
            </a:lvl1pPr>
            <a:lvl2pPr marL="742950" indent="-285750" eaLnBrk="0" hangingPunct="0">
              <a:spcBef>
                <a:spcPct val="20000"/>
              </a:spcBef>
              <a:buChar char="–"/>
              <a:defRPr sz="2800">
                <a:solidFill>
                  <a:schemeClr val="bg1"/>
                </a:solidFill>
                <a:latin typeface="Arial" pitchFamily="34" charset="0"/>
              </a:defRPr>
            </a:lvl2pPr>
            <a:lvl3pPr marL="1143000" indent="-228600" eaLnBrk="0" hangingPunct="0">
              <a:spcBef>
                <a:spcPct val="20000"/>
              </a:spcBef>
              <a:buChar char="•"/>
              <a:defRPr sz="2400">
                <a:solidFill>
                  <a:schemeClr val="bg1"/>
                </a:solidFill>
                <a:latin typeface="Arial" pitchFamily="34" charset="0"/>
              </a:defRPr>
            </a:lvl3pPr>
            <a:lvl4pPr marL="1600200" indent="-228600" eaLnBrk="0" hangingPunct="0">
              <a:spcBef>
                <a:spcPct val="20000"/>
              </a:spcBef>
              <a:buChar char="–"/>
              <a:defRPr sz="2000">
                <a:solidFill>
                  <a:schemeClr val="bg1"/>
                </a:solidFill>
                <a:latin typeface="Arial" pitchFamily="34" charset="0"/>
              </a:defRPr>
            </a:lvl4pPr>
            <a:lvl5pPr marL="2057400" indent="-228600" eaLnBrk="0" hangingPunct="0">
              <a:spcBef>
                <a:spcPct val="20000"/>
              </a:spcBef>
              <a:buChar char="»"/>
              <a:defRPr sz="2000">
                <a:solidFill>
                  <a:schemeClr val="bg1"/>
                </a:solidFill>
                <a:latin typeface="Arial" pitchFamily="34" charset="0"/>
              </a:defRPr>
            </a:lvl5pPr>
            <a:lvl6pPr marL="2514600" indent="-228600" eaLnBrk="0" fontAlgn="base" hangingPunct="0">
              <a:spcBef>
                <a:spcPct val="20000"/>
              </a:spcBef>
              <a:spcAft>
                <a:spcPct val="0"/>
              </a:spcAft>
              <a:buChar char="»"/>
              <a:defRPr sz="2000">
                <a:solidFill>
                  <a:schemeClr val="bg1"/>
                </a:solidFill>
                <a:latin typeface="Arial" pitchFamily="34" charset="0"/>
              </a:defRPr>
            </a:lvl6pPr>
            <a:lvl7pPr marL="2971800" indent="-228600" eaLnBrk="0" fontAlgn="base" hangingPunct="0">
              <a:spcBef>
                <a:spcPct val="20000"/>
              </a:spcBef>
              <a:spcAft>
                <a:spcPct val="0"/>
              </a:spcAft>
              <a:buChar char="»"/>
              <a:defRPr sz="2000">
                <a:solidFill>
                  <a:schemeClr val="bg1"/>
                </a:solidFill>
                <a:latin typeface="Arial" pitchFamily="34" charset="0"/>
              </a:defRPr>
            </a:lvl7pPr>
            <a:lvl8pPr marL="3429000" indent="-228600" eaLnBrk="0" fontAlgn="base" hangingPunct="0">
              <a:spcBef>
                <a:spcPct val="20000"/>
              </a:spcBef>
              <a:spcAft>
                <a:spcPct val="0"/>
              </a:spcAft>
              <a:buChar char="»"/>
              <a:defRPr sz="2000">
                <a:solidFill>
                  <a:schemeClr val="bg1"/>
                </a:solidFill>
                <a:latin typeface="Arial" pitchFamily="34" charset="0"/>
              </a:defRPr>
            </a:lvl8pPr>
            <a:lvl9pPr marL="3886200" indent="-228600" eaLnBrk="0" fontAlgn="base" hangingPunct="0">
              <a:spcBef>
                <a:spcPct val="20000"/>
              </a:spcBef>
              <a:spcAft>
                <a:spcPct val="0"/>
              </a:spcAft>
              <a:buChar char="»"/>
              <a:defRPr sz="2000">
                <a:solidFill>
                  <a:schemeClr val="bg1"/>
                </a:solidFill>
                <a:latin typeface="Arial" pitchFamily="34" charset="0"/>
              </a:defRPr>
            </a:lvl9pPr>
          </a:lstStyle>
          <a:p>
            <a:pPr algn="r" eaLnBrk="1" hangingPunct="1">
              <a:lnSpc>
                <a:spcPct val="80000"/>
              </a:lnSpc>
              <a:spcBef>
                <a:spcPct val="0"/>
              </a:spcBef>
              <a:buFontTx/>
              <a:buNone/>
            </a:pPr>
            <a:endParaRPr lang="en-US" altLang="en-US" sz="1200" b="1" dirty="0">
              <a:solidFill>
                <a:srgbClr val="FFFFFF"/>
              </a:solidFill>
              <a:cs typeface="Arial" pitchFamily="34" charset="0"/>
            </a:endParaRPr>
          </a:p>
        </p:txBody>
      </p:sp>
      <p:grpSp>
        <p:nvGrpSpPr>
          <p:cNvPr id="36868" name="Group 43"/>
          <p:cNvGrpSpPr>
            <a:grpSpLocks/>
          </p:cNvGrpSpPr>
          <p:nvPr/>
        </p:nvGrpSpPr>
        <p:grpSpPr bwMode="auto">
          <a:xfrm>
            <a:off x="1612982" y="1524000"/>
            <a:ext cx="8316690" cy="4766556"/>
            <a:chOff x="89724" y="1524000"/>
            <a:chExt cx="8315337" cy="4765846"/>
          </a:xfrm>
        </p:grpSpPr>
        <p:sp>
          <p:nvSpPr>
            <p:cNvPr id="36869" name="Rectangle 6"/>
            <p:cNvSpPr>
              <a:spLocks noChangeArrowheads="1"/>
            </p:cNvSpPr>
            <p:nvPr/>
          </p:nvSpPr>
          <p:spPr bwMode="auto">
            <a:xfrm>
              <a:off x="1501775" y="1524000"/>
              <a:ext cx="6126163" cy="4167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651">
                  <a:solidFill>
                    <a:srgbClr val="000000"/>
                  </a:solidFill>
                  <a:miter lim="800000"/>
                  <a:headEnd/>
                  <a:tailEnd/>
                </a14:hiddenLine>
              </a:ext>
            </a:extLst>
          </p:spPr>
          <p:txBody>
            <a:bodyPr/>
            <a:lstStyle>
              <a:lvl1pPr eaLnBrk="0" hangingPunct="0">
                <a:spcBef>
                  <a:spcPct val="20000"/>
                </a:spcBef>
                <a:buChar char="•"/>
                <a:defRPr sz="3200">
                  <a:solidFill>
                    <a:schemeClr val="bg1"/>
                  </a:solidFill>
                  <a:latin typeface="Arial" pitchFamily="34" charset="0"/>
                </a:defRPr>
              </a:lvl1pPr>
              <a:lvl2pPr marL="742950" indent="-285750" eaLnBrk="0" hangingPunct="0">
                <a:spcBef>
                  <a:spcPct val="20000"/>
                </a:spcBef>
                <a:buChar char="–"/>
                <a:defRPr sz="2800">
                  <a:solidFill>
                    <a:schemeClr val="bg1"/>
                  </a:solidFill>
                  <a:latin typeface="Arial" pitchFamily="34" charset="0"/>
                </a:defRPr>
              </a:lvl2pPr>
              <a:lvl3pPr marL="1143000" indent="-228600" eaLnBrk="0" hangingPunct="0">
                <a:spcBef>
                  <a:spcPct val="20000"/>
                </a:spcBef>
                <a:buChar char="•"/>
                <a:defRPr sz="2400">
                  <a:solidFill>
                    <a:schemeClr val="bg1"/>
                  </a:solidFill>
                  <a:latin typeface="Arial" pitchFamily="34" charset="0"/>
                </a:defRPr>
              </a:lvl3pPr>
              <a:lvl4pPr marL="1600200" indent="-228600" eaLnBrk="0" hangingPunct="0">
                <a:spcBef>
                  <a:spcPct val="20000"/>
                </a:spcBef>
                <a:buChar char="–"/>
                <a:defRPr sz="2000">
                  <a:solidFill>
                    <a:schemeClr val="bg1"/>
                  </a:solidFill>
                  <a:latin typeface="Arial" pitchFamily="34" charset="0"/>
                </a:defRPr>
              </a:lvl4pPr>
              <a:lvl5pPr marL="2057400" indent="-228600" eaLnBrk="0" hangingPunct="0">
                <a:spcBef>
                  <a:spcPct val="20000"/>
                </a:spcBef>
                <a:buChar char="»"/>
                <a:defRPr sz="2000">
                  <a:solidFill>
                    <a:schemeClr val="bg1"/>
                  </a:solidFill>
                  <a:latin typeface="Arial" pitchFamily="34" charset="0"/>
                </a:defRPr>
              </a:lvl5pPr>
              <a:lvl6pPr marL="2514600" indent="-228600" eaLnBrk="0" fontAlgn="base" hangingPunct="0">
                <a:spcBef>
                  <a:spcPct val="20000"/>
                </a:spcBef>
                <a:spcAft>
                  <a:spcPct val="0"/>
                </a:spcAft>
                <a:buChar char="»"/>
                <a:defRPr sz="2000">
                  <a:solidFill>
                    <a:schemeClr val="bg1"/>
                  </a:solidFill>
                  <a:latin typeface="Arial" pitchFamily="34" charset="0"/>
                </a:defRPr>
              </a:lvl6pPr>
              <a:lvl7pPr marL="2971800" indent="-228600" eaLnBrk="0" fontAlgn="base" hangingPunct="0">
                <a:spcBef>
                  <a:spcPct val="20000"/>
                </a:spcBef>
                <a:spcAft>
                  <a:spcPct val="0"/>
                </a:spcAft>
                <a:buChar char="»"/>
                <a:defRPr sz="2000">
                  <a:solidFill>
                    <a:schemeClr val="bg1"/>
                  </a:solidFill>
                  <a:latin typeface="Arial" pitchFamily="34" charset="0"/>
                </a:defRPr>
              </a:lvl7pPr>
              <a:lvl8pPr marL="3429000" indent="-228600" eaLnBrk="0" fontAlgn="base" hangingPunct="0">
                <a:spcBef>
                  <a:spcPct val="20000"/>
                </a:spcBef>
                <a:spcAft>
                  <a:spcPct val="0"/>
                </a:spcAft>
                <a:buChar char="»"/>
                <a:defRPr sz="2000">
                  <a:solidFill>
                    <a:schemeClr val="bg1"/>
                  </a:solidFill>
                  <a:latin typeface="Arial" pitchFamily="34" charset="0"/>
                </a:defRPr>
              </a:lvl8pPr>
              <a:lvl9pPr marL="3886200" indent="-228600" eaLnBrk="0" fontAlgn="base" hangingPunct="0">
                <a:spcBef>
                  <a:spcPct val="20000"/>
                </a:spcBef>
                <a:spcAft>
                  <a:spcPct val="0"/>
                </a:spcAft>
                <a:buChar char="»"/>
                <a:defRPr sz="2000">
                  <a:solidFill>
                    <a:schemeClr val="bg1"/>
                  </a:solidFill>
                  <a:latin typeface="Arial" pitchFamily="34" charset="0"/>
                </a:defRPr>
              </a:lvl9pPr>
            </a:lstStyle>
            <a:p>
              <a:pPr algn="ctr" eaLnBrk="1" hangingPunct="1">
                <a:lnSpc>
                  <a:spcPct val="80000"/>
                </a:lnSpc>
                <a:spcBef>
                  <a:spcPct val="0"/>
                </a:spcBef>
                <a:buFontTx/>
                <a:buNone/>
              </a:pPr>
              <a:endParaRPr lang="en-US" altLang="en-US" sz="2400" b="1">
                <a:solidFill>
                  <a:srgbClr val="000000"/>
                </a:solidFill>
                <a:latin typeface="Times New Roman" pitchFamily="18" charset="0"/>
                <a:ea typeface="MS PGothic" pitchFamily="34" charset="-128"/>
              </a:endParaRPr>
            </a:p>
          </p:txBody>
        </p:sp>
        <p:sp>
          <p:nvSpPr>
            <p:cNvPr id="14342" name="Line 13"/>
            <p:cNvSpPr>
              <a:spLocks noChangeShapeType="1"/>
            </p:cNvSpPr>
            <p:nvPr/>
          </p:nvSpPr>
          <p:spPr bwMode="auto">
            <a:xfrm flipV="1">
              <a:off x="3579988" y="5773105"/>
              <a:ext cx="1587" cy="46030"/>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pPr>
                <a:defRPr/>
              </a:pPr>
              <a:endParaRPr lang="en-US"/>
            </a:p>
          </p:txBody>
        </p:sp>
        <p:sp>
          <p:nvSpPr>
            <p:cNvPr id="14343" name="Line 14"/>
            <p:cNvSpPr>
              <a:spLocks noChangeShapeType="1"/>
            </p:cNvSpPr>
            <p:nvPr/>
          </p:nvSpPr>
          <p:spPr bwMode="auto">
            <a:xfrm flipV="1">
              <a:off x="4345039" y="5773105"/>
              <a:ext cx="1587" cy="46030"/>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pPr>
                <a:defRPr/>
              </a:pPr>
              <a:endParaRPr lang="en-US"/>
            </a:p>
          </p:txBody>
        </p:sp>
        <p:sp>
          <p:nvSpPr>
            <p:cNvPr id="14344" name="Line 15"/>
            <p:cNvSpPr>
              <a:spLocks noChangeShapeType="1"/>
            </p:cNvSpPr>
            <p:nvPr/>
          </p:nvSpPr>
          <p:spPr bwMode="auto">
            <a:xfrm flipV="1">
              <a:off x="5111676" y="5773105"/>
              <a:ext cx="1588" cy="46030"/>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pPr>
                <a:defRPr/>
              </a:pPr>
              <a:endParaRPr lang="en-US"/>
            </a:p>
          </p:txBody>
        </p:sp>
        <p:sp>
          <p:nvSpPr>
            <p:cNvPr id="14345" name="Line 16"/>
            <p:cNvSpPr>
              <a:spLocks noChangeShapeType="1"/>
            </p:cNvSpPr>
            <p:nvPr/>
          </p:nvSpPr>
          <p:spPr bwMode="auto">
            <a:xfrm flipV="1">
              <a:off x="5876726" y="5773105"/>
              <a:ext cx="1588" cy="46030"/>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pPr>
                <a:defRPr/>
              </a:pPr>
              <a:endParaRPr lang="en-US"/>
            </a:p>
          </p:txBody>
        </p:sp>
        <p:sp>
          <p:nvSpPr>
            <p:cNvPr id="14346" name="Line 17"/>
            <p:cNvSpPr>
              <a:spLocks noChangeShapeType="1"/>
            </p:cNvSpPr>
            <p:nvPr/>
          </p:nvSpPr>
          <p:spPr bwMode="auto">
            <a:xfrm flipV="1">
              <a:off x="6643365" y="5773105"/>
              <a:ext cx="1587" cy="46030"/>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pPr>
                <a:defRPr/>
              </a:pPr>
              <a:endParaRPr lang="en-US"/>
            </a:p>
          </p:txBody>
        </p:sp>
        <p:sp>
          <p:nvSpPr>
            <p:cNvPr id="14347" name="Line 18"/>
            <p:cNvSpPr>
              <a:spLocks noChangeShapeType="1"/>
            </p:cNvSpPr>
            <p:nvPr/>
          </p:nvSpPr>
          <p:spPr bwMode="auto">
            <a:xfrm flipV="1">
              <a:off x="7408415" y="5773105"/>
              <a:ext cx="1587" cy="46030"/>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pPr>
                <a:defRPr/>
              </a:pPr>
              <a:endParaRPr lang="en-US"/>
            </a:p>
          </p:txBody>
        </p:sp>
        <p:grpSp>
          <p:nvGrpSpPr>
            <p:cNvPr id="36876" name="Group 39"/>
            <p:cNvGrpSpPr>
              <a:grpSpLocks/>
            </p:cNvGrpSpPr>
            <p:nvPr/>
          </p:nvGrpSpPr>
          <p:grpSpPr bwMode="auto">
            <a:xfrm>
              <a:off x="89724" y="1623998"/>
              <a:ext cx="7296470" cy="4665848"/>
              <a:chOff x="286574" y="1623997"/>
              <a:chExt cx="7296470" cy="4665849"/>
            </a:xfrm>
          </p:grpSpPr>
          <p:sp>
            <p:nvSpPr>
              <p:cNvPr id="36896" name="Rectangle 8"/>
              <p:cNvSpPr>
                <a:spLocks noChangeArrowheads="1"/>
              </p:cNvSpPr>
              <p:nvPr/>
            </p:nvSpPr>
            <p:spPr bwMode="auto">
              <a:xfrm>
                <a:off x="2873993" y="5945187"/>
                <a:ext cx="2206977" cy="344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bg1"/>
                    </a:solidFill>
                    <a:latin typeface="Arial" pitchFamily="34" charset="0"/>
                  </a:defRPr>
                </a:lvl1pPr>
                <a:lvl2pPr marL="742950" indent="-285750" eaLnBrk="0" hangingPunct="0">
                  <a:spcBef>
                    <a:spcPct val="20000"/>
                  </a:spcBef>
                  <a:buChar char="–"/>
                  <a:defRPr sz="2800">
                    <a:solidFill>
                      <a:schemeClr val="bg1"/>
                    </a:solidFill>
                    <a:latin typeface="Arial" pitchFamily="34" charset="0"/>
                  </a:defRPr>
                </a:lvl2pPr>
                <a:lvl3pPr marL="1143000" indent="-228600" eaLnBrk="0" hangingPunct="0">
                  <a:spcBef>
                    <a:spcPct val="20000"/>
                  </a:spcBef>
                  <a:buChar char="•"/>
                  <a:defRPr sz="2400">
                    <a:solidFill>
                      <a:schemeClr val="bg1"/>
                    </a:solidFill>
                    <a:latin typeface="Arial" pitchFamily="34" charset="0"/>
                  </a:defRPr>
                </a:lvl3pPr>
                <a:lvl4pPr marL="1600200" indent="-228600" eaLnBrk="0" hangingPunct="0">
                  <a:spcBef>
                    <a:spcPct val="20000"/>
                  </a:spcBef>
                  <a:buChar char="–"/>
                  <a:defRPr sz="2000">
                    <a:solidFill>
                      <a:schemeClr val="bg1"/>
                    </a:solidFill>
                    <a:latin typeface="Arial" pitchFamily="34" charset="0"/>
                  </a:defRPr>
                </a:lvl4pPr>
                <a:lvl5pPr marL="2057400" indent="-228600" eaLnBrk="0" hangingPunct="0">
                  <a:spcBef>
                    <a:spcPct val="20000"/>
                  </a:spcBef>
                  <a:buChar char="»"/>
                  <a:defRPr sz="2000">
                    <a:solidFill>
                      <a:schemeClr val="bg1"/>
                    </a:solidFill>
                    <a:latin typeface="Arial" pitchFamily="34" charset="0"/>
                  </a:defRPr>
                </a:lvl5pPr>
                <a:lvl6pPr marL="2514600" indent="-228600" eaLnBrk="0" fontAlgn="base" hangingPunct="0">
                  <a:spcBef>
                    <a:spcPct val="20000"/>
                  </a:spcBef>
                  <a:spcAft>
                    <a:spcPct val="0"/>
                  </a:spcAft>
                  <a:buChar char="»"/>
                  <a:defRPr sz="2000">
                    <a:solidFill>
                      <a:schemeClr val="bg1"/>
                    </a:solidFill>
                    <a:latin typeface="Arial" pitchFamily="34" charset="0"/>
                  </a:defRPr>
                </a:lvl6pPr>
                <a:lvl7pPr marL="2971800" indent="-228600" eaLnBrk="0" fontAlgn="base" hangingPunct="0">
                  <a:spcBef>
                    <a:spcPct val="20000"/>
                  </a:spcBef>
                  <a:spcAft>
                    <a:spcPct val="0"/>
                  </a:spcAft>
                  <a:buChar char="»"/>
                  <a:defRPr sz="2000">
                    <a:solidFill>
                      <a:schemeClr val="bg1"/>
                    </a:solidFill>
                    <a:latin typeface="Arial" pitchFamily="34" charset="0"/>
                  </a:defRPr>
                </a:lvl7pPr>
                <a:lvl8pPr marL="3429000" indent="-228600" eaLnBrk="0" fontAlgn="base" hangingPunct="0">
                  <a:spcBef>
                    <a:spcPct val="20000"/>
                  </a:spcBef>
                  <a:spcAft>
                    <a:spcPct val="0"/>
                  </a:spcAft>
                  <a:buChar char="»"/>
                  <a:defRPr sz="2000">
                    <a:solidFill>
                      <a:schemeClr val="bg1"/>
                    </a:solidFill>
                    <a:latin typeface="Arial" pitchFamily="34" charset="0"/>
                  </a:defRPr>
                </a:lvl8pPr>
                <a:lvl9pPr marL="3886200" indent="-228600" eaLnBrk="0" fontAlgn="base" hangingPunct="0">
                  <a:spcBef>
                    <a:spcPct val="20000"/>
                  </a:spcBef>
                  <a:spcAft>
                    <a:spcPct val="0"/>
                  </a:spcAft>
                  <a:buChar char="»"/>
                  <a:defRPr sz="2000">
                    <a:solidFill>
                      <a:schemeClr val="bg1"/>
                    </a:solidFill>
                    <a:latin typeface="Arial" pitchFamily="34" charset="0"/>
                  </a:defRPr>
                </a:lvl9pPr>
              </a:lstStyle>
              <a:p>
                <a:pPr algn="ctr" eaLnBrk="1" hangingPunct="1">
                  <a:lnSpc>
                    <a:spcPct val="80000"/>
                  </a:lnSpc>
                  <a:spcBef>
                    <a:spcPct val="0"/>
                  </a:spcBef>
                  <a:buFontTx/>
                  <a:buNone/>
                </a:pPr>
                <a:r>
                  <a:rPr lang="en-US" altLang="en-US" sz="2800" b="1">
                    <a:solidFill>
                      <a:srgbClr val="FFFF00"/>
                    </a:solidFill>
                    <a:latin typeface="Calibri" pitchFamily="34" charset="0"/>
                    <a:ea typeface="MS PGothic" pitchFamily="34" charset="-128"/>
                  </a:rPr>
                  <a:t>Dose of Opioid</a:t>
                </a:r>
              </a:p>
            </p:txBody>
          </p:sp>
          <p:sp>
            <p:nvSpPr>
              <p:cNvPr id="14369" name="Line 9"/>
              <p:cNvSpPr>
                <a:spLocks noChangeShapeType="1"/>
              </p:cNvSpPr>
              <p:nvPr/>
            </p:nvSpPr>
            <p:spPr bwMode="auto">
              <a:xfrm>
                <a:off x="1457877" y="5773105"/>
                <a:ext cx="6125167" cy="1587"/>
              </a:xfrm>
              <a:prstGeom prst="line">
                <a:avLst/>
              </a:prstGeom>
              <a:noFill/>
              <a:ln w="6350">
                <a:solidFill>
                  <a:schemeClr val="bg1"/>
                </a:solidFill>
                <a:round/>
                <a:headEnd/>
                <a:tailEnd/>
              </a:ln>
              <a:extLst>
                <a:ext uri="{909E8E84-426E-40DD-AFC4-6F175D3DCCD1}">
                  <a14:hiddenFill xmlns:a14="http://schemas.microsoft.com/office/drawing/2010/main">
                    <a:noFill/>
                  </a14:hiddenFill>
                </a:ext>
              </a:extLst>
            </p:spPr>
            <p:txBody>
              <a:bodyPr/>
              <a:lstStyle/>
              <a:p>
                <a:pPr>
                  <a:defRPr/>
                </a:pPr>
                <a:endParaRPr lang="en-US"/>
              </a:p>
            </p:txBody>
          </p:sp>
          <p:sp>
            <p:nvSpPr>
              <p:cNvPr id="36898" name="Rectangle 19"/>
              <p:cNvSpPr>
                <a:spLocks noChangeArrowheads="1"/>
              </p:cNvSpPr>
              <p:nvPr/>
            </p:nvSpPr>
            <p:spPr bwMode="auto">
              <a:xfrm>
                <a:off x="286574" y="2895600"/>
                <a:ext cx="995302" cy="344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bg1"/>
                    </a:solidFill>
                    <a:latin typeface="Arial" pitchFamily="34" charset="0"/>
                  </a:defRPr>
                </a:lvl1pPr>
                <a:lvl2pPr marL="742950" indent="-285750" eaLnBrk="0" hangingPunct="0">
                  <a:spcBef>
                    <a:spcPct val="20000"/>
                  </a:spcBef>
                  <a:buChar char="–"/>
                  <a:defRPr sz="2800">
                    <a:solidFill>
                      <a:schemeClr val="bg1"/>
                    </a:solidFill>
                    <a:latin typeface="Arial" pitchFamily="34" charset="0"/>
                  </a:defRPr>
                </a:lvl2pPr>
                <a:lvl3pPr marL="1143000" indent="-228600" eaLnBrk="0" hangingPunct="0">
                  <a:spcBef>
                    <a:spcPct val="20000"/>
                  </a:spcBef>
                  <a:buChar char="•"/>
                  <a:defRPr sz="2400">
                    <a:solidFill>
                      <a:schemeClr val="bg1"/>
                    </a:solidFill>
                    <a:latin typeface="Arial" pitchFamily="34" charset="0"/>
                  </a:defRPr>
                </a:lvl3pPr>
                <a:lvl4pPr marL="1600200" indent="-228600" eaLnBrk="0" hangingPunct="0">
                  <a:spcBef>
                    <a:spcPct val="20000"/>
                  </a:spcBef>
                  <a:buChar char="–"/>
                  <a:defRPr sz="2000">
                    <a:solidFill>
                      <a:schemeClr val="bg1"/>
                    </a:solidFill>
                    <a:latin typeface="Arial" pitchFamily="34" charset="0"/>
                  </a:defRPr>
                </a:lvl4pPr>
                <a:lvl5pPr marL="2057400" indent="-228600" eaLnBrk="0" hangingPunct="0">
                  <a:spcBef>
                    <a:spcPct val="20000"/>
                  </a:spcBef>
                  <a:buChar char="»"/>
                  <a:defRPr sz="2000">
                    <a:solidFill>
                      <a:schemeClr val="bg1"/>
                    </a:solidFill>
                    <a:latin typeface="Arial" pitchFamily="34" charset="0"/>
                  </a:defRPr>
                </a:lvl5pPr>
                <a:lvl6pPr marL="2514600" indent="-228600" eaLnBrk="0" fontAlgn="base" hangingPunct="0">
                  <a:spcBef>
                    <a:spcPct val="20000"/>
                  </a:spcBef>
                  <a:spcAft>
                    <a:spcPct val="0"/>
                  </a:spcAft>
                  <a:buChar char="»"/>
                  <a:defRPr sz="2000">
                    <a:solidFill>
                      <a:schemeClr val="bg1"/>
                    </a:solidFill>
                    <a:latin typeface="Arial" pitchFamily="34" charset="0"/>
                  </a:defRPr>
                </a:lvl6pPr>
                <a:lvl7pPr marL="2971800" indent="-228600" eaLnBrk="0" fontAlgn="base" hangingPunct="0">
                  <a:spcBef>
                    <a:spcPct val="20000"/>
                  </a:spcBef>
                  <a:spcAft>
                    <a:spcPct val="0"/>
                  </a:spcAft>
                  <a:buChar char="»"/>
                  <a:defRPr sz="2000">
                    <a:solidFill>
                      <a:schemeClr val="bg1"/>
                    </a:solidFill>
                    <a:latin typeface="Arial" pitchFamily="34" charset="0"/>
                  </a:defRPr>
                </a:lvl7pPr>
                <a:lvl8pPr marL="3429000" indent="-228600" eaLnBrk="0" fontAlgn="base" hangingPunct="0">
                  <a:spcBef>
                    <a:spcPct val="20000"/>
                  </a:spcBef>
                  <a:spcAft>
                    <a:spcPct val="0"/>
                  </a:spcAft>
                  <a:buChar char="»"/>
                  <a:defRPr sz="2000">
                    <a:solidFill>
                      <a:schemeClr val="bg1"/>
                    </a:solidFill>
                    <a:latin typeface="Arial" pitchFamily="34" charset="0"/>
                  </a:defRPr>
                </a:lvl8pPr>
                <a:lvl9pPr marL="3886200" indent="-228600" eaLnBrk="0" fontAlgn="base" hangingPunct="0">
                  <a:spcBef>
                    <a:spcPct val="20000"/>
                  </a:spcBef>
                  <a:spcAft>
                    <a:spcPct val="0"/>
                  </a:spcAft>
                  <a:buChar char="»"/>
                  <a:defRPr sz="2000">
                    <a:solidFill>
                      <a:schemeClr val="bg1"/>
                    </a:solidFill>
                    <a:latin typeface="Arial" pitchFamily="34" charset="0"/>
                  </a:defRPr>
                </a:lvl9pPr>
              </a:lstStyle>
              <a:p>
                <a:pPr algn="ctr" eaLnBrk="1" hangingPunct="1">
                  <a:lnSpc>
                    <a:spcPct val="80000"/>
                  </a:lnSpc>
                  <a:spcBef>
                    <a:spcPct val="0"/>
                  </a:spcBef>
                  <a:buFontTx/>
                  <a:buNone/>
                </a:pPr>
                <a:r>
                  <a:rPr lang="en-US" altLang="en-US" sz="2800" b="1">
                    <a:solidFill>
                      <a:srgbClr val="FFFF00"/>
                    </a:solidFill>
                    <a:latin typeface="Calibri" pitchFamily="34" charset="0"/>
                    <a:ea typeface="MS PGothic" pitchFamily="34" charset="-128"/>
                  </a:rPr>
                  <a:t>Opioid</a:t>
                </a:r>
              </a:p>
            </p:txBody>
          </p:sp>
          <p:sp>
            <p:nvSpPr>
              <p:cNvPr id="36899" name="Rectangle 20"/>
              <p:cNvSpPr>
                <a:spLocks noChangeArrowheads="1"/>
              </p:cNvSpPr>
              <p:nvPr/>
            </p:nvSpPr>
            <p:spPr bwMode="auto">
              <a:xfrm>
                <a:off x="453126" y="3352800"/>
                <a:ext cx="843171" cy="344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bg1"/>
                    </a:solidFill>
                    <a:latin typeface="Arial" pitchFamily="34" charset="0"/>
                  </a:defRPr>
                </a:lvl1pPr>
                <a:lvl2pPr marL="742950" indent="-285750" eaLnBrk="0" hangingPunct="0">
                  <a:spcBef>
                    <a:spcPct val="20000"/>
                  </a:spcBef>
                  <a:buChar char="–"/>
                  <a:defRPr sz="2800">
                    <a:solidFill>
                      <a:schemeClr val="bg1"/>
                    </a:solidFill>
                    <a:latin typeface="Arial" pitchFamily="34" charset="0"/>
                  </a:defRPr>
                </a:lvl2pPr>
                <a:lvl3pPr marL="1143000" indent="-228600" eaLnBrk="0" hangingPunct="0">
                  <a:spcBef>
                    <a:spcPct val="20000"/>
                  </a:spcBef>
                  <a:buChar char="•"/>
                  <a:defRPr sz="2400">
                    <a:solidFill>
                      <a:schemeClr val="bg1"/>
                    </a:solidFill>
                    <a:latin typeface="Arial" pitchFamily="34" charset="0"/>
                  </a:defRPr>
                </a:lvl3pPr>
                <a:lvl4pPr marL="1600200" indent="-228600" eaLnBrk="0" hangingPunct="0">
                  <a:spcBef>
                    <a:spcPct val="20000"/>
                  </a:spcBef>
                  <a:buChar char="–"/>
                  <a:defRPr sz="2000">
                    <a:solidFill>
                      <a:schemeClr val="bg1"/>
                    </a:solidFill>
                    <a:latin typeface="Arial" pitchFamily="34" charset="0"/>
                  </a:defRPr>
                </a:lvl4pPr>
                <a:lvl5pPr marL="2057400" indent="-228600" eaLnBrk="0" hangingPunct="0">
                  <a:spcBef>
                    <a:spcPct val="20000"/>
                  </a:spcBef>
                  <a:buChar char="»"/>
                  <a:defRPr sz="2000">
                    <a:solidFill>
                      <a:schemeClr val="bg1"/>
                    </a:solidFill>
                    <a:latin typeface="Arial" pitchFamily="34" charset="0"/>
                  </a:defRPr>
                </a:lvl5pPr>
                <a:lvl6pPr marL="2514600" indent="-228600" eaLnBrk="0" fontAlgn="base" hangingPunct="0">
                  <a:spcBef>
                    <a:spcPct val="20000"/>
                  </a:spcBef>
                  <a:spcAft>
                    <a:spcPct val="0"/>
                  </a:spcAft>
                  <a:buChar char="»"/>
                  <a:defRPr sz="2000">
                    <a:solidFill>
                      <a:schemeClr val="bg1"/>
                    </a:solidFill>
                    <a:latin typeface="Arial" pitchFamily="34" charset="0"/>
                  </a:defRPr>
                </a:lvl6pPr>
                <a:lvl7pPr marL="2971800" indent="-228600" eaLnBrk="0" fontAlgn="base" hangingPunct="0">
                  <a:spcBef>
                    <a:spcPct val="20000"/>
                  </a:spcBef>
                  <a:spcAft>
                    <a:spcPct val="0"/>
                  </a:spcAft>
                  <a:buChar char="»"/>
                  <a:defRPr sz="2000">
                    <a:solidFill>
                      <a:schemeClr val="bg1"/>
                    </a:solidFill>
                    <a:latin typeface="Arial" pitchFamily="34" charset="0"/>
                  </a:defRPr>
                </a:lvl7pPr>
                <a:lvl8pPr marL="3429000" indent="-228600" eaLnBrk="0" fontAlgn="base" hangingPunct="0">
                  <a:spcBef>
                    <a:spcPct val="20000"/>
                  </a:spcBef>
                  <a:spcAft>
                    <a:spcPct val="0"/>
                  </a:spcAft>
                  <a:buChar char="»"/>
                  <a:defRPr sz="2000">
                    <a:solidFill>
                      <a:schemeClr val="bg1"/>
                    </a:solidFill>
                    <a:latin typeface="Arial" pitchFamily="34" charset="0"/>
                  </a:defRPr>
                </a:lvl8pPr>
                <a:lvl9pPr marL="3886200" indent="-228600" eaLnBrk="0" fontAlgn="base" hangingPunct="0">
                  <a:spcBef>
                    <a:spcPct val="20000"/>
                  </a:spcBef>
                  <a:spcAft>
                    <a:spcPct val="0"/>
                  </a:spcAft>
                  <a:buChar char="»"/>
                  <a:defRPr sz="2000">
                    <a:solidFill>
                      <a:schemeClr val="bg1"/>
                    </a:solidFill>
                    <a:latin typeface="Arial" pitchFamily="34" charset="0"/>
                  </a:defRPr>
                </a:lvl9pPr>
              </a:lstStyle>
              <a:p>
                <a:pPr algn="ctr" eaLnBrk="1" hangingPunct="1">
                  <a:lnSpc>
                    <a:spcPct val="80000"/>
                  </a:lnSpc>
                  <a:spcBef>
                    <a:spcPct val="0"/>
                  </a:spcBef>
                  <a:buFontTx/>
                  <a:buNone/>
                </a:pPr>
                <a:r>
                  <a:rPr lang="en-US" altLang="en-US" sz="2800" b="1">
                    <a:solidFill>
                      <a:srgbClr val="FFFF00"/>
                    </a:solidFill>
                    <a:latin typeface="Calibri" pitchFamily="34" charset="0"/>
                    <a:ea typeface="MS PGothic" pitchFamily="34" charset="-128"/>
                  </a:rPr>
                  <a:t>Effect</a:t>
                </a:r>
              </a:p>
            </p:txBody>
          </p:sp>
          <p:sp>
            <p:nvSpPr>
              <p:cNvPr id="14372" name="Line 21"/>
              <p:cNvSpPr>
                <a:spLocks noChangeShapeType="1"/>
              </p:cNvSpPr>
              <p:nvPr/>
            </p:nvSpPr>
            <p:spPr bwMode="auto">
              <a:xfrm flipV="1">
                <a:off x="1676917" y="1623997"/>
                <a:ext cx="1588" cy="4166568"/>
              </a:xfrm>
              <a:prstGeom prst="line">
                <a:avLst/>
              </a:prstGeom>
              <a:noFill/>
              <a:ln w="6350">
                <a:solidFill>
                  <a:schemeClr val="bg1"/>
                </a:solidFill>
                <a:round/>
                <a:headEnd/>
                <a:tailEnd/>
              </a:ln>
              <a:extLst>
                <a:ext uri="{909E8E84-426E-40DD-AFC4-6F175D3DCCD1}">
                  <a14:hiddenFill xmlns:a14="http://schemas.microsoft.com/office/drawing/2010/main">
                    <a:noFill/>
                  </a14:hiddenFill>
                </a:ext>
              </a:extLst>
            </p:spPr>
            <p:txBody>
              <a:bodyPr/>
              <a:lstStyle/>
              <a:p>
                <a:pPr>
                  <a:defRPr/>
                </a:pPr>
                <a:endParaRPr lang="en-US"/>
              </a:p>
            </p:txBody>
          </p:sp>
        </p:grpSp>
        <p:sp>
          <p:nvSpPr>
            <p:cNvPr id="14349" name="Line 24"/>
            <p:cNvSpPr>
              <a:spLocks noChangeShapeType="1"/>
            </p:cNvSpPr>
            <p:nvPr/>
          </p:nvSpPr>
          <p:spPr bwMode="auto">
            <a:xfrm>
              <a:off x="1240394" y="4685829"/>
              <a:ext cx="42855" cy="1588"/>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pPr>
                <a:defRPr/>
              </a:pPr>
              <a:endParaRPr lang="en-US"/>
            </a:p>
          </p:txBody>
        </p:sp>
        <p:sp>
          <p:nvSpPr>
            <p:cNvPr id="14350" name="Line 25"/>
            <p:cNvSpPr>
              <a:spLocks noChangeShapeType="1"/>
            </p:cNvSpPr>
            <p:nvPr/>
          </p:nvSpPr>
          <p:spPr bwMode="auto">
            <a:xfrm>
              <a:off x="1240394" y="4165207"/>
              <a:ext cx="42855" cy="1588"/>
            </a:xfrm>
            <a:prstGeom prst="line">
              <a:avLst/>
            </a:prstGeom>
            <a:noFill/>
            <a:ln w="6350">
              <a:solidFill>
                <a:schemeClr val="bg1"/>
              </a:solidFill>
              <a:round/>
              <a:headEnd/>
              <a:tailEnd/>
            </a:ln>
            <a:extLst>
              <a:ext uri="{909E8E84-426E-40DD-AFC4-6F175D3DCCD1}">
                <a14:hiddenFill xmlns:a14="http://schemas.microsoft.com/office/drawing/2010/main">
                  <a:noFill/>
                </a14:hiddenFill>
              </a:ext>
            </a:extLst>
          </p:spPr>
          <p:txBody>
            <a:bodyPr/>
            <a:lstStyle/>
            <a:p>
              <a:pPr>
                <a:defRPr/>
              </a:pPr>
              <a:endParaRPr lang="en-US"/>
            </a:p>
          </p:txBody>
        </p:sp>
        <p:sp>
          <p:nvSpPr>
            <p:cNvPr id="14351" name="Line 26"/>
            <p:cNvSpPr>
              <a:spLocks noChangeShapeType="1"/>
            </p:cNvSpPr>
            <p:nvPr/>
          </p:nvSpPr>
          <p:spPr bwMode="auto">
            <a:xfrm>
              <a:off x="1240394" y="3644584"/>
              <a:ext cx="42855" cy="1588"/>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pPr>
                <a:defRPr/>
              </a:pPr>
              <a:endParaRPr lang="en-US"/>
            </a:p>
          </p:txBody>
        </p:sp>
        <p:sp>
          <p:nvSpPr>
            <p:cNvPr id="14352" name="Line 27"/>
            <p:cNvSpPr>
              <a:spLocks noChangeShapeType="1"/>
            </p:cNvSpPr>
            <p:nvPr/>
          </p:nvSpPr>
          <p:spPr bwMode="auto">
            <a:xfrm>
              <a:off x="1240394" y="3123962"/>
              <a:ext cx="42855" cy="1588"/>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pPr>
                <a:defRPr/>
              </a:pPr>
              <a:endParaRPr lang="en-US"/>
            </a:p>
          </p:txBody>
        </p:sp>
        <p:sp>
          <p:nvSpPr>
            <p:cNvPr id="14353" name="Line 28"/>
            <p:cNvSpPr>
              <a:spLocks noChangeShapeType="1"/>
            </p:cNvSpPr>
            <p:nvPr/>
          </p:nvSpPr>
          <p:spPr bwMode="auto">
            <a:xfrm>
              <a:off x="1240394" y="2603339"/>
              <a:ext cx="42855" cy="1588"/>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pPr>
                <a:defRPr/>
              </a:pPr>
              <a:endParaRPr lang="en-US"/>
            </a:p>
          </p:txBody>
        </p:sp>
        <p:sp>
          <p:nvSpPr>
            <p:cNvPr id="14354" name="Line 29"/>
            <p:cNvSpPr>
              <a:spLocks noChangeShapeType="1"/>
            </p:cNvSpPr>
            <p:nvPr/>
          </p:nvSpPr>
          <p:spPr bwMode="auto">
            <a:xfrm>
              <a:off x="1240394" y="2082717"/>
              <a:ext cx="42855" cy="1588"/>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pPr>
                <a:defRPr/>
              </a:pPr>
              <a:endParaRPr lang="en-US"/>
            </a:p>
          </p:txBody>
        </p:sp>
        <p:sp>
          <p:nvSpPr>
            <p:cNvPr id="14355" name="Line 30"/>
            <p:cNvSpPr>
              <a:spLocks noChangeShapeType="1"/>
            </p:cNvSpPr>
            <p:nvPr/>
          </p:nvSpPr>
          <p:spPr bwMode="auto">
            <a:xfrm>
              <a:off x="1240394" y="1562094"/>
              <a:ext cx="42855" cy="1588"/>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pPr>
                <a:defRPr/>
              </a:pPr>
              <a:endParaRPr lang="en-US"/>
            </a:p>
          </p:txBody>
        </p:sp>
        <p:grpSp>
          <p:nvGrpSpPr>
            <p:cNvPr id="36884" name="Group 40"/>
            <p:cNvGrpSpPr>
              <a:grpSpLocks/>
            </p:cNvGrpSpPr>
            <p:nvPr/>
          </p:nvGrpSpPr>
          <p:grpSpPr bwMode="auto">
            <a:xfrm>
              <a:off x="1959413" y="1600200"/>
              <a:ext cx="4571256" cy="4125288"/>
              <a:chOff x="2022647" y="2544744"/>
              <a:chExt cx="3263510" cy="3180886"/>
            </a:xfrm>
          </p:grpSpPr>
          <p:sp>
            <p:nvSpPr>
              <p:cNvPr id="14365" name="Freeform 33"/>
              <p:cNvSpPr>
                <a:spLocks/>
              </p:cNvSpPr>
              <p:nvPr/>
            </p:nvSpPr>
            <p:spPr bwMode="auto">
              <a:xfrm flipV="1">
                <a:off x="2022647" y="2603482"/>
                <a:ext cx="3263510" cy="3122148"/>
              </a:xfrm>
              <a:custGeom>
                <a:avLst/>
                <a:gdLst>
                  <a:gd name="T0" fmla="*/ 2147483647 w 3313"/>
                  <a:gd name="T1" fmla="*/ 2147483647 h 3404"/>
                  <a:gd name="T2" fmla="*/ 2147483647 w 3313"/>
                  <a:gd name="T3" fmla="*/ 2147483647 h 3404"/>
                  <a:gd name="T4" fmla="*/ 2147483647 w 3313"/>
                  <a:gd name="T5" fmla="*/ 2147483647 h 3404"/>
                  <a:gd name="T6" fmla="*/ 2147483647 w 3313"/>
                  <a:gd name="T7" fmla="*/ 2147483647 h 3404"/>
                  <a:gd name="T8" fmla="*/ 2147483647 w 3313"/>
                  <a:gd name="T9" fmla="*/ 2147483647 h 3404"/>
                  <a:gd name="T10" fmla="*/ 2147483647 w 3313"/>
                  <a:gd name="T11" fmla="*/ 2147483647 h 3404"/>
                  <a:gd name="T12" fmla="*/ 2147483647 w 3313"/>
                  <a:gd name="T13" fmla="*/ 2147483647 h 3404"/>
                  <a:gd name="T14" fmla="*/ 2147483647 w 3313"/>
                  <a:gd name="T15" fmla="*/ 2147483647 h 3404"/>
                  <a:gd name="T16" fmla="*/ 2147483647 w 3313"/>
                  <a:gd name="T17" fmla="*/ 2147483647 h 3404"/>
                  <a:gd name="T18" fmla="*/ 2147483647 w 3313"/>
                  <a:gd name="T19" fmla="*/ 2147483647 h 3404"/>
                  <a:gd name="T20" fmla="*/ 2147483647 w 3313"/>
                  <a:gd name="T21" fmla="*/ 2147483647 h 3404"/>
                  <a:gd name="T22" fmla="*/ 2147483647 w 3313"/>
                  <a:gd name="T23" fmla="*/ 2147483647 h 3404"/>
                  <a:gd name="T24" fmla="*/ 2147483647 w 3313"/>
                  <a:gd name="T25" fmla="*/ 2147483647 h 3404"/>
                  <a:gd name="T26" fmla="*/ 2147483647 w 3313"/>
                  <a:gd name="T27" fmla="*/ 2147483647 h 3404"/>
                  <a:gd name="T28" fmla="*/ 2147483647 w 3313"/>
                  <a:gd name="T29" fmla="*/ 2147483647 h 3404"/>
                  <a:gd name="T30" fmla="*/ 2147483647 w 3313"/>
                  <a:gd name="T31" fmla="*/ 2147483647 h 3404"/>
                  <a:gd name="T32" fmla="*/ 2147483647 w 3313"/>
                  <a:gd name="T33" fmla="*/ 2147483647 h 3404"/>
                  <a:gd name="T34" fmla="*/ 2147483647 w 3313"/>
                  <a:gd name="T35" fmla="*/ 2147483647 h 3404"/>
                  <a:gd name="T36" fmla="*/ 2147483647 w 3313"/>
                  <a:gd name="T37" fmla="*/ 2147483647 h 3404"/>
                  <a:gd name="T38" fmla="*/ 2147483647 w 3313"/>
                  <a:gd name="T39" fmla="*/ 2147483647 h 3404"/>
                  <a:gd name="T40" fmla="*/ 2147483647 w 3313"/>
                  <a:gd name="T41" fmla="*/ 2147483647 h 3404"/>
                  <a:gd name="T42" fmla="*/ 2147483647 w 3313"/>
                  <a:gd name="T43" fmla="*/ 2147483647 h 3404"/>
                  <a:gd name="T44" fmla="*/ 2147483647 w 3313"/>
                  <a:gd name="T45" fmla="*/ 2147483647 h 3404"/>
                  <a:gd name="T46" fmla="*/ 2147483647 w 3313"/>
                  <a:gd name="T47" fmla="*/ 2147483647 h 3404"/>
                  <a:gd name="T48" fmla="*/ 2147483647 w 3313"/>
                  <a:gd name="T49" fmla="*/ 2147483647 h 3404"/>
                  <a:gd name="T50" fmla="*/ 2147483647 w 3313"/>
                  <a:gd name="T51" fmla="*/ 2147483647 h 3404"/>
                  <a:gd name="T52" fmla="*/ 2147483647 w 3313"/>
                  <a:gd name="T53" fmla="*/ 2147483647 h 3404"/>
                  <a:gd name="T54" fmla="*/ 2147483647 w 3313"/>
                  <a:gd name="T55" fmla="*/ 2147483647 h 3404"/>
                  <a:gd name="T56" fmla="*/ 2147483647 w 3313"/>
                  <a:gd name="T57" fmla="*/ 2147483647 h 3404"/>
                  <a:gd name="T58" fmla="*/ 2147483647 w 3313"/>
                  <a:gd name="T59" fmla="*/ 2147483647 h 3404"/>
                  <a:gd name="T60" fmla="*/ 2147483647 w 3313"/>
                  <a:gd name="T61" fmla="*/ 2147483647 h 3404"/>
                  <a:gd name="T62" fmla="*/ 2147483647 w 3313"/>
                  <a:gd name="T63" fmla="*/ 2147483647 h 3404"/>
                  <a:gd name="T64" fmla="*/ 2147483647 w 3313"/>
                  <a:gd name="T65" fmla="*/ 2147483647 h 3404"/>
                  <a:gd name="T66" fmla="*/ 2147483647 w 3313"/>
                  <a:gd name="T67" fmla="*/ 2147483647 h 3404"/>
                  <a:gd name="T68" fmla="*/ 2147483647 w 3313"/>
                  <a:gd name="T69" fmla="*/ 2147483647 h 3404"/>
                  <a:gd name="T70" fmla="*/ 2147483647 w 3313"/>
                  <a:gd name="T71" fmla="*/ 2147483647 h 3404"/>
                  <a:gd name="T72" fmla="*/ 2147483647 w 3313"/>
                  <a:gd name="T73" fmla="*/ 2147483647 h 3404"/>
                  <a:gd name="T74" fmla="*/ 2147483647 w 3313"/>
                  <a:gd name="T75" fmla="*/ 2147483647 h 3404"/>
                  <a:gd name="T76" fmla="*/ 2147483647 w 3313"/>
                  <a:gd name="T77" fmla="*/ 2147483647 h 3404"/>
                  <a:gd name="T78" fmla="*/ 2147483647 w 3313"/>
                  <a:gd name="T79" fmla="*/ 2147483647 h 3404"/>
                  <a:gd name="T80" fmla="*/ 2147483647 w 3313"/>
                  <a:gd name="T81" fmla="*/ 2147483647 h 3404"/>
                  <a:gd name="T82" fmla="*/ 2147483647 w 3313"/>
                  <a:gd name="T83" fmla="*/ 2147483647 h 3404"/>
                  <a:gd name="T84" fmla="*/ 2147483647 w 3313"/>
                  <a:gd name="T85" fmla="*/ 2147483647 h 3404"/>
                  <a:gd name="T86" fmla="*/ 2147483647 w 3313"/>
                  <a:gd name="T87" fmla="*/ 2147483647 h 3404"/>
                  <a:gd name="T88" fmla="*/ 2147483647 w 3313"/>
                  <a:gd name="T89" fmla="*/ 2147483647 h 3404"/>
                  <a:gd name="T90" fmla="*/ 2147483647 w 3313"/>
                  <a:gd name="T91" fmla="*/ 2147483647 h 3404"/>
                  <a:gd name="T92" fmla="*/ 2147483647 w 3313"/>
                  <a:gd name="T93" fmla="*/ 2147483647 h 3404"/>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3313"/>
                  <a:gd name="T142" fmla="*/ 0 h 3404"/>
                  <a:gd name="T143" fmla="*/ 3313 w 3313"/>
                  <a:gd name="T144" fmla="*/ 3404 h 3404"/>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3313" h="3404">
                    <a:moveTo>
                      <a:pt x="0" y="0"/>
                    </a:moveTo>
                    <a:lnTo>
                      <a:pt x="35" y="3"/>
                    </a:lnTo>
                    <a:lnTo>
                      <a:pt x="71" y="6"/>
                    </a:lnTo>
                    <a:lnTo>
                      <a:pt x="106" y="11"/>
                    </a:lnTo>
                    <a:lnTo>
                      <a:pt x="142" y="16"/>
                    </a:lnTo>
                    <a:lnTo>
                      <a:pt x="178" y="23"/>
                    </a:lnTo>
                    <a:lnTo>
                      <a:pt x="213" y="32"/>
                    </a:lnTo>
                    <a:lnTo>
                      <a:pt x="249" y="42"/>
                    </a:lnTo>
                    <a:lnTo>
                      <a:pt x="285" y="53"/>
                    </a:lnTo>
                    <a:lnTo>
                      <a:pt x="320" y="66"/>
                    </a:lnTo>
                    <a:lnTo>
                      <a:pt x="356" y="81"/>
                    </a:lnTo>
                    <a:lnTo>
                      <a:pt x="391" y="98"/>
                    </a:lnTo>
                    <a:lnTo>
                      <a:pt x="427" y="117"/>
                    </a:lnTo>
                    <a:lnTo>
                      <a:pt x="463" y="139"/>
                    </a:lnTo>
                    <a:lnTo>
                      <a:pt x="498" y="162"/>
                    </a:lnTo>
                    <a:lnTo>
                      <a:pt x="534" y="188"/>
                    </a:lnTo>
                    <a:lnTo>
                      <a:pt x="570" y="217"/>
                    </a:lnTo>
                    <a:lnTo>
                      <a:pt x="605" y="248"/>
                    </a:lnTo>
                    <a:lnTo>
                      <a:pt x="641" y="282"/>
                    </a:lnTo>
                    <a:lnTo>
                      <a:pt x="676" y="321"/>
                    </a:lnTo>
                    <a:lnTo>
                      <a:pt x="712" y="362"/>
                    </a:lnTo>
                    <a:lnTo>
                      <a:pt x="748" y="405"/>
                    </a:lnTo>
                    <a:lnTo>
                      <a:pt x="783" y="451"/>
                    </a:lnTo>
                    <a:lnTo>
                      <a:pt x="819" y="500"/>
                    </a:lnTo>
                    <a:lnTo>
                      <a:pt x="855" y="550"/>
                    </a:lnTo>
                    <a:lnTo>
                      <a:pt x="890" y="603"/>
                    </a:lnTo>
                    <a:lnTo>
                      <a:pt x="926" y="657"/>
                    </a:lnTo>
                    <a:lnTo>
                      <a:pt x="961" y="713"/>
                    </a:lnTo>
                    <a:lnTo>
                      <a:pt x="997" y="770"/>
                    </a:lnTo>
                    <a:lnTo>
                      <a:pt x="1033" y="829"/>
                    </a:lnTo>
                    <a:lnTo>
                      <a:pt x="1068" y="888"/>
                    </a:lnTo>
                    <a:lnTo>
                      <a:pt x="1104" y="949"/>
                    </a:lnTo>
                    <a:lnTo>
                      <a:pt x="1140" y="1011"/>
                    </a:lnTo>
                    <a:lnTo>
                      <a:pt x="1175" y="1073"/>
                    </a:lnTo>
                    <a:lnTo>
                      <a:pt x="1211" y="1136"/>
                    </a:lnTo>
                    <a:lnTo>
                      <a:pt x="1246" y="1200"/>
                    </a:lnTo>
                    <a:lnTo>
                      <a:pt x="1282" y="1263"/>
                    </a:lnTo>
                    <a:lnTo>
                      <a:pt x="1318" y="1327"/>
                    </a:lnTo>
                    <a:lnTo>
                      <a:pt x="1353" y="1390"/>
                    </a:lnTo>
                    <a:lnTo>
                      <a:pt x="1389" y="1454"/>
                    </a:lnTo>
                    <a:lnTo>
                      <a:pt x="1425" y="1517"/>
                    </a:lnTo>
                    <a:lnTo>
                      <a:pt x="1460" y="1579"/>
                    </a:lnTo>
                    <a:lnTo>
                      <a:pt x="1496" y="1641"/>
                    </a:lnTo>
                    <a:lnTo>
                      <a:pt x="1531" y="1701"/>
                    </a:lnTo>
                    <a:lnTo>
                      <a:pt x="1567" y="1760"/>
                    </a:lnTo>
                    <a:lnTo>
                      <a:pt x="1603" y="1817"/>
                    </a:lnTo>
                    <a:lnTo>
                      <a:pt x="1638" y="1873"/>
                    </a:lnTo>
                    <a:lnTo>
                      <a:pt x="1674" y="1929"/>
                    </a:lnTo>
                    <a:lnTo>
                      <a:pt x="1710" y="1983"/>
                    </a:lnTo>
                    <a:lnTo>
                      <a:pt x="1745" y="2036"/>
                    </a:lnTo>
                    <a:lnTo>
                      <a:pt x="1781" y="2088"/>
                    </a:lnTo>
                    <a:lnTo>
                      <a:pt x="1816" y="2139"/>
                    </a:lnTo>
                    <a:lnTo>
                      <a:pt x="1852" y="2189"/>
                    </a:lnTo>
                    <a:lnTo>
                      <a:pt x="1888" y="2238"/>
                    </a:lnTo>
                    <a:lnTo>
                      <a:pt x="1923" y="2286"/>
                    </a:lnTo>
                    <a:lnTo>
                      <a:pt x="1959" y="2333"/>
                    </a:lnTo>
                    <a:lnTo>
                      <a:pt x="1995" y="2378"/>
                    </a:lnTo>
                    <a:lnTo>
                      <a:pt x="2030" y="2423"/>
                    </a:lnTo>
                    <a:lnTo>
                      <a:pt x="2066" y="2466"/>
                    </a:lnTo>
                    <a:lnTo>
                      <a:pt x="2101" y="2508"/>
                    </a:lnTo>
                    <a:lnTo>
                      <a:pt x="2137" y="2549"/>
                    </a:lnTo>
                    <a:lnTo>
                      <a:pt x="2173" y="2589"/>
                    </a:lnTo>
                    <a:lnTo>
                      <a:pt x="2208" y="2628"/>
                    </a:lnTo>
                    <a:lnTo>
                      <a:pt x="2244" y="2666"/>
                    </a:lnTo>
                    <a:lnTo>
                      <a:pt x="2280" y="2702"/>
                    </a:lnTo>
                    <a:lnTo>
                      <a:pt x="2315" y="2738"/>
                    </a:lnTo>
                    <a:lnTo>
                      <a:pt x="2351" y="2772"/>
                    </a:lnTo>
                    <a:lnTo>
                      <a:pt x="2386" y="2805"/>
                    </a:lnTo>
                    <a:lnTo>
                      <a:pt x="2422" y="2837"/>
                    </a:lnTo>
                    <a:lnTo>
                      <a:pt x="2458" y="2867"/>
                    </a:lnTo>
                    <a:lnTo>
                      <a:pt x="2493" y="2897"/>
                    </a:lnTo>
                    <a:lnTo>
                      <a:pt x="2529" y="2925"/>
                    </a:lnTo>
                    <a:lnTo>
                      <a:pt x="2565" y="2953"/>
                    </a:lnTo>
                    <a:lnTo>
                      <a:pt x="2600" y="2979"/>
                    </a:lnTo>
                    <a:lnTo>
                      <a:pt x="2636" y="3005"/>
                    </a:lnTo>
                    <a:lnTo>
                      <a:pt x="2671" y="3029"/>
                    </a:lnTo>
                    <a:lnTo>
                      <a:pt x="2707" y="3053"/>
                    </a:lnTo>
                    <a:lnTo>
                      <a:pt x="2743" y="3077"/>
                    </a:lnTo>
                    <a:lnTo>
                      <a:pt x="2778" y="3099"/>
                    </a:lnTo>
                    <a:lnTo>
                      <a:pt x="2814" y="3122"/>
                    </a:lnTo>
                    <a:lnTo>
                      <a:pt x="2850" y="3143"/>
                    </a:lnTo>
                    <a:lnTo>
                      <a:pt x="2885" y="3164"/>
                    </a:lnTo>
                    <a:lnTo>
                      <a:pt x="2921" y="3185"/>
                    </a:lnTo>
                    <a:lnTo>
                      <a:pt x="2956" y="3205"/>
                    </a:lnTo>
                    <a:lnTo>
                      <a:pt x="2992" y="3225"/>
                    </a:lnTo>
                    <a:lnTo>
                      <a:pt x="3028" y="3245"/>
                    </a:lnTo>
                    <a:lnTo>
                      <a:pt x="3063" y="3265"/>
                    </a:lnTo>
                    <a:lnTo>
                      <a:pt x="3099" y="3285"/>
                    </a:lnTo>
                    <a:lnTo>
                      <a:pt x="3135" y="3304"/>
                    </a:lnTo>
                    <a:lnTo>
                      <a:pt x="3170" y="3324"/>
                    </a:lnTo>
                    <a:lnTo>
                      <a:pt x="3206" y="3344"/>
                    </a:lnTo>
                    <a:lnTo>
                      <a:pt x="3241" y="3364"/>
                    </a:lnTo>
                    <a:lnTo>
                      <a:pt x="3277" y="3384"/>
                    </a:lnTo>
                    <a:lnTo>
                      <a:pt x="3313" y="3404"/>
                    </a:lnTo>
                  </a:path>
                </a:pathLst>
              </a:custGeom>
              <a:noFill/>
              <a:ln w="76200">
                <a:solidFill>
                  <a:srgbClr val="FF0000"/>
                </a:solidFill>
                <a:round/>
                <a:headEnd/>
                <a:tailEnd/>
              </a:ln>
              <a:extLst>
                <a:ext uri="{909E8E84-426E-40DD-AFC4-6F175D3DCCD1}">
                  <a14:hiddenFill xmlns:a14="http://schemas.microsoft.com/office/drawing/2010/main">
                    <a:solidFill>
                      <a:srgbClr val="FFFFFF"/>
                    </a:solidFill>
                  </a14:hiddenFill>
                </a:ext>
              </a:extLst>
            </p:spPr>
            <p:txBody>
              <a:bodyPr rot="10800000"/>
              <a:lstStyle/>
              <a:p>
                <a:pPr>
                  <a:defRPr/>
                </a:pPr>
                <a:endParaRPr lang="en-US"/>
              </a:p>
            </p:txBody>
          </p:sp>
          <p:sp>
            <p:nvSpPr>
              <p:cNvPr id="36894" name="Rectangle 37"/>
              <p:cNvSpPr>
                <a:spLocks noChangeArrowheads="1"/>
              </p:cNvSpPr>
              <p:nvPr/>
            </p:nvSpPr>
            <p:spPr bwMode="auto">
              <a:xfrm>
                <a:off x="3299696" y="2544744"/>
                <a:ext cx="972961" cy="2088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bg1"/>
                    </a:solidFill>
                    <a:latin typeface="Arial" pitchFamily="34" charset="0"/>
                  </a:defRPr>
                </a:lvl1pPr>
                <a:lvl2pPr marL="742950" indent="-285750" eaLnBrk="0" hangingPunct="0">
                  <a:spcBef>
                    <a:spcPct val="20000"/>
                  </a:spcBef>
                  <a:buChar char="–"/>
                  <a:defRPr sz="2800">
                    <a:solidFill>
                      <a:schemeClr val="bg1"/>
                    </a:solidFill>
                    <a:latin typeface="Arial" pitchFamily="34" charset="0"/>
                  </a:defRPr>
                </a:lvl2pPr>
                <a:lvl3pPr marL="1143000" indent="-228600" eaLnBrk="0" hangingPunct="0">
                  <a:spcBef>
                    <a:spcPct val="20000"/>
                  </a:spcBef>
                  <a:buChar char="•"/>
                  <a:defRPr sz="2400">
                    <a:solidFill>
                      <a:schemeClr val="bg1"/>
                    </a:solidFill>
                    <a:latin typeface="Arial" pitchFamily="34" charset="0"/>
                  </a:defRPr>
                </a:lvl3pPr>
                <a:lvl4pPr marL="1600200" indent="-228600" eaLnBrk="0" hangingPunct="0">
                  <a:spcBef>
                    <a:spcPct val="20000"/>
                  </a:spcBef>
                  <a:buChar char="–"/>
                  <a:defRPr sz="2000">
                    <a:solidFill>
                      <a:schemeClr val="bg1"/>
                    </a:solidFill>
                    <a:latin typeface="Arial" pitchFamily="34" charset="0"/>
                  </a:defRPr>
                </a:lvl4pPr>
                <a:lvl5pPr marL="2057400" indent="-228600" eaLnBrk="0" hangingPunct="0">
                  <a:spcBef>
                    <a:spcPct val="20000"/>
                  </a:spcBef>
                  <a:buChar char="»"/>
                  <a:defRPr sz="2000">
                    <a:solidFill>
                      <a:schemeClr val="bg1"/>
                    </a:solidFill>
                    <a:latin typeface="Arial" pitchFamily="34" charset="0"/>
                  </a:defRPr>
                </a:lvl5pPr>
                <a:lvl6pPr marL="2514600" indent="-228600" eaLnBrk="0" fontAlgn="base" hangingPunct="0">
                  <a:spcBef>
                    <a:spcPct val="20000"/>
                  </a:spcBef>
                  <a:spcAft>
                    <a:spcPct val="0"/>
                  </a:spcAft>
                  <a:buChar char="»"/>
                  <a:defRPr sz="2000">
                    <a:solidFill>
                      <a:schemeClr val="bg1"/>
                    </a:solidFill>
                    <a:latin typeface="Arial" pitchFamily="34" charset="0"/>
                  </a:defRPr>
                </a:lvl6pPr>
                <a:lvl7pPr marL="2971800" indent="-228600" eaLnBrk="0" fontAlgn="base" hangingPunct="0">
                  <a:spcBef>
                    <a:spcPct val="20000"/>
                  </a:spcBef>
                  <a:spcAft>
                    <a:spcPct val="0"/>
                  </a:spcAft>
                  <a:buChar char="»"/>
                  <a:defRPr sz="2000">
                    <a:solidFill>
                      <a:schemeClr val="bg1"/>
                    </a:solidFill>
                    <a:latin typeface="Arial" pitchFamily="34" charset="0"/>
                  </a:defRPr>
                </a:lvl7pPr>
                <a:lvl8pPr marL="3429000" indent="-228600" eaLnBrk="0" fontAlgn="base" hangingPunct="0">
                  <a:spcBef>
                    <a:spcPct val="20000"/>
                  </a:spcBef>
                  <a:spcAft>
                    <a:spcPct val="0"/>
                  </a:spcAft>
                  <a:buChar char="»"/>
                  <a:defRPr sz="2000">
                    <a:solidFill>
                      <a:schemeClr val="bg1"/>
                    </a:solidFill>
                    <a:latin typeface="Arial" pitchFamily="34" charset="0"/>
                  </a:defRPr>
                </a:lvl8pPr>
                <a:lvl9pPr marL="3886200" indent="-228600" eaLnBrk="0" fontAlgn="base" hangingPunct="0">
                  <a:spcBef>
                    <a:spcPct val="20000"/>
                  </a:spcBef>
                  <a:spcAft>
                    <a:spcPct val="0"/>
                  </a:spcAft>
                  <a:buChar char="»"/>
                  <a:defRPr sz="2000">
                    <a:solidFill>
                      <a:schemeClr val="bg1"/>
                    </a:solidFill>
                    <a:latin typeface="Arial" pitchFamily="34" charset="0"/>
                  </a:defRPr>
                </a:lvl9pPr>
              </a:lstStyle>
              <a:p>
                <a:pPr algn="ctr" eaLnBrk="1" hangingPunct="1">
                  <a:lnSpc>
                    <a:spcPct val="80000"/>
                  </a:lnSpc>
                  <a:spcBef>
                    <a:spcPct val="0"/>
                  </a:spcBef>
                  <a:buFontTx/>
                  <a:buNone/>
                </a:pPr>
                <a:r>
                  <a:rPr lang="en-US" altLang="en-US" sz="2200" b="1">
                    <a:solidFill>
                      <a:srgbClr val="FFFFFF"/>
                    </a:solidFill>
                    <a:latin typeface="Calibri" pitchFamily="34" charset="0"/>
                    <a:ea typeface="MS PGothic" pitchFamily="34" charset="-128"/>
                  </a:rPr>
                  <a:t>Full Agonist</a:t>
                </a:r>
                <a:endParaRPr lang="en-US" altLang="en-US" sz="2400" b="1">
                  <a:solidFill>
                    <a:srgbClr val="FFFFFF"/>
                  </a:solidFill>
                  <a:latin typeface="Calibri" pitchFamily="34" charset="0"/>
                  <a:ea typeface="MS PGothic" pitchFamily="34" charset="-128"/>
                </a:endParaRPr>
              </a:p>
            </p:txBody>
          </p:sp>
          <p:sp>
            <p:nvSpPr>
              <p:cNvPr id="36895" name="Rectangle 38"/>
              <p:cNvSpPr>
                <a:spLocks noChangeArrowheads="1"/>
              </p:cNvSpPr>
              <p:nvPr/>
            </p:nvSpPr>
            <p:spPr bwMode="auto">
              <a:xfrm>
                <a:off x="2641263" y="2859331"/>
                <a:ext cx="1496606" cy="2088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bg1"/>
                    </a:solidFill>
                    <a:latin typeface="Arial" pitchFamily="34" charset="0"/>
                  </a:defRPr>
                </a:lvl1pPr>
                <a:lvl2pPr marL="742950" indent="-285750" eaLnBrk="0" hangingPunct="0">
                  <a:spcBef>
                    <a:spcPct val="20000"/>
                  </a:spcBef>
                  <a:buChar char="–"/>
                  <a:defRPr sz="2800">
                    <a:solidFill>
                      <a:schemeClr val="bg1"/>
                    </a:solidFill>
                    <a:latin typeface="Arial" pitchFamily="34" charset="0"/>
                  </a:defRPr>
                </a:lvl2pPr>
                <a:lvl3pPr marL="1143000" indent="-228600" eaLnBrk="0" hangingPunct="0">
                  <a:spcBef>
                    <a:spcPct val="20000"/>
                  </a:spcBef>
                  <a:buChar char="•"/>
                  <a:defRPr sz="2400">
                    <a:solidFill>
                      <a:schemeClr val="bg1"/>
                    </a:solidFill>
                    <a:latin typeface="Arial" pitchFamily="34" charset="0"/>
                  </a:defRPr>
                </a:lvl3pPr>
                <a:lvl4pPr marL="1600200" indent="-228600" eaLnBrk="0" hangingPunct="0">
                  <a:spcBef>
                    <a:spcPct val="20000"/>
                  </a:spcBef>
                  <a:buChar char="–"/>
                  <a:defRPr sz="2000">
                    <a:solidFill>
                      <a:schemeClr val="bg1"/>
                    </a:solidFill>
                    <a:latin typeface="Arial" pitchFamily="34" charset="0"/>
                  </a:defRPr>
                </a:lvl4pPr>
                <a:lvl5pPr marL="2057400" indent="-228600" eaLnBrk="0" hangingPunct="0">
                  <a:spcBef>
                    <a:spcPct val="20000"/>
                  </a:spcBef>
                  <a:buChar char="»"/>
                  <a:defRPr sz="2000">
                    <a:solidFill>
                      <a:schemeClr val="bg1"/>
                    </a:solidFill>
                    <a:latin typeface="Arial" pitchFamily="34" charset="0"/>
                  </a:defRPr>
                </a:lvl5pPr>
                <a:lvl6pPr marL="2514600" indent="-228600" eaLnBrk="0" fontAlgn="base" hangingPunct="0">
                  <a:spcBef>
                    <a:spcPct val="20000"/>
                  </a:spcBef>
                  <a:spcAft>
                    <a:spcPct val="0"/>
                  </a:spcAft>
                  <a:buChar char="»"/>
                  <a:defRPr sz="2000">
                    <a:solidFill>
                      <a:schemeClr val="bg1"/>
                    </a:solidFill>
                    <a:latin typeface="Arial" pitchFamily="34" charset="0"/>
                  </a:defRPr>
                </a:lvl6pPr>
                <a:lvl7pPr marL="2971800" indent="-228600" eaLnBrk="0" fontAlgn="base" hangingPunct="0">
                  <a:spcBef>
                    <a:spcPct val="20000"/>
                  </a:spcBef>
                  <a:spcAft>
                    <a:spcPct val="0"/>
                  </a:spcAft>
                  <a:buChar char="»"/>
                  <a:defRPr sz="2000">
                    <a:solidFill>
                      <a:schemeClr val="bg1"/>
                    </a:solidFill>
                    <a:latin typeface="Arial" pitchFamily="34" charset="0"/>
                  </a:defRPr>
                </a:lvl7pPr>
                <a:lvl8pPr marL="3429000" indent="-228600" eaLnBrk="0" fontAlgn="base" hangingPunct="0">
                  <a:spcBef>
                    <a:spcPct val="20000"/>
                  </a:spcBef>
                  <a:spcAft>
                    <a:spcPct val="0"/>
                  </a:spcAft>
                  <a:buChar char="»"/>
                  <a:defRPr sz="2000">
                    <a:solidFill>
                      <a:schemeClr val="bg1"/>
                    </a:solidFill>
                    <a:latin typeface="Arial" pitchFamily="34" charset="0"/>
                  </a:defRPr>
                </a:lvl8pPr>
                <a:lvl9pPr marL="3886200" indent="-228600" eaLnBrk="0" fontAlgn="base" hangingPunct="0">
                  <a:spcBef>
                    <a:spcPct val="20000"/>
                  </a:spcBef>
                  <a:spcAft>
                    <a:spcPct val="0"/>
                  </a:spcAft>
                  <a:buChar char="»"/>
                  <a:defRPr sz="2000">
                    <a:solidFill>
                      <a:schemeClr val="bg1"/>
                    </a:solidFill>
                    <a:latin typeface="Arial" pitchFamily="34" charset="0"/>
                  </a:defRPr>
                </a:lvl9pPr>
              </a:lstStyle>
              <a:p>
                <a:pPr algn="ctr" eaLnBrk="1" hangingPunct="1">
                  <a:lnSpc>
                    <a:spcPct val="80000"/>
                  </a:lnSpc>
                  <a:spcBef>
                    <a:spcPct val="0"/>
                  </a:spcBef>
                  <a:buFontTx/>
                  <a:buNone/>
                </a:pPr>
                <a:r>
                  <a:rPr lang="en-US" altLang="en-US" sz="2200" b="1">
                    <a:solidFill>
                      <a:srgbClr val="FFFFFF"/>
                    </a:solidFill>
                    <a:latin typeface="Calibri" pitchFamily="34" charset="0"/>
                    <a:ea typeface="MS PGothic" pitchFamily="34" charset="-128"/>
                  </a:rPr>
                  <a:t>(e.g., methadone)</a:t>
                </a:r>
              </a:p>
            </p:txBody>
          </p:sp>
        </p:grpSp>
        <p:grpSp>
          <p:nvGrpSpPr>
            <p:cNvPr id="36885" name="Group 42"/>
            <p:cNvGrpSpPr>
              <a:grpSpLocks/>
            </p:cNvGrpSpPr>
            <p:nvPr/>
          </p:nvGrpSpPr>
          <p:grpSpPr bwMode="auto">
            <a:xfrm>
              <a:off x="2168930" y="5105397"/>
              <a:ext cx="6236131" cy="639135"/>
              <a:chOff x="2362605" y="5075237"/>
              <a:chExt cx="6236835" cy="639550"/>
            </a:xfrm>
          </p:grpSpPr>
          <p:sp>
            <p:nvSpPr>
              <p:cNvPr id="36890" name="Rectangle 40"/>
              <p:cNvSpPr>
                <a:spLocks noChangeArrowheads="1"/>
              </p:cNvSpPr>
              <p:nvPr/>
            </p:nvSpPr>
            <p:spPr bwMode="auto">
              <a:xfrm>
                <a:off x="6854498" y="5380235"/>
                <a:ext cx="1744942" cy="2709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bg1"/>
                    </a:solidFill>
                    <a:latin typeface="Arial" pitchFamily="34" charset="0"/>
                  </a:defRPr>
                </a:lvl1pPr>
                <a:lvl2pPr marL="742950" indent="-285750" eaLnBrk="0" hangingPunct="0">
                  <a:spcBef>
                    <a:spcPct val="20000"/>
                  </a:spcBef>
                  <a:buChar char="–"/>
                  <a:defRPr sz="2800">
                    <a:solidFill>
                      <a:schemeClr val="bg1"/>
                    </a:solidFill>
                    <a:latin typeface="Arial" pitchFamily="34" charset="0"/>
                  </a:defRPr>
                </a:lvl2pPr>
                <a:lvl3pPr marL="1143000" indent="-228600" eaLnBrk="0" hangingPunct="0">
                  <a:spcBef>
                    <a:spcPct val="20000"/>
                  </a:spcBef>
                  <a:buChar char="•"/>
                  <a:defRPr sz="2400">
                    <a:solidFill>
                      <a:schemeClr val="bg1"/>
                    </a:solidFill>
                    <a:latin typeface="Arial" pitchFamily="34" charset="0"/>
                  </a:defRPr>
                </a:lvl3pPr>
                <a:lvl4pPr marL="1600200" indent="-228600" eaLnBrk="0" hangingPunct="0">
                  <a:spcBef>
                    <a:spcPct val="20000"/>
                  </a:spcBef>
                  <a:buChar char="–"/>
                  <a:defRPr sz="2000">
                    <a:solidFill>
                      <a:schemeClr val="bg1"/>
                    </a:solidFill>
                    <a:latin typeface="Arial" pitchFamily="34" charset="0"/>
                  </a:defRPr>
                </a:lvl4pPr>
                <a:lvl5pPr marL="2057400" indent="-228600" eaLnBrk="0" hangingPunct="0">
                  <a:spcBef>
                    <a:spcPct val="20000"/>
                  </a:spcBef>
                  <a:buChar char="»"/>
                  <a:defRPr sz="2000">
                    <a:solidFill>
                      <a:schemeClr val="bg1"/>
                    </a:solidFill>
                    <a:latin typeface="Arial" pitchFamily="34" charset="0"/>
                  </a:defRPr>
                </a:lvl5pPr>
                <a:lvl6pPr marL="2514600" indent="-228600" eaLnBrk="0" fontAlgn="base" hangingPunct="0">
                  <a:spcBef>
                    <a:spcPct val="20000"/>
                  </a:spcBef>
                  <a:spcAft>
                    <a:spcPct val="0"/>
                  </a:spcAft>
                  <a:buChar char="»"/>
                  <a:defRPr sz="2000">
                    <a:solidFill>
                      <a:schemeClr val="bg1"/>
                    </a:solidFill>
                    <a:latin typeface="Arial" pitchFamily="34" charset="0"/>
                  </a:defRPr>
                </a:lvl6pPr>
                <a:lvl7pPr marL="2971800" indent="-228600" eaLnBrk="0" fontAlgn="base" hangingPunct="0">
                  <a:spcBef>
                    <a:spcPct val="20000"/>
                  </a:spcBef>
                  <a:spcAft>
                    <a:spcPct val="0"/>
                  </a:spcAft>
                  <a:buChar char="»"/>
                  <a:defRPr sz="2000">
                    <a:solidFill>
                      <a:schemeClr val="bg1"/>
                    </a:solidFill>
                    <a:latin typeface="Arial" pitchFamily="34" charset="0"/>
                  </a:defRPr>
                </a:lvl7pPr>
                <a:lvl8pPr marL="3429000" indent="-228600" eaLnBrk="0" fontAlgn="base" hangingPunct="0">
                  <a:spcBef>
                    <a:spcPct val="20000"/>
                  </a:spcBef>
                  <a:spcAft>
                    <a:spcPct val="0"/>
                  </a:spcAft>
                  <a:buChar char="»"/>
                  <a:defRPr sz="2000">
                    <a:solidFill>
                      <a:schemeClr val="bg1"/>
                    </a:solidFill>
                    <a:latin typeface="Arial" pitchFamily="34" charset="0"/>
                  </a:defRPr>
                </a:lvl8pPr>
                <a:lvl9pPr marL="3886200" indent="-228600" eaLnBrk="0" fontAlgn="base" hangingPunct="0">
                  <a:spcBef>
                    <a:spcPct val="20000"/>
                  </a:spcBef>
                  <a:spcAft>
                    <a:spcPct val="0"/>
                  </a:spcAft>
                  <a:buChar char="»"/>
                  <a:defRPr sz="2000">
                    <a:solidFill>
                      <a:schemeClr val="bg1"/>
                    </a:solidFill>
                    <a:latin typeface="Arial" pitchFamily="34" charset="0"/>
                  </a:defRPr>
                </a:lvl9pPr>
              </a:lstStyle>
              <a:p>
                <a:pPr algn="ctr" eaLnBrk="1" hangingPunct="1">
                  <a:lnSpc>
                    <a:spcPct val="80000"/>
                  </a:lnSpc>
                  <a:spcBef>
                    <a:spcPct val="0"/>
                  </a:spcBef>
                  <a:buFontTx/>
                  <a:buNone/>
                </a:pPr>
                <a:r>
                  <a:rPr lang="en-US" altLang="en-US" sz="2200" b="1">
                    <a:solidFill>
                      <a:srgbClr val="FFFFFF"/>
                    </a:solidFill>
                    <a:latin typeface="Calibri" pitchFamily="34" charset="0"/>
                    <a:ea typeface="MS PGothic" pitchFamily="34" charset="-128"/>
                  </a:rPr>
                  <a:t>(e.g. naloxone)</a:t>
                </a:r>
                <a:endParaRPr lang="en-US" altLang="en-US" sz="2400" b="1">
                  <a:solidFill>
                    <a:srgbClr val="FFFFFF"/>
                  </a:solidFill>
                  <a:latin typeface="Calibri" pitchFamily="34" charset="0"/>
                  <a:ea typeface="MS PGothic" pitchFamily="34" charset="-128"/>
                </a:endParaRPr>
              </a:p>
            </p:txBody>
          </p:sp>
          <p:sp>
            <p:nvSpPr>
              <p:cNvPr id="14363" name="Freeform 48"/>
              <p:cNvSpPr>
                <a:spLocks/>
              </p:cNvSpPr>
              <p:nvPr/>
            </p:nvSpPr>
            <p:spPr bwMode="auto">
              <a:xfrm>
                <a:off x="2362605" y="5638549"/>
                <a:ext cx="4419380" cy="76238"/>
              </a:xfrm>
              <a:custGeom>
                <a:avLst/>
                <a:gdLst>
                  <a:gd name="T0" fmla="*/ 0 w 2832"/>
                  <a:gd name="T1" fmla="*/ 2147483647 h 48"/>
                  <a:gd name="T2" fmla="*/ 2147483647 w 2832"/>
                  <a:gd name="T3" fmla="*/ 0 h 48"/>
                  <a:gd name="T4" fmla="*/ 0 60000 65536"/>
                  <a:gd name="T5" fmla="*/ 0 60000 65536"/>
                  <a:gd name="T6" fmla="*/ 0 w 2832"/>
                  <a:gd name="T7" fmla="*/ 0 h 48"/>
                  <a:gd name="T8" fmla="*/ 2832 w 2832"/>
                  <a:gd name="T9" fmla="*/ 48 h 48"/>
                </a:gdLst>
                <a:ahLst/>
                <a:cxnLst>
                  <a:cxn ang="T4">
                    <a:pos x="T0" y="T1"/>
                  </a:cxn>
                  <a:cxn ang="T5">
                    <a:pos x="T2" y="T3"/>
                  </a:cxn>
                </a:cxnLst>
                <a:rect l="T6" t="T7" r="T8" b="T9"/>
                <a:pathLst>
                  <a:path w="2832" h="48">
                    <a:moveTo>
                      <a:pt x="0" y="48"/>
                    </a:moveTo>
                    <a:cubicBezTo>
                      <a:pt x="0" y="48"/>
                      <a:pt x="1416" y="24"/>
                      <a:pt x="2832" y="0"/>
                    </a:cubicBezTo>
                  </a:path>
                </a:pathLst>
              </a:custGeom>
              <a:noFill/>
              <a:ln w="76200">
                <a:solidFill>
                  <a:srgbClr val="92D050"/>
                </a:solidFill>
                <a:round/>
                <a:headEnd/>
                <a:tailEnd/>
              </a:ln>
              <a:extLst>
                <a:ext uri="{909E8E84-426E-40DD-AFC4-6F175D3DCCD1}">
                  <a14:hiddenFill xmlns:a14="http://schemas.microsoft.com/office/drawing/2010/main">
                    <a:solidFill>
                      <a:srgbClr val="FFFFFF"/>
                    </a:solidFill>
                  </a14:hiddenFill>
                </a:ext>
              </a:extLst>
            </p:spPr>
            <p:txBody>
              <a:bodyPr wrap="none"/>
              <a:lstStyle/>
              <a:p>
                <a:pPr>
                  <a:defRPr/>
                </a:pPr>
                <a:endParaRPr lang="en-US"/>
              </a:p>
            </p:txBody>
          </p:sp>
          <p:sp>
            <p:nvSpPr>
              <p:cNvPr id="36892" name="Rectangle 49"/>
              <p:cNvSpPr>
                <a:spLocks noChangeArrowheads="1"/>
              </p:cNvSpPr>
              <p:nvPr/>
            </p:nvSpPr>
            <p:spPr bwMode="auto">
              <a:xfrm>
                <a:off x="6858090" y="5075237"/>
                <a:ext cx="1263040" cy="270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bg1"/>
                    </a:solidFill>
                    <a:latin typeface="Arial" pitchFamily="34" charset="0"/>
                  </a:defRPr>
                </a:lvl1pPr>
                <a:lvl2pPr marL="742950" indent="-285750" eaLnBrk="0" hangingPunct="0">
                  <a:spcBef>
                    <a:spcPct val="20000"/>
                  </a:spcBef>
                  <a:buChar char="–"/>
                  <a:defRPr sz="2800">
                    <a:solidFill>
                      <a:schemeClr val="bg1"/>
                    </a:solidFill>
                    <a:latin typeface="Arial" pitchFamily="34" charset="0"/>
                  </a:defRPr>
                </a:lvl2pPr>
                <a:lvl3pPr marL="1143000" indent="-228600" eaLnBrk="0" hangingPunct="0">
                  <a:spcBef>
                    <a:spcPct val="20000"/>
                  </a:spcBef>
                  <a:buChar char="•"/>
                  <a:defRPr sz="2400">
                    <a:solidFill>
                      <a:schemeClr val="bg1"/>
                    </a:solidFill>
                    <a:latin typeface="Arial" pitchFamily="34" charset="0"/>
                  </a:defRPr>
                </a:lvl3pPr>
                <a:lvl4pPr marL="1600200" indent="-228600" eaLnBrk="0" hangingPunct="0">
                  <a:spcBef>
                    <a:spcPct val="20000"/>
                  </a:spcBef>
                  <a:buChar char="–"/>
                  <a:defRPr sz="2000">
                    <a:solidFill>
                      <a:schemeClr val="bg1"/>
                    </a:solidFill>
                    <a:latin typeface="Arial" pitchFamily="34" charset="0"/>
                  </a:defRPr>
                </a:lvl4pPr>
                <a:lvl5pPr marL="2057400" indent="-228600" eaLnBrk="0" hangingPunct="0">
                  <a:spcBef>
                    <a:spcPct val="20000"/>
                  </a:spcBef>
                  <a:buChar char="»"/>
                  <a:defRPr sz="2000">
                    <a:solidFill>
                      <a:schemeClr val="bg1"/>
                    </a:solidFill>
                    <a:latin typeface="Arial" pitchFamily="34" charset="0"/>
                  </a:defRPr>
                </a:lvl5pPr>
                <a:lvl6pPr marL="2514600" indent="-228600" eaLnBrk="0" fontAlgn="base" hangingPunct="0">
                  <a:spcBef>
                    <a:spcPct val="20000"/>
                  </a:spcBef>
                  <a:spcAft>
                    <a:spcPct val="0"/>
                  </a:spcAft>
                  <a:buChar char="»"/>
                  <a:defRPr sz="2000">
                    <a:solidFill>
                      <a:schemeClr val="bg1"/>
                    </a:solidFill>
                    <a:latin typeface="Arial" pitchFamily="34" charset="0"/>
                  </a:defRPr>
                </a:lvl6pPr>
                <a:lvl7pPr marL="2971800" indent="-228600" eaLnBrk="0" fontAlgn="base" hangingPunct="0">
                  <a:spcBef>
                    <a:spcPct val="20000"/>
                  </a:spcBef>
                  <a:spcAft>
                    <a:spcPct val="0"/>
                  </a:spcAft>
                  <a:buChar char="»"/>
                  <a:defRPr sz="2000">
                    <a:solidFill>
                      <a:schemeClr val="bg1"/>
                    </a:solidFill>
                    <a:latin typeface="Arial" pitchFamily="34" charset="0"/>
                  </a:defRPr>
                </a:lvl7pPr>
                <a:lvl8pPr marL="3429000" indent="-228600" eaLnBrk="0" fontAlgn="base" hangingPunct="0">
                  <a:spcBef>
                    <a:spcPct val="20000"/>
                  </a:spcBef>
                  <a:spcAft>
                    <a:spcPct val="0"/>
                  </a:spcAft>
                  <a:buChar char="»"/>
                  <a:defRPr sz="2000">
                    <a:solidFill>
                      <a:schemeClr val="bg1"/>
                    </a:solidFill>
                    <a:latin typeface="Arial" pitchFamily="34" charset="0"/>
                  </a:defRPr>
                </a:lvl8pPr>
                <a:lvl9pPr marL="3886200" indent="-228600" eaLnBrk="0" fontAlgn="base" hangingPunct="0">
                  <a:spcBef>
                    <a:spcPct val="20000"/>
                  </a:spcBef>
                  <a:spcAft>
                    <a:spcPct val="0"/>
                  </a:spcAft>
                  <a:buChar char="»"/>
                  <a:defRPr sz="2000">
                    <a:solidFill>
                      <a:schemeClr val="bg1"/>
                    </a:solidFill>
                    <a:latin typeface="Arial" pitchFamily="34" charset="0"/>
                  </a:defRPr>
                </a:lvl9pPr>
              </a:lstStyle>
              <a:p>
                <a:pPr algn="ctr" eaLnBrk="1" hangingPunct="1">
                  <a:lnSpc>
                    <a:spcPct val="80000"/>
                  </a:lnSpc>
                  <a:spcBef>
                    <a:spcPct val="0"/>
                  </a:spcBef>
                  <a:buFontTx/>
                  <a:buNone/>
                </a:pPr>
                <a:r>
                  <a:rPr lang="en-US" altLang="en-US" sz="2200" b="1">
                    <a:solidFill>
                      <a:srgbClr val="FFFFFF"/>
                    </a:solidFill>
                    <a:latin typeface="Calibri" pitchFamily="34" charset="0"/>
                    <a:ea typeface="MS PGothic" pitchFamily="34" charset="-128"/>
                  </a:rPr>
                  <a:t>Antagonist</a:t>
                </a:r>
                <a:endParaRPr lang="en-US" altLang="en-US" sz="2400" b="1">
                  <a:solidFill>
                    <a:srgbClr val="FFFFFF"/>
                  </a:solidFill>
                  <a:latin typeface="Calibri" pitchFamily="34" charset="0"/>
                  <a:ea typeface="MS PGothic" pitchFamily="34" charset="-128"/>
                </a:endParaRPr>
              </a:p>
            </p:txBody>
          </p:sp>
        </p:grpSp>
        <p:grpSp>
          <p:nvGrpSpPr>
            <p:cNvPr id="36886" name="Group 41"/>
            <p:cNvGrpSpPr>
              <a:grpSpLocks/>
            </p:cNvGrpSpPr>
            <p:nvPr/>
          </p:nvGrpSpPr>
          <p:grpSpPr bwMode="auto">
            <a:xfrm>
              <a:off x="1999095" y="4060447"/>
              <a:ext cx="6047750" cy="1668215"/>
              <a:chOff x="2173720" y="4060447"/>
              <a:chExt cx="6047761" cy="1668215"/>
            </a:xfrm>
          </p:grpSpPr>
          <p:sp>
            <p:nvSpPr>
              <p:cNvPr id="63" name="Freeform 34"/>
              <p:cNvSpPr>
                <a:spLocks/>
              </p:cNvSpPr>
              <p:nvPr/>
            </p:nvSpPr>
            <p:spPr bwMode="auto">
              <a:xfrm flipV="1">
                <a:off x="2173720" y="4060447"/>
                <a:ext cx="4595073" cy="1668215"/>
              </a:xfrm>
              <a:custGeom>
                <a:avLst/>
                <a:gdLst>
                  <a:gd name="T0" fmla="*/ 2147483647 w 5344"/>
                  <a:gd name="T1" fmla="*/ 2147483647 h 1817"/>
                  <a:gd name="T2" fmla="*/ 2147483647 w 5344"/>
                  <a:gd name="T3" fmla="*/ 2147483647 h 1817"/>
                  <a:gd name="T4" fmla="*/ 2147483647 w 5344"/>
                  <a:gd name="T5" fmla="*/ 2147483647 h 1817"/>
                  <a:gd name="T6" fmla="*/ 2147483647 w 5344"/>
                  <a:gd name="T7" fmla="*/ 2147483647 h 1817"/>
                  <a:gd name="T8" fmla="*/ 2147483647 w 5344"/>
                  <a:gd name="T9" fmla="*/ 2147483647 h 1817"/>
                  <a:gd name="T10" fmla="*/ 2147483647 w 5344"/>
                  <a:gd name="T11" fmla="*/ 2147483647 h 1817"/>
                  <a:gd name="T12" fmla="*/ 2147483647 w 5344"/>
                  <a:gd name="T13" fmla="*/ 2147483647 h 1817"/>
                  <a:gd name="T14" fmla="*/ 2147483647 w 5344"/>
                  <a:gd name="T15" fmla="*/ 2147483647 h 1817"/>
                  <a:gd name="T16" fmla="*/ 2147483647 w 5344"/>
                  <a:gd name="T17" fmla="*/ 2147483647 h 1817"/>
                  <a:gd name="T18" fmla="*/ 2147483647 w 5344"/>
                  <a:gd name="T19" fmla="*/ 2147483647 h 1817"/>
                  <a:gd name="T20" fmla="*/ 2147483647 w 5344"/>
                  <a:gd name="T21" fmla="*/ 2147483647 h 1817"/>
                  <a:gd name="T22" fmla="*/ 2147483647 w 5344"/>
                  <a:gd name="T23" fmla="*/ 2147483647 h 1817"/>
                  <a:gd name="T24" fmla="*/ 2147483647 w 5344"/>
                  <a:gd name="T25" fmla="*/ 2147483647 h 1817"/>
                  <a:gd name="T26" fmla="*/ 2147483647 w 5344"/>
                  <a:gd name="T27" fmla="*/ 2147483647 h 1817"/>
                  <a:gd name="T28" fmla="*/ 2147483647 w 5344"/>
                  <a:gd name="T29" fmla="*/ 2147483647 h 1817"/>
                  <a:gd name="T30" fmla="*/ 2147483647 w 5344"/>
                  <a:gd name="T31" fmla="*/ 2147483647 h 1817"/>
                  <a:gd name="T32" fmla="*/ 2147483647 w 5344"/>
                  <a:gd name="T33" fmla="*/ 2147483647 h 1817"/>
                  <a:gd name="T34" fmla="*/ 2147483647 w 5344"/>
                  <a:gd name="T35" fmla="*/ 2147483647 h 1817"/>
                  <a:gd name="T36" fmla="*/ 2147483647 w 5344"/>
                  <a:gd name="T37" fmla="*/ 2147483647 h 1817"/>
                  <a:gd name="T38" fmla="*/ 2147483647 w 5344"/>
                  <a:gd name="T39" fmla="*/ 2147483647 h 1817"/>
                  <a:gd name="T40" fmla="*/ 2147483647 w 5344"/>
                  <a:gd name="T41" fmla="*/ 2147483647 h 1817"/>
                  <a:gd name="T42" fmla="*/ 2147483647 w 5344"/>
                  <a:gd name="T43" fmla="*/ 2147483647 h 1817"/>
                  <a:gd name="T44" fmla="*/ 2147483647 w 5344"/>
                  <a:gd name="T45" fmla="*/ 2147483647 h 1817"/>
                  <a:gd name="T46" fmla="*/ 2147483647 w 5344"/>
                  <a:gd name="T47" fmla="*/ 2147483647 h 1817"/>
                  <a:gd name="T48" fmla="*/ 2147483647 w 5344"/>
                  <a:gd name="T49" fmla="*/ 2147483647 h 1817"/>
                  <a:gd name="T50" fmla="*/ 2147483647 w 5344"/>
                  <a:gd name="T51" fmla="*/ 2147483647 h 1817"/>
                  <a:gd name="T52" fmla="*/ 2147483647 w 5344"/>
                  <a:gd name="T53" fmla="*/ 2147483647 h 1817"/>
                  <a:gd name="T54" fmla="*/ 2147483647 w 5344"/>
                  <a:gd name="T55" fmla="*/ 2147483647 h 1817"/>
                  <a:gd name="T56" fmla="*/ 2147483647 w 5344"/>
                  <a:gd name="T57" fmla="*/ 2147483647 h 1817"/>
                  <a:gd name="T58" fmla="*/ 2147483647 w 5344"/>
                  <a:gd name="T59" fmla="*/ 2147483647 h 1817"/>
                  <a:gd name="T60" fmla="*/ 2147483647 w 5344"/>
                  <a:gd name="T61" fmla="*/ 2147483647 h 1817"/>
                  <a:gd name="T62" fmla="*/ 2147483647 w 5344"/>
                  <a:gd name="T63" fmla="*/ 2147483647 h 1817"/>
                  <a:gd name="T64" fmla="*/ 2147483647 w 5344"/>
                  <a:gd name="T65" fmla="*/ 2147483647 h 1817"/>
                  <a:gd name="T66" fmla="*/ 2147483647 w 5344"/>
                  <a:gd name="T67" fmla="*/ 2147483647 h 1817"/>
                  <a:gd name="T68" fmla="*/ 2147483647 w 5344"/>
                  <a:gd name="T69" fmla="*/ 2147483647 h 1817"/>
                  <a:gd name="T70" fmla="*/ 2147483647 w 5344"/>
                  <a:gd name="T71" fmla="*/ 2147483647 h 1817"/>
                  <a:gd name="T72" fmla="*/ 2147483647 w 5344"/>
                  <a:gd name="T73" fmla="*/ 2147483647 h 1817"/>
                  <a:gd name="T74" fmla="*/ 2147483647 w 5344"/>
                  <a:gd name="T75" fmla="*/ 2147483647 h 1817"/>
                  <a:gd name="T76" fmla="*/ 2147483647 w 5344"/>
                  <a:gd name="T77" fmla="*/ 2147483647 h 1817"/>
                  <a:gd name="T78" fmla="*/ 2147483647 w 5344"/>
                  <a:gd name="T79" fmla="*/ 2147483647 h 1817"/>
                  <a:gd name="T80" fmla="*/ 2147483647 w 5344"/>
                  <a:gd name="T81" fmla="*/ 2147483647 h 1817"/>
                  <a:gd name="T82" fmla="*/ 2147483647 w 5344"/>
                  <a:gd name="T83" fmla="*/ 2147483647 h 1817"/>
                  <a:gd name="T84" fmla="*/ 2147483647 w 5344"/>
                  <a:gd name="T85" fmla="*/ 2147483647 h 1817"/>
                  <a:gd name="T86" fmla="*/ 2147483647 w 5344"/>
                  <a:gd name="T87" fmla="*/ 2147483647 h 1817"/>
                  <a:gd name="T88" fmla="*/ 2147483647 w 5344"/>
                  <a:gd name="T89" fmla="*/ 2147483647 h 1817"/>
                  <a:gd name="T90" fmla="*/ 2147483647 w 5344"/>
                  <a:gd name="T91" fmla="*/ 2147483647 h 1817"/>
                  <a:gd name="T92" fmla="*/ 2147483647 w 5344"/>
                  <a:gd name="T93" fmla="*/ 2147483647 h 1817"/>
                  <a:gd name="T94" fmla="*/ 2147483647 w 5344"/>
                  <a:gd name="T95" fmla="*/ 2147483647 h 1817"/>
                  <a:gd name="T96" fmla="*/ 2147483647 w 5344"/>
                  <a:gd name="T97" fmla="*/ 2147483647 h 1817"/>
                  <a:gd name="T98" fmla="*/ 2147483647 w 5344"/>
                  <a:gd name="T99" fmla="*/ 2147483647 h 1817"/>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5344"/>
                  <a:gd name="T151" fmla="*/ 0 h 1817"/>
                  <a:gd name="T152" fmla="*/ 5344 w 5344"/>
                  <a:gd name="T153" fmla="*/ 1817 h 1817"/>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5344" h="1817">
                    <a:moveTo>
                      <a:pt x="0" y="0"/>
                    </a:moveTo>
                    <a:lnTo>
                      <a:pt x="36" y="4"/>
                    </a:lnTo>
                    <a:lnTo>
                      <a:pt x="71" y="7"/>
                    </a:lnTo>
                    <a:lnTo>
                      <a:pt x="107" y="10"/>
                    </a:lnTo>
                    <a:lnTo>
                      <a:pt x="143" y="14"/>
                    </a:lnTo>
                    <a:lnTo>
                      <a:pt x="178" y="18"/>
                    </a:lnTo>
                    <a:lnTo>
                      <a:pt x="214" y="22"/>
                    </a:lnTo>
                    <a:lnTo>
                      <a:pt x="250" y="27"/>
                    </a:lnTo>
                    <a:lnTo>
                      <a:pt x="285" y="32"/>
                    </a:lnTo>
                    <a:lnTo>
                      <a:pt x="321" y="37"/>
                    </a:lnTo>
                    <a:lnTo>
                      <a:pt x="356" y="44"/>
                    </a:lnTo>
                    <a:lnTo>
                      <a:pt x="392" y="51"/>
                    </a:lnTo>
                    <a:lnTo>
                      <a:pt x="428" y="58"/>
                    </a:lnTo>
                    <a:lnTo>
                      <a:pt x="463" y="67"/>
                    </a:lnTo>
                    <a:lnTo>
                      <a:pt x="499" y="76"/>
                    </a:lnTo>
                    <a:lnTo>
                      <a:pt x="535" y="86"/>
                    </a:lnTo>
                    <a:lnTo>
                      <a:pt x="570" y="98"/>
                    </a:lnTo>
                    <a:lnTo>
                      <a:pt x="606" y="110"/>
                    </a:lnTo>
                    <a:lnTo>
                      <a:pt x="641" y="124"/>
                    </a:lnTo>
                    <a:lnTo>
                      <a:pt x="677" y="138"/>
                    </a:lnTo>
                    <a:lnTo>
                      <a:pt x="713" y="154"/>
                    </a:lnTo>
                    <a:lnTo>
                      <a:pt x="748" y="172"/>
                    </a:lnTo>
                    <a:lnTo>
                      <a:pt x="784" y="190"/>
                    </a:lnTo>
                    <a:lnTo>
                      <a:pt x="820" y="211"/>
                    </a:lnTo>
                    <a:lnTo>
                      <a:pt x="855" y="232"/>
                    </a:lnTo>
                    <a:lnTo>
                      <a:pt x="891" y="256"/>
                    </a:lnTo>
                    <a:lnTo>
                      <a:pt x="926" y="281"/>
                    </a:lnTo>
                    <a:lnTo>
                      <a:pt x="962" y="308"/>
                    </a:lnTo>
                    <a:lnTo>
                      <a:pt x="998" y="337"/>
                    </a:lnTo>
                    <a:lnTo>
                      <a:pt x="1033" y="367"/>
                    </a:lnTo>
                    <a:lnTo>
                      <a:pt x="1069" y="398"/>
                    </a:lnTo>
                    <a:lnTo>
                      <a:pt x="1105" y="430"/>
                    </a:lnTo>
                    <a:lnTo>
                      <a:pt x="1140" y="463"/>
                    </a:lnTo>
                    <a:lnTo>
                      <a:pt x="1176" y="498"/>
                    </a:lnTo>
                    <a:lnTo>
                      <a:pt x="1211" y="533"/>
                    </a:lnTo>
                    <a:lnTo>
                      <a:pt x="1247" y="569"/>
                    </a:lnTo>
                    <a:lnTo>
                      <a:pt x="1283" y="606"/>
                    </a:lnTo>
                    <a:lnTo>
                      <a:pt x="1318" y="643"/>
                    </a:lnTo>
                    <a:lnTo>
                      <a:pt x="1354" y="681"/>
                    </a:lnTo>
                    <a:lnTo>
                      <a:pt x="1390" y="719"/>
                    </a:lnTo>
                    <a:lnTo>
                      <a:pt x="1425" y="758"/>
                    </a:lnTo>
                    <a:lnTo>
                      <a:pt x="1461" y="796"/>
                    </a:lnTo>
                    <a:lnTo>
                      <a:pt x="1496" y="835"/>
                    </a:lnTo>
                    <a:lnTo>
                      <a:pt x="1532" y="874"/>
                    </a:lnTo>
                    <a:lnTo>
                      <a:pt x="1568" y="912"/>
                    </a:lnTo>
                    <a:lnTo>
                      <a:pt x="1603" y="951"/>
                    </a:lnTo>
                    <a:lnTo>
                      <a:pt x="1639" y="989"/>
                    </a:lnTo>
                    <a:lnTo>
                      <a:pt x="1675" y="1026"/>
                    </a:lnTo>
                    <a:lnTo>
                      <a:pt x="1710" y="1063"/>
                    </a:lnTo>
                    <a:lnTo>
                      <a:pt x="1746" y="1100"/>
                    </a:lnTo>
                    <a:lnTo>
                      <a:pt x="1781" y="1136"/>
                    </a:lnTo>
                    <a:lnTo>
                      <a:pt x="1817" y="1169"/>
                    </a:lnTo>
                    <a:lnTo>
                      <a:pt x="1853" y="1202"/>
                    </a:lnTo>
                    <a:lnTo>
                      <a:pt x="1888" y="1233"/>
                    </a:lnTo>
                    <a:lnTo>
                      <a:pt x="1924" y="1264"/>
                    </a:lnTo>
                    <a:lnTo>
                      <a:pt x="1960" y="1294"/>
                    </a:lnTo>
                    <a:lnTo>
                      <a:pt x="1995" y="1323"/>
                    </a:lnTo>
                    <a:lnTo>
                      <a:pt x="2031" y="1352"/>
                    </a:lnTo>
                    <a:lnTo>
                      <a:pt x="2066" y="1379"/>
                    </a:lnTo>
                    <a:lnTo>
                      <a:pt x="2102" y="1406"/>
                    </a:lnTo>
                    <a:lnTo>
                      <a:pt x="2138" y="1431"/>
                    </a:lnTo>
                    <a:lnTo>
                      <a:pt x="2173" y="1456"/>
                    </a:lnTo>
                    <a:lnTo>
                      <a:pt x="2209" y="1480"/>
                    </a:lnTo>
                    <a:lnTo>
                      <a:pt x="2245" y="1503"/>
                    </a:lnTo>
                    <a:lnTo>
                      <a:pt x="2280" y="1525"/>
                    </a:lnTo>
                    <a:lnTo>
                      <a:pt x="2316" y="1546"/>
                    </a:lnTo>
                    <a:lnTo>
                      <a:pt x="2351" y="1566"/>
                    </a:lnTo>
                    <a:lnTo>
                      <a:pt x="2387" y="1585"/>
                    </a:lnTo>
                    <a:lnTo>
                      <a:pt x="2423" y="1603"/>
                    </a:lnTo>
                    <a:lnTo>
                      <a:pt x="2458" y="1621"/>
                    </a:lnTo>
                    <a:lnTo>
                      <a:pt x="2494" y="1637"/>
                    </a:lnTo>
                    <a:lnTo>
                      <a:pt x="2530" y="1652"/>
                    </a:lnTo>
                    <a:lnTo>
                      <a:pt x="2565" y="1666"/>
                    </a:lnTo>
                    <a:lnTo>
                      <a:pt x="2601" y="1680"/>
                    </a:lnTo>
                    <a:lnTo>
                      <a:pt x="2636" y="1692"/>
                    </a:lnTo>
                    <a:lnTo>
                      <a:pt x="2672" y="1703"/>
                    </a:lnTo>
                    <a:lnTo>
                      <a:pt x="2708" y="1713"/>
                    </a:lnTo>
                    <a:lnTo>
                      <a:pt x="2743" y="1721"/>
                    </a:lnTo>
                    <a:lnTo>
                      <a:pt x="2779" y="1728"/>
                    </a:lnTo>
                    <a:lnTo>
                      <a:pt x="2815" y="1735"/>
                    </a:lnTo>
                    <a:lnTo>
                      <a:pt x="2850" y="1741"/>
                    </a:lnTo>
                    <a:lnTo>
                      <a:pt x="2886" y="1746"/>
                    </a:lnTo>
                    <a:lnTo>
                      <a:pt x="2921" y="1750"/>
                    </a:lnTo>
                    <a:lnTo>
                      <a:pt x="2957" y="1753"/>
                    </a:lnTo>
                    <a:lnTo>
                      <a:pt x="2993" y="1756"/>
                    </a:lnTo>
                    <a:lnTo>
                      <a:pt x="3028" y="1759"/>
                    </a:lnTo>
                    <a:lnTo>
                      <a:pt x="3064" y="1760"/>
                    </a:lnTo>
                    <a:lnTo>
                      <a:pt x="3100" y="1762"/>
                    </a:lnTo>
                    <a:lnTo>
                      <a:pt x="3135" y="1763"/>
                    </a:lnTo>
                    <a:lnTo>
                      <a:pt x="3171" y="1763"/>
                    </a:lnTo>
                    <a:lnTo>
                      <a:pt x="3206" y="1764"/>
                    </a:lnTo>
                    <a:lnTo>
                      <a:pt x="3242" y="1764"/>
                    </a:lnTo>
                    <a:lnTo>
                      <a:pt x="3278" y="1763"/>
                    </a:lnTo>
                    <a:lnTo>
                      <a:pt x="3313" y="1763"/>
                    </a:lnTo>
                    <a:lnTo>
                      <a:pt x="3349" y="1763"/>
                    </a:lnTo>
                    <a:lnTo>
                      <a:pt x="3385" y="1762"/>
                    </a:lnTo>
                    <a:lnTo>
                      <a:pt x="3420" y="1762"/>
                    </a:lnTo>
                    <a:lnTo>
                      <a:pt x="3456" y="1761"/>
                    </a:lnTo>
                    <a:lnTo>
                      <a:pt x="3491" y="1761"/>
                    </a:lnTo>
                    <a:lnTo>
                      <a:pt x="3527" y="1760"/>
                    </a:lnTo>
                    <a:lnTo>
                      <a:pt x="3563" y="1760"/>
                    </a:lnTo>
                    <a:lnTo>
                      <a:pt x="3598" y="1759"/>
                    </a:lnTo>
                    <a:lnTo>
                      <a:pt x="3634" y="1759"/>
                    </a:lnTo>
                    <a:lnTo>
                      <a:pt x="3670" y="1758"/>
                    </a:lnTo>
                    <a:lnTo>
                      <a:pt x="3705" y="1758"/>
                    </a:lnTo>
                    <a:lnTo>
                      <a:pt x="3741" y="1758"/>
                    </a:lnTo>
                    <a:lnTo>
                      <a:pt x="3776" y="1759"/>
                    </a:lnTo>
                    <a:lnTo>
                      <a:pt x="3812" y="1759"/>
                    </a:lnTo>
                    <a:lnTo>
                      <a:pt x="3848" y="1760"/>
                    </a:lnTo>
                    <a:lnTo>
                      <a:pt x="3883" y="1760"/>
                    </a:lnTo>
                    <a:lnTo>
                      <a:pt x="3919" y="1761"/>
                    </a:lnTo>
                    <a:lnTo>
                      <a:pt x="3955" y="1762"/>
                    </a:lnTo>
                    <a:lnTo>
                      <a:pt x="3990" y="1764"/>
                    </a:lnTo>
                    <a:lnTo>
                      <a:pt x="4026" y="1765"/>
                    </a:lnTo>
                    <a:lnTo>
                      <a:pt x="4061" y="1767"/>
                    </a:lnTo>
                    <a:lnTo>
                      <a:pt x="4097" y="1768"/>
                    </a:lnTo>
                    <a:lnTo>
                      <a:pt x="4133" y="1770"/>
                    </a:lnTo>
                    <a:lnTo>
                      <a:pt x="4168" y="1772"/>
                    </a:lnTo>
                    <a:lnTo>
                      <a:pt x="4204" y="1774"/>
                    </a:lnTo>
                    <a:lnTo>
                      <a:pt x="4240" y="1776"/>
                    </a:lnTo>
                    <a:lnTo>
                      <a:pt x="4275" y="1778"/>
                    </a:lnTo>
                    <a:lnTo>
                      <a:pt x="4311" y="1780"/>
                    </a:lnTo>
                    <a:lnTo>
                      <a:pt x="4346" y="1782"/>
                    </a:lnTo>
                    <a:lnTo>
                      <a:pt x="4382" y="1784"/>
                    </a:lnTo>
                    <a:lnTo>
                      <a:pt x="4418" y="1786"/>
                    </a:lnTo>
                    <a:lnTo>
                      <a:pt x="4453" y="1789"/>
                    </a:lnTo>
                    <a:lnTo>
                      <a:pt x="4489" y="1790"/>
                    </a:lnTo>
                    <a:lnTo>
                      <a:pt x="4525" y="1791"/>
                    </a:lnTo>
                    <a:lnTo>
                      <a:pt x="4560" y="1792"/>
                    </a:lnTo>
                    <a:lnTo>
                      <a:pt x="4596" y="1793"/>
                    </a:lnTo>
                    <a:lnTo>
                      <a:pt x="4631" y="1794"/>
                    </a:lnTo>
                    <a:lnTo>
                      <a:pt x="4667" y="1795"/>
                    </a:lnTo>
                    <a:lnTo>
                      <a:pt x="4703" y="1796"/>
                    </a:lnTo>
                    <a:lnTo>
                      <a:pt x="4738" y="1797"/>
                    </a:lnTo>
                    <a:lnTo>
                      <a:pt x="4774" y="1798"/>
                    </a:lnTo>
                    <a:lnTo>
                      <a:pt x="4810" y="1799"/>
                    </a:lnTo>
                    <a:lnTo>
                      <a:pt x="4845" y="1800"/>
                    </a:lnTo>
                    <a:lnTo>
                      <a:pt x="4881" y="1801"/>
                    </a:lnTo>
                    <a:lnTo>
                      <a:pt x="4916" y="1803"/>
                    </a:lnTo>
                    <a:lnTo>
                      <a:pt x="4952" y="1804"/>
                    </a:lnTo>
                    <a:lnTo>
                      <a:pt x="4988" y="1805"/>
                    </a:lnTo>
                    <a:lnTo>
                      <a:pt x="5023" y="1806"/>
                    </a:lnTo>
                    <a:lnTo>
                      <a:pt x="5059" y="1807"/>
                    </a:lnTo>
                    <a:lnTo>
                      <a:pt x="5095" y="1808"/>
                    </a:lnTo>
                    <a:lnTo>
                      <a:pt x="5130" y="1810"/>
                    </a:lnTo>
                    <a:lnTo>
                      <a:pt x="5166" y="1811"/>
                    </a:lnTo>
                    <a:lnTo>
                      <a:pt x="5201" y="1812"/>
                    </a:lnTo>
                    <a:lnTo>
                      <a:pt x="5237" y="1813"/>
                    </a:lnTo>
                    <a:lnTo>
                      <a:pt x="5273" y="1814"/>
                    </a:lnTo>
                    <a:lnTo>
                      <a:pt x="5308" y="1816"/>
                    </a:lnTo>
                    <a:lnTo>
                      <a:pt x="5344" y="1817"/>
                    </a:lnTo>
                  </a:path>
                </a:pathLst>
              </a:custGeom>
              <a:noFill/>
              <a:ln w="76200">
                <a:solidFill>
                  <a:schemeClr val="bg1">
                    <a:lumMod val="75000"/>
                  </a:schemeClr>
                </a:solidFill>
                <a:round/>
                <a:headEnd/>
                <a:tailEnd/>
              </a:ln>
              <a:extLst>
                <a:ext uri="{909E8E84-426E-40DD-AFC4-6F175D3DCCD1}">
                  <a14:hiddenFill xmlns:a14="http://schemas.microsoft.com/office/drawing/2010/main">
                    <a:solidFill>
                      <a:srgbClr val="FFFFFF"/>
                    </a:solidFill>
                  </a14:hiddenFill>
                </a:ext>
              </a:extLst>
            </p:spPr>
            <p:txBody>
              <a:bodyPr rot="10800000"/>
              <a:lstStyle/>
              <a:p>
                <a:pPr algn="ctr" eaLnBrk="0" hangingPunct="0">
                  <a:lnSpc>
                    <a:spcPct val="80000"/>
                  </a:lnSpc>
                  <a:defRPr/>
                </a:pPr>
                <a:endParaRPr lang="en-US" sz="4000" b="1">
                  <a:solidFill>
                    <a:srgbClr val="FFCC00"/>
                  </a:solidFill>
                  <a:latin typeface="Arial" charset="0"/>
                </a:endParaRPr>
              </a:p>
            </p:txBody>
          </p:sp>
          <p:sp>
            <p:nvSpPr>
              <p:cNvPr id="36888" name="Rectangle 39"/>
              <p:cNvSpPr>
                <a:spLocks noChangeArrowheads="1"/>
              </p:cNvSpPr>
              <p:nvPr/>
            </p:nvSpPr>
            <p:spPr bwMode="auto">
              <a:xfrm>
                <a:off x="5791131" y="4191000"/>
                <a:ext cx="1705129" cy="2708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eaLnBrk="0" hangingPunct="0">
                  <a:lnSpc>
                    <a:spcPct val="80000"/>
                  </a:lnSpc>
                </a:pPr>
                <a:r>
                  <a:rPr lang="en-US" altLang="en-US" sz="2200" b="1">
                    <a:solidFill>
                      <a:srgbClr val="FFFFFF"/>
                    </a:solidFill>
                    <a:latin typeface="Calibri" pitchFamily="34" charset="0"/>
                  </a:rPr>
                  <a:t>Partial Agonist</a:t>
                </a:r>
                <a:endParaRPr lang="en-US" altLang="en-US" sz="4000" b="1">
                  <a:solidFill>
                    <a:srgbClr val="FFFFFF"/>
                  </a:solidFill>
                  <a:latin typeface="Calibri" pitchFamily="34" charset="0"/>
                </a:endParaRPr>
              </a:p>
            </p:txBody>
          </p:sp>
          <p:sp>
            <p:nvSpPr>
              <p:cNvPr id="36889" name="Rectangle 50"/>
              <p:cNvSpPr>
                <a:spLocks noChangeArrowheads="1"/>
              </p:cNvSpPr>
              <p:nvPr/>
            </p:nvSpPr>
            <p:spPr bwMode="auto">
              <a:xfrm>
                <a:off x="5791399" y="4503738"/>
                <a:ext cx="2430082" cy="2708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eaLnBrk="0" hangingPunct="0">
                  <a:lnSpc>
                    <a:spcPct val="80000"/>
                  </a:lnSpc>
                </a:pPr>
                <a:r>
                  <a:rPr lang="en-US" altLang="en-US" sz="2200" b="1">
                    <a:solidFill>
                      <a:srgbClr val="FFFFFF"/>
                    </a:solidFill>
                    <a:latin typeface="Calibri" pitchFamily="34" charset="0"/>
                  </a:rPr>
                  <a:t>(e.g. buprenorphine)</a:t>
                </a:r>
                <a:endParaRPr lang="en-US" altLang="en-US" sz="4000" b="1">
                  <a:solidFill>
                    <a:srgbClr val="FFFFFF"/>
                  </a:solidFill>
                  <a:latin typeface="Calibri" pitchFamily="34" charset="0"/>
                </a:endParaRPr>
              </a:p>
            </p:txBody>
          </p:sp>
        </p:grpSp>
      </p:grpSp>
      <p:sp>
        <p:nvSpPr>
          <p:cNvPr id="2" name="Slide Number Placeholder 1"/>
          <p:cNvSpPr>
            <a:spLocks noGrp="1"/>
          </p:cNvSpPr>
          <p:nvPr>
            <p:ph type="sldNum" sz="quarter" idx="12"/>
          </p:nvPr>
        </p:nvSpPr>
        <p:spPr/>
        <p:txBody>
          <a:bodyPr/>
          <a:lstStyle/>
          <a:p>
            <a:fld id="{D57F1E4F-1CFF-5643-939E-217C01CDF565}" type="slidenum">
              <a:rPr lang="en-US" smtClean="0"/>
              <a:pPr/>
              <a:t>86</a:t>
            </a:fld>
            <a:endParaRPr lang="en-US" dirty="0"/>
          </a:p>
        </p:txBody>
      </p:sp>
    </p:spTree>
    <p:extLst>
      <p:ext uri="{BB962C8B-B14F-4D97-AF65-F5344CB8AC3E}">
        <p14:creationId xmlns:p14="http://schemas.microsoft.com/office/powerpoint/2010/main" val="3731609289"/>
      </p:ext>
    </p:extLst>
  </p:cSld>
  <p:clrMapOvr>
    <a:masterClrMapping/>
  </p:clrMapOvr>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1170" name="Rectangle 2"/>
          <p:cNvSpPr>
            <a:spLocks noGrp="1" noChangeArrowheads="1"/>
          </p:cNvSpPr>
          <p:nvPr>
            <p:ph type="title" idx="4294967295"/>
          </p:nvPr>
        </p:nvSpPr>
        <p:spPr>
          <a:xfrm>
            <a:off x="2095500" y="2315324"/>
            <a:ext cx="8305800" cy="1431925"/>
          </a:xfrm>
        </p:spPr>
        <p:txBody>
          <a:bodyPr>
            <a:normAutofit fontScale="90000"/>
          </a:bodyPr>
          <a:lstStyle/>
          <a:p>
            <a:pPr eaLnBrk="1" hangingPunct="1">
              <a:defRPr/>
            </a:pPr>
            <a:r>
              <a:rPr lang="en-US" sz="5400" dirty="0">
                <a:effectLst>
                  <a:outerShdw blurRad="38100" dist="38100" dir="2700000" algn="tl">
                    <a:srgbClr val="000000"/>
                  </a:outerShdw>
                </a:effectLst>
              </a:rPr>
              <a:t>Naltrexone for Extended-Release Injectable Suspension</a:t>
            </a:r>
          </a:p>
        </p:txBody>
      </p:sp>
      <p:sp>
        <p:nvSpPr>
          <p:cNvPr id="123912" name="Text Box 8"/>
          <p:cNvSpPr txBox="1">
            <a:spLocks noChangeArrowheads="1"/>
          </p:cNvSpPr>
          <p:nvPr/>
        </p:nvSpPr>
        <p:spPr bwMode="auto">
          <a:xfrm>
            <a:off x="701040" y="4358648"/>
            <a:ext cx="4876800" cy="584775"/>
          </a:xfrm>
          <a:prstGeom prst="rect">
            <a:avLst/>
          </a:prstGeom>
          <a:noFill/>
          <a:ln w="38100" algn="ctr">
            <a:noFill/>
            <a:miter lim="800000"/>
            <a:headEnd/>
            <a:tailEnd/>
          </a:ln>
          <a:effectLst>
            <a:prstShdw prst="shdw17" dist="17961" dir="2700000">
              <a:schemeClr val="accent1">
                <a:gamma/>
                <a:shade val="60000"/>
                <a:invGamma/>
              </a:schemeClr>
            </a:prstShdw>
          </a:effectLst>
        </p:spPr>
        <p:txBody>
          <a:bodyPr>
            <a:spAutoFit/>
          </a:bodyPr>
          <a:lstStyle/>
          <a:p>
            <a:pPr algn="ctr" eaLnBrk="0" fontAlgn="base" hangingPunct="0">
              <a:lnSpc>
                <a:spcPct val="80000"/>
              </a:lnSpc>
              <a:spcBef>
                <a:spcPct val="50000"/>
              </a:spcBef>
              <a:spcAft>
                <a:spcPct val="0"/>
              </a:spcAft>
              <a:defRPr/>
            </a:pPr>
            <a:r>
              <a:rPr lang="en-US" sz="4000" b="1" dirty="0" err="1">
                <a:solidFill>
                  <a:srgbClr val="FFCC00"/>
                </a:solidFill>
              </a:rPr>
              <a:t>Vivitrol</a:t>
            </a:r>
            <a:r>
              <a:rPr lang="en-US" sz="4000" b="1" baseline="30000" dirty="0">
                <a:solidFill>
                  <a:srgbClr val="FFCC00"/>
                </a:solidFill>
              </a:rPr>
              <a:t>®</a:t>
            </a:r>
          </a:p>
        </p:txBody>
      </p:sp>
      <p:sp>
        <p:nvSpPr>
          <p:cNvPr id="2" name="Slide Number Placeholder 1"/>
          <p:cNvSpPr>
            <a:spLocks noGrp="1"/>
          </p:cNvSpPr>
          <p:nvPr>
            <p:ph type="sldNum" sz="quarter" idx="12"/>
          </p:nvPr>
        </p:nvSpPr>
        <p:spPr/>
        <p:txBody>
          <a:bodyPr/>
          <a:lstStyle/>
          <a:p>
            <a:fld id="{D57F1E4F-1CFF-5643-939E-217C01CDF565}" type="slidenum">
              <a:rPr lang="en-US" smtClean="0"/>
              <a:pPr/>
              <a:t>87</a:t>
            </a:fld>
            <a:endParaRPr lang="en-US" dirty="0"/>
          </a:p>
        </p:txBody>
      </p:sp>
    </p:spTree>
    <p:extLst>
      <p:ext uri="{BB962C8B-B14F-4D97-AF65-F5344CB8AC3E}">
        <p14:creationId xmlns:p14="http://schemas.microsoft.com/office/powerpoint/2010/main" val="169453015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5" presetClass="entr" presetSubtype="0" fill="hold" grpId="0" nodeType="withEffect">
                                  <p:stCondLst>
                                    <p:cond delay="0"/>
                                  </p:stCondLst>
                                  <p:childTnLst>
                                    <p:set>
                                      <p:cBhvr>
                                        <p:cTn id="6" dur="1" fill="hold">
                                          <p:stCondLst>
                                            <p:cond delay="0"/>
                                          </p:stCondLst>
                                        </p:cTn>
                                        <p:tgtEl>
                                          <p:spTgt spid="1031170"/>
                                        </p:tgtEl>
                                        <p:attrNameLst>
                                          <p:attrName>style.visibility</p:attrName>
                                        </p:attrNameLst>
                                      </p:cBhvr>
                                      <p:to>
                                        <p:strVal val="visible"/>
                                      </p:to>
                                    </p:set>
                                    <p:animEffect transition="in" filter="fade">
                                      <p:cBhvr>
                                        <p:cTn id="7" dur="2000"/>
                                        <p:tgtEl>
                                          <p:spTgt spid="1031170"/>
                                        </p:tgtEl>
                                      </p:cBhvr>
                                    </p:animEffect>
                                    <p:anim calcmode="lin" valueType="num">
                                      <p:cBhvr>
                                        <p:cTn id="8" dur="2000" fill="hold"/>
                                        <p:tgtEl>
                                          <p:spTgt spid="1031170"/>
                                        </p:tgtEl>
                                        <p:attrNameLst>
                                          <p:attrName>style.rotation</p:attrName>
                                        </p:attrNameLst>
                                      </p:cBhvr>
                                      <p:tavLst>
                                        <p:tav tm="0">
                                          <p:val>
                                            <p:fltVal val="720"/>
                                          </p:val>
                                        </p:tav>
                                        <p:tav tm="100000">
                                          <p:val>
                                            <p:fltVal val="0"/>
                                          </p:val>
                                        </p:tav>
                                      </p:tavLst>
                                    </p:anim>
                                    <p:anim calcmode="lin" valueType="num">
                                      <p:cBhvr>
                                        <p:cTn id="9" dur="2000" fill="hold"/>
                                        <p:tgtEl>
                                          <p:spTgt spid="1031170"/>
                                        </p:tgtEl>
                                        <p:attrNameLst>
                                          <p:attrName>ppt_h</p:attrName>
                                        </p:attrNameLst>
                                      </p:cBhvr>
                                      <p:tavLst>
                                        <p:tav tm="0">
                                          <p:val>
                                            <p:fltVal val="0"/>
                                          </p:val>
                                        </p:tav>
                                        <p:tav tm="100000">
                                          <p:val>
                                            <p:strVal val="#ppt_h"/>
                                          </p:val>
                                        </p:tav>
                                      </p:tavLst>
                                    </p:anim>
                                    <p:anim calcmode="lin" valueType="num">
                                      <p:cBhvr>
                                        <p:cTn id="10" dur="2000" fill="hold"/>
                                        <p:tgtEl>
                                          <p:spTgt spid="1031170"/>
                                        </p:tgtEl>
                                        <p:attrNameLst>
                                          <p:attrName>ppt_w</p:attrName>
                                        </p:attrNameLst>
                                      </p:cBhvr>
                                      <p:tavLst>
                                        <p:tav tm="0">
                                          <p:val>
                                            <p:fltVal val="0"/>
                                          </p:val>
                                        </p:tav>
                                        <p:tav tm="100000">
                                          <p:val>
                                            <p:strVal val="#ppt_w"/>
                                          </p:val>
                                        </p:tav>
                                      </p:tavLst>
                                    </p:anim>
                                  </p:childTnLst>
                                </p:cTn>
                              </p:par>
                              <p:par>
                                <p:cTn id="11" presetID="51" presetClass="entr" presetSubtype="0" fill="hold" grpId="1" nodeType="withEffect">
                                  <p:stCondLst>
                                    <p:cond delay="0"/>
                                  </p:stCondLst>
                                  <p:childTnLst>
                                    <p:set>
                                      <p:cBhvr>
                                        <p:cTn id="12" dur="1" fill="hold">
                                          <p:stCondLst>
                                            <p:cond delay="0"/>
                                          </p:stCondLst>
                                        </p:cTn>
                                        <p:tgtEl>
                                          <p:spTgt spid="1031170"/>
                                        </p:tgtEl>
                                        <p:attrNameLst>
                                          <p:attrName>style.visibility</p:attrName>
                                        </p:attrNameLst>
                                      </p:cBhvr>
                                      <p:to>
                                        <p:strVal val="visible"/>
                                      </p:to>
                                    </p:set>
                                    <p:animEffect transition="in" filter="fade">
                                      <p:cBhvr>
                                        <p:cTn id="13" dur="770" decel="100000"/>
                                        <p:tgtEl>
                                          <p:spTgt spid="1031170"/>
                                        </p:tgtEl>
                                      </p:cBhvr>
                                    </p:animEffect>
                                    <p:animScale>
                                      <p:cBhvr>
                                        <p:cTn id="14" dur="770" decel="100000"/>
                                        <p:tgtEl>
                                          <p:spTgt spid="1031170"/>
                                        </p:tgtEl>
                                      </p:cBhvr>
                                      <p:from x="10000" y="10000"/>
                                      <p:to x="200000" y="450000"/>
                                    </p:animScale>
                                    <p:animScale>
                                      <p:cBhvr>
                                        <p:cTn id="15" dur="1230" accel="100000" fill="hold">
                                          <p:stCondLst>
                                            <p:cond delay="770"/>
                                          </p:stCondLst>
                                        </p:cTn>
                                        <p:tgtEl>
                                          <p:spTgt spid="1031170"/>
                                        </p:tgtEl>
                                      </p:cBhvr>
                                      <p:from x="200000" y="450000"/>
                                      <p:to x="100000" y="100000"/>
                                    </p:animScale>
                                    <p:set>
                                      <p:cBhvr>
                                        <p:cTn id="16" dur="770" fill="hold"/>
                                        <p:tgtEl>
                                          <p:spTgt spid="1031170"/>
                                        </p:tgtEl>
                                        <p:attrNameLst>
                                          <p:attrName>ppt_x</p:attrName>
                                        </p:attrNameLst>
                                      </p:cBhvr>
                                      <p:to>
                                        <p:strVal val="(0.5)"/>
                                      </p:to>
                                    </p:set>
                                    <p:anim from="(0.5)" to="(#ppt_x)" calcmode="lin" valueType="num">
                                      <p:cBhvr>
                                        <p:cTn id="17" dur="1230" accel="100000" fill="hold">
                                          <p:stCondLst>
                                            <p:cond delay="770"/>
                                          </p:stCondLst>
                                        </p:cTn>
                                        <p:tgtEl>
                                          <p:spTgt spid="1031170"/>
                                        </p:tgtEl>
                                        <p:attrNameLst>
                                          <p:attrName>ppt_x</p:attrName>
                                        </p:attrNameLst>
                                      </p:cBhvr>
                                    </p:anim>
                                    <p:set>
                                      <p:cBhvr>
                                        <p:cTn id="18" dur="770" fill="hold"/>
                                        <p:tgtEl>
                                          <p:spTgt spid="1031170"/>
                                        </p:tgtEl>
                                        <p:attrNameLst>
                                          <p:attrName>ppt_y</p:attrName>
                                        </p:attrNameLst>
                                      </p:cBhvr>
                                      <p:to>
                                        <p:strVal val="(#ppt_y+0.4)"/>
                                      </p:to>
                                    </p:set>
                                    <p:anim from="(#ppt_y+0.4)" to="(#ppt_y)" calcmode="lin" valueType="num">
                                      <p:cBhvr>
                                        <p:cTn id="19" dur="1230" accel="100000" fill="hold">
                                          <p:stCondLst>
                                            <p:cond delay="770"/>
                                          </p:stCondLst>
                                        </p:cTn>
                                        <p:tgtEl>
                                          <p:spTgt spid="1031170"/>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1170" grpId="0"/>
      <p:bldP spid="1031170" grpId="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4"/>
          <p:cNvSpPr>
            <a:spLocks noGrp="1" noChangeArrowheads="1"/>
          </p:cNvSpPr>
          <p:nvPr>
            <p:ph type="title" idx="4294967295"/>
          </p:nvPr>
        </p:nvSpPr>
        <p:spPr>
          <a:xfrm>
            <a:off x="684212" y="-5535"/>
            <a:ext cx="10622696" cy="1507067"/>
          </a:xfrm>
          <a:noFill/>
        </p:spPr>
        <p:txBody>
          <a:bodyPr>
            <a:normAutofit/>
          </a:bodyPr>
          <a:lstStyle/>
          <a:p>
            <a:pPr algn="ctr" eaLnBrk="1" hangingPunct="1"/>
            <a:r>
              <a:rPr lang="en-US" altLang="en-US" sz="4000" b="1" dirty="0"/>
              <a:t>Extended-Release Naltrexone Administration</a:t>
            </a:r>
            <a:endParaRPr lang="en-US" altLang="en-US" sz="4000" b="1" dirty="0" smtClean="0"/>
          </a:p>
        </p:txBody>
      </p:sp>
      <p:sp>
        <p:nvSpPr>
          <p:cNvPr id="111619" name="Rectangle 7"/>
          <p:cNvSpPr>
            <a:spLocks noGrp="1" noChangeArrowheads="1"/>
          </p:cNvSpPr>
          <p:nvPr/>
        </p:nvSpPr>
        <p:spPr bwMode="auto">
          <a:xfrm>
            <a:off x="530471" y="1922574"/>
            <a:ext cx="85344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57200" indent="-457200" algn="l">
              <a:spcBef>
                <a:spcPct val="20000"/>
              </a:spcBef>
              <a:buChar char="•"/>
              <a:defRPr sz="3200">
                <a:solidFill>
                  <a:schemeClr val="bg1"/>
                </a:solidFill>
                <a:latin typeface="Arial" charset="0"/>
              </a:defRPr>
            </a:lvl1pPr>
            <a:lvl2pPr marL="742950" indent="-285750" algn="l">
              <a:spcBef>
                <a:spcPct val="20000"/>
              </a:spcBef>
              <a:buChar char="–"/>
              <a:defRPr sz="2800">
                <a:solidFill>
                  <a:schemeClr val="bg1"/>
                </a:solidFill>
                <a:latin typeface="Arial" charset="0"/>
              </a:defRPr>
            </a:lvl2pPr>
            <a:lvl3pPr marL="1143000" indent="-228600" algn="l">
              <a:spcBef>
                <a:spcPct val="20000"/>
              </a:spcBef>
              <a:buChar char="•"/>
              <a:defRPr sz="2400">
                <a:solidFill>
                  <a:schemeClr val="bg1"/>
                </a:solidFill>
                <a:latin typeface="Arial" charset="0"/>
              </a:defRPr>
            </a:lvl3pPr>
            <a:lvl4pPr marL="1600200" indent="-228600" algn="l">
              <a:spcBef>
                <a:spcPct val="20000"/>
              </a:spcBef>
              <a:buChar char="–"/>
              <a:defRPr sz="2000">
                <a:solidFill>
                  <a:schemeClr val="bg1"/>
                </a:solidFill>
                <a:latin typeface="Arial" charset="0"/>
              </a:defRPr>
            </a:lvl4pPr>
            <a:lvl5pPr marL="2057400" indent="-228600" algn="l">
              <a:spcBef>
                <a:spcPct val="20000"/>
              </a:spcBef>
              <a:buChar char="»"/>
              <a:defRPr sz="2000">
                <a:solidFill>
                  <a:schemeClr val="bg1"/>
                </a:solidFill>
                <a:latin typeface="Arial" charset="0"/>
              </a:defRPr>
            </a:lvl5pPr>
            <a:lvl6pPr marL="2514600" indent="-228600" eaLnBrk="0" fontAlgn="base" hangingPunct="0">
              <a:spcBef>
                <a:spcPct val="20000"/>
              </a:spcBef>
              <a:spcAft>
                <a:spcPct val="0"/>
              </a:spcAft>
              <a:buChar char="»"/>
              <a:defRPr sz="2000">
                <a:solidFill>
                  <a:schemeClr val="bg1"/>
                </a:solidFill>
                <a:latin typeface="Arial" charset="0"/>
              </a:defRPr>
            </a:lvl6pPr>
            <a:lvl7pPr marL="2971800" indent="-228600" eaLnBrk="0" fontAlgn="base" hangingPunct="0">
              <a:spcBef>
                <a:spcPct val="20000"/>
              </a:spcBef>
              <a:spcAft>
                <a:spcPct val="0"/>
              </a:spcAft>
              <a:buChar char="»"/>
              <a:defRPr sz="2000">
                <a:solidFill>
                  <a:schemeClr val="bg1"/>
                </a:solidFill>
                <a:latin typeface="Arial" charset="0"/>
              </a:defRPr>
            </a:lvl7pPr>
            <a:lvl8pPr marL="3429000" indent="-228600" eaLnBrk="0" fontAlgn="base" hangingPunct="0">
              <a:spcBef>
                <a:spcPct val="20000"/>
              </a:spcBef>
              <a:spcAft>
                <a:spcPct val="0"/>
              </a:spcAft>
              <a:buChar char="»"/>
              <a:defRPr sz="2000">
                <a:solidFill>
                  <a:schemeClr val="bg1"/>
                </a:solidFill>
                <a:latin typeface="Arial" charset="0"/>
              </a:defRPr>
            </a:lvl8pPr>
            <a:lvl9pPr marL="3886200" indent="-228600" eaLnBrk="0" fontAlgn="base" hangingPunct="0">
              <a:spcBef>
                <a:spcPct val="20000"/>
              </a:spcBef>
              <a:spcAft>
                <a:spcPct val="0"/>
              </a:spcAft>
              <a:buChar char="»"/>
              <a:defRPr sz="2000">
                <a:solidFill>
                  <a:schemeClr val="bg1"/>
                </a:solidFill>
                <a:latin typeface="Arial" charset="0"/>
              </a:defRPr>
            </a:lvl9pPr>
          </a:lstStyle>
          <a:p>
            <a:pPr eaLnBrk="0" fontAlgn="base" hangingPunct="0">
              <a:lnSpc>
                <a:spcPct val="80000"/>
              </a:lnSpc>
              <a:spcBef>
                <a:spcPct val="0"/>
              </a:spcBef>
              <a:spcAft>
                <a:spcPct val="0"/>
              </a:spcAft>
              <a:buFontTx/>
              <a:buNone/>
            </a:pPr>
            <a:r>
              <a:rPr lang="en-US" altLang="en-US" sz="2800" b="1" dirty="0">
                <a:solidFill>
                  <a:srgbClr val="FFFF00"/>
                </a:solidFill>
                <a:latin typeface="Helvetica" pitchFamily="34" charset="0"/>
              </a:rPr>
              <a:t>Amount:</a:t>
            </a:r>
            <a:r>
              <a:rPr lang="en-US" altLang="en-US" sz="2800" b="1" dirty="0">
                <a:solidFill>
                  <a:srgbClr val="FFC000"/>
                </a:solidFill>
                <a:latin typeface="Helvetica" pitchFamily="34" charset="0"/>
              </a:rPr>
              <a:t> </a:t>
            </a:r>
            <a:r>
              <a:rPr lang="en-US" altLang="en-US" sz="2800" b="1" dirty="0">
                <a:solidFill>
                  <a:schemeClr val="bg2">
                    <a:lumMod val="75000"/>
                  </a:schemeClr>
                </a:solidFill>
                <a:latin typeface="Helvetica" pitchFamily="34" charset="0"/>
              </a:rPr>
              <a:t>one 380mg injection</a:t>
            </a:r>
          </a:p>
          <a:p>
            <a:pPr eaLnBrk="0" fontAlgn="base" hangingPunct="0">
              <a:lnSpc>
                <a:spcPct val="80000"/>
              </a:lnSpc>
              <a:spcBef>
                <a:spcPct val="0"/>
              </a:spcBef>
              <a:spcAft>
                <a:spcPct val="0"/>
              </a:spcAft>
              <a:buFontTx/>
              <a:buNone/>
            </a:pPr>
            <a:endParaRPr lang="en-US" altLang="en-US" sz="2800" b="1" dirty="0">
              <a:solidFill>
                <a:srgbClr val="FFC000"/>
              </a:solidFill>
              <a:latin typeface="Helvetica" pitchFamily="34" charset="0"/>
            </a:endParaRPr>
          </a:p>
          <a:p>
            <a:pPr eaLnBrk="0" fontAlgn="base" hangingPunct="0">
              <a:lnSpc>
                <a:spcPct val="80000"/>
              </a:lnSpc>
              <a:spcBef>
                <a:spcPct val="0"/>
              </a:spcBef>
              <a:spcAft>
                <a:spcPct val="0"/>
              </a:spcAft>
              <a:buFontTx/>
              <a:buNone/>
            </a:pPr>
            <a:r>
              <a:rPr lang="en-US" altLang="en-US" sz="2800" b="1" dirty="0">
                <a:solidFill>
                  <a:srgbClr val="FFFF00"/>
                </a:solidFill>
                <a:latin typeface="Helvetica" pitchFamily="34" charset="0"/>
              </a:rPr>
              <a:t>Method:</a:t>
            </a:r>
            <a:r>
              <a:rPr lang="en-US" altLang="en-US" sz="2800" b="1" dirty="0">
                <a:solidFill>
                  <a:srgbClr val="FFFFFF"/>
                </a:solidFill>
                <a:latin typeface="Helvetica" pitchFamily="34" charset="0"/>
              </a:rPr>
              <a:t> </a:t>
            </a:r>
            <a:r>
              <a:rPr lang="en-US" altLang="en-US" sz="2800" b="1" dirty="0">
                <a:solidFill>
                  <a:schemeClr val="bg2">
                    <a:lumMod val="75000"/>
                  </a:schemeClr>
                </a:solidFill>
                <a:latin typeface="Helvetica" pitchFamily="34" charset="0"/>
              </a:rPr>
              <a:t>deep muscle in the buttock</a:t>
            </a:r>
          </a:p>
          <a:p>
            <a:pPr eaLnBrk="0" fontAlgn="base" hangingPunct="0">
              <a:lnSpc>
                <a:spcPct val="80000"/>
              </a:lnSpc>
              <a:spcBef>
                <a:spcPct val="0"/>
              </a:spcBef>
              <a:spcAft>
                <a:spcPct val="0"/>
              </a:spcAft>
              <a:buFontTx/>
              <a:buNone/>
            </a:pPr>
            <a:endParaRPr lang="en-US" altLang="en-US" sz="2800" b="1" dirty="0">
              <a:solidFill>
                <a:srgbClr val="FFC000"/>
              </a:solidFill>
              <a:latin typeface="Helvetica" pitchFamily="34" charset="0"/>
            </a:endParaRPr>
          </a:p>
          <a:p>
            <a:pPr eaLnBrk="0" fontAlgn="base" hangingPunct="0">
              <a:lnSpc>
                <a:spcPct val="80000"/>
              </a:lnSpc>
              <a:spcBef>
                <a:spcPct val="0"/>
              </a:spcBef>
              <a:spcAft>
                <a:spcPct val="0"/>
              </a:spcAft>
              <a:buFontTx/>
              <a:buNone/>
            </a:pPr>
            <a:r>
              <a:rPr lang="en-US" altLang="en-US" sz="2800" b="1" dirty="0">
                <a:solidFill>
                  <a:srgbClr val="FFFF00"/>
                </a:solidFill>
                <a:latin typeface="Helvetica" pitchFamily="34" charset="0"/>
              </a:rPr>
              <a:t>Frequency:</a:t>
            </a:r>
            <a:r>
              <a:rPr lang="en-US" altLang="en-US" sz="2800" b="1" dirty="0">
                <a:solidFill>
                  <a:srgbClr val="FFC000"/>
                </a:solidFill>
                <a:latin typeface="Helvetica" pitchFamily="34" charset="0"/>
              </a:rPr>
              <a:t> </a:t>
            </a:r>
            <a:r>
              <a:rPr lang="en-US" altLang="en-US" sz="2800" b="1" dirty="0">
                <a:solidFill>
                  <a:schemeClr val="bg2">
                    <a:lumMod val="75000"/>
                  </a:schemeClr>
                </a:solidFill>
                <a:latin typeface="Helvetica" pitchFamily="34" charset="0"/>
              </a:rPr>
              <a:t>every 4 weeks</a:t>
            </a:r>
          </a:p>
          <a:p>
            <a:pPr eaLnBrk="0" fontAlgn="base" hangingPunct="0">
              <a:lnSpc>
                <a:spcPct val="80000"/>
              </a:lnSpc>
              <a:spcBef>
                <a:spcPct val="0"/>
              </a:spcBef>
              <a:spcAft>
                <a:spcPct val="0"/>
              </a:spcAft>
              <a:buFontTx/>
              <a:buNone/>
            </a:pPr>
            <a:endParaRPr lang="en-US" altLang="en-US" sz="2800" b="1" dirty="0">
              <a:solidFill>
                <a:srgbClr val="FFFFFF"/>
              </a:solidFill>
              <a:latin typeface="Helvetica" pitchFamily="34" charset="0"/>
            </a:endParaRPr>
          </a:p>
          <a:p>
            <a:pPr eaLnBrk="0" fontAlgn="base" hangingPunct="0">
              <a:lnSpc>
                <a:spcPct val="80000"/>
              </a:lnSpc>
              <a:spcBef>
                <a:spcPct val="0"/>
              </a:spcBef>
              <a:spcAft>
                <a:spcPct val="0"/>
              </a:spcAft>
              <a:buFontTx/>
              <a:buNone/>
            </a:pPr>
            <a:r>
              <a:rPr lang="en-US" altLang="en-US" sz="2800" b="1" dirty="0">
                <a:solidFill>
                  <a:schemeClr val="bg2">
                    <a:lumMod val="75000"/>
                  </a:schemeClr>
                </a:solidFill>
                <a:latin typeface="Helvetica" pitchFamily="34" charset="0"/>
              </a:rPr>
              <a:t>Must be </a:t>
            </a:r>
            <a:r>
              <a:rPr lang="en-US" altLang="en-US" sz="2800" b="1" dirty="0">
                <a:solidFill>
                  <a:srgbClr val="FFFF00"/>
                </a:solidFill>
                <a:latin typeface="Helvetica" pitchFamily="34" charset="0"/>
              </a:rPr>
              <a:t>administered by a healthcare professional </a:t>
            </a:r>
            <a:r>
              <a:rPr lang="en-US" altLang="en-US" sz="2800" b="1" dirty="0">
                <a:solidFill>
                  <a:schemeClr val="bg2">
                    <a:lumMod val="75000"/>
                  </a:schemeClr>
                </a:solidFill>
                <a:latin typeface="Helvetica" pitchFamily="34" charset="0"/>
              </a:rPr>
              <a:t>and should alternate </a:t>
            </a:r>
            <a:endParaRPr lang="en-US" altLang="en-US" sz="2800" b="1" dirty="0" smtClean="0">
              <a:solidFill>
                <a:schemeClr val="bg2">
                  <a:lumMod val="75000"/>
                </a:schemeClr>
              </a:solidFill>
              <a:latin typeface="Helvetica" pitchFamily="34" charset="0"/>
            </a:endParaRPr>
          </a:p>
          <a:p>
            <a:pPr eaLnBrk="0" fontAlgn="base" hangingPunct="0">
              <a:lnSpc>
                <a:spcPct val="80000"/>
              </a:lnSpc>
              <a:spcBef>
                <a:spcPct val="0"/>
              </a:spcBef>
              <a:spcAft>
                <a:spcPct val="0"/>
              </a:spcAft>
              <a:buFontTx/>
              <a:buNone/>
            </a:pPr>
            <a:r>
              <a:rPr lang="en-US" altLang="en-US" sz="2800" b="1" dirty="0">
                <a:solidFill>
                  <a:schemeClr val="bg2">
                    <a:lumMod val="75000"/>
                  </a:schemeClr>
                </a:solidFill>
                <a:latin typeface="Helvetica" pitchFamily="34" charset="0"/>
              </a:rPr>
              <a:t>	</a:t>
            </a:r>
            <a:r>
              <a:rPr lang="en-US" altLang="en-US" sz="2800" b="1" dirty="0" smtClean="0">
                <a:solidFill>
                  <a:schemeClr val="bg2">
                    <a:lumMod val="75000"/>
                  </a:schemeClr>
                </a:solidFill>
                <a:latin typeface="Helvetica" pitchFamily="34" charset="0"/>
              </a:rPr>
              <a:t>buttocks </a:t>
            </a:r>
            <a:r>
              <a:rPr lang="en-US" altLang="en-US" sz="2800" b="1" dirty="0">
                <a:solidFill>
                  <a:schemeClr val="bg2">
                    <a:lumMod val="75000"/>
                  </a:schemeClr>
                </a:solidFill>
                <a:latin typeface="Helvetica" pitchFamily="34" charset="0"/>
              </a:rPr>
              <a:t>each month.</a:t>
            </a:r>
          </a:p>
          <a:p>
            <a:pPr eaLnBrk="0" fontAlgn="base" hangingPunct="0">
              <a:lnSpc>
                <a:spcPct val="80000"/>
              </a:lnSpc>
              <a:spcBef>
                <a:spcPct val="0"/>
              </a:spcBef>
              <a:spcAft>
                <a:spcPct val="0"/>
              </a:spcAft>
              <a:buFontTx/>
              <a:buNone/>
            </a:pPr>
            <a:endParaRPr lang="en-US" altLang="en-US" sz="2800" b="1" dirty="0">
              <a:solidFill>
                <a:srgbClr val="FFFFFF"/>
              </a:solidFill>
              <a:latin typeface="Helvetica" pitchFamily="34" charset="0"/>
            </a:endParaRPr>
          </a:p>
        </p:txBody>
      </p:sp>
      <p:grpSp>
        <p:nvGrpSpPr>
          <p:cNvPr id="111620" name="Group 8"/>
          <p:cNvGrpSpPr>
            <a:grpSpLocks/>
          </p:cNvGrpSpPr>
          <p:nvPr/>
        </p:nvGrpSpPr>
        <p:grpSpPr bwMode="auto">
          <a:xfrm>
            <a:off x="6857998" y="4343400"/>
            <a:ext cx="3886200" cy="2057400"/>
            <a:chOff x="2753" y="887"/>
            <a:chExt cx="2806" cy="2247"/>
          </a:xfrm>
        </p:grpSpPr>
        <p:pic>
          <p:nvPicPr>
            <p:cNvPr id="111621"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53" y="887"/>
              <a:ext cx="2806" cy="22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1622" name="Picture 10" descr="Needle_But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7" y="981"/>
              <a:ext cx="2245" cy="2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Slide Number Placeholder 1"/>
          <p:cNvSpPr>
            <a:spLocks noGrp="1"/>
          </p:cNvSpPr>
          <p:nvPr>
            <p:ph type="sldNum" sz="quarter" idx="12"/>
          </p:nvPr>
        </p:nvSpPr>
        <p:spPr/>
        <p:txBody>
          <a:bodyPr/>
          <a:lstStyle/>
          <a:p>
            <a:fld id="{D57F1E4F-1CFF-5643-939E-217C01CDF565}" type="slidenum">
              <a:rPr lang="en-US" smtClean="0"/>
              <a:pPr/>
              <a:t>88</a:t>
            </a:fld>
            <a:endParaRPr lang="en-US" dirty="0"/>
          </a:p>
        </p:txBody>
      </p:sp>
    </p:spTree>
    <p:extLst>
      <p:ext uri="{BB962C8B-B14F-4D97-AF65-F5344CB8AC3E}">
        <p14:creationId xmlns:p14="http://schemas.microsoft.com/office/powerpoint/2010/main" val="163555127"/>
      </p:ext>
    </p:extLst>
  </p:cSld>
  <p:clrMapOvr>
    <a:masterClrMapping/>
  </p:clrMapOvr>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p:cNvSpPr>
            <a:spLocks noGrp="1" noChangeArrowheads="1"/>
          </p:cNvSpPr>
          <p:nvPr>
            <p:ph type="title" idx="4294967295"/>
          </p:nvPr>
        </p:nvSpPr>
        <p:spPr>
          <a:xfrm>
            <a:off x="2667000" y="152400"/>
            <a:ext cx="6858000" cy="1143000"/>
          </a:xfrm>
        </p:spPr>
        <p:txBody>
          <a:bodyPr>
            <a:noAutofit/>
          </a:bodyPr>
          <a:lstStyle/>
          <a:p>
            <a:pPr algn="ctr" eaLnBrk="1" hangingPunct="1"/>
            <a:r>
              <a:rPr lang="en-US" altLang="en-US" b="1" dirty="0"/>
              <a:t>How Does Extended-release Naltrexone Work?</a:t>
            </a:r>
            <a:endParaRPr lang="en-US" altLang="en-US" b="1" dirty="0" smtClean="0"/>
          </a:p>
        </p:txBody>
      </p:sp>
      <p:sp>
        <p:nvSpPr>
          <p:cNvPr id="112643" name="Text Box 11"/>
          <p:cNvSpPr txBox="1">
            <a:spLocks noChangeArrowheads="1"/>
          </p:cNvSpPr>
          <p:nvPr/>
        </p:nvSpPr>
        <p:spPr bwMode="auto">
          <a:xfrm>
            <a:off x="1828800" y="1759644"/>
            <a:ext cx="8458200" cy="4164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marL="292100" indent="-292100" algn="l">
              <a:spcBef>
                <a:spcPct val="20000"/>
              </a:spcBef>
              <a:buChar char="•"/>
              <a:defRPr sz="3200">
                <a:solidFill>
                  <a:schemeClr val="bg1"/>
                </a:solidFill>
                <a:latin typeface="Arial" charset="0"/>
              </a:defRPr>
            </a:lvl1pPr>
            <a:lvl2pPr marL="742950" indent="-285750" algn="l">
              <a:spcBef>
                <a:spcPct val="20000"/>
              </a:spcBef>
              <a:buChar char="–"/>
              <a:defRPr sz="2800">
                <a:solidFill>
                  <a:schemeClr val="bg1"/>
                </a:solidFill>
                <a:latin typeface="Arial" charset="0"/>
              </a:defRPr>
            </a:lvl2pPr>
            <a:lvl3pPr marL="1143000" indent="-228600" algn="l">
              <a:spcBef>
                <a:spcPct val="20000"/>
              </a:spcBef>
              <a:buChar char="•"/>
              <a:defRPr sz="2400">
                <a:solidFill>
                  <a:schemeClr val="bg1"/>
                </a:solidFill>
                <a:latin typeface="Arial" charset="0"/>
              </a:defRPr>
            </a:lvl3pPr>
            <a:lvl4pPr marL="1600200" indent="-228600" algn="l">
              <a:spcBef>
                <a:spcPct val="20000"/>
              </a:spcBef>
              <a:buChar char="–"/>
              <a:defRPr sz="2000">
                <a:solidFill>
                  <a:schemeClr val="bg1"/>
                </a:solidFill>
                <a:latin typeface="Arial" charset="0"/>
              </a:defRPr>
            </a:lvl4pPr>
            <a:lvl5pPr marL="2057400" indent="-228600" algn="l">
              <a:spcBef>
                <a:spcPct val="20000"/>
              </a:spcBef>
              <a:buChar char="»"/>
              <a:defRPr sz="2000">
                <a:solidFill>
                  <a:schemeClr val="bg1"/>
                </a:solidFill>
                <a:latin typeface="Arial" charset="0"/>
              </a:defRPr>
            </a:lvl5pPr>
            <a:lvl6pPr marL="2514600" indent="-228600" eaLnBrk="0" fontAlgn="base" hangingPunct="0">
              <a:spcBef>
                <a:spcPct val="20000"/>
              </a:spcBef>
              <a:spcAft>
                <a:spcPct val="0"/>
              </a:spcAft>
              <a:buChar char="»"/>
              <a:defRPr sz="2000">
                <a:solidFill>
                  <a:schemeClr val="bg1"/>
                </a:solidFill>
                <a:latin typeface="Arial" charset="0"/>
              </a:defRPr>
            </a:lvl6pPr>
            <a:lvl7pPr marL="2971800" indent="-228600" eaLnBrk="0" fontAlgn="base" hangingPunct="0">
              <a:spcBef>
                <a:spcPct val="20000"/>
              </a:spcBef>
              <a:spcAft>
                <a:spcPct val="0"/>
              </a:spcAft>
              <a:buChar char="»"/>
              <a:defRPr sz="2000">
                <a:solidFill>
                  <a:schemeClr val="bg1"/>
                </a:solidFill>
                <a:latin typeface="Arial" charset="0"/>
              </a:defRPr>
            </a:lvl7pPr>
            <a:lvl8pPr marL="3429000" indent="-228600" eaLnBrk="0" fontAlgn="base" hangingPunct="0">
              <a:spcBef>
                <a:spcPct val="20000"/>
              </a:spcBef>
              <a:spcAft>
                <a:spcPct val="0"/>
              </a:spcAft>
              <a:buChar char="»"/>
              <a:defRPr sz="2000">
                <a:solidFill>
                  <a:schemeClr val="bg1"/>
                </a:solidFill>
                <a:latin typeface="Arial" charset="0"/>
              </a:defRPr>
            </a:lvl8pPr>
            <a:lvl9pPr marL="3886200" indent="-228600" eaLnBrk="0" fontAlgn="base" hangingPunct="0">
              <a:spcBef>
                <a:spcPct val="20000"/>
              </a:spcBef>
              <a:spcAft>
                <a:spcPct val="0"/>
              </a:spcAft>
              <a:buChar char="»"/>
              <a:defRPr sz="2000">
                <a:solidFill>
                  <a:schemeClr val="bg1"/>
                </a:solidFill>
                <a:latin typeface="Arial" charset="0"/>
              </a:defRPr>
            </a:lvl9pPr>
          </a:lstStyle>
          <a:p>
            <a:pPr eaLnBrk="0" fontAlgn="base" hangingPunct="0">
              <a:lnSpc>
                <a:spcPct val="80000"/>
              </a:lnSpc>
              <a:spcBef>
                <a:spcPct val="145000"/>
              </a:spcBef>
              <a:spcAft>
                <a:spcPct val="0"/>
              </a:spcAft>
              <a:buSzPct val="125000"/>
              <a:buFont typeface="Wingdings" pitchFamily="2" charset="2"/>
              <a:buChar char="§"/>
            </a:pPr>
            <a:r>
              <a:rPr lang="en-US" altLang="en-US" sz="2800" dirty="0">
                <a:solidFill>
                  <a:schemeClr val="bg2">
                    <a:lumMod val="75000"/>
                  </a:schemeClr>
                </a:solidFill>
              </a:rPr>
              <a:t>Extended-release naltrexone </a:t>
            </a:r>
            <a:r>
              <a:rPr lang="en-US" altLang="en-US" sz="2800" dirty="0">
                <a:solidFill>
                  <a:srgbClr val="FFFF00"/>
                </a:solidFill>
              </a:rPr>
              <a:t>works in the brain exactly like oral naltrexone</a:t>
            </a:r>
            <a:r>
              <a:rPr lang="en-US" altLang="en-US" sz="2800" dirty="0">
                <a:solidFill>
                  <a:schemeClr val="bg2">
                    <a:lumMod val="75000"/>
                  </a:schemeClr>
                </a:solidFill>
              </a:rPr>
              <a:t>.  </a:t>
            </a:r>
            <a:endParaRPr lang="en-US" altLang="en-US" sz="2800" dirty="0" smtClean="0">
              <a:solidFill>
                <a:schemeClr val="bg2">
                  <a:lumMod val="75000"/>
                </a:schemeClr>
              </a:solidFill>
            </a:endParaRPr>
          </a:p>
          <a:p>
            <a:pPr eaLnBrk="0" fontAlgn="base" hangingPunct="0">
              <a:lnSpc>
                <a:spcPct val="80000"/>
              </a:lnSpc>
              <a:spcBef>
                <a:spcPct val="145000"/>
              </a:spcBef>
              <a:spcAft>
                <a:spcPct val="0"/>
              </a:spcAft>
              <a:buSzPct val="125000"/>
              <a:buFont typeface="Wingdings" pitchFamily="2" charset="2"/>
              <a:buChar char="§"/>
            </a:pPr>
            <a:r>
              <a:rPr lang="en-US" altLang="en-US" sz="2800" dirty="0" smtClean="0">
                <a:solidFill>
                  <a:srgbClr val="FFFF00"/>
                </a:solidFill>
              </a:rPr>
              <a:t>Blocks </a:t>
            </a:r>
            <a:r>
              <a:rPr lang="en-US" altLang="en-US" sz="2800" dirty="0">
                <a:solidFill>
                  <a:srgbClr val="FFFF00"/>
                </a:solidFill>
              </a:rPr>
              <a:t>opioid receptors for one entire month </a:t>
            </a:r>
            <a:r>
              <a:rPr lang="en-US" altLang="en-US" sz="2800" dirty="0">
                <a:solidFill>
                  <a:schemeClr val="bg2">
                    <a:lumMod val="75000"/>
                  </a:schemeClr>
                </a:solidFill>
              </a:rPr>
              <a:t>compared to approximately 28 doses of oral naltrexone to receive the same longevity. </a:t>
            </a:r>
          </a:p>
          <a:p>
            <a:pPr eaLnBrk="0" fontAlgn="base" hangingPunct="0">
              <a:lnSpc>
                <a:spcPct val="80000"/>
              </a:lnSpc>
              <a:spcBef>
                <a:spcPct val="0"/>
              </a:spcBef>
              <a:spcAft>
                <a:spcPct val="0"/>
              </a:spcAft>
              <a:buSzPct val="125000"/>
              <a:buFont typeface="Wingdings" pitchFamily="2" charset="2"/>
              <a:buChar char="§"/>
            </a:pPr>
            <a:endParaRPr lang="en-US" altLang="en-US" sz="2800" dirty="0">
              <a:solidFill>
                <a:schemeClr val="bg2">
                  <a:lumMod val="75000"/>
                </a:schemeClr>
              </a:solidFill>
            </a:endParaRPr>
          </a:p>
          <a:p>
            <a:pPr eaLnBrk="0" fontAlgn="base" hangingPunct="0">
              <a:lnSpc>
                <a:spcPct val="80000"/>
              </a:lnSpc>
              <a:spcBef>
                <a:spcPct val="0"/>
              </a:spcBef>
              <a:spcAft>
                <a:spcPct val="0"/>
              </a:spcAft>
              <a:buSzPct val="125000"/>
              <a:buFont typeface="Wingdings" pitchFamily="2" charset="2"/>
              <a:buChar char="§"/>
            </a:pPr>
            <a:r>
              <a:rPr lang="en-US" altLang="en-US" sz="2800" dirty="0">
                <a:solidFill>
                  <a:schemeClr val="bg2">
                    <a:lumMod val="75000"/>
                  </a:schemeClr>
                </a:solidFill>
              </a:rPr>
              <a:t>Since it is an intramuscular injection and not an implanted device, it is </a:t>
            </a:r>
            <a:r>
              <a:rPr lang="en-US" altLang="en-US" sz="2800" dirty="0">
                <a:solidFill>
                  <a:srgbClr val="FFFF00"/>
                </a:solidFill>
              </a:rPr>
              <a:t>not possible to remove it from the body</a:t>
            </a:r>
            <a:r>
              <a:rPr lang="en-US" altLang="en-US" sz="2800" dirty="0">
                <a:solidFill>
                  <a:schemeClr val="bg2">
                    <a:lumMod val="75000"/>
                  </a:schemeClr>
                </a:solidFill>
              </a:rPr>
              <a:t> once extended-release naltrexone has been injected.</a:t>
            </a:r>
          </a:p>
        </p:txBody>
      </p:sp>
      <p:sp>
        <p:nvSpPr>
          <p:cNvPr id="2" name="Slide Number Placeholder 1"/>
          <p:cNvSpPr>
            <a:spLocks noGrp="1"/>
          </p:cNvSpPr>
          <p:nvPr>
            <p:ph type="sldNum" sz="quarter" idx="12"/>
          </p:nvPr>
        </p:nvSpPr>
        <p:spPr/>
        <p:txBody>
          <a:bodyPr/>
          <a:lstStyle/>
          <a:p>
            <a:fld id="{D57F1E4F-1CFF-5643-939E-217C01CDF565}" type="slidenum">
              <a:rPr lang="en-US" smtClean="0"/>
              <a:pPr/>
              <a:t>89</a:t>
            </a:fld>
            <a:endParaRPr lang="en-US" dirty="0"/>
          </a:p>
        </p:txBody>
      </p:sp>
    </p:spTree>
    <p:extLst>
      <p:ext uri="{BB962C8B-B14F-4D97-AF65-F5344CB8AC3E}">
        <p14:creationId xmlns:p14="http://schemas.microsoft.com/office/powerpoint/2010/main" val="4184993492"/>
      </p:ext>
    </p:extLst>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11136" y="203440"/>
            <a:ext cx="8534400" cy="1507067"/>
          </a:xfrm>
        </p:spPr>
        <p:txBody>
          <a:bodyPr>
            <a:normAutofit/>
          </a:bodyPr>
          <a:lstStyle/>
          <a:p>
            <a:pPr algn="ctr"/>
            <a:r>
              <a:rPr lang="en-US" sz="4000" b="1" dirty="0" smtClean="0"/>
              <a:t>Introductions</a:t>
            </a:r>
            <a:endParaRPr lang="en-US" sz="4000" b="1" dirty="0"/>
          </a:p>
        </p:txBody>
      </p:sp>
      <p:sp>
        <p:nvSpPr>
          <p:cNvPr id="3" name="Content Placeholder 2"/>
          <p:cNvSpPr>
            <a:spLocks noGrp="1"/>
          </p:cNvSpPr>
          <p:nvPr>
            <p:ph idx="1"/>
          </p:nvPr>
        </p:nvSpPr>
        <p:spPr>
          <a:xfrm>
            <a:off x="1799026" y="2126290"/>
            <a:ext cx="8534400" cy="3615267"/>
          </a:xfrm>
        </p:spPr>
        <p:txBody>
          <a:bodyPr>
            <a:noAutofit/>
          </a:bodyPr>
          <a:lstStyle/>
          <a:p>
            <a:r>
              <a:rPr lang="en-US" sz="2800" dirty="0" smtClean="0"/>
              <a:t>Briefly tell the group:</a:t>
            </a:r>
          </a:p>
          <a:p>
            <a:r>
              <a:rPr lang="en-US" sz="2800" dirty="0" smtClean="0"/>
              <a:t>What is your name</a:t>
            </a:r>
          </a:p>
          <a:p>
            <a:r>
              <a:rPr lang="en-US" sz="2800" dirty="0" smtClean="0"/>
              <a:t>Where do you work and what do you do there?</a:t>
            </a:r>
          </a:p>
          <a:p>
            <a:r>
              <a:rPr lang="en-US" sz="2800" dirty="0" smtClean="0"/>
              <a:t>If you could choose to live in any time period what would it be?</a:t>
            </a:r>
          </a:p>
          <a:p>
            <a:r>
              <a:rPr lang="en-US" sz="2800" dirty="0" smtClean="0"/>
              <a:t>What is one reason you decided to attend this training?</a:t>
            </a:r>
          </a:p>
          <a:p>
            <a:endParaRPr lang="en-US" sz="2800"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9</a:t>
            </a:fld>
            <a:endParaRPr lang="en-US" dirty="0"/>
          </a:p>
        </p:txBody>
      </p:sp>
    </p:spTree>
    <p:extLst>
      <p:ext uri="{BB962C8B-B14F-4D97-AF65-F5344CB8AC3E}">
        <p14:creationId xmlns:p14="http://schemas.microsoft.com/office/powerpoint/2010/main" val="4100504890"/>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p:cNvSpPr>
            <a:spLocks noGrp="1" noChangeArrowheads="1"/>
          </p:cNvSpPr>
          <p:nvPr>
            <p:ph type="title" idx="4294967295"/>
          </p:nvPr>
        </p:nvSpPr>
        <p:spPr>
          <a:xfrm>
            <a:off x="2286000" y="337038"/>
            <a:ext cx="7620000" cy="609600"/>
          </a:xfrm>
        </p:spPr>
        <p:txBody>
          <a:bodyPr>
            <a:noAutofit/>
          </a:bodyPr>
          <a:lstStyle/>
          <a:p>
            <a:pPr eaLnBrk="1" hangingPunct="1"/>
            <a:r>
              <a:rPr lang="en-US" altLang="en-US" b="1" dirty="0"/>
              <a:t>Additional Information for </a:t>
            </a:r>
            <a:br>
              <a:rPr lang="en-US" altLang="en-US" b="1" dirty="0"/>
            </a:br>
            <a:r>
              <a:rPr lang="en-US" altLang="en-US" b="1" dirty="0"/>
              <a:t>Extended-Release Naltrexone</a:t>
            </a:r>
            <a:endParaRPr lang="en-US" altLang="en-US" b="1" dirty="0" smtClean="0"/>
          </a:p>
        </p:txBody>
      </p:sp>
      <p:sp>
        <p:nvSpPr>
          <p:cNvPr id="113667" name="Rectangle 3"/>
          <p:cNvSpPr>
            <a:spLocks noGrp="1" noChangeArrowheads="1"/>
          </p:cNvSpPr>
          <p:nvPr>
            <p:ph type="body" idx="4294967295"/>
          </p:nvPr>
        </p:nvSpPr>
        <p:spPr>
          <a:xfrm>
            <a:off x="1828800" y="1066800"/>
            <a:ext cx="8382000" cy="5257800"/>
          </a:xfrm>
        </p:spPr>
        <p:txBody>
          <a:bodyPr>
            <a:normAutofit lnSpcReduction="10000"/>
          </a:bodyPr>
          <a:lstStyle/>
          <a:p>
            <a:pPr>
              <a:lnSpc>
                <a:spcPct val="90000"/>
              </a:lnSpc>
              <a:spcBef>
                <a:spcPct val="0"/>
              </a:spcBef>
              <a:buFont typeface="Century Gothic" panose="020B0502020202020204" pitchFamily="34" charset="0"/>
              <a:buChar char="►"/>
            </a:pPr>
            <a:r>
              <a:rPr lang="en-US" altLang="en-US" sz="2600" dirty="0">
                <a:solidFill>
                  <a:srgbClr val="FFFF00"/>
                </a:solidFill>
              </a:rPr>
              <a:t>Addictive Properties: </a:t>
            </a:r>
            <a:r>
              <a:rPr lang="en-US" altLang="en-US" sz="2400" dirty="0"/>
              <a:t>Not addictive, no high abuse liability, does not build tolerance, nor produce withdrawal symptoms when the medication is ceased.  There were no reports of misuse, such as injection, smoking or prescription deviation during the clinical trials. However, administering naltrexone will invoke opioid withdrawal symptoms in patients who are physically dependent on opioids.</a:t>
            </a:r>
          </a:p>
          <a:p>
            <a:pPr>
              <a:lnSpc>
                <a:spcPct val="90000"/>
              </a:lnSpc>
              <a:spcBef>
                <a:spcPct val="0"/>
              </a:spcBef>
              <a:buFont typeface="Century Gothic" panose="020B0502020202020204" pitchFamily="34" charset="0"/>
              <a:buChar char="►"/>
            </a:pPr>
            <a:endParaRPr lang="en-US" altLang="en-US" sz="2400" dirty="0"/>
          </a:p>
          <a:p>
            <a:pPr>
              <a:lnSpc>
                <a:spcPct val="90000"/>
              </a:lnSpc>
              <a:spcBef>
                <a:spcPct val="0"/>
              </a:spcBef>
              <a:buFont typeface="Century Gothic" panose="020B0502020202020204" pitchFamily="34" charset="0"/>
              <a:buChar char="►"/>
            </a:pPr>
            <a:r>
              <a:rPr lang="en-US" altLang="en-US" sz="2600" dirty="0">
                <a:solidFill>
                  <a:srgbClr val="FFFF00"/>
                </a:solidFill>
              </a:rPr>
              <a:t>Cost:</a:t>
            </a:r>
            <a:r>
              <a:rPr lang="en-US" altLang="en-US" sz="2600" dirty="0">
                <a:solidFill>
                  <a:srgbClr val="FFC000"/>
                </a:solidFill>
              </a:rPr>
              <a:t> </a:t>
            </a:r>
            <a:r>
              <a:rPr lang="en-US" altLang="en-US" sz="2400" dirty="0" smtClean="0"/>
              <a:t>  The price of extended-release naltrexone varies from $1,350 to nearly $1,700 per injection.  </a:t>
            </a:r>
            <a:endParaRPr lang="en-US" altLang="en-US" sz="2400" dirty="0"/>
          </a:p>
          <a:p>
            <a:pPr>
              <a:lnSpc>
                <a:spcPct val="90000"/>
              </a:lnSpc>
              <a:spcBef>
                <a:spcPct val="0"/>
              </a:spcBef>
              <a:buFont typeface="Century Gothic" panose="020B0502020202020204" pitchFamily="34" charset="0"/>
              <a:buChar char="►"/>
            </a:pPr>
            <a:endParaRPr lang="en-US" altLang="en-US" sz="2400" dirty="0"/>
          </a:p>
          <a:p>
            <a:pPr>
              <a:lnSpc>
                <a:spcPct val="90000"/>
              </a:lnSpc>
              <a:spcBef>
                <a:spcPct val="0"/>
              </a:spcBef>
              <a:buFont typeface="Century Gothic" panose="020B0502020202020204" pitchFamily="34" charset="0"/>
              <a:buChar char="►"/>
            </a:pPr>
            <a:r>
              <a:rPr lang="en-US" altLang="en-US" sz="2600" dirty="0">
                <a:solidFill>
                  <a:srgbClr val="FFFF00"/>
                </a:solidFill>
              </a:rPr>
              <a:t>Third-Party Payer Acceptance: </a:t>
            </a:r>
            <a:r>
              <a:rPr lang="en-US" altLang="en-US" sz="2400" dirty="0"/>
              <a:t>Approximately 90% of patients thus far have received insurance coverage with no restrictions.  In addition, extended-release naltrexone now has a J code for </a:t>
            </a:r>
            <a:r>
              <a:rPr lang="en-US" altLang="en-US" sz="2400" dirty="0" err="1"/>
              <a:t>payors</a:t>
            </a:r>
            <a:r>
              <a:rPr lang="en-US" altLang="en-US" sz="2400" dirty="0"/>
              <a:t>.</a:t>
            </a:r>
            <a:endParaRPr lang="en-US" altLang="en-US" sz="2400" baseline="30000" dirty="0">
              <a:solidFill>
                <a:schemeClr val="tx1"/>
              </a:solidFill>
            </a:endParaRPr>
          </a:p>
        </p:txBody>
      </p:sp>
      <p:sp>
        <p:nvSpPr>
          <p:cNvPr id="2" name="Slide Number Placeholder 1"/>
          <p:cNvSpPr>
            <a:spLocks noGrp="1"/>
          </p:cNvSpPr>
          <p:nvPr>
            <p:ph type="sldNum" sz="quarter" idx="12"/>
          </p:nvPr>
        </p:nvSpPr>
        <p:spPr/>
        <p:txBody>
          <a:bodyPr/>
          <a:lstStyle/>
          <a:p>
            <a:fld id="{D57F1E4F-1CFF-5643-939E-217C01CDF565}" type="slidenum">
              <a:rPr lang="en-US" smtClean="0"/>
              <a:pPr/>
              <a:t>90</a:t>
            </a:fld>
            <a:endParaRPr lang="en-US" dirty="0"/>
          </a:p>
        </p:txBody>
      </p:sp>
    </p:spTree>
    <p:extLst>
      <p:ext uri="{BB962C8B-B14F-4D97-AF65-F5344CB8AC3E}">
        <p14:creationId xmlns:p14="http://schemas.microsoft.com/office/powerpoint/2010/main" val="2618083404"/>
      </p:ext>
    </p:extLst>
  </p:cSld>
  <p:clrMapOvr>
    <a:masterClrMapping/>
  </p:clrMapOvr>
  <p:transition/>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52600" y="1676400"/>
            <a:ext cx="8686800" cy="4419600"/>
          </a:xfrm>
        </p:spPr>
        <p:txBody>
          <a:bodyPr>
            <a:normAutofit/>
          </a:bodyPr>
          <a:lstStyle/>
          <a:p>
            <a:pPr marL="0" indent="0">
              <a:buNone/>
              <a:defRPr/>
            </a:pPr>
            <a:r>
              <a:rPr lang="en-US" sz="2800" dirty="0"/>
              <a:t>When compared to placebo, those </a:t>
            </a:r>
            <a:r>
              <a:rPr lang="en-US" sz="2800" dirty="0" smtClean="0"/>
              <a:t>receiving </a:t>
            </a:r>
            <a:r>
              <a:rPr lang="en-US" sz="2800" dirty="0"/>
              <a:t>extended release naltrexone:</a:t>
            </a:r>
          </a:p>
          <a:p>
            <a:pPr>
              <a:defRPr/>
            </a:pPr>
            <a:r>
              <a:rPr lang="en-US" sz="2800" dirty="0"/>
              <a:t>Had fewer opioid positive urines</a:t>
            </a:r>
          </a:p>
          <a:p>
            <a:pPr>
              <a:defRPr/>
            </a:pPr>
            <a:r>
              <a:rPr lang="en-US" sz="2800" dirty="0"/>
              <a:t>Stayed in treatment longer</a:t>
            </a:r>
          </a:p>
          <a:p>
            <a:pPr>
              <a:defRPr/>
            </a:pPr>
            <a:r>
              <a:rPr lang="en-US" sz="2800" dirty="0"/>
              <a:t>Had less craving</a:t>
            </a:r>
          </a:p>
          <a:p>
            <a:pPr>
              <a:defRPr/>
            </a:pPr>
            <a:r>
              <a:rPr lang="en-US" sz="2800" dirty="0"/>
              <a:t>Showed greater improvement in the mental component of quality of life and overall </a:t>
            </a:r>
            <a:r>
              <a:rPr lang="en-US" sz="2800" dirty="0" smtClean="0"/>
              <a:t>health </a:t>
            </a:r>
            <a:r>
              <a:rPr lang="en-US" sz="2800" dirty="0"/>
              <a:t>status</a:t>
            </a:r>
          </a:p>
        </p:txBody>
      </p:sp>
      <p:sp>
        <p:nvSpPr>
          <p:cNvPr id="129027" name="Rectangle 2"/>
          <p:cNvSpPr>
            <a:spLocks noGrp="1" noChangeArrowheads="1"/>
          </p:cNvSpPr>
          <p:nvPr>
            <p:ph type="title"/>
          </p:nvPr>
        </p:nvSpPr>
        <p:spPr>
          <a:xfrm>
            <a:off x="684211" y="33253"/>
            <a:ext cx="10613903" cy="1507067"/>
          </a:xfrm>
        </p:spPr>
        <p:txBody>
          <a:bodyPr>
            <a:normAutofit/>
          </a:bodyPr>
          <a:lstStyle/>
          <a:p>
            <a:pPr algn="ctr"/>
            <a:r>
              <a:rPr lang="en-US" altLang="en-US" sz="4000" b="1" dirty="0"/>
              <a:t>Research About </a:t>
            </a:r>
            <a:br>
              <a:rPr lang="en-US" altLang="en-US" sz="4000" b="1" dirty="0"/>
            </a:br>
            <a:r>
              <a:rPr lang="en-US" altLang="en-US" sz="4000" b="1" dirty="0"/>
              <a:t>Extended-Release Naltrexone</a:t>
            </a:r>
          </a:p>
        </p:txBody>
      </p:sp>
      <p:sp>
        <p:nvSpPr>
          <p:cNvPr id="5" name="Rectangle 4"/>
          <p:cNvSpPr/>
          <p:nvPr/>
        </p:nvSpPr>
        <p:spPr>
          <a:xfrm>
            <a:off x="5791200" y="6465888"/>
            <a:ext cx="4572000" cy="240066"/>
          </a:xfrm>
          <a:prstGeom prst="rect">
            <a:avLst/>
          </a:prstGeom>
        </p:spPr>
        <p:txBody>
          <a:bodyPr>
            <a:spAutoFit/>
          </a:bodyPr>
          <a:lstStyle/>
          <a:p>
            <a:pPr algn="r" eaLnBrk="0" fontAlgn="base" hangingPunct="0">
              <a:lnSpc>
                <a:spcPct val="80000"/>
              </a:lnSpc>
              <a:spcBef>
                <a:spcPct val="0"/>
              </a:spcBef>
              <a:spcAft>
                <a:spcPct val="0"/>
              </a:spcAft>
              <a:defRPr/>
            </a:pPr>
            <a:r>
              <a:rPr lang="en-US" sz="1200" b="1" dirty="0">
                <a:solidFill>
                  <a:srgbClr val="FFFFFF">
                    <a:lumMod val="85000"/>
                  </a:srgbClr>
                </a:solidFill>
              </a:rPr>
              <a:t> </a:t>
            </a:r>
            <a:r>
              <a:rPr lang="en-US" sz="1200" b="1" dirty="0" err="1">
                <a:solidFill>
                  <a:srgbClr val="FFFFFF">
                    <a:lumMod val="85000"/>
                  </a:srgbClr>
                </a:solidFill>
              </a:rPr>
              <a:t>Krupitsky</a:t>
            </a:r>
            <a:r>
              <a:rPr lang="en-US" sz="1200" b="1" dirty="0">
                <a:solidFill>
                  <a:srgbClr val="FFFFFF">
                    <a:lumMod val="85000"/>
                  </a:srgbClr>
                </a:solidFill>
              </a:rPr>
              <a:t>, et al., 2010 </a:t>
            </a:r>
          </a:p>
        </p:txBody>
      </p:sp>
      <p:sp>
        <p:nvSpPr>
          <p:cNvPr id="2" name="Slide Number Placeholder 1"/>
          <p:cNvSpPr>
            <a:spLocks noGrp="1"/>
          </p:cNvSpPr>
          <p:nvPr>
            <p:ph type="sldNum" sz="quarter" idx="12"/>
          </p:nvPr>
        </p:nvSpPr>
        <p:spPr/>
        <p:txBody>
          <a:bodyPr/>
          <a:lstStyle/>
          <a:p>
            <a:fld id="{D57F1E4F-1CFF-5643-939E-217C01CDF565}" type="slidenum">
              <a:rPr lang="en-US" smtClean="0"/>
              <a:pPr/>
              <a:t>91</a:t>
            </a:fld>
            <a:endParaRPr lang="en-US" dirty="0"/>
          </a:p>
        </p:txBody>
      </p:sp>
    </p:spTree>
    <p:extLst>
      <p:ext uri="{BB962C8B-B14F-4D97-AF65-F5344CB8AC3E}">
        <p14:creationId xmlns:p14="http://schemas.microsoft.com/office/powerpoint/2010/main" val="1322122979"/>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1"/>
            <a:ext cx="9144000" cy="1417639"/>
          </a:xfrm>
        </p:spPr>
        <p:txBody>
          <a:bodyPr/>
          <a:lstStyle/>
          <a:p>
            <a:pPr algn="ctr"/>
            <a:r>
              <a:rPr lang="en-US" b="1" dirty="0"/>
              <a:t>Naloxone for Opioid Overdose</a:t>
            </a:r>
          </a:p>
        </p:txBody>
      </p:sp>
      <p:sp>
        <p:nvSpPr>
          <p:cNvPr id="4" name="Slide Number Placeholder 3"/>
          <p:cNvSpPr>
            <a:spLocks noGrp="1"/>
          </p:cNvSpPr>
          <p:nvPr>
            <p:ph type="sldNum" sz="quarter" idx="12"/>
          </p:nvPr>
        </p:nvSpPr>
        <p:spPr/>
        <p:txBody>
          <a:bodyPr/>
          <a:lstStyle/>
          <a:p>
            <a:fld id="{D57F1E4F-1CFF-5643-939E-217C01CDF565}" type="slidenum">
              <a:rPr lang="en-US" smtClean="0"/>
              <a:pPr/>
              <a:t>92</a:t>
            </a:fld>
            <a:endParaRPr lang="en-US" dirty="0"/>
          </a:p>
        </p:txBody>
      </p:sp>
      <p:pic>
        <p:nvPicPr>
          <p:cNvPr id="5" name="Picture 4"/>
          <p:cNvPicPr>
            <a:picLocks noChangeAspect="1"/>
          </p:cNvPicPr>
          <p:nvPr/>
        </p:nvPicPr>
        <p:blipFill>
          <a:blip r:embed="rId3"/>
          <a:stretch>
            <a:fillRect/>
          </a:stretch>
        </p:blipFill>
        <p:spPr>
          <a:xfrm>
            <a:off x="1110936" y="1112249"/>
            <a:ext cx="9970127" cy="5524102"/>
          </a:xfrm>
          <a:prstGeom prst="rect">
            <a:avLst/>
          </a:prstGeom>
        </p:spPr>
      </p:pic>
    </p:spTree>
    <p:extLst>
      <p:ext uri="{BB962C8B-B14F-4D97-AF65-F5344CB8AC3E}">
        <p14:creationId xmlns:p14="http://schemas.microsoft.com/office/powerpoint/2010/main" val="2435718467"/>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51978" y="1331"/>
            <a:ext cx="10321447" cy="1507067"/>
          </a:xfrm>
        </p:spPr>
        <p:txBody>
          <a:bodyPr>
            <a:normAutofit/>
          </a:bodyPr>
          <a:lstStyle/>
          <a:p>
            <a:pPr algn="ctr"/>
            <a:r>
              <a:rPr lang="en-US" sz="4000" b="1" dirty="0" smtClean="0"/>
              <a:t>Naloxone-Narcotic Antagonist</a:t>
            </a:r>
            <a:endParaRPr lang="en-US" sz="4000" b="1" dirty="0"/>
          </a:p>
        </p:txBody>
      </p:sp>
      <p:sp>
        <p:nvSpPr>
          <p:cNvPr id="3" name="Content Placeholder 2"/>
          <p:cNvSpPr>
            <a:spLocks noGrp="1"/>
          </p:cNvSpPr>
          <p:nvPr>
            <p:ph idx="1"/>
          </p:nvPr>
        </p:nvSpPr>
        <p:spPr>
          <a:xfrm>
            <a:off x="1752600" y="1219200"/>
            <a:ext cx="8686800" cy="5410200"/>
          </a:xfrm>
        </p:spPr>
        <p:txBody>
          <a:bodyPr>
            <a:normAutofit/>
          </a:bodyPr>
          <a:lstStyle/>
          <a:p>
            <a:r>
              <a:rPr lang="en-US" sz="2800" dirty="0" smtClean="0"/>
              <a:t>Used to counteract life-threatening depression of the central nervous system and respiratory system.</a:t>
            </a:r>
          </a:p>
          <a:p>
            <a:r>
              <a:rPr lang="en-US" sz="2800" dirty="0" smtClean="0"/>
              <a:t>Non-scheduled.</a:t>
            </a:r>
          </a:p>
          <a:p>
            <a:r>
              <a:rPr lang="en-US" sz="2800" dirty="0" smtClean="0"/>
              <a:t>Non-addictive.</a:t>
            </a:r>
          </a:p>
          <a:p>
            <a:r>
              <a:rPr lang="en-US" sz="2800" dirty="0" smtClean="0"/>
              <a:t>Works only if opioids are present.</a:t>
            </a:r>
          </a:p>
          <a:p>
            <a:r>
              <a:rPr lang="en-US" sz="2800" dirty="0" smtClean="0"/>
              <a:t>No abuse potential.</a:t>
            </a:r>
          </a:p>
          <a:p>
            <a:r>
              <a:rPr lang="en-US" sz="2800" dirty="0" smtClean="0"/>
              <a:t>Can be injected or used nasally.</a:t>
            </a:r>
          </a:p>
          <a:p>
            <a:r>
              <a:rPr lang="en-US" sz="2800" dirty="0" smtClean="0"/>
              <a:t>Wears off in 20 – 90 minutes.</a:t>
            </a:r>
            <a:endParaRPr lang="en-US" sz="2800"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93</a:t>
            </a:fld>
            <a:endParaRPr lang="en-US" dirty="0"/>
          </a:p>
        </p:txBody>
      </p:sp>
    </p:spTree>
    <p:extLst>
      <p:ext uri="{BB962C8B-B14F-4D97-AF65-F5344CB8AC3E}">
        <p14:creationId xmlns:p14="http://schemas.microsoft.com/office/powerpoint/2010/main" val="3953881211"/>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D57F1E4F-1CFF-5643-939E-217C01CDF565}" type="slidenum">
              <a:rPr lang="en-US" smtClean="0"/>
              <a:pPr/>
              <a:t>94</a:t>
            </a:fld>
            <a:endParaRPr lang="en-US" dirty="0"/>
          </a:p>
        </p:txBody>
      </p:sp>
      <p:pic>
        <p:nvPicPr>
          <p:cNvPr id="4098" name="Picture 2" descr="Injectable Naloxone Ki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5887" y="437654"/>
            <a:ext cx="10266378" cy="59887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1398248"/>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8815" y="5339128"/>
            <a:ext cx="5276725" cy="1090070"/>
          </a:xfrm>
        </p:spPr>
        <p:txBody>
          <a:bodyPr/>
          <a:lstStyle/>
          <a:p>
            <a:r>
              <a:rPr lang="en-US" dirty="0" err="1" smtClean="0"/>
              <a:t>Narcan</a:t>
            </a:r>
            <a:r>
              <a:rPr lang="en-US" dirty="0" smtClean="0"/>
              <a:t> Nasal Spray</a:t>
            </a:r>
            <a:endParaRPr lang="en-US" dirty="0"/>
          </a:p>
        </p:txBody>
      </p:sp>
      <p:sp>
        <p:nvSpPr>
          <p:cNvPr id="5" name="Text Placeholder 4"/>
          <p:cNvSpPr>
            <a:spLocks noGrp="1"/>
          </p:cNvSpPr>
          <p:nvPr>
            <p:ph type="body" sz="quarter" idx="3"/>
          </p:nvPr>
        </p:nvSpPr>
        <p:spPr>
          <a:xfrm>
            <a:off x="0" y="0"/>
            <a:ext cx="12192000" cy="1139868"/>
          </a:xfrm>
        </p:spPr>
        <p:txBody>
          <a:bodyPr/>
          <a:lstStyle/>
          <a:p>
            <a:pPr algn="ctr"/>
            <a:r>
              <a:rPr lang="en-US" sz="4400" b="1" dirty="0">
                <a:solidFill>
                  <a:srgbClr val="FFFF00"/>
                </a:solidFill>
              </a:rPr>
              <a:t>Adapt Pharma</a:t>
            </a:r>
          </a:p>
        </p:txBody>
      </p:sp>
      <p:sp>
        <p:nvSpPr>
          <p:cNvPr id="6" name="Content Placeholder 5"/>
          <p:cNvSpPr>
            <a:spLocks noGrp="1"/>
          </p:cNvSpPr>
          <p:nvPr>
            <p:ph sz="quarter" idx="4"/>
          </p:nvPr>
        </p:nvSpPr>
        <p:spPr>
          <a:xfrm>
            <a:off x="6169034" y="1315233"/>
            <a:ext cx="4346567" cy="4810930"/>
          </a:xfrm>
        </p:spPr>
        <p:txBody>
          <a:bodyPr/>
          <a:lstStyle/>
          <a:p>
            <a:r>
              <a:rPr lang="en-US" sz="2400" dirty="0" smtClean="0"/>
              <a:t>Partnership through the Clinton Health Matters Initiative-Free to all high schools and colleges in the U.S.</a:t>
            </a:r>
          </a:p>
          <a:p>
            <a:r>
              <a:rPr lang="en-US" sz="2400" dirty="0" smtClean="0"/>
              <a:t>Local &amp; state government agencies $75.00 per dual pack.</a:t>
            </a:r>
          </a:p>
          <a:p>
            <a:r>
              <a:rPr lang="en-US" sz="2400" dirty="0" smtClean="0"/>
              <a:t>Without a prescription $110.00 through a local pharmacy</a:t>
            </a:r>
            <a:r>
              <a:rPr lang="en-US" dirty="0" smtClean="0"/>
              <a:t>.</a:t>
            </a:r>
            <a:endParaRPr lang="en-US" dirty="0"/>
          </a:p>
        </p:txBody>
      </p:sp>
      <p:pic>
        <p:nvPicPr>
          <p:cNvPr id="7" name="Picture 2"/>
          <p:cNvPicPr>
            <a:picLocks noGrp="1" noChangeAspect="1" noChangeArrowheads="1"/>
          </p:cNvPicPr>
          <p:nvPr>
            <p:ph sz="half" idx="2"/>
          </p:nvPr>
        </p:nvPicPr>
        <p:blipFill>
          <a:blip r:embed="rId3" cstate="print">
            <a:extLst>
              <a:ext uri="{28A0092B-C50C-407E-A947-70E740481C1C}">
                <a14:useLocalDpi xmlns:a14="http://schemas.microsoft.com/office/drawing/2010/main" val="0"/>
              </a:ext>
            </a:extLst>
          </a:blip>
          <a:srcRect/>
          <a:stretch>
            <a:fillRect/>
          </a:stretch>
        </p:blipFill>
        <p:spPr bwMode="auto">
          <a:xfrm>
            <a:off x="1362206" y="1518145"/>
            <a:ext cx="4516725" cy="38209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Slide Number Placeholder 3"/>
          <p:cNvSpPr>
            <a:spLocks noGrp="1"/>
          </p:cNvSpPr>
          <p:nvPr>
            <p:ph type="sldNum" sz="quarter" idx="12"/>
          </p:nvPr>
        </p:nvSpPr>
        <p:spPr/>
        <p:txBody>
          <a:bodyPr/>
          <a:lstStyle/>
          <a:p>
            <a:fld id="{D57F1E4F-1CFF-5643-939E-217C01CDF565}" type="slidenum">
              <a:rPr lang="en-US" smtClean="0"/>
              <a:pPr/>
              <a:t>95</a:t>
            </a:fld>
            <a:endParaRPr lang="en-US" dirty="0"/>
          </a:p>
        </p:txBody>
      </p:sp>
    </p:spTree>
    <p:extLst>
      <p:ext uri="{BB962C8B-B14F-4D97-AF65-F5344CB8AC3E}">
        <p14:creationId xmlns:p14="http://schemas.microsoft.com/office/powerpoint/2010/main" val="2108688314"/>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752600" y="-228596"/>
            <a:ext cx="8686800" cy="1417639"/>
          </a:xfrm>
        </p:spPr>
        <p:txBody>
          <a:bodyPr/>
          <a:lstStyle/>
          <a:p>
            <a:pPr algn="ctr"/>
            <a:r>
              <a:rPr lang="en-US" dirty="0" smtClean="0"/>
              <a:t> </a:t>
            </a:r>
            <a:br>
              <a:rPr lang="en-US" dirty="0" smtClean="0"/>
            </a:br>
            <a:r>
              <a:rPr lang="en-US" sz="4000" b="1" dirty="0"/>
              <a:t>N</a:t>
            </a:r>
            <a:r>
              <a:rPr lang="en-US" sz="4000" b="1" dirty="0" smtClean="0"/>
              <a:t>aloxone auto-injector</a:t>
            </a:r>
            <a:endParaRPr lang="en-US" sz="4000" b="1" dirty="0"/>
          </a:p>
        </p:txBody>
      </p:sp>
      <p:sp>
        <p:nvSpPr>
          <p:cNvPr id="5" name="Content Placeholder 4"/>
          <p:cNvSpPr>
            <a:spLocks noGrp="1"/>
          </p:cNvSpPr>
          <p:nvPr>
            <p:ph sz="half" idx="1"/>
          </p:nvPr>
        </p:nvSpPr>
        <p:spPr>
          <a:xfrm>
            <a:off x="970976" y="1194481"/>
            <a:ext cx="9919447" cy="4883708"/>
          </a:xfrm>
        </p:spPr>
        <p:txBody>
          <a:bodyPr>
            <a:normAutofit/>
          </a:bodyPr>
          <a:lstStyle/>
          <a:p>
            <a:r>
              <a:rPr lang="en-US" sz="2600" dirty="0"/>
              <a:t>Designed to be used by people who do not have medical training</a:t>
            </a:r>
          </a:p>
          <a:p>
            <a:r>
              <a:rPr lang="en-US" sz="2600" dirty="0"/>
              <a:t>Includes verbal instructions to guide its use</a:t>
            </a:r>
          </a:p>
          <a:p>
            <a:r>
              <a:rPr lang="en-US" sz="2600" dirty="0"/>
              <a:t>When pressed against the thigh, the needle automatically injects, delivers medicine, and retracts</a:t>
            </a:r>
          </a:p>
          <a:p>
            <a:r>
              <a:rPr lang="en-US" sz="2600" dirty="0"/>
              <a:t>Contains </a:t>
            </a:r>
            <a:r>
              <a:rPr lang="en-US" sz="2600" b="1" u="sng" dirty="0"/>
              <a:t>one</a:t>
            </a:r>
            <a:r>
              <a:rPr lang="en-US" sz="2600" dirty="0"/>
              <a:t> 0.4 mg dose of naloxone</a:t>
            </a:r>
          </a:p>
        </p:txBody>
      </p:sp>
      <p:sp>
        <p:nvSpPr>
          <p:cNvPr id="2" name="Slide Number Placeholder 1"/>
          <p:cNvSpPr>
            <a:spLocks noGrp="1"/>
          </p:cNvSpPr>
          <p:nvPr>
            <p:ph type="sldNum" sz="quarter" idx="12"/>
          </p:nvPr>
        </p:nvSpPr>
        <p:spPr/>
        <p:txBody>
          <a:bodyPr/>
          <a:lstStyle/>
          <a:p>
            <a:fld id="{D57F1E4F-1CFF-5643-939E-217C01CDF565}" type="slidenum">
              <a:rPr lang="en-US" smtClean="0"/>
              <a:pPr/>
              <a:t>96</a:t>
            </a:fld>
            <a:endParaRPr lang="en-US" dirty="0"/>
          </a:p>
        </p:txBody>
      </p:sp>
    </p:spTree>
    <p:extLst>
      <p:ext uri="{BB962C8B-B14F-4D97-AF65-F5344CB8AC3E}">
        <p14:creationId xmlns:p14="http://schemas.microsoft.com/office/powerpoint/2010/main" val="2425361103"/>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44801" y="231861"/>
            <a:ext cx="8534400" cy="1507067"/>
          </a:xfrm>
        </p:spPr>
        <p:txBody>
          <a:bodyPr>
            <a:normAutofit/>
          </a:bodyPr>
          <a:lstStyle/>
          <a:p>
            <a:pPr algn="ctr"/>
            <a:r>
              <a:rPr lang="en-US" sz="4000" b="1" dirty="0" smtClean="0"/>
              <a:t>Naloxone: </a:t>
            </a:r>
            <a:br>
              <a:rPr lang="en-US" sz="4000" b="1" dirty="0" smtClean="0"/>
            </a:br>
            <a:r>
              <a:rPr lang="en-US" sz="4000" b="1" dirty="0" smtClean="0"/>
              <a:t>Important Considerations</a:t>
            </a:r>
            <a:endParaRPr lang="en-US" sz="4000" b="1" dirty="0"/>
          </a:p>
        </p:txBody>
      </p:sp>
      <p:sp>
        <p:nvSpPr>
          <p:cNvPr id="3" name="Content Placeholder 2"/>
          <p:cNvSpPr>
            <a:spLocks noGrp="1"/>
          </p:cNvSpPr>
          <p:nvPr>
            <p:ph idx="1"/>
          </p:nvPr>
        </p:nvSpPr>
        <p:spPr>
          <a:xfrm>
            <a:off x="684212" y="1738928"/>
            <a:ext cx="9324084" cy="4074411"/>
          </a:xfrm>
        </p:spPr>
        <p:txBody>
          <a:bodyPr/>
          <a:lstStyle/>
          <a:p>
            <a:r>
              <a:rPr lang="en-US" b="1" dirty="0" smtClean="0"/>
              <a:t>Not a replacement for emergency medical treatment</a:t>
            </a:r>
          </a:p>
          <a:p>
            <a:pPr lvl="1"/>
            <a:r>
              <a:rPr lang="en-US" sz="3200" dirty="0"/>
              <a:t>After using the pen, client must </a:t>
            </a:r>
            <a:r>
              <a:rPr lang="en-US" sz="3200" b="1" u="sng" dirty="0"/>
              <a:t>immediately</a:t>
            </a:r>
            <a:r>
              <a:rPr lang="en-US" sz="3200" dirty="0"/>
              <a:t> seek medical care</a:t>
            </a:r>
          </a:p>
          <a:p>
            <a:r>
              <a:rPr lang="en-US" dirty="0" smtClean="0"/>
              <a:t>Many opioids are long-acting, and naloxone may not last as long as the opioid</a:t>
            </a:r>
          </a:p>
          <a:p>
            <a:pPr lvl="1"/>
            <a:r>
              <a:rPr lang="en-US" sz="3200" dirty="0"/>
              <a:t>If overdose symptoms return, a second dose may be needed</a:t>
            </a:r>
          </a:p>
        </p:txBody>
      </p:sp>
      <p:sp>
        <p:nvSpPr>
          <p:cNvPr id="4" name="Slide Number Placeholder 3"/>
          <p:cNvSpPr>
            <a:spLocks noGrp="1"/>
          </p:cNvSpPr>
          <p:nvPr>
            <p:ph type="sldNum" sz="quarter" idx="12"/>
          </p:nvPr>
        </p:nvSpPr>
        <p:spPr/>
        <p:txBody>
          <a:bodyPr/>
          <a:lstStyle/>
          <a:p>
            <a:fld id="{D57F1E4F-1CFF-5643-939E-217C01CDF565}" type="slidenum">
              <a:rPr lang="en-US" smtClean="0"/>
              <a:pPr/>
              <a:t>97</a:t>
            </a:fld>
            <a:endParaRPr lang="en-US" dirty="0"/>
          </a:p>
        </p:txBody>
      </p:sp>
    </p:spTree>
    <p:extLst>
      <p:ext uri="{BB962C8B-B14F-4D97-AF65-F5344CB8AC3E}">
        <p14:creationId xmlns:p14="http://schemas.microsoft.com/office/powerpoint/2010/main" val="2552611598"/>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stretch>
            <a:fillRect/>
          </a:stretch>
        </p:blipFill>
        <p:spPr>
          <a:xfrm>
            <a:off x="1524000" y="438126"/>
            <a:ext cx="9144000" cy="5962675"/>
          </a:xfrm>
          <a:prstGeom prst="rect">
            <a:avLst/>
          </a:prstGeom>
        </p:spPr>
      </p:pic>
      <p:sp>
        <p:nvSpPr>
          <p:cNvPr id="3" name="Slide Number Placeholder 2"/>
          <p:cNvSpPr>
            <a:spLocks noGrp="1"/>
          </p:cNvSpPr>
          <p:nvPr>
            <p:ph type="sldNum" sz="quarter" idx="12"/>
          </p:nvPr>
        </p:nvSpPr>
        <p:spPr/>
        <p:txBody>
          <a:bodyPr/>
          <a:lstStyle/>
          <a:p>
            <a:fld id="{D57F1E4F-1CFF-5643-939E-217C01CDF565}" type="slidenum">
              <a:rPr lang="en-US" smtClean="0"/>
              <a:pPr/>
              <a:t>98</a:t>
            </a:fld>
            <a:endParaRPr lang="en-US" dirty="0"/>
          </a:p>
        </p:txBody>
      </p:sp>
    </p:spTree>
    <p:extLst>
      <p:ext uri="{BB962C8B-B14F-4D97-AF65-F5344CB8AC3E}">
        <p14:creationId xmlns:p14="http://schemas.microsoft.com/office/powerpoint/2010/main" val="3231195909"/>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600200" y="29980"/>
            <a:ext cx="8315848" cy="5265676"/>
            <a:chOff x="66152" y="228600"/>
            <a:chExt cx="5115448" cy="5265676"/>
          </a:xfrm>
        </p:grpSpPr>
        <p:pic>
          <p:nvPicPr>
            <p:cNvPr id="5123" name="Picture 3" descr="C:\Users\al hasson\Documents\Training Documents\MAT\two saved with narcan.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152" y="990600"/>
              <a:ext cx="5115448" cy="4503676"/>
            </a:xfrm>
            <a:prstGeom prst="rect">
              <a:avLst/>
            </a:prstGeom>
            <a:noFill/>
            <a:ln w="38100">
              <a:solidFill>
                <a:srgbClr val="FF0000"/>
              </a:solidFill>
            </a:ln>
            <a:extLst>
              <a:ext uri="{909E8E84-426E-40DD-AFC4-6F175D3DCCD1}">
                <a14:hiddenFill xmlns:a14="http://schemas.microsoft.com/office/drawing/2010/main">
                  <a:solidFill>
                    <a:srgbClr val="FFFFFF"/>
                  </a:solidFill>
                </a14:hiddenFill>
              </a:ext>
            </a:extLst>
          </p:spPr>
        </p:pic>
        <p:pic>
          <p:nvPicPr>
            <p:cNvPr id="5124" name="Picture 4" descr="C:\Users\al hasson\Documents\Training Documents\MAT\two saved headlin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152" y="228600"/>
              <a:ext cx="5115448" cy="723900"/>
            </a:xfrm>
            <a:prstGeom prst="rect">
              <a:avLst/>
            </a:prstGeom>
            <a:noFill/>
            <a:ln w="38100">
              <a:solidFill>
                <a:srgbClr val="FF0000"/>
              </a:solidFill>
            </a:ln>
            <a:extLst>
              <a:ext uri="{909E8E84-426E-40DD-AFC4-6F175D3DCCD1}">
                <a14:hiddenFill xmlns:a14="http://schemas.microsoft.com/office/drawing/2010/main">
                  <a:solidFill>
                    <a:srgbClr val="FFFFFF"/>
                  </a:solidFill>
                </a14:hiddenFill>
              </a:ext>
            </a:extLst>
          </p:spPr>
        </p:pic>
      </p:grpSp>
      <p:pic>
        <p:nvPicPr>
          <p:cNvPr id="5122" name="Picture 2" descr="C:\Users\al hasson\Documents\Training Documents\MAT\Washingon State Naloxone Law.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00201" y="3429000"/>
            <a:ext cx="3934865" cy="3200400"/>
          </a:xfrm>
          <a:prstGeom prst="rect">
            <a:avLst/>
          </a:prstGeom>
          <a:noFill/>
          <a:ln w="38100">
            <a:solidFill>
              <a:srgbClr val="FF0000"/>
            </a:solidFill>
          </a:ln>
          <a:extLst>
            <a:ext uri="{909E8E84-426E-40DD-AFC4-6F175D3DCCD1}">
              <a14:hiddenFill xmlns:a14="http://schemas.microsoft.com/office/drawing/2010/main">
                <a:solidFill>
                  <a:srgbClr val="FFFFFF"/>
                </a:solidFill>
              </a14:hiddenFill>
            </a:ext>
          </a:extLst>
        </p:spPr>
      </p:pic>
      <p:pic>
        <p:nvPicPr>
          <p:cNvPr id="5" name="Picture 2" descr="C:\Users\al hasson\Documents\Training Documents\MAT\FDA Approval naloxone nasal spray.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70990" y="914400"/>
            <a:ext cx="6697010" cy="1276528"/>
          </a:xfrm>
          <a:prstGeom prst="rect">
            <a:avLst/>
          </a:prstGeom>
          <a:noFill/>
          <a:ln w="38100">
            <a:solidFill>
              <a:srgbClr val="FF0000"/>
            </a:solidFill>
          </a:ln>
          <a:extLst>
            <a:ext uri="{909E8E84-426E-40DD-AFC4-6F175D3DCCD1}">
              <a14:hiddenFill xmlns:a14="http://schemas.microsoft.com/office/drawing/2010/main">
                <a:solidFill>
                  <a:srgbClr val="FFFFFF"/>
                </a:solidFill>
              </a14:hiddenFill>
            </a:ext>
          </a:extLst>
        </p:spPr>
      </p:pic>
      <p:pic>
        <p:nvPicPr>
          <p:cNvPr id="5125"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15024" y="2971809"/>
            <a:ext cx="4676776" cy="657225"/>
          </a:xfrm>
          <a:prstGeom prst="rect">
            <a:avLst/>
          </a:prstGeom>
          <a:noFill/>
          <a:ln w="38100">
            <a:solidFill>
              <a:srgbClr val="FF0000"/>
            </a:solidFill>
            <a:miter lim="800000"/>
            <a:headEnd/>
            <a:tailEnd/>
          </a:ln>
          <a:extLst>
            <a:ext uri="{909E8E84-426E-40DD-AFC4-6F175D3DCCD1}">
              <a14:hiddenFill xmlns:a14="http://schemas.microsoft.com/office/drawing/2010/main">
                <a:solidFill>
                  <a:schemeClr val="accent1"/>
                </a:solidFill>
              </a14:hiddenFill>
            </a:ext>
          </a:extLst>
        </p:spPr>
      </p:pic>
      <p:pic>
        <p:nvPicPr>
          <p:cNvPr id="5126" name="Picture 6" descr="C:\Users\al hasson\Documents\Training Documents\MAT\LA TIMES on Naloxone.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915037" y="3629028"/>
            <a:ext cx="4676775" cy="2572109"/>
          </a:xfrm>
          <a:prstGeom prst="rect">
            <a:avLst/>
          </a:prstGeom>
          <a:noFill/>
          <a:ln w="38100">
            <a:solidFill>
              <a:srgbClr val="FF0000"/>
            </a:solidFill>
          </a:ln>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12"/>
          </p:nvPr>
        </p:nvSpPr>
        <p:spPr/>
        <p:txBody>
          <a:bodyPr/>
          <a:lstStyle/>
          <a:p>
            <a:fld id="{D57F1E4F-1CFF-5643-939E-217C01CDF565}" type="slidenum">
              <a:rPr lang="en-US" smtClean="0"/>
              <a:pPr/>
              <a:t>99</a:t>
            </a:fld>
            <a:endParaRPr lang="en-US" dirty="0"/>
          </a:p>
        </p:txBody>
      </p:sp>
    </p:spTree>
    <p:extLst>
      <p:ext uri="{BB962C8B-B14F-4D97-AF65-F5344CB8AC3E}">
        <p14:creationId xmlns:p14="http://schemas.microsoft.com/office/powerpoint/2010/main" val="522541201"/>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NOPREFERENCE" val="False"/>
  <p:tag name="SLIDEID" val="7626118BF1224D7FA33254BD59D86149"/>
  <p:tag name="SLIDETYPE" val="Q"/>
  <p:tag name="DEMOGRAPHIC" val="False"/>
  <p:tag name="SPEEDSCORING" val="False"/>
  <p:tag name="CORRECTPOINTVALUE" val="1"/>
  <p:tag name="INCORRECTPOINTVALUE" val="0"/>
  <p:tag name="QUESTIONALIAS" val="Pre-Test Question"/>
  <p:tag name="VALUEFORMAT" val="0%"/>
  <p:tag name="SLIDEORDER" val="2"/>
  <p:tag name="SLIDEGUID" val="272E669ED0024F70A247C36A4DE96E51"/>
  <p:tag name="ANSWERSALIAS" val="True|smicln|False"/>
  <p:tag name="DELIMITERS" val="3.1"/>
  <p:tag name="VALUES" val="Incorrect|smicln|Correct"/>
  <p:tag name="RESPONSESGATHERED" val="False"/>
</p:tagLst>
</file>

<file path=ppt/tags/tag10.xml><?xml version="1.0" encoding="utf-8"?>
<p:tagLst xmlns:a="http://schemas.openxmlformats.org/drawingml/2006/main" xmlns:r="http://schemas.openxmlformats.org/officeDocument/2006/relationships" xmlns:p="http://schemas.openxmlformats.org/presentationml/2006/main">
  <p:tag name="ANSWERBULLETS" val="3"/>
  <p:tag name="TEXTLENGTH" val="71"/>
  <p:tag name="FONTSIZE" val="32"/>
  <p:tag name="BULLETTYPE" val="ppBulletAlphaUCPeriod"/>
  <p:tag name="ANSWERTEXT" val="Vivid dreams&#10;Fatigue&#10;Dysphoric mood&#10;Increased appetite&#10;All of the above"/>
  <p:tag name="OLDNUMANSWERS" val="5"/>
</p:tagLst>
</file>

<file path=ppt/tags/tag11.xml><?xml version="1.0" encoding="utf-8"?>
<p:tagLst xmlns:a="http://schemas.openxmlformats.org/drawingml/2006/main" xmlns:r="http://schemas.openxmlformats.org/officeDocument/2006/relationships" xmlns:p="http://schemas.openxmlformats.org/presentationml/2006/main">
  <p:tag name="NOPREFERENCE" val="False"/>
</p:tagLst>
</file>

<file path=ppt/tags/tag12.xml><?xml version="1.0" encoding="utf-8"?>
<p:tagLst xmlns:a="http://schemas.openxmlformats.org/drawingml/2006/main" xmlns:r="http://schemas.openxmlformats.org/officeDocument/2006/relationships" xmlns:p="http://schemas.openxmlformats.org/presentationml/2006/main">
  <p:tag name="NOPREFERENCE" val="False"/>
</p:tagLst>
</file>

<file path=ppt/tags/tag13.xml><?xml version="1.0" encoding="utf-8"?>
<p:tagLst xmlns:a="http://schemas.openxmlformats.org/drawingml/2006/main" xmlns:r="http://schemas.openxmlformats.org/officeDocument/2006/relationships" xmlns:p="http://schemas.openxmlformats.org/presentationml/2006/main">
  <p:tag name="NOPREFERENCE" val="False"/>
</p:tagLst>
</file>

<file path=ppt/tags/tag14.xml><?xml version="1.0" encoding="utf-8"?>
<p:tagLst xmlns:a="http://schemas.openxmlformats.org/drawingml/2006/main" xmlns:r="http://schemas.openxmlformats.org/officeDocument/2006/relationships" xmlns:p="http://schemas.openxmlformats.org/presentationml/2006/main">
  <p:tag name="NOPREFERENCE" val="False"/>
</p:tagLst>
</file>

<file path=ppt/tags/tag15.xml><?xml version="1.0" encoding="utf-8"?>
<p:tagLst xmlns:a="http://schemas.openxmlformats.org/drawingml/2006/main" xmlns:r="http://schemas.openxmlformats.org/officeDocument/2006/relationships" xmlns:p="http://schemas.openxmlformats.org/presentationml/2006/main">
  <p:tag name="NOPREFERENCE" val="False"/>
</p:tagLst>
</file>

<file path=ppt/tags/tag16.xml><?xml version="1.0" encoding="utf-8"?>
<p:tagLst xmlns:a="http://schemas.openxmlformats.org/drawingml/2006/main" xmlns:r="http://schemas.openxmlformats.org/officeDocument/2006/relationships" xmlns:p="http://schemas.openxmlformats.org/presentationml/2006/main">
  <p:tag name="NOPREFERENCE" val="False"/>
</p:tagLst>
</file>

<file path=ppt/tags/tag17.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MARGIN_1" val="16.87504"/>
  <p:tag name="MARGIN_2" val="36"/>
  <p:tag name="MARGIN_3" val="72"/>
  <p:tag name="MARGIN_4" val="108"/>
  <p:tag name="MARGIN_5" val="144"/>
  <p:tag name="FONT_SIZE" val="9"/>
</p:tagLst>
</file>

<file path=ppt/tags/tag18.xml><?xml version="1.0" encoding="utf-8"?>
<p:tagLst xmlns:a="http://schemas.openxmlformats.org/drawingml/2006/main" xmlns:r="http://schemas.openxmlformats.org/officeDocument/2006/relationships" xmlns:p="http://schemas.openxmlformats.org/presentationml/2006/main">
  <p:tag name="NOPREFERENCE" val="False"/>
  <p:tag name="SLIDEID" val="7626118BF1224D7FA33254BD59D86149"/>
  <p:tag name="SLIDETYPE" val="Q"/>
  <p:tag name="DEMOGRAPHIC" val="False"/>
  <p:tag name="SPEEDSCORING" val="False"/>
  <p:tag name="CORRECTPOINTVALUE" val="1"/>
  <p:tag name="INCORRECTPOINTVALUE" val="0"/>
  <p:tag name="QUESTIONALIAS" val="Pre-Test Question"/>
  <p:tag name="VALUEFORMAT" val="0%"/>
  <p:tag name="SLIDEORDER" val="2"/>
  <p:tag name="SLIDEGUID" val="272E669ED0024F70A247C36A4DE96E51"/>
  <p:tag name="ANSWERSALIAS" val="True|smicln|False"/>
  <p:tag name="DELIMITERS" val="3.1"/>
  <p:tag name="VALUES" val="Incorrect|smicln|Correct"/>
  <p:tag name="RESPONSESGATHERED" val="False"/>
</p:tagLst>
</file>

<file path=ppt/tags/tag19.xml><?xml version="1.0" encoding="utf-8"?>
<p:tagLst xmlns:a="http://schemas.openxmlformats.org/drawingml/2006/main" xmlns:r="http://schemas.openxmlformats.org/officeDocument/2006/relationships" xmlns:p="http://schemas.openxmlformats.org/presentationml/2006/main">
  <p:tag name="ANSWERBULLETS" val="3"/>
  <p:tag name="TEXTLENGTH" val="10"/>
  <p:tag name="FONTSIZE" val="30"/>
  <p:tag name="BULLETTYPE" val="ppBulletAlphaUCPeriod"/>
  <p:tag name="ANSWERTEXT" val="True&#10;False"/>
  <p:tag name="OLDNUMANSWERS" val="2"/>
</p:tagLst>
</file>

<file path=ppt/tags/tag2.xml><?xml version="1.0" encoding="utf-8"?>
<p:tagLst xmlns:a="http://schemas.openxmlformats.org/drawingml/2006/main" xmlns:r="http://schemas.openxmlformats.org/officeDocument/2006/relationships" xmlns:p="http://schemas.openxmlformats.org/presentationml/2006/main">
  <p:tag name="ANSWERBULLETS" val="3"/>
  <p:tag name="TEXTLENGTH" val="10"/>
  <p:tag name="FONTSIZE" val="30"/>
  <p:tag name="BULLETTYPE" val="ppBulletAlphaUCPeriod"/>
  <p:tag name="ANSWERTEXT" val="True&#10;False"/>
  <p:tag name="OLDNUMANSWERS" val="2"/>
</p:tagLst>
</file>

<file path=ppt/tags/tag20.xml><?xml version="1.0" encoding="utf-8"?>
<p:tagLst xmlns:a="http://schemas.openxmlformats.org/drawingml/2006/main" xmlns:r="http://schemas.openxmlformats.org/officeDocument/2006/relationships" xmlns:p="http://schemas.openxmlformats.org/presentationml/2006/main">
  <p:tag name="NOPREFERENCE" val="False"/>
  <p:tag name="SLIDEGUID" val="EFDFDD8697B14F13BF4DB5A66478B4AB"/>
  <p:tag name="SLIDEID" val="EFDFDD8697B14F13BF4DB5A66478B4AB"/>
  <p:tag name="SLIDEORDER" val="1"/>
  <p:tag name="SLIDETYPE" val="Q"/>
  <p:tag name="DEMOGRAPHIC" val="False"/>
  <p:tag name="SPEEDSCORING" val="False"/>
  <p:tag name="CORRECTPOINTVALUE" val="1"/>
  <p:tag name="INCORRECTPOINTVALUE" val="0"/>
  <p:tag name="QUESTIONALIAS" val="Pre-Test Question"/>
  <p:tag name="VALUEFORMAT" val="0%"/>
  <p:tag name="ANSWERSALIAS" val="Causing a release of excess dopamine|smicln|Blocking dopamine transporters|smicln|Activating dopamine receptors|smicln|Selectively inhibiting serotonin re-uptake"/>
  <p:tag name="TOTALRESPONSES" val="30"/>
  <p:tag name="RESPONSECOUNT" val="30"/>
  <p:tag name="SLICED" val="False"/>
  <p:tag name="RESPONSES" val="4;1;2;1;1;1;4;4;4;1;1;4;2;4;2;1;1;2;2;4;1;3;3;4;2;3;3;2;4;3;"/>
  <p:tag name="CHARTSTRINGSTD" val="9 7 5 9"/>
  <p:tag name="CHARTSTRINGREV" val="9 5 7 9"/>
  <p:tag name="CHARTSTRINGSTDPER" val="0.3 0.233333333333333 0.166666666666667 0.3"/>
  <p:tag name="CHARTSTRINGREVPER" val="0.3 0.166666666666667 0.233333333333333 0.3"/>
  <p:tag name="VALUES" val="No Value|smicln|No Value|smicln|No Value|smicln|No Value"/>
  <p:tag name="RESPONSESGATHERED" val="False"/>
</p:tagLst>
</file>

<file path=ppt/tags/tag21.xml><?xml version="1.0" encoding="utf-8"?>
<p:tagLst xmlns:a="http://schemas.openxmlformats.org/drawingml/2006/main" xmlns:r="http://schemas.openxmlformats.org/officeDocument/2006/relationships" xmlns:p="http://schemas.openxmlformats.org/presentationml/2006/main">
  <p:tag name="ANSWERBULLETS" val="3"/>
  <p:tag name="TEXTLENGTH" val="140"/>
  <p:tag name="FONTSIZE" val="32"/>
  <p:tag name="BULLETTYPE" val="ppBulletAlphaUCPeriod"/>
  <p:tag name="ANSWERTEXT" val="Causing a release of excess dopamine&#10;Blocking dopamine transporters&#10;Activating dopamine receptors&#10;Selectively inhibiting serotonin re-uptake"/>
  <p:tag name="OLDNUMANSWERS" val="4"/>
</p:tagLst>
</file>

<file path=ppt/tags/tag22.xml><?xml version="1.0" encoding="utf-8"?>
<p:tagLst xmlns:a="http://schemas.openxmlformats.org/drawingml/2006/main" xmlns:r="http://schemas.openxmlformats.org/officeDocument/2006/relationships" xmlns:p="http://schemas.openxmlformats.org/presentationml/2006/main">
  <p:tag name="NOPREFERENCE" val="False"/>
  <p:tag name="SLIDEGUID" val="EBFB765BBEE149CBB572B9727B493DEB"/>
  <p:tag name="SLIDEID" val="EBFB765BBEE149CBB572B9727B493DEB"/>
  <p:tag name="SLIDEORDER" val="1"/>
  <p:tag name="SLIDETYPE" val="Q"/>
  <p:tag name="DEMOGRAPHIC" val="False"/>
  <p:tag name="SPEEDSCORING" val="False"/>
  <p:tag name="CORRECTPOINTVALUE" val="1"/>
  <p:tag name="INCORRECTPOINTVALUE" val="0"/>
  <p:tag name="QUESTIONALIAS" val="Pre-Test Question"/>
  <p:tag name="VALUEFORMAT" val="0%"/>
  <p:tag name="ANSWERSALIAS" val="True|smicln|False"/>
  <p:tag name="VALUES" val="No Value|smicln|No Value"/>
  <p:tag name="RESPONSESGATHERED" val="False"/>
</p:tagLst>
</file>

<file path=ppt/tags/tag23.xml><?xml version="1.0" encoding="utf-8"?>
<p:tagLst xmlns:a="http://schemas.openxmlformats.org/drawingml/2006/main" xmlns:r="http://schemas.openxmlformats.org/officeDocument/2006/relationships" xmlns:p="http://schemas.openxmlformats.org/presentationml/2006/main">
  <p:tag name="ANSWERBULLETS" val="3"/>
  <p:tag name="TEXTLENGTH" val="10"/>
  <p:tag name="FONTSIZE" val="32"/>
  <p:tag name="BULLETTYPE" val="ppBulletAlphaUCPeriod"/>
  <p:tag name="ANSWERTEXT" val="True&#10;False"/>
  <p:tag name="OLDNUMANSWERS" val="2"/>
</p:tagLst>
</file>

<file path=ppt/tags/tag24.xml><?xml version="1.0" encoding="utf-8"?>
<p:tagLst xmlns:a="http://schemas.openxmlformats.org/drawingml/2006/main" xmlns:r="http://schemas.openxmlformats.org/officeDocument/2006/relationships" xmlns:p="http://schemas.openxmlformats.org/presentationml/2006/main">
  <p:tag name="NOPREFERENCE" val="False"/>
  <p:tag name="SLIDEID" val="92C18B785B27432F9D5508EF210C543A"/>
  <p:tag name="SLIDETYPE" val="Q"/>
  <p:tag name="DEMOGRAPHIC" val="False"/>
  <p:tag name="SPEEDSCORING" val="False"/>
  <p:tag name="CORRECTPOINTVALUE" val="1"/>
  <p:tag name="INCORRECTPOINTVALUE" val="0"/>
  <p:tag name="VALUEFORMAT" val="0%"/>
  <p:tag name="DELIMITERS" val="3.1"/>
  <p:tag name="QUESTIONALIAS" val="Post-Test Question"/>
  <p:tag name="ANSWERSALIAS" val="True|smicln|False"/>
  <p:tag name="SLIDEORDER" val="3"/>
  <p:tag name="SLIDEGUID" val="4CB7FFA88CB441B79D091C2222A1B74B"/>
  <p:tag name="VALUES" val="Correct|smicln|Incorrect"/>
  <p:tag name="RESPONSESGATHERED" val="False"/>
</p:tagLst>
</file>

<file path=ppt/tags/tag25.xml><?xml version="1.0" encoding="utf-8"?>
<p:tagLst xmlns:a="http://schemas.openxmlformats.org/drawingml/2006/main" xmlns:r="http://schemas.openxmlformats.org/officeDocument/2006/relationships" xmlns:p="http://schemas.openxmlformats.org/presentationml/2006/main">
  <p:tag name="ANSWERBULLETS" val="3"/>
  <p:tag name="TEXTLENGTH" val="10"/>
  <p:tag name="FONTSIZE" val="32"/>
  <p:tag name="BULLETTYPE" val="ppBulletAlphaUCPeriod"/>
  <p:tag name="ANSWERTEXT" val="True&#10;False"/>
  <p:tag name="OLDNUMANSWERS" val="2"/>
</p:tagLst>
</file>

<file path=ppt/tags/tag26.xml><?xml version="1.0" encoding="utf-8"?>
<p:tagLst xmlns:a="http://schemas.openxmlformats.org/drawingml/2006/main" xmlns:r="http://schemas.openxmlformats.org/officeDocument/2006/relationships" xmlns:p="http://schemas.openxmlformats.org/presentationml/2006/main">
  <p:tag name="NOPREFERENCE" val="False"/>
  <p:tag name="SLIDEGUID" val="C5BE93C465294AB888B342D0E542104C"/>
  <p:tag name="SLIDEID" val="C5BE93C465294AB888B342D0E542104C"/>
  <p:tag name="SLIDEORDER" val="1"/>
  <p:tag name="SLIDETYPE" val="Q"/>
  <p:tag name="DEMOGRAPHIC" val="False"/>
  <p:tag name="SPEEDSCORING" val="False"/>
  <p:tag name="CORRECTPOINTVALUE" val="1"/>
  <p:tag name="INCORRECTPOINTVALUE" val="0"/>
  <p:tag name="QUESTIONALIAS" val="Pre-Test Question"/>
  <p:tag name="VALUEFORMAT" val="0%"/>
  <p:tag name="ANSWERSALIAS" val="Vivid dreams|smicln|Fatigue|smicln|Dysphoric mood|smicln|Increased appetite|smicln|All of the above"/>
  <p:tag name="VALUES" val="No Value|smicln|No Value|smicln|No Value|smicln|No Value|smicln|No Value"/>
  <p:tag name="RESPONSESGATHERED" val="False"/>
</p:tagLst>
</file>

<file path=ppt/tags/tag27.xml><?xml version="1.0" encoding="utf-8"?>
<p:tagLst xmlns:a="http://schemas.openxmlformats.org/drawingml/2006/main" xmlns:r="http://schemas.openxmlformats.org/officeDocument/2006/relationships" xmlns:p="http://schemas.openxmlformats.org/presentationml/2006/main">
  <p:tag name="ANSWERBULLETS" val="3"/>
  <p:tag name="TEXTLENGTH" val="71"/>
  <p:tag name="FONTSIZE" val="32"/>
  <p:tag name="BULLETTYPE" val="ppBulletAlphaUCPeriod"/>
  <p:tag name="ANSWERTEXT" val="Vivid dreams&#10;Fatigue&#10;Dysphoric mood&#10;Increased appetite&#10;All of the above"/>
  <p:tag name="OLDNUMANSWERS" val="5"/>
</p:tagLst>
</file>

<file path=ppt/tags/tag3.xml><?xml version="1.0" encoding="utf-8"?>
<p:tagLst xmlns:a="http://schemas.openxmlformats.org/drawingml/2006/main" xmlns:r="http://schemas.openxmlformats.org/officeDocument/2006/relationships" xmlns:p="http://schemas.openxmlformats.org/presentationml/2006/main">
  <p:tag name="NOPREFERENCE" val="False"/>
  <p:tag name="SLIDEGUID" val="EFDFDD8697B14F13BF4DB5A66478B4AB"/>
  <p:tag name="SLIDEID" val="EFDFDD8697B14F13BF4DB5A66478B4AB"/>
  <p:tag name="SLIDEORDER" val="1"/>
  <p:tag name="SLIDETYPE" val="Q"/>
  <p:tag name="DEMOGRAPHIC" val="False"/>
  <p:tag name="SPEEDSCORING" val="False"/>
  <p:tag name="CORRECTPOINTVALUE" val="1"/>
  <p:tag name="INCORRECTPOINTVALUE" val="0"/>
  <p:tag name="QUESTIONALIAS" val="Pre-Test Question"/>
  <p:tag name="VALUEFORMAT" val="0%"/>
  <p:tag name="ANSWERSALIAS" val="Causing a release of excess dopamine|smicln|Blocking dopamine transporters|smicln|Activating dopamine receptors|smicln|Selectively inhibiting serotonin re-uptake"/>
  <p:tag name="TOTALRESPONSES" val="30"/>
  <p:tag name="RESPONSECOUNT" val="30"/>
  <p:tag name="SLICED" val="False"/>
  <p:tag name="RESPONSES" val="4;1;2;1;1;1;4;4;4;1;1;4;2;4;2;1;1;2;2;4;1;3;3;4;2;3;3;2;4;3;"/>
  <p:tag name="CHARTSTRINGSTD" val="9 7 5 9"/>
  <p:tag name="CHARTSTRINGREV" val="9 5 7 9"/>
  <p:tag name="CHARTSTRINGSTDPER" val="0.3 0.233333333333333 0.166666666666667 0.3"/>
  <p:tag name="CHARTSTRINGREVPER" val="0.3 0.166666666666667 0.233333333333333 0.3"/>
  <p:tag name="VALUES" val="No Value|smicln|No Value|smicln|No Value|smicln|No Value"/>
  <p:tag name="RESPONSESGATHERED" val="False"/>
</p:tagLst>
</file>

<file path=ppt/tags/tag4.xml><?xml version="1.0" encoding="utf-8"?>
<p:tagLst xmlns:a="http://schemas.openxmlformats.org/drawingml/2006/main" xmlns:r="http://schemas.openxmlformats.org/officeDocument/2006/relationships" xmlns:p="http://schemas.openxmlformats.org/presentationml/2006/main">
  <p:tag name="ANSWERBULLETS" val="3"/>
  <p:tag name="TEXTLENGTH" val="140"/>
  <p:tag name="FONTSIZE" val="32"/>
  <p:tag name="BULLETTYPE" val="ppBulletAlphaUCPeriod"/>
  <p:tag name="ANSWERTEXT" val="Causing a release of excess dopamine&#10;Blocking dopamine transporters&#10;Activating dopamine receptors&#10;Selectively inhibiting serotonin re-uptake"/>
  <p:tag name="OLDNUMANSWERS" val="4"/>
</p:tagLst>
</file>

<file path=ppt/tags/tag5.xml><?xml version="1.0" encoding="utf-8"?>
<p:tagLst xmlns:a="http://schemas.openxmlformats.org/drawingml/2006/main" xmlns:r="http://schemas.openxmlformats.org/officeDocument/2006/relationships" xmlns:p="http://schemas.openxmlformats.org/presentationml/2006/main">
  <p:tag name="NOPREFERENCE" val="False"/>
  <p:tag name="SLIDEGUID" val="EBFB765BBEE149CBB572B9727B493DEB"/>
  <p:tag name="SLIDEID" val="EBFB765BBEE149CBB572B9727B493DEB"/>
  <p:tag name="SLIDEORDER" val="1"/>
  <p:tag name="SLIDETYPE" val="Q"/>
  <p:tag name="DEMOGRAPHIC" val="False"/>
  <p:tag name="SPEEDSCORING" val="False"/>
  <p:tag name="CORRECTPOINTVALUE" val="1"/>
  <p:tag name="INCORRECTPOINTVALUE" val="0"/>
  <p:tag name="QUESTIONALIAS" val="Pre-Test Question"/>
  <p:tag name="VALUEFORMAT" val="0%"/>
  <p:tag name="ANSWERSALIAS" val="True|smicln|False"/>
  <p:tag name="VALUES" val="No Value|smicln|No Value"/>
  <p:tag name="RESPONSESGATHERED" val="False"/>
</p:tagLst>
</file>

<file path=ppt/tags/tag6.xml><?xml version="1.0" encoding="utf-8"?>
<p:tagLst xmlns:a="http://schemas.openxmlformats.org/drawingml/2006/main" xmlns:r="http://schemas.openxmlformats.org/officeDocument/2006/relationships" xmlns:p="http://schemas.openxmlformats.org/presentationml/2006/main">
  <p:tag name="ANSWERBULLETS" val="3"/>
  <p:tag name="TEXTLENGTH" val="10"/>
  <p:tag name="FONTSIZE" val="32"/>
  <p:tag name="BULLETTYPE" val="ppBulletAlphaUCPeriod"/>
  <p:tag name="ANSWERTEXT" val="True&#10;False"/>
  <p:tag name="OLDNUMANSWERS" val="2"/>
</p:tagLst>
</file>

<file path=ppt/tags/tag7.xml><?xml version="1.0" encoding="utf-8"?>
<p:tagLst xmlns:a="http://schemas.openxmlformats.org/drawingml/2006/main" xmlns:r="http://schemas.openxmlformats.org/officeDocument/2006/relationships" xmlns:p="http://schemas.openxmlformats.org/presentationml/2006/main">
  <p:tag name="NOPREFERENCE" val="False"/>
  <p:tag name="SLIDEID" val="92C18B785B27432F9D5508EF210C543A"/>
  <p:tag name="SLIDETYPE" val="Q"/>
  <p:tag name="DEMOGRAPHIC" val="False"/>
  <p:tag name="SPEEDSCORING" val="False"/>
  <p:tag name="CORRECTPOINTVALUE" val="1"/>
  <p:tag name="INCORRECTPOINTVALUE" val="0"/>
  <p:tag name="VALUEFORMAT" val="0%"/>
  <p:tag name="DELIMITERS" val="3.1"/>
  <p:tag name="QUESTIONALIAS" val="Post-Test Question"/>
  <p:tag name="ANSWERSALIAS" val="True|smicln|False"/>
  <p:tag name="SLIDEORDER" val="3"/>
  <p:tag name="SLIDEGUID" val="4CB7FFA88CB441B79D091C2222A1B74B"/>
  <p:tag name="VALUES" val="Correct|smicln|Incorrect"/>
  <p:tag name="RESPONSESGATHERED" val="False"/>
</p:tagLst>
</file>

<file path=ppt/tags/tag8.xml><?xml version="1.0" encoding="utf-8"?>
<p:tagLst xmlns:a="http://schemas.openxmlformats.org/drawingml/2006/main" xmlns:r="http://schemas.openxmlformats.org/officeDocument/2006/relationships" xmlns:p="http://schemas.openxmlformats.org/presentationml/2006/main">
  <p:tag name="ANSWERBULLETS" val="3"/>
  <p:tag name="TEXTLENGTH" val="10"/>
  <p:tag name="FONTSIZE" val="32"/>
  <p:tag name="BULLETTYPE" val="ppBulletAlphaUCPeriod"/>
  <p:tag name="ANSWERTEXT" val="True&#10;False"/>
  <p:tag name="OLDNUMANSWERS" val="2"/>
</p:tagLst>
</file>

<file path=ppt/tags/tag9.xml><?xml version="1.0" encoding="utf-8"?>
<p:tagLst xmlns:a="http://schemas.openxmlformats.org/drawingml/2006/main" xmlns:r="http://schemas.openxmlformats.org/officeDocument/2006/relationships" xmlns:p="http://schemas.openxmlformats.org/presentationml/2006/main">
  <p:tag name="NOPREFERENCE" val="False"/>
  <p:tag name="SLIDEGUID" val="C5BE93C465294AB888B342D0E542104C"/>
  <p:tag name="SLIDEID" val="C5BE93C465294AB888B342D0E542104C"/>
  <p:tag name="SLIDEORDER" val="1"/>
  <p:tag name="SLIDETYPE" val="Q"/>
  <p:tag name="DEMOGRAPHIC" val="False"/>
  <p:tag name="SPEEDSCORING" val="False"/>
  <p:tag name="CORRECTPOINTVALUE" val="1"/>
  <p:tag name="INCORRECTPOINTVALUE" val="0"/>
  <p:tag name="QUESTIONALIAS" val="Pre-Test Question"/>
  <p:tag name="VALUEFORMAT" val="0%"/>
  <p:tag name="ANSWERSALIAS" val="Vivid dreams|smicln|Fatigue|smicln|Dysphoric mood|smicln|Increased appetite|smicln|All of the above"/>
  <p:tag name="VALUES" val="No Value|smicln|No Value|smicln|No Value|smicln|No Value|smicln|No Value"/>
  <p:tag name="RESPONSESGATHERED" val="False"/>
</p:tagLst>
</file>

<file path=ppt/theme/theme1.xml><?xml version="1.0" encoding="utf-8"?>
<a:theme xmlns:a="http://schemas.openxmlformats.org/drawingml/2006/main" name="Slice">
  <a:themeElements>
    <a:clrScheme name="Slice">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fontScheme name="Slice">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lice">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2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5875"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13FEC7C6-62A9-40C4-99D2-581AACACAA2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TM04033919[[fn=Circuit]]</Template>
  <TotalTime>1374</TotalTime>
  <Words>20500</Words>
  <Application>Microsoft Office PowerPoint</Application>
  <PresentationFormat>Widescreen</PresentationFormat>
  <Paragraphs>1625</Paragraphs>
  <Slides>136</Slides>
  <Notes>136</Notes>
  <HiddenSlides>0</HiddenSlides>
  <MMClips>3</MMClips>
  <ScaleCrop>false</ScaleCrop>
  <HeadingPairs>
    <vt:vector size="8" baseType="variant">
      <vt:variant>
        <vt:lpstr>Fonts Used</vt:lpstr>
      </vt:variant>
      <vt:variant>
        <vt:i4>14</vt:i4>
      </vt:variant>
      <vt:variant>
        <vt:lpstr>Theme</vt:lpstr>
      </vt:variant>
      <vt:variant>
        <vt:i4>1</vt:i4>
      </vt:variant>
      <vt:variant>
        <vt:lpstr>Embedded OLE Servers</vt:lpstr>
      </vt:variant>
      <vt:variant>
        <vt:i4>2</vt:i4>
      </vt:variant>
      <vt:variant>
        <vt:lpstr>Slide Titles</vt:lpstr>
      </vt:variant>
      <vt:variant>
        <vt:i4>136</vt:i4>
      </vt:variant>
    </vt:vector>
  </HeadingPairs>
  <TitlesOfParts>
    <vt:vector size="153" baseType="lpstr">
      <vt:lpstr>MS PGothic</vt:lpstr>
      <vt:lpstr>游ゴシック</vt:lpstr>
      <vt:lpstr>Arial</vt:lpstr>
      <vt:lpstr>Arial Black</vt:lpstr>
      <vt:lpstr>Calibri</vt:lpstr>
      <vt:lpstr>Century Gothic</vt:lpstr>
      <vt:lpstr>Gulim</vt:lpstr>
      <vt:lpstr>Helvetica</vt:lpstr>
      <vt:lpstr>Symbol</vt:lpstr>
      <vt:lpstr>Tahoma</vt:lpstr>
      <vt:lpstr>Times</vt:lpstr>
      <vt:lpstr>Times New Roman</vt:lpstr>
      <vt:lpstr>Wingdings</vt:lpstr>
      <vt:lpstr>Wingdings 3</vt:lpstr>
      <vt:lpstr>Slice</vt:lpstr>
      <vt:lpstr>Chart</vt:lpstr>
      <vt:lpstr>Microsoft Excel Chart</vt:lpstr>
      <vt:lpstr>Heroin, Prescription Opioids, and HIV: What clinicians need to know</vt:lpstr>
      <vt:lpstr>Training Collaborators and Special Acknowledgements</vt:lpstr>
      <vt:lpstr>Test Your Knowledge</vt:lpstr>
      <vt:lpstr>Pre-Test Question</vt:lpstr>
      <vt:lpstr>Pre-Test Question</vt:lpstr>
      <vt:lpstr>Pre-Test Question</vt:lpstr>
      <vt:lpstr>PowerPoint Presentation</vt:lpstr>
      <vt:lpstr>Pre-Test Question</vt:lpstr>
      <vt:lpstr>Introductions</vt:lpstr>
      <vt:lpstr>Opioids and Opiates What we’ll cover today</vt:lpstr>
      <vt:lpstr>What are they? </vt:lpstr>
      <vt:lpstr>               Opioids</vt:lpstr>
      <vt:lpstr>Opiate vs. Opioid – Is there a Difference?</vt:lpstr>
      <vt:lpstr>What do they do?</vt:lpstr>
      <vt:lpstr>Opioid Receptors</vt:lpstr>
      <vt:lpstr>PowerPoint Presentation</vt:lpstr>
      <vt:lpstr>Effects of Opioids on the Brain</vt:lpstr>
      <vt:lpstr>Acute Effects of Opioids</vt:lpstr>
      <vt:lpstr>Acute Effects of Opioids, continued</vt:lpstr>
      <vt:lpstr>PowerPoint Presentation</vt:lpstr>
      <vt:lpstr>Opioids: Basic Facts</vt:lpstr>
      <vt:lpstr>Symptoms of Opioid Withdrawal</vt:lpstr>
      <vt:lpstr>Opioids and Opiates What we’ll cover today</vt:lpstr>
      <vt:lpstr>Where does heroin come from?</vt:lpstr>
      <vt:lpstr>Global Poppy Cultivation and  Opium Production</vt:lpstr>
      <vt:lpstr>PowerPoint Presentation</vt:lpstr>
      <vt:lpstr>PowerPoint Presentation</vt:lpstr>
      <vt:lpstr>PowerPoint Presentation</vt:lpstr>
      <vt:lpstr>PowerPoint Presentation</vt:lpstr>
      <vt:lpstr>PowerPoint Presentation</vt:lpstr>
      <vt:lpstr>“Drug Mules”</vt:lpstr>
      <vt:lpstr>Opioids and Opiates What we’ll cover today</vt:lpstr>
      <vt:lpstr>Diagnoses of HIV Infection among Adults and Adolescents, by Transmission Category, 2010–2014 United States and 6 Dependent Areas</vt:lpstr>
      <vt:lpstr>Deaths of Persons with Diagnosed HIV Infection  Attributed to Injection Drug Use by Race/Ethnicity, 2014—United States and 6 Dependent Areas</vt:lpstr>
      <vt:lpstr>Persons Living with Diagnosed HIV Infection  Attributed to Injection Drug Use by Race/Ethnicity, Year-end 2014—United States and 6 Dependent Areas</vt:lpstr>
      <vt:lpstr>PowerPoint Presentation</vt:lpstr>
      <vt:lpstr>Diagnosed HIV Infections Classified as Stage 3 (AIDS) among Persons Who Inject Drugs, 1985–2014—United States and 6 Dependent Areas</vt:lpstr>
      <vt:lpstr>Stage 3 (AIDS) Classifications among Adults and Adolescents with Diagnosed HIV Infection, by Transmission Category and Year of Classification, 1985–2014 United States and 6 Dependent Areas</vt:lpstr>
      <vt:lpstr>Diagnosed HIV Infections Classified as Stage 3 (AIDS) among Persons Who Inject Drugs, by Race/Ethnicity and Year of Classification, 1985–2014—United States and 6 Dependent Areas</vt:lpstr>
      <vt:lpstr>Diagnoses of HIV Infection among Persons Who Inject Drugs, by Sex and Race/Ethnicity, 2015—United States and 6 Dependent Areas</vt:lpstr>
      <vt:lpstr>PowerPoint Presentation</vt:lpstr>
      <vt:lpstr>PowerPoint Presentation</vt:lpstr>
      <vt:lpstr>PowerPoint Presentation</vt:lpstr>
      <vt:lpstr>OD Deaths by Type of Opioid</vt:lpstr>
      <vt:lpstr>PowerPoint Presentation</vt:lpstr>
      <vt:lpstr>PowerPoint Presentation</vt:lpstr>
      <vt:lpstr>PowerPoint Presentation</vt:lpstr>
      <vt:lpstr>PowerPoint Presentation</vt:lpstr>
      <vt:lpstr>PowerPoint Presentation</vt:lpstr>
      <vt:lpstr>Fentanyl and Fentanyl Analogues Seized</vt:lpstr>
      <vt:lpstr>PowerPoint Presentation</vt:lpstr>
      <vt:lpstr>PowerPoint Presentation</vt:lpstr>
      <vt:lpstr>Opioids and Opiates What we’ll cover today</vt:lpstr>
      <vt:lpstr>PowerPoint Presentation</vt:lpstr>
      <vt:lpstr>Health care providers wrote 259 million prescriptions for opioid painkillers in 2012 </vt:lpstr>
      <vt:lpstr>PowerPoint Presentation</vt:lpstr>
      <vt:lpstr>Prescription opioid use is a risk factor for heroin use</vt:lpstr>
      <vt:lpstr>Illicit Drug Use age 12+ 2015</vt:lpstr>
      <vt:lpstr>Past Month Misuse </vt:lpstr>
      <vt:lpstr>“Extreme Opioid Users”</vt:lpstr>
      <vt:lpstr>“Extreme Opioid Users” continued</vt:lpstr>
      <vt:lpstr>Source of pain relievers</vt:lpstr>
      <vt:lpstr>Source/% Users &amp; Days of Use</vt:lpstr>
      <vt:lpstr>PowerPoint Presentation</vt:lpstr>
      <vt:lpstr>RX Drug Abuse in Older Adults</vt:lpstr>
      <vt:lpstr>Gender Differences in Prescription Painkiller Abuse</vt:lpstr>
      <vt:lpstr>Opioids and Opiates What we’ll cover today</vt:lpstr>
      <vt:lpstr>Nora Volkow, MD, Director, national institute on Drug Abuse</vt:lpstr>
      <vt:lpstr>Pain: The Fifth Vital Sign</vt:lpstr>
      <vt:lpstr>Pain Control and Addiction</vt:lpstr>
      <vt:lpstr>Percentage of US Population with  Past Month Use of Pharmaceuticals, by Type</vt:lpstr>
      <vt:lpstr>PowerPoint Presentation</vt:lpstr>
      <vt:lpstr>PowerPoint Presentation</vt:lpstr>
      <vt:lpstr>PowerPoint Presentation</vt:lpstr>
      <vt:lpstr>Opioids and Opiates What we’ll cover today</vt:lpstr>
      <vt:lpstr>Treatment for  Opioid Addiction</vt:lpstr>
      <vt:lpstr>Nora Volkow, MD</vt:lpstr>
      <vt:lpstr>What are we doing about it?</vt:lpstr>
      <vt:lpstr>A Brief History of Opioid Treatment</vt:lpstr>
      <vt:lpstr>A Brief History of Opioid Treatment, Continued </vt:lpstr>
      <vt:lpstr>PowerPoint Presentation</vt:lpstr>
      <vt:lpstr>Principles of Drug Addiction Treatment: A Research-Based Guide</vt:lpstr>
      <vt:lpstr>PowerPoint Presentation</vt:lpstr>
      <vt:lpstr>FDA Approved Medications</vt:lpstr>
      <vt:lpstr>Naltrexone</vt:lpstr>
      <vt:lpstr>PowerPoint Presentation</vt:lpstr>
      <vt:lpstr>Naltrexone for Extended-Release Injectable Suspension</vt:lpstr>
      <vt:lpstr>Extended-Release Naltrexone Administration</vt:lpstr>
      <vt:lpstr>How Does Extended-release Naltrexone Work?</vt:lpstr>
      <vt:lpstr>Additional Information for  Extended-Release Naltrexone</vt:lpstr>
      <vt:lpstr>Research About  Extended-Release Naltrexone</vt:lpstr>
      <vt:lpstr>Naloxone for Opioid Overdose</vt:lpstr>
      <vt:lpstr>Naloxone-Narcotic Antagonist</vt:lpstr>
      <vt:lpstr>PowerPoint Presentation</vt:lpstr>
      <vt:lpstr>Narcan Nasal Spray</vt:lpstr>
      <vt:lpstr>  Naloxone auto-injector</vt:lpstr>
      <vt:lpstr>Naloxone:  Important Considerations</vt:lpstr>
      <vt:lpstr>PowerPoint Presentation</vt:lpstr>
      <vt:lpstr>PowerPoint Presentation</vt:lpstr>
      <vt:lpstr>PowerPoint Presentation</vt:lpstr>
      <vt:lpstr>PowerPoint Presentation</vt:lpstr>
      <vt:lpstr>Methadone</vt:lpstr>
      <vt:lpstr>PowerPoint Presentation</vt:lpstr>
      <vt:lpstr>Methadone General Facts</vt:lpstr>
      <vt:lpstr>Additional METHADONE Information</vt:lpstr>
      <vt:lpstr>Additional METHadone Information</vt:lpstr>
      <vt:lpstr>How does methadone work?</vt:lpstr>
      <vt:lpstr>Methadone Maintenance:  Advantages </vt:lpstr>
      <vt:lpstr>PowerPoint Presentation</vt:lpstr>
      <vt:lpstr>Methadone Maintenance:  Disadvantages</vt:lpstr>
      <vt:lpstr>PowerPoint Presentation</vt:lpstr>
      <vt:lpstr> Effective Methadone Treatment </vt:lpstr>
      <vt:lpstr>Evidence Supporting Methadone Maintenance</vt:lpstr>
      <vt:lpstr>PowerPoint Presentation</vt:lpstr>
      <vt:lpstr>Reduction of Heroin Use by Length of Stay in Methadone Maintenance Treatment (Ball and Ross, 1991)</vt:lpstr>
      <vt:lpstr>Crime Among 491 Patients Before and During MMT at 6 Programs</vt:lpstr>
      <vt:lpstr>HIV Infection Rates In and Out of Methadone Treatment  (Metzger et al. 1993)</vt:lpstr>
      <vt:lpstr>Relapse to IV Drug Use After Termination of Methadone Maintenance Treatment</vt:lpstr>
      <vt:lpstr>Mortality Rates in Treatment and 12 Months after Discharge Zanis and Woody, 1998</vt:lpstr>
      <vt:lpstr>The Global Response: UN and WHO Support for Maintenance Treatment</vt:lpstr>
      <vt:lpstr>PowerPoint Presentation</vt:lpstr>
      <vt:lpstr>How Does Buprenorphine Work?</vt:lpstr>
      <vt:lpstr>PowerPoint Presentation</vt:lpstr>
      <vt:lpstr>Research on Buprenorphine</vt:lpstr>
      <vt:lpstr>Research ON Buprenorphine </vt:lpstr>
      <vt:lpstr>Advantages of Buprenorphine/Naloxone</vt:lpstr>
      <vt:lpstr>Disadvantages of Buprenorphine</vt:lpstr>
      <vt:lpstr>Buprenorphine Implant</vt:lpstr>
      <vt:lpstr>Final Note: Behavioral Treatments</vt:lpstr>
      <vt:lpstr>What did you learn?</vt:lpstr>
      <vt:lpstr>Post-Test Question</vt:lpstr>
      <vt:lpstr>Post-Test Question</vt:lpstr>
      <vt:lpstr>Post-Test Question</vt:lpstr>
      <vt:lpstr>PowerPoint Presentation</vt:lpstr>
      <vt:lpstr>Post-Test Question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Heroin, Prescription Opioids and HIV</dc:title>
  <dc:creator>Al Hasson</dc:creator>
  <cp:lastModifiedBy>Beth Rutkowski</cp:lastModifiedBy>
  <cp:revision>140</cp:revision>
  <dcterms:created xsi:type="dcterms:W3CDTF">2017-12-04T21:37:49Z</dcterms:created>
  <dcterms:modified xsi:type="dcterms:W3CDTF">2018-01-12T18:10:27Z</dcterms:modified>
</cp:coreProperties>
</file>