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5"/>
  </p:notesMasterIdLst>
  <p:handoutMasterIdLst>
    <p:handoutMasterId r:id="rId76"/>
  </p:handoutMasterIdLst>
  <p:sldIdLst>
    <p:sldId id="256" r:id="rId2"/>
    <p:sldId id="353" r:id="rId3"/>
    <p:sldId id="296" r:id="rId4"/>
    <p:sldId id="257" r:id="rId5"/>
    <p:sldId id="392" r:id="rId6"/>
    <p:sldId id="322" r:id="rId7"/>
    <p:sldId id="394" r:id="rId8"/>
    <p:sldId id="311" r:id="rId9"/>
    <p:sldId id="396" r:id="rId10"/>
    <p:sldId id="269" r:id="rId11"/>
    <p:sldId id="395" r:id="rId12"/>
    <p:sldId id="313" r:id="rId13"/>
    <p:sldId id="258" r:id="rId14"/>
    <p:sldId id="281" r:id="rId15"/>
    <p:sldId id="393" r:id="rId16"/>
    <p:sldId id="263" r:id="rId17"/>
    <p:sldId id="307" r:id="rId18"/>
    <p:sldId id="308" r:id="rId19"/>
    <p:sldId id="387" r:id="rId20"/>
    <p:sldId id="309" r:id="rId21"/>
    <p:sldId id="302" r:id="rId22"/>
    <p:sldId id="323" r:id="rId23"/>
    <p:sldId id="332" r:id="rId24"/>
    <p:sldId id="390" r:id="rId25"/>
    <p:sldId id="344" r:id="rId26"/>
    <p:sldId id="391" r:id="rId27"/>
    <p:sldId id="283" r:id="rId28"/>
    <p:sldId id="382" r:id="rId29"/>
    <p:sldId id="338" r:id="rId30"/>
    <p:sldId id="339" r:id="rId31"/>
    <p:sldId id="383" r:id="rId32"/>
    <p:sldId id="357" r:id="rId33"/>
    <p:sldId id="358" r:id="rId34"/>
    <p:sldId id="341" r:id="rId35"/>
    <p:sldId id="284" r:id="rId36"/>
    <p:sldId id="285" r:id="rId37"/>
    <p:sldId id="355" r:id="rId38"/>
    <p:sldId id="287" r:id="rId39"/>
    <p:sldId id="288" r:id="rId40"/>
    <p:sldId id="364" r:id="rId41"/>
    <p:sldId id="362" r:id="rId42"/>
    <p:sldId id="292" r:id="rId43"/>
    <p:sldId id="289" r:id="rId44"/>
    <p:sldId id="360" r:id="rId45"/>
    <p:sldId id="361" r:id="rId46"/>
    <p:sldId id="337" r:id="rId47"/>
    <p:sldId id="293" r:id="rId48"/>
    <p:sldId id="294" r:id="rId49"/>
    <p:sldId id="365" r:id="rId50"/>
    <p:sldId id="366" r:id="rId51"/>
    <p:sldId id="367" r:id="rId52"/>
    <p:sldId id="347" r:id="rId53"/>
    <p:sldId id="380" r:id="rId54"/>
    <p:sldId id="346" r:id="rId55"/>
    <p:sldId id="351" r:id="rId56"/>
    <p:sldId id="349" r:id="rId57"/>
    <p:sldId id="316" r:id="rId58"/>
    <p:sldId id="356" r:id="rId59"/>
    <p:sldId id="368" r:id="rId60"/>
    <p:sldId id="370" r:id="rId61"/>
    <p:sldId id="372" r:id="rId62"/>
    <p:sldId id="373" r:id="rId63"/>
    <p:sldId id="374" r:id="rId64"/>
    <p:sldId id="375" r:id="rId65"/>
    <p:sldId id="376" r:id="rId66"/>
    <p:sldId id="377" r:id="rId67"/>
    <p:sldId id="378" r:id="rId68"/>
    <p:sldId id="320" r:id="rId69"/>
    <p:sldId id="379" r:id="rId70"/>
    <p:sldId id="318" r:id="rId71"/>
    <p:sldId id="388" r:id="rId72"/>
    <p:sldId id="354" r:id="rId73"/>
    <p:sldId id="321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656"/>
    <p:restoredTop sz="84315"/>
  </p:normalViewPr>
  <p:slideViewPr>
    <p:cSldViewPr snapToGrid="0" snapToObjects="1">
      <p:cViewPr>
        <p:scale>
          <a:sx n="70" d="100"/>
          <a:sy n="70" d="100"/>
        </p:scale>
        <p:origin x="400" y="4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handoutMaster" Target="handoutMasters/handoutMaster1.xml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B907AA-59CA-47A1-8050-6A528559A09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A2A3BE3-826F-49BE-9D1A-B0368F7D3053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800" dirty="0" smtClean="0"/>
            <a:t>1</a:t>
          </a:r>
          <a:endParaRPr lang="en-US" sz="2800" dirty="0"/>
        </a:p>
      </dgm:t>
    </dgm:pt>
    <dgm:pt modelId="{710D304E-EDED-4648-8054-783619AC9452}" type="parTrans" cxnId="{577752B1-2EF6-42C5-A6B2-C6D96A1EBE1C}">
      <dgm:prSet/>
      <dgm:spPr/>
      <dgm:t>
        <a:bodyPr/>
        <a:lstStyle/>
        <a:p>
          <a:endParaRPr lang="en-US"/>
        </a:p>
      </dgm:t>
    </dgm:pt>
    <dgm:pt modelId="{7C3FCCFD-D9B8-4D90-AC8C-A4ABD4B53475}" type="sibTrans" cxnId="{577752B1-2EF6-42C5-A6B2-C6D96A1EBE1C}">
      <dgm:prSet/>
      <dgm:spPr/>
      <dgm:t>
        <a:bodyPr/>
        <a:lstStyle/>
        <a:p>
          <a:endParaRPr lang="en-US"/>
        </a:p>
      </dgm:t>
    </dgm:pt>
    <dgm:pt modelId="{4B6AE7A4-5E85-4DD7-89D8-B05AA60AA7C2}">
      <dgm:prSet phldrT="[Text]" custT="1"/>
      <dgm:spPr>
        <a:ln>
          <a:solidFill>
            <a:srgbClr val="5268D6"/>
          </a:solidFill>
        </a:ln>
      </dgm:spPr>
      <dgm:t>
        <a:bodyPr/>
        <a:lstStyle/>
        <a:p>
          <a:r>
            <a:rPr lang="en-US" sz="28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Slow breathing</a:t>
          </a:r>
          <a:endParaRPr lang="en-US" sz="28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gm:t>
    </dgm:pt>
    <dgm:pt modelId="{93499172-E6F5-4A5C-BF54-7F4B7DC3AC08}" type="parTrans" cxnId="{1F61D4AE-BC82-4D4E-BECF-0BA81C772AAB}">
      <dgm:prSet/>
      <dgm:spPr/>
      <dgm:t>
        <a:bodyPr/>
        <a:lstStyle/>
        <a:p>
          <a:endParaRPr lang="en-US"/>
        </a:p>
      </dgm:t>
    </dgm:pt>
    <dgm:pt modelId="{C2DF9ED1-055A-4078-8E99-A3505536F65E}" type="sibTrans" cxnId="{1F61D4AE-BC82-4D4E-BECF-0BA81C772AAB}">
      <dgm:prSet/>
      <dgm:spPr/>
      <dgm:t>
        <a:bodyPr/>
        <a:lstStyle/>
        <a:p>
          <a:endParaRPr lang="en-US"/>
        </a:p>
      </dgm:t>
    </dgm:pt>
    <dgm:pt modelId="{627F4C20-9898-44C9-91C6-47FD0DD9DB00}">
      <dgm:prSet phldrT="[Text]" custT="1"/>
      <dgm:spPr>
        <a:solidFill>
          <a:srgbClr val="FFC000"/>
        </a:solidFill>
        <a:ln>
          <a:solidFill>
            <a:srgbClr val="3237F6"/>
          </a:solidFill>
        </a:ln>
      </dgm:spPr>
      <dgm:t>
        <a:bodyPr/>
        <a:lstStyle/>
        <a:p>
          <a:r>
            <a:rPr lang="en-US" sz="2800" dirty="0" smtClean="0"/>
            <a:t>2</a:t>
          </a:r>
          <a:endParaRPr lang="en-US" sz="2800" dirty="0"/>
        </a:p>
      </dgm:t>
    </dgm:pt>
    <dgm:pt modelId="{D5BEF0F3-2D5B-47B6-AAD6-56E9A7D976BD}" type="parTrans" cxnId="{5AAB812D-15C9-4840-8FA7-FD79DDF915D6}">
      <dgm:prSet/>
      <dgm:spPr/>
      <dgm:t>
        <a:bodyPr/>
        <a:lstStyle/>
        <a:p>
          <a:endParaRPr lang="en-US"/>
        </a:p>
      </dgm:t>
    </dgm:pt>
    <dgm:pt modelId="{A842F932-B229-47AD-BBD8-730A3D4B2FA0}" type="sibTrans" cxnId="{5AAB812D-15C9-4840-8FA7-FD79DDF915D6}">
      <dgm:prSet/>
      <dgm:spPr/>
      <dgm:t>
        <a:bodyPr/>
        <a:lstStyle/>
        <a:p>
          <a:endParaRPr lang="en-US"/>
        </a:p>
      </dgm:t>
    </dgm:pt>
    <dgm:pt modelId="{6641A69D-088F-49D8-B02C-4B31279909F8}">
      <dgm:prSet phldrT="[Text]" custT="1"/>
      <dgm:spPr>
        <a:ln>
          <a:solidFill>
            <a:srgbClr val="5268D6"/>
          </a:solidFill>
        </a:ln>
      </dgm:spPr>
      <dgm:t>
        <a:bodyPr/>
        <a:lstStyle/>
        <a:p>
          <a:r>
            <a:rPr lang="en-US" sz="28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Breathing stops</a:t>
          </a:r>
          <a:endParaRPr lang="en-US" sz="28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gm:t>
    </dgm:pt>
    <dgm:pt modelId="{C2DADF40-7FC1-42A4-8A3A-63FCDB12E9FF}" type="parTrans" cxnId="{0E70AA54-5E67-4FB1-B7F4-804FC708B431}">
      <dgm:prSet/>
      <dgm:spPr/>
      <dgm:t>
        <a:bodyPr/>
        <a:lstStyle/>
        <a:p>
          <a:endParaRPr lang="en-US"/>
        </a:p>
      </dgm:t>
    </dgm:pt>
    <dgm:pt modelId="{A367C69D-8E4E-4A8B-9175-08815049FFDA}" type="sibTrans" cxnId="{0E70AA54-5E67-4FB1-B7F4-804FC708B431}">
      <dgm:prSet/>
      <dgm:spPr/>
      <dgm:t>
        <a:bodyPr/>
        <a:lstStyle/>
        <a:p>
          <a:endParaRPr lang="en-US"/>
        </a:p>
      </dgm:t>
    </dgm:pt>
    <dgm:pt modelId="{85B5F797-932A-43E4-9517-93E0B2684E62}">
      <dgm:prSet phldrT="[Text]" custT="1"/>
      <dgm:spPr>
        <a:solidFill>
          <a:srgbClr val="FFC000"/>
        </a:solidFill>
      </dgm:spPr>
      <dgm:t>
        <a:bodyPr/>
        <a:lstStyle/>
        <a:p>
          <a:r>
            <a:rPr lang="en-US" sz="2800" dirty="0" smtClean="0"/>
            <a:t>3</a:t>
          </a:r>
          <a:endParaRPr lang="en-US" sz="2800" dirty="0"/>
        </a:p>
      </dgm:t>
    </dgm:pt>
    <dgm:pt modelId="{9A8FB6A9-9171-4B7D-A79F-E6D5E18764CC}" type="parTrans" cxnId="{8533E534-ED89-4B1F-8F87-A840AB742C74}">
      <dgm:prSet/>
      <dgm:spPr/>
      <dgm:t>
        <a:bodyPr/>
        <a:lstStyle/>
        <a:p>
          <a:endParaRPr lang="en-US"/>
        </a:p>
      </dgm:t>
    </dgm:pt>
    <dgm:pt modelId="{6FFC8230-0ABA-4DFF-B93B-E4DCE170C4D4}" type="sibTrans" cxnId="{8533E534-ED89-4B1F-8F87-A840AB742C74}">
      <dgm:prSet/>
      <dgm:spPr/>
      <dgm:t>
        <a:bodyPr/>
        <a:lstStyle/>
        <a:p>
          <a:endParaRPr lang="en-US"/>
        </a:p>
      </dgm:t>
    </dgm:pt>
    <dgm:pt modelId="{A6761B46-C78C-42C0-A4AC-7C3784C46650}">
      <dgm:prSet phldrT="[Text]" custT="1"/>
      <dgm:spPr>
        <a:ln>
          <a:solidFill>
            <a:srgbClr val="5268D6"/>
          </a:solidFill>
        </a:ln>
      </dgm:spPr>
      <dgm:t>
        <a:bodyPr/>
        <a:lstStyle/>
        <a:p>
          <a:r>
            <a:rPr lang="en-US" sz="22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Lack of oxygen may cause brain damage</a:t>
          </a:r>
          <a:endParaRPr lang="en-US" sz="22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gm:t>
    </dgm:pt>
    <dgm:pt modelId="{C985DEB1-8BE8-41BF-BD6E-159BCA79F596}" type="parTrans" cxnId="{D7024C64-1EDB-4D06-A967-31D859671F77}">
      <dgm:prSet/>
      <dgm:spPr/>
      <dgm:t>
        <a:bodyPr/>
        <a:lstStyle/>
        <a:p>
          <a:endParaRPr lang="en-US"/>
        </a:p>
      </dgm:t>
    </dgm:pt>
    <dgm:pt modelId="{9925AFB0-BD1C-4939-95BD-39CE8768FC75}" type="sibTrans" cxnId="{D7024C64-1EDB-4D06-A967-31D859671F77}">
      <dgm:prSet/>
      <dgm:spPr/>
      <dgm:t>
        <a:bodyPr/>
        <a:lstStyle/>
        <a:p>
          <a:endParaRPr lang="en-US"/>
        </a:p>
      </dgm:t>
    </dgm:pt>
    <dgm:pt modelId="{8FE585B9-7945-4025-937A-C86E7DB8E8FD}">
      <dgm:prSet custT="1"/>
      <dgm:spPr>
        <a:solidFill>
          <a:srgbClr val="FFC000"/>
        </a:solidFill>
      </dgm:spPr>
      <dgm:t>
        <a:bodyPr/>
        <a:lstStyle/>
        <a:p>
          <a:r>
            <a:rPr lang="en-US" sz="2800" dirty="0" smtClean="0"/>
            <a:t>4</a:t>
          </a:r>
          <a:endParaRPr lang="en-US" sz="2800" dirty="0"/>
        </a:p>
      </dgm:t>
    </dgm:pt>
    <dgm:pt modelId="{889887D7-2CB7-4C1F-BD6F-26641292BFE6}" type="parTrans" cxnId="{6C80E60A-B841-47DF-BB00-B081228866DC}">
      <dgm:prSet/>
      <dgm:spPr/>
      <dgm:t>
        <a:bodyPr/>
        <a:lstStyle/>
        <a:p>
          <a:endParaRPr lang="en-US"/>
        </a:p>
      </dgm:t>
    </dgm:pt>
    <dgm:pt modelId="{51EC3471-0E88-4F68-AE1D-8C318397E59F}" type="sibTrans" cxnId="{6C80E60A-B841-47DF-BB00-B081228866DC}">
      <dgm:prSet/>
      <dgm:spPr/>
      <dgm:t>
        <a:bodyPr/>
        <a:lstStyle/>
        <a:p>
          <a:endParaRPr lang="en-US"/>
        </a:p>
      </dgm:t>
    </dgm:pt>
    <dgm:pt modelId="{18AB3CC3-5E95-443C-BA61-C0D1E80B1442}">
      <dgm:prSet custT="1"/>
      <dgm:spPr>
        <a:ln>
          <a:solidFill>
            <a:srgbClr val="5268D6"/>
          </a:solidFill>
        </a:ln>
      </dgm:spPr>
      <dgm:t>
        <a:bodyPr/>
        <a:lstStyle/>
        <a:p>
          <a:r>
            <a:rPr lang="en-US" sz="28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Heart stops</a:t>
          </a:r>
          <a:endParaRPr lang="en-US" sz="28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gm:t>
    </dgm:pt>
    <dgm:pt modelId="{A9C80626-B935-43B4-915C-44517A95A413}" type="parTrans" cxnId="{56ED4ED1-781F-4898-93F5-7C8779BECE43}">
      <dgm:prSet/>
      <dgm:spPr/>
      <dgm:t>
        <a:bodyPr/>
        <a:lstStyle/>
        <a:p>
          <a:endParaRPr lang="en-US"/>
        </a:p>
      </dgm:t>
    </dgm:pt>
    <dgm:pt modelId="{F3AA1957-4492-4DE9-8DB6-7C226E155780}" type="sibTrans" cxnId="{56ED4ED1-781F-4898-93F5-7C8779BECE43}">
      <dgm:prSet/>
      <dgm:spPr/>
      <dgm:t>
        <a:bodyPr/>
        <a:lstStyle/>
        <a:p>
          <a:endParaRPr lang="en-US"/>
        </a:p>
      </dgm:t>
    </dgm:pt>
    <dgm:pt modelId="{A7E76BC9-8E2D-4B3D-AB97-83453E0F244F}">
      <dgm:prSet custT="1"/>
      <dgm:spPr>
        <a:solidFill>
          <a:srgbClr val="FFC000"/>
        </a:solidFill>
      </dgm:spPr>
      <dgm:t>
        <a:bodyPr/>
        <a:lstStyle/>
        <a:p>
          <a:r>
            <a:rPr lang="en-US" sz="2800" dirty="0" smtClean="0"/>
            <a:t>5</a:t>
          </a:r>
          <a:endParaRPr lang="en-US" sz="2800" dirty="0"/>
        </a:p>
      </dgm:t>
    </dgm:pt>
    <dgm:pt modelId="{D96D693A-F3C3-45CC-A65F-3F82D5F85E4F}" type="parTrans" cxnId="{8A5B4035-5B4F-47CC-AABB-796E059C8588}">
      <dgm:prSet/>
      <dgm:spPr/>
      <dgm:t>
        <a:bodyPr/>
        <a:lstStyle/>
        <a:p>
          <a:endParaRPr lang="en-US"/>
        </a:p>
      </dgm:t>
    </dgm:pt>
    <dgm:pt modelId="{CA734977-92F1-4592-B486-86F8837AD361}" type="sibTrans" cxnId="{8A5B4035-5B4F-47CC-AABB-796E059C8588}">
      <dgm:prSet/>
      <dgm:spPr/>
      <dgm:t>
        <a:bodyPr/>
        <a:lstStyle/>
        <a:p>
          <a:endParaRPr lang="en-US"/>
        </a:p>
      </dgm:t>
    </dgm:pt>
    <dgm:pt modelId="{71AED588-38A5-47FC-B314-643E68050B2F}">
      <dgm:prSet custT="1"/>
      <dgm:spPr>
        <a:ln>
          <a:solidFill>
            <a:srgbClr val="5268D6"/>
          </a:solidFill>
        </a:ln>
      </dgm:spPr>
      <dgm:t>
        <a:bodyPr/>
        <a:lstStyle/>
        <a:p>
          <a:r>
            <a:rPr lang="en-US" sz="2800" b="1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Death</a:t>
          </a:r>
          <a:endParaRPr lang="en-US" sz="2800" b="1" dirty="0">
            <a:solidFill>
              <a:srgbClr val="FF0000"/>
            </a:solidFill>
            <a:latin typeface="Arial Rounded MT Bold" panose="020F0704030504030204" pitchFamily="34" charset="0"/>
          </a:endParaRPr>
        </a:p>
      </dgm:t>
    </dgm:pt>
    <dgm:pt modelId="{0CE326E9-DB5D-422B-9921-78C9AB724000}" type="parTrans" cxnId="{DAAEF72F-2C59-4D98-A5D7-AD61BFE5E465}">
      <dgm:prSet/>
      <dgm:spPr/>
      <dgm:t>
        <a:bodyPr/>
        <a:lstStyle/>
        <a:p>
          <a:endParaRPr lang="en-US"/>
        </a:p>
      </dgm:t>
    </dgm:pt>
    <dgm:pt modelId="{5B753A82-D9BE-458B-BD86-CA4E22CEE825}" type="sibTrans" cxnId="{DAAEF72F-2C59-4D98-A5D7-AD61BFE5E465}">
      <dgm:prSet/>
      <dgm:spPr/>
      <dgm:t>
        <a:bodyPr/>
        <a:lstStyle/>
        <a:p>
          <a:endParaRPr lang="en-US"/>
        </a:p>
      </dgm:t>
    </dgm:pt>
    <dgm:pt modelId="{6E075E93-E451-4710-A85D-EFC67C051CF5}" type="pres">
      <dgm:prSet presAssocID="{87B907AA-59CA-47A1-8050-6A528559A09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87FA8C-EC1B-4B94-886C-BF918CF94899}" type="pres">
      <dgm:prSet presAssocID="{8A2A3BE3-826F-49BE-9D1A-B0368F7D3053}" presName="composite" presStyleCnt="0"/>
      <dgm:spPr/>
    </dgm:pt>
    <dgm:pt modelId="{3C8F3FA1-5219-440B-A12A-65C4A6A1C5A5}" type="pres">
      <dgm:prSet presAssocID="{8A2A3BE3-826F-49BE-9D1A-B0368F7D3053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FDB741-D2EA-4807-B4B5-E5A206229C9F}" type="pres">
      <dgm:prSet presAssocID="{8A2A3BE3-826F-49BE-9D1A-B0368F7D3053}" presName="descendantText" presStyleLbl="alignAcc1" presStyleIdx="0" presStyleCnt="5" custLinFactNeighborX="0" custLinFactNeighborY="30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292880-4546-4039-9AF4-F2AE0E49AB2A}" type="pres">
      <dgm:prSet presAssocID="{7C3FCCFD-D9B8-4D90-AC8C-A4ABD4B53475}" presName="sp" presStyleCnt="0"/>
      <dgm:spPr/>
    </dgm:pt>
    <dgm:pt modelId="{D01262BE-9145-43F4-83BB-A6005697D3CF}" type="pres">
      <dgm:prSet presAssocID="{627F4C20-9898-44C9-91C6-47FD0DD9DB00}" presName="composite" presStyleCnt="0"/>
      <dgm:spPr/>
    </dgm:pt>
    <dgm:pt modelId="{8ED8C114-A775-4516-91FB-2A7443CC42C1}" type="pres">
      <dgm:prSet presAssocID="{627F4C20-9898-44C9-91C6-47FD0DD9DB0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2C209-247E-44B5-98D5-19914FA528E7}" type="pres">
      <dgm:prSet presAssocID="{627F4C20-9898-44C9-91C6-47FD0DD9DB0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25041-37CC-4DDF-A5F9-6E156D5DCDD2}" type="pres">
      <dgm:prSet presAssocID="{A842F932-B229-47AD-BBD8-730A3D4B2FA0}" presName="sp" presStyleCnt="0"/>
      <dgm:spPr/>
    </dgm:pt>
    <dgm:pt modelId="{E361F02B-AAD1-4E5A-8A8D-B006593949F4}" type="pres">
      <dgm:prSet presAssocID="{85B5F797-932A-43E4-9517-93E0B2684E62}" presName="composite" presStyleCnt="0"/>
      <dgm:spPr/>
    </dgm:pt>
    <dgm:pt modelId="{C2D82938-B5AA-4674-ACD7-31BAF90B8F52}" type="pres">
      <dgm:prSet presAssocID="{85B5F797-932A-43E4-9517-93E0B2684E62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5AAD52-6902-4AD8-B271-7C134EA5FE47}" type="pres">
      <dgm:prSet presAssocID="{85B5F797-932A-43E4-9517-93E0B2684E62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24C5B-53C8-4948-9380-6D7589050D0F}" type="pres">
      <dgm:prSet presAssocID="{6FFC8230-0ABA-4DFF-B93B-E4DCE170C4D4}" presName="sp" presStyleCnt="0"/>
      <dgm:spPr/>
    </dgm:pt>
    <dgm:pt modelId="{E99C2AFD-3482-4B29-97CF-D2543A616F76}" type="pres">
      <dgm:prSet presAssocID="{8FE585B9-7945-4025-937A-C86E7DB8E8FD}" presName="composite" presStyleCnt="0"/>
      <dgm:spPr/>
    </dgm:pt>
    <dgm:pt modelId="{F73B022B-983C-4F03-9E33-261CB8283E00}" type="pres">
      <dgm:prSet presAssocID="{8FE585B9-7945-4025-937A-C86E7DB8E8FD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867360-4FA9-4FCF-8FF9-C50A5D9DDB5D}" type="pres">
      <dgm:prSet presAssocID="{8FE585B9-7945-4025-937A-C86E7DB8E8FD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93E4EF-D149-4BB1-AE0A-8DDA5A716401}" type="pres">
      <dgm:prSet presAssocID="{51EC3471-0E88-4F68-AE1D-8C318397E59F}" presName="sp" presStyleCnt="0"/>
      <dgm:spPr/>
    </dgm:pt>
    <dgm:pt modelId="{512C0B58-0647-479D-8C73-1300FA489056}" type="pres">
      <dgm:prSet presAssocID="{A7E76BC9-8E2D-4B3D-AB97-83453E0F244F}" presName="composite" presStyleCnt="0"/>
      <dgm:spPr/>
    </dgm:pt>
    <dgm:pt modelId="{73A6A32B-257F-45A4-81F8-5380C16EE6C4}" type="pres">
      <dgm:prSet presAssocID="{A7E76BC9-8E2D-4B3D-AB97-83453E0F244F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62F44C-86E6-419D-91FC-15D9FEA9E2ED}" type="pres">
      <dgm:prSet presAssocID="{A7E76BC9-8E2D-4B3D-AB97-83453E0F244F}" presName="descendantText" presStyleLbl="alignAcc1" presStyleIdx="4" presStyleCnt="5" custLinFactNeighborX="-199" custLinFactNeighborY="-1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80E60A-B841-47DF-BB00-B081228866DC}" srcId="{87B907AA-59CA-47A1-8050-6A528559A09C}" destId="{8FE585B9-7945-4025-937A-C86E7DB8E8FD}" srcOrd="3" destOrd="0" parTransId="{889887D7-2CB7-4C1F-BD6F-26641292BFE6}" sibTransId="{51EC3471-0E88-4F68-AE1D-8C318397E59F}"/>
    <dgm:cxn modelId="{8A5B4035-5B4F-47CC-AABB-796E059C8588}" srcId="{87B907AA-59CA-47A1-8050-6A528559A09C}" destId="{A7E76BC9-8E2D-4B3D-AB97-83453E0F244F}" srcOrd="4" destOrd="0" parTransId="{D96D693A-F3C3-45CC-A65F-3F82D5F85E4F}" sibTransId="{CA734977-92F1-4592-B486-86F8837AD361}"/>
    <dgm:cxn modelId="{D7024C64-1EDB-4D06-A967-31D859671F77}" srcId="{85B5F797-932A-43E4-9517-93E0B2684E62}" destId="{A6761B46-C78C-42C0-A4AC-7C3784C46650}" srcOrd="0" destOrd="0" parTransId="{C985DEB1-8BE8-41BF-BD6E-159BCA79F596}" sibTransId="{9925AFB0-BD1C-4939-95BD-39CE8768FC75}"/>
    <dgm:cxn modelId="{8533E534-ED89-4B1F-8F87-A840AB742C74}" srcId="{87B907AA-59CA-47A1-8050-6A528559A09C}" destId="{85B5F797-932A-43E4-9517-93E0B2684E62}" srcOrd="2" destOrd="0" parTransId="{9A8FB6A9-9171-4B7D-A79F-E6D5E18764CC}" sibTransId="{6FFC8230-0ABA-4DFF-B93B-E4DCE170C4D4}"/>
    <dgm:cxn modelId="{336967C4-B63C-504E-AB3A-7EFAE882C097}" type="presOf" srcId="{8A2A3BE3-826F-49BE-9D1A-B0368F7D3053}" destId="{3C8F3FA1-5219-440B-A12A-65C4A6A1C5A5}" srcOrd="0" destOrd="0" presId="urn:microsoft.com/office/officeart/2005/8/layout/chevron2"/>
    <dgm:cxn modelId="{577752B1-2EF6-42C5-A6B2-C6D96A1EBE1C}" srcId="{87B907AA-59CA-47A1-8050-6A528559A09C}" destId="{8A2A3BE3-826F-49BE-9D1A-B0368F7D3053}" srcOrd="0" destOrd="0" parTransId="{710D304E-EDED-4648-8054-783619AC9452}" sibTransId="{7C3FCCFD-D9B8-4D90-AC8C-A4ABD4B53475}"/>
    <dgm:cxn modelId="{1F61D4AE-BC82-4D4E-BECF-0BA81C772AAB}" srcId="{8A2A3BE3-826F-49BE-9D1A-B0368F7D3053}" destId="{4B6AE7A4-5E85-4DD7-89D8-B05AA60AA7C2}" srcOrd="0" destOrd="0" parTransId="{93499172-E6F5-4A5C-BF54-7F4B7DC3AC08}" sibTransId="{C2DF9ED1-055A-4078-8E99-A3505536F65E}"/>
    <dgm:cxn modelId="{0E70AA54-5E67-4FB1-B7F4-804FC708B431}" srcId="{627F4C20-9898-44C9-91C6-47FD0DD9DB00}" destId="{6641A69D-088F-49D8-B02C-4B31279909F8}" srcOrd="0" destOrd="0" parTransId="{C2DADF40-7FC1-42A4-8A3A-63FCDB12E9FF}" sibTransId="{A367C69D-8E4E-4A8B-9175-08815049FFDA}"/>
    <dgm:cxn modelId="{7FA1F449-0FB5-FF4B-9ECD-B12C08D274EB}" type="presOf" srcId="{8FE585B9-7945-4025-937A-C86E7DB8E8FD}" destId="{F73B022B-983C-4F03-9E33-261CB8283E00}" srcOrd="0" destOrd="0" presId="urn:microsoft.com/office/officeart/2005/8/layout/chevron2"/>
    <dgm:cxn modelId="{66653E5A-3FBB-0344-8F69-03EF5CB94185}" type="presOf" srcId="{18AB3CC3-5E95-443C-BA61-C0D1E80B1442}" destId="{75867360-4FA9-4FCF-8FF9-C50A5D9DDB5D}" srcOrd="0" destOrd="0" presId="urn:microsoft.com/office/officeart/2005/8/layout/chevron2"/>
    <dgm:cxn modelId="{56ED4ED1-781F-4898-93F5-7C8779BECE43}" srcId="{8FE585B9-7945-4025-937A-C86E7DB8E8FD}" destId="{18AB3CC3-5E95-443C-BA61-C0D1E80B1442}" srcOrd="0" destOrd="0" parTransId="{A9C80626-B935-43B4-915C-44517A95A413}" sibTransId="{F3AA1957-4492-4DE9-8DB6-7C226E155780}"/>
    <dgm:cxn modelId="{E27C91C7-4C2A-E24C-B21A-B4CC73CBD276}" type="presOf" srcId="{71AED588-38A5-47FC-B314-643E68050B2F}" destId="{AC62F44C-86E6-419D-91FC-15D9FEA9E2ED}" srcOrd="0" destOrd="0" presId="urn:microsoft.com/office/officeart/2005/8/layout/chevron2"/>
    <dgm:cxn modelId="{5AAB812D-15C9-4840-8FA7-FD79DDF915D6}" srcId="{87B907AA-59CA-47A1-8050-6A528559A09C}" destId="{627F4C20-9898-44C9-91C6-47FD0DD9DB00}" srcOrd="1" destOrd="0" parTransId="{D5BEF0F3-2D5B-47B6-AAD6-56E9A7D976BD}" sibTransId="{A842F932-B229-47AD-BBD8-730A3D4B2FA0}"/>
    <dgm:cxn modelId="{F17B9E35-E4E6-CF48-A363-F31309EBDA48}" type="presOf" srcId="{87B907AA-59CA-47A1-8050-6A528559A09C}" destId="{6E075E93-E451-4710-A85D-EFC67C051CF5}" srcOrd="0" destOrd="0" presId="urn:microsoft.com/office/officeart/2005/8/layout/chevron2"/>
    <dgm:cxn modelId="{7723529D-2592-584D-9773-59BCC1E4EE96}" type="presOf" srcId="{85B5F797-932A-43E4-9517-93E0B2684E62}" destId="{C2D82938-B5AA-4674-ACD7-31BAF90B8F52}" srcOrd="0" destOrd="0" presId="urn:microsoft.com/office/officeart/2005/8/layout/chevron2"/>
    <dgm:cxn modelId="{87BC25D1-FB96-074E-8A27-A342E28E8338}" type="presOf" srcId="{A6761B46-C78C-42C0-A4AC-7C3784C46650}" destId="{575AAD52-6902-4AD8-B271-7C134EA5FE47}" srcOrd="0" destOrd="0" presId="urn:microsoft.com/office/officeart/2005/8/layout/chevron2"/>
    <dgm:cxn modelId="{DAAEF72F-2C59-4D98-A5D7-AD61BFE5E465}" srcId="{A7E76BC9-8E2D-4B3D-AB97-83453E0F244F}" destId="{71AED588-38A5-47FC-B314-643E68050B2F}" srcOrd="0" destOrd="0" parTransId="{0CE326E9-DB5D-422B-9921-78C9AB724000}" sibTransId="{5B753A82-D9BE-458B-BD86-CA4E22CEE825}"/>
    <dgm:cxn modelId="{5F191829-9189-FF4C-A6C2-A0E7547C784D}" type="presOf" srcId="{6641A69D-088F-49D8-B02C-4B31279909F8}" destId="{3F22C209-247E-44B5-98D5-19914FA528E7}" srcOrd="0" destOrd="0" presId="urn:microsoft.com/office/officeart/2005/8/layout/chevron2"/>
    <dgm:cxn modelId="{5E02BF12-E971-C449-AC6E-BE621BF0D2A6}" type="presOf" srcId="{627F4C20-9898-44C9-91C6-47FD0DD9DB00}" destId="{8ED8C114-A775-4516-91FB-2A7443CC42C1}" srcOrd="0" destOrd="0" presId="urn:microsoft.com/office/officeart/2005/8/layout/chevron2"/>
    <dgm:cxn modelId="{D61118C7-947E-4941-9403-47F59DC074AE}" type="presOf" srcId="{A7E76BC9-8E2D-4B3D-AB97-83453E0F244F}" destId="{73A6A32B-257F-45A4-81F8-5380C16EE6C4}" srcOrd="0" destOrd="0" presId="urn:microsoft.com/office/officeart/2005/8/layout/chevron2"/>
    <dgm:cxn modelId="{D194D77F-9CDB-A946-A7F2-C4A5AD296EA4}" type="presOf" srcId="{4B6AE7A4-5E85-4DD7-89D8-B05AA60AA7C2}" destId="{E5FDB741-D2EA-4807-B4B5-E5A206229C9F}" srcOrd="0" destOrd="0" presId="urn:microsoft.com/office/officeart/2005/8/layout/chevron2"/>
    <dgm:cxn modelId="{5D16F7B9-DBA4-2F45-9DCA-EB3B17997C6D}" type="presParOf" srcId="{6E075E93-E451-4710-A85D-EFC67C051CF5}" destId="{BE87FA8C-EC1B-4B94-886C-BF918CF94899}" srcOrd="0" destOrd="0" presId="urn:microsoft.com/office/officeart/2005/8/layout/chevron2"/>
    <dgm:cxn modelId="{97247EA4-9D03-1740-9E2D-C967F49EC7C2}" type="presParOf" srcId="{BE87FA8C-EC1B-4B94-886C-BF918CF94899}" destId="{3C8F3FA1-5219-440B-A12A-65C4A6A1C5A5}" srcOrd="0" destOrd="0" presId="urn:microsoft.com/office/officeart/2005/8/layout/chevron2"/>
    <dgm:cxn modelId="{B5BDB7AE-A818-3A48-9EFF-C5D0D8270DE2}" type="presParOf" srcId="{BE87FA8C-EC1B-4B94-886C-BF918CF94899}" destId="{E5FDB741-D2EA-4807-B4B5-E5A206229C9F}" srcOrd="1" destOrd="0" presId="urn:microsoft.com/office/officeart/2005/8/layout/chevron2"/>
    <dgm:cxn modelId="{DA796539-EDF7-C144-8C88-CCA4935E4655}" type="presParOf" srcId="{6E075E93-E451-4710-A85D-EFC67C051CF5}" destId="{A6292880-4546-4039-9AF4-F2AE0E49AB2A}" srcOrd="1" destOrd="0" presId="urn:microsoft.com/office/officeart/2005/8/layout/chevron2"/>
    <dgm:cxn modelId="{79AF6ACE-FE68-A446-B641-7B002BCB540D}" type="presParOf" srcId="{6E075E93-E451-4710-A85D-EFC67C051CF5}" destId="{D01262BE-9145-43F4-83BB-A6005697D3CF}" srcOrd="2" destOrd="0" presId="urn:microsoft.com/office/officeart/2005/8/layout/chevron2"/>
    <dgm:cxn modelId="{A3A1A03B-9433-A042-ADCD-6FCFE4B73F6E}" type="presParOf" srcId="{D01262BE-9145-43F4-83BB-A6005697D3CF}" destId="{8ED8C114-A775-4516-91FB-2A7443CC42C1}" srcOrd="0" destOrd="0" presId="urn:microsoft.com/office/officeart/2005/8/layout/chevron2"/>
    <dgm:cxn modelId="{F7324903-EFE6-1442-A362-CE829C94E202}" type="presParOf" srcId="{D01262BE-9145-43F4-83BB-A6005697D3CF}" destId="{3F22C209-247E-44B5-98D5-19914FA528E7}" srcOrd="1" destOrd="0" presId="urn:microsoft.com/office/officeart/2005/8/layout/chevron2"/>
    <dgm:cxn modelId="{AD648A1D-90A8-214A-B840-66D234D709CC}" type="presParOf" srcId="{6E075E93-E451-4710-A85D-EFC67C051CF5}" destId="{E1025041-37CC-4DDF-A5F9-6E156D5DCDD2}" srcOrd="3" destOrd="0" presId="urn:microsoft.com/office/officeart/2005/8/layout/chevron2"/>
    <dgm:cxn modelId="{4FD8BC78-5B2A-A94D-BAE6-9EFA0B9C2DA4}" type="presParOf" srcId="{6E075E93-E451-4710-A85D-EFC67C051CF5}" destId="{E361F02B-AAD1-4E5A-8A8D-B006593949F4}" srcOrd="4" destOrd="0" presId="urn:microsoft.com/office/officeart/2005/8/layout/chevron2"/>
    <dgm:cxn modelId="{B0B55E9D-295B-5746-8E4F-43FD6BD2EEE9}" type="presParOf" srcId="{E361F02B-AAD1-4E5A-8A8D-B006593949F4}" destId="{C2D82938-B5AA-4674-ACD7-31BAF90B8F52}" srcOrd="0" destOrd="0" presId="urn:microsoft.com/office/officeart/2005/8/layout/chevron2"/>
    <dgm:cxn modelId="{ABE4058F-5C99-3940-B567-3CF801127C1B}" type="presParOf" srcId="{E361F02B-AAD1-4E5A-8A8D-B006593949F4}" destId="{575AAD52-6902-4AD8-B271-7C134EA5FE47}" srcOrd="1" destOrd="0" presId="urn:microsoft.com/office/officeart/2005/8/layout/chevron2"/>
    <dgm:cxn modelId="{581D5AEB-E3BB-AE4C-831A-1FC9FCA02BB5}" type="presParOf" srcId="{6E075E93-E451-4710-A85D-EFC67C051CF5}" destId="{54824C5B-53C8-4948-9380-6D7589050D0F}" srcOrd="5" destOrd="0" presId="urn:microsoft.com/office/officeart/2005/8/layout/chevron2"/>
    <dgm:cxn modelId="{A76CD6ED-9DF9-EF46-AB2C-3CCD36B10175}" type="presParOf" srcId="{6E075E93-E451-4710-A85D-EFC67C051CF5}" destId="{E99C2AFD-3482-4B29-97CF-D2543A616F76}" srcOrd="6" destOrd="0" presId="urn:microsoft.com/office/officeart/2005/8/layout/chevron2"/>
    <dgm:cxn modelId="{4E38F740-3F73-2740-A6E5-43E7DE2304E6}" type="presParOf" srcId="{E99C2AFD-3482-4B29-97CF-D2543A616F76}" destId="{F73B022B-983C-4F03-9E33-261CB8283E00}" srcOrd="0" destOrd="0" presId="urn:microsoft.com/office/officeart/2005/8/layout/chevron2"/>
    <dgm:cxn modelId="{DFBDCA58-28ED-BC4E-B75A-5D82664368A9}" type="presParOf" srcId="{E99C2AFD-3482-4B29-97CF-D2543A616F76}" destId="{75867360-4FA9-4FCF-8FF9-C50A5D9DDB5D}" srcOrd="1" destOrd="0" presId="urn:microsoft.com/office/officeart/2005/8/layout/chevron2"/>
    <dgm:cxn modelId="{1EC344B1-DEDA-3E4A-B130-108E40A8ECDF}" type="presParOf" srcId="{6E075E93-E451-4710-A85D-EFC67C051CF5}" destId="{4593E4EF-D149-4BB1-AE0A-8DDA5A716401}" srcOrd="7" destOrd="0" presId="urn:microsoft.com/office/officeart/2005/8/layout/chevron2"/>
    <dgm:cxn modelId="{AC5C6A12-571B-9044-918F-E3E60BD61AC4}" type="presParOf" srcId="{6E075E93-E451-4710-A85D-EFC67C051CF5}" destId="{512C0B58-0647-479D-8C73-1300FA489056}" srcOrd="8" destOrd="0" presId="urn:microsoft.com/office/officeart/2005/8/layout/chevron2"/>
    <dgm:cxn modelId="{A0A18538-8704-814E-9560-6CB76EA1FCE3}" type="presParOf" srcId="{512C0B58-0647-479D-8C73-1300FA489056}" destId="{73A6A32B-257F-45A4-81F8-5380C16EE6C4}" srcOrd="0" destOrd="0" presId="urn:microsoft.com/office/officeart/2005/8/layout/chevron2"/>
    <dgm:cxn modelId="{B31A4E11-6603-0243-A0FA-960EC4F3B29F}" type="presParOf" srcId="{512C0B58-0647-479D-8C73-1300FA489056}" destId="{AC62F44C-86E6-419D-91FC-15D9FEA9E2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F3FA1-5219-440B-A12A-65C4A6A1C5A5}">
      <dsp:nvSpPr>
        <dsp:cNvPr id="0" name=""/>
        <dsp:cNvSpPr/>
      </dsp:nvSpPr>
      <dsp:spPr>
        <a:xfrm rot="5400000">
          <a:off x="-149603" y="151902"/>
          <a:ext cx="997358" cy="698150"/>
        </a:xfrm>
        <a:prstGeom prst="chevron">
          <a:avLst/>
        </a:prstGeom>
        <a:solidFill>
          <a:srgbClr val="FFC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1</a:t>
          </a:r>
          <a:endParaRPr lang="en-US" sz="2800" kern="1200" dirty="0"/>
        </a:p>
      </dsp:txBody>
      <dsp:txXfrm rot="-5400000">
        <a:off x="1" y="351373"/>
        <a:ext cx="698150" cy="299208"/>
      </dsp:txXfrm>
    </dsp:sp>
    <dsp:sp modelId="{E5FDB741-D2EA-4807-B4B5-E5A206229C9F}">
      <dsp:nvSpPr>
        <dsp:cNvPr id="0" name=""/>
        <dsp:cNvSpPr/>
      </dsp:nvSpPr>
      <dsp:spPr>
        <a:xfrm rot="5400000">
          <a:off x="2167888" y="-1447429"/>
          <a:ext cx="648623" cy="35880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5268D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Slow breathing</a:t>
          </a:r>
          <a:endParaRPr lang="en-US" sz="2800" kern="12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sp:txBody>
      <dsp:txXfrm rot="-5400000">
        <a:off x="698151" y="53971"/>
        <a:ext cx="3556436" cy="585297"/>
      </dsp:txXfrm>
    </dsp:sp>
    <dsp:sp modelId="{8ED8C114-A775-4516-91FB-2A7443CC42C1}">
      <dsp:nvSpPr>
        <dsp:cNvPr id="0" name=""/>
        <dsp:cNvSpPr/>
      </dsp:nvSpPr>
      <dsp:spPr>
        <a:xfrm rot="5400000">
          <a:off x="-149603" y="1031019"/>
          <a:ext cx="997358" cy="698150"/>
        </a:xfrm>
        <a:prstGeom prst="chevron">
          <a:avLst/>
        </a:prstGeom>
        <a:solidFill>
          <a:srgbClr val="FFC000"/>
        </a:solidFill>
        <a:ln w="19050" cap="rnd" cmpd="sng" algn="ctr">
          <a:solidFill>
            <a:srgbClr val="3237F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2</a:t>
          </a:r>
          <a:endParaRPr lang="en-US" sz="2800" kern="1200" dirty="0"/>
        </a:p>
      </dsp:txBody>
      <dsp:txXfrm rot="-5400000">
        <a:off x="1" y="1230490"/>
        <a:ext cx="698150" cy="299208"/>
      </dsp:txXfrm>
    </dsp:sp>
    <dsp:sp modelId="{3F22C209-247E-44B5-98D5-19914FA528E7}">
      <dsp:nvSpPr>
        <dsp:cNvPr id="0" name=""/>
        <dsp:cNvSpPr/>
      </dsp:nvSpPr>
      <dsp:spPr>
        <a:xfrm rot="5400000">
          <a:off x="2168058" y="-588492"/>
          <a:ext cx="648282" cy="35880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5268D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Breathing stops</a:t>
          </a:r>
          <a:endParaRPr lang="en-US" sz="2800" kern="12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sp:txBody>
      <dsp:txXfrm rot="-5400000">
        <a:off x="698150" y="913063"/>
        <a:ext cx="3556452" cy="584988"/>
      </dsp:txXfrm>
    </dsp:sp>
    <dsp:sp modelId="{C2D82938-B5AA-4674-ACD7-31BAF90B8F52}">
      <dsp:nvSpPr>
        <dsp:cNvPr id="0" name=""/>
        <dsp:cNvSpPr/>
      </dsp:nvSpPr>
      <dsp:spPr>
        <a:xfrm rot="5400000">
          <a:off x="-149603" y="1910135"/>
          <a:ext cx="997358" cy="698150"/>
        </a:xfrm>
        <a:prstGeom prst="chevron">
          <a:avLst/>
        </a:prstGeom>
        <a:solidFill>
          <a:srgbClr val="FFC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3</a:t>
          </a:r>
          <a:endParaRPr lang="en-US" sz="2800" kern="1200" dirty="0"/>
        </a:p>
      </dsp:txBody>
      <dsp:txXfrm rot="-5400000">
        <a:off x="1" y="2109606"/>
        <a:ext cx="698150" cy="299208"/>
      </dsp:txXfrm>
    </dsp:sp>
    <dsp:sp modelId="{575AAD52-6902-4AD8-B271-7C134EA5FE47}">
      <dsp:nvSpPr>
        <dsp:cNvPr id="0" name=""/>
        <dsp:cNvSpPr/>
      </dsp:nvSpPr>
      <dsp:spPr>
        <a:xfrm rot="5400000">
          <a:off x="2168058" y="290623"/>
          <a:ext cx="648282" cy="35880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5268D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Lack of oxygen may cause brain damage</a:t>
          </a:r>
          <a:endParaRPr lang="en-US" sz="2200" kern="12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sp:txBody>
      <dsp:txXfrm rot="-5400000">
        <a:off x="698150" y="1792179"/>
        <a:ext cx="3556452" cy="584988"/>
      </dsp:txXfrm>
    </dsp:sp>
    <dsp:sp modelId="{F73B022B-983C-4F03-9E33-261CB8283E00}">
      <dsp:nvSpPr>
        <dsp:cNvPr id="0" name=""/>
        <dsp:cNvSpPr/>
      </dsp:nvSpPr>
      <dsp:spPr>
        <a:xfrm rot="5400000">
          <a:off x="-149603" y="2789252"/>
          <a:ext cx="997358" cy="698150"/>
        </a:xfrm>
        <a:prstGeom prst="chevron">
          <a:avLst/>
        </a:prstGeom>
        <a:solidFill>
          <a:srgbClr val="FFC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4</a:t>
          </a:r>
          <a:endParaRPr lang="en-US" sz="2800" kern="1200" dirty="0"/>
        </a:p>
      </dsp:txBody>
      <dsp:txXfrm rot="-5400000">
        <a:off x="1" y="2988723"/>
        <a:ext cx="698150" cy="299208"/>
      </dsp:txXfrm>
    </dsp:sp>
    <dsp:sp modelId="{75867360-4FA9-4FCF-8FF9-C50A5D9DDB5D}">
      <dsp:nvSpPr>
        <dsp:cNvPr id="0" name=""/>
        <dsp:cNvSpPr/>
      </dsp:nvSpPr>
      <dsp:spPr>
        <a:xfrm rot="5400000">
          <a:off x="2168058" y="1169740"/>
          <a:ext cx="648282" cy="35880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5268D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smtClean="0">
              <a:solidFill>
                <a:schemeClr val="accent6">
                  <a:lumMod val="10000"/>
                </a:schemeClr>
              </a:solidFill>
              <a:latin typeface="Arial Rounded MT Bold" panose="020F0704030504030204" pitchFamily="34" charset="0"/>
            </a:rPr>
            <a:t>Heart stops</a:t>
          </a:r>
          <a:endParaRPr lang="en-US" sz="2800" kern="1200" dirty="0">
            <a:solidFill>
              <a:schemeClr val="accent6">
                <a:lumMod val="10000"/>
              </a:schemeClr>
            </a:solidFill>
            <a:latin typeface="Arial Rounded MT Bold" panose="020F0704030504030204" pitchFamily="34" charset="0"/>
          </a:endParaRPr>
        </a:p>
      </dsp:txBody>
      <dsp:txXfrm rot="-5400000">
        <a:off x="698150" y="2671296"/>
        <a:ext cx="3556452" cy="584988"/>
      </dsp:txXfrm>
    </dsp:sp>
    <dsp:sp modelId="{73A6A32B-257F-45A4-81F8-5380C16EE6C4}">
      <dsp:nvSpPr>
        <dsp:cNvPr id="0" name=""/>
        <dsp:cNvSpPr/>
      </dsp:nvSpPr>
      <dsp:spPr>
        <a:xfrm rot="5400000">
          <a:off x="-149603" y="3668368"/>
          <a:ext cx="997358" cy="698150"/>
        </a:xfrm>
        <a:prstGeom prst="chevron">
          <a:avLst/>
        </a:prstGeom>
        <a:solidFill>
          <a:srgbClr val="FFC000"/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5</a:t>
          </a:r>
          <a:endParaRPr lang="en-US" sz="2800" kern="1200" dirty="0"/>
        </a:p>
      </dsp:txBody>
      <dsp:txXfrm rot="-5400000">
        <a:off x="1" y="3867839"/>
        <a:ext cx="698150" cy="299208"/>
      </dsp:txXfrm>
    </dsp:sp>
    <dsp:sp modelId="{AC62F44C-86E6-419D-91FC-15D9FEA9E2ED}">
      <dsp:nvSpPr>
        <dsp:cNvPr id="0" name=""/>
        <dsp:cNvSpPr/>
      </dsp:nvSpPr>
      <dsp:spPr>
        <a:xfrm rot="5400000">
          <a:off x="2160918" y="2036779"/>
          <a:ext cx="648282" cy="35880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rgbClr val="5268D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b="1" kern="1200" dirty="0" smtClean="0">
              <a:solidFill>
                <a:srgbClr val="FF0000"/>
              </a:solidFill>
              <a:latin typeface="Arial Rounded MT Bold" panose="020F0704030504030204" pitchFamily="34" charset="0"/>
            </a:rPr>
            <a:t>Death</a:t>
          </a:r>
          <a:endParaRPr lang="en-US" sz="2800" b="1" kern="1200" dirty="0">
            <a:solidFill>
              <a:srgbClr val="FF0000"/>
            </a:solidFill>
            <a:latin typeface="Arial Rounded MT Bold" panose="020F0704030504030204" pitchFamily="34" charset="0"/>
          </a:endParaRPr>
        </a:p>
      </dsp:txBody>
      <dsp:txXfrm rot="-5400000">
        <a:off x="691010" y="3538335"/>
        <a:ext cx="3556452" cy="5849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B2A92-EEBE-254D-AD41-5BB2D3E1FA83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20318-8DD9-3544-AADF-FBDBBE7A0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90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08320-0FA7-3F4D-8BB9-2F9EA1B29E8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4774C-7A1F-664D-AC92-462BCC1A3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4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does not end with</a:t>
            </a:r>
            <a:r>
              <a:rPr lang="en-US" baseline="0" dirty="0" smtClean="0"/>
              <a:t> tighter regulation and increased monitoring on opioid prescription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PEOPLE TRANSITION TO CHEAPER MORE ACCESSIBLE HEROIN – DRIVING INCREASE IN HEROIN USE IN THE US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0622-79AC-BB45-8262-21E566FF5A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2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8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According to CDPH, more Californians die from accidental overdose death than motor vehicle accidents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2D4AB-D45E-49EB-9D47-2E2EDBE3BC3C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41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311400" y="525463"/>
            <a:ext cx="4673600" cy="2628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144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</a:t>
            </a:r>
            <a:r>
              <a:rPr lang="en-US" dirty="0" err="1" smtClean="0"/>
              <a:t>hystematic</a:t>
            </a:r>
            <a:r>
              <a:rPr lang="en-US" dirty="0" smtClean="0"/>
              <a:t> side effects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19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Progression to death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178118-95D4-884D-A7A0-33B29F5BBDF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04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C0622-79AC-BB45-8262-21E566FF5A3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5719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8012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80126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41C93-D082-4254-8CFB-3522D6BF744F}" type="slidenum">
              <a:rPr lang="en-US" smtClean="0"/>
              <a:pPr/>
              <a:t>29</a:t>
            </a:fld>
            <a:endParaRPr 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They are long acting (at least a day, usually)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They impair your short-term memory.  So you can actually forget how many benzos or how much heroin you have used in the last 24 hours- this could put someone in danger for an OD!!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They are really really common and easy to find on the street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They are cheaper than heroin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They are frequently necessary for mental health reasons- there is a high comorbidity between substance abuse disorders and mental illness like anxiety, depression, and post-traumatic stress disorder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People use benzos to get well- makes people who are in withdrawal feel better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People use benzos to get jammed- enhances the effects of heroin (or methadone, etc)</a:t>
            </a:r>
          </a:p>
          <a:p>
            <a:pPr eaLnBrk="1" hangingPunct="1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dirty="0" smtClean="0"/>
              <a:t>Drugs could be cut or enhanced with benzos without the user knowing</a:t>
            </a:r>
          </a:p>
          <a:p>
            <a:pPr eaLnBrk="1" hangingPunct="1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45567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E19D4-327D-49BF-B1A8-D349A8B02363}" type="slidenum">
              <a:rPr lang="en-US" smtClean="0"/>
              <a:pPr/>
              <a:t>30</a:t>
            </a:fld>
            <a:endParaRPr lang="en-US" dirty="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0206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When we talk about "tolerance" we're actually bundling a lot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physiological things together.  We develop tolerance to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physiological effects of opioids at different rates.  No-one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 develops tolerance to the pupil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miosis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(constriction).  We *do*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develop tolerance to the respiratory depression effects of opioids [red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 on graph], but not as fast as we develop tolerance to the euphoric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effects of opioids [blue line].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impact of this is that for someone with no tolerance to opioids,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gap between the amount it takes them to get high as a kite and the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amount it takes them to stop breathing [left hand side of graph] is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actually pretty big.  Whereas someone with a huge habit who is using 5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grams of heroin a day, the gap between what it takes to make them feel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high, or even what it takes to stop them feeling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dopesick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what it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 them to stop breathing is pretty small - it's really easy for that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person to overshoot and overdose.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is one of the reasons we see the counter-intuitive thing of most of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people who die of overdose are people in their 30s and 40s who have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been using heroin for years - you'd expect it to be people who have only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just started using who have no idea what they're doing.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955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18012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06B955-C5F0-4515-9135-61C5D8A21FA6}" type="slidenum">
              <a:rPr lang="en-US" smtClean="0"/>
              <a:pPr/>
              <a:t>33</a:t>
            </a:fld>
            <a:endParaRPr 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86123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91696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Shake foot</a:t>
            </a:r>
          </a:p>
        </p:txBody>
      </p:sp>
    </p:spTree>
    <p:extLst>
      <p:ext uri="{BB962C8B-B14F-4D97-AF65-F5344CB8AC3E}">
        <p14:creationId xmlns:p14="http://schemas.microsoft.com/office/powerpoint/2010/main" val="124839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EDB046-E4A2-45A0-A9FB-328FE2C9F7E9}" type="slidenum">
              <a:rPr lang="en-US" smtClean="0"/>
              <a:pPr/>
              <a:t>40</a:t>
            </a:fld>
            <a:endParaRPr lang="en-US" dirty="0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68542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60416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655282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2806" dirty="0" smtClean="0"/>
              <a:t>chin-lift method to open the airway</a:t>
            </a:r>
          </a:p>
          <a:p>
            <a:pPr lvl="0"/>
            <a:r>
              <a:rPr lang="en-US" sz="2806" dirty="0" smtClean="0"/>
              <a:t>hand under chin bone and lift</a:t>
            </a:r>
          </a:p>
          <a:p>
            <a:pPr lvl="0"/>
            <a:r>
              <a:rPr lang="en-US" sz="2806" dirty="0" smtClean="0"/>
              <a:t>2 slow breaths</a:t>
            </a:r>
          </a:p>
          <a:p>
            <a:pPr lvl="0"/>
            <a:r>
              <a:rPr lang="en-US" sz="2806" dirty="0" smtClean="0"/>
              <a:t>Blow enough air into their lungs to make chest rise</a:t>
            </a:r>
          </a:p>
          <a:p>
            <a:pPr lvl="0"/>
            <a:r>
              <a:rPr lang="en-US" sz="2806" dirty="0" smtClean="0"/>
              <a:t>Turn head after each breath to ensure the chest is rising and falling </a:t>
            </a:r>
          </a:p>
          <a:p>
            <a:pPr lvl="1"/>
            <a:r>
              <a:rPr lang="en-US" sz="2419" dirty="0" smtClean="0"/>
              <a:t>If it doesn’t work, tilt the head back more</a:t>
            </a:r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7387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23330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B4C83-1B59-47A4-9FD0-2A320EB11673}" type="slidenum">
              <a:rPr lang="en-US" smtClean="0"/>
              <a:pPr/>
              <a:t>50</a:t>
            </a:fld>
            <a:endParaRPr lang="en-US" dirty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74820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Mostly Heroin research</a:t>
            </a:r>
            <a:r>
              <a:rPr lang="en-US" baseline="0" dirty="0" smtClean="0"/>
              <a:t> – some differences will come up over time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Fort Bragg – North Carolina - 8/</a:t>
            </a:r>
            <a:r>
              <a:rPr lang="en-US" baseline="0" dirty="0" err="1" smtClean="0"/>
              <a:t>mo</a:t>
            </a:r>
            <a:r>
              <a:rPr lang="en-US" baseline="0" dirty="0" smtClean="0"/>
              <a:t> ED, 12 death/ year – to 0 reported deaths &amp; reversals</a:t>
            </a:r>
          </a:p>
          <a:p>
            <a:endParaRPr lang="en-US" dirty="0" smtClean="0"/>
          </a:p>
          <a:p>
            <a:r>
              <a:rPr lang="en-US" dirty="0" smtClean="0"/>
              <a:t>Major reductions – saturation – </a:t>
            </a:r>
            <a:r>
              <a:rPr lang="en-US" dirty="0" err="1" smtClean="0"/>
              <a:t>Massachsett</a:t>
            </a:r>
            <a:r>
              <a:rPr lang="en-US" baseline="0" dirty="0" err="1" smtClean="0"/>
              <a:t>s</a:t>
            </a:r>
            <a:r>
              <a:rPr lang="en-US" baseline="0" dirty="0" smtClean="0"/>
              <a:t> Model – more naloxone we get out in a community the less mortality we will see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2D4AB-D45E-49EB-9D47-2E2EDBE3BC3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520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DB4C83-1B59-47A4-9FD0-2A320EB11673}" type="slidenum">
              <a:rPr lang="en-US" smtClean="0"/>
              <a:pPr/>
              <a:t>51</a:t>
            </a:fld>
            <a:endParaRPr lang="en-US" dirty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5. harm- slapping too hard, kicking in the testicles, burning the bottom of the feet, etc. can cause long-term damage</a:t>
            </a:r>
          </a:p>
          <a:p>
            <a:pPr eaLnBrk="1" hangingPunct="1"/>
            <a:endParaRPr lang="en-US" dirty="0" smtClean="0"/>
          </a:p>
          <a:p>
            <a:pPr defTabSz="926470" eaLnBrk="1" hangingPunct="1">
              <a:defRPr/>
            </a:pPr>
            <a:r>
              <a:rPr lang="en-US" dirty="0" smtClean="0"/>
              <a:t>6.  Cooling down the core body temperature of someone who is ODing is dangerous because it will slow down their body function even more than just the OD</a:t>
            </a:r>
          </a:p>
          <a:p>
            <a:pPr defTabSz="926470" eaLnBrk="1" hangingPunct="1">
              <a:defRPr/>
            </a:pPr>
            <a:endParaRPr lang="en-US" dirty="0" smtClean="0"/>
          </a:p>
          <a:p>
            <a:pPr defTabSz="926470" eaLnBrk="1" hangingPunct="1">
              <a:defRPr/>
            </a:pPr>
            <a:r>
              <a:rPr lang="en-US" dirty="0" smtClean="0"/>
              <a:t>7.  it won’t work any more than physical stimulation and can waste time or make things worse depending on what you inject; a salt injection, for instance, could cause someone to go into cardiac arrest if they already have high sodium levels in their system.  Also, every injection brings a risk of bacterial infection, abscesses, endocarditis, cellulitis, etc.</a:t>
            </a:r>
          </a:p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889056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45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prevention session with groups of non-users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Usually, these kinds of group need a few minutes to have a discussion about the perceived ethical dilemma providing Narcan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Friends &amp; family of users may need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referrals for support groups/grief counseling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their anger that Narcan was not previously made available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 told at the beginning of the group that it will explicitly deal with OD and could be personally painful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Discussing implications of involuntary drug treatment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 35) on overdose risk may be a heated and lengthy conversation, so plan time accordingly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for professionals/staff of other agencies will usually want to know what is the legal basis for the project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groups should be reminded that using Narcan as punishment if someone is not in an OD is very likely to be counterproductive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2D4AB-D45E-49EB-9D47-2E2EDBE3BC3C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1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1400" y="525463"/>
            <a:ext cx="46736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prevention session with groups of non-users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Usually, these kinds of group need a few minutes to have a discussion about the perceived ethical dilemma providing Narcan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Friends &amp; family of users may need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referrals for support groups/grief counseling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address their anger that Narcan was not previously made available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be told at the beginning of the group that it will explicitly deal with OD and could be personally painful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Discussing implications of involuntary drug treatment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 35) on overdose risk may be a heated and lengthy conversation, so plan time accordingly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Groups for professionals/staff of other agencies will usually want to know what is the legal basis for the project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groups should be reminded that using Narcan as punishment if someone is not in an OD is very likely to be counterproductive 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2D4AB-D45E-49EB-9D47-2E2EDBE3BC3C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1096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B2D4AB-D45E-49EB-9D47-2E2EDBE3BC3C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7658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i="1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36B8CD-E57C-45BC-9540-C94FEDE4838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2633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13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76364" indent="-298601" defTabSz="9671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94406" indent="-238881" defTabSz="96713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72168" indent="-238881" defTabSz="96713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49931" indent="-238881" defTabSz="96713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7695" indent="-238881" defTabSz="967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105454" indent="-238881" defTabSz="967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83217" indent="-238881" defTabSz="967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60980" indent="-238881" defTabSz="967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45E781A-2A2C-4D91-850D-8D55654F7320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1963" y="722313"/>
            <a:ext cx="6396037" cy="3598862"/>
          </a:xfrm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809" y="4559664"/>
            <a:ext cx="5363589" cy="4320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724" tIns="47863" rIns="95724" bIns="47863"/>
          <a:lstStyle/>
          <a:p>
            <a:pPr eaLnBrk="1" hangingPunct="1"/>
            <a:r>
              <a:rPr lang="en-US" dirty="0" smtClean="0"/>
              <a:t>To be more precise:</a:t>
            </a:r>
            <a:r>
              <a:rPr lang="en-US" baseline="0" dirty="0" smtClean="0"/>
              <a:t> The naloxone has a higher affinity for the receptors rather than “pushing” off the other opioids.  Buprenorphine has even a higher affinity so naloxone is not effective at low doses.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1042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136 programs with</a:t>
            </a:r>
            <a:r>
              <a:rPr lang="en-US" baseline="0" dirty="0" smtClean="0"/>
              <a:t> 644 sites: 84 CBOs, 18 healthcare facilities, 10 VA systems, 18 state or local health departments</a:t>
            </a:r>
          </a:p>
          <a:p>
            <a:r>
              <a:rPr lang="en-US" baseline="0" dirty="0" smtClean="0"/>
              <a:t>152,283 laypersons trained, 26463 reversals reported.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09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55961" indent="-290024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261" indent="-231384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199" indent="-231384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137" indent="-231384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1567" indent="-2313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7996" indent="-2313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4425" indent="-2313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0854" indent="-23138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B9819A9-7CC3-B640-8F8F-CE2D4AB1EB01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1400" y="525463"/>
            <a:ext cx="4673600" cy="262890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56" tIns="46578" rIns="93156" bIns="46578"/>
          <a:lstStyle/>
          <a:p>
            <a:pPr eaLnBrk="1" hangingPunct="1">
              <a:spcBef>
                <a:spcPct val="0"/>
              </a:spcBef>
            </a:pPr>
            <a:endParaRPr lang="en-US">
              <a:latin typeface="Times New Roman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28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Naloxone is not controlled but does require a prescription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01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Replaces </a:t>
            </a:r>
            <a:r>
              <a:rPr lang="en-US" baseline="0" dirty="0" smtClean="0"/>
              <a:t>a p</a:t>
            </a:r>
          </a:p>
          <a:p>
            <a:endParaRPr lang="en-US" baseline="0" dirty="0" smtClean="0"/>
          </a:p>
          <a:p>
            <a:pPr marL="45720" indent="0">
              <a:buNone/>
            </a:pPr>
            <a:r>
              <a:rPr lang="en-US" dirty="0" smtClean="0"/>
              <a:t>Minimum care would involve ensuring patients know: </a:t>
            </a:r>
          </a:p>
          <a:p>
            <a:pPr marL="4572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When to administer naloxone</a:t>
            </a:r>
          </a:p>
          <a:p>
            <a:pPr lvl="1"/>
            <a:r>
              <a:rPr lang="en-US" dirty="0" smtClean="0"/>
              <a:t>How to administer naloxone</a:t>
            </a:r>
          </a:p>
          <a:p>
            <a:pPr lvl="1"/>
            <a:r>
              <a:rPr lang="en-US" dirty="0" smtClean="0"/>
              <a:t>To alert others about the medication and how to use it </a:t>
            </a:r>
          </a:p>
          <a:p>
            <a:pPr marL="365760" lvl="1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Broader education, usually for dispensing under standing orders, is undefined but generally includes: </a:t>
            </a:r>
          </a:p>
          <a:p>
            <a:pPr marL="45720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Opioid overdose risk factors</a:t>
            </a:r>
          </a:p>
          <a:p>
            <a:pPr lvl="1"/>
            <a:r>
              <a:rPr lang="en-US" dirty="0" smtClean="0"/>
              <a:t>Recognizing and responding to an “overdose” </a:t>
            </a:r>
          </a:p>
          <a:p>
            <a:pPr lvl="2"/>
            <a:r>
              <a:rPr lang="en-US" dirty="0" smtClean="0"/>
              <a:t>Stimulation (sternal rub)</a:t>
            </a:r>
          </a:p>
          <a:p>
            <a:pPr lvl="2"/>
            <a:r>
              <a:rPr lang="en-US" dirty="0" smtClean="0"/>
              <a:t>calling 911</a:t>
            </a:r>
          </a:p>
          <a:p>
            <a:pPr lvl="2"/>
            <a:r>
              <a:rPr lang="en-US" dirty="0" smtClean="0"/>
              <a:t>Administering naloxone</a:t>
            </a:r>
          </a:p>
          <a:p>
            <a:pPr lvl="2"/>
            <a:r>
              <a:rPr lang="en-US" dirty="0" smtClean="0"/>
              <a:t>performing rescue breathing </a:t>
            </a:r>
          </a:p>
          <a:p>
            <a:pPr lvl="2"/>
            <a:r>
              <a:rPr lang="en-US" dirty="0" smtClean="0"/>
              <a:t>stay with person </a:t>
            </a:r>
          </a:p>
          <a:p>
            <a:r>
              <a:rPr lang="en-US" baseline="0" dirty="0" err="1" smtClean="0"/>
              <a:t>rior</a:t>
            </a:r>
            <a:r>
              <a:rPr lang="en-US" baseline="0" dirty="0" smtClean="0"/>
              <a:t> law which provided immunity in 7 named counties with high rates of opioid overdose.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4774C-7A1F-664D-AC92-462BCC1A3B7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78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90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25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93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10528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2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02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56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9298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37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26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0673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94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331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27545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33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47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6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0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02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3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04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5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26" Type="http://schemas.openxmlformats.org/officeDocument/2006/relationships/image" Target="../media/image2.png"/><Relationship Id="rId27" Type="http://schemas.openxmlformats.org/officeDocument/2006/relationships/image" Target="../media/image3.png"/><Relationship Id="rId28" Type="http://schemas.openxmlformats.org/officeDocument/2006/relationships/image" Target="../media/image4.png"/><Relationship Id="rId29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DDD317F-E081-D140-9DFD-1B65F4ABB894}" type="datetimeFigureOut">
              <a:rPr lang="en-US" smtClean="0"/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BBD5F-0DDA-6F47-963B-C65A1FC5B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282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9" r:id="rId22"/>
    <p:sldLayoutId id="2147483720" r:id="rId23"/>
    <p:sldLayoutId id="2147483721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www.pharmacy.ca.gov/publications/naloxone_media_release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jpeg"/><Relationship Id="rId8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tiff"/><Relationship Id="rId3" Type="http://schemas.openxmlformats.org/officeDocument/2006/relationships/image" Target="../media/image4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tiff"/><Relationship Id="rId3" Type="http://schemas.openxmlformats.org/officeDocument/2006/relationships/image" Target="../media/image50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overdosepreventionalliance.or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tiff"/><Relationship Id="rId3" Type="http://schemas.openxmlformats.org/officeDocument/2006/relationships/image" Target="../media/image56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mailto:scholar@chpla.or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fda.gov/downloads/Drugs/NewsEvents/UCM300866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107777" cy="3329581"/>
          </a:xfrm>
        </p:spPr>
        <p:txBody>
          <a:bodyPr>
            <a:normAutofit/>
          </a:bodyPr>
          <a:lstStyle/>
          <a:p>
            <a:r>
              <a:rPr lang="en-US" sz="5500" dirty="0" smtClean="0"/>
              <a:t>Opioid Overdose </a:t>
            </a:r>
            <a:br>
              <a:rPr lang="en-US" sz="5500" dirty="0" smtClean="0"/>
            </a:br>
            <a:r>
              <a:rPr lang="en-US" sz="5500" dirty="0" smtClean="0"/>
              <a:t>Prevention Recognition and Response</a:t>
            </a:r>
            <a:endParaRPr lang="en-US" sz="5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California Opioid Maintenance providers training</a:t>
            </a:r>
            <a:endParaRPr lang="en-US" dirty="0" smtClean="0"/>
          </a:p>
          <a:p>
            <a:r>
              <a:rPr lang="en-US" dirty="0" smtClean="0"/>
              <a:t>October 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9963" y="304800"/>
            <a:ext cx="6512511" cy="1295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effectLst/>
              </a:rPr>
              <a:t>What is naloxone</a:t>
            </a:r>
            <a:endParaRPr lang="en-US" dirty="0">
              <a:effectLst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089" y="2052919"/>
            <a:ext cx="2386958" cy="341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9" descr="http://harmreduction.org/wp-content/uploads/2012/02/nasal-naloxone-ki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843" y="2052919"/>
            <a:ext cx="3261218" cy="341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89" y="2052919"/>
            <a:ext cx="4565865" cy="341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11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Grp="1" noChangeArrowheads="1"/>
          </p:cNvSpPr>
          <p:nvPr>
            <p:ph idx="1"/>
          </p:nvPr>
        </p:nvSpPr>
        <p:spPr>
          <a:xfrm>
            <a:off x="1981646" y="1600647"/>
            <a:ext cx="8454182" cy="4525119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526" indent="-342526" fontAlgn="base">
              <a:lnSpc>
                <a:spcPct val="150000"/>
              </a:lnSpc>
              <a:spcBef>
                <a:spcPts val="1029"/>
              </a:spcBef>
              <a:spcAft>
                <a:spcPct val="0"/>
              </a:spcAft>
              <a:buSzPct val="100000"/>
              <a:buBlip>
                <a:blip r:embed="rId4"/>
              </a:buBlip>
            </a:pPr>
            <a:r>
              <a:rPr lang="en-US" sz="2531" dirty="0">
                <a:latin typeface="Arial"/>
                <a:ea typeface="ＭＳ Ｐゴシック" pitchFamily="-65" charset="-128"/>
                <a:cs typeface="Arial"/>
              </a:rPr>
              <a:t>Opioid antagonist (“blocker”) which reverses opioid overdose</a:t>
            </a:r>
          </a:p>
          <a:p>
            <a:pPr marL="342526" indent="-342526" fontAlgn="base">
              <a:lnSpc>
                <a:spcPct val="110000"/>
              </a:lnSpc>
              <a:spcBef>
                <a:spcPts val="1029"/>
              </a:spcBef>
              <a:spcAft>
                <a:spcPct val="0"/>
              </a:spcAft>
              <a:buSzPct val="100000"/>
              <a:buBlip>
                <a:blip r:embed="rId4"/>
              </a:buBlip>
            </a:pPr>
            <a:r>
              <a:rPr lang="en-US" sz="2531" dirty="0">
                <a:latin typeface="Arial"/>
                <a:ea typeface="ＭＳ Ｐゴシック" pitchFamily="-65" charset="-128"/>
                <a:cs typeface="Arial"/>
              </a:rPr>
              <a:t>Can be administered intravenously, intramuscularly, subcutaneously or </a:t>
            </a:r>
            <a:r>
              <a:rPr lang="en-US" sz="2531" dirty="0" err="1">
                <a:latin typeface="Arial"/>
                <a:ea typeface="ＭＳ Ｐゴシック" pitchFamily="-65" charset="-128"/>
                <a:cs typeface="Arial"/>
              </a:rPr>
              <a:t>intranasally</a:t>
            </a:r>
            <a:endParaRPr lang="en-US" sz="2531" dirty="0">
              <a:latin typeface="Arial"/>
              <a:ea typeface="ＭＳ Ｐゴシック" pitchFamily="-65" charset="-128"/>
              <a:cs typeface="Arial"/>
            </a:endParaRPr>
          </a:p>
          <a:p>
            <a:pPr marL="342526" indent="-342526" fontAlgn="base">
              <a:lnSpc>
                <a:spcPct val="150000"/>
              </a:lnSpc>
              <a:spcBef>
                <a:spcPts val="1029"/>
              </a:spcBef>
              <a:spcAft>
                <a:spcPct val="0"/>
              </a:spcAft>
              <a:buSzPct val="100000"/>
              <a:buBlip>
                <a:blip r:embed="rId4"/>
              </a:buBlip>
            </a:pPr>
            <a:r>
              <a:rPr lang="en-US" sz="2531" b="1" u="sng" dirty="0">
                <a:latin typeface="Arial"/>
                <a:ea typeface="ＭＳ Ｐゴシック" pitchFamily="-65" charset="-128"/>
                <a:cs typeface="Arial"/>
              </a:rPr>
              <a:t>Only works for about 20-90 minutes</a:t>
            </a:r>
          </a:p>
          <a:p>
            <a:pPr marL="342526" indent="-342526" fontAlgn="base">
              <a:lnSpc>
                <a:spcPct val="110000"/>
              </a:lnSpc>
              <a:spcBef>
                <a:spcPts val="1029"/>
              </a:spcBef>
              <a:spcAft>
                <a:spcPct val="0"/>
              </a:spcAft>
              <a:buSzPct val="100000"/>
              <a:buBlip>
                <a:blip r:embed="rId4"/>
              </a:buBlip>
            </a:pPr>
            <a:r>
              <a:rPr lang="en-US" sz="2531" dirty="0">
                <a:latin typeface="Arial" panose="020B0604020202020204" pitchFamily="34" charset="0"/>
                <a:cs typeface="Arial" panose="020B0604020202020204" pitchFamily="34" charset="0"/>
              </a:rPr>
              <a:t>Causes sudden withdrawal in the opioid dependent person – an unpleasant experience</a:t>
            </a:r>
          </a:p>
          <a:p>
            <a:pPr marL="342526" indent="-342526" fontAlgn="base">
              <a:lnSpc>
                <a:spcPct val="150000"/>
              </a:lnSpc>
              <a:spcBef>
                <a:spcPts val="1029"/>
              </a:spcBef>
              <a:spcAft>
                <a:spcPct val="0"/>
              </a:spcAft>
              <a:buSzPct val="100000"/>
              <a:buBlip>
                <a:blip r:embed="rId4"/>
              </a:buBlip>
            </a:pPr>
            <a:r>
              <a:rPr lang="en-US" sz="2531" dirty="0">
                <a:latin typeface="Arial" panose="020B0604020202020204" pitchFamily="34" charset="0"/>
                <a:cs typeface="Arial" panose="020B0604020202020204" pitchFamily="34" charset="0"/>
              </a:rPr>
              <a:t>Doesn’t get a person “high” and is not addictive</a:t>
            </a:r>
          </a:p>
          <a:p>
            <a:pPr marL="342526" indent="-342526" fontAlgn="base">
              <a:lnSpc>
                <a:spcPct val="150000"/>
              </a:lnSpc>
              <a:spcBef>
                <a:spcPts val="1029"/>
              </a:spcBef>
              <a:spcAft>
                <a:spcPct val="0"/>
              </a:spcAft>
              <a:buSzPct val="100000"/>
              <a:buBlip>
                <a:blip r:embed="rId4"/>
              </a:buBlip>
            </a:pPr>
            <a:r>
              <a:rPr lang="en-US" sz="2531" b="1" u="sng" dirty="0">
                <a:latin typeface="Arial" panose="020B0604020202020204" pitchFamily="34" charset="0"/>
                <a:cs typeface="Arial" panose="020B0604020202020204" pitchFamily="34" charset="0"/>
              </a:rPr>
              <a:t>Has no effect if an opioid is not present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Naloxone (</a:t>
            </a:r>
            <a:r>
              <a:rPr lang="en-US" dirty="0" err="1" smtClean="0"/>
              <a:t>Narcan</a:t>
            </a:r>
            <a:r>
              <a:rPr lang="en-US" dirty="0" smtClean="0"/>
              <a:t>)</a:t>
            </a:r>
            <a:br>
              <a:rPr lang="en-US" dirty="0" smtClean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723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81000"/>
            <a:ext cx="7010400" cy="1143000"/>
          </a:xfrm>
        </p:spPr>
        <p:txBody>
          <a:bodyPr/>
          <a:lstStyle/>
          <a:p>
            <a:r>
              <a:rPr lang="en-US" dirty="0" smtClean="0">
                <a:effectLst/>
              </a:rPr>
              <a:t>Naloxone Safety Profile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667000" y="1600200"/>
            <a:ext cx="7315200" cy="5181600"/>
          </a:xfrm>
        </p:spPr>
        <p:txBody>
          <a:bodyPr>
            <a:normAutofit/>
          </a:bodyPr>
          <a:lstStyle/>
          <a:p>
            <a:r>
              <a:rPr lang="en-US" dirty="0" smtClean="0"/>
              <a:t>Short</a:t>
            </a:r>
            <a:r>
              <a:rPr lang="en-US" dirty="0"/>
              <a:t>-</a:t>
            </a:r>
            <a:r>
              <a:rPr lang="en-US" dirty="0" smtClean="0"/>
              <a:t>acting </a:t>
            </a:r>
            <a:r>
              <a:rPr lang="en-US" dirty="0"/>
              <a:t>(30</a:t>
            </a:r>
            <a:r>
              <a:rPr lang="en-US" dirty="0" smtClean="0"/>
              <a:t>-90 </a:t>
            </a:r>
            <a:r>
              <a:rPr lang="en-US" dirty="0"/>
              <a:t>minutes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 Only </a:t>
            </a:r>
            <a:r>
              <a:rPr lang="en-US" dirty="0" smtClean="0"/>
              <a:t>contraindication </a:t>
            </a:r>
            <a:r>
              <a:rPr lang="en-US" dirty="0"/>
              <a:t>is a known allergy to </a:t>
            </a:r>
            <a:r>
              <a:rPr lang="en-US" dirty="0" smtClean="0"/>
              <a:t>naloxone – nothing in literature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Opioid </a:t>
            </a:r>
            <a:r>
              <a:rPr lang="en-US" dirty="0"/>
              <a:t>withdrawal symptoms generally mild at lay</a:t>
            </a:r>
            <a:r>
              <a:rPr lang="en-US" dirty="0" smtClean="0"/>
              <a:t>-distributed </a:t>
            </a:r>
            <a:r>
              <a:rPr lang="en-US" dirty="0"/>
              <a:t>doses </a:t>
            </a:r>
            <a:r>
              <a:rPr lang="en-US" dirty="0" smtClean="0"/>
              <a:t>– dosage &amp; setting</a:t>
            </a:r>
          </a:p>
          <a:p>
            <a:pPr marL="45720" indent="0">
              <a:buNone/>
            </a:pPr>
            <a:endParaRPr lang="en-US" dirty="0"/>
          </a:p>
          <a:p>
            <a:r>
              <a:rPr lang="en-US" dirty="0" smtClean="0"/>
              <a:t>Opioid </a:t>
            </a:r>
            <a:r>
              <a:rPr lang="en-US" dirty="0"/>
              <a:t>effect will return, a significant concern mostly for long-</a:t>
            </a:r>
            <a:r>
              <a:rPr lang="en-US" dirty="0" smtClean="0"/>
              <a:t>acting </a:t>
            </a:r>
            <a:r>
              <a:rPr lang="en-US" dirty="0"/>
              <a:t>opioids, so call 911 </a:t>
            </a:r>
            <a:endParaRPr lang="en-US" dirty="0" smtClean="0"/>
          </a:p>
          <a:p>
            <a:pPr marL="45720" indent="0">
              <a:buNone/>
            </a:pPr>
            <a:endParaRPr lang="en-US" dirty="0"/>
          </a:p>
          <a:p>
            <a:r>
              <a:rPr lang="en-US" dirty="0" smtClean="0"/>
              <a:t>Essentially </a:t>
            </a:r>
            <a:r>
              <a:rPr lang="en-US" dirty="0"/>
              <a:t>no effects if opioids not present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Naloxone Distribution 2014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8" y="2064097"/>
            <a:ext cx="8020050" cy="3924300"/>
          </a:xfrm>
        </p:spPr>
      </p:pic>
      <p:sp>
        <p:nvSpPr>
          <p:cNvPr id="5" name="Rectangle 4"/>
          <p:cNvSpPr/>
          <p:nvPr/>
        </p:nvSpPr>
        <p:spPr>
          <a:xfrm>
            <a:off x="1341162" y="1519826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Number* and location of local drug overdose prevention programs providing naloxone to laypersons, as of June 2014, and age-adjusted rates† of drug overdose deaths§ in 2013 — United States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28679" y="6096001"/>
            <a:ext cx="8458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*Wheeler E, Jones TS, Gilbert M, Davidson PJ . Opioid Overdose Prevention Programs Providing Naloxone to Laypersons—United States, 2014. MMWR </a:t>
            </a:r>
            <a:r>
              <a:rPr lang="en-US" sz="900" dirty="0" err="1"/>
              <a:t>Morb</a:t>
            </a:r>
            <a:r>
              <a:rPr lang="en-US" sz="900" dirty="0"/>
              <a:t> Mortal </a:t>
            </a:r>
            <a:r>
              <a:rPr lang="en-US" sz="900" dirty="0" err="1"/>
              <a:t>Wkly</a:t>
            </a:r>
            <a:r>
              <a:rPr lang="en-US" sz="900" dirty="0"/>
              <a:t> Rep 2015 ; 64:631-635.</a:t>
            </a:r>
          </a:p>
          <a:p>
            <a:endParaRPr lang="en-US" sz="900" dirty="0"/>
          </a:p>
        </p:txBody>
      </p:sp>
      <p:sp>
        <p:nvSpPr>
          <p:cNvPr id="2" name="TextBox 1"/>
          <p:cNvSpPr txBox="1"/>
          <p:nvPr/>
        </p:nvSpPr>
        <p:spPr>
          <a:xfrm>
            <a:off x="9107424" y="2481671"/>
            <a:ext cx="3108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1996-2014</a:t>
            </a:r>
            <a:r>
              <a:rPr lang="en-US" sz="2000" dirty="0"/>
              <a:t>: </a:t>
            </a:r>
          </a:p>
          <a:p>
            <a:pPr lvl="1"/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152,283 trained</a:t>
            </a:r>
          </a:p>
          <a:p>
            <a:pPr lvl="1"/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26,463 reversals reported</a:t>
            </a:r>
            <a:endParaRPr lang="en-US" sz="20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6880" y="4187952"/>
            <a:ext cx="2144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82% PWUD received kits</a:t>
            </a:r>
          </a:p>
          <a:p>
            <a:endParaRPr lang="en-US" dirty="0"/>
          </a:p>
          <a:p>
            <a:r>
              <a:rPr lang="en-US" dirty="0" smtClean="0"/>
              <a:t>83% of reversals were PWUD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76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/>
          </p:cNvSpPr>
          <p:nvPr>
            <p:ph type="title" idx="4294967295"/>
          </p:nvPr>
        </p:nvSpPr>
        <p:spPr>
          <a:xfrm>
            <a:off x="1560871" y="457200"/>
            <a:ext cx="7709719" cy="762000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a typeface="ＭＳ Ｐゴシック" pitchFamily="3" charset="-128"/>
              </a:rPr>
              <a:t>Overdose prevention programs:</a:t>
            </a:r>
          </a:p>
        </p:txBody>
      </p:sp>
      <p:sp>
        <p:nvSpPr>
          <p:cNvPr id="51203" name="Rectangle 3"/>
          <p:cNvSpPr>
            <a:spLocks noGrp="1"/>
          </p:cNvSpPr>
          <p:nvPr>
            <p:ph type="body" idx="4294967295"/>
          </p:nvPr>
        </p:nvSpPr>
        <p:spPr>
          <a:xfrm>
            <a:off x="1560871" y="1572319"/>
            <a:ext cx="8843502" cy="5486400"/>
          </a:xfrm>
        </p:spPr>
        <p:txBody>
          <a:bodyPr>
            <a:noAutofit/>
          </a:bodyPr>
          <a:lstStyle/>
          <a:p>
            <a:pPr>
              <a:buFont typeface="Wingdings" charset="0"/>
              <a:buNone/>
            </a:pPr>
            <a:endParaRPr lang="en-US" sz="2516" dirty="0">
              <a:latin typeface="Calibri" charset="0"/>
              <a:cs typeface="ＭＳ Ｐゴシック" charset="0"/>
            </a:endParaRPr>
          </a:p>
          <a:p>
            <a:r>
              <a:rPr lang="en-US" sz="2516" dirty="0">
                <a:latin typeface="Calibri" charset="0"/>
                <a:cs typeface="ＭＳ Ｐゴシック" charset="0"/>
              </a:rPr>
              <a:t>Make drug user health, safety and survival a priority </a:t>
            </a:r>
          </a:p>
          <a:p>
            <a:r>
              <a:rPr lang="en-US" sz="2516" dirty="0">
                <a:latin typeface="Calibri" charset="0"/>
                <a:cs typeface="ＭＳ Ｐゴシック" charset="0"/>
              </a:rPr>
              <a:t>Endorse the idea of drug users as capable and concerned with their community</a:t>
            </a:r>
          </a:p>
          <a:p>
            <a:r>
              <a:rPr lang="en-US" sz="2516" dirty="0">
                <a:latin typeface="Calibri" charset="0"/>
                <a:cs typeface="ＭＳ Ｐゴシック" charset="0"/>
              </a:rPr>
              <a:t>Educate family, friends and loved ones of people who use drugs about overdose prevention</a:t>
            </a:r>
          </a:p>
          <a:p>
            <a:r>
              <a:rPr lang="en-US" sz="2516" dirty="0">
                <a:latin typeface="Calibri" charset="0"/>
                <a:cs typeface="ＭＳ Ｐゴシック" charset="0"/>
              </a:rPr>
              <a:t>Can be empowering for people who have experienced multiple traumas</a:t>
            </a:r>
          </a:p>
          <a:p>
            <a:r>
              <a:rPr lang="en-US" sz="2516" dirty="0">
                <a:latin typeface="Calibri" charset="0"/>
                <a:cs typeface="ＭＳ Ｐゴシック" charset="0"/>
              </a:rPr>
              <a:t>Save lives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419DDD-559B-674F-86C8-9B9B3AA05483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239603" cy="1114825"/>
          </a:xfrm>
        </p:spPr>
        <p:txBody>
          <a:bodyPr/>
          <a:lstStyle/>
          <a:p>
            <a:r>
              <a:rPr lang="en-US" dirty="0" smtClean="0"/>
              <a:t>Exchange and Direct Service Providers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380" y="1465942"/>
            <a:ext cx="4688794" cy="468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515" y="1927640"/>
            <a:ext cx="5015540" cy="376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Protecting and expanding the public health model of </a:t>
            </a:r>
            <a:br>
              <a:rPr lang="en-US" sz="2400" dirty="0"/>
            </a:br>
            <a:r>
              <a:rPr lang="en-US" sz="2400" dirty="0"/>
              <a:t>naloxone distribution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Public health model—naloxone distributed for free to drug users, friends, family along with education, outreach and training—has evidence base &amp; success reaching at-risk people for nearly 20 years</a:t>
            </a:r>
          </a:p>
          <a:p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ommunities in MA with </a:t>
            </a:r>
            <a:r>
              <a:rPr lang="en-US" dirty="0"/>
              <a:t>high </a:t>
            </a:r>
            <a:r>
              <a:rPr lang="en-US" dirty="0" smtClean="0"/>
              <a:t>implementation </a:t>
            </a:r>
            <a:r>
              <a:rPr lang="en-US" dirty="0"/>
              <a:t>had a nearly 50% lower opioid overdose mortality rate compared to communities </a:t>
            </a:r>
            <a:r>
              <a:rPr lang="en-US" dirty="0" smtClean="0"/>
              <a:t>with no naloxone </a:t>
            </a:r>
            <a:r>
              <a:rPr lang="en-US" dirty="0"/>
              <a:t>(Walley 2013)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California counties with a program saw statistically significant reductions in rate of overdose compared to counties without 1999-2012 (Davidson et al under review)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Drug users who were trained did not increase drug use and drug users who used naloxone were more likely to stop heroin use (Seal 2005)</a:t>
            </a: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Framework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9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381000"/>
            <a:ext cx="7520940" cy="22860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/>
              </a:rPr>
              <a:t>California Law: </a:t>
            </a:r>
            <a:r>
              <a:rPr lang="en-US" sz="2800" dirty="0" smtClean="0"/>
              <a:t>  AB635, Jan 2014</a:t>
            </a:r>
            <a:br>
              <a:rPr lang="en-US" sz="2800" dirty="0" smtClean="0"/>
            </a:br>
            <a:r>
              <a:rPr lang="en-US" sz="2800" dirty="0">
                <a:effectLst/>
              </a:rPr>
              <a:t>	</a:t>
            </a:r>
            <a:br>
              <a:rPr lang="en-US" sz="2800" dirty="0">
                <a:effectLst/>
              </a:rPr>
            </a:br>
            <a:endParaRPr lang="en-US" sz="2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6720" y="1036320"/>
            <a:ext cx="11125200" cy="5560423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n-US" dirty="0"/>
              <a:t>Designed to encourage CA healthcare providers and community programs to widely distribute </a:t>
            </a:r>
            <a:r>
              <a:rPr lang="en-US" dirty="0" smtClean="0"/>
              <a:t>naloxone. Expands </a:t>
            </a:r>
            <a:r>
              <a:rPr lang="en-US" dirty="0"/>
              <a:t>previous naloxone legislation in CA:	</a:t>
            </a:r>
          </a:p>
          <a:p>
            <a:pPr lvl="1" algn="just"/>
            <a:r>
              <a:rPr lang="en-US" sz="2000" dirty="0"/>
              <a:t>Allows for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prescription &amp; distribution </a:t>
            </a:r>
            <a:r>
              <a:rPr lang="en-US" sz="2000" dirty="0"/>
              <a:t>throughout the </a:t>
            </a:r>
            <a:r>
              <a:rPr lang="en-US" sz="2000" dirty="0" smtClean="0"/>
              <a:t>state to friends, family and “other persons who can assist” those at risk of overdose including law enforcement.</a:t>
            </a:r>
            <a:r>
              <a:rPr lang="en-US" sz="2000" dirty="0"/>
              <a:t>	</a:t>
            </a:r>
          </a:p>
          <a:p>
            <a:pPr marL="365760" lvl="1" indent="0" algn="just">
              <a:buNone/>
            </a:pPr>
            <a:endParaRPr lang="en-US" sz="2000" dirty="0"/>
          </a:p>
          <a:p>
            <a:pPr lvl="1" algn="just"/>
            <a:r>
              <a:rPr lang="en-US" sz="2000" dirty="0"/>
              <a:t>Protects licensed health care professionals from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civil &amp; criminal liability </a:t>
            </a:r>
            <a:r>
              <a:rPr lang="en-US" sz="2000" dirty="0"/>
              <a:t>when they prescribe, dispense, or oversee distribution via a standing order of naloxone via an overdose prevention program or </a:t>
            </a:r>
            <a:r>
              <a:rPr lang="en-US" sz="2000" dirty="0" smtClean="0"/>
              <a:t>as part of their medical </a:t>
            </a:r>
            <a:r>
              <a:rPr lang="en-US" sz="2000" dirty="0"/>
              <a:t>practice.	</a:t>
            </a:r>
          </a:p>
          <a:p>
            <a:pPr lvl="1" algn="just"/>
            <a:endParaRPr lang="en-US" sz="2000" dirty="0"/>
          </a:p>
          <a:p>
            <a:pPr lvl="1" algn="just"/>
            <a:r>
              <a:rPr lang="en-US" sz="2000" dirty="0"/>
              <a:t>Permits </a:t>
            </a:r>
            <a:r>
              <a:rPr lang="en-US" sz="2000" b="1" u="sng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individuals to possess and administer</a:t>
            </a:r>
            <a:r>
              <a:rPr lang="en-US" sz="20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000" dirty="0"/>
              <a:t>naloxone in an emergency and protects these individuals from civil </a:t>
            </a:r>
            <a:r>
              <a:rPr lang="en-US" sz="2000" dirty="0" smtClean="0"/>
              <a:t>action, criminal prosecution, and/or professional review for good faith actions.</a:t>
            </a:r>
            <a:r>
              <a:rPr lang="en-US" sz="2000" dirty="0"/>
              <a:t>	</a:t>
            </a:r>
          </a:p>
          <a:p>
            <a:pPr lvl="1" algn="just"/>
            <a:endParaRPr lang="en-US" sz="2000" dirty="0"/>
          </a:p>
          <a:p>
            <a:pPr lvl="1" algn="just"/>
            <a:r>
              <a:rPr lang="en-US" sz="2000" dirty="0" smtClean="0"/>
              <a:t>Encourages </a:t>
            </a:r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co-prescription </a:t>
            </a:r>
            <a:r>
              <a:rPr lang="en-US" sz="2000" dirty="0" smtClean="0"/>
              <a:t>licensed providers to prescribe </a:t>
            </a:r>
            <a:r>
              <a:rPr lang="en-US" sz="2000" dirty="0"/>
              <a:t>naloxone to individual patients </a:t>
            </a:r>
            <a:r>
              <a:rPr lang="en-US" sz="2000" dirty="0" smtClean="0"/>
              <a:t>who are being prescribed opioids for chronic pain.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49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6960" y="381000"/>
            <a:ext cx="7520940" cy="228600"/>
          </a:xfrm>
        </p:spPr>
        <p:txBody>
          <a:bodyPr>
            <a:noAutofit/>
          </a:bodyPr>
          <a:lstStyle/>
          <a:p>
            <a:r>
              <a:rPr lang="en-US" sz="2800" dirty="0" smtClean="0">
                <a:effectLst/>
              </a:rPr>
              <a:t>California Law: </a:t>
            </a:r>
            <a:r>
              <a:rPr lang="en-US" sz="2800" dirty="0" smtClean="0"/>
              <a:t>  AB1535, Jan 2015</a:t>
            </a:r>
            <a:br>
              <a:rPr lang="en-US" sz="2800" dirty="0" smtClean="0"/>
            </a:br>
            <a:r>
              <a:rPr lang="en-US" sz="2800" dirty="0">
                <a:effectLst/>
              </a:rPr>
              <a:t>	</a:t>
            </a:r>
            <a:br>
              <a:rPr lang="en-US" sz="2800" dirty="0">
                <a:effectLst/>
              </a:rPr>
            </a:br>
            <a:endParaRPr lang="en-US" sz="2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6720" y="1036320"/>
            <a:ext cx="11125200" cy="5560423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n-US" dirty="0"/>
          </a:p>
          <a:p>
            <a:pPr lvl="1" algn="just"/>
            <a:r>
              <a:rPr lang="en-US" sz="2000" dirty="0"/>
              <a:t>Allows </a:t>
            </a:r>
            <a:r>
              <a:rPr lang="en-US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pharmacists </a:t>
            </a:r>
            <a:r>
              <a:rPr lang="en-US" sz="2000" dirty="0" smtClean="0"/>
              <a:t>to provide naloxone without a prescription to people at risk of overdose and those close to them (family, friends)</a:t>
            </a:r>
            <a:r>
              <a:rPr lang="en-US" sz="2000" dirty="0"/>
              <a:t>	</a:t>
            </a:r>
          </a:p>
          <a:p>
            <a:pPr marL="365760" lvl="1" indent="0" algn="just">
              <a:buNone/>
            </a:pPr>
            <a:endParaRPr lang="en-US" sz="2000" dirty="0"/>
          </a:p>
          <a:p>
            <a:pPr lvl="1" algn="just"/>
            <a:r>
              <a:rPr lang="en-US" sz="2000" dirty="0" smtClean="0"/>
              <a:t>Pharmacist must receive training under a protocol developed by the Board of Pharmacy and approved by the Medical Board of California</a:t>
            </a:r>
            <a:r>
              <a:rPr lang="en-US" sz="2000" dirty="0"/>
              <a:t>	</a:t>
            </a:r>
          </a:p>
          <a:p>
            <a:pPr lvl="1" algn="just"/>
            <a:endParaRPr lang="en-US" sz="2000" dirty="0" smtClean="0"/>
          </a:p>
          <a:p>
            <a:pPr lvl="1" algn="just"/>
            <a:r>
              <a:rPr lang="en-US" sz="2000" dirty="0">
                <a:hlinkClick r:id="rId3"/>
              </a:rPr>
              <a:t>http://</a:t>
            </a:r>
            <a:r>
              <a:rPr lang="en-US" sz="2000" dirty="0" smtClean="0">
                <a:hlinkClick r:id="rId3"/>
              </a:rPr>
              <a:t>www.pharmacy.ca.gov/publications/naloxone_media_release.pdf</a:t>
            </a:r>
            <a:r>
              <a:rPr lang="en-US" sz="2000" dirty="0" smtClean="0"/>
              <a:t> for more details</a:t>
            </a:r>
          </a:p>
        </p:txBody>
      </p:sp>
    </p:spTree>
    <p:extLst>
      <p:ext uri="{BB962C8B-B14F-4D97-AF65-F5344CB8AC3E}">
        <p14:creationId xmlns:p14="http://schemas.microsoft.com/office/powerpoint/2010/main" val="12194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82" y="450615"/>
            <a:ext cx="8012052" cy="1445096"/>
          </a:xfrm>
          <a:solidFill>
            <a:schemeClr val="tx1"/>
          </a:solidFill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503" y="2222854"/>
            <a:ext cx="7959183" cy="456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9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1" y="381000"/>
            <a:ext cx="8771709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effectLst/>
              </a:rPr>
              <a:t>CA Good Samaritan Law </a:t>
            </a:r>
            <a:r>
              <a:rPr lang="en-US" sz="3200" dirty="0" smtClean="0"/>
              <a:t>AB472 (Jan 2013)</a:t>
            </a:r>
            <a:endParaRPr lang="en-US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615440" y="1524000"/>
            <a:ext cx="8138160" cy="3931920"/>
          </a:xfrm>
        </p:spPr>
        <p:txBody>
          <a:bodyPr>
            <a:noAutofit/>
          </a:bodyPr>
          <a:lstStyle/>
          <a:p>
            <a:r>
              <a:rPr lang="en-US" sz="2400" dirty="0"/>
              <a:t>CA’s 911 Good Samaritan Law </a:t>
            </a:r>
            <a:r>
              <a:rPr lang="en-US" sz="2400" dirty="0" smtClean="0"/>
              <a:t>protects a person calling 911 for an overdose (and the overdose victim) from charges relating to being under the influence or possession for personal use of drugs or paraphernalia. </a:t>
            </a:r>
            <a:endParaRPr lang="en-US" sz="2400" dirty="0"/>
          </a:p>
          <a:p>
            <a:endParaRPr lang="en-US" sz="1400" dirty="0"/>
          </a:p>
          <a:p>
            <a:r>
              <a:rPr lang="en-US" sz="2400" dirty="0"/>
              <a:t>Does not </a:t>
            </a:r>
            <a:r>
              <a:rPr lang="en-US" sz="2400" dirty="0" smtClean="0"/>
              <a:t>provide immunity for sales or distribution, forcible administration, DUI or drugged driving, or violation of probation/parole conditions.</a:t>
            </a:r>
            <a:endParaRPr lang="en-US" sz="2400" dirty="0"/>
          </a:p>
          <a:p>
            <a:endParaRPr lang="en-US" sz="2400" dirty="0"/>
          </a:p>
          <a:p>
            <a:pPr algn="ctr">
              <a:buNone/>
            </a:pPr>
            <a:r>
              <a:rPr lang="en-US" sz="2400" b="1" i="1" dirty="0"/>
              <a:t>AB472 seeks to encourage people to QUICKLY seek medical care for a person who is overdosing</a:t>
            </a: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106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07355" y="1134288"/>
            <a:ext cx="8825657" cy="19156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BASIC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60872" y="434975"/>
            <a:ext cx="4122558" cy="781050"/>
          </a:xfrm>
        </p:spPr>
        <p:txBody>
          <a:bodyPr anchor="b"/>
          <a:lstStyle/>
          <a:p>
            <a:pPr eaLnBrk="1" hangingPunct="1"/>
            <a:r>
              <a:rPr lang="en-US" b="1">
                <a:solidFill>
                  <a:srgbClr val="04516D"/>
                </a:solidFill>
                <a:latin typeface="Calibri" charset="0"/>
              </a:rPr>
              <a:t>Opioids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60871" y="1447801"/>
            <a:ext cx="4006031" cy="4683125"/>
          </a:xfrm>
        </p:spPr>
        <p:txBody>
          <a:bodyPr/>
          <a:lstStyle/>
          <a:p>
            <a:pPr eaLnBrk="1" hangingPunct="1"/>
            <a:r>
              <a:rPr lang="en-US" sz="2806" dirty="0">
                <a:latin typeface="Calibri" charset="0"/>
              </a:rPr>
              <a:t>Opiates and opioids are classes of depressant analgesics derived from or chemically similar to substances found in the opium poppy. </a:t>
            </a:r>
          </a:p>
          <a:p>
            <a:pPr eaLnBrk="1" hangingPunct="1"/>
            <a:r>
              <a:rPr lang="en-US" sz="2806" dirty="0">
                <a:latin typeface="Calibri" charset="0"/>
              </a:rPr>
              <a:t>Naturally occurring and synthetic substances. </a:t>
            </a:r>
          </a:p>
        </p:txBody>
      </p:sp>
      <p:pic>
        <p:nvPicPr>
          <p:cNvPr id="5120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8221" y="5181601"/>
            <a:ext cx="2768319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9782" y="381000"/>
            <a:ext cx="272107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4" descr="heroin and needl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61222" y="3505200"/>
            <a:ext cx="253998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 descr="heroin powd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3658" y="2133601"/>
            <a:ext cx="2569906" cy="208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675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92312" y="381000"/>
            <a:ext cx="7407377" cy="1752600"/>
          </a:xfrm>
        </p:spPr>
        <p:txBody>
          <a:bodyPr/>
          <a:lstStyle/>
          <a:p>
            <a:r>
              <a:rPr lang="en-US" dirty="0" smtClean="0">
                <a:effectLst/>
              </a:rPr>
              <a:t>Are all </a:t>
            </a:r>
            <a:r>
              <a:rPr lang="en-US" dirty="0" err="1" smtClean="0">
                <a:effectLst/>
              </a:rPr>
              <a:t>opioids</a:t>
            </a:r>
            <a:r>
              <a:rPr lang="en-US" dirty="0" smtClean="0">
                <a:effectLst/>
              </a:rPr>
              <a:t> equal?</a:t>
            </a:r>
            <a:br>
              <a:rPr lang="en-US" dirty="0" smtClean="0">
                <a:effectLst/>
              </a:rPr>
            </a:br>
            <a:r>
              <a:rPr lang="en-US" sz="3193" dirty="0"/>
              <a:t>Strength &amp; time on your brain</a:t>
            </a:r>
            <a:r>
              <a:rPr lang="en-US" dirty="0" smtClean="0">
                <a:effectLst/>
              </a:rPr>
              <a:t/>
            </a:r>
            <a:br>
              <a:rPr lang="en-US" dirty="0" smtClean="0">
                <a:effectLst/>
              </a:rPr>
            </a:br>
            <a:endParaRPr lang="en-US" dirty="0">
              <a:effectLst/>
            </a:endParaRPr>
          </a:p>
        </p:txBody>
      </p:sp>
      <p:graphicFrame>
        <p:nvGraphicFramePr>
          <p:cNvPr id="9" name="Content Placeholder 8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1787628" y="1828800"/>
          <a:ext cx="8059952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Document" r:id="rId4" imgW="5816600" imgH="3327400" progId="Word.Document.12">
                  <p:embed/>
                </p:oleObj>
              </mc:Choice>
              <mc:Fallback>
                <p:oleObj name="Document" r:id="rId4" imgW="5816600" imgH="3327400" progId="Word.Document.12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7628" y="1828800"/>
                        <a:ext cx="8059952" cy="46482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A7999-287F-B444-A4A2-68ACE3E1A74A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-53787"/>
            <a:ext cx="10591112" cy="7183666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4183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500188"/>
            <a:ext cx="5153423" cy="4532841"/>
          </a:xfrm>
          <a:ln w="38100">
            <a:noFill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531" dirty="0">
                <a:latin typeface="Arial Rounded MT Bold" panose="020F0704030504030204" pitchFamily="34" charset="0"/>
              </a:rPr>
              <a:t>Opioids repress the urge to breathe</a:t>
            </a:r>
          </a:p>
          <a:p>
            <a:r>
              <a:rPr lang="en-US" sz="2531" dirty="0">
                <a:latin typeface="Arial Rounded MT Bold" panose="020F0704030504030204" pitchFamily="34" charset="0"/>
              </a:rPr>
              <a:t>Carbon dioxide levels increase</a:t>
            </a:r>
          </a:p>
          <a:p>
            <a:r>
              <a:rPr lang="en-US" sz="2531" dirty="0">
                <a:latin typeface="Arial Rounded MT Bold" panose="020F0704030504030204" pitchFamily="34" charset="0"/>
              </a:rPr>
              <a:t>Oxygen levels decrease</a:t>
            </a:r>
          </a:p>
          <a:p>
            <a:r>
              <a:rPr lang="en-US" sz="2531" dirty="0">
                <a:latin typeface="Arial Rounded MT Bold" panose="020F0704030504030204" pitchFamily="34" charset="0"/>
              </a:rPr>
              <a:t>Process takes time</a:t>
            </a:r>
          </a:p>
          <a:p>
            <a:r>
              <a:rPr lang="en-US" sz="2531" dirty="0">
                <a:latin typeface="Arial Rounded MT Bold" panose="020F0704030504030204" pitchFamily="34" charset="0"/>
              </a:rPr>
              <a:t>There is time to respond, but no time to waste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49578" y="1607344"/>
          <a:ext cx="4286250" cy="45184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"/>
            <a:ext cx="9144000" cy="1178719"/>
          </a:xfrm>
          <a:noFill/>
        </p:spPr>
        <p:txBody>
          <a:bodyPr anchor="ctr" anchorCtr="0">
            <a:normAutofit/>
          </a:bodyPr>
          <a:lstStyle/>
          <a:p>
            <a:r>
              <a:rPr lang="en-US" sz="3375" b="1">
                <a:solidFill>
                  <a:schemeClr val="tx1"/>
                </a:solidFill>
                <a:latin typeface="Arial Rounded MT Bold" panose="020F0704030504030204" pitchFamily="34" charset="0"/>
              </a:rPr>
              <a:t>How the overdose occurs</a:t>
            </a:r>
            <a:endParaRPr lang="en-US" sz="3375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9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1" y="0"/>
            <a:ext cx="10937347" cy="7418508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67330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160735"/>
            <a:ext cx="8153921" cy="7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What puts people at risk for ODs?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279400" y="1232297"/>
            <a:ext cx="5316538" cy="519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rgbClr val="FFFF00"/>
                </a:solidFill>
              </a:rPr>
              <a:t>Variation in strength and content </a:t>
            </a:r>
            <a:r>
              <a:rPr lang="en-US" altLang="en-US" dirty="0" smtClean="0"/>
              <a:t>of ‘street’ drugs (purity), or </a:t>
            </a:r>
            <a:r>
              <a:rPr lang="en-US" altLang="en-US" b="1" dirty="0" smtClean="0">
                <a:solidFill>
                  <a:srgbClr val="FFFF00"/>
                </a:solidFill>
              </a:rPr>
              <a:t>strength/dosage </a:t>
            </a:r>
            <a:r>
              <a:rPr lang="en-US" altLang="en-US" dirty="0" smtClean="0"/>
              <a:t>of pharmaceuticals</a:t>
            </a:r>
          </a:p>
          <a:p>
            <a:r>
              <a:rPr lang="en-US" altLang="en-US" b="1" dirty="0" smtClean="0">
                <a:solidFill>
                  <a:srgbClr val="FFFF00"/>
                </a:solidFill>
              </a:rPr>
              <a:t>Switching mode of admin </a:t>
            </a:r>
            <a:r>
              <a:rPr lang="en-US" altLang="en-US" dirty="0" smtClean="0"/>
              <a:t>(snorting to injecting, eating pills to snorting, etc.)</a:t>
            </a:r>
          </a:p>
          <a:p>
            <a:r>
              <a:rPr lang="en-US" altLang="en-US" dirty="0" smtClean="0"/>
              <a:t>Physical </a:t>
            </a:r>
            <a:r>
              <a:rPr lang="en-US" altLang="en-US" b="1" dirty="0" smtClean="0">
                <a:solidFill>
                  <a:srgbClr val="FFFF00"/>
                </a:solidFill>
              </a:rPr>
              <a:t>Health</a:t>
            </a:r>
            <a:r>
              <a:rPr lang="en-US" altLang="en-US" dirty="0" smtClean="0"/>
              <a:t> (liver functioning, weight loss, asthma, immune system problems, dehydration, malnutrition, etc.)</a:t>
            </a:r>
          </a:p>
          <a:p>
            <a:r>
              <a:rPr lang="en-US" altLang="en-US" b="1" dirty="0">
                <a:solidFill>
                  <a:srgbClr val="FFFF00"/>
                </a:solidFill>
              </a:rPr>
              <a:t>Mixing </a:t>
            </a:r>
            <a:r>
              <a:rPr lang="en-US" altLang="en-US" b="1" dirty="0" smtClean="0">
                <a:solidFill>
                  <a:srgbClr val="FFFF00"/>
                </a:solidFill>
              </a:rPr>
              <a:t>Drugs (central nervous system depressants)</a:t>
            </a:r>
          </a:p>
          <a:p>
            <a:r>
              <a:rPr lang="en-US" altLang="en-US" b="1" dirty="0"/>
              <a:t>Tolerance changes </a:t>
            </a:r>
            <a:r>
              <a:rPr lang="en-US" altLang="en-US" dirty="0"/>
              <a:t>(getting out of jail, leaving treatment, relapsing)</a:t>
            </a:r>
          </a:p>
          <a:p>
            <a:endParaRPr lang="en-US" altLang="en-US" b="1" dirty="0"/>
          </a:p>
          <a:p>
            <a:endParaRPr lang="en-US" alt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246" y="923107"/>
            <a:ext cx="3214688" cy="2411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547" y="2870655"/>
            <a:ext cx="2301627" cy="207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14" y="3041035"/>
            <a:ext cx="2035969" cy="166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486" y="5091038"/>
            <a:ext cx="1928813" cy="133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 descr="http://images.medscape.com/pi/features/drugdirectory/octupdate/AAI4665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718" y="5036344"/>
            <a:ext cx="1928813" cy="144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714" y="1309956"/>
            <a:ext cx="1393031" cy="97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658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160735"/>
            <a:ext cx="8153921" cy="7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dirty="0" smtClean="0"/>
              <a:t>What puts people at risk for FATAL ODs?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19072" y="2118988"/>
            <a:ext cx="8686800" cy="367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4000" dirty="0" smtClean="0"/>
              <a:t>Using </a:t>
            </a:r>
            <a:r>
              <a:rPr lang="en-US" altLang="en-US" sz="4000" dirty="0" smtClean="0"/>
              <a:t>alone</a:t>
            </a:r>
          </a:p>
          <a:p>
            <a:pPr marL="0" indent="0">
              <a:buNone/>
            </a:pPr>
            <a:endParaRPr lang="en-US" altLang="en-US" sz="4000" dirty="0" smtClean="0"/>
          </a:p>
          <a:p>
            <a:pPr lvl="1"/>
            <a:r>
              <a:rPr lang="en-US" altLang="en-US" sz="4000" dirty="0" smtClean="0"/>
              <a:t>Behind closed or locked </a:t>
            </a:r>
            <a:r>
              <a:rPr lang="en-US" altLang="en-US" sz="4000" dirty="0" smtClean="0"/>
              <a:t>door</a:t>
            </a:r>
          </a:p>
          <a:p>
            <a:pPr marL="457200" lvl="1" indent="0">
              <a:buNone/>
            </a:pPr>
            <a:endParaRPr lang="en-US" altLang="en-US" sz="4000" dirty="0" smtClean="0"/>
          </a:p>
          <a:p>
            <a:pPr lvl="1"/>
            <a:r>
              <a:rPr lang="en-US" altLang="en-US" sz="4000" dirty="0" smtClean="0"/>
              <a:t>Out of line of sight</a:t>
            </a:r>
          </a:p>
        </p:txBody>
      </p:sp>
    </p:spTree>
    <p:extLst>
      <p:ext uri="{BB962C8B-B14F-4D97-AF65-F5344CB8AC3E}">
        <p14:creationId xmlns:p14="http://schemas.microsoft.com/office/powerpoint/2010/main" val="171140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392312" y="381000"/>
            <a:ext cx="7331792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ffectLst/>
              </a:rPr>
              <a:t>A few words about </a:t>
            </a:r>
            <a:r>
              <a:rPr lang="en-US" dirty="0" err="1" smtClean="0">
                <a:effectLst/>
              </a:rPr>
              <a:t>benzos</a:t>
            </a:r>
            <a:r>
              <a:rPr lang="en-US" dirty="0" smtClean="0">
                <a:effectLst/>
              </a:rPr>
              <a:t>…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467897" y="1600200"/>
            <a:ext cx="7256206" cy="4419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806" dirty="0"/>
              <a:t>Long acting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/>
              <a:t>Impair short-term memory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/>
              <a:t>Common and easily obtained 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/>
              <a:t>Cheaper than heroin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/>
              <a:t>Often prescribed </a:t>
            </a:r>
            <a:r>
              <a:rPr lang="en-US" sz="2806" dirty="0" smtClean="0"/>
              <a:t>to treat anxiety and as a sleep aid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 smtClean="0"/>
              <a:t>People often use </a:t>
            </a:r>
            <a:r>
              <a:rPr lang="en-US" sz="2806" dirty="0" err="1" smtClean="0"/>
              <a:t>benzos</a:t>
            </a:r>
            <a:r>
              <a:rPr lang="en-US" sz="2806" dirty="0" smtClean="0"/>
              <a:t> to get well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 smtClean="0"/>
              <a:t>Enhance </a:t>
            </a:r>
            <a:r>
              <a:rPr lang="en-US" sz="2806" dirty="0"/>
              <a:t>the effects of opiates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6" dirty="0"/>
              <a:t>Often used as “cut”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B22F1C-80A2-5947-B04D-95994C3B5960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9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Overdose </a:t>
            </a:r>
            <a:r>
              <a:rPr lang="en-US" dirty="0" err="1" smtClean="0"/>
              <a:t>epi</a:t>
            </a:r>
            <a:r>
              <a:rPr lang="en-US" dirty="0" smtClean="0"/>
              <a:t> Data </a:t>
            </a:r>
          </a:p>
          <a:p>
            <a:r>
              <a:rPr lang="en-US" dirty="0" smtClean="0"/>
              <a:t>Naloxone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3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7897" y="381000"/>
            <a:ext cx="7256206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968" dirty="0"/>
              <a:t>A few words about </a:t>
            </a:r>
            <a:r>
              <a:rPr lang="en-US" sz="3968" dirty="0" err="1"/>
              <a:t>speedballing</a:t>
            </a:r>
            <a:endParaRPr lang="en-US" sz="3968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2467897" y="1600200"/>
            <a:ext cx="7256206" cy="453548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419" dirty="0"/>
              <a:t>What is it?</a:t>
            </a:r>
          </a:p>
          <a:p>
            <a:pPr lvl="1">
              <a:lnSpc>
                <a:spcPct val="110000"/>
              </a:lnSpc>
              <a:defRPr/>
            </a:pPr>
            <a:r>
              <a:rPr lang="en-US" spc="10" dirty="0"/>
              <a:t>Slang:  Any combination of a stimulant (upper) and a depressant (downer) taken together and injected into the bloodstream</a:t>
            </a:r>
          </a:p>
          <a:p>
            <a:pPr lvl="1">
              <a:lnSpc>
                <a:spcPct val="110000"/>
              </a:lnSpc>
              <a:buNone/>
              <a:defRPr/>
            </a:pPr>
            <a:endParaRPr lang="en-US" sz="774" dirty="0"/>
          </a:p>
          <a:p>
            <a:pPr eaLnBrk="1" hangingPunct="1">
              <a:lnSpc>
                <a:spcPct val="110000"/>
              </a:lnSpc>
              <a:defRPr/>
            </a:pPr>
            <a:r>
              <a:rPr lang="en-US" sz="2419" dirty="0"/>
              <a:t>Will speedballing “balance me out?”</a:t>
            </a:r>
          </a:p>
          <a:p>
            <a:pPr lvl="1">
              <a:lnSpc>
                <a:spcPct val="110000"/>
              </a:lnSpc>
              <a:defRPr/>
            </a:pPr>
            <a:r>
              <a:rPr lang="en-US" dirty="0" smtClean="0"/>
              <a:t>No.  Speedballing does not cancel out overdose risk.</a:t>
            </a:r>
            <a:endParaRPr lang="en-US" dirty="0"/>
          </a:p>
          <a:p>
            <a:pPr lvl="1">
              <a:lnSpc>
                <a:spcPct val="110000"/>
              </a:lnSpc>
              <a:defRPr/>
            </a:pPr>
            <a:r>
              <a:rPr lang="en-US" sz="2032" dirty="0"/>
              <a:t>The more drugs the body has to process, the harder it is to process which </a:t>
            </a:r>
            <a:r>
              <a:rPr lang="en-US" sz="2032" b="1" u="sng" dirty="0"/>
              <a:t>increases the chances of overdosing</a:t>
            </a:r>
          </a:p>
          <a:p>
            <a:pPr lvl="1">
              <a:lnSpc>
                <a:spcPct val="110000"/>
              </a:lnSpc>
              <a:defRPr/>
            </a:pPr>
            <a:r>
              <a:rPr lang="en-US" sz="2032" dirty="0"/>
              <a:t>People who speedball often use more frequently than people who use only heroin which </a:t>
            </a:r>
            <a:r>
              <a:rPr lang="en-US" sz="2032" b="1" u="sng" dirty="0"/>
              <a:t>increases the chances of overdosing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FD05C9-6EBB-EA47-B64E-BA22F4493FCE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5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4228" y="1467293"/>
            <a:ext cx="7413693" cy="475933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160735"/>
            <a:ext cx="8153921" cy="7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altLang="en-US" dirty="0" smtClean="0"/>
              <a:t>Tolerance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8" y="1197427"/>
            <a:ext cx="67056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1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8AC001-ECF2-504C-8061-CC9CA12CA58A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7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8578" y="228600"/>
            <a:ext cx="7555525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968" dirty="0"/>
              <a:t>How can you avoid an overdose?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2467897" y="1752600"/>
            <a:ext cx="3628103" cy="41148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6" dirty="0"/>
              <a:t>Know your tolerance</a:t>
            </a:r>
          </a:p>
          <a:p>
            <a:pPr eaLnBrk="1" hangingPunct="1">
              <a:defRPr/>
            </a:pPr>
            <a:endParaRPr lang="en-US" sz="774" dirty="0"/>
          </a:p>
          <a:p>
            <a:pPr eaLnBrk="1" hangingPunct="1">
              <a:defRPr/>
            </a:pPr>
            <a:r>
              <a:rPr lang="en-US" sz="2806" dirty="0"/>
              <a:t>Know your supplier</a:t>
            </a:r>
          </a:p>
          <a:p>
            <a:pPr eaLnBrk="1" hangingPunct="1">
              <a:defRPr/>
            </a:pPr>
            <a:endParaRPr lang="en-US" sz="774" dirty="0"/>
          </a:p>
          <a:p>
            <a:pPr eaLnBrk="1" hangingPunct="1">
              <a:defRPr/>
            </a:pPr>
            <a:r>
              <a:rPr lang="en-US" sz="2806" dirty="0"/>
              <a:t>Control your own high</a:t>
            </a:r>
          </a:p>
          <a:p>
            <a:pPr eaLnBrk="1" hangingPunct="1">
              <a:defRPr/>
            </a:pPr>
            <a:endParaRPr lang="en-US" sz="774" dirty="0"/>
          </a:p>
          <a:p>
            <a:pPr eaLnBrk="1" hangingPunct="1">
              <a:defRPr/>
            </a:pPr>
            <a:r>
              <a:rPr lang="en-US" sz="2806" dirty="0"/>
              <a:t>Injection techniques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22757" y="1752600"/>
            <a:ext cx="3779274" cy="4267200"/>
          </a:xfrm>
          <a:prstGeom prst="rect">
            <a:avLst/>
          </a:prstGeom>
        </p:spPr>
        <p:txBody>
          <a:bodyPr vert="horz" lIns="91012" tIns="45506" rIns="91012" bIns="45506" rtlCol="0"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defRPr/>
            </a:pPr>
            <a:r>
              <a:rPr lang="en-US" sz="2806" dirty="0"/>
              <a:t>Be aware of the risks of mixing drugs</a:t>
            </a:r>
          </a:p>
          <a:p>
            <a:pPr fontAlgn="auto">
              <a:defRPr/>
            </a:pPr>
            <a:endParaRPr lang="en-US" sz="677" dirty="0"/>
          </a:p>
          <a:p>
            <a:pPr fontAlgn="auto">
              <a:defRPr/>
            </a:pPr>
            <a:r>
              <a:rPr lang="en-US" sz="2806" b="1" dirty="0"/>
              <a:t>Try not to use alone</a:t>
            </a:r>
          </a:p>
          <a:p>
            <a:pPr fontAlgn="auto">
              <a:defRPr/>
            </a:pPr>
            <a:endParaRPr lang="en-US" sz="774" dirty="0"/>
          </a:p>
          <a:p>
            <a:pPr fontAlgn="auto">
              <a:defRPr/>
            </a:pPr>
            <a:r>
              <a:rPr lang="en-US" sz="2806" dirty="0"/>
              <a:t>Make a plan</a:t>
            </a:r>
          </a:p>
          <a:p>
            <a:pPr fontAlgn="auto">
              <a:defRPr/>
            </a:pPr>
            <a:endParaRPr lang="en-US" sz="774" dirty="0"/>
          </a:p>
          <a:p>
            <a:pPr fontAlgn="auto">
              <a:defRPr/>
            </a:pPr>
            <a:r>
              <a:rPr lang="en-US" sz="2806" dirty="0"/>
              <a:t>Talk with other users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17D199-977C-6045-A03E-A75929094C31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10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Recognition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84797" y="428625"/>
            <a:ext cx="7544470" cy="6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 altLang="en-US" sz="4078" b="1" dirty="0"/>
              <a:t>Recognizing a </a:t>
            </a:r>
            <a:r>
              <a:rPr lang="en-US" altLang="en-US" sz="4078" b="1" i="1" dirty="0"/>
              <a:t>Depressant</a:t>
            </a:r>
            <a:r>
              <a:rPr lang="en-US" altLang="en-US" sz="4078" b="1" dirty="0"/>
              <a:t> OD</a:t>
            </a:r>
          </a:p>
        </p:txBody>
      </p:sp>
      <p:graphicFrame>
        <p:nvGraphicFramePr>
          <p:cNvPr id="198659" name="Group 3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548997344"/>
              </p:ext>
            </p:extLst>
          </p:nvPr>
        </p:nvGraphicFramePr>
        <p:xfrm>
          <a:off x="1958974" y="1393031"/>
          <a:ext cx="8404225" cy="5160169"/>
        </p:xfrm>
        <a:graphic>
          <a:graphicData uri="http://schemas.openxmlformats.org/drawingml/2006/table">
            <a:tbl>
              <a:tblPr/>
              <a:tblGrid>
                <a:gridCol w="4270838"/>
                <a:gridCol w="4133387"/>
              </a:tblGrid>
              <a:tr h="4897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REALLY HIGH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OVERDOSE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Muscles become relaxed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Deep snoring or gurgling (death rattle) or wheezing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Speech is slowed/slurred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Blue skin tinge- usually lips and fingertips show first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Sleepy looking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Pale, clammy skin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3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Will respond to stimulation like yelling, sternum rub, pinching, etc.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Heavy nod, will not respond to stimulation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5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Nodding out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Calibri" pitchFamily="34" charset="0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libri" pitchFamily="34" charset="0"/>
                        </a:rPr>
                        <a:t>Breathing is very slow, irregular, or has stopped/faint pulse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6206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482204"/>
            <a:ext cx="7037864" cy="5879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43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567690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23" name="Picture 3" descr="https://6b3e2ad2-a-62cb3a1a-s-sites.googlegroups.com/site/nomadoverdoseproject/sternumrub.JPG?attachauth=ANoY7crOC3-zwObeC-irbM4usF3G5ZN8ZVuZM1f-WjxN1U9vIYihFPCWlRfnC71GMrwndShx_S2ImEKFSIQTn5l1V3bMXg-a2I3ZRP1KfjLx926Thi1W8vE3_E06bcvz9sqfTxBQJ97_tUxmE5cFGeeZpaSwOlvcZrfDfTuRXQW9BcH03rHo8sDv-yw9EJ2ePWwwNIhDL1L8wIdC-2x_yRKqEEa50AnMHKz3lZu8lUu2LxNQ11xlYas%3D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1430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1801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 911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you determine that the person is unresponsive, have someone call 911 and state that the person is NOT BREATHING, UNRESPONSIVE, YOU CAN SAY POSSIBLE OVERDOSE</a:t>
            </a:r>
            <a:r>
              <a:rPr lang="en-US" smtClean="0"/>
              <a:t>.   </a:t>
            </a:r>
            <a:endParaRPr lang="en-US" dirty="0" smtClean="0"/>
          </a:p>
          <a:p>
            <a:r>
              <a:rPr lang="en-US" dirty="0" smtClean="0"/>
              <a:t>CA 911 Good Samaritan protections</a:t>
            </a:r>
          </a:p>
          <a:p>
            <a:pPr marL="10972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2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Drug Overdose Deaths in the US: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175" y="1600647"/>
            <a:ext cx="3750469" cy="4455914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In 2013, there were 43,982  </a:t>
            </a:r>
            <a:r>
              <a:rPr lang="en-US" dirty="0"/>
              <a:t>accidental overdose deaths in the US, more than motor vehicle accident </a:t>
            </a:r>
            <a:r>
              <a:rPr lang="en-US" dirty="0" smtClean="0"/>
              <a:t>deaths.</a:t>
            </a:r>
          </a:p>
          <a:p>
            <a:pPr marL="109722" indent="0">
              <a:buNone/>
            </a:pPr>
            <a:endParaRPr lang="en-US" dirty="0" smtClean="0"/>
          </a:p>
          <a:p>
            <a:pPr lvl="0"/>
            <a:r>
              <a:rPr lang="en-US" dirty="0"/>
              <a:t>Among these, 16,235 (37%) were associated with prescription opioid analgesics (e.g., oxycodone and hydrocodone) and 8,257 (19%) with heroin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63" y="1389628"/>
            <a:ext cx="6899870" cy="5035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7897" y="228600"/>
            <a:ext cx="7256206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161" dirty="0"/>
              <a:t>Barriers to calling 911 from user’s perspective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xfrm>
            <a:off x="2467897" y="1828800"/>
            <a:ext cx="7256206" cy="434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6" dirty="0"/>
              <a:t>Fear of legal risk (outstanding warrants</a:t>
            </a:r>
            <a:r>
              <a:rPr lang="en-US" sz="2806" dirty="0" smtClean="0"/>
              <a:t>, probation/parole, </a:t>
            </a:r>
            <a:r>
              <a:rPr lang="en-US" sz="2806" dirty="0"/>
              <a:t>DCFS involvement, loss of public housing)</a:t>
            </a:r>
          </a:p>
          <a:p>
            <a:pPr eaLnBrk="1" hangingPunct="1">
              <a:defRPr/>
            </a:pPr>
            <a:endParaRPr lang="en-US" sz="774" dirty="0"/>
          </a:p>
          <a:p>
            <a:pPr eaLnBrk="1" hangingPunct="1">
              <a:defRPr/>
            </a:pPr>
            <a:r>
              <a:rPr lang="en-US" sz="2806" dirty="0"/>
              <a:t>Fear of judgment from family/community</a:t>
            </a:r>
          </a:p>
          <a:p>
            <a:pPr eaLnBrk="1" hangingPunct="1">
              <a:defRPr/>
            </a:pPr>
            <a:endParaRPr lang="en-US" sz="774" dirty="0"/>
          </a:p>
          <a:p>
            <a:pPr eaLnBrk="1" hangingPunct="1">
              <a:defRPr/>
            </a:pPr>
            <a:r>
              <a:rPr lang="en-US" sz="2806" dirty="0"/>
              <a:t>Personal embarrassment/shame</a:t>
            </a:r>
          </a:p>
          <a:p>
            <a:pPr eaLnBrk="1" hangingPunct="1">
              <a:defRPr/>
            </a:pPr>
            <a:endParaRPr lang="en-US" sz="774" dirty="0"/>
          </a:p>
          <a:p>
            <a:pPr eaLnBrk="1" hangingPunct="1">
              <a:defRPr/>
            </a:pPr>
            <a:r>
              <a:rPr lang="en-US" sz="2806" dirty="0"/>
              <a:t>Other punitive measures (students lose federal financial </a:t>
            </a:r>
            <a:r>
              <a:rPr lang="en-US" sz="2806" dirty="0" smtClean="0"/>
              <a:t>aid, eviction)</a:t>
            </a:r>
            <a:endParaRPr lang="en-US" sz="2806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CF8152-CE06-7E46-93FC-4D5E943F5565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8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000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898" y="381000"/>
            <a:ext cx="7256206" cy="1143000"/>
          </a:xfrm>
        </p:spPr>
        <p:txBody>
          <a:bodyPr/>
          <a:lstStyle/>
          <a:p>
            <a:r>
              <a:rPr lang="en-US" dirty="0" smtClean="0">
                <a:effectLst/>
              </a:rPr>
              <a:t>Storage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897" y="1600200"/>
            <a:ext cx="7256206" cy="4572000"/>
          </a:xfrm>
        </p:spPr>
        <p:txBody>
          <a:bodyPr>
            <a:noAutofit/>
          </a:bodyPr>
          <a:lstStyle/>
          <a:p>
            <a:r>
              <a:rPr lang="en-US" sz="2806" dirty="0" smtClean="0"/>
              <a:t>Protect from direct sunlight</a:t>
            </a:r>
            <a:endParaRPr lang="en-US" sz="2806" dirty="0"/>
          </a:p>
          <a:p>
            <a:pPr lvl="0"/>
            <a:r>
              <a:rPr lang="en-US" sz="2806" dirty="0" smtClean="0"/>
              <a:t>Protect from extreme temperature (keep within 59-86 degrees)</a:t>
            </a:r>
            <a:endParaRPr lang="en-US" sz="2806" dirty="0"/>
          </a:p>
          <a:p>
            <a:pPr lvl="0"/>
            <a:r>
              <a:rPr lang="en-US" sz="2806" dirty="0" smtClean="0"/>
              <a:t>Check expiration dates regularly (two year shelf life from manufacture)</a:t>
            </a:r>
            <a:endParaRPr lang="en-US" sz="2419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C2207-5A1B-0245-AD6D-EA0674A78340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7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0" y="380628"/>
            <a:ext cx="8228707" cy="83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Using Naloxone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916906" y="1285875"/>
            <a:ext cx="8228707" cy="472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Administer one dose intramuscularly into the upper arm, thigh (auto-injector) or nasally, one half in each nostril. </a:t>
            </a:r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Start Rescue Breathing</a:t>
            </a:r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Naloxone should work in about 1-3 minutes, if it doesn’t work in 3 minutes or so give 2</a:t>
            </a:r>
            <a:r>
              <a:rPr lang="en-US" altLang="en-US" baseline="30000" dirty="0" smtClean="0"/>
              <a:t>nd</a:t>
            </a:r>
            <a:r>
              <a:rPr lang="en-US" altLang="en-US" dirty="0" smtClean="0"/>
              <a:t> dose</a:t>
            </a:r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OD could come back, stay with the person or transfer care to EMS.</a:t>
            </a:r>
          </a:p>
        </p:txBody>
      </p:sp>
    </p:spTree>
    <p:extLst>
      <p:ext uri="{BB962C8B-B14F-4D97-AF65-F5344CB8AC3E}">
        <p14:creationId xmlns:p14="http://schemas.microsoft.com/office/powerpoint/2010/main" val="549587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685801"/>
            <a:ext cx="7431088" cy="557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4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38799" y="228600"/>
            <a:ext cx="7558548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+mj-ea"/>
              </a:rPr>
              <a:t>IM Kit </a:t>
            </a:r>
            <a:r>
              <a:rPr lang="en-US" altLang="en-US" dirty="0">
                <a:ea typeface="+mj-ea"/>
              </a:rPr>
              <a:t>Contents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863213" y="1447800"/>
            <a:ext cx="3930445" cy="4953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32" dirty="0">
                <a:latin typeface="Calibri" charset="0"/>
              </a:rPr>
              <a:t>For 10ml vials:  at least 10 muscle syringes. </a:t>
            </a:r>
          </a:p>
          <a:p>
            <a:pPr>
              <a:lnSpc>
                <a:spcPct val="80000"/>
              </a:lnSpc>
            </a:pPr>
            <a:r>
              <a:rPr lang="en-US" sz="2032" dirty="0">
                <a:latin typeface="Calibri" charset="0"/>
              </a:rPr>
              <a:t>For 1ml vials of naloxone, include at least two vials in the kit, with 2 muscle syringes. </a:t>
            </a:r>
          </a:p>
          <a:p>
            <a:pPr>
              <a:lnSpc>
                <a:spcPct val="80000"/>
              </a:lnSpc>
            </a:pPr>
            <a:r>
              <a:rPr lang="en-US" sz="2032" dirty="0">
                <a:latin typeface="Calibri" charset="0"/>
              </a:rPr>
              <a:t>3ml 25g 1” syringes are recommended, but different gauges and point lengths are sometimes used, like 3ml 22g 1 ½”. Either one is ok as long as the point is at least 1” long so that it can reach the muscle.</a:t>
            </a:r>
          </a:p>
          <a:p>
            <a:pPr>
              <a:lnSpc>
                <a:spcPct val="80000"/>
              </a:lnSpc>
            </a:pPr>
            <a:r>
              <a:rPr lang="en-US" sz="2032" dirty="0" err="1">
                <a:latin typeface="Calibri" charset="0"/>
              </a:rPr>
              <a:t>Fitpak</a:t>
            </a:r>
            <a:r>
              <a:rPr lang="en-US" sz="2032" dirty="0">
                <a:latin typeface="Calibri" charset="0"/>
              </a:rPr>
              <a:t> or hard container to keep naloxone safe and hold syringes </a:t>
            </a:r>
            <a:endParaRPr lang="en-US" sz="1645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645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645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645" dirty="0">
              <a:latin typeface="Calibri" charset="0"/>
            </a:endParaRPr>
          </a:p>
          <a:p>
            <a:pPr>
              <a:lnSpc>
                <a:spcPct val="80000"/>
              </a:lnSpc>
            </a:pPr>
            <a:endParaRPr lang="en-US" sz="1645" dirty="0">
              <a:latin typeface="Calibri" charset="0"/>
            </a:endParaRPr>
          </a:p>
        </p:txBody>
      </p:sp>
      <p:pic>
        <p:nvPicPr>
          <p:cNvPr id="11776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7171" y="914400"/>
            <a:ext cx="3779274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008A3C-A84D-2949-99C5-586165AEF6D3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4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7628" y="274638"/>
            <a:ext cx="4610715" cy="11430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>
                <a:ea typeface="+mj-ea"/>
              </a:rPr>
              <a:t>IN kit Contents</a:t>
            </a:r>
            <a:endParaRPr lang="en-US" altLang="en-US" dirty="0">
              <a:ea typeface="+mj-ea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1787628" y="1447800"/>
            <a:ext cx="4006031" cy="510540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  <a:buClr>
                <a:srgbClr val="4F81BD"/>
              </a:buClr>
            </a:pPr>
            <a:r>
              <a:rPr lang="en-US" sz="1839" dirty="0">
                <a:latin typeface="Calibri" charset="0"/>
              </a:rPr>
              <a:t>For intranasal administration, include two boxes of 2mg/2ml naloxone/needleless </a:t>
            </a:r>
            <a:r>
              <a:rPr lang="en-US" sz="1839" dirty="0" err="1">
                <a:latin typeface="Calibri" charset="0"/>
              </a:rPr>
              <a:t>luer</a:t>
            </a:r>
            <a:r>
              <a:rPr lang="en-US" sz="1839" dirty="0">
                <a:latin typeface="Calibri" charset="0"/>
              </a:rPr>
              <a:t>-lock syringes </a:t>
            </a:r>
          </a:p>
          <a:p>
            <a:pPr>
              <a:lnSpc>
                <a:spcPct val="80000"/>
              </a:lnSpc>
              <a:buClr>
                <a:srgbClr val="4F81BD"/>
              </a:buClr>
            </a:pPr>
            <a:r>
              <a:rPr lang="en-US" sz="1839" dirty="0">
                <a:latin typeface="Calibri" charset="0"/>
              </a:rPr>
              <a:t>2 atomizers (Mucosal Atomization Device)</a:t>
            </a:r>
          </a:p>
          <a:p>
            <a:pPr>
              <a:lnSpc>
                <a:spcPct val="80000"/>
              </a:lnSpc>
              <a:buClr>
                <a:srgbClr val="4F81BD"/>
              </a:buClr>
            </a:pPr>
            <a:r>
              <a:rPr lang="en-US" sz="1839" dirty="0">
                <a:solidFill>
                  <a:srgbClr val="000000"/>
                </a:solidFill>
                <a:latin typeface="Calibri" charset="0"/>
              </a:rPr>
              <a:t>Nylon bags, plastic bags, glasses cases, make-up bags and other creative solutions have been developed by programs to package their kits</a:t>
            </a:r>
            <a:endParaRPr lang="en-US" sz="1839" dirty="0">
              <a:latin typeface="Calibri" charset="0"/>
            </a:endParaRPr>
          </a:p>
          <a:p>
            <a:pPr>
              <a:lnSpc>
                <a:spcPct val="80000"/>
              </a:lnSpc>
            </a:pPr>
            <a:r>
              <a:rPr lang="en-US" sz="1839" dirty="0">
                <a:latin typeface="Calibri" charset="0"/>
              </a:rPr>
              <a:t>Optional items for the kits include: 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Alcohol pads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Rescue breathing masks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Rubber gloves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Prescription cards and stickers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Educational insert</a:t>
            </a:r>
          </a:p>
          <a:p>
            <a:pPr lvl="1">
              <a:lnSpc>
                <a:spcPct val="80000"/>
              </a:lnSpc>
            </a:pPr>
            <a:r>
              <a:rPr lang="en-US" dirty="0">
                <a:latin typeface="Calibri" charset="0"/>
              </a:rPr>
              <a:t>You can put your kits in plastic baggies, or you can purchase bags with zippers.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116740" name="Picture 9" descr="http://harmreduction.org/wp-content/uploads/2012/02/nasal-naloxone-k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29" y="875563"/>
            <a:ext cx="5161786" cy="5398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6D2FE0-FED6-614F-A6A4-DD5782E56426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145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469" y="12757"/>
            <a:ext cx="6516439" cy="3656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45" y="3750469"/>
            <a:ext cx="3808560" cy="28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24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6b3e2ad2-a-62cb3a1a-s-sites.googlegroups.com/site/nomadoverdoseproject/rescuebreathing.JPG?attachauth=ANoY7copHrcCewTR6gM_zzoNhDmaDvLatlvKkwv-XaJlrJ7wC_tGFVh07gOKUVW7LHfyTs_lJ24ecPyqFtLAlVBuMJ5P47yboMP7fH_duHCHCXKonIqozhpv8_AfCVB-jYbC1Jibl3jVr-I91beR8bSTheENhdlCVJpdBovlcva_2_GHcPZ76qwW5e3xlVuOHYVL6AYKqR4SSwmMKwuz5e4moyosAZgjkUSSj0pu4f09CZ3mYTk2hhk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3" descr="https://6b3e2ad2-a-62cb3a1a-s-sites.googlegroups.com/site/nomadoverdoseproject/breathe1.JPG?attachauth=ANoY7co9tCp8yKpNus5A2n5pj58KCJFj6pUnavNhD7LUr2MLTqhZUitAAGAJAeQnzTf32vc4hjtSQl6Z6GFUoORfRCTlinpmwwPkjl1t7-U3Oh-X4VBqj2rpKBmL6NftrdtTwGiO89jZkM_iLCb_Lh-N2i8afxoipezJWK-Z9yy63NPxq2ipVLm_HUMCETHuM0tU5abtLbrOrqgqKS_-Ec0Y9RrJdZWdFQ%3D%3D&amp;attredirects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https://6b3e2ad2-a-62cb3a1a-s-sites.googlegroups.com/site/nomadoverdoseproject/breathe2.JPG?attachauth=ANoY7croiQK249Ke_cBzuWuFW676QtJXCrnSOWtS74n0P9hGgaELvu150oCC7Gj03Z1W-07Nt9CnrqeC8nwSnyHm1k7TVmHd9LUvyRFi82UQvm9AWQqIm4soR32F_zYzTyp0l40AWWjVxLdACIr6RnldoDYkOpwlvR6fZPKpXQc9ivKtGSQmmDLCud62z6TzegvZnBfV9Q9CQJ4yvk2o4Fs_7xnS2m2WCQ%3D%3D&amp;attredirects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814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131219" y="375047"/>
            <a:ext cx="822870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Recovery Position</a:t>
            </a:r>
          </a:p>
        </p:txBody>
      </p:sp>
      <p:pic>
        <p:nvPicPr>
          <p:cNvPr id="84995" name="Picture 3" descr="https://6b3e2ad2-a-62cb3a1a-s-sites.googlegroups.com/site/nomadoverdoseproject/recoveryposition.JPG?attachauth=ANoY7crKum4PvhCXQo9horpdtxNBPcWGh98TYp2WDlUfE_f78xMuQgaZ5r08YPD2gg9-1pT5j4uYoVHw2Zwr479AyRgXfM19SjI3NuUXab2nKEvquaAhA3iviGVgXwVseDs7gQQFcdvhyvzHJTFd4RNQ3AkG46AyUzUafG6V9ukjkfpUMEFeUaTd6OukwuVktEuPihGJeADLrFDSZdWX0lO-qTB_n6auYpQFHOgOau7dUbfmTAz1tfM%3D&amp;attredirects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5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5326" y="2465294"/>
            <a:ext cx="7495375" cy="1116106"/>
          </a:xfrm>
        </p:spPr>
        <p:txBody>
          <a:bodyPr/>
          <a:lstStyle/>
          <a:p>
            <a:pPr algn="ctr"/>
            <a:r>
              <a:rPr lang="en-US" dirty="0" smtClean="0"/>
              <a:t>Street methods: </a:t>
            </a:r>
            <a:br>
              <a:rPr lang="en-US" dirty="0" smtClean="0"/>
            </a:br>
            <a:r>
              <a:rPr lang="en-US" dirty="0" smtClean="0"/>
              <a:t>debunking the myths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A322B2-9A99-F249-B7CC-79BB54E34F18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63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70196"/>
            <a:ext cx="9362888" cy="67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41141" y="1143000"/>
            <a:ext cx="7256206" cy="4267200"/>
          </a:xfrm>
        </p:spPr>
        <p:txBody>
          <a:bodyPr>
            <a:noAutofit/>
          </a:bodyPr>
          <a:lstStyle/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1.  Don’t leave the person alone—they could stop breathing!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sz="1548" dirty="0"/>
          </a:p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2.  Don’t put them in a bath—they could drown!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sz="1548" dirty="0"/>
          </a:p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3.  Don’t induce vomiting—they could choke!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en-US" sz="1548" dirty="0"/>
          </a:p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4.  Don’t give them something to drink—they could throw up!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728F89-114C-2D4D-8831-01B2A5CB71AC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78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41141" y="1600200"/>
            <a:ext cx="7256206" cy="4191000"/>
          </a:xfrm>
        </p:spPr>
        <p:txBody>
          <a:bodyPr>
            <a:noAutofit/>
          </a:bodyPr>
          <a:lstStyle/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5.  Don’t try to stimulate them in a way that could cause harm!</a:t>
            </a:r>
          </a:p>
          <a:p>
            <a:pPr>
              <a:lnSpc>
                <a:spcPct val="80000"/>
              </a:lnSpc>
              <a:buFont typeface="+mj-lt"/>
              <a:buAutoNum type="arabicPeriod"/>
              <a:defRPr/>
            </a:pPr>
            <a:endParaRPr lang="en-US" sz="1548" dirty="0"/>
          </a:p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6.  Don’t put ice down their pants- it’ll make their pants wet!  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  <a:defRPr/>
            </a:pPr>
            <a:endParaRPr lang="en-US" sz="1548" dirty="0"/>
          </a:p>
          <a:p>
            <a:pPr marL="511922" indent="-511922">
              <a:lnSpc>
                <a:spcPct val="80000"/>
              </a:lnSpc>
              <a:buNone/>
              <a:defRPr/>
            </a:pPr>
            <a:r>
              <a:rPr lang="en-US" sz="2806" dirty="0"/>
              <a:t>7.  Don’t inject them with </a:t>
            </a:r>
            <a:r>
              <a:rPr lang="en-US" sz="2806" b="1" i="1" dirty="0"/>
              <a:t>anything </a:t>
            </a:r>
            <a:r>
              <a:rPr lang="en-US" sz="2806" dirty="0"/>
              <a:t>(saltwater, cocaine, milk)!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4DBC98-4516-7347-AE4F-2E11D068B45B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0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Community Program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6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521" y="1152983"/>
            <a:ext cx="30384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6111" y="452718"/>
            <a:ext cx="6149899" cy="1600200"/>
          </a:xfrm>
        </p:spPr>
        <p:txBody>
          <a:bodyPr/>
          <a:lstStyle/>
          <a:p>
            <a:r>
              <a:rPr lang="en-US" dirty="0" smtClean="0"/>
              <a:t>Families &amp; Community Support Groups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4610" y="0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98" y="2248046"/>
            <a:ext cx="5921298" cy="394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8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 Service &amp; SU Treatment Settings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61" y="2053990"/>
            <a:ext cx="6409196" cy="3606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1892" y="1271219"/>
            <a:ext cx="4974047" cy="514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Law Enforcement and Emergency Responders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870" y="1511051"/>
            <a:ext cx="4716693" cy="345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2552530"/>
            <a:ext cx="5262558" cy="34624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65870" y="5364480"/>
            <a:ext cx="4716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www.nchrc.org</a:t>
            </a:r>
            <a:r>
              <a:rPr lang="en-US" dirty="0" smtClean="0"/>
              <a:t>/law-enforcement/us-law-enforcement-who-carry-naloxone/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7316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PHYSICIAN/ CLINICAL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6111" y="1853248"/>
            <a:ext cx="5395639" cy="4344352"/>
          </a:xfrm>
        </p:spPr>
        <p:txBody>
          <a:bodyPr>
            <a:normAutofit/>
          </a:bodyPr>
          <a:lstStyle/>
          <a:p>
            <a:r>
              <a:rPr lang="en-US" dirty="0" smtClean="0"/>
              <a:t>Provider writes prescription, patient fills at pharmacy.</a:t>
            </a:r>
          </a:p>
          <a:p>
            <a:pPr lvl="1"/>
            <a:r>
              <a:rPr lang="en-US" dirty="0" smtClean="0"/>
              <a:t>Insurance &amp; pharmacy ready (special nasal order)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Provider writes prescription &amp; dispenses pre-assembled kit</a:t>
            </a:r>
          </a:p>
          <a:p>
            <a:pPr marL="45720" indent="0">
              <a:buNone/>
            </a:pPr>
            <a:endParaRPr lang="en-US" dirty="0" smtClean="0"/>
          </a:p>
          <a:p>
            <a:r>
              <a:rPr lang="en-US" dirty="0" smtClean="0"/>
              <a:t>Prescriber writes non-patient specific standing order for CBO, treatment program staff to train &amp; distribute pre-assembled kits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750" y="2298224"/>
            <a:ext cx="6131927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Pharmacy Naloxone Sales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964" y="2345786"/>
            <a:ext cx="4746458" cy="3340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2159000"/>
            <a:ext cx="5552261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>
                <a:ea typeface="+mj-ea"/>
              </a:rPr>
              <a:t>Trainings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863213" y="1447800"/>
            <a:ext cx="3401347" cy="4800600"/>
          </a:xfrm>
        </p:spPr>
        <p:txBody>
          <a:bodyPr>
            <a:normAutofit/>
          </a:bodyPr>
          <a:lstStyle/>
          <a:p>
            <a:r>
              <a:rPr lang="en-US" sz="2419" dirty="0" smtClean="0">
                <a:latin typeface="Calibri" charset="0"/>
              </a:rPr>
              <a:t>Length - 10 </a:t>
            </a:r>
            <a:r>
              <a:rPr lang="en-US" sz="2419" dirty="0">
                <a:latin typeface="Calibri" charset="0"/>
              </a:rPr>
              <a:t>minutes</a:t>
            </a:r>
            <a:r>
              <a:rPr lang="en-US" sz="2419" dirty="0">
                <a:latin typeface="Calibri" charset="0"/>
                <a:sym typeface="Wingdings" charset="0"/>
              </a:rPr>
              <a:t></a:t>
            </a:r>
            <a:r>
              <a:rPr lang="en-US" sz="2419" dirty="0">
                <a:latin typeface="Calibri" charset="0"/>
              </a:rPr>
              <a:t>60 minutes in </a:t>
            </a:r>
            <a:r>
              <a:rPr lang="en-US" sz="2419" dirty="0" smtClean="0">
                <a:latin typeface="Calibri" charset="0"/>
              </a:rPr>
              <a:t>length - setting </a:t>
            </a:r>
            <a:r>
              <a:rPr lang="en-US" sz="2419" dirty="0">
                <a:latin typeface="Calibri" charset="0"/>
              </a:rPr>
              <a:t>and experience of trainees</a:t>
            </a:r>
          </a:p>
          <a:p>
            <a:r>
              <a:rPr lang="en-US" sz="2419" dirty="0">
                <a:latin typeface="Calibri" charset="0"/>
              </a:rPr>
              <a:t>Groups, pairs, individuals, classroom-style</a:t>
            </a:r>
          </a:p>
          <a:p>
            <a:r>
              <a:rPr lang="en-US" sz="2419" dirty="0">
                <a:latin typeface="Calibri" charset="0"/>
              </a:rPr>
              <a:t>Special considerations (parents groups, drug treatment staff, etc.)</a:t>
            </a:r>
          </a:p>
          <a:p>
            <a:r>
              <a:rPr lang="en-US" sz="2419" dirty="0">
                <a:latin typeface="Calibri" charset="0"/>
              </a:rPr>
              <a:t>Know your audience! </a:t>
            </a:r>
          </a:p>
          <a:p>
            <a:endParaRPr lang="en-US" dirty="0">
              <a:latin typeface="Calibri" charset="0"/>
            </a:endParaRPr>
          </a:p>
          <a:p>
            <a:endParaRPr lang="en-US" dirty="0">
              <a:latin typeface="Calibri" charset="0"/>
            </a:endParaRPr>
          </a:p>
        </p:txBody>
      </p:sp>
      <p:pic>
        <p:nvPicPr>
          <p:cNvPr id="10547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31" y="1676400"/>
            <a:ext cx="4158777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5217A1-1236-3D4E-A1F4-9D66EE0A8EAA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59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54" y="146303"/>
            <a:ext cx="11208210" cy="6593065"/>
          </a:xfrm>
          <a:noFill/>
        </p:spPr>
      </p:pic>
    </p:spTree>
    <p:extLst>
      <p:ext uri="{BB962C8B-B14F-4D97-AF65-F5344CB8AC3E}">
        <p14:creationId xmlns:p14="http://schemas.microsoft.com/office/powerpoint/2010/main" val="25234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8799" y="228601"/>
            <a:ext cx="7558548" cy="639763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Groups (45mins – 1hr)</a:t>
            </a:r>
            <a:endParaRPr lang="en-US" dirty="0">
              <a:ea typeface="+mj-ea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87628" y="1693332"/>
            <a:ext cx="7785305" cy="4936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9F2936"/>
              </a:buClr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Topics</a:t>
            </a: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lvl="1">
              <a:lnSpc>
                <a:spcPct val="90000"/>
              </a:lnSpc>
              <a:buClr>
                <a:srgbClr val="9F2936"/>
              </a:buClr>
            </a:pPr>
            <a:r>
              <a:rPr lang="en-US" sz="2226" dirty="0">
                <a:latin typeface="Century Gothic" charset="0"/>
                <a:ea typeface="Century Gothic" charset="0"/>
                <a:cs typeface="Century Gothic" charset="0"/>
              </a:rPr>
              <a:t>What is an overdose</a:t>
            </a:r>
          </a:p>
          <a:p>
            <a:pPr lvl="1">
              <a:lnSpc>
                <a:spcPct val="90000"/>
              </a:lnSpc>
              <a:buClr>
                <a:srgbClr val="9F2936"/>
              </a:buClr>
            </a:pPr>
            <a:r>
              <a:rPr lang="en-US" sz="2226" dirty="0">
                <a:latin typeface="Century Gothic" charset="0"/>
                <a:ea typeface="Century Gothic" charset="0"/>
                <a:cs typeface="Century Gothic" charset="0"/>
              </a:rPr>
              <a:t>Overdose risk factors</a:t>
            </a:r>
          </a:p>
          <a:p>
            <a:pPr lvl="1">
              <a:lnSpc>
                <a:spcPct val="90000"/>
              </a:lnSpc>
              <a:buClr>
                <a:srgbClr val="9F2936"/>
              </a:buClr>
            </a:pPr>
            <a:r>
              <a:rPr lang="en-US" sz="2226" dirty="0">
                <a:latin typeface="Century Gothic" charset="0"/>
                <a:ea typeface="Century Gothic" charset="0"/>
                <a:cs typeface="Century Gothic" charset="0"/>
              </a:rPr>
              <a:t>Overdose prevention strategies</a:t>
            </a:r>
          </a:p>
          <a:p>
            <a:pPr lvl="1">
              <a:lnSpc>
                <a:spcPct val="90000"/>
              </a:lnSpc>
              <a:buClr>
                <a:srgbClr val="9F2936"/>
              </a:buClr>
            </a:pPr>
            <a:r>
              <a:rPr lang="en-US" sz="2226" dirty="0">
                <a:latin typeface="Century Gothic" charset="0"/>
                <a:ea typeface="Century Gothic" charset="0"/>
                <a:cs typeface="Century Gothic" charset="0"/>
              </a:rPr>
              <a:t>Recognizing and responding to an overdose, using naloxone</a:t>
            </a:r>
          </a:p>
          <a:p>
            <a:pPr lvl="1">
              <a:lnSpc>
                <a:spcPct val="90000"/>
              </a:lnSpc>
              <a:buClr>
                <a:srgbClr val="9F2936"/>
              </a:buClr>
            </a:pPr>
            <a:r>
              <a:rPr lang="en-US" sz="2226" dirty="0">
                <a:latin typeface="Century Gothic" charset="0"/>
                <a:ea typeface="Century Gothic" charset="0"/>
                <a:cs typeface="Century Gothic" charset="0"/>
              </a:rPr>
              <a:t>After-care</a:t>
            </a:r>
          </a:p>
          <a:p>
            <a:pPr>
              <a:lnSpc>
                <a:spcPct val="90000"/>
              </a:lnSpc>
              <a:buClr>
                <a:srgbClr val="9F2936"/>
              </a:buClr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Ask what they know</a:t>
            </a:r>
          </a:p>
          <a:p>
            <a:pPr>
              <a:lnSpc>
                <a:spcPct val="90000"/>
              </a:lnSpc>
              <a:buClr>
                <a:srgbClr val="9F2936"/>
              </a:buClr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Demo kit</a:t>
            </a:r>
          </a:p>
          <a:p>
            <a:pPr>
              <a:lnSpc>
                <a:spcPct val="90000"/>
              </a:lnSpc>
              <a:buClr>
                <a:srgbClr val="9F2936"/>
              </a:buClr>
            </a:pPr>
            <a:r>
              <a:rPr lang="en-US" dirty="0" smtClean="0">
                <a:latin typeface="Century Gothic" charset="0"/>
                <a:ea typeface="Century Gothic" charset="0"/>
                <a:cs typeface="Century Gothic" charset="0"/>
              </a:rPr>
              <a:t>Demonstrate  - have them handle naloxone</a:t>
            </a:r>
          </a:p>
          <a:p>
            <a:pPr>
              <a:lnSpc>
                <a:spcPct val="90000"/>
              </a:lnSpc>
              <a:buClr>
                <a:srgbClr val="9F2936"/>
              </a:buClr>
            </a:pPr>
            <a:r>
              <a:rPr lang="en-US" dirty="0"/>
              <a:t>Complete necessary documentation </a:t>
            </a:r>
          </a:p>
          <a:p>
            <a:pPr>
              <a:lnSpc>
                <a:spcPct val="90000"/>
              </a:lnSpc>
              <a:buClr>
                <a:srgbClr val="9F2936"/>
              </a:buClr>
            </a:pPr>
            <a:endParaRPr lang="en-US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latin typeface="Calibri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C74E29-506F-3D45-B2AB-616B70F51DD0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68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Trainings (10-45mins)</a:t>
            </a:r>
            <a:endParaRPr lang="en-US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798" y="1600200"/>
            <a:ext cx="3779274" cy="4724400"/>
          </a:xfrm>
        </p:spPr>
        <p:txBody>
          <a:bodyPr/>
          <a:lstStyle/>
          <a:p>
            <a:pPr>
              <a:buFont typeface="Arial" pitchFamily="34" charset="0"/>
              <a:buChar char="•"/>
              <a:defRPr/>
            </a:pPr>
            <a:endParaRPr lang="en-US" dirty="0" smtClean="0">
              <a:ea typeface="+mn-ea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assess existing knowledge, fill in gaps and answer questions.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ea typeface="+mn-ea"/>
              </a:rPr>
              <a:t>demo kit </a:t>
            </a:r>
            <a:r>
              <a:rPr lang="en-US" dirty="0" smtClean="0">
                <a:solidFill>
                  <a:srgbClr val="FFFF00"/>
                </a:solidFill>
                <a:ea typeface="+mn-ea"/>
              </a:rPr>
              <a:t>participant can see and handle actual naloxone</a:t>
            </a:r>
            <a:r>
              <a:rPr lang="en-US" dirty="0" smtClean="0">
                <a:ea typeface="+mn-ea"/>
              </a:rPr>
              <a:t>. </a:t>
            </a:r>
          </a:p>
          <a:p>
            <a:pPr marL="0" indent="0">
              <a:buNone/>
              <a:defRPr/>
            </a:pPr>
            <a:endParaRPr lang="en-US" dirty="0">
              <a:ea typeface="+mn-ea"/>
            </a:endParaRP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30" y="831850"/>
            <a:ext cx="3404496" cy="515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45D16D-C7BB-094F-975C-945E13427B29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0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21" name="Rectangle 5"/>
          <p:cNvSpPr>
            <a:spLocks noGrp="1" noChangeArrowheads="1"/>
          </p:cNvSpPr>
          <p:nvPr>
            <p:ph type="title"/>
          </p:nvPr>
        </p:nvSpPr>
        <p:spPr>
          <a:xfrm>
            <a:off x="2014384" y="304801"/>
            <a:ext cx="7482963" cy="884238"/>
          </a:xfrm>
        </p:spPr>
        <p:txBody>
          <a:bodyPr/>
          <a:lstStyle/>
          <a:p>
            <a:pPr>
              <a:defRPr/>
            </a:pPr>
            <a:r>
              <a:rPr lang="en-US" altLang="en-US" sz="3484" dirty="0"/>
              <a:t>Where will you provide naloxone? </a:t>
            </a:r>
          </a:p>
        </p:txBody>
      </p:sp>
      <p:sp>
        <p:nvSpPr>
          <p:cNvPr id="112643" name="Rectangle 4"/>
          <p:cNvSpPr>
            <a:spLocks noGrp="1" noChangeArrowheads="1"/>
          </p:cNvSpPr>
          <p:nvPr>
            <p:ph idx="1"/>
          </p:nvPr>
        </p:nvSpPr>
        <p:spPr>
          <a:xfrm>
            <a:off x="1863213" y="1295400"/>
            <a:ext cx="4535129" cy="2971800"/>
          </a:xfrm>
        </p:spPr>
        <p:txBody>
          <a:bodyPr/>
          <a:lstStyle/>
          <a:p>
            <a:r>
              <a:rPr lang="en-US">
                <a:latin typeface="Calibri" charset="0"/>
              </a:rPr>
              <a:t>Where will you reach at-risk drug users where they will feel comfortable engaging for at least 10 minutes or in group settings? </a:t>
            </a:r>
          </a:p>
          <a:p>
            <a:r>
              <a:rPr lang="en-US">
                <a:latin typeface="Calibri" charset="0"/>
              </a:rPr>
              <a:t>Where will you engage friends/family members? 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96" y="1482726"/>
            <a:ext cx="2722652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555" y="3886200"/>
            <a:ext cx="4207592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E31B40-2945-C246-B2B8-4FC56C74C01E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040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Audiences/ Different Needs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EE5B90-6923-FF4E-B2BE-95C0204A37AA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253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897" y="381000"/>
            <a:ext cx="7256206" cy="1143000"/>
          </a:xfrm>
        </p:spPr>
        <p:txBody>
          <a:bodyPr/>
          <a:lstStyle/>
          <a:p>
            <a:r>
              <a:rPr lang="en-US" sz="4355" dirty="0"/>
              <a:t>Enrollment Considerations </a:t>
            </a:r>
            <a:r>
              <a:rPr lang="en-US" sz="4355" dirty="0">
                <a:solidFill>
                  <a:srgbClr val="000090"/>
                </a:solidFill>
              </a:rPr>
              <a:t>for Users</a:t>
            </a:r>
            <a:endParaRPr lang="en-US" sz="4355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311" y="2057400"/>
            <a:ext cx="7558548" cy="3474720"/>
          </a:xfrm>
        </p:spPr>
        <p:txBody>
          <a:bodyPr>
            <a:noAutofit/>
          </a:bodyPr>
          <a:lstStyle/>
          <a:p>
            <a:pPr lvl="0"/>
            <a:r>
              <a:rPr lang="en-US" sz="2806" dirty="0"/>
              <a:t>People may have a short amount of time</a:t>
            </a:r>
          </a:p>
          <a:p>
            <a:pPr lvl="0"/>
            <a:endParaRPr lang="en-US" sz="774" dirty="0"/>
          </a:p>
          <a:p>
            <a:pPr lvl="0"/>
            <a:r>
              <a:rPr lang="en-US" sz="2806" dirty="0"/>
              <a:t>People may have reversed ODs in the past and be offended if they perceive criticism of their methods</a:t>
            </a:r>
          </a:p>
          <a:p>
            <a:pPr lvl="0"/>
            <a:endParaRPr lang="en-US" sz="774" dirty="0"/>
          </a:p>
          <a:p>
            <a:pPr lvl="0"/>
            <a:r>
              <a:rPr lang="en-US" sz="2806" dirty="0"/>
              <a:t>People should be advised that </a:t>
            </a:r>
            <a:r>
              <a:rPr lang="en-US" sz="2806" dirty="0" err="1"/>
              <a:t>Narcan</a:t>
            </a:r>
            <a:r>
              <a:rPr lang="en-US" sz="2806" dirty="0"/>
              <a:t> shouldn’t be used as punishment or revenge</a:t>
            </a:r>
          </a:p>
          <a:p>
            <a:endParaRPr lang="en-US" sz="2806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63A0E9-75F1-2340-AB4E-0B3BD66200F3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373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7897" y="381000"/>
            <a:ext cx="7256206" cy="1143000"/>
          </a:xfrm>
        </p:spPr>
        <p:txBody>
          <a:bodyPr/>
          <a:lstStyle/>
          <a:p>
            <a:r>
              <a:rPr lang="en-US" sz="4355" dirty="0"/>
              <a:t>Enrollment Considerations </a:t>
            </a:r>
            <a:r>
              <a:rPr lang="en-US" sz="4355" dirty="0">
                <a:solidFill>
                  <a:srgbClr val="000090"/>
                </a:solidFill>
              </a:rPr>
              <a:t>for Users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8799" y="1981200"/>
            <a:ext cx="8012061" cy="4724400"/>
          </a:xfrm>
        </p:spPr>
        <p:txBody>
          <a:bodyPr>
            <a:noAutofit/>
          </a:bodyPr>
          <a:lstStyle/>
          <a:p>
            <a:pPr lvl="0"/>
            <a:r>
              <a:rPr lang="en-US" dirty="0" smtClean="0"/>
              <a:t>Respect participant &amp; staff confidentiality</a:t>
            </a:r>
          </a:p>
          <a:p>
            <a:pPr lvl="1"/>
            <a:r>
              <a:rPr lang="en-US" sz="2032" dirty="0"/>
              <a:t>A methadone counselor may have arranged for a group, </a:t>
            </a:r>
            <a:r>
              <a:rPr lang="en-US" sz="2032" dirty="0" smtClean="0"/>
              <a:t>but a client </a:t>
            </a:r>
            <a:r>
              <a:rPr lang="en-US" sz="2032" dirty="0"/>
              <a:t>could suffer negative outcomes if their counselor discovers their poly-drug use </a:t>
            </a:r>
          </a:p>
          <a:p>
            <a:pPr marL="222781" lvl="1" indent="-181701"/>
            <a:r>
              <a:rPr lang="en-US" sz="2032" dirty="0"/>
              <a:t>Approach groups by asking—instead of telling—what they know about each topic</a:t>
            </a:r>
          </a:p>
          <a:p>
            <a:pPr marL="495807" lvl="2" indent="-181701"/>
            <a:r>
              <a:rPr lang="en-US" sz="2032" dirty="0"/>
              <a:t>Allows for a more interactive session </a:t>
            </a:r>
          </a:p>
          <a:p>
            <a:pPr marL="495807" lvl="2" indent="-181701"/>
            <a:r>
              <a:rPr lang="en-US" sz="2032" dirty="0"/>
              <a:t>Recognizes that participants may already have some knowledge on the topic</a:t>
            </a:r>
          </a:p>
          <a:p>
            <a:pPr marL="230681" lvl="2" indent="-181701"/>
            <a:r>
              <a:rPr lang="en-US" sz="2032" dirty="0"/>
              <a:t>Discuss options for people who don’t want to use—especially if they are in treatment</a:t>
            </a:r>
          </a:p>
          <a:p>
            <a:pPr marL="503706" lvl="3" indent="-181701"/>
            <a:r>
              <a:rPr lang="en-US" sz="2032" dirty="0"/>
              <a:t>Some programs—like needle exchanges—could put them at risk or expose them to triggers (like a NEP)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1F8FC6-D461-134F-9E42-11C10A91B73F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483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for Active Drug 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8578" y="1600200"/>
            <a:ext cx="8087647" cy="44958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16" dirty="0"/>
              <a:t>Videos about naloxone, opioid safety/overdose, </a:t>
            </a:r>
          </a:p>
          <a:p>
            <a:pPr marL="0" indent="0">
              <a:buNone/>
            </a:pPr>
            <a:r>
              <a:rPr lang="en-US" sz="2516" dirty="0"/>
              <a:t>and how to respond in emergencies:</a:t>
            </a:r>
          </a:p>
          <a:p>
            <a:pPr marL="0" indent="0">
              <a:buNone/>
            </a:pPr>
            <a:r>
              <a:rPr lang="en-US" sz="2516" dirty="0">
                <a:solidFill>
                  <a:srgbClr val="0000FF"/>
                </a:solidFill>
              </a:rPr>
              <a:t>**** https://</a:t>
            </a:r>
            <a:r>
              <a:rPr lang="en-US" sz="2516" dirty="0" err="1">
                <a:solidFill>
                  <a:srgbClr val="0000FF"/>
                </a:solidFill>
              </a:rPr>
              <a:t>www.youtube.com/watch?v</a:t>
            </a:r>
            <a:r>
              <a:rPr lang="en-US" sz="2516" dirty="0">
                <a:solidFill>
                  <a:srgbClr val="0000FF"/>
                </a:solidFill>
              </a:rPr>
              <a:t>=U1frPJoWtkw</a:t>
            </a:r>
            <a:endParaRPr lang="en-US" sz="2516" dirty="0"/>
          </a:p>
          <a:p>
            <a:pPr marL="0" indent="0">
              <a:buNone/>
            </a:pPr>
            <a:endParaRPr lang="en-US" sz="2516" dirty="0"/>
          </a:p>
          <a:p>
            <a:pPr marL="0" indent="0">
              <a:buNone/>
            </a:pPr>
            <a:r>
              <a:rPr lang="en-US" sz="2516" dirty="0"/>
              <a:t>How to find California community-based harm reduction programs including </a:t>
            </a:r>
            <a:r>
              <a:rPr lang="en-US" sz="2516" b="1" dirty="0" err="1"/>
              <a:t>naloxone</a:t>
            </a:r>
            <a:r>
              <a:rPr lang="en-US" sz="2516" b="1" dirty="0"/>
              <a:t> distribution programs: </a:t>
            </a:r>
            <a:endParaRPr lang="en-US" sz="2516" dirty="0"/>
          </a:p>
          <a:p>
            <a:pPr marL="0" indent="0">
              <a:buNone/>
            </a:pPr>
            <a:r>
              <a:rPr lang="en-US" sz="2516" dirty="0" err="1">
                <a:solidFill>
                  <a:srgbClr val="0000FF"/>
                </a:solidFill>
              </a:rPr>
              <a:t>http://harmreduction.org/connect-locally/california</a:t>
            </a:r>
            <a:r>
              <a:rPr lang="en-US" sz="2516" dirty="0">
                <a:solidFill>
                  <a:srgbClr val="0000FF"/>
                </a:solidFill>
              </a:rPr>
              <a:t>/</a:t>
            </a:r>
            <a:endParaRPr lang="en-US" sz="2516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5ECA80-671B-0E44-957B-48D788B3015F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0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799" y="457200"/>
            <a:ext cx="7744944" cy="1143000"/>
          </a:xfrm>
        </p:spPr>
        <p:txBody>
          <a:bodyPr/>
          <a:lstStyle/>
          <a:p>
            <a:r>
              <a:rPr lang="en-US" sz="4355" dirty="0"/>
              <a:t>Enrollment Considerations </a:t>
            </a:r>
            <a:r>
              <a:rPr lang="en-US" sz="4355" dirty="0">
                <a:solidFill>
                  <a:srgbClr val="000090"/>
                </a:solidFill>
              </a:rPr>
              <a:t/>
            </a:r>
            <a:br>
              <a:rPr lang="en-US" sz="4355" dirty="0">
                <a:solidFill>
                  <a:srgbClr val="000090"/>
                </a:solidFill>
              </a:rPr>
            </a:br>
            <a:r>
              <a:rPr lang="en-US" sz="4355" dirty="0">
                <a:solidFill>
                  <a:srgbClr val="000090"/>
                </a:solidFill>
              </a:rPr>
              <a:t>Friends &amp; Family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897" y="2087880"/>
            <a:ext cx="7180621" cy="4312920"/>
          </a:xfrm>
        </p:spPr>
        <p:txBody>
          <a:bodyPr>
            <a:noAutofit/>
          </a:bodyPr>
          <a:lstStyle/>
          <a:p>
            <a:r>
              <a:rPr lang="en-US" sz="2419" dirty="0"/>
              <a:t>Make time for group to have a discussion about the perceived ethical dilemma surrounding </a:t>
            </a:r>
            <a:r>
              <a:rPr lang="en-US" sz="2419" dirty="0" err="1"/>
              <a:t>Narcan</a:t>
            </a:r>
            <a:endParaRPr lang="en-US" sz="2419" dirty="0"/>
          </a:p>
          <a:p>
            <a:pPr lvl="0"/>
            <a:r>
              <a:rPr lang="en-US" sz="2419" dirty="0"/>
              <a:t>TIME TO PROCESS/ GRIEF</a:t>
            </a:r>
          </a:p>
          <a:p>
            <a:pPr lvl="0"/>
            <a:r>
              <a:rPr lang="en-US" sz="2419" dirty="0"/>
              <a:t>Friends &amp; family of users may need</a:t>
            </a:r>
          </a:p>
          <a:p>
            <a:pPr lvl="1"/>
            <a:r>
              <a:rPr lang="en-US" dirty="0" smtClean="0"/>
              <a:t>Referrals </a:t>
            </a:r>
            <a:r>
              <a:rPr lang="en-US" dirty="0"/>
              <a:t>for support groups/grief counseling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address their anger that Narcan was not previously made available </a:t>
            </a:r>
          </a:p>
          <a:p>
            <a:pPr lvl="1"/>
            <a:r>
              <a:rPr lang="en-US" dirty="0" smtClean="0"/>
              <a:t>To </a:t>
            </a:r>
            <a:r>
              <a:rPr lang="en-US" dirty="0"/>
              <a:t>be told at the beginning of the group that it will explicitly deal with OD and could be personally </a:t>
            </a:r>
            <a:r>
              <a:rPr lang="en-US" dirty="0" smtClean="0"/>
              <a:t>painful</a:t>
            </a:r>
          </a:p>
          <a:p>
            <a:pPr lvl="1"/>
            <a:r>
              <a:rPr lang="en-US" dirty="0" smtClean="0"/>
              <a:t>Not for punishment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5C62BA-E300-4B42-B423-1E5A7129E57B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895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 for Families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Learn to Cope: online discussion forum for parents of drug users: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http://www.learn2cope.org/ </a:t>
            </a:r>
            <a:endParaRPr lang="en-US" dirty="0" smtClean="0">
              <a:solidFill>
                <a:srgbClr val="0000FF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Grief Recovery from a Substance Passing (GRASP), for people who have lost a loved one to overdose: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http://</a:t>
            </a:r>
            <a:r>
              <a:rPr lang="en-US" dirty="0" err="1" smtClean="0">
                <a:solidFill>
                  <a:srgbClr val="0000FF"/>
                </a:solidFill>
              </a:rPr>
              <a:t>grasphelp.org</a:t>
            </a:r>
            <a:r>
              <a:rPr lang="en-US" dirty="0" smtClean="0">
                <a:solidFill>
                  <a:srgbClr val="0000FF"/>
                </a:solidFill>
              </a:rPr>
              <a:t>/ </a:t>
            </a:r>
            <a:endParaRPr lang="en-US" dirty="0" smtClean="0">
              <a:solidFill>
                <a:srgbClr val="0000FF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Broken No More, a support group and advocacy organization for parents interested in advocating for drug policy reform: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http://broken-no-</a:t>
            </a:r>
            <a:r>
              <a:rPr lang="en-US" dirty="0" err="1" smtClean="0">
                <a:solidFill>
                  <a:srgbClr val="0000FF"/>
                </a:solidFill>
              </a:rPr>
              <a:t>more.org</a:t>
            </a:r>
            <a:r>
              <a:rPr lang="en-US" dirty="0" smtClean="0">
                <a:solidFill>
                  <a:srgbClr val="0000FF"/>
                </a:solidFill>
              </a:rPr>
              <a:t>/ </a:t>
            </a:r>
            <a:endParaRPr lang="en-US" dirty="0" smtClean="0">
              <a:solidFill>
                <a:srgbClr val="0000FF"/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Al-anon and Nar-anon, 12 step recovery groups for families and friends affected by another person’s drinking or drug use.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1223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8799" y="457200"/>
            <a:ext cx="7744944" cy="1143000"/>
          </a:xfrm>
        </p:spPr>
        <p:txBody>
          <a:bodyPr/>
          <a:lstStyle/>
          <a:p>
            <a:r>
              <a:rPr lang="en-US" sz="3968" dirty="0"/>
              <a:t>Enrollment Considerations </a:t>
            </a:r>
            <a:br>
              <a:rPr lang="en-US" sz="3968" dirty="0"/>
            </a:br>
            <a:r>
              <a:rPr lang="en-US" sz="3968" dirty="0">
                <a:solidFill>
                  <a:srgbClr val="000090"/>
                </a:solidFill>
              </a:rPr>
              <a:t>Providers</a:t>
            </a:r>
            <a:endParaRPr lang="en-US" sz="3968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7897" y="1905000"/>
            <a:ext cx="7180621" cy="3474720"/>
          </a:xfrm>
        </p:spPr>
        <p:txBody>
          <a:bodyPr>
            <a:noAutofit/>
          </a:bodyPr>
          <a:lstStyle/>
          <a:p>
            <a:pPr lvl="0"/>
            <a:r>
              <a:rPr lang="en-US" sz="2419" dirty="0"/>
              <a:t>Involuntary drug treatment: </a:t>
            </a:r>
            <a:r>
              <a:rPr lang="en-US" sz="2419" dirty="0" err="1"/>
              <a:t>x</a:t>
            </a:r>
            <a:r>
              <a:rPr lang="en-US" sz="2419" dirty="0"/>
              <a:t> want to be there, not looking to quit	</a:t>
            </a:r>
          </a:p>
          <a:p>
            <a:pPr lvl="1"/>
            <a:r>
              <a:rPr lang="en-US" sz="2226" dirty="0"/>
              <a:t>Court mandated</a:t>
            </a:r>
          </a:p>
          <a:p>
            <a:pPr lvl="1"/>
            <a:r>
              <a:rPr lang="en-US" sz="2226" dirty="0"/>
              <a:t>Family (under 18) </a:t>
            </a:r>
          </a:p>
          <a:p>
            <a:pPr lvl="1"/>
            <a:r>
              <a:rPr lang="en-US" sz="2226" dirty="0"/>
              <a:t>Social negotiation</a:t>
            </a:r>
            <a:endParaRPr lang="en-US" sz="774" dirty="0"/>
          </a:p>
          <a:p>
            <a:pPr lvl="0"/>
            <a:r>
              <a:rPr lang="en-US" sz="2419" dirty="0"/>
              <a:t>Groups of professionals/agency staff will usually want to know the legal basis for the project</a:t>
            </a:r>
            <a:endParaRPr lang="en-US" sz="774" dirty="0"/>
          </a:p>
          <a:p>
            <a:pPr lvl="0"/>
            <a:r>
              <a:rPr lang="en-US" sz="2419" dirty="0"/>
              <a:t>Remind participants that using Narcan as punishment if someone is not in an OD is likely to be very counterproductive </a:t>
            </a:r>
          </a:p>
          <a:p>
            <a:pPr marL="0" indent="0">
              <a:buNone/>
            </a:pPr>
            <a:r>
              <a:rPr lang="en-US" sz="2419" b="1" dirty="0"/>
              <a:t> </a:t>
            </a:r>
            <a:endParaRPr lang="en-US" sz="2419" dirty="0"/>
          </a:p>
          <a:p>
            <a:endParaRPr lang="en-US" sz="2419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8E124FA-1FD7-F64C-A933-1759154182A1}" type="datetime1">
              <a:rPr lang="en-US" smtClean="0"/>
              <a:t>10/1/15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25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4" y="1569721"/>
            <a:ext cx="8825660" cy="1653180"/>
          </a:xfrm>
        </p:spPr>
        <p:txBody>
          <a:bodyPr/>
          <a:lstStyle/>
          <a:p>
            <a:r>
              <a:rPr lang="en-US" smtClean="0"/>
              <a:t>Video: A </a:t>
            </a:r>
            <a:r>
              <a:rPr lang="en-US" dirty="0" smtClean="0"/>
              <a:t>Miracle Drug in the Fight Against Overdose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 Jazeera: http://</a:t>
            </a:r>
            <a:r>
              <a:rPr lang="en-US" dirty="0" err="1"/>
              <a:t>bit.ly</a:t>
            </a:r>
            <a:r>
              <a:rPr lang="en-US" dirty="0"/>
              <a:t>/1ML9O8H</a:t>
            </a:r>
          </a:p>
        </p:txBody>
      </p:sp>
    </p:spTree>
    <p:extLst>
      <p:ext uri="{BB962C8B-B14F-4D97-AF65-F5344CB8AC3E}">
        <p14:creationId xmlns:p14="http://schemas.microsoft.com/office/powerpoint/2010/main" val="13954059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 for Providers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7467" y="1303868"/>
            <a:ext cx="10871199" cy="547793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 smtClean="0"/>
              <a:t>Naloxone </a:t>
            </a:r>
            <a:r>
              <a:rPr lang="en-US" dirty="0"/>
              <a:t>Program </a:t>
            </a:r>
            <a:r>
              <a:rPr lang="en-US" dirty="0" smtClean="0"/>
              <a:t>Implementation </a:t>
            </a:r>
            <a:r>
              <a:rPr lang="en-US" dirty="0"/>
              <a:t>Manual and online resources: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www.harmreduction.org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/issues/overdose-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prevention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/tools- best-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practices 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AHRQ description </a:t>
            </a:r>
            <a:r>
              <a:rPr lang="en-US" dirty="0"/>
              <a:t>of </a:t>
            </a:r>
            <a:r>
              <a:rPr lang="en-US" dirty="0" smtClean="0"/>
              <a:t>Massachusetts </a:t>
            </a:r>
            <a:r>
              <a:rPr lang="en-US" dirty="0"/>
              <a:t>naloxone program: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http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://</a:t>
            </a: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www.innovations.ahrq.gov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content.aspx?id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=3912 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Clinic</a:t>
            </a:r>
            <a:r>
              <a:rPr lang="en-US" dirty="0"/>
              <a:t>-based prescribing </a:t>
            </a:r>
            <a:r>
              <a:rPr lang="en-US" dirty="0" smtClean="0"/>
              <a:t>information </a:t>
            </a:r>
            <a:r>
              <a:rPr lang="en-US" dirty="0"/>
              <a:t>and guidelines: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www.prescribetoprevent.org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en-US" dirty="0" smtClean="0">
              <a:effectLst/>
            </a:endParaRPr>
          </a:p>
          <a:p>
            <a:pPr marL="0" indent="0">
              <a:buNone/>
            </a:pPr>
            <a:r>
              <a:rPr lang="en-US" dirty="0"/>
              <a:t>P</a:t>
            </a:r>
            <a:r>
              <a:rPr lang="en-US" dirty="0" smtClean="0"/>
              <a:t>harmacy </a:t>
            </a:r>
            <a:r>
              <a:rPr lang="en-US" dirty="0"/>
              <a:t>resources: 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www.stopoverdose.org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Advocacy </a:t>
            </a:r>
            <a:r>
              <a:rPr lang="en-US" dirty="0"/>
              <a:t>film and materials: Reach for Me: </a:t>
            </a:r>
            <a:r>
              <a:rPr lang="en-US" dirty="0" smtClean="0"/>
              <a:t>Fighting </a:t>
            </a:r>
            <a:r>
              <a:rPr lang="en-US" dirty="0"/>
              <a:t>to End </a:t>
            </a:r>
            <a:r>
              <a:rPr lang="en-US" dirty="0" smtClean="0"/>
              <a:t>the </a:t>
            </a:r>
            <a:r>
              <a:rPr lang="en-US" dirty="0"/>
              <a:t>American Drug Overdose Epidemic www.reach4me.org </a:t>
            </a:r>
            <a:endParaRPr lang="en-US" dirty="0" smtClean="0"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Research </a:t>
            </a:r>
            <a:r>
              <a:rPr lang="en-US" dirty="0"/>
              <a:t>updates and other overdose-related news: </a:t>
            </a:r>
            <a:endParaRPr lang="en-US" dirty="0" smtClean="0"/>
          </a:p>
          <a:p>
            <a:pPr marL="0" indent="0">
              <a:buNone/>
            </a:pPr>
            <a:r>
              <a:rPr lang="en-US" u="sng" dirty="0" smtClean="0">
                <a:hlinkClick r:id="rId2"/>
              </a:rPr>
              <a:t>www.overdosepreventionalliance.org</a:t>
            </a:r>
            <a:r>
              <a:rPr lang="en-US" u="sng" dirty="0" smtClean="0"/>
              <a:t> </a:t>
            </a:r>
          </a:p>
          <a:p>
            <a:pPr marL="0" indent="0">
              <a:buNone/>
            </a:pPr>
            <a:endParaRPr lang="en-US" dirty="0">
              <a:effectLst/>
            </a:endParaRPr>
          </a:p>
          <a:p>
            <a:pPr marL="0" indent="0">
              <a:buNone/>
            </a:pPr>
            <a:r>
              <a:rPr lang="en-US" dirty="0" smtClean="0"/>
              <a:t>CSAM webinar &amp; videos about talking with patients &amp; handouts: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http: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//</a:t>
            </a:r>
            <a:r>
              <a:rPr lang="en-US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www.csam-asam.org</a:t>
            </a:r>
            <a:r>
              <a:rPr lang="en-US" dirty="0">
                <a:solidFill>
                  <a:schemeClr val="bg2">
                    <a:lumMod val="40000"/>
                    <a:lumOff val="60000"/>
                  </a:schemeClr>
                </a:solidFill>
              </a:rPr>
              <a:t>/naloxone-</a:t>
            </a:r>
            <a:r>
              <a:rPr lang="en-US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resources </a:t>
            </a:r>
            <a:endParaRPr lang="en-US" dirty="0" smtClean="0">
              <a:solidFill>
                <a:schemeClr val="bg2"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130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Resources for Law Enforcement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03312" y="1792287"/>
            <a:ext cx="8946541" cy="3485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Federal Bureau of Justice Law Enforcement Naloxone Toolkit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https://www.bjatraining.org/tools/naloxone/Naloxone%2BBackground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442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714" y="523010"/>
            <a:ext cx="5743973" cy="57439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33" y="475020"/>
            <a:ext cx="5795681" cy="579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865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Questions?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6648" y="2209800"/>
            <a:ext cx="6531864" cy="3886200"/>
          </a:xfrm>
        </p:spPr>
        <p:txBody>
          <a:bodyPr>
            <a:normAutofit/>
          </a:bodyPr>
          <a:lstStyle/>
          <a:p>
            <a:pPr marL="168275" indent="0">
              <a:buNone/>
            </a:pPr>
            <a:r>
              <a:rPr lang="en-US" sz="2400" dirty="0"/>
              <a:t>Shoshanna S. </a:t>
            </a:r>
            <a:r>
              <a:rPr lang="en-US" sz="2400" dirty="0" smtClean="0"/>
              <a:t>Scholar</a:t>
            </a:r>
          </a:p>
          <a:p>
            <a:pPr marL="168275" indent="0">
              <a:buNone/>
            </a:pPr>
            <a:r>
              <a:rPr lang="en-US" sz="2400" dirty="0" smtClean="0"/>
              <a:t>Executive </a:t>
            </a:r>
            <a:r>
              <a:rPr lang="en-US" sz="2400" dirty="0"/>
              <a:t>Director </a:t>
            </a:r>
          </a:p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/>
              <a:t>LA </a:t>
            </a:r>
            <a:r>
              <a:rPr lang="en-US" sz="2400" dirty="0"/>
              <a:t>Community </a:t>
            </a:r>
            <a:r>
              <a:rPr lang="en-US" sz="2400" dirty="0" smtClean="0"/>
              <a:t>Health Project</a:t>
            </a:r>
            <a:endParaRPr lang="en-US" sz="2400" dirty="0"/>
          </a:p>
          <a:p>
            <a:pPr>
              <a:buNone/>
            </a:pPr>
            <a:r>
              <a:rPr lang="en-US" sz="24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u="sng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hlinkClick r:id="rId3"/>
              </a:rPr>
              <a:t>scholar@chpla.org</a:t>
            </a:r>
            <a:endParaRPr lang="en-US" sz="24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smtClean="0"/>
              <a:t>213.483.5846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095999" y="2209800"/>
            <a:ext cx="4974771" cy="38862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057400" y="2133600"/>
            <a:ext cx="7848600" cy="0"/>
          </a:xfrm>
          <a:prstGeom prst="line">
            <a:avLst/>
          </a:prstGeom>
          <a:ln w="38100" cmpd="sng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82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response and naloxone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47187"/>
            <a:ext cx="7772400" cy="1143000"/>
          </a:xfrm>
        </p:spPr>
        <p:txBody>
          <a:bodyPr/>
          <a:lstStyle/>
          <a:p>
            <a:r>
              <a:rPr lang="en-US" dirty="0" smtClean="0">
                <a:effectLst/>
              </a:rPr>
              <a:t>Concept of Lay Naloxone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016000"/>
            <a:ext cx="11328400" cy="4724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baseline="30000" dirty="0"/>
              <a:t>Overdose usually witnessed – at least 85%</a:t>
            </a:r>
            <a:r>
              <a:rPr lang="en-US" sz="3000" b="1" dirty="0"/>
              <a:t> </a:t>
            </a:r>
            <a:r>
              <a:rPr lang="en-US" sz="2500" baseline="30000" dirty="0"/>
              <a:t>(McGregor, Addiction 1998)</a:t>
            </a:r>
          </a:p>
          <a:p>
            <a:pPr marL="0" indent="0">
              <a:buNone/>
            </a:pPr>
            <a:endParaRPr lang="en-US" sz="3000" baseline="30000" dirty="0"/>
          </a:p>
          <a:p>
            <a:pPr marL="0" indent="0">
              <a:buNone/>
            </a:pPr>
            <a:r>
              <a:rPr lang="en-US" sz="3000" b="1" baseline="30000" dirty="0"/>
              <a:t>Death takes a while </a:t>
            </a:r>
            <a:r>
              <a:rPr lang="en-US" sz="2500" baseline="30000" dirty="0"/>
              <a:t>(</a:t>
            </a:r>
            <a:r>
              <a:rPr lang="en-US" sz="2500" baseline="30000" dirty="0" err="1"/>
              <a:t>Sporer</a:t>
            </a:r>
            <a:r>
              <a:rPr lang="en-US" sz="2500" baseline="30000" dirty="0"/>
              <a:t>, Ann Intern Med 1999)</a:t>
            </a:r>
          </a:p>
          <a:p>
            <a:pPr marL="45720" indent="0">
              <a:buNone/>
            </a:pPr>
            <a:endParaRPr lang="en-US" sz="3000" baseline="30000" dirty="0"/>
          </a:p>
          <a:p>
            <a:pPr marL="0" indent="0">
              <a:buNone/>
            </a:pPr>
            <a:r>
              <a:rPr lang="en-US" sz="3000" b="1" baseline="30000" dirty="0"/>
              <a:t>EMS not routinely accessed – 50% </a:t>
            </a:r>
            <a:r>
              <a:rPr lang="en-US" sz="2500" baseline="30000" dirty="0"/>
              <a:t>(Coffin, Ann </a:t>
            </a:r>
            <a:r>
              <a:rPr lang="en-US" sz="2500" baseline="30000" dirty="0" err="1"/>
              <a:t>Emerg</a:t>
            </a:r>
            <a:r>
              <a:rPr lang="en-US" sz="2500" baseline="30000" dirty="0"/>
              <a:t> Med, 2009)</a:t>
            </a:r>
          </a:p>
          <a:p>
            <a:pPr marL="45720" indent="0">
              <a:buNone/>
            </a:pPr>
            <a:endParaRPr lang="en-US" sz="3000" baseline="30000" dirty="0"/>
          </a:p>
          <a:p>
            <a:pPr marL="0" indent="0">
              <a:buNone/>
            </a:pPr>
            <a:r>
              <a:rPr lang="en-US" sz="3000" b="1" baseline="30000" dirty="0"/>
              <a:t>Naloxone very safe and very effective </a:t>
            </a:r>
          </a:p>
          <a:p>
            <a:pPr marL="0" indent="0">
              <a:buNone/>
            </a:pPr>
            <a:r>
              <a:rPr lang="en-US" sz="2500" i="1" baseline="30000" dirty="0"/>
              <a:t>( </a:t>
            </a:r>
            <a:r>
              <a:rPr lang="en-US" sz="2500" i="1" baseline="30000" dirty="0">
                <a:hlinkClick r:id="rId3"/>
              </a:rPr>
              <a:t>http://www.fda.gov/downloads/Drugs/NewsEvents/UCM300866.pdf</a:t>
            </a:r>
            <a:r>
              <a:rPr lang="en-US" sz="2500" i="1" baseline="30000" dirty="0"/>
              <a:t>)</a:t>
            </a:r>
          </a:p>
          <a:p>
            <a:pPr marL="45720" indent="0">
              <a:buNone/>
            </a:pPr>
            <a:endParaRPr lang="en-US" sz="3000" i="1" baseline="30000" dirty="0"/>
          </a:p>
          <a:p>
            <a:pPr marL="0" indent="0">
              <a:buNone/>
            </a:pPr>
            <a:r>
              <a:rPr lang="en-US" sz="3000" b="1" baseline="30000" dirty="0"/>
              <a:t>More rapid reversal with naloxone improves outcomes – early intervention</a:t>
            </a:r>
          </a:p>
          <a:p>
            <a:pPr marL="0" indent="0">
              <a:buNone/>
            </a:pPr>
            <a:r>
              <a:rPr lang="en-US" sz="2500" i="1" baseline="30000" dirty="0"/>
              <a:t>(</a:t>
            </a:r>
            <a:r>
              <a:rPr lang="en-US" sz="2500" i="1" baseline="30000" dirty="0" err="1"/>
              <a:t>Gonzva</a:t>
            </a:r>
            <a:r>
              <a:rPr lang="en-US" sz="2500" i="1" baseline="30000" dirty="0"/>
              <a:t>, Am J </a:t>
            </a:r>
            <a:r>
              <a:rPr lang="en-US" sz="2500" i="1" baseline="30000" dirty="0" err="1"/>
              <a:t>Emerg</a:t>
            </a:r>
            <a:r>
              <a:rPr lang="en-US" sz="2500" i="1" baseline="30000" dirty="0"/>
              <a:t> Med 2013)</a:t>
            </a:r>
          </a:p>
          <a:p>
            <a:pPr marL="45720" indent="0">
              <a:buNone/>
            </a:pPr>
            <a:endParaRPr lang="en-US" sz="3000" i="1" baseline="30000" dirty="0"/>
          </a:p>
          <a:p>
            <a:pPr marL="0" indent="0">
              <a:buNone/>
            </a:pPr>
            <a:r>
              <a:rPr lang="en-US" sz="3000" b="1" baseline="30000" dirty="0"/>
              <a:t>Possible behavior change – empowerment + responsibility </a:t>
            </a:r>
            <a:r>
              <a:rPr lang="en-US" sz="2500" i="1" baseline="30000" dirty="0"/>
              <a:t>(</a:t>
            </a:r>
            <a:r>
              <a:rPr lang="en-US" sz="2500" i="1" baseline="30000" dirty="0" err="1"/>
              <a:t>Lankenau</a:t>
            </a:r>
            <a:r>
              <a:rPr lang="en-US" sz="2500" i="1" baseline="30000" dirty="0"/>
              <a:t>, J </a:t>
            </a:r>
            <a:r>
              <a:rPr lang="en-US" sz="2500" i="1" baseline="30000" dirty="0" err="1"/>
              <a:t>Comm</a:t>
            </a:r>
            <a:r>
              <a:rPr lang="en-US" sz="2500" i="1" baseline="30000" dirty="0"/>
              <a:t> </a:t>
            </a:r>
            <a:r>
              <a:rPr lang="en-US" sz="2500" i="1" baseline="30000" dirty="0" err="1"/>
              <a:t>Hlth</a:t>
            </a:r>
            <a:r>
              <a:rPr lang="en-US" sz="2500" i="1" baseline="30000" dirty="0"/>
              <a:t> 2013, </a:t>
            </a:r>
            <a:r>
              <a:rPr lang="en-US" sz="2500" i="1" baseline="30000" dirty="0" err="1"/>
              <a:t>Kral</a:t>
            </a:r>
            <a:r>
              <a:rPr lang="en-US" sz="2500" i="1" baseline="30000" dirty="0"/>
              <a:t> J </a:t>
            </a:r>
            <a:r>
              <a:rPr lang="en-US" sz="2500" i="1" baseline="30000" dirty="0" err="1"/>
              <a:t>Urb</a:t>
            </a:r>
            <a:r>
              <a:rPr lang="en-US" sz="2500" i="1" baseline="30000" dirty="0"/>
              <a:t> </a:t>
            </a:r>
            <a:r>
              <a:rPr lang="en-US" sz="2500" i="1" baseline="30000" dirty="0" err="1"/>
              <a:t>Hlth</a:t>
            </a:r>
            <a:r>
              <a:rPr lang="en-US" sz="2500" i="1" baseline="30000" dirty="0"/>
              <a:t>, 2005)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97212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UB TOPIC" val="Naloxone and how it works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2699</TotalTime>
  <Words>3135</Words>
  <Application>Microsoft Macintosh PowerPoint</Application>
  <PresentationFormat>Widescreen</PresentationFormat>
  <Paragraphs>488</Paragraphs>
  <Slides>73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Arial Rounded MT Bold</vt:lpstr>
      <vt:lpstr>Calibri</vt:lpstr>
      <vt:lpstr>Century Gothic</vt:lpstr>
      <vt:lpstr>Georgia</vt:lpstr>
      <vt:lpstr>ＭＳ Ｐゴシック</vt:lpstr>
      <vt:lpstr>Times New Roman</vt:lpstr>
      <vt:lpstr>Wingdings</vt:lpstr>
      <vt:lpstr>Wingdings 3</vt:lpstr>
      <vt:lpstr>Arial</vt:lpstr>
      <vt:lpstr>Ion</vt:lpstr>
      <vt:lpstr>Document</vt:lpstr>
      <vt:lpstr>Opioid Overdose  Prevention Recognition and Response</vt:lpstr>
      <vt:lpstr>PowerPoint Presentation</vt:lpstr>
      <vt:lpstr>BACKGROUND</vt:lpstr>
      <vt:lpstr>Drug Overdose Deaths in the US: </vt:lpstr>
      <vt:lpstr>PowerPoint Presentation</vt:lpstr>
      <vt:lpstr>PowerPoint Presentation</vt:lpstr>
      <vt:lpstr>Video: A Miracle Drug in the Fight Against Overdose</vt:lpstr>
      <vt:lpstr>Community response and naloxone</vt:lpstr>
      <vt:lpstr>Concept of Lay Naloxone</vt:lpstr>
      <vt:lpstr>What is naloxone</vt:lpstr>
      <vt:lpstr>Naloxone (Narcan) </vt:lpstr>
      <vt:lpstr>Naloxone Safety Profile</vt:lpstr>
      <vt:lpstr>US Naloxone Distribution 2014 </vt:lpstr>
      <vt:lpstr>Overdose prevention programs:</vt:lpstr>
      <vt:lpstr>Exchange and Direct Service Providers</vt:lpstr>
      <vt:lpstr>Protecting and expanding the public health model of  naloxone distribution</vt:lpstr>
      <vt:lpstr>Legal Framework</vt:lpstr>
      <vt:lpstr>California Law:   AB635, Jan 2014   </vt:lpstr>
      <vt:lpstr>California Law:   AB1535, Jan 2015   </vt:lpstr>
      <vt:lpstr>CA Good Samaritan Law AB472 (Jan 2013)</vt:lpstr>
      <vt:lpstr> </vt:lpstr>
      <vt:lpstr>Opioids</vt:lpstr>
      <vt:lpstr>Are all opioids equal? Strength &amp; time on your brain </vt:lpstr>
      <vt:lpstr>PowerPoint Presentation</vt:lpstr>
      <vt:lpstr>How the overdose occurs</vt:lpstr>
      <vt:lpstr>PowerPoint Presentation</vt:lpstr>
      <vt:lpstr>What puts people at risk for ODs?</vt:lpstr>
      <vt:lpstr>What puts people at risk for FATAL ODs?</vt:lpstr>
      <vt:lpstr>A few words about benzos…</vt:lpstr>
      <vt:lpstr>A few words about speedballing</vt:lpstr>
      <vt:lpstr>Tolerance</vt:lpstr>
      <vt:lpstr>Prevention</vt:lpstr>
      <vt:lpstr>How can you avoid an overdose?</vt:lpstr>
      <vt:lpstr>Recognition </vt:lpstr>
      <vt:lpstr>Recognizing a Depressant OD</vt:lpstr>
      <vt:lpstr>PowerPoint Presentation</vt:lpstr>
      <vt:lpstr>Response</vt:lpstr>
      <vt:lpstr>PowerPoint Presentation</vt:lpstr>
      <vt:lpstr>Call 911</vt:lpstr>
      <vt:lpstr>Barriers to calling 911 from user’s perspective</vt:lpstr>
      <vt:lpstr>Storage</vt:lpstr>
      <vt:lpstr>Using Naloxone</vt:lpstr>
      <vt:lpstr>PowerPoint Presentation</vt:lpstr>
      <vt:lpstr>IM Kit Contents</vt:lpstr>
      <vt:lpstr>IN kit Contents</vt:lpstr>
      <vt:lpstr>PowerPoint Presentation</vt:lpstr>
      <vt:lpstr>PowerPoint Presentation</vt:lpstr>
      <vt:lpstr>Recovery Position</vt:lpstr>
      <vt:lpstr>Street methods:  debunking the myths</vt:lpstr>
      <vt:lpstr>PowerPoint Presentation</vt:lpstr>
      <vt:lpstr>PowerPoint Presentation</vt:lpstr>
      <vt:lpstr>Other Community Program Models</vt:lpstr>
      <vt:lpstr>Jail</vt:lpstr>
      <vt:lpstr>Families &amp; Community Support Groups</vt:lpstr>
      <vt:lpstr>Social Service &amp; SU Treatment Settings</vt:lpstr>
      <vt:lpstr>Law Enforcement and Emergency Responders  </vt:lpstr>
      <vt:lpstr>PHYSICIAN/ CLINICAL</vt:lpstr>
      <vt:lpstr>Pharmacy Naloxone Sales</vt:lpstr>
      <vt:lpstr>Trainings</vt:lpstr>
      <vt:lpstr>Groups (45mins – 1hr)</vt:lpstr>
      <vt:lpstr>Trainings (10-45mins)</vt:lpstr>
      <vt:lpstr>Where will you provide naloxone? </vt:lpstr>
      <vt:lpstr>Different Audiences/ Different Needs </vt:lpstr>
      <vt:lpstr>Enrollment Considerations for Users</vt:lpstr>
      <vt:lpstr>Enrollment Considerations for Users</vt:lpstr>
      <vt:lpstr>Resources for Active Drug Users</vt:lpstr>
      <vt:lpstr>Enrollment Considerations  Friends &amp; Family</vt:lpstr>
      <vt:lpstr>Resources for Families</vt:lpstr>
      <vt:lpstr>Enrollment Considerations  Providers</vt:lpstr>
      <vt:lpstr>Resources for Providers</vt:lpstr>
      <vt:lpstr>Resources for Law Enforcement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Barbara Overdose Training</dc:title>
  <dc:creator>Shoshanna Scholar</dc:creator>
  <cp:lastModifiedBy>Shoshanna Scholar</cp:lastModifiedBy>
  <cp:revision>70</cp:revision>
  <cp:lastPrinted>2015-09-18T20:01:52Z</cp:lastPrinted>
  <dcterms:created xsi:type="dcterms:W3CDTF">2015-08-17T22:39:36Z</dcterms:created>
  <dcterms:modified xsi:type="dcterms:W3CDTF">2015-10-01T20:53:27Z</dcterms:modified>
</cp:coreProperties>
</file>