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Default Extension="wmv" ContentType="video/x-ms-wm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22.xml" ContentType="application/vnd.openxmlformats-officedocument.presentationml.tags+xml"/>
  <Override PartName="/ppt/notesSlides/notesSlide29.xml" ContentType="application/vnd.openxmlformats-officedocument.presentationml.notesSlide+xml"/>
  <Override PartName="/ppt/tags/tag23.xml" ContentType="application/vnd.openxmlformats-officedocument.presentationml.tags+xml"/>
  <Override PartName="/ppt/notesSlides/notesSlide30.xml" ContentType="application/vnd.openxmlformats-officedocument.presentationml.notesSlide+xml"/>
  <Override PartName="/ppt/tags/tag24.xml" ContentType="application/vnd.openxmlformats-officedocument.presentationml.tags+xml"/>
  <Override PartName="/ppt/notesSlides/notesSlide31.xml" ContentType="application/vnd.openxmlformats-officedocument.presentationml.notesSlide+xml"/>
  <Override PartName="/ppt/tags/tag2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7.xml" ContentType="application/vnd.openxmlformats-officedocument.presentationml.tags+xml"/>
  <Override PartName="/ppt/notesSlides/notesSlide42.xml" ContentType="application/vnd.openxmlformats-officedocument.presentationml.notesSlide+xml"/>
  <Override PartName="/ppt/tags/tag2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9.xml" ContentType="application/vnd.openxmlformats-officedocument.presentationml.tags+xml"/>
  <Override PartName="/ppt/notesSlides/notesSlide46.xml" ContentType="application/vnd.openxmlformats-officedocument.presentationml.notesSlide+xml"/>
  <Override PartName="/ppt/tags/tag30.xml" ContentType="application/vnd.openxmlformats-officedocument.presentationml.tags+xml"/>
  <Override PartName="/ppt/notesSlides/notesSlide47.xml" ContentType="application/vnd.openxmlformats-officedocument.presentationml.notesSlide+xml"/>
  <Override PartName="/ppt/tags/tag31.xml" ContentType="application/vnd.openxmlformats-officedocument.presentationml.tags+xml"/>
  <Override PartName="/ppt/notesSlides/notesSlide48.xml" ContentType="application/vnd.openxmlformats-officedocument.presentationml.notesSlide+xml"/>
  <Override PartName="/ppt/tags/tag3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3.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1.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34.xml" ContentType="application/vnd.openxmlformats-officedocument.presentationml.tags+xml"/>
  <Override PartName="/ppt/notesSlides/notesSlide67.xml" ContentType="application/vnd.openxmlformats-officedocument.presentationml.notesSlide+xml"/>
  <Override PartName="/ppt/tags/tag35.xml" ContentType="application/vnd.openxmlformats-officedocument.presentationml.tags+xml"/>
  <Override PartName="/ppt/notesSlides/notesSlide68.xml" ContentType="application/vnd.openxmlformats-officedocument.presentationml.notesSlide+xml"/>
  <Override PartName="/ppt/tags/tag36.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74.xml" ContentType="application/vnd.openxmlformats-officedocument.presentationml.notesSlide+xml"/>
  <Override PartName="/ppt/tags/tag39.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40.xml" ContentType="application/vnd.openxmlformats-officedocument.presentationml.tags+xml"/>
  <Override PartName="/ppt/notesSlides/notesSlide78.xml" ContentType="application/vnd.openxmlformats-officedocument.presentationml.notesSlide+xml"/>
  <Override PartName="/ppt/tags/tag41.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xml" ContentType="application/vnd.openxmlformats-officedocument.drawingml.chart+xml"/>
  <Override PartName="/ppt/notesSlides/notesSlide81.xml" ContentType="application/vnd.openxmlformats-officedocument.presentationml.notesSlide+xml"/>
  <Override PartName="/ppt/charts/chart4.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42.xml" ContentType="application/vnd.openxmlformats-officedocument.presentationml.tags+xml"/>
  <Override PartName="/ppt/notesSlides/notesSlide87.xml" ContentType="application/vnd.openxmlformats-officedocument.presentationml.notesSlide+xml"/>
  <Override PartName="/ppt/tags/tag43.xml" ContentType="application/vnd.openxmlformats-officedocument.presentationml.tags+xml"/>
  <Override PartName="/ppt/notesSlides/notesSlide88.xml" ContentType="application/vnd.openxmlformats-officedocument.presentationml.notesSlide+xml"/>
  <Override PartName="/ppt/tags/tag44.xml" ContentType="application/vnd.openxmlformats-officedocument.presentationml.tags+xml"/>
  <Override PartName="/ppt/notesSlides/notesSlide89.xml" ContentType="application/vnd.openxmlformats-officedocument.presentationml.notesSlide+xml"/>
  <Override PartName="/ppt/tags/tag45.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46.xml" ContentType="application/vnd.openxmlformats-officedocument.presentationml.tags+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47.xml" ContentType="application/vnd.openxmlformats-officedocument.presentationml.tags+xml"/>
  <Override PartName="/ppt/notesSlides/notesSlide95.xml" ContentType="application/vnd.openxmlformats-officedocument.presentationml.notesSlide+xml"/>
  <Override PartName="/ppt/tags/tag48.xml" ContentType="application/vnd.openxmlformats-officedocument.presentationml.tags+xml"/>
  <Override PartName="/ppt/notesSlides/notesSlide96.xml" ContentType="application/vnd.openxmlformats-officedocument.presentationml.notesSlide+xml"/>
  <Override PartName="/ppt/tags/tag49.xml" ContentType="application/vnd.openxmlformats-officedocument.presentationml.tags+xml"/>
  <Override PartName="/ppt/notesSlides/notesSlide97.xml" ContentType="application/vnd.openxmlformats-officedocument.presentationml.notesSlide+xml"/>
  <Override PartName="/ppt/tags/tag50.xml" ContentType="application/vnd.openxmlformats-officedocument.presentationml.tags+xml"/>
  <Override PartName="/ppt/notesSlides/notesSlide98.xml" ContentType="application/vnd.openxmlformats-officedocument.presentationml.notesSlide+xml"/>
  <Override PartName="/ppt/tags/tag51.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04.xml" ContentType="application/vnd.openxmlformats-officedocument.presentationml.notesSlide+xml"/>
  <Override PartName="/ppt/tags/tag54.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tags/tag55.xml" ContentType="application/vnd.openxmlformats-officedocument.presentationml.tags+xml"/>
  <Override PartName="/ppt/notesSlides/notesSlide111.xml" ContentType="application/vnd.openxmlformats-officedocument.presentationml.notesSlide+xml"/>
  <Override PartName="/ppt/tags/tag56.xml" ContentType="application/vnd.openxmlformats-officedocument.presentationml.tags+xml"/>
  <Override PartName="/ppt/notesSlides/notesSlide112.xml" ContentType="application/vnd.openxmlformats-officedocument.presentationml.notesSlide+xml"/>
  <Override PartName="/ppt/tags/tag57.xml" ContentType="application/vnd.openxmlformats-officedocument.presentationml.tags+xml"/>
  <Override PartName="/ppt/notesSlides/notesSlide113.xml" ContentType="application/vnd.openxmlformats-officedocument.presentationml.notesSlide+xml"/>
  <Override PartName="/ppt/tags/tag58.xml" ContentType="application/vnd.openxmlformats-officedocument.presentationml.tags+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ags/tag59.xml" ContentType="application/vnd.openxmlformats-officedocument.presentationml.tags+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1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119.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12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12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122.xml" ContentType="application/vnd.openxmlformats-officedocument.presentationml.notesSlide+xml"/>
  <Override PartName="/ppt/tags/tag70.xml" ContentType="application/vnd.openxmlformats-officedocument.presentationml.tags+xml"/>
  <Override PartName="/ppt/notesSlides/notesSlide123.xml" ContentType="application/vnd.openxmlformats-officedocument.presentationml.notesSlide+xml"/>
  <Override PartName="/ppt/tags/tag71.xml" ContentType="application/vnd.openxmlformats-officedocument.presentationml.tags+xml"/>
  <Override PartName="/ppt/notesSlides/notesSlide124.xml" ContentType="application/vnd.openxmlformats-officedocument.presentationml.notesSlide+xml"/>
  <Override PartName="/ppt/tags/tag72.xml" ContentType="application/vnd.openxmlformats-officedocument.presentationml.tags+xml"/>
  <Override PartName="/ppt/notesSlides/notesSlide1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5" r:id="rId1"/>
  </p:sldMasterIdLst>
  <p:notesMasterIdLst>
    <p:notesMasterId r:id="rId127"/>
  </p:notesMasterIdLst>
  <p:handoutMasterIdLst>
    <p:handoutMasterId r:id="rId128"/>
  </p:handoutMasterIdLst>
  <p:sldIdLst>
    <p:sldId id="457" r:id="rId2"/>
    <p:sldId id="458" r:id="rId3"/>
    <p:sldId id="593" r:id="rId4"/>
    <p:sldId id="590" r:id="rId5"/>
    <p:sldId id="461" r:id="rId6"/>
    <p:sldId id="462" r:id="rId7"/>
    <p:sldId id="463" r:id="rId8"/>
    <p:sldId id="586" r:id="rId9"/>
    <p:sldId id="465" r:id="rId10"/>
    <p:sldId id="466" r:id="rId11"/>
    <p:sldId id="467" r:id="rId12"/>
    <p:sldId id="682" r:id="rId13"/>
    <p:sldId id="697" r:id="rId14"/>
    <p:sldId id="683" r:id="rId15"/>
    <p:sldId id="684" r:id="rId16"/>
    <p:sldId id="702" r:id="rId17"/>
    <p:sldId id="685" r:id="rId18"/>
    <p:sldId id="686" r:id="rId19"/>
    <p:sldId id="687" r:id="rId20"/>
    <p:sldId id="688" r:id="rId21"/>
    <p:sldId id="689" r:id="rId22"/>
    <p:sldId id="690" r:id="rId23"/>
    <p:sldId id="691" r:id="rId24"/>
    <p:sldId id="692" r:id="rId25"/>
    <p:sldId id="693" r:id="rId26"/>
    <p:sldId id="694" r:id="rId27"/>
    <p:sldId id="695" r:id="rId28"/>
    <p:sldId id="696" r:id="rId29"/>
    <p:sldId id="490" r:id="rId30"/>
    <p:sldId id="485" r:id="rId31"/>
    <p:sldId id="491" r:id="rId32"/>
    <p:sldId id="493" r:id="rId33"/>
    <p:sldId id="606" r:id="rId34"/>
    <p:sldId id="698" r:id="rId35"/>
    <p:sldId id="699" r:id="rId36"/>
    <p:sldId id="700" r:id="rId37"/>
    <p:sldId id="701" r:id="rId38"/>
    <p:sldId id="495" r:id="rId39"/>
    <p:sldId id="609" r:id="rId40"/>
    <p:sldId id="497" r:id="rId41"/>
    <p:sldId id="664" r:id="rId42"/>
    <p:sldId id="499" r:id="rId43"/>
    <p:sldId id="498" r:id="rId44"/>
    <p:sldId id="654" r:id="rId45"/>
    <p:sldId id="600" r:id="rId46"/>
    <p:sldId id="500" r:id="rId47"/>
    <p:sldId id="501" r:id="rId48"/>
    <p:sldId id="502" r:id="rId49"/>
    <p:sldId id="503" r:id="rId50"/>
    <p:sldId id="602" r:id="rId51"/>
    <p:sldId id="703" r:id="rId52"/>
    <p:sldId id="614" r:id="rId53"/>
    <p:sldId id="665" r:id="rId54"/>
    <p:sldId id="610" r:id="rId55"/>
    <p:sldId id="615" r:id="rId56"/>
    <p:sldId id="616" r:id="rId57"/>
    <p:sldId id="621" r:id="rId58"/>
    <p:sldId id="645" r:id="rId59"/>
    <p:sldId id="668" r:id="rId60"/>
    <p:sldId id="704" r:id="rId61"/>
    <p:sldId id="710" r:id="rId62"/>
    <p:sldId id="613" r:id="rId63"/>
    <p:sldId id="506" r:id="rId64"/>
    <p:sldId id="706" r:id="rId65"/>
    <p:sldId id="707" r:id="rId66"/>
    <p:sldId id="708" r:id="rId67"/>
    <p:sldId id="507" r:id="rId68"/>
    <p:sldId id="537" r:id="rId69"/>
    <p:sldId id="540" r:id="rId70"/>
    <p:sldId id="666" r:id="rId71"/>
    <p:sldId id="624" r:id="rId72"/>
    <p:sldId id="622" r:id="rId73"/>
    <p:sldId id="625" r:id="rId74"/>
    <p:sldId id="591" r:id="rId75"/>
    <p:sldId id="542" r:id="rId76"/>
    <p:sldId id="667" r:id="rId77"/>
    <p:sldId id="675" r:id="rId78"/>
    <p:sldId id="549" r:id="rId79"/>
    <p:sldId id="550" r:id="rId80"/>
    <p:sldId id="678" r:id="rId81"/>
    <p:sldId id="679" r:id="rId82"/>
    <p:sldId id="674" r:id="rId83"/>
    <p:sldId id="676" r:id="rId84"/>
    <p:sldId id="677" r:id="rId85"/>
    <p:sldId id="646" r:id="rId86"/>
    <p:sldId id="647" r:id="rId87"/>
    <p:sldId id="552" r:id="rId88"/>
    <p:sldId id="553" r:id="rId89"/>
    <p:sldId id="554" r:id="rId90"/>
    <p:sldId id="555" r:id="rId91"/>
    <p:sldId id="628" r:id="rId92"/>
    <p:sldId id="558" r:id="rId93"/>
    <p:sldId id="630" r:id="rId94"/>
    <p:sldId id="650" r:id="rId95"/>
    <p:sldId id="560" r:id="rId96"/>
    <p:sldId id="561" r:id="rId97"/>
    <p:sldId id="557" r:id="rId98"/>
    <p:sldId id="562" r:id="rId99"/>
    <p:sldId id="559" r:id="rId100"/>
    <p:sldId id="633" r:id="rId101"/>
    <p:sldId id="635" r:id="rId102"/>
    <p:sldId id="636" r:id="rId103"/>
    <p:sldId id="651" r:id="rId104"/>
    <p:sldId id="681" r:id="rId105"/>
    <p:sldId id="652" r:id="rId106"/>
    <p:sldId id="639" r:id="rId107"/>
    <p:sldId id="640" r:id="rId108"/>
    <p:sldId id="641" r:id="rId109"/>
    <p:sldId id="642" r:id="rId110"/>
    <p:sldId id="705" r:id="rId111"/>
    <p:sldId id="564" r:id="rId112"/>
    <p:sldId id="565" r:id="rId113"/>
    <p:sldId id="566" r:id="rId114"/>
    <p:sldId id="567" r:id="rId115"/>
    <p:sldId id="680" r:id="rId116"/>
    <p:sldId id="569" r:id="rId117"/>
    <p:sldId id="605" r:id="rId118"/>
    <p:sldId id="669" r:id="rId119"/>
    <p:sldId id="670" r:id="rId120"/>
    <p:sldId id="671" r:id="rId121"/>
    <p:sldId id="672" r:id="rId122"/>
    <p:sldId id="673" r:id="rId123"/>
    <p:sldId id="577" r:id="rId124"/>
    <p:sldId id="578" r:id="rId125"/>
    <p:sldId id="580" r:id="rId126"/>
  </p:sldIdLst>
  <p:sldSz cx="9144000" cy="6858000" type="screen4x3"/>
  <p:notesSz cx="7315200" cy="9601200"/>
  <p:custDataLst>
    <p:tags r:id="rId1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00"/>
    <a:srgbClr val="66FF33"/>
    <a:srgbClr val="B4B3B5"/>
    <a:srgbClr val="868587"/>
    <a:srgbClr val="FFFF00"/>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78" autoAdjust="0"/>
    <p:restoredTop sz="80349" autoAdjust="0"/>
  </p:normalViewPr>
  <p:slideViewPr>
    <p:cSldViewPr>
      <p:cViewPr varScale="1">
        <p:scale>
          <a:sx n="55" d="100"/>
          <a:sy n="55" d="100"/>
        </p:scale>
        <p:origin x="1356" y="44"/>
      </p:cViewPr>
      <p:guideLst>
        <p:guide orient="horz" pos="2160"/>
        <p:guide pos="2880"/>
      </p:guideLst>
    </p:cSldViewPr>
  </p:slideViewPr>
  <p:notesTextViewPr>
    <p:cViewPr>
      <p:scale>
        <a:sx n="3" d="2"/>
        <a:sy n="3" d="2"/>
      </p:scale>
      <p:origin x="0" y="0"/>
    </p:cViewPr>
  </p:notesTextViewPr>
  <p:sorterViewPr>
    <p:cViewPr>
      <p:scale>
        <a:sx n="130" d="100"/>
        <a:sy n="130" d="100"/>
      </p:scale>
      <p:origin x="0" y="-34908"/>
    </p:cViewPr>
  </p:sorterViewPr>
  <p:notesViewPr>
    <p:cSldViewPr>
      <p:cViewPr varScale="1">
        <p:scale>
          <a:sx n="64" d="100"/>
          <a:sy n="64" d="100"/>
        </p:scale>
        <p:origin x="-2112" y="-12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4803054469717804E-2"/>
          <c:y val="3.1711425183408498E-2"/>
          <c:w val="0.63952895483440297"/>
          <c:h val="0.77784138812374004"/>
        </c:manualLayout>
      </c:layout>
      <c:lineChart>
        <c:grouping val="standard"/>
        <c:varyColors val="0"/>
        <c:ser>
          <c:idx val="0"/>
          <c:order val="0"/>
          <c:tx>
            <c:strRef>
              <c:f>Sheet1!$A$3</c:f>
              <c:strCache>
                <c:ptCount val="1"/>
                <c:pt idx="0">
                  <c:v>Heroin</c:v>
                </c:pt>
              </c:strCache>
            </c:strRef>
          </c:tx>
          <c:spPr>
            <a:ln w="28575" cap="rnd" cmpd="sng">
              <a:solidFill>
                <a:schemeClr val="accent2">
                  <a:alpha val="91000"/>
                </a:schemeClr>
              </a:solidFill>
              <a:round/>
            </a:ln>
            <a:effectLst/>
          </c:spPr>
          <c:marker>
            <c:symbol val="star"/>
            <c:size val="7"/>
            <c:spPr>
              <a:solidFill>
                <a:schemeClr val="accent2"/>
              </a:solidFill>
              <a:ln w="28575" cmpd="sng">
                <a:solidFill>
                  <a:schemeClr val="accent2">
                    <a:alpha val="91000"/>
                  </a:schemeClr>
                </a:solidFill>
              </a:ln>
              <a:effectLst/>
            </c:spPr>
          </c:marker>
          <c:dPt>
            <c:idx val="0"/>
            <c:bubble3D val="0"/>
            <c:extLst>
              <c:ext xmlns:c16="http://schemas.microsoft.com/office/drawing/2014/chart" uri="{C3380CC4-5D6E-409C-BE32-E72D297353CC}">
                <c16:uniqueId val="{00000000-3C55-4FEF-9F5A-94EA2A6F8B84}"/>
              </c:ext>
            </c:extLst>
          </c:dPt>
          <c:dPt>
            <c:idx val="8"/>
            <c:bubble3D val="0"/>
            <c:extLst>
              <c:ext xmlns:c16="http://schemas.microsoft.com/office/drawing/2014/chart" uri="{C3380CC4-5D6E-409C-BE32-E72D297353CC}">
                <c16:uniqueId val="{00000001-3C55-4FEF-9F5A-94EA2A6F8B84}"/>
              </c:ext>
            </c:extLst>
          </c:dPt>
          <c:dPt>
            <c:idx val="9"/>
            <c:bubble3D val="0"/>
            <c:extLst>
              <c:ext xmlns:c16="http://schemas.microsoft.com/office/drawing/2014/chart" uri="{C3380CC4-5D6E-409C-BE32-E72D297353CC}">
                <c16:uniqueId val="{00000002-3C55-4FEF-9F5A-94EA2A6F8B84}"/>
              </c:ext>
            </c:extLst>
          </c:dPt>
          <c:cat>
            <c:strRef>
              <c:f>Sheet1!$B$1:$L$1</c:f>
              <c:strCache>
                <c:ptCount val="11"/>
                <c:pt idx="0">
                  <c:v>2005</c:v>
                </c:pt>
                <c:pt idx="1">
                  <c:v>2006</c:v>
                </c:pt>
                <c:pt idx="2">
                  <c:v>2007</c:v>
                </c:pt>
                <c:pt idx="3">
                  <c:v>2008</c:v>
                </c:pt>
                <c:pt idx="4">
                  <c:v>2009</c:v>
                </c:pt>
                <c:pt idx="5">
                  <c:v>2010</c:v>
                </c:pt>
                <c:pt idx="6">
                  <c:v>2011</c:v>
                </c:pt>
                <c:pt idx="7">
                  <c:v>2012</c:v>
                </c:pt>
                <c:pt idx="8">
                  <c:v>2013</c:v>
                </c:pt>
                <c:pt idx="9">
                  <c:v>2014</c:v>
                </c:pt>
                <c:pt idx="10">
                  <c:v>3/4 2015</c:v>
                </c:pt>
              </c:strCache>
            </c:strRef>
          </c:cat>
          <c:val>
            <c:numRef>
              <c:f>Sheet1!$B$3:$L$3</c:f>
              <c:numCache>
                <c:formatCode>General</c:formatCode>
                <c:ptCount val="11"/>
                <c:pt idx="0">
                  <c:v>4.95</c:v>
                </c:pt>
                <c:pt idx="1">
                  <c:v>5.25</c:v>
                </c:pt>
                <c:pt idx="2">
                  <c:v>5.29</c:v>
                </c:pt>
                <c:pt idx="3">
                  <c:v>6.17</c:v>
                </c:pt>
                <c:pt idx="4">
                  <c:v>6.95</c:v>
                </c:pt>
                <c:pt idx="5">
                  <c:v>6.81</c:v>
                </c:pt>
                <c:pt idx="6">
                  <c:v>7.51</c:v>
                </c:pt>
                <c:pt idx="7">
                  <c:v>8.77</c:v>
                </c:pt>
                <c:pt idx="8">
                  <c:v>10.55</c:v>
                </c:pt>
                <c:pt idx="9">
                  <c:v>11.5</c:v>
                </c:pt>
                <c:pt idx="10">
                  <c:v>12.9</c:v>
                </c:pt>
              </c:numCache>
            </c:numRef>
          </c:val>
          <c:smooth val="0"/>
          <c:extLst>
            <c:ext xmlns:c16="http://schemas.microsoft.com/office/drawing/2014/chart" uri="{C3380CC4-5D6E-409C-BE32-E72D297353CC}">
              <c16:uniqueId val="{00000003-3C55-4FEF-9F5A-94EA2A6F8B84}"/>
            </c:ext>
          </c:extLst>
        </c:ser>
        <c:ser>
          <c:idx val="1"/>
          <c:order val="1"/>
          <c:tx>
            <c:strRef>
              <c:f>Sheet1!$A$2</c:f>
              <c:strCache>
                <c:ptCount val="1"/>
                <c:pt idx="0">
                  <c:v>Cocaine</c:v>
                </c:pt>
              </c:strCache>
            </c:strRef>
          </c:tx>
          <c:spPr>
            <a:ln w="28575" cap="rnd" cmpd="sng">
              <a:solidFill>
                <a:schemeClr val="accent6"/>
              </a:solidFill>
              <a:round/>
            </a:ln>
            <a:effectLst/>
          </c:spPr>
          <c:marker>
            <c:symbol val="circle"/>
            <c:size val="7"/>
            <c:spPr>
              <a:solidFill>
                <a:schemeClr val="accent6"/>
              </a:solidFill>
              <a:ln w="28575" cmpd="sng">
                <a:solidFill>
                  <a:schemeClr val="accent6"/>
                </a:solidFill>
              </a:ln>
              <a:effectLst/>
            </c:spPr>
          </c:marker>
          <c:cat>
            <c:strRef>
              <c:f>Sheet1!$B$1:$L$1</c:f>
              <c:strCache>
                <c:ptCount val="11"/>
                <c:pt idx="0">
                  <c:v>2005</c:v>
                </c:pt>
                <c:pt idx="1">
                  <c:v>2006</c:v>
                </c:pt>
                <c:pt idx="2">
                  <c:v>2007</c:v>
                </c:pt>
                <c:pt idx="3">
                  <c:v>2008</c:v>
                </c:pt>
                <c:pt idx="4">
                  <c:v>2009</c:v>
                </c:pt>
                <c:pt idx="5">
                  <c:v>2010</c:v>
                </c:pt>
                <c:pt idx="6">
                  <c:v>2011</c:v>
                </c:pt>
                <c:pt idx="7">
                  <c:v>2012</c:v>
                </c:pt>
                <c:pt idx="8">
                  <c:v>2013</c:v>
                </c:pt>
                <c:pt idx="9">
                  <c:v>2014</c:v>
                </c:pt>
                <c:pt idx="10">
                  <c:v>3/4 2015</c:v>
                </c:pt>
              </c:strCache>
            </c:strRef>
          </c:cat>
          <c:val>
            <c:numRef>
              <c:f>Sheet1!$B$2:$L$2</c:f>
              <c:numCache>
                <c:formatCode>General</c:formatCode>
                <c:ptCount val="11"/>
                <c:pt idx="0">
                  <c:v>31.4</c:v>
                </c:pt>
                <c:pt idx="1">
                  <c:v>33.200000000000003</c:v>
                </c:pt>
                <c:pt idx="2">
                  <c:v>31.8</c:v>
                </c:pt>
                <c:pt idx="3">
                  <c:v>28.6</c:v>
                </c:pt>
                <c:pt idx="4">
                  <c:v>23.7</c:v>
                </c:pt>
                <c:pt idx="5">
                  <c:v>20.7</c:v>
                </c:pt>
                <c:pt idx="6">
                  <c:v>19.7</c:v>
                </c:pt>
                <c:pt idx="7">
                  <c:v>16.8</c:v>
                </c:pt>
                <c:pt idx="8">
                  <c:v>15.8</c:v>
                </c:pt>
                <c:pt idx="9">
                  <c:v>14.4</c:v>
                </c:pt>
                <c:pt idx="10">
                  <c:v>14.2</c:v>
                </c:pt>
              </c:numCache>
            </c:numRef>
          </c:val>
          <c:smooth val="0"/>
          <c:extLst>
            <c:ext xmlns:c16="http://schemas.microsoft.com/office/drawing/2014/chart" uri="{C3380CC4-5D6E-409C-BE32-E72D297353CC}">
              <c16:uniqueId val="{00000004-3C55-4FEF-9F5A-94EA2A6F8B84}"/>
            </c:ext>
          </c:extLst>
        </c:ser>
        <c:ser>
          <c:idx val="2"/>
          <c:order val="2"/>
          <c:tx>
            <c:strRef>
              <c:f>Sheet1!$A$4</c:f>
              <c:strCache>
                <c:ptCount val="1"/>
                <c:pt idx="0">
                  <c:v>Methamphetamine</c:v>
                </c:pt>
              </c:strCache>
            </c:strRef>
          </c:tx>
          <c:spPr>
            <a:ln w="28575" cap="rnd" cmpd="sng">
              <a:solidFill>
                <a:srgbClr val="FFFF00"/>
              </a:solidFill>
              <a:round/>
            </a:ln>
            <a:effectLst/>
          </c:spPr>
          <c:marker>
            <c:symbol val="square"/>
            <c:size val="7"/>
            <c:spPr>
              <a:solidFill>
                <a:srgbClr val="FFFF00"/>
              </a:solidFill>
              <a:ln w="28575" cmpd="sng">
                <a:solidFill>
                  <a:srgbClr val="FFFF00"/>
                </a:solidFill>
              </a:ln>
              <a:effectLst/>
            </c:spPr>
          </c:marker>
          <c:cat>
            <c:strRef>
              <c:f>Sheet1!$B$1:$L$1</c:f>
              <c:strCache>
                <c:ptCount val="11"/>
                <c:pt idx="0">
                  <c:v>2005</c:v>
                </c:pt>
                <c:pt idx="1">
                  <c:v>2006</c:v>
                </c:pt>
                <c:pt idx="2">
                  <c:v>2007</c:v>
                </c:pt>
                <c:pt idx="3">
                  <c:v>2008</c:v>
                </c:pt>
                <c:pt idx="4">
                  <c:v>2009</c:v>
                </c:pt>
                <c:pt idx="5">
                  <c:v>2010</c:v>
                </c:pt>
                <c:pt idx="6">
                  <c:v>2011</c:v>
                </c:pt>
                <c:pt idx="7">
                  <c:v>2012</c:v>
                </c:pt>
                <c:pt idx="8">
                  <c:v>2013</c:v>
                </c:pt>
                <c:pt idx="9">
                  <c:v>2014</c:v>
                </c:pt>
                <c:pt idx="10">
                  <c:v>3/4 2015</c:v>
                </c:pt>
              </c:strCache>
            </c:strRef>
          </c:cat>
          <c:val>
            <c:numRef>
              <c:f>Sheet1!$B$4:$L$4</c:f>
              <c:numCache>
                <c:formatCode>General</c:formatCode>
                <c:ptCount val="11"/>
                <c:pt idx="0">
                  <c:v>16.66</c:v>
                </c:pt>
                <c:pt idx="1">
                  <c:v>12.6</c:v>
                </c:pt>
                <c:pt idx="2">
                  <c:v>10.9</c:v>
                </c:pt>
                <c:pt idx="3">
                  <c:v>9.5</c:v>
                </c:pt>
                <c:pt idx="4">
                  <c:v>9.5</c:v>
                </c:pt>
                <c:pt idx="5">
                  <c:v>10.4</c:v>
                </c:pt>
                <c:pt idx="6">
                  <c:v>10.5</c:v>
                </c:pt>
                <c:pt idx="7">
                  <c:v>12.5</c:v>
                </c:pt>
                <c:pt idx="8">
                  <c:v>15.2</c:v>
                </c:pt>
                <c:pt idx="9">
                  <c:v>17.100000000000001</c:v>
                </c:pt>
                <c:pt idx="10">
                  <c:v>19.100000000000001</c:v>
                </c:pt>
              </c:numCache>
            </c:numRef>
          </c:val>
          <c:smooth val="0"/>
          <c:extLst>
            <c:ext xmlns:c16="http://schemas.microsoft.com/office/drawing/2014/chart" uri="{C3380CC4-5D6E-409C-BE32-E72D297353CC}">
              <c16:uniqueId val="{00000005-3C55-4FEF-9F5A-94EA2A6F8B84}"/>
            </c:ext>
          </c:extLst>
        </c:ser>
        <c:ser>
          <c:idx val="3"/>
          <c:order val="3"/>
          <c:tx>
            <c:strRef>
              <c:f>Sheet1!$A$5</c:f>
              <c:strCache>
                <c:ptCount val="1"/>
                <c:pt idx="0">
                  <c:v>Cannabis</c:v>
                </c:pt>
              </c:strCache>
            </c:strRef>
          </c:tx>
          <c:spPr>
            <a:ln w="28575" cap="rnd" cmpd="sng">
              <a:solidFill>
                <a:schemeClr val="tx2"/>
              </a:solidFill>
              <a:round/>
            </a:ln>
            <a:effectLst/>
          </c:spPr>
          <c:marker>
            <c:symbol val="circle"/>
            <c:size val="8"/>
            <c:spPr>
              <a:solidFill>
                <a:srgbClr val="CC66FF"/>
              </a:solidFill>
              <a:ln w="28575" cmpd="sng">
                <a:solidFill>
                  <a:schemeClr val="tx2"/>
                </a:solidFill>
              </a:ln>
              <a:effectLst/>
            </c:spPr>
          </c:marker>
          <c:cat>
            <c:strRef>
              <c:f>Sheet1!$B$1:$L$1</c:f>
              <c:strCache>
                <c:ptCount val="11"/>
                <c:pt idx="0">
                  <c:v>2005</c:v>
                </c:pt>
                <c:pt idx="1">
                  <c:v>2006</c:v>
                </c:pt>
                <c:pt idx="2">
                  <c:v>2007</c:v>
                </c:pt>
                <c:pt idx="3">
                  <c:v>2008</c:v>
                </c:pt>
                <c:pt idx="4">
                  <c:v>2009</c:v>
                </c:pt>
                <c:pt idx="5">
                  <c:v>2010</c:v>
                </c:pt>
                <c:pt idx="6">
                  <c:v>2011</c:v>
                </c:pt>
                <c:pt idx="7">
                  <c:v>2012</c:v>
                </c:pt>
                <c:pt idx="8">
                  <c:v>2013</c:v>
                </c:pt>
                <c:pt idx="9">
                  <c:v>2014</c:v>
                </c:pt>
                <c:pt idx="10">
                  <c:v>3/4 2015</c:v>
                </c:pt>
              </c:strCache>
            </c:strRef>
          </c:cat>
          <c:val>
            <c:numRef>
              <c:f>Sheet1!$B$5:$L$5</c:f>
              <c:numCache>
                <c:formatCode>General</c:formatCode>
                <c:ptCount val="11"/>
                <c:pt idx="0">
                  <c:v>32.700000000000003</c:v>
                </c:pt>
                <c:pt idx="1">
                  <c:v>32.700000000000003</c:v>
                </c:pt>
                <c:pt idx="2">
                  <c:v>33.9</c:v>
                </c:pt>
                <c:pt idx="3">
                  <c:v>34.700000000000003</c:v>
                </c:pt>
                <c:pt idx="4">
                  <c:v>35.1</c:v>
                </c:pt>
                <c:pt idx="5">
                  <c:v>35.700000000000003</c:v>
                </c:pt>
                <c:pt idx="6">
                  <c:v>34.299999999999997</c:v>
                </c:pt>
                <c:pt idx="7">
                  <c:v>33.1</c:v>
                </c:pt>
                <c:pt idx="8">
                  <c:v>31.7</c:v>
                </c:pt>
                <c:pt idx="9">
                  <c:v>30.4</c:v>
                </c:pt>
                <c:pt idx="10">
                  <c:v>28.2</c:v>
                </c:pt>
              </c:numCache>
            </c:numRef>
          </c:val>
          <c:smooth val="0"/>
          <c:extLst>
            <c:ext xmlns:c16="http://schemas.microsoft.com/office/drawing/2014/chart" uri="{C3380CC4-5D6E-409C-BE32-E72D297353CC}">
              <c16:uniqueId val="{00000006-3C55-4FEF-9F5A-94EA2A6F8B84}"/>
            </c:ext>
          </c:extLst>
        </c:ser>
        <c:dLbls>
          <c:showLegendKey val="0"/>
          <c:showVal val="0"/>
          <c:showCatName val="0"/>
          <c:showSerName val="0"/>
          <c:showPercent val="0"/>
          <c:showBubbleSize val="0"/>
        </c:dLbls>
        <c:marker val="1"/>
        <c:smooth val="0"/>
        <c:axId val="137786800"/>
        <c:axId val="137787360"/>
      </c:lineChart>
      <c:catAx>
        <c:axId val="137786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crossAx val="137787360"/>
        <c:crosses val="autoZero"/>
        <c:auto val="1"/>
        <c:lblAlgn val="ctr"/>
        <c:lblOffset val="100"/>
        <c:noMultiLvlLbl val="0"/>
      </c:catAx>
      <c:valAx>
        <c:axId val="137787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r>
                  <a:rPr lang="en-US" sz="1400" dirty="0" smtClean="0">
                    <a:latin typeface="+mj-lt"/>
                  </a:rPr>
                  <a:t>% of Items Seized</a:t>
                </a:r>
                <a:endParaRPr lang="en-US" sz="1400" dirty="0">
                  <a:latin typeface="+mj-lt"/>
                </a:endParaRPr>
              </a:p>
            </c:rich>
          </c:tx>
          <c:layout>
            <c:manualLayout>
              <c:xMode val="edge"/>
              <c:yMode val="edge"/>
              <c:x val="0"/>
              <c:y val="0.26468363966194303"/>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37786800"/>
        <c:crosses val="autoZero"/>
        <c:crossBetween val="between"/>
      </c:valAx>
      <c:spPr>
        <a:noFill/>
        <a:ln>
          <a:noFill/>
        </a:ln>
        <a:effectLst/>
      </c:spPr>
    </c:plotArea>
    <c:legend>
      <c:legendPos val="r"/>
      <c:layout>
        <c:manualLayout>
          <c:xMode val="edge"/>
          <c:yMode val="edge"/>
          <c:x val="0.75085436863744603"/>
          <c:y val="0.23951402572062699"/>
          <c:w val="0.23565645623776801"/>
          <c:h val="0.26265735635208698"/>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j-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8th Grade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Cocaine</c:v>
                </c:pt>
                <c:pt idx="1">
                  <c:v>Crack</c:v>
                </c:pt>
                <c:pt idx="2">
                  <c:v>Methamphetamine</c:v>
                </c:pt>
                <c:pt idx="3">
                  <c:v>Other Amphetamines</c:v>
                </c:pt>
              </c:strCache>
            </c:strRef>
          </c:cat>
          <c:val>
            <c:numRef>
              <c:f>Sheet1!$B$2:$B$5</c:f>
              <c:numCache>
                <c:formatCode>General</c:formatCode>
                <c:ptCount val="4"/>
                <c:pt idx="0">
                  <c:v>0.3</c:v>
                </c:pt>
                <c:pt idx="1">
                  <c:v>0.2</c:v>
                </c:pt>
                <c:pt idx="2">
                  <c:v>0.3</c:v>
                </c:pt>
                <c:pt idx="3">
                  <c:v>0.7</c:v>
                </c:pt>
              </c:numCache>
            </c:numRef>
          </c:val>
          <c:extLst>
            <c:ext xmlns:c16="http://schemas.microsoft.com/office/drawing/2014/chart" uri="{C3380CC4-5D6E-409C-BE32-E72D297353CC}">
              <c16:uniqueId val="{00000000-2C79-4842-8D79-4D8B6014DA89}"/>
            </c:ext>
          </c:extLst>
        </c:ser>
        <c:ser>
          <c:idx val="1"/>
          <c:order val="1"/>
          <c:tx>
            <c:strRef>
              <c:f>Sheet1!$C$1</c:f>
              <c:strCache>
                <c:ptCount val="1"/>
                <c:pt idx="0">
                  <c:v>10th Grade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Cocaine</c:v>
                </c:pt>
                <c:pt idx="1">
                  <c:v>Crack</c:v>
                </c:pt>
                <c:pt idx="2">
                  <c:v>Methamphetamine</c:v>
                </c:pt>
                <c:pt idx="3">
                  <c:v>Other Amphetamines</c:v>
                </c:pt>
              </c:strCache>
            </c:strRef>
          </c:cat>
          <c:val>
            <c:numRef>
              <c:f>Sheet1!$C$2:$C$5</c:f>
              <c:numCache>
                <c:formatCode>General</c:formatCode>
                <c:ptCount val="4"/>
                <c:pt idx="0">
                  <c:v>0.4</c:v>
                </c:pt>
                <c:pt idx="1">
                  <c:v>0.2</c:v>
                </c:pt>
                <c:pt idx="2">
                  <c:v>0.2</c:v>
                </c:pt>
                <c:pt idx="3">
                  <c:v>2.7</c:v>
                </c:pt>
              </c:numCache>
            </c:numRef>
          </c:val>
          <c:extLst>
            <c:ext xmlns:c16="http://schemas.microsoft.com/office/drawing/2014/chart" uri="{C3380CC4-5D6E-409C-BE32-E72D297353CC}">
              <c16:uniqueId val="{00000001-2C79-4842-8D79-4D8B6014DA89}"/>
            </c:ext>
          </c:extLst>
        </c:ser>
        <c:ser>
          <c:idx val="2"/>
          <c:order val="2"/>
          <c:tx>
            <c:strRef>
              <c:f>Sheet1!$D$1</c:f>
              <c:strCache>
                <c:ptCount val="1"/>
                <c:pt idx="0">
                  <c:v>12th Grade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Cocaine</c:v>
                </c:pt>
                <c:pt idx="1">
                  <c:v>Crack</c:v>
                </c:pt>
                <c:pt idx="2">
                  <c:v>Methamphetamine</c:v>
                </c:pt>
                <c:pt idx="3">
                  <c:v>Other Amphetamines</c:v>
                </c:pt>
              </c:strCache>
            </c:strRef>
          </c:cat>
          <c:val>
            <c:numRef>
              <c:f>Sheet1!$D$2:$D$5</c:f>
              <c:numCache>
                <c:formatCode>General</c:formatCode>
                <c:ptCount val="4"/>
                <c:pt idx="0">
                  <c:v>0.9</c:v>
                </c:pt>
                <c:pt idx="1">
                  <c:v>0.5</c:v>
                </c:pt>
                <c:pt idx="2">
                  <c:v>0.3</c:v>
                </c:pt>
                <c:pt idx="3">
                  <c:v>3</c:v>
                </c:pt>
              </c:numCache>
            </c:numRef>
          </c:val>
          <c:extLst>
            <c:ext xmlns:c16="http://schemas.microsoft.com/office/drawing/2014/chart" uri="{C3380CC4-5D6E-409C-BE32-E72D297353CC}">
              <c16:uniqueId val="{00000002-2C79-4842-8D79-4D8B6014DA89}"/>
            </c:ext>
          </c:extLst>
        </c:ser>
        <c:dLbls>
          <c:dLblPos val="outEnd"/>
          <c:showLegendKey val="0"/>
          <c:showVal val="1"/>
          <c:showCatName val="0"/>
          <c:showSerName val="0"/>
          <c:showPercent val="0"/>
          <c:showBubbleSize val="0"/>
        </c:dLbls>
        <c:gapWidth val="219"/>
        <c:overlap val="-27"/>
        <c:axId val="389049488"/>
        <c:axId val="389049816"/>
      </c:barChart>
      <c:catAx>
        <c:axId val="389049488"/>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Type of Stimulant</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9049816"/>
        <c:crosses val="autoZero"/>
        <c:auto val="1"/>
        <c:lblAlgn val="ctr"/>
        <c:lblOffset val="100"/>
        <c:noMultiLvlLbl val="0"/>
      </c:catAx>
      <c:valAx>
        <c:axId val="389049816"/>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Percent</a:t>
                </a:r>
                <a:r>
                  <a:rPr lang="en-US" sz="1600" baseline="0" dirty="0"/>
                  <a:t> of Respondents (%)</a:t>
                </a:r>
                <a:endParaRPr lang="en-US" sz="1600" dirty="0"/>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389049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1"/>
      <c:rotY val="20"/>
      <c:depthPercent val="100"/>
      <c:rAngAx val="1"/>
    </c:view3D>
    <c:floor>
      <c:thickness val="0"/>
      <c:spPr>
        <a:solidFill>
          <a:srgbClr val="C0C0C0"/>
        </a:solidFill>
        <a:ln w="12700">
          <a:solidFill>
            <a:srgbClr val="FFFFFF"/>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0.13291925465838508"/>
          <c:y val="3.0805687203791468E-2"/>
          <c:w val="0.85465838509316772"/>
          <c:h val="0.81516587677725116"/>
        </c:manualLayout>
      </c:layout>
      <c:bar3DChart>
        <c:barDir val="col"/>
        <c:grouping val="clustered"/>
        <c:varyColors val="0"/>
        <c:ser>
          <c:idx val="0"/>
          <c:order val="0"/>
          <c:tx>
            <c:strRef>
              <c:f>Sheet1!$A$2</c:f>
              <c:strCache>
                <c:ptCount val="1"/>
                <c:pt idx="0">
                  <c:v>Prob Sample</c:v>
                </c:pt>
              </c:strCache>
            </c:strRef>
          </c:tx>
          <c:spPr>
            <a:gradFill rotWithShape="0">
              <a:gsLst>
                <a:gs pos="0">
                  <a:srgbClr xmlns:mc="http://schemas.openxmlformats.org/markup-compatibility/2006" xmlns:a14="http://schemas.microsoft.com/office/drawing/2010/main" val="FF0000" mc:Ignorable="a14" a14:legacySpreadsheetColorIndex="10"/>
                </a:gs>
                <a:gs pos="100000">
                  <a:srgbClr xmlns:mc="http://schemas.openxmlformats.org/markup-compatibility/2006" xmlns:a14="http://schemas.microsoft.com/office/drawing/2010/main" val="000000" mc:Ignorable="a14" a14:legacySpreadsheetColorIndex="10">
                    <a:gamma/>
                    <a:shade val="46275"/>
                    <a:invGamma/>
                  </a:srgbClr>
                </a:gs>
              </a:gsLst>
              <a:path path="rect">
                <a:fillToRect l="50000" t="50000" r="50000" b="50000"/>
              </a:path>
            </a:gradFill>
            <a:ln w="13430">
              <a:solidFill>
                <a:srgbClr val="000000"/>
              </a:solidFill>
              <a:prstDash val="solid"/>
            </a:ln>
          </c:spPr>
          <c:invertIfNegative val="0"/>
          <c:dLbls>
            <c:dLbl>
              <c:idx val="0"/>
              <c:layout>
                <c:manualLayout>
                  <c:x val="2.340606167887721E-2"/>
                  <c:y val="-4.9537978877667421E-2"/>
                </c:manualLayout>
              </c:layout>
              <c:tx>
                <c:rich>
                  <a:bodyPr/>
                  <a:lstStyle/>
                  <a:p>
                    <a:pPr>
                      <a:defRPr sz="1904" b="1" i="0" u="none" strike="noStrike" baseline="0">
                        <a:solidFill>
                          <a:srgbClr val="FFFFFF"/>
                        </a:solidFill>
                        <a:latin typeface="Arial"/>
                        <a:ea typeface="Arial"/>
                        <a:cs typeface="Arial"/>
                      </a:defRPr>
                    </a:pPr>
                    <a:r>
                      <a:rPr lang="en-US"/>
                      <a:t>23%</a:t>
                    </a:r>
                  </a:p>
                </c:rich>
              </c:tx>
              <c:spPr>
                <a:noFill/>
                <a:ln w="26861">
                  <a:noFill/>
                </a:ln>
              </c:spP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86C-4830-868F-AED2EB3BEFAC}"/>
                </c:ext>
              </c:extLst>
            </c:dLbl>
            <c:dLbl>
              <c:idx val="1"/>
              <c:layout>
                <c:manualLayout>
                  <c:x val="2.3998901757926461E-2"/>
                  <c:y val="-5.6474883796516329E-2"/>
                </c:manualLayout>
              </c:layout>
              <c:tx>
                <c:rich>
                  <a:bodyPr/>
                  <a:lstStyle/>
                  <a:p>
                    <a:pPr>
                      <a:defRPr sz="1904" b="1" i="0" u="none" strike="noStrike" baseline="0">
                        <a:solidFill>
                          <a:srgbClr val="FFFFFF"/>
                        </a:solidFill>
                        <a:latin typeface="Arial"/>
                        <a:ea typeface="Arial"/>
                        <a:cs typeface="Arial"/>
                      </a:defRPr>
                    </a:pPr>
                    <a:r>
                      <a:rPr lang="en-US"/>
                      <a:t>42%</a:t>
                    </a:r>
                  </a:p>
                </c:rich>
              </c:tx>
              <c:spPr>
                <a:noFill/>
                <a:ln w="26861">
                  <a:noFill/>
                </a:ln>
              </c:spP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586C-4830-868F-AED2EB3BEFAC}"/>
                </c:ext>
              </c:extLst>
            </c:dLbl>
            <c:dLbl>
              <c:idx val="2"/>
              <c:layout>
                <c:manualLayout>
                  <c:x val="2.5833854541291834E-2"/>
                  <c:y val="-9.1848042981334921E-2"/>
                </c:manualLayout>
              </c:layout>
              <c:tx>
                <c:rich>
                  <a:bodyPr/>
                  <a:lstStyle/>
                  <a:p>
                    <a:pPr>
                      <a:defRPr sz="1904" b="1" i="0" u="none" strike="noStrike" baseline="0">
                        <a:solidFill>
                          <a:srgbClr val="FFFFFF"/>
                        </a:solidFill>
                        <a:latin typeface="Arial"/>
                        <a:ea typeface="Arial"/>
                        <a:cs typeface="Arial"/>
                      </a:defRPr>
                    </a:pPr>
                    <a:r>
                      <a:rPr lang="en-US"/>
                      <a:t>61%</a:t>
                    </a:r>
                  </a:p>
                </c:rich>
              </c:tx>
              <c:spPr>
                <a:noFill/>
                <a:ln w="26861">
                  <a:noFill/>
                </a:ln>
              </c:spP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586C-4830-868F-AED2EB3BEFAC}"/>
                </c:ext>
              </c:extLst>
            </c:dLbl>
            <c:dLbl>
              <c:idx val="3"/>
              <c:layout>
                <c:manualLayout>
                  <c:x val="2.6426694620341085E-2"/>
                  <c:y val="-7.2040652970591035E-2"/>
                </c:manualLayout>
              </c:layout>
              <c:tx>
                <c:rich>
                  <a:bodyPr/>
                  <a:lstStyle/>
                  <a:p>
                    <a:pPr>
                      <a:defRPr sz="1904" b="1" i="0" u="none" strike="noStrike" baseline="0">
                        <a:solidFill>
                          <a:srgbClr val="FFFFFF"/>
                        </a:solidFill>
                        <a:latin typeface="Arial"/>
                        <a:ea typeface="Arial"/>
                        <a:cs typeface="Arial"/>
                      </a:defRPr>
                    </a:pPr>
                    <a:r>
                      <a:rPr lang="en-US"/>
                      <a:t>86%</a:t>
                    </a:r>
                  </a:p>
                </c:rich>
              </c:tx>
              <c:spPr>
                <a:noFill/>
                <a:ln w="26861">
                  <a:noFill/>
                </a:ln>
              </c:spPr>
              <c:showLegendKey val="0"/>
              <c:showVal val="0"/>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86C-4830-868F-AED2EB3BEFAC}"/>
                </c:ext>
              </c:extLst>
            </c:dLbl>
            <c:dLbl>
              <c:idx val="4"/>
              <c:layout>
                <c:manualLayout>
                  <c:xMode val="edge"/>
                  <c:yMode val="edge"/>
                  <c:x val="0.92298136645962736"/>
                  <c:y val="7.3459715639810422E-2"/>
                </c:manualLayout>
              </c:layout>
              <c:tx>
                <c:rich>
                  <a:bodyPr/>
                  <a:lstStyle/>
                  <a:p>
                    <a:pPr>
                      <a:defRPr sz="1904" b="1" i="0" u="none" strike="noStrike" baseline="0">
                        <a:solidFill>
                          <a:srgbClr val="FFFFFF"/>
                        </a:solidFill>
                        <a:latin typeface="Arial"/>
                        <a:ea typeface="Arial"/>
                        <a:cs typeface="Arial"/>
                      </a:defRPr>
                    </a:pPr>
                    <a:r>
                      <a:rPr lang="en-US"/>
                      <a:t>86%</a:t>
                    </a:r>
                  </a:p>
                </c:rich>
              </c:tx>
              <c:spPr>
                <a:noFill/>
                <a:ln w="26861">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6C-4830-868F-AED2EB3BEFAC}"/>
                </c:ext>
              </c:extLst>
            </c:dLbl>
            <c:spPr>
              <a:noFill/>
              <a:ln w="26861">
                <a:noFill/>
              </a:ln>
            </c:spPr>
            <c:txPr>
              <a:bodyPr wrap="square" lIns="38100" tIns="19050" rIns="38100" bIns="19050" anchor="ctr">
                <a:spAutoFit/>
              </a:bodyPr>
              <a:lstStyle/>
              <a:p>
                <a:pPr>
                  <a:defRPr sz="1904"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4"/>
                <c:pt idx="0">
                  <c:v>Recreational User</c:v>
                </c:pt>
                <c:pt idx="1">
                  <c:v>Chronic Non Treatment</c:v>
                </c:pt>
                <c:pt idx="2">
                  <c:v>Outpatient Tx</c:v>
                </c:pt>
                <c:pt idx="3">
                  <c:v>Residential Tx</c:v>
                </c:pt>
              </c:strCache>
            </c:strRef>
          </c:cat>
          <c:val>
            <c:numRef>
              <c:f>Sheet1!$B$2:$F$2</c:f>
              <c:numCache>
                <c:formatCode>General</c:formatCode>
                <c:ptCount val="4"/>
                <c:pt idx="0">
                  <c:v>23</c:v>
                </c:pt>
                <c:pt idx="1">
                  <c:v>42</c:v>
                </c:pt>
                <c:pt idx="2">
                  <c:v>61</c:v>
                </c:pt>
                <c:pt idx="3">
                  <c:v>86</c:v>
                </c:pt>
              </c:numCache>
            </c:numRef>
          </c:val>
          <c:extLst>
            <c:ext xmlns:c16="http://schemas.microsoft.com/office/drawing/2014/chart" uri="{C3380CC4-5D6E-409C-BE32-E72D297353CC}">
              <c16:uniqueId val="{00000005-586C-4830-868F-AED2EB3BEFAC}"/>
            </c:ext>
          </c:extLst>
        </c:ser>
        <c:dLbls>
          <c:showLegendKey val="0"/>
          <c:showVal val="0"/>
          <c:showCatName val="0"/>
          <c:showSerName val="0"/>
          <c:showPercent val="0"/>
          <c:showBubbleSize val="0"/>
        </c:dLbls>
        <c:gapWidth val="150"/>
        <c:gapDepth val="0"/>
        <c:shape val="box"/>
        <c:axId val="162913224"/>
        <c:axId val="1"/>
        <c:axId val="0"/>
      </c:bar3DChart>
      <c:catAx>
        <c:axId val="162913224"/>
        <c:scaling>
          <c:orientation val="minMax"/>
        </c:scaling>
        <c:delete val="0"/>
        <c:axPos val="b"/>
        <c:numFmt formatCode="General" sourceLinked="1"/>
        <c:majorTickMark val="out"/>
        <c:minorTickMark val="none"/>
        <c:tickLblPos val="low"/>
        <c:spPr>
          <a:ln w="13430">
            <a:solidFill>
              <a:srgbClr val="FFFFFF"/>
            </a:solidFill>
            <a:prstDash val="solid"/>
          </a:ln>
        </c:spPr>
        <c:txPr>
          <a:bodyPr rot="0" vert="horz"/>
          <a:lstStyle/>
          <a:p>
            <a:pPr>
              <a:defRPr sz="1269" b="1" i="0" u="none" strike="noStrike" baseline="0">
                <a:solidFill>
                  <a:srgbClr val="FFFFFF"/>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3430">
              <a:solidFill>
                <a:srgbClr val="FFFFFF"/>
              </a:solidFill>
              <a:prstDash val="solid"/>
            </a:ln>
          </c:spPr>
        </c:majorGridlines>
        <c:title>
          <c:tx>
            <c:rich>
              <a:bodyPr/>
              <a:lstStyle/>
              <a:p>
                <a:pPr>
                  <a:defRPr sz="1904" b="1" i="0" u="none" strike="noStrike" baseline="0">
                    <a:solidFill>
                      <a:srgbClr val="FFFFFF"/>
                    </a:solidFill>
                    <a:latin typeface="Arial"/>
                    <a:ea typeface="Arial"/>
                    <a:cs typeface="Arial"/>
                  </a:defRPr>
                </a:pPr>
                <a:r>
                  <a:rPr lang="en-US"/>
                  <a:t>Percent HIV+</a:t>
                </a:r>
              </a:p>
            </c:rich>
          </c:tx>
          <c:layout>
            <c:manualLayout>
              <c:xMode val="edge"/>
              <c:yMode val="edge"/>
              <c:x val="3.2298136645962733E-2"/>
              <c:y val="0.27251184834123221"/>
            </c:manualLayout>
          </c:layout>
          <c:overlay val="0"/>
          <c:spPr>
            <a:noFill/>
            <a:ln w="26861">
              <a:noFill/>
            </a:ln>
          </c:spPr>
        </c:title>
        <c:numFmt formatCode="General" sourceLinked="1"/>
        <c:majorTickMark val="out"/>
        <c:minorTickMark val="none"/>
        <c:tickLblPos val="nextTo"/>
        <c:spPr>
          <a:ln w="13430">
            <a:solidFill>
              <a:srgbClr val="FFFFFF"/>
            </a:solidFill>
            <a:prstDash val="solid"/>
          </a:ln>
        </c:spPr>
        <c:txPr>
          <a:bodyPr rot="0" vert="horz"/>
          <a:lstStyle/>
          <a:p>
            <a:pPr>
              <a:defRPr sz="1904" b="1" i="0" u="none" strike="noStrike" baseline="0">
                <a:solidFill>
                  <a:srgbClr val="FFFFFF"/>
                </a:solidFill>
                <a:latin typeface="Arial"/>
                <a:ea typeface="Arial"/>
                <a:cs typeface="Arial"/>
              </a:defRPr>
            </a:pPr>
            <a:endParaRPr lang="en-US"/>
          </a:p>
        </c:txPr>
        <c:crossAx val="162913224"/>
        <c:crosses val="autoZero"/>
        <c:crossBetween val="between"/>
        <c:majorUnit val="20"/>
      </c:valAx>
      <c:spPr>
        <a:noFill/>
        <a:ln w="26861">
          <a:noFill/>
        </a:ln>
      </c:spPr>
    </c:plotArea>
    <c:plotVisOnly val="1"/>
    <c:dispBlanksAs val="gap"/>
    <c:showDLblsOverMax val="0"/>
  </c:chart>
  <c:spPr>
    <a:noFill/>
    <a:ln>
      <a:noFill/>
    </a:ln>
  </c:spPr>
  <c:txPr>
    <a:bodyPr/>
    <a:lstStyle/>
    <a:p>
      <a:pPr>
        <a:defRPr sz="1904"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58"/>
      <c:rotY val="20"/>
      <c:depthPercent val="100"/>
      <c:rAngAx val="1"/>
    </c:view3D>
    <c:floor>
      <c:thickness val="0"/>
      <c:spPr>
        <a:solidFill>
          <a:srgbClr val="C0C0C0"/>
        </a:solidFill>
        <a:ln w="12700">
          <a:solidFill>
            <a:srgbClr val="FFFFFF"/>
          </a:solidFill>
          <a:prstDash val="solid"/>
        </a:ln>
      </c:spPr>
    </c:floor>
    <c:sideWall>
      <c:thickness val="0"/>
      <c:spPr>
        <a:noFill/>
        <a:ln w="12700">
          <a:solidFill>
            <a:srgbClr val="FFFFFF"/>
          </a:solidFill>
          <a:prstDash val="solid"/>
        </a:ln>
      </c:spPr>
    </c:sideWall>
    <c:backWall>
      <c:thickness val="0"/>
      <c:spPr>
        <a:noFill/>
        <a:ln w="12700">
          <a:solidFill>
            <a:srgbClr val="FFFFFF"/>
          </a:solidFill>
          <a:prstDash val="solid"/>
        </a:ln>
      </c:spPr>
    </c:backWall>
    <c:plotArea>
      <c:layout>
        <c:manualLayout>
          <c:layoutTarget val="inner"/>
          <c:xMode val="edge"/>
          <c:yMode val="edge"/>
          <c:x val="6.6469719350073855E-2"/>
          <c:y val="7.575757575757576E-3"/>
          <c:w val="0.92909896602658792"/>
          <c:h val="0.84343434343434343"/>
        </c:manualLayout>
      </c:layout>
      <c:bar3DChart>
        <c:barDir val="col"/>
        <c:grouping val="clustered"/>
        <c:varyColors val="0"/>
        <c:ser>
          <c:idx val="0"/>
          <c:order val="0"/>
          <c:tx>
            <c:strRef>
              <c:f>Sheet1!$A$2</c:f>
              <c:strCache>
                <c:ptCount val="1"/>
                <c:pt idx="0">
                  <c:v>Prob Sample</c:v>
                </c:pt>
              </c:strCache>
            </c:strRef>
          </c:tx>
          <c:spPr>
            <a:gradFill rotWithShape="0">
              <a:gsLst>
                <a:gs pos="0">
                  <a:srgbClr xmlns:mc="http://schemas.openxmlformats.org/markup-compatibility/2006" xmlns:a14="http://schemas.microsoft.com/office/drawing/2010/main" val="FF0000" mc:Ignorable="a14" a14:legacySpreadsheetColorIndex="10"/>
                </a:gs>
                <a:gs pos="100000">
                  <a:srgbClr xmlns:mc="http://schemas.openxmlformats.org/markup-compatibility/2006" xmlns:a14="http://schemas.microsoft.com/office/drawing/2010/main" val="000000" mc:Ignorable="a14" a14:legacySpreadsheetColorIndex="10">
                    <a:gamma/>
                    <a:shade val="46275"/>
                    <a:invGamma/>
                  </a:srgbClr>
                </a:gs>
              </a:gsLst>
              <a:path path="rect">
                <a:fillToRect l="50000" t="50000" r="50000" b="50000"/>
              </a:path>
            </a:gradFill>
            <a:ln w="15097">
              <a:solidFill>
                <a:srgbClr val="000000"/>
              </a:solidFill>
              <a:prstDash val="solid"/>
            </a:ln>
          </c:spPr>
          <c:invertIfNegative val="0"/>
          <c:dLbls>
            <c:dLbl>
              <c:idx val="0"/>
              <c:layout>
                <c:manualLayout>
                  <c:x val="1.8643871249034771E-2"/>
                  <c:y val="-7.2997922478526434E-2"/>
                </c:manualLayout>
              </c:layout>
              <c:tx>
                <c:rich>
                  <a:bodyPr/>
                  <a:lstStyle/>
                  <a:p>
                    <a:pPr>
                      <a:defRPr sz="1813" b="1" i="0" u="none" strike="noStrike" baseline="0">
                        <a:solidFill>
                          <a:srgbClr val="FFFFFF"/>
                        </a:solidFill>
                        <a:latin typeface="Arial"/>
                        <a:ea typeface="Arial"/>
                        <a:cs typeface="Arial"/>
                      </a:defRPr>
                    </a:pPr>
                    <a:r>
                      <a:rPr lang="en-US"/>
                      <a:t>23%</a:t>
                    </a:r>
                  </a:p>
                </c:rich>
              </c:tx>
              <c:spPr>
                <a:noFill/>
                <a:ln w="30195">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1AF-47BF-B31F-C00D44DA34F6}"/>
                </c:ext>
              </c:extLst>
            </c:dLbl>
            <c:dLbl>
              <c:idx val="1"/>
              <c:layout>
                <c:manualLayout>
                  <c:x val="1.5852999902038145E-2"/>
                  <c:y val="-7.8581633156508568E-2"/>
                </c:manualLayout>
              </c:layout>
              <c:tx>
                <c:rich>
                  <a:bodyPr/>
                  <a:lstStyle/>
                  <a:p>
                    <a:pPr>
                      <a:defRPr sz="1813" b="1" i="0" u="none" strike="noStrike" baseline="0">
                        <a:solidFill>
                          <a:srgbClr val="FFFFFF"/>
                        </a:solidFill>
                        <a:latin typeface="Arial"/>
                        <a:ea typeface="Arial"/>
                        <a:cs typeface="Arial"/>
                      </a:defRPr>
                    </a:pPr>
                    <a:r>
                      <a:rPr lang="en-US"/>
                      <a:t>42%</a:t>
                    </a:r>
                  </a:p>
                </c:rich>
              </c:tx>
              <c:spPr>
                <a:noFill/>
                <a:ln w="30195">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1AF-47BF-B31F-C00D44DA34F6}"/>
                </c:ext>
              </c:extLst>
            </c:dLbl>
            <c:dLbl>
              <c:idx val="2"/>
              <c:layout>
                <c:manualLayout>
                  <c:x val="1.6016468560604347E-2"/>
                  <c:y val="-0.11446859641037205"/>
                </c:manualLayout>
              </c:layout>
              <c:tx>
                <c:rich>
                  <a:bodyPr/>
                  <a:lstStyle/>
                  <a:p>
                    <a:pPr>
                      <a:defRPr sz="1813" b="1" i="0" u="none" strike="noStrike" baseline="0">
                        <a:solidFill>
                          <a:srgbClr val="FFFFFF"/>
                        </a:solidFill>
                        <a:latin typeface="Arial"/>
                        <a:ea typeface="Arial"/>
                        <a:cs typeface="Arial"/>
                      </a:defRPr>
                    </a:pPr>
                    <a:r>
                      <a:rPr lang="en-US"/>
                      <a:t>61%</a:t>
                    </a:r>
                  </a:p>
                </c:rich>
              </c:tx>
              <c:spPr>
                <a:noFill/>
                <a:ln w="30195">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1AF-47BF-B31F-C00D44DA34F6}"/>
                </c:ext>
              </c:extLst>
            </c:dLbl>
            <c:dLbl>
              <c:idx val="3"/>
              <c:layout>
                <c:manualLayout>
                  <c:x val="1.9134146968062815E-2"/>
                  <c:y val="-9.257568937840556E-2"/>
                </c:manualLayout>
              </c:layout>
              <c:tx>
                <c:rich>
                  <a:bodyPr/>
                  <a:lstStyle/>
                  <a:p>
                    <a:pPr>
                      <a:defRPr sz="1813" b="1" i="0" u="none" strike="noStrike" baseline="0">
                        <a:solidFill>
                          <a:srgbClr val="FFFFFF"/>
                        </a:solidFill>
                        <a:latin typeface="Arial"/>
                        <a:ea typeface="Arial"/>
                        <a:cs typeface="Arial"/>
                      </a:defRPr>
                    </a:pPr>
                    <a:r>
                      <a:rPr lang="en-US"/>
                      <a:t>86%</a:t>
                    </a:r>
                  </a:p>
                </c:rich>
              </c:tx>
              <c:spPr>
                <a:noFill/>
                <a:ln w="30195">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AF-47BF-B31F-C00D44DA34F6}"/>
                </c:ext>
              </c:extLst>
            </c:dLbl>
            <c:dLbl>
              <c:idx val="4"/>
              <c:tx>
                <c:rich>
                  <a:bodyPr/>
                  <a:lstStyle/>
                  <a:p>
                    <a:pPr>
                      <a:defRPr sz="1813" b="1" i="0" u="none" strike="noStrike" baseline="0">
                        <a:solidFill>
                          <a:srgbClr val="FFFFFF"/>
                        </a:solidFill>
                        <a:latin typeface="Arial"/>
                        <a:ea typeface="Arial"/>
                        <a:cs typeface="Arial"/>
                      </a:defRPr>
                    </a:pPr>
                    <a:r>
                      <a:rPr lang="en-US"/>
                      <a:t>86%</a:t>
                    </a:r>
                  </a:p>
                </c:rich>
              </c:tx>
              <c:spPr>
                <a:noFill/>
                <a:ln w="30195">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1AF-47BF-B31F-C00D44DA34F6}"/>
                </c:ext>
              </c:extLst>
            </c:dLbl>
            <c:spPr>
              <a:noFill/>
              <a:ln w="30195">
                <a:noFill/>
              </a:ln>
            </c:spPr>
            <c:txPr>
              <a:bodyPr wrap="square" lIns="38100" tIns="19050" rIns="38100" bIns="19050" anchor="ctr">
                <a:spAutoFit/>
              </a:bodyPr>
              <a:lstStyle/>
              <a:p>
                <a:pPr>
                  <a:defRPr sz="1813" b="1" i="0" u="none" strike="noStrike" baseline="0">
                    <a:solidFill>
                      <a:srgbClr val="FFFFFF"/>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4"/>
                <c:pt idx="0">
                  <c:v>Recreational User</c:v>
                </c:pt>
                <c:pt idx="1">
                  <c:v>Chronic Non Treatment</c:v>
                </c:pt>
                <c:pt idx="2">
                  <c:v>Outpatient Tx</c:v>
                </c:pt>
                <c:pt idx="3">
                  <c:v>Residential Tx</c:v>
                </c:pt>
              </c:strCache>
            </c:strRef>
          </c:cat>
          <c:val>
            <c:numRef>
              <c:f>Sheet1!$B$2:$F$2</c:f>
              <c:numCache>
                <c:formatCode>General</c:formatCode>
                <c:ptCount val="4"/>
                <c:pt idx="0">
                  <c:v>23</c:v>
                </c:pt>
                <c:pt idx="1">
                  <c:v>42</c:v>
                </c:pt>
                <c:pt idx="2">
                  <c:v>61</c:v>
                </c:pt>
                <c:pt idx="3">
                  <c:v>86</c:v>
                </c:pt>
              </c:numCache>
            </c:numRef>
          </c:val>
          <c:extLst>
            <c:ext xmlns:c16="http://schemas.microsoft.com/office/drawing/2014/chart" uri="{C3380CC4-5D6E-409C-BE32-E72D297353CC}">
              <c16:uniqueId val="{00000005-C1AF-47BF-B31F-C00D44DA34F6}"/>
            </c:ext>
          </c:extLst>
        </c:ser>
        <c:dLbls>
          <c:showLegendKey val="0"/>
          <c:showVal val="0"/>
          <c:showCatName val="0"/>
          <c:showSerName val="0"/>
          <c:showPercent val="0"/>
          <c:showBubbleSize val="0"/>
        </c:dLbls>
        <c:gapWidth val="150"/>
        <c:gapDepth val="0"/>
        <c:shape val="box"/>
        <c:axId val="195760032"/>
        <c:axId val="1"/>
        <c:axId val="0"/>
      </c:bar3DChart>
      <c:catAx>
        <c:axId val="195760032"/>
        <c:scaling>
          <c:orientation val="minMax"/>
        </c:scaling>
        <c:delete val="0"/>
        <c:axPos val="b"/>
        <c:numFmt formatCode="General" sourceLinked="1"/>
        <c:majorTickMark val="out"/>
        <c:minorTickMark val="none"/>
        <c:tickLblPos val="low"/>
        <c:spPr>
          <a:ln w="15097">
            <a:solidFill>
              <a:srgbClr val="FFFFFF"/>
            </a:solidFill>
            <a:prstDash val="solid"/>
          </a:ln>
        </c:spPr>
        <c:txPr>
          <a:bodyPr rot="0" vert="horz"/>
          <a:lstStyle/>
          <a:p>
            <a:pPr>
              <a:defRPr sz="1427" b="1" i="0" u="none" strike="noStrike" baseline="0">
                <a:solidFill>
                  <a:srgbClr val="FFFFFF"/>
                </a:solidFill>
                <a:latin typeface="Arial"/>
                <a:ea typeface="Arial"/>
                <a:cs typeface="Arial"/>
              </a:defRPr>
            </a:pPr>
            <a:endParaRPr lang="en-US"/>
          </a:p>
        </c:txPr>
        <c:crossAx val="1"/>
        <c:crosses val="autoZero"/>
        <c:auto val="1"/>
        <c:lblAlgn val="ctr"/>
        <c:lblOffset val="100"/>
        <c:tickLblSkip val="1"/>
        <c:tickMarkSkip val="1"/>
        <c:noMultiLvlLbl val="0"/>
      </c:catAx>
      <c:valAx>
        <c:axId val="1"/>
        <c:scaling>
          <c:orientation val="minMax"/>
          <c:max val="100"/>
        </c:scaling>
        <c:delete val="0"/>
        <c:axPos val="l"/>
        <c:majorGridlines>
          <c:spPr>
            <a:ln w="15097">
              <a:solidFill>
                <a:srgbClr val="FFFFFF"/>
              </a:solidFill>
              <a:prstDash val="solid"/>
            </a:ln>
          </c:spPr>
        </c:majorGridlines>
        <c:numFmt formatCode="General" sourceLinked="1"/>
        <c:majorTickMark val="out"/>
        <c:minorTickMark val="none"/>
        <c:tickLblPos val="nextTo"/>
        <c:spPr>
          <a:ln w="15097">
            <a:solidFill>
              <a:srgbClr val="FFFFFF"/>
            </a:solidFill>
            <a:prstDash val="solid"/>
          </a:ln>
        </c:spPr>
        <c:txPr>
          <a:bodyPr rot="0" vert="horz"/>
          <a:lstStyle/>
          <a:p>
            <a:pPr>
              <a:defRPr sz="1813" b="1" i="0" u="none" strike="noStrike" baseline="0">
                <a:solidFill>
                  <a:srgbClr val="FFFFFF"/>
                </a:solidFill>
                <a:latin typeface="Arial"/>
                <a:ea typeface="Arial"/>
                <a:cs typeface="Arial"/>
              </a:defRPr>
            </a:pPr>
            <a:endParaRPr lang="en-US"/>
          </a:p>
        </c:txPr>
        <c:crossAx val="195760032"/>
        <c:crosses val="autoZero"/>
        <c:crossBetween val="between"/>
        <c:majorUnit val="20"/>
      </c:valAx>
      <c:spPr>
        <a:noFill/>
        <a:ln w="30195">
          <a:noFill/>
        </a:ln>
      </c:spPr>
    </c:plotArea>
    <c:plotVisOnly val="1"/>
    <c:dispBlanksAs val="gap"/>
    <c:showDLblsOverMax val="0"/>
  </c:chart>
  <c:spPr>
    <a:noFill/>
    <a:ln>
      <a:noFill/>
    </a:ln>
  </c:spPr>
  <c:txPr>
    <a:bodyPr/>
    <a:lstStyle/>
    <a:p>
      <a:pPr>
        <a:defRPr sz="1813"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Calibri" pitchFamily="34" charset="0"/>
              </a:defRPr>
            </a:lvl1pPr>
          </a:lstStyle>
          <a:p>
            <a:pPr>
              <a:defRPr/>
            </a:pPr>
            <a:endParaRPr lang="en-US"/>
          </a:p>
        </p:txBody>
      </p:sp>
      <p:sp>
        <p:nvSpPr>
          <p:cNvPr id="3" name="Date Placeholder 2"/>
          <p:cNvSpPr>
            <a:spLocks noGrp="1"/>
          </p:cNvSpPr>
          <p:nvPr>
            <p:ph type="dt" sz="quarter"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Calibri" pitchFamily="34" charset="0"/>
              </a:defRPr>
            </a:lvl1pPr>
          </a:lstStyle>
          <a:p>
            <a:pPr>
              <a:defRPr/>
            </a:pPr>
            <a:fld id="{2D69AEEA-D9F2-419B-99FC-2AF6E4A96A29}" type="datetimeFigureOut">
              <a:rPr lang="en-US"/>
              <a:pPr>
                <a:defRPr/>
              </a:pPr>
              <a:t>8/2/2017</a:t>
            </a:fld>
            <a:endParaRPr lang="en-US"/>
          </a:p>
        </p:txBody>
      </p:sp>
      <p:sp>
        <p:nvSpPr>
          <p:cNvPr id="4" name="Footer Placeholder 3"/>
          <p:cNvSpPr>
            <a:spLocks noGrp="1"/>
          </p:cNvSpPr>
          <p:nvPr>
            <p:ph type="ftr" sz="quarter" idx="2"/>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Calibri" pitchFamily="34" charset="0"/>
              </a:defRPr>
            </a:lvl1pPr>
          </a:lstStyle>
          <a:p>
            <a:pPr>
              <a:defRPr/>
            </a:pPr>
            <a:endParaRPr lang="en-US"/>
          </a:p>
        </p:txBody>
      </p:sp>
      <p:sp>
        <p:nvSpPr>
          <p:cNvPr id="5" name="Slide Number Placeholder 4"/>
          <p:cNvSpPr>
            <a:spLocks noGrp="1"/>
          </p:cNvSpPr>
          <p:nvPr>
            <p:ph type="sldNum" sz="quarter" idx="3"/>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Calibri" panose="020F0502020204030204" pitchFamily="34" charset="0"/>
              </a:defRPr>
            </a:lvl1pPr>
          </a:lstStyle>
          <a:p>
            <a:fld id="{4C222ED4-A6B2-4E46-88FD-4BBD80289291}"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atin typeface="Calibri" pitchFamily="34" charset="0"/>
              </a:defRPr>
            </a:lvl1pPr>
          </a:lstStyle>
          <a:p>
            <a:pPr>
              <a:defRPr/>
            </a:pPr>
            <a:endParaRPr lang="en-US"/>
          </a:p>
        </p:txBody>
      </p:sp>
      <p:sp>
        <p:nvSpPr>
          <p:cNvPr id="3" name="Date Placeholder 2"/>
          <p:cNvSpPr>
            <a:spLocks noGrp="1"/>
          </p:cNvSpPr>
          <p:nvPr>
            <p:ph type="dt" idx="1"/>
          </p:nvPr>
        </p:nvSpPr>
        <p:spPr bwMode="auto">
          <a:xfrm>
            <a:off x="4143375"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atin typeface="Calibri" pitchFamily="34" charset="0"/>
              </a:defRPr>
            </a:lvl1pPr>
          </a:lstStyle>
          <a:p>
            <a:pPr>
              <a:defRPr/>
            </a:pPr>
            <a:fld id="{DDA936D0-9D01-4D96-93F0-9012B0B5F693}" type="datetimeFigureOut">
              <a:rPr lang="en-US"/>
              <a:pPr>
                <a:defRPr/>
              </a:pPr>
              <a:t>8/2/2017</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bwMode="auto">
          <a:xfrm>
            <a:off x="731838" y="4560888"/>
            <a:ext cx="5851525"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0"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atin typeface="Calibri" pitchFamily="34" charset="0"/>
              </a:defRPr>
            </a:lvl1pPr>
          </a:lstStyle>
          <a:p>
            <a:pPr>
              <a:defRPr/>
            </a:pPr>
            <a:endParaRPr lang="en-US"/>
          </a:p>
        </p:txBody>
      </p:sp>
      <p:sp>
        <p:nvSpPr>
          <p:cNvPr id="7" name="Slide Number Placeholder 6"/>
          <p:cNvSpPr>
            <a:spLocks noGrp="1"/>
          </p:cNvSpPr>
          <p:nvPr>
            <p:ph type="sldNum" sz="quarter" idx="5"/>
          </p:nvPr>
        </p:nvSpPr>
        <p:spPr bwMode="auto">
          <a:xfrm>
            <a:off x="4143375" y="9120188"/>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atin typeface="Calibri" panose="020F0502020204030204" pitchFamily="34" charset="0"/>
              </a:defRPr>
            </a:lvl1pPr>
          </a:lstStyle>
          <a:p>
            <a:fld id="{8D8D7806-5041-4B18-AE8B-69E46FB3C628}"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hyperlink" Target="http://www.cdc.gov/hiv"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emedicine.medscape.com/article/289973-clinica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TextEdit="1"/>
          </p:cNvSpPr>
          <p:nvPr>
            <p:ph type="sldImg"/>
          </p:nvPr>
        </p:nvSpPr>
        <p:spPr bwMode="auto">
          <a:xfrm>
            <a:off x="1258888"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dirty="0" smtClean="0"/>
              <a:t>The </a:t>
            </a:r>
            <a:r>
              <a:rPr lang="en-US" altLang="en-US" sz="900" dirty="0"/>
              <a:t>purpose of this introductory training is to provide HIV clinicians (including, but not limited to physicians, dentists, nurses, and other allied medical staff, therapists and social workers, and counselors, specialists, and case managers) with an overview of cocaine, methamphetamine, and HIV. The duration of the training is approximately 120-150 minutes (2-2 ½</a:t>
            </a:r>
            <a:r>
              <a:rPr lang="en-US" altLang="en-US" sz="900" baseline="0" dirty="0"/>
              <a:t> </a:t>
            </a:r>
            <a:r>
              <a:rPr lang="en-US" altLang="en-US" sz="900" dirty="0"/>
              <a:t>hours), depending on whether the trainer chooses to present all of the slides, or a selection of slides.</a:t>
            </a:r>
          </a:p>
          <a:p>
            <a:endParaRPr lang="en-US" altLang="en-US" sz="900" dirty="0"/>
          </a:p>
          <a:p>
            <a:r>
              <a:rPr lang="en-US" altLang="en-US" sz="900" dirty="0"/>
              <a:t>Pre- and post-test questions have been inserted at the beginning and end of the presentation to assess a change in the audience’s level </a:t>
            </a:r>
            <a:r>
              <a:rPr lang="en-US" altLang="en-US" sz="900" dirty="0" smtClean="0"/>
              <a:t>of knowledge </a:t>
            </a:r>
            <a:r>
              <a:rPr lang="en-US" altLang="en-US" sz="900" dirty="0"/>
              <a:t>after the information has been presented. An answer key is provided in the Trainer’s notes in slides </a:t>
            </a:r>
            <a:r>
              <a:rPr lang="en-US" altLang="en-US" sz="900" b="1" dirty="0" smtClean="0"/>
              <a:t>4-8</a:t>
            </a:r>
            <a:r>
              <a:rPr lang="en-US" altLang="en-US" sz="900" dirty="0" smtClean="0"/>
              <a:t> </a:t>
            </a:r>
            <a:r>
              <a:rPr lang="en-US" altLang="en-US" sz="900" dirty="0"/>
              <a:t>and slides </a:t>
            </a:r>
            <a:r>
              <a:rPr lang="en-US" altLang="en-US" sz="900" b="1" dirty="0" smtClean="0"/>
              <a:t>118-122</a:t>
            </a:r>
            <a:r>
              <a:rPr lang="en-US" altLang="en-US" sz="900" dirty="0" smtClean="0"/>
              <a:t>.</a:t>
            </a:r>
            <a:endParaRPr lang="en-US" altLang="en-US" sz="900" dirty="0"/>
          </a:p>
          <a:p>
            <a:endParaRPr lang="en-US" altLang="en-US" sz="900" dirty="0"/>
          </a:p>
          <a:p>
            <a:r>
              <a:rPr lang="en-US" altLang="en-US" sz="900" dirty="0"/>
              <a:t>Audience Response System can be utilized, if available, when facilitating the pre- and post-test question sessions, as well as the questions contained on slides </a:t>
            </a:r>
            <a:r>
              <a:rPr lang="en-US" altLang="en-US" sz="900" b="1" dirty="0" smtClean="0"/>
              <a:t>22, 23, 74, and 104</a:t>
            </a:r>
            <a:r>
              <a:rPr lang="en-US" altLang="en-US" sz="900" dirty="0" smtClean="0"/>
              <a:t>. </a:t>
            </a:r>
            <a:endParaRPr lang="en-US" altLang="en-US" sz="900" dirty="0"/>
          </a:p>
          <a:p>
            <a:endParaRPr lang="en-US" altLang="en-US" sz="900" dirty="0"/>
          </a:p>
          <a:p>
            <a:r>
              <a:rPr lang="en-US" altLang="en-US" sz="900" dirty="0"/>
              <a:t>In addition,</a:t>
            </a:r>
            <a:r>
              <a:rPr lang="en-US" altLang="en-US" sz="900" baseline="0" dirty="0"/>
              <a:t> a brief group discussion and two </a:t>
            </a:r>
            <a:r>
              <a:rPr lang="en-US" altLang="en-US" sz="900" dirty="0"/>
              <a:t>case studies have been inserted throughout the presentation to encourage dialogue among the training participants, and to illustrate how the information contained within the presentation can be used clinically</a:t>
            </a:r>
            <a:r>
              <a:rPr lang="en-US" altLang="en-US" sz="900" dirty="0" smtClean="0"/>
              <a:t>.</a:t>
            </a:r>
          </a:p>
          <a:p>
            <a:endParaRPr lang="en-US" altLang="en-US" sz="900" dirty="0" smtClean="0"/>
          </a:p>
          <a:p>
            <a:r>
              <a:rPr lang="en-US" altLang="en-US" sz="900" dirty="0" smtClean="0"/>
              <a:t>Image</a:t>
            </a:r>
            <a:r>
              <a:rPr lang="en-US" altLang="en-US" sz="900" baseline="0" dirty="0" smtClean="0"/>
              <a:t> Credits (L-R): Drug Enforcement Administration, various publications.</a:t>
            </a:r>
            <a:endParaRPr lang="en-US" altLang="en-US" sz="9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INSTRUCTIONS</a:t>
            </a:r>
          </a:p>
          <a:p>
            <a:r>
              <a:rPr lang="en-US" altLang="en-US" sz="900" dirty="0"/>
              <a:t>Briefly review each of the educational objectives with the audience.</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158BCE6-9727-4C69-8D38-1ECEE8A10A41}" type="slidenum">
              <a:rPr lang="en-US" altLang="en-US">
                <a:latin typeface="Arial" panose="020B0604020202020204" pitchFamily="34" charset="0"/>
              </a:rPr>
              <a:pPr eaLnBrk="1" hangingPunct="1">
                <a:spcBef>
                  <a:spcPct val="0"/>
                </a:spcBef>
              </a:pPr>
              <a:t>100</a:t>
            </a:fld>
            <a:endParaRPr lang="en-US" altLang="en-US">
              <a:latin typeface="Arial" panose="020B0604020202020204" pitchFamily="34" charset="0"/>
            </a:endParaRPr>
          </a:p>
        </p:txBody>
      </p:sp>
      <p:sp>
        <p:nvSpPr>
          <p:cNvPr id="196611" name="Slide Image Placeholder 1"/>
          <p:cNvSpPr>
            <a:spLocks noGrp="1" noRot="1" noChangeAspect="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Notes Placeholder 2"/>
          <p:cNvSpPr>
            <a:spLocks noGrp="1"/>
          </p:cNvSpPr>
          <p:nvPr>
            <p:ph type="body" idx="1"/>
          </p:nvPr>
        </p:nvSpPr>
        <p:spPr bwMode="auto">
          <a:xfrm>
            <a:off x="914400" y="4340225"/>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93" tIns="46247" rIns="92493" bIns="46247" numCol="1" anchor="t" anchorCtr="0" compatLnSpc="1">
            <a:prstTxWarp prst="textNoShape">
              <a:avLst/>
            </a:prstTxWarp>
          </a:bodyPr>
          <a:lstStyle/>
          <a:p>
            <a:pPr eaLnBrk="1" hangingPunct="1"/>
            <a:r>
              <a:rPr lang="en-US" altLang="en-US" dirty="0">
                <a:latin typeface="Arial" panose="020B0604020202020204" pitchFamily="34" charset="0"/>
              </a:rPr>
              <a:t>Gay-Specific</a:t>
            </a:r>
            <a:r>
              <a:rPr lang="en-US" altLang="en-US" baseline="0" dirty="0">
                <a:latin typeface="Arial" panose="020B0604020202020204" pitchFamily="34" charset="0"/>
              </a:rPr>
              <a:t> Cognitive Behavioral Therapy (GCBT): CBT that is culturally tailored to address gay-specific issues, and emphasizes HIV risk reduction. </a:t>
            </a:r>
            <a:r>
              <a:rPr lang="en-US" altLang="en-US" dirty="0">
                <a:latin typeface="Arial" panose="020B0604020202020204" pitchFamily="34" charset="0"/>
              </a:rPr>
              <a:t>At</a:t>
            </a:r>
            <a:r>
              <a:rPr lang="en-US" altLang="en-US" baseline="0" dirty="0">
                <a:latin typeface="Arial" panose="020B0604020202020204" pitchFamily="34" charset="0"/>
              </a:rPr>
              <a:t> Friends Getting Off, formerly Friends La Brea, is a community-based outpatient treatment program located at Friends Community Center, a division of Friends Research Institute, Inc. The program offers CM+GCBT to help gay and bisexual men to stop using methamphetamine and to change risk behavior related to HIV and other substance use. Since 2007, the </a:t>
            </a:r>
            <a:r>
              <a:rPr lang="en-US" altLang="en-US" i="1" baseline="0" dirty="0">
                <a:latin typeface="Arial" panose="020B0604020202020204" pitchFamily="34" charset="0"/>
              </a:rPr>
              <a:t>Getting Off </a:t>
            </a:r>
            <a:r>
              <a:rPr lang="en-US" altLang="en-US" baseline="0" dirty="0">
                <a:latin typeface="Arial" panose="020B0604020202020204" pitchFamily="34" charset="0"/>
              </a:rPr>
              <a:t>Intervention has been adopted by multiple other community-based treatment programs.</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The </a:t>
            </a:r>
            <a:r>
              <a:rPr lang="en-US" altLang="en-US" i="1" baseline="0" dirty="0">
                <a:latin typeface="Arial" panose="020B0604020202020204" pitchFamily="34" charset="0"/>
              </a:rPr>
              <a:t>Getting Off </a:t>
            </a:r>
            <a:r>
              <a:rPr lang="en-US" altLang="en-US" baseline="0" dirty="0">
                <a:latin typeface="Arial" panose="020B0604020202020204" pitchFamily="34" charset="0"/>
              </a:rPr>
              <a:t>manual can be downloaded from: http://www.uclaisap.org/assets/documents/Shoptawetal_2005_tx%20manual.pdf. </a:t>
            </a:r>
          </a:p>
          <a:p>
            <a:pPr eaLnBrk="1" hangingPunct="1"/>
            <a:endParaRPr lang="en-US" altLang="en-US" baseline="0" dirty="0">
              <a:latin typeface="Arial" panose="020B0604020202020204" pitchFamily="34" charset="0"/>
            </a:endParaRPr>
          </a:p>
          <a:p>
            <a:pPr eaLnBrk="1" hangingPunct="1"/>
            <a:r>
              <a:rPr lang="en-US" altLang="en-US" b="1" baseline="0" dirty="0">
                <a:latin typeface="Arial" panose="020B0604020202020204" pitchFamily="34" charset="0"/>
              </a:rPr>
              <a:t>REFERENCE:</a:t>
            </a:r>
          </a:p>
          <a:p>
            <a:pPr eaLnBrk="1" hangingPunct="1"/>
            <a:r>
              <a:rPr lang="en-US" altLang="en-US" baseline="0" dirty="0">
                <a:latin typeface="Arial" panose="020B0604020202020204" pitchFamily="34" charset="0"/>
              </a:rPr>
              <a:t>Reback, C.J., </a:t>
            </a:r>
            <a:r>
              <a:rPr lang="en-US" altLang="en-US" baseline="0" dirty="0" err="1">
                <a:latin typeface="Arial" panose="020B0604020202020204" pitchFamily="34" charset="0"/>
              </a:rPr>
              <a:t>Veniegas</a:t>
            </a:r>
            <a:r>
              <a:rPr lang="en-US" altLang="en-US" baseline="0" dirty="0">
                <a:latin typeface="Arial" panose="020B0604020202020204" pitchFamily="34" charset="0"/>
              </a:rPr>
              <a:t>, R., &amp; Shoptaw, S. (2014). Getting Off: Development of a model program for gay and bisexual male methamphetamine users. </a:t>
            </a:r>
            <a:r>
              <a:rPr lang="en-US" altLang="en-US" i="1" baseline="0" dirty="0">
                <a:latin typeface="Arial" panose="020B0604020202020204" pitchFamily="34" charset="0"/>
              </a:rPr>
              <a:t>Journal of Homosexuality, 61</a:t>
            </a:r>
            <a:r>
              <a:rPr lang="en-US" altLang="en-US" i="0" baseline="0" dirty="0">
                <a:latin typeface="Arial" panose="020B0604020202020204" pitchFamily="34" charset="0"/>
              </a:rPr>
              <a:t>, 540-553</a:t>
            </a:r>
            <a:r>
              <a:rPr lang="en-US" altLang="en-US" i="0" baseline="0" dirty="0" smtClean="0">
                <a:latin typeface="Arial" panose="020B0604020202020204" pitchFamily="34" charset="0"/>
              </a:rPr>
              <a:t>.</a:t>
            </a:r>
            <a:endParaRPr lang="en-US" altLang="en-US" baseline="0" dirty="0">
              <a:latin typeface="Arial" panose="020B0604020202020204" pitchFamily="34" charset="0"/>
            </a:endParaRPr>
          </a:p>
        </p:txBody>
      </p:sp>
      <p:sp>
        <p:nvSpPr>
          <p:cNvPr id="196613" name="Slide Number Placeholder 3"/>
          <p:cNvSpPr txBox="1">
            <a:spLocks noGrp="1"/>
          </p:cNvSpPr>
          <p:nvPr/>
        </p:nvSpPr>
        <p:spPr bwMode="auto">
          <a:xfrm>
            <a:off x="3886200"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3" tIns="46247" rIns="92493" bIns="46247" anchor="b"/>
          <a:lstStyle>
            <a:lvl1pPr defTabSz="942975" eaLnBrk="0" hangingPunct="0">
              <a:spcBef>
                <a:spcPct val="30000"/>
              </a:spcBef>
              <a:defRPr sz="1200">
                <a:solidFill>
                  <a:schemeClr val="tx1"/>
                </a:solidFill>
                <a:latin typeface="Calibri" panose="020F0502020204030204" pitchFamily="34" charset="0"/>
              </a:defRPr>
            </a:lvl1pPr>
            <a:lvl2pPr marL="742950" indent="-285750" defTabSz="942975" eaLnBrk="0" hangingPunct="0">
              <a:spcBef>
                <a:spcPct val="30000"/>
              </a:spcBef>
              <a:defRPr sz="1200">
                <a:solidFill>
                  <a:schemeClr val="tx1"/>
                </a:solidFill>
                <a:latin typeface="Calibri" panose="020F0502020204030204" pitchFamily="34" charset="0"/>
              </a:defRPr>
            </a:lvl2pPr>
            <a:lvl3pPr marL="1143000" indent="-228600" defTabSz="942975" eaLnBrk="0" hangingPunct="0">
              <a:spcBef>
                <a:spcPct val="30000"/>
              </a:spcBef>
              <a:defRPr sz="1200">
                <a:solidFill>
                  <a:schemeClr val="tx1"/>
                </a:solidFill>
                <a:latin typeface="Calibri" panose="020F0502020204030204" pitchFamily="34" charset="0"/>
              </a:defRPr>
            </a:lvl3pPr>
            <a:lvl4pPr marL="1600200" indent="-228600" defTabSz="942975" eaLnBrk="0" hangingPunct="0">
              <a:spcBef>
                <a:spcPct val="30000"/>
              </a:spcBef>
              <a:defRPr sz="1200">
                <a:solidFill>
                  <a:schemeClr val="tx1"/>
                </a:solidFill>
                <a:latin typeface="Calibri" panose="020F0502020204030204" pitchFamily="34" charset="0"/>
              </a:defRPr>
            </a:lvl4pPr>
            <a:lvl5pPr marL="2057400" indent="-228600" defTabSz="942975" eaLnBrk="0" hangingPunct="0">
              <a:spcBef>
                <a:spcPct val="30000"/>
              </a:spcBef>
              <a:defRPr sz="1200">
                <a:solidFill>
                  <a:schemeClr val="tx1"/>
                </a:solidFill>
                <a:latin typeface="Calibri" panose="020F0502020204030204" pitchFamily="34" charset="0"/>
              </a:defRPr>
            </a:lvl5pPr>
            <a:lvl6pPr marL="2514600" indent="-228600" defTabSz="942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2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2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29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E25F71B-75CC-4F85-9A64-6C8719DC4DF6}" type="slidenum">
              <a:rPr lang="en-US" altLang="en-US">
                <a:latin typeface="Times New Roman" panose="02020603050405020304" pitchFamily="18" charset="0"/>
              </a:rPr>
              <a:pPr algn="r" eaLnBrk="1" hangingPunct="1">
                <a:spcBef>
                  <a:spcPct val="0"/>
                </a:spcBef>
              </a:pPr>
              <a:t>100</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44711592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202F1DA-138D-473C-BAC3-5109C404446B}" type="slidenum">
              <a:rPr lang="en-US" altLang="en-US">
                <a:latin typeface="Arial" panose="020B0604020202020204" pitchFamily="34" charset="0"/>
              </a:rPr>
              <a:pPr eaLnBrk="1" hangingPunct="1">
                <a:spcBef>
                  <a:spcPct val="0"/>
                </a:spcBef>
              </a:pPr>
              <a:t>101</a:t>
            </a:fld>
            <a:endParaRPr lang="en-US" altLang="en-US">
              <a:latin typeface="Arial" panose="020B0604020202020204" pitchFamily="34" charset="0"/>
            </a:endParaRPr>
          </a:p>
        </p:txBody>
      </p:sp>
      <p:sp>
        <p:nvSpPr>
          <p:cNvPr id="198659" name="Rectangle 7"/>
          <p:cNvSpPr txBox="1">
            <a:spLocks noGrp="1" noChangeArrowheads="1"/>
          </p:cNvSpPr>
          <p:nvPr/>
        </p:nvSpPr>
        <p:spPr bwMode="auto">
          <a:xfrm>
            <a:off x="3886200"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3" tIns="46247" rIns="92493" bIns="46247" anchor="b"/>
          <a:lstStyle>
            <a:lvl1pPr defTabSz="942975" eaLnBrk="0" hangingPunct="0">
              <a:spcBef>
                <a:spcPct val="30000"/>
              </a:spcBef>
              <a:defRPr sz="1200">
                <a:solidFill>
                  <a:schemeClr val="tx1"/>
                </a:solidFill>
                <a:latin typeface="Calibri" panose="020F0502020204030204" pitchFamily="34" charset="0"/>
              </a:defRPr>
            </a:lvl1pPr>
            <a:lvl2pPr marL="742950" indent="-285750" defTabSz="942975" eaLnBrk="0" hangingPunct="0">
              <a:spcBef>
                <a:spcPct val="30000"/>
              </a:spcBef>
              <a:defRPr sz="1200">
                <a:solidFill>
                  <a:schemeClr val="tx1"/>
                </a:solidFill>
                <a:latin typeface="Calibri" panose="020F0502020204030204" pitchFamily="34" charset="0"/>
              </a:defRPr>
            </a:lvl2pPr>
            <a:lvl3pPr marL="1143000" indent="-228600" defTabSz="942975" eaLnBrk="0" hangingPunct="0">
              <a:spcBef>
                <a:spcPct val="30000"/>
              </a:spcBef>
              <a:defRPr sz="1200">
                <a:solidFill>
                  <a:schemeClr val="tx1"/>
                </a:solidFill>
                <a:latin typeface="Calibri" panose="020F0502020204030204" pitchFamily="34" charset="0"/>
              </a:defRPr>
            </a:lvl3pPr>
            <a:lvl4pPr marL="1600200" indent="-228600" defTabSz="942975" eaLnBrk="0" hangingPunct="0">
              <a:spcBef>
                <a:spcPct val="30000"/>
              </a:spcBef>
              <a:defRPr sz="1200">
                <a:solidFill>
                  <a:schemeClr val="tx1"/>
                </a:solidFill>
                <a:latin typeface="Calibri" panose="020F0502020204030204" pitchFamily="34" charset="0"/>
              </a:defRPr>
            </a:lvl4pPr>
            <a:lvl5pPr marL="2057400" indent="-228600" defTabSz="942975" eaLnBrk="0" hangingPunct="0">
              <a:spcBef>
                <a:spcPct val="30000"/>
              </a:spcBef>
              <a:defRPr sz="1200">
                <a:solidFill>
                  <a:schemeClr val="tx1"/>
                </a:solidFill>
                <a:latin typeface="Calibri" panose="020F0502020204030204" pitchFamily="34" charset="0"/>
              </a:defRPr>
            </a:lvl5pPr>
            <a:lvl6pPr marL="2514600" indent="-228600" defTabSz="942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2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2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29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3CEC06BD-19E7-4BF7-A4BB-F51750076F70}" type="slidenum">
              <a:rPr lang="en-US" altLang="en-US">
                <a:latin typeface="Times New Roman" panose="02020603050405020304" pitchFamily="18" charset="0"/>
              </a:rPr>
              <a:pPr algn="r" eaLnBrk="1" hangingPunct="1">
                <a:spcBef>
                  <a:spcPct val="0"/>
                </a:spcBef>
              </a:pPr>
              <a:t>101</a:t>
            </a:fld>
            <a:endParaRPr lang="en-US" altLang="en-US">
              <a:latin typeface="Times New Roman" panose="02020603050405020304" pitchFamily="18" charset="0"/>
            </a:endParaRPr>
          </a:p>
        </p:txBody>
      </p:sp>
      <p:sp>
        <p:nvSpPr>
          <p:cNvPr id="198660" name="Rectangle 2"/>
          <p:cNvSpPr>
            <a:spLocks noGrp="1" noRot="1" noChangeAspect="1" noChangeArrowheads="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61" name="Rectangle 3"/>
          <p:cNvSpPr>
            <a:spLocks noGrp="1" noChangeArrowheads="1"/>
          </p:cNvSpPr>
          <p:nvPr>
            <p:ph type="body" idx="1"/>
          </p:nvPr>
        </p:nvSpPr>
        <p:spPr bwMode="auto">
          <a:xfrm>
            <a:off x="914400" y="4340225"/>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93" tIns="46247" rIns="92493" bIns="46247" numCol="1" anchor="t" anchorCtr="0" compatLnSpc="1">
            <a:prstTxWarp prst="textNoShape">
              <a:avLst/>
            </a:prstTxWarp>
          </a:bodyPr>
          <a:lstStyle/>
          <a:p>
            <a:pPr eaLnBrk="1" hangingPunct="1"/>
            <a:r>
              <a:rPr lang="en-US" altLang="en-US" dirty="0">
                <a:latin typeface="Arial" panose="020B0604020202020204" pitchFamily="34" charset="0"/>
              </a:rPr>
              <a:t>The </a:t>
            </a:r>
            <a:r>
              <a:rPr lang="en-US" altLang="en-US" dirty="0" smtClean="0">
                <a:latin typeface="Arial" panose="020B0604020202020204" pitchFamily="34" charset="0"/>
              </a:rPr>
              <a:t>Gay-Specific Cognitive Behavioral Therapy (GCBT) </a:t>
            </a:r>
            <a:r>
              <a:rPr lang="en-US" altLang="en-US" dirty="0">
                <a:latin typeface="Arial" panose="020B0604020202020204" pitchFamily="34" charset="0"/>
              </a:rPr>
              <a:t>intervention is based upon</a:t>
            </a:r>
            <a:r>
              <a:rPr lang="en-US" altLang="en-US" baseline="0" dirty="0">
                <a:latin typeface="Arial" panose="020B0604020202020204" pitchFamily="34" charset="0"/>
              </a:rPr>
              <a:t> the theoretical concepts of CBT and relapse prevention therapy, and includes eight core elements: (1) Matrix Intensive Outpatient Treatment for Stimulant Use Disorders; (2) HIV prevention; (3) use of small-group sessions; (4) identification of methamphetamine use and sexual risk situations; (5) retaining participants who test positive for methamphetamine use; (6) referral of participants to higher levels of substance use disorder treatment as indicated; (7) delivery of the intervention by a counselor trained in CBT principles; and (8) supervision of counselors by a clinically trained project director.</a:t>
            </a:r>
          </a:p>
          <a:p>
            <a:pPr eaLnBrk="1" hangingPunct="1"/>
            <a:endParaRPr lang="en-US" altLang="en-US" baseline="0" dirty="0">
              <a:latin typeface="Arial" panose="020B0604020202020204" pitchFamily="34" charset="0"/>
            </a:endParaRPr>
          </a:p>
          <a:p>
            <a:pPr eaLnBrk="1" hangingPunct="1"/>
            <a:r>
              <a:rPr lang="en-US" altLang="en-US" b="1" baseline="0" dirty="0">
                <a:latin typeface="Arial" panose="020B0604020202020204" pitchFamily="34" charset="0"/>
              </a:rPr>
              <a:t>REFERENCE:</a:t>
            </a:r>
          </a:p>
          <a:p>
            <a:pPr eaLnBrk="1" hangingPunct="1"/>
            <a:r>
              <a:rPr lang="en-US" altLang="en-US" baseline="0" dirty="0">
                <a:latin typeface="Arial" panose="020B0604020202020204" pitchFamily="34" charset="0"/>
              </a:rPr>
              <a:t>Reback, C.J., </a:t>
            </a:r>
            <a:r>
              <a:rPr lang="en-US" altLang="en-US" baseline="0" dirty="0" err="1">
                <a:latin typeface="Arial" panose="020B0604020202020204" pitchFamily="34" charset="0"/>
              </a:rPr>
              <a:t>Veniegas</a:t>
            </a:r>
            <a:r>
              <a:rPr lang="en-US" altLang="en-US" baseline="0" dirty="0">
                <a:latin typeface="Arial" panose="020B0604020202020204" pitchFamily="34" charset="0"/>
              </a:rPr>
              <a:t>, R., &amp; Shoptaw, S. (2014). Getting Off: Development of a model program for gay and bisexual male methamphetamine users. </a:t>
            </a:r>
            <a:r>
              <a:rPr lang="en-US" altLang="en-US" i="1" baseline="0" dirty="0">
                <a:latin typeface="Arial" panose="020B0604020202020204" pitchFamily="34" charset="0"/>
              </a:rPr>
              <a:t>Journal of Homosexuality, 61</a:t>
            </a:r>
            <a:r>
              <a:rPr lang="en-US" altLang="en-US" i="0" baseline="0" dirty="0">
                <a:latin typeface="Arial" panose="020B0604020202020204" pitchFamily="34" charset="0"/>
              </a:rPr>
              <a:t>, 540-553.</a:t>
            </a:r>
            <a:endParaRPr lang="en-US" altLang="en-US" baseline="0" dirty="0">
              <a:latin typeface="Arial" panose="020B0604020202020204" pitchFamily="34" charset="0"/>
            </a:endParaRPr>
          </a:p>
        </p:txBody>
      </p:sp>
    </p:spTree>
    <p:extLst>
      <p:ext uri="{BB962C8B-B14F-4D97-AF65-F5344CB8AC3E}">
        <p14:creationId xmlns:p14="http://schemas.microsoft.com/office/powerpoint/2010/main" val="330404002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F886B2E7-8A6D-4C90-876B-A1712EE218CD}" type="slidenum">
              <a:rPr lang="en-US" altLang="en-US">
                <a:latin typeface="Arial" panose="020B0604020202020204" pitchFamily="34" charset="0"/>
              </a:rPr>
              <a:pPr eaLnBrk="1" hangingPunct="1">
                <a:spcBef>
                  <a:spcPct val="0"/>
                </a:spcBef>
              </a:pPr>
              <a:t>102</a:t>
            </a:fld>
            <a:endParaRPr lang="en-US" altLang="en-US">
              <a:latin typeface="Arial" panose="020B0604020202020204" pitchFamily="34" charset="0"/>
            </a:endParaRPr>
          </a:p>
        </p:txBody>
      </p:sp>
      <p:sp>
        <p:nvSpPr>
          <p:cNvPr id="199683" name="Slide Image Placeholder 1"/>
          <p:cNvSpPr>
            <a:spLocks noGrp="1" noRot="1" noChangeAspect="1" noTextEdit="1"/>
          </p:cNvSpPr>
          <p:nvPr>
            <p:ph type="sldImg"/>
          </p:nvPr>
        </p:nvSpPr>
        <p:spPr bwMode="auto">
          <a:xfrm>
            <a:off x="1146175" y="685800"/>
            <a:ext cx="4567238" cy="3427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4" name="Notes Placeholder 2"/>
          <p:cNvSpPr>
            <a:spLocks noGrp="1"/>
          </p:cNvSpPr>
          <p:nvPr>
            <p:ph type="body" idx="1"/>
          </p:nvPr>
        </p:nvSpPr>
        <p:spPr bwMode="auto">
          <a:xfrm>
            <a:off x="914400" y="4340225"/>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493" tIns="46247" rIns="92493" bIns="46247" numCol="1" anchor="t" anchorCtr="0" compatLnSpc="1">
            <a:prstTxWarp prst="textNoShape">
              <a:avLst/>
            </a:prstTxWarp>
          </a:bodyPr>
          <a:lstStyle/>
          <a:p>
            <a:pPr eaLnBrk="1" hangingPunct="1"/>
            <a:r>
              <a:rPr lang="en-US" altLang="en-US" dirty="0">
                <a:latin typeface="Arial" panose="020B0604020202020204" pitchFamily="34" charset="0"/>
              </a:rPr>
              <a:t>This slide details</a:t>
            </a:r>
            <a:r>
              <a:rPr lang="en-US" altLang="en-US" baseline="0" dirty="0">
                <a:latin typeface="Arial" panose="020B0604020202020204" pitchFamily="34" charset="0"/>
              </a:rPr>
              <a:t> the key differences between standard CBT and GCBT. </a:t>
            </a:r>
          </a:p>
          <a:p>
            <a:pPr eaLnBrk="1" hangingPunct="1"/>
            <a:endParaRPr lang="en-US" altLang="en-US" baseline="0" dirty="0">
              <a:latin typeface="Arial" panose="020B0604020202020204" pitchFamily="34" charset="0"/>
            </a:endParaRPr>
          </a:p>
          <a:p>
            <a:pPr eaLnBrk="1" hangingPunct="1"/>
            <a:r>
              <a:rPr lang="en-US" altLang="en-US" baseline="0" dirty="0">
                <a:latin typeface="Arial" panose="020B0604020202020204" pitchFamily="34" charset="0"/>
              </a:rPr>
              <a:t>“Aunt Tina” is a fictional character who represents someone to whom men might turn to for emotional and social support while stopping their methamphetamine use.</a:t>
            </a:r>
          </a:p>
          <a:p>
            <a:pPr eaLnBrk="1" hangingPunct="1"/>
            <a:endParaRPr lang="en-US" altLang="en-US" baseline="0" dirty="0">
              <a:latin typeface="Arial" panose="020B0604020202020204" pitchFamily="34" charset="0"/>
            </a:endParaRPr>
          </a:p>
          <a:p>
            <a:pPr eaLnBrk="1" hangingPunct="1"/>
            <a:r>
              <a:rPr lang="en-US" altLang="en-US" b="1" baseline="0" dirty="0" smtClean="0">
                <a:latin typeface="Arial" panose="020B0604020202020204" pitchFamily="34" charset="0"/>
              </a:rPr>
              <a:t>REFERENCE:</a:t>
            </a:r>
            <a:endParaRPr lang="en-US" altLang="en-US" b="1" baseline="0" dirty="0">
              <a:latin typeface="Arial" panose="020B0604020202020204" pitchFamily="34" charset="0"/>
            </a:endParaRPr>
          </a:p>
          <a:p>
            <a:pPr eaLnBrk="1" hangingPunct="1"/>
            <a:r>
              <a:rPr lang="en-US" altLang="en-US" baseline="0" dirty="0">
                <a:latin typeface="Arial" panose="020B0604020202020204" pitchFamily="34" charset="0"/>
              </a:rPr>
              <a:t>Reback, C.J., </a:t>
            </a:r>
            <a:r>
              <a:rPr lang="en-US" altLang="en-US" baseline="0" dirty="0" err="1">
                <a:latin typeface="Arial" panose="020B0604020202020204" pitchFamily="34" charset="0"/>
              </a:rPr>
              <a:t>Veniegas</a:t>
            </a:r>
            <a:r>
              <a:rPr lang="en-US" altLang="en-US" baseline="0" dirty="0">
                <a:latin typeface="Arial" panose="020B0604020202020204" pitchFamily="34" charset="0"/>
              </a:rPr>
              <a:t>, R., &amp; Shoptaw, S. (2014). Getting Off: Development of a model program for gay and bisexual male methamphetamine users. </a:t>
            </a:r>
            <a:r>
              <a:rPr lang="en-US" altLang="en-US" i="1" baseline="0" dirty="0">
                <a:latin typeface="Arial" panose="020B0604020202020204" pitchFamily="34" charset="0"/>
              </a:rPr>
              <a:t>Journal of Homosexuality, 61</a:t>
            </a:r>
            <a:r>
              <a:rPr lang="en-US" altLang="en-US" i="0" baseline="0" dirty="0">
                <a:latin typeface="Arial" panose="020B0604020202020204" pitchFamily="34" charset="0"/>
              </a:rPr>
              <a:t>, 540-553</a:t>
            </a:r>
            <a:r>
              <a:rPr lang="en-US" altLang="en-US" i="0" baseline="0" dirty="0" smtClean="0">
                <a:latin typeface="Arial" panose="020B0604020202020204" pitchFamily="34" charset="0"/>
              </a:rPr>
              <a:t>.</a:t>
            </a:r>
            <a:endParaRPr lang="en-US" altLang="en-US" baseline="0" dirty="0">
              <a:latin typeface="Arial" panose="020B0604020202020204" pitchFamily="34" charset="0"/>
            </a:endParaRPr>
          </a:p>
        </p:txBody>
      </p:sp>
      <p:sp>
        <p:nvSpPr>
          <p:cNvPr id="199685" name="Slide Number Placeholder 3"/>
          <p:cNvSpPr txBox="1">
            <a:spLocks noGrp="1"/>
          </p:cNvSpPr>
          <p:nvPr/>
        </p:nvSpPr>
        <p:spPr bwMode="auto">
          <a:xfrm>
            <a:off x="3886200" y="8683625"/>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93" tIns="46247" rIns="92493" bIns="46247" anchor="b"/>
          <a:lstStyle>
            <a:lvl1pPr defTabSz="942975" eaLnBrk="0" hangingPunct="0">
              <a:spcBef>
                <a:spcPct val="30000"/>
              </a:spcBef>
              <a:defRPr sz="1200">
                <a:solidFill>
                  <a:schemeClr val="tx1"/>
                </a:solidFill>
                <a:latin typeface="Calibri" panose="020F0502020204030204" pitchFamily="34" charset="0"/>
              </a:defRPr>
            </a:lvl1pPr>
            <a:lvl2pPr marL="742950" indent="-285750" defTabSz="942975" eaLnBrk="0" hangingPunct="0">
              <a:spcBef>
                <a:spcPct val="30000"/>
              </a:spcBef>
              <a:defRPr sz="1200">
                <a:solidFill>
                  <a:schemeClr val="tx1"/>
                </a:solidFill>
                <a:latin typeface="Calibri" panose="020F0502020204030204" pitchFamily="34" charset="0"/>
              </a:defRPr>
            </a:lvl2pPr>
            <a:lvl3pPr marL="1143000" indent="-228600" defTabSz="942975" eaLnBrk="0" hangingPunct="0">
              <a:spcBef>
                <a:spcPct val="30000"/>
              </a:spcBef>
              <a:defRPr sz="1200">
                <a:solidFill>
                  <a:schemeClr val="tx1"/>
                </a:solidFill>
                <a:latin typeface="Calibri" panose="020F0502020204030204" pitchFamily="34" charset="0"/>
              </a:defRPr>
            </a:lvl3pPr>
            <a:lvl4pPr marL="1600200" indent="-228600" defTabSz="942975" eaLnBrk="0" hangingPunct="0">
              <a:spcBef>
                <a:spcPct val="30000"/>
              </a:spcBef>
              <a:defRPr sz="1200">
                <a:solidFill>
                  <a:schemeClr val="tx1"/>
                </a:solidFill>
                <a:latin typeface="Calibri" panose="020F0502020204030204" pitchFamily="34" charset="0"/>
              </a:defRPr>
            </a:lvl4pPr>
            <a:lvl5pPr marL="2057400" indent="-228600" defTabSz="942975" eaLnBrk="0" hangingPunct="0">
              <a:spcBef>
                <a:spcPct val="30000"/>
              </a:spcBef>
              <a:defRPr sz="1200">
                <a:solidFill>
                  <a:schemeClr val="tx1"/>
                </a:solidFill>
                <a:latin typeface="Calibri" panose="020F0502020204030204" pitchFamily="34" charset="0"/>
              </a:defRPr>
            </a:lvl5pPr>
            <a:lvl6pPr marL="2514600" indent="-228600" defTabSz="942975"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942975"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942975"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942975"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271C1491-1050-4BA1-997A-143C7E35DFF6}" type="slidenum">
              <a:rPr lang="en-US" altLang="en-US">
                <a:latin typeface="Times New Roman" panose="02020603050405020304" pitchFamily="18" charset="0"/>
              </a:rPr>
              <a:pPr algn="r" eaLnBrk="1" hangingPunct="1">
                <a:spcBef>
                  <a:spcPct val="0"/>
                </a:spcBef>
              </a:pPr>
              <a:t>102</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6932245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NREPP</a:t>
            </a:r>
            <a:r>
              <a:rPr lang="en-US" baseline="0" dirty="0" smtClean="0"/>
              <a:t> stands for SAMHSA’s National Registry of Evidence-Based Programs and Practices. It is a searchable online registry of more than 350 substance use and mental health interventions. It was originally developed to help the public learn more about evidence-based interventions that are available for intervention. The URL is http://nrepp.samhsa.gov/landing.aspx.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103</a:t>
            </a:fld>
            <a:endParaRPr lang="en-US" altLang="en-US"/>
          </a:p>
        </p:txBody>
      </p:sp>
    </p:spTree>
    <p:extLst>
      <p:ext uri="{BB962C8B-B14F-4D97-AF65-F5344CB8AC3E}">
        <p14:creationId xmlns:p14="http://schemas.microsoft.com/office/powerpoint/2010/main" val="10863557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0" dirty="0" smtClean="0"/>
              <a:t>The purpose of</a:t>
            </a:r>
            <a:r>
              <a:rPr lang="en-US" altLang="en-US" sz="900" b="0" baseline="0" dirty="0" smtClean="0"/>
              <a:t> this question is to have a mini-discussion with the training participants about the behavioral approach they feel makes the most sense to them as providers, or the one they believe would work the best with their patients. </a:t>
            </a:r>
            <a:r>
              <a:rPr lang="en-US" altLang="en-US" sz="900" b="0" dirty="0" smtClean="0"/>
              <a:t>This</a:t>
            </a:r>
            <a:r>
              <a:rPr lang="en-US" altLang="en-US" sz="900" b="0" baseline="0" dirty="0" smtClean="0"/>
              <a:t> is an opinion question, as such, there are no wrong answers. </a:t>
            </a:r>
            <a:endParaRPr lang="en-US" altLang="en-US" sz="900" b="0" dirty="0"/>
          </a:p>
        </p:txBody>
      </p:sp>
    </p:spTree>
    <p:extLst>
      <p:ext uri="{BB962C8B-B14F-4D97-AF65-F5344CB8AC3E}">
        <p14:creationId xmlns:p14="http://schemas.microsoft.com/office/powerpoint/2010/main" val="27027521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r>
              <a:rPr lang="en-US" sz="900" b="1" dirty="0"/>
              <a:t>TRANSITION SLIDE</a:t>
            </a:r>
          </a:p>
          <a:p>
            <a:pPr indent="-228600">
              <a:buClr>
                <a:srgbClr val="FFFF00"/>
              </a:buClr>
              <a:defRPr/>
            </a:pPr>
            <a:r>
              <a:rPr lang="en-US" sz="900" dirty="0"/>
              <a:t>The next few</a:t>
            </a:r>
            <a:r>
              <a:rPr lang="en-US" sz="900" baseline="0" dirty="0"/>
              <a:t> slides provide a set of clinical considerations and tips for providers (clinical and non-clinical) who work with stimulant users, regardless of their HIV status. </a:t>
            </a:r>
          </a:p>
          <a:p>
            <a:pPr indent="-228600">
              <a:buClr>
                <a:srgbClr val="FFFF00"/>
              </a:buClr>
              <a:defRPr/>
            </a:pPr>
            <a:endParaRPr lang="en-US" sz="900" baseline="0" dirty="0"/>
          </a:p>
          <a:p>
            <a:pPr indent="-228600">
              <a:buClr>
                <a:srgbClr val="FFFF00"/>
              </a:buClr>
              <a:defRPr/>
            </a:pPr>
            <a:r>
              <a:rPr lang="en-US" sz="900" baseline="0" dirty="0"/>
              <a:t>Image Credit: NIDA website, 2017.</a:t>
            </a:r>
            <a:endParaRPr lang="en-US" sz="900" dirty="0"/>
          </a:p>
        </p:txBody>
      </p:sp>
    </p:spTree>
    <p:extLst>
      <p:ext uri="{BB962C8B-B14F-4D97-AF65-F5344CB8AC3E}">
        <p14:creationId xmlns:p14="http://schemas.microsoft.com/office/powerpoint/2010/main" val="194190523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61F54CA3-782B-4786-B40F-3B2D7AE41F0B}" type="slidenum">
              <a:rPr lang="en-US" altLang="en-US">
                <a:latin typeface="Times New Roman" panose="02020603050405020304" pitchFamily="18" charset="0"/>
              </a:rPr>
              <a:pPr eaLnBrk="1" hangingPunct="1">
                <a:spcBef>
                  <a:spcPct val="0"/>
                </a:spcBef>
              </a:pPr>
              <a:t>106</a:t>
            </a:fld>
            <a:endParaRPr lang="en-US" altLang="en-US">
              <a:latin typeface="Times New Roman" panose="02020603050405020304" pitchFamily="18" charset="0"/>
            </a:endParaRPr>
          </a:p>
        </p:txBody>
      </p:sp>
      <p:sp>
        <p:nvSpPr>
          <p:cNvPr id="1904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Times New Roman" panose="02020603050405020304" pitchFamily="18" charset="0"/>
              </a:rPr>
              <a:t>It is</a:t>
            </a:r>
            <a:r>
              <a:rPr lang="en-US" altLang="en-US" baseline="0" dirty="0">
                <a:latin typeface="Times New Roman" panose="02020603050405020304" pitchFamily="18" charset="0"/>
              </a:rPr>
              <a:t> critical that providers become comfortable with the information they’ll be discussing with their patients.</a:t>
            </a:r>
            <a:endParaRPr lang="en-US" altLang="en-US" dirty="0">
              <a:latin typeface="Times New Roman" panose="02020603050405020304" pitchFamily="18" charset="0"/>
            </a:endParaRPr>
          </a:p>
        </p:txBody>
      </p:sp>
    </p:spTree>
    <p:extLst>
      <p:ext uri="{BB962C8B-B14F-4D97-AF65-F5344CB8AC3E}">
        <p14:creationId xmlns:p14="http://schemas.microsoft.com/office/powerpoint/2010/main" val="346528348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a:t>
            </a:r>
            <a:r>
              <a:rPr lang="en-US" baseline="0" dirty="0"/>
              <a:t> patients may not know the technical terms for the sexual risk behaviors you ask them to describe.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107</a:t>
            </a:fld>
            <a:endParaRPr lang="en-US" altLang="en-US"/>
          </a:p>
        </p:txBody>
      </p:sp>
    </p:spTree>
    <p:extLst>
      <p:ext uri="{BB962C8B-B14F-4D97-AF65-F5344CB8AC3E}">
        <p14:creationId xmlns:p14="http://schemas.microsoft.com/office/powerpoint/2010/main" val="26436307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a:t>
            </a:r>
            <a:r>
              <a:rPr lang="en-US" baseline="0" dirty="0"/>
              <a:t> asking the questions you’ll be asking patients out loud to get used to how the words sound. This will help to raise your level of comfort with asking questions that are not generally polite to talk about with people who do not know well.</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108</a:t>
            </a:fld>
            <a:endParaRPr lang="en-US" altLang="en-US"/>
          </a:p>
        </p:txBody>
      </p:sp>
    </p:spTree>
    <p:extLst>
      <p:ext uri="{BB962C8B-B14F-4D97-AF65-F5344CB8AC3E}">
        <p14:creationId xmlns:p14="http://schemas.microsoft.com/office/powerpoint/2010/main" val="258346366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A23577A3-F037-42F6-9536-B9891DD422A0}" type="slidenum">
              <a:rPr lang="en-US" altLang="en-US">
                <a:latin typeface="Times New Roman" panose="02020603050405020304" pitchFamily="18" charset="0"/>
              </a:rPr>
              <a:pPr eaLnBrk="1" hangingPunct="1">
                <a:spcBef>
                  <a:spcPct val="0"/>
                </a:spcBef>
              </a:pPr>
              <a:t>109</a:t>
            </a:fld>
            <a:endParaRPr lang="en-US" altLang="en-US">
              <a:latin typeface="Times New Roman" panose="02020603050405020304" pitchFamily="18" charset="0"/>
            </a:endParaRPr>
          </a:p>
        </p:txBody>
      </p:sp>
      <p:sp>
        <p:nvSpPr>
          <p:cNvPr id="191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Times New Roman" panose="02020603050405020304" pitchFamily="18" charset="0"/>
              </a:rPr>
              <a:t>With regards to keeping</a:t>
            </a:r>
            <a:r>
              <a:rPr lang="en-US" altLang="en-US" baseline="0" dirty="0">
                <a:latin typeface="Times New Roman" panose="02020603050405020304" pitchFamily="18" charset="0"/>
              </a:rPr>
              <a:t> things professional, the provider should practice re-directing personal questions by (1) a</a:t>
            </a:r>
            <a:r>
              <a:rPr lang="en-US" altLang="en-US" dirty="0">
                <a:latin typeface="Times New Roman" panose="02020603050405020304" pitchFamily="18" charset="0"/>
              </a:rPr>
              <a:t>sking the person what the answer would mean to them;</a:t>
            </a:r>
            <a:r>
              <a:rPr lang="en-US" altLang="en-US" baseline="0" dirty="0">
                <a:latin typeface="Times New Roman" panose="02020603050405020304" pitchFamily="18" charset="0"/>
              </a:rPr>
              <a:t> (2) f</a:t>
            </a:r>
            <a:r>
              <a:rPr lang="en-US" altLang="en-US" dirty="0">
                <a:latin typeface="Times New Roman" panose="02020603050405020304" pitchFamily="18" charset="0"/>
              </a:rPr>
              <a:t>ocusing on the needs of the client; and (3) clarifying professional roles and boundaries. </a:t>
            </a:r>
          </a:p>
          <a:p>
            <a:pPr eaLnBrk="1" hangingPunct="1"/>
            <a:endParaRPr lang="en-US" altLang="en-US" dirty="0">
              <a:latin typeface="Times New Roman" panose="02020603050405020304" pitchFamily="18" charset="0"/>
            </a:endParaRPr>
          </a:p>
          <a:p>
            <a:pPr eaLnBrk="1" hangingPunct="1"/>
            <a:r>
              <a:rPr lang="en-US" altLang="en-US" dirty="0">
                <a:latin typeface="Times New Roman" panose="02020603050405020304" pitchFamily="18" charset="0"/>
              </a:rPr>
              <a:t>With</a:t>
            </a:r>
            <a:r>
              <a:rPr lang="en-US" altLang="en-US" baseline="0" dirty="0">
                <a:latin typeface="Times New Roman" panose="02020603050405020304" pitchFamily="18" charset="0"/>
              </a:rPr>
              <a:t> regards to maintaining boundaries, the provider can (1) k</a:t>
            </a:r>
            <a:r>
              <a:rPr lang="en-US" altLang="en-US" dirty="0">
                <a:solidFill>
                  <a:srgbClr val="FFFF00"/>
                </a:solidFill>
                <a:latin typeface="Arial" panose="020B0604020202020204" pitchFamily="34" charset="0"/>
              </a:rPr>
              <a:t>eep focused on them and the information that you are gathering. </a:t>
            </a:r>
            <a:r>
              <a:rPr lang="en-US" altLang="en-US" dirty="0" smtClean="0">
                <a:solidFill>
                  <a:srgbClr val="FFFF00"/>
                </a:solidFill>
                <a:latin typeface="Arial" panose="020B0604020202020204" pitchFamily="34" charset="0"/>
              </a:rPr>
              <a:t>Tangents </a:t>
            </a:r>
            <a:r>
              <a:rPr lang="en-US" altLang="en-US" dirty="0">
                <a:solidFill>
                  <a:srgbClr val="FFFF00"/>
                </a:solidFill>
                <a:latin typeface="Arial" panose="020B0604020202020204" pitchFamily="34" charset="0"/>
              </a:rPr>
              <a:t>may be opportunities for inappropriate comments or behavior; (2)</a:t>
            </a:r>
            <a:r>
              <a:rPr lang="en-US" altLang="en-US" baseline="0" dirty="0">
                <a:solidFill>
                  <a:srgbClr val="FFFF00"/>
                </a:solidFill>
                <a:latin typeface="Arial" panose="020B0604020202020204" pitchFamily="34" charset="0"/>
              </a:rPr>
              <a:t> remember that y</a:t>
            </a:r>
            <a:r>
              <a:rPr lang="en-US" altLang="en-US" dirty="0">
                <a:solidFill>
                  <a:srgbClr val="FFFF00"/>
                </a:solidFill>
                <a:latin typeface="Arial" panose="020B0604020202020204" pitchFamily="34" charset="0"/>
              </a:rPr>
              <a:t>our safety comes first and maintaining boundaries</a:t>
            </a:r>
            <a:r>
              <a:rPr lang="en-US" altLang="en-US" baseline="0" dirty="0">
                <a:solidFill>
                  <a:srgbClr val="FFFF00"/>
                </a:solidFill>
                <a:latin typeface="Arial" panose="020B0604020202020204" pitchFamily="34" charset="0"/>
              </a:rPr>
              <a:t> helps to keep the client safe, as well; and (3) take a break if needed</a:t>
            </a:r>
            <a:r>
              <a:rPr lang="en-US" altLang="en-US" dirty="0">
                <a:solidFill>
                  <a:srgbClr val="FFFF00"/>
                </a:solidFill>
                <a:latin typeface="Arial" panose="020B0604020202020204" pitchFamily="34" charset="0"/>
              </a:rPr>
              <a:t>.</a:t>
            </a:r>
          </a:p>
        </p:txBody>
      </p:sp>
    </p:spTree>
    <p:extLst>
      <p:ext uri="{BB962C8B-B14F-4D97-AF65-F5344CB8AC3E}">
        <p14:creationId xmlns:p14="http://schemas.microsoft.com/office/powerpoint/2010/main" val="40279325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a:t>INSTRUCTIONS</a:t>
            </a:r>
          </a:p>
          <a:p>
            <a:r>
              <a:rPr lang="en-US" altLang="en-US" sz="900"/>
              <a:t>Continue by briefly reviewing the remaining two educational objectives with the audience.</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Methamphetamine</a:t>
            </a:r>
            <a:r>
              <a:rPr lang="en-US" baseline="0" dirty="0" smtClean="0"/>
              <a:t> </a:t>
            </a:r>
            <a:r>
              <a:rPr lang="en-US" dirty="0" smtClean="0"/>
              <a:t>use is closely connected to sexual expression and sexuality. Use of the drug is associated with transmission of HIV and other STIs, particularly among men who have sex with men. Reductions in methamphetamine use are associated with a marked lowering of sexual risk behaviors, which has huge individual and public health benefits. Individuals who use methamphetamine are less likely than non-users to disclose their HIV status to sex partners.</a:t>
            </a:r>
          </a:p>
          <a:p>
            <a:endParaRPr lang="en-US" b="1" dirty="0" smtClean="0"/>
          </a:p>
          <a:p>
            <a:r>
              <a:rPr lang="en-US" b="1" dirty="0" smtClean="0"/>
              <a:t>REFERENCES: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Brecht, M.L., Stein, J., Evans, E., et al. (2009)</a:t>
            </a:r>
            <a:r>
              <a:rPr lang="en-US" baseline="0" dirty="0" smtClean="0"/>
              <a:t>. </a:t>
            </a:r>
            <a:r>
              <a:rPr lang="en-US" dirty="0" smtClean="0"/>
              <a:t>Predictors of intention to change HIV sexual and injection risk behaviors among heterosexual methamphetamine-using offenders in drug treatment: A test of the AIDS Risk Reduction Model. </a:t>
            </a:r>
            <a:r>
              <a:rPr lang="en-US" i="1" dirty="0" err="1" smtClean="0"/>
              <a:t>Behav</a:t>
            </a:r>
            <a:r>
              <a:rPr lang="en-US" i="1" dirty="0" smtClean="0"/>
              <a:t> Health </a:t>
            </a:r>
            <a:r>
              <a:rPr lang="en-US" i="1" dirty="0" err="1" smtClean="0"/>
              <a:t>Serv</a:t>
            </a:r>
            <a:r>
              <a:rPr lang="en-US" i="1" dirty="0" smtClean="0"/>
              <a:t> Res, 36</a:t>
            </a:r>
            <a:r>
              <a:rPr lang="en-US" dirty="0" smtClean="0"/>
              <a:t>(2), 247-266.</a:t>
            </a:r>
          </a:p>
          <a:p>
            <a:endParaRPr lang="en-US" dirty="0" smtClean="0"/>
          </a:p>
          <a:p>
            <a:r>
              <a:rPr lang="en-US" dirty="0" smtClean="0"/>
              <a:t>Brown, A.H., </a:t>
            </a:r>
            <a:r>
              <a:rPr lang="en-US" dirty="0" err="1" smtClean="0"/>
              <a:t>Domier</a:t>
            </a:r>
            <a:r>
              <a:rPr lang="en-US" dirty="0" smtClean="0"/>
              <a:t>, C.P., &amp; Rawson, R.A. (2005). Stimulants, sex, and gender. </a:t>
            </a:r>
            <a:r>
              <a:rPr lang="en-US" i="1" dirty="0" smtClean="0"/>
              <a:t>Sexual Addiction and Compulsivity: The Journal of Treatment and Prevention, 12</a:t>
            </a:r>
            <a:r>
              <a:rPr lang="en-US" dirty="0" smtClean="0"/>
              <a:t>(2-3), 169-80. </a:t>
            </a:r>
          </a:p>
          <a:p>
            <a:endParaRPr lang="en-US" dirty="0" smtClean="0"/>
          </a:p>
          <a:p>
            <a:r>
              <a:rPr lang="en-US" dirty="0" smtClean="0"/>
              <a:t>Gonzales, R., </a:t>
            </a:r>
            <a:r>
              <a:rPr lang="en-US" dirty="0" err="1" smtClean="0"/>
              <a:t>Marinelli</a:t>
            </a:r>
            <a:r>
              <a:rPr lang="en-US" dirty="0" smtClean="0"/>
              <a:t>-Casey, P., </a:t>
            </a:r>
            <a:r>
              <a:rPr lang="en-US" dirty="0" err="1" smtClean="0"/>
              <a:t>Hillhouse</a:t>
            </a:r>
            <a:r>
              <a:rPr lang="en-US" dirty="0" smtClean="0"/>
              <a:t>, M., et al. (2008). Hepatitis A and B infection among methamphetamine-dependent users. </a:t>
            </a:r>
            <a:r>
              <a:rPr lang="en-US" i="1" dirty="0" smtClean="0"/>
              <a:t>Journal of Substance</a:t>
            </a:r>
            <a:r>
              <a:rPr lang="en-US" i="1" baseline="0" dirty="0" smtClean="0"/>
              <a:t> Abuse Treatment, 35</a:t>
            </a:r>
            <a:r>
              <a:rPr lang="en-US" dirty="0" smtClean="0"/>
              <a:t>(3), 351-352.</a:t>
            </a:r>
          </a:p>
          <a:p>
            <a:endParaRPr lang="en-US" dirty="0" smtClean="0"/>
          </a:p>
          <a:p>
            <a:r>
              <a:rPr lang="en-US" dirty="0" err="1" smtClean="0"/>
              <a:t>Halkitis</a:t>
            </a:r>
            <a:r>
              <a:rPr lang="en-US" dirty="0" smtClean="0"/>
              <a:t>, P. (2009).</a:t>
            </a:r>
            <a:r>
              <a:rPr lang="en-US" baseline="0" dirty="0" smtClean="0"/>
              <a:t> </a:t>
            </a:r>
            <a:r>
              <a:rPr lang="en-US" dirty="0" smtClean="0"/>
              <a:t>The impact of crystal methamphetamine use on HIV-positive individuals. </a:t>
            </a:r>
            <a:r>
              <a:rPr lang="en-US" i="1" dirty="0" smtClean="0"/>
              <a:t>GMHC Treatment Issues, June,</a:t>
            </a:r>
            <a:r>
              <a:rPr lang="en-US" dirty="0" smtClean="0"/>
              <a:t> 1-3. </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Larkins, S., Reback, C.J., Shoptaw, S, et al. (2005). Methamphetamine dependent gay men's disclosure of their HIV status to sexual partners. </a:t>
            </a:r>
            <a:r>
              <a:rPr lang="en-US" i="1" dirty="0" smtClean="0"/>
              <a:t>AIDS Care, 17</a:t>
            </a:r>
            <a:r>
              <a:rPr lang="en-US" dirty="0" smtClean="0"/>
              <a:t>(4), 521-532. </a:t>
            </a:r>
            <a:endParaRPr lang="en-US" b="1" dirty="0" smtClean="0"/>
          </a:p>
          <a:p>
            <a:endParaRPr lang="en-US" dirty="0" smtClean="0"/>
          </a:p>
          <a:p>
            <a:r>
              <a:rPr lang="en-US" dirty="0" smtClean="0"/>
              <a:t>Shoptaw, S., Reback, C., Peck, J., et al. (2005). Behavioral treatment approaches for methamphetamine dependence and HIV related sexual risk behaviors among urban gay and bisexual men. </a:t>
            </a:r>
            <a:r>
              <a:rPr lang="en-US" i="1" dirty="0" smtClean="0"/>
              <a:t>Drug and</a:t>
            </a:r>
            <a:r>
              <a:rPr lang="en-US" i="1" baseline="0" dirty="0" smtClean="0"/>
              <a:t> Alcohol Dependence, 78</a:t>
            </a:r>
            <a:r>
              <a:rPr lang="en-US" dirty="0" smtClean="0"/>
              <a:t>(2), 125-34.</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110</a:t>
            </a:fld>
            <a:endParaRPr lang="en-US" altLang="en-US"/>
          </a:p>
        </p:txBody>
      </p:sp>
    </p:spTree>
    <p:extLst>
      <p:ext uri="{BB962C8B-B14F-4D97-AF65-F5344CB8AC3E}">
        <p14:creationId xmlns:p14="http://schemas.microsoft.com/office/powerpoint/2010/main" val="252544957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defRPr/>
            </a:pPr>
            <a:r>
              <a:rPr lang="en-US" sz="900" b="1" dirty="0" smtClean="0"/>
              <a:t>INSTRUCTIONS</a:t>
            </a:r>
          </a:p>
          <a:p>
            <a:pPr marL="171450" indent="-171450">
              <a:defRPr/>
            </a:pPr>
            <a:r>
              <a:rPr lang="en-US" sz="900" b="1" dirty="0" smtClean="0"/>
              <a:t>Read </a:t>
            </a:r>
            <a:r>
              <a:rPr lang="en-US" sz="900" b="1" dirty="0"/>
              <a:t>the case study aloud. </a:t>
            </a:r>
            <a:r>
              <a:rPr lang="en-US" sz="900" b="1" dirty="0" smtClean="0"/>
              <a:t>Ask </a:t>
            </a:r>
            <a:r>
              <a:rPr lang="en-US" sz="900" b="1" dirty="0"/>
              <a:t>participants to break into pairs or small groups (depending </a:t>
            </a:r>
            <a:endParaRPr lang="en-US" sz="900" b="1" dirty="0" smtClean="0"/>
          </a:p>
          <a:p>
            <a:pPr marL="171450" indent="-171450">
              <a:defRPr/>
            </a:pPr>
            <a:r>
              <a:rPr lang="en-US" sz="900" b="1" dirty="0" smtClean="0"/>
              <a:t>on </a:t>
            </a:r>
            <a:r>
              <a:rPr lang="en-US" sz="900" b="1" dirty="0"/>
              <a:t>the size of the audience), and spend 5-10 </a:t>
            </a:r>
            <a:r>
              <a:rPr lang="en-US" sz="900" b="1" dirty="0" smtClean="0"/>
              <a:t>minutes discussing </a:t>
            </a:r>
            <a:r>
              <a:rPr lang="en-US" sz="900" b="1" dirty="0"/>
              <a:t>the two </a:t>
            </a:r>
            <a:r>
              <a:rPr lang="en-US" sz="900" b="1" dirty="0" smtClean="0"/>
              <a:t>questions. De-brief </a:t>
            </a:r>
          </a:p>
          <a:p>
            <a:pPr marL="171450" indent="-171450">
              <a:defRPr/>
            </a:pPr>
            <a:r>
              <a:rPr lang="en-US" sz="900" b="1" dirty="0" smtClean="0"/>
              <a:t>as </a:t>
            </a:r>
            <a:r>
              <a:rPr lang="en-US" sz="900" b="1" dirty="0"/>
              <a:t>a full group for 5-10 minutes. Ask for volunteers to briefly share responses to the two </a:t>
            </a:r>
            <a:endParaRPr lang="en-US" sz="900" b="1" dirty="0" smtClean="0"/>
          </a:p>
          <a:p>
            <a:pPr marL="171450" indent="-171450">
              <a:defRPr/>
            </a:pPr>
            <a:r>
              <a:rPr lang="en-US" sz="900" b="1" dirty="0" smtClean="0"/>
              <a:t>questions</a:t>
            </a:r>
            <a:r>
              <a:rPr lang="en-US" sz="900" b="1" dirty="0"/>
              <a:t>.</a:t>
            </a:r>
          </a:p>
          <a:p>
            <a:pPr marL="171450" indent="-171450">
              <a:defRPr/>
            </a:pPr>
            <a:endParaRPr lang="en-US" sz="900" dirty="0"/>
          </a:p>
          <a:p>
            <a:pPr marL="171450" indent="-171450">
              <a:defRPr/>
            </a:pPr>
            <a:r>
              <a:rPr lang="en-US" sz="900" dirty="0"/>
              <a:t>Image</a:t>
            </a:r>
            <a:r>
              <a:rPr lang="en-US" sz="900" baseline="0" dirty="0"/>
              <a:t> Credit: Fotolia, purchased image, 2016.</a:t>
            </a:r>
            <a:endParaRPr lang="en-US" sz="900" dirty="0"/>
          </a:p>
          <a:p>
            <a:pPr marL="171450" indent="-171450">
              <a:defRPr/>
            </a:pPr>
            <a:endParaRPr lang="en-US" sz="1600" dirty="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A </a:t>
            </a:r>
            <a:r>
              <a:rPr lang="en-US" altLang="en-US" sz="900" dirty="0"/>
              <a:t>mouthpiece can prevent burns from the </a:t>
            </a:r>
            <a:r>
              <a:rPr lang="en-US" altLang="en-US" sz="900" dirty="0" smtClean="0"/>
              <a:t>pipe</a:t>
            </a:r>
            <a:r>
              <a:rPr lang="en-US" altLang="en-US" sz="900" dirty="0"/>
              <a:t>, and can be </a:t>
            </a:r>
            <a:r>
              <a:rPr lang="en-US" altLang="en-US" sz="900" baseline="0" dirty="0"/>
              <a:t>made from </a:t>
            </a:r>
            <a:r>
              <a:rPr lang="en-US" altLang="en-US" sz="900" dirty="0"/>
              <a:t>a rubber spark plug cover/boot (available at local auto supply store), or rubber bands. Place either item on the mouth end of the pipe to act as a barrier between your lips and the hot metal or glass. Also, glass pipes are usually cooler than metal. If a mouthpiece is not available,</a:t>
            </a:r>
            <a:r>
              <a:rPr lang="en-US" altLang="en-US" sz="900" baseline="0" dirty="0"/>
              <a:t> the pipe should be let to</a:t>
            </a:r>
            <a:r>
              <a:rPr lang="en-US" altLang="en-US" sz="900" dirty="0"/>
              <a:t> cool down before the next hit, and petroleum jelly can be used to protect the lips. </a:t>
            </a:r>
          </a:p>
          <a:p>
            <a:pPr marL="0" indent="0">
              <a:buFontTx/>
              <a:buNone/>
            </a:pPr>
            <a:endParaRPr lang="en-US" altLang="en-US" sz="900" dirty="0"/>
          </a:p>
          <a:p>
            <a:pPr marL="0" indent="0">
              <a:buFontTx/>
              <a:buNone/>
            </a:pPr>
            <a:r>
              <a:rPr lang="en-US" altLang="en-US" sz="900" dirty="0"/>
              <a:t>Using a longer pipe will cause less burns, as the temperature will be lower. Cracked pipes should be avoided, as cuts are a way for bacteria and viruses to enter</a:t>
            </a:r>
            <a:r>
              <a:rPr lang="en-US" altLang="en-US" sz="900" baseline="0" dirty="0"/>
              <a:t> the body</a:t>
            </a:r>
            <a:r>
              <a:rPr lang="en-US" altLang="en-US" sz="900" dirty="0"/>
              <a:t>. Mouthpieces</a:t>
            </a:r>
            <a:r>
              <a:rPr lang="en-US" altLang="en-US" sz="900" baseline="0" dirty="0"/>
              <a:t> and pipes should not be shared with anyone else</a:t>
            </a:r>
            <a:r>
              <a:rPr lang="en-US" altLang="en-US" sz="900" dirty="0"/>
              <a:t>. If it is necessary to share, clean equipment with bleach or alcohol first.</a:t>
            </a:r>
          </a:p>
          <a:p>
            <a:pPr marL="0" indent="0">
              <a:buFontTx/>
              <a:buNone/>
            </a:pPr>
            <a:endParaRPr lang="en-US" altLang="en-US" sz="900" dirty="0"/>
          </a:p>
          <a:p>
            <a:pPr marL="0" indent="0">
              <a:buFontTx/>
              <a:buNone/>
            </a:pPr>
            <a:r>
              <a:rPr lang="en-US" altLang="en-US" sz="900" dirty="0"/>
              <a:t>A pipe screen (available at head shops) is the safest type of screen for a crack pipe. A small piece of household copper scrubbing pad can also be used. Burn the pad a bit first to mold it into the pipe. The copper scrubbing pad screen should be</a:t>
            </a:r>
            <a:r>
              <a:rPr lang="en-US" altLang="en-US" sz="900" baseline="0" dirty="0"/>
              <a:t> changed </a:t>
            </a:r>
            <a:r>
              <a:rPr lang="en-US" altLang="en-US" sz="900" dirty="0"/>
              <a:t>often to prevent it from hurting your mouth. </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A</a:t>
            </a:r>
            <a:r>
              <a:rPr lang="en-US" altLang="en-US" sz="900" baseline="0" dirty="0" smtClean="0"/>
              <a:t> </a:t>
            </a:r>
            <a:r>
              <a:rPr lang="en-US" altLang="en-US" sz="900" baseline="0" dirty="0"/>
              <a:t>new syringe should be used each time, as well</a:t>
            </a:r>
            <a:r>
              <a:rPr lang="en-US" altLang="en-US" sz="900" dirty="0"/>
              <a:t> as new cookers, cotton filters and water. If new</a:t>
            </a:r>
            <a:r>
              <a:rPr lang="en-US" altLang="en-US" sz="900" baseline="0" dirty="0"/>
              <a:t> syringes are not available from </a:t>
            </a:r>
            <a:r>
              <a:rPr lang="en-US" altLang="en-US" sz="900" dirty="0"/>
              <a:t>either a local syringe/needle exchange or pharmacy, syringes</a:t>
            </a:r>
            <a:r>
              <a:rPr lang="en-US" altLang="en-US" sz="900" baseline="0" dirty="0"/>
              <a:t> should be cleaned well with </a:t>
            </a:r>
            <a:r>
              <a:rPr lang="en-US" altLang="en-US" sz="900" dirty="0"/>
              <a:t>room-temperature water or bleach, flushing them at least three times. </a:t>
            </a:r>
          </a:p>
          <a:p>
            <a:pPr marL="0" indent="0">
              <a:buFontTx/>
              <a:buNone/>
            </a:pPr>
            <a:endParaRPr lang="en-US" altLang="en-US" sz="900" dirty="0"/>
          </a:p>
          <a:p>
            <a:pPr marL="0" indent="0">
              <a:buFontTx/>
              <a:buNone/>
            </a:pPr>
            <a:r>
              <a:rPr lang="en-US" altLang="en-US" sz="900" dirty="0"/>
              <a:t>Preparation should occur</a:t>
            </a:r>
            <a:r>
              <a:rPr lang="en-US" altLang="en-US" sz="900" baseline="0" dirty="0"/>
              <a:t> on a clean surface, such as an </a:t>
            </a:r>
            <a:r>
              <a:rPr lang="en-US" altLang="en-US" sz="900" dirty="0"/>
              <a:t>unread section of newspaper or magazine. </a:t>
            </a:r>
            <a:r>
              <a:rPr lang="en-US" altLang="en-US" sz="900" dirty="0" smtClean="0"/>
              <a:t>The stimulant </a:t>
            </a:r>
            <a:r>
              <a:rPr lang="en-US" altLang="en-US" sz="900" baseline="0" dirty="0" smtClean="0"/>
              <a:t>should </a:t>
            </a:r>
            <a:r>
              <a:rPr lang="en-US" altLang="en-US" sz="900" baseline="0" dirty="0"/>
              <a:t>be cooked </a:t>
            </a:r>
            <a:r>
              <a:rPr lang="en-US" altLang="en-US" sz="900" dirty="0"/>
              <a:t>at least 15 seconds to prevent infection. To protect veins, pure ascorbic acid should be used to dissolve crack for injection, rather than vinegar or lemon juice. Using lemon juice can cause serious eye problems. </a:t>
            </a:r>
            <a:r>
              <a:rPr lang="en-US" altLang="en-US" sz="900" baseline="0" dirty="0"/>
              <a:t> Crack can also be crushed </a:t>
            </a:r>
            <a:r>
              <a:rPr lang="en-US" altLang="en-US" sz="900" dirty="0"/>
              <a:t>between two spoons to turn it into a powder</a:t>
            </a:r>
            <a:r>
              <a:rPr lang="en-US" altLang="en-US" sz="900" dirty="0" smtClean="0"/>
              <a:t>. Methamphetamine should be mixed</a:t>
            </a:r>
            <a:r>
              <a:rPr lang="en-US" altLang="en-US" sz="900" baseline="0" dirty="0" smtClean="0"/>
              <a:t> with distilled or bottled water (tap water can be used, if that is all that is available).</a:t>
            </a:r>
            <a:r>
              <a:rPr lang="en-US" altLang="en-US" sz="900" dirty="0" smtClean="0"/>
              <a:t> </a:t>
            </a:r>
            <a:endParaRPr lang="en-US" altLang="en-US" sz="900" dirty="0"/>
          </a:p>
          <a:p>
            <a:pPr marL="0" indent="0">
              <a:buFontTx/>
              <a:buNone/>
            </a:pPr>
            <a:endParaRPr lang="en-US" altLang="en-US" sz="900" dirty="0"/>
          </a:p>
          <a:p>
            <a:pPr marL="0" indent="0">
              <a:buFontTx/>
              <a:buNone/>
            </a:pPr>
            <a:r>
              <a:rPr lang="en-US" altLang="en-US" sz="900" dirty="0"/>
              <a:t>For more information,</a:t>
            </a:r>
            <a:r>
              <a:rPr lang="en-US" altLang="en-US" sz="900" baseline="0" dirty="0"/>
              <a:t> download the</a:t>
            </a:r>
            <a:r>
              <a:rPr lang="en-US" altLang="en-US" sz="900" dirty="0"/>
              <a:t> safer injection guide complete with pictures from The Chicago Recovery Alliance </a:t>
            </a:r>
            <a:r>
              <a:rPr lang="en-US" altLang="en-US" sz="900" dirty="0" smtClean="0"/>
              <a:t>at </a:t>
            </a:r>
            <a:r>
              <a:rPr lang="en-US" altLang="en-US" sz="900" dirty="0"/>
              <a:t>http://www.anypositivechange.org/bvcsi.html.</a:t>
            </a:r>
            <a:r>
              <a:rPr lang="en-US" altLang="en-US" sz="900" b="1" dirty="0"/>
              <a:t> </a:t>
            </a:r>
            <a:endParaRPr lang="en-US" altLang="en-US" sz="900"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Use </a:t>
            </a:r>
            <a:r>
              <a:rPr lang="en-US" altLang="en-US" sz="900" dirty="0"/>
              <a:t>condoms. </a:t>
            </a:r>
            <a:r>
              <a:rPr lang="en-US" altLang="en-US" sz="900" dirty="0" smtClean="0"/>
              <a:t>If </a:t>
            </a:r>
            <a:r>
              <a:rPr lang="en-US" altLang="en-US" sz="900" dirty="0"/>
              <a:t>you </a:t>
            </a:r>
            <a:r>
              <a:rPr lang="en-US" altLang="en-US" sz="900" dirty="0" smtClean="0"/>
              <a:t>cannot </a:t>
            </a:r>
            <a:r>
              <a:rPr lang="en-US" altLang="en-US" sz="900" dirty="0"/>
              <a:t>use condoms, use plenty of water-based lube to reduce your risk. </a:t>
            </a:r>
            <a:r>
              <a:rPr lang="en-US" altLang="en-US" sz="900" dirty="0" smtClean="0"/>
              <a:t>Apply </a:t>
            </a:r>
            <a:r>
              <a:rPr lang="en-US" altLang="en-US" sz="900" dirty="0"/>
              <a:t>a drop of lube inside the tip of the condom for better sensation. </a:t>
            </a:r>
            <a:r>
              <a:rPr lang="en-US" altLang="en-US" sz="900" dirty="0" smtClean="0"/>
              <a:t>Use </a:t>
            </a:r>
            <a:r>
              <a:rPr lang="en-US" altLang="en-US" sz="900" dirty="0"/>
              <a:t>condoms and dental dams / plastic wrap for oral sex: </a:t>
            </a:r>
          </a:p>
          <a:p>
            <a:pPr marL="685800" lvl="1" indent="-228600"/>
            <a:r>
              <a:rPr lang="en-US" altLang="en-US" sz="900" dirty="0"/>
              <a:t>o If you have burns on your lips, cuts on your lips, or the roof of your mouth is irritated from smoking crack, avoid giving oral sex without a condom – flavored condoms are a nice option. </a:t>
            </a:r>
          </a:p>
          <a:p>
            <a:pPr marL="685800" lvl="1" indent="-228600"/>
            <a:r>
              <a:rPr lang="en-US" altLang="en-US" sz="900" dirty="0"/>
              <a:t>o If you do give oral sex without a condom, it is best for your partner not to come in your mouth. This will help you avoid HIV and other STIs. </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Pre-exposure prophylaxis (or </a:t>
            </a:r>
            <a:r>
              <a:rPr lang="en-US" sz="1200" b="1" kern="1200" dirty="0" err="1" smtClean="0">
                <a:solidFill>
                  <a:schemeClr val="tx1"/>
                </a:solidFill>
                <a:effectLst/>
                <a:latin typeface="+mn-lt"/>
                <a:ea typeface="+mn-ea"/>
                <a:cs typeface="+mn-cs"/>
              </a:rPr>
              <a:t>PrEP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when people at very high risk for HIV take HIV medicines daily to lower their chances of getting infected. A combination of two HIV medicines (</a:t>
            </a:r>
            <a:r>
              <a:rPr lang="en-US" sz="1200" kern="1200" dirty="0" err="1" smtClean="0">
                <a:solidFill>
                  <a:schemeClr val="tx1"/>
                </a:solidFill>
                <a:effectLst/>
                <a:latin typeface="+mn-lt"/>
                <a:ea typeface="+mn-ea"/>
                <a:cs typeface="+mn-cs"/>
              </a:rPr>
              <a:t>tenofovir</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emtricitabine</a:t>
            </a:r>
            <a:r>
              <a:rPr lang="en-US" sz="1200" kern="1200" dirty="0" smtClean="0">
                <a:solidFill>
                  <a:schemeClr val="tx1"/>
                </a:solidFill>
                <a:effectLst/>
                <a:latin typeface="+mn-lt"/>
                <a:ea typeface="+mn-ea"/>
                <a:cs typeface="+mn-cs"/>
              </a:rPr>
              <a:t>), sold under the name </a:t>
            </a:r>
            <a:r>
              <a:rPr lang="en-US" sz="1200" kern="1200" dirty="0" err="1" smtClean="0">
                <a:solidFill>
                  <a:schemeClr val="tx1"/>
                </a:solidFill>
                <a:effectLst/>
                <a:latin typeface="+mn-lt"/>
                <a:ea typeface="+mn-ea"/>
                <a:cs typeface="+mn-cs"/>
              </a:rPr>
              <a:t>Truvada</a:t>
            </a:r>
            <a:r>
              <a:rPr lang="en-US" sz="1200" kern="1200" dirty="0" smtClean="0">
                <a:solidFill>
                  <a:schemeClr val="tx1"/>
                </a:solidFill>
                <a:effectLst/>
                <a:latin typeface="+mn-lt"/>
                <a:ea typeface="+mn-ea"/>
                <a:cs typeface="+mn-cs"/>
              </a:rPr>
              <a:t>® (pronounced </a:t>
            </a:r>
            <a:r>
              <a:rPr lang="en-US" sz="1200" kern="1200" dirty="0" err="1" smtClean="0">
                <a:solidFill>
                  <a:schemeClr val="tx1"/>
                </a:solidFill>
                <a:effectLst/>
                <a:latin typeface="+mn-lt"/>
                <a:ea typeface="+mn-ea"/>
                <a:cs typeface="+mn-cs"/>
              </a:rPr>
              <a:t>tru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vá</a:t>
            </a:r>
            <a:r>
              <a:rPr lang="en-US" sz="1200" kern="1200" dirty="0" smtClean="0">
                <a:solidFill>
                  <a:schemeClr val="tx1"/>
                </a:solidFill>
                <a:effectLst/>
                <a:latin typeface="+mn-lt"/>
                <a:ea typeface="+mn-ea"/>
                <a:cs typeface="+mn-cs"/>
              </a:rPr>
              <a:t> duh), is approved for daily use as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to help prevent an HIV-negative person from getting HIV from a sexual or injection-drug-using partner who’s positive. Studies have shown that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highly effective for preventing HIV if it is used as prescribed.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much less effective when it is not taken consistently.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If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taken daily, the presence of the medicine in the person’s bloodstream can often stop HIV from taking hold and spreading in the body. If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not taken every day, there may not be enough medicine in the person’s bloodstream to block the virus.</a:t>
            </a:r>
          </a:p>
          <a:p>
            <a:endParaRPr lang="en-US" sz="1200" kern="1200" dirty="0" smtClean="0">
              <a:solidFill>
                <a:schemeClr val="tx1"/>
              </a:solidFill>
              <a:effectLst/>
              <a:latin typeface="+mn-lt"/>
              <a:ea typeface="+mn-ea"/>
              <a:cs typeface="+mn-cs"/>
            </a:endParaRPr>
          </a:p>
          <a:p>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can be prescribed only by a health care provider, so it is important for interested individuals to talk to their provider to see if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the right HIV prevention strategy.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must be taken daily for it to work. Also, the person must take an HIV test before beginning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to be sure they don’t already have HIV, and repeat testing should be done every 3 months.</a:t>
            </a:r>
          </a:p>
          <a:p>
            <a:endParaRPr lang="en-US" sz="1200" b="0" i="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cost of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is covered by many health insurance plans, and a commercial medication insurance program provides free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to people with limited income and no insurance to cover </a:t>
            </a:r>
            <a:r>
              <a:rPr lang="en-US" sz="1200" kern="1200" dirty="0" err="1" smtClean="0">
                <a:solidFill>
                  <a:schemeClr val="tx1"/>
                </a:solidFill>
                <a:effectLst/>
                <a:latin typeface="+mn-lt"/>
                <a:ea typeface="+mn-ea"/>
                <a:cs typeface="+mn-cs"/>
              </a:rPr>
              <a:t>PrEP</a:t>
            </a:r>
            <a:r>
              <a:rPr lang="en-US" sz="1200" kern="1200" dirty="0" smtClean="0">
                <a:solidFill>
                  <a:schemeClr val="tx1"/>
                </a:solidFill>
                <a:effectLst/>
                <a:latin typeface="+mn-lt"/>
                <a:ea typeface="+mn-ea"/>
                <a:cs typeface="+mn-cs"/>
              </a:rPr>
              <a:t> care.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PEP (post-exposure prophylaxis) </a:t>
            </a:r>
            <a:r>
              <a:rPr lang="en-US" sz="1200" kern="1200" dirty="0" smtClean="0">
                <a:solidFill>
                  <a:schemeClr val="tx1"/>
                </a:solidFill>
                <a:effectLst/>
                <a:latin typeface="+mn-lt"/>
                <a:ea typeface="+mn-ea"/>
                <a:cs typeface="+mn-cs"/>
              </a:rPr>
              <a:t>means taking antiretroviral medicines (ART) after being potentially exposed to HIV to prevent becoming infected. PEP should be used only in emergency situations and must be started within 72 hours after a recent possible exposure to HIV. If a person thinks he/she has recently been exposed to HIV during sex or through sharing needles and works to prepare drugs or if he/she has been sexually assaulted, he/she should talk to a health care provider or an emergency room doctor about PEP right away.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More information is available at </a:t>
            </a:r>
            <a:r>
              <a:rPr lang="en-US" sz="1200" u="sng" kern="1200" dirty="0" smtClean="0">
                <a:solidFill>
                  <a:schemeClr val="tx1"/>
                </a:solidFill>
                <a:effectLst/>
                <a:latin typeface="+mn-lt"/>
                <a:ea typeface="+mn-ea"/>
                <a:cs typeface="+mn-cs"/>
                <a:hlinkClick r:id="rId3"/>
              </a:rPr>
              <a:t>www.cdc.gov/hiv</a:t>
            </a:r>
            <a:r>
              <a:rPr lang="en-US" sz="120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115</a:t>
            </a:fld>
            <a:endParaRPr lang="en-US" altLang="en-US"/>
          </a:p>
        </p:txBody>
      </p:sp>
    </p:spTree>
    <p:extLst>
      <p:ext uri="{BB962C8B-B14F-4D97-AF65-F5344CB8AC3E}">
        <p14:creationId xmlns:p14="http://schemas.microsoft.com/office/powerpoint/2010/main" val="79853184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Cocaine</a:t>
            </a:r>
            <a:r>
              <a:rPr lang="en-US" altLang="en-US" sz="900" baseline="0" dirty="0"/>
              <a:t> and methamphetamine are </a:t>
            </a:r>
            <a:r>
              <a:rPr lang="en-US" altLang="en-US" sz="900" dirty="0"/>
              <a:t>major drugs of abuse in the United States, and impact individuals of all ages and racial/ethnic backgrounds</a:t>
            </a:r>
            <a:r>
              <a:rPr lang="en-US" altLang="en-US" sz="900" dirty="0" smtClean="0"/>
              <a:t>. Both</a:t>
            </a:r>
            <a:r>
              <a:rPr lang="en-US" altLang="en-US" sz="900" baseline="0" dirty="0" smtClean="0"/>
              <a:t> </a:t>
            </a:r>
            <a:r>
              <a:rPr lang="en-US" altLang="en-US" sz="900" baseline="0" dirty="0"/>
              <a:t>cocaine and methamphetamine are shown to </a:t>
            </a:r>
            <a:r>
              <a:rPr lang="en-US" altLang="en-US" sz="900" dirty="0"/>
              <a:t>increase the risk of HIV and other infectious disease transmission. Fortunately, strategies exist to lessen the risk of</a:t>
            </a:r>
            <a:r>
              <a:rPr lang="en-US" altLang="en-US" sz="900" baseline="0" dirty="0"/>
              <a:t> becoming infected infectious diseases.</a:t>
            </a:r>
            <a:endParaRPr lang="en-US" altLang="en-US" sz="900"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4" indent="-228534">
              <a:defRPr/>
            </a:pPr>
            <a:r>
              <a:rPr lang="en-US" sz="1400" b="1" kern="1200" dirty="0">
                <a:solidFill>
                  <a:schemeClr val="tx1"/>
                </a:solidFill>
                <a:latin typeface="+mn-lt"/>
                <a:ea typeface="+mn-ea"/>
                <a:cs typeface="+mn-cs"/>
              </a:rPr>
              <a:t>INSTRUCTIONS</a:t>
            </a:r>
          </a:p>
          <a:p>
            <a:pPr indent="-228600">
              <a:defRPr/>
            </a:pPr>
            <a:r>
              <a:rPr lang="en-US" sz="1400" dirty="0"/>
              <a:t>The purpose of the following five post-test questions is to test the change in stimulant</a:t>
            </a:r>
            <a:r>
              <a:rPr lang="en-US" sz="1400" baseline="0" dirty="0"/>
              <a:t> and HIV </a:t>
            </a:r>
            <a:r>
              <a:rPr lang="en-US" sz="1400" dirty="0"/>
              <a:t>knowledge among training participants. The five questions are identical to the pre-test questions. Read each question and possible responses aloud, and give training participants adequate time to jot down each response before moving onto the next question. Reveal the answer before moving on to the next question. </a:t>
            </a:r>
          </a:p>
        </p:txBody>
      </p:sp>
      <p:sp>
        <p:nvSpPr>
          <p:cNvPr id="4" name="Slide Number Placeholder 3"/>
          <p:cNvSpPr>
            <a:spLocks noGrp="1"/>
          </p:cNvSpPr>
          <p:nvPr>
            <p:ph type="sldNum" sz="quarter" idx="10"/>
          </p:nvPr>
        </p:nvSpPr>
        <p:spPr/>
        <p:txBody>
          <a:bodyPr/>
          <a:lstStyle/>
          <a:p>
            <a:fld id="{D428D147-A619-4BE7-B1D0-117B7DB1A985}" type="slidenum">
              <a:rPr lang="en-US" smtClean="0"/>
              <a:t>117</a:t>
            </a:fld>
            <a:endParaRPr lang="en-US"/>
          </a:p>
        </p:txBody>
      </p:sp>
    </p:spTree>
    <p:extLst>
      <p:ext uri="{BB962C8B-B14F-4D97-AF65-F5344CB8AC3E}">
        <p14:creationId xmlns:p14="http://schemas.microsoft.com/office/powerpoint/2010/main" val="34047603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#1 – correct response is A (Methamphetamine)</a:t>
            </a:r>
          </a:p>
        </p:txBody>
      </p:sp>
    </p:spTree>
    <p:extLst>
      <p:ext uri="{BB962C8B-B14F-4D97-AF65-F5344CB8AC3E}">
        <p14:creationId xmlns:p14="http://schemas.microsoft.com/office/powerpoint/2010/main" val="37417619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#2 – correct response is C (Blocking dopamine transporters)</a:t>
            </a:r>
          </a:p>
        </p:txBody>
      </p:sp>
    </p:spTree>
    <p:extLst>
      <p:ext uri="{BB962C8B-B14F-4D97-AF65-F5344CB8AC3E}">
        <p14:creationId xmlns:p14="http://schemas.microsoft.com/office/powerpoint/2010/main" val="494707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r>
              <a:rPr lang="en-US" sz="900" b="1" dirty="0" smtClean="0"/>
              <a:t>TRANSITION SLIDE</a:t>
            </a:r>
            <a:endParaRPr lang="en-US" sz="900" b="1" dirty="0"/>
          </a:p>
          <a:p>
            <a:pPr indent="-228600">
              <a:defRPr/>
            </a:pPr>
            <a:r>
              <a:rPr lang="en-GB" sz="900" dirty="0"/>
              <a:t>The next portion of the presentation will provide training participants with a detailed overview of patterns and trends in stimulant</a:t>
            </a:r>
            <a:r>
              <a:rPr lang="en-GB" sz="900" baseline="0" dirty="0"/>
              <a:t> use </a:t>
            </a:r>
            <a:r>
              <a:rPr lang="en-GB" sz="900" dirty="0"/>
              <a:t>in the United States. No single drug abuse indicator can tell the full story of the extent or impact of crack/cocaine use. Therefore, data from several available indicators are presented in an attempt to paint a comprehensive picture of who uses crack</a:t>
            </a:r>
            <a:r>
              <a:rPr lang="en-GB" sz="900" baseline="0" dirty="0"/>
              <a:t> cocaine, powder cocaine, and methamphetamine, and the</a:t>
            </a:r>
            <a:r>
              <a:rPr lang="en-GB" sz="900" dirty="0"/>
              <a:t> populations in which it is most prevalent. </a:t>
            </a:r>
          </a:p>
        </p:txBody>
      </p:sp>
    </p:spTree>
    <p:extLst>
      <p:ext uri="{BB962C8B-B14F-4D97-AF65-F5344CB8AC3E}">
        <p14:creationId xmlns:p14="http://schemas.microsoft.com/office/powerpoint/2010/main" val="35820195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#3 – correct response is B (False)</a:t>
            </a:r>
          </a:p>
        </p:txBody>
      </p:sp>
    </p:spTree>
    <p:extLst>
      <p:ext uri="{BB962C8B-B14F-4D97-AF65-F5344CB8AC3E}">
        <p14:creationId xmlns:p14="http://schemas.microsoft.com/office/powerpoint/2010/main" val="358769307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#4 – correct response is E (All except</a:t>
            </a:r>
            <a:r>
              <a:rPr lang="en-US" altLang="en-US" sz="900" baseline="0" dirty="0"/>
              <a:t> A</a:t>
            </a:r>
            <a:r>
              <a:rPr lang="en-US" altLang="en-US" sz="900" dirty="0"/>
              <a:t>)</a:t>
            </a:r>
          </a:p>
        </p:txBody>
      </p:sp>
    </p:spTree>
    <p:extLst>
      <p:ext uri="{BB962C8B-B14F-4D97-AF65-F5344CB8AC3E}">
        <p14:creationId xmlns:p14="http://schemas.microsoft.com/office/powerpoint/2010/main" val="287740578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#5 – correct response is B (False)</a:t>
            </a:r>
          </a:p>
        </p:txBody>
      </p:sp>
    </p:spTree>
    <p:extLst>
      <p:ext uri="{BB962C8B-B14F-4D97-AF65-F5344CB8AC3E}">
        <p14:creationId xmlns:p14="http://schemas.microsoft.com/office/powerpoint/2010/main" val="343578100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It is important to be familiar with local resources, including substance use disorders treatment facilities, 12-step meetings, and mental health resources.</a:t>
            </a:r>
            <a:r>
              <a:rPr lang="en-US" altLang="en-US" sz="900" baseline="0" dirty="0"/>
              <a:t> </a:t>
            </a:r>
            <a:r>
              <a:rPr lang="en-US" altLang="en-US" sz="900" dirty="0"/>
              <a:t>Stimulant</a:t>
            </a:r>
            <a:r>
              <a:rPr lang="en-US" altLang="en-US" sz="900" baseline="0" dirty="0"/>
              <a:t> use impacts </a:t>
            </a:r>
            <a:r>
              <a:rPr lang="en-US" altLang="en-US" sz="900" dirty="0"/>
              <a:t>the user’s brain and body, but can be treated. Continue to dialogue with patients about their stimulant use and the importance of using HIV risk reduction strategies.</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This slide contains</a:t>
            </a:r>
            <a:r>
              <a:rPr lang="en-US" altLang="en-US" sz="900" baseline="0" dirty="0" smtClean="0"/>
              <a:t> a variety of free resources available for viewing and downloading. The images include hyperlinks to the source material. The URLs are as follows:</a:t>
            </a:r>
          </a:p>
          <a:p>
            <a:pPr marL="0" indent="0">
              <a:buFontTx/>
              <a:buNone/>
            </a:pPr>
            <a:endParaRPr lang="en-US" altLang="en-US" sz="900" baseline="0" dirty="0" smtClean="0"/>
          </a:p>
          <a:p>
            <a:pPr marL="171450" indent="-171450">
              <a:buFont typeface="Arial" panose="020B0604020202020204" pitchFamily="34" charset="0"/>
              <a:buChar char="•"/>
            </a:pPr>
            <a:r>
              <a:rPr lang="en-US" altLang="en-US" sz="900" dirty="0" smtClean="0"/>
              <a:t>Cocaine Research Report</a:t>
            </a:r>
            <a:r>
              <a:rPr lang="en-US" altLang="en-US" sz="900" baseline="0" dirty="0" smtClean="0"/>
              <a:t> Series - </a:t>
            </a:r>
            <a:r>
              <a:rPr lang="en-US" altLang="en-US" sz="900" dirty="0" smtClean="0"/>
              <a:t>https://d14rmgtrwzf5a.cloudfront.net/sites/default/files/1141-cocaine.pdf</a:t>
            </a:r>
          </a:p>
          <a:p>
            <a:pPr marL="171450" indent="-171450">
              <a:buFont typeface="Arial" panose="020B0604020202020204" pitchFamily="34" charset="0"/>
              <a:buChar char="•"/>
            </a:pPr>
            <a:r>
              <a:rPr lang="en-US" altLang="en-US" sz="900" dirty="0" smtClean="0"/>
              <a:t>Drugs,</a:t>
            </a:r>
            <a:r>
              <a:rPr lang="en-US" altLang="en-US" sz="900" baseline="0" dirty="0" smtClean="0"/>
              <a:t> Brains, and Behavior: The Science of Addiction - https://d14rmgtrwzf5a.cloudfront.net/sites/default/files/soa_2014.pdf</a:t>
            </a:r>
          </a:p>
          <a:p>
            <a:pPr marL="171450" indent="-171450">
              <a:buFont typeface="Arial" panose="020B0604020202020204" pitchFamily="34" charset="0"/>
              <a:buChar char="•"/>
            </a:pPr>
            <a:r>
              <a:rPr lang="en-US" altLang="en-US" sz="900" baseline="0" dirty="0" smtClean="0"/>
              <a:t>Meth Inside Out - http://www.methinsideout.com/</a:t>
            </a:r>
          </a:p>
          <a:p>
            <a:pPr marL="171450" indent="-171450">
              <a:buFont typeface="Arial" panose="020B0604020202020204" pitchFamily="34" charset="0"/>
              <a:buChar char="•"/>
            </a:pPr>
            <a:r>
              <a:rPr lang="en-US" altLang="en-US" sz="900" dirty="0" smtClean="0"/>
              <a:t>Methamphetamine Research Report Series</a:t>
            </a:r>
            <a:r>
              <a:rPr lang="en-US" altLang="en-US" sz="900" baseline="0" dirty="0" smtClean="0"/>
              <a:t> - https://d14rmgtrwzf5a.cloudfront.net/sites/default/files/methrrs.pdf</a:t>
            </a:r>
          </a:p>
          <a:p>
            <a:pPr marL="171450" indent="-171450">
              <a:buFont typeface="Arial" panose="020B0604020202020204" pitchFamily="34" charset="0"/>
              <a:buChar char="•"/>
            </a:pPr>
            <a:r>
              <a:rPr lang="en-US" altLang="en-US" sz="900" baseline="0" dirty="0" smtClean="0"/>
              <a:t>Recreational Drugs and HIV </a:t>
            </a:r>
            <a:r>
              <a:rPr lang="en-US" altLang="en-US" sz="900" baseline="0" dirty="0" err="1" smtClean="0"/>
              <a:t>Antiretrovirals</a:t>
            </a:r>
            <a:r>
              <a:rPr lang="en-US" altLang="en-US" sz="900" baseline="0" dirty="0" smtClean="0"/>
              <a:t>: A Guide to Interactions for Clinicians, 2014 - http://www.nynjaetc.org/documents/2014_RecreationalDrugInteractionGuide.pdf</a:t>
            </a:r>
            <a:endParaRPr lang="en-US" altLang="en-US" sz="900"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Rot="1" noChangeAspect="1" noTextEdit="1"/>
          </p:cNvSpPr>
          <p:nvPr>
            <p:ph type="sldImg"/>
          </p:nvPr>
        </p:nvSpPr>
        <p:spPr bwMode="auto">
          <a:xfrm>
            <a:off x="1258888" y="722313"/>
            <a:ext cx="48006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p:cNvSpPr>
            <a:spLocks noGrp="1"/>
          </p:cNvSpPr>
          <p:nvPr>
            <p:ph type="body" idx="1"/>
          </p:nvPr>
        </p:nvSpPr>
        <p:spPr>
          <a:xfrm>
            <a:off x="731838" y="4560888"/>
            <a:ext cx="5851525"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dirty="0" smtClean="0"/>
              <a:t>This </a:t>
            </a:r>
            <a:r>
              <a:rPr lang="en-US" altLang="en-US" sz="900" dirty="0"/>
              <a:t>concludes the presentation. Thank the participants for their time and address any last-minute questions about the content. Encourage participants to reach out to the Pacific Southwest ATTC or the</a:t>
            </a:r>
            <a:r>
              <a:rPr lang="en-US" altLang="en-US" sz="900" baseline="0" dirty="0"/>
              <a:t> LA Region PA</a:t>
            </a:r>
            <a:r>
              <a:rPr lang="en-US" altLang="en-US" sz="900" dirty="0"/>
              <a:t>ETC, should they have questions or concerns following the training session.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dirty="0"/>
          </a:p>
          <a:p>
            <a:r>
              <a:rPr lang="en-US" altLang="en-US" sz="900" dirty="0" smtClean="0"/>
              <a:t>Image</a:t>
            </a:r>
            <a:r>
              <a:rPr lang="en-US" altLang="en-US" sz="900" baseline="0" dirty="0" smtClean="0"/>
              <a:t> Credit (L-R): Drug Enforcement Administration, various publications.</a:t>
            </a:r>
            <a:endParaRPr lang="en-US" altLang="en-US"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Data from a variety of sources, including methamphetamine seizures, survey data, price and purity data, and law enforcement reporting indicate methamphetamine continues to be readily available throughout the United States. This map shows the regional patterns in the greatest drug threat, as reported by state and local agencies between 2013 and 2015. Methamphetamine was the greatest drug threat in the Pacific, Southwest, West Central, and Florida/Caribbean regions. </a:t>
            </a:r>
          </a:p>
          <a:p>
            <a:endParaRPr lang="en-US" baseline="0" dirty="0" smtClean="0"/>
          </a:p>
          <a:p>
            <a:r>
              <a:rPr lang="en-US" baseline="0" dirty="0" smtClean="0"/>
              <a:t>CPD = Controlled Prescription Drugs</a:t>
            </a:r>
          </a:p>
          <a:p>
            <a:endParaRPr lang="en-US" dirty="0" smtClean="0"/>
          </a:p>
          <a:p>
            <a:r>
              <a:rPr lang="en-US" dirty="0" smtClean="0"/>
              <a:t>Slide</a:t>
            </a:r>
            <a:r>
              <a:rPr lang="en-US" baseline="0" dirty="0" smtClean="0"/>
              <a:t> courtesy of Jane C. Maxwell, PhD</a:t>
            </a:r>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13</a:t>
            </a:fld>
            <a:endParaRPr lang="en-US" altLang="en-US"/>
          </a:p>
        </p:txBody>
      </p:sp>
    </p:spTree>
    <p:extLst>
      <p:ext uri="{BB962C8B-B14F-4D97-AF65-F5344CB8AC3E}">
        <p14:creationId xmlns:p14="http://schemas.microsoft.com/office/powerpoint/2010/main" val="1405989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**ANIMATIONS</a:t>
            </a:r>
            <a:r>
              <a:rPr lang="en-US" b="1" dirty="0" smtClean="0"/>
              <a:t>**</a:t>
            </a:r>
          </a:p>
          <a:p>
            <a:r>
              <a:rPr lang="en-US" b="1" i="1" dirty="0" smtClean="0"/>
              <a:t>This slide contains</a:t>
            </a:r>
            <a:r>
              <a:rPr lang="en-US" b="1" i="1" baseline="0" dirty="0" smtClean="0"/>
              <a:t> animations. Trainers should practice presenting this information so they can see the timing of the animations and how new content appears on the slide. </a:t>
            </a:r>
            <a:r>
              <a:rPr lang="en-US" b="1" i="1" dirty="0" smtClean="0"/>
              <a:t>This </a:t>
            </a:r>
            <a:r>
              <a:rPr lang="en-US" b="1" i="1" dirty="0"/>
              <a:t>slide</a:t>
            </a:r>
            <a:r>
              <a:rPr lang="en-US" b="1" i="1" baseline="0" dirty="0"/>
              <a:t> includes two graphs – one showing 2004 lab incidents, and a second showing 2014 incidents. The 2004 map appears automatically. To show the 2014 map, click once, and the 2004 map will disappear and the 2014 map will appear in its place.</a:t>
            </a:r>
          </a:p>
          <a:p>
            <a:endParaRPr lang="en-US" dirty="0"/>
          </a:p>
          <a:p>
            <a:r>
              <a:rPr lang="en-US" dirty="0"/>
              <a:t>This</a:t>
            </a:r>
            <a:r>
              <a:rPr lang="en-US" baseline="0" dirty="0"/>
              <a:t> map shows the number of methamphetamine lab incidents reported to the Drug Enforcement Administration, including laboratories, dumpsites, or chemical, glass, and equipment seizures. As a matter of comparison, there were nearly 15,000 more incidents in 2004 as compared to 2014. The overall number of lab incidents west of the Mississippi River decreased dramatically, as did seizures in the southern United States. The number of lab incidents in the Great Lake region of the country increased, as did incidents in many New England states. Missouri has led the country in methamphetamine lab incidents for nearly the entire 11-year period, followed by states such as Indiana, Mississippi, Kentucky, and Oklahoma.</a:t>
            </a:r>
          </a:p>
          <a:p>
            <a:endParaRPr lang="en-US" baseline="0" dirty="0"/>
          </a:p>
          <a:p>
            <a:r>
              <a:rPr lang="en-US" baseline="0" dirty="0"/>
              <a:t>The Combat Methamphetamine Epidemic Act was passed in 2005, and since then, there has been a trend away from domestic “</a:t>
            </a:r>
            <a:r>
              <a:rPr lang="en-US" baseline="0" dirty="0" err="1"/>
              <a:t>superlab</a:t>
            </a:r>
            <a:r>
              <a:rPr lang="en-US" baseline="0" dirty="0"/>
              <a:t>” large scale methamphetamine production to the “shake and bake” method, a crude cooking method that requires pseudoephedrine and a handful of common household ingredients, such as ether, ammonia nitrate, and lithium. Drug cartels continue to meet much of the demand by manufacturing large quantities of methamphetamine in Mexico and smuggling it over the US/Mexico border.</a:t>
            </a:r>
          </a:p>
          <a:p>
            <a:endParaRPr lang="en-US" baseline="0" dirty="0"/>
          </a:p>
          <a:p>
            <a:r>
              <a:rPr lang="en-US" b="1" baseline="0" dirty="0"/>
              <a:t>REFERENCE:</a:t>
            </a:r>
          </a:p>
          <a:p>
            <a:r>
              <a:rPr lang="en-US" dirty="0"/>
              <a:t>Drug</a:t>
            </a:r>
            <a:r>
              <a:rPr lang="en-US" baseline="0" dirty="0"/>
              <a:t> Enforcement Administration. (2017). Methamphetamine Lab Incidents, 2004-2014, reported by EPIC. Accessed March 7, 2017 from https://www.dea.gov/resource-center/meth-lab-maps.shtml.</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14</a:t>
            </a:fld>
            <a:endParaRPr lang="en-US" altLang="en-US"/>
          </a:p>
        </p:txBody>
      </p:sp>
    </p:spTree>
    <p:extLst>
      <p:ext uri="{BB962C8B-B14F-4D97-AF65-F5344CB8AC3E}">
        <p14:creationId xmlns:p14="http://schemas.microsoft.com/office/powerpoint/2010/main" val="63939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For each pound of meth produced, there are five to six pounds of toxic waste.  Those toxic wastes are often dumped down household drains, in fields and yards, or on rural roads, which has the potential of contaminating the drinking water supplies, soils, and air. Toxic by-products contaminate sites where meth is produced, posing serious health and environmental hazards to those nearby. Think of the innocent children who live in homes where meth is being produced. There has not been enough research done on those children to know the long-term health effects they may suffer. In addition, the cost to clean up one meth lab often exceeds $4,000. Federal, state, and local taxpayers pay this cost.</a:t>
            </a:r>
          </a:p>
          <a:p>
            <a:pPr eaLnBrk="1" hangingPunct="1"/>
            <a:endParaRPr lang="en-US" altLang="en-US" dirty="0"/>
          </a:p>
          <a:p>
            <a:pPr eaLnBrk="1" hangingPunct="1"/>
            <a:r>
              <a:rPr lang="en-US" altLang="en-US" dirty="0" smtClean="0"/>
              <a:t>Image</a:t>
            </a:r>
            <a:r>
              <a:rPr lang="en-US" altLang="en-US" baseline="0" dirty="0" smtClean="0"/>
              <a:t> </a:t>
            </a:r>
            <a:r>
              <a:rPr lang="en-US" altLang="en-US" baseline="0" dirty="0"/>
              <a:t>Credit: Fotolia, </a:t>
            </a:r>
            <a:r>
              <a:rPr lang="en-US" altLang="en-US" baseline="0" dirty="0" smtClean="0"/>
              <a:t>purchased image, 2017.</a:t>
            </a:r>
            <a:endParaRPr lang="en-US" alt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15</a:t>
            </a:fld>
            <a:endParaRPr lang="en-US" altLang="en-US"/>
          </a:p>
        </p:txBody>
      </p:sp>
    </p:spTree>
    <p:extLst>
      <p:ext uri="{BB962C8B-B14F-4D97-AF65-F5344CB8AC3E}">
        <p14:creationId xmlns:p14="http://schemas.microsoft.com/office/powerpoint/2010/main" val="549647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baseline="0" dirty="0" smtClean="0"/>
              <a:t>This graph depicts the percentage of items identified in the Drug Enforcement Administration’s National Forensic Laboratory Information System (NFLIS). The NFLIS system is responsible for systematically collecting results from drug chemistry analyses conducted by state, local, and federal forensic laboratories located across the U.S. As a result, NFLIS provides timely and detailed information about drugs seized by law enforcement. The percentage of items identified as methamphetamine has been on the rise since 2010. In contrast, the percentage of items identified as cocaine has been on the decline since 2006.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Slide</a:t>
            </a:r>
            <a:r>
              <a:rPr lang="en-US" baseline="0" dirty="0" smtClean="0"/>
              <a:t> courtesy of Jane C. Maxwell, PhD</a:t>
            </a:r>
          </a:p>
        </p:txBody>
      </p:sp>
      <p:sp>
        <p:nvSpPr>
          <p:cNvPr id="4" name="Footer Placeholder 3"/>
          <p:cNvSpPr>
            <a:spLocks noGrp="1"/>
          </p:cNvSpPr>
          <p:nvPr>
            <p:ph type="ftr" sz="quarter" idx="10"/>
          </p:nvPr>
        </p:nvSpPr>
        <p:spPr/>
        <p:txBody>
          <a:bodyPr/>
          <a:lstStyle/>
          <a:p>
            <a:r>
              <a:rPr lang="en-US" dirty="0" smtClean="0"/>
              <a:t>Jane Maxwell, UT Addiction Research Institute, 512 232-0610</a:t>
            </a:r>
            <a:endParaRPr lang="en-US" dirty="0"/>
          </a:p>
        </p:txBody>
      </p:sp>
      <p:sp>
        <p:nvSpPr>
          <p:cNvPr id="5" name="Slide Number Placeholder 4"/>
          <p:cNvSpPr>
            <a:spLocks noGrp="1"/>
          </p:cNvSpPr>
          <p:nvPr>
            <p:ph type="sldNum" sz="quarter" idx="11"/>
          </p:nvPr>
        </p:nvSpPr>
        <p:spPr/>
        <p:txBody>
          <a:bodyPr/>
          <a:lstStyle/>
          <a:p>
            <a:fld id="{F2070B96-65E6-490C-9941-0F138F251ECA}" type="slidenum">
              <a:rPr lang="en-US" smtClean="0"/>
              <a:pPr/>
              <a:t>16</a:t>
            </a:fld>
            <a:endParaRPr lang="en-US" dirty="0"/>
          </a:p>
        </p:txBody>
      </p:sp>
    </p:spTree>
    <p:extLst>
      <p:ext uri="{BB962C8B-B14F-4D97-AF65-F5344CB8AC3E}">
        <p14:creationId xmlns:p14="http://schemas.microsoft.com/office/powerpoint/2010/main" val="5343102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the U.S. Sentencing Commission, nearly 50% of all inmates in federal prisons throughout the U.S. are serving a sentence for a drug-related offense. Methamphetamine was the specific drug offense in 27 of 50 states, including the majority of western, Midwest, and southern states. Powder cocaine produced the most or tied for the most in seven states, including Washington, D.C. And despite the fact that marijuana is the most widely illicit substance in the U.S., but was only responsible for the highest number of drug offenses in four states.</a:t>
            </a:r>
          </a:p>
          <a:p>
            <a:endParaRPr lang="en-US" baseline="0" dirty="0"/>
          </a:p>
          <a:p>
            <a:r>
              <a:rPr lang="en-US" b="1" baseline="0" dirty="0"/>
              <a:t>REFERENCE:</a:t>
            </a:r>
          </a:p>
          <a:p>
            <a:r>
              <a:rPr lang="en-US" baseline="0" dirty="0" err="1"/>
              <a:t>Abadi</a:t>
            </a:r>
            <a:r>
              <a:rPr lang="en-US" baseline="0" dirty="0"/>
              <a:t>, M. (2016). This graphic shows just how widespread meth is in the United States. </a:t>
            </a:r>
            <a:r>
              <a:rPr lang="en-US" i="1" baseline="0" dirty="0"/>
              <a:t>Business Insider, </a:t>
            </a:r>
            <a:r>
              <a:rPr lang="en-US" i="0" baseline="0" dirty="0"/>
              <a:t>accessed March 8, 2017 from www.businessinsider.com. </a:t>
            </a:r>
            <a:endParaRPr lang="en-US" baseline="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17</a:t>
            </a:fld>
            <a:endParaRPr lang="en-US" altLang="en-US"/>
          </a:p>
        </p:txBody>
      </p:sp>
    </p:spTree>
    <p:extLst>
      <p:ext uri="{BB962C8B-B14F-4D97-AF65-F5344CB8AC3E}">
        <p14:creationId xmlns:p14="http://schemas.microsoft.com/office/powerpoint/2010/main" val="2521635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2015 results of the National Survey on Drug Use and Health, an </a:t>
            </a:r>
            <a:r>
              <a:rPr lang="en-US" dirty="0"/>
              <a:t>estimated 27.1 million people aged 12 or older were current illicit drug users in 2015,</a:t>
            </a:r>
            <a:r>
              <a:rPr lang="en-US" baseline="0" dirty="0"/>
              <a:t> </a:t>
            </a:r>
            <a:r>
              <a:rPr lang="en-US" dirty="0"/>
              <a:t>representing 10.1% of the population aged 12 or older. In other</a:t>
            </a:r>
            <a:r>
              <a:rPr lang="en-US" baseline="0" dirty="0"/>
              <a:t> words,</a:t>
            </a:r>
            <a:r>
              <a:rPr lang="en-US" dirty="0"/>
              <a:t> 1 in 10 individuals aged 12 or older in the United States used illicit drugs in the past month. </a:t>
            </a:r>
          </a:p>
          <a:p>
            <a:endParaRPr lang="en-US" dirty="0"/>
          </a:p>
          <a:p>
            <a:r>
              <a:rPr lang="en-US" dirty="0"/>
              <a:t>In 2015, approximately</a:t>
            </a:r>
            <a:r>
              <a:rPr lang="en-US" baseline="0" dirty="0"/>
              <a:t> </a:t>
            </a:r>
            <a:r>
              <a:rPr lang="en-US" dirty="0"/>
              <a:t>1.9 million people aged 12 or older reported past month use of cocaine, including about 394,000 who</a:t>
            </a:r>
            <a:r>
              <a:rPr lang="en-US" baseline="0" dirty="0"/>
              <a:t> were </a:t>
            </a:r>
            <a:r>
              <a:rPr lang="en-US" dirty="0"/>
              <a:t>current users of crack. These numbers correspond to about 0.7% of the population aged 12 or older who were current users of cocaine and 0.1% who were current users of crack. The 2015 estimate for current cocaine use was similar to the estimates in most years between 2007 and 2013, but it was higher than the estimate in 2014. The 2015 estimate of crack use was similar to the estimates in most years from 2008 to 2014. The 2015 estimates of both cocaine and crack use were lower than most of the estimates between 2002 and 2006. </a:t>
            </a:r>
          </a:p>
          <a:p>
            <a:endParaRPr lang="en-US" dirty="0"/>
          </a:p>
          <a:p>
            <a:r>
              <a:rPr lang="en-US" dirty="0"/>
              <a:t>Note: Estimated numbers of people refer to people aged 12 or older in the civilian, noninstitutionalized population in the United States. The numbers do not sum to the total population of the United States because the population for NSDUH does not include people aged 11 years old or younger, people with no fixed household address (e.g., homeless or transient people not in shelters), active-duty military personnel, and residents of institutional group quarters, such as correctional facilities, nursing homes, mental institutions, and long-term care hospitals. </a:t>
            </a:r>
          </a:p>
          <a:p>
            <a:endParaRPr lang="en-US" dirty="0"/>
          </a:p>
          <a:p>
            <a:r>
              <a:rPr lang="en-US" dirty="0"/>
              <a:t>Note: The estimated numbers of current users of different illicit drugs are not mutually exclusive because people could have used more than one type of illicit drug in the past month.</a:t>
            </a:r>
          </a:p>
          <a:p>
            <a:endParaRPr lang="en-US" dirty="0"/>
          </a:p>
          <a:p>
            <a:r>
              <a:rPr lang="en-US" dirty="0"/>
              <a:t>In 2015, approximately 897,000 people aged 12 or older were current users of methamphetamine, which rounds to the estimate of 0.9 million people. This number represents 0.3% of the population aged 12 or older. </a:t>
            </a:r>
          </a:p>
          <a:p>
            <a:endParaRPr lang="en-US" dirty="0"/>
          </a:p>
          <a:p>
            <a:r>
              <a:rPr lang="en-US" dirty="0"/>
              <a:t>Note: Prior to 2015, questions about methamphetamine use were asked in the context of questions about the misuse of prescription stimulants because methamphetamine is legally available by prescription (</a:t>
            </a:r>
            <a:r>
              <a:rPr lang="en-US" dirty="0" err="1"/>
              <a:t>Desoxyn</a:t>
            </a:r>
            <a:r>
              <a:rPr lang="en-US" dirty="0"/>
              <a:t>®). However, most methamphetamine that is now used in the United States is produced and distributed illicitly rather than through the pharmaceutical industry. Therefore, for 2015, a new set of questions specific to methamphetamine was created and administered separately from the questions about the misuse of prescription stimulants. Because of these changes, estimates of methamphetamine use in 2015 are not compared with estimates from prior years.</a:t>
            </a:r>
          </a:p>
          <a:p>
            <a:endParaRPr lang="en-US" dirty="0"/>
          </a:p>
          <a:p>
            <a:r>
              <a:rPr lang="en-US" b="1" dirty="0"/>
              <a:t>REFERENCE:</a:t>
            </a:r>
          </a:p>
          <a:p>
            <a:r>
              <a:rPr lang="en-US" dirty="0"/>
              <a:t>Center for Behavioral Health Statistics and Quality. (2016). </a:t>
            </a:r>
            <a:r>
              <a:rPr lang="en-US" i="1" dirty="0"/>
              <a:t>Key substance use and mental health indicators in the United States: Results from the 2015 National Survey on Drug Use and Health (HHS Publication No. SMA 16-4984, NSDUH Series H-51)</a:t>
            </a:r>
            <a:r>
              <a:rPr lang="en-US" dirty="0"/>
              <a:t>.</a:t>
            </a:r>
            <a:r>
              <a:rPr lang="en-US" baseline="0" dirty="0"/>
              <a:t> Rockville, MD: Substance Abuse and Mental Health Services Administration.</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18</a:t>
            </a:fld>
            <a:endParaRPr lang="en-US" altLang="en-US"/>
          </a:p>
        </p:txBody>
      </p:sp>
    </p:spTree>
    <p:extLst>
      <p:ext uri="{BB962C8B-B14F-4D97-AF65-F5344CB8AC3E}">
        <p14:creationId xmlns:p14="http://schemas.microsoft.com/office/powerpoint/2010/main" val="20771988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similar number of people</a:t>
            </a:r>
            <a:r>
              <a:rPr lang="en-US" baseline="0" dirty="0"/>
              <a:t> in the U.S. reported a substance use disorder related to cocaine and methamphetamine. </a:t>
            </a:r>
            <a:r>
              <a:rPr lang="en-US" dirty="0"/>
              <a:t>In 2015, approximately 20.8 million people aged 12 or older had an SUD in the past year, including 15.7 million people who had an alcohol use disorder and 7.7 million people who had an illicit drug use disorder. About </a:t>
            </a:r>
            <a:r>
              <a:rPr lang="en-US" b="1" dirty="0"/>
              <a:t>896,000 people </a:t>
            </a:r>
            <a:r>
              <a:rPr lang="en-US" dirty="0"/>
              <a:t>aged 12 or older in 2015 had a cocaine use disorder in the past year, rounding to 0.9 million people. This number represents 0.3% of the population aged 12 or older. The percentage of the population aged 12 or older with a cocaine use disorder remained stable between 2010 and 2015. However, the percentage in 2015 was lower than the percentages in 2002 to 2009. An estimated </a:t>
            </a:r>
            <a:r>
              <a:rPr lang="en-US" b="1" dirty="0"/>
              <a:t>872,000 people </a:t>
            </a:r>
            <a:r>
              <a:rPr lang="en-US" dirty="0"/>
              <a:t>aged 12 or older had a methamphetamine use disorder in 2015, representing</a:t>
            </a:r>
            <a:r>
              <a:rPr lang="en-US" baseline="0" dirty="0"/>
              <a:t> about 0.3%</a:t>
            </a:r>
            <a:r>
              <a:rPr lang="en-US" dirty="0"/>
              <a:t> of people aged 12 or older.</a:t>
            </a:r>
          </a:p>
          <a:p>
            <a:endParaRPr lang="en-US" dirty="0"/>
          </a:p>
          <a:p>
            <a:r>
              <a:rPr lang="en-US" b="1" dirty="0"/>
              <a:t>REFERENCE:</a:t>
            </a:r>
          </a:p>
          <a:p>
            <a:r>
              <a:rPr lang="en-US" dirty="0"/>
              <a:t>Center for Behavioral Health Statistics and Quality. (2016). </a:t>
            </a:r>
            <a:r>
              <a:rPr lang="en-US" i="1" dirty="0"/>
              <a:t>Key substance use and mental health indicators in the United States: Results from the 2015 National Survey on Drug Use and Health (HHS Publication No. SMA 16-4984, NSDUH Series H-51)</a:t>
            </a:r>
            <a:r>
              <a:rPr lang="en-US" dirty="0"/>
              <a:t>.</a:t>
            </a:r>
            <a:r>
              <a:rPr lang="en-US" baseline="0" dirty="0"/>
              <a:t> Rockville, MD: Substance Abuse and Mental Health Services Administration.</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19</a:t>
            </a:fld>
            <a:endParaRPr lang="en-US" altLang="en-US"/>
          </a:p>
        </p:txBody>
      </p:sp>
    </p:spTree>
    <p:extLst>
      <p:ext uri="{BB962C8B-B14F-4D97-AF65-F5344CB8AC3E}">
        <p14:creationId xmlns:p14="http://schemas.microsoft.com/office/powerpoint/2010/main" val="328195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dirty="0"/>
              <a:t>This PowerPoint presentation, Trainer Guide, and companion fact sheet were developed by Beth Rutkowski, MPH (Associate Director of Training of UCLA ISAP) and Thomas E. Freese, PhD (Director of Training of UCLA ISAP and Director of the Pacific Southwest ATTC) through supplemental funding provided by the Pacific AIDS Education and Training Center, based at Charles R. Drew University of Medicine and Science. We wish to acknowledge Phil Meyer, LCSW, Kevin-Paul Johnson, Maya Gil</a:t>
            </a:r>
            <a:r>
              <a:rPr lang="en-US" altLang="en-US" sz="900" baseline="0" dirty="0"/>
              <a:t> Cantu, MPH, </a:t>
            </a:r>
            <a:r>
              <a:rPr lang="en-US" altLang="en-US" sz="900" dirty="0"/>
              <a:t>and Thomas Donohoe, MBA, from the LA Region PAETC</a:t>
            </a:r>
            <a:r>
              <a:rPr lang="en-US" altLang="en-US" sz="9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9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900" dirty="0" smtClean="0"/>
              <a:t>We would also like</a:t>
            </a:r>
            <a:r>
              <a:rPr lang="en-US" altLang="en-US" sz="900" baseline="0" dirty="0" smtClean="0"/>
              <a:t> to recognize the contributions of Dr. Jane Maxwell from the University of Texas at Austin, Addiction Research Institute.</a:t>
            </a:r>
            <a:endParaRPr lang="en-US" altLang="en-US" sz="90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a:t>
            </a:r>
            <a:r>
              <a:rPr lang="en-US" baseline="0" dirty="0" smtClean="0"/>
              <a:t> to SAMHSA’s Treatment Episode Data Set, the </a:t>
            </a:r>
            <a:r>
              <a:rPr lang="en-US" dirty="0" smtClean="0"/>
              <a:t>proportion </a:t>
            </a:r>
            <a:r>
              <a:rPr lang="en-US" dirty="0"/>
              <a:t>of cocaine admissions </a:t>
            </a:r>
            <a:r>
              <a:rPr lang="en-US" dirty="0" smtClean="0"/>
              <a:t>has</a:t>
            </a:r>
            <a:r>
              <a:rPr lang="en-US" baseline="0" dirty="0" smtClean="0"/>
              <a:t> been on the decline, </a:t>
            </a:r>
            <a:r>
              <a:rPr lang="en-US" dirty="0" smtClean="0"/>
              <a:t>from 14% </a:t>
            </a:r>
            <a:r>
              <a:rPr lang="en-US" dirty="0"/>
              <a:t>of admissions aged 12 and older in 2004 to </a:t>
            </a:r>
            <a:r>
              <a:rPr lang="en-US" dirty="0" smtClean="0"/>
              <a:t>5% </a:t>
            </a:r>
            <a:r>
              <a:rPr lang="en-US" dirty="0"/>
              <a:t>in 2014. Smoked cocaine (crack) represented </a:t>
            </a:r>
            <a:r>
              <a:rPr lang="en-US" dirty="0" smtClean="0"/>
              <a:t>72% </a:t>
            </a:r>
            <a:r>
              <a:rPr lang="en-US" dirty="0"/>
              <a:t>of all primary cocaine admissions in 2004; it was </a:t>
            </a:r>
            <a:r>
              <a:rPr lang="en-US" dirty="0" smtClean="0"/>
              <a:t>66% </a:t>
            </a:r>
            <a:r>
              <a:rPr lang="en-US" dirty="0"/>
              <a:t>in 2014. The proportion of stimulant admissions aged 12 and older (98 to </a:t>
            </a:r>
            <a:r>
              <a:rPr lang="en-US" dirty="0" smtClean="0"/>
              <a:t>99% </a:t>
            </a:r>
            <a:r>
              <a:rPr lang="en-US" dirty="0"/>
              <a:t>of these admissions were for methamphetamine or amphetamine abuse) ranged from </a:t>
            </a:r>
            <a:r>
              <a:rPr lang="en-US" dirty="0" smtClean="0"/>
              <a:t>6% </a:t>
            </a:r>
            <a:r>
              <a:rPr lang="en-US" dirty="0"/>
              <a:t>to </a:t>
            </a:r>
            <a:r>
              <a:rPr lang="en-US" dirty="0" smtClean="0"/>
              <a:t>9% </a:t>
            </a:r>
            <a:r>
              <a:rPr lang="en-US" dirty="0"/>
              <a:t>of admissions aged 12 and older between 2004 and 2014. </a:t>
            </a:r>
            <a:endParaRPr lang="en-US" dirty="0" smtClean="0"/>
          </a:p>
          <a:p>
            <a:endParaRPr lang="en-US" dirty="0" smtClean="0"/>
          </a:p>
          <a:p>
            <a:r>
              <a:rPr lang="en-US" b="1" dirty="0" smtClean="0"/>
              <a:t>Additional Information for the Trainer(s):</a:t>
            </a:r>
            <a:endParaRPr lang="en-US" b="1" dirty="0"/>
          </a:p>
          <a:p>
            <a:r>
              <a:rPr lang="en-US" dirty="0" smtClean="0"/>
              <a:t>Fifty-nine </a:t>
            </a:r>
            <a:r>
              <a:rPr lang="en-US" dirty="0"/>
              <a:t>percent </a:t>
            </a:r>
            <a:r>
              <a:rPr lang="en-US" dirty="0" smtClean="0"/>
              <a:t>(59%) of </a:t>
            </a:r>
            <a:r>
              <a:rPr lang="en-US" dirty="0"/>
              <a:t>primary smoked cocaine admissions and </a:t>
            </a:r>
            <a:r>
              <a:rPr lang="en-US" dirty="0" smtClean="0"/>
              <a:t>69% </a:t>
            </a:r>
            <a:r>
              <a:rPr lang="en-US" dirty="0"/>
              <a:t>of primary non-smoked cocaine admissions were </a:t>
            </a:r>
            <a:r>
              <a:rPr lang="en-US" dirty="0" smtClean="0"/>
              <a:t>male. The </a:t>
            </a:r>
            <a:r>
              <a:rPr lang="en-US" dirty="0"/>
              <a:t>average age at admission among primary smoked cocaine admissions was 44 years; among primary non-smoked cocaine admissions, the average age was 38 </a:t>
            </a:r>
            <a:r>
              <a:rPr lang="en-US" dirty="0" smtClean="0"/>
              <a:t>years.  </a:t>
            </a:r>
            <a:r>
              <a:rPr lang="en-US" dirty="0"/>
              <a:t>Among primary smoked cocaine admissions, </a:t>
            </a:r>
            <a:r>
              <a:rPr lang="en-US" dirty="0" smtClean="0"/>
              <a:t>56% </a:t>
            </a:r>
            <a:r>
              <a:rPr lang="en-US" dirty="0"/>
              <a:t>were non-Hispanic Black, </a:t>
            </a:r>
            <a:r>
              <a:rPr lang="en-US" dirty="0" smtClean="0"/>
              <a:t>32% </a:t>
            </a:r>
            <a:r>
              <a:rPr lang="en-US" dirty="0"/>
              <a:t>were non-Hispanic White, and </a:t>
            </a:r>
            <a:r>
              <a:rPr lang="en-US" dirty="0" smtClean="0"/>
              <a:t>8% </a:t>
            </a:r>
            <a:r>
              <a:rPr lang="en-US" dirty="0"/>
              <a:t>were of Hispanic origin. Among primary non-smoked cocaine admissions, </a:t>
            </a:r>
            <a:r>
              <a:rPr lang="en-US" dirty="0" smtClean="0"/>
              <a:t>43% </a:t>
            </a:r>
            <a:r>
              <a:rPr lang="en-US" dirty="0"/>
              <a:t>were non-Hispanic White, </a:t>
            </a:r>
            <a:r>
              <a:rPr lang="en-US" dirty="0" smtClean="0"/>
              <a:t>34% </a:t>
            </a:r>
            <a:r>
              <a:rPr lang="en-US" dirty="0"/>
              <a:t>were non-Hispanic Black, and </a:t>
            </a:r>
            <a:r>
              <a:rPr lang="en-US" dirty="0" smtClean="0"/>
              <a:t>19% </a:t>
            </a:r>
            <a:r>
              <a:rPr lang="en-US" dirty="0"/>
              <a:t>were of Hispanic </a:t>
            </a:r>
            <a:r>
              <a:rPr lang="en-US" dirty="0" smtClean="0"/>
              <a:t>origin. Seventy-nine </a:t>
            </a:r>
            <a:r>
              <a:rPr lang="en-US" dirty="0"/>
              <a:t>percent </a:t>
            </a:r>
            <a:r>
              <a:rPr lang="en-US" dirty="0" smtClean="0"/>
              <a:t>(79%) of </a:t>
            </a:r>
            <a:r>
              <a:rPr lang="en-US" dirty="0"/>
              <a:t>primary non-smoked cocaine admissions reported inhalation as their route of administration, and </a:t>
            </a:r>
            <a:r>
              <a:rPr lang="en-US" dirty="0" smtClean="0"/>
              <a:t>11% </a:t>
            </a:r>
            <a:r>
              <a:rPr lang="en-US" dirty="0"/>
              <a:t>reported </a:t>
            </a:r>
            <a:r>
              <a:rPr lang="en-US" dirty="0" smtClean="0"/>
              <a:t>injection. </a:t>
            </a:r>
            <a:endParaRPr lang="en-US" dirty="0"/>
          </a:p>
          <a:p>
            <a:endParaRPr lang="en-US" dirty="0"/>
          </a:p>
          <a:p>
            <a:r>
              <a:rPr lang="en-US" dirty="0" smtClean="0"/>
              <a:t>Fifty-four </a:t>
            </a:r>
            <a:r>
              <a:rPr lang="en-US" dirty="0"/>
              <a:t>percent </a:t>
            </a:r>
            <a:r>
              <a:rPr lang="en-US" dirty="0" smtClean="0"/>
              <a:t>(54%) of </a:t>
            </a:r>
            <a:r>
              <a:rPr lang="en-US" dirty="0"/>
              <a:t>primary methamphetamine/amphetamine admissions were </a:t>
            </a:r>
            <a:r>
              <a:rPr lang="en-US" dirty="0" smtClean="0"/>
              <a:t>male. For </a:t>
            </a:r>
            <a:r>
              <a:rPr lang="en-US" dirty="0"/>
              <a:t>primary methamphetamine/amphetamine admissions, the average age at admission was 33 </a:t>
            </a:r>
            <a:r>
              <a:rPr lang="en-US" dirty="0" smtClean="0"/>
              <a:t>years. About </a:t>
            </a:r>
            <a:r>
              <a:rPr lang="en-US" dirty="0"/>
              <a:t>two-thirds (</a:t>
            </a:r>
            <a:r>
              <a:rPr lang="en-US" dirty="0" smtClean="0"/>
              <a:t>67%) </a:t>
            </a:r>
            <a:r>
              <a:rPr lang="en-US" dirty="0"/>
              <a:t>of primary methamphetamine/amphetamine admissions were non-Hispanic White, </a:t>
            </a:r>
            <a:r>
              <a:rPr lang="en-US" dirty="0" smtClean="0"/>
              <a:t>18% </a:t>
            </a:r>
            <a:r>
              <a:rPr lang="en-US" dirty="0"/>
              <a:t>were of Hispanic origin, and </a:t>
            </a:r>
            <a:r>
              <a:rPr lang="en-US" dirty="0" smtClean="0"/>
              <a:t>4% </a:t>
            </a:r>
            <a:r>
              <a:rPr lang="en-US" dirty="0"/>
              <a:t>were non-Hispanic </a:t>
            </a:r>
            <a:r>
              <a:rPr lang="en-US" dirty="0" smtClean="0"/>
              <a:t>Blacks. Sixty-one </a:t>
            </a:r>
            <a:r>
              <a:rPr lang="en-US" dirty="0"/>
              <a:t>percent </a:t>
            </a:r>
            <a:r>
              <a:rPr lang="en-US" dirty="0" smtClean="0"/>
              <a:t>(61%) of </a:t>
            </a:r>
            <a:r>
              <a:rPr lang="en-US" dirty="0"/>
              <a:t>primary methamphetamine/amphetamine admissions reported smoking as the usual route of administration, </a:t>
            </a:r>
            <a:r>
              <a:rPr lang="en-US" dirty="0" smtClean="0"/>
              <a:t>26% </a:t>
            </a:r>
            <a:r>
              <a:rPr lang="en-US" dirty="0"/>
              <a:t>reported injection, and </a:t>
            </a:r>
            <a:r>
              <a:rPr lang="en-US" dirty="0" smtClean="0"/>
              <a:t>8% </a:t>
            </a:r>
            <a:r>
              <a:rPr lang="en-US" dirty="0"/>
              <a:t>reported </a:t>
            </a:r>
            <a:r>
              <a:rPr lang="en-US" dirty="0" smtClean="0"/>
              <a:t>inhalation. </a:t>
            </a:r>
            <a:endParaRPr lang="en-US" dirty="0"/>
          </a:p>
          <a:p>
            <a:endParaRPr lang="en-US" dirty="0"/>
          </a:p>
          <a:p>
            <a:r>
              <a:rPr lang="en-US" b="1" dirty="0"/>
              <a:t>REFERENCE:</a:t>
            </a:r>
          </a:p>
          <a:p>
            <a:r>
              <a:rPr lang="en-US" dirty="0"/>
              <a:t>Substance Abuse and Mental Health Services Administration, Center for Behavioral Health Statistics and Quality. (2016).</a:t>
            </a:r>
            <a:r>
              <a:rPr lang="en-US" baseline="0" dirty="0"/>
              <a:t> </a:t>
            </a:r>
            <a:r>
              <a:rPr lang="en-US" i="1" dirty="0"/>
              <a:t>Treatment Episode Data Set (TEDS): 2004-2014. National Admissions to Substance Abuse Treatment Services. BHSIS Series S-84, HHS Publication No. (SMA) 16-4986</a:t>
            </a:r>
            <a:r>
              <a:rPr lang="en-US" dirty="0"/>
              <a:t>. Rockville, MD: Author.</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20</a:t>
            </a:fld>
            <a:endParaRPr lang="en-US" altLang="en-US"/>
          </a:p>
        </p:txBody>
      </p:sp>
    </p:spTree>
    <p:extLst>
      <p:ext uri="{BB962C8B-B14F-4D97-AF65-F5344CB8AC3E}">
        <p14:creationId xmlns:p14="http://schemas.microsoft.com/office/powerpoint/2010/main" val="247363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Poly substance use </a:t>
            </a:r>
            <a:r>
              <a:rPr lang="en-US" dirty="0" smtClean="0"/>
              <a:t>is the norm,</a:t>
            </a:r>
            <a:r>
              <a:rPr lang="en-US" baseline="0" dirty="0" smtClean="0"/>
              <a:t> rather than the exception, </a:t>
            </a:r>
            <a:r>
              <a:rPr lang="en-US" dirty="0" smtClean="0"/>
              <a:t>among </a:t>
            </a:r>
            <a:r>
              <a:rPr lang="en-US" dirty="0"/>
              <a:t>treatment admissions</a:t>
            </a:r>
            <a:r>
              <a:rPr lang="en-US" baseline="0" dirty="0"/>
              <a:t> reported to </a:t>
            </a:r>
            <a:r>
              <a:rPr lang="en-US" baseline="0" dirty="0" smtClean="0"/>
              <a:t>TEDS, with 63</a:t>
            </a:r>
            <a:r>
              <a:rPr lang="en-US" baseline="0" dirty="0"/>
              <a:t>% of admissions reported using more than one substance</a:t>
            </a:r>
            <a:r>
              <a:rPr lang="en-US" dirty="0"/>
              <a:t>. Marijuana/hashish, alcohol, and powder</a:t>
            </a:r>
            <a:r>
              <a:rPr lang="en-US" baseline="0" dirty="0"/>
              <a:t> cocaine were </a:t>
            </a:r>
            <a:r>
              <a:rPr lang="en-US" dirty="0"/>
              <a:t>the most commonly reported secondary and tertiary substances. Methamphetamine/amphetamines were reported more often as a primary substance than as a</a:t>
            </a:r>
            <a:r>
              <a:rPr lang="en-US" baseline="0" dirty="0"/>
              <a:t> </a:t>
            </a:r>
            <a:r>
              <a:rPr lang="en-US" dirty="0"/>
              <a:t>secondary or tertiary substance. Fifteen percent </a:t>
            </a:r>
            <a:r>
              <a:rPr lang="en-US" dirty="0" smtClean="0"/>
              <a:t>(15%) of </a:t>
            </a:r>
            <a:r>
              <a:rPr lang="en-US" dirty="0"/>
              <a:t>all admissions reported methamphetamine/amphetamine abuse, with </a:t>
            </a:r>
            <a:r>
              <a:rPr lang="en-US" dirty="0" smtClean="0"/>
              <a:t>9% </a:t>
            </a:r>
            <a:r>
              <a:rPr lang="en-US" dirty="0"/>
              <a:t>reporting primary abuse and </a:t>
            </a:r>
            <a:r>
              <a:rPr lang="en-US" dirty="0" smtClean="0"/>
              <a:t>6% </a:t>
            </a:r>
            <a:r>
              <a:rPr lang="en-US" dirty="0"/>
              <a:t>reporting secondary or tertiary abuse. Cocaine was reported more often as secondary or tertiary substances than as a primary substance. Cocaine was a primary substance for 5% of admissions, but was a secondary or tertiary substance for an additional 12%. Thus 18% of all treatment admissions involved cocaine abuse.  </a:t>
            </a:r>
          </a:p>
          <a:p>
            <a:endParaRPr lang="en-US" dirty="0"/>
          </a:p>
          <a:p>
            <a:r>
              <a:rPr lang="en-US" b="1" dirty="0"/>
              <a:t>REFERENCE:</a:t>
            </a:r>
          </a:p>
          <a:p>
            <a:r>
              <a:rPr lang="en-US" dirty="0"/>
              <a:t>Substance Abuse and Mental Health Services Administration, Center for Behavioral Health Statistics and Quality. (2016).</a:t>
            </a:r>
            <a:r>
              <a:rPr lang="en-US" baseline="0" dirty="0"/>
              <a:t> </a:t>
            </a:r>
            <a:r>
              <a:rPr lang="en-US" i="1" dirty="0"/>
              <a:t>Treatment Episode Data Set (TEDS): 2004-2014. National Admissions to Substance Abuse Treatment Services. BHSIS Series S-84, HHS Publication No. (SMA) 16-4986</a:t>
            </a:r>
            <a:r>
              <a:rPr lang="en-US" dirty="0"/>
              <a:t>. Rockville, MD: Author. </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21</a:t>
            </a:fld>
            <a:endParaRPr lang="en-US" altLang="en-US"/>
          </a:p>
        </p:txBody>
      </p:sp>
    </p:spTree>
    <p:extLst>
      <p:ext uri="{BB962C8B-B14F-4D97-AF65-F5344CB8AC3E}">
        <p14:creationId xmlns:p14="http://schemas.microsoft.com/office/powerpoint/2010/main" val="741677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#2 – correct response is C (Black/African American)</a:t>
            </a:r>
          </a:p>
        </p:txBody>
      </p:sp>
    </p:spTree>
    <p:extLst>
      <p:ext uri="{BB962C8B-B14F-4D97-AF65-F5344CB8AC3E}">
        <p14:creationId xmlns:p14="http://schemas.microsoft.com/office/powerpoint/2010/main" val="1230173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#2 – correct response is B (White/Caucasian)</a:t>
            </a:r>
          </a:p>
        </p:txBody>
      </p:sp>
    </p:spTree>
    <p:extLst>
      <p:ext uri="{BB962C8B-B14F-4D97-AF65-F5344CB8AC3E}">
        <p14:creationId xmlns:p14="http://schemas.microsoft.com/office/powerpoint/2010/main" val="3958617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TEDS, primary smoked </a:t>
            </a:r>
            <a:r>
              <a:rPr lang="en-US" dirty="0"/>
              <a:t>cocaine admissions were more likely than all admissions combined to be aged 35 or older (</a:t>
            </a:r>
            <a:r>
              <a:rPr lang="en-US" dirty="0" smtClean="0"/>
              <a:t>79% </a:t>
            </a:r>
            <a:r>
              <a:rPr lang="en-US" dirty="0"/>
              <a:t>vs. </a:t>
            </a:r>
            <a:r>
              <a:rPr lang="en-US" dirty="0" smtClean="0"/>
              <a:t>46%). </a:t>
            </a:r>
            <a:r>
              <a:rPr lang="en-US" dirty="0"/>
              <a:t>The average age at admission for primary smoked cocaine was </a:t>
            </a:r>
            <a:r>
              <a:rPr lang="en-US" dirty="0" smtClean="0"/>
              <a:t>44%. </a:t>
            </a:r>
            <a:r>
              <a:rPr lang="en-US" dirty="0"/>
              <a:t>Admissions among non-Hispanic Black males peaked at 49 years; admissions among non-Hispanic White males peaked at 44 years of </a:t>
            </a:r>
            <a:r>
              <a:rPr lang="en-US" dirty="0" smtClean="0"/>
              <a:t>age. Non-Hispanic </a:t>
            </a:r>
            <a:r>
              <a:rPr lang="en-US" dirty="0"/>
              <a:t>Blacks accounted for </a:t>
            </a:r>
            <a:r>
              <a:rPr lang="en-US" dirty="0" smtClean="0"/>
              <a:t>56% </a:t>
            </a:r>
            <a:r>
              <a:rPr lang="en-US" dirty="0"/>
              <a:t>of primary smoked cocaine admissions (</a:t>
            </a:r>
            <a:r>
              <a:rPr lang="en-US" dirty="0" smtClean="0"/>
              <a:t>34% </a:t>
            </a:r>
            <a:r>
              <a:rPr lang="en-US" dirty="0"/>
              <a:t>were males and </a:t>
            </a:r>
            <a:r>
              <a:rPr lang="en-US" dirty="0" smtClean="0"/>
              <a:t>21% </a:t>
            </a:r>
            <a:r>
              <a:rPr lang="en-US" dirty="0"/>
              <a:t>were females), and non-Hispanic Whites accounted for </a:t>
            </a:r>
            <a:r>
              <a:rPr lang="en-US" dirty="0" smtClean="0"/>
              <a:t>32% </a:t>
            </a:r>
            <a:r>
              <a:rPr lang="en-US" dirty="0"/>
              <a:t>(</a:t>
            </a:r>
            <a:r>
              <a:rPr lang="en-US" dirty="0" smtClean="0"/>
              <a:t>17% </a:t>
            </a:r>
            <a:r>
              <a:rPr lang="en-US" dirty="0"/>
              <a:t>were males and </a:t>
            </a:r>
            <a:r>
              <a:rPr lang="en-US" dirty="0" smtClean="0"/>
              <a:t>15% </a:t>
            </a:r>
            <a:r>
              <a:rPr lang="en-US" dirty="0"/>
              <a:t>were </a:t>
            </a:r>
            <a:r>
              <a:rPr lang="en-US" dirty="0" smtClean="0"/>
              <a:t>females). </a:t>
            </a:r>
            <a:endParaRPr lang="en-US" dirty="0"/>
          </a:p>
          <a:p>
            <a:endParaRPr lang="en-US" dirty="0"/>
          </a:p>
          <a:p>
            <a:r>
              <a:rPr lang="en-US" dirty="0"/>
              <a:t>The average age at admission for primary non-smoked cocaine admissions was 38 </a:t>
            </a:r>
            <a:r>
              <a:rPr lang="en-US" dirty="0" smtClean="0"/>
              <a:t>years. </a:t>
            </a:r>
            <a:r>
              <a:rPr lang="en-US" dirty="0"/>
              <a:t>The peak age among non-Hispanic White male admissions was 18 years younger than the peak age among non-Hispanic Black male admissions (32 vs. 50 years of age). Admissions among both non-Hispanic White females and non-Hispanic Black females peaked in their early </a:t>
            </a:r>
            <a:r>
              <a:rPr lang="en-US" dirty="0" smtClean="0"/>
              <a:t>30s. Non-Hispanic </a:t>
            </a:r>
            <a:r>
              <a:rPr lang="en-US" dirty="0"/>
              <a:t>Whites accounted for </a:t>
            </a:r>
            <a:r>
              <a:rPr lang="en-US" dirty="0" smtClean="0"/>
              <a:t>43% </a:t>
            </a:r>
            <a:r>
              <a:rPr lang="en-US" dirty="0"/>
              <a:t>of primary non-smoked cocaine admissions (</a:t>
            </a:r>
            <a:r>
              <a:rPr lang="en-US" dirty="0" smtClean="0"/>
              <a:t>27% </a:t>
            </a:r>
            <a:r>
              <a:rPr lang="en-US" dirty="0"/>
              <a:t>were males and </a:t>
            </a:r>
            <a:r>
              <a:rPr lang="en-US" dirty="0" smtClean="0"/>
              <a:t>15% </a:t>
            </a:r>
            <a:r>
              <a:rPr lang="en-US" dirty="0"/>
              <a:t>were females), and non-Hispanic Black males accounted for </a:t>
            </a:r>
            <a:r>
              <a:rPr lang="en-US" dirty="0" smtClean="0"/>
              <a:t>34% </a:t>
            </a:r>
            <a:r>
              <a:rPr lang="en-US" dirty="0"/>
              <a:t>(</a:t>
            </a:r>
            <a:r>
              <a:rPr lang="en-US" dirty="0" smtClean="0"/>
              <a:t>24% </a:t>
            </a:r>
            <a:r>
              <a:rPr lang="en-US" dirty="0"/>
              <a:t>were males and </a:t>
            </a:r>
            <a:r>
              <a:rPr lang="en-US" dirty="0" smtClean="0"/>
              <a:t>10% </a:t>
            </a:r>
            <a:r>
              <a:rPr lang="en-US" dirty="0"/>
              <a:t>were </a:t>
            </a:r>
            <a:r>
              <a:rPr lang="en-US" dirty="0" smtClean="0"/>
              <a:t>females). </a:t>
            </a:r>
            <a:endParaRPr lang="en-US" dirty="0"/>
          </a:p>
          <a:p>
            <a:endParaRPr lang="en-US" dirty="0"/>
          </a:p>
          <a:p>
            <a:r>
              <a:rPr lang="en-US" dirty="0"/>
              <a:t>Primary methamphetamine/amphetamine admissions were on average 33 years old at </a:t>
            </a:r>
            <a:r>
              <a:rPr lang="en-US" dirty="0" smtClean="0"/>
              <a:t>admission. </a:t>
            </a:r>
            <a:r>
              <a:rPr lang="en-US" dirty="0"/>
              <a:t>Admissions for both genders in all race/ethnicities peaked in the late 20s and early </a:t>
            </a:r>
            <a:r>
              <a:rPr lang="en-US" dirty="0" smtClean="0"/>
              <a:t>30s. Non-Hispanic </a:t>
            </a:r>
            <a:r>
              <a:rPr lang="en-US" dirty="0"/>
              <a:t>Whites accounted for </a:t>
            </a:r>
            <a:r>
              <a:rPr lang="en-US" dirty="0" smtClean="0"/>
              <a:t>67% </a:t>
            </a:r>
            <a:r>
              <a:rPr lang="en-US" dirty="0"/>
              <a:t>of primary methamphetamine/amphetamine admissions (</a:t>
            </a:r>
            <a:r>
              <a:rPr lang="en-US" dirty="0" smtClean="0"/>
              <a:t>35% </a:t>
            </a:r>
            <a:r>
              <a:rPr lang="en-US" dirty="0"/>
              <a:t>were males and </a:t>
            </a:r>
            <a:r>
              <a:rPr lang="en-US" dirty="0" smtClean="0"/>
              <a:t>32% </a:t>
            </a:r>
            <a:r>
              <a:rPr lang="en-US" dirty="0"/>
              <a:t>were females). Eleven percent </a:t>
            </a:r>
            <a:r>
              <a:rPr lang="en-US" dirty="0" smtClean="0"/>
              <a:t>(11%) of </a:t>
            </a:r>
            <a:r>
              <a:rPr lang="en-US" dirty="0"/>
              <a:t>primary methamphetamine/amphetamine admissions were of Mexican origin (</a:t>
            </a:r>
            <a:r>
              <a:rPr lang="en-US" dirty="0" smtClean="0"/>
              <a:t>7% </a:t>
            </a:r>
            <a:r>
              <a:rPr lang="en-US" dirty="0"/>
              <a:t>were males and </a:t>
            </a:r>
            <a:r>
              <a:rPr lang="en-US" dirty="0" smtClean="0"/>
              <a:t>5% </a:t>
            </a:r>
            <a:r>
              <a:rPr lang="en-US" dirty="0"/>
              <a:t>were </a:t>
            </a:r>
            <a:r>
              <a:rPr lang="en-US" dirty="0" smtClean="0"/>
              <a:t>females).</a:t>
            </a:r>
          </a:p>
          <a:p>
            <a:r>
              <a:rPr lang="en-US" dirty="0" smtClean="0"/>
              <a:t> </a:t>
            </a:r>
            <a:endParaRPr lang="en-US" dirty="0"/>
          </a:p>
          <a:p>
            <a:r>
              <a:rPr lang="en-US" b="1" dirty="0"/>
              <a:t>REFERENCE:</a:t>
            </a:r>
          </a:p>
          <a:p>
            <a:r>
              <a:rPr lang="en-US" dirty="0"/>
              <a:t>Substance Abuse and Mental Health Services Administration, Center for Behavioral Health Statistics and Quality. (2016).</a:t>
            </a:r>
            <a:r>
              <a:rPr lang="en-US" baseline="0" dirty="0"/>
              <a:t> </a:t>
            </a:r>
            <a:r>
              <a:rPr lang="en-US" i="1" dirty="0"/>
              <a:t>Treatment Episode Data Set (TEDS): 2004-2014. National Admissions to Substance Abuse Treatment Services. BHSIS Series S-84, HHS Publication No. (SMA) 16-4986</a:t>
            </a:r>
            <a:r>
              <a:rPr lang="en-US" dirty="0"/>
              <a:t>. Rockville, MD: Author. </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24</a:t>
            </a:fld>
            <a:endParaRPr lang="en-US" altLang="en-US"/>
          </a:p>
        </p:txBody>
      </p:sp>
    </p:spTree>
    <p:extLst>
      <p:ext uri="{BB962C8B-B14F-4D97-AF65-F5344CB8AC3E}">
        <p14:creationId xmlns:p14="http://schemas.microsoft.com/office/powerpoint/2010/main" val="1844951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mtClean="0"/>
              <a:t>**ANIMATION INSTRUCTIONS</a:t>
            </a:r>
            <a:r>
              <a:rPr lang="en-US" b="1" dirty="0" smtClean="0"/>
              <a:t>**</a:t>
            </a:r>
          </a:p>
          <a:p>
            <a:r>
              <a:rPr lang="en-US" b="1" i="1" dirty="0" smtClean="0"/>
              <a:t>This slide contains</a:t>
            </a:r>
            <a:r>
              <a:rPr lang="en-US" b="1" i="1" baseline="0" dirty="0" smtClean="0"/>
              <a:t> animations. Trainers should practice presenting this information so they can see the timing of the animations and how new content appears on the slide. A separate set of maps appears for cocaine rates by state/jurisdiction and methamphetamine/ amphetamine rates by state/jurisdiction. The cocaine maps appear automatically; click once to reveal the methamphetamine/amphetamine maps.</a:t>
            </a:r>
          </a:p>
          <a:p>
            <a:endParaRPr lang="en-US" dirty="0"/>
          </a:p>
          <a:p>
            <a:r>
              <a:rPr lang="en-US" dirty="0"/>
              <a:t>This series of</a:t>
            </a:r>
            <a:r>
              <a:rPr lang="en-US" baseline="0" dirty="0"/>
              <a:t> maps show long-term trends in population-adjusted (per 100,000 population) treatment admission rates among people age 12 and older for cocaine (crack/powder) and methamphetamine and other amphetamines. The firs set of maps correspond to trends in primary cocaine admission rates from 2004 to 2014 (the latest year for which data is available from the TEDS system). As you can see, rates of primary cocaine admissions decreased from 2004 to 2014 (the colors of the map lightened over time). </a:t>
            </a:r>
            <a:r>
              <a:rPr lang="en-US" dirty="0"/>
              <a:t>The treatment admission rate for primary cocaine was 68% higher in 2004, at 100 per 100,000 population aged 12 and older, than in 2014 (32 per 100,000). Treatment admission rates were between 36% and 78% higher in 2004 than in 2014 in the nine Census divisions. Cocaine admission rates were higher in 2004 than in 2014 in 47 of the 48 states and jurisdictions reporting in both years and higher in 1 jurisdiction (Puerto Rico). From 2004 to 2014, cocaine treatment admission rates were consistently highest in the Middle Atlantic division.</a:t>
            </a:r>
            <a:endParaRPr lang="en-US" baseline="0" dirty="0"/>
          </a:p>
          <a:p>
            <a:endParaRPr lang="en-US" baseline="0" dirty="0"/>
          </a:p>
          <a:p>
            <a:r>
              <a:rPr lang="en-US" baseline="0" dirty="0"/>
              <a:t>The second set of maps correspond to trends in primary methamphetamine/other amphetamine admission rates from 2004-2014. Unlike what we see with cocaine, there has been changing pattern in the rate of meth/other amphetamine admissions, with decreases in the late 2000s, followed by increases in 2012 and 2014. </a:t>
            </a:r>
            <a:r>
              <a:rPr lang="en-US" dirty="0"/>
              <a:t>The treatment admission rate for methamphetamine/ other</a:t>
            </a:r>
            <a:r>
              <a:rPr lang="en-US" baseline="0" dirty="0"/>
              <a:t> </a:t>
            </a:r>
            <a:r>
              <a:rPr lang="en-US" dirty="0"/>
              <a:t>amphetamines was 8&amp; higher in 2004, at 57 per 100,000 population aged 12 and older, than in 2014 (53 per 100,000). Treatment</a:t>
            </a:r>
            <a:r>
              <a:rPr lang="en-US" baseline="0" dirty="0"/>
              <a:t> admission </a:t>
            </a:r>
            <a:r>
              <a:rPr lang="en-US" dirty="0"/>
              <a:t>rates peaked in 2005 at 69 per 100,000, then declined in every year through 2011 and increased from 2012 through 2014. </a:t>
            </a:r>
          </a:p>
          <a:p>
            <a:endParaRPr lang="en-US" baseline="0" dirty="0"/>
          </a:p>
          <a:p>
            <a:r>
              <a:rPr lang="en-US" b="1" baseline="0" dirty="0"/>
              <a:t>REFERENCE:</a:t>
            </a:r>
          </a:p>
          <a:p>
            <a:r>
              <a:rPr lang="en-US" dirty="0"/>
              <a:t>Substance Abuse and Mental Health Services Administration, Center for Behavioral Health Statistics and Quality. (2015). </a:t>
            </a:r>
            <a:r>
              <a:rPr lang="en-US" i="1" dirty="0"/>
              <a:t>Treatment Episode Data Set (TEDS): 2004-2014. State Admissions to Substance Abuse Treatment Services. BHSIS Series S-85, HHS Publication No. (SMA) 16-4987</a:t>
            </a:r>
            <a:r>
              <a:rPr lang="en-US" dirty="0"/>
              <a:t>. Rockville, MD: Author.</a:t>
            </a:r>
            <a:endParaRPr lang="en-US" baseline="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25</a:t>
            </a:fld>
            <a:endParaRPr lang="en-US" altLang="en-US"/>
          </a:p>
        </p:txBody>
      </p:sp>
    </p:spTree>
    <p:extLst>
      <p:ext uri="{BB962C8B-B14F-4D97-AF65-F5344CB8AC3E}">
        <p14:creationId xmlns:p14="http://schemas.microsoft.com/office/powerpoint/2010/main" val="31613895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2016 Monitoring the Future survey, which annually surveys teen attitudes and drug use, reported a significant decline in 30-day prevalence of powder cocaine, crack cocaine, methamphetamine, and other amphetamine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use (prescription stimulants)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among 8th, 10th, and 12th graders from peak use in the late 1990s/early 2000s. Of the four</a:t>
            </a:r>
            <a:r>
              <a:rPr lang="en-US" sz="1200" b="0" i="0" kern="1200" baseline="0" dirty="0">
                <a:solidFill>
                  <a:schemeClr val="tx1"/>
                </a:solidFill>
                <a:effectLst/>
                <a:latin typeface="+mn-lt"/>
                <a:ea typeface="+mn-ea"/>
                <a:cs typeface="+mn-cs"/>
              </a:rPr>
              <a:t> types of stimulants, students in all three grade levels were most likely to report current use of other amphetamines.</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REFERENCE:</a:t>
            </a:r>
          </a:p>
          <a:p>
            <a:r>
              <a:rPr lang="en-US" sz="1200" b="0" i="0" kern="1200" dirty="0">
                <a:solidFill>
                  <a:schemeClr val="tx1"/>
                </a:solidFill>
                <a:effectLst/>
                <a:latin typeface="+mn-lt"/>
                <a:ea typeface="+mn-ea"/>
                <a:cs typeface="+mn-cs"/>
              </a:rPr>
              <a:t>Johnston, L.D., </a:t>
            </a:r>
            <a:r>
              <a:rPr lang="en-US" sz="1200" b="0" i="0" kern="1200" dirty="0" err="1">
                <a:solidFill>
                  <a:schemeClr val="tx1"/>
                </a:solidFill>
                <a:effectLst/>
                <a:latin typeface="+mn-lt"/>
                <a:ea typeface="+mn-ea"/>
                <a:cs typeface="+mn-cs"/>
              </a:rPr>
              <a:t>Miech</a:t>
            </a:r>
            <a:r>
              <a:rPr lang="en-US" sz="1200" b="0" i="0" kern="1200" dirty="0">
                <a:solidFill>
                  <a:schemeClr val="tx1"/>
                </a:solidFill>
                <a:effectLst/>
                <a:latin typeface="+mn-lt"/>
                <a:ea typeface="+mn-ea"/>
                <a:cs typeface="+mn-cs"/>
              </a:rPr>
              <a:t>, R.A., O'Malley, P.M., Bachman, J.G., &amp; </a:t>
            </a:r>
            <a:r>
              <a:rPr lang="en-US" sz="1200" b="0" i="0" kern="1200" dirty="0" err="1">
                <a:solidFill>
                  <a:schemeClr val="tx1"/>
                </a:solidFill>
                <a:effectLst/>
                <a:latin typeface="+mn-lt"/>
                <a:ea typeface="+mn-ea"/>
                <a:cs typeface="+mn-cs"/>
              </a:rPr>
              <a:t>Schulenberg</a:t>
            </a:r>
            <a:r>
              <a:rPr lang="en-US" sz="1200" b="0" i="0" kern="1200" dirty="0">
                <a:solidFill>
                  <a:schemeClr val="tx1"/>
                </a:solidFill>
                <a:effectLst/>
                <a:latin typeface="+mn-lt"/>
                <a:ea typeface="+mn-ea"/>
                <a:cs typeface="+mn-cs"/>
              </a:rPr>
              <a:t>, J.E. (2016). Teen use of any illicit drug other than marijuana at new low, same true for alcohol. University of Michigan News Service: Ann Arbor, MI. Retrieved March 9, 2017 http://www.monitoringthefuture.org. </a:t>
            </a:r>
            <a:endParaRPr lang="en-US" b="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26</a:t>
            </a:fld>
            <a:endParaRPr lang="en-US" altLang="en-US"/>
          </a:p>
        </p:txBody>
      </p:sp>
    </p:spTree>
    <p:extLst>
      <p:ext uri="{BB962C8B-B14F-4D97-AF65-F5344CB8AC3E}">
        <p14:creationId xmlns:p14="http://schemas.microsoft.com/office/powerpoint/2010/main" val="4005286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national</a:t>
            </a:r>
            <a:r>
              <a:rPr lang="en-US" sz="1200" b="0" i="0" kern="1200" baseline="0" dirty="0" smtClean="0">
                <a:solidFill>
                  <a:schemeClr val="tx1"/>
                </a:solidFill>
                <a:effectLst/>
                <a:latin typeface="+mn-lt"/>
                <a:ea typeface="+mn-ea"/>
                <a:cs typeface="+mn-cs"/>
              </a:rPr>
              <a:t> overdose death data presented in this slide are from the Centers for Disease Control and Prevention (CDC) Wonder system, maintained by the National Center for Health Statistics. The peak year for cocaine-related overdose deaths was 2006. Since then, there have been fluctuations in the number of cocaine-related deaths, with the past four years (2012-15) showing an upward trend. Further, from the lowest number in 2010 to 2015, there has been a 1.6-fold increase in the total number of deaths.</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a:t>
            </a:r>
            <a:r>
              <a:rPr lang="en-US" sz="1200" b="0" i="0" kern="1200" dirty="0">
                <a:solidFill>
                  <a:schemeClr val="tx1"/>
                </a:solidFill>
                <a:effectLst/>
                <a:latin typeface="+mn-lt"/>
                <a:ea typeface="+mn-ea"/>
                <a:cs typeface="+mn-cs"/>
              </a:rPr>
              <a:t>rare instances, sudden death can occur on the first use of cocaine or unexpectedly thereafter. Cocaine-related deaths are often a result of cardiac arrest or </a:t>
            </a:r>
            <a:r>
              <a:rPr lang="en-US" sz="1200" b="0" i="0" kern="1200" dirty="0" smtClean="0">
                <a:solidFill>
                  <a:schemeClr val="tx1"/>
                </a:solidFill>
                <a:effectLst/>
                <a:latin typeface="+mn-lt"/>
                <a:ea typeface="+mn-ea"/>
                <a:cs typeface="+mn-cs"/>
              </a:rPr>
              <a:t>seizures.</a:t>
            </a:r>
          </a:p>
          <a:p>
            <a:endParaRPr lang="en-US" sz="1200" b="0" i="0" kern="1200" baseline="0" dirty="0" smtClean="0">
              <a:solidFill>
                <a:schemeClr val="tx1"/>
              </a:solidFill>
              <a:effectLst/>
              <a:latin typeface="+mn-lt"/>
              <a:ea typeface="+mn-ea"/>
              <a:cs typeface="+mn-cs"/>
            </a:endParaRPr>
          </a:p>
          <a:p>
            <a:r>
              <a:rPr lang="en-US" sz="1200" b="1" i="0" u="none" kern="1200" baseline="0" dirty="0" smtClean="0">
                <a:solidFill>
                  <a:schemeClr val="tx1"/>
                </a:solidFill>
                <a:effectLst/>
                <a:latin typeface="+mn-lt"/>
                <a:ea typeface="+mn-ea"/>
                <a:cs typeface="+mn-cs"/>
              </a:rPr>
              <a:t>Additional Information for the Trainer(s):</a:t>
            </a:r>
          </a:p>
          <a:p>
            <a:r>
              <a:rPr lang="en-US" sz="1200" b="0" i="0" kern="1200" baseline="0" dirty="0" smtClean="0">
                <a:solidFill>
                  <a:schemeClr val="tx1"/>
                </a:solidFill>
                <a:effectLst/>
                <a:latin typeface="+mn-lt"/>
                <a:ea typeface="+mn-ea"/>
                <a:cs typeface="+mn-cs"/>
              </a:rPr>
              <a:t>CDC Wonder also tracks the number of deaths from cocaine, with and without opioid involvement (data not shown). Since 2010, the number of deaths involving both cocaine and opioids have more than doubled, while cocaine deaths not involving opioids only increased by 9%.</a:t>
            </a:r>
            <a:endParaRPr lang="en-US" sz="1200" b="0" i="0" kern="1200" baseline="0" dirty="0">
              <a:solidFill>
                <a:schemeClr val="tx1"/>
              </a:solidFill>
              <a:effectLst/>
              <a:latin typeface="+mn-lt"/>
              <a:ea typeface="+mn-ea"/>
              <a:cs typeface="+mn-cs"/>
            </a:endParaRPr>
          </a:p>
          <a:p>
            <a:endParaRPr lang="en-US" sz="1200" b="0" i="0" kern="1200" baseline="0" dirty="0" smtClean="0">
              <a:solidFill>
                <a:schemeClr val="tx1"/>
              </a:solidFill>
              <a:effectLst/>
              <a:latin typeface="+mn-lt"/>
              <a:ea typeface="+mn-ea"/>
              <a:cs typeface="+mn-cs"/>
            </a:endParaRPr>
          </a:p>
          <a:p>
            <a:r>
              <a:rPr lang="en-US" sz="1200" b="1" i="0" kern="1200" baseline="0" dirty="0" smtClean="0">
                <a:solidFill>
                  <a:schemeClr val="tx1"/>
                </a:solidFill>
                <a:effectLst/>
                <a:latin typeface="+mn-lt"/>
                <a:ea typeface="+mn-ea"/>
                <a:cs typeface="+mn-cs"/>
              </a:rPr>
              <a:t>REFERENCE:</a:t>
            </a:r>
          </a:p>
          <a:p>
            <a:r>
              <a:rPr lang="en-US" sz="1200" b="0" i="0" kern="1200" baseline="0" dirty="0" smtClean="0">
                <a:solidFill>
                  <a:schemeClr val="tx1"/>
                </a:solidFill>
                <a:effectLst/>
                <a:latin typeface="+mn-lt"/>
                <a:ea typeface="+mn-ea"/>
                <a:cs typeface="+mn-cs"/>
              </a:rPr>
              <a:t>National Institute on Drug Abuse. (2017). </a:t>
            </a:r>
            <a:r>
              <a:rPr lang="en-US" sz="1200" b="0" i="1" kern="1200" baseline="0" dirty="0" smtClean="0">
                <a:solidFill>
                  <a:schemeClr val="tx1"/>
                </a:solidFill>
                <a:effectLst/>
                <a:latin typeface="+mn-lt"/>
                <a:ea typeface="+mn-ea"/>
                <a:cs typeface="+mn-cs"/>
              </a:rPr>
              <a:t>Overdose Death Rates</a:t>
            </a:r>
            <a:r>
              <a:rPr lang="en-US" sz="1200" b="0" i="0" kern="1200" baseline="0" dirty="0" smtClean="0">
                <a:solidFill>
                  <a:schemeClr val="tx1"/>
                </a:solidFill>
                <a:effectLst/>
                <a:latin typeface="+mn-lt"/>
                <a:ea typeface="+mn-ea"/>
                <a:cs typeface="+mn-cs"/>
              </a:rPr>
              <a:t>. Available at: https://www.drugabuse.gov/related-topics/trends-statistics/overdose-death-rates. </a:t>
            </a:r>
            <a:endParaRPr lang="en-US"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27</a:t>
            </a:fld>
            <a:endParaRPr lang="en-US" altLang="en-US"/>
          </a:p>
        </p:txBody>
      </p:sp>
    </p:spTree>
    <p:extLst>
      <p:ext uri="{BB962C8B-B14F-4D97-AF65-F5344CB8AC3E}">
        <p14:creationId xmlns:p14="http://schemas.microsoft.com/office/powerpoint/2010/main" val="2174840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a:t>
            </a:r>
            <a:r>
              <a:rPr lang="en-US" baseline="0" dirty="0"/>
              <a:t> depicts the prevalence of select substances of abuse and HIV testing status among discharge records located in the Los Angeles County Participant Reporting System, maintained by the County of Los Angeles Department of Public Health, Substance Abuse Prevention and Control (SAPC). Approximately 20% of discharged patients reported methamphetamine as a primary or secondary drug of abuse. For cocaine, roughly 10% reported cocaine as a primary or secondary drug use abuse. With regards to HIV testing status at discharge, approximately 41% of all patients were tested for HIV, and of those, 36% returned for their results.</a:t>
            </a:r>
            <a:endParaRPr lang="en-US" dirty="0"/>
          </a:p>
        </p:txBody>
      </p:sp>
      <p:sp>
        <p:nvSpPr>
          <p:cNvPr id="4" name="Slide Number Placeholder 3"/>
          <p:cNvSpPr>
            <a:spLocks noGrp="1"/>
          </p:cNvSpPr>
          <p:nvPr>
            <p:ph type="sldNum" sz="quarter" idx="10"/>
          </p:nvPr>
        </p:nvSpPr>
        <p:spPr/>
        <p:txBody>
          <a:bodyPr/>
          <a:lstStyle/>
          <a:p>
            <a:fld id="{32120CAD-F574-4977-BA56-B326B10A11CB}" type="slidenum">
              <a:rPr lang="en-US" smtClean="0"/>
              <a:t>28</a:t>
            </a:fld>
            <a:endParaRPr lang="en-US"/>
          </a:p>
        </p:txBody>
      </p:sp>
    </p:spTree>
    <p:extLst>
      <p:ext uri="{BB962C8B-B14F-4D97-AF65-F5344CB8AC3E}">
        <p14:creationId xmlns:p14="http://schemas.microsoft.com/office/powerpoint/2010/main" val="2625065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r>
              <a:rPr lang="en-US" sz="900" b="1" dirty="0" smtClean="0"/>
              <a:t>TRANSITION SLIDE</a:t>
            </a:r>
            <a:endParaRPr lang="en-US" sz="900" b="1" dirty="0"/>
          </a:p>
          <a:p>
            <a:pPr indent="-228600">
              <a:defRPr/>
            </a:pPr>
            <a:r>
              <a:rPr lang="en-US" sz="900" dirty="0"/>
              <a:t>The next section of the presentation describes, in detail, </a:t>
            </a:r>
            <a:r>
              <a:rPr lang="en-US" sz="900" dirty="0" smtClean="0"/>
              <a:t>cocaine and</a:t>
            </a:r>
            <a:r>
              <a:rPr lang="en-US" sz="900" baseline="0" dirty="0" smtClean="0"/>
              <a:t> methamphetamine. Topics include formulations, manufacturing processes, the impact on the user’s brain and body, acute and chronic physical and mental/cognitive effects, use during pregnancy, and cocaine vs. methamphetamine comparisons. </a:t>
            </a:r>
          </a:p>
          <a:p>
            <a:pPr indent="-228600">
              <a:defRPr/>
            </a:pPr>
            <a:endParaRPr lang="en-US" sz="900" dirty="0" smtClean="0"/>
          </a:p>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sz="900" dirty="0" smtClean="0"/>
              <a:t>Image Credit: </a:t>
            </a:r>
            <a:r>
              <a:rPr lang="en-US" sz="900" b="0" i="0" kern="1200" dirty="0" smtClean="0">
                <a:solidFill>
                  <a:schemeClr val="tx1"/>
                </a:solidFill>
                <a:effectLst/>
                <a:latin typeface="+mn-lt"/>
                <a:ea typeface="+mn-ea"/>
                <a:cs typeface="+mn-cs"/>
              </a:rPr>
              <a:t>File: Fotolia,</a:t>
            </a:r>
            <a:r>
              <a:rPr lang="en-US" sz="900" b="0" i="0" kern="1200" baseline="0" dirty="0" smtClean="0">
                <a:solidFill>
                  <a:schemeClr val="tx1"/>
                </a:solidFill>
                <a:effectLst/>
                <a:latin typeface="+mn-lt"/>
                <a:ea typeface="+mn-ea"/>
                <a:cs typeface="+mn-cs"/>
              </a:rPr>
              <a:t> purchased image, 2017.</a:t>
            </a:r>
            <a:endParaRPr lang="en-US" sz="800" b="1"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34" indent="-228534">
              <a:defRPr/>
            </a:pPr>
            <a:r>
              <a:rPr lang="en-US" sz="1400" b="1" kern="1200" dirty="0">
                <a:solidFill>
                  <a:schemeClr val="tx1"/>
                </a:solidFill>
                <a:latin typeface="+mn-lt"/>
                <a:ea typeface="+mn-ea"/>
                <a:cs typeface="+mn-cs"/>
              </a:rPr>
              <a:t>INSTRUCTIONS</a:t>
            </a:r>
          </a:p>
          <a:p>
            <a:pPr>
              <a:defRPr/>
            </a:pPr>
            <a:r>
              <a:rPr lang="en-US" sz="1400" kern="1200" dirty="0">
                <a:solidFill>
                  <a:schemeClr val="tx1"/>
                </a:solidFill>
                <a:latin typeface="+mn-lt"/>
                <a:ea typeface="+mn-ea"/>
                <a:cs typeface="+mn-cs"/>
              </a:rPr>
              <a:t>The purpose of the following five (5) questions is to test the pre-training level of cocaine,</a:t>
            </a:r>
            <a:r>
              <a:rPr lang="en-US" sz="1400" kern="1200" baseline="0" dirty="0">
                <a:solidFill>
                  <a:schemeClr val="tx1"/>
                </a:solidFill>
                <a:latin typeface="+mn-lt"/>
                <a:ea typeface="+mn-ea"/>
                <a:cs typeface="+mn-cs"/>
              </a:rPr>
              <a:t> methamphetamine, and HIV</a:t>
            </a:r>
            <a:r>
              <a:rPr lang="en-US" sz="1400" kern="1200" dirty="0">
                <a:solidFill>
                  <a:schemeClr val="tx1"/>
                </a:solidFill>
                <a:latin typeface="+mn-lt"/>
                <a:ea typeface="+mn-ea"/>
                <a:cs typeface="+mn-cs"/>
              </a:rPr>
              <a:t> knowledge amongst the training participants. The questions are formatted as either multiple choice or true/false questions. Read each question and the possible responses aloud, and give training participants time to jot down their response before moving on to the next question. </a:t>
            </a:r>
            <a:r>
              <a:rPr lang="en-US" sz="1400" b="1" u="sng" kern="1200" dirty="0">
                <a:solidFill>
                  <a:schemeClr val="tx1"/>
                </a:solidFill>
                <a:latin typeface="+mn-lt"/>
                <a:ea typeface="+mn-ea"/>
                <a:cs typeface="+mn-cs"/>
              </a:rPr>
              <a:t>Do not</a:t>
            </a:r>
            <a:r>
              <a:rPr lang="en-US" sz="1400" b="1" kern="1200" dirty="0">
                <a:solidFill>
                  <a:schemeClr val="tx1"/>
                </a:solidFill>
                <a:latin typeface="+mn-lt"/>
                <a:ea typeface="+mn-ea"/>
                <a:cs typeface="+mn-cs"/>
              </a:rPr>
              <a:t> </a:t>
            </a:r>
            <a:r>
              <a:rPr lang="en-US" sz="1400" kern="1200" dirty="0">
                <a:solidFill>
                  <a:schemeClr val="tx1"/>
                </a:solidFill>
                <a:latin typeface="+mn-lt"/>
                <a:ea typeface="+mn-ea"/>
                <a:cs typeface="+mn-cs"/>
              </a:rPr>
              <a:t>reveal the answers to the questions until the end of the training session (when you re-administer the questions that appear on slides </a:t>
            </a:r>
            <a:r>
              <a:rPr lang="en-US" sz="1400" b="1" kern="1200" dirty="0" smtClean="0">
                <a:solidFill>
                  <a:schemeClr val="tx1"/>
                </a:solidFill>
                <a:latin typeface="+mn-lt"/>
                <a:ea typeface="+mn-ea"/>
                <a:cs typeface="+mn-cs"/>
              </a:rPr>
              <a:t>118-122</a:t>
            </a:r>
            <a:r>
              <a:rPr lang="en-US" sz="14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D428D147-A619-4BE7-B1D0-117B7DB1A985}" type="slidenum">
              <a:rPr lang="en-US" smtClean="0"/>
              <a:t>3</a:t>
            </a:fld>
            <a:endParaRPr lang="en-US"/>
          </a:p>
        </p:txBody>
      </p:sp>
    </p:spTree>
    <p:extLst>
      <p:ext uri="{BB962C8B-B14F-4D97-AF65-F5344CB8AC3E}">
        <p14:creationId xmlns:p14="http://schemas.microsoft.com/office/powerpoint/2010/main" val="28910105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sz="900" dirty="0" smtClean="0"/>
              <a:t>The </a:t>
            </a:r>
            <a:r>
              <a:rPr lang="en-GB" altLang="en-US" sz="900" dirty="0"/>
              <a:t>main types of stimulants are methamphetamine, amphetamines (not pictured), crack cocaine, and powder cocaine. </a:t>
            </a:r>
            <a:r>
              <a:rPr lang="en-US" altLang="en-US" sz="900" dirty="0"/>
              <a:t>Stimulants increase alertness and arousal by stimulating the central nervous system</a:t>
            </a:r>
            <a:r>
              <a:rPr lang="en-US" altLang="en-US" sz="900" dirty="0" smtClean="0"/>
              <a:t>.</a:t>
            </a:r>
          </a:p>
          <a:p>
            <a:pPr marL="0" indent="0">
              <a:buFontTx/>
              <a:buNone/>
            </a:pPr>
            <a:endParaRPr lang="en-US" altLang="en-US" sz="900" dirty="0" smtClean="0"/>
          </a:p>
          <a:p>
            <a:pPr marL="0" indent="0">
              <a:buFontTx/>
              <a:buNone/>
            </a:pPr>
            <a:r>
              <a:rPr lang="en-US" altLang="en-US" sz="900" dirty="0" smtClean="0"/>
              <a:t>Image</a:t>
            </a:r>
            <a:r>
              <a:rPr lang="en-US" altLang="en-US" sz="900" baseline="0" dirty="0" smtClean="0"/>
              <a:t> Credits: Drug Enforcement Administration, various publications.</a:t>
            </a:r>
            <a:endParaRPr lang="en-US" altLang="en-US" sz="900"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900" dirty="0" smtClean="0"/>
              <a:t>The </a:t>
            </a:r>
            <a:r>
              <a:rPr lang="en-GB" altLang="en-US" sz="900" dirty="0"/>
              <a:t>powdered hydrochloride salt form of cocaine can be snorted or dissolved in water and injected. Powder cocaine is most often snorted.</a:t>
            </a:r>
            <a:r>
              <a:rPr lang="en-GB" altLang="en-US" sz="900" baseline="0" dirty="0"/>
              <a:t> </a:t>
            </a:r>
            <a:r>
              <a:rPr lang="en-GB" altLang="en-US" sz="900" dirty="0"/>
              <a:t>Crack is the form of cocaine that has not been neutralized by an acid to make the hydrochloride salt. This form of cocaine comes in a rock crystal that can be heated and its </a:t>
            </a:r>
            <a:r>
              <a:rPr lang="en-GB" altLang="en-US" sz="900" dirty="0" err="1"/>
              <a:t>vapors</a:t>
            </a:r>
            <a:r>
              <a:rPr lang="en-GB" altLang="en-US" sz="900" dirty="0"/>
              <a:t> smoked. </a:t>
            </a:r>
            <a:r>
              <a:rPr lang="en-US" altLang="en-US" sz="900" dirty="0"/>
              <a:t>Crack may be smoked in a pipe bowl containing 50-100 mg or in a cigarette with as much as 300 mg</a:t>
            </a:r>
            <a:r>
              <a:rPr lang="en-US" altLang="en-US" sz="900" dirty="0" smtClean="0"/>
              <a:t>. The term "crack" refers to the crackling sound heard when the mixture is smoked (heated). The </a:t>
            </a:r>
            <a:r>
              <a:rPr lang="en-US" altLang="en-US" sz="900" dirty="0"/>
              <a:t>cocaine high is most intense if you smoke or inject cocaine.</a:t>
            </a:r>
            <a:r>
              <a:rPr lang="en-US" altLang="en-US" sz="900" baseline="0" dirty="0"/>
              <a:t> </a:t>
            </a:r>
            <a:r>
              <a:rPr lang="en-US" altLang="en-US" sz="900" dirty="0"/>
              <a:t>Smoking crack bypasses the vasoconstriction that results when cocaine is snorted; therefore, the effects are similar to taking cocaine intravenously. </a:t>
            </a:r>
            <a:endParaRPr lang="en-US" altLang="en-US" sz="900" dirty="0" smtClean="0"/>
          </a:p>
          <a:p>
            <a:pPr marL="0" indent="0">
              <a:buFont typeface="Calibri" panose="020F0502020204030204" pitchFamily="34" charset="0"/>
              <a:buNone/>
            </a:pPr>
            <a:endParaRPr lang="en-US" altLang="en-US" sz="900" dirty="0" smtClean="0"/>
          </a:p>
          <a:p>
            <a:pPr marL="0" indent="0">
              <a:buFont typeface="Calibri" panose="020F0502020204030204" pitchFamily="34" charset="0"/>
              <a:buNone/>
            </a:pPr>
            <a:r>
              <a:rPr lang="en-US" altLang="en-US" sz="900" dirty="0" smtClean="0"/>
              <a:t>Common street names can differ by region. Ask the audience to offer additional street names. Many other street names exist</a:t>
            </a:r>
            <a:r>
              <a:rPr lang="en-US" altLang="en-US" sz="900" baseline="0" dirty="0" smtClean="0"/>
              <a:t> </a:t>
            </a:r>
            <a:r>
              <a:rPr lang="en-US" altLang="en-US" sz="900" dirty="0" smtClean="0"/>
              <a:t>for crack, and the popularity of these names varies by geographic region of the U.S. Additional street names include: 24-7; </a:t>
            </a:r>
            <a:r>
              <a:rPr lang="en-US" altLang="en-US" sz="900" dirty="0" err="1" smtClean="0"/>
              <a:t>Badrock</a:t>
            </a:r>
            <a:r>
              <a:rPr lang="en-US" altLang="en-US" sz="900" dirty="0" smtClean="0"/>
              <a:t>; Beat; Candy; Chemical; Cloud; Cookies; Crumbs; Crunch &amp; munch; Devil drug; Dice; Electric </a:t>
            </a:r>
            <a:r>
              <a:rPr lang="en-US" altLang="en-US" sz="900" dirty="0" err="1" smtClean="0"/>
              <a:t>kool-aid</a:t>
            </a:r>
            <a:r>
              <a:rPr lang="en-US" altLang="en-US" sz="900" dirty="0" smtClean="0"/>
              <a:t>; Fat bags; French fries; </a:t>
            </a:r>
            <a:r>
              <a:rPr lang="en-US" altLang="en-US" sz="900" dirty="0" err="1" smtClean="0"/>
              <a:t>Glo</a:t>
            </a:r>
            <a:r>
              <a:rPr lang="en-US" altLang="en-US" sz="900" dirty="0" smtClean="0"/>
              <a:t>; Gravel; Grit; Hail; Hard ball; Hard rock; Hotcakes; Ice cube; Jelly beans; Nuggets; Paste; Piece; Prime time; Product; Raw; Rock(s); Scrabble; Sleet; Snow coke; Tornado; and Troop.</a:t>
            </a:r>
          </a:p>
          <a:p>
            <a:pPr marL="0" indent="0">
              <a:buFontTx/>
              <a:buNone/>
            </a:pPr>
            <a:endParaRPr lang="en-GB" altLang="en-US" sz="900" dirty="0"/>
          </a:p>
          <a:p>
            <a:pPr marL="228600" indent="-228600"/>
            <a:r>
              <a:rPr lang="en-GB" altLang="en-US" sz="900" b="1" dirty="0" smtClean="0"/>
              <a:t>Additional </a:t>
            </a:r>
            <a:r>
              <a:rPr lang="en-GB" altLang="en-US" sz="900" b="1" dirty="0"/>
              <a:t>Information for the </a:t>
            </a:r>
            <a:r>
              <a:rPr lang="en-GB" altLang="en-US" sz="900" b="1" dirty="0" smtClean="0"/>
              <a:t>Trainer:</a:t>
            </a:r>
            <a:endParaRPr lang="en-GB" altLang="en-US" sz="900" b="1" dirty="0"/>
          </a:p>
          <a:p>
            <a:pPr marL="228600" indent="-228600"/>
            <a:r>
              <a:rPr lang="en-GB" altLang="en-US" sz="900" dirty="0"/>
              <a:t>The half-life of cocaine depends on the route of administration. </a:t>
            </a:r>
            <a:r>
              <a:rPr lang="en-GB" altLang="en-US" sz="900" dirty="0" smtClean="0"/>
              <a:t>The following </a:t>
            </a:r>
            <a:r>
              <a:rPr lang="en-GB" altLang="en-US" sz="900" dirty="0"/>
              <a:t>table summarizes </a:t>
            </a:r>
            <a:endParaRPr lang="en-GB" altLang="en-US" sz="900" dirty="0" smtClean="0"/>
          </a:p>
          <a:p>
            <a:pPr marL="228600" indent="-228600"/>
            <a:r>
              <a:rPr lang="en-GB" altLang="en-US" sz="900" dirty="0" smtClean="0"/>
              <a:t>the </a:t>
            </a:r>
            <a:r>
              <a:rPr lang="en-GB" altLang="en-US" sz="900" dirty="0"/>
              <a:t>duration of effects and half-life, by route </a:t>
            </a:r>
            <a:r>
              <a:rPr lang="en-GB" altLang="en-US" sz="900" dirty="0" smtClean="0"/>
              <a:t>of </a:t>
            </a:r>
            <a:r>
              <a:rPr lang="en-GB" altLang="en-US" sz="900" dirty="0"/>
              <a:t>administration</a:t>
            </a:r>
            <a:r>
              <a:rPr lang="en-GB" altLang="en-US" sz="900" dirty="0" smtClean="0"/>
              <a:t>. </a:t>
            </a:r>
          </a:p>
          <a:p>
            <a:pPr marL="228600" indent="-228600"/>
            <a:endParaRPr lang="en-GB" altLang="en-US" sz="900" b="1" dirty="0" smtClean="0"/>
          </a:p>
          <a:p>
            <a:r>
              <a:rPr lang="en-US" sz="1200" b="1" u="sng" kern="1200" dirty="0" smtClean="0">
                <a:solidFill>
                  <a:schemeClr val="tx1"/>
                </a:solidFill>
                <a:effectLst/>
                <a:latin typeface="+mn-lt"/>
                <a:ea typeface="+mn-ea"/>
                <a:cs typeface="+mn-cs"/>
              </a:rPr>
              <a:t>Smoking:</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Onset:</a:t>
            </a:r>
            <a:r>
              <a:rPr lang="en-US" sz="1200" kern="1200" dirty="0" smtClean="0">
                <a:solidFill>
                  <a:schemeClr val="tx1"/>
                </a:solidFill>
                <a:effectLst/>
                <a:latin typeface="+mn-lt"/>
                <a:ea typeface="+mn-ea"/>
                <a:cs typeface="+mn-cs"/>
              </a:rPr>
              <a:t> 7 seconds</a:t>
            </a:r>
          </a:p>
          <a:p>
            <a:r>
              <a:rPr lang="en-US" sz="1200" b="1" kern="1200" dirty="0" smtClean="0">
                <a:solidFill>
                  <a:schemeClr val="tx1"/>
                </a:solidFill>
                <a:effectLst/>
                <a:latin typeface="+mn-lt"/>
                <a:ea typeface="+mn-ea"/>
                <a:cs typeface="+mn-cs"/>
              </a:rPr>
              <a:t>Peak Effect (min):</a:t>
            </a:r>
            <a:r>
              <a:rPr lang="en-US" sz="1200" kern="1200" dirty="0" smtClean="0">
                <a:solidFill>
                  <a:schemeClr val="tx1"/>
                </a:solidFill>
                <a:effectLst/>
                <a:latin typeface="+mn-lt"/>
                <a:ea typeface="+mn-ea"/>
                <a:cs typeface="+mn-cs"/>
              </a:rPr>
              <a:t> 1-5 minutes</a:t>
            </a:r>
          </a:p>
          <a:p>
            <a:r>
              <a:rPr lang="en-US" sz="1200" b="1" kern="1200" dirty="0" smtClean="0">
                <a:solidFill>
                  <a:schemeClr val="tx1"/>
                </a:solidFill>
                <a:effectLst/>
                <a:latin typeface="+mn-lt"/>
                <a:ea typeface="+mn-ea"/>
                <a:cs typeface="+mn-cs"/>
              </a:rPr>
              <a:t>Duration (min):</a:t>
            </a:r>
            <a:r>
              <a:rPr lang="en-US" sz="1200" kern="1200" dirty="0" smtClean="0">
                <a:solidFill>
                  <a:schemeClr val="tx1"/>
                </a:solidFill>
                <a:effectLst/>
                <a:latin typeface="+mn-lt"/>
                <a:ea typeface="+mn-ea"/>
                <a:cs typeface="+mn-cs"/>
              </a:rPr>
              <a:t> 20 minutes</a:t>
            </a:r>
          </a:p>
          <a:p>
            <a:r>
              <a:rPr lang="en-US" sz="1200" b="1" kern="1200" dirty="0" smtClean="0">
                <a:solidFill>
                  <a:schemeClr val="tx1"/>
                </a:solidFill>
                <a:effectLst/>
                <a:latin typeface="+mn-lt"/>
                <a:ea typeface="+mn-ea"/>
                <a:cs typeface="+mn-cs"/>
              </a:rPr>
              <a:t>Half-Life (min):</a:t>
            </a:r>
            <a:r>
              <a:rPr lang="en-US" sz="1200" kern="1200" dirty="0" smtClean="0">
                <a:solidFill>
                  <a:schemeClr val="tx1"/>
                </a:solidFill>
                <a:effectLst/>
                <a:latin typeface="+mn-lt"/>
                <a:ea typeface="+mn-ea"/>
                <a:cs typeface="+mn-cs"/>
              </a:rPr>
              <a:t> 40-60 minutes</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Injection: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Onset:</a:t>
            </a:r>
            <a:r>
              <a:rPr lang="en-US" sz="1200" kern="1200" dirty="0" smtClean="0">
                <a:solidFill>
                  <a:schemeClr val="tx1"/>
                </a:solidFill>
                <a:effectLst/>
                <a:latin typeface="+mn-lt"/>
                <a:ea typeface="+mn-ea"/>
                <a:cs typeface="+mn-cs"/>
              </a:rPr>
              <a:t> 15 seconds</a:t>
            </a:r>
          </a:p>
          <a:p>
            <a:r>
              <a:rPr lang="en-US" sz="1200" b="1" kern="1200" dirty="0" smtClean="0">
                <a:solidFill>
                  <a:schemeClr val="tx1"/>
                </a:solidFill>
                <a:effectLst/>
                <a:latin typeface="+mn-lt"/>
                <a:ea typeface="+mn-ea"/>
                <a:cs typeface="+mn-cs"/>
              </a:rPr>
              <a:t>Peak Effect (min):</a:t>
            </a:r>
            <a:r>
              <a:rPr lang="en-US" sz="1200" kern="1200" dirty="0" smtClean="0">
                <a:solidFill>
                  <a:schemeClr val="tx1"/>
                </a:solidFill>
                <a:effectLst/>
                <a:latin typeface="+mn-lt"/>
                <a:ea typeface="+mn-ea"/>
                <a:cs typeface="+mn-cs"/>
              </a:rPr>
              <a:t> 3-5 minutes</a:t>
            </a:r>
          </a:p>
          <a:p>
            <a:r>
              <a:rPr lang="en-US" sz="1200" b="1" kern="1200" dirty="0" smtClean="0">
                <a:solidFill>
                  <a:schemeClr val="tx1"/>
                </a:solidFill>
                <a:effectLst/>
                <a:latin typeface="+mn-lt"/>
                <a:ea typeface="+mn-ea"/>
                <a:cs typeface="+mn-cs"/>
              </a:rPr>
              <a:t>Duration (min):</a:t>
            </a:r>
            <a:r>
              <a:rPr lang="en-US" sz="1200" kern="1200" dirty="0" smtClean="0">
                <a:solidFill>
                  <a:schemeClr val="tx1"/>
                </a:solidFill>
                <a:effectLst/>
                <a:latin typeface="+mn-lt"/>
                <a:ea typeface="+mn-ea"/>
                <a:cs typeface="+mn-cs"/>
              </a:rPr>
              <a:t> 20-30 minutes</a:t>
            </a:r>
          </a:p>
          <a:p>
            <a:r>
              <a:rPr lang="en-US" sz="1200" b="1" kern="1200" dirty="0" smtClean="0">
                <a:solidFill>
                  <a:schemeClr val="tx1"/>
                </a:solidFill>
                <a:effectLst/>
                <a:latin typeface="+mn-lt"/>
                <a:ea typeface="+mn-ea"/>
                <a:cs typeface="+mn-cs"/>
              </a:rPr>
              <a:t>Half-Life (min):</a:t>
            </a:r>
            <a:r>
              <a:rPr lang="en-US" sz="1200" kern="1200" dirty="0" smtClean="0">
                <a:solidFill>
                  <a:schemeClr val="tx1"/>
                </a:solidFill>
                <a:effectLst/>
                <a:latin typeface="+mn-lt"/>
                <a:ea typeface="+mn-ea"/>
                <a:cs typeface="+mn-cs"/>
              </a:rPr>
              <a:t> 40-60 minutes</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Nasal/Inhalation:</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Onset:</a:t>
            </a:r>
            <a:r>
              <a:rPr lang="en-US" sz="1200" kern="1200" dirty="0" smtClean="0">
                <a:solidFill>
                  <a:schemeClr val="tx1"/>
                </a:solidFill>
                <a:effectLst/>
                <a:latin typeface="+mn-lt"/>
                <a:ea typeface="+mn-ea"/>
                <a:cs typeface="+mn-cs"/>
              </a:rPr>
              <a:t> 3 minutes</a:t>
            </a:r>
          </a:p>
          <a:p>
            <a:r>
              <a:rPr lang="en-US" sz="1200" b="1" kern="1200" dirty="0" smtClean="0">
                <a:solidFill>
                  <a:schemeClr val="tx1"/>
                </a:solidFill>
                <a:effectLst/>
                <a:latin typeface="+mn-lt"/>
                <a:ea typeface="+mn-ea"/>
                <a:cs typeface="+mn-cs"/>
              </a:rPr>
              <a:t>Peak Effect (min):</a:t>
            </a:r>
            <a:r>
              <a:rPr lang="en-US" sz="1200" kern="1200" dirty="0" smtClean="0">
                <a:solidFill>
                  <a:schemeClr val="tx1"/>
                </a:solidFill>
                <a:effectLst/>
                <a:latin typeface="+mn-lt"/>
                <a:ea typeface="+mn-ea"/>
                <a:cs typeface="+mn-cs"/>
              </a:rPr>
              <a:t> 15 minutes</a:t>
            </a:r>
          </a:p>
          <a:p>
            <a:r>
              <a:rPr lang="en-US" sz="1200" b="1" kern="1200" dirty="0" smtClean="0">
                <a:solidFill>
                  <a:schemeClr val="tx1"/>
                </a:solidFill>
                <a:effectLst/>
                <a:latin typeface="+mn-lt"/>
                <a:ea typeface="+mn-ea"/>
                <a:cs typeface="+mn-cs"/>
              </a:rPr>
              <a:t>Duration (min):</a:t>
            </a:r>
            <a:r>
              <a:rPr lang="en-US" sz="1200" kern="1200" dirty="0" smtClean="0">
                <a:solidFill>
                  <a:schemeClr val="tx1"/>
                </a:solidFill>
                <a:effectLst/>
                <a:latin typeface="+mn-lt"/>
                <a:ea typeface="+mn-ea"/>
                <a:cs typeface="+mn-cs"/>
              </a:rPr>
              <a:t> 45-90 minutes</a:t>
            </a:r>
          </a:p>
          <a:p>
            <a:r>
              <a:rPr lang="en-US" sz="1200" b="1" kern="1200" dirty="0" smtClean="0">
                <a:solidFill>
                  <a:schemeClr val="tx1"/>
                </a:solidFill>
                <a:effectLst/>
                <a:latin typeface="+mn-lt"/>
                <a:ea typeface="+mn-ea"/>
                <a:cs typeface="+mn-cs"/>
              </a:rPr>
              <a:t>Half-Life (min):</a:t>
            </a:r>
            <a:r>
              <a:rPr lang="en-US" sz="1200" kern="1200" dirty="0" smtClean="0">
                <a:solidFill>
                  <a:schemeClr val="tx1"/>
                </a:solidFill>
                <a:effectLst/>
                <a:latin typeface="+mn-lt"/>
                <a:ea typeface="+mn-ea"/>
                <a:cs typeface="+mn-cs"/>
              </a:rPr>
              <a:t> 60-90 minutes</a:t>
            </a:r>
          </a:p>
          <a:p>
            <a:endParaRPr lang="en-US" sz="1200" b="1" u="sng" kern="1200" dirty="0" smtClean="0">
              <a:solidFill>
                <a:schemeClr val="tx1"/>
              </a:solidFill>
              <a:effectLst/>
              <a:latin typeface="+mn-lt"/>
              <a:ea typeface="+mn-ea"/>
              <a:cs typeface="+mn-cs"/>
            </a:endParaRPr>
          </a:p>
          <a:p>
            <a:r>
              <a:rPr lang="en-US" sz="1200" b="1" u="sng" kern="1200" dirty="0" smtClean="0">
                <a:solidFill>
                  <a:schemeClr val="tx1"/>
                </a:solidFill>
                <a:effectLst/>
                <a:latin typeface="+mn-lt"/>
                <a:ea typeface="+mn-ea"/>
                <a:cs typeface="+mn-cs"/>
              </a:rPr>
              <a:t>Oral:</a:t>
            </a:r>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Onset:</a:t>
            </a:r>
            <a:r>
              <a:rPr lang="en-US" sz="1200" kern="1200" dirty="0" smtClean="0">
                <a:solidFill>
                  <a:schemeClr val="tx1"/>
                </a:solidFill>
                <a:effectLst/>
                <a:latin typeface="+mn-lt"/>
                <a:ea typeface="+mn-ea"/>
                <a:cs typeface="+mn-cs"/>
              </a:rPr>
              <a:t> 10 minutes</a:t>
            </a:r>
          </a:p>
          <a:p>
            <a:r>
              <a:rPr lang="en-US" sz="1200" b="1" kern="1200" dirty="0" smtClean="0">
                <a:solidFill>
                  <a:schemeClr val="tx1"/>
                </a:solidFill>
                <a:effectLst/>
                <a:latin typeface="+mn-lt"/>
                <a:ea typeface="+mn-ea"/>
                <a:cs typeface="+mn-cs"/>
              </a:rPr>
              <a:t>Peak Effect (min):</a:t>
            </a:r>
            <a:r>
              <a:rPr lang="en-US" sz="1200" kern="1200" dirty="0" smtClean="0">
                <a:solidFill>
                  <a:schemeClr val="tx1"/>
                </a:solidFill>
                <a:effectLst/>
                <a:latin typeface="+mn-lt"/>
                <a:ea typeface="+mn-ea"/>
                <a:cs typeface="+mn-cs"/>
              </a:rPr>
              <a:t> 60 minutes</a:t>
            </a:r>
          </a:p>
          <a:p>
            <a:r>
              <a:rPr lang="en-US" sz="1200" b="1" kern="1200" dirty="0" smtClean="0">
                <a:solidFill>
                  <a:schemeClr val="tx1"/>
                </a:solidFill>
                <a:effectLst/>
                <a:latin typeface="+mn-lt"/>
                <a:ea typeface="+mn-ea"/>
                <a:cs typeface="+mn-cs"/>
              </a:rPr>
              <a:t>Duration (min):</a:t>
            </a:r>
            <a:r>
              <a:rPr lang="en-US" sz="1200" kern="1200" dirty="0" smtClean="0">
                <a:solidFill>
                  <a:schemeClr val="tx1"/>
                </a:solidFill>
                <a:effectLst/>
                <a:latin typeface="+mn-lt"/>
                <a:ea typeface="+mn-ea"/>
                <a:cs typeface="+mn-cs"/>
              </a:rPr>
              <a:t> 60 minutes</a:t>
            </a:r>
          </a:p>
          <a:p>
            <a:r>
              <a:rPr lang="en-US" sz="1200" b="1" kern="1200" dirty="0" smtClean="0">
                <a:solidFill>
                  <a:schemeClr val="tx1"/>
                </a:solidFill>
                <a:effectLst/>
                <a:latin typeface="+mn-lt"/>
                <a:ea typeface="+mn-ea"/>
                <a:cs typeface="+mn-cs"/>
              </a:rPr>
              <a:t>Half-Life (min):</a:t>
            </a:r>
            <a:r>
              <a:rPr lang="en-US" sz="1200" kern="1200" dirty="0" smtClean="0">
                <a:solidFill>
                  <a:schemeClr val="tx1"/>
                </a:solidFill>
                <a:effectLst/>
                <a:latin typeface="+mn-lt"/>
                <a:ea typeface="+mn-ea"/>
                <a:cs typeface="+mn-cs"/>
              </a:rPr>
              <a:t> 60-90 minutes</a:t>
            </a:r>
            <a:endParaRPr lang="en-US" altLang="en-US" sz="900" dirty="0" smtClean="0"/>
          </a:p>
          <a:p>
            <a:pPr marL="228600" marR="0" lvl="0" indent="-228600" algn="l" defTabSz="914400" rtl="0" eaLnBrk="0" fontAlgn="base" latinLnBrk="0" hangingPunct="0">
              <a:lnSpc>
                <a:spcPct val="100000"/>
              </a:lnSpc>
              <a:spcBef>
                <a:spcPct val="30000"/>
              </a:spcBef>
              <a:spcAft>
                <a:spcPct val="0"/>
              </a:spcAft>
              <a:buClrTx/>
              <a:buSzTx/>
              <a:buFontTx/>
              <a:buNone/>
              <a:tabLst/>
              <a:defRPr/>
            </a:pPr>
            <a:endParaRPr lang="en-US" altLang="en-US" sz="900" dirty="0" smtClean="0"/>
          </a:p>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altLang="en-US" sz="900" dirty="0" smtClean="0"/>
              <a:t>Image</a:t>
            </a:r>
            <a:r>
              <a:rPr lang="en-US" altLang="en-US" sz="900" baseline="0" dirty="0" smtClean="0"/>
              <a:t> Credits: Drug Enforcement Administration, various publications.</a:t>
            </a:r>
            <a:endParaRPr lang="en-US" altLang="en-US" sz="900"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80000"/>
              </a:lnSpc>
              <a:buClr>
                <a:schemeClr val="tx1"/>
              </a:buClr>
              <a:buFont typeface="Wingdings" panose="05000000000000000000" pitchFamily="2" charset="2"/>
              <a:buNone/>
            </a:pPr>
            <a:r>
              <a:rPr lang="en-US" altLang="en-US" sz="900" dirty="0"/>
              <a:t>Crack can be administered in many ways, but is most often smoked. Crack is widely available in various geographic regions.</a:t>
            </a:r>
            <a:r>
              <a:rPr lang="en-US" altLang="en-US" sz="900" baseline="0" dirty="0"/>
              <a:t> </a:t>
            </a:r>
            <a:r>
              <a:rPr lang="en-US" altLang="en-US" sz="900" dirty="0"/>
              <a:t>The crack high is quick, intense, and short term, and requires the use of more crack almost immediately to maintain the high.</a:t>
            </a:r>
          </a:p>
          <a:p>
            <a:pPr marL="228600" indent="-228600">
              <a:lnSpc>
                <a:spcPct val="80000"/>
              </a:lnSpc>
            </a:pPr>
            <a:endParaRPr lang="en-US" altLang="en-US" sz="900" dirty="0"/>
          </a:p>
          <a:p>
            <a:pPr marL="228600" indent="-228600">
              <a:lnSpc>
                <a:spcPct val="80000"/>
              </a:lnSpc>
            </a:pPr>
            <a:r>
              <a:rPr lang="en-US" altLang="en-US" sz="900" b="1" dirty="0"/>
              <a:t>Additional Information for the Trainer:</a:t>
            </a:r>
            <a:r>
              <a:rPr lang="en-US" altLang="en-US" sz="900" dirty="0"/>
              <a:t> </a:t>
            </a:r>
          </a:p>
          <a:p>
            <a:pPr marL="228600" indent="-228600">
              <a:lnSpc>
                <a:spcPct val="80000"/>
              </a:lnSpc>
            </a:pPr>
            <a:r>
              <a:rPr lang="en-US" altLang="en-US" sz="900" dirty="0"/>
              <a:t>The intensity and duration of cocaine’s effects—which include increased energy, reduced fatigue, </a:t>
            </a:r>
            <a:endParaRPr lang="en-US" altLang="en-US" sz="900" dirty="0" smtClean="0"/>
          </a:p>
          <a:p>
            <a:pPr marL="228600" indent="-228600">
              <a:lnSpc>
                <a:spcPct val="80000"/>
              </a:lnSpc>
            </a:pPr>
            <a:r>
              <a:rPr lang="en-US" altLang="en-US" sz="900" dirty="0" smtClean="0"/>
              <a:t>and </a:t>
            </a:r>
            <a:r>
              <a:rPr lang="en-US" altLang="en-US" sz="900" dirty="0"/>
              <a:t>mental alertness—depend on the route of </a:t>
            </a:r>
            <a:r>
              <a:rPr lang="en-US" altLang="en-US" sz="900" dirty="0" smtClean="0"/>
              <a:t>drug </a:t>
            </a:r>
            <a:r>
              <a:rPr lang="en-US" altLang="en-US" sz="900" dirty="0"/>
              <a:t>administration. The faster cocaine is </a:t>
            </a:r>
            <a:endParaRPr lang="en-US" altLang="en-US" sz="900" dirty="0" smtClean="0"/>
          </a:p>
          <a:p>
            <a:pPr marL="228600" indent="-228600">
              <a:lnSpc>
                <a:spcPct val="80000"/>
              </a:lnSpc>
            </a:pPr>
            <a:r>
              <a:rPr lang="en-US" altLang="en-US" sz="900" dirty="0" smtClean="0"/>
              <a:t>absorbed </a:t>
            </a:r>
            <a:r>
              <a:rPr lang="en-US" altLang="en-US" sz="900" dirty="0"/>
              <a:t>into the bloodstream and delivered to the brain, the more intense the high.</a:t>
            </a:r>
            <a:endParaRPr lang="en-US" altLang="en-US" sz="900" b="1" dirty="0"/>
          </a:p>
          <a:p>
            <a:pPr marL="228600" indent="-228600">
              <a:lnSpc>
                <a:spcPct val="80000"/>
              </a:lnSpc>
            </a:pPr>
            <a:endParaRPr lang="en-US" altLang="en-US" sz="900" u="sng" dirty="0"/>
          </a:p>
          <a:p>
            <a:pPr marL="228600" indent="-228600">
              <a:lnSpc>
                <a:spcPct val="80000"/>
              </a:lnSpc>
            </a:pPr>
            <a:r>
              <a:rPr lang="en-US" altLang="en-US" sz="900" u="sng" dirty="0"/>
              <a:t>TAKING COCAINE BY MOUTH</a:t>
            </a:r>
            <a:r>
              <a:rPr lang="en-US" altLang="en-US" sz="900" b="1" dirty="0"/>
              <a:t> </a:t>
            </a:r>
          </a:p>
          <a:p>
            <a:pPr marL="228600" indent="-228600">
              <a:lnSpc>
                <a:spcPct val="80000"/>
              </a:lnSpc>
            </a:pPr>
            <a:r>
              <a:rPr lang="en-US" altLang="en-US" sz="900" dirty="0"/>
              <a:t>This is the safest way to do coke, but by far the least efficient. Users can absorb cocaine through </a:t>
            </a:r>
            <a:endParaRPr lang="en-US" altLang="en-US" sz="900" dirty="0" smtClean="0"/>
          </a:p>
          <a:p>
            <a:pPr marL="228600" indent="-228600">
              <a:lnSpc>
                <a:spcPct val="80000"/>
              </a:lnSpc>
            </a:pPr>
            <a:r>
              <a:rPr lang="en-US" altLang="en-US" sz="900" dirty="0" smtClean="0"/>
              <a:t>the </a:t>
            </a:r>
            <a:r>
              <a:rPr lang="en-US" altLang="en-US" sz="900" dirty="0"/>
              <a:t>mucous membrane of the inner cheeks and </a:t>
            </a:r>
            <a:r>
              <a:rPr lang="en-US" altLang="en-US" sz="900" dirty="0" smtClean="0"/>
              <a:t>gums</a:t>
            </a:r>
            <a:r>
              <a:rPr lang="en-US" altLang="en-US" sz="900" dirty="0"/>
              <a:t>. It can also be swallowed but the drug loses </a:t>
            </a:r>
            <a:endParaRPr lang="en-US" altLang="en-US" sz="900" dirty="0" smtClean="0"/>
          </a:p>
          <a:p>
            <a:pPr marL="228600" indent="-228600">
              <a:lnSpc>
                <a:spcPct val="80000"/>
              </a:lnSpc>
            </a:pPr>
            <a:r>
              <a:rPr lang="en-US" altLang="en-US" sz="900" dirty="0" smtClean="0"/>
              <a:t>much </a:t>
            </a:r>
            <a:r>
              <a:rPr lang="en-US" altLang="en-US" sz="900" dirty="0"/>
              <a:t>of its effectiveness in the stomach. While the rate of absorption is slow, the </a:t>
            </a:r>
            <a:r>
              <a:rPr lang="en-US" altLang="en-US" sz="900" dirty="0" smtClean="0"/>
              <a:t>effects </a:t>
            </a:r>
            <a:r>
              <a:rPr lang="en-US" altLang="en-US" sz="900" dirty="0"/>
              <a:t>last </a:t>
            </a:r>
            <a:endParaRPr lang="en-US" altLang="en-US" sz="900" dirty="0" smtClean="0"/>
          </a:p>
          <a:p>
            <a:pPr marL="228600" indent="-228600">
              <a:lnSpc>
                <a:spcPct val="80000"/>
              </a:lnSpc>
            </a:pPr>
            <a:r>
              <a:rPr lang="en-US" altLang="en-US" sz="900" dirty="0" smtClean="0"/>
              <a:t>longer</a:t>
            </a:r>
            <a:r>
              <a:rPr lang="en-US" altLang="en-US" sz="900" dirty="0"/>
              <a:t>.</a:t>
            </a:r>
          </a:p>
          <a:p>
            <a:pPr marL="228600" indent="-228600">
              <a:lnSpc>
                <a:spcPct val="80000"/>
              </a:lnSpc>
            </a:pPr>
            <a:endParaRPr lang="en-US" altLang="en-US" sz="900" b="1" dirty="0"/>
          </a:p>
          <a:p>
            <a:pPr marL="228600" indent="-228600">
              <a:lnSpc>
                <a:spcPct val="80000"/>
              </a:lnSpc>
            </a:pPr>
            <a:r>
              <a:rPr lang="en-US" altLang="en-US" sz="900" u="sng" dirty="0"/>
              <a:t>SNORTING COCAINE</a:t>
            </a:r>
          </a:p>
          <a:p>
            <a:pPr marL="228600" indent="-228600">
              <a:lnSpc>
                <a:spcPct val="80000"/>
              </a:lnSpc>
            </a:pPr>
            <a:r>
              <a:rPr lang="en-US" altLang="en-US" sz="900" dirty="0"/>
              <a:t>Snorting, or sniffing through the nose, is the next safest method. The effects peak sooner and </a:t>
            </a:r>
            <a:endParaRPr lang="en-US" altLang="en-US" sz="900" dirty="0" smtClean="0"/>
          </a:p>
          <a:p>
            <a:pPr marL="228600" indent="-228600">
              <a:lnSpc>
                <a:spcPct val="80000"/>
              </a:lnSpc>
            </a:pPr>
            <a:r>
              <a:rPr lang="en-US" altLang="en-US" sz="900" dirty="0" smtClean="0"/>
              <a:t>don’t </a:t>
            </a:r>
            <a:r>
              <a:rPr lang="en-US" altLang="en-US" sz="900" dirty="0"/>
              <a:t>last as long this way. It can lead to a </a:t>
            </a:r>
            <a:r>
              <a:rPr lang="en-US" altLang="en-US" sz="900" dirty="0" smtClean="0"/>
              <a:t>burning </a:t>
            </a:r>
            <a:r>
              <a:rPr lang="en-US" altLang="en-US" sz="900" dirty="0"/>
              <a:t>sensation in the nostrils after cocaine’s </a:t>
            </a:r>
            <a:endParaRPr lang="en-US" altLang="en-US" sz="900" dirty="0" smtClean="0"/>
          </a:p>
          <a:p>
            <a:pPr marL="228600" indent="-228600">
              <a:lnSpc>
                <a:spcPct val="80000"/>
              </a:lnSpc>
            </a:pPr>
            <a:r>
              <a:rPr lang="en-US" altLang="en-US" sz="900" dirty="0" smtClean="0"/>
              <a:t>anesthetic </a:t>
            </a:r>
            <a:r>
              <a:rPr lang="en-US" altLang="en-US" sz="900" dirty="0"/>
              <a:t>effects wear off. Cocaine highly constricts blood vessels and prolonged use can lead </a:t>
            </a:r>
            <a:endParaRPr lang="en-US" altLang="en-US" sz="900" dirty="0" smtClean="0"/>
          </a:p>
          <a:p>
            <a:pPr marL="228600" indent="-228600">
              <a:lnSpc>
                <a:spcPct val="80000"/>
              </a:lnSpc>
            </a:pPr>
            <a:r>
              <a:rPr lang="en-US" altLang="en-US" sz="900" dirty="0" smtClean="0"/>
              <a:t>to </a:t>
            </a:r>
            <a:r>
              <a:rPr lang="en-US" altLang="en-US" sz="900" dirty="0"/>
              <a:t>nasal tissue being destroyed. Cocaine powder must be divided into very fine particles. </a:t>
            </a:r>
            <a:r>
              <a:rPr lang="en-US" altLang="en-US" sz="900" dirty="0" err="1"/>
              <a:t>Snorters</a:t>
            </a:r>
            <a:r>
              <a:rPr lang="en-US" altLang="en-US" sz="900" dirty="0"/>
              <a:t> </a:t>
            </a:r>
            <a:endParaRPr lang="en-US" altLang="en-US" sz="900" dirty="0" smtClean="0"/>
          </a:p>
          <a:p>
            <a:pPr marL="228600" indent="-228600">
              <a:lnSpc>
                <a:spcPct val="80000"/>
              </a:lnSpc>
            </a:pPr>
            <a:r>
              <a:rPr lang="en-US" altLang="en-US" sz="900" dirty="0" smtClean="0"/>
              <a:t>should </a:t>
            </a:r>
            <a:r>
              <a:rPr lang="en-US" altLang="en-US" sz="900" dirty="0"/>
              <a:t>be careful to use a clean instrument to </a:t>
            </a:r>
            <a:r>
              <a:rPr lang="en-US" altLang="en-US" sz="900" dirty="0" smtClean="0"/>
              <a:t>snort </a:t>
            </a:r>
            <a:r>
              <a:rPr lang="en-US" altLang="en-US" sz="900" dirty="0"/>
              <a:t>with, such as a straw or hollowed out pen. </a:t>
            </a:r>
            <a:endParaRPr lang="en-US" altLang="en-US" sz="900" dirty="0" smtClean="0"/>
          </a:p>
          <a:p>
            <a:pPr marL="228600" indent="-228600">
              <a:lnSpc>
                <a:spcPct val="80000"/>
              </a:lnSpc>
            </a:pPr>
            <a:r>
              <a:rPr lang="en-US" altLang="en-US" sz="900" dirty="0" smtClean="0"/>
              <a:t>Don’t </a:t>
            </a:r>
            <a:r>
              <a:rPr lang="en-US" altLang="en-US" sz="900" dirty="0"/>
              <a:t>share this with others as blood-borne viruses and infections can result as the nasal linings </a:t>
            </a:r>
            <a:endParaRPr lang="en-US" altLang="en-US" sz="900" dirty="0" smtClean="0"/>
          </a:p>
          <a:p>
            <a:pPr marL="228600" indent="-228600">
              <a:lnSpc>
                <a:spcPct val="80000"/>
              </a:lnSpc>
            </a:pPr>
            <a:r>
              <a:rPr lang="en-US" altLang="en-US" sz="900" dirty="0" smtClean="0"/>
              <a:t>are quite </a:t>
            </a:r>
            <a:r>
              <a:rPr lang="en-US" altLang="en-US" sz="900" dirty="0"/>
              <a:t>fragile. Don’t use paper money, it will have all sorts of bacteria on it (and possibly </a:t>
            </a:r>
            <a:endParaRPr lang="en-US" altLang="en-US" sz="900" dirty="0" smtClean="0"/>
          </a:p>
          <a:p>
            <a:pPr marL="228600" indent="-228600">
              <a:lnSpc>
                <a:spcPct val="80000"/>
              </a:lnSpc>
            </a:pPr>
            <a:r>
              <a:rPr lang="en-US" altLang="en-US" sz="900" dirty="0" smtClean="0"/>
              <a:t>viruses</a:t>
            </a:r>
            <a:r>
              <a:rPr lang="en-US" altLang="en-US" sz="900" dirty="0"/>
              <a:t>) and can lead to infections.</a:t>
            </a:r>
            <a:endParaRPr lang="en-US" altLang="en-US" sz="900" b="1" dirty="0"/>
          </a:p>
          <a:p>
            <a:pPr marL="228600" indent="-228600">
              <a:lnSpc>
                <a:spcPct val="80000"/>
              </a:lnSpc>
            </a:pPr>
            <a:endParaRPr lang="en-US" altLang="en-US" sz="900" b="1" dirty="0"/>
          </a:p>
          <a:p>
            <a:pPr marL="228600" indent="-228600">
              <a:lnSpc>
                <a:spcPct val="80000"/>
              </a:lnSpc>
            </a:pPr>
            <a:r>
              <a:rPr lang="en-US" altLang="en-US" sz="900" u="sng" dirty="0"/>
              <a:t>SMOKING COCAINE</a:t>
            </a:r>
          </a:p>
          <a:p>
            <a:pPr marL="228600" indent="-228600">
              <a:lnSpc>
                <a:spcPct val="80000"/>
              </a:lnSpc>
            </a:pPr>
            <a:r>
              <a:rPr lang="en-US" altLang="en-US" sz="900" dirty="0"/>
              <a:t>Freebase or crack cocaine is most often accomplished using a glass pipe or a small length of a </a:t>
            </a:r>
            <a:endParaRPr lang="en-US" altLang="en-US" sz="900" dirty="0" smtClean="0"/>
          </a:p>
          <a:p>
            <a:pPr marL="228600" indent="-228600">
              <a:lnSpc>
                <a:spcPct val="80000"/>
              </a:lnSpc>
            </a:pPr>
            <a:r>
              <a:rPr lang="en-US" altLang="en-US" sz="900" dirty="0" smtClean="0"/>
              <a:t>radio </a:t>
            </a:r>
            <a:r>
              <a:rPr lang="en-US" altLang="en-US" sz="900" dirty="0"/>
              <a:t>antenna or similar metal tube. Like injecting, </a:t>
            </a:r>
            <a:r>
              <a:rPr lang="en-US" altLang="en-US" sz="900" dirty="0" smtClean="0"/>
              <a:t>smoking </a:t>
            </a:r>
            <a:r>
              <a:rPr lang="en-US" altLang="en-US" sz="900" dirty="0"/>
              <a:t>leads to intense short-lived effects </a:t>
            </a:r>
            <a:endParaRPr lang="en-US" altLang="en-US" sz="900" dirty="0" smtClean="0"/>
          </a:p>
          <a:p>
            <a:pPr marL="228600" indent="-228600">
              <a:lnSpc>
                <a:spcPct val="80000"/>
              </a:lnSpc>
            </a:pPr>
            <a:r>
              <a:rPr lang="en-US" altLang="en-US" sz="900" dirty="0" smtClean="0"/>
              <a:t>but </a:t>
            </a:r>
            <a:r>
              <a:rPr lang="en-US" altLang="en-US" sz="900" dirty="0"/>
              <a:t>it does bypass some of the risks posed by injecting, like infections from bacteria or viruses. </a:t>
            </a:r>
            <a:endParaRPr lang="en-US" altLang="en-US" sz="900" dirty="0" smtClean="0"/>
          </a:p>
          <a:p>
            <a:pPr marL="228600" indent="-228600">
              <a:lnSpc>
                <a:spcPct val="80000"/>
              </a:lnSpc>
            </a:pPr>
            <a:r>
              <a:rPr lang="en-US" altLang="en-US" sz="900" dirty="0" smtClean="0"/>
              <a:t>The danger </a:t>
            </a:r>
            <a:r>
              <a:rPr lang="en-US" altLang="en-US" sz="900" dirty="0"/>
              <a:t>of overdose is lowered to some extent, but still risky. </a:t>
            </a:r>
            <a:endParaRPr lang="en-US" altLang="en-US" sz="900" b="1" dirty="0"/>
          </a:p>
          <a:p>
            <a:pPr marL="228600" indent="-228600">
              <a:lnSpc>
                <a:spcPct val="80000"/>
              </a:lnSpc>
            </a:pPr>
            <a:endParaRPr lang="en-US" altLang="en-US" sz="900" b="1" dirty="0"/>
          </a:p>
          <a:p>
            <a:pPr marL="228600" indent="-228600">
              <a:lnSpc>
                <a:spcPct val="80000"/>
              </a:lnSpc>
            </a:pPr>
            <a:r>
              <a:rPr lang="en-US" altLang="en-US" sz="900" u="sng" dirty="0"/>
              <a:t>INJECTING COCAINE</a:t>
            </a:r>
          </a:p>
          <a:p>
            <a:pPr marL="228600" indent="-228600">
              <a:lnSpc>
                <a:spcPct val="80000"/>
              </a:lnSpc>
            </a:pPr>
            <a:r>
              <a:rPr lang="en-US" altLang="en-US" sz="900" dirty="0"/>
              <a:t>Injecting cocaine provides the highest blood levels of drug in the shortest amount of time. Upon </a:t>
            </a:r>
            <a:endParaRPr lang="en-US" altLang="en-US" sz="900" dirty="0" smtClean="0"/>
          </a:p>
          <a:p>
            <a:pPr marL="228600" indent="-228600">
              <a:lnSpc>
                <a:spcPct val="80000"/>
              </a:lnSpc>
            </a:pPr>
            <a:r>
              <a:rPr lang="en-US" altLang="en-US" sz="900" dirty="0" smtClean="0"/>
              <a:t>injection</a:t>
            </a:r>
            <a:r>
              <a:rPr lang="en-US" altLang="en-US" sz="900" dirty="0"/>
              <a:t>, cocaine reaches the brain in a </a:t>
            </a:r>
            <a:r>
              <a:rPr lang="en-US" altLang="en-US" sz="900" dirty="0" smtClean="0"/>
              <a:t>matter </a:t>
            </a:r>
            <a:r>
              <a:rPr lang="en-US" altLang="en-US" sz="900" dirty="0"/>
              <a:t>of seconds, and the exhilarating rush that follows </a:t>
            </a:r>
            <a:endParaRPr lang="en-US" altLang="en-US" sz="900" dirty="0" smtClean="0"/>
          </a:p>
          <a:p>
            <a:pPr marL="228600" indent="-228600">
              <a:lnSpc>
                <a:spcPct val="80000"/>
              </a:lnSpc>
            </a:pPr>
            <a:r>
              <a:rPr lang="en-US" altLang="en-US" sz="900" dirty="0" smtClean="0"/>
              <a:t>can </a:t>
            </a:r>
            <a:r>
              <a:rPr lang="en-US" altLang="en-US" sz="900" dirty="0"/>
              <a:t>be so intense that it induces some users to vomit uncontrollably. The euphoria </a:t>
            </a:r>
            <a:r>
              <a:rPr lang="en-US" altLang="en-US" sz="900" dirty="0" smtClean="0"/>
              <a:t>passes </a:t>
            </a:r>
          </a:p>
          <a:p>
            <a:pPr marL="228600" indent="-228600">
              <a:lnSpc>
                <a:spcPct val="80000"/>
              </a:lnSpc>
            </a:pPr>
            <a:r>
              <a:rPr lang="en-US" altLang="en-US" sz="900" dirty="0" smtClean="0"/>
              <a:t>quickly</a:t>
            </a:r>
            <a:r>
              <a:rPr lang="en-US" altLang="en-US" sz="900" dirty="0"/>
              <a:t>. Make sure you use a 0.2 wheel filter to get rid of bacteria and fillers.</a:t>
            </a:r>
          </a:p>
          <a:p>
            <a:pPr marL="228600" indent="-228600">
              <a:lnSpc>
                <a:spcPct val="80000"/>
              </a:lnSpc>
            </a:pPr>
            <a:endParaRPr lang="en-US" altLang="en-US" sz="900" dirty="0"/>
          </a:p>
          <a:p>
            <a:pPr marL="228600" indent="-228600">
              <a:lnSpc>
                <a:spcPct val="80000"/>
              </a:lnSpc>
            </a:pPr>
            <a:r>
              <a:rPr lang="en-US" altLang="en-US" sz="900" dirty="0"/>
              <a:t>One effect of cocaine is a restricting of your veins. They get harder to find, so rotate your sites </a:t>
            </a:r>
            <a:endParaRPr lang="en-US" altLang="en-US" sz="900" dirty="0" smtClean="0"/>
          </a:p>
          <a:p>
            <a:pPr marL="228600" indent="-228600">
              <a:lnSpc>
                <a:spcPct val="80000"/>
              </a:lnSpc>
            </a:pPr>
            <a:r>
              <a:rPr lang="en-US" altLang="en-US" sz="900" dirty="0" smtClean="0"/>
              <a:t>and </a:t>
            </a:r>
            <a:r>
              <a:rPr lang="en-US" altLang="en-US" sz="900" dirty="0"/>
              <a:t>take care if you are on a binge. An injected </a:t>
            </a:r>
            <a:r>
              <a:rPr lang="en-US" altLang="en-US" sz="900" dirty="0" smtClean="0"/>
              <a:t>mixture </a:t>
            </a:r>
            <a:r>
              <a:rPr lang="en-US" altLang="en-US" sz="900" dirty="0"/>
              <a:t>of cocaine and heroin is a </a:t>
            </a:r>
            <a:r>
              <a:rPr lang="en-US" altLang="en-US" sz="900" dirty="0" smtClean="0"/>
              <a:t>dangerous </a:t>
            </a:r>
          </a:p>
          <a:p>
            <a:pPr marL="228600" indent="-228600">
              <a:lnSpc>
                <a:spcPct val="80000"/>
              </a:lnSpc>
            </a:pPr>
            <a:r>
              <a:rPr lang="en-US" altLang="en-US" sz="900" dirty="0" smtClean="0"/>
              <a:t>combination</a:t>
            </a:r>
            <a:r>
              <a:rPr lang="en-US" altLang="en-US" sz="900" dirty="0"/>
              <a:t>, as the converse effects of the drugs actually complement each other, but may </a:t>
            </a:r>
          </a:p>
          <a:p>
            <a:pPr marL="228600" indent="-228600">
              <a:lnSpc>
                <a:spcPct val="80000"/>
              </a:lnSpc>
            </a:pPr>
            <a:r>
              <a:rPr lang="en-US" altLang="en-US" sz="900" dirty="0"/>
              <a:t>also mask the symptoms of an overdose.</a:t>
            </a:r>
          </a:p>
          <a:p>
            <a:pPr marL="228600" indent="-228600">
              <a:lnSpc>
                <a:spcPct val="80000"/>
              </a:lnSpc>
            </a:pPr>
            <a:endParaRPr lang="en-US" altLang="en-US" sz="900" dirty="0"/>
          </a:p>
          <a:p>
            <a:pPr marL="228600" indent="-228600">
              <a:lnSpc>
                <a:spcPct val="80000"/>
              </a:lnSpc>
            </a:pPr>
            <a:r>
              <a:rPr lang="en-US" altLang="en-US" sz="900" dirty="0"/>
              <a:t>Image Credit: </a:t>
            </a:r>
            <a:r>
              <a:rPr lang="en-US" altLang="en-US" sz="900" dirty="0" smtClean="0"/>
              <a:t>Drug Enforcement Administration, NIDA</a:t>
            </a:r>
            <a:r>
              <a:rPr lang="en-US" altLang="en-US" sz="900" baseline="0" dirty="0" smtClean="0"/>
              <a:t> </a:t>
            </a:r>
            <a:r>
              <a:rPr lang="en-US" altLang="en-US" sz="900" baseline="0" dirty="0"/>
              <a:t>website, 2016.</a:t>
            </a:r>
            <a:endParaRPr lang="en-US" altLang="en-US" sz="900"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dirty="0" smtClean="0"/>
              <a:t>Methamphetamine</a:t>
            </a:r>
            <a:r>
              <a:rPr lang="en-GB" altLang="en-US" sz="1200" b="0" baseline="0" dirty="0" smtClean="0"/>
              <a:t> is commonly found in a few forms – methamphetamine powder, base/paste methamphetamine, and crystal methamphetamine. The information on this slide is provided to describe the differences between each form of methamphetamine.</a:t>
            </a:r>
            <a:endParaRPr lang="en-GB" altLang="en-US" sz="12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en-US" sz="1200" b="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sz="1200" b="0" dirty="0" smtClean="0"/>
              <a:t>Image Credit: Drug</a:t>
            </a:r>
            <a:r>
              <a:rPr lang="en-GB" altLang="en-US" sz="1200" b="0" baseline="0" dirty="0" smtClean="0"/>
              <a:t> Enforcement Administration, 2017.</a:t>
            </a:r>
            <a:endParaRPr lang="en-GB" altLang="en-US" sz="1200" b="0" dirty="0"/>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33</a:t>
            </a:fld>
            <a:endParaRPr lang="en-US" altLang="en-US"/>
          </a:p>
        </p:txBody>
      </p:sp>
    </p:spTree>
    <p:extLst>
      <p:ext uri="{BB962C8B-B14F-4D97-AF65-F5344CB8AC3E}">
        <p14:creationId xmlns:p14="http://schemas.microsoft.com/office/powerpoint/2010/main" val="1856936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depicts a brief history of the methods used to produce methamphetamine, both domestically and internationally.</a:t>
            </a:r>
          </a:p>
          <a:p>
            <a:endParaRPr lang="en-US" baseline="0" dirty="0" smtClean="0"/>
          </a:p>
          <a:p>
            <a:r>
              <a:rPr lang="en-US" baseline="0" dirty="0" smtClean="0"/>
              <a:t>CMEA = The Combat Methamphetamine Epidemic Act of 2005.</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Slide courtesy of Jane</a:t>
            </a:r>
            <a:r>
              <a:rPr lang="en-US" baseline="0" dirty="0" smtClean="0"/>
              <a:t> C. Maxwell, PhD</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Image Credit: PBS website, 2017.</a:t>
            </a:r>
            <a:endParaRPr lang="en-US" dirty="0" smtClean="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34</a:t>
            </a:fld>
            <a:endParaRPr lang="en-US" altLang="en-US"/>
          </a:p>
        </p:txBody>
      </p:sp>
    </p:spTree>
    <p:extLst>
      <p:ext uri="{BB962C8B-B14F-4D97-AF65-F5344CB8AC3E}">
        <p14:creationId xmlns:p14="http://schemas.microsoft.com/office/powerpoint/2010/main" val="33081137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This slide explains the different processes used to manufacture methamphetamine. The new synthetic profile from Mexico is beginning to pop up along the US/Mexico border and in states along the Mississippi River.</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Slide courtesy of Jane</a:t>
            </a:r>
            <a:r>
              <a:rPr lang="en-US" baseline="0" dirty="0" smtClean="0"/>
              <a:t> C. Maxwell, PhD</a:t>
            </a:r>
          </a:p>
          <a:p>
            <a:endParaRPr lang="en-US" dirty="0" smtClean="0"/>
          </a:p>
          <a:p>
            <a:r>
              <a:rPr lang="en-US" dirty="0" smtClean="0"/>
              <a:t>Image credit: National Drug Threat</a:t>
            </a:r>
            <a:r>
              <a:rPr lang="en-US" baseline="0" dirty="0" smtClean="0"/>
              <a:t> Assessment Summary, 2015.</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35</a:t>
            </a:fld>
            <a:endParaRPr lang="en-US" altLang="en-US"/>
          </a:p>
        </p:txBody>
      </p:sp>
    </p:spTree>
    <p:extLst>
      <p:ext uri="{BB962C8B-B14F-4D97-AF65-F5344CB8AC3E}">
        <p14:creationId xmlns:p14="http://schemas.microsoft.com/office/powerpoint/2010/main" val="3519095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provides the definition of purity and potency. With regards to the two isomers of methamphetamine, the key message is this: </a:t>
            </a:r>
            <a:r>
              <a:rPr lang="en-US" b="1" dirty="0" smtClean="0">
                <a:solidFill>
                  <a:schemeClr val="accent3">
                    <a:lumMod val="60000"/>
                    <a:lumOff val="40000"/>
                  </a:schemeClr>
                </a:solidFill>
              </a:rPr>
              <a:t>If drug is 100% potent, it’s all </a:t>
            </a:r>
            <a:r>
              <a:rPr lang="en-US" b="1" i="1" dirty="0" smtClean="0">
                <a:solidFill>
                  <a:schemeClr val="accent3">
                    <a:lumMod val="60000"/>
                    <a:lumOff val="40000"/>
                  </a:schemeClr>
                </a:solidFill>
              </a:rPr>
              <a:t>d</a:t>
            </a:r>
            <a:r>
              <a:rPr lang="en-US" b="1" dirty="0" smtClean="0">
                <a:solidFill>
                  <a:schemeClr val="accent3">
                    <a:lumMod val="60000"/>
                    <a:lumOff val="40000"/>
                  </a:schemeClr>
                </a:solidFill>
              </a:rPr>
              <a:t>-form. If 0% potent, is all </a:t>
            </a:r>
            <a:r>
              <a:rPr lang="en-US" b="1" i="1" dirty="0" smtClean="0">
                <a:solidFill>
                  <a:schemeClr val="accent3">
                    <a:lumMod val="60000"/>
                    <a:lumOff val="40000"/>
                  </a:schemeClr>
                </a:solidFill>
              </a:rPr>
              <a:t>l</a:t>
            </a:r>
            <a:r>
              <a:rPr lang="en-US" b="1" dirty="0" smtClean="0">
                <a:solidFill>
                  <a:schemeClr val="accent3">
                    <a:lumMod val="60000"/>
                    <a:lumOff val="40000"/>
                  </a:schemeClr>
                </a:solidFill>
              </a:rPr>
              <a:t>-form.</a:t>
            </a:r>
          </a:p>
          <a:p>
            <a:endParaRPr lang="en-US" b="1" dirty="0" smtClean="0">
              <a:solidFill>
                <a:schemeClr val="accent3">
                  <a:lumMod val="60000"/>
                  <a:lumOff val="40000"/>
                </a:schemeClr>
              </a:solidFil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Slide courtesy</a:t>
            </a:r>
            <a:r>
              <a:rPr lang="en-US" baseline="0" dirty="0" smtClean="0"/>
              <a:t> of Jane C. Maxwell, PhD</a:t>
            </a:r>
          </a:p>
          <a:p>
            <a:endParaRPr lang="en-US" b="1" dirty="0" smtClean="0">
              <a:solidFill>
                <a:schemeClr val="accent3">
                  <a:lumMod val="60000"/>
                  <a:lumOff val="40000"/>
                </a:schemeClr>
              </a:solidFill>
            </a:endParaRPr>
          </a:p>
          <a:p>
            <a:r>
              <a:rPr lang="en-US" b="1" dirty="0" smtClean="0">
                <a:solidFill>
                  <a:schemeClr val="accent3">
                    <a:lumMod val="60000"/>
                    <a:lumOff val="40000"/>
                  </a:schemeClr>
                </a:solidFill>
              </a:rPr>
              <a:t>REFERENCES:</a:t>
            </a:r>
          </a:p>
          <a:p>
            <a:r>
              <a:rPr lang="en-US" b="0" dirty="0" err="1" smtClean="0">
                <a:solidFill>
                  <a:schemeClr val="accent3">
                    <a:lumMod val="60000"/>
                    <a:lumOff val="40000"/>
                  </a:schemeClr>
                </a:solidFill>
              </a:rPr>
              <a:t>Ciccarone</a:t>
            </a:r>
            <a:r>
              <a:rPr lang="en-US" b="0" dirty="0" smtClean="0">
                <a:solidFill>
                  <a:schemeClr val="accent3">
                    <a:lumMod val="60000"/>
                    <a:lumOff val="40000"/>
                  </a:schemeClr>
                </a:solidFill>
              </a:rPr>
              <a:t>,</a:t>
            </a:r>
            <a:r>
              <a:rPr lang="en-US" b="0" baseline="0" dirty="0" smtClean="0">
                <a:solidFill>
                  <a:schemeClr val="accent3">
                    <a:lumMod val="60000"/>
                    <a:lumOff val="40000"/>
                  </a:schemeClr>
                </a:solidFill>
              </a:rPr>
              <a:t> D. (2011). Stimulant abuse: Pharmacology, cocaine, methamphetamine, treatment, attempts at pharmacology. </a:t>
            </a:r>
            <a:r>
              <a:rPr lang="en-US" b="0" i="1" baseline="0" dirty="0" smtClean="0">
                <a:solidFill>
                  <a:schemeClr val="accent3">
                    <a:lumMod val="60000"/>
                    <a:lumOff val="40000"/>
                  </a:schemeClr>
                </a:solidFill>
              </a:rPr>
              <a:t>Primary Care, 28</a:t>
            </a:r>
            <a:r>
              <a:rPr lang="en-US" b="0" i="0" baseline="0" dirty="0" smtClean="0">
                <a:solidFill>
                  <a:schemeClr val="accent3">
                    <a:lumMod val="60000"/>
                    <a:lumOff val="40000"/>
                  </a:schemeClr>
                </a:solidFill>
              </a:rPr>
              <a:t>(1), 41-58.</a:t>
            </a:r>
          </a:p>
          <a:p>
            <a:endParaRPr lang="en-US" b="0" dirty="0" smtClean="0">
              <a:solidFill>
                <a:schemeClr val="accent3">
                  <a:lumMod val="60000"/>
                  <a:lumOff val="40000"/>
                </a:schemeClr>
              </a:solidFill>
            </a:endParaRPr>
          </a:p>
          <a:p>
            <a:r>
              <a:rPr lang="en-US" b="0" dirty="0" err="1" smtClean="0">
                <a:solidFill>
                  <a:schemeClr val="accent3">
                    <a:lumMod val="60000"/>
                    <a:lumOff val="40000"/>
                  </a:schemeClr>
                </a:solidFill>
              </a:rPr>
              <a:t>McKetin</a:t>
            </a:r>
            <a:r>
              <a:rPr lang="en-US" b="0" dirty="0" smtClean="0">
                <a:solidFill>
                  <a:schemeClr val="accent3">
                    <a:lumMod val="60000"/>
                    <a:lumOff val="40000"/>
                  </a:schemeClr>
                </a:solidFill>
              </a:rPr>
              <a:t>,</a:t>
            </a:r>
            <a:r>
              <a:rPr lang="en-US" b="0" baseline="0" dirty="0" smtClean="0">
                <a:solidFill>
                  <a:schemeClr val="accent3">
                    <a:lumMod val="60000"/>
                    <a:lumOff val="40000"/>
                  </a:schemeClr>
                </a:solidFill>
              </a:rPr>
              <a:t> R., McLaren, J., </a:t>
            </a:r>
            <a:r>
              <a:rPr lang="en-US" b="0" baseline="0" dirty="0" err="1" smtClean="0">
                <a:solidFill>
                  <a:schemeClr val="accent3">
                    <a:lumMod val="60000"/>
                    <a:lumOff val="40000"/>
                  </a:schemeClr>
                </a:solidFill>
              </a:rPr>
              <a:t>Lubman</a:t>
            </a:r>
            <a:r>
              <a:rPr lang="en-US" b="0" baseline="0" dirty="0" smtClean="0">
                <a:solidFill>
                  <a:schemeClr val="accent3">
                    <a:lumMod val="60000"/>
                    <a:lumOff val="40000"/>
                  </a:schemeClr>
                </a:solidFill>
              </a:rPr>
              <a:t>, D.I., &amp; Hides, L. (2006). The prevalence of psychotic symptoms </a:t>
            </a:r>
            <a:r>
              <a:rPr lang="en-US" b="0" baseline="0" dirty="0" err="1" smtClean="0">
                <a:solidFill>
                  <a:schemeClr val="accent3">
                    <a:lumMod val="60000"/>
                    <a:lumOff val="40000"/>
                  </a:schemeClr>
                </a:solidFill>
              </a:rPr>
              <a:t>amoung</a:t>
            </a:r>
            <a:r>
              <a:rPr lang="en-US" b="0" baseline="0" dirty="0" smtClean="0">
                <a:solidFill>
                  <a:schemeClr val="accent3">
                    <a:lumMod val="60000"/>
                    <a:lumOff val="40000"/>
                  </a:schemeClr>
                </a:solidFill>
              </a:rPr>
              <a:t> methamphetamine users. </a:t>
            </a:r>
            <a:r>
              <a:rPr lang="en-US" b="0" i="1" baseline="0" dirty="0" smtClean="0">
                <a:solidFill>
                  <a:schemeClr val="accent3">
                    <a:lumMod val="60000"/>
                    <a:lumOff val="40000"/>
                  </a:schemeClr>
                </a:solidFill>
              </a:rPr>
              <a:t>Addiction, 101</a:t>
            </a:r>
            <a:r>
              <a:rPr lang="en-US" b="0" i="0" baseline="0" dirty="0" smtClean="0">
                <a:solidFill>
                  <a:schemeClr val="accent3">
                    <a:lumMod val="60000"/>
                    <a:lumOff val="40000"/>
                  </a:schemeClr>
                </a:solidFill>
              </a:rPr>
              <a:t>(10), 1473-1478.</a:t>
            </a:r>
            <a:endParaRPr lang="en-US" b="0" dirty="0" smtClean="0">
              <a:solidFill>
                <a:schemeClr val="accent3">
                  <a:lumMod val="60000"/>
                  <a:lumOff val="40000"/>
                </a:schemeClr>
              </a:solidFill>
            </a:endParaRP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36</a:t>
            </a:fld>
            <a:endParaRPr lang="en-US" altLang="en-US"/>
          </a:p>
        </p:txBody>
      </p:sp>
    </p:spTree>
    <p:extLst>
      <p:ext uri="{BB962C8B-B14F-4D97-AF65-F5344CB8AC3E}">
        <p14:creationId xmlns:p14="http://schemas.microsoft.com/office/powerpoint/2010/main" val="449989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slide details the differences in the ephedrine/pseudoephedrine-based method and P2P/</a:t>
            </a:r>
            <a:r>
              <a:rPr lang="en-US" baseline="0" dirty="0" err="1" smtClean="0"/>
              <a:t>phenylacetone</a:t>
            </a:r>
            <a:r>
              <a:rPr lang="en-US" baseline="0" dirty="0" smtClean="0"/>
              <a:t> method of manufacturing methamphetamine. </a:t>
            </a:r>
          </a:p>
          <a:p>
            <a:endParaRPr lang="en-US"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Slide courtesy</a:t>
            </a:r>
            <a:r>
              <a:rPr lang="en-US" baseline="0" dirty="0" smtClean="0"/>
              <a:t> of Jane C. Maxwell, PhD</a:t>
            </a:r>
          </a:p>
          <a:p>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37</a:t>
            </a:fld>
            <a:endParaRPr lang="en-US" altLang="en-US"/>
          </a:p>
        </p:txBody>
      </p:sp>
    </p:spTree>
    <p:extLst>
      <p:ext uri="{BB962C8B-B14F-4D97-AF65-F5344CB8AC3E}">
        <p14:creationId xmlns:p14="http://schemas.microsoft.com/office/powerpoint/2010/main" val="8837784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altLang="en-US" sz="900" b="1" dirty="0" smtClean="0"/>
              <a:t>INSTRUCTIONS</a:t>
            </a:r>
          </a:p>
          <a:p>
            <a:pPr marL="228600" indent="-228600"/>
            <a:r>
              <a:rPr lang="en-US" altLang="en-US" sz="900" b="1" i="1" dirty="0" smtClean="0"/>
              <a:t>[This slide contains a movie clip that will play when the trainer clicks on the </a:t>
            </a:r>
            <a:r>
              <a:rPr lang="en-US" altLang="en-US" sz="900" b="1" i="1" dirty="0" smtClean="0"/>
              <a:t>black box.  </a:t>
            </a:r>
            <a:r>
              <a:rPr lang="en-US" altLang="en-US" sz="900" b="1" i="1" dirty="0" smtClean="0"/>
              <a:t>In </a:t>
            </a:r>
          </a:p>
          <a:p>
            <a:pPr marL="228600" indent="-228600"/>
            <a:r>
              <a:rPr lang="en-US" altLang="en-US" sz="900" b="1" i="1" dirty="0" smtClean="0"/>
              <a:t>order for this to work, the connection between the PowerPoint presentation and the video </a:t>
            </a:r>
          </a:p>
          <a:p>
            <a:pPr marL="228600" indent="-228600"/>
            <a:r>
              <a:rPr lang="en-US" altLang="en-US" sz="900" b="1" i="1" dirty="0" smtClean="0"/>
              <a:t>file must be maintained. When moving the PowerPoint file to another location </a:t>
            </a:r>
          </a:p>
          <a:p>
            <a:pPr marL="228600" indent="-228600"/>
            <a:r>
              <a:rPr lang="en-US" altLang="en-US" sz="900" b="1" i="1" dirty="0" smtClean="0"/>
              <a:t>on your computer or to another computer, make sure to always move the video file along </a:t>
            </a:r>
          </a:p>
          <a:p>
            <a:pPr marL="228600" indent="-228600"/>
            <a:r>
              <a:rPr lang="en-US" altLang="en-US" sz="900" b="1" i="1" dirty="0" smtClean="0"/>
              <a:t>with it.</a:t>
            </a:r>
          </a:p>
          <a:p>
            <a:pPr marL="228600" indent="-228600"/>
            <a:endParaRPr lang="en-US" altLang="en-US" sz="900" b="1" i="1" dirty="0" smtClean="0"/>
          </a:p>
          <a:p>
            <a:pPr marL="228600" indent="-228600"/>
            <a:r>
              <a:rPr lang="en-US" altLang="en-US" sz="900" b="1" i="1" dirty="0" smtClean="0"/>
              <a:t>If the link becomes broken, the video will need to be reinserted. Delete the black </a:t>
            </a:r>
            <a:r>
              <a:rPr lang="en-US" altLang="en-US" sz="900" b="1" i="1" dirty="0" smtClean="0"/>
              <a:t>box. </a:t>
            </a:r>
            <a:r>
              <a:rPr lang="en-US" altLang="en-US" sz="900" b="1" i="1" dirty="0" smtClean="0"/>
              <a:t>From </a:t>
            </a:r>
            <a:endParaRPr lang="en-US" altLang="en-US" sz="900" b="1" i="1" dirty="0" smtClean="0"/>
          </a:p>
          <a:p>
            <a:pPr marL="228600" indent="-228600"/>
            <a:r>
              <a:rPr lang="en-US" altLang="en-US" sz="900" b="1" i="1" dirty="0" smtClean="0"/>
              <a:t>the </a:t>
            </a:r>
            <a:r>
              <a:rPr lang="en-US" altLang="en-US" sz="900" b="1" i="1" dirty="0" smtClean="0"/>
              <a:t>insert menu in PowerPoint, select “movie.” </a:t>
            </a:r>
            <a:r>
              <a:rPr lang="en-US" altLang="en-US" sz="900" b="1" i="1" dirty="0" smtClean="0"/>
              <a:t>Select the </a:t>
            </a:r>
            <a:r>
              <a:rPr lang="en-US" altLang="en-US" sz="900" b="1" i="1" dirty="0" smtClean="0"/>
              <a:t>video file that was included for </a:t>
            </a:r>
            <a:endParaRPr lang="en-US" altLang="en-US" sz="900" b="1" i="1" dirty="0" smtClean="0"/>
          </a:p>
          <a:p>
            <a:pPr marL="228600" indent="-228600"/>
            <a:r>
              <a:rPr lang="en-US" altLang="en-US" sz="900" b="1" i="1" dirty="0" smtClean="0"/>
              <a:t>this </a:t>
            </a:r>
            <a:r>
              <a:rPr lang="en-US" altLang="en-US" sz="900" b="1" i="1" dirty="0" smtClean="0"/>
              <a:t>training. When asked, indicate that the movie </a:t>
            </a:r>
            <a:r>
              <a:rPr lang="en-US" altLang="en-US" sz="900" b="1" i="1" dirty="0" smtClean="0"/>
              <a:t>should </a:t>
            </a:r>
            <a:r>
              <a:rPr lang="en-US" altLang="en-US" sz="900" b="1" i="1" dirty="0" smtClean="0"/>
              <a:t>play automatically. It will appear </a:t>
            </a:r>
            <a:endParaRPr lang="en-US" altLang="en-US" sz="900" b="1" i="1" dirty="0" smtClean="0"/>
          </a:p>
          <a:p>
            <a:pPr marL="228600" indent="-228600"/>
            <a:r>
              <a:rPr lang="en-US" altLang="en-US" sz="900" b="1" i="1" dirty="0" smtClean="0"/>
              <a:t>as </a:t>
            </a:r>
            <a:r>
              <a:rPr lang="en-US" altLang="en-US" sz="900" b="1" i="1" dirty="0" smtClean="0"/>
              <a:t>a black box on the screen. </a:t>
            </a:r>
            <a:r>
              <a:rPr lang="en-US" altLang="en-US" sz="900" b="1" i="1" dirty="0" smtClean="0"/>
              <a:t>The video should play </a:t>
            </a:r>
            <a:r>
              <a:rPr lang="en-US" altLang="en-US" sz="900" b="1" i="1" dirty="0" smtClean="0"/>
              <a:t>when the slide show is being viewed </a:t>
            </a:r>
            <a:endParaRPr lang="en-US" altLang="en-US" sz="900" b="1" i="1" dirty="0" smtClean="0"/>
          </a:p>
          <a:p>
            <a:pPr marL="228600" indent="-228600"/>
            <a:r>
              <a:rPr lang="en-US" altLang="en-US" sz="900" b="1" i="1" dirty="0" smtClean="0"/>
              <a:t>when </a:t>
            </a:r>
            <a:r>
              <a:rPr lang="en-US" altLang="en-US" sz="900" b="1" i="1" dirty="0" smtClean="0"/>
              <a:t>the </a:t>
            </a:r>
            <a:r>
              <a:rPr lang="en-US" altLang="en-US" sz="900" b="1" i="1" dirty="0" smtClean="0"/>
              <a:t>trainer </a:t>
            </a:r>
            <a:r>
              <a:rPr lang="en-US" altLang="en-US" sz="900" b="1" i="1" dirty="0" smtClean="0"/>
              <a:t>clicks on the </a:t>
            </a:r>
            <a:r>
              <a:rPr lang="en-US" altLang="en-US" sz="900" b="1" i="1" dirty="0" smtClean="0"/>
              <a:t>black box]</a:t>
            </a:r>
            <a:r>
              <a:rPr lang="en-US" altLang="en-US" sz="900" dirty="0" smtClean="0"/>
              <a:t> </a:t>
            </a:r>
            <a:endParaRPr lang="en-US" altLang="en-US" sz="900" dirty="0" smtClean="0"/>
          </a:p>
          <a:p>
            <a:pPr marL="228600" indent="-228600"/>
            <a:endParaRPr lang="en-US" altLang="en-US" sz="900" dirty="0" smtClean="0"/>
          </a:p>
          <a:p>
            <a:pPr marL="0" indent="0">
              <a:buFontTx/>
              <a:buNone/>
            </a:pPr>
            <a:r>
              <a:rPr lang="en-US" altLang="en-US" sz="900" dirty="0" smtClean="0"/>
              <a:t>In order to understand the impact of crack/cocaine on the brain, you first need to understand the way that the brain works normally (in the absence of these substances).  It is then possible to see how stimulants like crack change this functioning. A movie will play here depicting the normal dopamine transmission process.</a:t>
            </a:r>
          </a:p>
          <a:p>
            <a:pPr marL="228600" indent="-228600"/>
            <a:endParaRPr lang="en-US" altLang="en-US" sz="900" b="1" i="1" dirty="0" smtClean="0"/>
          </a:p>
          <a:p>
            <a:pPr marL="228600" indent="-228600"/>
            <a:r>
              <a:rPr lang="en-US" altLang="en-US" sz="900" dirty="0" smtClean="0"/>
              <a:t>Video Source: Meth Inside</a:t>
            </a:r>
            <a:r>
              <a:rPr lang="en-US" altLang="en-US" sz="900" baseline="0" dirty="0" smtClean="0"/>
              <a:t> Out, http://www.methinsideout.com/.</a:t>
            </a:r>
            <a:endParaRPr lang="en-US" altLang="en-US" sz="900" dirty="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A9D19A3-9330-4AEE-8F49-8244A1C98A87}" type="slidenum">
              <a:rPr lang="en-US" altLang="en-US"/>
              <a:pPr eaLnBrk="1" hangingPunct="1"/>
              <a:t>38</a:t>
            </a:fld>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One of the neurotransmitters affected by cocaine and methamphetamine, and by most drugs of abuse, is dopamine. The release of dopamine within the reward or pleasure circuits in the brain produces immediate feelings of pleasure and elation. Anything that causes you to feel pleasure will cause a spike in your dopamine levels. Even things like food and sex cause dopamine spikes.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figure on the left illustrates what happens when a food-deprived rat is given food. When the food is introduced to the rat in the feeding box, the rat’s dopamine level increases from a baseline of about 100 to a high of about 150.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figure on the right illustrates what happens when a sex-deprived male rat is introduced to a female rat. When the rats are brought together to do what sex deprived rats will do, their dopamine level increases from that same baseline level of about 100 to a high of 200 (which indicates that sex has a bigger effect </a:t>
            </a:r>
            <a:r>
              <a:rPr lang="en-US" sz="1200" b="0" i="0" u="none" strike="noStrike" kern="1200" baseline="0" dirty="0" smtClean="0">
                <a:solidFill>
                  <a:schemeClr val="tx1"/>
                </a:solidFill>
                <a:latin typeface="+mn-lt"/>
                <a:ea typeface="+mn-ea"/>
                <a:cs typeface="+mn-cs"/>
              </a:rPr>
              <a:t>on dopamine </a:t>
            </a:r>
            <a:r>
              <a:rPr lang="en-US" sz="1200" b="0" i="0" u="none" strike="noStrike" kern="1200" baseline="0" dirty="0">
                <a:solidFill>
                  <a:schemeClr val="tx1"/>
                </a:solidFill>
                <a:latin typeface="+mn-lt"/>
                <a:ea typeface="+mn-ea"/>
                <a:cs typeface="+mn-cs"/>
              </a:rPr>
              <a:t>levels than food).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REFERENCES:</a:t>
            </a:r>
          </a:p>
          <a:p>
            <a:r>
              <a:rPr lang="en-US" sz="1200" b="0" i="0" u="none" strike="noStrike" kern="1200" baseline="0" dirty="0" err="1" smtClean="0">
                <a:solidFill>
                  <a:schemeClr val="tx1"/>
                </a:solidFill>
                <a:latin typeface="+mn-lt"/>
                <a:ea typeface="+mn-ea"/>
                <a:cs typeface="+mn-cs"/>
              </a:rPr>
              <a:t>Bassareo</a:t>
            </a:r>
            <a:r>
              <a:rPr lang="en-US" sz="1200" b="0" i="0" u="none" strike="noStrike" kern="1200" baseline="0" dirty="0" smtClean="0">
                <a:solidFill>
                  <a:schemeClr val="tx1"/>
                </a:solidFill>
                <a:latin typeface="+mn-lt"/>
                <a:ea typeface="+mn-ea"/>
                <a:cs typeface="+mn-cs"/>
              </a:rPr>
              <a:t>, V., &amp; Di Chiara, G. (1999). Differential responsiveness of dopamine transmission to food-stimuli in nucleus accumbens shell/core compartments. </a:t>
            </a:r>
            <a:r>
              <a:rPr lang="en-US" sz="1200" b="0" i="1" u="none" strike="noStrike" kern="1200" baseline="0" dirty="0" smtClean="0">
                <a:solidFill>
                  <a:schemeClr val="tx1"/>
                </a:solidFill>
                <a:latin typeface="+mn-lt"/>
                <a:ea typeface="+mn-ea"/>
                <a:cs typeface="+mn-cs"/>
              </a:rPr>
              <a:t>Neuroscience, 89</a:t>
            </a:r>
            <a:r>
              <a:rPr lang="en-US" sz="1200" b="0" i="0" u="none" strike="noStrike" kern="1200" baseline="0" dirty="0" smtClean="0">
                <a:solidFill>
                  <a:schemeClr val="tx1"/>
                </a:solidFill>
                <a:latin typeface="+mn-lt"/>
                <a:ea typeface="+mn-ea"/>
                <a:cs typeface="+mn-cs"/>
              </a:rPr>
              <a:t>(3), 637-641.</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Fiorino</a:t>
            </a:r>
            <a:r>
              <a:rPr lang="en-US" sz="1200" b="0" i="0" u="none" strike="noStrike" kern="1200" baseline="0" dirty="0" smtClean="0">
                <a:solidFill>
                  <a:schemeClr val="tx1"/>
                </a:solidFill>
                <a:latin typeface="+mn-lt"/>
                <a:ea typeface="+mn-ea"/>
                <a:cs typeface="+mn-cs"/>
              </a:rPr>
              <a:t>, D.F., &amp; Phillips, A.G. (1997). Dynamic changes in nucleus accumbens dopamine efflux during the Coolidge effect in male rats. </a:t>
            </a:r>
            <a:r>
              <a:rPr lang="en-US" sz="1200" b="0" i="1" u="none" strike="noStrike" kern="1200" baseline="0" dirty="0" smtClean="0">
                <a:solidFill>
                  <a:schemeClr val="tx1"/>
                </a:solidFill>
                <a:latin typeface="+mn-lt"/>
                <a:ea typeface="+mn-ea"/>
                <a:cs typeface="+mn-cs"/>
              </a:rPr>
              <a:t>Journal of Neuroscience, 17</a:t>
            </a:r>
            <a:r>
              <a:rPr lang="en-US" sz="1200" b="0" i="0" u="none" strike="noStrike" kern="1200" baseline="0" dirty="0" smtClean="0">
                <a:solidFill>
                  <a:schemeClr val="tx1"/>
                </a:solidFill>
                <a:latin typeface="+mn-lt"/>
                <a:ea typeface="+mn-ea"/>
                <a:cs typeface="+mn-cs"/>
              </a:rPr>
              <a:t>(12), 4849-4855.</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39</a:t>
            </a:fld>
            <a:endParaRPr lang="en-US" altLang="en-US"/>
          </a:p>
        </p:txBody>
      </p:sp>
    </p:spTree>
    <p:extLst>
      <p:ext uri="{BB962C8B-B14F-4D97-AF65-F5344CB8AC3E}">
        <p14:creationId xmlns:p14="http://schemas.microsoft.com/office/powerpoint/2010/main" val="2259026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#1 – correct response is A (Methamphetamine)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The most extensively studied effect of cocaine on the central nervous system is the blockage of the dopamine transporter protein. In the normal communication process, dopamine is released by a neuron into the synapse, where it can bind to dopamine receptors on neighboring neurons. </a:t>
            </a:r>
          </a:p>
          <a:p>
            <a:pPr marL="0" indent="0">
              <a:buFontTx/>
              <a:buNone/>
            </a:pPr>
            <a:endParaRPr lang="en-US" altLang="en-US" sz="900" dirty="0"/>
          </a:p>
          <a:p>
            <a:pPr marL="0" indent="0">
              <a:buFontTx/>
              <a:buNone/>
            </a:pPr>
            <a:r>
              <a:rPr lang="en-US" altLang="en-US" sz="900" dirty="0"/>
              <a:t>Normally, dopamine is then recycled back into the transmitting neuron by a specialized protein called the dopamine transporter. Cocaine acts by preventing the dopamine from being recycled, causing excessive amounts of the neurotransmitter to build up, amplifying the message to and response of the receiving neuron, and ultimately disrupting normal communication. It is this excess of dopamine that is responsible for cocaine’s euphoric effects. </a:t>
            </a:r>
          </a:p>
          <a:p>
            <a:pPr marL="0" indent="0">
              <a:buFontTx/>
              <a:buNone/>
            </a:pPr>
            <a:endParaRPr lang="en-US" altLang="en-US" sz="900" dirty="0"/>
          </a:p>
          <a:p>
            <a:pPr marL="0" indent="0">
              <a:buFontTx/>
              <a:buNone/>
            </a:pPr>
            <a:r>
              <a:rPr lang="en-US" altLang="en-US" sz="900" dirty="0"/>
              <a:t>With repeated use, cocaine can cause long-term changes in the brain’s reward system and in other brain systems as well, which may eventually lead to addiction. With repeated use, tolerance to the cocaine high also often develops. Many cocaine abusers report that they seek but fail to achieve as much pleasure as they did from their first exposure. Some users will increase their dose in an attempt to intensify and prolong the euphoria, but this can also increase the risk of adverse psychological or physiological effects.</a:t>
            </a:r>
          </a:p>
          <a:p>
            <a:pPr marL="0" indent="0">
              <a:buFontTx/>
              <a:buNone/>
            </a:pPr>
            <a:endParaRPr lang="en-US" altLang="en-US" sz="900" dirty="0"/>
          </a:p>
          <a:p>
            <a:pPr marL="0" indent="0">
              <a:buFontTx/>
              <a:buNone/>
            </a:pPr>
            <a:r>
              <a:rPr lang="en-US" altLang="en-US" sz="900" dirty="0"/>
              <a:t>Dopamine-rich brain regions such as the ventral tegmental area, nucleus accumbens, and prefrontal cortex are frequent targets of cocaine addiction research.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altLang="en-US" sz="1200" b="1" dirty="0" smtClean="0"/>
              <a:t>INSTRUCTIONS</a:t>
            </a:r>
          </a:p>
          <a:p>
            <a:pPr marL="228600" indent="-228600"/>
            <a:r>
              <a:rPr lang="en-US" altLang="en-US" sz="1200" b="1" i="1" dirty="0" smtClean="0"/>
              <a:t>[This slide contains a movie clip that will play when the trainer clicks on the mouse</a:t>
            </a:r>
            <a:r>
              <a:rPr lang="en-US" altLang="en-US" sz="1200" b="1" i="1" baseline="0" dirty="0" smtClean="0"/>
              <a:t> one </a:t>
            </a:r>
          </a:p>
          <a:p>
            <a:pPr marL="228600" indent="-228600"/>
            <a:r>
              <a:rPr lang="en-US" altLang="en-US" sz="1200" b="1" i="1" baseline="0" dirty="0" smtClean="0"/>
              <a:t>time</a:t>
            </a:r>
            <a:r>
              <a:rPr lang="en-US" altLang="en-US" sz="1200" b="1" i="1" dirty="0" smtClean="0"/>
              <a:t>. In order for this to work, the connection between the PowerPoint presentation and </a:t>
            </a:r>
          </a:p>
          <a:p>
            <a:pPr marL="228600" indent="-228600"/>
            <a:r>
              <a:rPr lang="en-US" altLang="en-US" sz="1200" b="1" i="1" dirty="0" smtClean="0"/>
              <a:t>the video file must be maintained. When moving the PowerPoint file to another location </a:t>
            </a:r>
          </a:p>
          <a:p>
            <a:pPr marL="228600" indent="-228600"/>
            <a:r>
              <a:rPr lang="en-US" altLang="en-US" sz="1200" b="1" i="1" dirty="0" smtClean="0"/>
              <a:t>on your computer or to another computer, make sure to always move the video file along </a:t>
            </a:r>
          </a:p>
          <a:p>
            <a:pPr marL="228600" indent="-228600"/>
            <a:r>
              <a:rPr lang="en-US" altLang="en-US" sz="1200" b="1" i="1" dirty="0" smtClean="0"/>
              <a:t>with it.</a:t>
            </a:r>
          </a:p>
          <a:p>
            <a:pPr marL="228600" indent="-228600"/>
            <a:endParaRPr lang="en-US" altLang="en-US" sz="1200" b="1" i="1" dirty="0" smtClean="0"/>
          </a:p>
          <a:p>
            <a:pPr marL="228600" indent="-228600"/>
            <a:r>
              <a:rPr lang="en-US" altLang="en-US" sz="1200" b="1" i="1" dirty="0" smtClean="0"/>
              <a:t>If the link becomes broken, the video will need to be reinserted.</a:t>
            </a:r>
            <a:r>
              <a:rPr lang="en-US" altLang="en-US" sz="1200" b="1" i="1" baseline="0" dirty="0" smtClean="0"/>
              <a:t> </a:t>
            </a:r>
            <a:r>
              <a:rPr lang="en-US" altLang="en-US" sz="1200" b="1" i="1" dirty="0" smtClean="0"/>
              <a:t>Delete the still video image </a:t>
            </a:r>
          </a:p>
          <a:p>
            <a:pPr marL="228600" indent="-228600"/>
            <a:r>
              <a:rPr lang="en-US" altLang="en-US" sz="1200" b="1" i="1" dirty="0" smtClean="0"/>
              <a:t>that appears on the screen. From the insert menu in PowerPoint, select “movie.” Select the </a:t>
            </a:r>
          </a:p>
          <a:p>
            <a:pPr marL="228600" indent="-228600"/>
            <a:r>
              <a:rPr lang="en-US" altLang="en-US" sz="1200" b="1" i="1" dirty="0" smtClean="0"/>
              <a:t>video file that was included for this training. When asked, indicate that the movie should </a:t>
            </a:r>
          </a:p>
          <a:p>
            <a:pPr marL="228600" indent="-228600"/>
            <a:r>
              <a:rPr lang="en-US" altLang="en-US" sz="1200" b="1" i="1" dirty="0" smtClean="0"/>
              <a:t>play automatically. It will appear as a still image</a:t>
            </a:r>
            <a:r>
              <a:rPr lang="en-US" altLang="en-US" sz="1200" b="1" i="1" baseline="0" dirty="0" smtClean="0"/>
              <a:t> on the screen</a:t>
            </a:r>
            <a:r>
              <a:rPr lang="en-US" altLang="en-US" sz="1200" b="1" i="1" dirty="0" smtClean="0"/>
              <a:t>.</a:t>
            </a:r>
            <a:r>
              <a:rPr lang="en-US" altLang="en-US" sz="1200" dirty="0" smtClean="0"/>
              <a:t> </a:t>
            </a:r>
          </a:p>
          <a:p>
            <a:pPr marL="0" indent="0">
              <a:buFontTx/>
              <a:buNone/>
            </a:pPr>
            <a:endParaRPr lang="en-US" altLang="en-US" sz="1200" dirty="0" smtClean="0"/>
          </a:p>
          <a:p>
            <a:pPr marL="0" indent="0">
              <a:buFontTx/>
              <a:buNone/>
            </a:pPr>
            <a:r>
              <a:rPr lang="en-US" altLang="en-US" sz="1200" dirty="0" smtClean="0"/>
              <a:t>As was previously</a:t>
            </a:r>
            <a:r>
              <a:rPr lang="en-US" altLang="en-US" sz="1200" baseline="0" dirty="0" smtClean="0"/>
              <a:t> stated, n</a:t>
            </a:r>
            <a:r>
              <a:rPr lang="en-US" altLang="en-US" sz="1200" dirty="0" smtClean="0"/>
              <a:t>ormally, dopamine is then recycled back into the transmitting neuron by a specialized protein called the dopamine transporter. Cocaine acts by preventing the dopamine from being recycled, causing excessive amounts of the neurotransmitter to build up, amplifying the message to and response of the receiving neuron, and ultimately disrupting normal communication. It is this excess of dopamine that is responsible for cocaine’s euphoric effects. With repeated use, cocaine can cause long-term changes in the brain’s reward system and in other brain systems as well, which may eventually lead to addiction. With repeated use, tolerance to the cocaine high also often develops. Many cocaine abusers report that they seek but fail to achieve as much pleasure as they did from their first exposure. Some users will increase their dose in an attempt to intensify and prolong the euphoria, but this can also increase the risk of adverse psychological or physiological effects.</a:t>
            </a:r>
          </a:p>
          <a:p>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Video</a:t>
            </a:r>
            <a:r>
              <a:rPr lang="en-US" baseline="0" dirty="0" smtClean="0"/>
              <a:t> </a:t>
            </a:r>
            <a:r>
              <a:rPr lang="en-US" baseline="0" dirty="0"/>
              <a:t>Source</a:t>
            </a:r>
            <a:r>
              <a:rPr lang="en-US" baseline="0" dirty="0" smtClean="0"/>
              <a:t>: National Institute on Drug Abuse, </a:t>
            </a:r>
            <a:r>
              <a:rPr lang="en-US" sz="1200" b="0" i="1" kern="1200" dirty="0" smtClean="0">
                <a:solidFill>
                  <a:schemeClr val="tx1"/>
                </a:solidFill>
                <a:effectLst/>
                <a:latin typeface="+mn-lt"/>
                <a:ea typeface="+mn-ea"/>
                <a:cs typeface="+mn-cs"/>
              </a:rPr>
              <a:t>The Reward Circuit: How the Brain Responds to Cocaine</a:t>
            </a:r>
            <a:r>
              <a:rPr lang="en-US" sz="1200" b="0" i="0" kern="1200" dirty="0" smtClean="0">
                <a:solidFill>
                  <a:schemeClr val="tx1"/>
                </a:solidFill>
                <a:effectLst/>
                <a:latin typeface="+mn-lt"/>
                <a:ea typeface="+mn-ea"/>
                <a:cs typeface="+mn-cs"/>
              </a:rPr>
              <a:t>, available</a:t>
            </a:r>
            <a:r>
              <a:rPr lang="en-US" sz="1200" b="0" i="0" kern="1200" baseline="0" dirty="0" smtClean="0">
                <a:solidFill>
                  <a:schemeClr val="tx1"/>
                </a:solidFill>
                <a:effectLst/>
                <a:latin typeface="+mn-lt"/>
                <a:ea typeface="+mn-ea"/>
                <a:cs typeface="+mn-cs"/>
              </a:rPr>
              <a:t> at:</a:t>
            </a:r>
            <a:r>
              <a:rPr lang="en-US" baseline="0" dirty="0" smtClean="0"/>
              <a:t> https://www.youtube.com/watch?v=yeAN26kJuTQ. </a:t>
            </a:r>
          </a:p>
          <a:p>
            <a:endParaRPr lang="en-US" baseline="0" dirty="0" smtClean="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41</a:t>
            </a:fld>
            <a:endParaRPr lang="en-US" altLang="en-US"/>
          </a:p>
        </p:txBody>
      </p:sp>
    </p:spTree>
    <p:extLst>
      <p:ext uri="{BB962C8B-B14F-4D97-AF65-F5344CB8AC3E}">
        <p14:creationId xmlns:p14="http://schemas.microsoft.com/office/powerpoint/2010/main" val="31468537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sz="900" dirty="0" smtClean="0"/>
              <a:t>Acute </a:t>
            </a:r>
            <a:r>
              <a:rPr lang="en-GB" altLang="en-US" sz="900" dirty="0"/>
              <a:t>intoxication with stimulants resembles </a:t>
            </a:r>
            <a:r>
              <a:rPr lang="en-GB" altLang="en-US" sz="900" dirty="0" err="1"/>
              <a:t>hypermania</a:t>
            </a:r>
            <a:r>
              <a:rPr lang="en-GB" altLang="en-US" sz="900" dirty="0"/>
              <a:t> or a manic state. In low doses, a user’s libido is stimulated and sexual performance is enhanced. In high doses, spontaneous ejaculation and orgasm can occur. With increasing doses comes poor judgment, indiscretions, sexual acting-out, and other bizarre </a:t>
            </a:r>
            <a:r>
              <a:rPr lang="en-GB" altLang="en-US" sz="900" dirty="0" err="1"/>
              <a:t>behaviors</a:t>
            </a:r>
            <a:r>
              <a:rPr lang="en-GB" altLang="en-US" sz="900" dirty="0"/>
              <a:t> or mental alterations. Acute stimulant intoxication can result in seizures, confusion, respiratory depression, chest pain, or cardiac arrhythmias (Gold and Miller, 1997).</a:t>
            </a:r>
            <a:r>
              <a:rPr lang="en-GB" altLang="en-US" sz="900" b="1" baseline="0" dirty="0"/>
              <a:t> </a:t>
            </a:r>
            <a:r>
              <a:rPr lang="en-GB" altLang="en-US" sz="900" dirty="0"/>
              <a:t>The acute physical effects of </a:t>
            </a:r>
            <a:r>
              <a:rPr lang="en-GB" altLang="en-US" sz="900" b="1" dirty="0"/>
              <a:t>cocaine</a:t>
            </a:r>
            <a:r>
              <a:rPr lang="en-GB" altLang="en-US" sz="900" dirty="0"/>
              <a:t> </a:t>
            </a:r>
            <a:r>
              <a:rPr lang="en-GB" altLang="en-US" sz="900" b="1" dirty="0"/>
              <a:t>intoxication </a:t>
            </a:r>
            <a:r>
              <a:rPr lang="en-GB" altLang="en-US" sz="900" dirty="0"/>
              <a:t>include constricted blood vessels, dilated pupils, and increased temperature, heart rate, and blood pressure. The duration of cocaine’s immediate euphoric effects, which include </a:t>
            </a:r>
            <a:r>
              <a:rPr lang="en-GB" altLang="en-US" sz="900" dirty="0" err="1"/>
              <a:t>hyperstimulation</a:t>
            </a:r>
            <a:r>
              <a:rPr lang="en-GB" altLang="en-US" sz="900" dirty="0"/>
              <a:t>, reduced fatigue, and mental alertness, depends on the route of administration. The faster the absorption, the more intense the high. On the other hand, the faster the absorption, the shorter the duration of action. The high from snorting may last 15 to 30 minutes, while that from smoking may last 5 to 10 minutes. Increased use can reduce the period of time a user feels high and increases the risk of addiction. </a:t>
            </a:r>
            <a:r>
              <a:rPr lang="en-US" altLang="en-US" sz="900" dirty="0"/>
              <a:t>Taken in small amounts, cocaine usually makes the user feel euphoric, energetic, talkative, and mentally alert, especially to the sensations of sight, sound, and touch. Cocaine can also temporarily decrease the need for food and sleep. Some users find that the drug helps them perform simple physical and intellectual tasks more quickly, while others experience the opposite effect. Acute effects of cocaine are similar to other stimulants, such as methamphetamine.</a:t>
            </a:r>
            <a:r>
              <a:rPr lang="en-US" altLang="en-US" sz="900" baseline="0" dirty="0"/>
              <a:t> </a:t>
            </a:r>
            <a:r>
              <a:rPr lang="en-US" altLang="en-US" sz="900" dirty="0"/>
              <a:t>Cocaine users are </a:t>
            </a:r>
            <a:r>
              <a:rPr lang="en-US" altLang="en-US" sz="900" dirty="0" err="1"/>
              <a:t>hypervigilant</a:t>
            </a:r>
            <a:r>
              <a:rPr lang="en-US" altLang="en-US" sz="900" dirty="0"/>
              <a:t>. Cocaine users will initially feel as if their thinking is ‘clear and focused</a:t>
            </a:r>
            <a:r>
              <a:rPr lang="en-US" altLang="en-US" sz="900" dirty="0" smtClean="0"/>
              <a:t>.’</a:t>
            </a:r>
          </a:p>
          <a:p>
            <a:pPr marL="0" indent="0">
              <a:buFontTx/>
              <a:buNone/>
            </a:pPr>
            <a:endParaRPr lang="en-US" altLang="en-US" sz="9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900" dirty="0" smtClean="0"/>
              <a:t>Slide courtesy</a:t>
            </a:r>
            <a:r>
              <a:rPr lang="en-US" sz="900" baseline="0" dirty="0" smtClean="0"/>
              <a:t> of Gloria Miele, PhD</a:t>
            </a:r>
          </a:p>
          <a:p>
            <a:pPr marL="0" indent="0">
              <a:buFontTx/>
              <a:buNone/>
            </a:pPr>
            <a:endParaRPr lang="en-US" altLang="en-US" sz="90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This slide features brain images showing decreased dopamine (D2) receptors in the brain of a person addicted to cocaine versus D2 receptors in the brain of a non-drug user. The dopamine system is important for conditioning and motivation, and alterations such as this are likely responsible, in part, for the diminished sensitivity to natural rewards that develops with addiction. </a:t>
            </a:r>
            <a:endParaRPr lang="en-US" altLang="en-US" sz="900" dirty="0" smtClean="0"/>
          </a:p>
          <a:p>
            <a:pPr marL="0" indent="0">
              <a:buFontTx/>
              <a:buNone/>
            </a:pPr>
            <a:endParaRPr lang="en-US" altLang="en-US" sz="900" dirty="0"/>
          </a:p>
          <a:p>
            <a:pPr marL="0" indent="0">
              <a:buFontTx/>
              <a:buNone/>
            </a:pPr>
            <a:r>
              <a:rPr lang="en-US" altLang="en-US" sz="900" dirty="0"/>
              <a:t>The scan on the left side of the screen depicts the brain of a non-drug using control. Notice the bright colors (red and orange) in the reward center (the egg-shaped areas towards the top of the scan). Bright colors indicate that there is a lot of activity occurring in the scanned individual’s reward center.</a:t>
            </a:r>
            <a:r>
              <a:rPr lang="en-US" altLang="en-US" sz="900" baseline="0" dirty="0"/>
              <a:t> </a:t>
            </a:r>
            <a:r>
              <a:rPr lang="en-US" altLang="en-US" sz="900" dirty="0"/>
              <a:t>The scan on the right side of the screen depicts the brain of a cocaine abuser who has been matched to the control in terms of age, race, etc. Notice that there are no bright red and orange colors in the reward center. Essentially, you see virtually no dopamine activity in the reward centers of the cocaine abuser’s brain, suggesting very severe disruption of the dopamine neurons. If you were to apply emotions to the cocaine abuser, how would he/she be feeling? He/she would feel depressed, sad, distraught, etc.</a:t>
            </a:r>
          </a:p>
          <a:p>
            <a:pPr marL="228600" indent="-228600"/>
            <a:endParaRPr lang="en-US" altLang="en-US" sz="900" dirty="0" smtClean="0"/>
          </a:p>
          <a:p>
            <a:pPr marL="228600" indent="-228600"/>
            <a:r>
              <a:rPr lang="en-US" altLang="en-US" sz="900" b="1" dirty="0" smtClean="0"/>
              <a:t>Additional</a:t>
            </a:r>
            <a:r>
              <a:rPr lang="en-US" altLang="en-US" sz="900" b="1" baseline="0" dirty="0" smtClean="0"/>
              <a:t> Video Resources for the Trainer(s):</a:t>
            </a:r>
            <a:endParaRPr lang="en-US" altLang="en-US" sz="900" b="1" dirty="0"/>
          </a:p>
          <a:p>
            <a:pPr marL="228600" indent="-228600"/>
            <a:r>
              <a:rPr lang="en-US" altLang="en-US" sz="900" b="0" i="1" dirty="0"/>
              <a:t>Why do</a:t>
            </a:r>
            <a:r>
              <a:rPr lang="en-US" altLang="en-US" sz="900" b="0" i="1" baseline="0" dirty="0"/>
              <a:t> people lose control over their cocaine use?</a:t>
            </a:r>
            <a:r>
              <a:rPr lang="en-US" altLang="en-US" sz="900" b="0" baseline="0" dirty="0"/>
              <a:t> (Video): https://www.youtube.com/watch?v=UsBXtJi5t4M</a:t>
            </a:r>
          </a:p>
          <a:p>
            <a:pPr marL="228600" indent="-228600"/>
            <a:r>
              <a:rPr lang="en-US" altLang="en-US" sz="900" b="0" i="1" baseline="0" dirty="0"/>
              <a:t>The reward circuit: how the brain responds to cocaine </a:t>
            </a:r>
            <a:r>
              <a:rPr lang="en-US" altLang="en-US" sz="900" b="0" baseline="0" dirty="0"/>
              <a:t>(Video): https://www.youtube.com/watch?v=yeAN26kJuTQ</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This set of PET scan images</a:t>
            </a:r>
            <a:r>
              <a:rPr lang="en-US" sz="1200" b="0" i="0" kern="1200" baseline="0" dirty="0" smtClean="0">
                <a:solidFill>
                  <a:schemeClr val="tx1"/>
                </a:solidFill>
                <a:effectLst/>
                <a:latin typeface="+mn-lt"/>
                <a:ea typeface="+mn-ea"/>
                <a:cs typeface="+mn-cs"/>
              </a:rPr>
              <a:t> shows how the brain is affected by long term use of a stimulant drug such as cocaine. </a:t>
            </a:r>
            <a:r>
              <a:rPr lang="en-US" sz="1200" b="0" i="0" kern="1200" dirty="0" smtClean="0">
                <a:solidFill>
                  <a:schemeClr val="tx1"/>
                </a:solidFill>
                <a:effectLst/>
                <a:latin typeface="+mn-lt"/>
                <a:ea typeface="+mn-ea"/>
                <a:cs typeface="+mn-cs"/>
              </a:rPr>
              <a:t>In the set of scans, </a:t>
            </a:r>
            <a:r>
              <a:rPr lang="en-US" sz="1200" b="0" i="0" kern="1200" dirty="0">
                <a:solidFill>
                  <a:schemeClr val="tx1"/>
                </a:solidFill>
                <a:effectLst/>
                <a:latin typeface="+mn-lt"/>
                <a:ea typeface="+mn-ea"/>
                <a:cs typeface="+mn-cs"/>
              </a:rPr>
              <a:t>the level of brain function is indicated in yellow. The </a:t>
            </a:r>
            <a:r>
              <a:rPr lang="en-US" sz="1200" b="1" i="0" kern="1200" dirty="0">
                <a:solidFill>
                  <a:schemeClr val="tx1"/>
                </a:solidFill>
                <a:effectLst/>
                <a:latin typeface="+mn-lt"/>
                <a:ea typeface="+mn-ea"/>
                <a:cs typeface="+mn-cs"/>
              </a:rPr>
              <a:t>top row </a:t>
            </a:r>
            <a:r>
              <a:rPr lang="en-US" sz="1200" b="0" i="0" kern="1200" dirty="0">
                <a:solidFill>
                  <a:schemeClr val="tx1"/>
                </a:solidFill>
                <a:effectLst/>
                <a:latin typeface="+mn-lt"/>
                <a:ea typeface="+mn-ea"/>
                <a:cs typeface="+mn-cs"/>
              </a:rPr>
              <a:t>shows a normal-functioning brain without drugs. You can see a lot of brain activity. In other words, there is a lot of yellow color</a:t>
            </a:r>
            <a:r>
              <a:rPr lang="en-US" sz="1200" b="0" i="0" kern="1200" dirty="0" smtClean="0">
                <a:solidFill>
                  <a:schemeClr val="tx1"/>
                </a:solidFill>
                <a:effectLst/>
                <a:latin typeface="+mn-lt"/>
                <a:ea typeface="+mn-ea"/>
                <a:cs typeface="+mn-cs"/>
              </a:rPr>
              <a:t>. The </a:t>
            </a:r>
            <a:r>
              <a:rPr lang="en-US" sz="1200" b="1" i="0" kern="1200" dirty="0">
                <a:solidFill>
                  <a:schemeClr val="tx1"/>
                </a:solidFill>
                <a:effectLst/>
                <a:latin typeface="+mn-lt"/>
                <a:ea typeface="+mn-ea"/>
                <a:cs typeface="+mn-cs"/>
              </a:rPr>
              <a:t>middle row </a:t>
            </a:r>
            <a:r>
              <a:rPr lang="en-US" sz="1200" b="0" i="0" kern="1200" dirty="0">
                <a:solidFill>
                  <a:schemeClr val="tx1"/>
                </a:solidFill>
                <a:effectLst/>
                <a:latin typeface="+mn-lt"/>
                <a:ea typeface="+mn-ea"/>
                <a:cs typeface="+mn-cs"/>
              </a:rPr>
              <a:t>shows a cocaine addict’s brain after 10 days without any cocaine </a:t>
            </a:r>
            <a:r>
              <a:rPr lang="en-US" sz="1200" b="0" i="0" kern="1200" dirty="0" smtClean="0">
                <a:solidFill>
                  <a:schemeClr val="tx1"/>
                </a:solidFill>
                <a:effectLst/>
                <a:latin typeface="+mn-lt"/>
                <a:ea typeface="+mn-ea"/>
                <a:cs typeface="+mn-cs"/>
              </a:rPr>
              <a:t>use.</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Less yellow</a:t>
            </a:r>
            <a:r>
              <a:rPr lang="en-US" sz="1200" b="0" i="0" kern="1200" dirty="0">
                <a:solidFill>
                  <a:schemeClr val="tx1"/>
                </a:solidFill>
                <a:effectLst/>
                <a:latin typeface="+mn-lt"/>
                <a:ea typeface="+mn-ea"/>
                <a:cs typeface="+mn-cs"/>
              </a:rPr>
              <a:t> means </a:t>
            </a:r>
            <a:r>
              <a:rPr lang="en-US" sz="1200" b="0" i="1" kern="1200" dirty="0">
                <a:solidFill>
                  <a:schemeClr val="tx1"/>
                </a:solidFill>
                <a:effectLst/>
                <a:latin typeface="+mn-lt"/>
                <a:ea typeface="+mn-ea"/>
                <a:cs typeface="+mn-cs"/>
              </a:rPr>
              <a:t>less normal activity</a:t>
            </a:r>
            <a:r>
              <a:rPr lang="en-US" sz="1200" b="0" i="0" kern="1200" dirty="0">
                <a:solidFill>
                  <a:schemeClr val="tx1"/>
                </a:solidFill>
                <a:effectLst/>
                <a:latin typeface="+mn-lt"/>
                <a:ea typeface="+mn-ea"/>
                <a:cs typeface="+mn-cs"/>
              </a:rPr>
              <a:t> occurring in the brain - even after the cocaine abuser has abstained from the drug for 10 days</a:t>
            </a:r>
            <a:r>
              <a:rPr lang="en-US" sz="1200" b="0" i="0" kern="1200" dirty="0" smtClean="0">
                <a:solidFill>
                  <a:schemeClr val="tx1"/>
                </a:solidFill>
                <a:effectLst/>
                <a:latin typeface="+mn-lt"/>
                <a:ea typeface="+mn-ea"/>
                <a:cs typeface="+mn-cs"/>
              </a:rPr>
              <a:t>. The </a:t>
            </a:r>
            <a:r>
              <a:rPr lang="en-US" sz="1200" b="1" i="0" kern="1200" dirty="0" smtClean="0">
                <a:solidFill>
                  <a:schemeClr val="tx1"/>
                </a:solidFill>
                <a:effectLst/>
                <a:latin typeface="+mn-lt"/>
                <a:ea typeface="+mn-ea"/>
                <a:cs typeface="+mn-cs"/>
              </a:rPr>
              <a:t>bottom row </a:t>
            </a:r>
            <a:r>
              <a:rPr lang="en-US" sz="1200" b="0" i="0" kern="1200" dirty="0">
                <a:solidFill>
                  <a:schemeClr val="tx1"/>
                </a:solidFill>
                <a:effectLst/>
                <a:latin typeface="+mn-lt"/>
                <a:ea typeface="+mn-ea"/>
                <a:cs typeface="+mn-cs"/>
              </a:rPr>
              <a:t>shows the same </a:t>
            </a:r>
            <a:r>
              <a:rPr lang="en-US" sz="1200" b="0" i="0" kern="1200" dirty="0" smtClean="0">
                <a:solidFill>
                  <a:schemeClr val="tx1"/>
                </a:solidFill>
                <a:effectLst/>
                <a:latin typeface="+mn-lt"/>
                <a:ea typeface="+mn-ea"/>
                <a:cs typeface="+mn-cs"/>
              </a:rPr>
              <a:t>person’s brain after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100 </a:t>
            </a:r>
            <a:r>
              <a:rPr lang="en-US" sz="1200" b="0" i="0" kern="1200" dirty="0">
                <a:solidFill>
                  <a:schemeClr val="tx1"/>
                </a:solidFill>
                <a:effectLst/>
                <a:latin typeface="+mn-lt"/>
                <a:ea typeface="+mn-ea"/>
                <a:cs typeface="+mn-cs"/>
              </a:rPr>
              <a:t>days without any cocaine. </a:t>
            </a:r>
            <a:r>
              <a:rPr lang="en-US" sz="1200" b="0" i="0" kern="1200" dirty="0" smtClean="0">
                <a:solidFill>
                  <a:schemeClr val="tx1"/>
                </a:solidFill>
                <a:effectLst/>
                <a:latin typeface="+mn-lt"/>
                <a:ea typeface="+mn-ea"/>
                <a:cs typeface="+mn-cs"/>
              </a:rPr>
              <a:t>You can see a </a:t>
            </a:r>
            <a:r>
              <a:rPr lang="en-US" sz="1200" b="0" i="0" kern="1200" dirty="0">
                <a:solidFill>
                  <a:schemeClr val="tx1"/>
                </a:solidFill>
                <a:effectLst/>
                <a:latin typeface="+mn-lt"/>
                <a:ea typeface="+mn-ea"/>
                <a:cs typeface="+mn-cs"/>
              </a:rPr>
              <a:t>little more yellow, so there is some </a:t>
            </a:r>
            <a:r>
              <a:rPr lang="en-US" sz="1200" b="0" i="0" kern="1200" dirty="0" smtClean="0">
                <a:solidFill>
                  <a:schemeClr val="tx1"/>
                </a:solidFill>
                <a:effectLst/>
                <a:latin typeface="+mn-lt"/>
                <a:ea typeface="+mn-ea"/>
                <a:cs typeface="+mn-cs"/>
              </a:rPr>
              <a:t>improvement, or more brain</a:t>
            </a:r>
            <a:r>
              <a:rPr lang="en-US" sz="1200" b="0" i="0" kern="1200" baseline="0" dirty="0" smtClean="0">
                <a:solidFill>
                  <a:schemeClr val="tx1"/>
                </a:solidFill>
                <a:effectLst/>
                <a:latin typeface="+mn-lt"/>
                <a:ea typeface="+mn-ea"/>
                <a:cs typeface="+mn-cs"/>
              </a:rPr>
              <a:t> activity, as this state of early recovery</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But the </a:t>
            </a:r>
            <a:r>
              <a:rPr lang="en-US" sz="1200" b="0" i="0" kern="1200" dirty="0" smtClean="0">
                <a:solidFill>
                  <a:schemeClr val="tx1"/>
                </a:solidFill>
                <a:effectLst/>
                <a:latin typeface="+mn-lt"/>
                <a:ea typeface="+mn-ea"/>
                <a:cs typeface="+mn-cs"/>
              </a:rPr>
              <a:t>person’s brain </a:t>
            </a:r>
            <a:r>
              <a:rPr lang="en-US" sz="1200" b="0" i="0" kern="1200" dirty="0">
                <a:solidFill>
                  <a:schemeClr val="tx1"/>
                </a:solidFill>
                <a:effectLst/>
                <a:latin typeface="+mn-lt"/>
                <a:ea typeface="+mn-ea"/>
                <a:cs typeface="+mn-cs"/>
              </a:rPr>
              <a:t>is </a:t>
            </a:r>
            <a:r>
              <a:rPr lang="en-US" sz="1200" b="0" i="1" kern="1200" dirty="0">
                <a:solidFill>
                  <a:schemeClr val="tx1"/>
                </a:solidFill>
                <a:effectLst/>
                <a:latin typeface="+mn-lt"/>
                <a:ea typeface="+mn-ea"/>
                <a:cs typeface="+mn-cs"/>
              </a:rPr>
              <a:t>still</a:t>
            </a:r>
            <a:r>
              <a:rPr lang="en-US" sz="1200" b="0" i="0" kern="1200" dirty="0">
                <a:solidFill>
                  <a:schemeClr val="tx1"/>
                </a:solidFill>
                <a:effectLst/>
                <a:latin typeface="+mn-lt"/>
                <a:ea typeface="+mn-ea"/>
                <a:cs typeface="+mn-cs"/>
              </a:rPr>
              <a:t> not back to a normal level of </a:t>
            </a:r>
            <a:r>
              <a:rPr lang="en-US" sz="1200" b="0" i="0" kern="1200" dirty="0" smtClean="0">
                <a:solidFill>
                  <a:schemeClr val="tx1"/>
                </a:solidFill>
                <a:effectLst/>
                <a:latin typeface="+mn-lt"/>
                <a:ea typeface="+mn-ea"/>
                <a:cs typeface="+mn-cs"/>
              </a:rPr>
              <a:t>functioning more than 3 </a:t>
            </a:r>
            <a:r>
              <a:rPr lang="en-US" sz="1200" b="0" i="0" kern="1200" dirty="0">
                <a:solidFill>
                  <a:schemeClr val="tx1"/>
                </a:solidFill>
                <a:effectLst/>
                <a:latin typeface="+mn-lt"/>
                <a:ea typeface="+mn-ea"/>
                <a:cs typeface="+mn-cs"/>
              </a:rPr>
              <a:t>months later. Scientists are concerned that there may be areas in the brain that </a:t>
            </a:r>
            <a:r>
              <a:rPr lang="en-US" sz="1200" b="0" i="0" kern="1200" dirty="0" smtClean="0">
                <a:solidFill>
                  <a:schemeClr val="tx1"/>
                </a:solidFill>
                <a:effectLst/>
                <a:latin typeface="+mn-lt"/>
                <a:ea typeface="+mn-ea"/>
                <a:cs typeface="+mn-cs"/>
              </a:rPr>
              <a:t>may never </a:t>
            </a:r>
            <a:r>
              <a:rPr lang="en-US" sz="1200" b="0" i="0" kern="1200" dirty="0">
                <a:solidFill>
                  <a:schemeClr val="tx1"/>
                </a:solidFill>
                <a:effectLst/>
                <a:latin typeface="+mn-lt"/>
                <a:ea typeface="+mn-ea"/>
                <a:cs typeface="+mn-cs"/>
              </a:rPr>
              <a:t>fully recover from drug abuse and addiction.</a:t>
            </a:r>
          </a:p>
          <a:p>
            <a:endParaRPr lang="en-US" dirty="0"/>
          </a:p>
          <a:p>
            <a:r>
              <a:rPr lang="en-US" b="1" dirty="0" smtClean="0"/>
              <a:t>REFERENCES: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National Institute on Drug Abuse. (2007).</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Bringing the Power of Science to Bear on Drug Abuse and Addiction, Long Term Effects of Drug Abuse, available at: </a:t>
            </a:r>
            <a:r>
              <a:rPr lang="en-US" dirty="0" smtClean="0"/>
              <a:t>https://www.drugabuse.gov/publications/teaching-packets/power-science/section-ii/4-long-term-effects-drug-abuse.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err="1" smtClean="0">
                <a:solidFill>
                  <a:schemeClr val="tx1"/>
                </a:solidFill>
                <a:effectLst/>
                <a:latin typeface="+mn-lt"/>
                <a:ea typeface="+mn-ea"/>
                <a:cs typeface="+mn-cs"/>
              </a:rPr>
              <a:t>Volkow</a:t>
            </a:r>
            <a:r>
              <a:rPr lang="en-US" sz="1200" b="0" i="0" kern="1200" dirty="0" smtClean="0">
                <a:solidFill>
                  <a:schemeClr val="tx1"/>
                </a:solidFill>
                <a:effectLst/>
                <a:latin typeface="+mn-lt"/>
                <a:ea typeface="+mn-ea"/>
                <a:cs typeface="+mn-cs"/>
              </a:rPr>
              <a:t>, N.D., Fowler, J.S., Wang, G.-J., </a:t>
            </a:r>
            <a:r>
              <a:rPr lang="en-US" sz="1200" b="0" i="0" kern="1200" dirty="0" err="1" smtClean="0">
                <a:solidFill>
                  <a:schemeClr val="tx1"/>
                </a:solidFill>
                <a:effectLst/>
                <a:latin typeface="+mn-lt"/>
                <a:ea typeface="+mn-ea"/>
                <a:cs typeface="+mn-cs"/>
              </a:rPr>
              <a:t>Hitzemann</a:t>
            </a:r>
            <a:r>
              <a:rPr lang="en-US" sz="1200" b="0" i="0" kern="1200" dirty="0" smtClean="0">
                <a:solidFill>
                  <a:schemeClr val="tx1"/>
                </a:solidFill>
                <a:effectLst/>
                <a:latin typeface="+mn-lt"/>
                <a:ea typeface="+mn-ea"/>
                <a:cs typeface="+mn-cs"/>
              </a:rPr>
              <a:t>, R., Logan, J., </a:t>
            </a:r>
            <a:r>
              <a:rPr lang="en-US" sz="1200" b="0" i="0" kern="1200" dirty="0" err="1" smtClean="0">
                <a:solidFill>
                  <a:schemeClr val="tx1"/>
                </a:solidFill>
                <a:effectLst/>
                <a:latin typeface="+mn-lt"/>
                <a:ea typeface="+mn-ea"/>
                <a:cs typeface="+mn-cs"/>
              </a:rPr>
              <a:t>Schlyer</a:t>
            </a:r>
            <a:r>
              <a:rPr lang="en-US" sz="1200" b="0" i="0" kern="1200" dirty="0" smtClean="0">
                <a:solidFill>
                  <a:schemeClr val="tx1"/>
                </a:solidFill>
                <a:effectLst/>
                <a:latin typeface="+mn-lt"/>
                <a:ea typeface="+mn-ea"/>
                <a:cs typeface="+mn-cs"/>
              </a:rPr>
              <a:t>, D., Dewey, S., &amp; Wolf, A.P. (1993). Decreased dopamine D2 receptor availability is associated with reduced frontal metabolism in cocaine abusers. </a:t>
            </a:r>
            <a:r>
              <a:rPr lang="en-US" sz="1200" b="0" i="1" kern="1200" dirty="0" smtClean="0">
                <a:solidFill>
                  <a:schemeClr val="tx1"/>
                </a:solidFill>
                <a:effectLst/>
                <a:latin typeface="+mn-lt"/>
                <a:ea typeface="+mn-ea"/>
                <a:cs typeface="+mn-cs"/>
              </a:rPr>
              <a:t>Synapse, 14</a:t>
            </a:r>
            <a:r>
              <a:rPr lang="en-US" sz="1200" b="0" i="0" kern="1200" dirty="0" smtClean="0">
                <a:solidFill>
                  <a:schemeClr val="tx1"/>
                </a:solidFill>
                <a:effectLst/>
                <a:latin typeface="+mn-lt"/>
                <a:ea typeface="+mn-ea"/>
                <a:cs typeface="+mn-cs"/>
              </a:rPr>
              <a:t>, 169-177.</a:t>
            </a:r>
          </a:p>
          <a:p>
            <a:endParaRPr lang="en-US" sz="1200" b="0" i="0" kern="1200" dirty="0" smtClean="0">
              <a:solidFill>
                <a:schemeClr val="tx1"/>
              </a:solidFill>
              <a:effectLst/>
              <a:latin typeface="+mn-lt"/>
              <a:ea typeface="+mn-ea"/>
              <a:cs typeface="+mn-cs"/>
            </a:endParaRPr>
          </a:p>
          <a:p>
            <a:r>
              <a:rPr lang="en-US" sz="1200" b="0" i="0" kern="1200" dirty="0" err="1" smtClean="0">
                <a:solidFill>
                  <a:schemeClr val="tx1"/>
                </a:solidFill>
                <a:effectLst/>
                <a:latin typeface="+mn-lt"/>
                <a:ea typeface="+mn-ea"/>
                <a:cs typeface="+mn-cs"/>
              </a:rPr>
              <a:t>Volkow</a:t>
            </a:r>
            <a:r>
              <a:rPr lang="en-US" sz="1200" b="0" i="0" kern="1200" dirty="0" smtClean="0">
                <a:solidFill>
                  <a:schemeClr val="tx1"/>
                </a:solidFill>
                <a:effectLst/>
                <a:latin typeface="+mn-lt"/>
                <a:ea typeface="+mn-ea"/>
                <a:cs typeface="+mn-cs"/>
              </a:rPr>
              <a:t>, N.D., </a:t>
            </a:r>
            <a:r>
              <a:rPr lang="en-US" sz="1200" b="0" i="0" kern="1200" dirty="0" err="1" smtClean="0">
                <a:solidFill>
                  <a:schemeClr val="tx1"/>
                </a:solidFill>
                <a:effectLst/>
                <a:latin typeface="+mn-lt"/>
                <a:ea typeface="+mn-ea"/>
                <a:cs typeface="+mn-cs"/>
              </a:rPr>
              <a:t>Hitzemann</a:t>
            </a:r>
            <a:r>
              <a:rPr lang="en-US" sz="1200" b="0" i="0" kern="1200" dirty="0" smtClean="0">
                <a:solidFill>
                  <a:schemeClr val="tx1"/>
                </a:solidFill>
                <a:effectLst/>
                <a:latin typeface="+mn-lt"/>
                <a:ea typeface="+mn-ea"/>
                <a:cs typeface="+mn-cs"/>
              </a:rPr>
              <a:t>, R., Wang, G.-J., Fowler, J.S., Wolf, A.P., &amp;</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Dewey, S.L. (1992). Long-term </a:t>
            </a:r>
            <a:r>
              <a:rPr lang="en-US" sz="1200" b="0" i="0" kern="1200" dirty="0">
                <a:solidFill>
                  <a:schemeClr val="tx1"/>
                </a:solidFill>
                <a:effectLst/>
                <a:latin typeface="+mn-lt"/>
                <a:ea typeface="+mn-ea"/>
                <a:cs typeface="+mn-cs"/>
              </a:rPr>
              <a:t>frontal brain metabolic changes in cocaine abusers. </a:t>
            </a:r>
            <a:r>
              <a:rPr lang="en-US" sz="1200" b="0" i="1" kern="1200" dirty="0">
                <a:solidFill>
                  <a:schemeClr val="tx1"/>
                </a:solidFill>
                <a:effectLst/>
                <a:latin typeface="+mn-lt"/>
                <a:ea typeface="+mn-ea"/>
                <a:cs typeface="+mn-cs"/>
              </a:rPr>
              <a:t>Synapse </a:t>
            </a:r>
            <a:r>
              <a:rPr lang="en-US" sz="1200" b="0" i="1" kern="1200" dirty="0" smtClean="0">
                <a:solidFill>
                  <a:schemeClr val="tx1"/>
                </a:solidFill>
                <a:effectLst/>
                <a:latin typeface="+mn-lt"/>
                <a:ea typeface="+mn-ea"/>
                <a:cs typeface="+mn-cs"/>
              </a:rPr>
              <a:t>11</a:t>
            </a:r>
            <a:r>
              <a:rPr lang="en-US" sz="1200" b="0" i="0" kern="1200" dirty="0" smtClean="0">
                <a:solidFill>
                  <a:schemeClr val="tx1"/>
                </a:solidFill>
                <a:effectLst/>
                <a:latin typeface="+mn-lt"/>
                <a:ea typeface="+mn-ea"/>
                <a:cs typeface="+mn-cs"/>
              </a:rPr>
              <a:t>, 184-190.</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44</a:t>
            </a:fld>
            <a:endParaRPr lang="en-US" altLang="en-US"/>
          </a:p>
        </p:txBody>
      </p:sp>
    </p:spTree>
    <p:extLst>
      <p:ext uri="{BB962C8B-B14F-4D97-AF65-F5344CB8AC3E}">
        <p14:creationId xmlns:p14="http://schemas.microsoft.com/office/powerpoint/2010/main" val="37346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a:t>
            </a:r>
            <a:r>
              <a:rPr lang="en-US" baseline="0" dirty="0"/>
              <a:t> cocaine use </a:t>
            </a:r>
            <a:r>
              <a:rPr lang="en-US" dirty="0"/>
              <a:t>impacts more tha</a:t>
            </a:r>
            <a:r>
              <a:rPr lang="en-US" baseline="0" dirty="0"/>
              <a:t>n the dopamine reward system. </a:t>
            </a:r>
            <a:r>
              <a:rPr lang="en-US" dirty="0"/>
              <a:t>According</a:t>
            </a:r>
            <a:r>
              <a:rPr lang="en-US" baseline="0" dirty="0"/>
              <a:t> to a study by Dr. Nora </a:t>
            </a:r>
            <a:r>
              <a:rPr lang="en-US" baseline="0" dirty="0" err="1"/>
              <a:t>Volkow</a:t>
            </a:r>
            <a:r>
              <a:rPr lang="en-US" baseline="0" dirty="0"/>
              <a:t> and colleagues, they found that research subjects (in this case animals) who were addicted to cocaine had decreased glucose metabolism in the orbitofrontal cortex (OFC), an indicator of reduced activity. In this brain image, the brain of a control subject is on the left side, and the brain of an animal addicted to cocaine is on the right. Poor decision-making, an inability to adapt to negative consequences of drug use, and a lack of self-insight all appear to be related to diminished functioning in the OFC.</a:t>
            </a:r>
          </a:p>
          <a:p>
            <a:endParaRPr lang="en-US" baseline="0" dirty="0"/>
          </a:p>
          <a:p>
            <a:r>
              <a:rPr lang="en-US" b="1" baseline="0" dirty="0" smtClean="0"/>
              <a:t>REFERENCE:</a:t>
            </a:r>
            <a:endParaRPr lang="en-US" b="1" baseline="0" dirty="0"/>
          </a:p>
          <a:p>
            <a:r>
              <a:rPr lang="en-US" baseline="0" dirty="0" err="1"/>
              <a:t>Volkow</a:t>
            </a:r>
            <a:r>
              <a:rPr lang="en-US" baseline="0" dirty="0"/>
              <a:t>, N.D., Want, G.-J., Fowler, J.S., </a:t>
            </a:r>
            <a:r>
              <a:rPr lang="en-US" baseline="0" dirty="0" err="1"/>
              <a:t>Tomasi</a:t>
            </a:r>
            <a:r>
              <a:rPr lang="en-US" baseline="0" dirty="0"/>
              <a:t>, D., &amp; </a:t>
            </a:r>
            <a:r>
              <a:rPr lang="en-US" baseline="0" dirty="0" err="1"/>
              <a:t>Teland</a:t>
            </a:r>
            <a:r>
              <a:rPr lang="en-US" baseline="0" dirty="0"/>
              <a:t>, F. (2011). Addiction: Beyond dopamine reward circuitry. </a:t>
            </a:r>
            <a:r>
              <a:rPr lang="en-US" i="1" baseline="0" dirty="0" err="1"/>
              <a:t>Proc</a:t>
            </a:r>
            <a:r>
              <a:rPr lang="en-US" i="1" baseline="0" dirty="0"/>
              <a:t> Natl </a:t>
            </a:r>
            <a:r>
              <a:rPr lang="en-US" i="1" baseline="0" dirty="0" err="1"/>
              <a:t>Acad</a:t>
            </a:r>
            <a:r>
              <a:rPr lang="en-US" i="1" baseline="0" dirty="0"/>
              <a:t> </a:t>
            </a:r>
            <a:r>
              <a:rPr lang="en-US" i="1" baseline="0" dirty="0" err="1"/>
              <a:t>Sci</a:t>
            </a:r>
            <a:r>
              <a:rPr lang="en-US" i="1" baseline="0" dirty="0"/>
              <a:t> USA, 108</a:t>
            </a:r>
            <a:r>
              <a:rPr lang="en-US" i="0" baseline="0" dirty="0"/>
              <a:t>(37), 15037-15042.</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45</a:t>
            </a:fld>
            <a:endParaRPr lang="en-US" altLang="en-US"/>
          </a:p>
        </p:txBody>
      </p:sp>
    </p:spTree>
    <p:extLst>
      <p:ext uri="{BB962C8B-B14F-4D97-AF65-F5344CB8AC3E}">
        <p14:creationId xmlns:p14="http://schemas.microsoft.com/office/powerpoint/2010/main" val="2029393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sz="900" dirty="0"/>
              <a:t>As a result of long-term use of cocaine, an appreciable tolerance to cocaine’s high may develop, </a:t>
            </a:r>
            <a:endParaRPr lang="en-US" altLang="en-US" sz="900" dirty="0" smtClean="0"/>
          </a:p>
          <a:p>
            <a:pPr marL="228600" indent="-228600"/>
            <a:r>
              <a:rPr lang="en-US" altLang="en-US" sz="900" dirty="0" smtClean="0"/>
              <a:t>with </a:t>
            </a:r>
            <a:r>
              <a:rPr lang="en-US" altLang="en-US" sz="900" dirty="0"/>
              <a:t>many </a:t>
            </a:r>
            <a:r>
              <a:rPr lang="en-US" altLang="en-US" sz="900" dirty="0" smtClean="0"/>
              <a:t>individuals reporting </a:t>
            </a:r>
            <a:r>
              <a:rPr lang="en-US" altLang="en-US" sz="900" dirty="0"/>
              <a:t>that they seek but </a:t>
            </a:r>
            <a:r>
              <a:rPr lang="en-US" altLang="en-US" sz="900" dirty="0" smtClean="0"/>
              <a:t>fail to </a:t>
            </a:r>
            <a:r>
              <a:rPr lang="en-US" altLang="en-US" sz="900" dirty="0"/>
              <a:t>achieve as much pleasure as they did </a:t>
            </a:r>
            <a:endParaRPr lang="en-US" altLang="en-US" sz="900" dirty="0" smtClean="0"/>
          </a:p>
          <a:p>
            <a:pPr marL="228600" indent="-228600"/>
            <a:r>
              <a:rPr lang="en-US" altLang="en-US" sz="900" dirty="0" smtClean="0"/>
              <a:t>from their </a:t>
            </a:r>
            <a:r>
              <a:rPr lang="en-US" altLang="en-US" sz="900" dirty="0"/>
              <a:t>first experience. Some </a:t>
            </a:r>
            <a:r>
              <a:rPr lang="en-US" altLang="en-US" sz="900" dirty="0" smtClean="0"/>
              <a:t>cocaine users </a:t>
            </a:r>
            <a:r>
              <a:rPr lang="en-US" altLang="en-US" sz="900" dirty="0"/>
              <a:t>will frequently increase their doses to intensify </a:t>
            </a:r>
            <a:endParaRPr lang="en-US" altLang="en-US" sz="900" dirty="0" smtClean="0"/>
          </a:p>
          <a:p>
            <a:pPr marL="228600" indent="-228600"/>
            <a:r>
              <a:rPr lang="en-US" altLang="en-US" sz="900" dirty="0" smtClean="0"/>
              <a:t>and prolong </a:t>
            </a:r>
            <a:r>
              <a:rPr lang="en-US" altLang="en-US" sz="900" dirty="0"/>
              <a:t>the </a:t>
            </a:r>
            <a:r>
              <a:rPr lang="en-US" altLang="en-US" sz="900" dirty="0" smtClean="0"/>
              <a:t>euphoric </a:t>
            </a:r>
            <a:r>
              <a:rPr lang="en-US" altLang="en-US" sz="900" dirty="0"/>
              <a:t>effects. While tolerance to the high can occur,</a:t>
            </a:r>
            <a:r>
              <a:rPr lang="en-US" altLang="en-US" sz="900" baseline="0" dirty="0"/>
              <a:t> </a:t>
            </a:r>
            <a:r>
              <a:rPr lang="en-US" altLang="en-US" sz="900" dirty="0"/>
              <a:t>users can also become </a:t>
            </a:r>
            <a:endParaRPr lang="en-US" altLang="en-US" sz="900" dirty="0" smtClean="0"/>
          </a:p>
          <a:p>
            <a:pPr marL="228600" indent="-228600"/>
            <a:r>
              <a:rPr lang="en-US" altLang="en-US" sz="900" dirty="0" smtClean="0"/>
              <a:t>more sensitive (</a:t>
            </a:r>
            <a:r>
              <a:rPr lang="en-US" altLang="en-US" sz="900" dirty="0"/>
              <a:t>sensitization) to cocaine’s anesthetic and </a:t>
            </a:r>
            <a:r>
              <a:rPr lang="en-US" altLang="en-US" sz="900" dirty="0" smtClean="0"/>
              <a:t>convulsing effects</a:t>
            </a:r>
            <a:r>
              <a:rPr lang="en-US" altLang="en-US" sz="900" dirty="0"/>
              <a:t>, without increasing </a:t>
            </a:r>
            <a:endParaRPr lang="en-US" altLang="en-US" sz="900" dirty="0" smtClean="0"/>
          </a:p>
          <a:p>
            <a:pPr marL="228600" indent="-228600"/>
            <a:r>
              <a:rPr lang="en-US" altLang="en-US" sz="900" dirty="0" smtClean="0"/>
              <a:t>the </a:t>
            </a:r>
            <a:r>
              <a:rPr lang="en-US" altLang="en-US" sz="900" dirty="0"/>
              <a:t>dose taken. </a:t>
            </a:r>
            <a:r>
              <a:rPr lang="en-US" altLang="en-US" sz="900" dirty="0" smtClean="0"/>
              <a:t>This </a:t>
            </a:r>
            <a:r>
              <a:rPr lang="en-US" altLang="en-US" sz="900" dirty="0"/>
              <a:t>increased sensitivity may explain some deaths occurring after apparently low </a:t>
            </a:r>
            <a:endParaRPr lang="en-US" altLang="en-US" sz="900" dirty="0" smtClean="0"/>
          </a:p>
          <a:p>
            <a:pPr marL="228600" indent="-228600"/>
            <a:r>
              <a:rPr lang="en-US" altLang="en-US" sz="900" dirty="0" smtClean="0"/>
              <a:t>doses </a:t>
            </a:r>
            <a:r>
              <a:rPr lang="en-US" altLang="en-US" sz="900" dirty="0"/>
              <a:t>of </a:t>
            </a:r>
            <a:r>
              <a:rPr lang="en-US" altLang="en-US" sz="900" dirty="0" smtClean="0"/>
              <a:t>cocaine</a:t>
            </a:r>
            <a:r>
              <a:rPr lang="en-US" altLang="en-US" sz="900" dirty="0"/>
              <a:t>.</a:t>
            </a:r>
            <a:r>
              <a:rPr lang="en-US" altLang="en-US" sz="900" baseline="0" dirty="0"/>
              <a:t> </a:t>
            </a:r>
            <a:r>
              <a:rPr lang="en-US" altLang="en-US" sz="900" dirty="0" smtClean="0"/>
              <a:t>Long-term </a:t>
            </a:r>
            <a:r>
              <a:rPr lang="en-US" altLang="en-US" sz="900" dirty="0"/>
              <a:t>effects can lead to long-term mental health problems, legal </a:t>
            </a:r>
            <a:endParaRPr lang="en-US" altLang="en-US" sz="900" dirty="0" smtClean="0"/>
          </a:p>
          <a:p>
            <a:pPr marL="228600" indent="-228600"/>
            <a:r>
              <a:rPr lang="en-US" altLang="en-US" sz="900" dirty="0" smtClean="0"/>
              <a:t>problems</a:t>
            </a:r>
            <a:r>
              <a:rPr lang="en-US" altLang="en-US" sz="900" dirty="0"/>
              <a:t>, and </a:t>
            </a:r>
            <a:r>
              <a:rPr lang="en-US" altLang="en-US" sz="900" dirty="0" smtClean="0"/>
              <a:t>problems </a:t>
            </a:r>
            <a:r>
              <a:rPr lang="en-US" altLang="en-US" sz="900" dirty="0"/>
              <a:t>with SUD and HIV treatment adherence.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mj-lt"/>
              <a:buNone/>
              <a:defRPr/>
            </a:pPr>
            <a:r>
              <a:rPr lang="en-US" sz="900" dirty="0"/>
              <a:t>Cocaine is a powerful stimulant that causes the heart to work harder and strains the vascular system. Chronic use can cause heart attacks and strokes. Cocaine increases blood </a:t>
            </a:r>
            <a:r>
              <a:rPr lang="en-US" sz="900" dirty="0" smtClean="0"/>
              <a:t>pressure, and has other medical impacts as described</a:t>
            </a:r>
            <a:r>
              <a:rPr lang="en-US" sz="900" baseline="0" dirty="0" smtClean="0"/>
              <a:t> on this slide</a:t>
            </a:r>
            <a:r>
              <a:rPr lang="en-US" sz="900" dirty="0" smtClean="0"/>
              <a:t>.</a:t>
            </a:r>
            <a:endParaRPr lang="en-US" sz="9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sz="900" dirty="0" smtClean="0"/>
              <a:t>Stimulant </a:t>
            </a:r>
            <a:r>
              <a:rPr lang="en-GB" altLang="en-US" sz="900" dirty="0"/>
              <a:t>withdrawal is not medically life threatening and, unlike alcohol or barbiturate withdrawal, does not require pharmacological intervention. A characteristic withdrawal-type syndrome usually develops within hours to days after cessation of prolonged and heavy stimulant use. Stimulant withdrawal symptoms seem to be most severe in the initial days following cessation of use (Cornish and O'Brien, 1996; Gold and Miller, 1997).</a:t>
            </a:r>
            <a:r>
              <a:rPr lang="en-US" altLang="en-US" sz="900" dirty="0"/>
              <a:t>Cocaine intoxication is characterized by the presence of two or more symptoms listed in the left column. Cocaine withdrawal often has no visible physical symptoms, like the vomiting and shaking that accompanies withdrawal from heroin or alcohol. Dysphoric mood must </a:t>
            </a:r>
            <a:r>
              <a:rPr lang="en-US" altLang="en-US" sz="900" b="1" dirty="0"/>
              <a:t>ALWAYS</a:t>
            </a:r>
            <a:r>
              <a:rPr lang="en-US" altLang="en-US" sz="900" dirty="0"/>
              <a:t> be present when assessing for cocaine withdrawal, plus at least 2 of the other withdrawal symptoms listed in the right column.</a:t>
            </a:r>
            <a:r>
              <a:rPr lang="en-US" altLang="en-US" sz="900" baseline="0" dirty="0"/>
              <a:t> </a:t>
            </a:r>
            <a:r>
              <a:rPr lang="en-US" altLang="en-US" sz="900" dirty="0"/>
              <a:t>The level of craving, irritability, delayed depression, and other symptoms produced by cocaine withdrawal rivals or exceeds that felt with other withdrawal syndromes.</a:t>
            </a:r>
            <a:r>
              <a:rPr lang="en-US" altLang="en-US" sz="900" baseline="0" dirty="0"/>
              <a:t> </a:t>
            </a:r>
            <a:r>
              <a:rPr lang="en-US" altLang="en-US" sz="900" dirty="0"/>
              <a:t>A common symptom of cocaine withdrawal is the “cocaine crash,” which is the craving for another dose of cocaine. Other common withdrawal symptoms include fatigue, depression, restless behavior, and a feeling of anxiety or paranoia. During withdrawal, individuals may also experience a period of malaise when they just do not feel like doing anything at all. Many individuals who have experienced cocaine withdrawal report very unpleasant and vivid dreams</a:t>
            </a:r>
            <a:r>
              <a:rPr lang="en-US" altLang="en-US" sz="900" dirty="0" smtClean="0"/>
              <a:t>.</a:t>
            </a:r>
          </a:p>
          <a:p>
            <a:pPr marL="0" indent="0">
              <a:buFontTx/>
              <a:buNone/>
            </a:pPr>
            <a:endParaRPr lang="en-US" altLang="en-US" sz="900" dirty="0" smtClean="0"/>
          </a:p>
          <a:p>
            <a:pPr marL="0" indent="0">
              <a:buFontTx/>
              <a:buNone/>
            </a:pPr>
            <a:r>
              <a:rPr lang="en-US" altLang="en-US" sz="900" dirty="0" smtClean="0"/>
              <a:t>DSM-5 criteria</a:t>
            </a:r>
            <a:r>
              <a:rPr lang="en-US" altLang="en-US" sz="900" baseline="0" dirty="0" smtClean="0"/>
              <a:t> for stimulant intoxication are (1) recent use of an amphetamine-type substance, cocaine, or other stimulant; (2) clinically significant problematic behavioral or psychological changes that develop during, or shortly after, use of a stimulant; and (3) two or more signs or symptoms (left hand side of table) developing during, or shortly after, stimulant use.</a:t>
            </a:r>
          </a:p>
          <a:p>
            <a:pPr marL="0" indent="0">
              <a:buFontTx/>
              <a:buNone/>
            </a:pPr>
            <a:endParaRPr lang="en-US" altLang="en-US" sz="900" baseline="0" dirty="0" smtClean="0"/>
          </a:p>
          <a:p>
            <a:pPr marL="0" indent="0">
              <a:buFontTx/>
              <a:buNone/>
            </a:pPr>
            <a:r>
              <a:rPr lang="en-US" altLang="en-US" sz="900" baseline="0" dirty="0" smtClean="0"/>
              <a:t>DSM-5 criteria for stimulant withdrawal are (1) cessation or (or reduction in) prolonged amphetamine-type substance, cocaine, or other stimulant use; (2) dysphoric mood and two (or more) physiologic changes developing within a few hours to several days (right hand side of table).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900" b="1" dirty="0" smtClean="0"/>
              <a:t>REFERENCE:</a:t>
            </a:r>
          </a:p>
          <a:p>
            <a:pPr marL="0" indent="0">
              <a:buFontTx/>
              <a:buNone/>
            </a:pPr>
            <a:endParaRPr lang="en-US" altLang="en-US" sz="900" baseline="0" dirty="0" smtClean="0"/>
          </a:p>
          <a:p>
            <a:pPr marL="0" indent="0">
              <a:buFontTx/>
              <a:buNone/>
            </a:pPr>
            <a:r>
              <a:rPr lang="en-US" altLang="en-US" sz="900" dirty="0" err="1" smtClean="0"/>
              <a:t>Barnhorst</a:t>
            </a:r>
            <a:r>
              <a:rPr lang="en-US" altLang="en-US" sz="900" dirty="0" smtClean="0"/>
              <a:t>,</a:t>
            </a:r>
            <a:r>
              <a:rPr lang="en-US" altLang="en-US" sz="900" baseline="0" dirty="0" smtClean="0"/>
              <a:t> A. (2015). Amphetamine-Related Psychiatric Disorders Clinical Presentation. Available at </a:t>
            </a:r>
            <a:r>
              <a:rPr lang="en-US" sz="900" kern="1200" dirty="0" smtClean="0">
                <a:solidFill>
                  <a:schemeClr val="tx2"/>
                </a:solidFill>
                <a:latin typeface="+mn-lt"/>
                <a:ea typeface="+mn-ea"/>
                <a:cs typeface="+mn-cs"/>
                <a:hlinkClick r:id="rId3"/>
              </a:rPr>
              <a:t>http://emedicine.medscape.com/article/289973-clinical</a:t>
            </a:r>
            <a:r>
              <a:rPr lang="en-US" sz="900" kern="1200" dirty="0" smtClean="0">
                <a:solidFill>
                  <a:schemeClr val="tx2"/>
                </a:solidFill>
                <a:latin typeface="+mn-lt"/>
                <a:ea typeface="+mn-ea"/>
                <a:cs typeface="+mn-cs"/>
              </a:rPr>
              <a:t>.</a:t>
            </a:r>
            <a:r>
              <a:rPr lang="en-US" altLang="en-US" sz="900" baseline="0" dirty="0" smtClean="0"/>
              <a:t> </a:t>
            </a:r>
            <a:endParaRPr lang="en-US" altLang="en-US" sz="900"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Different methods of taking cocaine can produce different adverse effects. Regular intranasal use (snorting) of cocaine, for example, can lead to loss of the sense of smell; nosebleeds; problems with swallowing; hoarseness; and a chronically runny nose. Ingesting cocaine can cause severe bowel gangrene as a result of reduced blood flow. Injecting cocaine can bring about severe allergic reactions and increased risk for contracting HIV/AIDS and other blood-borne diseases. Binge-patterned cocaine use may lead to irritability, restlessness, and anxiety. Cocaine abusers can also experience severe paranoia—a temporary state of full-blown paranoid psychosis—in which they lose touch with reality and experience auditory hallucinations. (NIDA </a:t>
            </a:r>
            <a:r>
              <a:rPr lang="en-US" altLang="en-US" sz="900" dirty="0" err="1"/>
              <a:t>InfoFacts</a:t>
            </a:r>
            <a:r>
              <a:rPr lang="en-US" altLang="en-US" sz="900" dirty="0"/>
              <a:t>). Snorting can cause short term and long term adverse affects on nose/lungs.</a:t>
            </a:r>
            <a:r>
              <a:rPr lang="en-US" altLang="en-US" sz="900" baseline="0" dirty="0"/>
              <a:t> </a:t>
            </a:r>
            <a:r>
              <a:rPr lang="en-US" altLang="en-US" sz="900" dirty="0"/>
              <a:t>Ingesting can cause severe stomach problems. Injection increases the risk of HIV and other infectious diseases</a:t>
            </a:r>
            <a:r>
              <a:rPr lang="en-US" altLang="en-US" sz="900" dirty="0" smtClean="0"/>
              <a:t>.</a:t>
            </a:r>
          </a:p>
          <a:p>
            <a:pPr marL="0" indent="0">
              <a:buFontTx/>
              <a:buNone/>
            </a:pPr>
            <a:endParaRPr lang="en-US" altLang="en-US" sz="900" dirty="0" smtClean="0"/>
          </a:p>
          <a:p>
            <a:pPr marL="0" indent="0">
              <a:buFontTx/>
              <a:buNone/>
            </a:pPr>
            <a:r>
              <a:rPr lang="en-US" altLang="en-US" sz="900" b="1" dirty="0" smtClean="0"/>
              <a:t>REFERENCE:</a:t>
            </a:r>
          </a:p>
          <a:p>
            <a:pPr marL="0" indent="0">
              <a:buFontTx/>
              <a:buNone/>
            </a:pPr>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a:t>
            </a:r>
            <a:r>
              <a:rPr lang="en-US" sz="1200" b="0" i="0" kern="1200" dirty="0" smtClean="0">
                <a:solidFill>
                  <a:schemeClr val="tx1"/>
                </a:solidFill>
                <a:effectLst/>
                <a:latin typeface="+mn-lt"/>
                <a:ea typeface="+mn-ea"/>
                <a:cs typeface="+mn-cs"/>
              </a:rPr>
              <a:t>2016). </a:t>
            </a:r>
            <a:r>
              <a:rPr lang="en-US" sz="1200" b="0" i="1" kern="1200" dirty="0" smtClean="0">
                <a:solidFill>
                  <a:schemeClr val="tx1"/>
                </a:solidFill>
                <a:effectLst/>
                <a:latin typeface="+mn-lt"/>
                <a:ea typeface="+mn-ea"/>
                <a:cs typeface="+mn-cs"/>
              </a:rPr>
              <a:t>Cocaine</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Available at: </a:t>
            </a:r>
            <a:r>
              <a:rPr lang="en-US" sz="1200" b="0" i="0" kern="1200" dirty="0" smtClean="0">
                <a:solidFill>
                  <a:schemeClr val="tx1"/>
                </a:solidFill>
                <a:effectLst/>
                <a:latin typeface="+mn-lt"/>
                <a:ea typeface="+mn-ea"/>
                <a:cs typeface="+mn-cs"/>
              </a:rPr>
              <a:t>https://www.drugabuse.gov/publications/drugfacts/cocaine. </a:t>
            </a:r>
            <a:endParaRPr lang="en-US" altLang="en-US" sz="9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#2 – correct response is C (Blocking dopamine transporters)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smtClean="0"/>
              <a:t>This slide details</a:t>
            </a:r>
            <a:r>
              <a:rPr lang="en-US" b="0" baseline="0" dirty="0" smtClean="0"/>
              <a:t> the effect that cocaine use may have during pregnancy. </a:t>
            </a:r>
            <a:r>
              <a:rPr lang="en-US" altLang="en-US" dirty="0" smtClean="0"/>
              <a:t>Possible effects found in the few human studies that exist include increased rates of premature delivery, placental abruption (early separation of a normal placenta from the wall of the uterus), retarded fetal growth, and cardiac and brain abnormalities. </a:t>
            </a:r>
            <a:r>
              <a:rPr lang="en-US" b="0" baseline="0" dirty="0" smtClean="0"/>
              <a:t>Cain and colleagues estimate that there are </a:t>
            </a:r>
            <a:r>
              <a:rPr lang="en-US" baseline="0" dirty="0" smtClean="0"/>
              <a:t>approximately </a:t>
            </a:r>
            <a:r>
              <a:rPr lang="en-US" baseline="0" dirty="0"/>
              <a:t>750,000 cocaine-exposed pregnancies each year</a:t>
            </a:r>
            <a:r>
              <a:rPr lang="en-US" baseline="0" dirty="0" smtClean="0"/>
              <a:t>.</a:t>
            </a:r>
            <a:endParaRPr lang="en-US" altLang="en-US" dirty="0" smtClean="0"/>
          </a:p>
          <a:p>
            <a:endParaRPr lang="en-US" dirty="0" smtClean="0"/>
          </a:p>
          <a:p>
            <a:r>
              <a:rPr lang="en-US" b="1" dirty="0" smtClean="0"/>
              <a:t>REFERENCES:</a:t>
            </a:r>
            <a:endParaRPr lang="en-US" sz="1200" b="1"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Cain, M.A., </a:t>
            </a:r>
            <a:r>
              <a:rPr lang="en-US" sz="1200" b="0" i="0" kern="1200" dirty="0" err="1" smtClean="0">
                <a:solidFill>
                  <a:schemeClr val="tx1"/>
                </a:solidFill>
                <a:effectLst/>
                <a:latin typeface="+mn-lt"/>
                <a:ea typeface="+mn-ea"/>
                <a:cs typeface="+mn-cs"/>
              </a:rPr>
              <a:t>Bornick</a:t>
            </a:r>
            <a:r>
              <a:rPr lang="en-US" sz="1200" b="0" i="0" kern="1200" dirty="0" smtClean="0">
                <a:solidFill>
                  <a:schemeClr val="tx1"/>
                </a:solidFill>
                <a:effectLst/>
                <a:latin typeface="+mn-lt"/>
                <a:ea typeface="+mn-ea"/>
                <a:cs typeface="+mn-cs"/>
              </a:rPr>
              <a:t>, P., &amp; Whiteman, </a:t>
            </a:r>
            <a:r>
              <a:rPr lang="en-US" sz="1200" b="0" i="0" kern="1200" dirty="0">
                <a:solidFill>
                  <a:schemeClr val="tx1"/>
                </a:solidFill>
                <a:effectLst/>
                <a:latin typeface="+mn-lt"/>
                <a:ea typeface="+mn-ea"/>
                <a:cs typeface="+mn-cs"/>
              </a:rPr>
              <a:t>V. </a:t>
            </a:r>
            <a:r>
              <a:rPr lang="en-US" sz="1200" b="0" i="0" kern="1200" dirty="0" smtClean="0">
                <a:solidFill>
                  <a:schemeClr val="tx1"/>
                </a:solidFill>
                <a:effectLst/>
                <a:latin typeface="+mn-lt"/>
                <a:ea typeface="+mn-ea"/>
                <a:cs typeface="+mn-cs"/>
              </a:rPr>
              <a:t>(2013).</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The </a:t>
            </a:r>
            <a:r>
              <a:rPr lang="en-US" sz="1200" b="0" i="0" kern="1200" dirty="0">
                <a:solidFill>
                  <a:schemeClr val="tx1"/>
                </a:solidFill>
                <a:effectLst/>
                <a:latin typeface="+mn-lt"/>
                <a:ea typeface="+mn-ea"/>
                <a:cs typeface="+mn-cs"/>
              </a:rPr>
              <a:t>maternal, fetal, and neonatal effects of cocaine exposure in pregnancy. </a:t>
            </a:r>
            <a:r>
              <a:rPr lang="en-US" sz="1200" b="0" i="1" kern="1200" dirty="0" err="1">
                <a:solidFill>
                  <a:schemeClr val="tx1"/>
                </a:solidFill>
                <a:effectLst/>
                <a:latin typeface="+mn-lt"/>
                <a:ea typeface="+mn-ea"/>
                <a:cs typeface="+mn-cs"/>
              </a:rPr>
              <a:t>Clin</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Obstet</a:t>
            </a:r>
            <a:r>
              <a:rPr lang="en-US" sz="1200" b="0" i="1" kern="1200" dirty="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Gynecol</a:t>
            </a:r>
            <a:r>
              <a:rPr lang="en-US" sz="1200" b="0" i="1"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56(1), 124-132.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kern="120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smtClean="0">
                <a:solidFill>
                  <a:schemeClr val="tx1"/>
                </a:solidFill>
                <a:effectLst/>
                <a:latin typeface="+mn-lt"/>
                <a:ea typeface="+mn-ea"/>
                <a:cs typeface="+mn-cs"/>
              </a:rPr>
              <a:t>National Institute</a:t>
            </a:r>
            <a:r>
              <a:rPr lang="en-US" sz="1200" b="0" i="0" kern="1200" baseline="0" dirty="0" smtClean="0">
                <a:solidFill>
                  <a:schemeClr val="tx1"/>
                </a:solidFill>
                <a:effectLst/>
                <a:latin typeface="+mn-lt"/>
                <a:ea typeface="+mn-ea"/>
                <a:cs typeface="+mn-cs"/>
              </a:rPr>
              <a:t> on Drug Abuse. (</a:t>
            </a:r>
            <a:r>
              <a:rPr lang="en-US" sz="1200" b="0" i="0" kern="1200" dirty="0" smtClean="0">
                <a:solidFill>
                  <a:schemeClr val="tx1"/>
                </a:solidFill>
                <a:effectLst/>
                <a:latin typeface="+mn-lt"/>
                <a:ea typeface="+mn-ea"/>
                <a:cs typeface="+mn-cs"/>
              </a:rPr>
              <a:t>2016). Cocaine. Available at: https://www.drugabuse.gov/publications/research-reports/cocaine.</a:t>
            </a:r>
          </a:p>
          <a:p>
            <a:pPr eaLnBrk="1" hangingPunct="1"/>
            <a:endParaRPr lang="en-US" altLang="en-US" sz="800" dirty="0" smtClean="0"/>
          </a:p>
          <a:p>
            <a:pPr eaLnBrk="1" hangingPunct="1"/>
            <a:r>
              <a:rPr lang="en-US" altLang="en-US" sz="800" dirty="0" err="1" smtClean="0"/>
              <a:t>Volkow</a:t>
            </a:r>
            <a:r>
              <a:rPr lang="en-US" altLang="en-US" sz="800" dirty="0"/>
              <a:t>, </a:t>
            </a:r>
            <a:r>
              <a:rPr lang="en-US" altLang="en-US" sz="800" dirty="0" smtClean="0"/>
              <a:t>N. (April </a:t>
            </a:r>
            <a:r>
              <a:rPr lang="en-US" altLang="en-US" sz="800" dirty="0"/>
              <a:t>21, </a:t>
            </a:r>
            <a:r>
              <a:rPr lang="en-US" altLang="en-US" sz="800" dirty="0" smtClean="0"/>
              <a:t>2005). </a:t>
            </a:r>
            <a:r>
              <a:rPr lang="en-US" altLang="en-US" sz="800" dirty="0"/>
              <a:t>Testimony Before the Subcommittee on Labor, Health, and Human Services; Education; and Related Agencies. Committee on Appropriations, U.S. Senate. </a:t>
            </a:r>
            <a:r>
              <a:rPr lang="en-US" altLang="en-US" sz="800" dirty="0" smtClean="0"/>
              <a:t>Available at: www.hhs.gov/asl/testify/t050425b.html.</a:t>
            </a:r>
            <a:endParaRPr lang="en-US" altLang="en-US" sz="800" dirty="0"/>
          </a:p>
          <a:p>
            <a:endParaRPr lang="en-US" dirty="0"/>
          </a:p>
          <a:p>
            <a:r>
              <a:rPr lang="en-US" dirty="0"/>
              <a:t>Image</a:t>
            </a:r>
            <a:r>
              <a:rPr lang="en-US" baseline="0" dirty="0"/>
              <a:t> Credit: NIDA website, 2017.</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50</a:t>
            </a:fld>
            <a:endParaRPr lang="en-US" altLang="en-US"/>
          </a:p>
        </p:txBody>
      </p:sp>
    </p:spTree>
    <p:extLst>
      <p:ext uri="{BB962C8B-B14F-4D97-AF65-F5344CB8AC3E}">
        <p14:creationId xmlns:p14="http://schemas.microsoft.com/office/powerpoint/2010/main" val="1604307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Betancourt</a:t>
            </a:r>
            <a:r>
              <a:rPr lang="en-US" b="0" baseline="0" dirty="0" smtClean="0"/>
              <a:t> and colleagues studied children who were exposed to cocaine in utero to determine if prenatal cocaine exposure has latent effects on neurocognitive outcomes that do not usually manifest themselves until adolescence or young adulthood. The research team examined neurocognitive function using five tasks designed to tap into inhibitory control, working memory, receptive language, and incidental memory. They found that there was no evidence on latent effects of gestational cocaine exposure on inhibitory control, working memory, or receptive language. </a:t>
            </a:r>
          </a:p>
          <a:p>
            <a:endParaRPr lang="en-US" b="0" baseline="0" dirty="0" smtClean="0"/>
          </a:p>
          <a:p>
            <a:r>
              <a:rPr lang="en-US" b="0" baseline="0" dirty="0" smtClean="0"/>
              <a:t>While the cocaine-exposed children and control group performed about the same on the tests, both groups lagged on developmental and intellectual measures compared to the norm. The research team began to think the factor affecting long-term outcomes as poverty. As time went on, the research team conducted several evaluations in an attempt to determine if environmental factors could be responsible for affecting their development. What they found is that children who were in a nurturing home, with caregiver warmth, affection, and language stimulation, did better than those in a less nurturing home. With regards to crime and exposure to violence, those children who were exposed to high levels of violence were more likely to show signs of depression and anxiety and had lower self-esteem.</a:t>
            </a:r>
            <a:endParaRPr lang="en-US" b="0" dirty="0" smtClean="0"/>
          </a:p>
          <a:p>
            <a:endParaRPr lang="en-US" b="1" dirty="0" smtClean="0"/>
          </a:p>
          <a:p>
            <a:r>
              <a:rPr lang="en-US" b="1" dirty="0" smtClean="0"/>
              <a:t>REFERENCE:</a:t>
            </a:r>
          </a:p>
          <a:p>
            <a:r>
              <a:rPr lang="en-US" sz="1200" b="0" i="0" kern="1200" dirty="0" smtClean="0">
                <a:solidFill>
                  <a:schemeClr val="tx1"/>
                </a:solidFill>
                <a:effectLst/>
                <a:latin typeface="+mn-lt"/>
                <a:ea typeface="+mn-ea"/>
                <a:cs typeface="+mn-cs"/>
              </a:rPr>
              <a:t>Betancourt, L.M., Yang, W., Brodsky, N.L., Gallagher, P.R., </a:t>
            </a:r>
            <a:r>
              <a:rPr lang="en-US" sz="1200" b="0" i="0" kern="1200" dirty="0" err="1" smtClean="0">
                <a:solidFill>
                  <a:schemeClr val="tx1"/>
                </a:solidFill>
                <a:effectLst/>
                <a:latin typeface="+mn-lt"/>
                <a:ea typeface="+mn-ea"/>
                <a:cs typeface="+mn-cs"/>
              </a:rPr>
              <a:t>Malmud</a:t>
            </a:r>
            <a:r>
              <a:rPr lang="en-US" sz="1200" b="0" i="0" kern="1200" dirty="0" smtClean="0">
                <a:solidFill>
                  <a:schemeClr val="tx1"/>
                </a:solidFill>
                <a:effectLst/>
                <a:latin typeface="+mn-lt"/>
                <a:ea typeface="+mn-ea"/>
                <a:cs typeface="+mn-cs"/>
              </a:rPr>
              <a:t>, E.K., </a:t>
            </a:r>
            <a:r>
              <a:rPr lang="en-US" sz="1200" b="0" i="0" kern="1200" dirty="0" err="1" smtClean="0">
                <a:solidFill>
                  <a:schemeClr val="tx1"/>
                </a:solidFill>
                <a:effectLst/>
                <a:latin typeface="+mn-lt"/>
                <a:ea typeface="+mn-ea"/>
                <a:cs typeface="+mn-cs"/>
              </a:rPr>
              <a:t>Giannetta</a:t>
            </a:r>
            <a:r>
              <a:rPr lang="en-US" sz="1200" b="0" i="0" kern="1200" dirty="0" smtClean="0">
                <a:solidFill>
                  <a:schemeClr val="tx1"/>
                </a:solidFill>
                <a:effectLst/>
                <a:latin typeface="+mn-lt"/>
                <a:ea typeface="+mn-ea"/>
                <a:cs typeface="+mn-cs"/>
              </a:rPr>
              <a:t>, J.M., Farah, M.J., &amp; Hurt, H. (2011). Adolescents with and without gestational cocaine exposure: Longitudinal analysis of inhibitory control, memory and receptive language. </a:t>
            </a:r>
            <a:r>
              <a:rPr lang="en-US" sz="1200" b="0" i="1" kern="1200" dirty="0" err="1" smtClean="0">
                <a:solidFill>
                  <a:schemeClr val="tx1"/>
                </a:solidFill>
                <a:effectLst/>
                <a:latin typeface="+mn-lt"/>
                <a:ea typeface="+mn-ea"/>
                <a:cs typeface="+mn-cs"/>
              </a:rPr>
              <a:t>Neurotoxicol</a:t>
            </a:r>
            <a:r>
              <a:rPr lang="en-US" sz="1200" b="0" i="1" kern="1200" dirty="0" smtClean="0">
                <a:solidFill>
                  <a:schemeClr val="tx1"/>
                </a:solidFill>
                <a:effectLst/>
                <a:latin typeface="+mn-lt"/>
                <a:ea typeface="+mn-ea"/>
                <a:cs typeface="+mn-cs"/>
              </a:rPr>
              <a:t> </a:t>
            </a:r>
            <a:r>
              <a:rPr lang="en-US" sz="1200" b="0" i="1" kern="1200" dirty="0" err="1" smtClean="0">
                <a:solidFill>
                  <a:schemeClr val="tx1"/>
                </a:solidFill>
                <a:effectLst/>
                <a:latin typeface="+mn-lt"/>
                <a:ea typeface="+mn-ea"/>
                <a:cs typeface="+mn-cs"/>
              </a:rPr>
              <a:t>Teratol</a:t>
            </a:r>
            <a:r>
              <a:rPr lang="en-US" sz="1200" b="0" i="1" kern="1200" dirty="0" smtClean="0">
                <a:solidFill>
                  <a:schemeClr val="tx1"/>
                </a:solidFill>
                <a:effectLst/>
                <a:latin typeface="+mn-lt"/>
                <a:ea typeface="+mn-ea"/>
                <a:cs typeface="+mn-cs"/>
              </a:rPr>
              <a:t>, 22</a:t>
            </a:r>
            <a:r>
              <a:rPr lang="en-US" sz="1200" b="0" i="0" kern="1200" dirty="0" smtClean="0">
                <a:solidFill>
                  <a:schemeClr val="tx1"/>
                </a:solidFill>
                <a:effectLst/>
                <a:latin typeface="+mn-lt"/>
                <a:ea typeface="+mn-ea"/>
                <a:cs typeface="+mn-cs"/>
              </a:rPr>
              <a:t>(1), 33-46.</a:t>
            </a:r>
            <a:endParaRPr lang="en-US" i="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51</a:t>
            </a:fld>
            <a:endParaRPr lang="en-US" altLang="en-US"/>
          </a:p>
        </p:txBody>
      </p:sp>
    </p:spTree>
    <p:extLst>
      <p:ext uri="{BB962C8B-B14F-4D97-AF65-F5344CB8AC3E}">
        <p14:creationId xmlns:p14="http://schemas.microsoft.com/office/powerpoint/2010/main" val="2282825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At the outset, methamphetamine is a seductive drug because its effects during the early stages of use are very pleasurable and reduce appetite and fatigue. People take the drug to help them work longer hours, lose weight, study longer, become more athletic, and have more and better sex. When a person uses methamphetamine, heart rate and blood pressure increase, as do pupil size, sensory acuity, and energy. Concomitantly, it decreases appetite, sleep, and reaction time. People find these effects useful.</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52</a:t>
            </a:fld>
            <a:endParaRPr lang="en-US" altLang="en-US"/>
          </a:p>
        </p:txBody>
      </p:sp>
    </p:spTree>
    <p:extLst>
      <p:ext uri="{BB962C8B-B14F-4D97-AF65-F5344CB8AC3E}">
        <p14:creationId xmlns:p14="http://schemas.microsoft.com/office/powerpoint/2010/main" val="4016634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0" fontAlgn="base" latinLnBrk="0" hangingPunct="0">
              <a:lnSpc>
                <a:spcPct val="100000"/>
              </a:lnSpc>
              <a:spcBef>
                <a:spcPct val="30000"/>
              </a:spcBef>
              <a:spcAft>
                <a:spcPct val="0"/>
              </a:spcAft>
              <a:buClrTx/>
              <a:buSzTx/>
              <a:buFontTx/>
              <a:buNone/>
              <a:tabLst/>
              <a:defRPr/>
            </a:pPr>
            <a:r>
              <a:rPr lang="en-US" altLang="en-US" sz="1200" b="1" dirty="0" smtClean="0"/>
              <a:t>INSTRUCTIONS</a:t>
            </a:r>
          </a:p>
          <a:p>
            <a:pPr marL="228600" indent="-228600"/>
            <a:r>
              <a:rPr lang="en-US" altLang="en-US" sz="1200" b="1" i="1" dirty="0" smtClean="0"/>
              <a:t>[This slide contains a movie clip that will play when the trainer clicks on the mouse</a:t>
            </a:r>
            <a:r>
              <a:rPr lang="en-US" altLang="en-US" sz="1200" b="1" i="1" baseline="0" dirty="0" smtClean="0"/>
              <a:t> one </a:t>
            </a:r>
          </a:p>
          <a:p>
            <a:pPr marL="228600" indent="-228600"/>
            <a:r>
              <a:rPr lang="en-US" altLang="en-US" sz="1200" b="1" i="1" baseline="0" dirty="0" smtClean="0"/>
              <a:t>time</a:t>
            </a:r>
            <a:r>
              <a:rPr lang="en-US" altLang="en-US" sz="1200" b="1" i="1" dirty="0" smtClean="0"/>
              <a:t>. In order for this to work, the connection between the PowerPoint presentation and the </a:t>
            </a:r>
          </a:p>
          <a:p>
            <a:pPr marL="228600" indent="-228600"/>
            <a:r>
              <a:rPr lang="en-US" altLang="en-US" sz="1200" b="1" i="1" dirty="0" smtClean="0"/>
              <a:t>video file must be maintained. When moving the PowerPoint file to another location </a:t>
            </a:r>
          </a:p>
          <a:p>
            <a:pPr marL="228600" indent="-228600"/>
            <a:r>
              <a:rPr lang="en-US" altLang="en-US" sz="1200" b="1" i="1" dirty="0" smtClean="0"/>
              <a:t>on your computer or to another computer, make sure to always move the video file along </a:t>
            </a:r>
          </a:p>
          <a:p>
            <a:pPr marL="228600" indent="-228600"/>
            <a:r>
              <a:rPr lang="en-US" altLang="en-US" sz="1200" b="1" i="1" dirty="0" smtClean="0"/>
              <a:t>with it.</a:t>
            </a:r>
          </a:p>
          <a:p>
            <a:pPr marL="228600" indent="-228600"/>
            <a:endParaRPr lang="en-US" altLang="en-US" sz="1200" b="1" i="1" dirty="0" smtClean="0"/>
          </a:p>
          <a:p>
            <a:pPr marL="228600" indent="-228600"/>
            <a:r>
              <a:rPr lang="en-US" altLang="en-US" sz="1200" b="1" i="1" dirty="0" smtClean="0"/>
              <a:t>If the link becomes broken, the video will need to be reinserted. Delete the still video image </a:t>
            </a:r>
          </a:p>
          <a:p>
            <a:pPr marL="228600" indent="-228600"/>
            <a:r>
              <a:rPr lang="en-US" altLang="en-US" sz="1200" b="1" i="1" dirty="0" smtClean="0"/>
              <a:t>that appears on the screen. From the insert menu in PowerPoint, select “movie.” Select the </a:t>
            </a:r>
          </a:p>
          <a:p>
            <a:pPr marL="228600" indent="-228600"/>
            <a:r>
              <a:rPr lang="en-US" altLang="en-US" sz="1200" b="1" i="1" dirty="0" smtClean="0"/>
              <a:t>video file that was included for this training. When asked, indicate that the movie should </a:t>
            </a:r>
          </a:p>
          <a:p>
            <a:pPr marL="228600" indent="-228600"/>
            <a:r>
              <a:rPr lang="en-US" altLang="en-US" sz="1200" b="1" i="1" dirty="0" smtClean="0"/>
              <a:t>play automatically. It will appear as a black box</a:t>
            </a:r>
            <a:r>
              <a:rPr lang="en-US" altLang="en-US" sz="1200" b="1" i="1" baseline="0" dirty="0" smtClean="0"/>
              <a:t> on the screen</a:t>
            </a:r>
            <a:r>
              <a:rPr lang="en-US" altLang="en-US" sz="1200" b="1" i="1" dirty="0" smtClean="0"/>
              <a:t>.</a:t>
            </a:r>
            <a:r>
              <a:rPr lang="en-US" altLang="en-US" sz="1200" dirty="0" smtClean="0"/>
              <a:t> </a:t>
            </a:r>
          </a:p>
          <a:p>
            <a:endParaRPr lang="en-US" dirty="0" smtClean="0"/>
          </a:p>
          <a:p>
            <a:r>
              <a:rPr lang="en-US" baseline="0" dirty="0" smtClean="0"/>
              <a:t>As you will see from this video clip, the effects of methamphetamine on the brain are different than what we see from other stimulants such as cocaine. While t</a:t>
            </a:r>
            <a:r>
              <a:rPr lang="en-US" sz="1200" b="0" i="0" kern="1200" dirty="0" smtClean="0">
                <a:solidFill>
                  <a:schemeClr val="tx1"/>
                </a:solidFill>
                <a:effectLst/>
                <a:latin typeface="+mn-lt"/>
                <a:ea typeface="+mn-ea"/>
                <a:cs typeface="+mn-cs"/>
              </a:rPr>
              <a:t>he methamphetamine molecule is structurally similar to amphetamine and to the neurotransmitter dopamine, it is quite different from cocaine. Although these stimulants have similar behavioral and physiological effects, there are some major differences in the basic mechanisms of how they work. According</a:t>
            </a:r>
            <a:r>
              <a:rPr lang="en-US" sz="1200" b="0" i="0" kern="1200" baseline="0" dirty="0" smtClean="0">
                <a:solidFill>
                  <a:schemeClr val="tx1"/>
                </a:solidFill>
                <a:effectLst/>
                <a:latin typeface="+mn-lt"/>
                <a:ea typeface="+mn-ea"/>
                <a:cs typeface="+mn-cs"/>
              </a:rPr>
              <a:t> to NIDA, “i</a:t>
            </a:r>
            <a:r>
              <a:rPr lang="en-US" sz="1200" b="0" i="0" kern="1200" dirty="0" smtClean="0">
                <a:solidFill>
                  <a:schemeClr val="tx1"/>
                </a:solidFill>
                <a:effectLst/>
                <a:latin typeface="+mn-lt"/>
                <a:ea typeface="+mn-ea"/>
                <a:cs typeface="+mn-cs"/>
              </a:rPr>
              <a:t>n contrast to cocaine, which is quickly removed from and almost completely metabolized in the body, methamphetamine has a </a:t>
            </a:r>
            <a:r>
              <a:rPr lang="en-US" sz="1200" b="1" i="0" kern="1200" dirty="0" smtClean="0">
                <a:solidFill>
                  <a:schemeClr val="tx1"/>
                </a:solidFill>
                <a:effectLst/>
                <a:latin typeface="+mn-lt"/>
                <a:ea typeface="+mn-ea"/>
                <a:cs typeface="+mn-cs"/>
              </a:rPr>
              <a:t>much longer duration of action</a:t>
            </a:r>
            <a:r>
              <a:rPr lang="en-US" sz="1200" b="0" i="0" kern="1200" dirty="0" smtClean="0">
                <a:solidFill>
                  <a:schemeClr val="tx1"/>
                </a:solidFill>
                <a:effectLst/>
                <a:latin typeface="+mn-lt"/>
                <a:ea typeface="+mn-ea"/>
                <a:cs typeface="+mn-cs"/>
              </a:rPr>
              <a:t>, and a larger percentage of the drug </a:t>
            </a:r>
            <a:r>
              <a:rPr lang="en-US" sz="1200" b="1" i="0" kern="1200" dirty="0" smtClean="0">
                <a:solidFill>
                  <a:schemeClr val="tx1"/>
                </a:solidFill>
                <a:effectLst/>
                <a:latin typeface="+mn-lt"/>
                <a:ea typeface="+mn-ea"/>
                <a:cs typeface="+mn-cs"/>
              </a:rPr>
              <a:t>remains unchanged in the body</a:t>
            </a:r>
            <a:r>
              <a:rPr lang="en-US" sz="1200" b="0" i="0" kern="1200" dirty="0" smtClean="0">
                <a:solidFill>
                  <a:schemeClr val="tx1"/>
                </a:solidFill>
                <a:effectLst/>
                <a:latin typeface="+mn-lt"/>
                <a:ea typeface="+mn-ea"/>
                <a:cs typeface="+mn-cs"/>
              </a:rPr>
              <a:t>. Methamphetamine therefore </a:t>
            </a:r>
            <a:r>
              <a:rPr lang="en-US" sz="1200" b="1" i="0" kern="1200" dirty="0" smtClean="0">
                <a:solidFill>
                  <a:schemeClr val="tx1"/>
                </a:solidFill>
                <a:effectLst/>
                <a:latin typeface="+mn-lt"/>
                <a:ea typeface="+mn-ea"/>
                <a:cs typeface="+mn-cs"/>
              </a:rPr>
              <a:t>remains in the brain longer</a:t>
            </a:r>
            <a:r>
              <a:rPr lang="en-US" sz="1200" b="0" i="0" kern="1200" dirty="0" smtClean="0">
                <a:solidFill>
                  <a:schemeClr val="tx1"/>
                </a:solidFill>
                <a:effectLst/>
                <a:latin typeface="+mn-lt"/>
                <a:ea typeface="+mn-ea"/>
                <a:cs typeface="+mn-cs"/>
              </a:rPr>
              <a:t>, which ultimately leads to prolonged stimulant effects. Although both methamphetamine and cocaine increase levels of dopamine, </a:t>
            </a:r>
            <a:r>
              <a:rPr lang="en-US" sz="1200" b="1" i="0" kern="1200" dirty="0" smtClean="0">
                <a:solidFill>
                  <a:schemeClr val="tx1"/>
                </a:solidFill>
                <a:effectLst/>
                <a:latin typeface="+mn-lt"/>
                <a:ea typeface="+mn-ea"/>
                <a:cs typeface="+mn-cs"/>
              </a:rPr>
              <a:t>administration of methamphetamine in animal studies leads to much higher levels of dopamine</a:t>
            </a:r>
            <a:r>
              <a:rPr lang="en-US" sz="1200" b="0" i="0" kern="1200" dirty="0" smtClean="0">
                <a:solidFill>
                  <a:schemeClr val="tx1"/>
                </a:solidFill>
                <a:effectLst/>
                <a:latin typeface="+mn-lt"/>
                <a:ea typeface="+mn-ea"/>
                <a:cs typeface="+mn-cs"/>
              </a:rPr>
              <a:t>, because nerve cells respond differently to the two drugs. Cocaine prolongs dopamine actions in the brain by blocking the re-absorption (re-uptake) of the neurotransmitter by signaling nerve cells. </a:t>
            </a:r>
            <a:r>
              <a:rPr lang="en-US" sz="1200" b="1" i="0" kern="1200" dirty="0" smtClean="0">
                <a:solidFill>
                  <a:schemeClr val="tx1"/>
                </a:solidFill>
                <a:effectLst/>
                <a:latin typeface="+mn-lt"/>
                <a:ea typeface="+mn-ea"/>
                <a:cs typeface="+mn-cs"/>
              </a:rPr>
              <a:t>At low doses, methamphetamine also blocks the re-uptake of dopamine, but it also increases the release of dopamine</a:t>
            </a:r>
            <a:r>
              <a:rPr lang="en-US" sz="1200" b="0" i="0" kern="1200" dirty="0" smtClean="0">
                <a:solidFill>
                  <a:schemeClr val="tx1"/>
                </a:solidFill>
                <a:effectLst/>
                <a:latin typeface="+mn-lt"/>
                <a:ea typeface="+mn-ea"/>
                <a:cs typeface="+mn-cs"/>
              </a:rPr>
              <a:t>, leading to much higher concentrations in the synapse (the gap between neurons), which can be toxic to nerve terminals.”</a:t>
            </a:r>
          </a:p>
          <a:p>
            <a:pPr fontAlgn="base"/>
            <a:endParaRPr lang="en-US" sz="1200" b="0" i="0" kern="1200" baseline="0" dirty="0" smtClean="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Video Source: Meth Inside</a:t>
            </a:r>
            <a:r>
              <a:rPr lang="en-US" altLang="en-US" sz="1200" baseline="0" dirty="0" smtClean="0"/>
              <a:t> Out, http://www.methinsideout.com/.</a:t>
            </a:r>
            <a:endParaRPr lang="en-US" altLang="en-US" sz="1200" dirty="0" smtClean="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53</a:t>
            </a:fld>
            <a:endParaRPr lang="en-US" altLang="en-US"/>
          </a:p>
        </p:txBody>
      </p:sp>
    </p:spTree>
    <p:extLst>
      <p:ext uri="{BB962C8B-B14F-4D97-AF65-F5344CB8AC3E}">
        <p14:creationId xmlns:p14="http://schemas.microsoft.com/office/powerpoint/2010/main" val="3545573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same phenomenon of dopamine release can be seen with drugs of abuse, but to an even larger extent than is seen with food and sex. Cocaine causes a spike in dopamine to about 350. Alcohol increases dopamine levels to 125, and nicotine increases dopamine levels to 225. But with methamphetamine, you see an unparalleled spike in dopamine to a level of about 1,100. Nothing that exists in nature can have as large an impact on dopamine levels than methamphetamine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REFERENCES:</a:t>
            </a:r>
          </a:p>
          <a:p>
            <a:r>
              <a:rPr lang="en-US" sz="1200" b="0" i="0" u="none" strike="noStrike" kern="1200" baseline="0" dirty="0" smtClean="0">
                <a:solidFill>
                  <a:schemeClr val="tx1"/>
                </a:solidFill>
                <a:latin typeface="+mn-lt"/>
                <a:ea typeface="+mn-ea"/>
                <a:cs typeface="+mn-cs"/>
              </a:rPr>
              <a:t>Di Chiara, G., &amp; </a:t>
            </a:r>
            <a:r>
              <a:rPr lang="en-US" sz="1200" b="0" i="0" u="none" strike="noStrike" kern="1200" baseline="0" dirty="0" err="1" smtClean="0">
                <a:solidFill>
                  <a:schemeClr val="tx1"/>
                </a:solidFill>
                <a:latin typeface="+mn-lt"/>
                <a:ea typeface="+mn-ea"/>
                <a:cs typeface="+mn-cs"/>
              </a:rPr>
              <a:t>Imperato</a:t>
            </a:r>
            <a:r>
              <a:rPr lang="en-US" sz="1200" b="0" i="0" u="none" strike="noStrike" kern="1200" baseline="0" dirty="0" smtClean="0">
                <a:solidFill>
                  <a:schemeClr val="tx1"/>
                </a:solidFill>
                <a:latin typeface="+mn-lt"/>
                <a:ea typeface="+mn-ea"/>
                <a:cs typeface="+mn-cs"/>
              </a:rPr>
              <a:t>, A. (1988). Drugs abused by humans preferentially increase synaptic dopamine concentrations in the mesolimbic system of freely moving rats. </a:t>
            </a:r>
            <a:r>
              <a:rPr lang="en-US" sz="1200" b="0" i="1" u="none" strike="noStrike" kern="1200" baseline="0" dirty="0" err="1" smtClean="0">
                <a:solidFill>
                  <a:schemeClr val="tx1"/>
                </a:solidFill>
                <a:latin typeface="+mn-lt"/>
                <a:ea typeface="+mn-ea"/>
                <a:cs typeface="+mn-cs"/>
              </a:rPr>
              <a:t>Proc</a:t>
            </a:r>
            <a:r>
              <a:rPr lang="en-US" sz="1200" b="0" i="1" u="none" strike="noStrike" kern="1200" baseline="0" dirty="0" smtClean="0">
                <a:solidFill>
                  <a:schemeClr val="tx1"/>
                </a:solidFill>
                <a:latin typeface="+mn-lt"/>
                <a:ea typeface="+mn-ea"/>
                <a:cs typeface="+mn-cs"/>
              </a:rPr>
              <a:t> Natl </a:t>
            </a:r>
            <a:r>
              <a:rPr lang="en-US" sz="1200" b="0" i="1" u="none" strike="noStrike" kern="1200" baseline="0" dirty="0" err="1" smtClean="0">
                <a:solidFill>
                  <a:schemeClr val="tx1"/>
                </a:solidFill>
                <a:latin typeface="+mn-lt"/>
                <a:ea typeface="+mn-ea"/>
                <a:cs typeface="+mn-cs"/>
              </a:rPr>
              <a:t>Acad</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Sci</a:t>
            </a:r>
            <a:r>
              <a:rPr lang="en-US" sz="1200" b="0" i="1" u="none" strike="noStrike" kern="1200" baseline="0" dirty="0" smtClean="0">
                <a:solidFill>
                  <a:schemeClr val="tx1"/>
                </a:solidFill>
                <a:latin typeface="+mn-lt"/>
                <a:ea typeface="+mn-ea"/>
                <a:cs typeface="+mn-cs"/>
              </a:rPr>
              <a:t> U.S.A., 85</a:t>
            </a:r>
            <a:r>
              <a:rPr lang="en-US" sz="1200" b="0" i="0" u="none" strike="noStrike" kern="1200" baseline="0" dirty="0" smtClean="0">
                <a:solidFill>
                  <a:schemeClr val="tx1"/>
                </a:solidFill>
                <a:latin typeface="+mn-lt"/>
                <a:ea typeface="+mn-ea"/>
                <a:cs typeface="+mn-cs"/>
              </a:rPr>
              <a:t>(14), 5274-5278.</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Shoblock</a:t>
            </a:r>
            <a:r>
              <a:rPr lang="en-US" sz="1200" b="0" i="0" u="none" strike="noStrike" kern="1200" baseline="0" dirty="0" smtClean="0">
                <a:solidFill>
                  <a:schemeClr val="tx1"/>
                </a:solidFill>
                <a:latin typeface="+mn-lt"/>
                <a:ea typeface="+mn-ea"/>
                <a:cs typeface="+mn-cs"/>
              </a:rPr>
              <a:t>, J.R., Sullivan, E.B., Maisonneuve, I.M., &amp; Glick, S.D. (2003). Neurochemical and behavioral differences between d-methamphetamine and d-amphetamine in rats. </a:t>
            </a:r>
            <a:r>
              <a:rPr lang="en-US" sz="1200" b="0" i="1" u="none" strike="noStrike" kern="1200" baseline="0" dirty="0" err="1" smtClean="0">
                <a:solidFill>
                  <a:schemeClr val="tx1"/>
                </a:solidFill>
                <a:latin typeface="+mn-lt"/>
                <a:ea typeface="+mn-ea"/>
                <a:cs typeface="+mn-cs"/>
              </a:rPr>
              <a:t>Psychopharmacolgy</a:t>
            </a:r>
            <a:r>
              <a:rPr lang="en-US" sz="1200" b="0" i="1"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Berl</a:t>
            </a:r>
            <a:r>
              <a:rPr lang="en-US" sz="1200" b="0" i="1" u="none" strike="noStrike" kern="1200" baseline="0" dirty="0" smtClean="0">
                <a:solidFill>
                  <a:schemeClr val="tx1"/>
                </a:solidFill>
                <a:latin typeface="+mn-lt"/>
                <a:ea typeface="+mn-ea"/>
                <a:cs typeface="+mn-cs"/>
              </a:rPr>
              <a:t>), 165</a:t>
            </a:r>
            <a:r>
              <a:rPr lang="en-US" sz="1200" b="0" i="0" u="none" strike="noStrike" kern="1200" baseline="0" dirty="0" smtClean="0">
                <a:solidFill>
                  <a:schemeClr val="tx1"/>
                </a:solidFill>
                <a:latin typeface="+mn-lt"/>
                <a:ea typeface="+mn-ea"/>
                <a:cs typeface="+mn-cs"/>
              </a:rPr>
              <a:t>(4), 359-369.</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54</a:t>
            </a:fld>
            <a:endParaRPr lang="en-US" altLang="en-US"/>
          </a:p>
        </p:txBody>
      </p:sp>
    </p:spTree>
    <p:extLst>
      <p:ext uri="{BB962C8B-B14F-4D97-AF65-F5344CB8AC3E}">
        <p14:creationId xmlns:p14="http://schemas.microsoft.com/office/powerpoint/2010/main" val="25973538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Like the initial medical effects of methamphetamine, the initial </a:t>
            </a:r>
            <a:r>
              <a:rPr lang="en-US" sz="1200" b="0" i="0" u="none" strike="noStrike" kern="1200" baseline="0" dirty="0">
                <a:solidFill>
                  <a:schemeClr val="tx1"/>
                </a:solidFill>
                <a:latin typeface="+mn-lt"/>
                <a:ea typeface="+mn-ea"/>
                <a:cs typeface="+mn-cs"/>
              </a:rPr>
              <a:t>psychological effects are also generally pleasant: methamphetamine increases confidence, alertness, positive mood, sex drive, energy, and talkativeness. It also decreases boredom, loneliness, and timidity.</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55</a:t>
            </a:fld>
            <a:endParaRPr lang="en-US" altLang="en-US"/>
          </a:p>
        </p:txBody>
      </p:sp>
    </p:spTree>
    <p:extLst>
      <p:ext uri="{BB962C8B-B14F-4D97-AF65-F5344CB8AC3E}">
        <p14:creationId xmlns:p14="http://schemas.microsoft.com/office/powerpoint/2010/main" val="36386167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Over </a:t>
            </a:r>
            <a:r>
              <a:rPr lang="en-US" sz="1200" b="0" i="0" u="none" strike="noStrike" kern="1200" baseline="0" dirty="0" smtClean="0">
                <a:solidFill>
                  <a:schemeClr val="tx1"/>
                </a:solidFill>
                <a:latin typeface="+mn-lt"/>
                <a:ea typeface="+mn-ea"/>
                <a:cs typeface="+mn-cs"/>
              </a:rPr>
              <a:t>time, </a:t>
            </a:r>
            <a:r>
              <a:rPr lang="en-US" sz="1200" b="0" i="0" u="none" strike="noStrike" kern="1200" baseline="0" dirty="0">
                <a:solidFill>
                  <a:schemeClr val="tx1"/>
                </a:solidFill>
                <a:latin typeface="+mn-lt"/>
                <a:ea typeface="+mn-ea"/>
                <a:cs typeface="+mn-cs"/>
              </a:rPr>
              <a:t>the effects of methamphetamine change. As methamphetamine is repeatedly applied to the brain, it changes brain chemistry, structure, and function. Some structures of the brain develop tolerance to the drug’s effects and require an increased dosage to produce the desired effects. However, other areas of the brain become sensitized to the effects of methamphetamine, causing even small doses to produce very powerful reactions. Simply put, over time, part of the brain reacts to the drug by needing more of it, while other parts of the brain respond in exactly the opposite manner. Methamphetamine is a powerful stimulant that causes the heart to work harder and strains the vascular system. Chronic use can cause heart attacks and strokes. It increases blood pressure and thickens heart valves. Methamphetamine constricts blood vessels on the skin surface, causing the skin to feel tingly. Users will frequently vigorously scratch their skin in response to this sensation (meth bugs, speed bumps). Some of the effects to the left are due to the method the user uses to get the drug into his/her body. And what started as a weight loss of a few pounds ends up being an uncontrollable level of weight loss.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Infective Endocarditis (i.e., staphylococcus aureus) is frequent among injection drug users (IDUs). About 8-16% of hospital admissions for IDUs are accounted for by infective endocarditis. Essentially, an organism colonizes the heart (mostly the right side). Most common symptoms of endocarditis are chest pain, cough, fever, chills, and arthralgia. The condition can be treated with antibiotics or surgery.</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56</a:t>
            </a:fld>
            <a:endParaRPr lang="en-US" altLang="en-US"/>
          </a:p>
        </p:txBody>
      </p:sp>
    </p:spTree>
    <p:extLst>
      <p:ext uri="{BB962C8B-B14F-4D97-AF65-F5344CB8AC3E}">
        <p14:creationId xmlns:p14="http://schemas.microsoft.com/office/powerpoint/2010/main" val="1646444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The phenomenon of “Meth </a:t>
            </a:r>
            <a:r>
              <a:rPr lang="en-US" sz="1200" b="0" i="0" u="none" strike="noStrike" kern="1200" baseline="0" dirty="0">
                <a:solidFill>
                  <a:schemeClr val="tx1"/>
                </a:solidFill>
                <a:latin typeface="+mn-lt"/>
                <a:ea typeface="+mn-ea"/>
                <a:cs typeface="+mn-cs"/>
              </a:rPr>
              <a:t>Mouth” </a:t>
            </a:r>
            <a:r>
              <a:rPr lang="en-US" sz="1200" b="0" i="0" u="none" strike="noStrike" kern="1200" baseline="0" dirty="0" smtClean="0">
                <a:solidFill>
                  <a:schemeClr val="tx1"/>
                </a:solidFill>
                <a:latin typeface="+mn-lt"/>
                <a:ea typeface="+mn-ea"/>
                <a:cs typeface="+mn-cs"/>
              </a:rPr>
              <a:t>has received </a:t>
            </a:r>
            <a:r>
              <a:rPr lang="en-US" sz="1200" b="0" i="0" u="none" strike="noStrike" kern="1200" baseline="0" dirty="0">
                <a:solidFill>
                  <a:schemeClr val="tx1"/>
                </a:solidFill>
                <a:latin typeface="+mn-lt"/>
                <a:ea typeface="+mn-ea"/>
                <a:cs typeface="+mn-cs"/>
              </a:rPr>
              <a:t>substantial attention by the media because the dental problems associated with methamphetamine use are severe, and photographs of the dental disease experienced by methamphetamine users are quite dramatic and unsightly. The constriction of blood vessels caused by methamphetamine reduces the blood flow to the gums and teeth. Over time, this restriction of blood flow can result in inadequate nourishment reaching the gums and teeth, causing tooth death.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Methamphetamine also causes a decrease in saliva output. Lack of saliva, along with the almost universal poor dental hygiene of methamphetamine users, can promote the formation of cavities. Further, methamphetamine use causes bruxism (teeth grinding) in many users. This phenomenon can also substantially damage the enamel on the teeth and cause serious dental wear. For those who smoke meth, some research suggests that the direct effects of the meth vapor that is drawn into the mouth via smoking may also have direct damaging effects on the teeth.</a:t>
            </a:r>
          </a:p>
          <a:p>
            <a:endParaRPr lang="en-US" altLang="en-US" sz="1200" b="0" i="0" u="none" strike="noStrike" kern="1200" baseline="0" dirty="0">
              <a:solidFill>
                <a:schemeClr val="tx1"/>
              </a:solidFill>
              <a:latin typeface="+mn-lt"/>
              <a:ea typeface="+mn-ea"/>
              <a:cs typeface="+mn-cs"/>
            </a:endParaRPr>
          </a:p>
          <a:p>
            <a:r>
              <a:rPr lang="en-US" altLang="en-US" sz="1200" b="0" i="0" u="none" strike="noStrike" kern="1200" baseline="0" dirty="0">
                <a:solidFill>
                  <a:schemeClr val="tx1"/>
                </a:solidFill>
                <a:latin typeface="+mn-lt"/>
                <a:ea typeface="+mn-ea"/>
                <a:cs typeface="+mn-cs"/>
              </a:rPr>
              <a:t>Image Credit: American Dental Association website 2017.</a:t>
            </a:r>
            <a:endParaRPr lang="en-US" altLang="en-US" dirty="0"/>
          </a:p>
        </p:txBody>
      </p:sp>
    </p:spTree>
    <p:extLst>
      <p:ext uri="{BB962C8B-B14F-4D97-AF65-F5344CB8AC3E}">
        <p14:creationId xmlns:p14="http://schemas.microsoft.com/office/powerpoint/2010/main" val="2095545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dramatic as the </a:t>
            </a:r>
            <a:r>
              <a:rPr lang="en-US" sz="1200" b="0" i="0" u="none" strike="noStrike" kern="1200" baseline="0" dirty="0" smtClean="0">
                <a:solidFill>
                  <a:schemeClr val="tx1"/>
                </a:solidFill>
                <a:latin typeface="+mn-lt"/>
                <a:ea typeface="+mn-ea"/>
                <a:cs typeface="+mn-cs"/>
              </a:rPr>
              <a:t>chronic physical </a:t>
            </a:r>
            <a:r>
              <a:rPr lang="en-US" sz="1200" b="0" i="0" u="none" strike="noStrike" kern="1200" baseline="0" dirty="0">
                <a:solidFill>
                  <a:schemeClr val="tx1"/>
                </a:solidFill>
                <a:latin typeface="+mn-lt"/>
                <a:ea typeface="+mn-ea"/>
                <a:cs typeface="+mn-cs"/>
              </a:rPr>
              <a:t>effects of methamphetamine are, the </a:t>
            </a:r>
            <a:r>
              <a:rPr lang="en-US" sz="1200" b="0" i="0" u="none" strike="noStrike" kern="1200" baseline="0" dirty="0" smtClean="0">
                <a:solidFill>
                  <a:schemeClr val="tx1"/>
                </a:solidFill>
                <a:latin typeface="+mn-lt"/>
                <a:ea typeface="+mn-ea"/>
                <a:cs typeface="+mn-cs"/>
              </a:rPr>
              <a:t>chronic psychological </a:t>
            </a:r>
            <a:r>
              <a:rPr lang="en-US" sz="1200" b="0" i="0" u="none" strike="noStrike" kern="1200" baseline="0" dirty="0">
                <a:solidFill>
                  <a:schemeClr val="tx1"/>
                </a:solidFill>
                <a:latin typeface="+mn-lt"/>
                <a:ea typeface="+mn-ea"/>
                <a:cs typeface="+mn-cs"/>
              </a:rPr>
              <a:t>effects are even more profound. During initial stages of use, methamphetamine produces feelings of optimism, enthusiasm, and sociability. </a:t>
            </a:r>
            <a:r>
              <a:rPr lang="en-US" sz="1200" b="0" i="0" u="none" strike="noStrike" kern="1200" baseline="0" dirty="0" smtClean="0">
                <a:solidFill>
                  <a:schemeClr val="tx1"/>
                </a:solidFill>
                <a:latin typeface="+mn-lt"/>
                <a:ea typeface="+mn-ea"/>
                <a:cs typeface="+mn-cs"/>
              </a:rPr>
              <a:t>Over time, however, </a:t>
            </a:r>
            <a:r>
              <a:rPr lang="en-US" sz="1200" b="0" i="0" u="none" strike="noStrike" kern="1200" baseline="0" dirty="0">
                <a:solidFill>
                  <a:schemeClr val="tx1"/>
                </a:solidFill>
                <a:latin typeface="+mn-lt"/>
                <a:ea typeface="+mn-ea"/>
                <a:cs typeface="+mn-cs"/>
              </a:rPr>
              <a:t>these positive effects are replaced with much more troublesome and pathological symptoms. In fact, the major presenting problems for methamphetamine users are </a:t>
            </a:r>
            <a:r>
              <a:rPr lang="en-US" sz="1200" b="0" i="0" u="none" strike="noStrike" kern="1200" baseline="0" dirty="0" smtClean="0">
                <a:solidFill>
                  <a:schemeClr val="tx1"/>
                </a:solidFill>
                <a:latin typeface="+mn-lt"/>
                <a:ea typeface="+mn-ea"/>
                <a:cs typeface="+mn-cs"/>
              </a:rPr>
              <a:t>psychological symptoms </a:t>
            </a:r>
            <a:r>
              <a:rPr lang="en-US" sz="1200" b="0" i="0" u="none" strike="noStrike" kern="1200" baseline="0" dirty="0">
                <a:solidFill>
                  <a:schemeClr val="tx1"/>
                </a:solidFill>
                <a:latin typeface="+mn-lt"/>
                <a:ea typeface="+mn-ea"/>
                <a:cs typeface="+mn-cs"/>
              </a:rPr>
              <a:t>such as confusion, depression, anxiety, delusions, paranoid reactions, hallucinations, and suicidal ideation.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58</a:t>
            </a:fld>
            <a:endParaRPr lang="en-US" altLang="en-US"/>
          </a:p>
        </p:txBody>
      </p:sp>
    </p:spTree>
    <p:extLst>
      <p:ext uri="{BB962C8B-B14F-4D97-AF65-F5344CB8AC3E}">
        <p14:creationId xmlns:p14="http://schemas.microsoft.com/office/powerpoint/2010/main" val="366765181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According to the American College of Obstetricians and Gynecologists (ACOG), Committee on Health Care for Underserved Women, </a:t>
            </a:r>
            <a:r>
              <a:rPr lang="en-US" dirty="0" smtClean="0"/>
              <a:t>as is the case with cocaine, the use of methamphetamine during pregnancy</a:t>
            </a:r>
            <a:r>
              <a:rPr lang="en-US" baseline="0" dirty="0" smtClean="0"/>
              <a:t> can endanger the health of the mother, and increase the risk of low birth weight and small for gestational age babies, and may also increase the risk for neurodevelopmental problems in children. </a:t>
            </a:r>
          </a:p>
          <a:p>
            <a:endParaRPr lang="en-US" baseline="0" dirty="0" smtClean="0"/>
          </a:p>
          <a:p>
            <a:r>
              <a:rPr lang="en-US" b="1" baseline="0" dirty="0" smtClean="0"/>
              <a:t>REFERENCE:</a:t>
            </a:r>
          </a:p>
          <a:p>
            <a:r>
              <a:rPr lang="en-US" baseline="0" dirty="0" smtClean="0"/>
              <a:t>American College of Obstetricians and Gynecologists. (2011, reaffirmed 2017). </a:t>
            </a:r>
            <a:r>
              <a:rPr lang="en-US" i="1" baseline="0" dirty="0" smtClean="0"/>
              <a:t>Methamphetamine Abuse in Women of Reproductive Age. </a:t>
            </a:r>
            <a:r>
              <a:rPr lang="en-US" i="0" baseline="0" dirty="0" smtClean="0"/>
              <a:t>Available at: https://www.acog.org/Resources-And-Publications/Committee-Opinions/Committee-on-Health-Care-for-Underserved-Women/Methamphetamine-Abuse-in-Women-of-Reproductive-Age.</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59</a:t>
            </a:fld>
            <a:endParaRPr lang="en-US" altLang="en-US"/>
          </a:p>
        </p:txBody>
      </p:sp>
    </p:spTree>
    <p:extLst>
      <p:ext uri="{BB962C8B-B14F-4D97-AF65-F5344CB8AC3E}">
        <p14:creationId xmlns:p14="http://schemas.microsoft.com/office/powerpoint/2010/main" val="2743251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#3 – correct response is B (False)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IDEAL study was a longitudinal,</a:t>
            </a:r>
            <a:r>
              <a:rPr lang="en-US" baseline="0" dirty="0" smtClean="0"/>
              <a:t> multi-site research study that looked at the neonatal growth effects of babies prenatally exposed to methamphetamine. This slide outlines the key findings related to small-for-gestational age infants. The fours study sites were Los Angeles, California, Des Moines, Iowa, Tulsa, Oklahoma, and Honolulu, Hawaii.</a:t>
            </a:r>
          </a:p>
          <a:p>
            <a:endParaRPr lang="en-US" baseline="0" dirty="0" smtClean="0"/>
          </a:p>
          <a:p>
            <a:r>
              <a:rPr lang="en-US" b="1" baseline="0" dirty="0" smtClean="0"/>
              <a:t>REFERENCE:</a:t>
            </a:r>
          </a:p>
          <a:p>
            <a:r>
              <a:rPr lang="en-US" dirty="0" smtClean="0"/>
              <a:t>Smith, L.M.,</a:t>
            </a:r>
            <a:r>
              <a:rPr lang="en-US" baseline="0" dirty="0" smtClean="0"/>
              <a:t> </a:t>
            </a:r>
            <a:r>
              <a:rPr lang="en-US" baseline="0" dirty="0" err="1" smtClean="0"/>
              <a:t>LaGasse</a:t>
            </a:r>
            <a:r>
              <a:rPr lang="en-US" baseline="0" dirty="0" smtClean="0"/>
              <a:t>, L.L., </a:t>
            </a:r>
            <a:r>
              <a:rPr lang="en-US" baseline="0" dirty="0" err="1" smtClean="0"/>
              <a:t>Derauf</a:t>
            </a:r>
            <a:r>
              <a:rPr lang="en-US" baseline="0" dirty="0" smtClean="0"/>
              <a:t>, C., Grant, P., Shah, R., </a:t>
            </a:r>
            <a:r>
              <a:rPr lang="en-US" baseline="0" dirty="0" err="1" smtClean="0"/>
              <a:t>Arria</a:t>
            </a:r>
            <a:r>
              <a:rPr lang="en-US" baseline="0" dirty="0" smtClean="0"/>
              <a:t>, A., </a:t>
            </a:r>
            <a:r>
              <a:rPr lang="en-US" baseline="0" dirty="0" err="1" smtClean="0"/>
              <a:t>Huestis</a:t>
            </a:r>
            <a:r>
              <a:rPr lang="en-US" baseline="0" dirty="0" smtClean="0"/>
              <a:t>, M., </a:t>
            </a:r>
            <a:r>
              <a:rPr lang="en-US" baseline="0" dirty="0" err="1" smtClean="0"/>
              <a:t>Haning</a:t>
            </a:r>
            <a:r>
              <a:rPr lang="en-US" baseline="0" dirty="0" smtClean="0"/>
              <a:t>, W., Strauss, A., Della </a:t>
            </a:r>
            <a:r>
              <a:rPr lang="en-US" baseline="0" dirty="0" err="1" smtClean="0"/>
              <a:t>Grotta</a:t>
            </a:r>
            <a:r>
              <a:rPr lang="en-US" baseline="0" dirty="0" smtClean="0"/>
              <a:t>, S., Liu, J., &amp; Lester, B.M. (2006). The Infant Development, Environment, and Lifestyle Study: Effects of prenatal methamphetamine exposure, </a:t>
            </a:r>
            <a:r>
              <a:rPr lang="en-US" baseline="0" dirty="0" err="1" smtClean="0"/>
              <a:t>polydrug</a:t>
            </a:r>
            <a:r>
              <a:rPr lang="en-US" baseline="0" dirty="0" smtClean="0"/>
              <a:t> exposure, and poverty on intrauterine growth. </a:t>
            </a:r>
            <a:r>
              <a:rPr lang="en-US" i="1" baseline="0" dirty="0" smtClean="0"/>
              <a:t>Pediatrics, 118</a:t>
            </a:r>
            <a:r>
              <a:rPr lang="en-US" i="0" baseline="0" dirty="0" smtClean="0"/>
              <a:t>(3), 1149-1156.</a:t>
            </a:r>
          </a:p>
          <a:p>
            <a:endParaRPr lang="en-US" i="0" baseline="0" dirty="0" smtClean="0"/>
          </a:p>
          <a:p>
            <a:r>
              <a:rPr lang="en-US" i="0" baseline="0" dirty="0" smtClean="0"/>
              <a:t>Image Credit; Fotolia purchased image, 2017.</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60</a:t>
            </a:fld>
            <a:endParaRPr lang="en-US" altLang="en-US"/>
          </a:p>
        </p:txBody>
      </p:sp>
    </p:spTree>
    <p:extLst>
      <p:ext uri="{BB962C8B-B14F-4D97-AF65-F5344CB8AC3E}">
        <p14:creationId xmlns:p14="http://schemas.microsoft.com/office/powerpoint/2010/main" val="41910073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IDEAL</a:t>
            </a:r>
            <a:r>
              <a:rPr lang="en-US" baseline="0" dirty="0" smtClean="0"/>
              <a:t> follow-up study, the research team followed methamphetamine-exposed children to seven and one-half years of age and found that while prenatal exposure may lead to targeted behavioral problems, a more supportive home environment could make a difference in the children’s behavioral and emotional control, decreasing the severity and risk of such issues. The slide details other factors that may contribute to behavioral and emotional problems among the methamphetamine-exposed children.</a:t>
            </a:r>
          </a:p>
          <a:p>
            <a:endParaRPr lang="en-US" baseline="0" dirty="0" smtClean="0"/>
          </a:p>
          <a:p>
            <a:r>
              <a:rPr lang="en-US" b="1" baseline="0" dirty="0" smtClean="0"/>
              <a:t>REFERENCE:</a:t>
            </a:r>
          </a:p>
          <a:p>
            <a:r>
              <a:rPr lang="en-US" baseline="0" dirty="0" err="1" smtClean="0"/>
              <a:t>Nwando</a:t>
            </a:r>
            <a:r>
              <a:rPr lang="en-US" baseline="0" dirty="0" smtClean="0"/>
              <a:t>, E., Smith, L.M., </a:t>
            </a:r>
            <a:r>
              <a:rPr lang="en-US" baseline="0" dirty="0" err="1" smtClean="0"/>
              <a:t>LaGasse</a:t>
            </a:r>
            <a:r>
              <a:rPr lang="en-US" baseline="0" dirty="0" smtClean="0"/>
              <a:t>, L.L., </a:t>
            </a:r>
            <a:r>
              <a:rPr lang="en-US" baseline="0" dirty="0" err="1" smtClean="0"/>
              <a:t>Derauf</a:t>
            </a:r>
            <a:r>
              <a:rPr lang="en-US" baseline="0" dirty="0" smtClean="0"/>
              <a:t>, C., Newman, E., </a:t>
            </a:r>
            <a:r>
              <a:rPr lang="en-US" baseline="0" dirty="0" err="1" smtClean="0"/>
              <a:t>Arria</a:t>
            </a:r>
            <a:r>
              <a:rPr lang="en-US" baseline="0" dirty="0" smtClean="0"/>
              <a:t>, A., </a:t>
            </a:r>
            <a:r>
              <a:rPr lang="en-US" baseline="0" dirty="0" err="1" smtClean="0"/>
              <a:t>Huestis</a:t>
            </a:r>
            <a:r>
              <a:rPr lang="en-US" baseline="0" dirty="0" smtClean="0"/>
              <a:t>, M.A., Della </a:t>
            </a:r>
            <a:r>
              <a:rPr lang="en-US" baseline="0" dirty="0" err="1" smtClean="0"/>
              <a:t>Grotta</a:t>
            </a:r>
            <a:r>
              <a:rPr lang="en-US" baseline="0" dirty="0" smtClean="0"/>
              <a:t>, S.A., </a:t>
            </a:r>
            <a:r>
              <a:rPr lang="en-US" baseline="0" dirty="0" err="1" smtClean="0"/>
              <a:t>Dansereau</a:t>
            </a:r>
            <a:r>
              <a:rPr lang="en-US" baseline="0" dirty="0" smtClean="0"/>
              <a:t>, L.M., Neal, C.,&amp; Lester, B. (2016). School-aged outcomes following prenatal methamphetamine exposure: 7.5-year follow-up from the Infant Development, Environment, and Lifestyle Study. </a:t>
            </a:r>
            <a:r>
              <a:rPr lang="en-US" i="1" baseline="0" dirty="0" smtClean="0"/>
              <a:t>Journal of Pediatrics, 170</a:t>
            </a:r>
            <a:r>
              <a:rPr lang="en-US" i="0" baseline="0" dirty="0" smtClean="0"/>
              <a:t>, 34-38.</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61</a:t>
            </a:fld>
            <a:endParaRPr lang="en-US" altLang="en-US"/>
          </a:p>
        </p:txBody>
      </p:sp>
    </p:spTree>
    <p:extLst>
      <p:ext uri="{BB962C8B-B14F-4D97-AF65-F5344CB8AC3E}">
        <p14:creationId xmlns:p14="http://schemas.microsoft.com/office/powerpoint/2010/main" val="559491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would be unethical to give a human being who has never been exposed to methamphetamine a dose of the </a:t>
            </a:r>
            <a:r>
              <a:rPr lang="en-US" sz="1200" b="0" i="0" u="none" strike="noStrike" kern="1200" baseline="0" dirty="0" smtClean="0">
                <a:solidFill>
                  <a:schemeClr val="tx1"/>
                </a:solidFill>
                <a:latin typeface="+mn-lt"/>
                <a:ea typeface="+mn-ea"/>
                <a:cs typeface="+mn-cs"/>
              </a:rPr>
              <a:t>drug </a:t>
            </a:r>
            <a:r>
              <a:rPr lang="en-US" sz="1200" b="0" i="0" u="none" strike="noStrike" kern="1200" baseline="0" dirty="0">
                <a:solidFill>
                  <a:schemeClr val="tx1"/>
                </a:solidFill>
                <a:latin typeface="+mn-lt"/>
                <a:ea typeface="+mn-ea"/>
                <a:cs typeface="+mn-cs"/>
              </a:rPr>
              <a:t>to see what happens to his/her brain. So when brain imaging researchers wish to study the effects of methamphetamine on the human brain, they match non-using controls to methamphetamine abusers (by gender, age, socioeconomic status, etc.). In this study, researchers examined the PET scans of chronic methamphetamine users who had achieved two years of abstinence from methamphetamine. The scans showed a return to virtually normal dopamine levels. While this is good news, and suggests that the brain has an amazing ability to repair itself, the subjects in the study did not regain all of the lost cognitive function associated with the damage, which could suggest an incomplete recovery. While the fact that the brain recovers is good news, the not-so-good news is that the recovery takes months, not days. </a:t>
            </a:r>
            <a:r>
              <a:rPr lang="en-US" sz="1200" b="0" i="0" u="none" strike="noStrike" kern="1200" baseline="0" dirty="0" smtClean="0">
                <a:solidFill>
                  <a:schemeClr val="tx1"/>
                </a:solidFill>
                <a:latin typeface="+mn-lt"/>
                <a:ea typeface="+mn-ea"/>
                <a:cs typeface="+mn-cs"/>
              </a:rPr>
              <a:t>Treatment and </a:t>
            </a:r>
            <a:r>
              <a:rPr lang="en-US" sz="1200" b="0" i="0" u="none" strike="noStrike" kern="1200" baseline="0" dirty="0">
                <a:solidFill>
                  <a:schemeClr val="tx1"/>
                </a:solidFill>
                <a:latin typeface="+mn-lt"/>
                <a:ea typeface="+mn-ea"/>
                <a:cs typeface="+mn-cs"/>
              </a:rPr>
              <a:t>recovery are long-term processes. </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REFERENCE:</a:t>
            </a:r>
          </a:p>
          <a:p>
            <a:r>
              <a:rPr lang="en-US" sz="1200" b="0" i="0" u="none" strike="noStrike" kern="1200" baseline="0" dirty="0" err="1" smtClean="0">
                <a:solidFill>
                  <a:schemeClr val="tx1"/>
                </a:solidFill>
                <a:latin typeface="+mn-lt"/>
                <a:ea typeface="+mn-ea"/>
                <a:cs typeface="+mn-cs"/>
              </a:rPr>
              <a:t>Volkow</a:t>
            </a:r>
            <a:r>
              <a:rPr lang="en-US" sz="1200" b="0" i="0" u="none" strike="noStrike" kern="1200" baseline="0" dirty="0" smtClean="0">
                <a:solidFill>
                  <a:schemeClr val="tx1"/>
                </a:solidFill>
                <a:latin typeface="+mn-lt"/>
                <a:ea typeface="+mn-ea"/>
                <a:cs typeface="+mn-cs"/>
              </a:rPr>
              <a:t>, N.D., Chang, L., Wang, G.-L., Fowler, J.S., </a:t>
            </a:r>
            <a:r>
              <a:rPr lang="en-US" sz="1200" b="0" i="0" u="none" strike="noStrike" kern="1200" baseline="0" dirty="0" err="1" smtClean="0">
                <a:solidFill>
                  <a:schemeClr val="tx1"/>
                </a:solidFill>
                <a:latin typeface="+mn-lt"/>
                <a:ea typeface="+mn-ea"/>
                <a:cs typeface="+mn-cs"/>
              </a:rPr>
              <a:t>Franceschi</a:t>
            </a:r>
            <a:r>
              <a:rPr lang="en-US" sz="1200" b="0" i="0" u="none" strike="noStrike" kern="1200" baseline="0" dirty="0" smtClean="0">
                <a:solidFill>
                  <a:schemeClr val="tx1"/>
                </a:solidFill>
                <a:latin typeface="+mn-lt"/>
                <a:ea typeface="+mn-ea"/>
                <a:cs typeface="+mn-cs"/>
              </a:rPr>
              <a:t>, D., </a:t>
            </a:r>
            <a:r>
              <a:rPr lang="en-US" sz="1200" b="0" i="0" u="none" strike="noStrike" kern="1200" baseline="0" dirty="0" err="1" smtClean="0">
                <a:solidFill>
                  <a:schemeClr val="tx1"/>
                </a:solidFill>
                <a:latin typeface="+mn-lt"/>
                <a:ea typeface="+mn-ea"/>
                <a:cs typeface="+mn-cs"/>
              </a:rPr>
              <a:t>Sedler</a:t>
            </a:r>
            <a:r>
              <a:rPr lang="en-US" sz="1200" b="0" i="0" u="none" strike="noStrike" kern="1200" baseline="0" dirty="0" smtClean="0">
                <a:solidFill>
                  <a:schemeClr val="tx1"/>
                </a:solidFill>
                <a:latin typeface="+mn-lt"/>
                <a:ea typeface="+mn-ea"/>
                <a:cs typeface="+mn-cs"/>
              </a:rPr>
              <a:t>, M., </a:t>
            </a:r>
            <a:r>
              <a:rPr lang="en-US" sz="1200" b="0" i="0" u="none" strike="noStrike" kern="1200" baseline="0" dirty="0" err="1" smtClean="0">
                <a:solidFill>
                  <a:schemeClr val="tx1"/>
                </a:solidFill>
                <a:latin typeface="+mn-lt"/>
                <a:ea typeface="+mn-ea"/>
                <a:cs typeface="+mn-cs"/>
              </a:rPr>
              <a:t>Gatley</a:t>
            </a:r>
            <a:r>
              <a:rPr lang="en-US" sz="1200" b="0" i="0" u="none" strike="noStrike" kern="1200" baseline="0" dirty="0" smtClean="0">
                <a:solidFill>
                  <a:schemeClr val="tx1"/>
                </a:solidFill>
                <a:latin typeface="+mn-lt"/>
                <a:ea typeface="+mn-ea"/>
                <a:cs typeface="+mn-cs"/>
              </a:rPr>
              <a:t>, S.J., Miller, E., </a:t>
            </a:r>
            <a:r>
              <a:rPr lang="en-US" sz="1200" b="0" i="0" u="none" strike="noStrike" kern="1200" baseline="0" dirty="0" err="1" smtClean="0">
                <a:solidFill>
                  <a:schemeClr val="tx1"/>
                </a:solidFill>
                <a:latin typeface="+mn-lt"/>
                <a:ea typeface="+mn-ea"/>
                <a:cs typeface="+mn-cs"/>
              </a:rPr>
              <a:t>Hitzemann</a:t>
            </a:r>
            <a:r>
              <a:rPr lang="en-US" sz="1200" b="0" i="0" u="none" strike="noStrike" kern="1200" baseline="0" dirty="0" smtClean="0">
                <a:solidFill>
                  <a:schemeClr val="tx1"/>
                </a:solidFill>
                <a:latin typeface="+mn-lt"/>
                <a:ea typeface="+mn-ea"/>
                <a:cs typeface="+mn-cs"/>
              </a:rPr>
              <a:t>, R., Ding, Y.-S., &amp; Logan, J. (2001). Loss of dopamine transporters in methamphetamine abusers recovers with protracted abstinence. </a:t>
            </a:r>
            <a:r>
              <a:rPr lang="en-US" sz="1200" b="0" i="1" u="none" strike="noStrike" kern="1200" baseline="0" dirty="0" smtClean="0">
                <a:solidFill>
                  <a:schemeClr val="tx1"/>
                </a:solidFill>
                <a:latin typeface="+mn-lt"/>
                <a:ea typeface="+mn-ea"/>
                <a:cs typeface="+mn-cs"/>
              </a:rPr>
              <a:t>The Journal of Neuroscience, 21</a:t>
            </a:r>
            <a:r>
              <a:rPr lang="en-US" sz="1200" b="0" i="0" u="none" strike="noStrike" kern="1200" baseline="0" dirty="0" smtClean="0">
                <a:solidFill>
                  <a:schemeClr val="tx1"/>
                </a:solidFill>
                <a:latin typeface="+mn-lt"/>
                <a:ea typeface="+mn-ea"/>
                <a:cs typeface="+mn-cs"/>
              </a:rPr>
              <a:t>(23), 9414-9418.</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62</a:t>
            </a:fld>
            <a:endParaRPr lang="en-US" altLang="en-US"/>
          </a:p>
        </p:txBody>
      </p:sp>
    </p:spTree>
    <p:extLst>
      <p:ext uri="{BB962C8B-B14F-4D97-AF65-F5344CB8AC3E}">
        <p14:creationId xmlns:p14="http://schemas.microsoft.com/office/powerpoint/2010/main" val="38379229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Methamphetamine is structurally similar to amphetamine, but it is quite different from cocaine. Although these stimulants have similar behavioral and physiological effects, there are some major differences in their basic mechanisms of action. In contrast to cocaine, which is quickly removed and almost completely metabolized in the body, methamphetamine has a much longer duration of action and a larger percentage of the drug remains unchanged in the body. This results in methamphetamine being present in the brain longer, which ultimately leads to prolonged stimulant effects.  The half-life of methamphetamine is about 10 hours, vs. a half-life of cocaine of approximately 2 hours.</a:t>
            </a:r>
            <a:r>
              <a:rPr lang="en-US" altLang="en-US" sz="900" baseline="0" dirty="0"/>
              <a:t> </a:t>
            </a:r>
            <a:r>
              <a:rPr lang="en-US" altLang="en-US" sz="900" dirty="0"/>
              <a:t>Although both methamphetamine and cocaine increase levels of the brain chemical dopamine, animal studies reveal much higher levels of dopamine following administration of methamphetamine due to the different mechanisms of action within nerve cells in response to these drugs. Cocaine prolongs dopamine’s action in the brain by blocking dopamine re-uptake. While at low doses, methamphetamine blocks dopamine re-uptake, methamphetamine also increases the release of dopamine, leading to much higher concentrations in the synapse, which can be toxic to nerve terminals. Methamphetamine is neurotoxic, but cocaine does not appear to be neurotoxic.</a:t>
            </a:r>
            <a:r>
              <a:rPr lang="en-US" altLang="en-US" sz="900" baseline="0" dirty="0"/>
              <a:t> </a:t>
            </a:r>
            <a:r>
              <a:rPr lang="en-US" altLang="en-US" sz="900" dirty="0"/>
              <a:t>Methamphetamine-induced paranoia can last as long as 7 to 14 days (or longer), whereas cocaine paranoia usually subsides within about 4-8 hours following drug cessation</a:t>
            </a:r>
            <a:r>
              <a:rPr lang="en-US" altLang="en-US" sz="900" dirty="0" smtClean="0"/>
              <a:t>.</a:t>
            </a:r>
          </a:p>
          <a:p>
            <a:pPr marL="0" indent="0">
              <a:buFontTx/>
              <a:buNone/>
            </a:pPr>
            <a:endParaRPr lang="en-US" altLang="en-US" sz="900" dirty="0" smtClean="0"/>
          </a:p>
          <a:p>
            <a:pPr marL="0" indent="0">
              <a:buFontTx/>
              <a:buNone/>
            </a:pPr>
            <a:r>
              <a:rPr lang="en-US" altLang="en-US" sz="900" b="1" dirty="0" smtClean="0"/>
              <a:t>REFERENCE:</a:t>
            </a:r>
          </a:p>
          <a:p>
            <a:pPr marL="0" indent="0">
              <a:buFontTx/>
              <a:buNone/>
            </a:pPr>
            <a:r>
              <a:rPr lang="en-US" sz="1200" b="0" i="0" kern="1200" dirty="0" smtClean="0">
                <a:solidFill>
                  <a:schemeClr val="tx1"/>
                </a:solidFill>
                <a:effectLst/>
                <a:latin typeface="+mn-lt"/>
                <a:ea typeface="+mn-ea"/>
                <a:cs typeface="+mn-cs"/>
              </a:rPr>
              <a:t>National</a:t>
            </a:r>
            <a:r>
              <a:rPr lang="en-US" sz="1200" b="0" i="0" kern="1200" baseline="0" dirty="0" smtClean="0">
                <a:solidFill>
                  <a:schemeClr val="tx1"/>
                </a:solidFill>
                <a:effectLst/>
                <a:latin typeface="+mn-lt"/>
                <a:ea typeface="+mn-ea"/>
                <a:cs typeface="+mn-cs"/>
              </a:rPr>
              <a:t> Institute on Drug Abuse. </a:t>
            </a:r>
            <a:r>
              <a:rPr lang="en-US" sz="1200" b="0" i="0" kern="1200" dirty="0" smtClean="0">
                <a:solidFill>
                  <a:schemeClr val="tx1"/>
                </a:solidFill>
                <a:effectLst/>
                <a:latin typeface="+mn-lt"/>
                <a:ea typeface="+mn-ea"/>
                <a:cs typeface="+mn-cs"/>
              </a:rPr>
              <a:t>(2013). </a:t>
            </a:r>
            <a:r>
              <a:rPr lang="en-US" sz="1200" b="0" i="1" kern="1200" dirty="0" smtClean="0">
                <a:solidFill>
                  <a:schemeClr val="tx1"/>
                </a:solidFill>
                <a:effectLst/>
                <a:latin typeface="+mn-lt"/>
                <a:ea typeface="+mn-ea"/>
                <a:cs typeface="+mn-cs"/>
              </a:rPr>
              <a:t>Methamphetamine</a:t>
            </a:r>
            <a:r>
              <a:rPr lang="en-US" sz="1200" b="0" i="0" kern="1200" dirty="0" smtClean="0">
                <a:solidFill>
                  <a:schemeClr val="tx1"/>
                </a:solidFill>
                <a:effectLst/>
                <a:latin typeface="+mn-lt"/>
                <a:ea typeface="+mn-ea"/>
                <a:cs typeface="+mn-cs"/>
              </a:rPr>
              <a:t>. Available at:</a:t>
            </a:r>
            <a:r>
              <a:rPr lang="en-US" sz="1200" b="0" i="0" kern="1200" baseline="0" dirty="0" smtClean="0">
                <a:solidFill>
                  <a:schemeClr val="tx1"/>
                </a:solidFill>
                <a:effectLst/>
                <a:latin typeface="+mn-lt"/>
                <a:ea typeface="+mn-ea"/>
                <a:cs typeface="+mn-cs"/>
              </a:rPr>
              <a:t> https</a:t>
            </a:r>
            <a:r>
              <a:rPr lang="en-US" sz="1200" b="0" i="0" kern="1200" dirty="0" smtClean="0">
                <a:solidFill>
                  <a:schemeClr val="tx1"/>
                </a:solidFill>
                <a:effectLst/>
                <a:latin typeface="+mn-lt"/>
                <a:ea typeface="+mn-ea"/>
                <a:cs typeface="+mn-cs"/>
              </a:rPr>
              <a:t>://www.drugabuse.gov/publications/research-reports/methamphetamine.</a:t>
            </a:r>
            <a:endParaRPr lang="en-US" altLang="en-US" sz="9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Sara</a:t>
            </a:r>
            <a:r>
              <a:rPr lang="en-US" baseline="0" dirty="0" smtClean="0"/>
              <a:t> Simon and colleagues conducted a study of 120 methamphetamine abusers and 63 cocaine abusers to determine patterns of stimulant use. According to Dr. Simon, “t</a:t>
            </a:r>
            <a:r>
              <a:rPr lang="en-US" sz="1200" b="0" i="0" kern="1200" dirty="0" smtClean="0">
                <a:solidFill>
                  <a:schemeClr val="tx1"/>
                </a:solidFill>
                <a:effectLst/>
                <a:latin typeface="+mn-lt"/>
                <a:ea typeface="+mn-ea"/>
                <a:cs typeface="+mn-cs"/>
              </a:rPr>
              <a:t>he typical methamphetamine abuser reported using the drug when he or she first got up in the morning, then using approximately every 2 to 4 hours during their waking day. Most of the descriptions of use more closely resembled taking a medication than using a drug for pleasure.“…"Cocaine abusers reported patterns that fit a picture of recreational use: They began in the evening and continued until all the cocaine on hand had been used.”</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These differing</a:t>
            </a:r>
            <a:r>
              <a:rPr lang="en-US" sz="1200" b="0" i="0" kern="1200" baseline="0" dirty="0" smtClean="0">
                <a:solidFill>
                  <a:schemeClr val="tx1"/>
                </a:solidFill>
                <a:effectLst/>
                <a:latin typeface="+mn-lt"/>
                <a:ea typeface="+mn-ea"/>
                <a:cs typeface="+mn-cs"/>
              </a:rPr>
              <a:t> patterns of use may be a result in the differential impacts the individual drugs have on the user’s brain and body. Understanding the differing patterns of use may help treatment providers and patients identify the circumstances (triggers, different times of the day or places) that may lead to relapse. </a:t>
            </a:r>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REFERENCE:</a:t>
            </a:r>
          </a:p>
          <a:p>
            <a:r>
              <a:rPr lang="en-US" dirty="0" smtClean="0"/>
              <a:t>Simon, S.L.,</a:t>
            </a:r>
            <a:r>
              <a:rPr lang="en-US" baseline="0" dirty="0" smtClean="0"/>
              <a:t> Richardson, K., Dacey, J., Glynn, S., </a:t>
            </a:r>
            <a:r>
              <a:rPr lang="en-US" baseline="0" dirty="0" err="1" smtClean="0"/>
              <a:t>Domier</a:t>
            </a:r>
            <a:r>
              <a:rPr lang="en-US" baseline="0" dirty="0" smtClean="0"/>
              <a:t>, C.P., Rawson, R.A., &amp; Ling, W. (2002). A comparison of patterns of methamphetamine and cocaine use. </a:t>
            </a:r>
            <a:r>
              <a:rPr lang="en-US" i="1" baseline="0" dirty="0" smtClean="0"/>
              <a:t>Journal of Addictive Diseases, 21</a:t>
            </a:r>
            <a:r>
              <a:rPr lang="en-US" i="0" baseline="0" dirty="0" smtClean="0"/>
              <a:t>(1), 35-44.</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64</a:t>
            </a:fld>
            <a:endParaRPr lang="en-US" altLang="en-US"/>
          </a:p>
        </p:txBody>
      </p:sp>
    </p:spTree>
    <p:extLst>
      <p:ext uri="{BB962C8B-B14F-4D97-AF65-F5344CB8AC3E}">
        <p14:creationId xmlns:p14="http://schemas.microsoft.com/office/powerpoint/2010/main" val="38237571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separate study from the one described on </a:t>
            </a:r>
            <a:r>
              <a:rPr lang="en-US" b="1" baseline="0" dirty="0" smtClean="0"/>
              <a:t>slide 64</a:t>
            </a:r>
            <a:r>
              <a:rPr lang="en-US" b="0" baseline="0" dirty="0" smtClean="0"/>
              <a:t>, Dr. Simon and colleagues evaluated the effects of stimulants on learning and memory. The study involved 40 methamphetamine abusers and 40 cocaine abusers not currently engaged in treatment and 80 individuals who had never used either stimulant (comparison group). A variety of tests were administered to evaluate memory, perceptual speed, verbal fluency, and executive function. </a:t>
            </a:r>
          </a:p>
          <a:p>
            <a:endParaRPr lang="en-US" b="0" baseline="0" dirty="0" smtClean="0"/>
          </a:p>
          <a:p>
            <a:r>
              <a:rPr lang="en-US" b="0" baseline="0" dirty="0" smtClean="0"/>
              <a:t>Methamphetamine abusers performed more poorly than the comparison group in tests of word recall, perceptual speed, ability to manipulate information, and abstract thinking. Cocaine abusers scored more poorly than the comparison group in tests measuring the ability to recall words and pictures and working memory.</a:t>
            </a:r>
          </a:p>
          <a:p>
            <a:endParaRPr lang="en-US" b="0" baseline="0" dirty="0" smtClean="0"/>
          </a:p>
          <a:p>
            <a:r>
              <a:rPr lang="en-US" b="0" baseline="0" dirty="0" smtClean="0"/>
              <a:t>While both drugs were associated with similar cognitive deficits, the most striking difference was that those individuals who abuse methamphetamine had more trouble than those individuals who abuse cocaine at tasks requiring attention and the ability to organize information. From a treatment implication perspective, methamphetamine abusers would benefit from using pictures to relay their feelings than words. </a:t>
            </a:r>
          </a:p>
          <a:p>
            <a:endParaRPr lang="en-US" b="0" baseline="0" dirty="0" smtClean="0"/>
          </a:p>
          <a:p>
            <a:r>
              <a:rPr lang="en-US" b="1" u="sng" baseline="0" dirty="0" smtClean="0"/>
              <a:t>Additional Information for the Trainer(s):</a:t>
            </a:r>
          </a:p>
          <a:p>
            <a:r>
              <a:rPr lang="en-US" b="0" baseline="0" dirty="0" smtClean="0"/>
              <a:t>The </a:t>
            </a:r>
            <a:r>
              <a:rPr lang="en-US" b="1" baseline="0" dirty="0" smtClean="0"/>
              <a:t>Digit Symbol </a:t>
            </a:r>
            <a:r>
              <a:rPr lang="en-US" b="0" baseline="0" dirty="0" smtClean="0"/>
              <a:t>test is similar to the old Batman decoder ring, where you had to match letters to numbers to open the ring. In the study conducted by Dr. Simon, it took the comparison group less time than the stimulant users to complete the task.</a:t>
            </a:r>
          </a:p>
          <a:p>
            <a:endParaRPr lang="en-US" b="0" baseline="0" dirty="0" smtClean="0"/>
          </a:p>
          <a:p>
            <a:r>
              <a:rPr lang="en-US" b="1" baseline="0" dirty="0" smtClean="0"/>
              <a:t>Trail Making A and B </a:t>
            </a:r>
            <a:r>
              <a:rPr lang="en-US" b="0" baseline="0" dirty="0" smtClean="0"/>
              <a:t>are complicated “connect the dots” tasks. In both tasks, it once again took the comparison group less time that the stimulant users to complete the tasks.</a:t>
            </a:r>
          </a:p>
          <a:p>
            <a:endParaRPr lang="en-US" b="0" baseline="0" dirty="0" smtClean="0"/>
          </a:p>
          <a:p>
            <a:r>
              <a:rPr lang="en-US" b="1" baseline="0" dirty="0" smtClean="0"/>
              <a:t>REFERENCE:</a:t>
            </a:r>
          </a:p>
          <a:p>
            <a:r>
              <a:rPr lang="en-US" b="0" baseline="0" dirty="0" smtClean="0"/>
              <a:t>Simon, S.L., </a:t>
            </a:r>
            <a:r>
              <a:rPr lang="en-US" b="0" baseline="0" dirty="0" err="1" smtClean="0"/>
              <a:t>Domier</a:t>
            </a:r>
            <a:r>
              <a:rPr lang="en-US" b="0" baseline="0" dirty="0" smtClean="0"/>
              <a:t>, C.P., Sim, T., Richardson, K., Rawson, R.A., &amp; Ling, W. (2002). Cognitive performance of current methamphetamine and cocaine abusers. </a:t>
            </a:r>
            <a:r>
              <a:rPr lang="en-US" b="0" i="1" baseline="0" dirty="0" smtClean="0"/>
              <a:t>Journal of Addiction Diseases, 21</a:t>
            </a:r>
            <a:r>
              <a:rPr lang="en-US" b="0" i="0" baseline="0" dirty="0" smtClean="0"/>
              <a:t>(1), 61-74.</a:t>
            </a:r>
            <a:endParaRPr lang="en-US" b="1"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65</a:t>
            </a:fld>
            <a:endParaRPr lang="en-US" altLang="en-US"/>
          </a:p>
        </p:txBody>
      </p:sp>
    </p:spTree>
    <p:extLst>
      <p:ext uri="{BB962C8B-B14F-4D97-AF65-F5344CB8AC3E}">
        <p14:creationId xmlns:p14="http://schemas.microsoft.com/office/powerpoint/2010/main" val="25888999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a separate study from the one described on </a:t>
            </a:r>
            <a:r>
              <a:rPr lang="en-US" b="1" baseline="0" dirty="0" smtClean="0"/>
              <a:t>slide 64</a:t>
            </a:r>
            <a:r>
              <a:rPr lang="en-US" b="0" baseline="0" dirty="0" smtClean="0"/>
              <a:t>, Dr. Simon and colleagues evaluated the effects of stimulants on learning and memory. The study involved 40 methamphetamine abusers and 40 cocaine abusers not currently engaged in treatment and 80 individuals who had never used either stimulant (comparison group). A variety of tests were administered to evaluate memory, perceptual speed, verbal fluency, and executive function. </a:t>
            </a:r>
          </a:p>
          <a:p>
            <a:endParaRPr lang="en-US" b="0" baseline="0" dirty="0" smtClean="0"/>
          </a:p>
          <a:p>
            <a:r>
              <a:rPr lang="en-US" b="0" baseline="0" dirty="0" smtClean="0"/>
              <a:t>Methamphetamine abusers performed more poorly than the comparison group in tests of word recall, perceptual speed, ability to manipulate information, and abstract thinking. Cocaine abusers scored more poorly than the comparison group in tests measuring the ability to recall words and pictures and working memory.</a:t>
            </a:r>
          </a:p>
          <a:p>
            <a:endParaRPr lang="en-US" b="0" baseline="0" dirty="0" smtClean="0"/>
          </a:p>
          <a:p>
            <a:r>
              <a:rPr lang="en-US" b="0" baseline="0" dirty="0" smtClean="0"/>
              <a:t>While both drugs were associated with similar cognitive deficits, the most striking difference was that those individuals who abuse methamphetamine had more trouble than those individuals who abuse cocaine at tasks requiring attention and the ability to organize information. </a:t>
            </a:r>
          </a:p>
          <a:p>
            <a:endParaRPr lang="en-US" b="0"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smtClean="0">
                <a:solidFill>
                  <a:schemeClr val="tx1"/>
                </a:solidFill>
                <a:latin typeface="+mn-lt"/>
                <a:ea typeface="+mn-ea"/>
                <a:cs typeface="+mn-cs"/>
              </a:rPr>
              <a:t>These cognitive findings reveal a </a:t>
            </a:r>
            <a:r>
              <a:rPr lang="en-US" sz="1200" b="1" i="0" u="none" strike="noStrike" kern="1200" baseline="0" dirty="0" smtClean="0">
                <a:solidFill>
                  <a:schemeClr val="tx1"/>
                </a:solidFill>
                <a:latin typeface="+mn-lt"/>
                <a:ea typeface="+mn-ea"/>
                <a:cs typeface="+mn-cs"/>
              </a:rPr>
              <a:t>major treatment implication</a:t>
            </a:r>
            <a:r>
              <a:rPr lang="en-US" sz="1200" b="0" i="0" u="none" strike="noStrike" kern="1200" baseline="0" dirty="0" smtClean="0">
                <a:solidFill>
                  <a:schemeClr val="tx1"/>
                </a:solidFill>
                <a:latin typeface="+mn-lt"/>
                <a:ea typeface="+mn-ea"/>
                <a:cs typeface="+mn-cs"/>
              </a:rPr>
              <a:t>. Stimulant abusers, more specifically methamphetamine abusers, are unable to remember words. So when designing treatment programs, it is better to avoid focusing entirely on talking or verbal information exchange, and instead incorporate pictures or written information transfer into the treatment process. It is not the case that the methamphetamine abusers are in denial when they say that they forgot an appointment or a group session. They truly cannot remember.</a:t>
            </a:r>
          </a:p>
          <a:p>
            <a:endParaRPr lang="en-US" b="0" baseline="0" dirty="0" smtClean="0"/>
          </a:p>
          <a:p>
            <a:r>
              <a:rPr lang="en-US" b="1" u="sng" baseline="0" dirty="0" smtClean="0"/>
              <a:t>Additional Information for the Trainer(s):</a:t>
            </a:r>
          </a:p>
          <a:p>
            <a:r>
              <a:rPr lang="en-US" sz="1200" b="0" i="0" u="none" strike="noStrike" kern="1200" baseline="0" dirty="0" smtClean="0">
                <a:solidFill>
                  <a:schemeClr val="tx1"/>
                </a:solidFill>
                <a:latin typeface="+mn-lt"/>
                <a:ea typeface="+mn-ea"/>
                <a:cs typeface="+mn-cs"/>
              </a:rPr>
              <a:t>The </a:t>
            </a:r>
            <a:r>
              <a:rPr lang="en-US" sz="1200" b="1" i="0" u="none" strike="noStrike" kern="1200" baseline="0" dirty="0" smtClean="0">
                <a:solidFill>
                  <a:schemeClr val="tx1"/>
                </a:solidFill>
                <a:latin typeface="+mn-lt"/>
                <a:ea typeface="+mn-ea"/>
                <a:cs typeface="+mn-cs"/>
              </a:rPr>
              <a:t>Word Recall </a:t>
            </a:r>
            <a:r>
              <a:rPr lang="en-US" sz="1200" b="0" i="0" u="none" strike="noStrike" kern="1200" baseline="0" dirty="0" smtClean="0">
                <a:solidFill>
                  <a:schemeClr val="tx1"/>
                </a:solidFill>
                <a:latin typeface="+mn-lt"/>
                <a:ea typeface="+mn-ea"/>
                <a:cs typeface="+mn-cs"/>
              </a:rPr>
              <a:t>test involves telling participants a series of 30 unrelated words (dog, house, grass, tree, car, etc.), and asking them to tell the research team how many of the words they can recall. The </a:t>
            </a:r>
            <a:r>
              <a:rPr lang="en-US" sz="1200" b="1" i="0" u="none" strike="noStrike" kern="1200" baseline="0" dirty="0" smtClean="0">
                <a:solidFill>
                  <a:schemeClr val="tx1"/>
                </a:solidFill>
                <a:latin typeface="+mn-lt"/>
                <a:ea typeface="+mn-ea"/>
                <a:cs typeface="+mn-cs"/>
              </a:rPr>
              <a:t>Picture Recall </a:t>
            </a:r>
            <a:r>
              <a:rPr lang="en-US" sz="1200" b="0" i="0" u="none" strike="noStrike" kern="1200" baseline="0" dirty="0" smtClean="0">
                <a:solidFill>
                  <a:schemeClr val="tx1"/>
                </a:solidFill>
                <a:latin typeface="+mn-lt"/>
                <a:ea typeface="+mn-ea"/>
                <a:cs typeface="+mn-cs"/>
              </a:rPr>
              <a:t>task is similar to the word recall task, but slightly easier overall. </a:t>
            </a:r>
          </a:p>
          <a:p>
            <a:endParaRPr lang="en-US" sz="1200" b="0" i="0" u="none" strike="noStrike" kern="1200" baseline="0" dirty="0" smtClean="0">
              <a:solidFill>
                <a:schemeClr val="tx1"/>
              </a:solidFill>
              <a:latin typeface="+mn-lt"/>
              <a:ea typeface="+mn-ea"/>
              <a:cs typeface="+mn-cs"/>
            </a:endParaRPr>
          </a:p>
          <a:p>
            <a:r>
              <a:rPr lang="en-US" b="1" baseline="0" dirty="0" smtClean="0"/>
              <a:t>REFERENCE:</a:t>
            </a:r>
          </a:p>
          <a:p>
            <a:r>
              <a:rPr lang="en-US" b="0" baseline="0" dirty="0" smtClean="0"/>
              <a:t>Simon, S.L., </a:t>
            </a:r>
            <a:r>
              <a:rPr lang="en-US" b="0" baseline="0" dirty="0" err="1" smtClean="0"/>
              <a:t>Domier</a:t>
            </a:r>
            <a:r>
              <a:rPr lang="en-US" b="0" baseline="0" dirty="0" smtClean="0"/>
              <a:t>, C.P., Sim, T., Richardson, K., Rawson, R.A., &amp; Ling, W. (2002). Cognitive performance of current methamphetamine and cocaine abusers. </a:t>
            </a:r>
            <a:r>
              <a:rPr lang="en-US" b="0" i="1" baseline="0" dirty="0" smtClean="0"/>
              <a:t>Journal of Addiction Diseases, 21</a:t>
            </a:r>
            <a:r>
              <a:rPr lang="en-US" b="0" i="0" baseline="0" dirty="0" smtClean="0"/>
              <a:t>(1), 61-74.</a:t>
            </a:r>
            <a:endParaRPr lang="en-US" b="1" dirty="0" smtClean="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66</a:t>
            </a:fld>
            <a:endParaRPr lang="en-US" altLang="en-US"/>
          </a:p>
        </p:txBody>
      </p:sp>
    </p:spTree>
    <p:extLst>
      <p:ext uri="{BB962C8B-B14F-4D97-AF65-F5344CB8AC3E}">
        <p14:creationId xmlns:p14="http://schemas.microsoft.com/office/powerpoint/2010/main" val="20912320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The street price of drug</a:t>
            </a:r>
            <a:r>
              <a:rPr lang="en-US" altLang="en-US" sz="900" baseline="0" dirty="0"/>
              <a:t>s can vary significantly from city to city, depending on many factors such as source and purity. These prices are averages, and may or may not match the street price in some cities</a:t>
            </a:r>
            <a:r>
              <a:rPr lang="en-US" altLang="en-US" sz="900" baseline="0" dirty="0" smtClean="0"/>
              <a:t>.</a:t>
            </a:r>
          </a:p>
          <a:p>
            <a:pPr marL="0" indent="0">
              <a:buFontTx/>
              <a:buNone/>
            </a:pPr>
            <a:endParaRPr lang="en-US" altLang="en-US" sz="900" baseline="0" dirty="0" smtClean="0"/>
          </a:p>
          <a:p>
            <a:pPr marL="0" indent="0">
              <a:buFontTx/>
              <a:buNone/>
            </a:pPr>
            <a:r>
              <a:rPr lang="en-US" altLang="en-US" sz="900" baseline="0" dirty="0" smtClean="0"/>
              <a:t>According to the DEA’s domestic STRIDE data (Jan 2007-Dec 2013), the price of methamphetamine (price per gram, PPG), decreased 74.5% from $276/gram to $70/gram, while the purity increased 143.1% from 38% pure to 94% pure.</a:t>
            </a:r>
            <a:endParaRPr lang="en-US" altLang="en-US" sz="9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smtClean="0"/>
              <a:t>TRANSITION </a:t>
            </a:r>
            <a:r>
              <a:rPr lang="en-US" altLang="en-US" sz="900" b="1" dirty="0"/>
              <a:t>SLIDE</a:t>
            </a:r>
          </a:p>
          <a:p>
            <a:r>
              <a:rPr lang="en-US" altLang="en-US" sz="900" dirty="0"/>
              <a:t>The next portion of the presentation corresponds to the relationship between substance use disorders in general and HIV/AIDS. Injection of drugs such as heroin, cocaine, and methamphetamine accounts for more than a third of new AIDS cases. Injection drug use is also a major factor in the spread of hepatitis C, a serious, potentially fatal liver disease. Injection drug use is not the only way that drug abuse contributes to the spread of infectious diseases. All drugs of abuse cause some form of intoxication, which interferes with judgment and increases the likelihood of risky sexual behaviors. This, in turn, contributes to the spread of HIV/AIDS, hepatitis B and C, and other sexually transmitted diseases</a:t>
            </a:r>
            <a:r>
              <a:rPr lang="en-US" altLang="en-US" sz="900" dirty="0" smtClean="0"/>
              <a:t>.</a:t>
            </a:r>
          </a:p>
          <a:p>
            <a:endParaRPr lang="en-US" altLang="en-US" sz="900" dirty="0" smtClean="0"/>
          </a:p>
          <a:p>
            <a:r>
              <a:rPr lang="en-US" altLang="en-US" sz="900" dirty="0" smtClean="0"/>
              <a:t>Image Credit:</a:t>
            </a:r>
            <a:r>
              <a:rPr lang="en-US" altLang="en-US" sz="900" baseline="0" dirty="0" smtClean="0"/>
              <a:t> Fotolia, purchased image, 2017.</a:t>
            </a:r>
            <a:endParaRPr lang="en-US" altLang="en-US" sz="9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900" dirty="0">
                <a:solidFill>
                  <a:srgbClr val="000000"/>
                </a:solidFill>
              </a:rPr>
              <a:t>According</a:t>
            </a:r>
            <a:r>
              <a:rPr lang="en-US" sz="900" baseline="0" dirty="0">
                <a:solidFill>
                  <a:srgbClr val="000000"/>
                </a:solidFill>
              </a:rPr>
              <a:t> to HIV surveillance data maintained by the Centers for Disease Control and Prevention, t</a:t>
            </a:r>
            <a:r>
              <a:rPr lang="en-US" sz="900" dirty="0">
                <a:solidFill>
                  <a:srgbClr val="000000"/>
                </a:solidFill>
              </a:rPr>
              <a:t>he percentage of adults and adolescents with diagnosed HIV infection attributed to male-to-male sexual contact increased from </a:t>
            </a:r>
            <a:r>
              <a:rPr lang="en-US" sz="900" b="0" dirty="0">
                <a:solidFill>
                  <a:srgbClr val="000000"/>
                </a:solidFill>
              </a:rPr>
              <a:t>60% in 2010 to 66</a:t>
            </a:r>
            <a:r>
              <a:rPr lang="en-US" sz="900" dirty="0">
                <a:solidFill>
                  <a:srgbClr val="000000"/>
                </a:solidFill>
              </a:rPr>
              <a:t>% in 2014. The percentages of diagnosed HIV infections attributed to injection drug use, male-to-male sexual contact </a:t>
            </a:r>
            <a:r>
              <a:rPr lang="en-US" sz="900" i="1" dirty="0">
                <a:solidFill>
                  <a:srgbClr val="000000"/>
                </a:solidFill>
              </a:rPr>
              <a:t>and</a:t>
            </a:r>
            <a:r>
              <a:rPr lang="en-US" sz="900" dirty="0">
                <a:solidFill>
                  <a:srgbClr val="000000"/>
                </a:solidFill>
              </a:rPr>
              <a:t> injection drug use, and heterosexual contact decreased from 2010 through 2014. </a:t>
            </a:r>
            <a:r>
              <a:rPr lang="en-US" sz="900" kern="1200" dirty="0">
                <a:solidFill>
                  <a:schemeClr val="tx1"/>
                </a:solidFill>
                <a:effectLst/>
                <a:latin typeface="+mn-lt"/>
                <a:ea typeface="+mn-ea"/>
                <a:cs typeface="+mn-cs"/>
              </a:rPr>
              <a:t>The “Other” transmission category is not displayed as it comprises less than 1% of cases. The category includes hemophilia, blood transfusion, perinatal exposure, and risk factor not reported or not identified. </a:t>
            </a:r>
            <a:r>
              <a:rPr lang="en-US" sz="900" dirty="0">
                <a:solidFill>
                  <a:srgbClr val="000000"/>
                </a:solidFill>
              </a:rPr>
              <a:t>Data include persons with a diagnosis of HIV infection regardless of stage of disease at diagnosis. Data have been statistically adjusted to account for missing transmission category. Heterosexual contact is with a person known to have, or to be at high risk for, HIV infection.</a:t>
            </a:r>
          </a:p>
          <a:p>
            <a:pPr marL="228600" indent="-228600"/>
            <a:endParaRPr lang="en-US" altLang="en-US" sz="900" baseline="0" dirty="0"/>
          </a:p>
          <a:p>
            <a:pPr marL="228600" indent="-228600"/>
            <a:r>
              <a:rPr lang="en-US" altLang="en-US" sz="900" b="1" baseline="0" dirty="0"/>
              <a:t>REFERENCE:</a:t>
            </a:r>
          </a:p>
          <a:p>
            <a:pPr marL="228600" indent="-228600"/>
            <a:r>
              <a:rPr lang="en-US" altLang="en-US" sz="900" baseline="0" dirty="0"/>
              <a:t>Centers for Disease Control and Prevention. (2015). Epidemiology of HIV Infection through 2015 Slide Set. </a:t>
            </a:r>
            <a:r>
              <a:rPr lang="en-US" altLang="en-US" sz="900" baseline="0" dirty="0" smtClean="0"/>
              <a:t>Available at:</a:t>
            </a:r>
            <a:endParaRPr lang="en-US" altLang="en-US" sz="900" baseline="0" dirty="0"/>
          </a:p>
          <a:p>
            <a:pPr marL="228600" indent="-228600"/>
            <a:r>
              <a:rPr lang="en-US" altLang="en-US" sz="900" baseline="0" dirty="0"/>
              <a:t>https://www.cdc.gov/hiv/library/slideSets/index.html. </a:t>
            </a:r>
            <a:endParaRPr lang="en-US" altLang="en-US" sz="900" dirty="0"/>
          </a:p>
        </p:txBody>
      </p:sp>
      <p:sp>
        <p:nvSpPr>
          <p:cNvPr id="171012"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defTabSz="966788" eaLnBrk="0" hangingPunct="0">
              <a:defRPr>
                <a:solidFill>
                  <a:schemeClr val="tx1"/>
                </a:solidFill>
                <a:latin typeface="Arial" panose="020B0604020202020204" pitchFamily="34" charset="0"/>
              </a:defRPr>
            </a:lvl1pPr>
            <a:lvl2pPr marL="742950" indent="-285750" defTabSz="966788" eaLnBrk="0" hangingPunct="0">
              <a:defRPr>
                <a:solidFill>
                  <a:schemeClr val="tx1"/>
                </a:solidFill>
                <a:latin typeface="Arial" panose="020B0604020202020204" pitchFamily="34" charset="0"/>
              </a:defRPr>
            </a:lvl2pPr>
            <a:lvl3pPr marL="1143000" indent="-228600" defTabSz="966788" eaLnBrk="0" hangingPunct="0">
              <a:defRPr>
                <a:solidFill>
                  <a:schemeClr val="tx1"/>
                </a:solidFill>
                <a:latin typeface="Arial" panose="020B0604020202020204" pitchFamily="34" charset="0"/>
              </a:defRPr>
            </a:lvl3pPr>
            <a:lvl4pPr marL="1600200" indent="-228600" defTabSz="966788" eaLnBrk="0" hangingPunct="0">
              <a:defRPr>
                <a:solidFill>
                  <a:schemeClr val="tx1"/>
                </a:solidFill>
                <a:latin typeface="Arial" panose="020B0604020202020204" pitchFamily="34" charset="0"/>
              </a:defRPr>
            </a:lvl4pPr>
            <a:lvl5pPr marL="2057400" indent="-228600" defTabSz="966788" eaLnBrk="0" hangingPunct="0">
              <a:defRPr>
                <a:solidFill>
                  <a:schemeClr val="tx1"/>
                </a:solidFill>
                <a:latin typeface="Arial" panose="020B0604020202020204" pitchFamily="34" charset="0"/>
              </a:defRPr>
            </a:lvl5pPr>
            <a:lvl6pPr marL="2514600" indent="-228600" defTabSz="966788" eaLnBrk="0" fontAlgn="base" hangingPunct="0">
              <a:spcBef>
                <a:spcPct val="0"/>
              </a:spcBef>
              <a:spcAft>
                <a:spcPct val="0"/>
              </a:spcAft>
              <a:defRPr>
                <a:solidFill>
                  <a:schemeClr val="tx1"/>
                </a:solidFill>
                <a:latin typeface="Arial" panose="020B0604020202020204" pitchFamily="34" charset="0"/>
              </a:defRPr>
            </a:lvl6pPr>
            <a:lvl7pPr marL="2971800" indent="-228600" defTabSz="966788" eaLnBrk="0" fontAlgn="base" hangingPunct="0">
              <a:spcBef>
                <a:spcPct val="0"/>
              </a:spcBef>
              <a:spcAft>
                <a:spcPct val="0"/>
              </a:spcAft>
              <a:defRPr>
                <a:solidFill>
                  <a:schemeClr val="tx1"/>
                </a:solidFill>
                <a:latin typeface="Arial" panose="020B0604020202020204" pitchFamily="34" charset="0"/>
              </a:defRPr>
            </a:lvl7pPr>
            <a:lvl8pPr marL="3429000" indent="-228600" defTabSz="966788" eaLnBrk="0" fontAlgn="base" hangingPunct="0">
              <a:spcBef>
                <a:spcPct val="0"/>
              </a:spcBef>
              <a:spcAft>
                <a:spcPct val="0"/>
              </a:spcAft>
              <a:defRPr>
                <a:solidFill>
                  <a:schemeClr val="tx1"/>
                </a:solidFill>
                <a:latin typeface="Arial" panose="020B0604020202020204" pitchFamily="34" charset="0"/>
              </a:defRPr>
            </a:lvl8pPr>
            <a:lvl9pPr marL="3886200" indent="-228600" defTabSz="966788"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07988596-F7C6-47F4-997E-A9AF7BEE2E74}" type="slidenum">
              <a:rPr lang="en-US" altLang="en-US" sz="1300">
                <a:latin typeface="Calibri" panose="020F0502020204030204" pitchFamily="34" charset="0"/>
              </a:rPr>
              <a:pPr algn="r" eaLnBrk="1" hangingPunct="1"/>
              <a:t>69</a:t>
            </a:fld>
            <a:endParaRPr lang="en-US" altLang="en-US" sz="13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#4 – correct response is E (All except</a:t>
            </a:r>
            <a:r>
              <a:rPr lang="en-US" altLang="en-US" sz="900" baseline="0" dirty="0"/>
              <a:t> A</a:t>
            </a:r>
            <a:r>
              <a:rPr lang="en-US" altLang="en-US" sz="900" dirty="0"/>
              <a:t>)</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calendar</a:t>
            </a:r>
            <a:r>
              <a:rPr lang="en-US" baseline="0" dirty="0"/>
              <a:t> year</a:t>
            </a:r>
            <a:r>
              <a:rPr lang="en-US" dirty="0"/>
              <a:t> 2014, there were</a:t>
            </a:r>
            <a:r>
              <a:rPr lang="en-US" baseline="0" dirty="0"/>
              <a:t> nearly one million adults and adolescents living with diagnosed HIV infection in the US and six dependent areas (</a:t>
            </a:r>
            <a:r>
              <a:rPr lang="en-US" b="0" dirty="0"/>
              <a:t>970,319).</a:t>
            </a:r>
            <a:r>
              <a:rPr lang="en-US" b="0" baseline="0" dirty="0"/>
              <a:t> </a:t>
            </a:r>
            <a:r>
              <a:rPr lang="en-US" dirty="0"/>
              <a:t>Among </a:t>
            </a:r>
            <a:r>
              <a:rPr lang="en-US" dirty="0">
                <a:solidFill>
                  <a:srgbClr val="000000"/>
                </a:solidFill>
              </a:rPr>
              <a:t>the </a:t>
            </a:r>
            <a:r>
              <a:rPr lang="en-US" b="0" dirty="0">
                <a:solidFill>
                  <a:srgbClr val="000000"/>
                </a:solidFill>
              </a:rPr>
              <a:t>734,506 </a:t>
            </a:r>
            <a:r>
              <a:rPr lang="en-US" b="1" dirty="0">
                <a:solidFill>
                  <a:srgbClr val="000000"/>
                </a:solidFill>
              </a:rPr>
              <a:t>males</a:t>
            </a:r>
            <a:r>
              <a:rPr lang="en-US" dirty="0">
                <a:solidFill>
                  <a:srgbClr val="000000"/>
                </a:solidFill>
              </a:rPr>
              <a:t> </a:t>
            </a:r>
            <a:r>
              <a:rPr lang="en-US" dirty="0"/>
              <a:t>living with diagnosed HIV infection, </a:t>
            </a:r>
            <a:r>
              <a:rPr lang="en-US" b="0" dirty="0"/>
              <a:t>36% were black/African American, 35% were white, and 23% were Hispanic/Latino. Approximately 4% were males of multiple races and approximately 1% were Asian. Less than 1% each were American Indian/Alaska Native and Native Hawaiian/other Pacific Islander. Among the 235,813 </a:t>
            </a:r>
            <a:r>
              <a:rPr lang="en-US" b="1" dirty="0"/>
              <a:t>females</a:t>
            </a:r>
            <a:r>
              <a:rPr lang="en-US" b="0" dirty="0"/>
              <a:t> living with diagnosed HIV infection, 59% were black/African American, 19% were Hispanic/Latino, and 17% were white. Approximately 4% were females of multiple races and approximately 1% were Asian. Less than 1% each were American Indian/Alaska Native and Native Hawaiian/other Pacific Islander.</a:t>
            </a:r>
          </a:p>
          <a:p>
            <a:r>
              <a:rPr lang="en-US" dirty="0"/>
              <a:t> </a:t>
            </a:r>
          </a:p>
          <a:p>
            <a:pPr defTabSz="881390">
              <a:defRPr/>
            </a:pPr>
            <a:r>
              <a:rPr lang="en-US" dirty="0"/>
              <a:t>The data presented on this</a:t>
            </a:r>
            <a:r>
              <a:rPr lang="en-US" baseline="0" dirty="0"/>
              <a:t> slide include </a:t>
            </a:r>
            <a:r>
              <a:rPr lang="en-US" dirty="0"/>
              <a:t>persons with a diagnosis of HIV infection regardless of stage of disease at diagnosis. The Asian category includes Asian/Pacific Islander legacy cases (cases that were diagnosed and reported under the pre-1997 Office of Management and Budget race/ethnicity classification system). Hispanics/Latinos can be of any race. Persons living with diagnosed HIV infection are classified as adult or adolescent based on age at year-end 2014. </a:t>
            </a:r>
          </a:p>
          <a:p>
            <a:pPr defTabSz="881390">
              <a:defRPr/>
            </a:pPr>
            <a:endParaRPr lang="en-US" dirty="0"/>
          </a:p>
          <a:p>
            <a:pPr marL="228600" indent="-228600"/>
            <a:r>
              <a:rPr lang="en-US" altLang="en-US" sz="1200" b="1" baseline="0" dirty="0"/>
              <a:t>REFERENCE:</a:t>
            </a:r>
          </a:p>
          <a:p>
            <a:pPr marL="228600" indent="-228600"/>
            <a:r>
              <a:rPr lang="en-US" altLang="en-US" sz="1200" baseline="0" dirty="0"/>
              <a:t>Centers for Disease Control and Prevention. (2015). Epidemiology of HIV Infection through 2015 Slide Set. </a:t>
            </a:r>
            <a:r>
              <a:rPr lang="en-US" altLang="en-US" sz="1200" baseline="0" dirty="0" smtClean="0"/>
              <a:t>Available at:</a:t>
            </a:r>
            <a:endParaRPr lang="en-US" altLang="en-US" sz="1200" baseline="0" dirty="0"/>
          </a:p>
          <a:p>
            <a:pPr marL="228600" indent="-228600"/>
            <a:r>
              <a:rPr lang="en-US" altLang="en-US" sz="1200" baseline="0" dirty="0"/>
              <a:t>https://www.cdc.gov/hiv/library/slideSets/index.html. </a:t>
            </a:r>
            <a:endParaRPr lang="en-US" altLang="en-US" sz="1200" dirty="0"/>
          </a:p>
          <a:p>
            <a:pPr defTabSz="881390">
              <a:defRPr/>
            </a:pP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70</a:t>
            </a:fld>
            <a:endParaRPr lang="en-US" altLang="en-US"/>
          </a:p>
        </p:txBody>
      </p:sp>
    </p:spTree>
    <p:extLst>
      <p:ext uri="{BB962C8B-B14F-4D97-AF65-F5344CB8AC3E}">
        <p14:creationId xmlns:p14="http://schemas.microsoft.com/office/powerpoint/2010/main" val="18750462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smtClean="0"/>
              <a:t>INSTRUCTIONS</a:t>
            </a:r>
            <a:endParaRPr lang="en-US" altLang="en-US" b="1" dirty="0"/>
          </a:p>
          <a:p>
            <a:r>
              <a:rPr lang="en-US" altLang="en-US" b="1" dirty="0"/>
              <a:t>If time permits,</a:t>
            </a:r>
            <a:r>
              <a:rPr lang="en-US" altLang="en-US" b="1" baseline="0" dirty="0"/>
              <a:t> engage the audience in a brief group discussion. </a:t>
            </a:r>
            <a:r>
              <a:rPr lang="en-US" altLang="en-US" b="1" dirty="0"/>
              <a:t>Ask this question to the group, “Why is it important that we know about the HIV &amp; STD risk behavior of our patients?” Touch on any reasons they may have missed.</a:t>
            </a:r>
          </a:p>
          <a:p>
            <a:endParaRPr lang="en-US" altLang="en-US" dirty="0"/>
          </a:p>
          <a:p>
            <a:r>
              <a:rPr lang="en-US" altLang="en-US" dirty="0"/>
              <a:t>Possible discussion</a:t>
            </a:r>
            <a:r>
              <a:rPr lang="en-US" altLang="en-US" baseline="0" dirty="0"/>
              <a:t> points include: </a:t>
            </a:r>
            <a:endParaRPr lang="en-US" altLang="en-US" dirty="0"/>
          </a:p>
          <a:p>
            <a:pPr marL="171450" indent="-171450">
              <a:buFont typeface="Arial" panose="020B0604020202020204" pitchFamily="34" charset="0"/>
              <a:buChar char="•"/>
            </a:pPr>
            <a:r>
              <a:rPr lang="en-US" altLang="en-US" dirty="0"/>
              <a:t>HIV stats – how it affects us</a:t>
            </a:r>
          </a:p>
          <a:p>
            <a:pPr marL="171450" indent="-171450">
              <a:buFont typeface="Arial" panose="020B0604020202020204" pitchFamily="34" charset="0"/>
              <a:buChar char="•"/>
            </a:pPr>
            <a:r>
              <a:rPr lang="en-US" altLang="en-US" dirty="0"/>
              <a:t>Comorbidities/complications (add to current problems)</a:t>
            </a:r>
          </a:p>
          <a:p>
            <a:pPr marL="171450" indent="-171450">
              <a:buFont typeface="Arial" panose="020B0604020202020204" pitchFamily="34" charset="0"/>
              <a:buChar char="•"/>
            </a:pPr>
            <a:r>
              <a:rPr lang="en-US" altLang="en-US" dirty="0"/>
              <a:t>Infecting others (MSM – heterosexual contact; link with drug use, minority infection rate)</a:t>
            </a:r>
          </a:p>
          <a:p>
            <a:pPr marL="171450" indent="-171450">
              <a:buFont typeface="Arial" panose="020B0604020202020204" pitchFamily="34" charset="0"/>
              <a:buChar char="•"/>
            </a:pPr>
            <a:r>
              <a:rPr lang="en-US" altLang="en-US" dirty="0"/>
              <a:t>Help them connect with resources</a:t>
            </a:r>
          </a:p>
          <a:p>
            <a:pPr marL="171450" indent="-171450">
              <a:buFont typeface="Arial" panose="020B0604020202020204" pitchFamily="34" charset="0"/>
              <a:buChar char="•"/>
            </a:pPr>
            <a:r>
              <a:rPr lang="en-US" altLang="en-US" dirty="0"/>
              <a:t>Many of our patients are infected and it’s our job to help </a:t>
            </a:r>
            <a:r>
              <a:rPr lang="en-US" altLang="en-US" dirty="0" smtClean="0"/>
              <a:t>them</a:t>
            </a:r>
            <a:endParaRPr lang="en-US" altLang="en-US" dirty="0"/>
          </a:p>
          <a:p>
            <a:pPr marL="0" indent="0">
              <a:buFont typeface="Arial" panose="020B0604020202020204" pitchFamily="34" charset="0"/>
              <a:buNone/>
            </a:pPr>
            <a:endParaRPr lang="en-US" altLang="en-US" dirty="0"/>
          </a:p>
          <a:p>
            <a:pPr marL="0" indent="0">
              <a:buFont typeface="Arial" panose="020B0604020202020204" pitchFamily="34" charset="0"/>
              <a:buNone/>
            </a:pPr>
            <a:r>
              <a:rPr lang="en-US" altLang="en-US" dirty="0" smtClean="0"/>
              <a:t>Image</a:t>
            </a:r>
            <a:r>
              <a:rPr lang="en-US" altLang="en-US" baseline="0" dirty="0" smtClean="0"/>
              <a:t> Credit: Fotolia, purchased image, 2017.</a:t>
            </a:r>
            <a:endParaRPr lang="en-US" altLang="en-US" dirty="0" smtClean="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44371EE-812C-4CFA-9396-25B69CBD607F}" type="slidenum">
              <a:rPr lang="en-US" altLang="en-US">
                <a:latin typeface="Calibri" panose="020F0502020204030204" pitchFamily="34" charset="0"/>
              </a:rPr>
              <a:pPr eaLnBrk="1" hangingPunct="1"/>
              <a:t>71</a:t>
            </a:fld>
            <a:endParaRPr lang="en-US" altLang="en-US">
              <a:latin typeface="Calibri" panose="020F0502020204030204" pitchFamily="34" charset="0"/>
            </a:endParaRPr>
          </a:p>
        </p:txBody>
      </p:sp>
    </p:spTree>
    <p:extLst>
      <p:ext uri="{BB962C8B-B14F-4D97-AF65-F5344CB8AC3E}">
        <p14:creationId xmlns:p14="http://schemas.microsoft.com/office/powerpoint/2010/main" val="45910749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a:t>
            </a:r>
            <a:r>
              <a:rPr lang="en-US" b="0" baseline="0" dirty="0" smtClean="0"/>
              <a:t> variety of research studies have shown that methamphetamine use is intricately connected to both sexual identity and sexual expression in may gay-identified men who have sex with men (MSM). Changes in sexual behaviors and changes in decision-making processes present extreme HIV risks, especially when methamphetamine is involved.</a:t>
            </a:r>
            <a:endParaRPr lang="en-US" b="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72</a:t>
            </a:fld>
            <a:endParaRPr lang="en-US" altLang="en-US"/>
          </a:p>
        </p:txBody>
      </p:sp>
    </p:spTree>
    <p:extLst>
      <p:ext uri="{BB962C8B-B14F-4D97-AF65-F5344CB8AC3E}">
        <p14:creationId xmlns:p14="http://schemas.microsoft.com/office/powerpoint/2010/main" val="4630584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alcohol and other drugs can impair</a:t>
            </a:r>
            <a:r>
              <a:rPr lang="en-US" baseline="0" dirty="0"/>
              <a:t> a person’s decision making ability and compromise judgement. When this happens, the person puts him/herself at risk for risky sexual behaviors, which may include trading sex for drugs, sharing needles, and having unprotected sexual intercourse. </a:t>
            </a:r>
          </a:p>
          <a:p>
            <a:endParaRPr lang="en-US" baseline="0" dirty="0"/>
          </a:p>
          <a:p>
            <a:r>
              <a:rPr lang="en-US" b="1" baseline="0" dirty="0"/>
              <a:t>REFERENCE:</a:t>
            </a:r>
          </a:p>
          <a:p>
            <a:r>
              <a:rPr lang="en-US" sz="1200" b="0" i="0" kern="1200" dirty="0">
                <a:solidFill>
                  <a:schemeClr val="tx1"/>
                </a:solidFill>
                <a:effectLst/>
                <a:latin typeface="+mn-lt"/>
                <a:ea typeface="+mn-ea"/>
                <a:cs typeface="+mn-cs"/>
              </a:rPr>
              <a:t>National Institute on Drug</a:t>
            </a:r>
            <a:r>
              <a:rPr lang="en-US" sz="1200" b="0" i="0" kern="1200" baseline="0" dirty="0">
                <a:solidFill>
                  <a:schemeClr val="tx1"/>
                </a:solidFill>
                <a:effectLst/>
                <a:latin typeface="+mn-lt"/>
                <a:ea typeface="+mn-ea"/>
                <a:cs typeface="+mn-cs"/>
              </a:rPr>
              <a:t> Abuse.</a:t>
            </a:r>
            <a:r>
              <a:rPr lang="en-US" sz="1200" b="0" i="0" kern="1200" dirty="0">
                <a:solidFill>
                  <a:schemeClr val="tx1"/>
                </a:solidFill>
                <a:effectLst/>
                <a:latin typeface="+mn-lt"/>
                <a:ea typeface="+mn-ea"/>
                <a:cs typeface="+mn-cs"/>
              </a:rPr>
              <a:t> (2016). </a:t>
            </a:r>
            <a:r>
              <a:rPr lang="en-US" sz="1200" b="0" i="1" kern="1200" dirty="0">
                <a:solidFill>
                  <a:schemeClr val="tx1"/>
                </a:solidFill>
                <a:effectLst/>
                <a:latin typeface="+mn-lt"/>
                <a:ea typeface="+mn-ea"/>
                <a:cs typeface="+mn-cs"/>
              </a:rPr>
              <a:t>Cocaine Research</a:t>
            </a:r>
            <a:r>
              <a:rPr lang="en-US" sz="1200" b="0" i="1" kern="1200" baseline="0" dirty="0">
                <a:solidFill>
                  <a:schemeClr val="tx1"/>
                </a:solidFill>
                <a:effectLst/>
                <a:latin typeface="+mn-lt"/>
                <a:ea typeface="+mn-ea"/>
                <a:cs typeface="+mn-cs"/>
              </a:rPr>
              <a:t> Report Series</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Available at: </a:t>
            </a:r>
            <a:r>
              <a:rPr lang="en-US" sz="1200" b="0" i="0" kern="1200" dirty="0">
                <a:solidFill>
                  <a:schemeClr val="tx1"/>
                </a:solidFill>
                <a:effectLst/>
                <a:latin typeface="+mn-lt"/>
                <a:ea typeface="+mn-ea"/>
                <a:cs typeface="+mn-cs"/>
              </a:rPr>
              <a:t>https://www.drugabuse.gov/publications/research-reports/cocaine.</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73</a:t>
            </a:fld>
            <a:endParaRPr lang="en-US" altLang="en-US"/>
          </a:p>
        </p:txBody>
      </p:sp>
    </p:spTree>
    <p:extLst>
      <p:ext uri="{BB962C8B-B14F-4D97-AF65-F5344CB8AC3E}">
        <p14:creationId xmlns:p14="http://schemas.microsoft.com/office/powerpoint/2010/main" val="11868387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900" dirty="0"/>
              <a:t>Answer Key:</a:t>
            </a:r>
          </a:p>
          <a:p>
            <a:pPr>
              <a:defRPr/>
            </a:pPr>
            <a:r>
              <a:rPr lang="en-US" sz="900" dirty="0"/>
              <a:t>#2 – correct response is B (cocaine interacts negatively with HIV </a:t>
            </a:r>
            <a:r>
              <a:rPr lang="en-US" sz="900" dirty="0" err="1"/>
              <a:t>antiretrovirals</a:t>
            </a:r>
            <a:r>
              <a:rPr lang="en-US" sz="900" dirty="0"/>
              <a:t>)</a:t>
            </a:r>
          </a:p>
          <a:p>
            <a:pPr marL="228600" indent="-228600">
              <a:defRPr/>
            </a:pPr>
            <a:endParaRPr lang="en-US" sz="900"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Many </a:t>
            </a:r>
            <a:r>
              <a:rPr lang="en-US" altLang="en-US" sz="900" dirty="0"/>
              <a:t>HIV+ crack/cocaine users live in disadvantaged and impoverished communities, which can present a multitude of health care barriers, including limitations to regular primary and HIV-related medical care.</a:t>
            </a:r>
          </a:p>
          <a:p>
            <a:pPr marL="228600" indent="-228600"/>
            <a:endParaRPr lang="en-US" altLang="en-US" sz="900" dirty="0"/>
          </a:p>
          <a:p>
            <a:pPr marL="228600" indent="-228600"/>
            <a:r>
              <a:rPr lang="en-US" altLang="en-US" sz="900" b="1" dirty="0"/>
              <a:t>REFERENCES:</a:t>
            </a:r>
          </a:p>
          <a:p>
            <a:pPr marL="228600" indent="-228600"/>
            <a:r>
              <a:rPr lang="en-US" altLang="en-US" sz="900" dirty="0" smtClean="0"/>
              <a:t>Cunningham, C.O., </a:t>
            </a:r>
            <a:r>
              <a:rPr lang="en-US" altLang="en-US" sz="900" dirty="0" err="1" smtClean="0"/>
              <a:t>Sohler</a:t>
            </a:r>
            <a:r>
              <a:rPr lang="en-US" altLang="en-US" sz="900" dirty="0" smtClean="0"/>
              <a:t>, N.L., Berg, K.M., et al. (2006). Type of substance use and access to HIV-</a:t>
            </a:r>
          </a:p>
          <a:p>
            <a:pPr marL="228600" indent="-228600"/>
            <a:r>
              <a:rPr lang="en-US" altLang="en-US" sz="900" dirty="0" smtClean="0"/>
              <a:t>related health care. </a:t>
            </a:r>
            <a:r>
              <a:rPr lang="en-US" altLang="en-US" sz="900" i="1" dirty="0" smtClean="0"/>
              <a:t>AIDS Patient Care and STDs, 20,</a:t>
            </a:r>
            <a:r>
              <a:rPr lang="en-US" altLang="en-US" sz="900" dirty="0" smtClean="0"/>
              <a:t> 399-407.</a:t>
            </a:r>
          </a:p>
          <a:p>
            <a:pPr marL="228600" indent="-228600"/>
            <a:endParaRPr lang="en-US" altLang="en-US" sz="900" dirty="0" smtClean="0"/>
          </a:p>
          <a:p>
            <a:pPr marL="228600" indent="-228600"/>
            <a:r>
              <a:rPr lang="en-US" altLang="en-US" sz="900" dirty="0" err="1" smtClean="0"/>
              <a:t>Metsch</a:t>
            </a:r>
            <a:r>
              <a:rPr lang="en-US" altLang="en-US" sz="900" dirty="0" smtClean="0"/>
              <a:t>, L.R., Bell, C., </a:t>
            </a:r>
            <a:r>
              <a:rPr lang="en-US" altLang="en-US" sz="900" dirty="0" err="1" smtClean="0"/>
              <a:t>Pereyra</a:t>
            </a:r>
            <a:r>
              <a:rPr lang="en-US" altLang="en-US" sz="900" dirty="0" smtClean="0"/>
              <a:t>, M., </a:t>
            </a:r>
            <a:r>
              <a:rPr lang="en-US" altLang="en-US" sz="900" dirty="0"/>
              <a:t>et al. (2009). Hospitalized HIV-infected patients in the era of </a:t>
            </a:r>
            <a:endParaRPr lang="en-US" altLang="en-US" sz="900" dirty="0" smtClean="0"/>
          </a:p>
          <a:p>
            <a:pPr marL="228600" indent="-228600"/>
            <a:r>
              <a:rPr lang="en-US" altLang="en-US" sz="900" dirty="0" smtClean="0"/>
              <a:t>highly </a:t>
            </a:r>
            <a:r>
              <a:rPr lang="en-US" altLang="en-US" sz="900" dirty="0"/>
              <a:t>active antiretroviral therapy. </a:t>
            </a:r>
            <a:r>
              <a:rPr lang="en-US" altLang="en-US" sz="900" i="1" dirty="0"/>
              <a:t>American Journal of </a:t>
            </a:r>
            <a:r>
              <a:rPr lang="en-US" altLang="en-US" sz="900" i="1" dirty="0" smtClean="0"/>
              <a:t>Public </a:t>
            </a:r>
            <a:r>
              <a:rPr lang="en-US" altLang="en-US" sz="900" i="1" dirty="0"/>
              <a:t>Health, </a:t>
            </a:r>
            <a:r>
              <a:rPr lang="en-US" altLang="en-US" sz="900" i="1" dirty="0" smtClean="0"/>
              <a:t>99,</a:t>
            </a:r>
            <a:r>
              <a:rPr lang="en-US" altLang="en-US" sz="900" dirty="0" smtClean="0"/>
              <a:t> </a:t>
            </a:r>
            <a:r>
              <a:rPr lang="en-US" altLang="en-US" sz="900" dirty="0"/>
              <a:t>1045-9</a:t>
            </a:r>
            <a:r>
              <a:rPr lang="en-US" altLang="en-US" sz="900" dirty="0" smtClean="0"/>
              <a:t>.</a:t>
            </a:r>
          </a:p>
          <a:p>
            <a:pPr marL="228600" indent="-228600"/>
            <a:endParaRPr lang="en-US" altLang="en-US" sz="900" dirty="0" smtClean="0"/>
          </a:p>
          <a:p>
            <a:pPr marL="228600" indent="-228600"/>
            <a:r>
              <a:rPr lang="en-US" altLang="en-US" sz="900" dirty="0" smtClean="0"/>
              <a:t>Image Credit: Fotolia,</a:t>
            </a:r>
            <a:r>
              <a:rPr lang="en-US" altLang="en-US" sz="900" baseline="0" dirty="0" smtClean="0"/>
              <a:t> purchased image, 2017.</a:t>
            </a:r>
            <a:endParaRPr lang="en-US" altLang="en-US" sz="900"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a:t>
            </a:r>
            <a:r>
              <a:rPr lang="en-US" baseline="0" dirty="0"/>
              <a:t> research studies have been conducted to better understand the impact that cocaine use has on HIV infection and disease progression. This slide lists several of the key findings. </a:t>
            </a:r>
            <a:r>
              <a:rPr lang="en-US" baseline="0" dirty="0" err="1"/>
              <a:t>NeuroAIDS</a:t>
            </a:r>
            <a:r>
              <a:rPr lang="en-US" baseline="0" dirty="0"/>
              <a:t>, as is mentioned in the final bullet is a term that encompasses neurological conditions that are associated with HIV infection. Symptoms include memory loss, movement problems, and vision impairment.</a:t>
            </a:r>
          </a:p>
          <a:p>
            <a:endParaRPr lang="en-US" baseline="0" dirty="0"/>
          </a:p>
          <a:p>
            <a:r>
              <a:rPr lang="en-US" baseline="0" dirty="0"/>
              <a:t>Individuals who use cocaine and are living with HIV disease often have advanced progression of the disease, including increased viral load and accelerated decreases in CD4+ cell counts. In addition, being infected with HIV can increase a person’s risk for co-infection with hepatitis C. This co-infection can lead to a variety of serious illnesses, including immune system, neurological, and liver complications.</a:t>
            </a:r>
          </a:p>
          <a:p>
            <a:endParaRPr lang="en-US" baseline="0" dirty="0"/>
          </a:p>
          <a:p>
            <a:r>
              <a:rPr lang="en-US" b="1" baseline="0" dirty="0"/>
              <a:t>REFERENCE:</a:t>
            </a:r>
          </a:p>
          <a:p>
            <a:r>
              <a:rPr lang="en-US" sz="1200" b="0" i="0" kern="1200" dirty="0">
                <a:solidFill>
                  <a:schemeClr val="tx1"/>
                </a:solidFill>
                <a:effectLst/>
                <a:latin typeface="+mn-lt"/>
                <a:ea typeface="+mn-ea"/>
                <a:cs typeface="+mn-cs"/>
              </a:rPr>
              <a:t>National Institute on Drug</a:t>
            </a:r>
            <a:r>
              <a:rPr lang="en-US" sz="1200" b="0" i="0" kern="1200" baseline="0" dirty="0">
                <a:solidFill>
                  <a:schemeClr val="tx1"/>
                </a:solidFill>
                <a:effectLst/>
                <a:latin typeface="+mn-lt"/>
                <a:ea typeface="+mn-ea"/>
                <a:cs typeface="+mn-cs"/>
              </a:rPr>
              <a:t> Abuse.</a:t>
            </a:r>
            <a:r>
              <a:rPr lang="en-US" sz="1200" b="0" i="0" kern="1200" dirty="0">
                <a:solidFill>
                  <a:schemeClr val="tx1"/>
                </a:solidFill>
                <a:effectLst/>
                <a:latin typeface="+mn-lt"/>
                <a:ea typeface="+mn-ea"/>
                <a:cs typeface="+mn-cs"/>
              </a:rPr>
              <a:t> (2016). </a:t>
            </a:r>
            <a:r>
              <a:rPr lang="en-US" sz="1200" b="0" i="1" kern="1200" dirty="0">
                <a:solidFill>
                  <a:schemeClr val="tx1"/>
                </a:solidFill>
                <a:effectLst/>
                <a:latin typeface="+mn-lt"/>
                <a:ea typeface="+mn-ea"/>
                <a:cs typeface="+mn-cs"/>
              </a:rPr>
              <a:t>Cocaine Research</a:t>
            </a:r>
            <a:r>
              <a:rPr lang="en-US" sz="1200" b="0" i="1" kern="1200" baseline="0" dirty="0">
                <a:solidFill>
                  <a:schemeClr val="tx1"/>
                </a:solidFill>
                <a:effectLst/>
                <a:latin typeface="+mn-lt"/>
                <a:ea typeface="+mn-ea"/>
                <a:cs typeface="+mn-cs"/>
              </a:rPr>
              <a:t> Report Series</a:t>
            </a:r>
            <a:r>
              <a:rPr lang="en-US" sz="1200" b="0" i="0" kern="1200" baseline="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Available at: </a:t>
            </a:r>
            <a:r>
              <a:rPr lang="en-US" sz="1200" b="0" i="0" kern="1200" dirty="0">
                <a:solidFill>
                  <a:schemeClr val="tx1"/>
                </a:solidFill>
                <a:effectLst/>
                <a:latin typeface="+mn-lt"/>
                <a:ea typeface="+mn-ea"/>
                <a:cs typeface="+mn-cs"/>
              </a:rPr>
              <a:t>https://www.drugabuse.gov/publications/research-reports/cocaine.</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76</a:t>
            </a:fld>
            <a:endParaRPr lang="en-US" altLang="en-US"/>
          </a:p>
        </p:txBody>
      </p:sp>
    </p:spTree>
    <p:extLst>
      <p:ext uri="{BB962C8B-B14F-4D97-AF65-F5344CB8AC3E}">
        <p14:creationId xmlns:p14="http://schemas.microsoft.com/office/powerpoint/2010/main" val="38006143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According to a recent animal</a:t>
            </a:r>
            <a:r>
              <a:rPr lang="en-US" b="0" baseline="0" dirty="0" smtClean="0"/>
              <a:t> </a:t>
            </a:r>
            <a:r>
              <a:rPr lang="en-US" b="0" dirty="0" smtClean="0"/>
              <a:t>study</a:t>
            </a:r>
            <a:r>
              <a:rPr lang="en-US" b="0" baseline="0" dirty="0" smtClean="0"/>
              <a:t> </a:t>
            </a:r>
            <a:r>
              <a:rPr lang="en-US" b="0" dirty="0" smtClean="0"/>
              <a:t>conducted at the University</a:t>
            </a:r>
            <a:r>
              <a:rPr lang="en-US" b="0" baseline="0" dirty="0" smtClean="0"/>
              <a:t> of California, Los Angeles by Kim and colleagues, further evidence was compiled that cocaine use disrupts the immune system, making people who use the drug more likely to become infected with HIV, because cocaine blunts the potency of the body’s defense against the virus. The next stage of Kim’s research will be to determine how cocaine abuse might affect HIV transmission in mucosal membranes; how pre- and post-exposure prophylaxis (</a:t>
            </a:r>
            <a:r>
              <a:rPr lang="en-US" b="0" baseline="0" dirty="0" err="1" smtClean="0"/>
              <a:t>PrEP</a:t>
            </a:r>
            <a:r>
              <a:rPr lang="en-US" b="0" baseline="0" dirty="0" smtClean="0"/>
              <a:t> and PEP) can be affected by cocaine exposure; how cocaine might affect viral latency; and how cocaine may alter the body’s immune defenses from other viral infections.</a:t>
            </a:r>
          </a:p>
          <a:p>
            <a:endParaRPr lang="en-US" b="1" baseline="0" dirty="0" smtClean="0"/>
          </a:p>
          <a:p>
            <a:r>
              <a:rPr lang="en-US" b="1" dirty="0" smtClean="0"/>
              <a:t>REFERENCE:</a:t>
            </a:r>
          </a:p>
          <a:p>
            <a:r>
              <a:rPr lang="en-US" dirty="0" smtClean="0"/>
              <a:t>Kim,</a:t>
            </a:r>
            <a:r>
              <a:rPr lang="en-US" baseline="0" dirty="0" smtClean="0"/>
              <a:t> S.G., Lowe, E.L., Dixit, D., </a:t>
            </a:r>
            <a:r>
              <a:rPr lang="en-US" baseline="0" dirty="0" err="1" smtClean="0"/>
              <a:t>Youn</a:t>
            </a:r>
            <a:r>
              <a:rPr lang="en-US" baseline="0" dirty="0" smtClean="0"/>
              <a:t>, C.S., Kim, I.J., Jung, J.B., </a:t>
            </a:r>
            <a:r>
              <a:rPr lang="en-US" baseline="0" dirty="0" err="1" smtClean="0"/>
              <a:t>Rovner</a:t>
            </a:r>
            <a:r>
              <a:rPr lang="en-US" baseline="0" dirty="0" smtClean="0"/>
              <a:t>, R., Zack, J.A., &amp; </a:t>
            </a:r>
            <a:r>
              <a:rPr lang="en-US" baseline="0" dirty="0" err="1" smtClean="0"/>
              <a:t>Vatakis</a:t>
            </a:r>
            <a:r>
              <a:rPr lang="en-US" baseline="0" dirty="0" smtClean="0"/>
              <a:t>, D.N. (2015). Cocaine-mediated impact on HIV infection in humanized BLT mice. </a:t>
            </a:r>
            <a:r>
              <a:rPr lang="en-US" i="1" baseline="0" dirty="0" smtClean="0"/>
              <a:t>Scientific Reports, 5</a:t>
            </a:r>
            <a:r>
              <a:rPr lang="en-US" i="0" baseline="0" dirty="0" smtClean="0"/>
              <a:t>(10010), 1-11.</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77</a:t>
            </a:fld>
            <a:endParaRPr lang="en-US" altLang="en-US"/>
          </a:p>
        </p:txBody>
      </p:sp>
    </p:spTree>
    <p:extLst>
      <p:ext uri="{BB962C8B-B14F-4D97-AF65-F5344CB8AC3E}">
        <p14:creationId xmlns:p14="http://schemas.microsoft.com/office/powerpoint/2010/main" val="6980278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This </a:t>
            </a:r>
            <a:r>
              <a:rPr lang="en-US" altLang="en-US" sz="900" dirty="0"/>
              <a:t>study is one of the first to look at the link between crack and powder cocaine use and HIV risk behaviors in adolescents.</a:t>
            </a:r>
            <a:r>
              <a:rPr lang="en-US" altLang="en-US" sz="900" baseline="0" dirty="0"/>
              <a:t> </a:t>
            </a:r>
            <a:r>
              <a:rPr lang="en-US" altLang="en-US" sz="900" dirty="0"/>
              <a:t>Teens with a history of crack or powder cocaine use are significantly more likely to engage in unprotected sex than youth who have never used these drugs, putting themselves at increased risk for HIV</a:t>
            </a:r>
            <a:r>
              <a:rPr lang="en-US" altLang="en-US" sz="900" dirty="0" smtClean="0"/>
              <a:t>.</a:t>
            </a:r>
          </a:p>
          <a:p>
            <a:pPr marL="0" indent="0">
              <a:buFontTx/>
              <a:buNone/>
            </a:pPr>
            <a:endParaRPr lang="en-US" altLang="en-US" sz="900" dirty="0" smtClean="0"/>
          </a:p>
          <a:p>
            <a:pPr marL="0" indent="0">
              <a:buFontTx/>
              <a:buNone/>
            </a:pPr>
            <a:r>
              <a:rPr lang="en-US" altLang="en-US" sz="900" b="1" dirty="0" smtClean="0"/>
              <a:t>REFERENCE:</a:t>
            </a:r>
          </a:p>
          <a:p>
            <a:pPr marL="0" indent="0">
              <a:buFontTx/>
              <a:buNone/>
            </a:pPr>
            <a:r>
              <a:rPr lang="en-US" altLang="en-US" sz="900" dirty="0" err="1" smtClean="0"/>
              <a:t>Tolou</a:t>
            </a:r>
            <a:r>
              <a:rPr lang="en-US" altLang="en-US" sz="900" dirty="0" smtClean="0"/>
              <a:t>-Shams,</a:t>
            </a:r>
            <a:r>
              <a:rPr lang="en-US" altLang="en-US" sz="900" baseline="0" dirty="0" smtClean="0"/>
              <a:t> M., Feldstein Ewing, S.W., Tarantino, N., &amp; Brown, L.K. (2010). Crack and cocaine use among adolescents in psychiatric treatment: Associations with HIV risk. </a:t>
            </a:r>
            <a:r>
              <a:rPr lang="en-US" altLang="en-US" sz="900" i="1" baseline="0" dirty="0" smtClean="0"/>
              <a:t>Journal of Child and Adolescent Substance Abuse, 19</a:t>
            </a:r>
            <a:r>
              <a:rPr lang="en-US" altLang="en-US" sz="900" i="0" baseline="0" dirty="0" smtClean="0"/>
              <a:t>(2), 122-134.</a:t>
            </a:r>
          </a:p>
          <a:p>
            <a:pPr marL="0" indent="0">
              <a:buFontTx/>
              <a:buNone/>
            </a:pPr>
            <a:endParaRPr lang="en-US" altLang="en-US" sz="900" i="0" baseline="0" dirty="0" smtClean="0"/>
          </a:p>
          <a:p>
            <a:pPr marL="0" indent="0">
              <a:buFontTx/>
              <a:buNone/>
            </a:pPr>
            <a:r>
              <a:rPr lang="en-US" altLang="en-US" sz="900" i="0" baseline="0" dirty="0" smtClean="0"/>
              <a:t>Image Credit: Fotolia, purchased image, 2017. </a:t>
            </a:r>
            <a:endParaRPr lang="en-US" altLang="en-US" sz="900"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The NY/NJ </a:t>
            </a:r>
            <a:r>
              <a:rPr lang="en-US" altLang="en-US" sz="900" dirty="0" smtClean="0"/>
              <a:t>AIDS Education</a:t>
            </a:r>
            <a:r>
              <a:rPr lang="en-US" altLang="en-US" sz="900" baseline="0" dirty="0" smtClean="0"/>
              <a:t> and Training Center (A</a:t>
            </a:r>
            <a:r>
              <a:rPr lang="en-US" altLang="en-US" sz="900" dirty="0" smtClean="0"/>
              <a:t>ETC) developed </a:t>
            </a:r>
            <a:r>
              <a:rPr lang="en-US" altLang="en-US" sz="900" dirty="0"/>
              <a:t>a pocket guide entitled, “</a:t>
            </a:r>
            <a:r>
              <a:rPr lang="en-US" altLang="en-US" sz="900" i="1" dirty="0"/>
              <a:t>Recreational Drugs and HIV Antiretrovirals: A Guide to Interactions for Clinicians, 2014</a:t>
            </a:r>
            <a:r>
              <a:rPr lang="en-US" altLang="en-US" sz="900" dirty="0"/>
              <a:t>.” The guide outlines known drug interactions for a variety of street drugs, including: alcohol, amphetamines, cocaine, ecstasy, etc.</a:t>
            </a:r>
            <a:r>
              <a:rPr lang="en-US" altLang="en-US" sz="900" baseline="0" dirty="0"/>
              <a:t> </a:t>
            </a:r>
            <a:r>
              <a:rPr lang="en-US" altLang="en-US" sz="900" dirty="0"/>
              <a:t>At this time, according to research conducted through November 2009, there are no known drug interactions between cocaine and the HIV </a:t>
            </a:r>
            <a:r>
              <a:rPr lang="en-US" altLang="en-US" sz="900" dirty="0" err="1"/>
              <a:t>antiretrovirals</a:t>
            </a:r>
            <a:r>
              <a:rPr lang="en-US" altLang="en-US" sz="900" dirty="0"/>
              <a:t>.</a:t>
            </a:r>
          </a:p>
          <a:p>
            <a:pPr marL="0" indent="0">
              <a:buFontTx/>
              <a:buNone/>
            </a:pPr>
            <a:endParaRPr lang="en-US" altLang="en-US" sz="900" dirty="0"/>
          </a:p>
          <a:p>
            <a:pPr marL="0" indent="0">
              <a:buFontTx/>
              <a:buNone/>
            </a:pPr>
            <a:r>
              <a:rPr lang="en-US" altLang="en-US" sz="900" dirty="0"/>
              <a:t>The full</a:t>
            </a:r>
            <a:r>
              <a:rPr lang="en-US" altLang="en-US" sz="900" baseline="0" dirty="0"/>
              <a:t> guide can be downloaded from: http://www.nynjaetc.org/documents/2014_RecreationalDrugInteractionGuide.pdf. </a:t>
            </a:r>
            <a:endParaRPr lang="en-US" altLang="en-US" sz="9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900" b="1" dirty="0"/>
              <a:t>Answer Key:</a:t>
            </a:r>
          </a:p>
          <a:p>
            <a:r>
              <a:rPr lang="en-US" altLang="en-US" sz="900" dirty="0"/>
              <a:t>#5 – correct response is B (False)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defRPr sz="4400">
                <a:solidFill>
                  <a:schemeClr val="bg1"/>
                </a:solidFill>
                <a:latin typeface="Arial" panose="020B0604020202020204" pitchFamily="34" charset="0"/>
              </a:defRPr>
            </a:lvl1pPr>
            <a:lvl2pPr marL="742950" indent="-285750" defTabSz="950913">
              <a:defRPr sz="4400">
                <a:solidFill>
                  <a:schemeClr val="bg1"/>
                </a:solidFill>
                <a:latin typeface="Arial" panose="020B0604020202020204" pitchFamily="34" charset="0"/>
              </a:defRPr>
            </a:lvl2pPr>
            <a:lvl3pPr marL="1143000" indent="-228600" defTabSz="950913">
              <a:defRPr sz="4400">
                <a:solidFill>
                  <a:schemeClr val="bg1"/>
                </a:solidFill>
                <a:latin typeface="Arial" panose="020B0604020202020204" pitchFamily="34" charset="0"/>
              </a:defRPr>
            </a:lvl3pPr>
            <a:lvl4pPr marL="1600200" indent="-228600" defTabSz="950913">
              <a:defRPr sz="4400">
                <a:solidFill>
                  <a:schemeClr val="bg1"/>
                </a:solidFill>
                <a:latin typeface="Arial" panose="020B0604020202020204" pitchFamily="34" charset="0"/>
              </a:defRPr>
            </a:lvl4pPr>
            <a:lvl5pPr marL="2057400" indent="-228600" defTabSz="950913">
              <a:defRPr sz="4400">
                <a:solidFill>
                  <a:schemeClr val="bg1"/>
                </a:solidFill>
                <a:latin typeface="Arial" panose="020B0604020202020204" pitchFamily="34" charset="0"/>
              </a:defRPr>
            </a:lvl5pPr>
            <a:lvl6pPr marL="2514600" indent="-228600" algn="r" defTabSz="950913" eaLnBrk="0" fontAlgn="base" hangingPunct="0">
              <a:spcBef>
                <a:spcPct val="0"/>
              </a:spcBef>
              <a:spcAft>
                <a:spcPct val="0"/>
              </a:spcAft>
              <a:defRPr sz="4400">
                <a:solidFill>
                  <a:schemeClr val="bg1"/>
                </a:solidFill>
                <a:latin typeface="Arial" panose="020B0604020202020204" pitchFamily="34" charset="0"/>
              </a:defRPr>
            </a:lvl6pPr>
            <a:lvl7pPr marL="2971800" indent="-228600" algn="r" defTabSz="950913" eaLnBrk="0" fontAlgn="base" hangingPunct="0">
              <a:spcBef>
                <a:spcPct val="0"/>
              </a:spcBef>
              <a:spcAft>
                <a:spcPct val="0"/>
              </a:spcAft>
              <a:defRPr sz="4400">
                <a:solidFill>
                  <a:schemeClr val="bg1"/>
                </a:solidFill>
                <a:latin typeface="Arial" panose="020B0604020202020204" pitchFamily="34" charset="0"/>
              </a:defRPr>
            </a:lvl7pPr>
            <a:lvl8pPr marL="3429000" indent="-228600" algn="r" defTabSz="950913" eaLnBrk="0" fontAlgn="base" hangingPunct="0">
              <a:spcBef>
                <a:spcPct val="0"/>
              </a:spcBef>
              <a:spcAft>
                <a:spcPct val="0"/>
              </a:spcAft>
              <a:defRPr sz="4400">
                <a:solidFill>
                  <a:schemeClr val="bg1"/>
                </a:solidFill>
                <a:latin typeface="Arial" panose="020B0604020202020204" pitchFamily="34" charset="0"/>
              </a:defRPr>
            </a:lvl8pPr>
            <a:lvl9pPr marL="3886200" indent="-228600" algn="r" defTabSz="950913" eaLnBrk="0" fontAlgn="base" hangingPunct="0">
              <a:spcBef>
                <a:spcPct val="0"/>
              </a:spcBef>
              <a:spcAft>
                <a:spcPct val="0"/>
              </a:spcAft>
              <a:defRPr sz="4400">
                <a:solidFill>
                  <a:schemeClr val="bg1"/>
                </a:solidFill>
                <a:latin typeface="Arial" panose="020B0604020202020204" pitchFamily="34" charset="0"/>
              </a:defRPr>
            </a:lvl9pPr>
          </a:lstStyle>
          <a:p>
            <a:fld id="{8BAD9CB5-043D-45A3-AD07-84612C25EAC5}" type="slidenum">
              <a:rPr lang="en-US" altLang="en-US" sz="1200">
                <a:solidFill>
                  <a:schemeClr val="tx1"/>
                </a:solidFill>
                <a:latin typeface="Times New Roman" panose="02020603050405020304" pitchFamily="18" charset="0"/>
              </a:rPr>
              <a:pPr/>
              <a:t>80</a:t>
            </a:fld>
            <a:endParaRPr lang="en-US" altLang="en-US" sz="1200">
              <a:solidFill>
                <a:schemeClr val="tx1"/>
              </a:solidFill>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xfrm>
            <a:off x="1177925" y="704850"/>
            <a:ext cx="4697413" cy="3522663"/>
          </a:xfrm>
          <a:ln/>
        </p:spPr>
      </p:sp>
      <p:sp>
        <p:nvSpPr>
          <p:cNvPr id="5124" name="Rectangle 3"/>
          <p:cNvSpPr>
            <a:spLocks noGrp="1" noChangeArrowheads="1"/>
          </p:cNvSpPr>
          <p:nvPr>
            <p:ph type="body" idx="1"/>
          </p:nvPr>
        </p:nvSpPr>
        <p:spPr>
          <a:xfrm>
            <a:off x="939800" y="4462463"/>
            <a:ext cx="5173663" cy="422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This</a:t>
            </a:r>
            <a:r>
              <a:rPr lang="en-US" baseline="0" dirty="0" smtClean="0"/>
              <a:t> </a:t>
            </a:r>
            <a:r>
              <a:rPr lang="en-US" dirty="0" smtClean="0"/>
              <a:t>series</a:t>
            </a:r>
            <a:r>
              <a:rPr lang="en-US" baseline="0" dirty="0" smtClean="0"/>
              <a:t> </a:t>
            </a:r>
            <a:r>
              <a:rPr lang="en-US" baseline="0" dirty="0"/>
              <a:t>of statistics demonstrate the point that the farther along that </a:t>
            </a:r>
            <a:r>
              <a:rPr lang="en-US" baseline="0" dirty="0" smtClean="0"/>
              <a:t>an MSM </a:t>
            </a:r>
            <a:r>
              <a:rPr lang="en-US" baseline="0" dirty="0"/>
              <a:t>is in the treatment system, the more likely he is to be diagnosed with HIV</a:t>
            </a:r>
            <a:r>
              <a:rPr lang="en-US" baseline="0" dirty="0" smtClean="0"/>
              <a:t>. By starting at the left side of the graph, </a:t>
            </a:r>
            <a:r>
              <a:rPr lang="en-US" sz="1200" b="0" i="0" u="none" strike="noStrike" kern="1200" baseline="0" dirty="0" smtClean="0">
                <a:solidFill>
                  <a:schemeClr val="tx1"/>
                </a:solidFill>
                <a:latin typeface="+mn-lt"/>
                <a:ea typeface="+mn-ea"/>
                <a:cs typeface="+mn-cs"/>
              </a:rPr>
              <a:t>HIV prevalence is lower in samples of MSM seeking prevention or non-intervention projects. As you move to the right, the prevalence increases, with very high prevalence observed in the treatment samples.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REFERENCE:</a:t>
            </a:r>
          </a:p>
          <a:p>
            <a:r>
              <a:rPr lang="en-US" sz="1200" b="0" i="0" u="none" strike="noStrike" kern="1200" baseline="0" dirty="0" smtClean="0">
                <a:solidFill>
                  <a:schemeClr val="tx1"/>
                </a:solidFill>
                <a:latin typeface="+mn-lt"/>
                <a:ea typeface="+mn-ea"/>
                <a:cs typeface="+mn-cs"/>
              </a:rPr>
              <a:t>Shoptaw, S., &amp; Reback, C.J. (2006). Associations between methamphetamine use and HIV among men who have sex with men: A model for guiding public policy. </a:t>
            </a:r>
            <a:r>
              <a:rPr lang="en-US" sz="1200" b="0" i="1" u="none" strike="noStrike" kern="1200" baseline="0" dirty="0" smtClean="0">
                <a:solidFill>
                  <a:schemeClr val="tx1"/>
                </a:solidFill>
                <a:latin typeface="+mn-lt"/>
                <a:ea typeface="+mn-ea"/>
                <a:cs typeface="+mn-cs"/>
              </a:rPr>
              <a:t>Journal of Urban Health: Bulletin of the New York Academy of Science, 83</a:t>
            </a:r>
            <a:r>
              <a:rPr lang="en-US" sz="1200" b="0" i="0" u="none" strike="noStrike" kern="1200" baseline="0" dirty="0" smtClean="0">
                <a:solidFill>
                  <a:schemeClr val="tx1"/>
                </a:solidFill>
                <a:latin typeface="+mn-lt"/>
                <a:ea typeface="+mn-ea"/>
                <a:cs typeface="+mn-cs"/>
              </a:rPr>
              <a:t>(6), 1151-1157.</a:t>
            </a:r>
            <a:endParaRPr lang="en-US" i="0" dirty="0" smtClean="0"/>
          </a:p>
        </p:txBody>
      </p:sp>
    </p:spTree>
    <p:extLst>
      <p:ext uri="{BB962C8B-B14F-4D97-AF65-F5344CB8AC3E}">
        <p14:creationId xmlns:p14="http://schemas.microsoft.com/office/powerpoint/2010/main" val="36683056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According to Shoptaw and Reback, this “time-to-response” association has implications for guiding interventions, with lower-intensity prevention likely sufficient to help recreational and chronic users reach drug and sexual risk-behavior goals and high-intensity treatments likely necessary for MSM with dependence to reach drug and sexual risk-behavior goals. </a:t>
            </a:r>
          </a:p>
          <a:p>
            <a:endParaRPr lang="en-US"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REFERENCE:</a:t>
            </a:r>
          </a:p>
          <a:p>
            <a:r>
              <a:rPr lang="en-US" sz="1200" b="0" i="0" u="none" strike="noStrike" kern="1200" baseline="0" dirty="0" smtClean="0">
                <a:solidFill>
                  <a:schemeClr val="tx1"/>
                </a:solidFill>
                <a:latin typeface="+mn-lt"/>
                <a:ea typeface="+mn-ea"/>
                <a:cs typeface="+mn-cs"/>
              </a:rPr>
              <a:t>Shoptaw, S., &amp; Reback, C.J. (2006). Associations between methamphetamine use and HIV among men who have sex with men: A model for guiding public policy. </a:t>
            </a:r>
            <a:r>
              <a:rPr lang="en-US" sz="1200" b="0" i="1" u="none" strike="noStrike" kern="1200" baseline="0" dirty="0" smtClean="0">
                <a:solidFill>
                  <a:schemeClr val="tx1"/>
                </a:solidFill>
                <a:latin typeface="+mn-lt"/>
                <a:ea typeface="+mn-ea"/>
                <a:cs typeface="+mn-cs"/>
              </a:rPr>
              <a:t>Journal of Urban Health: Bulletin of the New York Academy of Science, 83</a:t>
            </a:r>
            <a:r>
              <a:rPr lang="en-US" sz="1200" b="0" i="0" u="none" strike="noStrike" kern="1200" baseline="0" dirty="0" smtClean="0">
                <a:solidFill>
                  <a:schemeClr val="tx1"/>
                </a:solidFill>
                <a:latin typeface="+mn-lt"/>
                <a:ea typeface="+mn-ea"/>
                <a:cs typeface="+mn-cs"/>
              </a:rPr>
              <a:t>(6), 1151-1157.</a:t>
            </a:r>
            <a:endParaRPr lang="en-US" i="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81</a:t>
            </a:fld>
            <a:endParaRPr lang="en-US" altLang="en-US"/>
          </a:p>
        </p:txBody>
      </p:sp>
    </p:spTree>
    <p:extLst>
      <p:ext uri="{BB962C8B-B14F-4D97-AF65-F5344CB8AC3E}">
        <p14:creationId xmlns:p14="http://schemas.microsoft.com/office/powerpoint/2010/main" val="41554585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a:t>
            </a:r>
            <a:r>
              <a:rPr lang="en-US" sz="1200" b="0" i="0" u="none" strike="noStrike" kern="1200" baseline="0" dirty="0">
                <a:solidFill>
                  <a:schemeClr val="tx1"/>
                </a:solidFill>
                <a:latin typeface="+mn-lt"/>
                <a:ea typeface="+mn-ea"/>
                <a:cs typeface="+mn-cs"/>
              </a:rPr>
              <a:t>connection between crystal meth use and HIV transmission has been well established by researchers. Individuals who use methamphetamine are more likely to become infected with HIV and transmit the virus to others. Studies have also documented more substantial brain damage and cognitive impairment people who use meth and are infected with HIV, as compared to people living with HIV who do not use meth.</a:t>
            </a:r>
          </a:p>
          <a:p>
            <a:endParaRPr lang="en-US" baseline="0" dirty="0"/>
          </a:p>
          <a:p>
            <a:r>
              <a:rPr lang="en-US" b="1" baseline="0" dirty="0"/>
              <a:t>REFERENCE:</a:t>
            </a:r>
          </a:p>
          <a:p>
            <a:r>
              <a:rPr lang="en-US" sz="1200" b="0" i="0" kern="1200" dirty="0" err="1">
                <a:solidFill>
                  <a:schemeClr val="tx1"/>
                </a:solidFill>
                <a:effectLst/>
                <a:latin typeface="+mn-lt"/>
                <a:ea typeface="+mn-ea"/>
                <a:cs typeface="+mn-cs"/>
              </a:rPr>
              <a:t>Yeon</a:t>
            </a:r>
            <a:r>
              <a:rPr lang="en-US" sz="1200" b="0" i="0" kern="1200" dirty="0">
                <a:solidFill>
                  <a:schemeClr val="tx1"/>
                </a:solidFill>
                <a:effectLst/>
                <a:latin typeface="+mn-lt"/>
                <a:ea typeface="+mn-ea"/>
                <a:cs typeface="+mn-cs"/>
              </a:rPr>
              <a:t>, P.A., &amp; Albrecht, H. (2007). Crystal meth and HIV/AIDS: The perfect</a:t>
            </a:r>
            <a:r>
              <a:rPr lang="en-US" sz="1200" b="0" i="0" kern="1200" baseline="0" dirty="0">
                <a:solidFill>
                  <a:schemeClr val="tx1"/>
                </a:solidFill>
                <a:effectLst/>
                <a:latin typeface="+mn-lt"/>
                <a:ea typeface="+mn-ea"/>
                <a:cs typeface="+mn-cs"/>
              </a:rPr>
              <a:t> storm? </a:t>
            </a:r>
            <a:r>
              <a:rPr lang="en-US" sz="1200" b="0" i="1" kern="1200" baseline="0" dirty="0">
                <a:solidFill>
                  <a:schemeClr val="tx1"/>
                </a:solidFill>
                <a:effectLst/>
                <a:latin typeface="+mn-lt"/>
                <a:ea typeface="+mn-ea"/>
                <a:cs typeface="+mn-cs"/>
              </a:rPr>
              <a:t>NEJM Journal </a:t>
            </a:r>
            <a:r>
              <a:rPr lang="en-US" sz="1200" b="0" i="0" kern="1200" baseline="0" dirty="0">
                <a:solidFill>
                  <a:schemeClr val="tx1"/>
                </a:solidFill>
                <a:effectLst/>
                <a:latin typeface="+mn-lt"/>
                <a:ea typeface="+mn-ea"/>
                <a:cs typeface="+mn-cs"/>
              </a:rPr>
              <a:t>Watch, December 3, 2007.</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82</a:t>
            </a:fld>
            <a:endParaRPr lang="en-US" altLang="en-US"/>
          </a:p>
        </p:txBody>
      </p:sp>
    </p:spTree>
    <p:extLst>
      <p:ext uri="{BB962C8B-B14F-4D97-AF65-F5344CB8AC3E}">
        <p14:creationId xmlns:p14="http://schemas.microsoft.com/office/powerpoint/2010/main" val="332242394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According</a:t>
            </a:r>
            <a:r>
              <a:rPr lang="en-US" b="0" baseline="0" dirty="0" smtClean="0"/>
              <a:t> to a paper published by </a:t>
            </a:r>
            <a:r>
              <a:rPr lang="en-US" b="0" baseline="0" dirty="0" err="1" smtClean="0"/>
              <a:t>Toussi</a:t>
            </a:r>
            <a:r>
              <a:rPr lang="en-US" b="0" baseline="0" dirty="0" smtClean="0"/>
              <a:t> and colleagues in 2009, methamphetamine speeds up HIV replication in both test tube and animal studies. This slide details the key findings from the test tube studies and mouse model studies.</a:t>
            </a:r>
            <a:endParaRPr lang="en-US" b="0" dirty="0"/>
          </a:p>
          <a:p>
            <a:endParaRPr lang="en-US" dirty="0" smtClean="0"/>
          </a:p>
          <a:p>
            <a:r>
              <a:rPr lang="en-US" b="1" dirty="0" smtClean="0"/>
              <a:t>REFERENCE:</a:t>
            </a:r>
          </a:p>
          <a:p>
            <a:r>
              <a:rPr lang="en-US" dirty="0" err="1" smtClean="0"/>
              <a:t>Toussi</a:t>
            </a:r>
            <a:r>
              <a:rPr lang="en-US" dirty="0" smtClean="0"/>
              <a:t>, S.S.,</a:t>
            </a:r>
            <a:r>
              <a:rPr lang="en-US" baseline="0" dirty="0" smtClean="0"/>
              <a:t> Joseph, A., Zheng, J.H., Dutta, M., </a:t>
            </a:r>
            <a:r>
              <a:rPr lang="en-US" baseline="0" dirty="0" err="1" smtClean="0"/>
              <a:t>Santambrogio</a:t>
            </a:r>
            <a:r>
              <a:rPr lang="en-US" baseline="0" dirty="0" smtClean="0"/>
              <a:t>, L., &amp; Goldstein, H. (2009). Short communication: Methamphetamine treatment increases in vitro and in vivo HIV replication. </a:t>
            </a:r>
            <a:r>
              <a:rPr lang="en-US" i="1" baseline="0" dirty="0" smtClean="0"/>
              <a:t>AIDS Research and Human Retroviruses, 25</a:t>
            </a:r>
            <a:r>
              <a:rPr lang="en-US" i="0" baseline="0" dirty="0" smtClean="0"/>
              <a:t>(17), 1117-1121.</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83</a:t>
            </a:fld>
            <a:endParaRPr lang="en-US" altLang="en-US"/>
          </a:p>
        </p:txBody>
      </p:sp>
    </p:spTree>
    <p:extLst>
      <p:ext uri="{BB962C8B-B14F-4D97-AF65-F5344CB8AC3E}">
        <p14:creationId xmlns:p14="http://schemas.microsoft.com/office/powerpoint/2010/main" val="4871546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err="1" smtClean="0"/>
              <a:t>Cherner</a:t>
            </a:r>
            <a:r>
              <a:rPr lang="en-US" b="0" dirty="0" smtClean="0"/>
              <a:t> published an</a:t>
            </a:r>
            <a:r>
              <a:rPr lang="en-US" b="0" baseline="0" dirty="0" smtClean="0"/>
              <a:t> article </a:t>
            </a:r>
            <a:r>
              <a:rPr lang="en-US" b="0" dirty="0" smtClean="0"/>
              <a:t>in the </a:t>
            </a:r>
            <a:r>
              <a:rPr lang="en-US" b="0" i="1" dirty="0" smtClean="0"/>
              <a:t>APA Psychology and AIDS Exchange Newsletter </a:t>
            </a:r>
            <a:r>
              <a:rPr lang="en-US" b="0" dirty="0" smtClean="0"/>
              <a:t>in 2013</a:t>
            </a:r>
            <a:r>
              <a:rPr lang="en-US" b="0" baseline="0" dirty="0" smtClean="0"/>
              <a:t> about the effects of methamphetamine on the brain of a person infected with HIV. This slide details the key findings.</a:t>
            </a:r>
            <a:endParaRPr lang="en-US" b="0" dirty="0"/>
          </a:p>
          <a:p>
            <a:endParaRPr lang="en-US" dirty="0"/>
          </a:p>
          <a:p>
            <a:r>
              <a:rPr lang="en-US" b="1" dirty="0" smtClean="0"/>
              <a:t>REFERENCE:</a:t>
            </a:r>
            <a:endParaRPr lang="en-US" b="1" dirty="0"/>
          </a:p>
          <a:p>
            <a:r>
              <a:rPr lang="en-US" dirty="0" err="1"/>
              <a:t>Cherner</a:t>
            </a:r>
            <a:r>
              <a:rPr lang="en-US" dirty="0"/>
              <a:t>, M. (2013). The HIV+ brain on drugs: Focus on methamphetamine. </a:t>
            </a:r>
            <a:r>
              <a:rPr lang="en-US" i="1" dirty="0"/>
              <a:t>American Psychological Association,</a:t>
            </a:r>
            <a:r>
              <a:rPr lang="en-US" i="1" baseline="0" dirty="0"/>
              <a:t> </a:t>
            </a:r>
            <a:r>
              <a:rPr lang="en-US" i="1" dirty="0"/>
              <a:t>Psychology</a:t>
            </a:r>
            <a:r>
              <a:rPr lang="en-US" i="1" baseline="0" dirty="0"/>
              <a:t> and AIDS Exchange Newsletter.</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84</a:t>
            </a:fld>
            <a:endParaRPr lang="en-US" altLang="en-US"/>
          </a:p>
        </p:txBody>
      </p:sp>
    </p:spTree>
    <p:extLst>
      <p:ext uri="{BB962C8B-B14F-4D97-AF65-F5344CB8AC3E}">
        <p14:creationId xmlns:p14="http://schemas.microsoft.com/office/powerpoint/2010/main" val="41148308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Blackstone</a:t>
            </a:r>
            <a:r>
              <a:rPr lang="en-US" baseline="0" dirty="0"/>
              <a:t> </a:t>
            </a:r>
            <a:r>
              <a:rPr lang="en-US" dirty="0"/>
              <a:t>and colleagues from the University</a:t>
            </a:r>
            <a:r>
              <a:rPr lang="en-US" baseline="0" dirty="0"/>
              <a:t> of San Diego, Translational Methamphetamine AIDS Research Center conducted a study to assess daily functioning among nearly 800 individuals who are HIV positive and use methamphetamine</a:t>
            </a:r>
            <a:r>
              <a:rPr lang="en-US" baseline="0" dirty="0" smtClean="0"/>
              <a:t>. They assessed daily functioning in four key areas – everyday cognitive symptoms, instrumental (skilled) activities of daily living, basic activities of daily living, and employment. The next slide contains the key findings from the study.</a:t>
            </a:r>
            <a:endParaRPr lang="en-US" baseline="0" dirty="0"/>
          </a:p>
          <a:p>
            <a:endParaRPr lang="en-US" baseline="0" dirty="0"/>
          </a:p>
          <a:p>
            <a:r>
              <a:rPr lang="en-US" b="1" baseline="0" dirty="0"/>
              <a:t>REFERENCE:</a:t>
            </a:r>
          </a:p>
          <a:p>
            <a:r>
              <a:rPr lang="en-US" baseline="0" dirty="0"/>
              <a:t>Blackstone, K., </a:t>
            </a:r>
            <a:r>
              <a:rPr lang="en-US" baseline="0" dirty="0" err="1"/>
              <a:t>Iudicello</a:t>
            </a:r>
            <a:r>
              <a:rPr lang="en-US" baseline="0" dirty="0"/>
              <a:t>, J.E., Morgan, E.E., Weber, E., Moore, D.J., Franklin, D.R., Ellis, R.J., Grant, I., Woods, S.P., and the TMARC Group. (2013). HIV infection heightens concurrent risk of functional dependence in persons with chronic methamphetamine use. </a:t>
            </a:r>
            <a:r>
              <a:rPr lang="en-US" i="1" baseline="0" dirty="0"/>
              <a:t>Journal of Addiction Medicine, 7</a:t>
            </a:r>
            <a:r>
              <a:rPr lang="en-US" i="0" baseline="0" dirty="0"/>
              <a:t>(4), 255-263.</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85</a:t>
            </a:fld>
            <a:endParaRPr lang="en-US" altLang="en-US"/>
          </a:p>
        </p:txBody>
      </p:sp>
    </p:spTree>
    <p:extLst>
      <p:ext uri="{BB962C8B-B14F-4D97-AF65-F5344CB8AC3E}">
        <p14:creationId xmlns:p14="http://schemas.microsoft.com/office/powerpoint/2010/main" val="34104987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Participants</a:t>
            </a:r>
            <a:r>
              <a:rPr lang="en-US" baseline="0" dirty="0"/>
              <a:t> who use methamphetamine or are infected with HIV showed similar increases in functional dependence (need for assistance), as compared to participants who were not infected with HIV and did not use methamphetamine. Study participants who were infected with HIV and used methamphetamine showed the highest levels of functional impairment in most domains of daily life. The greatest disparities were seen in everyday cognitive abilities and skilled activities of daily life (2</a:t>
            </a:r>
            <a:r>
              <a:rPr lang="en-US" baseline="30000" dirty="0"/>
              <a:t>nd</a:t>
            </a:r>
            <a:r>
              <a:rPr lang="en-US" baseline="0" dirty="0"/>
              <a:t> and 3</a:t>
            </a:r>
            <a:r>
              <a:rPr lang="en-US" baseline="30000" dirty="0"/>
              <a:t>rd</a:t>
            </a:r>
            <a:r>
              <a:rPr lang="en-US" baseline="0" dirty="0"/>
              <a:t> set of bars from the left).</a:t>
            </a:r>
          </a:p>
          <a:p>
            <a:endParaRPr lang="en-US" baseline="0" dirty="0"/>
          </a:p>
          <a:p>
            <a:r>
              <a:rPr lang="en-US" baseline="0" dirty="0"/>
              <a:t>One clinical implication of this research study is the need for clinicians to carefully monitor medication compliance among patients who use methamphetamine, are infected with HIV, or both.</a:t>
            </a:r>
          </a:p>
          <a:p>
            <a:endParaRPr lang="en-US" baseline="0" dirty="0"/>
          </a:p>
          <a:p>
            <a:r>
              <a:rPr lang="en-US" b="1" baseline="0" dirty="0"/>
              <a:t>REFERENCE:</a:t>
            </a:r>
          </a:p>
          <a:p>
            <a:r>
              <a:rPr lang="en-US" baseline="0" dirty="0"/>
              <a:t>Blackstone, K., </a:t>
            </a:r>
            <a:r>
              <a:rPr lang="en-US" baseline="0" dirty="0" err="1"/>
              <a:t>Iudicello</a:t>
            </a:r>
            <a:r>
              <a:rPr lang="en-US" baseline="0" dirty="0"/>
              <a:t>, J.E., Morgan, E.E., Weber, E., Moore, D.J., Franklin, D.R., Ellis, R.J., Grant, I., Woods, S.P., and the TMARC Group. (2013). HIV infection heightens concurrent risk of functional dependence in persons with chronic methamphetamine use. </a:t>
            </a:r>
            <a:r>
              <a:rPr lang="en-US" i="1" baseline="0" dirty="0"/>
              <a:t>Journal of Addiction Medicine, 7</a:t>
            </a:r>
            <a:r>
              <a:rPr lang="en-US" i="0" baseline="0" dirty="0"/>
              <a:t>(4), 255-263.</a:t>
            </a:r>
            <a:r>
              <a:rPr lang="en-US" baseline="0" dirty="0"/>
              <a:t>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86</a:t>
            </a:fld>
            <a:endParaRPr lang="en-US" altLang="en-US"/>
          </a:p>
        </p:txBody>
      </p:sp>
    </p:spTree>
    <p:extLst>
      <p:ext uri="{BB962C8B-B14F-4D97-AF65-F5344CB8AC3E}">
        <p14:creationId xmlns:p14="http://schemas.microsoft.com/office/powerpoint/2010/main" val="10103264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sz="900" b="1" dirty="0"/>
              <a:t>INSTRUCTIONS</a:t>
            </a:r>
          </a:p>
          <a:p>
            <a:pPr marL="0" indent="0">
              <a:buFontTx/>
              <a:buNone/>
            </a:pPr>
            <a:r>
              <a:rPr lang="en-US" altLang="en-US" sz="900" b="1" dirty="0"/>
              <a:t>Read the case study aloud. Ask participants to break into pairs or small groups (depending on the size of the audience), and spend 5-10 minutes discussing the three questions. De-brief as a full group for 5-10 minutes. Ask for volunteers to briefly share responses to the three questions</a:t>
            </a:r>
            <a:r>
              <a:rPr lang="en-US" altLang="en-US" sz="900" b="1" dirty="0" smtClean="0"/>
              <a:t>.</a:t>
            </a:r>
          </a:p>
          <a:p>
            <a:pPr marL="0" indent="0">
              <a:buFontTx/>
              <a:buNone/>
            </a:pPr>
            <a:endParaRPr lang="en-US" altLang="en-US" sz="900" dirty="0" smtClean="0"/>
          </a:p>
          <a:p>
            <a:pPr marL="0" indent="0">
              <a:buFontTx/>
              <a:buNone/>
            </a:pPr>
            <a:r>
              <a:rPr lang="en-US" altLang="en-US" sz="900" dirty="0" smtClean="0"/>
              <a:t>Image Credit:</a:t>
            </a:r>
            <a:r>
              <a:rPr lang="en-US" altLang="en-US" sz="900" baseline="0" dirty="0" smtClean="0"/>
              <a:t> YMSM+LGBT Center of Excellent LGBT Curriculum (purchased image).</a:t>
            </a:r>
            <a:endParaRPr lang="en-US" altLang="en-US" sz="900"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defRPr/>
            </a:pPr>
            <a:r>
              <a:rPr lang="en-US" sz="900" b="1" dirty="0"/>
              <a:t>TRANSITION SLIDE</a:t>
            </a:r>
          </a:p>
          <a:p>
            <a:pPr indent="-228600">
              <a:buClr>
                <a:srgbClr val="FFFF00"/>
              </a:buClr>
              <a:defRPr/>
            </a:pPr>
            <a:r>
              <a:rPr lang="en-US" sz="900" dirty="0"/>
              <a:t>Behavioral treatments help </a:t>
            </a:r>
            <a:r>
              <a:rPr lang="en-US" sz="900" dirty="0">
                <a:solidFill>
                  <a:srgbClr val="FFFF00"/>
                </a:solidFill>
              </a:rPr>
              <a:t>engage</a:t>
            </a:r>
            <a:r>
              <a:rPr lang="en-US" sz="900" dirty="0"/>
              <a:t> people in drug abuse treatment, </a:t>
            </a:r>
            <a:r>
              <a:rPr lang="en-US" sz="900" dirty="0">
                <a:solidFill>
                  <a:srgbClr val="FFFF00"/>
                </a:solidFill>
              </a:rPr>
              <a:t>modifying their attitudes and behaviors</a:t>
            </a:r>
            <a:r>
              <a:rPr lang="en-US" sz="900" dirty="0"/>
              <a:t> related to drug abuse and </a:t>
            </a:r>
            <a:r>
              <a:rPr lang="en-US" sz="900" dirty="0">
                <a:solidFill>
                  <a:srgbClr val="FFFF00"/>
                </a:solidFill>
              </a:rPr>
              <a:t>increasing their life skills</a:t>
            </a:r>
            <a:r>
              <a:rPr lang="en-US" sz="900" dirty="0"/>
              <a:t> to handle stressful circumstances and environmental cues that may trigger intense craving for drugs and prompt another cycle of compulsive abuse.  Moreover, behavioral therapies can help people </a:t>
            </a:r>
            <a:r>
              <a:rPr lang="en-US" sz="900" dirty="0">
                <a:solidFill>
                  <a:srgbClr val="FFFF00"/>
                </a:solidFill>
              </a:rPr>
              <a:t>remain in treatment longer</a:t>
            </a:r>
            <a:r>
              <a:rPr lang="en-US" sz="900" dirty="0"/>
              <a:t>. Length of time in treatment is the #1 predictor of a successful treatment experience. The longer you can keep a person engaged in treatment, the more likely he/she is to be successful. Behavioral interventions—particularly, cognitive-behavioral therapy—have been shown to be effective for decreasing cocaine use and preventing relapse. Treatment must be tailored to the individual patient’s needs in order to optimize outcomes—this often involves a combination of treatment, social supports, and other services. Early engagement techniques should be utilized to ensure that the client comes back for his/her group and individual sessions. The following section pertains to effective behavioral treatment interventions for stimulant users.</a:t>
            </a:r>
          </a:p>
          <a:p>
            <a:pPr marL="228600" indent="-228600">
              <a:defRPr/>
            </a:pPr>
            <a:endParaRPr lang="en-US" sz="900" dirty="0"/>
          </a:p>
          <a:p>
            <a:pPr marL="228600" indent="-228600">
              <a:defRPr/>
            </a:pPr>
            <a:r>
              <a:rPr lang="en-US" sz="900" b="1" dirty="0"/>
              <a:t>Additional Information for the Trainer:</a:t>
            </a:r>
          </a:p>
          <a:p>
            <a:pPr marL="228600" indent="-228600">
              <a:defRPr/>
            </a:pPr>
            <a:r>
              <a:rPr lang="en-US" sz="900" dirty="0"/>
              <a:t>Several manuals have been developed for use with cocaine abusers. </a:t>
            </a:r>
          </a:p>
          <a:p>
            <a:pPr marL="228600" indent="-228600">
              <a:buClr>
                <a:srgbClr val="FFFF00"/>
              </a:buClr>
              <a:buFontTx/>
              <a:buChar char="•"/>
              <a:defRPr/>
            </a:pPr>
            <a:r>
              <a:rPr lang="en-US" sz="900" dirty="0"/>
              <a:t>Cognitive-Behavioral Approach: Treating Cocaine Addiction (</a:t>
            </a:r>
            <a:r>
              <a:rPr lang="en-US" sz="900" dirty="0">
                <a:solidFill>
                  <a:srgbClr val="FFFF00"/>
                </a:solidFill>
              </a:rPr>
              <a:t>Manual 1</a:t>
            </a:r>
            <a:r>
              <a:rPr lang="en-US" sz="900" dirty="0"/>
              <a:t>)</a:t>
            </a:r>
          </a:p>
          <a:p>
            <a:pPr marL="228600" indent="-228600">
              <a:buClr>
                <a:srgbClr val="FFFF00"/>
              </a:buClr>
              <a:buFontTx/>
              <a:buChar char="•"/>
              <a:defRPr/>
            </a:pPr>
            <a:r>
              <a:rPr lang="en-US" sz="900" dirty="0"/>
              <a:t>Community Reinforcement Approach: Treating Cocaine Addiction (</a:t>
            </a:r>
            <a:r>
              <a:rPr lang="en-US" sz="900" dirty="0">
                <a:solidFill>
                  <a:srgbClr val="FFFF00"/>
                </a:solidFill>
              </a:rPr>
              <a:t>Manual 2</a:t>
            </a:r>
            <a:r>
              <a:rPr lang="en-US" sz="900" dirty="0"/>
              <a:t>)</a:t>
            </a:r>
          </a:p>
          <a:p>
            <a:pPr marL="228600" indent="-228600">
              <a:buClr>
                <a:srgbClr val="FFFF00"/>
              </a:buClr>
              <a:buFontTx/>
              <a:buChar char="•"/>
              <a:defRPr/>
            </a:pPr>
            <a:r>
              <a:rPr lang="en-US" sz="900" dirty="0"/>
              <a:t>Individual Drug Counseling Approach to Treat Cocaine Addiction: The Collaborative Cocaine Treatment Study Model (</a:t>
            </a:r>
            <a:r>
              <a:rPr lang="en-US" sz="900" dirty="0">
                <a:solidFill>
                  <a:srgbClr val="FFFF00"/>
                </a:solidFill>
              </a:rPr>
              <a:t>Manual 3</a:t>
            </a:r>
            <a:r>
              <a:rPr lang="en-US" sz="900" dirty="0"/>
              <a:t>)</a:t>
            </a:r>
          </a:p>
          <a:p>
            <a:pPr marL="228600" indent="-228600">
              <a:buClr>
                <a:srgbClr val="FFFF00"/>
              </a:buClr>
              <a:buFontTx/>
              <a:buChar char="•"/>
              <a:defRPr/>
            </a:pPr>
            <a:r>
              <a:rPr lang="en-US" sz="900" dirty="0"/>
              <a:t>Drug Counseling for Cocaine Addiction: The Collaborative Cocaine Treatment Study Model (</a:t>
            </a:r>
            <a:r>
              <a:rPr lang="en-US" sz="900" dirty="0">
                <a:solidFill>
                  <a:srgbClr val="FFFF00"/>
                </a:solidFill>
              </a:rPr>
              <a:t>Manual 4</a:t>
            </a:r>
            <a:r>
              <a:rPr lang="en-US" sz="900" dirty="0"/>
              <a:t>)</a:t>
            </a:r>
          </a:p>
          <a:p>
            <a:pPr marL="228600" indent="-228600">
              <a:buClr>
                <a:srgbClr val="FFFF00"/>
              </a:buClr>
              <a:buFontTx/>
              <a:buChar char="•"/>
              <a:defRPr/>
            </a:pPr>
            <a:r>
              <a:rPr lang="en-US" sz="900" dirty="0"/>
              <a:t>Brief Strategic Family Therapy for Adolescent Drug Abuse (</a:t>
            </a:r>
            <a:r>
              <a:rPr lang="en-US" sz="900" dirty="0">
                <a:solidFill>
                  <a:srgbClr val="FFFF00"/>
                </a:solidFill>
              </a:rPr>
              <a:t>Manual 5</a:t>
            </a:r>
            <a:r>
              <a:rPr lang="en-US" sz="900" dirty="0"/>
              <a:t>)</a:t>
            </a:r>
            <a:endParaRPr lang="en-US" sz="900" u="sng" dirty="0">
              <a:solidFill>
                <a:srgbClr val="FFFF00"/>
              </a:solidFill>
            </a:endParaRPr>
          </a:p>
          <a:p>
            <a:pPr marL="228600" indent="-228600">
              <a:defRPr/>
            </a:pPr>
            <a:endParaRPr lang="en-US" sz="900" dirty="0"/>
          </a:p>
          <a:p>
            <a:pPr marL="228600" indent="-228600">
              <a:defRPr/>
            </a:pPr>
            <a:r>
              <a:rPr lang="en-US" sz="900" dirty="0"/>
              <a:t>The manuals are available for download at no cost on the NIDA website. Visit http://www.nida.nih.gov/DrugPages/Cocaine.html for more </a:t>
            </a:r>
            <a:r>
              <a:rPr lang="en-US" sz="900" dirty="0" smtClean="0"/>
              <a:t>information.</a:t>
            </a:r>
          </a:p>
          <a:p>
            <a:pPr marL="228600" indent="-228600">
              <a:defRPr/>
            </a:pPr>
            <a:endParaRPr lang="en-US" sz="900" dirty="0" smtClean="0"/>
          </a:p>
          <a:p>
            <a:pPr marL="228600" indent="-228600">
              <a:defRPr/>
            </a:pPr>
            <a:r>
              <a:rPr lang="en-US" sz="900" dirty="0" smtClean="0"/>
              <a:t>Image Credit: Fotolia,</a:t>
            </a:r>
            <a:r>
              <a:rPr lang="en-US" sz="900" baseline="0" dirty="0" smtClean="0"/>
              <a:t> purchased image, 2017.</a:t>
            </a:r>
            <a:endParaRPr lang="en-US" sz="900"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Clr>
                <a:schemeClr val="tx1"/>
              </a:buClr>
              <a:buFont typeface="Wingdings" panose="05000000000000000000" pitchFamily="2" charset="2"/>
              <a:buNone/>
            </a:pPr>
            <a:r>
              <a:rPr lang="en-US" altLang="en-US" sz="900" dirty="0"/>
              <a:t>Currently, the only effective treatments for cocaine and methamphetamine addiction are behavioral in nature.</a:t>
            </a:r>
            <a:r>
              <a:rPr lang="en-US" altLang="en-US" sz="900" baseline="0" dirty="0"/>
              <a:t> </a:t>
            </a:r>
            <a:r>
              <a:rPr lang="en-US" altLang="en-US" sz="900" dirty="0"/>
              <a:t>While several medications have shown promise in clinical trials, no medications have been approved for use with individuals</a:t>
            </a:r>
            <a:r>
              <a:rPr lang="en-US" altLang="en-US" sz="900" baseline="0" dirty="0"/>
              <a:t> who are addicted to cocaine or methamphetamine</a:t>
            </a:r>
            <a:r>
              <a:rPr lang="en-US" altLang="en-US" sz="900" dirty="0"/>
              <a:t>. If a medication is found to be effective in treating cocaine and/or</a:t>
            </a:r>
            <a:r>
              <a:rPr lang="en-US" altLang="en-US" sz="900" baseline="0" dirty="0"/>
              <a:t> methamphetamine</a:t>
            </a:r>
            <a:r>
              <a:rPr lang="en-US" altLang="en-US" sz="900" dirty="0"/>
              <a:t>, it will be important to combine use of the medication with a comprehensive behavioral therapy program. Research shows that this combination of pharmacological and behavioral interventions is the most effective method to reduce drug use in the long term. </a:t>
            </a:r>
          </a:p>
          <a:p>
            <a:pPr marL="0" indent="0">
              <a:buClr>
                <a:schemeClr val="tx1"/>
              </a:buClr>
              <a:buFont typeface="Wingdings" panose="05000000000000000000" pitchFamily="2" charset="2"/>
              <a:buNone/>
            </a:pPr>
            <a:endParaRPr lang="en-US" altLang="en-US" sz="900" dirty="0"/>
          </a:p>
          <a:p>
            <a:pPr marL="0" indent="0">
              <a:buClr>
                <a:schemeClr val="tx1"/>
              </a:buClr>
              <a:buFont typeface="Wingdings" panose="05000000000000000000" pitchFamily="2" charset="2"/>
              <a:buNone/>
            </a:pPr>
            <a:r>
              <a:rPr lang="en-US" altLang="en-US" sz="900" dirty="0"/>
              <a:t>Successful</a:t>
            </a:r>
            <a:r>
              <a:rPr lang="en-US" altLang="en-US" sz="900" baseline="0" dirty="0"/>
              <a:t> Outpatient Treatment Predictors:</a:t>
            </a:r>
          </a:p>
          <a:p>
            <a:pPr marL="228600" indent="-228600">
              <a:buClr>
                <a:schemeClr val="tx1"/>
              </a:buClr>
              <a:buFont typeface="Wingdings" panose="05000000000000000000" pitchFamily="2" charset="2"/>
              <a:buAutoNum type="arabicPeriod"/>
            </a:pPr>
            <a:r>
              <a:rPr lang="en-US" altLang="en-US" sz="900" baseline="0" dirty="0"/>
              <a:t>Durations over 90 days (with continuing care for another 9 months)</a:t>
            </a:r>
          </a:p>
          <a:p>
            <a:pPr marL="228600" indent="-228600">
              <a:buClr>
                <a:schemeClr val="tx1"/>
              </a:buClr>
              <a:buFont typeface="Wingdings" panose="05000000000000000000" pitchFamily="2" charset="2"/>
              <a:buAutoNum type="arabicPeriod"/>
            </a:pPr>
            <a:r>
              <a:rPr lang="en-US" altLang="en-US" sz="900" baseline="0" dirty="0"/>
              <a:t>Techniques and clinic practices that improve treatment retention are critical.</a:t>
            </a:r>
          </a:p>
          <a:p>
            <a:pPr marL="228600" indent="-228600">
              <a:buClr>
                <a:schemeClr val="tx1"/>
              </a:buClr>
              <a:buFont typeface="Wingdings" panose="05000000000000000000" pitchFamily="2" charset="2"/>
              <a:buAutoNum type="arabicPeriod"/>
            </a:pPr>
            <a:r>
              <a:rPr lang="en-US" altLang="en-US" sz="900" baseline="0" dirty="0"/>
              <a:t>Treatment should include 3-5 clinic visits per week for at least 90 days.</a:t>
            </a:r>
          </a:p>
          <a:p>
            <a:pPr marL="228600" indent="-228600">
              <a:buClr>
                <a:schemeClr val="tx1"/>
              </a:buClr>
              <a:buFont typeface="Wingdings" panose="05000000000000000000" pitchFamily="2" charset="2"/>
              <a:buAutoNum type="arabicPeriod"/>
            </a:pPr>
            <a:r>
              <a:rPr lang="en-US" altLang="en-US" sz="900" baseline="0" dirty="0"/>
              <a:t>Employ evidence-based practices (i.e., CBT, CM, CRA, MI, Matrix Model)</a:t>
            </a:r>
          </a:p>
          <a:p>
            <a:pPr marL="228600" indent="-228600">
              <a:buClr>
                <a:schemeClr val="tx1"/>
              </a:buClr>
              <a:buFont typeface="Wingdings" panose="05000000000000000000" pitchFamily="2" charset="2"/>
              <a:buAutoNum type="arabicPeriod"/>
            </a:pPr>
            <a:r>
              <a:rPr lang="en-US" altLang="en-US" sz="900" baseline="0" dirty="0"/>
              <a:t>Family involvement and 12-step programs appear to improve outcome.</a:t>
            </a:r>
          </a:p>
          <a:p>
            <a:pPr marL="228600" indent="-228600">
              <a:buClr>
                <a:schemeClr val="tx1"/>
              </a:buClr>
              <a:buFont typeface="Wingdings" panose="05000000000000000000" pitchFamily="2" charset="2"/>
              <a:buAutoNum type="arabicPeriod"/>
            </a:pPr>
            <a:r>
              <a:rPr lang="en-US" altLang="en-US" sz="900" baseline="0" dirty="0"/>
              <a:t>Urine testing (at least weekly is recommended).</a:t>
            </a:r>
          </a:p>
          <a:p>
            <a:pPr marL="0" indent="0">
              <a:buClr>
                <a:schemeClr val="tx1"/>
              </a:buClr>
              <a:buFont typeface="Wingdings" panose="05000000000000000000" pitchFamily="2" charset="2"/>
              <a:buNone/>
            </a:pPr>
            <a:endParaRPr lang="en-US" altLang="en-US" sz="900" baseline="0" dirty="0"/>
          </a:p>
          <a:p>
            <a:pPr marL="0" indent="0">
              <a:buClr>
                <a:schemeClr val="tx1"/>
              </a:buClr>
              <a:buFont typeface="Wingdings" panose="05000000000000000000" pitchFamily="2" charset="2"/>
              <a:buNone/>
            </a:pPr>
            <a:r>
              <a:rPr lang="en-US" altLang="en-US" sz="900" b="1" baseline="0" dirty="0"/>
              <a:t>REFERENCE:</a:t>
            </a:r>
          </a:p>
          <a:p>
            <a:pPr marL="0" marR="0" lvl="0" indent="0" algn="l" defTabSz="914400" rtl="0" eaLnBrk="0" fontAlgn="base" latinLnBrk="0" hangingPunct="0">
              <a:lnSpc>
                <a:spcPct val="100000"/>
              </a:lnSpc>
              <a:spcBef>
                <a:spcPct val="30000"/>
              </a:spcBef>
              <a:spcAft>
                <a:spcPct val="0"/>
              </a:spcAft>
              <a:buClr>
                <a:schemeClr val="tx1"/>
              </a:buClr>
              <a:buSzTx/>
              <a:buFont typeface="Wingdings" panose="05000000000000000000" pitchFamily="2" charset="2"/>
              <a:buNone/>
              <a:tabLst/>
              <a:defRPr/>
            </a:pPr>
            <a:r>
              <a:rPr lang="en-US" altLang="en-US" sz="900" dirty="0"/>
              <a:t>National Institute on Drug Abuse. (2016).</a:t>
            </a:r>
            <a:r>
              <a:rPr lang="en-US" altLang="en-US" sz="900" baseline="0" dirty="0"/>
              <a:t> </a:t>
            </a:r>
            <a:r>
              <a:rPr lang="en-US" altLang="en-US" sz="900" i="1" baseline="0" dirty="0"/>
              <a:t>Cocaine</a:t>
            </a:r>
            <a:r>
              <a:rPr lang="en-US" altLang="en-US" sz="900" baseline="0" dirty="0"/>
              <a:t>. Rockville, MD: Author.</a:t>
            </a:r>
            <a:endParaRPr lang="en-US" altLang="en-US" sz="9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sz="1400" b="1" kern="1200" dirty="0">
                <a:solidFill>
                  <a:schemeClr val="tx1"/>
                </a:solidFill>
                <a:latin typeface="+mn-lt"/>
                <a:ea typeface="+mn-ea"/>
                <a:cs typeface="+mn-cs"/>
              </a:rPr>
              <a:t>INSTRUCTIONS</a:t>
            </a:r>
          </a:p>
          <a:p>
            <a:pPr>
              <a:defRPr/>
            </a:pPr>
            <a:r>
              <a:rPr lang="en-US" sz="1400" kern="1200" dirty="0">
                <a:solidFill>
                  <a:schemeClr val="tx1"/>
                </a:solidFill>
                <a:latin typeface="+mn-lt"/>
                <a:ea typeface="+mn-ea"/>
                <a:cs typeface="+mn-cs"/>
              </a:rPr>
              <a:t>In an effort to break the ice and encourage group interaction, take a few minutes to ask training participants to briefly share the answers to these four questions. You can ask for several volunteers to share their responses, if the size of your audience prevents all participants from sharing. </a:t>
            </a:r>
          </a:p>
          <a:p>
            <a:pPr>
              <a:defRPr/>
            </a:pPr>
            <a:endParaRPr lang="en-US" sz="1400" kern="1200" dirty="0">
              <a:solidFill>
                <a:schemeClr val="tx1"/>
              </a:solidFill>
              <a:latin typeface="+mn-lt"/>
              <a:ea typeface="+mn-ea"/>
              <a:cs typeface="+mn-cs"/>
            </a:endParaRPr>
          </a:p>
          <a:p>
            <a:pPr>
              <a:defRPr/>
            </a:pPr>
            <a:r>
              <a:rPr lang="en-US" sz="1400" kern="1200" dirty="0">
                <a:solidFill>
                  <a:schemeClr val="tx1"/>
                </a:solidFill>
                <a:latin typeface="+mn-lt"/>
                <a:ea typeface="+mn-ea"/>
                <a:cs typeface="+mn-cs"/>
              </a:rPr>
              <a:t>If the group is too large for formal introductions, the trainer can quickly ask participants the following two questions to gauge their work setting and professional training:</a:t>
            </a:r>
          </a:p>
          <a:p>
            <a:pPr>
              <a:defRPr/>
            </a:pPr>
            <a:r>
              <a:rPr lang="en-US" sz="1400" kern="1200" dirty="0" smtClean="0">
                <a:solidFill>
                  <a:schemeClr val="tx1"/>
                </a:solidFill>
                <a:latin typeface="+mn-lt"/>
                <a:ea typeface="+mn-ea"/>
                <a:cs typeface="+mn-cs"/>
              </a:rPr>
              <a:t>1</a:t>
            </a:r>
            <a:r>
              <a:rPr lang="en-US" sz="1400" kern="1200" dirty="0">
                <a:solidFill>
                  <a:schemeClr val="tx1"/>
                </a:solidFill>
                <a:latin typeface="+mn-lt"/>
                <a:ea typeface="+mn-ea"/>
                <a:cs typeface="+mn-cs"/>
              </a:rPr>
              <a:t>.</a:t>
            </a:r>
            <a:r>
              <a:rPr lang="en-US" sz="1400" kern="1200" baseline="0" dirty="0">
                <a:solidFill>
                  <a:schemeClr val="tx1"/>
                </a:solidFill>
                <a:latin typeface="+mn-lt"/>
                <a:ea typeface="+mn-ea"/>
                <a:cs typeface="+mn-cs"/>
              </a:rPr>
              <a:t> </a:t>
            </a:r>
            <a:r>
              <a:rPr lang="en-US" sz="1400" kern="1200" dirty="0">
                <a:solidFill>
                  <a:schemeClr val="tx1"/>
                </a:solidFill>
                <a:latin typeface="+mn-lt"/>
                <a:ea typeface="+mn-ea"/>
                <a:cs typeface="+mn-cs"/>
              </a:rPr>
              <a:t>How many [case managers, LMFTs or LCSWs, counselors, administrators, physicians, PAs, nurse practitioners, nurses, medical assistants, dentists, etc.] are in the room? Did I miss anyone? {elicit responses</a:t>
            </a:r>
            <a:r>
              <a:rPr lang="en-US" sz="1400" kern="1200" dirty="0" smtClean="0">
                <a:solidFill>
                  <a:schemeClr val="tx1"/>
                </a:solidFill>
                <a:latin typeface="+mn-lt"/>
                <a:ea typeface="+mn-ea"/>
                <a:cs typeface="+mn-cs"/>
              </a:rPr>
              <a:t>}</a:t>
            </a:r>
          </a:p>
          <a:p>
            <a:pPr>
              <a:defRPr/>
            </a:pPr>
            <a:endParaRPr lang="en-US" sz="1400" kern="1200" dirty="0" smtClean="0">
              <a:solidFill>
                <a:schemeClr val="tx1"/>
              </a:solidFill>
              <a:latin typeface="+mn-lt"/>
              <a:ea typeface="+mn-ea"/>
              <a:cs typeface="+mn-cs"/>
            </a:endParaRPr>
          </a:p>
          <a:p>
            <a:pPr>
              <a:defRPr/>
            </a:pPr>
            <a:r>
              <a:rPr lang="en-US" sz="1400" kern="1200" dirty="0" smtClean="0">
                <a:solidFill>
                  <a:schemeClr val="tx1"/>
                </a:solidFill>
                <a:latin typeface="+mn-lt"/>
                <a:ea typeface="+mn-ea"/>
                <a:cs typeface="+mn-cs"/>
              </a:rPr>
              <a:t>2</a:t>
            </a:r>
            <a:r>
              <a:rPr lang="en-US" sz="1400" kern="1200" dirty="0">
                <a:solidFill>
                  <a:schemeClr val="tx1"/>
                </a:solidFill>
                <a:latin typeface="+mn-lt"/>
                <a:ea typeface="+mn-ea"/>
                <a:cs typeface="+mn-cs"/>
              </a:rPr>
              <a:t>. How many people work in a [substance </a:t>
            </a:r>
            <a:r>
              <a:rPr lang="en-US" sz="1400" kern="1200" dirty="0" smtClean="0">
                <a:solidFill>
                  <a:schemeClr val="tx1"/>
                </a:solidFill>
                <a:latin typeface="+mn-lt"/>
                <a:ea typeface="+mn-ea"/>
                <a:cs typeface="+mn-cs"/>
              </a:rPr>
              <a:t>use disorder, </a:t>
            </a:r>
            <a:r>
              <a:rPr lang="en-US" sz="1400" kern="1200" dirty="0">
                <a:solidFill>
                  <a:schemeClr val="tx1"/>
                </a:solidFill>
                <a:latin typeface="+mn-lt"/>
                <a:ea typeface="+mn-ea"/>
                <a:cs typeface="+mn-cs"/>
              </a:rPr>
              <a:t>mental health, primary care, infectious disease] setting? Did I miss any settings? {elicit responses}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Clr>
                <a:schemeClr val="tx1"/>
              </a:buClr>
              <a:buFont typeface="Wingdings" panose="05000000000000000000" pitchFamily="2" charset="2"/>
              <a:buNone/>
            </a:pPr>
            <a:r>
              <a:rPr lang="en-US" altLang="en-US" sz="900" dirty="0" smtClean="0"/>
              <a:t>Currently, there are </a:t>
            </a:r>
            <a:r>
              <a:rPr lang="en-US" altLang="en-US" sz="900" b="1" dirty="0" smtClean="0"/>
              <a:t>NO</a:t>
            </a:r>
            <a:r>
              <a:rPr lang="en-US" altLang="en-US" sz="900" dirty="0" smtClean="0"/>
              <a:t> medications approved </a:t>
            </a:r>
            <a:r>
              <a:rPr lang="en-US" altLang="en-US" sz="900" dirty="0"/>
              <a:t>for use in treating cocaine </a:t>
            </a:r>
            <a:r>
              <a:rPr lang="en-US" altLang="en-US" sz="900" dirty="0" smtClean="0"/>
              <a:t>or methamphetamine use disorders. </a:t>
            </a:r>
            <a:r>
              <a:rPr lang="en-US" altLang="en-US" sz="900" dirty="0" err="1" smtClean="0"/>
              <a:t>Topiramate</a:t>
            </a:r>
            <a:r>
              <a:rPr lang="en-US" altLang="en-US" sz="900" dirty="0" smtClean="0"/>
              <a:t> </a:t>
            </a:r>
            <a:r>
              <a:rPr lang="en-US" altLang="en-US" sz="900" dirty="0"/>
              <a:t>and </a:t>
            </a:r>
            <a:r>
              <a:rPr lang="en-US" altLang="en-US" sz="900" dirty="0" err="1"/>
              <a:t>modafanil</a:t>
            </a:r>
            <a:r>
              <a:rPr lang="en-US" altLang="en-US" sz="900" dirty="0"/>
              <a:t> have shown promising signals as potential cocaine treatment agents</a:t>
            </a:r>
            <a:r>
              <a:rPr lang="en-US" altLang="en-US" sz="900" dirty="0" smtClean="0"/>
              <a:t>. Baclofen</a:t>
            </a:r>
            <a:r>
              <a:rPr lang="en-US" altLang="en-US" sz="900" dirty="0"/>
              <a:t>, a GABA-B agonist, showed promise in a subgroup of cocaine addicts with heavy use patterns. </a:t>
            </a:r>
            <a:r>
              <a:rPr lang="en-US" altLang="en-US" sz="900" dirty="0" smtClean="0"/>
              <a:t>Because </a:t>
            </a:r>
            <a:r>
              <a:rPr lang="en-US" altLang="en-US" sz="900" dirty="0"/>
              <a:t>of mood changes experienced during the early stages of cocaine abstinence, antidepressant drugs have been shown to be of some benefit. </a:t>
            </a:r>
            <a:r>
              <a:rPr lang="en-US" altLang="en-US" sz="900" dirty="0" smtClean="0"/>
              <a:t>Researchers </a:t>
            </a:r>
            <a:r>
              <a:rPr lang="en-US" altLang="en-US" sz="900" dirty="0"/>
              <a:t>are seeking to develop medications that help alleviate the severe craving associated with cocaine addiction, as well as medications that counteract cocaine-related relapse triggers, such as stress. </a:t>
            </a:r>
            <a:r>
              <a:rPr lang="en-US" altLang="en-US" sz="900" dirty="0" smtClean="0"/>
              <a:t>Several </a:t>
            </a:r>
            <a:r>
              <a:rPr lang="en-US" altLang="en-US" sz="900" dirty="0"/>
              <a:t>compounds are currently being investigated for their safety and efficacy, including a vaccine that would sequester cocaine in the bloodstream and prevent it from reaching the brain.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includes a list of behavioral interventions that have been shown</a:t>
            </a:r>
            <a:r>
              <a:rPr lang="en-US" baseline="0" dirty="0"/>
              <a:t> to be effective with individuals with cocaine and/or methamphetamine use disorders. The slides that follow will include more detailed information about each intervention, with the exception of Community Reinforcement Approach (CRA), Red Road to </a:t>
            </a:r>
            <a:r>
              <a:rPr lang="en-US" baseline="0" dirty="0" err="1"/>
              <a:t>Wellbriety</a:t>
            </a:r>
            <a:r>
              <a:rPr lang="en-US" baseline="0" dirty="0"/>
              <a:t> and Traditional Healing. </a:t>
            </a:r>
            <a:endParaRPr lang="en-US" baseline="0" dirty="0" smtClean="0"/>
          </a:p>
          <a:p>
            <a:endParaRPr lang="en-US" baseline="0" dirty="0" smtClean="0"/>
          </a:p>
          <a:p>
            <a:r>
              <a:rPr lang="en-US" sz="1200" b="1" i="0" kern="1200" dirty="0" smtClean="0">
                <a:solidFill>
                  <a:schemeClr val="tx1"/>
                </a:solidFill>
                <a:effectLst/>
                <a:latin typeface="+mn-lt"/>
                <a:ea typeface="+mn-ea"/>
                <a:cs typeface="+mn-cs"/>
              </a:rPr>
              <a:t>Community</a:t>
            </a:r>
            <a:r>
              <a:rPr lang="en-US" sz="1200" b="1" i="0" kern="1200" baseline="0" dirty="0" smtClean="0">
                <a:solidFill>
                  <a:schemeClr val="tx1"/>
                </a:solidFill>
                <a:effectLst/>
                <a:latin typeface="+mn-lt"/>
                <a:ea typeface="+mn-ea"/>
                <a:cs typeface="+mn-cs"/>
              </a:rPr>
              <a:t> Reinforcement Approach (CRA) </a:t>
            </a:r>
            <a:r>
              <a:rPr lang="en-US" sz="1200" b="0" i="0" kern="1200" baseline="0" dirty="0" smtClean="0">
                <a:solidFill>
                  <a:schemeClr val="tx1"/>
                </a:solidFill>
                <a:effectLst/>
                <a:latin typeface="+mn-lt"/>
                <a:ea typeface="+mn-ea"/>
                <a:cs typeface="+mn-cs"/>
              </a:rPr>
              <a:t>includes behavioral skills training, social and recreational counseling, marital therapy, job counseling, and relapse prevention.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 </a:t>
            </a:r>
            <a:r>
              <a:rPr lang="en-US" sz="1200" b="1" i="0" kern="1200" dirty="0" smtClean="0">
                <a:solidFill>
                  <a:schemeClr val="tx1"/>
                </a:solidFill>
                <a:effectLst/>
                <a:latin typeface="+mn-lt"/>
                <a:ea typeface="+mn-ea"/>
                <a:cs typeface="+mn-cs"/>
              </a:rPr>
              <a:t>Red Road to </a:t>
            </a:r>
            <a:r>
              <a:rPr lang="en-US" sz="1200" b="1" i="0" kern="1200" dirty="0" err="1" smtClean="0">
                <a:solidFill>
                  <a:schemeClr val="tx1"/>
                </a:solidFill>
                <a:effectLst/>
                <a:latin typeface="+mn-lt"/>
                <a:ea typeface="+mn-ea"/>
                <a:cs typeface="+mn-cs"/>
              </a:rPr>
              <a:t>Wellbriety</a:t>
            </a:r>
            <a:r>
              <a:rPr lang="en-US" sz="1200" b="0" i="0" kern="1200" dirty="0" smtClean="0">
                <a:solidFill>
                  <a:schemeClr val="tx1"/>
                </a:solidFill>
                <a:effectLst/>
                <a:latin typeface="+mn-lt"/>
                <a:ea typeface="+mn-ea"/>
                <a:cs typeface="+mn-cs"/>
              </a:rPr>
              <a:t>: In the Native American Way is a guide to alcohol and drug recovery and sobriety especially for American Indians, Alaska Natives, and First Nations people. It has also found enthusiastic acceptance among Indigenous people from other parts of the world, as well as by Non-Native people. </a:t>
            </a:r>
            <a:endParaRPr lang="en-US"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91</a:t>
            </a:fld>
            <a:endParaRPr lang="en-US" altLang="en-US"/>
          </a:p>
        </p:txBody>
      </p:sp>
    </p:spTree>
    <p:extLst>
      <p:ext uri="{BB962C8B-B14F-4D97-AF65-F5344CB8AC3E}">
        <p14:creationId xmlns:p14="http://schemas.microsoft.com/office/powerpoint/2010/main" val="15477593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Clr>
                <a:schemeClr val="tx1"/>
              </a:buClr>
              <a:buFont typeface="Wingdings" panose="05000000000000000000" pitchFamily="2" charset="2"/>
              <a:buNone/>
            </a:pPr>
            <a:r>
              <a:rPr lang="en-US" altLang="en-US" sz="900" dirty="0" smtClean="0"/>
              <a:t>Cognitive</a:t>
            </a:r>
            <a:r>
              <a:rPr lang="en-US" altLang="en-US" sz="900" baseline="0" dirty="0" smtClean="0"/>
              <a:t> Behavioral Therapy (CBT) </a:t>
            </a:r>
            <a:r>
              <a:rPr lang="en-US" altLang="en-US" sz="900" dirty="0" smtClean="0"/>
              <a:t>seeks </a:t>
            </a:r>
            <a:r>
              <a:rPr lang="en-US" altLang="en-US" sz="900" dirty="0"/>
              <a:t>to help patients recognize, avoid, and cope with the situations in which they are most likely to abuse drugs. Thoughts cause feelings and behaviors, not external things, like people, situations, and events.  You can change the way we think to feel / act better even if the situation does not change.</a:t>
            </a:r>
          </a:p>
          <a:p>
            <a:pPr marL="228600" indent="-228600"/>
            <a:endParaRPr lang="en-US" altLang="en-US" sz="900" dirty="0"/>
          </a:p>
          <a:p>
            <a:pPr eaLnBrk="1" hangingPunct="1">
              <a:lnSpc>
                <a:spcPct val="80000"/>
              </a:lnSpc>
              <a:spcAft>
                <a:spcPts val="900"/>
              </a:spcAft>
            </a:pPr>
            <a:r>
              <a:rPr lang="en-US" altLang="en-US" sz="900" dirty="0" smtClean="0"/>
              <a:t>CBT is a short-term</a:t>
            </a:r>
            <a:r>
              <a:rPr lang="en-US" altLang="en-US" sz="900" dirty="0"/>
              <a:t>, evidenced-based, focused approach which has been used to help individuals with substance abuse disorders</a:t>
            </a:r>
            <a:r>
              <a:rPr lang="en-US" altLang="en-US" sz="900" dirty="0" smtClean="0"/>
              <a:t>. CBT </a:t>
            </a:r>
            <a:r>
              <a:rPr lang="en-US" altLang="en-US" sz="900" dirty="0"/>
              <a:t>is a flexible, individualized approach that can be adapted to a wide range of clients and treatment settings</a:t>
            </a:r>
            <a:r>
              <a:rPr lang="en-US" altLang="en-US" sz="900" dirty="0" smtClean="0"/>
              <a:t>. CBT emphasizes learning </a:t>
            </a:r>
            <a:r>
              <a:rPr lang="en-US" altLang="en-US" sz="900" dirty="0"/>
              <a:t>of skills to be used to achieve abstinence, and addresses other </a:t>
            </a:r>
            <a:r>
              <a:rPr lang="en-US" altLang="en-US" sz="900" dirty="0" smtClean="0"/>
              <a:t>problems,</a:t>
            </a:r>
            <a:r>
              <a:rPr lang="en-US" altLang="en-US" sz="900" baseline="0" dirty="0" smtClean="0"/>
              <a:t> including i</a:t>
            </a:r>
            <a:r>
              <a:rPr lang="en-US" altLang="en-US" sz="900" dirty="0" smtClean="0"/>
              <a:t>nitiation and </a:t>
            </a:r>
            <a:r>
              <a:rPr lang="en-US" altLang="en-US" sz="900" dirty="0"/>
              <a:t>mastery of skills through practice, role playing, and extra-sessions </a:t>
            </a:r>
            <a:r>
              <a:rPr lang="en-US" altLang="en-US" sz="900" dirty="0" smtClean="0"/>
              <a:t>tasks.</a:t>
            </a:r>
            <a:r>
              <a:rPr lang="en-US" altLang="en-US" sz="900" baseline="0" dirty="0" smtClean="0"/>
              <a:t> NIDA published a CBT manual, which can be downloaded from</a:t>
            </a:r>
            <a:r>
              <a:rPr lang="en-US" altLang="en-US" sz="900" dirty="0" smtClean="0"/>
              <a:t>: </a:t>
            </a:r>
            <a:r>
              <a:rPr lang="en-US" altLang="en-US" sz="900" u="none" dirty="0">
                <a:solidFill>
                  <a:srgbClr val="FFFF00"/>
                </a:solidFill>
              </a:rPr>
              <a:t>http://</a:t>
            </a:r>
            <a:r>
              <a:rPr lang="en-US" altLang="en-US" sz="900" u="none" dirty="0" smtClean="0">
                <a:solidFill>
                  <a:srgbClr val="FFFF00"/>
                </a:solidFill>
              </a:rPr>
              <a:t>www.nida.nih.gov/pdf/CBT.pdf</a:t>
            </a:r>
            <a:r>
              <a:rPr lang="en-US" altLang="en-US" sz="900" u="sng" dirty="0" smtClean="0">
                <a:solidFill>
                  <a:srgbClr val="FFFF00"/>
                </a:solidFill>
              </a:rPr>
              <a:t>.</a:t>
            </a:r>
            <a:r>
              <a:rPr lang="en-US" altLang="en-US" sz="900" u="sng" baseline="0" dirty="0" smtClean="0">
                <a:solidFill>
                  <a:srgbClr val="FFFF00"/>
                </a:solidFill>
              </a:rPr>
              <a:t> </a:t>
            </a:r>
            <a:endParaRPr lang="en-US" altLang="en-US" sz="900" u="sng" dirty="0">
              <a:solidFill>
                <a:srgbClr val="FFFF00"/>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This</a:t>
            </a:r>
            <a:r>
              <a:rPr lang="en-US" b="0" baseline="0" dirty="0" smtClean="0"/>
              <a:t> slide lists the CBT skills that clinicians can use with patients who use stimulants.</a:t>
            </a:r>
            <a:endParaRPr lang="en-US" b="0" dirty="0"/>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93</a:t>
            </a:fld>
            <a:endParaRPr lang="en-US" altLang="en-US"/>
          </a:p>
        </p:txBody>
      </p:sp>
    </p:spTree>
    <p:extLst>
      <p:ext uri="{BB962C8B-B14F-4D97-AF65-F5344CB8AC3E}">
        <p14:creationId xmlns:p14="http://schemas.microsoft.com/office/powerpoint/2010/main" val="330038018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Matrix Model is an intensive, outpatient treatment approach for individuals with substance use disorders, which was developed through 30 years of experience in real-world treatment settings. The intervention integrates aspects of several treatment approaches, including cognitive-behavioral therapy, contingency management, motivational interviewing, 12-step facilitation, family involvement, and supportive/person-centered therapy.</a:t>
            </a:r>
          </a:p>
          <a:p>
            <a:r>
              <a:rPr lang="en-US" sz="1200" b="0" i="0" kern="1200" dirty="0">
                <a:solidFill>
                  <a:schemeClr val="tx1"/>
                </a:solidFill>
                <a:effectLst/>
                <a:latin typeface="+mn-lt"/>
                <a:ea typeface="+mn-ea"/>
                <a:cs typeface="+mn-cs"/>
              </a:rPr>
              <a:t>Core components consist of early recovery groups, relapse-prevention groups, family education, social-support groups, and individual counseling delivered over a 16-week period. Clients learn about issues critical to addiction and relapse, such as cue-induced craving and related behaviors. Clients also receive direction and support from a trained therapist, become familiar with self-help programs, and are monitored for drug use by urine and breath testing. Family members receive education to help understand and support the recovery process.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therapist functions simultaneously as teacher and coach, fostering a positive, encouraging relationship with the client and using that relationship to reinforce positive behavior change. The interaction between the therapist and the client is realistic and direct, but not confrontational or paternalistic. Therapists are trained to conduct treatment sessions in a way that promotes self-esteem, dignity, and self-worth.</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Matrix Model: http://www.nrepp.samhsa.gov/ProgramProfile.aspx?id=182;</a:t>
            </a:r>
            <a:r>
              <a:rPr lang="en-US" sz="1200" baseline="0" dirty="0"/>
              <a:t> </a:t>
            </a:r>
            <a:r>
              <a:rPr lang="en-US" sz="1200" kern="1200" dirty="0">
                <a:solidFill>
                  <a:schemeClr val="tx1"/>
                </a:solidFill>
                <a:latin typeface="+mn-lt"/>
                <a:ea typeface="+mn-ea"/>
                <a:cs typeface="+mn-cs"/>
              </a:rPr>
              <a:t>http://</a:t>
            </a:r>
            <a:r>
              <a:rPr lang="en-US" sz="1200" kern="1200" dirty="0" smtClean="0">
                <a:solidFill>
                  <a:schemeClr val="tx1"/>
                </a:solidFill>
                <a:latin typeface="+mn-lt"/>
                <a:ea typeface="+mn-ea"/>
                <a:cs typeface="+mn-cs"/>
              </a:rPr>
              <a:t>store.samhsa.gov/list/series?name=Matrix-Manuals </a:t>
            </a:r>
            <a:endParaRPr lang="en-US" sz="1200" kern="1200" dirty="0">
              <a:solidFill>
                <a:schemeClr val="tx1"/>
              </a:solidFill>
              <a:latin typeface="+mn-lt"/>
              <a:ea typeface="+mn-ea"/>
              <a:cs typeface="+mn-cs"/>
            </a:endParaRPr>
          </a:p>
          <a:p>
            <a:endParaRPr lang="en-US" dirty="0"/>
          </a:p>
          <a:p>
            <a:r>
              <a:rPr lang="en-US" b="1" dirty="0"/>
              <a:t>REFERENCE:</a:t>
            </a:r>
          </a:p>
          <a:p>
            <a:r>
              <a:rPr lang="en-US" dirty="0"/>
              <a:t>Center for Substance Abuse Treatment. (2006). </a:t>
            </a:r>
            <a:r>
              <a:rPr lang="en-US" i="1" dirty="0"/>
              <a:t>Counselor’s Treatment Manual: Matrix Intensive Outpatient Treatment for People With Stimulant Use Disorders. HHS Publication No. (SMA) 13-4152</a:t>
            </a:r>
            <a:r>
              <a:rPr lang="en-US" dirty="0"/>
              <a:t>. Rockville, MD: Substance Abuse and Mental Health Services Administration. </a:t>
            </a:r>
          </a:p>
        </p:txBody>
      </p:sp>
      <p:sp>
        <p:nvSpPr>
          <p:cNvPr id="4" name="Slide Number Placeholder 3"/>
          <p:cNvSpPr>
            <a:spLocks noGrp="1"/>
          </p:cNvSpPr>
          <p:nvPr>
            <p:ph type="sldNum" sz="quarter" idx="10"/>
          </p:nvPr>
        </p:nvSpPr>
        <p:spPr/>
        <p:txBody>
          <a:bodyPr/>
          <a:lstStyle/>
          <a:p>
            <a:fld id="{8D8D7806-5041-4B18-AE8B-69E46FB3C628}" type="slidenum">
              <a:rPr lang="en-US" altLang="en-US" smtClean="0"/>
              <a:pPr/>
              <a:t>94</a:t>
            </a:fld>
            <a:endParaRPr lang="en-US" altLang="en-US"/>
          </a:p>
        </p:txBody>
      </p:sp>
    </p:spTree>
    <p:extLst>
      <p:ext uri="{BB962C8B-B14F-4D97-AF65-F5344CB8AC3E}">
        <p14:creationId xmlns:p14="http://schemas.microsoft.com/office/powerpoint/2010/main" val="136321923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Compared </a:t>
            </a:r>
            <a:r>
              <a:rPr lang="en-US" altLang="en-US" sz="900" dirty="0"/>
              <a:t>with non-directive counseling, motivational interviewing is more focused and goal-directed. </a:t>
            </a:r>
            <a:r>
              <a:rPr lang="en-US" altLang="en-US" sz="900" dirty="0" smtClean="0"/>
              <a:t>The </a:t>
            </a:r>
            <a:r>
              <a:rPr lang="en-US" altLang="en-US" sz="900" dirty="0"/>
              <a:t>examination and resolution of ambivalence is its central purpose, and the counselor is intentionally directive in pursuing this goal.  </a:t>
            </a:r>
          </a:p>
          <a:p>
            <a:pPr marL="228600" indent="-228600"/>
            <a:endParaRPr lang="en-US" altLang="en-US" sz="900" dirty="0"/>
          </a:p>
          <a:p>
            <a:pPr marL="228600" indent="-228600"/>
            <a:r>
              <a:rPr lang="en-US" altLang="en-US" sz="900" b="1" dirty="0"/>
              <a:t>Additional Information for the Trainer regarding the “MI Spirit</a:t>
            </a:r>
            <a:r>
              <a:rPr lang="en-US" altLang="en-US" sz="900" b="1" dirty="0" smtClean="0"/>
              <a:t>”:</a:t>
            </a:r>
            <a:endParaRPr lang="en-US" altLang="en-US" sz="900" b="1" dirty="0"/>
          </a:p>
          <a:p>
            <a:pPr marL="228600" indent="-228600"/>
            <a:r>
              <a:rPr lang="en-US" altLang="en-US" sz="900" dirty="0"/>
              <a:t>The spirit of MI can be characterized in a few key points. The following information was excerpted </a:t>
            </a:r>
            <a:endParaRPr lang="en-US" altLang="en-US" sz="900" dirty="0" smtClean="0"/>
          </a:p>
          <a:p>
            <a:pPr marL="228600" indent="-228600"/>
            <a:r>
              <a:rPr lang="en-US" altLang="en-US" sz="900" dirty="0" smtClean="0"/>
              <a:t>directly </a:t>
            </a:r>
            <a:r>
              <a:rPr lang="en-US" altLang="en-US" sz="900" dirty="0"/>
              <a:t>from www.motivationalinterview.org: </a:t>
            </a:r>
          </a:p>
          <a:p>
            <a:pPr marL="0" indent="0">
              <a:buFontTx/>
              <a:buNone/>
            </a:pPr>
            <a:endParaRPr lang="en-US" altLang="en-US" sz="900" b="1" i="1" dirty="0" smtClean="0"/>
          </a:p>
          <a:p>
            <a:pPr marL="0" indent="0">
              <a:buFontTx/>
              <a:buNone/>
            </a:pPr>
            <a:r>
              <a:rPr lang="en-US" altLang="en-US" sz="900" b="1" i="1" dirty="0" smtClean="0"/>
              <a:t>Motivation </a:t>
            </a:r>
            <a:r>
              <a:rPr lang="en-US" altLang="en-US" sz="900" b="1" i="1" dirty="0"/>
              <a:t>to change is elicited from the client, and not imposed from without</a:t>
            </a:r>
            <a:r>
              <a:rPr lang="en-US" altLang="en-US" sz="900" i="1" dirty="0"/>
              <a:t>.</a:t>
            </a:r>
            <a:r>
              <a:rPr lang="en-US" altLang="en-US" sz="900" dirty="0"/>
              <a:t> Other motivational approaches have emphasized coercion, persuasion, constructive confrontation, and the use of external contingencies (e.g., the threatened loss of job or family). Such strategies may have their place in evoking change, but they are quite different in spirit from motivational interviewing which relies upon identifying and mobilizing the client's intrinsic values and goals to stimulate behavior change.  </a:t>
            </a:r>
            <a:endParaRPr lang="en-US" altLang="en-US" sz="900" dirty="0" smtClean="0"/>
          </a:p>
          <a:p>
            <a:pPr marL="0" indent="0">
              <a:buFontTx/>
              <a:buNone/>
            </a:pPr>
            <a:endParaRPr lang="en-US" altLang="en-US" sz="900" b="1" i="1" dirty="0" smtClean="0"/>
          </a:p>
          <a:p>
            <a:pPr marL="0" indent="0">
              <a:buFontTx/>
              <a:buNone/>
            </a:pPr>
            <a:r>
              <a:rPr lang="en-US" altLang="en-US" sz="900" b="1" i="1" dirty="0" smtClean="0"/>
              <a:t>It </a:t>
            </a:r>
            <a:r>
              <a:rPr lang="en-US" altLang="en-US" sz="900" b="1" i="1" dirty="0"/>
              <a:t>is the client's task, not the counselor's, to articulate and resolve his or her ambivalence.</a:t>
            </a:r>
            <a:r>
              <a:rPr lang="en-US" altLang="en-US" sz="900" dirty="0"/>
              <a:t>  Ambivalence takes the form of a conflict between two courses of action (e.g., indulgence versus restraint), each of which has perceived benefits and costs associated with it.  Many clients have never had the opportunity of expressing the often confusing, contradictory and uniquely personal elements of this conflict, for example, "If I stop smoking I will feel better about myself, but I may also put on weight, which will make me feel unhappy and unattractive."  The counselor's task is to facilitate expression of both sides of the ambivalence impasse, and guide the client toward an acceptable resolution that triggers change. </a:t>
            </a:r>
          </a:p>
          <a:p>
            <a:pPr marL="0" indent="0">
              <a:buFontTx/>
              <a:buNone/>
            </a:pPr>
            <a:endParaRPr lang="en-US" altLang="en-US" sz="900" b="1" i="1" dirty="0" smtClean="0"/>
          </a:p>
          <a:p>
            <a:pPr marL="0" indent="0">
              <a:buFontTx/>
              <a:buNone/>
            </a:pPr>
            <a:r>
              <a:rPr lang="en-US" altLang="en-US" sz="900" b="1" i="1" dirty="0" smtClean="0"/>
              <a:t>Direct </a:t>
            </a:r>
            <a:r>
              <a:rPr lang="en-US" altLang="en-US" sz="900" b="1" i="1" dirty="0"/>
              <a:t>persuasion is not an effective method for resolving ambivalence.</a:t>
            </a:r>
            <a:r>
              <a:rPr lang="en-US" altLang="en-US" sz="900" b="1" dirty="0"/>
              <a:t> </a:t>
            </a:r>
            <a:r>
              <a:rPr lang="en-US" altLang="en-US" sz="900" dirty="0"/>
              <a:t>It is tempting to try to be "helpful" by persuading the client of the urgency of the problem about the benefits of change. It is fairly clear, however, that these tactics generally increase client resistance and diminish the probability of change (Miller, </a:t>
            </a:r>
            <a:r>
              <a:rPr lang="en-US" altLang="en-US" sz="900" dirty="0" err="1"/>
              <a:t>Benefield</a:t>
            </a:r>
            <a:r>
              <a:rPr lang="en-US" altLang="en-US" sz="900" dirty="0"/>
              <a:t> and </a:t>
            </a:r>
            <a:r>
              <a:rPr lang="en-US" altLang="en-US" sz="900" dirty="0" err="1"/>
              <a:t>Tonigan</a:t>
            </a:r>
            <a:r>
              <a:rPr lang="en-US" altLang="en-US" sz="900" dirty="0"/>
              <a:t>, 1993, Miller and </a:t>
            </a:r>
            <a:r>
              <a:rPr lang="en-US" altLang="en-US" sz="900" dirty="0" err="1"/>
              <a:t>Rollnick</a:t>
            </a:r>
            <a:r>
              <a:rPr lang="en-US" altLang="en-US" sz="900" dirty="0"/>
              <a:t>, 1991).  </a:t>
            </a:r>
          </a:p>
          <a:p>
            <a:pPr marL="0" indent="0">
              <a:buFontTx/>
              <a:buNone/>
            </a:pPr>
            <a:endParaRPr lang="en-US" altLang="en-US" sz="900" b="1" i="1" dirty="0" smtClean="0"/>
          </a:p>
          <a:p>
            <a:pPr marL="0" indent="0">
              <a:buFontTx/>
              <a:buNone/>
            </a:pPr>
            <a:r>
              <a:rPr lang="en-US" altLang="en-US" sz="900" b="1" i="1" dirty="0" smtClean="0"/>
              <a:t>The </a:t>
            </a:r>
            <a:r>
              <a:rPr lang="en-US" altLang="en-US" sz="900" b="1" i="1" dirty="0"/>
              <a:t>counseling style is generally a quiet and eliciting one.</a:t>
            </a:r>
            <a:r>
              <a:rPr lang="en-US" altLang="en-US" sz="900" b="1" dirty="0"/>
              <a:t> </a:t>
            </a:r>
            <a:r>
              <a:rPr lang="en-US" altLang="en-US" sz="900" dirty="0"/>
              <a:t>Direct persuasion, aggressive confrontation, and argumentation are the conceptual opposite of motivational interviewing and are explicitly proscribed in this approach. To a counselor accustomed to confronting and giving advice, motivational interviewing can appear to be a hopelessly slow and passive process. The proof is in the outcome. More aggressive strategies, sometimes guided by a desire to "confront client denial," easily slip into pushing clients to make changes for which they are not ready.  </a:t>
            </a:r>
          </a:p>
          <a:p>
            <a:pPr marL="0" indent="0">
              <a:buFontTx/>
              <a:buNone/>
            </a:pPr>
            <a:endParaRPr lang="en-US" altLang="en-US" sz="900" b="1" i="1" dirty="0" smtClean="0"/>
          </a:p>
          <a:p>
            <a:pPr marL="0" indent="0">
              <a:buFontTx/>
              <a:buNone/>
            </a:pPr>
            <a:r>
              <a:rPr lang="en-US" altLang="en-US" sz="900" b="1" i="1" dirty="0" smtClean="0"/>
              <a:t>The </a:t>
            </a:r>
            <a:r>
              <a:rPr lang="en-US" altLang="en-US" sz="900" b="1" i="1" dirty="0"/>
              <a:t>counselor is directive in helping the client to examine and resolve ambivalence.</a:t>
            </a:r>
            <a:r>
              <a:rPr lang="en-US" altLang="en-US" sz="900" b="1" dirty="0"/>
              <a:t> </a:t>
            </a:r>
            <a:r>
              <a:rPr lang="en-US" altLang="en-US" sz="900" dirty="0"/>
              <a:t>Motivational interviewing involves no training of clients in behavioral coping skills, although the two approaches not incompatible. The operational assumption in motivational interviewing is that ambivalence or lack of resolve is the principal obstacle to be overcome in triggering change. Once that has been accomplished, there may or may not be a need for further intervention such as skill training. The specific strategies of motivational interviewing are designed to elicit, clarify, and resolve ambivalence in a client-centered and respectful counseling atmosphere.  </a:t>
            </a:r>
          </a:p>
          <a:p>
            <a:pPr marL="0" indent="0">
              <a:buFontTx/>
              <a:buNone/>
            </a:pPr>
            <a:endParaRPr lang="en-US" altLang="en-US" sz="900" b="1" i="1" dirty="0" smtClean="0"/>
          </a:p>
          <a:p>
            <a:pPr marL="0" indent="0">
              <a:buFontTx/>
              <a:buNone/>
            </a:pPr>
            <a:r>
              <a:rPr lang="en-US" altLang="en-US" sz="900" b="1" i="1" dirty="0" smtClean="0"/>
              <a:t>Readiness </a:t>
            </a:r>
            <a:r>
              <a:rPr lang="en-US" altLang="en-US" sz="900" b="1" i="1" dirty="0"/>
              <a:t>to change is not a client trait, but a fluctuating product of interpersonal interaction.</a:t>
            </a:r>
            <a:r>
              <a:rPr lang="en-US" altLang="en-US" sz="900" b="1" dirty="0"/>
              <a:t> </a:t>
            </a:r>
            <a:r>
              <a:rPr lang="en-US" altLang="en-US" sz="900" dirty="0"/>
              <a:t>The therapist is therefore highly attentive and responsive to the client's motivational signs. Resistance and "denial" are seen not as client traits, but as feedback regarding therapist behavior. Client resistance is often a signal that the counselor is assuming greater readiness to change than is the case, and it is a cue that the therapist needs to modify motivational strategies. </a:t>
            </a:r>
          </a:p>
          <a:p>
            <a:pPr marL="0" indent="0">
              <a:buFontTx/>
              <a:buNone/>
            </a:pPr>
            <a:endParaRPr lang="en-US" altLang="en-US" sz="900" b="1" i="1" dirty="0" smtClean="0"/>
          </a:p>
          <a:p>
            <a:pPr marL="0" indent="0">
              <a:buFontTx/>
              <a:buNone/>
            </a:pPr>
            <a:r>
              <a:rPr lang="en-US" altLang="en-US" sz="900" b="1" i="1" dirty="0" smtClean="0"/>
              <a:t>The </a:t>
            </a:r>
            <a:r>
              <a:rPr lang="en-US" altLang="en-US" sz="900" b="1" i="1" dirty="0"/>
              <a:t>therapeutic relationship is more like a partnership or companionship than expert/recipient roles.</a:t>
            </a:r>
            <a:r>
              <a:rPr lang="en-US" altLang="en-US" sz="900" b="1" dirty="0"/>
              <a:t> </a:t>
            </a:r>
            <a:r>
              <a:rPr lang="en-US" altLang="en-US" sz="900" dirty="0"/>
              <a:t>The therapist respects the client's autonomy and freedom of choice (and consequences) regarding his or her own behavior.  </a:t>
            </a:r>
          </a:p>
          <a:p>
            <a:pPr marL="228600" indent="-228600"/>
            <a:endParaRPr lang="en-US" altLang="en-US" sz="900" dirty="0" smtClean="0"/>
          </a:p>
          <a:p>
            <a:pPr marL="228600" indent="-228600"/>
            <a:r>
              <a:rPr lang="en-US" altLang="en-US" sz="900" b="1" dirty="0" smtClean="0"/>
              <a:t>REFERENCE:</a:t>
            </a:r>
          </a:p>
          <a:p>
            <a:pPr marL="228600" indent="-228600"/>
            <a:r>
              <a:rPr lang="en-US" altLang="en-US" sz="900" dirty="0" smtClean="0"/>
              <a:t>Miller,</a:t>
            </a:r>
            <a:r>
              <a:rPr lang="en-US" altLang="en-US" sz="900" baseline="0" dirty="0" smtClean="0"/>
              <a:t> W.R., &amp; </a:t>
            </a:r>
            <a:r>
              <a:rPr lang="en-US" altLang="en-US" sz="900" baseline="0" dirty="0" err="1" smtClean="0"/>
              <a:t>Rollnick</a:t>
            </a:r>
            <a:r>
              <a:rPr lang="en-US" altLang="en-US" sz="900" baseline="0" dirty="0" smtClean="0"/>
              <a:t>, S. (2012). </a:t>
            </a:r>
            <a:r>
              <a:rPr lang="en-US" altLang="en-US" sz="900" i="1" baseline="0" dirty="0" smtClean="0"/>
              <a:t>Motivational Interviewing: Helping People Change, 3</a:t>
            </a:r>
            <a:r>
              <a:rPr lang="en-US" altLang="en-US" sz="900" i="1" baseline="30000" dirty="0" smtClean="0"/>
              <a:t>rd</a:t>
            </a:r>
            <a:r>
              <a:rPr lang="en-US" altLang="en-US" sz="900" i="1" baseline="0" dirty="0" smtClean="0"/>
              <a:t> Edition</a:t>
            </a:r>
            <a:r>
              <a:rPr lang="en-US" altLang="en-US" sz="900" baseline="0" dirty="0" smtClean="0"/>
              <a:t>. New York, NY: The Guilford Press.</a:t>
            </a:r>
            <a:endParaRPr lang="en-US" altLang="en-US" sz="900"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8"/>
          <p:cNvSpPr txBox="1">
            <a:spLocks noGrp="1" noChangeArrowheads="1"/>
          </p:cNvSpPr>
          <p:nvPr/>
        </p:nvSpPr>
        <p:spPr bwMode="auto">
          <a:xfrm>
            <a:off x="4143375" y="9118600"/>
            <a:ext cx="31702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3" tIns="48511" rIns="97023" bIns="48511" anchor="b"/>
          <a:lstStyle>
            <a:lvl1pPr defTabSz="969963" eaLnBrk="0" hangingPunct="0">
              <a:defRPr>
                <a:solidFill>
                  <a:schemeClr val="tx1"/>
                </a:solidFill>
                <a:latin typeface="Arial" panose="020B0604020202020204" pitchFamily="34" charset="0"/>
              </a:defRPr>
            </a:lvl1pPr>
            <a:lvl2pPr marL="742950" indent="-285750" defTabSz="969963" eaLnBrk="0" hangingPunct="0">
              <a:defRPr>
                <a:solidFill>
                  <a:schemeClr val="tx1"/>
                </a:solidFill>
                <a:latin typeface="Arial" panose="020B0604020202020204" pitchFamily="34" charset="0"/>
              </a:defRPr>
            </a:lvl2pPr>
            <a:lvl3pPr marL="1143000" indent="-228600" defTabSz="969963" eaLnBrk="0" hangingPunct="0">
              <a:defRPr>
                <a:solidFill>
                  <a:schemeClr val="tx1"/>
                </a:solidFill>
                <a:latin typeface="Arial" panose="020B0604020202020204" pitchFamily="34" charset="0"/>
              </a:defRPr>
            </a:lvl3pPr>
            <a:lvl4pPr marL="1600200" indent="-228600" defTabSz="969963" eaLnBrk="0" hangingPunct="0">
              <a:defRPr>
                <a:solidFill>
                  <a:schemeClr val="tx1"/>
                </a:solidFill>
                <a:latin typeface="Arial" panose="020B0604020202020204" pitchFamily="34" charset="0"/>
              </a:defRPr>
            </a:lvl4pPr>
            <a:lvl5pPr marL="2057400" indent="-228600" defTabSz="969963" eaLnBrk="0" hangingPunct="0">
              <a:defRPr>
                <a:solidFill>
                  <a:schemeClr val="tx1"/>
                </a:solidFill>
                <a:latin typeface="Arial" panose="020B0604020202020204" pitchFamily="34" charset="0"/>
              </a:defRPr>
            </a:lvl5pPr>
            <a:lvl6pPr marL="2514600" indent="-228600" defTabSz="969963" eaLnBrk="0" fontAlgn="base" hangingPunct="0">
              <a:spcBef>
                <a:spcPct val="0"/>
              </a:spcBef>
              <a:spcAft>
                <a:spcPct val="0"/>
              </a:spcAft>
              <a:defRPr>
                <a:solidFill>
                  <a:schemeClr val="tx1"/>
                </a:solidFill>
                <a:latin typeface="Arial" panose="020B0604020202020204" pitchFamily="34" charset="0"/>
              </a:defRPr>
            </a:lvl6pPr>
            <a:lvl7pPr marL="2971800" indent="-228600" defTabSz="969963" eaLnBrk="0" fontAlgn="base" hangingPunct="0">
              <a:spcBef>
                <a:spcPct val="0"/>
              </a:spcBef>
              <a:spcAft>
                <a:spcPct val="0"/>
              </a:spcAft>
              <a:defRPr>
                <a:solidFill>
                  <a:schemeClr val="tx1"/>
                </a:solidFill>
                <a:latin typeface="Arial" panose="020B0604020202020204" pitchFamily="34" charset="0"/>
              </a:defRPr>
            </a:lvl7pPr>
            <a:lvl8pPr marL="3429000" indent="-228600" defTabSz="969963" eaLnBrk="0" fontAlgn="base" hangingPunct="0">
              <a:spcBef>
                <a:spcPct val="0"/>
              </a:spcBef>
              <a:spcAft>
                <a:spcPct val="0"/>
              </a:spcAft>
              <a:defRPr>
                <a:solidFill>
                  <a:schemeClr val="tx1"/>
                </a:solidFill>
                <a:latin typeface="Arial" panose="020B0604020202020204" pitchFamily="34" charset="0"/>
              </a:defRPr>
            </a:lvl8pPr>
            <a:lvl9pPr marL="3886200" indent="-228600" defTabSz="969963"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434B2355-D85D-47CB-B4EE-0465314A65EF}" type="slidenum">
              <a:rPr lang="en-US" altLang="en-US" sz="1200"/>
              <a:pPr algn="r" eaLnBrk="1" hangingPunct="1"/>
              <a:t>96</a:t>
            </a:fld>
            <a:endParaRPr lang="en-US" altLang="en-US" sz="1200"/>
          </a:p>
        </p:txBody>
      </p:sp>
      <p:sp>
        <p:nvSpPr>
          <p:cNvPr id="192515" name="Rectangle 2"/>
          <p:cNvSpPr>
            <a:spLocks noGrp="1" noRot="1" noChangeAspect="1" noChangeArrowheads="1" noTextEdit="1"/>
          </p:cNvSpPr>
          <p:nvPr>
            <p:ph type="sldImg"/>
          </p:nvPr>
        </p:nvSpPr>
        <p:spPr bwMode="auto">
          <a:xfrm>
            <a:off x="1376363" y="236538"/>
            <a:ext cx="4564062" cy="3422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p:cNvSpPr>
            <a:spLocks noGrp="1" noChangeArrowheads="1"/>
          </p:cNvSpPr>
          <p:nvPr>
            <p:ph type="body" idx="1"/>
          </p:nvPr>
        </p:nvSpPr>
        <p:spPr>
          <a:xfrm>
            <a:off x="731838" y="4560888"/>
            <a:ext cx="5851525" cy="43211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23" tIns="48511" rIns="97023" bIns="48511"/>
          <a:lstStyle/>
          <a:p>
            <a:pPr marL="0" indent="0" eaLnBrk="1" hangingPunct="1">
              <a:lnSpc>
                <a:spcPct val="90000"/>
              </a:lnSpc>
              <a:buFontTx/>
              <a:buNone/>
            </a:pPr>
            <a:r>
              <a:rPr lang="en-US" altLang="en-US" sz="900" dirty="0" smtClean="0"/>
              <a:t>The </a:t>
            </a:r>
            <a:r>
              <a:rPr lang="en-US" altLang="en-US" sz="900" dirty="0"/>
              <a:t>strategic goals of MI are to: (a) resolve ambivalence; (b) avoid eliciting or strengthening resistance; (c) elicit “Change Talk” from the client; (d) enhance motivation and commitment for change; and (e) help the client move through the Stages of Change</a:t>
            </a:r>
            <a:r>
              <a:rPr lang="en-US" altLang="en-US" sz="900" dirty="0" smtClean="0"/>
              <a:t>. </a:t>
            </a:r>
            <a:r>
              <a:rPr lang="en-GB" altLang="en-US" sz="900" dirty="0" smtClean="0"/>
              <a:t>A </a:t>
            </a:r>
            <a:r>
              <a:rPr lang="en-GB" altLang="en-US" sz="900" dirty="0"/>
              <a:t>series of MI micro-skills (which will be described on the next slide) can be used to move a patient/client through the Stages of Change </a:t>
            </a:r>
            <a:r>
              <a:rPr lang="en-US" altLang="en-US" sz="900" dirty="0"/>
              <a:t>to elicit and reinforce </a:t>
            </a:r>
            <a:r>
              <a:rPr lang="en-US" altLang="en-US" sz="900" dirty="0">
                <a:solidFill>
                  <a:schemeClr val="accent2"/>
                </a:solidFill>
              </a:rPr>
              <a:t>self-motivational statements</a:t>
            </a:r>
            <a:r>
              <a:rPr lang="en-US" altLang="en-US" sz="900" dirty="0"/>
              <a:t> (a.k.a., Change Talk</a:t>
            </a:r>
            <a:r>
              <a:rPr lang="en-US" altLang="en-US" sz="900" dirty="0" smtClean="0"/>
              <a:t>). </a:t>
            </a:r>
            <a:r>
              <a:rPr lang="en-US" altLang="en-US" sz="900" b="1" dirty="0" smtClean="0"/>
              <a:t>Empathy</a:t>
            </a:r>
            <a:r>
              <a:rPr lang="en-US" altLang="en-US" sz="900" dirty="0" smtClean="0"/>
              <a:t> </a:t>
            </a:r>
            <a:r>
              <a:rPr lang="en-US" altLang="en-US" sz="900" dirty="0"/>
              <a:t>may be the most crucial principle. It creates an environment conducive to change, instills a sense of safety and a sense of being understood and accepted, and reduces defensiveness. Empathy sets the tone within which the entire communication occurs. Without it, other components may sound like mechanical techniques</a:t>
            </a:r>
            <a:r>
              <a:rPr lang="en-US" altLang="en-US" sz="900" dirty="0" smtClean="0"/>
              <a:t>. By </a:t>
            </a:r>
            <a:r>
              <a:rPr lang="en-US" altLang="en-US" sz="900" b="1" dirty="0"/>
              <a:t>developing discrepancy</a:t>
            </a:r>
            <a:r>
              <a:rPr lang="en-US" altLang="en-US" sz="900" dirty="0"/>
              <a:t>, the clinician can help the client to become more aware of the discrepancy between their addictive behaviors and their more deeply-held values and goals. Part of this is helping client to recognize and articulate negative consequences of use.  It is more effective if the </a:t>
            </a:r>
            <a:r>
              <a:rPr lang="en-US" altLang="en-US" sz="900" i="1" dirty="0"/>
              <a:t>client</a:t>
            </a:r>
            <a:r>
              <a:rPr lang="en-US" altLang="en-US" sz="900" dirty="0"/>
              <a:t> does this, not the clinician</a:t>
            </a:r>
            <a:r>
              <a:rPr lang="en-US" altLang="en-US" sz="900" dirty="0" smtClean="0"/>
              <a:t>. With </a:t>
            </a:r>
            <a:r>
              <a:rPr lang="en-US" altLang="en-US" sz="900" dirty="0"/>
              <a:t>regards to </a:t>
            </a:r>
            <a:r>
              <a:rPr lang="en-US" altLang="en-US" sz="900" b="1" dirty="0"/>
              <a:t>rolling with resistance</a:t>
            </a:r>
            <a:r>
              <a:rPr lang="en-US" altLang="en-US" sz="900" dirty="0"/>
              <a:t>, in general, it is not helpful to argue with clients. Confrontation elicits defensiveness, which predicts a lack of change. It is particularly counter-therapeutic for a clinician to argue that there is a problem while the client argues that there isn’t one. The client does not need to accept a diagnostic label (e.g. “addict” or “alcoholic”) for change to occur. </a:t>
            </a:r>
            <a:r>
              <a:rPr lang="en-US" altLang="en-US" sz="900" b="1" dirty="0" smtClean="0"/>
              <a:t>Supporting </a:t>
            </a:r>
            <a:r>
              <a:rPr lang="en-US" altLang="en-US" sz="900" b="1" dirty="0"/>
              <a:t>self-efficacy </a:t>
            </a:r>
            <a:r>
              <a:rPr lang="en-US" altLang="en-US" sz="900" dirty="0"/>
              <a:t>can be conceptualized as a specific form of optimism, that is, a “can-do” belief in one’s ability to accomplish a particular task or change. This principle is crucial to help the client see and experience his/her own ability to make positive changes. Part of this is the </a:t>
            </a:r>
            <a:r>
              <a:rPr lang="en-US" altLang="en-US" sz="900" i="1" dirty="0"/>
              <a:t>clinician</a:t>
            </a:r>
            <a:r>
              <a:rPr lang="en-US" altLang="en-US" sz="900" dirty="0"/>
              <a:t> believing in the client’s ability to change</a:t>
            </a:r>
            <a:r>
              <a:rPr lang="en-US" altLang="en-US" sz="900" dirty="0" smtClean="0"/>
              <a:t>. </a:t>
            </a:r>
          </a:p>
          <a:p>
            <a:pPr marL="0" indent="0" eaLnBrk="1" hangingPunct="1">
              <a:lnSpc>
                <a:spcPct val="90000"/>
              </a:lnSpc>
              <a:buFontTx/>
              <a:buNone/>
            </a:pPr>
            <a:endParaRPr lang="en-US" altLang="en-US" sz="900" dirty="0" smtClean="0"/>
          </a:p>
          <a:p>
            <a:pPr marL="0" indent="0" eaLnBrk="1" hangingPunct="1">
              <a:lnSpc>
                <a:spcPct val="90000"/>
              </a:lnSpc>
              <a:buFontTx/>
              <a:buNone/>
            </a:pPr>
            <a:r>
              <a:rPr lang="en-US" altLang="en-US" sz="900" b="1" dirty="0" smtClean="0"/>
              <a:t>Open-ended </a:t>
            </a:r>
            <a:r>
              <a:rPr lang="en-US" altLang="en-US" sz="900" b="1" dirty="0"/>
              <a:t>questions</a:t>
            </a:r>
            <a:r>
              <a:rPr lang="en-US" altLang="en-US" sz="900" dirty="0"/>
              <a:t>: (a) solicits information in a neutral way; (b) helps the person elaborate his/her own view of the problem and brainstorm possible solutions; (c) helps the therapist avoid prejudgments; (d) keeps communication moving forward; (e) allows the client to do most of the </a:t>
            </a:r>
            <a:r>
              <a:rPr lang="en-US" altLang="en-US" sz="900" dirty="0" smtClean="0"/>
              <a:t>talking. </a:t>
            </a:r>
            <a:r>
              <a:rPr lang="en-US" altLang="en-US" sz="900" b="1" dirty="0" smtClean="0"/>
              <a:t>Affirmations</a:t>
            </a:r>
            <a:r>
              <a:rPr lang="en-US" altLang="en-US" sz="900" dirty="0" smtClean="0"/>
              <a:t> </a:t>
            </a:r>
            <a:r>
              <a:rPr lang="en-US" altLang="en-US" sz="900" dirty="0"/>
              <a:t>should be focused on achievements of the individual, and are intended to:  (a) support the individual’s persistence; (b) encourage continued efforts; (c) assist the individual in seeing the positive in the situation; and (d) support the individual’s proven strengths</a:t>
            </a:r>
            <a:r>
              <a:rPr lang="en-US" altLang="en-US" sz="900" dirty="0" smtClean="0"/>
              <a:t>. With </a:t>
            </a:r>
            <a:r>
              <a:rPr lang="en-US" altLang="en-US" sz="900" b="1" dirty="0"/>
              <a:t>reflective listening</a:t>
            </a:r>
            <a:r>
              <a:rPr lang="en-US" altLang="en-US" sz="900" dirty="0"/>
              <a:t>, one should: (a) listen to both what the person </a:t>
            </a:r>
            <a:r>
              <a:rPr lang="en-US" altLang="en-US" sz="900" u="sng" dirty="0"/>
              <a:t>says</a:t>
            </a:r>
            <a:r>
              <a:rPr lang="en-US" altLang="en-US" sz="900" dirty="0"/>
              <a:t> and to what the person </a:t>
            </a:r>
            <a:r>
              <a:rPr lang="en-US" altLang="en-US" sz="900" u="sng" dirty="0"/>
              <a:t>means</a:t>
            </a:r>
            <a:r>
              <a:rPr lang="en-US" altLang="en-US" sz="900" dirty="0"/>
              <a:t>; (b) check out assumptions; (c) create an environment of empathy (nonjudgmental); and (d) be aware of intonation (statement, not question). The clinician does not have to agree with the client</a:t>
            </a:r>
            <a:r>
              <a:rPr lang="en-US" altLang="en-US" sz="900" dirty="0" smtClean="0"/>
              <a:t>. </a:t>
            </a:r>
            <a:r>
              <a:rPr lang="en-US" altLang="en-US" sz="900" b="1" dirty="0" smtClean="0"/>
              <a:t>Summaries</a:t>
            </a:r>
            <a:r>
              <a:rPr lang="en-US" altLang="en-US" sz="900" dirty="0" smtClean="0"/>
              <a:t> </a:t>
            </a:r>
            <a:r>
              <a:rPr lang="en-US" altLang="en-US" sz="900" dirty="0"/>
              <a:t>capture both sides of the ambivalence (You say that ___________ but you also mentioned that ________________.) They demonstrate the clinician has been listening carefully. Summaries also prompt clarification and further elaboration from the person. Lastly, </a:t>
            </a:r>
            <a:r>
              <a:rPr lang="en-US" altLang="en-US" sz="900" dirty="0" smtClean="0"/>
              <a:t>summaries </a:t>
            </a:r>
            <a:r>
              <a:rPr lang="en-US" altLang="en-US" sz="900" dirty="0"/>
              <a:t>prepare clients to move forward.</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a:t>Contingency management (CM)</a:t>
            </a:r>
            <a:r>
              <a:rPr lang="en-US" altLang="en-US" sz="900" baseline="0" dirty="0"/>
              <a:t> </a:t>
            </a:r>
            <a:r>
              <a:rPr lang="en-US" altLang="en-US" sz="900" dirty="0"/>
              <a:t>is a tool to enhance treatment and facilitate recovery, and is used as an adjunct to other therapeutic clinical methods. CM targets specific behaviors that are part of a patient treatment plan. CM helps to celebrate the success of behavioral changes chosen by therapist and patient. CM can be used to help motivate patients through stages of change to achieve an identified goal</a:t>
            </a:r>
            <a:r>
              <a:rPr lang="en-US" altLang="en-US" sz="900" dirty="0" smtClean="0"/>
              <a:t>.</a:t>
            </a:r>
          </a:p>
          <a:p>
            <a:pPr marL="0" indent="0">
              <a:buFontTx/>
              <a:buNone/>
            </a:pPr>
            <a:endParaRPr lang="en-US" altLang="en-US" sz="900" dirty="0" smtClean="0"/>
          </a:p>
          <a:p>
            <a:pPr marL="0" indent="0">
              <a:buFontTx/>
              <a:buNone/>
            </a:pPr>
            <a:r>
              <a:rPr lang="en-US" altLang="en-US" sz="900" b="1" dirty="0" smtClean="0"/>
              <a:t>REFERENCE:</a:t>
            </a:r>
          </a:p>
          <a:p>
            <a:pPr marL="0" indent="0">
              <a:buFontTx/>
              <a:buNone/>
            </a:pPr>
            <a:r>
              <a:rPr lang="en-US" sz="1200" b="0" i="0" kern="1200" dirty="0" smtClean="0">
                <a:solidFill>
                  <a:schemeClr val="tx1"/>
                </a:solidFill>
                <a:effectLst/>
                <a:latin typeface="+mn-lt"/>
                <a:ea typeface="+mn-ea"/>
                <a:cs typeface="+mn-cs"/>
              </a:rPr>
              <a:t>National Institute on Drug Abuse. (2016). </a:t>
            </a:r>
            <a:r>
              <a:rPr lang="en-US" sz="1200" b="0" i="1" kern="1200" dirty="0" smtClean="0">
                <a:solidFill>
                  <a:schemeClr val="tx1"/>
                </a:solidFill>
                <a:effectLst/>
                <a:latin typeface="+mn-lt"/>
                <a:ea typeface="+mn-ea"/>
                <a:cs typeface="+mn-cs"/>
              </a:rPr>
              <a:t>Cocaine</a:t>
            </a:r>
            <a:r>
              <a:rPr lang="en-US" sz="1200" b="0" i="0" kern="1200" dirty="0" smtClean="0">
                <a:solidFill>
                  <a:schemeClr val="tx1"/>
                </a:solidFill>
                <a:effectLst/>
                <a:latin typeface="+mn-lt"/>
                <a:ea typeface="+mn-ea"/>
                <a:cs typeface="+mn-cs"/>
              </a:rPr>
              <a:t>. Available</a:t>
            </a:r>
            <a:r>
              <a:rPr lang="en-US" sz="1200" b="0" i="0" kern="1200" baseline="0" dirty="0" smtClean="0">
                <a:solidFill>
                  <a:schemeClr val="tx1"/>
                </a:solidFill>
                <a:effectLst/>
                <a:latin typeface="+mn-lt"/>
                <a:ea typeface="+mn-ea"/>
                <a:cs typeface="+mn-cs"/>
              </a:rPr>
              <a:t> at: </a:t>
            </a:r>
            <a:r>
              <a:rPr lang="en-US" sz="1200" b="0" i="0" kern="1200" dirty="0" smtClean="0">
                <a:solidFill>
                  <a:schemeClr val="tx1"/>
                </a:solidFill>
                <a:effectLst/>
                <a:latin typeface="+mn-lt"/>
                <a:ea typeface="+mn-ea"/>
                <a:cs typeface="+mn-cs"/>
              </a:rPr>
              <a:t>https://www.drugabuse.gov/publications/research-reports/cocaine.</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US" altLang="en-US" sz="900" dirty="0" smtClean="0"/>
              <a:t>Acceptance </a:t>
            </a:r>
            <a:r>
              <a:rPr lang="en-US" altLang="en-US" sz="900" dirty="0"/>
              <a:t>includes the realization that drug addiction is a chronic, progressive disease over which one has no control, that life has become unmanageable because of drugs, that willpower alone is insufficient to overcome the problem, and that abstinence is the only alternative</a:t>
            </a:r>
            <a:r>
              <a:rPr lang="en-US" altLang="en-US" sz="900" dirty="0" smtClean="0"/>
              <a:t>. Surrender </a:t>
            </a:r>
            <a:r>
              <a:rPr lang="en-US" altLang="en-US" sz="900" dirty="0"/>
              <a:t>involves giving oneself over to a higher power, accepting the fellowship and support structure of other recovering addicted individuals, and following the recovery activities laid out by the 12-step program</a:t>
            </a:r>
            <a:r>
              <a:rPr lang="en-US" altLang="en-US" sz="900" dirty="0" smtClean="0"/>
              <a:t>. While </a:t>
            </a:r>
            <a:r>
              <a:rPr lang="en-US" altLang="en-US" sz="900" dirty="0"/>
              <a:t>the efficacy of 12-step programs (and 12-step facilitation) in treating alcohol dependence has been established, the research on other abused drugs is more preliminary but promising for helping drug abusers sustain recovery. </a:t>
            </a:r>
            <a:r>
              <a:rPr lang="en-US" altLang="en-US" sz="900" dirty="0" smtClean="0"/>
              <a:t>12-Step </a:t>
            </a:r>
            <a:r>
              <a:rPr lang="en-US" altLang="en-US" sz="900" dirty="0"/>
              <a:t>meeting dates, times, and locations can be found by visiting: http://www.aa.org (Alcoholics Anonymous); www.ca.org (Cocaine Anonymous); www.na.org (Narcotics Anonymous).   </a:t>
            </a:r>
          </a:p>
          <a:p>
            <a:pPr marL="228600" indent="-228600"/>
            <a:endParaRPr lang="en-US" altLang="en-US" sz="900" dirty="0"/>
          </a:p>
          <a:p>
            <a:pPr marL="228600" indent="-228600"/>
            <a:r>
              <a:rPr lang="en-US" altLang="en-US" sz="900" b="1" dirty="0" smtClean="0"/>
              <a:t>REFERENCES:</a:t>
            </a:r>
          </a:p>
          <a:p>
            <a:pPr marL="228600" indent="-228600"/>
            <a:r>
              <a:rPr lang="en-US" altLang="en-US" sz="900" dirty="0" smtClean="0"/>
              <a:t>Carroll</a:t>
            </a:r>
            <a:r>
              <a:rPr lang="en-US" altLang="en-US" sz="900" dirty="0"/>
              <a:t>, K.M.; </a:t>
            </a:r>
            <a:r>
              <a:rPr lang="en-US" altLang="en-US" sz="900" dirty="0" err="1"/>
              <a:t>Nich</a:t>
            </a:r>
            <a:r>
              <a:rPr lang="en-US" altLang="en-US" sz="900" dirty="0"/>
              <a:t>, C.; Ball, S.A.; </a:t>
            </a:r>
            <a:r>
              <a:rPr lang="en-US" altLang="en-US" sz="900" dirty="0" err="1"/>
              <a:t>McCance</a:t>
            </a:r>
            <a:r>
              <a:rPr lang="en-US" altLang="en-US" sz="900" dirty="0"/>
              <a:t>, E.; </a:t>
            </a:r>
            <a:r>
              <a:rPr lang="en-US" altLang="en-US" sz="900" dirty="0" err="1"/>
              <a:t>Frankforter</a:t>
            </a:r>
            <a:r>
              <a:rPr lang="en-US" altLang="en-US" sz="900" dirty="0"/>
              <a:t>, T.L.; and </a:t>
            </a:r>
            <a:r>
              <a:rPr lang="en-US" altLang="en-US" sz="900" dirty="0" err="1"/>
              <a:t>Rounsaville</a:t>
            </a:r>
            <a:r>
              <a:rPr lang="en-US" altLang="en-US" sz="900" dirty="0"/>
              <a:t>, B.J. (2000). </a:t>
            </a:r>
            <a:r>
              <a:rPr lang="en-US" altLang="en-US" sz="900" dirty="0" smtClean="0"/>
              <a:t>One-</a:t>
            </a:r>
          </a:p>
          <a:p>
            <a:pPr marL="228600" indent="-228600"/>
            <a:r>
              <a:rPr lang="en-US" altLang="en-US" sz="900" dirty="0" smtClean="0"/>
              <a:t>year </a:t>
            </a:r>
            <a:r>
              <a:rPr lang="en-US" altLang="en-US" sz="900" dirty="0"/>
              <a:t>follow-up of disulfiram and psychotherapy for </a:t>
            </a:r>
            <a:r>
              <a:rPr lang="en-US" altLang="en-US" sz="900" dirty="0" smtClean="0"/>
              <a:t>cocaine </a:t>
            </a:r>
            <a:r>
              <a:rPr lang="en-US" altLang="en-US" sz="900" dirty="0"/>
              <a:t>and alcohol users: Sustained effects </a:t>
            </a:r>
            <a:endParaRPr lang="en-US" altLang="en-US" sz="900" dirty="0" smtClean="0"/>
          </a:p>
          <a:p>
            <a:pPr marL="228600" indent="-228600"/>
            <a:r>
              <a:rPr lang="en-US" altLang="en-US" sz="900" dirty="0" smtClean="0"/>
              <a:t>of </a:t>
            </a:r>
            <a:r>
              <a:rPr lang="en-US" altLang="en-US" sz="900" dirty="0"/>
              <a:t>treatment. </a:t>
            </a:r>
            <a:r>
              <a:rPr lang="en-US" altLang="en-US" sz="900" i="1" dirty="0" smtClean="0"/>
              <a:t>Addiction, 95</a:t>
            </a:r>
            <a:r>
              <a:rPr lang="en-US" altLang="en-US" sz="900" dirty="0" smtClean="0"/>
              <a:t>(9), 1335-1349</a:t>
            </a:r>
            <a:r>
              <a:rPr lang="en-US" altLang="en-US" sz="900" dirty="0"/>
              <a:t>.</a:t>
            </a:r>
          </a:p>
          <a:p>
            <a:pPr marL="228600" indent="-228600"/>
            <a:endParaRPr lang="en-US" altLang="en-US" sz="900" dirty="0"/>
          </a:p>
          <a:p>
            <a:pPr marL="228600" indent="-228600"/>
            <a:r>
              <a:rPr lang="en-US" altLang="en-US" sz="900" dirty="0"/>
              <a:t>Donovan D.M., and Wells E.A. (2007). "Tweaking 12-step": The potential role of 12-Step self-help </a:t>
            </a:r>
            <a:endParaRPr lang="en-US" altLang="en-US" sz="900" dirty="0" smtClean="0"/>
          </a:p>
          <a:p>
            <a:pPr marL="228600" indent="-228600"/>
            <a:r>
              <a:rPr lang="en-US" altLang="en-US" sz="900" dirty="0" smtClean="0"/>
              <a:t>group </a:t>
            </a:r>
            <a:r>
              <a:rPr lang="en-US" altLang="en-US" sz="900" dirty="0"/>
              <a:t>involvement in methamphetamine recovery. </a:t>
            </a:r>
            <a:r>
              <a:rPr lang="en-US" altLang="en-US" sz="900" i="1" dirty="0" smtClean="0"/>
              <a:t>Addiction, 102</a:t>
            </a:r>
            <a:r>
              <a:rPr lang="en-US" altLang="en-US" sz="900" dirty="0" smtClean="0"/>
              <a:t>(Suppl</a:t>
            </a:r>
            <a:r>
              <a:rPr lang="en-US" altLang="en-US" sz="900" dirty="0"/>
              <a:t>. </a:t>
            </a:r>
            <a:r>
              <a:rPr lang="en-US" altLang="en-US" sz="900" dirty="0" smtClean="0"/>
              <a:t>1), </a:t>
            </a:r>
            <a:r>
              <a:rPr lang="en-US" altLang="en-US" sz="900" dirty="0"/>
              <a:t>121-129.</a:t>
            </a:r>
          </a:p>
          <a:p>
            <a:pPr marL="228600" indent="-228600"/>
            <a:endParaRPr lang="en-US" altLang="en-US" sz="900" dirty="0"/>
          </a:p>
          <a:p>
            <a:pPr marL="228600" indent="-228600"/>
            <a:r>
              <a:rPr lang="en-US" altLang="en-US" sz="900" dirty="0"/>
              <a:t>Project MATCH Research Group. (1997). Matching alcoholism treatments to client heterogeneity: </a:t>
            </a:r>
            <a:endParaRPr lang="en-US" altLang="en-US" sz="900" dirty="0" smtClean="0"/>
          </a:p>
          <a:p>
            <a:pPr marL="228600" indent="-228600"/>
            <a:r>
              <a:rPr lang="en-US" altLang="en-US" sz="900" dirty="0" smtClean="0"/>
              <a:t>Project </a:t>
            </a:r>
            <a:r>
              <a:rPr lang="en-US" altLang="en-US" sz="900" dirty="0"/>
              <a:t>MATCH </a:t>
            </a:r>
            <a:r>
              <a:rPr lang="en-US" altLang="en-US" sz="900" dirty="0" err="1"/>
              <a:t>posttreatment</a:t>
            </a:r>
            <a:r>
              <a:rPr lang="en-US" altLang="en-US" sz="900" dirty="0"/>
              <a:t> drinking outcomes. </a:t>
            </a:r>
            <a:r>
              <a:rPr lang="en-US" altLang="en-US" sz="900" i="1" dirty="0" smtClean="0"/>
              <a:t>Journal </a:t>
            </a:r>
            <a:r>
              <a:rPr lang="en-US" altLang="en-US" sz="900" i="1" dirty="0"/>
              <a:t>of Studies on </a:t>
            </a:r>
            <a:r>
              <a:rPr lang="en-US" altLang="en-US" sz="900" i="1" dirty="0" smtClean="0"/>
              <a:t>Alcohol, 58</a:t>
            </a:r>
            <a:r>
              <a:rPr lang="en-US" altLang="en-US" sz="900" dirty="0" smtClean="0"/>
              <a:t>(1), </a:t>
            </a:r>
            <a:r>
              <a:rPr lang="en-US" altLang="en-US" sz="900" dirty="0"/>
              <a:t>7-29.</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US" altLang="en-US" sz="900" dirty="0" smtClean="0"/>
              <a:t>Peer </a:t>
            </a:r>
            <a:r>
              <a:rPr lang="en-US" altLang="en-US" sz="900" dirty="0"/>
              <a:t>influence is used to help individuals learn and assimilate social norms and develop more </a:t>
            </a:r>
            <a:endParaRPr lang="en-US" altLang="en-US" sz="900" dirty="0" smtClean="0"/>
          </a:p>
          <a:p>
            <a:pPr marL="228600" indent="-228600"/>
            <a:r>
              <a:rPr lang="en-US" altLang="en-US" sz="900" dirty="0" smtClean="0"/>
              <a:t>effective </a:t>
            </a:r>
            <a:r>
              <a:rPr lang="en-US" altLang="en-US" sz="900" dirty="0"/>
              <a:t>social </a:t>
            </a:r>
            <a:r>
              <a:rPr lang="en-US" altLang="en-US" sz="900" dirty="0" smtClean="0"/>
              <a:t>skills.</a:t>
            </a:r>
            <a:r>
              <a:rPr lang="en-US" altLang="en-US" sz="900" baseline="0" dirty="0" smtClean="0"/>
              <a:t> </a:t>
            </a:r>
            <a:r>
              <a:rPr lang="en-US" altLang="en-US" sz="900" dirty="0" smtClean="0"/>
              <a:t>Treatment staff </a:t>
            </a:r>
            <a:r>
              <a:rPr lang="en-US" altLang="en-US" sz="900" dirty="0"/>
              <a:t>and those in recovery are key agents of </a:t>
            </a:r>
            <a:r>
              <a:rPr lang="en-US" altLang="en-US" sz="900" dirty="0" smtClean="0"/>
              <a:t>change. The </a:t>
            </a:r>
            <a:r>
              <a:rPr lang="en-US" altLang="en-US" sz="900" dirty="0"/>
              <a:t>second </a:t>
            </a:r>
            <a:endParaRPr lang="en-US" altLang="en-US" sz="900" dirty="0" smtClean="0"/>
          </a:p>
          <a:p>
            <a:pPr marL="228600" indent="-228600"/>
            <a:r>
              <a:rPr lang="en-US" altLang="en-US" sz="900" dirty="0" smtClean="0"/>
              <a:t>fundamental </a:t>
            </a:r>
            <a:r>
              <a:rPr lang="en-US" altLang="en-US" sz="900" dirty="0"/>
              <a:t>TC principle is "self-help," which implies that </a:t>
            </a:r>
            <a:r>
              <a:rPr lang="en-US" altLang="en-US" sz="900" dirty="0" smtClean="0"/>
              <a:t>the individuals </a:t>
            </a:r>
            <a:r>
              <a:rPr lang="en-US" altLang="en-US" sz="900" dirty="0"/>
              <a:t>in treatment are the </a:t>
            </a:r>
            <a:endParaRPr lang="en-US" altLang="en-US" sz="900" dirty="0" smtClean="0"/>
          </a:p>
          <a:p>
            <a:pPr marL="228600" indent="-228600"/>
            <a:r>
              <a:rPr lang="en-US" altLang="en-US" sz="900" dirty="0" smtClean="0"/>
              <a:t>main </a:t>
            </a:r>
            <a:r>
              <a:rPr lang="en-US" altLang="en-US" sz="900" dirty="0"/>
              <a:t>contributors to the change process.</a:t>
            </a:r>
          </a:p>
          <a:p>
            <a:pPr marL="228600" indent="-228600"/>
            <a:endParaRPr lang="en-US" altLang="en-US" sz="900" dirty="0" smtClean="0"/>
          </a:p>
          <a:p>
            <a:pPr marL="0" indent="0">
              <a:buFontTx/>
              <a:buNone/>
            </a:pPr>
            <a:r>
              <a:rPr lang="en-US" altLang="en-US" sz="800" b="1" dirty="0" smtClean="0"/>
              <a:t>REFERENCE:</a:t>
            </a:r>
          </a:p>
          <a:p>
            <a:pPr marL="0" indent="0">
              <a:buFontTx/>
              <a:buNone/>
            </a:pPr>
            <a:r>
              <a:rPr lang="en-US" sz="900" b="0" i="0" kern="1200" dirty="0" smtClean="0">
                <a:solidFill>
                  <a:schemeClr val="tx1"/>
                </a:solidFill>
                <a:effectLst/>
                <a:latin typeface="+mn-lt"/>
                <a:ea typeface="+mn-ea"/>
                <a:cs typeface="+mn-cs"/>
              </a:rPr>
              <a:t>National Institute on Drug Abuse. (2016). </a:t>
            </a:r>
            <a:r>
              <a:rPr lang="en-US" sz="900" b="0" i="1" kern="1200" dirty="0" smtClean="0">
                <a:solidFill>
                  <a:schemeClr val="tx1"/>
                </a:solidFill>
                <a:effectLst/>
                <a:latin typeface="+mn-lt"/>
                <a:ea typeface="+mn-ea"/>
                <a:cs typeface="+mn-cs"/>
              </a:rPr>
              <a:t>Cocaine</a:t>
            </a:r>
            <a:r>
              <a:rPr lang="en-US" sz="900" b="0" i="0" kern="1200" dirty="0" smtClean="0">
                <a:solidFill>
                  <a:schemeClr val="tx1"/>
                </a:solidFill>
                <a:effectLst/>
                <a:latin typeface="+mn-lt"/>
                <a:ea typeface="+mn-ea"/>
                <a:cs typeface="+mn-cs"/>
              </a:rPr>
              <a:t>. Available</a:t>
            </a:r>
            <a:r>
              <a:rPr lang="en-US" sz="900" b="0" i="0" kern="1200" baseline="0" dirty="0" smtClean="0">
                <a:solidFill>
                  <a:schemeClr val="tx1"/>
                </a:solidFill>
                <a:effectLst/>
                <a:latin typeface="+mn-lt"/>
                <a:ea typeface="+mn-ea"/>
                <a:cs typeface="+mn-cs"/>
              </a:rPr>
              <a:t> at: </a:t>
            </a:r>
            <a:r>
              <a:rPr lang="en-US" sz="900" b="0" i="0" kern="1200" dirty="0" smtClean="0">
                <a:solidFill>
                  <a:schemeClr val="tx1"/>
                </a:solidFill>
                <a:effectLst/>
                <a:latin typeface="+mn-lt"/>
                <a:ea typeface="+mn-ea"/>
                <a:cs typeface="+mn-cs"/>
              </a:rPr>
              <a:t>https://www.drugabuse.gov/publications/research-reports/cocaine.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309C5A-2F4B-40BC-B654-2F07C0D5BB18}" type="slidenum">
              <a:rPr lang="en-US" altLang="en-US" smtClean="0"/>
              <a:pPr/>
              <a:t>‹#›</a:t>
            </a:fld>
            <a:endParaRPr lang="en-US" altLang="en-US"/>
          </a:p>
        </p:txBody>
      </p:sp>
    </p:spTree>
    <p:extLst>
      <p:ext uri="{BB962C8B-B14F-4D97-AF65-F5344CB8AC3E}">
        <p14:creationId xmlns:p14="http://schemas.microsoft.com/office/powerpoint/2010/main" val="3711087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251309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914726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966807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213348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221251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813021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712618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77399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3124200"/>
            <a:ext cx="7315200" cy="1293592"/>
          </a:xfrm>
        </p:spPr>
        <p:txBody>
          <a:bodyPr anchor="t"/>
          <a:lstStyle>
            <a:lvl1pPr algn="l">
              <a:defRPr sz="4000" b="0" cap="none"/>
            </a:lvl1pPr>
          </a:lstStyle>
          <a:p>
            <a:r>
              <a:rPr lang="en-US"/>
              <a:t>Click to edit Master title style</a:t>
            </a:r>
          </a:p>
        </p:txBody>
      </p:sp>
      <p:sp>
        <p:nvSpPr>
          <p:cNvPr id="3" name="Slide Number Placeholder 7"/>
          <p:cNvSpPr>
            <a:spLocks noGrp="1"/>
          </p:cNvSpPr>
          <p:nvPr>
            <p:ph type="sldNum" sz="quarter" idx="11"/>
          </p:nvPr>
        </p:nvSpPr>
        <p:spPr>
          <a:xfrm>
            <a:off x="8202797" y="6556248"/>
            <a:ext cx="941203" cy="301752"/>
          </a:xfrm>
          <a:prstGeom prst="rect">
            <a:avLst/>
          </a:prstGeom>
        </p:spPr>
        <p:txBody>
          <a:bodyPr/>
          <a:lstStyle>
            <a:lvl1pPr algn="r">
              <a:defRPr sz="1400" baseline="0">
                <a:latin typeface="Arial" panose="020B0604020202020204" pitchFamily="34" charset="0"/>
              </a:defRPr>
            </a:lvl1pPr>
          </a:lstStyle>
          <a:p>
            <a:fld id="{42FDEBBB-D812-4CD2-B983-5CFCE59D02BF}" type="slidenum">
              <a:rPr lang="en-US" smtClean="0"/>
              <a:pPr/>
              <a:t>‹#›</a:t>
            </a:fld>
            <a:endParaRPr lang="en-US" dirty="0"/>
          </a:p>
        </p:txBody>
      </p:sp>
    </p:spTree>
    <p:extLst>
      <p:ext uri="{BB962C8B-B14F-4D97-AF65-F5344CB8AC3E}">
        <p14:creationId xmlns:p14="http://schemas.microsoft.com/office/powerpoint/2010/main" val="1567601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p:cNvSpPr>
            <a:spLocks noGrp="1"/>
          </p:cNvSpPr>
          <p:nvPr>
            <p:ph type="chart" idx="1"/>
          </p:nvPr>
        </p:nvSpPr>
        <p:spPr>
          <a:xfrm>
            <a:off x="457200" y="1600200"/>
            <a:ext cx="8229600" cy="4525963"/>
          </a:xfrm>
        </p:spPr>
        <p:txBody>
          <a:bodyPr/>
          <a:lstStyle/>
          <a:p>
            <a:pPr lvl="0"/>
            <a:endParaRPr lang="en-US" noProof="0"/>
          </a:p>
        </p:txBody>
      </p:sp>
    </p:spTree>
    <p:extLst>
      <p:ext uri="{BB962C8B-B14F-4D97-AF65-F5344CB8AC3E}">
        <p14:creationId xmlns:p14="http://schemas.microsoft.com/office/powerpoint/2010/main" val="655749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0" y="357744"/>
            <a:ext cx="7886700" cy="1325563"/>
          </a:xfrm>
        </p:spPr>
        <p:txBody>
          <a:bodyPr/>
          <a:lstStyle>
            <a:lvl1pPr>
              <a:defRPr>
                <a:solidFill>
                  <a:schemeClr val="tx1">
                    <a:lumMod val="8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7010400" y="6361329"/>
            <a:ext cx="2057400" cy="365125"/>
          </a:xfrm>
        </p:spPr>
        <p:txBody>
          <a:bodyPr/>
          <a:lstStyle>
            <a:lvl1pPr>
              <a:defRPr sz="1200">
                <a:solidFill>
                  <a:schemeClr val="tx1"/>
                </a:solidFill>
              </a:defRPr>
            </a:lvl1pPr>
          </a:lstStyle>
          <a:p>
            <a:fld id="{70F353DC-E220-4A57-A478-FFF9A64FA4CB}" type="slidenum">
              <a:rPr lang="en-US" altLang="en-US" smtClean="0"/>
              <a:pPr/>
              <a:t>‹#›</a:t>
            </a:fld>
            <a:endParaRPr lang="en-US" altLang="en-US"/>
          </a:p>
        </p:txBody>
      </p:sp>
    </p:spTree>
    <p:extLst>
      <p:ext uri="{BB962C8B-B14F-4D97-AF65-F5344CB8AC3E}">
        <p14:creationId xmlns:p14="http://schemas.microsoft.com/office/powerpoint/2010/main" val="367415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solidFill>
                  <a:schemeClr val="tx1">
                    <a:lumMod val="85000"/>
                  </a:schemeClr>
                </a:solidFill>
                <a:effectLst>
                  <a:outerShdw blurRad="469900" dist="342900" dir="5400000" sy="-20000" rotWithShape="0">
                    <a:prstClr val="black">
                      <a:alpha val="66000"/>
                    </a:prstClr>
                  </a:outerShdw>
                </a:effectLst>
                <a:latin typeface="+mj-lt"/>
              </a:defRPr>
            </a:lvl1pPr>
          </a:lstStyle>
          <a:p>
            <a:r>
              <a:rPr lang="en-US" dirty="0"/>
              <a:t>Click to edit Master title style</a:t>
            </a:r>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139433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10368"/>
            <a:ext cx="7886700" cy="1325563"/>
          </a:xfrm>
        </p:spPr>
        <p:txBody>
          <a:bodyPr/>
          <a:lstStyle>
            <a:lvl1pPr>
              <a:defRPr>
                <a:solidFill>
                  <a:schemeClr val="tx1">
                    <a:lumMod val="85000"/>
                  </a:schemeClr>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644337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355600"/>
            <a:ext cx="7886700" cy="1325563"/>
          </a:xfrm>
        </p:spPr>
        <p:txBody>
          <a:bodyPr/>
          <a:lstStyle>
            <a:lvl1pPr>
              <a:defRPr>
                <a:solidFill>
                  <a:schemeClr val="tx1">
                    <a:lumMod val="8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892464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85000"/>
                  </a:schemeClr>
                </a:solidFill>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452470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044756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264322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279201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20674"/>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51F4EFD5-BB8E-4BE8-B696-F58E5073CA6A}" type="slidenum">
              <a:rPr lang="en-US" altLang="en-US" smtClean="0"/>
              <a:pPr/>
              <a:t>‹#›</a:t>
            </a:fld>
            <a:endParaRPr lang="en-US" altLang="en-US"/>
          </a:p>
        </p:txBody>
      </p:sp>
    </p:spTree>
    <p:extLst>
      <p:ext uri="{BB962C8B-B14F-4D97-AF65-F5344CB8AC3E}">
        <p14:creationId xmlns:p14="http://schemas.microsoft.com/office/powerpoint/2010/main" val="138915880"/>
      </p:ext>
    </p:extLst>
  </p:cSld>
  <p:clrMap bg1="dk1" tx1="lt1" bg2="dk2" tx2="lt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 id="2147483801" r:id="rId16"/>
    <p:sldLayoutId id="2147483802" r:id="rId17"/>
    <p:sldLayoutId id="2147483803" r:id="rId18"/>
    <p:sldLayoutId id="2147483807" r:id="rId19"/>
  </p:sldLayoutIdLst>
  <p:hf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1.xml"/><Relationship Id="rId7" Type="http://schemas.openxmlformats.org/officeDocument/2006/relationships/image" Target="../media/image5.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00.xml.rels><?xml version="1.0" encoding="UTF-8" standalone="yes"?>
<Relationships xmlns="http://schemas.openxmlformats.org/package/2006/relationships"><Relationship Id="rId3" Type="http://schemas.openxmlformats.org/officeDocument/2006/relationships/hyperlink" Target="http://www.uclaisap.org/assets/documents/Shoptawetal_2005_tx%20manual.pdf" TargetMode="External"/><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hyperlink" Target="http://www.nrepp.samhsa.gov/ProgramProfile.aspx?id=102" TargetMode="External"/><Relationship Id="rId7"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hyperlink" Target="http://legacy.nreppadmin.net/ViewIntervention.aspx?id=380" TargetMode="External"/><Relationship Id="rId5" Type="http://schemas.openxmlformats.org/officeDocument/2006/relationships/hyperlink" Target="http://legacy.nreppadmin.net/ViewIntervention.aspx?id=222" TargetMode="External"/><Relationship Id="rId4" Type="http://schemas.openxmlformats.org/officeDocument/2006/relationships/hyperlink" Target="http://legacy.nreppadmin.net/ViewIntervention.aspx?id=344" TargetMode="Externa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61.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hyperlink" Target="https://www.mentalhelp.net/articles/couples-who-use-meth-tips-for-sobriety-and-success/" TargetMode="External"/><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62.jpe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59.xml"/></Relationships>
</file>

<file path=ppt/slides/_rels/slide1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7.xml"/><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10.jpe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ags" Target="../tags/tag70.xml"/></Relationships>
</file>

<file path=ppt/slides/_rels/slide124.xml.rels><?xml version="1.0" encoding="UTF-8" standalone="yes"?>
<Relationships xmlns="http://schemas.openxmlformats.org/package/2006/relationships"><Relationship Id="rId8" Type="http://schemas.openxmlformats.org/officeDocument/2006/relationships/hyperlink" Target="http://www.nynjaetc.org/documents/2014_RecreationalDrugInteractionGuide.pdf" TargetMode="External"/><Relationship Id="rId13" Type="http://schemas.openxmlformats.org/officeDocument/2006/relationships/image" Target="../media/image68.jpeg"/><Relationship Id="rId3" Type="http://schemas.openxmlformats.org/officeDocument/2006/relationships/notesSlide" Target="../notesSlides/notesSlide124.xml"/><Relationship Id="rId7" Type="http://schemas.openxmlformats.org/officeDocument/2006/relationships/image" Target="../media/image65.png"/><Relationship Id="rId12" Type="http://schemas.openxmlformats.org/officeDocument/2006/relationships/hyperlink" Target="https://d14rmgtrwzf5a.cloudfront.net/sites/default/files/soa_2014.pdf" TargetMode="Externa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hyperlink" Target="http://www.methinsideout.com/" TargetMode="External"/><Relationship Id="rId11" Type="http://schemas.openxmlformats.org/officeDocument/2006/relationships/image" Target="../media/image67.jpeg"/><Relationship Id="rId5" Type="http://schemas.openxmlformats.org/officeDocument/2006/relationships/image" Target="../media/image64.jpeg"/><Relationship Id="rId10" Type="http://schemas.openxmlformats.org/officeDocument/2006/relationships/hyperlink" Target="https://d14rmgtrwzf5a.cloudfront.net/sites/default/files/methrrs.pdf" TargetMode="External"/><Relationship Id="rId4" Type="http://schemas.openxmlformats.org/officeDocument/2006/relationships/hyperlink" Target="https://d14rmgtrwzf5a.cloudfront.net/sites/default/files/1141-cocaine.pdf" TargetMode="External"/><Relationship Id="rId9" Type="http://schemas.openxmlformats.org/officeDocument/2006/relationships/image" Target="../media/image66.png"/></Relationships>
</file>

<file path=ppt/slides/_rels/slide12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notesSlide" Target="../notesSlides/notesSlide125.xml"/><Relationship Id="rId7" Type="http://schemas.openxmlformats.org/officeDocument/2006/relationships/image" Target="../media/image5.jpg"/><Relationship Id="rId2" Type="http://schemas.openxmlformats.org/officeDocument/2006/relationships/slideLayout" Target="../slideLayouts/slideLayout7.xml"/><Relationship Id="rId1" Type="http://schemas.openxmlformats.org/officeDocument/2006/relationships/tags" Target="../tags/tag72.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22.xml"/><Relationship Id="rId5" Type="http://schemas.microsoft.com/office/2007/relationships/hdphoto" Target="../media/hdphoto1.wdp"/><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6.jpg"/><Relationship Id="rId5" Type="http://schemas.openxmlformats.org/officeDocument/2006/relationships/image" Target="../media/image7.PNG"/><Relationship Id="rId4" Type="http://schemas.openxmlformats.org/officeDocument/2006/relationships/image" Target="../media/image27.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7.PNG"/><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2.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tags" Target="../tags/tag26.xml"/><Relationship Id="rId4" Type="http://schemas.openxmlformats.org/officeDocument/2006/relationships/image" Target="../media/image35.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tags" Target="../tags/tag28.xml"/><Relationship Id="rId4" Type="http://schemas.openxmlformats.org/officeDocument/2006/relationships/image" Target="../media/image37.wmf"/></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45.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46.emf"/><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oleObject" Target="../embeddings/oleObject1.bin"/><Relationship Id="rId5" Type="http://schemas.openxmlformats.org/officeDocument/2006/relationships/image" Target="../media/image1.png"/><Relationship Id="rId4"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47.png"/><Relationship Id="rId4" Type="http://schemas.openxmlformats.org/officeDocument/2006/relationships/oleObject" Target="../embeddings/oleObject2.bin"/></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48.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8.xml"/><Relationship Id="rId1" Type="http://schemas.openxmlformats.org/officeDocument/2006/relationships/tags" Target="../tags/tag37.xml"/><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52.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53.jp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0.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1.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42.xml"/><Relationship Id="rId5" Type="http://schemas.microsoft.com/office/2007/relationships/hdphoto" Target="../media/hdphoto2.wdp"/><Relationship Id="rId4" Type="http://schemas.openxmlformats.org/officeDocument/2006/relationships/image" Target="../media/image5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50.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p:cNvSpPr>
          <p:nvPr>
            <p:ph type="ctrTitle"/>
          </p:nvPr>
        </p:nvSpPr>
        <p:spPr>
          <a:xfrm>
            <a:off x="0" y="2754747"/>
            <a:ext cx="9105900" cy="1741053"/>
          </a:xfrm>
        </p:spPr>
        <p:txBody>
          <a:bodyPr>
            <a:normAutofit/>
          </a:bodyPr>
          <a:lstStyle/>
          <a:p>
            <a:r>
              <a:rPr lang="en-US" altLang="en-US" sz="4400" b="0" dirty="0">
                <a:solidFill>
                  <a:schemeClr val="tx1">
                    <a:lumMod val="85000"/>
                  </a:schemeClr>
                </a:solidFill>
              </a:rPr>
              <a:t>Cocaine, Methamphetamine, and HIV: </a:t>
            </a:r>
            <a:br>
              <a:rPr lang="en-US" altLang="en-US" sz="4400" b="0" dirty="0">
                <a:solidFill>
                  <a:schemeClr val="tx1">
                    <a:lumMod val="85000"/>
                  </a:schemeClr>
                </a:solidFill>
              </a:rPr>
            </a:br>
            <a:r>
              <a:rPr lang="en-US" altLang="en-US" sz="4400" b="0" dirty="0">
                <a:solidFill>
                  <a:schemeClr val="tx1">
                    <a:lumMod val="85000"/>
                  </a:schemeClr>
                </a:solidFill>
              </a:rPr>
              <a:t>What Clinicians Need to Know</a:t>
            </a:r>
          </a:p>
        </p:txBody>
      </p:sp>
      <p:sp>
        <p:nvSpPr>
          <p:cNvPr id="2051" name="Rectangle 3"/>
          <p:cNvSpPr>
            <a:spLocks noGrp="1"/>
          </p:cNvSpPr>
          <p:nvPr>
            <p:ph type="subTitle" idx="1"/>
          </p:nvPr>
        </p:nvSpPr>
        <p:spPr>
          <a:xfrm>
            <a:off x="0" y="4191000"/>
            <a:ext cx="9144000" cy="1676400"/>
          </a:xfrm>
        </p:spPr>
        <p:txBody>
          <a:bodyPr/>
          <a:lstStyle/>
          <a:p>
            <a:r>
              <a:rPr lang="en-US" altLang="en-US" sz="2400" dirty="0"/>
              <a:t>TRAINER’S NAME</a:t>
            </a:r>
          </a:p>
          <a:p>
            <a:r>
              <a:rPr lang="en-US" altLang="en-US" sz="2400" dirty="0"/>
              <a:t>TRAINING DATE</a:t>
            </a:r>
          </a:p>
          <a:p>
            <a:r>
              <a:rPr lang="en-US" altLang="en-US" sz="2400" dirty="0"/>
              <a:t>TRAINING LOCATION</a:t>
            </a:r>
          </a:p>
        </p:txBody>
      </p:sp>
      <p:sp>
        <p:nvSpPr>
          <p:cNvPr id="2" name="Slide Number Placeholder 1"/>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5B9E49E-1A8D-4012-8104-39405DA388E3}" type="slidenum">
              <a:rPr lang="en-US" altLang="en-US">
                <a:solidFill>
                  <a:srgbClr val="898989"/>
                </a:solidFill>
                <a:latin typeface="Calibri" panose="020F0502020204030204" pitchFamily="34" charset="0"/>
              </a:rPr>
              <a:pPr eaLnBrk="1" hangingPunct="1"/>
              <a:t>1</a:t>
            </a:fld>
            <a:endParaRPr lang="en-US" altLang="en-US">
              <a:solidFill>
                <a:srgbClr val="898989"/>
              </a:solidFill>
              <a:latin typeface="Calibri" panose="020F0502020204030204" pitchFamily="34" charset="0"/>
            </a:endParaRPr>
          </a:p>
        </p:txBody>
      </p:sp>
      <p:pic>
        <p:nvPicPr>
          <p:cNvPr id="2054" name="Picture 10" descr="NudeP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1" descr="CDU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6117077"/>
            <a:ext cx="1752600" cy="664723"/>
          </a:xfrm>
          <a:prstGeom prst="rect">
            <a:avLst/>
          </a:prstGeom>
          <a:solidFill>
            <a:schemeClr val="tx1">
              <a:lumMod val="95000"/>
            </a:schemeClr>
          </a:solidFill>
        </p:spPr>
      </p:pic>
      <p:grpSp>
        <p:nvGrpSpPr>
          <p:cNvPr id="7" name="Group 6"/>
          <p:cNvGrpSpPr/>
          <p:nvPr/>
        </p:nvGrpSpPr>
        <p:grpSpPr>
          <a:xfrm>
            <a:off x="0" y="0"/>
            <a:ext cx="9144000" cy="2514600"/>
            <a:chOff x="0" y="0"/>
            <a:chExt cx="9144000" cy="2514600"/>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035300" cy="2514600"/>
            </a:xfrm>
            <a:prstGeom prst="rect">
              <a:avLst/>
            </a:prstGeom>
            <a:ln w="38100">
              <a:no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5621"/>
              <a:ext cx="3429000" cy="2503358"/>
            </a:xfrm>
            <a:prstGeom prst="rect">
              <a:avLst/>
            </a:prstGeom>
            <a:ln w="38100">
              <a:noFill/>
            </a:ln>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4171" y="4765"/>
              <a:ext cx="2690830" cy="2505070"/>
            </a:xfrm>
            <a:prstGeom prst="rect">
              <a:avLst/>
            </a:prstGeom>
            <a:ln w="38100">
              <a:noFill/>
            </a:ln>
          </p:spPr>
        </p:pic>
      </p:gr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xfrm>
            <a:off x="228600" y="304800"/>
            <a:ext cx="8915400" cy="1066800"/>
          </a:xfrm>
        </p:spPr>
        <p:txBody>
          <a:bodyPr>
            <a:normAutofit/>
          </a:bodyPr>
          <a:lstStyle/>
          <a:p>
            <a:r>
              <a:rPr lang="en-US" altLang="en-US" dirty="0"/>
              <a:t>Educational Objectives </a:t>
            </a:r>
            <a:br>
              <a:rPr lang="en-US" altLang="en-US" dirty="0"/>
            </a:br>
            <a:r>
              <a:rPr lang="en-US" altLang="en-US" sz="2400" dirty="0"/>
              <a:t>At the end of this training session, participants will be able to:</a:t>
            </a:r>
          </a:p>
        </p:txBody>
      </p:sp>
      <p:sp>
        <p:nvSpPr>
          <p:cNvPr id="23554" name="Rectangle 3"/>
          <p:cNvSpPr>
            <a:spLocks noGrp="1"/>
          </p:cNvSpPr>
          <p:nvPr>
            <p:ph idx="1"/>
          </p:nvPr>
        </p:nvSpPr>
        <p:spPr>
          <a:xfrm>
            <a:off x="685800" y="1901825"/>
            <a:ext cx="7848600" cy="4346575"/>
          </a:xfrm>
        </p:spPr>
        <p:txBody>
          <a:bodyPr>
            <a:normAutofit/>
          </a:bodyPr>
          <a:lstStyle/>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3200" dirty="0"/>
              <a:t>Review the </a:t>
            </a:r>
            <a:r>
              <a:rPr lang="en-US" altLang="en-US" sz="3200" dirty="0" smtClean="0"/>
              <a:t>epidemiology, </a:t>
            </a:r>
            <a:r>
              <a:rPr lang="en-US" altLang="en-US" sz="3200" dirty="0"/>
              <a:t>neurobiology, </a:t>
            </a:r>
            <a:r>
              <a:rPr lang="en-US" altLang="en-US" sz="3200" dirty="0" smtClean="0"/>
              <a:t>and medical consequences of </a:t>
            </a:r>
            <a:r>
              <a:rPr lang="en-US" altLang="en-US" sz="3200" dirty="0"/>
              <a:t>cocaine and methamphetamine use</a:t>
            </a:r>
          </a:p>
          <a:p>
            <a:pPr marL="533400" indent="-533400">
              <a:spcAft>
                <a:spcPct val="100000"/>
              </a:spcAft>
              <a:buClr>
                <a:schemeClr val="tx2">
                  <a:lumMod val="60000"/>
                  <a:lumOff val="40000"/>
                </a:schemeClr>
              </a:buClr>
              <a:buFont typeface="Arial" panose="020B0604020202020204" pitchFamily="34" charset="0"/>
              <a:buAutoNum type="arabicPeriod"/>
            </a:pPr>
            <a:r>
              <a:rPr lang="en-US" altLang="en-US" sz="3200" dirty="0">
                <a:solidFill>
                  <a:schemeClr val="tx2"/>
                </a:solidFill>
              </a:rPr>
              <a:t>Discuss at least two (2) ways that cocaine or methamphetamine use can lead to increased HIV risk</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dissolve">
                                      <p:cBhvr>
                                        <p:cTn id="7" dur="500"/>
                                        <p:tgtEl>
                                          <p:spTgt spid="23554">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3554">
                                            <p:txEl>
                                              <p:pRg st="1" end="1"/>
                                            </p:txEl>
                                          </p:spTgt>
                                        </p:tgtEl>
                                        <p:attrNameLst>
                                          <p:attrName>style.visibility</p:attrName>
                                        </p:attrNameLst>
                                      </p:cBhvr>
                                      <p:to>
                                        <p:strVal val="visible"/>
                                      </p:to>
                                    </p:set>
                                    <p:animEffect transition="in" filter="dissolve">
                                      <p:cBhvr>
                                        <p:cTn id="11" dur="500"/>
                                        <p:tgtEl>
                                          <p:spTgt spid="235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advAuto="50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6055" name="Group 23"/>
          <p:cNvGraphicFramePr>
            <a:graphicFrameLocks noGrp="1"/>
          </p:cNvGraphicFramePr>
          <p:nvPr>
            <p:extLst>
              <p:ext uri="{D42A27DB-BD31-4B8C-83A1-F6EECF244321}">
                <p14:modId xmlns:p14="http://schemas.microsoft.com/office/powerpoint/2010/main" val="3229348706"/>
              </p:ext>
            </p:extLst>
          </p:nvPr>
        </p:nvGraphicFramePr>
        <p:xfrm>
          <a:off x="152400" y="228600"/>
          <a:ext cx="8915400" cy="6522914"/>
        </p:xfrm>
        <a:graphic>
          <a:graphicData uri="http://schemas.openxmlformats.org/drawingml/2006/table">
            <a:tbl>
              <a:tblPr/>
              <a:tblGrid>
                <a:gridCol w="3657600">
                  <a:extLst>
                    <a:ext uri="{9D8B030D-6E8A-4147-A177-3AD203B41FA5}">
                      <a16:colId xmlns:a16="http://schemas.microsoft.com/office/drawing/2014/main" val="20000"/>
                    </a:ext>
                  </a:extLst>
                </a:gridCol>
                <a:gridCol w="5257800">
                  <a:extLst>
                    <a:ext uri="{9D8B030D-6E8A-4147-A177-3AD203B41FA5}">
                      <a16:colId xmlns:a16="http://schemas.microsoft.com/office/drawing/2014/main" val="20001"/>
                    </a:ext>
                  </a:extLst>
                </a:gridCol>
              </a:tblGrid>
              <a:tr h="1749714">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000" b="0" i="0" u="none" strike="noStrike" cap="none" normalizeH="0" baseline="0" dirty="0">
                          <a:ln>
                            <a:noFill/>
                          </a:ln>
                          <a:solidFill>
                            <a:schemeClr val="tx1">
                              <a:lumMod val="85000"/>
                            </a:schemeClr>
                          </a:solidFill>
                          <a:effectLst/>
                          <a:latin typeface="+mj-lt"/>
                          <a:cs typeface="Arial" pitchFamily="34" charset="0"/>
                        </a:rPr>
                        <a:t>Getting Off: A Behavioral </a:t>
                      </a:r>
                      <a:br>
                        <a:rPr kumimoji="0" lang="en-US" sz="4000" b="0" i="0" u="none" strike="noStrike" cap="none" normalizeH="0" baseline="0" dirty="0">
                          <a:ln>
                            <a:noFill/>
                          </a:ln>
                          <a:solidFill>
                            <a:schemeClr val="tx1">
                              <a:lumMod val="85000"/>
                            </a:schemeClr>
                          </a:solidFill>
                          <a:effectLst/>
                          <a:latin typeface="+mj-lt"/>
                          <a:cs typeface="Arial" pitchFamily="34" charset="0"/>
                        </a:rPr>
                      </a:br>
                      <a:r>
                        <a:rPr kumimoji="0" lang="en-US" sz="4000" b="0" i="0" u="none" strike="noStrike" cap="none" normalizeH="0" baseline="0" dirty="0">
                          <a:ln>
                            <a:noFill/>
                          </a:ln>
                          <a:solidFill>
                            <a:schemeClr val="tx1">
                              <a:lumMod val="85000"/>
                            </a:schemeClr>
                          </a:solidFill>
                          <a:effectLst/>
                          <a:latin typeface="+mj-lt"/>
                          <a:cs typeface="Arial" pitchFamily="34" charset="0"/>
                        </a:rPr>
                        <a:t>Treatment Intervention </a:t>
                      </a:r>
                      <a:br>
                        <a:rPr kumimoji="0" lang="en-US" sz="4000" b="0" i="0" u="none" strike="noStrike" cap="none" normalizeH="0" baseline="0" dirty="0">
                          <a:ln>
                            <a:noFill/>
                          </a:ln>
                          <a:solidFill>
                            <a:schemeClr val="tx1">
                              <a:lumMod val="85000"/>
                            </a:schemeClr>
                          </a:solidFill>
                          <a:effectLst/>
                          <a:latin typeface="+mj-lt"/>
                          <a:cs typeface="Arial" pitchFamily="34" charset="0"/>
                        </a:rPr>
                      </a:br>
                      <a:r>
                        <a:rPr kumimoji="0" lang="en-US" sz="4000" b="0" i="0" u="none" strike="noStrike" cap="none" normalizeH="0" baseline="0" dirty="0">
                          <a:ln>
                            <a:noFill/>
                          </a:ln>
                          <a:solidFill>
                            <a:schemeClr val="tx1">
                              <a:lumMod val="85000"/>
                            </a:schemeClr>
                          </a:solidFill>
                          <a:effectLst/>
                          <a:latin typeface="+mj-lt"/>
                          <a:cs typeface="Arial" pitchFamily="34" charset="0"/>
                        </a:rPr>
                        <a:t>for Gay and Bisexual Male Methamphetamine Users</a:t>
                      </a:r>
                    </a:p>
                  </a:txBody>
                  <a:tcPr marT="45724" marB="45724" horzOverflow="overflow">
                    <a:lnL>
                      <a:noFill/>
                    </a:lnL>
                    <a:lnR>
                      <a:noFill/>
                    </a:lnR>
                    <a:lnT>
                      <a:noFill/>
                    </a:lnT>
                    <a:lnB>
                      <a:noFill/>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7988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600" b="0" i="0" u="none" strike="noStrike" cap="none" normalizeH="0" baseline="0" dirty="0">
                        <a:ln>
                          <a:noFill/>
                        </a:ln>
                        <a:solidFill>
                          <a:schemeClr val="tx2"/>
                        </a:solidFill>
                        <a:effectLst/>
                        <a:latin typeface="+mj-lt"/>
                        <a:cs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0" i="0" u="none" strike="noStrike" cap="none" normalizeH="0" baseline="0" dirty="0">
                          <a:ln>
                            <a:noFill/>
                          </a:ln>
                          <a:solidFill>
                            <a:schemeClr val="tx2"/>
                          </a:solidFill>
                          <a:effectLst/>
                          <a:latin typeface="+mj-lt"/>
                          <a:cs typeface="Arial" pitchFamily="34" charset="0"/>
                        </a:rPr>
                        <a:t>Contingency Management (CM):</a:t>
                      </a: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600" b="0" i="0" u="none" strike="noStrike" cap="none" normalizeH="0" baseline="0" dirty="0">
                        <a:ln>
                          <a:noFill/>
                        </a:ln>
                        <a:solidFill>
                          <a:srgbClr val="FFFFFF"/>
                        </a:solidFill>
                        <a:effectLst/>
                        <a:latin typeface="+mj-lt"/>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FFFFFF"/>
                          </a:solidFill>
                          <a:effectLst/>
                          <a:latin typeface="+mj-lt"/>
                          <a:cs typeface="Arial" pitchFamily="34" charset="0"/>
                        </a:rPr>
                        <a:t>Provide increasingly valuable </a:t>
                      </a:r>
                      <a:r>
                        <a:rPr kumimoji="0" lang="en-US" sz="2600" b="0" i="0" u="none" strike="noStrike" cap="none" normalizeH="0" baseline="0" dirty="0" err="1">
                          <a:ln>
                            <a:noFill/>
                          </a:ln>
                          <a:solidFill>
                            <a:srgbClr val="FFFFFF"/>
                          </a:solidFill>
                          <a:effectLst/>
                          <a:latin typeface="+mj-lt"/>
                          <a:cs typeface="Arial" pitchFamily="34" charset="0"/>
                        </a:rPr>
                        <a:t>reinforcers</a:t>
                      </a:r>
                      <a:r>
                        <a:rPr kumimoji="0" lang="en-US" sz="2600" b="0" i="0" u="none" strike="noStrike" cap="none" normalizeH="0" baseline="0" dirty="0">
                          <a:ln>
                            <a:noFill/>
                          </a:ln>
                          <a:solidFill>
                            <a:srgbClr val="FFFFFF"/>
                          </a:solidFill>
                          <a:effectLst/>
                          <a:latin typeface="+mj-lt"/>
                          <a:cs typeface="Arial" pitchFamily="34" charset="0"/>
                        </a:rPr>
                        <a:t> for successive urine samples documenting drug abstinence</a:t>
                      </a:r>
                      <a:endParaRPr kumimoji="0" lang="en-US" sz="2600" b="0" i="0" u="none" strike="noStrike" cap="none" normalizeH="0" baseline="0" dirty="0">
                        <a:ln>
                          <a:noFill/>
                        </a:ln>
                        <a:solidFill>
                          <a:schemeClr val="bg1"/>
                        </a:solidFill>
                        <a:effectLst/>
                        <a:latin typeface="+mj-lt"/>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9204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chemeClr val="tx2"/>
                          </a:solidFill>
                          <a:effectLst/>
                          <a:latin typeface="+mj-lt"/>
                          <a:cs typeface="Arial" pitchFamily="34" charset="0"/>
                        </a:rPr>
                        <a:t>Gay-specific Cognitive Behavioral Therapy (GCBT):</a:t>
                      </a:r>
                      <a:endParaRPr kumimoji="0" lang="en-US" sz="2600" b="0" i="0" u="none" strike="noStrike" cap="none" normalizeH="0" baseline="0" dirty="0">
                        <a:ln>
                          <a:noFill/>
                        </a:ln>
                        <a:solidFill>
                          <a:schemeClr val="tx2"/>
                        </a:solidFill>
                        <a:effectLst/>
                        <a:latin typeface="+mj-lt"/>
                      </a:endParaRPr>
                    </a:p>
                  </a:txBody>
                  <a:tcPr marT="45724" marB="45724"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600" b="0" i="0" u="none" strike="noStrike" cap="none" normalizeH="0" baseline="0" dirty="0">
                          <a:ln>
                            <a:noFill/>
                          </a:ln>
                          <a:solidFill>
                            <a:srgbClr val="FFFFFF"/>
                          </a:solidFill>
                          <a:effectLst/>
                          <a:latin typeface="+mj-lt"/>
                          <a:cs typeface="Arial" pitchFamily="34" charset="0"/>
                        </a:rPr>
                        <a:t>Cognitive Behavioral strategies for instilling abstinence and preventing relapse in a gay-specific HIV risk reduction intervention</a:t>
                      </a:r>
                      <a:endParaRPr kumimoji="0" lang="en-US" sz="2600" b="0" i="0" u="none" strike="noStrike" cap="none" normalizeH="0" baseline="0" dirty="0">
                        <a:ln>
                          <a:noFill/>
                        </a:ln>
                        <a:solidFill>
                          <a:schemeClr val="bg1"/>
                        </a:solidFill>
                        <a:effectLst/>
                        <a:latin typeface="+mj-lt"/>
                      </a:endParaRPr>
                    </a:p>
                  </a:txBody>
                  <a:tcPr marT="45724" marB="45724"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 name="Picture 3">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228600"/>
            <a:ext cx="2322449" cy="259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100</a:t>
            </a:r>
            <a:endParaRPr lang="en-US" altLang="en-US" sz="1200" dirty="0">
              <a:solidFill>
                <a:schemeClr val="tx1"/>
              </a:solidFill>
            </a:endParaRPr>
          </a:p>
        </p:txBody>
      </p:sp>
      <p:sp>
        <p:nvSpPr>
          <p:cNvPr id="5" name="Rectangle 4"/>
          <p:cNvSpPr>
            <a:spLocks noChangeArrowheads="1"/>
          </p:cNvSpPr>
          <p:nvPr/>
        </p:nvSpPr>
        <p:spPr bwMode="auto">
          <a:xfrm>
            <a:off x="76200" y="6553200"/>
            <a:ext cx="2359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smtClean="0">
                <a:solidFill>
                  <a:schemeClr val="tx2"/>
                </a:solidFill>
                <a:latin typeface="+mj-lt"/>
              </a:rPr>
              <a:t>Reback et al., 2014.</a:t>
            </a:r>
            <a:endParaRPr lang="en-US" altLang="en-US" sz="1400" dirty="0">
              <a:solidFill>
                <a:schemeClr val="tx2"/>
              </a:solidFill>
              <a:latin typeface="+mj-lt"/>
            </a:endParaRPr>
          </a:p>
        </p:txBody>
      </p:sp>
    </p:spTree>
    <p:extLst>
      <p:ext uri="{BB962C8B-B14F-4D97-AF65-F5344CB8AC3E}">
        <p14:creationId xmlns:p14="http://schemas.microsoft.com/office/powerpoint/2010/main" val="67415150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2"/>
          <p:cNvSpPr>
            <a:spLocks noGrp="1" noChangeArrowheads="1"/>
          </p:cNvSpPr>
          <p:nvPr>
            <p:ph type="title" idx="4294967295"/>
          </p:nvPr>
        </p:nvSpPr>
        <p:spPr>
          <a:xfrm>
            <a:off x="180975" y="327025"/>
            <a:ext cx="8963025" cy="1120775"/>
          </a:xfrm>
        </p:spPr>
        <p:txBody>
          <a:bodyPr>
            <a:noAutofit/>
          </a:bodyPr>
          <a:lstStyle/>
          <a:p>
            <a:pPr eaLnBrk="1" hangingPunct="1">
              <a:defRPr/>
            </a:pPr>
            <a:r>
              <a:rPr lang="en-US" b="0" dirty="0">
                <a:solidFill>
                  <a:schemeClr val="tx1">
                    <a:lumMod val="85000"/>
                  </a:schemeClr>
                </a:solidFill>
              </a:rPr>
              <a:t>A </a:t>
            </a:r>
            <a:r>
              <a:rPr lang="en-US" b="0" dirty="0" smtClean="0">
                <a:solidFill>
                  <a:schemeClr val="tx1">
                    <a:lumMod val="85000"/>
                  </a:schemeClr>
                </a:solidFill>
              </a:rPr>
              <a:t>Gay-Specific </a:t>
            </a:r>
            <a:r>
              <a:rPr lang="en-US" b="0" dirty="0">
                <a:solidFill>
                  <a:schemeClr val="tx1">
                    <a:lumMod val="85000"/>
                  </a:schemeClr>
                </a:solidFill>
              </a:rPr>
              <a:t>Cognitive Behavioral Therapy Intervention</a:t>
            </a:r>
          </a:p>
        </p:txBody>
      </p:sp>
      <p:sp>
        <p:nvSpPr>
          <p:cNvPr id="132099" name="Rectangle 3"/>
          <p:cNvSpPr>
            <a:spLocks noGrp="1" noChangeArrowheads="1"/>
          </p:cNvSpPr>
          <p:nvPr>
            <p:ph type="body" idx="4294967295"/>
          </p:nvPr>
        </p:nvSpPr>
        <p:spPr>
          <a:xfrm>
            <a:off x="304800" y="1690688"/>
            <a:ext cx="8229600" cy="4862512"/>
          </a:xfrm>
        </p:spPr>
        <p:txBody>
          <a:bodyPr>
            <a:noAutofit/>
          </a:bodyPr>
          <a:lstStyle/>
          <a:p>
            <a:pPr eaLnBrk="1" hangingPunct="1">
              <a:lnSpc>
                <a:spcPct val="90000"/>
              </a:lnSpc>
              <a:buFontTx/>
              <a:buNone/>
            </a:pPr>
            <a:r>
              <a:rPr lang="en-US" altLang="en-US" sz="2800" dirty="0">
                <a:solidFill>
                  <a:schemeClr val="tx2"/>
                </a:solidFill>
              </a:rPr>
              <a:t>In addition to cognitive behavioral therapy, the gay</a:t>
            </a:r>
            <a:br>
              <a:rPr lang="en-US" altLang="en-US" sz="2800" dirty="0">
                <a:solidFill>
                  <a:schemeClr val="tx2"/>
                </a:solidFill>
              </a:rPr>
            </a:br>
            <a:r>
              <a:rPr lang="en-US" altLang="en-US" sz="2800" dirty="0">
                <a:solidFill>
                  <a:schemeClr val="tx2"/>
                </a:solidFill>
              </a:rPr>
              <a:t>specific treatment intervention  (GCBT) focused on:</a:t>
            </a:r>
          </a:p>
          <a:p>
            <a:pPr eaLnBrk="1" hangingPunct="1">
              <a:lnSpc>
                <a:spcPct val="90000"/>
              </a:lnSpc>
              <a:buFontTx/>
              <a:buNone/>
            </a:pPr>
            <a:endParaRPr lang="en-US" altLang="en-US" sz="2800" dirty="0"/>
          </a:p>
          <a:p>
            <a:pPr lvl="2" eaLnBrk="1" hangingPunct="1">
              <a:lnSpc>
                <a:spcPct val="90000"/>
              </a:lnSpc>
            </a:pPr>
            <a:r>
              <a:rPr lang="en-US" altLang="en-US" sz="2800" dirty="0"/>
              <a:t>Gay culture (bars/clubs, social and sexual contexts)	</a:t>
            </a:r>
            <a:endParaRPr lang="en-US" altLang="en-US" sz="2800" dirty="0">
              <a:cs typeface="Arial" panose="020B0604020202020204" pitchFamily="34" charset="0"/>
            </a:endParaRPr>
          </a:p>
          <a:p>
            <a:pPr lvl="2" eaLnBrk="1" hangingPunct="1">
              <a:lnSpc>
                <a:spcPct val="90000"/>
              </a:lnSpc>
            </a:pPr>
            <a:r>
              <a:rPr lang="en-US" altLang="en-US" sz="2800" dirty="0"/>
              <a:t>Gay identity (multiple stigmas, internalized homophobia </a:t>
            </a:r>
            <a:r>
              <a:rPr lang="en-US" altLang="en-US" sz="2800" dirty="0">
                <a:cs typeface="Arial" panose="020B0604020202020204" pitchFamily="34" charset="0"/>
              </a:rPr>
              <a:t>→ </a:t>
            </a:r>
            <a:r>
              <a:rPr lang="en-US" altLang="en-US" sz="2800" dirty="0"/>
              <a:t>low self-esteem, shame, guilt</a:t>
            </a:r>
          </a:p>
          <a:p>
            <a:pPr lvl="2" eaLnBrk="1" hangingPunct="1">
              <a:lnSpc>
                <a:spcPct val="90000"/>
              </a:lnSpc>
            </a:pPr>
            <a:r>
              <a:rPr lang="en-US" altLang="en-US" sz="2800" dirty="0"/>
              <a:t>Gay sex (sex-drug link; conditioned response)</a:t>
            </a:r>
          </a:p>
          <a:p>
            <a:pPr lvl="2" eaLnBrk="1" hangingPunct="1">
              <a:lnSpc>
                <a:spcPct val="90000"/>
              </a:lnSpc>
            </a:pPr>
            <a:r>
              <a:rPr lang="en-US" altLang="en-US" sz="2800" dirty="0"/>
              <a:t>HIV</a:t>
            </a:r>
          </a:p>
          <a:p>
            <a:pPr lvl="2" eaLnBrk="1" hangingPunct="1">
              <a:lnSpc>
                <a:spcPct val="90000"/>
              </a:lnSpc>
            </a:pPr>
            <a:r>
              <a:rPr lang="en-US" altLang="en-US" sz="2800" dirty="0"/>
              <a:t>Recreating a gay life independent from methamphetamine use</a:t>
            </a:r>
          </a:p>
          <a:p>
            <a:pPr eaLnBrk="1" hangingPunct="1">
              <a:lnSpc>
                <a:spcPct val="90000"/>
              </a:lnSpc>
              <a:buFontTx/>
              <a:buNone/>
            </a:pPr>
            <a:endParaRPr lang="en-US" altLang="en-US" sz="2800" dirty="0"/>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101</a:t>
            </a:r>
            <a:endParaRPr lang="en-US" altLang="en-US" sz="1200" dirty="0">
              <a:solidFill>
                <a:schemeClr val="tx1"/>
              </a:solidFill>
            </a:endParaRPr>
          </a:p>
        </p:txBody>
      </p:sp>
      <p:sp>
        <p:nvSpPr>
          <p:cNvPr id="5" name="Rectangle 4"/>
          <p:cNvSpPr>
            <a:spLocks noChangeArrowheads="1"/>
          </p:cNvSpPr>
          <p:nvPr/>
        </p:nvSpPr>
        <p:spPr bwMode="auto">
          <a:xfrm>
            <a:off x="76200" y="6553200"/>
            <a:ext cx="2359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smtClean="0">
                <a:solidFill>
                  <a:schemeClr val="tx2"/>
                </a:solidFill>
                <a:latin typeface="+mj-lt"/>
              </a:rPr>
              <a:t>Reback et al., 2014.</a:t>
            </a:r>
            <a:endParaRPr lang="en-US" altLang="en-US" sz="1400" dirty="0">
              <a:solidFill>
                <a:schemeClr val="tx2"/>
              </a:solidFill>
              <a:latin typeface="+mj-lt"/>
            </a:endParaRPr>
          </a:p>
        </p:txBody>
      </p:sp>
    </p:spTree>
    <p:extLst>
      <p:ext uri="{BB962C8B-B14F-4D97-AF65-F5344CB8AC3E}">
        <p14:creationId xmlns:p14="http://schemas.microsoft.com/office/powerpoint/2010/main" val="36775916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ChangeArrowheads="1"/>
          </p:cNvSpPr>
          <p:nvPr/>
        </p:nvSpPr>
        <p:spPr bwMode="auto">
          <a:xfrm>
            <a:off x="228600" y="304800"/>
            <a:ext cx="8915400" cy="838200"/>
          </a:xfrm>
          <a:prstGeom prst="rect">
            <a:avLst/>
          </a:prstGeom>
          <a:noFill/>
          <a:ln w="9525">
            <a:noFill/>
            <a:miter lim="800000"/>
            <a:headEnd/>
            <a:tailEnd/>
          </a:ln>
          <a:effectLst/>
        </p:spPr>
        <p:txBody>
          <a:bodyPr lIns="84460" tIns="42231" rIns="84460" bIns="42231" anchor="ctr"/>
          <a:lstStyle/>
          <a:p>
            <a:pPr>
              <a:defRPr/>
            </a:pPr>
            <a:r>
              <a:rPr lang="en-US" sz="4400" dirty="0">
                <a:solidFill>
                  <a:schemeClr val="tx1">
                    <a:lumMod val="85000"/>
                  </a:schemeClr>
                </a:solidFill>
                <a:cs typeface="Arial" pitchFamily="34" charset="0"/>
              </a:rPr>
              <a:t>A </a:t>
            </a:r>
            <a:r>
              <a:rPr lang="en-US" sz="4400" dirty="0" smtClean="0">
                <a:solidFill>
                  <a:schemeClr val="tx1">
                    <a:lumMod val="85000"/>
                  </a:schemeClr>
                </a:solidFill>
                <a:cs typeface="Arial" pitchFamily="34" charset="0"/>
              </a:rPr>
              <a:t>Gay-Specific </a:t>
            </a:r>
            <a:r>
              <a:rPr lang="en-US" sz="4400" dirty="0">
                <a:solidFill>
                  <a:schemeClr val="tx1">
                    <a:lumMod val="85000"/>
                  </a:schemeClr>
                </a:solidFill>
                <a:cs typeface="Arial" pitchFamily="34" charset="0"/>
              </a:rPr>
              <a:t>Cognitive Behavioral Therapy Intervention</a:t>
            </a:r>
          </a:p>
        </p:txBody>
      </p:sp>
      <p:graphicFrame>
        <p:nvGraphicFramePr>
          <p:cNvPr id="2" name="Table 1"/>
          <p:cNvGraphicFramePr>
            <a:graphicFrameLocks noGrp="1"/>
          </p:cNvGraphicFramePr>
          <p:nvPr>
            <p:extLst>
              <p:ext uri="{D42A27DB-BD31-4B8C-83A1-F6EECF244321}">
                <p14:modId xmlns:p14="http://schemas.microsoft.com/office/powerpoint/2010/main" val="2243542502"/>
              </p:ext>
            </p:extLst>
          </p:nvPr>
        </p:nvGraphicFramePr>
        <p:xfrm>
          <a:off x="304800" y="1515339"/>
          <a:ext cx="8610600" cy="3403669"/>
        </p:xfrm>
        <a:graphic>
          <a:graphicData uri="http://schemas.openxmlformats.org/drawingml/2006/table">
            <a:tbl>
              <a:tblPr firstRow="1" bandRow="1">
                <a:tableStyleId>{5C22544A-7EE6-4342-B048-85BDC9FD1C3A}</a:tableStyleId>
              </a:tblPr>
              <a:tblGrid>
                <a:gridCol w="2367914">
                  <a:extLst>
                    <a:ext uri="{9D8B030D-6E8A-4147-A177-3AD203B41FA5}">
                      <a16:colId xmlns:a16="http://schemas.microsoft.com/office/drawing/2014/main" val="2072707313"/>
                    </a:ext>
                  </a:extLst>
                </a:gridCol>
                <a:gridCol w="2906078">
                  <a:extLst>
                    <a:ext uri="{9D8B030D-6E8A-4147-A177-3AD203B41FA5}">
                      <a16:colId xmlns:a16="http://schemas.microsoft.com/office/drawing/2014/main" val="1698467548"/>
                    </a:ext>
                  </a:extLst>
                </a:gridCol>
                <a:gridCol w="3336608">
                  <a:extLst>
                    <a:ext uri="{9D8B030D-6E8A-4147-A177-3AD203B41FA5}">
                      <a16:colId xmlns:a16="http://schemas.microsoft.com/office/drawing/2014/main" val="3464532951"/>
                    </a:ext>
                  </a:extLst>
                </a:gridCol>
              </a:tblGrid>
              <a:tr h="392265">
                <a:tc>
                  <a:txBody>
                    <a:bodyPr/>
                    <a:lstStyle/>
                    <a:p>
                      <a:endParaRPr lang="en-US" sz="2000" dirty="0"/>
                    </a:p>
                  </a:txBody>
                  <a:tcPr/>
                </a:tc>
                <a:tc>
                  <a:txBody>
                    <a:bodyPr/>
                    <a:lstStyle/>
                    <a:p>
                      <a:r>
                        <a:rPr lang="en-US" sz="2000" dirty="0"/>
                        <a:t>Standard CBT</a:t>
                      </a:r>
                    </a:p>
                  </a:txBody>
                  <a:tcPr/>
                </a:tc>
                <a:tc>
                  <a:txBody>
                    <a:bodyPr/>
                    <a:lstStyle/>
                    <a:p>
                      <a:r>
                        <a:rPr lang="en-US" sz="2000" dirty="0"/>
                        <a:t>GCBT</a:t>
                      </a:r>
                    </a:p>
                  </a:txBody>
                  <a:tcPr/>
                </a:tc>
                <a:extLst>
                  <a:ext uri="{0D108BD9-81ED-4DB2-BD59-A6C34878D82A}">
                    <a16:rowId xmlns:a16="http://schemas.microsoft.com/office/drawing/2014/main" val="4106705762"/>
                  </a:ext>
                </a:extLst>
              </a:tr>
              <a:tr h="995749">
                <a:tc>
                  <a:txBody>
                    <a:bodyPr/>
                    <a:lstStyle/>
                    <a:p>
                      <a:r>
                        <a:rPr lang="en-US" sz="2000" dirty="0"/>
                        <a:t>External</a:t>
                      </a:r>
                      <a:r>
                        <a:rPr lang="en-US" sz="2000" baseline="0" dirty="0"/>
                        <a:t> Triggers</a:t>
                      </a:r>
                      <a:endParaRPr lang="en-US" sz="2000" dirty="0"/>
                    </a:p>
                  </a:txBody>
                  <a:tcPr/>
                </a:tc>
                <a:tc>
                  <a:txBody>
                    <a:bodyPr/>
                    <a:lstStyle/>
                    <a:p>
                      <a:r>
                        <a:rPr lang="en-US" sz="2000" dirty="0"/>
                        <a:t>Sporting Events</a:t>
                      </a:r>
                    </a:p>
                    <a:p>
                      <a:r>
                        <a:rPr lang="en-US" sz="2000" dirty="0"/>
                        <a:t>Concerts</a:t>
                      </a:r>
                    </a:p>
                    <a:p>
                      <a:r>
                        <a:rPr lang="en-US" sz="2000" dirty="0"/>
                        <a:t>Movies</a:t>
                      </a:r>
                    </a:p>
                  </a:txBody>
                  <a:tcPr/>
                </a:tc>
                <a:tc>
                  <a:txBody>
                    <a:bodyPr/>
                    <a:lstStyle/>
                    <a:p>
                      <a:r>
                        <a:rPr lang="en-US" sz="2000" dirty="0"/>
                        <a:t>Gay</a:t>
                      </a:r>
                      <a:r>
                        <a:rPr lang="en-US" sz="2000" baseline="0" dirty="0"/>
                        <a:t> Pride Festival</a:t>
                      </a:r>
                    </a:p>
                    <a:p>
                      <a:r>
                        <a:rPr lang="en-US" sz="2000" baseline="0" dirty="0"/>
                        <a:t>Bathhouse</a:t>
                      </a:r>
                    </a:p>
                    <a:p>
                      <a:r>
                        <a:rPr lang="en-US" sz="2000" baseline="0" dirty="0"/>
                        <a:t>Halloween</a:t>
                      </a:r>
                      <a:endParaRPr lang="en-US" sz="2000" dirty="0"/>
                    </a:p>
                  </a:txBody>
                  <a:tcPr/>
                </a:tc>
                <a:extLst>
                  <a:ext uri="{0D108BD9-81ED-4DB2-BD59-A6C34878D82A}">
                    <a16:rowId xmlns:a16="http://schemas.microsoft.com/office/drawing/2014/main" val="3143110093"/>
                  </a:ext>
                </a:extLst>
              </a:tr>
              <a:tr h="995749">
                <a:tc>
                  <a:txBody>
                    <a:bodyPr/>
                    <a:lstStyle/>
                    <a:p>
                      <a:r>
                        <a:rPr lang="en-US" sz="2000" dirty="0"/>
                        <a:t>Relapse Justification</a:t>
                      </a:r>
                    </a:p>
                  </a:txBody>
                  <a:tcPr/>
                </a:tc>
                <a:tc>
                  <a:txBody>
                    <a:bodyPr/>
                    <a:lstStyle/>
                    <a:p>
                      <a:r>
                        <a:rPr lang="en-US" sz="2000" i="1" dirty="0"/>
                        <a:t>“I Just got injured,</a:t>
                      </a:r>
                      <a:r>
                        <a:rPr lang="en-US" sz="2000" i="1" baseline="0" dirty="0"/>
                        <a:t> I might as well use.”</a:t>
                      </a:r>
                      <a:endParaRPr lang="en-US" sz="2000" i="1" dirty="0"/>
                    </a:p>
                  </a:txBody>
                  <a:tcPr/>
                </a:tc>
                <a:tc>
                  <a:txBody>
                    <a:bodyPr/>
                    <a:lstStyle/>
                    <a:p>
                      <a:r>
                        <a:rPr lang="en-US" sz="2000" i="1" dirty="0"/>
                        <a:t>“My friend just died</a:t>
                      </a:r>
                      <a:r>
                        <a:rPr lang="en-US" sz="2000" i="1" baseline="0" dirty="0"/>
                        <a:t> [of AIDS] and using will make me forget for awhile.”</a:t>
                      </a:r>
                      <a:endParaRPr lang="en-US" sz="2000" i="1" dirty="0"/>
                    </a:p>
                  </a:txBody>
                  <a:tcPr/>
                </a:tc>
                <a:extLst>
                  <a:ext uri="{0D108BD9-81ED-4DB2-BD59-A6C34878D82A}">
                    <a16:rowId xmlns:a16="http://schemas.microsoft.com/office/drawing/2014/main" val="2291413086"/>
                  </a:ext>
                </a:extLst>
              </a:tr>
              <a:tr h="995749">
                <a:tc>
                  <a:txBody>
                    <a:bodyPr/>
                    <a:lstStyle/>
                    <a:p>
                      <a:r>
                        <a:rPr lang="en-US" sz="2000" dirty="0"/>
                        <a:t>One Day at a Time</a:t>
                      </a:r>
                    </a:p>
                  </a:txBody>
                  <a:tcPr/>
                </a:tc>
                <a:tc>
                  <a:txBody>
                    <a:bodyPr/>
                    <a:lstStyle/>
                    <a:p>
                      <a:r>
                        <a:rPr lang="en-US" sz="2000" i="1" dirty="0"/>
                        <a:t>“Tomorrow something</a:t>
                      </a:r>
                      <a:r>
                        <a:rPr lang="en-US" sz="2000" i="1" baseline="0" dirty="0"/>
                        <a:t> will happen to ruin this.”</a:t>
                      </a:r>
                      <a:endParaRPr lang="en-US" sz="2000" i="1" dirty="0"/>
                    </a:p>
                  </a:txBody>
                  <a:tcPr/>
                </a:tc>
                <a:tc>
                  <a:txBody>
                    <a:bodyPr/>
                    <a:lstStyle/>
                    <a:p>
                      <a:r>
                        <a:rPr lang="en-US" sz="2000" i="1" dirty="0"/>
                        <a:t>“I seroconverted even though I knew about</a:t>
                      </a:r>
                      <a:r>
                        <a:rPr lang="en-US" sz="2000" i="1" baseline="0" dirty="0"/>
                        <a:t> safer sex.”</a:t>
                      </a:r>
                      <a:endParaRPr lang="en-US" sz="2000" i="1" dirty="0"/>
                    </a:p>
                  </a:txBody>
                  <a:tcPr/>
                </a:tc>
                <a:extLst>
                  <a:ext uri="{0D108BD9-81ED-4DB2-BD59-A6C34878D82A}">
                    <a16:rowId xmlns:a16="http://schemas.microsoft.com/office/drawing/2014/main" val="3149079237"/>
                  </a:ext>
                </a:extLst>
              </a:tr>
            </a:tbl>
          </a:graphicData>
        </a:graphic>
      </p:graphicFrame>
      <p:sp>
        <p:nvSpPr>
          <p:cNvPr id="3" name="TextBox 2"/>
          <p:cNvSpPr txBox="1"/>
          <p:nvPr/>
        </p:nvSpPr>
        <p:spPr>
          <a:xfrm>
            <a:off x="381000" y="4919008"/>
            <a:ext cx="8458200" cy="1938992"/>
          </a:xfrm>
          <a:prstGeom prst="rect">
            <a:avLst/>
          </a:prstGeom>
          <a:noFill/>
        </p:spPr>
        <p:txBody>
          <a:bodyPr wrap="square" rtlCol="0">
            <a:spAutoFit/>
          </a:bodyPr>
          <a:lstStyle/>
          <a:p>
            <a:r>
              <a:rPr lang="en-US" sz="2000" dirty="0">
                <a:solidFill>
                  <a:schemeClr val="tx2"/>
                </a:solidFill>
              </a:rPr>
              <a:t>Specific Topics:</a:t>
            </a:r>
          </a:p>
          <a:p>
            <a:r>
              <a:rPr lang="en-US" altLang="en-US" sz="2000" b="1" dirty="0">
                <a:latin typeface="Wingdings 3" panose="05040102010807070707" pitchFamily="18" charset="2"/>
              </a:rPr>
              <a:t>]</a:t>
            </a:r>
            <a:r>
              <a:rPr lang="en-US" sz="2000" dirty="0"/>
              <a:t>Coming Out All Over Again: Reconstructing Your Gay Identity</a:t>
            </a:r>
          </a:p>
          <a:p>
            <a:pPr marL="342900" indent="-342900">
              <a:buFont typeface="Wingdings 3" panose="05040102010807070707" pitchFamily="18" charset="2"/>
              <a:buChar char="]"/>
            </a:pPr>
            <a:r>
              <a:rPr lang="en-US" sz="2000" dirty="0"/>
              <a:t>Being Gay and Doing Gay</a:t>
            </a:r>
          </a:p>
          <a:p>
            <a:pPr marL="342900" indent="-342900">
              <a:buFont typeface="Wingdings 3" panose="05040102010807070707" pitchFamily="18" charset="2"/>
              <a:buChar char="]"/>
            </a:pPr>
            <a:r>
              <a:rPr lang="en-US" sz="2000" dirty="0"/>
              <a:t>Preventing Relapse to High-Risk Sex</a:t>
            </a:r>
          </a:p>
          <a:p>
            <a:pPr marL="342900" indent="-342900">
              <a:buFont typeface="Wingdings 3" panose="05040102010807070707" pitchFamily="18" charset="2"/>
              <a:buChar char="]"/>
            </a:pPr>
            <a:r>
              <a:rPr lang="en-US" sz="2000" dirty="0"/>
              <a:t>Living in an HIV World</a:t>
            </a:r>
          </a:p>
          <a:p>
            <a:pPr marL="342900" indent="-342900">
              <a:buFont typeface="Wingdings 3" panose="05040102010807070707" pitchFamily="18" charset="2"/>
              <a:buChar char="]"/>
            </a:pPr>
            <a:r>
              <a:rPr lang="en-US" altLang="en-US" sz="2000" dirty="0"/>
              <a:t>Several sessions involve “</a:t>
            </a:r>
            <a:r>
              <a:rPr lang="en-US" sz="2000" dirty="0"/>
              <a:t>Aunt Tina” (fictional character)</a:t>
            </a:r>
          </a:p>
        </p:txBody>
      </p:sp>
      <p:sp>
        <p:nvSpPr>
          <p:cNvPr id="5"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102</a:t>
            </a:r>
            <a:endParaRPr lang="en-US" altLang="en-US" sz="1200" dirty="0">
              <a:solidFill>
                <a:schemeClr val="tx1"/>
              </a:solidFill>
            </a:endParaRPr>
          </a:p>
        </p:txBody>
      </p:sp>
    </p:spTree>
    <p:extLst>
      <p:ext uri="{BB962C8B-B14F-4D97-AF65-F5344CB8AC3E}">
        <p14:creationId xmlns:p14="http://schemas.microsoft.com/office/powerpoint/2010/main" val="162494749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6"/>
          </a:xfrm>
        </p:spPr>
        <p:txBody>
          <a:bodyPr>
            <a:normAutofit fontScale="90000"/>
          </a:bodyPr>
          <a:lstStyle/>
          <a:p>
            <a:r>
              <a:rPr lang="en-US" dirty="0"/>
              <a:t>NREPP – Other Evidence-Based Interventions for Stimulant Users</a:t>
            </a:r>
          </a:p>
        </p:txBody>
      </p:sp>
      <p:sp>
        <p:nvSpPr>
          <p:cNvPr id="3" name="Content Placeholder 2"/>
          <p:cNvSpPr>
            <a:spLocks noGrp="1"/>
          </p:cNvSpPr>
          <p:nvPr>
            <p:ph idx="1"/>
          </p:nvPr>
        </p:nvSpPr>
        <p:spPr>
          <a:xfrm>
            <a:off x="304800" y="1828800"/>
            <a:ext cx="8667750" cy="4812805"/>
          </a:xfrm>
        </p:spPr>
        <p:txBody>
          <a:bodyPr>
            <a:noAutofit/>
          </a:bodyPr>
          <a:lstStyle/>
          <a:p>
            <a:r>
              <a:rPr lang="en-US" sz="2600" dirty="0">
                <a:solidFill>
                  <a:schemeClr val="tx2"/>
                </a:solidFill>
              </a:rPr>
              <a:t>Cocaine-Specific Coping Skills Training </a:t>
            </a:r>
            <a:r>
              <a:rPr lang="en-US" sz="2600" dirty="0">
                <a:solidFill>
                  <a:schemeClr val="tx2"/>
                </a:solidFill>
                <a:hlinkClick r:id="rId3"/>
              </a:rPr>
              <a:t>http://www.nrepp.samhsa.gov/ProgramProfile.aspx?id=102</a:t>
            </a:r>
            <a:r>
              <a:rPr lang="en-US" sz="2600" dirty="0">
                <a:solidFill>
                  <a:schemeClr val="tx2"/>
                </a:solidFill>
              </a:rPr>
              <a:t> </a:t>
            </a:r>
          </a:p>
          <a:p>
            <a:r>
              <a:rPr lang="en-US" sz="2600" dirty="0">
                <a:solidFill>
                  <a:schemeClr val="tx2"/>
                </a:solidFill>
              </a:rPr>
              <a:t>Prize Incentives Contingency Management for Substance Abuse</a:t>
            </a:r>
            <a:br>
              <a:rPr lang="en-US" sz="2600" dirty="0">
                <a:solidFill>
                  <a:schemeClr val="tx2"/>
                </a:solidFill>
              </a:rPr>
            </a:br>
            <a:r>
              <a:rPr lang="en-US" sz="2600" dirty="0">
                <a:hlinkClick r:id="rId4"/>
              </a:rPr>
              <a:t>http://legacy.nreppadmin.net/ViewIntervention.aspx?id=344</a:t>
            </a:r>
            <a:r>
              <a:rPr lang="en-US" sz="2600" dirty="0"/>
              <a:t> </a:t>
            </a:r>
          </a:p>
          <a:p>
            <a:r>
              <a:rPr lang="en-US" sz="2600" dirty="0">
                <a:solidFill>
                  <a:schemeClr val="tx2"/>
                </a:solidFill>
              </a:rPr>
              <a:t>Project ASSERT </a:t>
            </a:r>
            <a:r>
              <a:rPr lang="en-US" sz="2600" dirty="0">
                <a:hlinkClick r:id="rId5"/>
              </a:rPr>
              <a:t>http://legacy.nreppadmin.net/ViewIntervention.aspx?id=222</a:t>
            </a:r>
            <a:r>
              <a:rPr lang="en-US" sz="2600" dirty="0"/>
              <a:t> </a:t>
            </a:r>
          </a:p>
          <a:p>
            <a:r>
              <a:rPr lang="en-US" sz="2600" dirty="0">
                <a:solidFill>
                  <a:schemeClr val="tx2"/>
                </a:solidFill>
              </a:rPr>
              <a:t>Reinforcement-Based Therapeutic Workplace </a:t>
            </a:r>
            <a:r>
              <a:rPr lang="en-US" sz="2600" dirty="0">
                <a:hlinkClick r:id="rId6"/>
              </a:rPr>
              <a:t>http://legacy.nreppadmin.net/ViewIntervention.aspx?id=380</a:t>
            </a:r>
            <a:r>
              <a:rPr lang="en-US" sz="2600" dirty="0"/>
              <a:t> </a:t>
            </a:r>
          </a:p>
          <a:p>
            <a:endParaRPr lang="en-US" sz="2600" dirty="0"/>
          </a:p>
        </p:txBody>
      </p:sp>
      <p:sp>
        <p:nvSpPr>
          <p:cNvPr id="4" name="Slide Number Placeholder 3"/>
          <p:cNvSpPr>
            <a:spLocks noGrp="1"/>
          </p:cNvSpPr>
          <p:nvPr>
            <p:ph type="sldNum" sz="quarter" idx="12"/>
          </p:nvPr>
        </p:nvSpPr>
        <p:spPr/>
        <p:txBody>
          <a:bodyPr/>
          <a:lstStyle/>
          <a:p>
            <a:r>
              <a:rPr lang="en-US" altLang="en-US" dirty="0" smtClean="0"/>
              <a:t>103</a:t>
            </a:r>
            <a:endParaRPr lang="en-US" altLang="en-US" dirty="0"/>
          </a:p>
        </p:txBody>
      </p:sp>
      <p:pic>
        <p:nvPicPr>
          <p:cNvPr id="5" name="Picture 4"/>
          <p:cNvPicPr>
            <a:picLocks noChangeAspect="1"/>
          </p:cNvPicPr>
          <p:nvPr/>
        </p:nvPicPr>
        <p:blipFill>
          <a:blip r:embed="rId7"/>
          <a:stretch>
            <a:fillRect/>
          </a:stretch>
        </p:blipFill>
        <p:spPr>
          <a:xfrm>
            <a:off x="833437" y="5624482"/>
            <a:ext cx="7610475" cy="1028700"/>
          </a:xfrm>
          <a:prstGeom prst="rect">
            <a:avLst/>
          </a:prstGeom>
        </p:spPr>
      </p:pic>
    </p:spTree>
    <p:extLst>
      <p:ext uri="{BB962C8B-B14F-4D97-AF65-F5344CB8AC3E}">
        <p14:creationId xmlns:p14="http://schemas.microsoft.com/office/powerpoint/2010/main" val="5011657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PQuestion"/>
          <p:cNvSpPr>
            <a:spLocks noGrp="1"/>
          </p:cNvSpPr>
          <p:nvPr>
            <p:ph type="title"/>
          </p:nvPr>
        </p:nvSpPr>
        <p:spPr>
          <a:xfrm>
            <a:off x="190500" y="369201"/>
            <a:ext cx="8953500" cy="1230999"/>
          </a:xfrm>
        </p:spPr>
        <p:txBody>
          <a:bodyPr>
            <a:normAutofit/>
          </a:bodyPr>
          <a:lstStyle/>
          <a:p>
            <a:r>
              <a:rPr lang="en-US" altLang="en-US" dirty="0"/>
              <a:t>What Do You Think?</a:t>
            </a:r>
          </a:p>
        </p:txBody>
      </p:sp>
      <p:sp>
        <p:nvSpPr>
          <p:cNvPr id="51205" name="TPAnswers"/>
          <p:cNvSpPr>
            <a:spLocks noGrp="1"/>
          </p:cNvSpPr>
          <p:nvPr>
            <p:ph idx="1"/>
            <p:custDataLst>
              <p:tags r:id="rId2"/>
            </p:custDataLst>
          </p:nvPr>
        </p:nvSpPr>
        <p:spPr>
          <a:xfrm>
            <a:off x="685800" y="3124200"/>
            <a:ext cx="8020050" cy="3083851"/>
          </a:xfrm>
        </p:spPr>
        <p:txBody>
          <a:bodyPr>
            <a:normAutofit lnSpcReduction="10000"/>
          </a:bodyPr>
          <a:lstStyle/>
          <a:p>
            <a:pPr marL="514350" indent="-514350">
              <a:buClr>
                <a:schemeClr val="tx2"/>
              </a:buClr>
              <a:buFont typeface="+mj-lt"/>
              <a:buAutoNum type="alphaUcPeriod"/>
            </a:pPr>
            <a:r>
              <a:rPr lang="en-US" altLang="en-US" sz="3200" dirty="0"/>
              <a:t>Cognitive/Behavioral Therapy (CBT)</a:t>
            </a:r>
          </a:p>
          <a:p>
            <a:pPr marL="514350" indent="-514350">
              <a:buClr>
                <a:schemeClr val="tx2"/>
              </a:buClr>
              <a:buFont typeface="+mj-lt"/>
              <a:buAutoNum type="alphaUcPeriod"/>
            </a:pPr>
            <a:r>
              <a:rPr lang="en-US" altLang="en-US" sz="3200" dirty="0"/>
              <a:t>Matrix Model of Outpatient Treatment</a:t>
            </a:r>
          </a:p>
          <a:p>
            <a:pPr marL="514350" indent="-514350">
              <a:buClr>
                <a:schemeClr val="tx2"/>
              </a:buClr>
              <a:buFont typeface="+mj-lt"/>
              <a:buAutoNum type="alphaUcPeriod"/>
            </a:pPr>
            <a:r>
              <a:rPr lang="en-US" altLang="en-US" sz="3200" dirty="0"/>
              <a:t>Motivational Interviewing (MI)</a:t>
            </a:r>
          </a:p>
          <a:p>
            <a:pPr marL="514350" indent="-514350">
              <a:buClr>
                <a:schemeClr val="tx2"/>
              </a:buClr>
              <a:buFont typeface="+mj-lt"/>
              <a:buAutoNum type="alphaUcPeriod"/>
            </a:pPr>
            <a:r>
              <a:rPr lang="en-US" altLang="en-US" sz="3200" dirty="0"/>
              <a:t>Contingency Management (CM)</a:t>
            </a:r>
          </a:p>
          <a:p>
            <a:pPr marL="514350" indent="-514350">
              <a:buClr>
                <a:schemeClr val="tx2"/>
              </a:buClr>
              <a:buFont typeface="+mj-lt"/>
              <a:buAutoNum type="alphaUcPeriod"/>
            </a:pPr>
            <a:r>
              <a:rPr lang="en-US" altLang="en-US" sz="3200" dirty="0"/>
              <a:t>12-Step Facilitation </a:t>
            </a:r>
            <a:r>
              <a:rPr lang="en-US" altLang="en-US" sz="3200" dirty="0" smtClean="0"/>
              <a:t>Therapy</a:t>
            </a:r>
          </a:p>
          <a:p>
            <a:pPr marL="514350" indent="-514350">
              <a:buClr>
                <a:schemeClr val="tx2"/>
              </a:buClr>
              <a:buFont typeface="+mj-lt"/>
              <a:buAutoNum type="alphaUcPeriod"/>
            </a:pPr>
            <a:r>
              <a:rPr lang="en-US" altLang="en-US" sz="3200" dirty="0" smtClean="0"/>
              <a:t>Other (not on this list)</a:t>
            </a:r>
            <a:endParaRPr lang="en-US" altLang="en-US" sz="3200" dirty="0"/>
          </a:p>
        </p:txBody>
      </p:sp>
      <p:sp>
        <p:nvSpPr>
          <p:cNvPr id="51203" name="Rectangle 3"/>
          <p:cNvSpPr txBox="1">
            <a:spLocks/>
          </p:cNvSpPr>
          <p:nvPr/>
        </p:nvSpPr>
        <p:spPr bwMode="auto">
          <a:xfrm>
            <a:off x="685800" y="16002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FFFFFF"/>
              </a:buClr>
            </a:pPr>
            <a:r>
              <a:rPr lang="en-US" altLang="en-US" sz="3200" dirty="0" smtClean="0">
                <a:solidFill>
                  <a:srgbClr val="FFFFFF"/>
                </a:solidFill>
                <a:latin typeface="Calibri" panose="020F0502020204030204" pitchFamily="34" charset="0"/>
              </a:rPr>
              <a:t>The behavioral approach that makes the most sense to me and/or would work best with my patients:</a:t>
            </a:r>
            <a:endParaRPr lang="en-US" altLang="en-US" sz="3200" dirty="0">
              <a:solidFill>
                <a:srgbClr val="FFFFFF"/>
              </a:solidFill>
              <a:latin typeface="Calibri" panose="020F0502020204030204" pitchFamily="34" charset="0"/>
            </a:endParaRPr>
          </a:p>
          <a:p>
            <a:pPr>
              <a:spcBef>
                <a:spcPct val="20000"/>
              </a:spcBef>
              <a:buClr>
                <a:srgbClr val="FFFFFF"/>
              </a:buClr>
            </a:pPr>
            <a:endParaRPr lang="en-US" altLang="en-US" sz="3200" dirty="0">
              <a:solidFill>
                <a:srgbClr val="FFFFFF"/>
              </a:solidFill>
              <a:latin typeface="Calibri" panose="020F0502020204030204" pitchFamily="34" charset="0"/>
            </a:endParaRP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t>104</a:t>
            </a:r>
            <a:endParaRPr lang="en-US" altLang="en-US" sz="1200" dirty="0"/>
          </a:p>
        </p:txBody>
      </p:sp>
    </p:spTree>
    <p:custDataLst>
      <p:tags r:id="rId1"/>
    </p:custDataLst>
    <p:extLst>
      <p:ext uri="{BB962C8B-B14F-4D97-AF65-F5344CB8AC3E}">
        <p14:creationId xmlns:p14="http://schemas.microsoft.com/office/powerpoint/2010/main" val="191121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idx="4294967295"/>
          </p:nvPr>
        </p:nvSpPr>
        <p:spPr>
          <a:xfrm>
            <a:off x="2569" y="1600200"/>
            <a:ext cx="9144000" cy="1219200"/>
          </a:xfrm>
        </p:spPr>
        <p:txBody>
          <a:bodyPr>
            <a:noAutofit/>
          </a:bodyPr>
          <a:lstStyle/>
          <a:p>
            <a:pPr algn="ctr"/>
            <a:r>
              <a:rPr lang="en-US" altLang="en-US" dirty="0"/>
              <a:t>Some Final Clinical Considerations for Working with Stimulant Users</a:t>
            </a:r>
          </a:p>
        </p:txBody>
      </p:sp>
      <p:sp>
        <p:nvSpPr>
          <p:cNvPr id="3"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105</a:t>
            </a:r>
            <a:endParaRPr lang="en-US" altLang="en-US" sz="120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275" y="2936565"/>
            <a:ext cx="6182588" cy="3391373"/>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63544714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8600" y="304800"/>
            <a:ext cx="8915400" cy="1143000"/>
          </a:xfrm>
        </p:spPr>
        <p:txBody>
          <a:bodyPr>
            <a:normAutofit fontScale="90000"/>
          </a:bodyPr>
          <a:lstStyle/>
          <a:p>
            <a:pPr eaLnBrk="1" hangingPunct="1"/>
            <a:r>
              <a:rPr lang="en-US" altLang="en-US" dirty="0"/>
              <a:t>Tip #1: Become Comfortable with the Topics You will Discuss on a Regular Basis</a:t>
            </a:r>
          </a:p>
        </p:txBody>
      </p:sp>
      <p:sp>
        <p:nvSpPr>
          <p:cNvPr id="102403" name="Rectangle 3"/>
          <p:cNvSpPr>
            <a:spLocks noChangeArrowheads="1"/>
          </p:cNvSpPr>
          <p:nvPr/>
        </p:nvSpPr>
        <p:spPr bwMode="auto">
          <a:xfrm>
            <a:off x="251717" y="1905000"/>
            <a:ext cx="845820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1028700" indent="-4572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buFontTx/>
              <a:buNone/>
            </a:pPr>
            <a:r>
              <a:rPr lang="en-US" altLang="en-US" dirty="0">
                <a:solidFill>
                  <a:schemeClr val="tx1"/>
                </a:solidFill>
                <a:latin typeface="+mj-lt"/>
                <a:cs typeface="Times New Roman" panose="02020603050405020304" pitchFamily="18" charset="0"/>
              </a:rPr>
              <a:t>In order to help the participants feel comfortable disclosing this highly personal material, they must know that the interviewer will not judge them for what they have to say.  This means that the provider must be able to:</a:t>
            </a:r>
          </a:p>
          <a:p>
            <a:pPr lvl="1" eaLnBrk="1" hangingPunct="1">
              <a:spcBef>
                <a:spcPct val="50000"/>
              </a:spcBef>
              <a:buFontTx/>
              <a:buChar char="•"/>
            </a:pPr>
            <a:r>
              <a:rPr lang="en-US" altLang="en-US" sz="2800" dirty="0">
                <a:solidFill>
                  <a:schemeClr val="tx2"/>
                </a:solidFill>
                <a:latin typeface="+mj-lt"/>
                <a:cs typeface="Times New Roman" panose="02020603050405020304" pitchFamily="18" charset="0"/>
              </a:rPr>
              <a:t>Ask the questions comfortably;</a:t>
            </a:r>
          </a:p>
          <a:p>
            <a:pPr lvl="1" eaLnBrk="1" hangingPunct="1">
              <a:spcBef>
                <a:spcPct val="50000"/>
              </a:spcBef>
              <a:buFontTx/>
              <a:buChar char="•"/>
            </a:pPr>
            <a:r>
              <a:rPr lang="en-US" altLang="en-US" sz="2800" dirty="0">
                <a:solidFill>
                  <a:schemeClr val="tx2"/>
                </a:solidFill>
                <a:latin typeface="+mj-lt"/>
                <a:cs typeface="Times New Roman" panose="02020603050405020304" pitchFamily="18" charset="0"/>
              </a:rPr>
              <a:t>Explain the meaning of any behavior in a language that the respondent understands;</a:t>
            </a:r>
          </a:p>
          <a:p>
            <a:pPr lvl="1" eaLnBrk="1" hangingPunct="1">
              <a:spcBef>
                <a:spcPct val="50000"/>
              </a:spcBef>
              <a:buFontTx/>
              <a:buChar char="•"/>
            </a:pPr>
            <a:r>
              <a:rPr lang="en-US" altLang="en-US" sz="2800" dirty="0">
                <a:solidFill>
                  <a:schemeClr val="tx2"/>
                </a:solidFill>
                <a:latin typeface="+mj-lt"/>
                <a:cs typeface="Times New Roman" panose="02020603050405020304" pitchFamily="18" charset="0"/>
              </a:rPr>
              <a:t>Hear responses without reaction or judgment</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106</a:t>
            </a:r>
            <a:endParaRPr lang="en-US" altLang="en-US" sz="1200" dirty="0">
              <a:solidFill>
                <a:schemeClr val="tx1"/>
              </a:solidFill>
            </a:endParaRPr>
          </a:p>
        </p:txBody>
      </p:sp>
    </p:spTree>
    <p:extLst>
      <p:ext uri="{BB962C8B-B14F-4D97-AF65-F5344CB8AC3E}">
        <p14:creationId xmlns:p14="http://schemas.microsoft.com/office/powerpoint/2010/main" val="41764487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457200"/>
            <a:ext cx="8915400" cy="990600"/>
          </a:xfrm>
        </p:spPr>
        <p:txBody>
          <a:bodyPr>
            <a:normAutofit fontScale="90000"/>
          </a:bodyPr>
          <a:lstStyle/>
          <a:p>
            <a:pPr eaLnBrk="1" hangingPunct="1"/>
            <a:r>
              <a:rPr lang="en-US" altLang="en-US" dirty="0"/>
              <a:t>Tip #2: Identify Multiple Ways of Describing Sexual Risk Behaviors</a:t>
            </a:r>
            <a:endParaRPr lang="en-US" altLang="en-US" sz="3200" dirty="0">
              <a:solidFill>
                <a:schemeClr val="bg1"/>
              </a:solidFill>
            </a:endParaRPr>
          </a:p>
        </p:txBody>
      </p:sp>
      <p:sp>
        <p:nvSpPr>
          <p:cNvPr id="2" name="TextBox 1"/>
          <p:cNvSpPr txBox="1"/>
          <p:nvPr/>
        </p:nvSpPr>
        <p:spPr>
          <a:xfrm>
            <a:off x="609600" y="2209800"/>
            <a:ext cx="8001000" cy="3046988"/>
          </a:xfrm>
          <a:prstGeom prst="rect">
            <a:avLst/>
          </a:prstGeom>
          <a:noFill/>
        </p:spPr>
        <p:txBody>
          <a:bodyPr wrap="square" rtlCol="0">
            <a:spAutoFit/>
          </a:bodyPr>
          <a:lstStyle/>
          <a:p>
            <a:pPr marL="457200" indent="-457200">
              <a:buFont typeface="Arial" panose="020B0604020202020204" pitchFamily="34" charset="0"/>
              <a:buChar char="•"/>
            </a:pPr>
            <a:r>
              <a:rPr lang="en-US" sz="3200" dirty="0"/>
              <a:t>Sometimes patients do not know the </a:t>
            </a:r>
            <a:r>
              <a:rPr lang="en-US" sz="3200" dirty="0">
                <a:solidFill>
                  <a:schemeClr val="tx2"/>
                </a:solidFill>
              </a:rPr>
              <a:t>technical terms </a:t>
            </a:r>
            <a:r>
              <a:rPr lang="en-US" sz="3200" dirty="0"/>
              <a:t>for the most basic of </a:t>
            </a:r>
            <a:r>
              <a:rPr lang="en-US" sz="3200" dirty="0">
                <a:solidFill>
                  <a:schemeClr val="tx2"/>
                </a:solidFill>
              </a:rPr>
              <a:t>sexual risk behaviors</a:t>
            </a:r>
          </a:p>
          <a:p>
            <a:pPr marL="457200" indent="-457200">
              <a:buFont typeface="Arial" panose="020B0604020202020204" pitchFamily="34" charset="0"/>
              <a:buChar char="•"/>
            </a:pPr>
            <a:r>
              <a:rPr lang="en-US" sz="3200" dirty="0"/>
              <a:t>Generate ideas of ways of describing behaviors that are </a:t>
            </a:r>
            <a:r>
              <a:rPr lang="en-US" sz="3200" dirty="0">
                <a:solidFill>
                  <a:schemeClr val="tx2"/>
                </a:solidFill>
              </a:rPr>
              <a:t>natural or comfortable </a:t>
            </a:r>
            <a:r>
              <a:rPr lang="en-US" sz="3200" dirty="0"/>
              <a:t>for you</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107</a:t>
            </a:r>
            <a:endParaRPr lang="en-US" altLang="en-US" sz="1200" dirty="0">
              <a:solidFill>
                <a:schemeClr val="tx1"/>
              </a:solidFill>
            </a:endParaRPr>
          </a:p>
        </p:txBody>
      </p:sp>
    </p:spTree>
    <p:extLst>
      <p:ext uri="{BB962C8B-B14F-4D97-AF65-F5344CB8AC3E}">
        <p14:creationId xmlns:p14="http://schemas.microsoft.com/office/powerpoint/2010/main" val="146146427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4"/>
          <p:cNvSpPr>
            <a:spLocks noGrp="1" noChangeArrowheads="1"/>
          </p:cNvSpPr>
          <p:nvPr>
            <p:ph type="title"/>
          </p:nvPr>
        </p:nvSpPr>
        <p:spPr>
          <a:xfrm>
            <a:off x="228600" y="533400"/>
            <a:ext cx="8915400" cy="990600"/>
          </a:xfrm>
          <a:noFill/>
        </p:spPr>
        <p:txBody>
          <a:bodyPr>
            <a:normAutofit fontScale="90000"/>
          </a:bodyPr>
          <a:lstStyle/>
          <a:p>
            <a:pPr eaLnBrk="1" hangingPunct="1"/>
            <a:r>
              <a:rPr lang="en-US" altLang="en-US" dirty="0"/>
              <a:t>Tip #3: Practice Asking </a:t>
            </a:r>
            <a:br>
              <a:rPr lang="en-US" altLang="en-US" dirty="0"/>
            </a:br>
            <a:r>
              <a:rPr lang="en-US" altLang="en-US" dirty="0"/>
              <a:t>Questions Out Loud</a:t>
            </a:r>
            <a:endParaRPr lang="en-US" altLang="en-US" sz="3200" dirty="0">
              <a:solidFill>
                <a:schemeClr val="bg1"/>
              </a:solidFill>
            </a:endParaRPr>
          </a:p>
        </p:txBody>
      </p:sp>
      <p:sp>
        <p:nvSpPr>
          <p:cNvPr id="4" name="TextBox 3"/>
          <p:cNvSpPr txBox="1"/>
          <p:nvPr/>
        </p:nvSpPr>
        <p:spPr>
          <a:xfrm>
            <a:off x="533400" y="2057400"/>
            <a:ext cx="8153400" cy="4031873"/>
          </a:xfrm>
          <a:prstGeom prst="rect">
            <a:avLst/>
          </a:prstGeom>
          <a:noFill/>
        </p:spPr>
        <p:txBody>
          <a:bodyPr wrap="square" rtlCol="0">
            <a:spAutoFit/>
          </a:bodyPr>
          <a:lstStyle/>
          <a:p>
            <a:pPr marL="457200" indent="-457200">
              <a:buFont typeface="Arial" panose="020B0604020202020204" pitchFamily="34" charset="0"/>
              <a:buChar char="•"/>
            </a:pPr>
            <a:r>
              <a:rPr lang="en-US" sz="3200" dirty="0"/>
              <a:t>Many topics are </a:t>
            </a:r>
            <a:r>
              <a:rPr lang="en-US" sz="3200" dirty="0">
                <a:solidFill>
                  <a:schemeClr val="tx2"/>
                </a:solidFill>
              </a:rPr>
              <a:t>not generally polite </a:t>
            </a:r>
            <a:r>
              <a:rPr lang="en-US" sz="3200" dirty="0"/>
              <a:t>to talk about </a:t>
            </a:r>
          </a:p>
          <a:p>
            <a:pPr marL="457200" indent="-457200">
              <a:buFont typeface="Arial" panose="020B0604020202020204" pitchFamily="34" charset="0"/>
              <a:buChar char="•"/>
            </a:pPr>
            <a:r>
              <a:rPr lang="en-US" sz="3200" dirty="0"/>
              <a:t>Patients will notice if you are </a:t>
            </a:r>
            <a:r>
              <a:rPr lang="en-US" sz="3200" dirty="0">
                <a:solidFill>
                  <a:schemeClr val="tx2"/>
                </a:solidFill>
              </a:rPr>
              <a:t>uncomfortable</a:t>
            </a:r>
            <a:r>
              <a:rPr lang="en-US" sz="3200" dirty="0"/>
              <a:t> giving you the answer</a:t>
            </a:r>
          </a:p>
          <a:p>
            <a:pPr marL="457200" indent="-457200">
              <a:buFont typeface="Arial" panose="020B0604020202020204" pitchFamily="34" charset="0"/>
              <a:buChar char="•"/>
            </a:pPr>
            <a:r>
              <a:rPr lang="en-US" sz="3200" dirty="0"/>
              <a:t>Practice with a friend or colleague so you </a:t>
            </a:r>
            <a:r>
              <a:rPr lang="en-US" sz="3200" dirty="0">
                <a:solidFill>
                  <a:schemeClr val="tx2"/>
                </a:solidFill>
              </a:rPr>
              <a:t>get used to hearing the words in your voice</a:t>
            </a:r>
          </a:p>
          <a:p>
            <a:pPr marL="457200" indent="-457200">
              <a:buFont typeface="Arial" panose="020B0604020202020204" pitchFamily="34" charset="0"/>
              <a:buChar char="•"/>
            </a:pPr>
            <a:r>
              <a:rPr lang="en-US" sz="3200" dirty="0">
                <a:solidFill>
                  <a:schemeClr val="tx2"/>
                </a:solidFill>
              </a:rPr>
              <a:t>Audio tape </a:t>
            </a:r>
            <a:r>
              <a:rPr lang="en-US" sz="3200" dirty="0"/>
              <a:t>your practice and </a:t>
            </a:r>
            <a:r>
              <a:rPr lang="en-US" sz="3200" dirty="0">
                <a:solidFill>
                  <a:schemeClr val="tx2"/>
                </a:solidFill>
              </a:rPr>
              <a:t>listen to yourself</a:t>
            </a:r>
          </a:p>
        </p:txBody>
      </p:sp>
      <p:sp>
        <p:nvSpPr>
          <p:cNvPr id="5"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108</a:t>
            </a:r>
            <a:endParaRPr lang="en-US" altLang="en-US" sz="1200" dirty="0">
              <a:solidFill>
                <a:schemeClr val="tx1"/>
              </a:solidFill>
            </a:endParaRPr>
          </a:p>
        </p:txBody>
      </p:sp>
    </p:spTree>
    <p:extLst>
      <p:ext uri="{BB962C8B-B14F-4D97-AF65-F5344CB8AC3E}">
        <p14:creationId xmlns:p14="http://schemas.microsoft.com/office/powerpoint/2010/main" val="358780859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title"/>
          </p:nvPr>
        </p:nvSpPr>
        <p:spPr>
          <a:xfrm>
            <a:off x="228600" y="328613"/>
            <a:ext cx="8915400" cy="1042987"/>
          </a:xfrm>
          <a:noFill/>
        </p:spPr>
        <p:txBody>
          <a:bodyPr>
            <a:noAutofit/>
          </a:bodyPr>
          <a:lstStyle/>
          <a:p>
            <a:pPr eaLnBrk="1" hangingPunct="1"/>
            <a:r>
              <a:rPr lang="en-US" altLang="en-US" dirty="0"/>
              <a:t>Tip #4: Keep it Professional </a:t>
            </a:r>
            <a:br>
              <a:rPr lang="en-US" altLang="en-US" dirty="0"/>
            </a:br>
            <a:r>
              <a:rPr lang="en-US" altLang="en-US" dirty="0"/>
              <a:t>and Be Prepared</a:t>
            </a:r>
          </a:p>
        </p:txBody>
      </p:sp>
      <p:sp>
        <p:nvSpPr>
          <p:cNvPr id="105475" name="Rectangle 5"/>
          <p:cNvSpPr>
            <a:spLocks noChangeArrowheads="1"/>
          </p:cNvSpPr>
          <p:nvPr/>
        </p:nvSpPr>
        <p:spPr bwMode="auto">
          <a:xfrm>
            <a:off x="41275" y="1644908"/>
            <a:ext cx="8950325"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85800" indent="-2286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1257300" indent="-4572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pPr>
            <a:r>
              <a:rPr lang="en-US" altLang="en-US" dirty="0">
                <a:solidFill>
                  <a:schemeClr val="tx1"/>
                </a:solidFill>
                <a:latin typeface="+mj-lt"/>
              </a:rPr>
              <a:t>If you expect to hear this kind of information, you will </a:t>
            </a:r>
            <a:r>
              <a:rPr lang="en-US" altLang="en-US" dirty="0">
                <a:solidFill>
                  <a:schemeClr val="tx2"/>
                </a:solidFill>
                <a:latin typeface="+mj-lt"/>
              </a:rPr>
              <a:t>be less likely to react </a:t>
            </a:r>
            <a:r>
              <a:rPr lang="en-US" altLang="en-US" dirty="0">
                <a:solidFill>
                  <a:schemeClr val="tx1"/>
                </a:solidFill>
                <a:latin typeface="+mj-lt"/>
              </a:rPr>
              <a:t>with shock if it is presented</a:t>
            </a:r>
          </a:p>
          <a:p>
            <a:pPr eaLnBrk="1" hangingPunct="1">
              <a:spcBef>
                <a:spcPct val="50000"/>
              </a:spcBef>
            </a:pPr>
            <a:r>
              <a:rPr lang="en-US" altLang="en-US" dirty="0">
                <a:solidFill>
                  <a:schemeClr val="tx1"/>
                </a:solidFill>
                <a:latin typeface="+mj-lt"/>
              </a:rPr>
              <a:t>Our jobs are to </a:t>
            </a:r>
            <a:r>
              <a:rPr lang="en-US" altLang="en-US" dirty="0">
                <a:solidFill>
                  <a:schemeClr val="tx2"/>
                </a:solidFill>
                <a:latin typeface="+mj-lt"/>
              </a:rPr>
              <a:t>help them </a:t>
            </a:r>
            <a:r>
              <a:rPr lang="en-US" altLang="en-US" dirty="0">
                <a:solidFill>
                  <a:schemeClr val="tx1"/>
                </a:solidFill>
                <a:latin typeface="+mj-lt"/>
              </a:rPr>
              <a:t>with the issues that they are struggling with, </a:t>
            </a:r>
            <a:r>
              <a:rPr lang="en-US" altLang="en-US" dirty="0">
                <a:solidFill>
                  <a:schemeClr val="tx2"/>
                </a:solidFill>
                <a:latin typeface="+mj-lt"/>
              </a:rPr>
              <a:t>not to judge </a:t>
            </a:r>
            <a:r>
              <a:rPr lang="en-US" altLang="en-US" dirty="0">
                <a:solidFill>
                  <a:schemeClr val="tx1"/>
                </a:solidFill>
                <a:latin typeface="+mj-lt"/>
              </a:rPr>
              <a:t>their behavior  </a:t>
            </a:r>
          </a:p>
          <a:p>
            <a:pPr eaLnBrk="1" hangingPunct="1">
              <a:spcBef>
                <a:spcPct val="50000"/>
              </a:spcBef>
            </a:pPr>
            <a:r>
              <a:rPr lang="en-US" altLang="en-US" dirty="0">
                <a:solidFill>
                  <a:schemeClr val="tx1"/>
                </a:solidFill>
                <a:latin typeface="+mj-lt"/>
              </a:rPr>
              <a:t>If often takes time and practice to learn </a:t>
            </a:r>
            <a:r>
              <a:rPr lang="en-US" altLang="en-US" b="1" dirty="0">
                <a:solidFill>
                  <a:schemeClr val="tx2"/>
                </a:solidFill>
                <a:latin typeface="+mj-lt"/>
              </a:rPr>
              <a:t>not</a:t>
            </a:r>
            <a:r>
              <a:rPr lang="en-US" altLang="en-US" b="1" dirty="0">
                <a:solidFill>
                  <a:schemeClr val="tx1"/>
                </a:solidFill>
                <a:latin typeface="+mj-lt"/>
              </a:rPr>
              <a:t> </a:t>
            </a:r>
            <a:r>
              <a:rPr lang="en-US" altLang="en-US" dirty="0">
                <a:solidFill>
                  <a:schemeClr val="tx1"/>
                </a:solidFill>
                <a:latin typeface="+mj-lt"/>
              </a:rPr>
              <a:t>to react to surprising information</a:t>
            </a:r>
          </a:p>
          <a:p>
            <a:pPr eaLnBrk="1" hangingPunct="1">
              <a:spcBef>
                <a:spcPct val="50000"/>
              </a:spcBef>
            </a:pPr>
            <a:r>
              <a:rPr lang="en-US" altLang="en-US" dirty="0">
                <a:solidFill>
                  <a:schemeClr val="tx2"/>
                </a:solidFill>
                <a:latin typeface="+mj-lt"/>
              </a:rPr>
              <a:t>Don’t disclose personal information </a:t>
            </a:r>
            <a:r>
              <a:rPr lang="en-US" altLang="en-US" dirty="0">
                <a:solidFill>
                  <a:schemeClr val="tx1"/>
                </a:solidFill>
                <a:latin typeface="+mj-lt"/>
              </a:rPr>
              <a:t>about these topics.</a:t>
            </a:r>
          </a:p>
          <a:p>
            <a:pPr eaLnBrk="1" hangingPunct="1">
              <a:spcBef>
                <a:spcPct val="50000"/>
              </a:spcBef>
            </a:pPr>
            <a:r>
              <a:rPr lang="en-US" altLang="en-US" dirty="0">
                <a:solidFill>
                  <a:schemeClr val="tx2"/>
                </a:solidFill>
                <a:latin typeface="+mj-lt"/>
              </a:rPr>
              <a:t>Set limits </a:t>
            </a:r>
            <a:r>
              <a:rPr lang="en-US" altLang="en-US" dirty="0">
                <a:solidFill>
                  <a:schemeClr val="tx1"/>
                </a:solidFill>
                <a:latin typeface="+mj-lt"/>
              </a:rPr>
              <a:t>with clients who are simply trying to be shocking</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109</a:t>
            </a:r>
            <a:endParaRPr lang="en-US" altLang="en-US" sz="1200" dirty="0">
              <a:solidFill>
                <a:schemeClr val="tx1"/>
              </a:solidFill>
            </a:endParaRPr>
          </a:p>
        </p:txBody>
      </p:sp>
    </p:spTree>
    <p:extLst>
      <p:ext uri="{BB962C8B-B14F-4D97-AF65-F5344CB8AC3E}">
        <p14:creationId xmlns:p14="http://schemas.microsoft.com/office/powerpoint/2010/main" val="2926400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title"/>
          </p:nvPr>
        </p:nvSpPr>
        <p:spPr>
          <a:xfrm>
            <a:off x="228600" y="381000"/>
            <a:ext cx="8915400" cy="914400"/>
          </a:xfrm>
        </p:spPr>
        <p:txBody>
          <a:bodyPr>
            <a:normAutofit fontScale="90000"/>
          </a:bodyPr>
          <a:lstStyle/>
          <a:p>
            <a:r>
              <a:rPr lang="en-US" altLang="en-US" sz="4900" dirty="0"/>
              <a:t>Educational Objectives, continued </a:t>
            </a:r>
            <a:r>
              <a:rPr lang="en-US" altLang="en-US" dirty="0"/>
              <a:t/>
            </a:r>
            <a:br>
              <a:rPr lang="en-US" altLang="en-US" dirty="0"/>
            </a:br>
            <a:r>
              <a:rPr lang="en-US" altLang="en-US" sz="2700" dirty="0"/>
              <a:t>At the end of this training session, participants will be able to:</a:t>
            </a:r>
          </a:p>
        </p:txBody>
      </p:sp>
      <p:sp>
        <p:nvSpPr>
          <p:cNvPr id="24577" name="Rectangle 2"/>
          <p:cNvSpPr>
            <a:spLocks noGrp="1"/>
          </p:cNvSpPr>
          <p:nvPr>
            <p:ph idx="1"/>
          </p:nvPr>
        </p:nvSpPr>
        <p:spPr>
          <a:xfrm>
            <a:off x="685800" y="1905000"/>
            <a:ext cx="7772400" cy="4114800"/>
          </a:xfrm>
        </p:spPr>
        <p:txBody>
          <a:bodyPr>
            <a:noAutofit/>
          </a:bodyPr>
          <a:lstStyle/>
          <a:p>
            <a:pPr marL="533400" indent="-533400">
              <a:spcAft>
                <a:spcPct val="100000"/>
              </a:spcAft>
              <a:buClr>
                <a:schemeClr val="tx2">
                  <a:lumMod val="60000"/>
                  <a:lumOff val="40000"/>
                </a:schemeClr>
              </a:buClr>
              <a:buFont typeface="+mj-lt"/>
              <a:buAutoNum type="arabicPeriod" startAt="3"/>
            </a:pPr>
            <a:r>
              <a:rPr lang="en-US" altLang="en-US" sz="3200" dirty="0"/>
              <a:t>Explain the key concepts of at least three (3) effective behavioral interventions for cocaine and methamphetamine use disorders</a:t>
            </a:r>
          </a:p>
          <a:p>
            <a:pPr marL="533400" indent="-533400">
              <a:spcAft>
                <a:spcPct val="100000"/>
              </a:spcAft>
              <a:buClr>
                <a:schemeClr val="tx2">
                  <a:lumMod val="60000"/>
                  <a:lumOff val="40000"/>
                </a:schemeClr>
              </a:buClr>
              <a:buFont typeface="+mj-lt"/>
              <a:buAutoNum type="arabicPeriod" startAt="3"/>
            </a:pPr>
            <a:r>
              <a:rPr lang="en-US" altLang="en-US" sz="3200" dirty="0">
                <a:solidFill>
                  <a:schemeClr val="tx2"/>
                </a:solidFill>
              </a:rPr>
              <a:t>Describe at least three (3) specific risk reduction strategies HIV clinicians can use to improve health outcomes for stimulant users</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a:t>11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4577">
                                            <p:txEl>
                                              <p:pRg st="0" end="0"/>
                                            </p:txEl>
                                          </p:spTgt>
                                        </p:tgtEl>
                                        <p:attrNameLst>
                                          <p:attrName>style.visibility</p:attrName>
                                        </p:attrNameLst>
                                      </p:cBhvr>
                                      <p:to>
                                        <p:strVal val="visible"/>
                                      </p:to>
                                    </p:set>
                                    <p:animEffect transition="in" filter="dissolve">
                                      <p:cBhvr>
                                        <p:cTn id="7" dur="500"/>
                                        <p:tgtEl>
                                          <p:spTgt spid="24577">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4577">
                                            <p:txEl>
                                              <p:pRg st="1" end="1"/>
                                            </p:txEl>
                                          </p:spTgt>
                                        </p:tgtEl>
                                        <p:attrNameLst>
                                          <p:attrName>style.visibility</p:attrName>
                                        </p:attrNameLst>
                                      </p:cBhvr>
                                      <p:to>
                                        <p:strVal val="visible"/>
                                      </p:to>
                                    </p:set>
                                    <p:animEffect transition="in" filter="dissolve">
                                      <p:cBhvr>
                                        <p:cTn id="11" dur="500"/>
                                        <p:tgtEl>
                                          <p:spTgt spid="2457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7" grpId="0" build="p" advAuto="50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877300" cy="1166256"/>
          </a:xfrm>
        </p:spPr>
        <p:txBody>
          <a:bodyPr>
            <a:normAutofit fontScale="90000"/>
          </a:bodyPr>
          <a:lstStyle/>
          <a:p>
            <a:r>
              <a:rPr lang="en-US" dirty="0" smtClean="0"/>
              <a:t>Tip #5: Discuss Issues of Sex, Sexuality, HIV Disclosure, and Stigma</a:t>
            </a:r>
            <a:endParaRPr lang="en-US" dirty="0"/>
          </a:p>
        </p:txBody>
      </p:sp>
      <p:sp>
        <p:nvSpPr>
          <p:cNvPr id="4" name="Content Placeholder 3"/>
          <p:cNvSpPr>
            <a:spLocks noGrp="1"/>
          </p:cNvSpPr>
          <p:nvPr>
            <p:ph idx="1"/>
          </p:nvPr>
        </p:nvSpPr>
        <p:spPr>
          <a:xfrm>
            <a:off x="609600" y="1825625"/>
            <a:ext cx="7675350" cy="4351338"/>
          </a:xfrm>
        </p:spPr>
        <p:txBody>
          <a:bodyPr>
            <a:noAutofit/>
          </a:bodyPr>
          <a:lstStyle/>
          <a:p>
            <a:r>
              <a:rPr lang="en-US" sz="2600" dirty="0" smtClean="0">
                <a:solidFill>
                  <a:schemeClr val="tx2"/>
                </a:solidFill>
              </a:rPr>
              <a:t>Frank and honest discussions </a:t>
            </a:r>
            <a:r>
              <a:rPr lang="en-US" sz="2600" dirty="0" smtClean="0"/>
              <a:t>of sex, sex and drug interconnectivity, sober sex, and safer sex practices are imperative</a:t>
            </a:r>
          </a:p>
          <a:p>
            <a:r>
              <a:rPr lang="en-US" sz="2600" dirty="0" smtClean="0"/>
              <a:t>Discussions should occur in a </a:t>
            </a:r>
            <a:r>
              <a:rPr lang="en-US" sz="2600" dirty="0" smtClean="0">
                <a:solidFill>
                  <a:schemeClr val="tx2"/>
                </a:solidFill>
              </a:rPr>
              <a:t>non-judgmental fashion </a:t>
            </a:r>
            <a:r>
              <a:rPr lang="en-US" sz="2600" dirty="0" smtClean="0"/>
              <a:t>that allows the patient to speak freely to the provider</a:t>
            </a:r>
          </a:p>
          <a:p>
            <a:r>
              <a:rPr lang="en-US" sz="2600" dirty="0" smtClean="0"/>
              <a:t>Although </a:t>
            </a:r>
            <a:r>
              <a:rPr lang="en-US" sz="2600" dirty="0" smtClean="0">
                <a:solidFill>
                  <a:schemeClr val="tx2"/>
                </a:solidFill>
              </a:rPr>
              <a:t>HIV status disclosure is known to decrease risky sexual behaviors</a:t>
            </a:r>
            <a:r>
              <a:rPr lang="en-US" sz="2600" dirty="0" smtClean="0"/>
              <a:t>, the </a:t>
            </a:r>
            <a:r>
              <a:rPr lang="en-US" sz="2600" dirty="0" smtClean="0">
                <a:solidFill>
                  <a:schemeClr val="tx2"/>
                </a:solidFill>
              </a:rPr>
              <a:t>stigma associated with being infected can make disclosure difficult</a:t>
            </a:r>
          </a:p>
          <a:p>
            <a:r>
              <a:rPr lang="en-US" sz="2600" dirty="0" smtClean="0"/>
              <a:t>Provide </a:t>
            </a:r>
            <a:r>
              <a:rPr lang="en-US" sz="2600" dirty="0" smtClean="0">
                <a:solidFill>
                  <a:schemeClr val="tx2"/>
                </a:solidFill>
              </a:rPr>
              <a:t>adequate support and counseling </a:t>
            </a:r>
            <a:r>
              <a:rPr lang="en-US" sz="2600" dirty="0" smtClean="0"/>
              <a:t>around HIV disclosure issues and </a:t>
            </a:r>
            <a:r>
              <a:rPr lang="en-US" sz="2600" dirty="0" smtClean="0">
                <a:solidFill>
                  <a:schemeClr val="tx2"/>
                </a:solidFill>
              </a:rPr>
              <a:t>reassure patients of the safeguards </a:t>
            </a:r>
            <a:r>
              <a:rPr lang="en-US" sz="2600" dirty="0" smtClean="0"/>
              <a:t>in place to maintain their confidentiality</a:t>
            </a:r>
            <a:endParaRPr lang="en-US" sz="2600" dirty="0"/>
          </a:p>
        </p:txBody>
      </p:sp>
      <p:sp>
        <p:nvSpPr>
          <p:cNvPr id="3" name="Slide Number Placeholder 2"/>
          <p:cNvSpPr>
            <a:spLocks noGrp="1"/>
          </p:cNvSpPr>
          <p:nvPr>
            <p:ph type="sldNum" sz="quarter" idx="12"/>
          </p:nvPr>
        </p:nvSpPr>
        <p:spPr/>
        <p:txBody>
          <a:bodyPr/>
          <a:lstStyle/>
          <a:p>
            <a:r>
              <a:rPr lang="en-US" altLang="en-US" dirty="0" smtClean="0"/>
              <a:t>110</a:t>
            </a:r>
            <a:endParaRPr lang="en-US" altLang="en-US" dirty="0"/>
          </a:p>
        </p:txBody>
      </p:sp>
      <p:sp>
        <p:nvSpPr>
          <p:cNvPr id="5" name="Rectangle 4"/>
          <p:cNvSpPr>
            <a:spLocks noChangeArrowheads="1"/>
          </p:cNvSpPr>
          <p:nvPr/>
        </p:nvSpPr>
        <p:spPr bwMode="auto">
          <a:xfrm>
            <a:off x="17124" y="6542846"/>
            <a:ext cx="8991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a:t>
            </a:r>
            <a:r>
              <a:rPr lang="en-US" altLang="en-US" sz="1400" dirty="0" smtClean="0">
                <a:solidFill>
                  <a:schemeClr val="tx2"/>
                </a:solidFill>
                <a:latin typeface="+mj-lt"/>
              </a:rPr>
              <a:t>: </a:t>
            </a:r>
            <a:r>
              <a:rPr lang="en-US" sz="1400" dirty="0">
                <a:hlinkClick r:id="rId3"/>
              </a:rPr>
              <a:t>https://www.mentalhelp.net/articles/couples-who-use-meth-tips-for-sobriety-and-success</a:t>
            </a:r>
            <a:r>
              <a:rPr lang="en-US" sz="1400" dirty="0" smtClean="0">
                <a:hlinkClick r:id="rId3"/>
              </a:rPr>
              <a:t>/</a:t>
            </a:r>
            <a:r>
              <a:rPr lang="en-US" sz="1400" dirty="0" smtClean="0"/>
              <a:t>.</a:t>
            </a:r>
            <a:endParaRPr lang="en-US" sz="1400" dirty="0"/>
          </a:p>
        </p:txBody>
      </p:sp>
    </p:spTree>
    <p:extLst>
      <p:ext uri="{BB962C8B-B14F-4D97-AF65-F5344CB8AC3E}">
        <p14:creationId xmlns:p14="http://schemas.microsoft.com/office/powerpoint/2010/main" val="114446624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a:xfrm>
            <a:off x="228600" y="152399"/>
            <a:ext cx="8915400" cy="1258671"/>
          </a:xfrm>
        </p:spPr>
        <p:txBody>
          <a:bodyPr>
            <a:normAutofit fontScale="90000"/>
          </a:bodyPr>
          <a:lstStyle/>
          <a:p>
            <a:r>
              <a:rPr lang="en-US" altLang="en-US" dirty="0"/>
              <a:t>Case Study #2:</a:t>
            </a:r>
            <a:br>
              <a:rPr lang="en-US" altLang="en-US" dirty="0"/>
            </a:br>
            <a:r>
              <a:rPr lang="en-US" altLang="en-US" dirty="0"/>
              <a:t>Referring for Services</a:t>
            </a:r>
          </a:p>
        </p:txBody>
      </p:sp>
      <p:sp>
        <p:nvSpPr>
          <p:cNvPr id="90115" name="Rectangle 3"/>
          <p:cNvSpPr>
            <a:spLocks noGrp="1"/>
          </p:cNvSpPr>
          <p:nvPr>
            <p:ph idx="1"/>
          </p:nvPr>
        </p:nvSpPr>
        <p:spPr>
          <a:xfrm>
            <a:off x="457200" y="1676400"/>
            <a:ext cx="8229600" cy="4876800"/>
          </a:xfrm>
        </p:spPr>
        <p:txBody>
          <a:bodyPr>
            <a:normAutofit/>
          </a:bodyPr>
          <a:lstStyle/>
          <a:p>
            <a:pPr marL="0" indent="0">
              <a:lnSpc>
                <a:spcPct val="90000"/>
              </a:lnSpc>
              <a:buClr>
                <a:srgbClr val="FFFF00"/>
              </a:buClr>
              <a:buFont typeface="Arial" panose="020B0604020202020204" pitchFamily="34" charset="0"/>
              <a:buNone/>
            </a:pPr>
            <a:r>
              <a:rPr lang="en-US" altLang="en-US" sz="2600" i="1" dirty="0"/>
              <a:t>Sonya is a 34 year old African American </a:t>
            </a:r>
            <a:br>
              <a:rPr lang="en-US" altLang="en-US" sz="2600" i="1" dirty="0"/>
            </a:br>
            <a:r>
              <a:rPr lang="en-US" altLang="en-US" sz="2600" i="1" dirty="0"/>
              <a:t>woman.  She was recently treated in the ER for severe chest pains. In the ER, she disclosed that she use crack cocaine “occasionally” but didn’t think it was a problem.  Medical records that she brought with her to her session indicate her cocaine use is significantly related to her cardiac symptoms.  Sonya is willing to talk to you about medical care, but does not think her crack use is a problem.</a:t>
            </a:r>
          </a:p>
          <a:p>
            <a:pPr marL="0" indent="0">
              <a:lnSpc>
                <a:spcPct val="90000"/>
              </a:lnSpc>
              <a:buClr>
                <a:srgbClr val="FFFF00"/>
              </a:buClr>
            </a:pPr>
            <a:r>
              <a:rPr lang="en-US" altLang="en-US" sz="2600" dirty="0">
                <a:solidFill>
                  <a:schemeClr val="tx2"/>
                </a:solidFill>
              </a:rPr>
              <a:t> What strategies can you use to connect Sonya with appropriate care?</a:t>
            </a:r>
          </a:p>
          <a:p>
            <a:pPr marL="0" indent="0">
              <a:lnSpc>
                <a:spcPct val="90000"/>
              </a:lnSpc>
              <a:buClr>
                <a:srgbClr val="FFFF00"/>
              </a:buClr>
            </a:pPr>
            <a:r>
              <a:rPr lang="en-US" altLang="en-US" sz="2600" dirty="0">
                <a:solidFill>
                  <a:schemeClr val="tx2"/>
                </a:solidFill>
              </a:rPr>
              <a:t> What interventions would be helpful in helping her to address her cocaine use? </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111</a:t>
            </a:r>
            <a:endParaRPr lang="en-US" altLang="en-US" sz="12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76856"/>
            <a:ext cx="3086031" cy="2056744"/>
          </a:xfrm>
          <a:prstGeom prst="rect">
            <a:avLst/>
          </a:prstGeom>
          <a:ln>
            <a:noFill/>
          </a:ln>
          <a:effectLst>
            <a:softEdge rad="112500"/>
          </a:effectLst>
        </p:spPr>
      </p:pic>
    </p:spTree>
    <p:custDataLst>
      <p:tags r:id="rId1"/>
    </p:custData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a:xfrm>
            <a:off x="190500" y="357744"/>
            <a:ext cx="8953500" cy="1126569"/>
          </a:xfrm>
        </p:spPr>
        <p:txBody>
          <a:bodyPr>
            <a:noAutofit/>
          </a:bodyPr>
          <a:lstStyle/>
          <a:p>
            <a:r>
              <a:rPr lang="en-US" altLang="en-US" dirty="0"/>
              <a:t>Infectious Disease Risk-Reduction Strategies: Smoking </a:t>
            </a:r>
            <a:r>
              <a:rPr lang="en-US" altLang="en-US" dirty="0" smtClean="0"/>
              <a:t>Stimulants</a:t>
            </a:r>
            <a:endParaRPr lang="en-US" altLang="en-US" dirty="0"/>
          </a:p>
        </p:txBody>
      </p:sp>
      <p:sp>
        <p:nvSpPr>
          <p:cNvPr id="91139" name="Rectangle 3"/>
          <p:cNvSpPr>
            <a:spLocks noGrp="1"/>
          </p:cNvSpPr>
          <p:nvPr>
            <p:ph idx="1"/>
          </p:nvPr>
        </p:nvSpPr>
        <p:spPr>
          <a:xfrm>
            <a:off x="533400" y="1874837"/>
            <a:ext cx="8229600" cy="4525963"/>
          </a:xfrm>
        </p:spPr>
        <p:txBody>
          <a:bodyPr>
            <a:normAutofit/>
          </a:bodyPr>
          <a:lstStyle/>
          <a:p>
            <a:pPr>
              <a:buClr>
                <a:schemeClr val="tx2">
                  <a:lumMod val="40000"/>
                  <a:lumOff val="60000"/>
                </a:schemeClr>
              </a:buClr>
              <a:buFontTx/>
              <a:buChar char="•"/>
            </a:pPr>
            <a:r>
              <a:rPr lang="en-US" altLang="en-US" sz="3200" dirty="0"/>
              <a:t>Use a mouthpiece to prevent burns from the crack </a:t>
            </a:r>
            <a:r>
              <a:rPr lang="en-US" altLang="en-US" sz="3200" dirty="0" smtClean="0"/>
              <a:t>pipe </a:t>
            </a:r>
            <a:endParaRPr lang="en-US" altLang="en-US" sz="3200" dirty="0"/>
          </a:p>
          <a:p>
            <a:pPr>
              <a:buClr>
                <a:schemeClr val="tx2">
                  <a:lumMod val="40000"/>
                  <a:lumOff val="60000"/>
                </a:schemeClr>
              </a:buClr>
              <a:buFontTx/>
              <a:buChar char="•"/>
            </a:pPr>
            <a:r>
              <a:rPr lang="en-US" altLang="en-US" sz="3200" dirty="0">
                <a:solidFill>
                  <a:schemeClr val="tx2"/>
                </a:solidFill>
              </a:rPr>
              <a:t>Avoid using a cracked pipe, as cuts are a way for bacteria and viruses to get into your </a:t>
            </a:r>
            <a:r>
              <a:rPr lang="en-US" altLang="en-US" sz="3200" dirty="0" smtClean="0">
                <a:solidFill>
                  <a:schemeClr val="tx2"/>
                </a:solidFill>
              </a:rPr>
              <a:t>body</a:t>
            </a:r>
            <a:r>
              <a:rPr lang="en-US" altLang="en-US" sz="3200" dirty="0" smtClean="0"/>
              <a:t> </a:t>
            </a:r>
            <a:endParaRPr lang="en-US" altLang="en-US" sz="3200" dirty="0"/>
          </a:p>
          <a:p>
            <a:pPr>
              <a:buClr>
                <a:schemeClr val="tx2">
                  <a:lumMod val="40000"/>
                  <a:lumOff val="60000"/>
                </a:schemeClr>
              </a:buClr>
              <a:buFontTx/>
              <a:buChar char="•"/>
            </a:pPr>
            <a:r>
              <a:rPr lang="en-US" altLang="en-US" sz="3200" dirty="0"/>
              <a:t>Don’t share your </a:t>
            </a:r>
            <a:r>
              <a:rPr lang="en-US" altLang="en-US" sz="3200" dirty="0" smtClean="0"/>
              <a:t>mouthpiece/pipe</a:t>
            </a:r>
            <a:endParaRPr lang="en-US" altLang="en-US" sz="3200" dirty="0"/>
          </a:p>
          <a:p>
            <a:pPr>
              <a:buClr>
                <a:schemeClr val="tx2">
                  <a:lumMod val="40000"/>
                  <a:lumOff val="60000"/>
                </a:schemeClr>
              </a:buClr>
              <a:buFontTx/>
              <a:buChar char="•"/>
            </a:pPr>
            <a:r>
              <a:rPr lang="en-US" altLang="en-US" sz="3200" dirty="0">
                <a:solidFill>
                  <a:schemeClr val="tx2"/>
                </a:solidFill>
              </a:rPr>
              <a:t>Use petroleum jelly to protect lips when </a:t>
            </a:r>
            <a:r>
              <a:rPr lang="en-US" altLang="en-US" sz="3200" dirty="0" smtClean="0">
                <a:solidFill>
                  <a:schemeClr val="tx2"/>
                </a:solidFill>
              </a:rPr>
              <a:t>smoking</a:t>
            </a:r>
            <a:endParaRPr lang="en-US" altLang="en-US" sz="3200" dirty="0">
              <a:solidFill>
                <a:schemeClr val="tx2"/>
              </a:solidFill>
            </a:endParaRPr>
          </a:p>
          <a:p>
            <a:pPr>
              <a:buClr>
                <a:schemeClr val="tx2">
                  <a:lumMod val="40000"/>
                  <a:lumOff val="60000"/>
                </a:schemeClr>
              </a:buClr>
              <a:buFontTx/>
              <a:buChar char="•"/>
            </a:pPr>
            <a:r>
              <a:rPr lang="en-US" altLang="en-US" sz="3200" dirty="0"/>
              <a:t>A pipe screen is the safest type of screen for your crack </a:t>
            </a:r>
            <a:r>
              <a:rPr lang="en-US" altLang="en-US" sz="3200" dirty="0" smtClean="0"/>
              <a:t>pipe </a:t>
            </a:r>
            <a:endParaRPr lang="en-US" altLang="en-US" sz="3200" dirty="0"/>
          </a:p>
        </p:txBody>
      </p:sp>
      <p:sp>
        <p:nvSpPr>
          <p:cNvPr id="548868" name="Rectangle 4"/>
          <p:cNvSpPr>
            <a:spLocks noChangeArrowheads="1"/>
          </p:cNvSpPr>
          <p:nvPr/>
        </p:nvSpPr>
        <p:spPr bwMode="auto">
          <a:xfrm>
            <a:off x="0" y="6546850"/>
            <a:ext cx="41529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Midwest AIDS Education and Training Center.</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112</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p:cNvSpPr>
          <p:nvPr>
            <p:ph type="title"/>
          </p:nvPr>
        </p:nvSpPr>
        <p:spPr>
          <a:xfrm>
            <a:off x="190500" y="357745"/>
            <a:ext cx="8953500" cy="1312090"/>
          </a:xfrm>
        </p:spPr>
        <p:txBody>
          <a:bodyPr>
            <a:normAutofit/>
          </a:bodyPr>
          <a:lstStyle/>
          <a:p>
            <a:r>
              <a:rPr lang="en-US" altLang="en-US" dirty="0"/>
              <a:t>Infectious Disease Risk-Reduction Strategies: Injecting </a:t>
            </a:r>
            <a:r>
              <a:rPr lang="en-US" altLang="en-US" dirty="0" smtClean="0"/>
              <a:t>Stimulants</a:t>
            </a:r>
            <a:endParaRPr lang="en-US" altLang="en-US" dirty="0"/>
          </a:p>
        </p:txBody>
      </p:sp>
      <p:sp>
        <p:nvSpPr>
          <p:cNvPr id="92163" name="Rectangle 3"/>
          <p:cNvSpPr>
            <a:spLocks noGrp="1"/>
          </p:cNvSpPr>
          <p:nvPr>
            <p:ph idx="1"/>
          </p:nvPr>
        </p:nvSpPr>
        <p:spPr>
          <a:xfrm>
            <a:off x="457200" y="1951037"/>
            <a:ext cx="8229600" cy="4525963"/>
          </a:xfrm>
        </p:spPr>
        <p:txBody>
          <a:bodyPr/>
          <a:lstStyle/>
          <a:p>
            <a:pPr>
              <a:buClr>
                <a:schemeClr val="tx2">
                  <a:lumMod val="40000"/>
                  <a:lumOff val="60000"/>
                </a:schemeClr>
              </a:buClr>
              <a:buFontTx/>
              <a:buChar char="•"/>
            </a:pPr>
            <a:r>
              <a:rPr lang="en-US" altLang="en-US" sz="3200" dirty="0"/>
              <a:t>Use new </a:t>
            </a:r>
            <a:r>
              <a:rPr lang="en-US" altLang="en-US" sz="3200" dirty="0" smtClean="0"/>
              <a:t>syringes</a:t>
            </a:r>
            <a:endParaRPr lang="en-US" altLang="en-US" sz="3200" dirty="0"/>
          </a:p>
          <a:p>
            <a:pPr>
              <a:buClr>
                <a:schemeClr val="tx2">
                  <a:lumMod val="40000"/>
                  <a:lumOff val="60000"/>
                </a:schemeClr>
              </a:buClr>
              <a:buFontTx/>
              <a:buChar char="•"/>
            </a:pPr>
            <a:r>
              <a:rPr lang="en-US" altLang="en-US" sz="3200" dirty="0">
                <a:solidFill>
                  <a:schemeClr val="tx2"/>
                </a:solidFill>
              </a:rPr>
              <a:t>Prepare for injection on a clean </a:t>
            </a:r>
            <a:r>
              <a:rPr lang="en-US" altLang="en-US" sz="3200" dirty="0" smtClean="0">
                <a:solidFill>
                  <a:schemeClr val="tx2"/>
                </a:solidFill>
              </a:rPr>
              <a:t>surface</a:t>
            </a:r>
            <a:endParaRPr lang="en-US" altLang="en-US" sz="3200" dirty="0">
              <a:solidFill>
                <a:schemeClr val="tx2"/>
              </a:solidFill>
            </a:endParaRPr>
          </a:p>
          <a:p>
            <a:pPr>
              <a:buClr>
                <a:schemeClr val="tx2">
                  <a:lumMod val="40000"/>
                  <a:lumOff val="60000"/>
                </a:schemeClr>
              </a:buClr>
              <a:buFontTx/>
              <a:buChar char="•"/>
            </a:pPr>
            <a:r>
              <a:rPr lang="en-US" altLang="en-US" sz="3200" dirty="0"/>
              <a:t>Heat crack for at least 15 </a:t>
            </a:r>
            <a:r>
              <a:rPr lang="en-US" altLang="en-US" sz="3200" dirty="0" smtClean="0"/>
              <a:t>seconds</a:t>
            </a:r>
            <a:endParaRPr lang="en-US" altLang="en-US" sz="3200" dirty="0"/>
          </a:p>
          <a:p>
            <a:pPr>
              <a:buClr>
                <a:schemeClr val="tx2">
                  <a:lumMod val="40000"/>
                  <a:lumOff val="60000"/>
                </a:schemeClr>
              </a:buClr>
              <a:buFontTx/>
              <a:buChar char="•"/>
            </a:pPr>
            <a:r>
              <a:rPr lang="en-US" altLang="en-US" sz="3200" dirty="0">
                <a:solidFill>
                  <a:schemeClr val="tx2"/>
                </a:solidFill>
              </a:rPr>
              <a:t>Use ascorbic acid to dissolve crack for </a:t>
            </a:r>
            <a:r>
              <a:rPr lang="en-US" altLang="en-US" sz="3200" dirty="0" smtClean="0">
                <a:solidFill>
                  <a:schemeClr val="tx2"/>
                </a:solidFill>
              </a:rPr>
              <a:t>injection; use distilled/bottle (tap, if needed) to dissolve methamphetamine  </a:t>
            </a:r>
            <a:endParaRPr lang="en-US" altLang="en-US" sz="3200" dirty="0">
              <a:solidFill>
                <a:schemeClr val="tx2"/>
              </a:solidFill>
            </a:endParaRPr>
          </a:p>
        </p:txBody>
      </p:sp>
      <p:sp>
        <p:nvSpPr>
          <p:cNvPr id="563204" name="Rectangle 4"/>
          <p:cNvSpPr>
            <a:spLocks noChangeArrowheads="1"/>
          </p:cNvSpPr>
          <p:nvPr/>
        </p:nvSpPr>
        <p:spPr bwMode="auto">
          <a:xfrm>
            <a:off x="0" y="6546850"/>
            <a:ext cx="41529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Midwest AIDS Education and Training Center.</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113</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p:nvPr>
        </p:nvSpPr>
        <p:spPr>
          <a:xfrm>
            <a:off x="228600" y="357744"/>
            <a:ext cx="8915400" cy="1471056"/>
          </a:xfrm>
        </p:spPr>
        <p:txBody>
          <a:bodyPr>
            <a:noAutofit/>
          </a:bodyPr>
          <a:lstStyle/>
          <a:p>
            <a:r>
              <a:rPr lang="en-US" altLang="en-US" dirty="0"/>
              <a:t>Infectious Disease Risk-Reduction Strategies: Having Sex While </a:t>
            </a:r>
            <a:r>
              <a:rPr lang="en-US" altLang="en-US" dirty="0" smtClean="0"/>
              <a:t>Using Stimulants</a:t>
            </a:r>
            <a:endParaRPr lang="en-US" altLang="en-US" dirty="0"/>
          </a:p>
        </p:txBody>
      </p:sp>
      <p:sp>
        <p:nvSpPr>
          <p:cNvPr id="93187" name="Rectangle 3"/>
          <p:cNvSpPr>
            <a:spLocks noGrp="1"/>
          </p:cNvSpPr>
          <p:nvPr>
            <p:ph idx="1"/>
          </p:nvPr>
        </p:nvSpPr>
        <p:spPr>
          <a:xfrm>
            <a:off x="457200" y="2175091"/>
            <a:ext cx="8229600" cy="4525963"/>
          </a:xfrm>
        </p:spPr>
        <p:txBody>
          <a:bodyPr>
            <a:normAutofit/>
          </a:bodyPr>
          <a:lstStyle/>
          <a:p>
            <a:pPr>
              <a:buClr>
                <a:schemeClr val="tx2">
                  <a:lumMod val="60000"/>
                  <a:lumOff val="40000"/>
                </a:schemeClr>
              </a:buClr>
            </a:pPr>
            <a:r>
              <a:rPr lang="en-US" altLang="en-US" sz="3200" dirty="0"/>
              <a:t>Use condoms, dental dams, and a water-based lubricant for vaginal and anal </a:t>
            </a:r>
            <a:r>
              <a:rPr lang="en-US" altLang="en-US" sz="3200" dirty="0" smtClean="0"/>
              <a:t>sex </a:t>
            </a:r>
            <a:endParaRPr lang="en-US" altLang="en-US" sz="3200" dirty="0"/>
          </a:p>
          <a:p>
            <a:pPr lvl="1">
              <a:buClr>
                <a:schemeClr val="tx2">
                  <a:lumMod val="60000"/>
                  <a:lumOff val="40000"/>
                </a:schemeClr>
              </a:buClr>
            </a:pPr>
            <a:r>
              <a:rPr lang="en-US" altLang="en-US" sz="3200" dirty="0">
                <a:solidFill>
                  <a:schemeClr val="tx2"/>
                </a:solidFill>
              </a:rPr>
              <a:t>If you cannot use condoms, use water-based lubricant to reduce </a:t>
            </a:r>
            <a:r>
              <a:rPr lang="en-US" altLang="en-US" sz="3200" dirty="0" smtClean="0">
                <a:solidFill>
                  <a:schemeClr val="tx2"/>
                </a:solidFill>
              </a:rPr>
              <a:t>risk</a:t>
            </a:r>
            <a:endParaRPr lang="en-US" altLang="en-US" sz="3200" dirty="0">
              <a:solidFill>
                <a:schemeClr val="tx2"/>
              </a:solidFill>
            </a:endParaRPr>
          </a:p>
          <a:p>
            <a:pPr>
              <a:buClr>
                <a:schemeClr val="tx2">
                  <a:lumMod val="60000"/>
                  <a:lumOff val="40000"/>
                </a:schemeClr>
              </a:buClr>
            </a:pPr>
            <a:r>
              <a:rPr lang="en-US" altLang="en-US" sz="3200" dirty="0"/>
              <a:t>Use condoms and dental dams/plastic wrap for oral </a:t>
            </a:r>
            <a:r>
              <a:rPr lang="en-US" altLang="en-US" sz="3200" dirty="0" smtClean="0"/>
              <a:t>sex</a:t>
            </a:r>
            <a:endParaRPr lang="en-US" altLang="en-US" sz="3200" dirty="0"/>
          </a:p>
          <a:p>
            <a:pPr>
              <a:buClr>
                <a:schemeClr val="tx2">
                  <a:lumMod val="60000"/>
                  <a:lumOff val="40000"/>
                </a:schemeClr>
              </a:buClr>
            </a:pPr>
            <a:endParaRPr lang="en-US" altLang="en-US" sz="3200" dirty="0"/>
          </a:p>
        </p:txBody>
      </p:sp>
      <p:sp>
        <p:nvSpPr>
          <p:cNvPr id="551940" name="Rectangle 4"/>
          <p:cNvSpPr>
            <a:spLocks noChangeArrowheads="1"/>
          </p:cNvSpPr>
          <p:nvPr/>
        </p:nvSpPr>
        <p:spPr bwMode="auto">
          <a:xfrm>
            <a:off x="0" y="6546850"/>
            <a:ext cx="41529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a:solidFill>
                  <a:schemeClr val="tx2"/>
                </a:solidFill>
                <a:latin typeface="Calibri" pitchFamily="34" charset="0"/>
              </a:rPr>
              <a:t>SOURCE: Midwest AIDS Education and Training Center.</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114</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81001"/>
            <a:ext cx="8953500" cy="1143000"/>
          </a:xfrm>
        </p:spPr>
        <p:txBody>
          <a:bodyPr/>
          <a:lstStyle/>
          <a:p>
            <a:r>
              <a:rPr lang="en-US" dirty="0" err="1" smtClean="0"/>
              <a:t>PrEP</a:t>
            </a:r>
            <a:r>
              <a:rPr lang="en-US" dirty="0" smtClean="0"/>
              <a:t>/PEP</a:t>
            </a:r>
            <a:endParaRPr lang="en-US" dirty="0"/>
          </a:p>
        </p:txBody>
      </p:sp>
      <p:sp>
        <p:nvSpPr>
          <p:cNvPr id="3" name="Content Placeholder 2"/>
          <p:cNvSpPr>
            <a:spLocks noGrp="1"/>
          </p:cNvSpPr>
          <p:nvPr>
            <p:ph idx="1"/>
          </p:nvPr>
        </p:nvSpPr>
        <p:spPr>
          <a:xfrm>
            <a:off x="367175" y="1766836"/>
            <a:ext cx="6490825" cy="4481564"/>
          </a:xfrm>
        </p:spPr>
        <p:txBody>
          <a:bodyPr>
            <a:noAutofit/>
          </a:bodyPr>
          <a:lstStyle/>
          <a:p>
            <a:r>
              <a:rPr lang="en-US" sz="3000" dirty="0"/>
              <a:t>Pre-exposure prophylaxis (or </a:t>
            </a:r>
            <a:r>
              <a:rPr lang="en-US" sz="3000" dirty="0" smtClean="0"/>
              <a:t/>
            </a:r>
            <a:br>
              <a:rPr lang="en-US" sz="3000" dirty="0" smtClean="0"/>
            </a:br>
            <a:r>
              <a:rPr lang="en-US" sz="3000" dirty="0" err="1" smtClean="0"/>
              <a:t>PrEP</a:t>
            </a:r>
            <a:r>
              <a:rPr lang="en-US" sz="3000" dirty="0"/>
              <a:t>): people at high risk for HIV </a:t>
            </a:r>
            <a:r>
              <a:rPr lang="en-US" sz="3000" dirty="0" smtClean="0"/>
              <a:t/>
            </a:r>
            <a:br>
              <a:rPr lang="en-US" sz="3000" dirty="0" smtClean="0"/>
            </a:br>
            <a:r>
              <a:rPr lang="en-US" sz="3000" dirty="0" smtClean="0"/>
              <a:t>take </a:t>
            </a:r>
            <a:r>
              <a:rPr lang="en-US" sz="3000" dirty="0"/>
              <a:t>HIV medicines daily to lower </a:t>
            </a:r>
            <a:r>
              <a:rPr lang="en-US" sz="3000" dirty="0" smtClean="0"/>
              <a:t/>
            </a:r>
            <a:br>
              <a:rPr lang="en-US" sz="3000" dirty="0" smtClean="0"/>
            </a:br>
            <a:r>
              <a:rPr lang="en-US" sz="3000" dirty="0" smtClean="0"/>
              <a:t>their </a:t>
            </a:r>
            <a:r>
              <a:rPr lang="en-US" sz="3000" dirty="0"/>
              <a:t>chances of getting infected</a:t>
            </a:r>
          </a:p>
          <a:p>
            <a:r>
              <a:rPr lang="en-US" sz="3000" dirty="0"/>
              <a:t>The CDC reports that </a:t>
            </a:r>
            <a:r>
              <a:rPr lang="en-US" sz="3000" dirty="0" err="1"/>
              <a:t>PrEP</a:t>
            </a:r>
            <a:r>
              <a:rPr lang="en-US" sz="3000" dirty="0"/>
              <a:t> </a:t>
            </a:r>
            <a:r>
              <a:rPr lang="en-US" sz="3000" dirty="0" smtClean="0"/>
              <a:t>reduces</a:t>
            </a:r>
            <a:br>
              <a:rPr lang="en-US" sz="3000" dirty="0" smtClean="0"/>
            </a:br>
            <a:r>
              <a:rPr lang="en-US" sz="3000" dirty="0" smtClean="0"/>
              <a:t> </a:t>
            </a:r>
            <a:r>
              <a:rPr lang="en-US" sz="3000" dirty="0"/>
              <a:t>the risk of getting HIV from by sex more than 90% (if taken daily)</a:t>
            </a:r>
          </a:p>
          <a:p>
            <a:r>
              <a:rPr lang="en-US" sz="3000" dirty="0"/>
              <a:t>Post-exposure prophylaxis (or PEP) means taking ART after being exposed to HIV to prevent </a:t>
            </a:r>
            <a:r>
              <a:rPr lang="en-US" sz="3000" dirty="0" smtClean="0"/>
              <a:t>infection</a:t>
            </a:r>
            <a:endParaRPr lang="en-US" sz="3000" dirty="0"/>
          </a:p>
        </p:txBody>
      </p:sp>
      <p:sp>
        <p:nvSpPr>
          <p:cNvPr id="4" name="Slide Number Placeholder 3"/>
          <p:cNvSpPr>
            <a:spLocks noGrp="1"/>
          </p:cNvSpPr>
          <p:nvPr>
            <p:ph type="sldNum" sz="quarter" idx="12"/>
          </p:nvPr>
        </p:nvSpPr>
        <p:spPr/>
        <p:txBody>
          <a:bodyPr/>
          <a:lstStyle/>
          <a:p>
            <a:r>
              <a:rPr lang="en-US" altLang="en-US" dirty="0" smtClean="0"/>
              <a:t>115</a:t>
            </a:r>
            <a:endParaRPr lang="en-US" altLang="en-US" dirty="0"/>
          </a:p>
        </p:txBody>
      </p:sp>
      <p:pic>
        <p:nvPicPr>
          <p:cNvPr id="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828800"/>
            <a:ext cx="2663493" cy="3101067"/>
          </a:xfrm>
          <a:prstGeom prst="rect">
            <a:avLst/>
          </a:prstGeom>
        </p:spPr>
      </p:pic>
      <p:sp>
        <p:nvSpPr>
          <p:cNvPr id="6" name="Rectangle 4"/>
          <p:cNvSpPr>
            <a:spLocks noChangeArrowheads="1"/>
          </p:cNvSpPr>
          <p:nvPr/>
        </p:nvSpPr>
        <p:spPr bwMode="auto">
          <a:xfrm>
            <a:off x="0" y="6546850"/>
            <a:ext cx="450232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Centers for Disease Control and Prevention, 2017.</a:t>
            </a:r>
            <a:endParaRPr lang="en-US" sz="1400" dirty="0">
              <a:solidFill>
                <a:schemeClr val="tx2"/>
              </a:solidFill>
              <a:latin typeface="Calibri" pitchFamily="34" charset="0"/>
            </a:endParaRPr>
          </a:p>
        </p:txBody>
      </p:sp>
    </p:spTree>
    <p:extLst>
      <p:ext uri="{BB962C8B-B14F-4D97-AF65-F5344CB8AC3E}">
        <p14:creationId xmlns:p14="http://schemas.microsoft.com/office/powerpoint/2010/main" val="6061498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idx="4294967295"/>
          </p:nvPr>
        </p:nvSpPr>
        <p:spPr>
          <a:xfrm>
            <a:off x="228600" y="380999"/>
            <a:ext cx="8915400" cy="1182471"/>
          </a:xfrm>
        </p:spPr>
        <p:txBody>
          <a:bodyPr/>
          <a:lstStyle/>
          <a:p>
            <a:r>
              <a:rPr lang="en-US" altLang="en-US" dirty="0"/>
              <a:t>Concluding Thoughts</a:t>
            </a:r>
          </a:p>
        </p:txBody>
      </p:sp>
      <p:sp>
        <p:nvSpPr>
          <p:cNvPr id="94211" name="Content Placeholder 2"/>
          <p:cNvSpPr>
            <a:spLocks noGrp="1"/>
          </p:cNvSpPr>
          <p:nvPr>
            <p:ph idx="4294967295"/>
          </p:nvPr>
        </p:nvSpPr>
        <p:spPr>
          <a:xfrm>
            <a:off x="533400" y="1884361"/>
            <a:ext cx="7848600" cy="4572000"/>
          </a:xfrm>
        </p:spPr>
        <p:txBody>
          <a:bodyPr>
            <a:normAutofit/>
          </a:bodyPr>
          <a:lstStyle/>
          <a:p>
            <a:pPr>
              <a:buClr>
                <a:schemeClr val="tx2">
                  <a:lumMod val="40000"/>
                  <a:lumOff val="60000"/>
                </a:schemeClr>
              </a:buClr>
            </a:pPr>
            <a:r>
              <a:rPr lang="en-US" altLang="en-US" sz="3200" dirty="0"/>
              <a:t>While drug use trends are changing, cocaine and methamphetamine remain major drugs of abuse</a:t>
            </a:r>
          </a:p>
          <a:p>
            <a:pPr>
              <a:buClr>
                <a:schemeClr val="tx2">
                  <a:lumMod val="40000"/>
                  <a:lumOff val="60000"/>
                </a:schemeClr>
              </a:buClr>
            </a:pPr>
            <a:r>
              <a:rPr lang="en-US" altLang="en-US" sz="3200" dirty="0"/>
              <a:t>Stimulant use remains </a:t>
            </a:r>
            <a:r>
              <a:rPr lang="en-US" altLang="en-US" sz="3200" dirty="0">
                <a:solidFill>
                  <a:schemeClr val="tx2"/>
                </a:solidFill>
              </a:rPr>
              <a:t>high among some populations </a:t>
            </a:r>
            <a:r>
              <a:rPr lang="en-US" altLang="en-US" sz="3200" dirty="0"/>
              <a:t>and</a:t>
            </a:r>
            <a:r>
              <a:rPr lang="en-US" altLang="en-US" sz="3200" dirty="0">
                <a:solidFill>
                  <a:srgbClr val="FFFF00"/>
                </a:solidFill>
              </a:rPr>
              <a:t> </a:t>
            </a:r>
            <a:r>
              <a:rPr lang="en-US" altLang="en-US" sz="3200" dirty="0"/>
              <a:t>in many</a:t>
            </a:r>
            <a:r>
              <a:rPr lang="en-US" altLang="en-US" sz="3200" dirty="0">
                <a:solidFill>
                  <a:srgbClr val="FFFF00"/>
                </a:solidFill>
              </a:rPr>
              <a:t> </a:t>
            </a:r>
            <a:r>
              <a:rPr lang="en-US" altLang="en-US" sz="3200" dirty="0">
                <a:solidFill>
                  <a:schemeClr val="tx2"/>
                </a:solidFill>
              </a:rPr>
              <a:t>geographic locations</a:t>
            </a:r>
          </a:p>
          <a:p>
            <a:pPr>
              <a:buClr>
                <a:schemeClr val="tx2">
                  <a:lumMod val="40000"/>
                  <a:lumOff val="60000"/>
                </a:schemeClr>
              </a:buClr>
            </a:pPr>
            <a:r>
              <a:rPr lang="en-US" altLang="en-US" sz="3200" dirty="0"/>
              <a:t>Both cocaine and methamphetamine are shown to</a:t>
            </a:r>
            <a:r>
              <a:rPr lang="en-US" altLang="en-US" sz="3200" dirty="0">
                <a:solidFill>
                  <a:srgbClr val="FFFF00"/>
                </a:solidFill>
              </a:rPr>
              <a:t> </a:t>
            </a:r>
            <a:r>
              <a:rPr lang="en-US" altLang="en-US" sz="3200" dirty="0">
                <a:solidFill>
                  <a:schemeClr val="tx2"/>
                </a:solidFill>
              </a:rPr>
              <a:t>increase risk of HIV and other infectious disease transmission</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116</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3"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0"/>
            <a:ext cx="7315200" cy="1293592"/>
          </a:xfrm>
        </p:spPr>
        <p:txBody>
          <a:bodyPr>
            <a:normAutofit/>
          </a:bodyPr>
          <a:lstStyle/>
          <a:p>
            <a:r>
              <a:rPr lang="en-US" sz="4400" b="1" dirty="0">
                <a:solidFill>
                  <a:schemeClr val="bg1">
                    <a:lumMod val="65000"/>
                    <a:lumOff val="35000"/>
                  </a:schemeClr>
                </a:solidFill>
              </a:rPr>
              <a:t>What Did You Learn?</a:t>
            </a:r>
          </a:p>
        </p:txBody>
      </p:sp>
      <p:sp>
        <p:nvSpPr>
          <p:cNvPr id="7" name="Slide Number Placeholder 2"/>
          <p:cNvSpPr>
            <a:spLocks noGrp="1"/>
          </p:cNvSpPr>
          <p:nvPr>
            <p:ph type="sldNum" sz="quarter" idx="4294967295"/>
          </p:nvPr>
        </p:nvSpPr>
        <p:spPr>
          <a:xfrm>
            <a:off x="7010400" y="6361329"/>
            <a:ext cx="2057400" cy="365125"/>
          </a:xfrm>
          <a:prstGeom prst="rect">
            <a:avLst/>
          </a:prstGeom>
        </p:spPr>
        <p:txBody>
          <a:bodyPr/>
          <a:lstStyle/>
          <a:p>
            <a:pPr algn="r"/>
            <a:r>
              <a:rPr lang="en-US" altLang="en-US" sz="1200" dirty="0" smtClean="0">
                <a:solidFill>
                  <a:schemeClr val="tx1"/>
                </a:solidFill>
              </a:rPr>
              <a:t>117</a:t>
            </a:r>
            <a:endParaRPr lang="en-US" altLang="en-US" sz="1200" dirty="0">
              <a:solidFill>
                <a:schemeClr val="tx1"/>
              </a:solidFill>
            </a:endParaRPr>
          </a:p>
        </p:txBody>
      </p:sp>
    </p:spTree>
    <p:extLst>
      <p:ext uri="{BB962C8B-B14F-4D97-AF65-F5344CB8AC3E}">
        <p14:creationId xmlns:p14="http://schemas.microsoft.com/office/powerpoint/2010/main" val="6827782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228600" y="302346"/>
            <a:ext cx="8915400" cy="1212345"/>
          </a:xfrm>
        </p:spPr>
        <p:txBody>
          <a:bodyPr/>
          <a:lstStyle/>
          <a:p>
            <a:r>
              <a:rPr lang="en-US" altLang="en-US" dirty="0"/>
              <a:t>Post-Test Question</a:t>
            </a:r>
          </a:p>
        </p:txBody>
      </p:sp>
      <p:sp>
        <p:nvSpPr>
          <p:cNvPr id="5125" name="TPAnswers"/>
          <p:cNvSpPr>
            <a:spLocks noGrp="1"/>
          </p:cNvSpPr>
          <p:nvPr>
            <p:ph idx="1"/>
            <p:custDataLst>
              <p:tags r:id="rId2"/>
            </p:custDataLst>
          </p:nvPr>
        </p:nvSpPr>
        <p:spPr>
          <a:xfrm>
            <a:off x="685800" y="3429000"/>
            <a:ext cx="8229600" cy="33829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000" dirty="0"/>
              <a:t>Methamphetamine</a:t>
            </a:r>
          </a:p>
          <a:p>
            <a:pPr marL="971550" lvl="1" indent="-514350">
              <a:buClr>
                <a:schemeClr val="tx2">
                  <a:lumMod val="60000"/>
                  <a:lumOff val="40000"/>
                </a:schemeClr>
              </a:buClr>
              <a:buFont typeface="Arial" panose="020B0604020202020204" pitchFamily="34" charset="0"/>
              <a:buAutoNum type="alphaUcPeriod"/>
            </a:pPr>
            <a:r>
              <a:rPr lang="en-US" altLang="en-US" sz="3000" dirty="0"/>
              <a:t>Cocaine</a:t>
            </a:r>
          </a:p>
          <a:p>
            <a:pPr marL="971550" lvl="1" indent="-514350">
              <a:buClr>
                <a:schemeClr val="tx2">
                  <a:lumMod val="60000"/>
                  <a:lumOff val="40000"/>
                </a:schemeClr>
              </a:buClr>
              <a:buFont typeface="Arial" panose="020B0604020202020204" pitchFamily="34" charset="0"/>
              <a:buAutoNum type="alphaUcPeriod"/>
            </a:pPr>
            <a:r>
              <a:rPr lang="en-US" altLang="en-US" sz="3000" dirty="0"/>
              <a:t>They both result in the same dopamine spike</a:t>
            </a:r>
          </a:p>
        </p:txBody>
      </p:sp>
      <p:sp>
        <p:nvSpPr>
          <p:cNvPr id="4" name="Rectangle 3"/>
          <p:cNvSpPr txBox="1">
            <a:spLocks/>
          </p:cNvSpPr>
          <p:nvPr/>
        </p:nvSpPr>
        <p:spPr bwMode="auto">
          <a:xfrm>
            <a:off x="685800" y="1600199"/>
            <a:ext cx="8229600" cy="1743291"/>
          </a:xfrm>
          <a:prstGeom prst="rect">
            <a:avLst/>
          </a:prstGeom>
          <a:noFill/>
          <a:ln w="9525">
            <a:noFill/>
            <a:miter lim="800000"/>
            <a:headEnd/>
            <a:tailEnd/>
          </a:ln>
        </p:spPr>
        <p:txBody>
          <a:bodyPr/>
          <a:lstStyle/>
          <a:p>
            <a:pPr marL="533400" indent="-533400" eaLnBrk="0" hangingPunct="0">
              <a:spcBef>
                <a:spcPct val="20000"/>
              </a:spcBef>
              <a:buClr>
                <a:schemeClr val="tx2">
                  <a:lumMod val="60000"/>
                  <a:lumOff val="40000"/>
                </a:schemeClr>
              </a:buClr>
              <a:buFont typeface="Arial" charset="0"/>
              <a:buAutoNum type="arabicPeriod"/>
              <a:defRPr/>
            </a:pPr>
            <a:r>
              <a:rPr lang="en-US" sz="3200" dirty="0">
                <a:latin typeface="+mn-lt"/>
              </a:rPr>
              <a:t>Which </a:t>
            </a:r>
            <a:r>
              <a:rPr lang="en-US" sz="3200" dirty="0" smtClean="0">
                <a:latin typeface="+mn-lt"/>
              </a:rPr>
              <a:t>stimulant </a:t>
            </a:r>
            <a:r>
              <a:rPr lang="en-US" sz="3200" dirty="0">
                <a:latin typeface="+mn-lt"/>
              </a:rPr>
              <a:t>is associated with the largest release of dopamine in the user’s brain?</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smtClean="0"/>
              <a:t>118</a:t>
            </a:r>
            <a:endParaRPr lang="en-US" altLang="en-US" dirty="0"/>
          </a:p>
        </p:txBody>
      </p:sp>
    </p:spTree>
    <p:custDataLst>
      <p:tags r:id="rId1"/>
    </p:custDataLst>
    <p:extLst>
      <p:ext uri="{BB962C8B-B14F-4D97-AF65-F5344CB8AC3E}">
        <p14:creationId xmlns:p14="http://schemas.microsoft.com/office/powerpoint/2010/main" val="21626253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723418" y="2277319"/>
            <a:ext cx="8229600" cy="39163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Causing a release of excess dopamine</a:t>
            </a:r>
          </a:p>
          <a:p>
            <a:pPr marL="971550" lvl="1" indent="-514350">
              <a:buClr>
                <a:schemeClr val="tx2">
                  <a:lumMod val="60000"/>
                  <a:lumOff val="40000"/>
                </a:schemeClr>
              </a:buClr>
              <a:buFont typeface="Arial" panose="020B0604020202020204" pitchFamily="34" charset="0"/>
              <a:buAutoNum type="alphaUcPeriod"/>
            </a:pPr>
            <a:r>
              <a:rPr lang="en-US" altLang="en-US" sz="3200" dirty="0"/>
              <a:t>Activating dopamine receptors</a:t>
            </a:r>
          </a:p>
          <a:p>
            <a:pPr marL="971550" lvl="1" indent="-514350">
              <a:buClr>
                <a:schemeClr val="tx2">
                  <a:lumMod val="60000"/>
                  <a:lumOff val="40000"/>
                </a:schemeClr>
              </a:buClr>
              <a:buFont typeface="Arial" panose="020B0604020202020204" pitchFamily="34" charset="0"/>
              <a:buAutoNum type="alphaUcPeriod"/>
            </a:pPr>
            <a:r>
              <a:rPr lang="en-US" altLang="en-US" sz="3200" dirty="0"/>
              <a:t>Blocking dopamine transporters</a:t>
            </a:r>
          </a:p>
          <a:p>
            <a:pPr marL="971550" lvl="1" indent="-514350">
              <a:buClr>
                <a:schemeClr val="tx2">
                  <a:lumMod val="60000"/>
                  <a:lumOff val="40000"/>
                </a:schemeClr>
              </a:buClr>
              <a:buFont typeface="Arial" panose="020B0604020202020204" pitchFamily="34" charset="0"/>
              <a:buAutoNum type="alphaUcPeriod"/>
            </a:pPr>
            <a:r>
              <a:rPr lang="en-US" altLang="en-US" sz="3200" dirty="0"/>
              <a:t>Selectively inhibiting serotonin re-uptake</a:t>
            </a:r>
          </a:p>
        </p:txBody>
      </p:sp>
      <p:sp>
        <p:nvSpPr>
          <p:cNvPr id="6147" name="Rectangle 3"/>
          <p:cNvSpPr txBox="1">
            <a:spLocks/>
          </p:cNvSpPr>
          <p:nvPr/>
        </p:nvSpPr>
        <p:spPr bwMode="auto">
          <a:xfrm>
            <a:off x="685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Cocaine works by:</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smtClean="0"/>
              <a:t>119</a:t>
            </a:r>
            <a:endParaRPr lang="en-US" altLang="en-US" dirty="0"/>
          </a:p>
        </p:txBody>
      </p:sp>
      <p:sp>
        <p:nvSpPr>
          <p:cNvPr id="7" name="TPQuestion"/>
          <p:cNvSpPr>
            <a:spLocks noGrp="1"/>
          </p:cNvSpPr>
          <p:nvPr>
            <p:ph type="title"/>
          </p:nvPr>
        </p:nvSpPr>
        <p:spPr>
          <a:xfrm>
            <a:off x="228600" y="304800"/>
            <a:ext cx="8915400" cy="1212345"/>
          </a:xfrm>
        </p:spPr>
        <p:txBody>
          <a:bodyPr/>
          <a:lstStyle/>
          <a:p>
            <a:r>
              <a:rPr lang="en-US" altLang="en-US" dirty="0"/>
              <a:t>Post-Test Question</a:t>
            </a:r>
          </a:p>
        </p:txBody>
      </p:sp>
    </p:spTree>
    <p:custDataLst>
      <p:tags r:id="rId1"/>
    </p:custDataLst>
    <p:extLst>
      <p:ext uri="{BB962C8B-B14F-4D97-AF65-F5344CB8AC3E}">
        <p14:creationId xmlns:p14="http://schemas.microsoft.com/office/powerpoint/2010/main" val="17249508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dicare%20Prescription%20Drug%20Data%20Sharing"/>
          <p:cNvPicPr>
            <a:picLocks noChangeAspect="1" noChangeArrowheads="1"/>
          </p:cNvPicPr>
          <p:nvPr/>
        </p:nvPicPr>
        <p:blipFill>
          <a:blip r:embed="rId4" cstate="print">
            <a:duotone>
              <a:schemeClr val="bg2">
                <a:shade val="45000"/>
                <a:satMod val="135000"/>
              </a:schemeClr>
              <a:prstClr val="white"/>
            </a:duotone>
          </a:blip>
          <a:srcRect/>
          <a:stretch>
            <a:fillRect/>
          </a:stretch>
        </p:blipFill>
        <p:spPr bwMode="auto">
          <a:xfrm>
            <a:off x="-4594" y="0"/>
            <a:ext cx="9148594" cy="6857999"/>
          </a:xfrm>
          <a:prstGeom prst="rect">
            <a:avLst/>
          </a:prstGeom>
          <a:noFill/>
          <a:ln w="9525">
            <a:noFill/>
            <a:miter lim="800000"/>
            <a:headEnd/>
            <a:tailEnd/>
          </a:ln>
        </p:spPr>
      </p:pic>
      <p:sp>
        <p:nvSpPr>
          <p:cNvPr id="45058" name="Rectangle 2"/>
          <p:cNvSpPr>
            <a:spLocks noGrp="1"/>
          </p:cNvSpPr>
          <p:nvPr>
            <p:ph type="ctrTitle"/>
          </p:nvPr>
        </p:nvSpPr>
        <p:spPr>
          <a:xfrm>
            <a:off x="18905" y="457200"/>
            <a:ext cx="5772295" cy="2057400"/>
          </a:xfrm>
        </p:spPr>
        <p:txBody>
          <a:bodyPr>
            <a:normAutofit/>
          </a:bodyPr>
          <a:lstStyle/>
          <a:p>
            <a:pPr algn="l"/>
            <a:r>
              <a:rPr lang="en-US" altLang="en-US" sz="4400" dirty="0">
                <a:solidFill>
                  <a:schemeClr val="bg1"/>
                </a:solidFill>
              </a:rPr>
              <a:t>Patterns and Trends in the </a:t>
            </a:r>
            <a:br>
              <a:rPr lang="en-US" altLang="en-US" sz="4400" dirty="0">
                <a:solidFill>
                  <a:schemeClr val="bg1"/>
                </a:solidFill>
              </a:rPr>
            </a:br>
            <a:r>
              <a:rPr lang="en-US" altLang="en-US" sz="4400" dirty="0">
                <a:solidFill>
                  <a:schemeClr val="bg1"/>
                </a:solidFill>
              </a:rPr>
              <a:t>Use of </a:t>
            </a:r>
            <a:r>
              <a:rPr lang="en-US" altLang="en-US" sz="4400" dirty="0" smtClean="0">
                <a:solidFill>
                  <a:schemeClr val="bg1"/>
                </a:solidFill>
              </a:rPr>
              <a:t>Methamphetamine</a:t>
            </a:r>
            <a:r>
              <a:rPr lang="en-US" altLang="en-US" sz="4400" dirty="0">
                <a:solidFill>
                  <a:schemeClr val="bg1"/>
                </a:solidFill>
              </a:rPr>
              <a:t/>
            </a:r>
            <a:br>
              <a:rPr lang="en-US" altLang="en-US" sz="4400" dirty="0">
                <a:solidFill>
                  <a:schemeClr val="bg1"/>
                </a:solidFill>
              </a:rPr>
            </a:br>
            <a:r>
              <a:rPr lang="en-US" altLang="en-US" sz="4400" dirty="0" smtClean="0">
                <a:solidFill>
                  <a:schemeClr val="bg1"/>
                </a:solidFill>
              </a:rPr>
              <a:t>and Cocaine </a:t>
            </a:r>
            <a:endParaRPr lang="en-US" altLang="en-US" sz="4400" dirty="0">
              <a:solidFill>
                <a:schemeClr val="bg1"/>
              </a:solidFill>
            </a:endParaRPr>
          </a:p>
        </p:txBody>
      </p:sp>
      <p:sp>
        <p:nvSpPr>
          <p:cNvPr id="3"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12</a:t>
            </a:r>
            <a:endParaRPr lang="en-US" altLang="en-US" sz="1200" dirty="0">
              <a:solidFill>
                <a:schemeClr val="tx1"/>
              </a:solidFill>
            </a:endParaRPr>
          </a:p>
        </p:txBody>
      </p:sp>
    </p:spTree>
    <p:custDataLst>
      <p:tags r:id="rId1"/>
    </p:custDataLst>
    <p:extLst>
      <p:ext uri="{BB962C8B-B14F-4D97-AF65-F5344CB8AC3E}">
        <p14:creationId xmlns:p14="http://schemas.microsoft.com/office/powerpoint/2010/main" val="41421831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685800" y="2667000"/>
            <a:ext cx="8229600" cy="34591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True</a:t>
            </a:r>
          </a:p>
          <a:p>
            <a:pPr marL="971550" lvl="1" indent="-514350">
              <a:buClr>
                <a:schemeClr val="tx2">
                  <a:lumMod val="60000"/>
                  <a:lumOff val="40000"/>
                </a:schemeClr>
              </a:buClr>
              <a:buFont typeface="Arial" panose="020B0604020202020204" pitchFamily="34" charset="0"/>
              <a:buAutoNum type="alphaUcPeriod"/>
            </a:pPr>
            <a:r>
              <a:rPr lang="en-US" altLang="en-US" sz="3200" dirty="0"/>
              <a:t>False</a:t>
            </a:r>
          </a:p>
        </p:txBody>
      </p:sp>
      <p:sp>
        <p:nvSpPr>
          <p:cNvPr id="7171" name="Rectangle 3"/>
          <p:cNvSpPr>
            <a:spLocks noChangeArrowheads="1"/>
          </p:cNvSpPr>
          <p:nvPr/>
        </p:nvSpPr>
        <p:spPr bwMode="auto">
          <a:xfrm>
            <a:off x="685800" y="1676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3"/>
            </a:pPr>
            <a:r>
              <a:rPr lang="en-US" altLang="en-US" sz="3200" dirty="0">
                <a:solidFill>
                  <a:srgbClr val="FFFFFF"/>
                </a:solidFill>
                <a:latin typeface="Calibri" panose="020F0502020204030204" pitchFamily="34" charset="0"/>
              </a:rPr>
              <a:t>Methamphetamine is non-toxic to nerve cells in the brain.</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smtClean="0"/>
              <a:t>120</a:t>
            </a:r>
            <a:endParaRPr lang="en-US" altLang="en-US" dirty="0"/>
          </a:p>
        </p:txBody>
      </p:sp>
      <p:sp>
        <p:nvSpPr>
          <p:cNvPr id="7" name="TPQuestion"/>
          <p:cNvSpPr>
            <a:spLocks noGrp="1"/>
          </p:cNvSpPr>
          <p:nvPr>
            <p:ph type="title"/>
          </p:nvPr>
        </p:nvSpPr>
        <p:spPr>
          <a:xfrm>
            <a:off x="228600" y="311655"/>
            <a:ext cx="8915400" cy="1212345"/>
          </a:xfrm>
        </p:spPr>
        <p:txBody>
          <a:bodyPr/>
          <a:lstStyle/>
          <a:p>
            <a:r>
              <a:rPr lang="en-US" altLang="en-US" dirty="0"/>
              <a:t>Post-Test Question</a:t>
            </a:r>
          </a:p>
        </p:txBody>
      </p:sp>
    </p:spTree>
    <p:custDataLst>
      <p:tags r:id="rId1"/>
    </p:custDataLst>
    <p:extLst>
      <p:ext uri="{BB962C8B-B14F-4D97-AF65-F5344CB8AC3E}">
        <p14:creationId xmlns:p14="http://schemas.microsoft.com/office/powerpoint/2010/main" val="119240864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685800" y="2810091"/>
            <a:ext cx="8229600" cy="39163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Decreased rates of premature delivery</a:t>
            </a:r>
          </a:p>
          <a:p>
            <a:pPr marL="971550" lvl="1" indent="-514350">
              <a:buClr>
                <a:schemeClr val="tx2">
                  <a:lumMod val="60000"/>
                  <a:lumOff val="40000"/>
                </a:schemeClr>
              </a:buClr>
              <a:buFont typeface="Arial" panose="020B0604020202020204" pitchFamily="34" charset="0"/>
              <a:buAutoNum type="alphaUcPeriod"/>
            </a:pPr>
            <a:r>
              <a:rPr lang="en-US" altLang="en-US" sz="3200" dirty="0"/>
              <a:t>Placental abruption</a:t>
            </a:r>
          </a:p>
          <a:p>
            <a:pPr marL="971550" lvl="1" indent="-514350">
              <a:buClr>
                <a:schemeClr val="tx2">
                  <a:lumMod val="60000"/>
                  <a:lumOff val="40000"/>
                </a:schemeClr>
              </a:buClr>
              <a:buFont typeface="Arial" panose="020B0604020202020204" pitchFamily="34" charset="0"/>
              <a:buAutoNum type="alphaUcPeriod"/>
            </a:pPr>
            <a:r>
              <a:rPr lang="en-US" altLang="en-US" sz="3200" dirty="0"/>
              <a:t>Small size at birth</a:t>
            </a:r>
          </a:p>
          <a:p>
            <a:pPr marL="971550" lvl="1" indent="-514350">
              <a:buClr>
                <a:schemeClr val="tx2">
                  <a:lumMod val="60000"/>
                  <a:lumOff val="40000"/>
                </a:schemeClr>
              </a:buClr>
              <a:buFont typeface="Arial" panose="020B0604020202020204" pitchFamily="34" charset="0"/>
              <a:buAutoNum type="alphaUcPeriod"/>
            </a:pPr>
            <a:r>
              <a:rPr lang="en-US" altLang="en-US" sz="3200" dirty="0"/>
              <a:t>Heart and brain abnormalities</a:t>
            </a:r>
          </a:p>
          <a:p>
            <a:pPr marL="971550" lvl="1" indent="-514350">
              <a:buClr>
                <a:schemeClr val="tx2">
                  <a:lumMod val="60000"/>
                  <a:lumOff val="40000"/>
                </a:schemeClr>
              </a:buClr>
              <a:buFont typeface="Arial" panose="020B0604020202020204" pitchFamily="34" charset="0"/>
              <a:buAutoNum type="alphaUcPeriod"/>
            </a:pPr>
            <a:r>
              <a:rPr lang="en-US" altLang="en-US" sz="3200" dirty="0"/>
              <a:t>All except A</a:t>
            </a:r>
          </a:p>
        </p:txBody>
      </p:sp>
      <p:sp>
        <p:nvSpPr>
          <p:cNvPr id="8195" name="Rectangle 3"/>
          <p:cNvSpPr txBox="1">
            <a:spLocks/>
          </p:cNvSpPr>
          <p:nvPr/>
        </p:nvSpPr>
        <p:spPr bwMode="auto">
          <a:xfrm>
            <a:off x="685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4"/>
            </a:pPr>
            <a:r>
              <a:rPr lang="en-US" altLang="en-US" sz="3200" dirty="0">
                <a:solidFill>
                  <a:srgbClr val="FFFFFF"/>
                </a:solidFill>
                <a:latin typeface="Calibri" panose="020F0502020204030204" pitchFamily="34" charset="0"/>
              </a:rPr>
              <a:t>Methamphetamine use during pregnancy is associated with:</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dirty="0" smtClean="0"/>
              <a:t>121</a:t>
            </a:r>
            <a:endParaRPr lang="en-US" altLang="en-US" dirty="0"/>
          </a:p>
        </p:txBody>
      </p:sp>
      <p:sp>
        <p:nvSpPr>
          <p:cNvPr id="8" name="TPQuestion"/>
          <p:cNvSpPr>
            <a:spLocks noGrp="1"/>
          </p:cNvSpPr>
          <p:nvPr>
            <p:ph type="title"/>
          </p:nvPr>
        </p:nvSpPr>
        <p:spPr>
          <a:xfrm>
            <a:off x="228600" y="311655"/>
            <a:ext cx="8915400" cy="1212345"/>
          </a:xfrm>
        </p:spPr>
        <p:txBody>
          <a:bodyPr/>
          <a:lstStyle/>
          <a:p>
            <a:r>
              <a:rPr lang="en-US" altLang="en-US" dirty="0"/>
              <a:t>Post-Test Question</a:t>
            </a:r>
          </a:p>
        </p:txBody>
      </p:sp>
    </p:spTree>
    <p:custDataLst>
      <p:tags r:id="rId1"/>
    </p:custDataLst>
    <p:extLst>
      <p:ext uri="{BB962C8B-B14F-4D97-AF65-F5344CB8AC3E}">
        <p14:creationId xmlns:p14="http://schemas.microsoft.com/office/powerpoint/2010/main" val="152967580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914400" y="3276600"/>
            <a:ext cx="8229600" cy="28495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True</a:t>
            </a:r>
          </a:p>
          <a:p>
            <a:pPr marL="971550" lvl="1" indent="-514350">
              <a:buClr>
                <a:schemeClr val="tx2">
                  <a:lumMod val="60000"/>
                  <a:lumOff val="40000"/>
                </a:schemeClr>
              </a:buClr>
              <a:buFont typeface="Arial" panose="020B0604020202020204" pitchFamily="34" charset="0"/>
              <a:buAutoNum type="alphaUcPeriod"/>
            </a:pPr>
            <a:r>
              <a:rPr lang="en-US" altLang="en-US" sz="3200" dirty="0"/>
              <a:t>False</a:t>
            </a:r>
          </a:p>
        </p:txBody>
      </p:sp>
      <p:sp>
        <p:nvSpPr>
          <p:cNvPr id="9219" name="Rectangle 3"/>
          <p:cNvSpPr>
            <a:spLocks noChangeArrowheads="1"/>
          </p:cNvSpPr>
          <p:nvPr/>
        </p:nvSpPr>
        <p:spPr bwMode="auto">
          <a:xfrm>
            <a:off x="685800" y="16764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5"/>
            </a:pPr>
            <a:r>
              <a:rPr lang="en-US" altLang="en-US" sz="3200" dirty="0">
                <a:solidFill>
                  <a:srgbClr val="FFFFFF"/>
                </a:solidFill>
                <a:latin typeface="Calibri" panose="020F0502020204030204" pitchFamily="34" charset="0"/>
              </a:rPr>
              <a:t>FDA-approved medications are available to treat cocaine and methamphetamine use disorders. </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122</a:t>
            </a:r>
            <a:endParaRPr lang="en-US" altLang="en-US" sz="1200" dirty="0">
              <a:solidFill>
                <a:schemeClr val="tx1"/>
              </a:solidFill>
            </a:endParaRPr>
          </a:p>
        </p:txBody>
      </p:sp>
      <p:sp>
        <p:nvSpPr>
          <p:cNvPr id="9" name="TPQuestion"/>
          <p:cNvSpPr txBox="1">
            <a:spLocks/>
          </p:cNvSpPr>
          <p:nvPr/>
        </p:nvSpPr>
        <p:spPr>
          <a:xfrm>
            <a:off x="228600" y="540255"/>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en-US" dirty="0"/>
              <a:t>Post-Test Question</a:t>
            </a:r>
          </a:p>
        </p:txBody>
      </p:sp>
    </p:spTree>
    <p:custDataLst>
      <p:tags r:id="rId1"/>
    </p:custDataLst>
    <p:extLst>
      <p:ext uri="{BB962C8B-B14F-4D97-AF65-F5344CB8AC3E}">
        <p14:creationId xmlns:p14="http://schemas.microsoft.com/office/powerpoint/2010/main" val="5830753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idx="4294967295"/>
          </p:nvPr>
        </p:nvSpPr>
        <p:spPr>
          <a:xfrm>
            <a:off x="228600" y="304800"/>
            <a:ext cx="8915400" cy="1066800"/>
          </a:xfrm>
        </p:spPr>
        <p:txBody>
          <a:bodyPr/>
          <a:lstStyle/>
          <a:p>
            <a:r>
              <a:rPr lang="en-US" altLang="en-US"/>
              <a:t>Take Home Points for Clinicians </a:t>
            </a:r>
            <a:endParaRPr lang="en-US" altLang="en-US" b="0" i="1"/>
          </a:p>
        </p:txBody>
      </p:sp>
      <p:sp>
        <p:nvSpPr>
          <p:cNvPr id="101379" name="Rectangle 3"/>
          <p:cNvSpPr>
            <a:spLocks noGrp="1"/>
          </p:cNvSpPr>
          <p:nvPr>
            <p:ph type="body" idx="4294967295"/>
          </p:nvPr>
        </p:nvSpPr>
        <p:spPr>
          <a:xfrm>
            <a:off x="381000" y="1447800"/>
            <a:ext cx="8305800" cy="5029200"/>
          </a:xfrm>
        </p:spPr>
        <p:txBody>
          <a:bodyPr>
            <a:noAutofit/>
          </a:bodyPr>
          <a:lstStyle/>
          <a:p>
            <a:pPr>
              <a:buClr>
                <a:schemeClr val="tx2">
                  <a:lumMod val="60000"/>
                  <a:lumOff val="40000"/>
                </a:schemeClr>
              </a:buClr>
              <a:buFontTx/>
              <a:buChar char="•"/>
            </a:pPr>
            <a:r>
              <a:rPr lang="en-US" altLang="en-US" sz="3200" b="1" dirty="0">
                <a:solidFill>
                  <a:schemeClr val="tx2"/>
                </a:solidFill>
              </a:rPr>
              <a:t>Know</a:t>
            </a:r>
            <a:r>
              <a:rPr lang="en-US" altLang="en-US" sz="3200" dirty="0"/>
              <a:t> your local resources (substance use disorders treatment facilities, 12-step meetings, mental health resources, etc.).</a:t>
            </a:r>
            <a:br>
              <a:rPr lang="en-US" altLang="en-US" sz="3200" dirty="0"/>
            </a:br>
            <a:endParaRPr lang="en-US" altLang="en-US" sz="3200" dirty="0"/>
          </a:p>
          <a:p>
            <a:pPr>
              <a:buClr>
                <a:schemeClr val="tx2">
                  <a:lumMod val="60000"/>
                  <a:lumOff val="40000"/>
                </a:schemeClr>
              </a:buClr>
              <a:buFontTx/>
              <a:buChar char="•"/>
            </a:pPr>
            <a:r>
              <a:rPr lang="en-US" altLang="en-US" sz="3200" b="1" dirty="0">
                <a:solidFill>
                  <a:schemeClr val="tx2"/>
                </a:solidFill>
              </a:rPr>
              <a:t>Remember</a:t>
            </a:r>
            <a:r>
              <a:rPr lang="en-US" altLang="en-US" sz="3200" b="1" dirty="0">
                <a:solidFill>
                  <a:srgbClr val="FFFF00"/>
                </a:solidFill>
              </a:rPr>
              <a:t> </a:t>
            </a:r>
            <a:r>
              <a:rPr lang="en-US" altLang="en-US" sz="3200" dirty="0"/>
              <a:t>stimulant use disorders are treatable and every clinic visit is an opportunity for intervention and prevention messages.</a:t>
            </a:r>
            <a:br>
              <a:rPr lang="en-US" altLang="en-US" sz="3200" dirty="0"/>
            </a:br>
            <a:endParaRPr lang="en-US" altLang="en-US" sz="3200" dirty="0"/>
          </a:p>
          <a:p>
            <a:pPr>
              <a:buClr>
                <a:schemeClr val="tx2">
                  <a:lumMod val="60000"/>
                  <a:lumOff val="40000"/>
                </a:schemeClr>
              </a:buClr>
              <a:buFontTx/>
              <a:buChar char="•"/>
            </a:pPr>
            <a:r>
              <a:rPr lang="en-US" altLang="en-US" sz="3200" b="1" dirty="0">
                <a:solidFill>
                  <a:schemeClr val="tx2"/>
                </a:solidFill>
              </a:rPr>
              <a:t>Encourage</a:t>
            </a:r>
            <a:r>
              <a:rPr lang="en-US" altLang="en-US" sz="3200" b="1" dirty="0">
                <a:solidFill>
                  <a:srgbClr val="FFFF00"/>
                </a:solidFill>
              </a:rPr>
              <a:t> </a:t>
            </a:r>
            <a:r>
              <a:rPr lang="en-US" altLang="en-US" sz="3200" dirty="0"/>
              <a:t>Patients and staff to discuss the challenges of stimulant use and remind them of the importance of continued HIV care.</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123</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2" name="Rectangle 2"/>
          <p:cNvSpPr>
            <a:spLocks noGrp="1"/>
          </p:cNvSpPr>
          <p:nvPr>
            <p:ph type="title"/>
          </p:nvPr>
        </p:nvSpPr>
        <p:spPr>
          <a:xfrm>
            <a:off x="2667000" y="153068"/>
            <a:ext cx="8686800" cy="715962"/>
          </a:xfrm>
        </p:spPr>
        <p:txBody>
          <a:bodyPr>
            <a:normAutofit/>
          </a:bodyPr>
          <a:lstStyle/>
          <a:p>
            <a:r>
              <a:rPr lang="en-US" altLang="en-US" dirty="0"/>
              <a:t>Key Resources</a:t>
            </a:r>
          </a:p>
        </p:txBody>
      </p:sp>
      <p:pic>
        <p:nvPicPr>
          <p:cNvPr id="539651" name="Picture 5" descr="NIDA Research Report_Cocaine">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699" y="163342"/>
            <a:ext cx="2355850" cy="3048000"/>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2"/>
          </p:nvPr>
        </p:nvSpPr>
        <p:spPr>
          <a:xfrm>
            <a:off x="7010400" y="6361329"/>
            <a:ext cx="2057400" cy="365125"/>
          </a:xfrm>
        </p:spPr>
        <p:txBody>
          <a:bodyPr/>
          <a:lstStyle/>
          <a:p>
            <a:r>
              <a:rPr lang="en-US" altLang="en-US" dirty="0" smtClean="0"/>
              <a:t>124</a:t>
            </a:r>
            <a:endParaRPr lang="en-US" altLang="en-US" sz="1200" dirty="0"/>
          </a:p>
        </p:txBody>
      </p:sp>
      <p:pic>
        <p:nvPicPr>
          <p:cNvPr id="9" name="Picture 2">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9277" y="323636"/>
            <a:ext cx="2368550" cy="3158067"/>
          </a:xfrm>
          <a:prstGeom prst="rect">
            <a:avLst/>
          </a:prstGeom>
          <a:noFill/>
          <a:ln w="38100">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hlinkClick r:id="rId8"/>
          </p:cNvPr>
          <p:cNvPicPr>
            <a:picLocks noChangeAspect="1"/>
          </p:cNvPicPr>
          <p:nvPr/>
        </p:nvPicPr>
        <p:blipFill>
          <a:blip r:embed="rId9"/>
          <a:stretch>
            <a:fillRect/>
          </a:stretch>
        </p:blipFill>
        <p:spPr>
          <a:xfrm>
            <a:off x="333510" y="3618923"/>
            <a:ext cx="3948112" cy="2944487"/>
          </a:xfrm>
          <a:prstGeom prst="rect">
            <a:avLst/>
          </a:prstGeom>
          <a:ln w="38100">
            <a:solidFill>
              <a:srgbClr val="00B0F0"/>
            </a:solidFill>
          </a:ln>
        </p:spPr>
      </p:pic>
      <p:pic>
        <p:nvPicPr>
          <p:cNvPr id="3" name="Picture 2">
            <a:hlinkClick r:id="rId10"/>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62600" y="3652841"/>
            <a:ext cx="2394912" cy="3099298"/>
          </a:xfrm>
          <a:prstGeom prst="rect">
            <a:avLst/>
          </a:prstGeom>
          <a:ln w="38100">
            <a:solidFill>
              <a:srgbClr val="00B0F0"/>
            </a:solidFill>
          </a:ln>
        </p:spPr>
      </p:pic>
      <p:pic>
        <p:nvPicPr>
          <p:cNvPr id="4" name="Picture 3">
            <a:hlinkClick r:id="rId12"/>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38477" y="931310"/>
            <a:ext cx="3276600" cy="2457450"/>
          </a:xfrm>
          <a:prstGeom prst="rect">
            <a:avLst/>
          </a:prstGeom>
          <a:ln w="38100">
            <a:solidFill>
              <a:srgbClr val="00B0F0"/>
            </a:solid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539651"/>
                                        </p:tgtEl>
                                        <p:attrNameLst>
                                          <p:attrName>style.visibility</p:attrName>
                                        </p:attrNameLst>
                                      </p:cBhvr>
                                      <p:to>
                                        <p:strVal val="visible"/>
                                      </p:to>
                                    </p:set>
                                    <p:animEffect transition="in" filter="wheel(4)">
                                      <p:cBhvr>
                                        <p:cTn id="7" dur="1000"/>
                                        <p:tgtEl>
                                          <p:spTgt spid="539651"/>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3000"/>
                            </p:stCondLst>
                            <p:childTnLst>
                              <p:par>
                                <p:cTn id="13" presetID="21"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par>
                          <p:cTn id="16" fill="hold">
                            <p:stCondLst>
                              <p:cond delay="5000"/>
                            </p:stCondLst>
                            <p:childTnLst>
                              <p:par>
                                <p:cTn id="17" presetID="21" presetClass="entr" presetSubtype="1"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2000"/>
                                        <p:tgtEl>
                                          <p:spTgt spid="3"/>
                                        </p:tgtEl>
                                      </p:cBhvr>
                                    </p:animEffect>
                                  </p:childTnLst>
                                </p:cTn>
                              </p:par>
                            </p:childTnLst>
                          </p:cTn>
                        </p:par>
                        <p:par>
                          <p:cTn id="20" fill="hold">
                            <p:stCondLst>
                              <p:cond delay="7000"/>
                            </p:stCondLst>
                            <p:childTnLst>
                              <p:par>
                                <p:cTn id="21" presetID="21" presetClass="entr" presetSubtype="1"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p:cNvSpPr>
          <p:nvPr>
            <p:ph type="ctrTitle" idx="4294967295"/>
          </p:nvPr>
        </p:nvSpPr>
        <p:spPr>
          <a:xfrm>
            <a:off x="0" y="2147888"/>
            <a:ext cx="9144000" cy="1738312"/>
          </a:xfrm>
        </p:spPr>
        <p:txBody>
          <a:bodyPr/>
          <a:lstStyle/>
          <a:p>
            <a:pPr algn="ctr"/>
            <a:r>
              <a:rPr lang="en-US" altLang="en-US" sz="4000" b="0" dirty="0">
                <a:solidFill>
                  <a:schemeClr val="tx2"/>
                </a:solidFill>
              </a:rPr>
              <a:t>Thank you for your time!</a:t>
            </a:r>
          </a:p>
        </p:txBody>
      </p:sp>
      <p:sp>
        <p:nvSpPr>
          <p:cNvPr id="104451" name="Rectangle 3"/>
          <p:cNvSpPr>
            <a:spLocks noGrp="1"/>
          </p:cNvSpPr>
          <p:nvPr>
            <p:ph type="subTitle" idx="4294967295"/>
          </p:nvPr>
        </p:nvSpPr>
        <p:spPr>
          <a:xfrm>
            <a:off x="0" y="3505200"/>
            <a:ext cx="9144000" cy="2438400"/>
          </a:xfrm>
        </p:spPr>
        <p:txBody>
          <a:bodyPr>
            <a:normAutofit lnSpcReduction="10000"/>
          </a:bodyPr>
          <a:lstStyle/>
          <a:p>
            <a:pPr marL="0" indent="0" algn="ctr">
              <a:lnSpc>
                <a:spcPct val="80000"/>
              </a:lnSpc>
              <a:buFont typeface="Arial" panose="020B0604020202020204" pitchFamily="34" charset="0"/>
              <a:buNone/>
            </a:pPr>
            <a:r>
              <a:rPr lang="en-US" altLang="en-US" sz="2600" dirty="0"/>
              <a:t>For more information:</a:t>
            </a:r>
          </a:p>
          <a:p>
            <a:pPr marL="0" indent="0" algn="ctr">
              <a:lnSpc>
                <a:spcPct val="80000"/>
              </a:lnSpc>
              <a:buFont typeface="Arial" panose="020B0604020202020204" pitchFamily="34" charset="0"/>
              <a:buNone/>
            </a:pPr>
            <a:r>
              <a:rPr lang="en-US" altLang="en-US" sz="2600" dirty="0"/>
              <a:t>Beth Rutkowski: brutkowski@mednet.ucla.edu</a:t>
            </a:r>
          </a:p>
          <a:p>
            <a:pPr marL="0" indent="0" algn="ctr">
              <a:lnSpc>
                <a:spcPct val="80000"/>
              </a:lnSpc>
              <a:buFont typeface="Arial" panose="020B0604020202020204" pitchFamily="34" charset="0"/>
              <a:buNone/>
            </a:pPr>
            <a:r>
              <a:rPr lang="en-US" altLang="en-US" sz="2600" dirty="0"/>
              <a:t>Thomas E. Freese: tfreese@mednet.ucla.edu</a:t>
            </a:r>
          </a:p>
          <a:p>
            <a:pPr marL="0" indent="0" algn="ctr">
              <a:lnSpc>
                <a:spcPct val="80000"/>
              </a:lnSpc>
              <a:buFont typeface="Arial" panose="020B0604020202020204" pitchFamily="34" charset="0"/>
              <a:buNone/>
            </a:pPr>
            <a:r>
              <a:rPr lang="en-US" altLang="en-US" sz="2600" dirty="0"/>
              <a:t>Kevin-Paul Johnson: kevinpaul@HIVtrainingCDU.org</a:t>
            </a:r>
          </a:p>
          <a:p>
            <a:pPr marL="0" indent="0" algn="ctr">
              <a:lnSpc>
                <a:spcPct val="80000"/>
              </a:lnSpc>
              <a:buFont typeface="Arial" panose="020B0604020202020204" pitchFamily="34" charset="0"/>
              <a:buNone/>
            </a:pPr>
            <a:r>
              <a:rPr lang="en-US" altLang="en-US" sz="2600" dirty="0"/>
              <a:t>Pacific Southwest ATTC: http://www.psattc.org</a:t>
            </a:r>
          </a:p>
          <a:p>
            <a:pPr marL="0" indent="0" algn="ctr">
              <a:lnSpc>
                <a:spcPct val="80000"/>
              </a:lnSpc>
              <a:buFont typeface="Arial" panose="020B0604020202020204" pitchFamily="34" charset="0"/>
              <a:buNone/>
            </a:pPr>
            <a:r>
              <a:rPr lang="en-US" altLang="en-US" sz="2600" dirty="0"/>
              <a:t>PAETC Training calendar: http://www.HIVtrainingCDU.org</a:t>
            </a:r>
          </a:p>
        </p:txBody>
      </p:sp>
      <p:pic>
        <p:nvPicPr>
          <p:cNvPr id="104453" name="Picture 9" descr="NudePS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413" y="6248400"/>
            <a:ext cx="132238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1" descr="CDU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9436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6036114"/>
            <a:ext cx="1752600" cy="664723"/>
          </a:xfrm>
          <a:prstGeom prst="rect">
            <a:avLst/>
          </a:prstGeom>
          <a:solidFill>
            <a:schemeClr val="tx1"/>
          </a:solidFill>
        </p:spPr>
      </p:pic>
      <p:grpSp>
        <p:nvGrpSpPr>
          <p:cNvPr id="16" name="Group 15"/>
          <p:cNvGrpSpPr/>
          <p:nvPr/>
        </p:nvGrpSpPr>
        <p:grpSpPr>
          <a:xfrm>
            <a:off x="0" y="0"/>
            <a:ext cx="9144000" cy="2514600"/>
            <a:chOff x="0" y="0"/>
            <a:chExt cx="9144000" cy="2514600"/>
          </a:xfrm>
        </p:grpSpPr>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3035300" cy="2514600"/>
            </a:xfrm>
            <a:prstGeom prst="rect">
              <a:avLst/>
            </a:prstGeom>
            <a:ln w="38100">
              <a:noFill/>
            </a:ln>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000" y="5621"/>
              <a:ext cx="3429000" cy="2503358"/>
            </a:xfrm>
            <a:prstGeom prst="rect">
              <a:avLst/>
            </a:prstGeom>
            <a:ln w="38100">
              <a:noFill/>
            </a:ln>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24171" y="4765"/>
              <a:ext cx="2690830" cy="2505070"/>
            </a:xfrm>
            <a:prstGeom prst="rect">
              <a:avLst/>
            </a:prstGeom>
            <a:ln w="38100">
              <a:noFill/>
            </a:ln>
          </p:spPr>
        </p:pic>
      </p:grpSp>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357745"/>
            <a:ext cx="8915400" cy="1166255"/>
          </a:xfrm>
        </p:spPr>
        <p:txBody>
          <a:bodyPr>
            <a:normAutofit fontScale="90000"/>
          </a:bodyPr>
          <a:lstStyle/>
          <a:p>
            <a:r>
              <a:rPr lang="en-US" dirty="0" smtClean="0"/>
              <a:t>Greatest Drug Threat Represented Regionally as Reported by State and Local Agencies: 2013-2015</a:t>
            </a:r>
            <a:endParaRPr lang="en-US" dirty="0"/>
          </a:p>
        </p:txBody>
      </p:sp>
      <p:sp>
        <p:nvSpPr>
          <p:cNvPr id="4" name="TextBox 3"/>
          <p:cNvSpPr txBox="1"/>
          <p:nvPr/>
        </p:nvSpPr>
        <p:spPr>
          <a:xfrm>
            <a:off x="0" y="6553200"/>
            <a:ext cx="64462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0" hangingPunct="0">
              <a:spcBef>
                <a:spcPct val="30000"/>
              </a:spcBef>
              <a:defRPr sz="1400">
                <a:solidFill>
                  <a:schemeClr val="tx2"/>
                </a:solidFill>
                <a:latin typeface="Calibri" panose="020F050202020403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dirty="0"/>
              <a:t>Source: </a:t>
            </a:r>
            <a:r>
              <a:rPr lang="en-US" dirty="0" smtClean="0"/>
              <a:t>National </a:t>
            </a:r>
            <a:r>
              <a:rPr lang="en-US" dirty="0"/>
              <a:t>Drug Threat </a:t>
            </a:r>
            <a:r>
              <a:rPr lang="en-US" dirty="0" smtClean="0"/>
              <a:t>Summary, 2015 (slide courtesy of Jane C. Maxwell, PhD).</a:t>
            </a:r>
            <a:endParaRPr lang="en-US" dirty="0"/>
          </a:p>
        </p:txBody>
      </p:sp>
      <p:pic>
        <p:nvPicPr>
          <p:cNvPr id="6" name="Picture 5" descr="Pages from 2015 NDTA Report--meth.pdf"/>
          <p:cNvPicPr>
            <a:picLocks noChangeAspect="1"/>
          </p:cNvPicPr>
          <p:nvPr/>
        </p:nvPicPr>
        <p:blipFill rotWithShape="1">
          <a:blip r:embed="rId3">
            <a:extLst>
              <a:ext uri="{28A0092B-C50C-407E-A947-70E740481C1C}">
                <a14:useLocalDpi xmlns:a14="http://schemas.microsoft.com/office/drawing/2010/main" val="0"/>
              </a:ext>
            </a:extLst>
          </a:blip>
          <a:srcRect l="18786" t="14032" r="12157" b="17432"/>
          <a:stretch/>
        </p:blipFill>
        <p:spPr>
          <a:xfrm rot="5400000">
            <a:off x="2175421" y="1253579"/>
            <a:ext cx="4581674" cy="5884516"/>
          </a:xfrm>
          <a:prstGeom prst="rect">
            <a:avLst/>
          </a:prstGeom>
          <a:ln w="88900" cap="sq" cmpd="thickThin">
            <a:solidFill>
              <a:srgbClr val="000000"/>
            </a:solidFill>
            <a:prstDash val="solid"/>
            <a:miter lim="800000"/>
          </a:ln>
          <a:effectLst>
            <a:innerShdw blurRad="76200">
              <a:srgbClr val="000000"/>
            </a:innerShdw>
          </a:effectLst>
        </p:spPr>
      </p:pic>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13</a:t>
            </a:r>
            <a:endParaRPr lang="en-US" altLang="en-US" sz="1200" dirty="0">
              <a:solidFill>
                <a:schemeClr val="tx1"/>
              </a:solidFill>
            </a:endParaRPr>
          </a:p>
        </p:txBody>
      </p:sp>
    </p:spTree>
    <p:extLst>
      <p:ext uri="{BB962C8B-B14F-4D97-AF65-F5344CB8AC3E}">
        <p14:creationId xmlns:p14="http://schemas.microsoft.com/office/powerpoint/2010/main" val="7384388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74956" y="1533132"/>
            <a:ext cx="6645044" cy="5017686"/>
          </a:xfrm>
          <a:prstGeom prst="rect">
            <a:avLst/>
          </a:prstGeom>
        </p:spPr>
      </p:pic>
      <p:sp>
        <p:nvSpPr>
          <p:cNvPr id="2" name="Title 1"/>
          <p:cNvSpPr>
            <a:spLocks noGrp="1"/>
          </p:cNvSpPr>
          <p:nvPr>
            <p:ph type="title"/>
          </p:nvPr>
        </p:nvSpPr>
        <p:spPr>
          <a:xfrm>
            <a:off x="190500" y="357745"/>
            <a:ext cx="8953500" cy="1090056"/>
          </a:xfrm>
        </p:spPr>
        <p:txBody>
          <a:bodyPr>
            <a:normAutofit fontScale="90000"/>
          </a:bodyPr>
          <a:lstStyle/>
          <a:p>
            <a:r>
              <a:rPr lang="en-US" dirty="0"/>
              <a:t>Methamphetamine Lab Incidents:</a:t>
            </a:r>
            <a:br>
              <a:rPr lang="en-US" dirty="0"/>
            </a:br>
            <a:r>
              <a:rPr lang="en-US" dirty="0"/>
              <a:t>2004 vs. 2014</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14</a:t>
            </a:fld>
            <a:endParaRPr lang="en-US" altLang="en-US" dirty="0"/>
          </a:p>
        </p:txBody>
      </p:sp>
      <p:pic>
        <p:nvPicPr>
          <p:cNvPr id="6" name="Picture 5"/>
          <p:cNvPicPr>
            <a:picLocks noChangeAspect="1"/>
          </p:cNvPicPr>
          <p:nvPr/>
        </p:nvPicPr>
        <p:blipFill>
          <a:blip r:embed="rId4"/>
          <a:stretch>
            <a:fillRect/>
          </a:stretch>
        </p:blipFill>
        <p:spPr>
          <a:xfrm>
            <a:off x="974956" y="1676400"/>
            <a:ext cx="6628010" cy="4538097"/>
          </a:xfrm>
          <a:prstGeom prst="rect">
            <a:avLst/>
          </a:prstGeom>
        </p:spPr>
      </p:pic>
      <p:sp>
        <p:nvSpPr>
          <p:cNvPr id="7" name="Rectangle 4"/>
          <p:cNvSpPr>
            <a:spLocks noChangeArrowheads="1"/>
          </p:cNvSpPr>
          <p:nvPr/>
        </p:nvSpPr>
        <p:spPr bwMode="auto">
          <a:xfrm>
            <a:off x="0" y="6546850"/>
            <a:ext cx="3852658"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El Paso Intelligence Center (EPIC), 2017.</a:t>
            </a:r>
          </a:p>
        </p:txBody>
      </p:sp>
    </p:spTree>
    <p:extLst>
      <p:ext uri="{BB962C8B-B14F-4D97-AF65-F5344CB8AC3E}">
        <p14:creationId xmlns:p14="http://schemas.microsoft.com/office/powerpoint/2010/main" val="34890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 y="357745"/>
            <a:ext cx="8953500" cy="1242456"/>
          </a:xfrm>
        </p:spPr>
        <p:txBody>
          <a:bodyPr/>
          <a:lstStyle/>
          <a:p>
            <a:r>
              <a:rPr lang="en-US" dirty="0"/>
              <a:t>Environmental Effects of </a:t>
            </a:r>
            <a:r>
              <a:rPr lang="en-US" dirty="0" smtClean="0"/>
              <a:t>Meth</a:t>
            </a:r>
            <a:endParaRPr lang="en-US" dirty="0"/>
          </a:p>
        </p:txBody>
      </p:sp>
      <p:sp>
        <p:nvSpPr>
          <p:cNvPr id="6" name="Content Placeholder 5"/>
          <p:cNvSpPr>
            <a:spLocks noGrp="1"/>
          </p:cNvSpPr>
          <p:nvPr>
            <p:ph idx="1"/>
          </p:nvPr>
        </p:nvSpPr>
        <p:spPr>
          <a:xfrm>
            <a:off x="457200" y="1946364"/>
            <a:ext cx="7675350" cy="4351338"/>
          </a:xfrm>
        </p:spPr>
        <p:txBody>
          <a:bodyPr>
            <a:normAutofit fontScale="92500" lnSpcReduction="20000"/>
          </a:bodyPr>
          <a:lstStyle/>
          <a:p>
            <a:r>
              <a:rPr lang="en-US" sz="3200" dirty="0"/>
              <a:t>Methamphetamine production leaves behind 5 to 6 pounds of toxic waster per pound of meth produced.</a:t>
            </a:r>
          </a:p>
          <a:p>
            <a:r>
              <a:rPr lang="en-US" sz="3200" dirty="0"/>
              <a:t>Toxic by-products contaminate production sites, posing serious </a:t>
            </a:r>
            <a:br>
              <a:rPr lang="en-US" sz="3200" dirty="0"/>
            </a:br>
            <a:r>
              <a:rPr lang="en-US" sz="3200" dirty="0"/>
              <a:t>health and </a:t>
            </a:r>
            <a:br>
              <a:rPr lang="en-US" sz="3200" dirty="0"/>
            </a:br>
            <a:r>
              <a:rPr lang="en-US" sz="3200" dirty="0"/>
              <a:t>environmental hazards </a:t>
            </a:r>
            <a:br>
              <a:rPr lang="en-US" sz="3200" dirty="0"/>
            </a:br>
            <a:r>
              <a:rPr lang="en-US" sz="3200" dirty="0"/>
              <a:t>to those who live and </a:t>
            </a:r>
            <a:br>
              <a:rPr lang="en-US" sz="3200" dirty="0"/>
            </a:br>
            <a:r>
              <a:rPr lang="en-US" sz="3200" dirty="0"/>
              <a:t>work nearby.</a:t>
            </a:r>
          </a:p>
          <a:p>
            <a:r>
              <a:rPr lang="en-US" sz="3200" dirty="0"/>
              <a:t>The estimated cost to </a:t>
            </a:r>
            <a:br>
              <a:rPr lang="en-US" sz="3200" dirty="0"/>
            </a:br>
            <a:r>
              <a:rPr lang="en-US" sz="3200" dirty="0"/>
              <a:t>clean up 1 meth lab </a:t>
            </a:r>
            <a:br>
              <a:rPr lang="en-US" sz="3200" dirty="0"/>
            </a:br>
            <a:r>
              <a:rPr lang="en-US" sz="3200" dirty="0"/>
              <a:t>often exceeds $4,000.</a:t>
            </a:r>
          </a:p>
        </p:txBody>
      </p:sp>
      <p:sp>
        <p:nvSpPr>
          <p:cNvPr id="7" name="Rectangle 4"/>
          <p:cNvSpPr>
            <a:spLocks noChangeArrowheads="1"/>
          </p:cNvSpPr>
          <p:nvPr/>
        </p:nvSpPr>
        <p:spPr bwMode="auto">
          <a:xfrm>
            <a:off x="0" y="6546850"/>
            <a:ext cx="23960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Koch Crime Institute.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545441"/>
            <a:ext cx="4418952" cy="2783940"/>
          </a:xfrm>
          <a:prstGeom prst="rect">
            <a:avLst/>
          </a:prstGeom>
          <a:ln w="88900" cap="sq" cmpd="thickThin">
            <a:solidFill>
              <a:srgbClr val="000000"/>
            </a:solidFill>
            <a:prstDash val="solid"/>
            <a:miter lim="800000"/>
          </a:ln>
          <a:effectLst>
            <a:innerShdw blurRad="76200">
              <a:srgbClr val="000000"/>
            </a:innerShdw>
          </a:effectLst>
        </p:spPr>
      </p:pic>
      <p:sp>
        <p:nvSpPr>
          <p:cNvPr id="8" name="Slide Number Placeholder 2"/>
          <p:cNvSpPr>
            <a:spLocks noGrp="1"/>
          </p:cNvSpPr>
          <p:nvPr>
            <p:ph type="sldNum" sz="quarter" idx="12"/>
          </p:nvPr>
        </p:nvSpPr>
        <p:spPr>
          <a:xfrm>
            <a:off x="7010400" y="6361329"/>
            <a:ext cx="2057400" cy="365125"/>
          </a:xfrm>
        </p:spPr>
        <p:txBody>
          <a:bodyPr/>
          <a:lstStyle/>
          <a:p>
            <a:r>
              <a:rPr lang="en-US" altLang="en-US" sz="1200" dirty="0" smtClean="0"/>
              <a:t>15</a:t>
            </a:r>
            <a:endParaRPr lang="en-US" altLang="en-US" sz="1200" dirty="0"/>
          </a:p>
        </p:txBody>
      </p:sp>
    </p:spTree>
    <p:extLst>
      <p:ext uri="{BB962C8B-B14F-4D97-AF65-F5344CB8AC3E}">
        <p14:creationId xmlns:p14="http://schemas.microsoft.com/office/powerpoint/2010/main" val="42094944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304800"/>
            <a:ext cx="8915400" cy="1420326"/>
          </a:xfrm>
        </p:spPr>
        <p:txBody>
          <a:bodyPr>
            <a:noAutofit/>
          </a:bodyPr>
          <a:lstStyle/>
          <a:p>
            <a:r>
              <a:rPr lang="en-US" sz="4000" dirty="0" smtClean="0"/>
              <a:t>Percentage of Items Identified in DEA’s National Forensic Laboratory Information System: January 2005-September 2015</a:t>
            </a:r>
            <a:endParaRPr lang="en-US" sz="40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429000381"/>
              </p:ext>
            </p:extLst>
          </p:nvPr>
        </p:nvGraphicFramePr>
        <p:xfrm>
          <a:off x="762000" y="2119313"/>
          <a:ext cx="8239125" cy="473868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p:cNvSpPr>
            <a:spLocks noChangeArrowheads="1"/>
          </p:cNvSpPr>
          <p:nvPr/>
        </p:nvSpPr>
        <p:spPr bwMode="auto">
          <a:xfrm>
            <a:off x="0" y="6550223"/>
            <a:ext cx="8221161"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National Forensic Laboratory Information System, 2005-2015 (slide courtesy of Jane C. Maxwell, PhD).</a:t>
            </a:r>
            <a:endParaRPr lang="en-US" sz="1400" dirty="0">
              <a:solidFill>
                <a:schemeClr val="tx2"/>
              </a:solidFill>
              <a:latin typeface="Calibri" pitchFamily="34" charset="0"/>
            </a:endParaRP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16</a:t>
            </a:r>
            <a:endParaRPr lang="en-US" altLang="en-US" sz="1200" dirty="0">
              <a:solidFill>
                <a:schemeClr val="tx1"/>
              </a:solidFill>
            </a:endParaRPr>
          </a:p>
        </p:txBody>
      </p:sp>
    </p:spTree>
    <p:extLst>
      <p:ext uri="{BB962C8B-B14F-4D97-AF65-F5344CB8AC3E}">
        <p14:creationId xmlns:p14="http://schemas.microsoft.com/office/powerpoint/2010/main" val="71325201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graphicEl>
                                              <a:chart seriesIdx="3"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series"/>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6"/>
          </a:xfrm>
        </p:spPr>
        <p:txBody>
          <a:bodyPr/>
          <a:lstStyle/>
          <a:p>
            <a:r>
              <a:rPr lang="en-US" dirty="0"/>
              <a:t>Top Drug Offenses, by State</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17</a:t>
            </a:fld>
            <a:endParaRPr lang="en-US" altLang="en-US"/>
          </a:p>
        </p:txBody>
      </p:sp>
      <p:pic>
        <p:nvPicPr>
          <p:cNvPr id="5" name="Picture 4"/>
          <p:cNvPicPr>
            <a:picLocks noChangeAspect="1"/>
          </p:cNvPicPr>
          <p:nvPr/>
        </p:nvPicPr>
        <p:blipFill>
          <a:blip r:embed="rId3"/>
          <a:stretch>
            <a:fillRect/>
          </a:stretch>
        </p:blipFill>
        <p:spPr>
          <a:xfrm>
            <a:off x="1295400" y="1590675"/>
            <a:ext cx="6477000" cy="4886325"/>
          </a:xfrm>
          <a:prstGeom prst="rect">
            <a:avLst/>
          </a:prstGeom>
          <a:ln w="88900" cap="sq" cmpd="thickThin">
            <a:solidFill>
              <a:srgbClr val="000000"/>
            </a:solidFill>
            <a:prstDash val="solid"/>
            <a:miter lim="800000"/>
          </a:ln>
          <a:effectLst>
            <a:innerShdw blurRad="76200">
              <a:srgbClr val="000000"/>
            </a:innerShdw>
          </a:effectLst>
        </p:spPr>
      </p:pic>
      <p:sp>
        <p:nvSpPr>
          <p:cNvPr id="6" name="Rectangle 4"/>
          <p:cNvSpPr>
            <a:spLocks noChangeArrowheads="1"/>
          </p:cNvSpPr>
          <p:nvPr/>
        </p:nvSpPr>
        <p:spPr bwMode="auto">
          <a:xfrm>
            <a:off x="0" y="6546850"/>
            <a:ext cx="3422412"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U.S. Sentencing Commission, 2016.</a:t>
            </a:r>
          </a:p>
        </p:txBody>
      </p:sp>
    </p:spTree>
    <p:extLst>
      <p:ext uri="{BB962C8B-B14F-4D97-AF65-F5344CB8AC3E}">
        <p14:creationId xmlns:p14="http://schemas.microsoft.com/office/powerpoint/2010/main" val="32859904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91440"/>
          </a:xfrm>
        </p:spPr>
        <p:txBody>
          <a:bodyPr>
            <a:normAutofit fontScale="90000"/>
          </a:bodyPr>
          <a:lstStyle/>
          <a:p>
            <a:r>
              <a:rPr lang="en-US" dirty="0"/>
              <a:t>Numbers of Past Month Illicit Drug Users among People Aged 12 or Older: 2015</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18</a:t>
            </a:fld>
            <a:endParaRPr lang="en-US" altLang="en-US"/>
          </a:p>
        </p:txBody>
      </p:sp>
      <p:pic>
        <p:nvPicPr>
          <p:cNvPr id="5" name="Picture 4"/>
          <p:cNvPicPr>
            <a:picLocks noChangeAspect="1"/>
          </p:cNvPicPr>
          <p:nvPr/>
        </p:nvPicPr>
        <p:blipFill>
          <a:blip r:embed="rId3"/>
          <a:stretch>
            <a:fillRect/>
          </a:stretch>
        </p:blipFill>
        <p:spPr>
          <a:xfrm>
            <a:off x="76200" y="2438401"/>
            <a:ext cx="8991600" cy="301842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4"/>
          <p:cNvSpPr>
            <a:spLocks noChangeArrowheads="1"/>
          </p:cNvSpPr>
          <p:nvPr/>
        </p:nvSpPr>
        <p:spPr bwMode="auto">
          <a:xfrm>
            <a:off x="0" y="6546850"/>
            <a:ext cx="5544916"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National Survey on Drug Use and Health, 2015 results.</a:t>
            </a:r>
          </a:p>
        </p:txBody>
      </p:sp>
    </p:spTree>
    <p:extLst>
      <p:ext uri="{BB962C8B-B14F-4D97-AF65-F5344CB8AC3E}">
        <p14:creationId xmlns:p14="http://schemas.microsoft.com/office/powerpoint/2010/main" val="67456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4"/>
            <a:ext cx="8953500" cy="1283515"/>
          </a:xfrm>
        </p:spPr>
        <p:txBody>
          <a:bodyPr>
            <a:normAutofit/>
          </a:bodyPr>
          <a:lstStyle/>
          <a:p>
            <a:r>
              <a:rPr lang="en-US" sz="3800" dirty="0"/>
              <a:t>The Prevalence of </a:t>
            </a:r>
            <a:r>
              <a:rPr lang="en-US" sz="3800" dirty="0" smtClean="0"/>
              <a:t>Substance </a:t>
            </a:r>
            <a:r>
              <a:rPr lang="en-US" sz="3800" dirty="0"/>
              <a:t>Use Disorders in the General US Population: 2015</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19</a:t>
            </a:fld>
            <a:endParaRPr lang="en-US" altLang="en-US"/>
          </a:p>
        </p:txBody>
      </p:sp>
      <p:pic>
        <p:nvPicPr>
          <p:cNvPr id="5" name="Picture 4"/>
          <p:cNvPicPr>
            <a:picLocks noChangeAspect="1"/>
          </p:cNvPicPr>
          <p:nvPr/>
        </p:nvPicPr>
        <p:blipFill>
          <a:blip r:embed="rId3"/>
          <a:stretch>
            <a:fillRect/>
          </a:stretch>
        </p:blipFill>
        <p:spPr>
          <a:xfrm>
            <a:off x="76200" y="2438399"/>
            <a:ext cx="8991600" cy="29802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4"/>
          <p:cNvSpPr>
            <a:spLocks noChangeArrowheads="1"/>
          </p:cNvSpPr>
          <p:nvPr/>
        </p:nvSpPr>
        <p:spPr bwMode="auto">
          <a:xfrm>
            <a:off x="0" y="6546850"/>
            <a:ext cx="5544916"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National Survey on Drug Use and Health, 2015 results.</a:t>
            </a:r>
          </a:p>
        </p:txBody>
      </p:sp>
    </p:spTree>
    <p:extLst>
      <p:ext uri="{BB962C8B-B14F-4D97-AF65-F5344CB8AC3E}">
        <p14:creationId xmlns:p14="http://schemas.microsoft.com/office/powerpoint/2010/main" val="527720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p:cNvSpPr>
          <p:nvPr>
            <p:ph type="title"/>
          </p:nvPr>
        </p:nvSpPr>
        <p:spPr>
          <a:xfrm>
            <a:off x="225136" y="228600"/>
            <a:ext cx="8918864" cy="1219200"/>
          </a:xfrm>
        </p:spPr>
        <p:txBody>
          <a:bodyPr vert="horz" lIns="91440" tIns="45720" rIns="91440" bIns="45720" rtlCol="0" anchor="ctr">
            <a:normAutofit fontScale="90000"/>
          </a:bodyPr>
          <a:lstStyle/>
          <a:p>
            <a:r>
              <a:rPr lang="en-US" altLang="en-US" dirty="0">
                <a:solidFill>
                  <a:schemeClr val="tx1">
                    <a:lumMod val="85000"/>
                  </a:schemeClr>
                </a:solidFill>
              </a:rPr>
              <a:t>Training </a:t>
            </a:r>
            <a:r>
              <a:rPr lang="en-US" altLang="en-US" dirty="0" smtClean="0">
                <a:solidFill>
                  <a:schemeClr val="tx1">
                    <a:lumMod val="85000"/>
                  </a:schemeClr>
                </a:solidFill>
              </a:rPr>
              <a:t>Collaborators and Special Acknowledgements</a:t>
            </a:r>
            <a:endParaRPr lang="en-US" altLang="en-US" dirty="0">
              <a:solidFill>
                <a:schemeClr val="tx1">
                  <a:lumMod val="85000"/>
                </a:schemeClr>
              </a:solidFill>
            </a:endParaRPr>
          </a:p>
        </p:txBody>
      </p:sp>
      <p:sp>
        <p:nvSpPr>
          <p:cNvPr id="3075" name="Rectangle 3"/>
          <p:cNvSpPr>
            <a:spLocks noGrp="1"/>
          </p:cNvSpPr>
          <p:nvPr>
            <p:ph idx="1"/>
          </p:nvPr>
        </p:nvSpPr>
        <p:spPr>
          <a:xfrm>
            <a:off x="685800" y="1295400"/>
            <a:ext cx="8153400" cy="5105400"/>
          </a:xfrm>
        </p:spPr>
        <p:txBody>
          <a:bodyPr>
            <a:normAutofit lnSpcReduction="10000"/>
          </a:bodyPr>
          <a:lstStyle/>
          <a:p>
            <a:pPr>
              <a:buClr>
                <a:schemeClr val="tx1">
                  <a:lumMod val="85000"/>
                </a:schemeClr>
              </a:buClr>
            </a:pPr>
            <a:endParaRPr lang="en-US" altLang="en-US" sz="3600" b="1" u="sng" dirty="0"/>
          </a:p>
          <a:p>
            <a:pPr>
              <a:buClr>
                <a:schemeClr val="tx1">
                  <a:lumMod val="85000"/>
                </a:schemeClr>
              </a:buClr>
            </a:pPr>
            <a:r>
              <a:rPr lang="en-US" altLang="en-US" sz="3600" dirty="0"/>
              <a:t>LA Region Pacific AIDS Education and Training Center</a:t>
            </a:r>
          </a:p>
          <a:p>
            <a:pPr>
              <a:buClr>
                <a:schemeClr val="tx1">
                  <a:lumMod val="85000"/>
                </a:schemeClr>
              </a:buClr>
            </a:pPr>
            <a:r>
              <a:rPr lang="en-US" altLang="en-US" sz="3600" dirty="0">
                <a:solidFill>
                  <a:schemeClr val="tx2"/>
                </a:solidFill>
              </a:rPr>
              <a:t>Pacific Southwest Addiction Technology Transfer Center</a:t>
            </a:r>
          </a:p>
          <a:p>
            <a:pPr>
              <a:buClr>
                <a:schemeClr val="tx1">
                  <a:lumMod val="85000"/>
                </a:schemeClr>
              </a:buClr>
            </a:pPr>
            <a:r>
              <a:rPr lang="en-US" altLang="en-US" sz="3600" dirty="0"/>
              <a:t>UCLA Integrated Substance Abuse </a:t>
            </a:r>
            <a:r>
              <a:rPr lang="en-US" altLang="en-US" sz="3600" dirty="0" smtClean="0"/>
              <a:t>Programs</a:t>
            </a:r>
          </a:p>
          <a:p>
            <a:pPr>
              <a:buClr>
                <a:schemeClr val="tx1">
                  <a:lumMod val="85000"/>
                </a:schemeClr>
              </a:buClr>
            </a:pPr>
            <a:endParaRPr lang="en-US" altLang="en-US" sz="3600" dirty="0"/>
          </a:p>
          <a:p>
            <a:pPr>
              <a:buClr>
                <a:schemeClr val="tx1">
                  <a:lumMod val="85000"/>
                </a:schemeClr>
              </a:buClr>
            </a:pPr>
            <a:r>
              <a:rPr lang="en-US" altLang="en-US" sz="3600" dirty="0">
                <a:solidFill>
                  <a:schemeClr val="tx2"/>
                </a:solidFill>
              </a:rPr>
              <a:t>Jane C. Maxwell, PhD, </a:t>
            </a:r>
            <a:r>
              <a:rPr lang="en-US" altLang="en-US" sz="3600" dirty="0" smtClean="0">
                <a:solidFill>
                  <a:schemeClr val="tx2"/>
                </a:solidFill>
              </a:rPr>
              <a:t>University of Texas at Austin</a:t>
            </a:r>
            <a:r>
              <a:rPr lang="en-US" altLang="en-US" sz="3600" dirty="0">
                <a:solidFill>
                  <a:schemeClr val="tx2"/>
                </a:solidFill>
              </a:rPr>
              <a:t>, Addiction Research Institute</a:t>
            </a:r>
          </a:p>
          <a:p>
            <a:pPr>
              <a:buClr>
                <a:schemeClr val="tx1">
                  <a:lumMod val="85000"/>
                </a:schemeClr>
              </a:buClr>
            </a:pPr>
            <a:endParaRPr lang="en-US" altLang="en-US" sz="3600" b="1" u="sng" dirty="0">
              <a:solidFill>
                <a:srgbClr val="FFFF00"/>
              </a:solidFill>
            </a:endParaRPr>
          </a:p>
        </p:txBody>
      </p:sp>
      <p:sp>
        <p:nvSpPr>
          <p:cNvPr id="3" name="Slide Number Placeholder 2"/>
          <p:cNvSpPr>
            <a:spLocks noGrp="1"/>
          </p:cNvSpPr>
          <p:nvPr>
            <p:ph type="sldNum" sz="quarter" idx="12"/>
          </p:nvPr>
        </p:nvSpPr>
        <p:spPr/>
        <p:txBody>
          <a:bodyPr/>
          <a:lstStyle/>
          <a:p>
            <a:fld id="{70F353DC-E220-4A57-A478-FFF9A64FA4CB}" type="slidenum">
              <a:rPr lang="en-US" altLang="en-US" smtClean="0"/>
              <a:pPr/>
              <a:t>2</a:t>
            </a:fld>
            <a:endParaRPr lang="en-US" alt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5"/>
          </a:xfrm>
        </p:spPr>
        <p:txBody>
          <a:bodyPr>
            <a:normAutofit fontScale="90000"/>
          </a:bodyPr>
          <a:lstStyle/>
          <a:p>
            <a:r>
              <a:rPr lang="en-US" dirty="0"/>
              <a:t>Primary Substance of Abuse at Admission: 2004-2014</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20</a:t>
            </a:fld>
            <a:endParaRPr lang="en-US" altLang="en-US"/>
          </a:p>
        </p:txBody>
      </p:sp>
      <p:pic>
        <p:nvPicPr>
          <p:cNvPr id="5" name="Picture 4"/>
          <p:cNvPicPr>
            <a:picLocks noChangeAspect="1"/>
          </p:cNvPicPr>
          <p:nvPr/>
        </p:nvPicPr>
        <p:blipFill>
          <a:blip r:embed="rId3"/>
          <a:stretch>
            <a:fillRect/>
          </a:stretch>
        </p:blipFill>
        <p:spPr>
          <a:xfrm>
            <a:off x="464519" y="1828800"/>
            <a:ext cx="8214963" cy="4419600"/>
          </a:xfrm>
          <a:prstGeom prst="rect">
            <a:avLst/>
          </a:prstGeom>
          <a:ln w="228600" cap="sq" cmpd="thickThin">
            <a:solidFill>
              <a:srgbClr val="000000"/>
            </a:solidFill>
            <a:prstDash val="solid"/>
            <a:miter lim="800000"/>
          </a:ln>
          <a:effectLst>
            <a:innerShdw blurRad="76200">
              <a:srgbClr val="000000"/>
            </a:innerShdw>
          </a:effectLst>
        </p:spPr>
      </p:pic>
      <p:sp>
        <p:nvSpPr>
          <p:cNvPr id="6" name="Rectangle 4"/>
          <p:cNvSpPr>
            <a:spLocks noChangeArrowheads="1"/>
          </p:cNvSpPr>
          <p:nvPr/>
        </p:nvSpPr>
        <p:spPr bwMode="auto">
          <a:xfrm>
            <a:off x="0" y="6546850"/>
            <a:ext cx="467974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Treatment Episode Data Set, 2014  results.</a:t>
            </a:r>
          </a:p>
        </p:txBody>
      </p:sp>
    </p:spTree>
    <p:extLst>
      <p:ext uri="{BB962C8B-B14F-4D97-AF65-F5344CB8AC3E}">
        <p14:creationId xmlns:p14="http://schemas.microsoft.com/office/powerpoint/2010/main" val="3529391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242456"/>
          </a:xfrm>
        </p:spPr>
        <p:txBody>
          <a:bodyPr>
            <a:normAutofit fontScale="90000"/>
          </a:bodyPr>
          <a:lstStyle/>
          <a:p>
            <a:r>
              <a:rPr lang="en-US" dirty="0"/>
              <a:t>A Pattern of Poly Substance Use is the Norm, Rather than the Exception among Stimulant Treatment Admissions: 2014</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21</a:t>
            </a:fld>
            <a:endParaRPr lang="en-US" altLang="en-US"/>
          </a:p>
        </p:txBody>
      </p:sp>
      <p:pic>
        <p:nvPicPr>
          <p:cNvPr id="5" name="Picture 4"/>
          <p:cNvPicPr>
            <a:picLocks noChangeAspect="1"/>
          </p:cNvPicPr>
          <p:nvPr/>
        </p:nvPicPr>
        <p:blipFill>
          <a:blip r:embed="rId3"/>
          <a:stretch>
            <a:fillRect/>
          </a:stretch>
        </p:blipFill>
        <p:spPr>
          <a:xfrm>
            <a:off x="762000" y="2106202"/>
            <a:ext cx="7641051" cy="42277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4"/>
          <p:cNvSpPr>
            <a:spLocks noChangeArrowheads="1"/>
          </p:cNvSpPr>
          <p:nvPr/>
        </p:nvSpPr>
        <p:spPr bwMode="auto">
          <a:xfrm>
            <a:off x="0" y="6546850"/>
            <a:ext cx="467974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Treatment Episode Data Set, 2014  results.</a:t>
            </a:r>
          </a:p>
        </p:txBody>
      </p:sp>
    </p:spTree>
    <p:extLst>
      <p:ext uri="{BB962C8B-B14F-4D97-AF65-F5344CB8AC3E}">
        <p14:creationId xmlns:p14="http://schemas.microsoft.com/office/powerpoint/2010/main" val="5606072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PQuestion"/>
          <p:cNvSpPr>
            <a:spLocks noGrp="1"/>
          </p:cNvSpPr>
          <p:nvPr>
            <p:ph type="title"/>
          </p:nvPr>
        </p:nvSpPr>
        <p:spPr>
          <a:xfrm>
            <a:off x="190500" y="369201"/>
            <a:ext cx="8953500" cy="1230999"/>
          </a:xfrm>
        </p:spPr>
        <p:txBody>
          <a:bodyPr>
            <a:normAutofit/>
          </a:bodyPr>
          <a:lstStyle/>
          <a:p>
            <a:r>
              <a:rPr lang="en-US" altLang="en-US" dirty="0"/>
              <a:t>What Do You Think?</a:t>
            </a:r>
          </a:p>
        </p:txBody>
      </p:sp>
      <p:sp>
        <p:nvSpPr>
          <p:cNvPr id="51205" name="TPAnswers"/>
          <p:cNvSpPr>
            <a:spLocks noGrp="1"/>
          </p:cNvSpPr>
          <p:nvPr>
            <p:ph idx="1"/>
            <p:custDataLst>
              <p:tags r:id="rId2"/>
            </p:custDataLst>
          </p:nvPr>
        </p:nvSpPr>
        <p:spPr>
          <a:xfrm>
            <a:off x="685800" y="3124200"/>
            <a:ext cx="8020050" cy="3083851"/>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Hispanic/Latino</a:t>
            </a:r>
          </a:p>
          <a:p>
            <a:pPr marL="971550" lvl="1" indent="-514350">
              <a:buClr>
                <a:schemeClr val="tx2">
                  <a:lumMod val="60000"/>
                  <a:lumOff val="40000"/>
                </a:schemeClr>
              </a:buClr>
              <a:buFont typeface="Arial" panose="020B0604020202020204" pitchFamily="34" charset="0"/>
              <a:buAutoNum type="alphaUcPeriod"/>
            </a:pPr>
            <a:r>
              <a:rPr lang="en-US" altLang="en-US" sz="3200" dirty="0"/>
              <a:t>White/Caucasian </a:t>
            </a:r>
          </a:p>
          <a:p>
            <a:pPr marL="971550" lvl="1" indent="-514350">
              <a:buClr>
                <a:schemeClr val="tx2">
                  <a:lumMod val="60000"/>
                  <a:lumOff val="40000"/>
                </a:schemeClr>
              </a:buClr>
              <a:buFont typeface="Arial" panose="020B0604020202020204" pitchFamily="34" charset="0"/>
              <a:buAutoNum type="alphaUcPeriod"/>
            </a:pPr>
            <a:r>
              <a:rPr lang="en-US" altLang="en-US" sz="3200" dirty="0"/>
              <a:t>Black/African American</a:t>
            </a:r>
          </a:p>
          <a:p>
            <a:pPr marL="971550" lvl="1" indent="-514350">
              <a:buClr>
                <a:schemeClr val="tx2">
                  <a:lumMod val="60000"/>
                  <a:lumOff val="40000"/>
                </a:schemeClr>
              </a:buClr>
              <a:buFont typeface="Arial" panose="020B0604020202020204" pitchFamily="34" charset="0"/>
              <a:buAutoNum type="alphaUcPeriod"/>
            </a:pPr>
            <a:r>
              <a:rPr lang="en-US" altLang="en-US" sz="3200" dirty="0"/>
              <a:t>Other</a:t>
            </a:r>
          </a:p>
        </p:txBody>
      </p:sp>
      <p:sp>
        <p:nvSpPr>
          <p:cNvPr id="51203" name="Rectangle 3"/>
          <p:cNvSpPr txBox="1">
            <a:spLocks/>
          </p:cNvSpPr>
          <p:nvPr/>
        </p:nvSpPr>
        <p:spPr bwMode="auto">
          <a:xfrm>
            <a:off x="685800" y="16002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FFFFFF"/>
              </a:buClr>
            </a:pPr>
            <a:r>
              <a:rPr lang="en-US" altLang="en-US" sz="3200" dirty="0">
                <a:solidFill>
                  <a:srgbClr val="FFFFFF"/>
                </a:solidFill>
                <a:latin typeface="Calibri" panose="020F0502020204030204" pitchFamily="34" charset="0"/>
              </a:rPr>
              <a:t>Nationally, the racial/ethnic group with the highest treatment admissions for </a:t>
            </a:r>
            <a:r>
              <a:rPr lang="en-US" altLang="en-US" sz="3200" b="1" dirty="0">
                <a:solidFill>
                  <a:schemeClr val="tx2"/>
                </a:solidFill>
                <a:latin typeface="Calibri" panose="020F0502020204030204" pitchFamily="34" charset="0"/>
              </a:rPr>
              <a:t>crack cocaine </a:t>
            </a:r>
            <a:r>
              <a:rPr lang="en-US" altLang="en-US" sz="3200" dirty="0">
                <a:solidFill>
                  <a:srgbClr val="FFFFFF"/>
                </a:solidFill>
                <a:latin typeface="Calibri" panose="020F0502020204030204" pitchFamily="34" charset="0"/>
              </a:rPr>
              <a:t>is:</a:t>
            </a:r>
          </a:p>
          <a:p>
            <a:pPr>
              <a:spcBef>
                <a:spcPct val="20000"/>
              </a:spcBef>
              <a:buClr>
                <a:srgbClr val="FFFFFF"/>
              </a:buClr>
            </a:pPr>
            <a:endParaRPr lang="en-US" altLang="en-US" sz="3200" dirty="0">
              <a:solidFill>
                <a:srgbClr val="FFFFFF"/>
              </a:solidFill>
              <a:latin typeface="Calibri" panose="020F0502020204030204" pitchFamily="34" charset="0"/>
            </a:endParaRP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t>22</a:t>
            </a:r>
            <a:endParaRPr lang="en-US" altLang="en-US" sz="1200" dirty="0"/>
          </a:p>
        </p:txBody>
      </p:sp>
    </p:spTree>
    <p:custDataLst>
      <p:tags r:id="rId1"/>
    </p:custDataLst>
    <p:extLst>
      <p:ext uri="{BB962C8B-B14F-4D97-AF65-F5344CB8AC3E}">
        <p14:creationId xmlns:p14="http://schemas.microsoft.com/office/powerpoint/2010/main" val="3275631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PQuestion"/>
          <p:cNvSpPr>
            <a:spLocks noGrp="1"/>
          </p:cNvSpPr>
          <p:nvPr>
            <p:ph type="title"/>
          </p:nvPr>
        </p:nvSpPr>
        <p:spPr>
          <a:xfrm>
            <a:off x="190500" y="369201"/>
            <a:ext cx="8953500" cy="1230999"/>
          </a:xfrm>
        </p:spPr>
        <p:txBody>
          <a:bodyPr>
            <a:normAutofit/>
          </a:bodyPr>
          <a:lstStyle/>
          <a:p>
            <a:r>
              <a:rPr lang="en-US" altLang="en-US" dirty="0"/>
              <a:t>What Do You Think?</a:t>
            </a:r>
          </a:p>
        </p:txBody>
      </p:sp>
      <p:sp>
        <p:nvSpPr>
          <p:cNvPr id="51205" name="TPAnswers"/>
          <p:cNvSpPr>
            <a:spLocks noGrp="1"/>
          </p:cNvSpPr>
          <p:nvPr>
            <p:ph idx="1"/>
            <p:custDataLst>
              <p:tags r:id="rId2"/>
            </p:custDataLst>
          </p:nvPr>
        </p:nvSpPr>
        <p:spPr>
          <a:xfrm>
            <a:off x="685800" y="3124200"/>
            <a:ext cx="8020050" cy="3083851"/>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Hispanic/Latino</a:t>
            </a:r>
          </a:p>
          <a:p>
            <a:pPr marL="971550" lvl="1" indent="-514350">
              <a:buClr>
                <a:schemeClr val="tx2">
                  <a:lumMod val="60000"/>
                  <a:lumOff val="40000"/>
                </a:schemeClr>
              </a:buClr>
              <a:buFont typeface="Arial" panose="020B0604020202020204" pitchFamily="34" charset="0"/>
              <a:buAutoNum type="alphaUcPeriod"/>
            </a:pPr>
            <a:r>
              <a:rPr lang="en-US" altLang="en-US" sz="3200" dirty="0"/>
              <a:t>White/Caucasian </a:t>
            </a:r>
          </a:p>
          <a:p>
            <a:pPr marL="971550" lvl="1" indent="-514350">
              <a:buClr>
                <a:schemeClr val="tx2">
                  <a:lumMod val="60000"/>
                  <a:lumOff val="40000"/>
                </a:schemeClr>
              </a:buClr>
              <a:buFont typeface="Arial" panose="020B0604020202020204" pitchFamily="34" charset="0"/>
              <a:buAutoNum type="alphaUcPeriod"/>
            </a:pPr>
            <a:r>
              <a:rPr lang="en-US" altLang="en-US" sz="3200" dirty="0"/>
              <a:t>Black/African American</a:t>
            </a:r>
          </a:p>
          <a:p>
            <a:pPr marL="971550" lvl="1" indent="-514350">
              <a:buClr>
                <a:schemeClr val="tx2">
                  <a:lumMod val="60000"/>
                  <a:lumOff val="40000"/>
                </a:schemeClr>
              </a:buClr>
              <a:buFont typeface="Arial" panose="020B0604020202020204" pitchFamily="34" charset="0"/>
              <a:buAutoNum type="alphaUcPeriod"/>
            </a:pPr>
            <a:r>
              <a:rPr lang="en-US" altLang="en-US" sz="3200" dirty="0"/>
              <a:t>Other</a:t>
            </a:r>
          </a:p>
        </p:txBody>
      </p:sp>
      <p:sp>
        <p:nvSpPr>
          <p:cNvPr id="51203" name="Rectangle 3"/>
          <p:cNvSpPr txBox="1">
            <a:spLocks/>
          </p:cNvSpPr>
          <p:nvPr/>
        </p:nvSpPr>
        <p:spPr bwMode="auto">
          <a:xfrm>
            <a:off x="685800" y="1600200"/>
            <a:ext cx="8153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FFFFFF"/>
              </a:buClr>
            </a:pPr>
            <a:r>
              <a:rPr lang="en-US" altLang="en-US" sz="3200" dirty="0">
                <a:solidFill>
                  <a:srgbClr val="FFFFFF"/>
                </a:solidFill>
                <a:latin typeface="Calibri" panose="020F0502020204030204" pitchFamily="34" charset="0"/>
              </a:rPr>
              <a:t>Nationally, the racial/ethnic group with the highest treatment admissions for </a:t>
            </a:r>
            <a:r>
              <a:rPr lang="en-US" altLang="en-US" sz="3200" b="1" dirty="0">
                <a:solidFill>
                  <a:schemeClr val="tx2"/>
                </a:solidFill>
                <a:latin typeface="Calibri" panose="020F0502020204030204" pitchFamily="34" charset="0"/>
              </a:rPr>
              <a:t>methamphetamine</a:t>
            </a:r>
            <a:r>
              <a:rPr lang="en-US" altLang="en-US" sz="3200" dirty="0">
                <a:solidFill>
                  <a:srgbClr val="FFFFFF"/>
                </a:solidFill>
                <a:latin typeface="Calibri" panose="020F0502020204030204" pitchFamily="34" charset="0"/>
              </a:rPr>
              <a:t> is:</a:t>
            </a:r>
          </a:p>
          <a:p>
            <a:pPr>
              <a:spcBef>
                <a:spcPct val="20000"/>
              </a:spcBef>
              <a:buClr>
                <a:srgbClr val="FFFFFF"/>
              </a:buClr>
            </a:pPr>
            <a:endParaRPr lang="en-US" altLang="en-US" sz="3200" dirty="0">
              <a:solidFill>
                <a:srgbClr val="FFFFFF"/>
              </a:solidFill>
              <a:latin typeface="Calibri" panose="020F0502020204030204" pitchFamily="34" charset="0"/>
            </a:endParaRP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t>23</a:t>
            </a:r>
            <a:endParaRPr lang="en-US" altLang="en-US" sz="1200" dirty="0"/>
          </a:p>
        </p:txBody>
      </p:sp>
    </p:spTree>
    <p:custDataLst>
      <p:tags r:id="rId1"/>
    </p:custDataLst>
    <p:extLst>
      <p:ext uri="{BB962C8B-B14F-4D97-AF65-F5344CB8AC3E}">
        <p14:creationId xmlns:p14="http://schemas.microsoft.com/office/powerpoint/2010/main" val="192402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25126" y="1983610"/>
            <a:ext cx="7932379" cy="4377719"/>
            <a:chOff x="593301" y="1584899"/>
            <a:chExt cx="7932379" cy="4377719"/>
          </a:xfrm>
        </p:grpSpPr>
        <p:pic>
          <p:nvPicPr>
            <p:cNvPr id="5" name="Picture 4"/>
            <p:cNvPicPr>
              <a:picLocks noChangeAspect="1"/>
            </p:cNvPicPr>
            <p:nvPr/>
          </p:nvPicPr>
          <p:blipFill>
            <a:blip r:embed="rId3"/>
            <a:stretch>
              <a:fillRect/>
            </a:stretch>
          </p:blipFill>
          <p:spPr>
            <a:xfrm>
              <a:off x="593301" y="1584899"/>
              <a:ext cx="7932379" cy="4377719"/>
            </a:xfrm>
            <a:prstGeom prst="rect">
              <a:avLst/>
            </a:prstGeom>
          </p:spPr>
        </p:pic>
        <p:sp>
          <p:nvSpPr>
            <p:cNvPr id="8" name="TextBox 7"/>
            <p:cNvSpPr txBox="1"/>
            <p:nvPr/>
          </p:nvSpPr>
          <p:spPr>
            <a:xfrm>
              <a:off x="5012901" y="1954083"/>
              <a:ext cx="1828800" cy="369332"/>
            </a:xfrm>
            <a:prstGeom prst="rect">
              <a:avLst/>
            </a:prstGeom>
            <a:noFill/>
          </p:spPr>
          <p:txBody>
            <a:bodyPr wrap="square" rtlCol="0">
              <a:spAutoFit/>
            </a:bodyPr>
            <a:lstStyle/>
            <a:p>
              <a:pPr algn="ctr"/>
              <a:r>
                <a:rPr lang="en-US" b="1" dirty="0">
                  <a:solidFill>
                    <a:schemeClr val="bg1"/>
                  </a:solidFill>
                </a:rPr>
                <a:t>Crack Cocaine</a:t>
              </a:r>
            </a:p>
          </p:txBody>
        </p:sp>
      </p:grpSp>
      <p:sp>
        <p:nvSpPr>
          <p:cNvPr id="2" name="Title 1"/>
          <p:cNvSpPr>
            <a:spLocks noGrp="1"/>
          </p:cNvSpPr>
          <p:nvPr>
            <p:ph type="title"/>
          </p:nvPr>
        </p:nvSpPr>
        <p:spPr>
          <a:xfrm>
            <a:off x="190500" y="357745"/>
            <a:ext cx="8953500" cy="1166256"/>
          </a:xfrm>
        </p:spPr>
        <p:txBody>
          <a:bodyPr>
            <a:normAutofit fontScale="90000"/>
          </a:bodyPr>
          <a:lstStyle/>
          <a:p>
            <a:r>
              <a:rPr lang="en-US" dirty="0"/>
              <a:t>Stimulant Treatment Admissions, by Gender, Age, and Race/Ethnicity: 2014</a:t>
            </a:r>
          </a:p>
        </p:txBody>
      </p:sp>
      <p:sp>
        <p:nvSpPr>
          <p:cNvPr id="4" name="Slide Number Placeholder 3"/>
          <p:cNvSpPr>
            <a:spLocks noGrp="1"/>
          </p:cNvSpPr>
          <p:nvPr>
            <p:ph type="sldNum" sz="quarter" idx="12"/>
          </p:nvPr>
        </p:nvSpPr>
        <p:spPr/>
        <p:txBody>
          <a:bodyPr/>
          <a:lstStyle/>
          <a:p>
            <a:r>
              <a:rPr lang="en-US" altLang="en-US" dirty="0" smtClean="0"/>
              <a:t>24</a:t>
            </a:r>
            <a:endParaRPr lang="en-US" altLang="en-US" dirty="0"/>
          </a:p>
        </p:txBody>
      </p:sp>
      <p:grpSp>
        <p:nvGrpSpPr>
          <p:cNvPr id="15" name="Group 14"/>
          <p:cNvGrpSpPr/>
          <p:nvPr/>
        </p:nvGrpSpPr>
        <p:grpSpPr>
          <a:xfrm>
            <a:off x="625126" y="1995577"/>
            <a:ext cx="7811030" cy="4135947"/>
            <a:chOff x="6019800" y="2833890"/>
            <a:chExt cx="7811030" cy="4135947"/>
          </a:xfrm>
        </p:grpSpPr>
        <p:pic>
          <p:nvPicPr>
            <p:cNvPr id="6" name="Picture 5"/>
            <p:cNvPicPr>
              <a:picLocks noChangeAspect="1"/>
            </p:cNvPicPr>
            <p:nvPr/>
          </p:nvPicPr>
          <p:blipFill>
            <a:blip r:embed="rId4"/>
            <a:stretch>
              <a:fillRect/>
            </a:stretch>
          </p:blipFill>
          <p:spPr>
            <a:xfrm>
              <a:off x="6019800" y="2833890"/>
              <a:ext cx="7811030" cy="4135947"/>
            </a:xfrm>
            <a:prstGeom prst="rect">
              <a:avLst/>
            </a:prstGeom>
          </p:spPr>
        </p:pic>
        <p:sp>
          <p:nvSpPr>
            <p:cNvPr id="13" name="TextBox 12"/>
            <p:cNvSpPr txBox="1"/>
            <p:nvPr/>
          </p:nvSpPr>
          <p:spPr>
            <a:xfrm>
              <a:off x="9868430" y="3312237"/>
              <a:ext cx="2819400" cy="369332"/>
            </a:xfrm>
            <a:prstGeom prst="rect">
              <a:avLst/>
            </a:prstGeom>
            <a:noFill/>
          </p:spPr>
          <p:txBody>
            <a:bodyPr wrap="square" rtlCol="0">
              <a:spAutoFit/>
            </a:bodyPr>
            <a:lstStyle/>
            <a:p>
              <a:pPr algn="ctr"/>
              <a:r>
                <a:rPr lang="en-US" b="1" dirty="0">
                  <a:solidFill>
                    <a:schemeClr val="bg1"/>
                  </a:solidFill>
                </a:rPr>
                <a:t>Powder Cocaine</a:t>
              </a:r>
            </a:p>
          </p:txBody>
        </p:sp>
      </p:grpSp>
      <p:grpSp>
        <p:nvGrpSpPr>
          <p:cNvPr id="18" name="Group 17"/>
          <p:cNvGrpSpPr/>
          <p:nvPr/>
        </p:nvGrpSpPr>
        <p:grpSpPr>
          <a:xfrm>
            <a:off x="627767" y="2028361"/>
            <a:ext cx="7906633" cy="4143839"/>
            <a:chOff x="4343400" y="8184076"/>
            <a:chExt cx="7906633" cy="4143839"/>
          </a:xfrm>
        </p:grpSpPr>
        <p:pic>
          <p:nvPicPr>
            <p:cNvPr id="7" name="Picture 6"/>
            <p:cNvPicPr>
              <a:picLocks noChangeAspect="1"/>
            </p:cNvPicPr>
            <p:nvPr/>
          </p:nvPicPr>
          <p:blipFill>
            <a:blip r:embed="rId5"/>
            <a:stretch>
              <a:fillRect/>
            </a:stretch>
          </p:blipFill>
          <p:spPr>
            <a:xfrm>
              <a:off x="4343400" y="8184076"/>
              <a:ext cx="7906633" cy="4143839"/>
            </a:xfrm>
            <a:prstGeom prst="rect">
              <a:avLst/>
            </a:prstGeom>
          </p:spPr>
        </p:pic>
        <p:sp>
          <p:nvSpPr>
            <p:cNvPr id="16" name="TextBox 15"/>
            <p:cNvSpPr txBox="1"/>
            <p:nvPr/>
          </p:nvSpPr>
          <p:spPr>
            <a:xfrm>
              <a:off x="7144633" y="8764311"/>
              <a:ext cx="2286000" cy="369332"/>
            </a:xfrm>
            <a:prstGeom prst="rect">
              <a:avLst/>
            </a:prstGeom>
            <a:noFill/>
          </p:spPr>
          <p:txBody>
            <a:bodyPr wrap="square" rtlCol="0">
              <a:spAutoFit/>
            </a:bodyPr>
            <a:lstStyle/>
            <a:p>
              <a:pPr algn="ctr"/>
              <a:r>
                <a:rPr lang="en-US" b="1" dirty="0">
                  <a:solidFill>
                    <a:schemeClr val="bg1"/>
                  </a:solidFill>
                </a:rPr>
                <a:t>Meth/Other </a:t>
              </a:r>
              <a:r>
                <a:rPr lang="en-US" b="1" dirty="0" err="1">
                  <a:solidFill>
                    <a:schemeClr val="bg1"/>
                  </a:solidFill>
                </a:rPr>
                <a:t>Amph</a:t>
              </a:r>
              <a:endParaRPr lang="en-US" b="1" dirty="0">
                <a:solidFill>
                  <a:schemeClr val="bg1"/>
                </a:solidFill>
              </a:endParaRPr>
            </a:p>
          </p:txBody>
        </p:sp>
      </p:grpSp>
      <p:sp>
        <p:nvSpPr>
          <p:cNvPr id="19" name="Rectangle 4"/>
          <p:cNvSpPr>
            <a:spLocks noChangeArrowheads="1"/>
          </p:cNvSpPr>
          <p:nvPr/>
        </p:nvSpPr>
        <p:spPr bwMode="auto">
          <a:xfrm>
            <a:off x="0" y="6546850"/>
            <a:ext cx="467974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Treatment Episode Data Set, 2014  results.</a:t>
            </a:r>
          </a:p>
        </p:txBody>
      </p:sp>
    </p:spTree>
    <p:extLst>
      <p:ext uri="{BB962C8B-B14F-4D97-AF65-F5344CB8AC3E}">
        <p14:creationId xmlns:p14="http://schemas.microsoft.com/office/powerpoint/2010/main" val="27859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925116" y="1763933"/>
            <a:ext cx="7300912" cy="4763826"/>
            <a:chOff x="921544" y="1780065"/>
            <a:chExt cx="7300912" cy="4763826"/>
          </a:xfrm>
        </p:grpSpPr>
        <p:pic>
          <p:nvPicPr>
            <p:cNvPr id="5" name="Picture 4"/>
            <p:cNvPicPr>
              <a:picLocks noChangeAspect="1"/>
            </p:cNvPicPr>
            <p:nvPr/>
          </p:nvPicPr>
          <p:blipFill>
            <a:blip r:embed="rId3"/>
            <a:stretch>
              <a:fillRect/>
            </a:stretch>
          </p:blipFill>
          <p:spPr>
            <a:xfrm>
              <a:off x="921544" y="1780065"/>
              <a:ext cx="7300912" cy="4763826"/>
            </a:xfrm>
            <a:prstGeom prst="rect">
              <a:avLst/>
            </a:prstGeom>
          </p:spPr>
        </p:pic>
        <p:sp>
          <p:nvSpPr>
            <p:cNvPr id="7" name="TextBox 6"/>
            <p:cNvSpPr txBox="1"/>
            <p:nvPr/>
          </p:nvSpPr>
          <p:spPr>
            <a:xfrm>
              <a:off x="1143000" y="5867400"/>
              <a:ext cx="1447800" cy="369332"/>
            </a:xfrm>
            <a:prstGeom prst="rect">
              <a:avLst/>
            </a:prstGeom>
            <a:noFill/>
          </p:spPr>
          <p:txBody>
            <a:bodyPr wrap="square" rtlCol="0">
              <a:spAutoFit/>
            </a:bodyPr>
            <a:lstStyle/>
            <a:p>
              <a:pPr algn="ctr"/>
              <a:r>
                <a:rPr lang="en-US" b="1" dirty="0">
                  <a:solidFill>
                    <a:schemeClr val="bg1"/>
                  </a:solidFill>
                </a:rPr>
                <a:t>COCAINE</a:t>
              </a:r>
            </a:p>
          </p:txBody>
        </p:sp>
      </p:grpSp>
      <p:sp>
        <p:nvSpPr>
          <p:cNvPr id="2" name="Title 1"/>
          <p:cNvSpPr>
            <a:spLocks noGrp="1"/>
          </p:cNvSpPr>
          <p:nvPr>
            <p:ph type="title"/>
          </p:nvPr>
        </p:nvSpPr>
        <p:spPr>
          <a:xfrm>
            <a:off x="190500" y="357744"/>
            <a:ext cx="9029700" cy="1283515"/>
          </a:xfrm>
        </p:spPr>
        <p:txBody>
          <a:bodyPr>
            <a:noAutofit/>
          </a:bodyPr>
          <a:lstStyle/>
          <a:p>
            <a:r>
              <a:rPr lang="en-US" dirty="0"/>
              <a:t>Primary Stimulant Rates, by State/Jurisdiction: 2004-2014</a:t>
            </a:r>
          </a:p>
        </p:txBody>
      </p:sp>
      <p:sp>
        <p:nvSpPr>
          <p:cNvPr id="4" name="Slide Number Placeholder 3"/>
          <p:cNvSpPr>
            <a:spLocks noGrp="1"/>
          </p:cNvSpPr>
          <p:nvPr>
            <p:ph type="sldNum" sz="quarter" idx="12"/>
          </p:nvPr>
        </p:nvSpPr>
        <p:spPr/>
        <p:txBody>
          <a:bodyPr/>
          <a:lstStyle/>
          <a:p>
            <a:r>
              <a:rPr lang="en-US" altLang="en-US" dirty="0" smtClean="0"/>
              <a:t>25</a:t>
            </a:r>
            <a:endParaRPr lang="en-US" altLang="en-US" dirty="0"/>
          </a:p>
        </p:txBody>
      </p:sp>
      <p:grpSp>
        <p:nvGrpSpPr>
          <p:cNvPr id="11" name="Group 10"/>
          <p:cNvGrpSpPr/>
          <p:nvPr/>
        </p:nvGrpSpPr>
        <p:grpSpPr>
          <a:xfrm>
            <a:off x="914400" y="1738248"/>
            <a:ext cx="7308056" cy="4805643"/>
            <a:chOff x="914400" y="1738248"/>
            <a:chExt cx="7308056" cy="4805643"/>
          </a:xfrm>
        </p:grpSpPr>
        <p:pic>
          <p:nvPicPr>
            <p:cNvPr id="6" name="Picture 5"/>
            <p:cNvPicPr>
              <a:picLocks noChangeAspect="1"/>
            </p:cNvPicPr>
            <p:nvPr/>
          </p:nvPicPr>
          <p:blipFill>
            <a:blip r:embed="rId4"/>
            <a:stretch>
              <a:fillRect/>
            </a:stretch>
          </p:blipFill>
          <p:spPr>
            <a:xfrm>
              <a:off x="914400" y="1738248"/>
              <a:ext cx="7308056" cy="4805643"/>
            </a:xfrm>
            <a:prstGeom prst="rect">
              <a:avLst/>
            </a:prstGeom>
          </p:spPr>
        </p:pic>
        <p:sp>
          <p:nvSpPr>
            <p:cNvPr id="9" name="TextBox 8"/>
            <p:cNvSpPr txBox="1"/>
            <p:nvPr/>
          </p:nvSpPr>
          <p:spPr>
            <a:xfrm>
              <a:off x="1215628" y="5851268"/>
              <a:ext cx="1524000" cy="369332"/>
            </a:xfrm>
            <a:prstGeom prst="rect">
              <a:avLst/>
            </a:prstGeom>
            <a:noFill/>
          </p:spPr>
          <p:txBody>
            <a:bodyPr wrap="square" rtlCol="0">
              <a:spAutoFit/>
            </a:bodyPr>
            <a:lstStyle/>
            <a:p>
              <a:pPr algn="ctr"/>
              <a:r>
                <a:rPr lang="en-US" b="1" dirty="0">
                  <a:solidFill>
                    <a:schemeClr val="bg1"/>
                  </a:solidFill>
                </a:rPr>
                <a:t>METH/AMPH</a:t>
              </a:r>
            </a:p>
          </p:txBody>
        </p:sp>
      </p:grpSp>
      <p:sp>
        <p:nvSpPr>
          <p:cNvPr id="12" name="Rectangle 4"/>
          <p:cNvSpPr>
            <a:spLocks noChangeArrowheads="1"/>
          </p:cNvSpPr>
          <p:nvPr/>
        </p:nvSpPr>
        <p:spPr bwMode="auto">
          <a:xfrm>
            <a:off x="0" y="6546850"/>
            <a:ext cx="467974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SAMHSA, Treatment Episode Data Set, 2014  results.</a:t>
            </a:r>
          </a:p>
        </p:txBody>
      </p:sp>
    </p:spTree>
    <p:extLst>
      <p:ext uri="{BB962C8B-B14F-4D97-AF65-F5344CB8AC3E}">
        <p14:creationId xmlns:p14="http://schemas.microsoft.com/office/powerpoint/2010/main" val="203039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9432"/>
          </a:xfrm>
        </p:spPr>
        <p:txBody>
          <a:bodyPr>
            <a:normAutofit fontScale="90000"/>
          </a:bodyPr>
          <a:lstStyle/>
          <a:p>
            <a:r>
              <a:rPr lang="en-US" dirty="0"/>
              <a:t>Past 3o Day Use of Stimulants among </a:t>
            </a:r>
            <a:br>
              <a:rPr lang="en-US" dirty="0"/>
            </a:br>
            <a:r>
              <a:rPr lang="en-US" dirty="0"/>
              <a:t>8</a:t>
            </a:r>
            <a:r>
              <a:rPr lang="en-US" baseline="30000" dirty="0"/>
              <a:t>th</a:t>
            </a:r>
            <a:r>
              <a:rPr lang="en-US" dirty="0"/>
              <a:t>, 10</a:t>
            </a:r>
            <a:r>
              <a:rPr lang="en-US" baseline="30000" dirty="0"/>
              <a:t>th</a:t>
            </a:r>
            <a:r>
              <a:rPr lang="en-US" dirty="0"/>
              <a:t>, and 12</a:t>
            </a:r>
            <a:r>
              <a:rPr lang="en-US" baseline="30000" dirty="0"/>
              <a:t>th</a:t>
            </a:r>
            <a:r>
              <a:rPr lang="en-US" dirty="0"/>
              <a:t> Graders: 2016</a:t>
            </a:r>
          </a:p>
        </p:txBody>
      </p:sp>
      <p:graphicFrame>
        <p:nvGraphicFramePr>
          <p:cNvPr id="9" name="Content Placeholder 8"/>
          <p:cNvGraphicFramePr>
            <a:graphicFrameLocks noGrp="1"/>
          </p:cNvGraphicFramePr>
          <p:nvPr>
            <p:ph idx="1"/>
            <p:extLst/>
          </p:nvPr>
        </p:nvGraphicFramePr>
        <p:xfrm>
          <a:off x="190500" y="1825625"/>
          <a:ext cx="8801100" cy="4535704"/>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r>
              <a:rPr lang="en-US" altLang="en-US" dirty="0" smtClean="0"/>
              <a:t>26</a:t>
            </a:r>
            <a:endParaRPr lang="en-US" altLang="en-US" dirty="0"/>
          </a:p>
        </p:txBody>
      </p:sp>
      <p:sp>
        <p:nvSpPr>
          <p:cNvPr id="7" name="Rectangle 4"/>
          <p:cNvSpPr>
            <a:spLocks noChangeArrowheads="1"/>
          </p:cNvSpPr>
          <p:nvPr/>
        </p:nvSpPr>
        <p:spPr bwMode="auto">
          <a:xfrm>
            <a:off x="0" y="6546850"/>
            <a:ext cx="4054251"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Monitoring the Future Study, 2016 results.</a:t>
            </a:r>
          </a:p>
        </p:txBody>
      </p:sp>
    </p:spTree>
    <p:extLst>
      <p:ext uri="{BB962C8B-B14F-4D97-AF65-F5344CB8AC3E}">
        <p14:creationId xmlns:p14="http://schemas.microsoft.com/office/powerpoint/2010/main" val="5798744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altLang="en-US" dirty="0" smtClean="0"/>
              <a:t>27</a:t>
            </a:r>
            <a:endParaRPr lang="en-US" altLang="en-US" dirty="0"/>
          </a:p>
        </p:txBody>
      </p:sp>
      <p:sp>
        <p:nvSpPr>
          <p:cNvPr id="6" name="Rectangle 4"/>
          <p:cNvSpPr>
            <a:spLocks noChangeArrowheads="1"/>
          </p:cNvSpPr>
          <p:nvPr/>
        </p:nvSpPr>
        <p:spPr bwMode="auto">
          <a:xfrm>
            <a:off x="0" y="6546850"/>
            <a:ext cx="5923225"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National Center for Health Statistics, CDC Wonder, 2001-2014 results.</a:t>
            </a:r>
            <a:endParaRPr lang="en-US" sz="1400" dirty="0">
              <a:solidFill>
                <a:schemeClr val="tx2"/>
              </a:solidFill>
              <a:latin typeface="Calibri" pitchFamily="34" charset="0"/>
            </a:endParaRPr>
          </a:p>
        </p:txBody>
      </p:sp>
      <p:pic>
        <p:nvPicPr>
          <p:cNvPr id="2" name="Picture 1"/>
          <p:cNvPicPr>
            <a:picLocks noChangeAspect="1"/>
          </p:cNvPicPr>
          <p:nvPr/>
        </p:nvPicPr>
        <p:blipFill>
          <a:blip r:embed="rId3"/>
          <a:stretch>
            <a:fillRect/>
          </a:stretch>
        </p:blipFill>
        <p:spPr>
          <a:xfrm>
            <a:off x="768891" y="549154"/>
            <a:ext cx="7606218" cy="5759693"/>
          </a:xfrm>
          <a:prstGeom prst="rect">
            <a:avLst/>
          </a:prstGeom>
        </p:spPr>
      </p:pic>
    </p:spTree>
    <p:extLst>
      <p:ext uri="{BB962C8B-B14F-4D97-AF65-F5344CB8AC3E}">
        <p14:creationId xmlns:p14="http://schemas.microsoft.com/office/powerpoint/2010/main" val="33619251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7745"/>
            <a:ext cx="8915400" cy="1234332"/>
          </a:xfrm>
        </p:spPr>
        <p:txBody>
          <a:bodyPr>
            <a:normAutofit fontScale="90000"/>
          </a:bodyPr>
          <a:lstStyle/>
          <a:p>
            <a:r>
              <a:rPr lang="en-US" dirty="0"/>
              <a:t>Stimulant Use and HIV Testing Status among LA County Treatment Discharges: FY 2015-16</a:t>
            </a:r>
          </a:p>
        </p:txBody>
      </p:sp>
      <p:graphicFrame>
        <p:nvGraphicFramePr>
          <p:cNvPr id="4" name="Content Placeholder 6"/>
          <p:cNvGraphicFramePr>
            <a:graphicFrameLocks/>
          </p:cNvGraphicFramePr>
          <p:nvPr>
            <p:extLst/>
          </p:nvPr>
        </p:nvGraphicFramePr>
        <p:xfrm>
          <a:off x="656771" y="1981200"/>
          <a:ext cx="7830458" cy="4482777"/>
        </p:xfrm>
        <a:graphic>
          <a:graphicData uri="http://schemas.openxmlformats.org/drawingml/2006/table">
            <a:tbl>
              <a:tblPr firstRow="1" firstCol="1" bandRow="1">
                <a:tableStyleId>{69CF1AB2-1976-4502-BF36-3FF5EA218861}</a:tableStyleId>
              </a:tblPr>
              <a:tblGrid>
                <a:gridCol w="4492352">
                  <a:extLst>
                    <a:ext uri="{9D8B030D-6E8A-4147-A177-3AD203B41FA5}">
                      <a16:colId xmlns:a16="http://schemas.microsoft.com/office/drawing/2014/main" val="4214978998"/>
                    </a:ext>
                  </a:extLst>
                </a:gridCol>
                <a:gridCol w="3338106">
                  <a:extLst>
                    <a:ext uri="{9D8B030D-6E8A-4147-A177-3AD203B41FA5}">
                      <a16:colId xmlns:a16="http://schemas.microsoft.com/office/drawing/2014/main" val="1708022402"/>
                    </a:ext>
                  </a:extLst>
                </a:gridCol>
              </a:tblGrid>
              <a:tr h="752978">
                <a:tc>
                  <a:txBody>
                    <a:bodyPr/>
                    <a:lstStyle/>
                    <a:p>
                      <a:pPr marL="0" marR="0">
                        <a:lnSpc>
                          <a:spcPct val="107000"/>
                        </a:lnSpc>
                        <a:spcBef>
                          <a:spcPts val="0"/>
                        </a:spcBef>
                        <a:spcAft>
                          <a:spcPts val="0"/>
                        </a:spcAft>
                      </a:pPr>
                      <a:r>
                        <a:rPr lang="en-US" sz="1800" dirty="0">
                          <a:effectLst/>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tc>
                <a:tc>
                  <a:txBody>
                    <a:bodyPr/>
                    <a:lstStyle/>
                    <a:p>
                      <a:pPr marL="0" marR="0" algn="ctr">
                        <a:lnSpc>
                          <a:spcPct val="107000"/>
                        </a:lnSpc>
                        <a:spcBef>
                          <a:spcPts val="0"/>
                        </a:spcBef>
                        <a:spcAft>
                          <a:spcPts val="0"/>
                        </a:spcAft>
                        <a:tabLst>
                          <a:tab pos="1007745" algn="l"/>
                        </a:tabLst>
                      </a:pPr>
                      <a:r>
                        <a:rPr lang="en-US" sz="1800" dirty="0">
                          <a:effectLst/>
                        </a:rPr>
                        <a:t>Discharged Patients</a:t>
                      </a:r>
                      <a:endParaRPr lang="en-US" sz="2400" dirty="0">
                        <a:effectLst/>
                      </a:endParaRPr>
                    </a:p>
                    <a:p>
                      <a:pPr marL="0" marR="0" algn="ctr">
                        <a:lnSpc>
                          <a:spcPct val="107000"/>
                        </a:lnSpc>
                        <a:spcBef>
                          <a:spcPts val="0"/>
                        </a:spcBef>
                        <a:spcAft>
                          <a:spcPts val="0"/>
                        </a:spcAft>
                        <a:tabLst>
                          <a:tab pos="1007745" algn="l"/>
                        </a:tabLst>
                      </a:pPr>
                      <a:r>
                        <a:rPr lang="en-US" sz="1800" dirty="0">
                          <a:effectLst/>
                        </a:rPr>
                        <a:t>(N = 23,781)</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1670586491"/>
                  </a:ext>
                </a:extLst>
              </a:tr>
              <a:tr h="367942">
                <a:tc>
                  <a:txBody>
                    <a:bodyPr/>
                    <a:lstStyle/>
                    <a:p>
                      <a:pPr marL="0" marR="0">
                        <a:lnSpc>
                          <a:spcPct val="107000"/>
                        </a:lnSpc>
                        <a:spcBef>
                          <a:spcPts val="400"/>
                        </a:spcBef>
                        <a:spcAft>
                          <a:spcPts val="0"/>
                        </a:spcAft>
                      </a:pPr>
                      <a:r>
                        <a:rPr lang="en-US" sz="1800" dirty="0">
                          <a:effectLst/>
                        </a:rPr>
                        <a:t>Primary Substance Use Disorder</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400"/>
                        </a:spcBef>
                        <a:spcAft>
                          <a:spcPts val="0"/>
                        </a:spcAft>
                        <a:tabLst>
                          <a:tab pos="1007745" algn="l"/>
                        </a:tabLst>
                      </a:pPr>
                      <a:r>
                        <a:rPr lang="en-US" sz="1800" dirty="0">
                          <a:effectLst/>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48112839"/>
                  </a:ext>
                </a:extLst>
              </a:tr>
              <a:tr h="367942">
                <a:tc>
                  <a:txBody>
                    <a:bodyPr/>
                    <a:lstStyle/>
                    <a:p>
                      <a:pPr marL="170180" marR="0">
                        <a:lnSpc>
                          <a:spcPct val="107000"/>
                        </a:lnSpc>
                        <a:spcBef>
                          <a:spcPts val="0"/>
                        </a:spcBef>
                        <a:spcAft>
                          <a:spcPts val="0"/>
                        </a:spcAft>
                      </a:pPr>
                      <a:r>
                        <a:rPr lang="en-US" sz="1800" b="0" dirty="0">
                          <a:effectLst/>
                        </a:rPr>
                        <a:t>Methamphetamine</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10.2% (2,415)</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806299812"/>
                  </a:ext>
                </a:extLst>
              </a:tr>
              <a:tr h="367942">
                <a:tc>
                  <a:txBody>
                    <a:bodyPr/>
                    <a:lstStyle/>
                    <a:p>
                      <a:pPr marL="170180" marR="0">
                        <a:lnSpc>
                          <a:spcPct val="107000"/>
                        </a:lnSpc>
                        <a:spcBef>
                          <a:spcPts val="0"/>
                        </a:spcBef>
                        <a:spcAft>
                          <a:spcPts val="0"/>
                        </a:spcAft>
                      </a:pPr>
                      <a:r>
                        <a:rPr lang="en-US" sz="1800" b="0" dirty="0">
                          <a:effectLst/>
                        </a:rPr>
                        <a:t>Cocaine</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4.6% (1,087)</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247604480"/>
                  </a:ext>
                </a:extLst>
              </a:tr>
              <a:tr h="367942">
                <a:tc>
                  <a:txBody>
                    <a:bodyPr/>
                    <a:lstStyle/>
                    <a:p>
                      <a:pPr marL="0" marR="0">
                        <a:lnSpc>
                          <a:spcPct val="107000"/>
                        </a:lnSpc>
                        <a:spcBef>
                          <a:spcPts val="400"/>
                        </a:spcBef>
                        <a:spcAft>
                          <a:spcPts val="0"/>
                        </a:spcAft>
                      </a:pPr>
                      <a:r>
                        <a:rPr lang="en-US" sz="1800">
                          <a:effectLst/>
                        </a:rPr>
                        <a:t>Secondary Substance Use Disorder</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400"/>
                        </a:spcBef>
                        <a:spcAft>
                          <a:spcPts val="0"/>
                        </a:spcAft>
                        <a:tabLst>
                          <a:tab pos="1007745" algn="l"/>
                        </a:tabLst>
                      </a:pPr>
                      <a:r>
                        <a:rPr lang="en-US" sz="1800" dirty="0">
                          <a:effectLst/>
                        </a:rPr>
                        <a:t> </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505196654"/>
                  </a:ext>
                </a:extLst>
              </a:tr>
              <a:tr h="367942">
                <a:tc>
                  <a:txBody>
                    <a:bodyPr/>
                    <a:lstStyle/>
                    <a:p>
                      <a:pPr marL="170180" marR="0">
                        <a:lnSpc>
                          <a:spcPct val="107000"/>
                        </a:lnSpc>
                        <a:spcBef>
                          <a:spcPts val="0"/>
                        </a:spcBef>
                        <a:spcAft>
                          <a:spcPts val="0"/>
                        </a:spcAft>
                      </a:pPr>
                      <a:r>
                        <a:rPr lang="en-US" sz="1800" b="0" dirty="0">
                          <a:effectLst/>
                        </a:rPr>
                        <a:t>Methamphetamine</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12.2% (2,890)</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282898982"/>
                  </a:ext>
                </a:extLst>
              </a:tr>
              <a:tr h="418321">
                <a:tc>
                  <a:txBody>
                    <a:bodyPr/>
                    <a:lstStyle/>
                    <a:p>
                      <a:pPr marL="170180" marR="0">
                        <a:lnSpc>
                          <a:spcPct val="107000"/>
                        </a:lnSpc>
                        <a:spcBef>
                          <a:spcPts val="0"/>
                        </a:spcBef>
                        <a:spcAft>
                          <a:spcPts val="0"/>
                        </a:spcAft>
                      </a:pPr>
                      <a:r>
                        <a:rPr lang="en-US" sz="1800" b="0" dirty="0">
                          <a:effectLst/>
                        </a:rPr>
                        <a:t>Cocaine</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4.6% (1,098)</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672511629"/>
                  </a:ext>
                </a:extLst>
              </a:tr>
              <a:tr h="367942">
                <a:tc>
                  <a:txBody>
                    <a:bodyPr/>
                    <a:lstStyle/>
                    <a:p>
                      <a:pPr marL="0" marR="0">
                        <a:lnSpc>
                          <a:spcPct val="107000"/>
                        </a:lnSpc>
                        <a:spcBef>
                          <a:spcPts val="400"/>
                        </a:spcBef>
                        <a:spcAft>
                          <a:spcPts val="0"/>
                        </a:spcAft>
                      </a:pPr>
                      <a:r>
                        <a:rPr lang="en-US" sz="1800">
                          <a:effectLst/>
                        </a:rPr>
                        <a:t>HIV Testing at Discharge</a:t>
                      </a:r>
                      <a:endParaRPr lang="en-US" sz="240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endParaRPr lang="en-US" sz="18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24455634"/>
                  </a:ext>
                </a:extLst>
              </a:tr>
              <a:tr h="367942">
                <a:tc>
                  <a:txBody>
                    <a:bodyPr/>
                    <a:lstStyle/>
                    <a:p>
                      <a:pPr marL="170180" marR="0">
                        <a:lnSpc>
                          <a:spcPct val="107000"/>
                        </a:lnSpc>
                        <a:spcBef>
                          <a:spcPts val="0"/>
                        </a:spcBef>
                        <a:spcAft>
                          <a:spcPts val="0"/>
                        </a:spcAft>
                      </a:pPr>
                      <a:r>
                        <a:rPr lang="en-US" sz="1800" b="0" dirty="0">
                          <a:effectLst/>
                        </a:rPr>
                        <a:t>Tested for HIV/</a:t>
                      </a:r>
                      <a:r>
                        <a:rPr lang="en-US" sz="1800" b="0" dirty="0" err="1">
                          <a:effectLst/>
                        </a:rPr>
                        <a:t>AIDS</a:t>
                      </a:r>
                      <a:r>
                        <a:rPr lang="en-US" sz="1800" b="0" baseline="30000" dirty="0" err="1">
                          <a:effectLst/>
                        </a:rPr>
                        <a:t>i</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40.7% (8,650)</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3103926725"/>
                  </a:ext>
                </a:extLst>
              </a:tr>
              <a:tr h="367942">
                <a:tc>
                  <a:txBody>
                    <a:bodyPr/>
                    <a:lstStyle/>
                    <a:p>
                      <a:pPr marL="170180" marR="0">
                        <a:lnSpc>
                          <a:spcPct val="107000"/>
                        </a:lnSpc>
                        <a:spcBef>
                          <a:spcPts val="0"/>
                        </a:spcBef>
                        <a:spcAft>
                          <a:spcPts val="0"/>
                        </a:spcAft>
                      </a:pPr>
                      <a:r>
                        <a:rPr lang="en-US" sz="1800" b="0" dirty="0">
                          <a:effectLst/>
                        </a:rPr>
                        <a:t>Returned for </a:t>
                      </a:r>
                      <a:r>
                        <a:rPr lang="en-US" sz="1800" b="0" dirty="0" err="1">
                          <a:effectLst/>
                        </a:rPr>
                        <a:t>Results</a:t>
                      </a:r>
                      <a:r>
                        <a:rPr lang="en-US" sz="1800" b="0" baseline="30000" dirty="0" err="1">
                          <a:effectLst/>
                        </a:rPr>
                        <a:t>i</a:t>
                      </a:r>
                      <a:endParaRPr lang="en-US" sz="2400" b="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tc>
                  <a:txBody>
                    <a:bodyPr/>
                    <a:lstStyle/>
                    <a:p>
                      <a:pPr marL="0" marR="0" algn="ctr">
                        <a:lnSpc>
                          <a:spcPct val="107000"/>
                        </a:lnSpc>
                        <a:spcBef>
                          <a:spcPts val="0"/>
                        </a:spcBef>
                        <a:spcAft>
                          <a:spcPts val="0"/>
                        </a:spcAft>
                        <a:tabLst>
                          <a:tab pos="1007745" algn="l"/>
                        </a:tabLst>
                      </a:pPr>
                      <a:r>
                        <a:rPr lang="en-US" sz="1800" dirty="0">
                          <a:effectLst/>
                        </a:rPr>
                        <a:t>35.7% (7,568)</a:t>
                      </a:r>
                      <a:endParaRPr lang="en-US" sz="2400"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nchor="ctr"/>
                </a:tc>
                <a:extLst>
                  <a:ext uri="{0D108BD9-81ED-4DB2-BD59-A6C34878D82A}">
                    <a16:rowId xmlns:a16="http://schemas.microsoft.com/office/drawing/2014/main" val="119109132"/>
                  </a:ext>
                </a:extLst>
              </a:tr>
              <a:tr h="367942">
                <a:tc gridSpan="2">
                  <a:txBody>
                    <a:bodyPr/>
                    <a:lstStyle/>
                    <a:p>
                      <a:pPr marL="0" marR="0">
                        <a:lnSpc>
                          <a:spcPct val="107000"/>
                        </a:lnSpc>
                        <a:spcBef>
                          <a:spcPts val="0"/>
                        </a:spcBef>
                        <a:spcAft>
                          <a:spcPts val="0"/>
                        </a:spcAft>
                        <a:tabLst>
                          <a:tab pos="1007745" algn="l"/>
                        </a:tabLst>
                      </a:pPr>
                      <a:r>
                        <a:rPr lang="en-US" sz="1600" b="0" i="1" baseline="30000" dirty="0" err="1">
                          <a:effectLst/>
                        </a:rPr>
                        <a:t>I</a:t>
                      </a:r>
                      <a:r>
                        <a:rPr lang="en-US" sz="1600" b="0" i="1" dirty="0" err="1">
                          <a:effectLst/>
                        </a:rPr>
                        <a:t>Totals</a:t>
                      </a:r>
                      <a:r>
                        <a:rPr lang="en-US" sz="1600" b="0" i="1" dirty="0">
                          <a:effectLst/>
                        </a:rPr>
                        <a:t> and percentages reflect missing data. </a:t>
                      </a:r>
                      <a:endParaRPr lang="en-US" sz="2000" b="0" i="1" dirty="0">
                        <a:effectLst/>
                        <a:latin typeface="Arial" panose="020B0604020202020204" pitchFamily="34" charset="0"/>
                        <a:ea typeface="Calibri" panose="020F0502020204030204" pitchFamily="34" charset="0"/>
                        <a:cs typeface="Arial" panose="020B0604020202020204" pitchFamily="34" charset="0"/>
                      </a:endParaRPr>
                    </a:p>
                  </a:txBody>
                  <a:tcPr marL="66674" marR="66674" marT="0" marB="0"/>
                </a:tc>
                <a:tc hMerge="1">
                  <a:txBody>
                    <a:bodyPr/>
                    <a:lstStyle/>
                    <a:p>
                      <a:endParaRPr lang="en-US"/>
                    </a:p>
                  </a:txBody>
                  <a:tcPr/>
                </a:tc>
                <a:extLst>
                  <a:ext uri="{0D108BD9-81ED-4DB2-BD59-A6C34878D82A}">
                    <a16:rowId xmlns:a16="http://schemas.microsoft.com/office/drawing/2014/main" val="3270026507"/>
                  </a:ext>
                </a:extLst>
              </a:tr>
            </a:tbl>
          </a:graphicData>
        </a:graphic>
      </p:graphicFrame>
      <p:sp>
        <p:nvSpPr>
          <p:cNvPr id="5" name="Rectangle 5"/>
          <p:cNvSpPr>
            <a:spLocks noChangeArrowheads="1"/>
          </p:cNvSpPr>
          <p:nvPr/>
        </p:nvSpPr>
        <p:spPr bwMode="auto">
          <a:xfrm>
            <a:off x="0" y="6519446"/>
            <a:ext cx="610590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n-US" altLang="en-US" sz="1600" b="1" dirty="0">
                <a:solidFill>
                  <a:schemeClr val="tx2"/>
                </a:solidFill>
                <a:latin typeface="+mj-lt"/>
              </a:rPr>
              <a:t>SOURCE</a:t>
            </a:r>
            <a:r>
              <a:rPr lang="en-US" altLang="en-US" sz="1600" dirty="0">
                <a:solidFill>
                  <a:schemeClr val="tx2"/>
                </a:solidFill>
                <a:latin typeface="+mj-lt"/>
              </a:rPr>
              <a:t>: Los Angeles County DPH /SAPC, LAPRS, FY 2015-16 results.</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smtClean="0"/>
              <a:t>28</a:t>
            </a:r>
            <a:endParaRPr lang="en-US" altLang="en-US" sz="1200" dirty="0"/>
          </a:p>
        </p:txBody>
      </p:sp>
    </p:spTree>
    <p:extLst>
      <p:ext uri="{BB962C8B-B14F-4D97-AF65-F5344CB8AC3E}">
        <p14:creationId xmlns:p14="http://schemas.microsoft.com/office/powerpoint/2010/main" val="1074632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4111" y="457199"/>
            <a:ext cx="9111310" cy="5904129"/>
          </a:xfrm>
          <a:prstGeom prst="rect">
            <a:avLst/>
          </a:prstGeom>
        </p:spPr>
      </p:pic>
      <p:sp>
        <p:nvSpPr>
          <p:cNvPr id="24578" name="Rectangle 2"/>
          <p:cNvSpPr>
            <a:spLocks noGrp="1"/>
          </p:cNvSpPr>
          <p:nvPr>
            <p:ph type="ctrTitle" idx="4294967295"/>
          </p:nvPr>
        </p:nvSpPr>
        <p:spPr>
          <a:xfrm>
            <a:off x="0" y="2703513"/>
            <a:ext cx="9144000" cy="1450975"/>
          </a:xfrm>
        </p:spPr>
        <p:txBody>
          <a:bodyPr/>
          <a:lstStyle/>
          <a:p>
            <a:pPr algn="ctr"/>
            <a:r>
              <a:rPr lang="en-US" altLang="en-US" b="1" dirty="0">
                <a:solidFill>
                  <a:schemeClr val="bg1"/>
                </a:solidFill>
              </a:rPr>
              <a:t>Stimulants: </a:t>
            </a:r>
            <a:br>
              <a:rPr lang="en-US" altLang="en-US" b="1" dirty="0">
                <a:solidFill>
                  <a:schemeClr val="bg1"/>
                </a:solidFill>
              </a:rPr>
            </a:br>
            <a:r>
              <a:rPr lang="en-US" altLang="en-US" b="1" dirty="0">
                <a:solidFill>
                  <a:schemeClr val="bg1"/>
                </a:solidFill>
              </a:rPr>
              <a:t>What are We Talking About?</a:t>
            </a:r>
          </a:p>
        </p:txBody>
      </p:sp>
      <p:sp>
        <p:nvSpPr>
          <p:cNvPr id="3" name="Slide Number Placeholder 2"/>
          <p:cNvSpPr>
            <a:spLocks noGrp="1"/>
          </p:cNvSpPr>
          <p:nvPr>
            <p:ph type="sldNum" sz="quarter" idx="12"/>
          </p:nvPr>
        </p:nvSpPr>
        <p:spPr>
          <a:xfrm>
            <a:off x="7024366" y="6361328"/>
            <a:ext cx="2057400" cy="365125"/>
          </a:xfrm>
        </p:spPr>
        <p:txBody>
          <a:bodyPr/>
          <a:lstStyle/>
          <a:p>
            <a:r>
              <a:rPr lang="en-US" altLang="en-US" sz="1200" dirty="0" smtClean="0">
                <a:solidFill>
                  <a:schemeClr val="tx1"/>
                </a:solidFill>
              </a:rPr>
              <a:t>29</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bfinnerty\Local Settings\Temporary Internet Files\Content.IE5\ZZ30R8A4\MP9004393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83" y="457200"/>
            <a:ext cx="9016817" cy="601980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800" y="762000"/>
            <a:ext cx="7315200" cy="1293592"/>
          </a:xfrm>
        </p:spPr>
        <p:txBody>
          <a:bodyPr>
            <a:normAutofit/>
          </a:bodyPr>
          <a:lstStyle/>
          <a:p>
            <a:r>
              <a:rPr lang="en-US" sz="4400" b="1" dirty="0">
                <a:solidFill>
                  <a:schemeClr val="bg1">
                    <a:lumMod val="65000"/>
                    <a:lumOff val="35000"/>
                  </a:schemeClr>
                </a:solidFill>
              </a:rPr>
              <a:t>Test Your Knowledge</a:t>
            </a:r>
          </a:p>
        </p:txBody>
      </p:sp>
      <p:sp>
        <p:nvSpPr>
          <p:cNvPr id="7" name="Slide Number Placeholder 2"/>
          <p:cNvSpPr>
            <a:spLocks noGrp="1"/>
          </p:cNvSpPr>
          <p:nvPr>
            <p:ph type="sldNum" sz="quarter" idx="4294967295"/>
          </p:nvPr>
        </p:nvSpPr>
        <p:spPr>
          <a:xfrm>
            <a:off x="7010400" y="6361329"/>
            <a:ext cx="2057400" cy="365125"/>
          </a:xfrm>
          <a:prstGeom prst="rect">
            <a:avLst/>
          </a:prstGeom>
        </p:spPr>
        <p:txBody>
          <a:bodyPr/>
          <a:lstStyle/>
          <a:p>
            <a:pPr algn="r"/>
            <a:r>
              <a:rPr lang="en-US" altLang="en-US" sz="1200" dirty="0">
                <a:solidFill>
                  <a:schemeClr val="tx1"/>
                </a:solidFill>
              </a:rPr>
              <a:t>3</a:t>
            </a:r>
          </a:p>
        </p:txBody>
      </p:sp>
    </p:spTree>
    <p:extLst>
      <p:ext uri="{BB962C8B-B14F-4D97-AF65-F5344CB8AC3E}">
        <p14:creationId xmlns:p14="http://schemas.microsoft.com/office/powerpoint/2010/main" val="214285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a:xfrm>
            <a:off x="228600" y="76200"/>
            <a:ext cx="8915400" cy="1055687"/>
          </a:xfrm>
        </p:spPr>
        <p:txBody>
          <a:bodyPr>
            <a:normAutofit/>
          </a:bodyPr>
          <a:lstStyle/>
          <a:p>
            <a:r>
              <a:rPr lang="en-US" altLang="en-US" sz="4100" dirty="0"/>
              <a:t>The Broader Classification: Stimulants</a:t>
            </a:r>
          </a:p>
        </p:txBody>
      </p:sp>
      <p:sp>
        <p:nvSpPr>
          <p:cNvPr id="14" name="Slide Number Placeholder 2"/>
          <p:cNvSpPr>
            <a:spLocks noGrp="1"/>
          </p:cNvSpPr>
          <p:nvPr>
            <p:ph type="sldNum" sz="quarter" idx="12"/>
          </p:nvPr>
        </p:nvSpPr>
        <p:spPr>
          <a:xfrm>
            <a:off x="7010400" y="6361329"/>
            <a:ext cx="2057400" cy="365125"/>
          </a:xfrm>
        </p:spPr>
        <p:txBody>
          <a:bodyPr/>
          <a:lstStyle/>
          <a:p>
            <a:r>
              <a:rPr lang="en-US" altLang="en-US" sz="1200" dirty="0" smtClean="0"/>
              <a:t>30</a:t>
            </a:r>
            <a:endParaRPr lang="en-US" altLang="en-US" sz="1200" dirty="0"/>
          </a:p>
        </p:txBody>
      </p:sp>
      <p:grpSp>
        <p:nvGrpSpPr>
          <p:cNvPr id="11" name="Group 10"/>
          <p:cNvGrpSpPr/>
          <p:nvPr/>
        </p:nvGrpSpPr>
        <p:grpSpPr>
          <a:xfrm>
            <a:off x="970747" y="4223085"/>
            <a:ext cx="6801653" cy="2479396"/>
            <a:chOff x="970747" y="3881932"/>
            <a:chExt cx="6801653" cy="2479396"/>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4504" y="3881933"/>
              <a:ext cx="3267896" cy="247939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747" y="3881932"/>
              <a:ext cx="3533757" cy="2479395"/>
            </a:xfrm>
            <a:prstGeom prst="rect">
              <a:avLst/>
            </a:prstGeom>
          </p:spPr>
        </p:pic>
      </p:grpSp>
      <p:grpSp>
        <p:nvGrpSpPr>
          <p:cNvPr id="10" name="Group 9"/>
          <p:cNvGrpSpPr/>
          <p:nvPr/>
        </p:nvGrpSpPr>
        <p:grpSpPr>
          <a:xfrm>
            <a:off x="978395" y="1568649"/>
            <a:ext cx="6794005" cy="2173151"/>
            <a:chOff x="978395" y="1363870"/>
            <a:chExt cx="6794005" cy="2173151"/>
          </a:xfrm>
        </p:grpSpPr>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4504" y="1363870"/>
              <a:ext cx="3267896" cy="217315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8395" y="1371600"/>
              <a:ext cx="3526109" cy="2157692"/>
            </a:xfrm>
            <a:prstGeom prst="rect">
              <a:avLst/>
            </a:prstGeom>
          </p:spPr>
        </p:pic>
      </p:grpSp>
      <p:sp>
        <p:nvSpPr>
          <p:cNvPr id="12" name="TextBox 11"/>
          <p:cNvSpPr txBox="1"/>
          <p:nvPr/>
        </p:nvSpPr>
        <p:spPr>
          <a:xfrm>
            <a:off x="3429000" y="1130932"/>
            <a:ext cx="2286000" cy="369332"/>
          </a:xfrm>
          <a:prstGeom prst="rect">
            <a:avLst/>
          </a:prstGeom>
          <a:noFill/>
        </p:spPr>
        <p:txBody>
          <a:bodyPr wrap="square" rtlCol="0">
            <a:spAutoFit/>
          </a:bodyPr>
          <a:lstStyle/>
          <a:p>
            <a:pPr algn="ctr"/>
            <a:r>
              <a:rPr lang="en-US" dirty="0" smtClean="0">
                <a:solidFill>
                  <a:schemeClr val="tx2"/>
                </a:solidFill>
              </a:rPr>
              <a:t>Methamphetamine</a:t>
            </a:r>
            <a:endParaRPr lang="en-US" dirty="0">
              <a:solidFill>
                <a:schemeClr val="tx2"/>
              </a:solidFill>
            </a:endParaRPr>
          </a:p>
        </p:txBody>
      </p:sp>
      <p:sp>
        <p:nvSpPr>
          <p:cNvPr id="23" name="TextBox 22"/>
          <p:cNvSpPr txBox="1"/>
          <p:nvPr/>
        </p:nvSpPr>
        <p:spPr>
          <a:xfrm>
            <a:off x="3128552" y="3810185"/>
            <a:ext cx="2886896" cy="369332"/>
          </a:xfrm>
          <a:prstGeom prst="rect">
            <a:avLst/>
          </a:prstGeom>
          <a:noFill/>
        </p:spPr>
        <p:txBody>
          <a:bodyPr wrap="square" rtlCol="0">
            <a:spAutoFit/>
          </a:bodyPr>
          <a:lstStyle/>
          <a:p>
            <a:pPr algn="ctr"/>
            <a:r>
              <a:rPr lang="en-US" dirty="0" smtClean="0">
                <a:solidFill>
                  <a:schemeClr val="tx2"/>
                </a:solidFill>
              </a:rPr>
              <a:t>Powder and Crack Cocaine</a:t>
            </a:r>
            <a:endParaRPr lang="en-US" dirty="0">
              <a:solidFill>
                <a:schemeClr val="tx2"/>
              </a:solidFill>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231494" y="381000"/>
            <a:ext cx="8915400" cy="879474"/>
          </a:xfrm>
        </p:spPr>
        <p:txBody>
          <a:bodyPr/>
          <a:lstStyle/>
          <a:p>
            <a:r>
              <a:rPr lang="en-US" altLang="en-US" sz="4100" dirty="0"/>
              <a:t>Forms of Cocaine</a:t>
            </a:r>
          </a:p>
        </p:txBody>
      </p:sp>
      <p:sp>
        <p:nvSpPr>
          <p:cNvPr id="26627" name="Rectangle 3"/>
          <p:cNvSpPr>
            <a:spLocks noGrp="1" noChangeArrowheads="1"/>
          </p:cNvSpPr>
          <p:nvPr>
            <p:ph idx="1"/>
          </p:nvPr>
        </p:nvSpPr>
        <p:spPr>
          <a:xfrm>
            <a:off x="533400" y="1825625"/>
            <a:ext cx="7675350" cy="4351338"/>
          </a:xfrm>
        </p:spPr>
        <p:txBody>
          <a:bodyPr>
            <a:normAutofit/>
          </a:bodyPr>
          <a:lstStyle/>
          <a:p>
            <a:pPr>
              <a:buClr>
                <a:srgbClr val="FFFF00"/>
              </a:buClr>
            </a:pPr>
            <a:r>
              <a:rPr lang="en-US" altLang="en-US" sz="3200" dirty="0"/>
              <a:t>Powder cocaine</a:t>
            </a:r>
          </a:p>
          <a:p>
            <a:pPr>
              <a:buClr>
                <a:srgbClr val="FFFF00"/>
              </a:buClr>
              <a:buFont typeface="Arial" panose="020B0604020202020204" pitchFamily="34" charset="0"/>
              <a:buNone/>
            </a:pPr>
            <a:r>
              <a:rPr lang="en-US" altLang="en-US" sz="3200" dirty="0"/>
              <a:t>          (Hydrochloride salt)</a:t>
            </a:r>
          </a:p>
          <a:p>
            <a:pPr>
              <a:buClr>
                <a:srgbClr val="FFFF00"/>
              </a:buClr>
            </a:pPr>
            <a:endParaRPr lang="en-US" altLang="en-US" sz="3200" dirty="0"/>
          </a:p>
          <a:p>
            <a:pPr>
              <a:buClr>
                <a:srgbClr val="FFFF00"/>
              </a:buClr>
            </a:pPr>
            <a:r>
              <a:rPr lang="en-US" altLang="en-US" sz="3200" dirty="0" err="1"/>
              <a:t>Smokeable</a:t>
            </a:r>
            <a:r>
              <a:rPr lang="en-US" altLang="en-US" sz="3200" dirty="0"/>
              <a:t> cocaine </a:t>
            </a:r>
          </a:p>
          <a:p>
            <a:pPr>
              <a:buClr>
                <a:srgbClr val="FFFF00"/>
              </a:buClr>
              <a:buFont typeface="Arial" panose="020B0604020202020204" pitchFamily="34" charset="0"/>
              <a:buNone/>
            </a:pPr>
            <a:r>
              <a:rPr lang="en-US" altLang="en-US" sz="3200" dirty="0"/>
              <a:t>          (crack, rock, freebase)		</a:t>
            </a:r>
          </a:p>
          <a:p>
            <a:pPr>
              <a:buClr>
                <a:srgbClr val="FFFF00"/>
              </a:buClr>
              <a:buFont typeface="Arial" panose="020B0604020202020204" pitchFamily="34" charset="0"/>
              <a:buNone/>
            </a:pPr>
            <a:r>
              <a:rPr lang="en-US" altLang="en-US" sz="3200" dirty="0"/>
              <a:t>	</a:t>
            </a:r>
          </a:p>
          <a:p>
            <a:pPr>
              <a:buClr>
                <a:srgbClr val="FFFF00"/>
              </a:buClr>
            </a:pPr>
            <a:r>
              <a:rPr lang="en-US" altLang="en-US" sz="3200" dirty="0"/>
              <a:t>Cocaine half-life: ~1-2 hours</a:t>
            </a:r>
          </a:p>
          <a:p>
            <a:pPr>
              <a:buClr>
                <a:srgbClr val="FFFF00"/>
              </a:buClr>
            </a:pPr>
            <a:endParaRPr lang="en-US" altLang="en-US" sz="3200" dirty="0"/>
          </a:p>
        </p:txBody>
      </p:sp>
      <p:sp>
        <p:nvSpPr>
          <p:cNvPr id="26630" name="Rectangle 6"/>
          <p:cNvSpPr>
            <a:spLocks noChangeArrowheads="1"/>
          </p:cNvSpPr>
          <p:nvPr/>
        </p:nvSpPr>
        <p:spPr bwMode="auto">
          <a:xfrm>
            <a:off x="0" y="6546850"/>
            <a:ext cx="4443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GB" altLang="en-US" sz="1400" dirty="0">
                <a:solidFill>
                  <a:schemeClr val="tx2"/>
                </a:solidFill>
                <a:latin typeface="Calibri" panose="020F0502020204030204" pitchFamily="34" charset="0"/>
              </a:rPr>
              <a:t>SOURCE: NIDA </a:t>
            </a:r>
            <a:r>
              <a:rPr lang="en-GB" altLang="en-US" sz="1400" dirty="0" err="1">
                <a:solidFill>
                  <a:schemeClr val="tx2"/>
                </a:solidFill>
                <a:latin typeface="Calibri" panose="020F0502020204030204" pitchFamily="34" charset="0"/>
              </a:rPr>
              <a:t>InfoFacts</a:t>
            </a:r>
            <a:r>
              <a:rPr lang="en-GB" altLang="en-US" sz="1400" dirty="0">
                <a:solidFill>
                  <a:schemeClr val="tx2"/>
                </a:solidFill>
                <a:latin typeface="Calibri" panose="020F0502020204030204" pitchFamily="34" charset="0"/>
              </a:rPr>
              <a:t>; http://emedicine.medscape.com.</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smtClean="0"/>
              <a:t>31</a:t>
            </a:r>
            <a:endParaRPr lang="en-US" altLang="en-US"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0" y="3809360"/>
            <a:ext cx="2929147" cy="184270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0445" y="1543049"/>
            <a:ext cx="2390655" cy="1983735"/>
          </a:xfrm>
          <a:prstGeom prst="rect">
            <a:avLst/>
          </a:prstGeom>
        </p:spPr>
      </p:pic>
    </p:spTree>
    <p:custDataLst>
      <p:tags r:id="rId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p:cNvSpPr>
          <p:nvPr>
            <p:ph type="title"/>
          </p:nvPr>
        </p:nvSpPr>
        <p:spPr>
          <a:xfrm>
            <a:off x="228600" y="377825"/>
            <a:ext cx="8915400" cy="841375"/>
          </a:xfrm>
        </p:spPr>
        <p:txBody>
          <a:bodyPr>
            <a:normAutofit/>
          </a:bodyPr>
          <a:lstStyle/>
          <a:p>
            <a:r>
              <a:rPr lang="en-US" altLang="en-US" dirty="0"/>
              <a:t>Crack in More Detail</a:t>
            </a:r>
          </a:p>
        </p:txBody>
      </p:sp>
      <p:sp>
        <p:nvSpPr>
          <p:cNvPr id="28675" name="Rectangle 3"/>
          <p:cNvSpPr>
            <a:spLocks noGrp="1"/>
          </p:cNvSpPr>
          <p:nvPr>
            <p:ph idx="1"/>
          </p:nvPr>
        </p:nvSpPr>
        <p:spPr>
          <a:xfrm>
            <a:off x="685800" y="1447800"/>
            <a:ext cx="7543800" cy="4495800"/>
          </a:xfrm>
        </p:spPr>
        <p:txBody>
          <a:bodyPr>
            <a:noAutofit/>
          </a:bodyPr>
          <a:lstStyle/>
          <a:p>
            <a:pPr>
              <a:buClr>
                <a:schemeClr val="tx2">
                  <a:lumMod val="60000"/>
                  <a:lumOff val="40000"/>
                </a:schemeClr>
              </a:buClr>
            </a:pPr>
            <a:r>
              <a:rPr lang="en-US" altLang="en-US" sz="3200" dirty="0">
                <a:solidFill>
                  <a:schemeClr val="tx2"/>
                </a:solidFill>
              </a:rPr>
              <a:t>Freebase form </a:t>
            </a:r>
            <a:r>
              <a:rPr lang="en-US" altLang="en-US" sz="3200" dirty="0"/>
              <a:t>of cocaine </a:t>
            </a:r>
            <a:br>
              <a:rPr lang="en-US" altLang="en-US" sz="3200" dirty="0"/>
            </a:br>
            <a:r>
              <a:rPr lang="en-US" altLang="en-US" sz="3200" dirty="0"/>
              <a:t>that has been processed </a:t>
            </a:r>
            <a:br>
              <a:rPr lang="en-US" altLang="en-US" sz="3200" dirty="0"/>
            </a:br>
            <a:r>
              <a:rPr lang="en-US" altLang="en-US" sz="3200" dirty="0"/>
              <a:t>from the powdered cocaine </a:t>
            </a:r>
            <a:br>
              <a:rPr lang="en-US" altLang="en-US" sz="3200" dirty="0"/>
            </a:br>
            <a:r>
              <a:rPr lang="en-US" altLang="en-US" sz="3200" dirty="0"/>
              <a:t>hydrochloride form to a substance that can be </a:t>
            </a:r>
            <a:r>
              <a:rPr lang="en-US" altLang="en-US" sz="3200" dirty="0">
                <a:solidFill>
                  <a:schemeClr val="tx2"/>
                </a:solidFill>
              </a:rPr>
              <a:t>smoked</a:t>
            </a:r>
            <a:r>
              <a:rPr lang="en-US" altLang="en-US" sz="3200" dirty="0"/>
              <a:t>.</a:t>
            </a:r>
          </a:p>
          <a:p>
            <a:pPr>
              <a:buClr>
                <a:schemeClr val="tx2">
                  <a:lumMod val="60000"/>
                  <a:lumOff val="40000"/>
                </a:schemeClr>
              </a:buClr>
            </a:pPr>
            <a:r>
              <a:rPr lang="en-US" altLang="en-US" sz="3200" dirty="0"/>
              <a:t>Processed with </a:t>
            </a:r>
            <a:r>
              <a:rPr lang="en-US" altLang="en-US" sz="3200" dirty="0">
                <a:solidFill>
                  <a:schemeClr val="tx2"/>
                </a:solidFill>
              </a:rPr>
              <a:t>ammonia or sodium bicarbonate </a:t>
            </a:r>
            <a:r>
              <a:rPr lang="en-US" altLang="en-US" sz="3200" dirty="0"/>
              <a:t>(baking soda) and </a:t>
            </a:r>
            <a:r>
              <a:rPr lang="en-US" altLang="en-US" sz="3200" dirty="0">
                <a:solidFill>
                  <a:schemeClr val="tx2">
                    <a:lumMod val="60000"/>
                    <a:lumOff val="40000"/>
                  </a:schemeClr>
                </a:solidFill>
              </a:rPr>
              <a:t>water</a:t>
            </a:r>
            <a:r>
              <a:rPr lang="en-US" altLang="en-US" sz="3200" dirty="0"/>
              <a:t>, and </a:t>
            </a:r>
            <a:r>
              <a:rPr lang="en-US" altLang="en-US" sz="3200" dirty="0">
                <a:solidFill>
                  <a:schemeClr val="tx2">
                    <a:lumMod val="60000"/>
                    <a:lumOff val="40000"/>
                  </a:schemeClr>
                </a:solidFill>
              </a:rPr>
              <a:t>heated</a:t>
            </a:r>
            <a:r>
              <a:rPr lang="en-US" altLang="en-US" sz="3200" dirty="0"/>
              <a:t> to remove the hydrochloride. </a:t>
            </a:r>
          </a:p>
          <a:p>
            <a:pPr>
              <a:buClr>
                <a:schemeClr val="tx2">
                  <a:lumMod val="60000"/>
                  <a:lumOff val="40000"/>
                </a:schemeClr>
              </a:buClr>
            </a:pPr>
            <a:r>
              <a:rPr lang="en-US" altLang="en-US" sz="3200" dirty="0"/>
              <a:t>User </a:t>
            </a:r>
            <a:r>
              <a:rPr lang="en-US" altLang="en-US" sz="3200" dirty="0">
                <a:solidFill>
                  <a:schemeClr val="tx2"/>
                </a:solidFill>
              </a:rPr>
              <a:t>experiences</a:t>
            </a:r>
            <a:r>
              <a:rPr lang="en-US" altLang="en-US" sz="3200" dirty="0">
                <a:solidFill>
                  <a:schemeClr val="tx2">
                    <a:lumMod val="60000"/>
                    <a:lumOff val="40000"/>
                  </a:schemeClr>
                </a:solidFill>
              </a:rPr>
              <a:t> a high </a:t>
            </a:r>
            <a:r>
              <a:rPr lang="en-US" altLang="en-US" sz="3200" dirty="0"/>
              <a:t>in less than 10 seconds. </a:t>
            </a:r>
          </a:p>
          <a:p>
            <a:pPr>
              <a:buClr>
                <a:schemeClr val="tx2">
                  <a:lumMod val="60000"/>
                  <a:lumOff val="40000"/>
                </a:schemeClr>
              </a:buClr>
            </a:pPr>
            <a:r>
              <a:rPr lang="en-US" altLang="en-US" sz="3200" dirty="0">
                <a:solidFill>
                  <a:schemeClr val="tx2"/>
                </a:solidFill>
              </a:rPr>
              <a:t>Inexpensive</a:t>
            </a:r>
            <a:r>
              <a:rPr lang="en-US" altLang="en-US" sz="3200" dirty="0"/>
              <a:t> both to produce and to buy. </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32</a:t>
            </a:r>
            <a:endParaRPr lang="en-US" altLang="en-US"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959" y="175214"/>
            <a:ext cx="3099741" cy="2567986"/>
          </a:xfrm>
          <a:prstGeom prst="rect">
            <a:avLst/>
          </a:prstGeom>
          <a:effectLst>
            <a:softEdge rad="127000"/>
          </a:effectLst>
        </p:spPr>
      </p:pic>
    </p:spTree>
    <p:custDataLst>
      <p:tags r:id="rId1"/>
    </p:custData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228600" y="228600"/>
            <a:ext cx="8915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0"/>
              </a:spcBef>
              <a:buFontTx/>
              <a:buNone/>
            </a:pPr>
            <a:r>
              <a:rPr lang="en-US" altLang="en-US" sz="4400" dirty="0">
                <a:solidFill>
                  <a:schemeClr val="tx1">
                    <a:lumMod val="85000"/>
                  </a:schemeClr>
                </a:solidFill>
                <a:latin typeface="+mj-lt"/>
              </a:rPr>
              <a:t>Methamphetamine</a:t>
            </a:r>
            <a:endParaRPr lang="en-AU" altLang="en-US" sz="4400" dirty="0">
              <a:solidFill>
                <a:schemeClr val="tx1">
                  <a:lumMod val="85000"/>
                </a:schemeClr>
              </a:solidFill>
              <a:latin typeface="+mj-lt"/>
            </a:endParaRPr>
          </a:p>
        </p:txBody>
      </p:sp>
      <p:sp>
        <p:nvSpPr>
          <p:cNvPr id="15365" name="Text Box 5"/>
          <p:cNvSpPr txBox="1">
            <a:spLocks noChangeArrowheads="1"/>
          </p:cNvSpPr>
          <p:nvPr/>
        </p:nvSpPr>
        <p:spPr bwMode="auto">
          <a:xfrm>
            <a:off x="2987675" y="1219200"/>
            <a:ext cx="61563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buFontTx/>
              <a:buNone/>
            </a:pPr>
            <a:r>
              <a:rPr lang="en-AU" altLang="en-US" sz="2400" dirty="0">
                <a:solidFill>
                  <a:schemeClr val="tx1"/>
                </a:solidFill>
              </a:rPr>
              <a:t>Methamphetamine Powder</a:t>
            </a:r>
          </a:p>
          <a:p>
            <a:pPr eaLnBrk="1" hangingPunct="1">
              <a:spcBef>
                <a:spcPct val="50000"/>
              </a:spcBef>
              <a:buFontTx/>
              <a:buNone/>
            </a:pPr>
            <a:endParaRPr lang="en-AU" altLang="en-US" sz="800" dirty="0"/>
          </a:p>
          <a:p>
            <a:pPr eaLnBrk="1" hangingPunct="1">
              <a:spcBef>
                <a:spcPct val="50000"/>
              </a:spcBef>
              <a:buFontTx/>
              <a:buNone/>
            </a:pPr>
            <a:r>
              <a:rPr lang="en-AU" altLang="en-US" sz="2400" dirty="0">
                <a:solidFill>
                  <a:schemeClr val="tx2"/>
                </a:solidFill>
              </a:rPr>
              <a:t>Users’ Description: Beige/yellowy/off-white powder</a:t>
            </a:r>
          </a:p>
        </p:txBody>
      </p:sp>
      <p:sp>
        <p:nvSpPr>
          <p:cNvPr id="15367" name="Text Box 7"/>
          <p:cNvSpPr txBox="1">
            <a:spLocks noChangeArrowheads="1"/>
          </p:cNvSpPr>
          <p:nvPr/>
        </p:nvSpPr>
        <p:spPr bwMode="auto">
          <a:xfrm>
            <a:off x="2987675" y="3124200"/>
            <a:ext cx="615632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buFontTx/>
              <a:buNone/>
            </a:pPr>
            <a:r>
              <a:rPr lang="en-AU" altLang="en-US" sz="2400" dirty="0">
                <a:solidFill>
                  <a:schemeClr val="tx1"/>
                </a:solidFill>
              </a:rPr>
              <a:t>Base / Paste Methamphetamine</a:t>
            </a:r>
          </a:p>
          <a:p>
            <a:pPr eaLnBrk="1" hangingPunct="1">
              <a:spcBef>
                <a:spcPct val="50000"/>
              </a:spcBef>
              <a:buFontTx/>
              <a:buNone/>
            </a:pPr>
            <a:endParaRPr lang="en-AU" altLang="en-US" sz="800" dirty="0">
              <a:solidFill>
                <a:srgbClr val="FFFF00"/>
              </a:solidFill>
            </a:endParaRPr>
          </a:p>
          <a:p>
            <a:pPr eaLnBrk="1" hangingPunct="1">
              <a:spcBef>
                <a:spcPct val="50000"/>
              </a:spcBef>
              <a:buFontTx/>
              <a:buNone/>
            </a:pPr>
            <a:r>
              <a:rPr lang="en-AU" altLang="en-US" sz="2400" dirty="0">
                <a:solidFill>
                  <a:schemeClr val="tx2"/>
                </a:solidFill>
              </a:rPr>
              <a:t>Users’ Description: ‘Oily’, ‘gunky’, ‘gluggy’ gel, moist, waxy </a:t>
            </a:r>
          </a:p>
        </p:txBody>
      </p:sp>
      <p:sp>
        <p:nvSpPr>
          <p:cNvPr id="15368" name="Text Box 8"/>
          <p:cNvSpPr txBox="1">
            <a:spLocks noChangeArrowheads="1"/>
          </p:cNvSpPr>
          <p:nvPr/>
        </p:nvSpPr>
        <p:spPr bwMode="auto">
          <a:xfrm>
            <a:off x="2987675" y="5029200"/>
            <a:ext cx="554513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buFontTx/>
              <a:buNone/>
            </a:pPr>
            <a:r>
              <a:rPr lang="en-AU" altLang="en-US" sz="2400" dirty="0">
                <a:solidFill>
                  <a:schemeClr val="tx1"/>
                </a:solidFill>
              </a:rPr>
              <a:t>Crystalline Methamphetamine</a:t>
            </a:r>
          </a:p>
          <a:p>
            <a:pPr eaLnBrk="1" hangingPunct="1">
              <a:spcBef>
                <a:spcPct val="50000"/>
              </a:spcBef>
              <a:buFontTx/>
              <a:buNone/>
            </a:pPr>
            <a:endParaRPr lang="en-AU" altLang="en-US" sz="800" dirty="0"/>
          </a:p>
          <a:p>
            <a:pPr eaLnBrk="1" hangingPunct="1">
              <a:spcBef>
                <a:spcPct val="50000"/>
              </a:spcBef>
              <a:buFontTx/>
              <a:buNone/>
            </a:pPr>
            <a:r>
              <a:rPr lang="en-AU" altLang="en-US" sz="2400" dirty="0">
                <a:solidFill>
                  <a:schemeClr val="tx2"/>
                </a:solidFill>
              </a:rPr>
              <a:t>Users’ Description: White/clear crystals/rocks; ‘crushed glass’ / ‘rock salt’</a:t>
            </a:r>
          </a:p>
        </p:txBody>
      </p:sp>
      <p:sp>
        <p:nvSpPr>
          <p:cNvPr id="9"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33</a:t>
            </a:r>
            <a:endParaRPr lang="en-US" altLang="en-US" sz="1200" dirty="0">
              <a:solidFill>
                <a:schemeClr val="tx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97" y="1219200"/>
            <a:ext cx="2067674" cy="52577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7158764"/>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242456"/>
          </a:xfrm>
        </p:spPr>
        <p:txBody>
          <a:bodyPr/>
          <a:lstStyle/>
          <a:p>
            <a:r>
              <a:rPr lang="en-US" dirty="0" smtClean="0"/>
              <a:t>A Quick History of Methamphetamine</a:t>
            </a:r>
            <a:endParaRPr lang="en-US" dirty="0"/>
          </a:p>
        </p:txBody>
      </p:sp>
      <p:sp>
        <p:nvSpPr>
          <p:cNvPr id="3" name="Content Placeholder 2"/>
          <p:cNvSpPr>
            <a:spLocks noGrp="1"/>
          </p:cNvSpPr>
          <p:nvPr>
            <p:ph idx="1"/>
          </p:nvPr>
        </p:nvSpPr>
        <p:spPr>
          <a:xfrm>
            <a:off x="381000" y="1447800"/>
            <a:ext cx="8227800" cy="4876800"/>
          </a:xfrm>
        </p:spPr>
        <p:txBody>
          <a:bodyPr>
            <a:noAutofit/>
          </a:bodyPr>
          <a:lstStyle/>
          <a:p>
            <a:pPr>
              <a:spcAft>
                <a:spcPts val="1200"/>
              </a:spcAft>
            </a:pPr>
            <a:r>
              <a:rPr lang="en-US" dirty="0" smtClean="0">
                <a:solidFill>
                  <a:schemeClr val="tx2"/>
                </a:solidFill>
              </a:rPr>
              <a:t>Before </a:t>
            </a:r>
            <a:r>
              <a:rPr lang="en-US" dirty="0">
                <a:solidFill>
                  <a:schemeClr val="tx2"/>
                </a:solidFill>
              </a:rPr>
              <a:t>1970</a:t>
            </a:r>
            <a:r>
              <a:rPr lang="en-US" dirty="0">
                <a:solidFill>
                  <a:schemeClr val="tx1"/>
                </a:solidFill>
              </a:rPr>
              <a:t>, amphetamine could be purchased over the </a:t>
            </a:r>
            <a:r>
              <a:rPr lang="en-US" dirty="0" smtClean="0">
                <a:solidFill>
                  <a:schemeClr val="tx1"/>
                </a:solidFill>
              </a:rPr>
              <a:t>counter</a:t>
            </a:r>
            <a:endParaRPr lang="en-US" dirty="0">
              <a:solidFill>
                <a:schemeClr val="tx1"/>
              </a:solidFill>
            </a:endParaRPr>
          </a:p>
          <a:p>
            <a:pPr>
              <a:spcAft>
                <a:spcPts val="1200"/>
              </a:spcAft>
            </a:pPr>
            <a:r>
              <a:rPr lang="en-US" dirty="0">
                <a:solidFill>
                  <a:schemeClr val="tx2"/>
                </a:solidFill>
              </a:rPr>
              <a:t>1970-</a:t>
            </a:r>
            <a:r>
              <a:rPr lang="en-US" dirty="0" smtClean="0">
                <a:solidFill>
                  <a:schemeClr val="tx2"/>
                </a:solidFill>
              </a:rPr>
              <a:t>1980</a:t>
            </a:r>
            <a:r>
              <a:rPr lang="en-US" dirty="0" smtClean="0">
                <a:solidFill>
                  <a:schemeClr val="tx1"/>
                </a:solidFill>
              </a:rPr>
              <a:t>: Meth </a:t>
            </a:r>
            <a:r>
              <a:rPr lang="en-US" dirty="0">
                <a:solidFill>
                  <a:schemeClr val="tx1"/>
                </a:solidFill>
              </a:rPr>
              <a:t>made using the P2P </a:t>
            </a:r>
            <a:r>
              <a:rPr lang="en-US" dirty="0" err="1">
                <a:solidFill>
                  <a:schemeClr val="tx1"/>
                </a:solidFill>
              </a:rPr>
              <a:t>phenylpropanone</a:t>
            </a:r>
            <a:r>
              <a:rPr lang="en-US" dirty="0">
                <a:solidFill>
                  <a:schemeClr val="tx1"/>
                </a:solidFill>
              </a:rPr>
              <a:t> method. Bikers </a:t>
            </a:r>
            <a:r>
              <a:rPr lang="en-US" dirty="0" smtClean="0">
                <a:solidFill>
                  <a:schemeClr val="tx1"/>
                </a:solidFill>
              </a:rPr>
              <a:t>carried </a:t>
            </a:r>
            <a:r>
              <a:rPr lang="en-US" dirty="0">
                <a:solidFill>
                  <a:schemeClr val="tx1"/>
                </a:solidFill>
              </a:rPr>
              <a:t>the product in their “crank </a:t>
            </a:r>
            <a:r>
              <a:rPr lang="en-US" dirty="0" smtClean="0">
                <a:solidFill>
                  <a:schemeClr val="tx1"/>
                </a:solidFill>
              </a:rPr>
              <a:t>cases”</a:t>
            </a:r>
            <a:endParaRPr lang="en-US" dirty="0">
              <a:solidFill>
                <a:schemeClr val="tx1"/>
              </a:solidFill>
            </a:endParaRPr>
          </a:p>
          <a:p>
            <a:pPr>
              <a:spcAft>
                <a:spcPts val="1200"/>
              </a:spcAft>
            </a:pPr>
            <a:r>
              <a:rPr lang="en-US" dirty="0" smtClean="0">
                <a:solidFill>
                  <a:schemeClr val="tx2"/>
                </a:solidFill>
              </a:rPr>
              <a:t>1980</a:t>
            </a:r>
            <a:r>
              <a:rPr lang="en-US" dirty="0" smtClean="0">
                <a:solidFill>
                  <a:schemeClr val="tx1"/>
                </a:solidFill>
              </a:rPr>
              <a:t>: P2P becomes schedule II in </a:t>
            </a:r>
            <a:r>
              <a:rPr lang="en-US" dirty="0">
                <a:solidFill>
                  <a:schemeClr val="tx1"/>
                </a:solidFill>
              </a:rPr>
              <a:t>the US but is still legal in </a:t>
            </a:r>
            <a:r>
              <a:rPr lang="en-US" dirty="0" smtClean="0">
                <a:solidFill>
                  <a:schemeClr val="tx1"/>
                </a:solidFill>
              </a:rPr>
              <a:t>Mexico. Meth in US is made from pseudoephedrine (PSE)</a:t>
            </a:r>
          </a:p>
          <a:p>
            <a:pPr>
              <a:spcAft>
                <a:spcPts val="1200"/>
              </a:spcAft>
            </a:pPr>
            <a:r>
              <a:rPr lang="en-US" dirty="0" smtClean="0">
                <a:solidFill>
                  <a:schemeClr val="tx2"/>
                </a:solidFill>
              </a:rPr>
              <a:t>2005</a:t>
            </a:r>
            <a:r>
              <a:rPr lang="en-US" dirty="0" smtClean="0">
                <a:solidFill>
                  <a:schemeClr val="tx1"/>
                </a:solidFill>
              </a:rPr>
              <a:t>: PSE regulated by CMEA in US and </a:t>
            </a:r>
            <a:br>
              <a:rPr lang="en-US" dirty="0" smtClean="0">
                <a:solidFill>
                  <a:schemeClr val="tx1"/>
                </a:solidFill>
              </a:rPr>
            </a:br>
            <a:r>
              <a:rPr lang="en-US" dirty="0" smtClean="0">
                <a:solidFill>
                  <a:schemeClr val="tx1"/>
                </a:solidFill>
              </a:rPr>
              <a:t>banned in Mexico</a:t>
            </a:r>
          </a:p>
          <a:p>
            <a:pPr>
              <a:spcAft>
                <a:spcPts val="1200"/>
              </a:spcAft>
            </a:pPr>
            <a:r>
              <a:rPr lang="en-US" dirty="0" smtClean="0">
                <a:solidFill>
                  <a:schemeClr val="tx2"/>
                </a:solidFill>
              </a:rPr>
              <a:t>2009</a:t>
            </a:r>
            <a:r>
              <a:rPr lang="en-US" dirty="0" smtClean="0">
                <a:solidFill>
                  <a:schemeClr val="tx1"/>
                </a:solidFill>
              </a:rPr>
              <a:t>: Significant shift from PSE to P2P as </a:t>
            </a:r>
            <a:br>
              <a:rPr lang="en-US" dirty="0" smtClean="0">
                <a:solidFill>
                  <a:schemeClr val="tx1"/>
                </a:solidFill>
              </a:rPr>
            </a:br>
            <a:r>
              <a:rPr lang="en-US" dirty="0" smtClean="0">
                <a:solidFill>
                  <a:schemeClr val="tx1"/>
                </a:solidFill>
              </a:rPr>
              <a:t>precursor</a:t>
            </a:r>
          </a:p>
          <a:p>
            <a:pPr>
              <a:spcAft>
                <a:spcPts val="1200"/>
              </a:spcAft>
            </a:pPr>
            <a:r>
              <a:rPr lang="en-US" dirty="0" smtClean="0">
                <a:solidFill>
                  <a:schemeClr val="tx2"/>
                </a:solidFill>
              </a:rPr>
              <a:t>2014</a:t>
            </a:r>
            <a:r>
              <a:rPr lang="en-US" dirty="0" smtClean="0">
                <a:solidFill>
                  <a:schemeClr val="tx1"/>
                </a:solidFill>
              </a:rPr>
              <a:t>: New alternative P2P recipe (</a:t>
            </a:r>
            <a:r>
              <a:rPr lang="en-US" dirty="0" err="1" smtClean="0">
                <a:solidFill>
                  <a:schemeClr val="tx1"/>
                </a:solidFill>
              </a:rPr>
              <a:t>nitrostyrene</a:t>
            </a:r>
            <a:r>
              <a:rPr lang="en-US" dirty="0" smtClean="0">
                <a:solidFill>
                  <a:schemeClr val="tx1"/>
                </a:solidFill>
              </a:rPr>
              <a:t>) emerging</a:t>
            </a:r>
            <a:endParaRPr lang="en-US" dirty="0">
              <a:solidFill>
                <a:schemeClr val="tx1"/>
              </a:solidFill>
            </a:endParaRPr>
          </a:p>
        </p:txBody>
      </p:sp>
      <p:sp>
        <p:nvSpPr>
          <p:cNvPr id="4" name="Rectangle 4"/>
          <p:cNvSpPr>
            <a:spLocks noChangeArrowheads="1"/>
          </p:cNvSpPr>
          <p:nvPr/>
        </p:nvSpPr>
        <p:spPr bwMode="auto">
          <a:xfrm>
            <a:off x="0" y="6546850"/>
            <a:ext cx="370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Slide courtesy of Jane C. Maxwell, PhD.</a:t>
            </a:r>
            <a:endParaRPr lang="en-US" altLang="en-US" sz="1400" dirty="0">
              <a:solidFill>
                <a:schemeClr val="tx2"/>
              </a:solidFill>
              <a:latin typeface="Calibri" panose="020F050202020403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600" y="4209446"/>
            <a:ext cx="2369063" cy="1734154"/>
          </a:xfrm>
          <a:prstGeom prst="rect">
            <a:avLst/>
          </a:prstGeom>
          <a:effectLst>
            <a:softEdge rad="63500"/>
          </a:effectLst>
        </p:spPr>
      </p:pic>
      <p:sp>
        <p:nvSpPr>
          <p:cNvPr id="6" name="Slide Number Placeholder 2"/>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34</a:t>
            </a:r>
            <a:endParaRPr lang="en-US" altLang="en-US" sz="1200" dirty="0"/>
          </a:p>
        </p:txBody>
      </p:sp>
    </p:spTree>
    <p:extLst>
      <p:ext uri="{BB962C8B-B14F-4D97-AF65-F5344CB8AC3E}">
        <p14:creationId xmlns:p14="http://schemas.microsoft.com/office/powerpoint/2010/main" val="20476807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953500" cy="1242456"/>
          </a:xfrm>
        </p:spPr>
        <p:txBody>
          <a:bodyPr>
            <a:normAutofit/>
          </a:bodyPr>
          <a:lstStyle/>
          <a:p>
            <a:r>
              <a:rPr lang="en-US" sz="4000" dirty="0" smtClean="0"/>
              <a:t>Methamphetamine Manufacturing Processes – Three Methods</a:t>
            </a:r>
            <a:endParaRPr lang="en-US" sz="4000" dirty="0"/>
          </a:p>
        </p:txBody>
      </p:sp>
      <p:sp>
        <p:nvSpPr>
          <p:cNvPr id="3" name="Content Placeholder 2"/>
          <p:cNvSpPr>
            <a:spLocks noGrp="1"/>
          </p:cNvSpPr>
          <p:nvPr>
            <p:ph idx="1"/>
          </p:nvPr>
        </p:nvSpPr>
        <p:spPr>
          <a:xfrm>
            <a:off x="381000" y="1600201"/>
            <a:ext cx="7999200" cy="4879975"/>
          </a:xfrm>
        </p:spPr>
        <p:txBody>
          <a:bodyPr>
            <a:noAutofit/>
          </a:bodyPr>
          <a:lstStyle/>
          <a:p>
            <a:pPr marL="0" indent="0">
              <a:spcAft>
                <a:spcPts val="600"/>
              </a:spcAft>
              <a:buNone/>
            </a:pPr>
            <a:r>
              <a:rPr lang="en-US" dirty="0" smtClean="0">
                <a:solidFill>
                  <a:schemeClr val="tx1"/>
                </a:solidFill>
              </a:rPr>
              <a:t>1.</a:t>
            </a:r>
            <a:r>
              <a:rPr lang="en-US" dirty="0" smtClean="0">
                <a:solidFill>
                  <a:srgbClr val="FFFF00"/>
                </a:solidFill>
              </a:rPr>
              <a:t> </a:t>
            </a:r>
            <a:r>
              <a:rPr lang="en-US" dirty="0" smtClean="0">
                <a:solidFill>
                  <a:schemeClr val="tx2"/>
                </a:solidFill>
              </a:rPr>
              <a:t>Ephedrine/Pseudoephedrine </a:t>
            </a:r>
            <a:r>
              <a:rPr lang="en-US" dirty="0">
                <a:solidFill>
                  <a:schemeClr val="tx2"/>
                </a:solidFill>
              </a:rPr>
              <a:t>Based </a:t>
            </a:r>
          </a:p>
          <a:p>
            <a:pPr marL="511175" indent="-53975">
              <a:spcAft>
                <a:spcPts val="600"/>
              </a:spcAft>
              <a:buNone/>
            </a:pPr>
            <a:r>
              <a:rPr lang="en-US" dirty="0" smtClean="0">
                <a:solidFill>
                  <a:schemeClr val="tx1"/>
                </a:solidFill>
              </a:rPr>
              <a:t>“</a:t>
            </a:r>
            <a:r>
              <a:rPr lang="en-US" dirty="0">
                <a:solidFill>
                  <a:schemeClr val="tx1"/>
                </a:solidFill>
              </a:rPr>
              <a:t>Nazi Method”-lithium, anhydrous </a:t>
            </a:r>
            <a:r>
              <a:rPr lang="en-US" dirty="0" smtClean="0">
                <a:solidFill>
                  <a:schemeClr val="tx1"/>
                </a:solidFill>
              </a:rPr>
              <a:t/>
            </a:r>
            <a:br>
              <a:rPr lang="en-US" dirty="0" smtClean="0">
                <a:solidFill>
                  <a:schemeClr val="tx1"/>
                </a:solidFill>
              </a:rPr>
            </a:br>
            <a:r>
              <a:rPr lang="en-US" dirty="0" smtClean="0">
                <a:solidFill>
                  <a:schemeClr val="tx1"/>
                </a:solidFill>
              </a:rPr>
              <a:t>ammonia</a:t>
            </a:r>
            <a:endParaRPr lang="en-US" dirty="0">
              <a:solidFill>
                <a:schemeClr val="tx1"/>
              </a:solidFill>
            </a:endParaRPr>
          </a:p>
          <a:p>
            <a:pPr marL="511175" indent="-53975">
              <a:spcAft>
                <a:spcPts val="600"/>
              </a:spcAft>
              <a:buNone/>
            </a:pPr>
            <a:r>
              <a:rPr lang="en-US" dirty="0" smtClean="0">
                <a:solidFill>
                  <a:schemeClr val="tx1"/>
                </a:solidFill>
              </a:rPr>
              <a:t>Cold </a:t>
            </a:r>
            <a:r>
              <a:rPr lang="en-US" dirty="0">
                <a:solidFill>
                  <a:schemeClr val="tx1"/>
                </a:solidFill>
              </a:rPr>
              <a:t>method-red phosphorus, iodine crystals</a:t>
            </a:r>
          </a:p>
          <a:p>
            <a:pPr marL="511175" indent="-53975">
              <a:spcAft>
                <a:spcPts val="600"/>
              </a:spcAft>
              <a:buNone/>
            </a:pPr>
            <a:r>
              <a:rPr lang="en-US" dirty="0" smtClean="0">
                <a:solidFill>
                  <a:schemeClr val="tx1"/>
                </a:solidFill>
              </a:rPr>
              <a:t>“</a:t>
            </a:r>
            <a:r>
              <a:rPr lang="en-US" dirty="0">
                <a:solidFill>
                  <a:schemeClr val="tx1"/>
                </a:solidFill>
              </a:rPr>
              <a:t>One Pot” and “Shake and Bake” cooking using dry ammonia nitrite and cough syrup rather than liquid anhydrous </a:t>
            </a:r>
            <a:r>
              <a:rPr lang="en-US" dirty="0" smtClean="0">
                <a:solidFill>
                  <a:schemeClr val="tx1"/>
                </a:solidFill>
              </a:rPr>
              <a:t>ammonia</a:t>
            </a:r>
            <a:endParaRPr lang="en-US" dirty="0">
              <a:solidFill>
                <a:schemeClr val="tx1"/>
              </a:solidFill>
            </a:endParaRPr>
          </a:p>
          <a:p>
            <a:pPr marL="457200" indent="-398463">
              <a:spcAft>
                <a:spcPts val="600"/>
              </a:spcAft>
              <a:buNone/>
              <a:tabLst>
                <a:tab pos="280988" algn="l"/>
              </a:tabLst>
            </a:pPr>
            <a:r>
              <a:rPr lang="en-US" dirty="0" smtClean="0">
                <a:solidFill>
                  <a:schemeClr val="tx1"/>
                </a:solidFill>
              </a:rPr>
              <a:t>2</a:t>
            </a:r>
            <a:r>
              <a:rPr lang="en-US" dirty="0" smtClean="0">
                <a:solidFill>
                  <a:srgbClr val="FFFF00"/>
                </a:solidFill>
              </a:rPr>
              <a:t>. </a:t>
            </a:r>
            <a:r>
              <a:rPr lang="en-US" dirty="0" smtClean="0">
                <a:solidFill>
                  <a:schemeClr val="tx2"/>
                </a:solidFill>
              </a:rPr>
              <a:t>P2P/</a:t>
            </a:r>
            <a:r>
              <a:rPr lang="en-US" dirty="0" err="1" smtClean="0">
                <a:solidFill>
                  <a:schemeClr val="tx2"/>
                </a:solidFill>
              </a:rPr>
              <a:t>Phenylacetone</a:t>
            </a:r>
            <a:r>
              <a:rPr lang="en-US" dirty="0" smtClean="0">
                <a:solidFill>
                  <a:srgbClr val="FFFF00"/>
                </a:solidFill>
              </a:rPr>
              <a:t> </a:t>
            </a:r>
            <a:r>
              <a:rPr lang="en-US" dirty="0">
                <a:solidFill>
                  <a:schemeClr val="tx1"/>
                </a:solidFill>
              </a:rPr>
              <a:t>(Illegal in US-Schedule II, precursors legal in </a:t>
            </a:r>
            <a:r>
              <a:rPr lang="en-US" dirty="0" smtClean="0">
                <a:solidFill>
                  <a:schemeClr val="tx1"/>
                </a:solidFill>
              </a:rPr>
              <a:t>Mexico). Now cooked in large laboratories in Mexico with expert chemists</a:t>
            </a:r>
          </a:p>
          <a:p>
            <a:pPr marL="457200" indent="-398463">
              <a:spcAft>
                <a:spcPts val="600"/>
              </a:spcAft>
              <a:buNone/>
              <a:tabLst>
                <a:tab pos="280988" algn="l"/>
              </a:tabLst>
            </a:pPr>
            <a:r>
              <a:rPr lang="en-US" dirty="0" smtClean="0">
                <a:solidFill>
                  <a:schemeClr val="tx1"/>
                </a:solidFill>
              </a:rPr>
              <a:t>3. </a:t>
            </a:r>
            <a:r>
              <a:rPr lang="en-US" dirty="0">
                <a:solidFill>
                  <a:schemeClr val="tx2"/>
                </a:solidFill>
              </a:rPr>
              <a:t>N</a:t>
            </a:r>
            <a:r>
              <a:rPr lang="en-US" dirty="0" smtClean="0">
                <a:solidFill>
                  <a:schemeClr val="tx2"/>
                </a:solidFill>
              </a:rPr>
              <a:t>ew synthetic method </a:t>
            </a:r>
            <a:r>
              <a:rPr lang="en-US" dirty="0" smtClean="0">
                <a:solidFill>
                  <a:schemeClr val="tx1"/>
                </a:solidFill>
              </a:rPr>
              <a:t>emerging with P2P precursor and </a:t>
            </a:r>
            <a:r>
              <a:rPr lang="en-US" dirty="0" err="1" smtClean="0">
                <a:solidFill>
                  <a:schemeClr val="tx1"/>
                </a:solidFill>
              </a:rPr>
              <a:t>phenylacetic</a:t>
            </a:r>
            <a:r>
              <a:rPr lang="en-US" dirty="0" smtClean="0">
                <a:solidFill>
                  <a:schemeClr val="tx1"/>
                </a:solidFill>
              </a:rPr>
              <a:t> acid as pre-precursor—</a:t>
            </a:r>
            <a:r>
              <a:rPr lang="en-US" dirty="0" err="1" smtClean="0">
                <a:solidFill>
                  <a:schemeClr val="tx1"/>
                </a:solidFill>
              </a:rPr>
              <a:t>nitrostyrene</a:t>
            </a:r>
            <a:endParaRPr lang="en-US" dirty="0">
              <a:solidFill>
                <a:schemeClr val="tx1"/>
              </a:solidFill>
            </a:endParaRPr>
          </a:p>
        </p:txBody>
      </p:sp>
      <p:sp>
        <p:nvSpPr>
          <p:cNvPr id="4" name="Rectangle 4"/>
          <p:cNvSpPr>
            <a:spLocks noChangeArrowheads="1"/>
          </p:cNvSpPr>
          <p:nvPr/>
        </p:nvSpPr>
        <p:spPr bwMode="auto">
          <a:xfrm>
            <a:off x="0" y="6546850"/>
            <a:ext cx="370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Slide courtesy of Jane C. Maxwell, PhD.</a:t>
            </a:r>
            <a:endParaRPr lang="en-US" altLang="en-US" sz="1400" dirty="0">
              <a:solidFill>
                <a:schemeClr val="tx2"/>
              </a:solidFill>
              <a:latin typeface="Calibri" panose="020F0502020204030204" pitchFamily="34" charset="0"/>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35</a:t>
            </a:r>
            <a:endParaRPr lang="en-US" altLang="en-US" sz="1200" dirty="0">
              <a:solidFill>
                <a:schemeClr val="tx1"/>
              </a:solidFill>
            </a:endParaRPr>
          </a:p>
        </p:txBody>
      </p:sp>
      <p:pic>
        <p:nvPicPr>
          <p:cNvPr id="6" name="Picture 5"/>
          <p:cNvPicPr>
            <a:picLocks noChangeAspect="1"/>
          </p:cNvPicPr>
          <p:nvPr/>
        </p:nvPicPr>
        <p:blipFill>
          <a:blip r:embed="rId3"/>
          <a:stretch>
            <a:fillRect/>
          </a:stretch>
        </p:blipFill>
        <p:spPr>
          <a:xfrm>
            <a:off x="6019800" y="1066800"/>
            <a:ext cx="2973064" cy="1819273"/>
          </a:xfrm>
          <a:prstGeom prst="rect">
            <a:avLst/>
          </a:prstGeom>
          <a:effectLst>
            <a:softEdge rad="63500"/>
          </a:effectLst>
        </p:spPr>
      </p:pic>
    </p:spTree>
    <p:extLst>
      <p:ext uri="{BB962C8B-B14F-4D97-AF65-F5344CB8AC3E}">
        <p14:creationId xmlns:p14="http://schemas.microsoft.com/office/powerpoint/2010/main" val="316615936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76201"/>
            <a:ext cx="8953500" cy="1219200"/>
          </a:xfrm>
        </p:spPr>
        <p:txBody>
          <a:bodyPr/>
          <a:lstStyle/>
          <a:p>
            <a:r>
              <a:rPr lang="en-US" dirty="0" smtClean="0"/>
              <a:t>Purity vs. Potency</a:t>
            </a:r>
            <a:endParaRPr lang="en-US" dirty="0"/>
          </a:p>
        </p:txBody>
      </p:sp>
      <p:sp>
        <p:nvSpPr>
          <p:cNvPr id="3" name="Content Placeholder 2"/>
          <p:cNvSpPr>
            <a:spLocks noGrp="1"/>
          </p:cNvSpPr>
          <p:nvPr>
            <p:ph idx="1"/>
          </p:nvPr>
        </p:nvSpPr>
        <p:spPr>
          <a:xfrm>
            <a:off x="190500" y="1295400"/>
            <a:ext cx="8801100" cy="5181600"/>
          </a:xfrm>
        </p:spPr>
        <p:txBody>
          <a:bodyPr>
            <a:noAutofit/>
          </a:bodyPr>
          <a:lstStyle/>
          <a:p>
            <a:pPr>
              <a:spcAft>
                <a:spcPts val="1200"/>
              </a:spcAft>
            </a:pPr>
            <a:r>
              <a:rPr lang="en-US" b="1" dirty="0">
                <a:solidFill>
                  <a:schemeClr val="tx2"/>
                </a:solidFill>
              </a:rPr>
              <a:t>P</a:t>
            </a:r>
            <a:r>
              <a:rPr lang="en-US" b="1" dirty="0" smtClean="0">
                <a:solidFill>
                  <a:schemeClr val="tx2"/>
                </a:solidFill>
              </a:rPr>
              <a:t>urity</a:t>
            </a:r>
            <a:r>
              <a:rPr lang="en-US" dirty="0" smtClean="0">
                <a:solidFill>
                  <a:srgbClr val="FFFFFF"/>
                </a:solidFill>
              </a:rPr>
              <a:t> is a measure of the amount of an illicit substance compared to other substances such as adulterants or solvents.</a:t>
            </a:r>
          </a:p>
          <a:p>
            <a:pPr>
              <a:spcAft>
                <a:spcPts val="1200"/>
              </a:spcAft>
            </a:pPr>
            <a:r>
              <a:rPr lang="en-US" b="1" dirty="0" smtClean="0">
                <a:solidFill>
                  <a:schemeClr val="tx2"/>
                </a:solidFill>
              </a:rPr>
              <a:t>Potency</a:t>
            </a:r>
            <a:r>
              <a:rPr lang="en-US" dirty="0" smtClean="0">
                <a:solidFill>
                  <a:srgbClr val="FFFFFF"/>
                </a:solidFill>
              </a:rPr>
              <a:t> is the measure of </a:t>
            </a:r>
            <a:r>
              <a:rPr lang="en-US" dirty="0" smtClean="0">
                <a:solidFill>
                  <a:schemeClr val="tx1"/>
                </a:solidFill>
              </a:rPr>
              <a:t>drug activity in </a:t>
            </a:r>
            <a:r>
              <a:rPr lang="en-US" dirty="0">
                <a:solidFill>
                  <a:schemeClr val="tx1"/>
                </a:solidFill>
              </a:rPr>
              <a:t>terms of the dosage required to exert an effect on the body. </a:t>
            </a:r>
            <a:endParaRPr lang="en-US" dirty="0" smtClean="0">
              <a:solidFill>
                <a:schemeClr val="tx1"/>
              </a:solidFill>
            </a:endParaRPr>
          </a:p>
          <a:p>
            <a:pPr>
              <a:spcAft>
                <a:spcPts val="1200"/>
              </a:spcAft>
            </a:pPr>
            <a:r>
              <a:rPr lang="en-US" dirty="0" smtClean="0">
                <a:solidFill>
                  <a:srgbClr val="FFFFFF"/>
                </a:solidFill>
              </a:rPr>
              <a:t>Methamphetamine has 2 isomers:</a:t>
            </a:r>
            <a:endParaRPr lang="en-US" dirty="0">
              <a:solidFill>
                <a:srgbClr val="FFFFFF"/>
              </a:solidFill>
            </a:endParaRPr>
          </a:p>
          <a:p>
            <a:pPr marL="682625" indent="0">
              <a:spcAft>
                <a:spcPts val="1200"/>
              </a:spcAft>
              <a:buNone/>
            </a:pPr>
            <a:r>
              <a:rPr lang="en-US" dirty="0" smtClean="0">
                <a:solidFill>
                  <a:schemeClr val="tx2"/>
                </a:solidFill>
              </a:rPr>
              <a:t>The </a:t>
            </a:r>
            <a:r>
              <a:rPr lang="en-US" b="1" dirty="0">
                <a:solidFill>
                  <a:schemeClr val="tx2"/>
                </a:solidFill>
              </a:rPr>
              <a:t>/</a:t>
            </a:r>
            <a:r>
              <a:rPr lang="en-US" dirty="0">
                <a:solidFill>
                  <a:schemeClr val="tx2"/>
                </a:solidFill>
              </a:rPr>
              <a:t>-</a:t>
            </a:r>
            <a:r>
              <a:rPr lang="en-US" dirty="0" smtClean="0">
                <a:solidFill>
                  <a:schemeClr val="tx2"/>
                </a:solidFill>
              </a:rPr>
              <a:t>isomer </a:t>
            </a:r>
            <a:r>
              <a:rPr lang="en-US" dirty="0">
                <a:solidFill>
                  <a:schemeClr val="tx2"/>
                </a:solidFill>
              </a:rPr>
              <a:t>form </a:t>
            </a:r>
            <a:r>
              <a:rPr lang="en-US" dirty="0" smtClean="0">
                <a:solidFill>
                  <a:srgbClr val="FFFFFF"/>
                </a:solidFill>
              </a:rPr>
              <a:t>is sold over-the-counter and exhibits </a:t>
            </a:r>
            <a:r>
              <a:rPr lang="en-US" dirty="0">
                <a:solidFill>
                  <a:srgbClr val="FFFFFF"/>
                </a:solidFill>
              </a:rPr>
              <a:t>vasoconstrictive </a:t>
            </a:r>
            <a:r>
              <a:rPr lang="en-US" dirty="0" smtClean="0">
                <a:solidFill>
                  <a:srgbClr val="FFFFFF"/>
                </a:solidFill>
              </a:rPr>
              <a:t>effects (Vicks </a:t>
            </a:r>
            <a:r>
              <a:rPr lang="en-US" dirty="0">
                <a:solidFill>
                  <a:srgbClr val="FFFFFF"/>
                </a:solidFill>
              </a:rPr>
              <a:t>inhaler</a:t>
            </a:r>
            <a:r>
              <a:rPr lang="en-US" dirty="0" smtClean="0">
                <a:solidFill>
                  <a:srgbClr val="FFFFFF"/>
                </a:solidFill>
              </a:rPr>
              <a:t>).</a:t>
            </a:r>
          </a:p>
          <a:p>
            <a:pPr marL="682625" indent="0">
              <a:spcAft>
                <a:spcPts val="1200"/>
              </a:spcAft>
              <a:buNone/>
            </a:pPr>
            <a:r>
              <a:rPr lang="en-US" dirty="0" smtClean="0">
                <a:solidFill>
                  <a:schemeClr val="tx2"/>
                </a:solidFill>
              </a:rPr>
              <a:t>The </a:t>
            </a:r>
            <a:r>
              <a:rPr lang="en-US" i="1" dirty="0" smtClean="0">
                <a:solidFill>
                  <a:schemeClr val="tx2"/>
                </a:solidFill>
              </a:rPr>
              <a:t>d</a:t>
            </a:r>
            <a:r>
              <a:rPr lang="en-US" dirty="0" smtClean="0">
                <a:solidFill>
                  <a:schemeClr val="tx2"/>
                </a:solidFill>
              </a:rPr>
              <a:t>-isomer form </a:t>
            </a:r>
            <a:r>
              <a:rPr lang="en-US" dirty="0" smtClean="0">
                <a:solidFill>
                  <a:srgbClr val="FFFFFF"/>
                </a:solidFill>
              </a:rPr>
              <a:t>is 3-5 times stronger on the central nervous system activity. (</a:t>
            </a:r>
            <a:r>
              <a:rPr lang="en-US" dirty="0" err="1" smtClean="0">
                <a:solidFill>
                  <a:srgbClr val="FFFFFF"/>
                </a:solidFill>
              </a:rPr>
              <a:t>Ciccarone</a:t>
            </a:r>
            <a:r>
              <a:rPr lang="en-US" dirty="0" smtClean="0">
                <a:solidFill>
                  <a:srgbClr val="FFFFFF"/>
                </a:solidFill>
              </a:rPr>
              <a:t> 2011). Crystalline meth is highly purified for smoking and associated with increased incidence of dependence as the </a:t>
            </a:r>
            <a:r>
              <a:rPr lang="en-US" i="1" dirty="0" smtClean="0">
                <a:solidFill>
                  <a:srgbClr val="FFFFFF"/>
                </a:solidFill>
              </a:rPr>
              <a:t>l</a:t>
            </a:r>
            <a:r>
              <a:rPr lang="en-US" dirty="0" smtClean="0">
                <a:solidFill>
                  <a:srgbClr val="FFFFFF"/>
                </a:solidFill>
              </a:rPr>
              <a:t>-isomer and releases </a:t>
            </a:r>
            <a:r>
              <a:rPr lang="en-US" dirty="0">
                <a:solidFill>
                  <a:srgbClr val="FFFFFF"/>
                </a:solidFill>
              </a:rPr>
              <a:t>dopamine (</a:t>
            </a:r>
            <a:r>
              <a:rPr lang="en-US" dirty="0" err="1" smtClean="0">
                <a:solidFill>
                  <a:srgbClr val="FFFFFF"/>
                </a:solidFill>
              </a:rPr>
              <a:t>McKetin</a:t>
            </a:r>
            <a:r>
              <a:rPr lang="en-US" dirty="0" smtClean="0">
                <a:solidFill>
                  <a:srgbClr val="FFFFFF"/>
                </a:solidFill>
              </a:rPr>
              <a:t> et al., 2006). </a:t>
            </a:r>
            <a:endParaRPr lang="en-US" b="1" dirty="0">
              <a:solidFill>
                <a:schemeClr val="accent3">
                  <a:lumMod val="60000"/>
                  <a:lumOff val="40000"/>
                </a:schemeClr>
              </a:solidFill>
            </a:endParaRPr>
          </a:p>
        </p:txBody>
      </p:sp>
      <p:sp>
        <p:nvSpPr>
          <p:cNvPr id="4" name="TextBox 3"/>
          <p:cNvSpPr txBox="1"/>
          <p:nvPr/>
        </p:nvSpPr>
        <p:spPr>
          <a:xfrm>
            <a:off x="19050" y="6611779"/>
            <a:ext cx="92758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eaLnBrk="0" hangingPunct="0">
              <a:spcBef>
                <a:spcPct val="30000"/>
              </a:spcBef>
              <a:defRPr sz="1400">
                <a:solidFill>
                  <a:schemeClr val="tx2"/>
                </a:solidFill>
                <a:latin typeface="Calibri" panose="020F0502020204030204" pitchFamily="34" charset="0"/>
              </a:defRPr>
            </a:lvl1pPr>
            <a:lvl2pPr marL="742950" indent="-285750" eaLnBrk="0" hangingPunct="0">
              <a:defRPr>
                <a:latin typeface="Arial" panose="020B0604020202020204" pitchFamily="34" charset="0"/>
              </a:defRPr>
            </a:lvl2pPr>
            <a:lvl3pPr marL="1143000" indent="-228600" eaLnBrk="0" hangingPunct="0">
              <a:defRPr>
                <a:latin typeface="Arial" panose="020B0604020202020204" pitchFamily="34" charset="0"/>
              </a:defRPr>
            </a:lvl3pPr>
            <a:lvl4pPr marL="1600200" indent="-228600" eaLnBrk="0" hangingPunct="0">
              <a:defRPr>
                <a:latin typeface="Arial" panose="020B0604020202020204" pitchFamily="34" charset="0"/>
              </a:defRPr>
            </a:lvl4pPr>
            <a:lvl5pPr marL="2057400" indent="-228600" eaLnBrk="0" hangingPunct="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dirty="0"/>
              <a:t>Mendelson et al., 2008, BMC </a:t>
            </a:r>
            <a:r>
              <a:rPr lang="en-US" dirty="0" err="1"/>
              <a:t>Cln</a:t>
            </a:r>
            <a:r>
              <a:rPr lang="en-US" dirty="0"/>
              <a:t> Pharm 21; 8-5; </a:t>
            </a:r>
            <a:r>
              <a:rPr lang="en-US" dirty="0" err="1"/>
              <a:t>Ciccarone</a:t>
            </a:r>
            <a:r>
              <a:rPr lang="en-US" dirty="0"/>
              <a:t>, 2011, Prim Care 38, 41-58; </a:t>
            </a:r>
            <a:r>
              <a:rPr lang="en-US" dirty="0" err="1"/>
              <a:t>McKetin</a:t>
            </a:r>
            <a:r>
              <a:rPr lang="en-US" dirty="0"/>
              <a:t> et al, 2006, DAD 85, 198-204.</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36</a:t>
            </a:r>
            <a:endParaRPr lang="en-US" altLang="en-US" sz="1200" dirty="0">
              <a:solidFill>
                <a:schemeClr val="tx1"/>
              </a:solidFill>
            </a:endParaRPr>
          </a:p>
        </p:txBody>
      </p:sp>
    </p:spTree>
    <p:extLst>
      <p:ext uri="{BB962C8B-B14F-4D97-AF65-F5344CB8AC3E}">
        <p14:creationId xmlns:p14="http://schemas.microsoft.com/office/powerpoint/2010/main" val="321069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152400"/>
            <a:ext cx="8953500" cy="1173163"/>
          </a:xfrm>
        </p:spPr>
        <p:txBody>
          <a:bodyPr>
            <a:normAutofit fontScale="90000"/>
          </a:bodyPr>
          <a:lstStyle/>
          <a:p>
            <a:r>
              <a:rPr lang="en-US" dirty="0" smtClean="0"/>
              <a:t>Differences in PSE and P2P Methods of Methamphetamine Manufacture</a:t>
            </a:r>
            <a:endParaRPr lang="en-US" dirty="0"/>
          </a:p>
        </p:txBody>
      </p:sp>
      <p:sp>
        <p:nvSpPr>
          <p:cNvPr id="4" name="Rectangle 4"/>
          <p:cNvSpPr>
            <a:spLocks noChangeArrowheads="1"/>
          </p:cNvSpPr>
          <p:nvPr/>
        </p:nvSpPr>
        <p:spPr bwMode="auto">
          <a:xfrm>
            <a:off x="0" y="6546850"/>
            <a:ext cx="3701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Slide courtesy of Jane C. Maxwell, PhD.</a:t>
            </a:r>
            <a:endParaRPr lang="en-US" altLang="en-US" sz="1400" dirty="0">
              <a:solidFill>
                <a:schemeClr val="tx2"/>
              </a:solidFill>
              <a:latin typeface="Calibri" panose="020F0502020204030204" pitchFamily="34"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4245301"/>
              </p:ext>
            </p:extLst>
          </p:nvPr>
        </p:nvGraphicFramePr>
        <p:xfrm>
          <a:off x="772319" y="1676400"/>
          <a:ext cx="7675562" cy="4023360"/>
        </p:xfrm>
        <a:graphic>
          <a:graphicData uri="http://schemas.openxmlformats.org/drawingml/2006/table">
            <a:tbl>
              <a:tblPr firstRow="1" bandRow="1">
                <a:tableStyleId>{5C22544A-7EE6-4342-B048-85BDC9FD1C3A}</a:tableStyleId>
              </a:tblPr>
              <a:tblGrid>
                <a:gridCol w="3837781">
                  <a:extLst>
                    <a:ext uri="{9D8B030D-6E8A-4147-A177-3AD203B41FA5}">
                      <a16:colId xmlns:a16="http://schemas.microsoft.com/office/drawing/2014/main" val="2072545697"/>
                    </a:ext>
                  </a:extLst>
                </a:gridCol>
                <a:gridCol w="3837781">
                  <a:extLst>
                    <a:ext uri="{9D8B030D-6E8A-4147-A177-3AD203B41FA5}">
                      <a16:colId xmlns:a16="http://schemas.microsoft.com/office/drawing/2014/main" val="1452845285"/>
                    </a:ext>
                  </a:extLst>
                </a:gridCol>
              </a:tblGrid>
              <a:tr h="370840">
                <a:tc>
                  <a:txBody>
                    <a:bodyPr/>
                    <a:lstStyle/>
                    <a:p>
                      <a:pPr algn="ctr"/>
                      <a:r>
                        <a:rPr lang="en-US" sz="2400" dirty="0" smtClean="0"/>
                        <a:t>PSE</a:t>
                      </a:r>
                      <a:endParaRPr lang="en-US" sz="2400" dirty="0"/>
                    </a:p>
                  </a:txBody>
                  <a:tcPr/>
                </a:tc>
                <a:tc>
                  <a:txBody>
                    <a:bodyPr/>
                    <a:lstStyle/>
                    <a:p>
                      <a:pPr algn="ctr"/>
                      <a:r>
                        <a:rPr lang="en-US" sz="2400" dirty="0" smtClean="0"/>
                        <a:t>P2P</a:t>
                      </a:r>
                      <a:endParaRPr lang="en-US" sz="2400" dirty="0"/>
                    </a:p>
                  </a:txBody>
                  <a:tcPr/>
                </a:tc>
                <a:extLst>
                  <a:ext uri="{0D108BD9-81ED-4DB2-BD59-A6C34878D82A}">
                    <a16:rowId xmlns:a16="http://schemas.microsoft.com/office/drawing/2014/main" val="3422227937"/>
                  </a:ext>
                </a:extLst>
              </a:tr>
              <a:tr h="370840">
                <a:tc>
                  <a:txBody>
                    <a:bodyPr/>
                    <a:lstStyle/>
                    <a:p>
                      <a:r>
                        <a:rPr lang="en-US" sz="2400" dirty="0" smtClean="0"/>
                        <a:t>Made in homes and rural</a:t>
                      </a:r>
                      <a:r>
                        <a:rPr lang="en-US" sz="2400" baseline="0" dirty="0" smtClean="0"/>
                        <a:t> areas in small amounts; source is OTC medicines</a:t>
                      </a:r>
                      <a:endParaRPr lang="en-US" sz="2400" dirty="0"/>
                    </a:p>
                  </a:txBody>
                  <a:tcPr/>
                </a:tc>
                <a:tc>
                  <a:txBody>
                    <a:bodyPr/>
                    <a:lstStyle/>
                    <a:p>
                      <a:r>
                        <a:rPr lang="en-US" sz="2400" dirty="0" smtClean="0"/>
                        <a:t>Large-scale</a:t>
                      </a:r>
                      <a:r>
                        <a:rPr lang="en-US" sz="2400" baseline="0" dirty="0" smtClean="0"/>
                        <a:t> Mexican labs with expert chemists; source is local dealers</a:t>
                      </a:r>
                      <a:endParaRPr lang="en-US" sz="2400" dirty="0"/>
                    </a:p>
                  </a:txBody>
                  <a:tcPr/>
                </a:tc>
                <a:extLst>
                  <a:ext uri="{0D108BD9-81ED-4DB2-BD59-A6C34878D82A}">
                    <a16:rowId xmlns:a16="http://schemas.microsoft.com/office/drawing/2014/main" val="907636459"/>
                  </a:ext>
                </a:extLst>
              </a:tr>
              <a:tr h="370840">
                <a:tc>
                  <a:txBody>
                    <a:bodyPr/>
                    <a:lstStyle/>
                    <a:p>
                      <a:r>
                        <a:rPr lang="en-US" sz="2400" dirty="0" smtClean="0"/>
                        <a:t>Either cooked</a:t>
                      </a:r>
                      <a:r>
                        <a:rPr lang="en-US" sz="2400" baseline="0" dirty="0" smtClean="0"/>
                        <a:t> for personal use or brought from local dealers</a:t>
                      </a:r>
                      <a:endParaRPr lang="en-US" sz="2400" dirty="0"/>
                    </a:p>
                  </a:txBody>
                  <a:tcPr/>
                </a:tc>
                <a:tc>
                  <a:txBody>
                    <a:bodyPr/>
                    <a:lstStyle/>
                    <a:p>
                      <a:r>
                        <a:rPr lang="en-US" sz="2400" dirty="0" smtClean="0"/>
                        <a:t>Imported from Mexico</a:t>
                      </a:r>
                      <a:r>
                        <a:rPr lang="en-US" sz="2400" baseline="0" dirty="0" smtClean="0"/>
                        <a:t> and often sold by cartels (which often traffic heroin)</a:t>
                      </a:r>
                      <a:endParaRPr lang="en-US" sz="2400" dirty="0"/>
                    </a:p>
                  </a:txBody>
                  <a:tcPr/>
                </a:tc>
                <a:extLst>
                  <a:ext uri="{0D108BD9-81ED-4DB2-BD59-A6C34878D82A}">
                    <a16:rowId xmlns:a16="http://schemas.microsoft.com/office/drawing/2014/main" val="2779851970"/>
                  </a:ext>
                </a:extLst>
              </a:tr>
              <a:tr h="370840">
                <a:tc>
                  <a:txBody>
                    <a:bodyPr/>
                    <a:lstStyle/>
                    <a:p>
                      <a:r>
                        <a:rPr lang="en-US" sz="2400" dirty="0" smtClean="0"/>
                        <a:t>Costs include clean</a:t>
                      </a:r>
                      <a:r>
                        <a:rPr lang="en-US" sz="2400" baseline="0" dirty="0" smtClean="0"/>
                        <a:t> up of lab sites, burns and chemical reactions</a:t>
                      </a:r>
                      <a:endParaRPr lang="en-US" sz="2400" dirty="0"/>
                    </a:p>
                  </a:txBody>
                  <a:tcPr/>
                </a:tc>
                <a:tc>
                  <a:txBody>
                    <a:bodyPr/>
                    <a:lstStyle/>
                    <a:p>
                      <a:r>
                        <a:rPr lang="en-US" sz="2400" dirty="0" smtClean="0"/>
                        <a:t>P2P</a:t>
                      </a:r>
                      <a:r>
                        <a:rPr lang="en-US" sz="2400" baseline="0" dirty="0" smtClean="0"/>
                        <a:t> has no clean-up costs in the U.S.</a:t>
                      </a:r>
                      <a:endParaRPr lang="en-US" sz="2400" dirty="0"/>
                    </a:p>
                  </a:txBody>
                  <a:tcPr/>
                </a:tc>
                <a:extLst>
                  <a:ext uri="{0D108BD9-81ED-4DB2-BD59-A6C34878D82A}">
                    <a16:rowId xmlns:a16="http://schemas.microsoft.com/office/drawing/2014/main" val="4157574484"/>
                  </a:ext>
                </a:extLst>
              </a:tr>
            </a:tbl>
          </a:graphicData>
        </a:graphic>
      </p:graphicFrame>
      <p:sp>
        <p:nvSpPr>
          <p:cNvPr id="7" name="TextBox 6"/>
          <p:cNvSpPr txBox="1"/>
          <p:nvPr/>
        </p:nvSpPr>
        <p:spPr>
          <a:xfrm>
            <a:off x="1" y="5410200"/>
            <a:ext cx="9144000" cy="954107"/>
          </a:xfrm>
          <a:prstGeom prst="rect">
            <a:avLst/>
          </a:prstGeom>
          <a:noFill/>
        </p:spPr>
        <p:txBody>
          <a:bodyPr wrap="square" rtlCol="0">
            <a:spAutoFit/>
          </a:bodyPr>
          <a:lstStyle/>
          <a:p>
            <a:pPr algn="ctr"/>
            <a:endParaRPr lang="en-US" sz="2800" dirty="0"/>
          </a:p>
          <a:p>
            <a:pPr algn="ctr"/>
            <a:r>
              <a:rPr lang="en-US" sz="2800" b="1" dirty="0" smtClean="0">
                <a:solidFill>
                  <a:schemeClr val="accent5"/>
                </a:solidFill>
              </a:rPr>
              <a:t>Similar societal and public health costs</a:t>
            </a:r>
            <a:endParaRPr lang="en-US" sz="2800" b="1" dirty="0">
              <a:solidFill>
                <a:schemeClr val="accent5"/>
              </a:solidFill>
            </a:endParaRPr>
          </a:p>
        </p:txBody>
      </p:sp>
      <p:sp>
        <p:nvSpPr>
          <p:cNvPr id="8"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37</a:t>
            </a:r>
            <a:endParaRPr lang="en-US" altLang="en-US" sz="1200" dirty="0">
              <a:solidFill>
                <a:schemeClr val="tx1"/>
              </a:solidFill>
            </a:endParaRPr>
          </a:p>
        </p:txBody>
      </p:sp>
    </p:spTree>
    <p:extLst>
      <p:ext uri="{BB962C8B-B14F-4D97-AF65-F5344CB8AC3E}">
        <p14:creationId xmlns:p14="http://schemas.microsoft.com/office/powerpoint/2010/main" val="3642078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itle 84"/>
          <p:cNvSpPr>
            <a:spLocks noGrp="1"/>
          </p:cNvSpPr>
          <p:nvPr>
            <p:ph type="title"/>
          </p:nvPr>
        </p:nvSpPr>
        <p:spPr>
          <a:xfrm>
            <a:off x="0" y="358775"/>
            <a:ext cx="9144000" cy="1524000"/>
          </a:xfrm>
        </p:spPr>
        <p:txBody>
          <a:bodyPr>
            <a:normAutofit/>
          </a:bodyPr>
          <a:lstStyle/>
          <a:p>
            <a:pPr algn="ctr"/>
            <a:r>
              <a:rPr lang="en-US" altLang="en-US" dirty="0"/>
              <a:t>Let’s Take a Look at </a:t>
            </a:r>
            <a:br>
              <a:rPr lang="en-US" altLang="en-US" dirty="0"/>
            </a:br>
            <a:r>
              <a:rPr lang="en-US" altLang="en-US" dirty="0"/>
              <a:t>Normal Dopamine Functioning</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38</a:t>
            </a:r>
            <a:endParaRPr lang="en-US" altLang="en-US" sz="1200" dirty="0"/>
          </a:p>
        </p:txBody>
      </p:sp>
      <p:pic>
        <p:nvPicPr>
          <p:cNvPr id="2" name="01-NormalDopamine_PowerPoint_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534" y="1882775"/>
            <a:ext cx="7382933" cy="4152900"/>
          </a:xfrm>
          <a:prstGeom prst="rect">
            <a:avLst/>
          </a:prstGeom>
        </p:spPr>
      </p:pic>
      <p:sp>
        <p:nvSpPr>
          <p:cNvPr id="6" name="Rectangle 4"/>
          <p:cNvSpPr>
            <a:spLocks noChangeArrowheads="1"/>
          </p:cNvSpPr>
          <p:nvPr/>
        </p:nvSpPr>
        <p:spPr bwMode="auto">
          <a:xfrm>
            <a:off x="0" y="6546850"/>
            <a:ext cx="2102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Meth Inside Out.</a:t>
            </a:r>
            <a:endParaRPr lang="en-US" altLang="en-US" sz="1400" dirty="0">
              <a:solidFill>
                <a:schemeClr val="tx2"/>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6" name="Rectangle 258"/>
          <p:cNvSpPr>
            <a:spLocks noChangeArrowheads="1"/>
          </p:cNvSpPr>
          <p:nvPr/>
        </p:nvSpPr>
        <p:spPr bwMode="auto">
          <a:xfrm>
            <a:off x="239351" y="170656"/>
            <a:ext cx="8904649" cy="8262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kumimoji="1" lang="en-US" sz="3600" dirty="0">
                <a:solidFill>
                  <a:schemeClr val="tx1">
                    <a:lumMod val="85000"/>
                  </a:schemeClr>
                </a:solidFill>
                <a:latin typeface="+mj-lt"/>
              </a:rPr>
              <a:t>Natural Rewards Elevate Dopamine Levels</a:t>
            </a:r>
          </a:p>
        </p:txBody>
      </p:sp>
      <p:sp>
        <p:nvSpPr>
          <p:cNvPr id="259"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39</a:t>
            </a:r>
            <a:endParaRPr lang="en-US" altLang="en-US" sz="1200" dirty="0">
              <a:solidFill>
                <a:schemeClr val="tx1"/>
              </a:solidFill>
            </a:endParaRPr>
          </a:p>
        </p:txBody>
      </p:sp>
      <p:pic>
        <p:nvPicPr>
          <p:cNvPr id="2" name="Picture 1"/>
          <p:cNvPicPr>
            <a:picLocks noChangeAspect="1"/>
          </p:cNvPicPr>
          <p:nvPr/>
        </p:nvPicPr>
        <p:blipFill>
          <a:blip r:embed="rId3"/>
          <a:stretch>
            <a:fillRect/>
          </a:stretch>
        </p:blipFill>
        <p:spPr>
          <a:xfrm>
            <a:off x="358022" y="1418431"/>
            <a:ext cx="3375778" cy="4542833"/>
          </a:xfrm>
          <a:prstGeom prst="rect">
            <a:avLst/>
          </a:prstGeom>
        </p:spPr>
      </p:pic>
      <p:pic>
        <p:nvPicPr>
          <p:cNvPr id="3" name="Picture 2"/>
          <p:cNvPicPr>
            <a:picLocks noChangeAspect="1"/>
          </p:cNvPicPr>
          <p:nvPr/>
        </p:nvPicPr>
        <p:blipFill>
          <a:blip r:embed="rId4"/>
          <a:stretch>
            <a:fillRect/>
          </a:stretch>
        </p:blipFill>
        <p:spPr>
          <a:xfrm>
            <a:off x="4191000" y="1414758"/>
            <a:ext cx="4600575" cy="4533900"/>
          </a:xfrm>
          <a:prstGeom prst="rect">
            <a:avLst/>
          </a:prstGeom>
        </p:spPr>
      </p:pic>
      <p:sp>
        <p:nvSpPr>
          <p:cNvPr id="262" name="Rectangle 4"/>
          <p:cNvSpPr>
            <a:spLocks noChangeArrowheads="1"/>
          </p:cNvSpPr>
          <p:nvPr/>
        </p:nvSpPr>
        <p:spPr bwMode="auto">
          <a:xfrm>
            <a:off x="0" y="6546850"/>
            <a:ext cx="47414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err="1" smtClean="0">
                <a:solidFill>
                  <a:schemeClr val="tx2"/>
                </a:solidFill>
                <a:latin typeface="Calibri" panose="020F0502020204030204" pitchFamily="34" charset="0"/>
              </a:rPr>
              <a:t>Bassareo</a:t>
            </a:r>
            <a:r>
              <a:rPr lang="en-US" altLang="en-US" sz="1400" dirty="0" smtClean="0">
                <a:solidFill>
                  <a:schemeClr val="tx2"/>
                </a:solidFill>
                <a:latin typeface="Calibri" panose="020F0502020204030204" pitchFamily="34" charset="0"/>
              </a:rPr>
              <a:t> &amp; Di Chiara, 1999; </a:t>
            </a:r>
            <a:r>
              <a:rPr lang="en-US" altLang="en-US" sz="1400" dirty="0" err="1" smtClean="0">
                <a:solidFill>
                  <a:schemeClr val="tx2"/>
                </a:solidFill>
                <a:latin typeface="Calibri" panose="020F0502020204030204" pitchFamily="34" charset="0"/>
              </a:rPr>
              <a:t>Fiorino</a:t>
            </a:r>
            <a:r>
              <a:rPr lang="en-US" altLang="en-US" sz="1400" dirty="0" smtClean="0">
                <a:solidFill>
                  <a:schemeClr val="tx2"/>
                </a:solidFill>
                <a:latin typeface="Calibri" panose="020F0502020204030204" pitchFamily="34" charset="0"/>
              </a:rPr>
              <a:t> &amp; Phillips, 1997.</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7405866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7666"/>
                                        </p:tgtEl>
                                        <p:attrNameLst>
                                          <p:attrName>style.visibility</p:attrName>
                                        </p:attrNameLst>
                                      </p:cBhvr>
                                      <p:to>
                                        <p:strVal val="visible"/>
                                      </p:to>
                                    </p:set>
                                    <p:animEffect transition="in" filter="dissolve">
                                      <p:cBhvr>
                                        <p:cTn id="7" dur="500"/>
                                        <p:tgtEl>
                                          <p:spTgt spid="17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6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PQuestion"/>
          <p:cNvSpPr>
            <a:spLocks noGrp="1"/>
          </p:cNvSpPr>
          <p:nvPr>
            <p:ph type="title"/>
          </p:nvPr>
        </p:nvSpPr>
        <p:spPr>
          <a:xfrm>
            <a:off x="228600" y="302346"/>
            <a:ext cx="8915400" cy="1212345"/>
          </a:xfrm>
        </p:spPr>
        <p:txBody>
          <a:bodyPr/>
          <a:lstStyle/>
          <a:p>
            <a:r>
              <a:rPr lang="en-US" altLang="en-US" dirty="0"/>
              <a:t>Pre-Test Question</a:t>
            </a:r>
          </a:p>
        </p:txBody>
      </p:sp>
      <p:sp>
        <p:nvSpPr>
          <p:cNvPr id="5125" name="TPAnswers"/>
          <p:cNvSpPr>
            <a:spLocks noGrp="1"/>
          </p:cNvSpPr>
          <p:nvPr>
            <p:ph idx="1"/>
            <p:custDataLst>
              <p:tags r:id="rId2"/>
            </p:custDataLst>
          </p:nvPr>
        </p:nvSpPr>
        <p:spPr>
          <a:xfrm>
            <a:off x="685800" y="3429000"/>
            <a:ext cx="8229600" cy="33829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000" dirty="0"/>
              <a:t>Methamphetamine</a:t>
            </a:r>
          </a:p>
          <a:p>
            <a:pPr marL="971550" lvl="1" indent="-514350">
              <a:buClr>
                <a:schemeClr val="tx2">
                  <a:lumMod val="60000"/>
                  <a:lumOff val="40000"/>
                </a:schemeClr>
              </a:buClr>
              <a:buFont typeface="Arial" panose="020B0604020202020204" pitchFamily="34" charset="0"/>
              <a:buAutoNum type="alphaUcPeriod"/>
            </a:pPr>
            <a:r>
              <a:rPr lang="en-US" altLang="en-US" sz="3000" dirty="0"/>
              <a:t>Cocaine</a:t>
            </a:r>
          </a:p>
          <a:p>
            <a:pPr marL="971550" lvl="1" indent="-514350">
              <a:buClr>
                <a:schemeClr val="tx2">
                  <a:lumMod val="60000"/>
                  <a:lumOff val="40000"/>
                </a:schemeClr>
              </a:buClr>
              <a:buFont typeface="Arial" panose="020B0604020202020204" pitchFamily="34" charset="0"/>
              <a:buAutoNum type="alphaUcPeriod"/>
            </a:pPr>
            <a:r>
              <a:rPr lang="en-US" altLang="en-US" sz="3000" dirty="0"/>
              <a:t>They both result in the same dopamine spike</a:t>
            </a:r>
          </a:p>
        </p:txBody>
      </p:sp>
      <p:sp>
        <p:nvSpPr>
          <p:cNvPr id="4" name="Rectangle 3"/>
          <p:cNvSpPr txBox="1">
            <a:spLocks/>
          </p:cNvSpPr>
          <p:nvPr/>
        </p:nvSpPr>
        <p:spPr bwMode="auto">
          <a:xfrm>
            <a:off x="685800" y="1600199"/>
            <a:ext cx="8229600" cy="1743291"/>
          </a:xfrm>
          <a:prstGeom prst="rect">
            <a:avLst/>
          </a:prstGeom>
          <a:noFill/>
          <a:ln w="9525">
            <a:noFill/>
            <a:miter lim="800000"/>
            <a:headEnd/>
            <a:tailEnd/>
          </a:ln>
        </p:spPr>
        <p:txBody>
          <a:bodyPr/>
          <a:lstStyle/>
          <a:p>
            <a:pPr marL="533400" indent="-533400" eaLnBrk="0" hangingPunct="0">
              <a:spcBef>
                <a:spcPct val="20000"/>
              </a:spcBef>
              <a:buClr>
                <a:schemeClr val="tx2">
                  <a:lumMod val="60000"/>
                  <a:lumOff val="40000"/>
                </a:schemeClr>
              </a:buClr>
              <a:buFont typeface="Arial" charset="0"/>
              <a:buAutoNum type="arabicPeriod"/>
              <a:defRPr/>
            </a:pPr>
            <a:r>
              <a:rPr lang="en-US" sz="3200" dirty="0">
                <a:latin typeface="+mn-lt"/>
              </a:rPr>
              <a:t>Which </a:t>
            </a:r>
            <a:r>
              <a:rPr lang="en-US" sz="3200" dirty="0" smtClean="0">
                <a:latin typeface="+mn-lt"/>
              </a:rPr>
              <a:t>stimulant </a:t>
            </a:r>
            <a:r>
              <a:rPr lang="en-US" sz="3200" dirty="0">
                <a:latin typeface="+mn-lt"/>
              </a:rPr>
              <a:t>is associated with the largest release of dopamine in the user’s brain?</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a:t>4</a:t>
            </a:r>
          </a:p>
        </p:txBody>
      </p:sp>
      <p:sp>
        <p:nvSpPr>
          <p:cNvPr id="7" name="TPQuestion"/>
          <p:cNvSpPr txBox="1">
            <a:spLocks/>
          </p:cNvSpPr>
          <p:nvPr/>
        </p:nvSpPr>
        <p:spPr>
          <a:xfrm>
            <a:off x="228600" y="311655"/>
            <a:ext cx="8915400" cy="121234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4400" b="0" kern="1200">
                <a:solidFill>
                  <a:schemeClr val="tx1">
                    <a:lumMod val="85000"/>
                  </a:schemeClr>
                </a:solidFill>
                <a:latin typeface="+mj-lt"/>
                <a:ea typeface="+mj-ea"/>
                <a:cs typeface="+mj-cs"/>
              </a:defRPr>
            </a:lvl1pPr>
          </a:lstStyle>
          <a:p>
            <a:r>
              <a:rPr lang="en-US" altLang="en-US"/>
              <a:t>Pre-Test Question</a:t>
            </a:r>
            <a:endParaRPr lang="en-US" altLang="en-US" dirty="0"/>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600200"/>
            <a:ext cx="5715000" cy="4757737"/>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31747" name="Rectangle 3"/>
          <p:cNvSpPr>
            <a:spLocks noGrp="1" noChangeArrowheads="1"/>
          </p:cNvSpPr>
          <p:nvPr>
            <p:ph type="title"/>
          </p:nvPr>
        </p:nvSpPr>
        <p:spPr>
          <a:xfrm>
            <a:off x="228600" y="228600"/>
            <a:ext cx="8915400" cy="1066800"/>
          </a:xfrm>
        </p:spPr>
        <p:txBody>
          <a:bodyPr>
            <a:normAutofit/>
          </a:bodyPr>
          <a:lstStyle/>
          <a:p>
            <a:r>
              <a:rPr lang="en-US" altLang="en-US" dirty="0"/>
              <a:t>How Does Cocaine Work in the Brain?</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40</a:t>
            </a:r>
            <a:endParaRPr lang="en-US" altLang="en-US" sz="1200" dirty="0">
              <a:solidFill>
                <a:schemeClr val="tx1"/>
              </a:solidFill>
            </a:endParaRPr>
          </a:p>
        </p:txBody>
      </p:sp>
      <p:sp>
        <p:nvSpPr>
          <p:cNvPr id="6" name="Rectangle 4"/>
          <p:cNvSpPr>
            <a:spLocks noChangeArrowheads="1"/>
          </p:cNvSpPr>
          <p:nvPr/>
        </p:nvSpPr>
        <p:spPr bwMode="auto">
          <a:xfrm>
            <a:off x="0" y="6546850"/>
            <a:ext cx="4114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NIDA, Cocaine </a:t>
            </a:r>
            <a:r>
              <a:rPr lang="en-US" altLang="en-US" sz="1400" dirty="0">
                <a:solidFill>
                  <a:schemeClr val="tx2"/>
                </a:solidFill>
                <a:latin typeface="Calibri" panose="020F0502020204030204" pitchFamily="34" charset="0"/>
              </a:rPr>
              <a:t>Research Report </a:t>
            </a:r>
            <a:r>
              <a:rPr lang="en-US" altLang="en-US" sz="1400" dirty="0" smtClean="0">
                <a:solidFill>
                  <a:schemeClr val="tx2"/>
                </a:solidFill>
                <a:latin typeface="Calibri" panose="020F0502020204030204" pitchFamily="34" charset="0"/>
              </a:rPr>
              <a:t>Series, 2016.</a:t>
            </a:r>
            <a:endParaRPr lang="en-US" altLang="en-US" sz="1400" dirty="0">
              <a:solidFill>
                <a:schemeClr val="tx2"/>
              </a:solidFill>
              <a:latin typeface="Calibri" panose="020F0502020204030204" pitchFamily="34" charset="0"/>
            </a:endParaRPr>
          </a:p>
        </p:txBody>
      </p:sp>
    </p:spTree>
    <p:custDataLst>
      <p:tags r:id="rId1"/>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8915400" cy="1203325"/>
          </a:xfrm>
        </p:spPr>
        <p:txBody>
          <a:bodyPr>
            <a:normAutofit/>
          </a:bodyPr>
          <a:lstStyle/>
          <a:p>
            <a:r>
              <a:rPr lang="en-US" dirty="0"/>
              <a:t>How the Brain Responds to Cocaine</a:t>
            </a:r>
          </a:p>
        </p:txBody>
      </p:sp>
      <p:sp>
        <p:nvSpPr>
          <p:cNvPr id="5" name="Slide Number Placeholder 2"/>
          <p:cNvSpPr txBox="1">
            <a:spLocks/>
          </p:cNvSpPr>
          <p:nvPr/>
        </p:nvSpPr>
        <p:spPr>
          <a:xfrm>
            <a:off x="7010400" y="6361329"/>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900" kern="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en-US" sz="1200" dirty="0" smtClean="0">
                <a:solidFill>
                  <a:schemeClr val="tx1"/>
                </a:solidFill>
              </a:rPr>
              <a:t>41</a:t>
            </a:r>
            <a:endParaRPr lang="en-US" altLang="en-US" sz="1200" dirty="0">
              <a:solidFill>
                <a:schemeClr val="tx1"/>
              </a:solidFill>
            </a:endParaRPr>
          </a:p>
        </p:txBody>
      </p:sp>
      <p:pic>
        <p:nvPicPr>
          <p:cNvPr id="3" name="NIDA_Cocaine_Video_cu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676400"/>
            <a:ext cx="8128000" cy="4572000"/>
          </a:xfrm>
          <a:prstGeom prst="rect">
            <a:avLst/>
          </a:prstGeom>
        </p:spPr>
      </p:pic>
      <p:sp>
        <p:nvSpPr>
          <p:cNvPr id="6" name="Rectangle 4"/>
          <p:cNvSpPr>
            <a:spLocks noChangeArrowheads="1"/>
          </p:cNvSpPr>
          <p:nvPr/>
        </p:nvSpPr>
        <p:spPr bwMode="auto">
          <a:xfrm>
            <a:off x="0" y="6546850"/>
            <a:ext cx="33049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a:t>
            </a:r>
            <a:r>
              <a:rPr lang="en-US" altLang="en-US" sz="1400" dirty="0" smtClean="0">
                <a:solidFill>
                  <a:schemeClr val="tx2"/>
                </a:solidFill>
                <a:latin typeface="Calibri" panose="020F0502020204030204" pitchFamily="34" charset="0"/>
              </a:rPr>
              <a:t>: National Institute on Drug Abuse.</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306155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4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idx="4294967295"/>
          </p:nvPr>
        </p:nvSpPr>
        <p:spPr>
          <a:xfrm>
            <a:off x="228600" y="274638"/>
            <a:ext cx="8915400" cy="1173162"/>
          </a:xfrm>
        </p:spPr>
        <p:txBody>
          <a:bodyPr>
            <a:normAutofit/>
          </a:bodyPr>
          <a:lstStyle/>
          <a:p>
            <a:r>
              <a:rPr lang="en-US" altLang="en-US" dirty="0"/>
              <a:t>Acute Effects of Crack/Cocaine</a:t>
            </a:r>
          </a:p>
        </p:txBody>
      </p:sp>
      <p:sp>
        <p:nvSpPr>
          <p:cNvPr id="649219" name="Content Placeholder 2"/>
          <p:cNvSpPr>
            <a:spLocks noGrp="1"/>
          </p:cNvSpPr>
          <p:nvPr>
            <p:ph idx="4294967295"/>
          </p:nvPr>
        </p:nvSpPr>
        <p:spPr>
          <a:xfrm>
            <a:off x="914400" y="1798638"/>
            <a:ext cx="8229600" cy="4525962"/>
          </a:xfrm>
        </p:spPr>
        <p:txBody>
          <a:bodyPr>
            <a:normAutofit/>
          </a:bodyPr>
          <a:lstStyle/>
          <a:p>
            <a:pPr>
              <a:buClr>
                <a:schemeClr val="tx2">
                  <a:lumMod val="60000"/>
                  <a:lumOff val="40000"/>
                </a:schemeClr>
              </a:buClr>
            </a:pPr>
            <a:r>
              <a:rPr lang="en-US" altLang="en-US" sz="3200" dirty="0"/>
              <a:t>Euphoria or affective blunting</a:t>
            </a:r>
          </a:p>
          <a:p>
            <a:pPr>
              <a:buClr>
                <a:schemeClr val="tx2">
                  <a:lumMod val="60000"/>
                  <a:lumOff val="40000"/>
                </a:schemeClr>
              </a:buClr>
            </a:pPr>
            <a:r>
              <a:rPr lang="en-US" altLang="en-US" sz="3200" dirty="0">
                <a:solidFill>
                  <a:schemeClr val="tx2"/>
                </a:solidFill>
              </a:rPr>
              <a:t>Changes in sociability</a:t>
            </a:r>
          </a:p>
          <a:p>
            <a:pPr>
              <a:buClr>
                <a:schemeClr val="tx2">
                  <a:lumMod val="60000"/>
                  <a:lumOff val="40000"/>
                </a:schemeClr>
              </a:buClr>
            </a:pPr>
            <a:r>
              <a:rPr lang="en-US" altLang="en-US" sz="3200" dirty="0"/>
              <a:t>Hypervigilance</a:t>
            </a:r>
          </a:p>
          <a:p>
            <a:pPr>
              <a:buClr>
                <a:schemeClr val="tx2">
                  <a:lumMod val="60000"/>
                  <a:lumOff val="40000"/>
                </a:schemeClr>
              </a:buClr>
            </a:pPr>
            <a:r>
              <a:rPr lang="en-US" altLang="en-US" sz="3200" dirty="0">
                <a:solidFill>
                  <a:schemeClr val="tx2"/>
                </a:solidFill>
              </a:rPr>
              <a:t>Interpersonal sensitivity</a:t>
            </a:r>
          </a:p>
          <a:p>
            <a:pPr>
              <a:buClr>
                <a:schemeClr val="tx2">
                  <a:lumMod val="60000"/>
                  <a:lumOff val="40000"/>
                </a:schemeClr>
              </a:buClr>
            </a:pPr>
            <a:r>
              <a:rPr lang="en-US" altLang="en-US" sz="3200" dirty="0"/>
              <a:t>Anxiety, tension, or anger</a:t>
            </a:r>
          </a:p>
          <a:p>
            <a:pPr>
              <a:buClr>
                <a:schemeClr val="tx2">
                  <a:lumMod val="60000"/>
                  <a:lumOff val="40000"/>
                </a:schemeClr>
              </a:buClr>
            </a:pPr>
            <a:r>
              <a:rPr lang="en-US" altLang="en-US" sz="3200" dirty="0">
                <a:solidFill>
                  <a:schemeClr val="tx2"/>
                </a:solidFill>
              </a:rPr>
              <a:t>Impaired judgment</a:t>
            </a:r>
          </a:p>
          <a:p>
            <a:pPr>
              <a:buClr>
                <a:schemeClr val="tx2">
                  <a:lumMod val="60000"/>
                  <a:lumOff val="40000"/>
                </a:schemeClr>
              </a:buClr>
            </a:pPr>
            <a:r>
              <a:rPr lang="en-US" altLang="en-US" sz="3200" dirty="0"/>
              <a:t>Impaired social or occupational functioning</a:t>
            </a:r>
          </a:p>
        </p:txBody>
      </p:sp>
      <p:sp>
        <p:nvSpPr>
          <p:cNvPr id="649221" name="Rectangle 5"/>
          <p:cNvSpPr>
            <a:spLocks noChangeArrowheads="1"/>
          </p:cNvSpPr>
          <p:nvPr/>
        </p:nvSpPr>
        <p:spPr bwMode="auto">
          <a:xfrm>
            <a:off x="0" y="6553200"/>
            <a:ext cx="3421449"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slide courtesy of Gloria </a:t>
            </a:r>
            <a:r>
              <a:rPr lang="en-US" sz="1400" dirty="0" smtClean="0">
                <a:solidFill>
                  <a:schemeClr val="tx2"/>
                </a:solidFill>
                <a:latin typeface="Calibri" pitchFamily="34" charset="0"/>
              </a:rPr>
              <a:t>Miele, PhD.</a:t>
            </a:r>
            <a:endParaRPr lang="en-US" sz="1400" dirty="0">
              <a:solidFill>
                <a:schemeClr val="tx2"/>
              </a:solidFill>
              <a:latin typeface="Calibri" pitchFamily="34" charset="0"/>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42</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49219">
                                            <p:txEl>
                                              <p:pRg st="0" end="0"/>
                                            </p:txEl>
                                          </p:spTgt>
                                        </p:tgtEl>
                                        <p:attrNameLst>
                                          <p:attrName>style.visibility</p:attrName>
                                        </p:attrNameLst>
                                      </p:cBhvr>
                                      <p:to>
                                        <p:strVal val="visible"/>
                                      </p:to>
                                    </p:set>
                                    <p:animEffect transition="in" filter="wipe(up)">
                                      <p:cBhvr>
                                        <p:cTn id="7" dur="500"/>
                                        <p:tgtEl>
                                          <p:spTgt spid="649219">
                                            <p:txEl>
                                              <p:pRg st="0" end="0"/>
                                            </p:txEl>
                                          </p:spTgt>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649219">
                                            <p:txEl>
                                              <p:pRg st="1" end="1"/>
                                            </p:txEl>
                                          </p:spTgt>
                                        </p:tgtEl>
                                        <p:attrNameLst>
                                          <p:attrName>style.visibility</p:attrName>
                                        </p:attrNameLst>
                                      </p:cBhvr>
                                      <p:to>
                                        <p:strVal val="visible"/>
                                      </p:to>
                                    </p:set>
                                    <p:animEffect transition="in" filter="wipe(up)">
                                      <p:cBhvr>
                                        <p:cTn id="11" dur="500"/>
                                        <p:tgtEl>
                                          <p:spTgt spid="649219">
                                            <p:txEl>
                                              <p:pRg st="1" end="1"/>
                                            </p:txEl>
                                          </p:spTgt>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649219">
                                            <p:txEl>
                                              <p:pRg st="2" end="2"/>
                                            </p:txEl>
                                          </p:spTgt>
                                        </p:tgtEl>
                                        <p:attrNameLst>
                                          <p:attrName>style.visibility</p:attrName>
                                        </p:attrNameLst>
                                      </p:cBhvr>
                                      <p:to>
                                        <p:strVal val="visible"/>
                                      </p:to>
                                    </p:set>
                                    <p:animEffect transition="in" filter="wipe(up)">
                                      <p:cBhvr>
                                        <p:cTn id="15" dur="500"/>
                                        <p:tgtEl>
                                          <p:spTgt spid="649219">
                                            <p:txEl>
                                              <p:pRg st="2" end="2"/>
                                            </p:txEl>
                                          </p:spTgt>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649219">
                                            <p:txEl>
                                              <p:pRg st="3" end="3"/>
                                            </p:txEl>
                                          </p:spTgt>
                                        </p:tgtEl>
                                        <p:attrNameLst>
                                          <p:attrName>style.visibility</p:attrName>
                                        </p:attrNameLst>
                                      </p:cBhvr>
                                      <p:to>
                                        <p:strVal val="visible"/>
                                      </p:to>
                                    </p:set>
                                    <p:animEffect transition="in" filter="wipe(up)">
                                      <p:cBhvr>
                                        <p:cTn id="19" dur="500"/>
                                        <p:tgtEl>
                                          <p:spTgt spid="649219">
                                            <p:txEl>
                                              <p:pRg st="3" end="3"/>
                                            </p:txEl>
                                          </p:spTgt>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649219">
                                            <p:txEl>
                                              <p:pRg st="4" end="4"/>
                                            </p:txEl>
                                          </p:spTgt>
                                        </p:tgtEl>
                                        <p:attrNameLst>
                                          <p:attrName>style.visibility</p:attrName>
                                        </p:attrNameLst>
                                      </p:cBhvr>
                                      <p:to>
                                        <p:strVal val="visible"/>
                                      </p:to>
                                    </p:set>
                                    <p:animEffect transition="in" filter="wipe(up)">
                                      <p:cBhvr>
                                        <p:cTn id="23" dur="500"/>
                                        <p:tgtEl>
                                          <p:spTgt spid="649219">
                                            <p:txEl>
                                              <p:pRg st="4" end="4"/>
                                            </p:txEl>
                                          </p:spTgt>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649219">
                                            <p:txEl>
                                              <p:pRg st="5" end="5"/>
                                            </p:txEl>
                                          </p:spTgt>
                                        </p:tgtEl>
                                        <p:attrNameLst>
                                          <p:attrName>style.visibility</p:attrName>
                                        </p:attrNameLst>
                                      </p:cBhvr>
                                      <p:to>
                                        <p:strVal val="visible"/>
                                      </p:to>
                                    </p:set>
                                    <p:animEffect transition="in" filter="wipe(up)">
                                      <p:cBhvr>
                                        <p:cTn id="27" dur="500"/>
                                        <p:tgtEl>
                                          <p:spTgt spid="649219">
                                            <p:txEl>
                                              <p:pRg st="5" end="5"/>
                                            </p:txEl>
                                          </p:spTgt>
                                        </p:tgtEl>
                                      </p:cBhvr>
                                    </p:animEffect>
                                  </p:childTnLst>
                                </p:cTn>
                              </p:par>
                            </p:childTnLst>
                          </p:cTn>
                        </p:par>
                        <p:par>
                          <p:cTn id="28" fill="hold" nodeType="afterGroup">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649219">
                                            <p:txEl>
                                              <p:pRg st="6" end="6"/>
                                            </p:txEl>
                                          </p:spTgt>
                                        </p:tgtEl>
                                        <p:attrNameLst>
                                          <p:attrName>style.visibility</p:attrName>
                                        </p:attrNameLst>
                                      </p:cBhvr>
                                      <p:to>
                                        <p:strVal val="visible"/>
                                      </p:to>
                                    </p:set>
                                    <p:animEffect transition="in" filter="wipe(up)">
                                      <p:cBhvr>
                                        <p:cTn id="31" dur="500"/>
                                        <p:tgtEl>
                                          <p:spTgt spid="6492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9" grpId="0" build="p" advAuto="50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p:nvPr>
        </p:nvSpPr>
        <p:spPr>
          <a:xfrm>
            <a:off x="228600" y="228600"/>
            <a:ext cx="8915400" cy="1143000"/>
          </a:xfrm>
        </p:spPr>
        <p:txBody>
          <a:bodyPr/>
          <a:lstStyle/>
          <a:p>
            <a:r>
              <a:rPr lang="en-US" altLang="en-US" dirty="0"/>
              <a:t>Dopamine (D2) Receptor Availability</a:t>
            </a:r>
          </a:p>
        </p:txBody>
      </p:sp>
      <p:pic>
        <p:nvPicPr>
          <p:cNvPr id="327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524000"/>
            <a:ext cx="6477000" cy="4349750"/>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32772" name="Rectangle 4"/>
          <p:cNvSpPr>
            <a:spLocks noChangeArrowheads="1"/>
          </p:cNvSpPr>
          <p:nvPr/>
        </p:nvSpPr>
        <p:spPr bwMode="auto">
          <a:xfrm>
            <a:off x="0" y="6546850"/>
            <a:ext cx="29751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Calibri" panose="020F0502020204030204" pitchFamily="34" charset="0"/>
              </a:rPr>
              <a:t>SOURCE: NIDA Research </a:t>
            </a:r>
            <a:r>
              <a:rPr lang="en-US" altLang="en-US" sz="1400" dirty="0" smtClean="0">
                <a:solidFill>
                  <a:schemeClr val="tx2"/>
                </a:solidFill>
                <a:latin typeface="Calibri" panose="020F0502020204030204" pitchFamily="34" charset="0"/>
              </a:rPr>
              <a:t>Report, 2016.</a:t>
            </a:r>
            <a:endParaRPr lang="en-US" altLang="en-US" sz="1400" dirty="0">
              <a:solidFill>
                <a:schemeClr val="tx2"/>
              </a:solidFill>
              <a:latin typeface="Calibri" panose="020F0502020204030204" pitchFamily="34" charset="0"/>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43</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20675"/>
            <a:ext cx="8953500" cy="1203326"/>
          </a:xfrm>
        </p:spPr>
        <p:txBody>
          <a:bodyPr/>
          <a:lstStyle/>
          <a:p>
            <a:r>
              <a:rPr lang="en-US" dirty="0"/>
              <a:t>Long-Term Impact of Cocaine Use</a:t>
            </a:r>
          </a:p>
        </p:txBody>
      </p:sp>
      <p:pic>
        <p:nvPicPr>
          <p:cNvPr id="4" name="Picture 3"/>
          <p:cNvPicPr>
            <a:picLocks noChangeAspect="1"/>
          </p:cNvPicPr>
          <p:nvPr/>
        </p:nvPicPr>
        <p:blipFill>
          <a:blip r:embed="rId3"/>
          <a:stretch>
            <a:fillRect/>
          </a:stretch>
        </p:blipFill>
        <p:spPr>
          <a:xfrm>
            <a:off x="978640" y="1371600"/>
            <a:ext cx="6944020" cy="5102802"/>
          </a:xfrm>
          <a:prstGeom prst="rect">
            <a:avLst/>
          </a:prstGeom>
        </p:spPr>
      </p:pic>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44</a:t>
            </a:r>
            <a:endParaRPr lang="en-US" altLang="en-US" sz="1200" dirty="0">
              <a:solidFill>
                <a:schemeClr val="tx1"/>
              </a:solidFill>
            </a:endParaRPr>
          </a:p>
        </p:txBody>
      </p:sp>
      <p:sp>
        <p:nvSpPr>
          <p:cNvPr id="6" name="Rectangle 4"/>
          <p:cNvSpPr>
            <a:spLocks noChangeArrowheads="1"/>
          </p:cNvSpPr>
          <p:nvPr/>
        </p:nvSpPr>
        <p:spPr bwMode="auto">
          <a:xfrm>
            <a:off x="0" y="6546850"/>
            <a:ext cx="472462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NIDA, 2007; </a:t>
            </a:r>
            <a:r>
              <a:rPr lang="en-US" altLang="en-US" sz="1400" dirty="0" err="1" smtClean="0">
                <a:solidFill>
                  <a:schemeClr val="tx2"/>
                </a:solidFill>
                <a:latin typeface="Calibri" panose="020F0502020204030204" pitchFamily="34" charset="0"/>
              </a:rPr>
              <a:t>Volkow</a:t>
            </a:r>
            <a:r>
              <a:rPr lang="en-US" altLang="en-US" sz="1400" dirty="0" smtClean="0">
                <a:solidFill>
                  <a:schemeClr val="tx2"/>
                </a:solidFill>
                <a:latin typeface="Calibri" panose="020F0502020204030204" pitchFamily="34" charset="0"/>
              </a:rPr>
              <a:t> et al., 1993; </a:t>
            </a:r>
            <a:r>
              <a:rPr lang="en-US" altLang="en-US" sz="1400" dirty="0" err="1" smtClean="0">
                <a:solidFill>
                  <a:schemeClr val="tx2"/>
                </a:solidFill>
                <a:latin typeface="Calibri" panose="020F0502020204030204" pitchFamily="34" charset="0"/>
              </a:rPr>
              <a:t>Volkow</a:t>
            </a:r>
            <a:r>
              <a:rPr lang="en-US" altLang="en-US" sz="1400" dirty="0" smtClean="0">
                <a:solidFill>
                  <a:schemeClr val="tx2"/>
                </a:solidFill>
                <a:latin typeface="Calibri" panose="020F0502020204030204" pitchFamily="34" charset="0"/>
              </a:rPr>
              <a:t> et al., 1992.</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35348373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20675"/>
            <a:ext cx="8953500" cy="1203325"/>
          </a:xfrm>
        </p:spPr>
        <p:txBody>
          <a:bodyPr>
            <a:normAutofit fontScale="90000"/>
          </a:bodyPr>
          <a:lstStyle/>
          <a:p>
            <a:r>
              <a:rPr lang="en-US" dirty="0"/>
              <a:t>Beyond Dopamine Reward Circuitry:</a:t>
            </a:r>
            <a:br>
              <a:rPr lang="en-US" dirty="0"/>
            </a:br>
            <a:r>
              <a:rPr lang="en-US" dirty="0"/>
              <a:t>Brain Glucose Metabolism</a:t>
            </a:r>
          </a:p>
        </p:txBody>
      </p:sp>
      <p:pic>
        <p:nvPicPr>
          <p:cNvPr id="5" name="Picture 4"/>
          <p:cNvPicPr>
            <a:picLocks noChangeAspect="1"/>
          </p:cNvPicPr>
          <p:nvPr/>
        </p:nvPicPr>
        <p:blipFill>
          <a:blip r:embed="rId3"/>
          <a:stretch>
            <a:fillRect/>
          </a:stretch>
        </p:blipFill>
        <p:spPr>
          <a:xfrm>
            <a:off x="1037896" y="1981200"/>
            <a:ext cx="7182507" cy="3667125"/>
          </a:xfrm>
          <a:prstGeom prst="rect">
            <a:avLst/>
          </a:prstGeom>
        </p:spPr>
      </p:pic>
      <p:sp>
        <p:nvSpPr>
          <p:cNvPr id="6" name="Rectangle 4"/>
          <p:cNvSpPr>
            <a:spLocks noChangeArrowheads="1"/>
          </p:cNvSpPr>
          <p:nvPr/>
        </p:nvSpPr>
        <p:spPr bwMode="auto">
          <a:xfrm>
            <a:off x="0" y="6550223"/>
            <a:ext cx="2405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Calibri" panose="020F0502020204030204" pitchFamily="34" charset="0"/>
              </a:rPr>
              <a:t>SOURCE: </a:t>
            </a:r>
            <a:r>
              <a:rPr lang="en-US" altLang="en-US" sz="1400" dirty="0" err="1">
                <a:solidFill>
                  <a:schemeClr val="tx2"/>
                </a:solidFill>
                <a:latin typeface="Calibri" panose="020F0502020204030204" pitchFamily="34" charset="0"/>
              </a:rPr>
              <a:t>Volkow</a:t>
            </a:r>
            <a:r>
              <a:rPr lang="en-US" altLang="en-US" sz="1400" dirty="0">
                <a:solidFill>
                  <a:schemeClr val="tx2"/>
                </a:solidFill>
                <a:latin typeface="Calibri" panose="020F0502020204030204" pitchFamily="34" charset="0"/>
              </a:rPr>
              <a:t> et al. (2011).</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45</a:t>
            </a:r>
            <a:endParaRPr lang="en-US" altLang="en-US" sz="1200" dirty="0">
              <a:solidFill>
                <a:schemeClr val="tx1"/>
              </a:solidFill>
            </a:endParaRPr>
          </a:p>
        </p:txBody>
      </p:sp>
    </p:spTree>
    <p:extLst>
      <p:ext uri="{BB962C8B-B14F-4D97-AF65-F5344CB8AC3E}">
        <p14:creationId xmlns:p14="http://schemas.microsoft.com/office/powerpoint/2010/main" val="6681700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p:cNvSpPr>
          <p:nvPr>
            <p:ph type="title"/>
          </p:nvPr>
        </p:nvSpPr>
        <p:spPr>
          <a:xfrm>
            <a:off x="228600" y="381000"/>
            <a:ext cx="8915400" cy="838200"/>
          </a:xfrm>
        </p:spPr>
        <p:txBody>
          <a:bodyPr>
            <a:normAutofit/>
          </a:bodyPr>
          <a:lstStyle/>
          <a:p>
            <a:r>
              <a:rPr lang="en-US" altLang="en-US"/>
              <a:t>Long-Term Effects of Crack/Cocaine</a:t>
            </a:r>
          </a:p>
        </p:txBody>
      </p:sp>
      <p:sp>
        <p:nvSpPr>
          <p:cNvPr id="81922" name="Rectangle 3"/>
          <p:cNvSpPr>
            <a:spLocks noGrp="1"/>
          </p:cNvSpPr>
          <p:nvPr>
            <p:ph idx="1"/>
          </p:nvPr>
        </p:nvSpPr>
        <p:spPr>
          <a:xfrm>
            <a:off x="685800" y="1812478"/>
            <a:ext cx="7467600" cy="4572000"/>
          </a:xfrm>
        </p:spPr>
        <p:txBody>
          <a:bodyPr/>
          <a:lstStyle/>
          <a:p>
            <a:pPr>
              <a:buClr>
                <a:schemeClr val="tx2">
                  <a:lumMod val="60000"/>
                  <a:lumOff val="40000"/>
                </a:schemeClr>
              </a:buClr>
            </a:pPr>
            <a:r>
              <a:rPr lang="en-US" altLang="en-US" sz="3200" dirty="0"/>
              <a:t>Addiction</a:t>
            </a:r>
          </a:p>
          <a:p>
            <a:pPr>
              <a:buClr>
                <a:schemeClr val="tx2">
                  <a:lumMod val="60000"/>
                  <a:lumOff val="40000"/>
                </a:schemeClr>
              </a:buClr>
            </a:pPr>
            <a:r>
              <a:rPr lang="en-US" altLang="en-US" sz="3200" dirty="0">
                <a:solidFill>
                  <a:schemeClr val="tx2"/>
                </a:solidFill>
              </a:rPr>
              <a:t>Irritability and mood disturbances</a:t>
            </a:r>
          </a:p>
          <a:p>
            <a:pPr>
              <a:buClr>
                <a:schemeClr val="tx2">
                  <a:lumMod val="60000"/>
                  <a:lumOff val="40000"/>
                </a:schemeClr>
              </a:buClr>
            </a:pPr>
            <a:r>
              <a:rPr lang="en-US" altLang="en-US" sz="3200" dirty="0"/>
              <a:t>Restlessness</a:t>
            </a:r>
          </a:p>
          <a:p>
            <a:pPr>
              <a:buClr>
                <a:schemeClr val="tx2">
                  <a:lumMod val="60000"/>
                  <a:lumOff val="40000"/>
                </a:schemeClr>
              </a:buClr>
            </a:pPr>
            <a:r>
              <a:rPr lang="en-US" altLang="en-US" sz="3200" dirty="0">
                <a:solidFill>
                  <a:schemeClr val="tx2"/>
                </a:solidFill>
              </a:rPr>
              <a:t>Paranoia</a:t>
            </a:r>
          </a:p>
          <a:p>
            <a:pPr>
              <a:buClr>
                <a:schemeClr val="tx2">
                  <a:lumMod val="60000"/>
                  <a:lumOff val="40000"/>
                </a:schemeClr>
              </a:buClr>
            </a:pPr>
            <a:r>
              <a:rPr lang="en-US" altLang="en-US" sz="3200" dirty="0"/>
              <a:t>Auditory hallucinations</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46</a:t>
            </a:r>
            <a:endParaRPr lang="en-US" altLang="en-US"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1922">
                                            <p:txEl>
                                              <p:pRg st="0" end="0"/>
                                            </p:txEl>
                                          </p:spTgt>
                                        </p:tgtEl>
                                        <p:attrNameLst>
                                          <p:attrName>style.visibility</p:attrName>
                                        </p:attrNameLst>
                                      </p:cBhvr>
                                      <p:to>
                                        <p:strVal val="visible"/>
                                      </p:to>
                                    </p:set>
                                    <p:animEffect transition="in" filter="dissolve">
                                      <p:cBhvr>
                                        <p:cTn id="7" dur="500"/>
                                        <p:tgtEl>
                                          <p:spTgt spid="81922">
                                            <p:txEl>
                                              <p:pRg st="0" end="0"/>
                                            </p:txEl>
                                          </p:spTgt>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1922">
                                            <p:txEl>
                                              <p:pRg st="1" end="1"/>
                                            </p:txEl>
                                          </p:spTgt>
                                        </p:tgtEl>
                                        <p:attrNameLst>
                                          <p:attrName>style.visibility</p:attrName>
                                        </p:attrNameLst>
                                      </p:cBhvr>
                                      <p:to>
                                        <p:strVal val="visible"/>
                                      </p:to>
                                    </p:set>
                                    <p:animEffect transition="in" filter="dissolve">
                                      <p:cBhvr>
                                        <p:cTn id="11" dur="500"/>
                                        <p:tgtEl>
                                          <p:spTgt spid="81922">
                                            <p:txEl>
                                              <p:pRg st="1" end="1"/>
                                            </p:txEl>
                                          </p:spTgt>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1922">
                                            <p:txEl>
                                              <p:pRg st="2" end="2"/>
                                            </p:txEl>
                                          </p:spTgt>
                                        </p:tgtEl>
                                        <p:attrNameLst>
                                          <p:attrName>style.visibility</p:attrName>
                                        </p:attrNameLst>
                                      </p:cBhvr>
                                      <p:to>
                                        <p:strVal val="visible"/>
                                      </p:to>
                                    </p:set>
                                    <p:animEffect transition="in" filter="dissolve">
                                      <p:cBhvr>
                                        <p:cTn id="15" dur="500"/>
                                        <p:tgtEl>
                                          <p:spTgt spid="81922">
                                            <p:txEl>
                                              <p:pRg st="2" end="2"/>
                                            </p:txEl>
                                          </p:spTgt>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81922">
                                            <p:txEl>
                                              <p:pRg st="3" end="3"/>
                                            </p:txEl>
                                          </p:spTgt>
                                        </p:tgtEl>
                                        <p:attrNameLst>
                                          <p:attrName>style.visibility</p:attrName>
                                        </p:attrNameLst>
                                      </p:cBhvr>
                                      <p:to>
                                        <p:strVal val="visible"/>
                                      </p:to>
                                    </p:set>
                                    <p:animEffect transition="in" filter="dissolve">
                                      <p:cBhvr>
                                        <p:cTn id="19" dur="500"/>
                                        <p:tgtEl>
                                          <p:spTgt spid="81922">
                                            <p:txEl>
                                              <p:pRg st="3" end="3"/>
                                            </p:txEl>
                                          </p:spTgt>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81922">
                                            <p:txEl>
                                              <p:pRg st="4" end="4"/>
                                            </p:txEl>
                                          </p:spTgt>
                                        </p:tgtEl>
                                        <p:attrNameLst>
                                          <p:attrName>style.visibility</p:attrName>
                                        </p:attrNameLst>
                                      </p:cBhvr>
                                      <p:to>
                                        <p:strVal val="visible"/>
                                      </p:to>
                                    </p:set>
                                    <p:animEffect transition="in" filter="dissolve">
                                      <p:cBhvr>
                                        <p:cTn id="23" dur="500"/>
                                        <p:tgtEl>
                                          <p:spTgt spid="819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build="p" advAuto="50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228600" y="304800"/>
            <a:ext cx="8915400" cy="1066800"/>
          </a:xfrm>
        </p:spPr>
        <p:txBody>
          <a:bodyPr>
            <a:normAutofit fontScale="90000"/>
          </a:bodyPr>
          <a:lstStyle/>
          <a:p>
            <a:r>
              <a:rPr lang="en-US" altLang="en-US" dirty="0"/>
              <a:t>Medical Consequences of Crack/Cocaine</a:t>
            </a:r>
          </a:p>
        </p:txBody>
      </p:sp>
      <p:sp>
        <p:nvSpPr>
          <p:cNvPr id="83970" name="Rectangle 3"/>
          <p:cNvSpPr>
            <a:spLocks noGrp="1"/>
          </p:cNvSpPr>
          <p:nvPr>
            <p:ph idx="1"/>
          </p:nvPr>
        </p:nvSpPr>
        <p:spPr>
          <a:xfrm>
            <a:off x="685800" y="1600200"/>
            <a:ext cx="7772400" cy="4495800"/>
          </a:xfrm>
        </p:spPr>
        <p:txBody>
          <a:bodyPr>
            <a:noAutofit/>
          </a:bodyPr>
          <a:lstStyle/>
          <a:p>
            <a:pPr>
              <a:buClr>
                <a:schemeClr val="tx2">
                  <a:lumMod val="60000"/>
                  <a:lumOff val="40000"/>
                </a:schemeClr>
              </a:buClr>
            </a:pPr>
            <a:r>
              <a:rPr lang="en-US" altLang="en-US" sz="3200" dirty="0"/>
              <a:t>Cardiovascular effects</a:t>
            </a:r>
          </a:p>
          <a:p>
            <a:pPr lvl="1">
              <a:buClr>
                <a:schemeClr val="tx2">
                  <a:lumMod val="60000"/>
                  <a:lumOff val="40000"/>
                </a:schemeClr>
              </a:buClr>
            </a:pPr>
            <a:r>
              <a:rPr lang="en-US" altLang="en-US" sz="3200" dirty="0">
                <a:solidFill>
                  <a:schemeClr val="tx2"/>
                </a:solidFill>
              </a:rPr>
              <a:t>Disturbances in heart rhythm; heart attacks</a:t>
            </a:r>
          </a:p>
          <a:p>
            <a:pPr>
              <a:buClr>
                <a:schemeClr val="tx2">
                  <a:lumMod val="60000"/>
                  <a:lumOff val="40000"/>
                </a:schemeClr>
              </a:buClr>
            </a:pPr>
            <a:r>
              <a:rPr lang="en-US" altLang="en-US" sz="3200" dirty="0"/>
              <a:t>Respiratory effects</a:t>
            </a:r>
          </a:p>
          <a:p>
            <a:pPr lvl="1">
              <a:buClr>
                <a:schemeClr val="tx2">
                  <a:lumMod val="60000"/>
                  <a:lumOff val="40000"/>
                </a:schemeClr>
              </a:buClr>
            </a:pPr>
            <a:r>
              <a:rPr lang="en-US" altLang="en-US" sz="3200" dirty="0">
                <a:solidFill>
                  <a:schemeClr val="tx2"/>
                </a:solidFill>
              </a:rPr>
              <a:t>Chest pain; respiratory failure</a:t>
            </a:r>
          </a:p>
          <a:p>
            <a:pPr>
              <a:buClr>
                <a:schemeClr val="tx2">
                  <a:lumMod val="60000"/>
                  <a:lumOff val="40000"/>
                </a:schemeClr>
              </a:buClr>
            </a:pPr>
            <a:r>
              <a:rPr lang="en-US" altLang="en-US" sz="3200" dirty="0"/>
              <a:t>Neurological effects</a:t>
            </a:r>
          </a:p>
          <a:p>
            <a:pPr lvl="1">
              <a:buClr>
                <a:schemeClr val="tx2">
                  <a:lumMod val="60000"/>
                  <a:lumOff val="40000"/>
                </a:schemeClr>
              </a:buClr>
            </a:pPr>
            <a:r>
              <a:rPr lang="en-US" altLang="en-US" sz="3200" dirty="0">
                <a:solidFill>
                  <a:schemeClr val="tx2"/>
                </a:solidFill>
              </a:rPr>
              <a:t>Strokes; seizures; headaches</a:t>
            </a:r>
          </a:p>
          <a:p>
            <a:pPr>
              <a:buClr>
                <a:schemeClr val="tx2">
                  <a:lumMod val="60000"/>
                  <a:lumOff val="40000"/>
                </a:schemeClr>
              </a:buClr>
            </a:pPr>
            <a:r>
              <a:rPr lang="en-US" altLang="en-US" sz="3200" dirty="0"/>
              <a:t>Gastrointestinal complications</a:t>
            </a:r>
          </a:p>
          <a:p>
            <a:pPr lvl="1">
              <a:buClr>
                <a:schemeClr val="tx2">
                  <a:lumMod val="60000"/>
                  <a:lumOff val="40000"/>
                </a:schemeClr>
              </a:buClr>
            </a:pPr>
            <a:r>
              <a:rPr lang="en-US" altLang="en-US" sz="3200" dirty="0">
                <a:solidFill>
                  <a:schemeClr val="tx2"/>
                </a:solidFill>
              </a:rPr>
              <a:t>Abdominal pain; nausea</a:t>
            </a:r>
          </a:p>
          <a:p>
            <a:pPr>
              <a:buClr>
                <a:schemeClr val="tx2">
                  <a:lumMod val="60000"/>
                  <a:lumOff val="40000"/>
                </a:schemeClr>
              </a:buClr>
            </a:pPr>
            <a:r>
              <a:rPr lang="en-US" altLang="en-US" sz="3200" dirty="0"/>
              <a:t>Paranoia</a:t>
            </a:r>
            <a:endParaRPr lang="en-US" altLang="en-US" sz="3200" dirty="0">
              <a:solidFill>
                <a:srgbClr val="FFFF00"/>
              </a:solidFill>
            </a:endParaRP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47</a:t>
            </a:r>
            <a:endParaRPr lang="en-US" altLang="en-US" sz="1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3970">
                                            <p:txEl>
                                              <p:pRg st="0" end="0"/>
                                            </p:txEl>
                                          </p:spTgt>
                                        </p:tgtEl>
                                        <p:attrNameLst>
                                          <p:attrName>style.visibility</p:attrName>
                                        </p:attrNameLst>
                                      </p:cBhvr>
                                      <p:to>
                                        <p:strVal val="visible"/>
                                      </p:to>
                                    </p:set>
                                    <p:animEffect transition="in" filter="box(out)">
                                      <p:cBhvr>
                                        <p:cTn id="7" dur="500"/>
                                        <p:tgtEl>
                                          <p:spTgt spid="83970">
                                            <p:txEl>
                                              <p:pRg st="0" end="0"/>
                                            </p:txEl>
                                          </p:spTgt>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3970">
                                            <p:txEl>
                                              <p:pRg st="1" end="1"/>
                                            </p:txEl>
                                          </p:spTgt>
                                        </p:tgtEl>
                                        <p:attrNameLst>
                                          <p:attrName>style.visibility</p:attrName>
                                        </p:attrNameLst>
                                      </p:cBhvr>
                                      <p:to>
                                        <p:strVal val="visible"/>
                                      </p:to>
                                    </p:set>
                                    <p:animEffect transition="in" filter="box(out)">
                                      <p:cBhvr>
                                        <p:cTn id="11" dur="500"/>
                                        <p:tgtEl>
                                          <p:spTgt spid="83970">
                                            <p:txEl>
                                              <p:pRg st="1" end="1"/>
                                            </p:txEl>
                                          </p:spTgt>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83970">
                                            <p:txEl>
                                              <p:pRg st="2" end="2"/>
                                            </p:txEl>
                                          </p:spTgt>
                                        </p:tgtEl>
                                        <p:attrNameLst>
                                          <p:attrName>style.visibility</p:attrName>
                                        </p:attrNameLst>
                                      </p:cBhvr>
                                      <p:to>
                                        <p:strVal val="visible"/>
                                      </p:to>
                                    </p:set>
                                    <p:animEffect transition="in" filter="box(out)">
                                      <p:cBhvr>
                                        <p:cTn id="15" dur="500"/>
                                        <p:tgtEl>
                                          <p:spTgt spid="83970">
                                            <p:txEl>
                                              <p:pRg st="2" end="2"/>
                                            </p:txEl>
                                          </p:spTgt>
                                        </p:tgtEl>
                                      </p:cBhvr>
                                    </p:animEffect>
                                  </p:childTnLst>
                                </p:cTn>
                              </p:par>
                            </p:childTnLst>
                          </p:cTn>
                        </p:par>
                        <p:par>
                          <p:cTn id="16" fill="hold" nodeType="afterGroup">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83970">
                                            <p:txEl>
                                              <p:pRg st="3" end="3"/>
                                            </p:txEl>
                                          </p:spTgt>
                                        </p:tgtEl>
                                        <p:attrNameLst>
                                          <p:attrName>style.visibility</p:attrName>
                                        </p:attrNameLst>
                                      </p:cBhvr>
                                      <p:to>
                                        <p:strVal val="visible"/>
                                      </p:to>
                                    </p:set>
                                    <p:animEffect transition="in" filter="box(out)">
                                      <p:cBhvr>
                                        <p:cTn id="19" dur="500"/>
                                        <p:tgtEl>
                                          <p:spTgt spid="83970">
                                            <p:txEl>
                                              <p:pRg st="3" end="3"/>
                                            </p:txEl>
                                          </p:spTgt>
                                        </p:tgtEl>
                                      </p:cBhvr>
                                    </p:animEffect>
                                  </p:childTnLst>
                                </p:cTn>
                              </p:par>
                            </p:childTnLst>
                          </p:cTn>
                        </p:par>
                        <p:par>
                          <p:cTn id="20" fill="hold" nodeType="afterGroup">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83970">
                                            <p:txEl>
                                              <p:pRg st="4" end="4"/>
                                            </p:txEl>
                                          </p:spTgt>
                                        </p:tgtEl>
                                        <p:attrNameLst>
                                          <p:attrName>style.visibility</p:attrName>
                                        </p:attrNameLst>
                                      </p:cBhvr>
                                      <p:to>
                                        <p:strVal val="visible"/>
                                      </p:to>
                                    </p:set>
                                    <p:animEffect transition="in" filter="box(out)">
                                      <p:cBhvr>
                                        <p:cTn id="23" dur="500"/>
                                        <p:tgtEl>
                                          <p:spTgt spid="83970">
                                            <p:txEl>
                                              <p:pRg st="4" end="4"/>
                                            </p:txEl>
                                          </p:spTgt>
                                        </p:tgtEl>
                                      </p:cBhvr>
                                    </p:animEffect>
                                  </p:childTnLst>
                                </p:cTn>
                              </p:par>
                            </p:childTnLst>
                          </p:cTn>
                        </p:par>
                        <p:par>
                          <p:cTn id="24" fill="hold" nodeType="afterGroup">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83970">
                                            <p:txEl>
                                              <p:pRg st="5" end="5"/>
                                            </p:txEl>
                                          </p:spTgt>
                                        </p:tgtEl>
                                        <p:attrNameLst>
                                          <p:attrName>style.visibility</p:attrName>
                                        </p:attrNameLst>
                                      </p:cBhvr>
                                      <p:to>
                                        <p:strVal val="visible"/>
                                      </p:to>
                                    </p:set>
                                    <p:animEffect transition="in" filter="box(out)">
                                      <p:cBhvr>
                                        <p:cTn id="27" dur="500"/>
                                        <p:tgtEl>
                                          <p:spTgt spid="83970">
                                            <p:txEl>
                                              <p:pRg st="5" end="5"/>
                                            </p:txEl>
                                          </p:spTgt>
                                        </p:tgtEl>
                                      </p:cBhvr>
                                    </p:animEffect>
                                  </p:childTnLst>
                                </p:cTn>
                              </p:par>
                            </p:childTnLst>
                          </p:cTn>
                        </p:par>
                        <p:par>
                          <p:cTn id="28" fill="hold" nodeType="afterGroup">
                            <p:stCondLst>
                              <p:cond delay="3000"/>
                            </p:stCondLst>
                            <p:childTnLst>
                              <p:par>
                                <p:cTn id="29" presetID="4" presetClass="entr" presetSubtype="32" fill="hold" grpId="0" nodeType="afterEffect">
                                  <p:stCondLst>
                                    <p:cond delay="500"/>
                                  </p:stCondLst>
                                  <p:childTnLst>
                                    <p:set>
                                      <p:cBhvr>
                                        <p:cTn id="30" dur="1" fill="hold">
                                          <p:stCondLst>
                                            <p:cond delay="0"/>
                                          </p:stCondLst>
                                        </p:cTn>
                                        <p:tgtEl>
                                          <p:spTgt spid="83970">
                                            <p:txEl>
                                              <p:pRg st="6" end="6"/>
                                            </p:txEl>
                                          </p:spTgt>
                                        </p:tgtEl>
                                        <p:attrNameLst>
                                          <p:attrName>style.visibility</p:attrName>
                                        </p:attrNameLst>
                                      </p:cBhvr>
                                      <p:to>
                                        <p:strVal val="visible"/>
                                      </p:to>
                                    </p:set>
                                    <p:animEffect transition="in" filter="box(out)">
                                      <p:cBhvr>
                                        <p:cTn id="31" dur="500"/>
                                        <p:tgtEl>
                                          <p:spTgt spid="83970">
                                            <p:txEl>
                                              <p:pRg st="6" end="6"/>
                                            </p:txEl>
                                          </p:spTgt>
                                        </p:tgtEl>
                                      </p:cBhvr>
                                    </p:animEffect>
                                  </p:childTnLst>
                                </p:cTn>
                              </p:par>
                              <p:par>
                                <p:cTn id="32" presetID="4" presetClass="entr" presetSubtype="32" fill="hold" grpId="0" nodeType="withEffect">
                                  <p:stCondLst>
                                    <p:cond delay="500"/>
                                  </p:stCondLst>
                                  <p:childTnLst>
                                    <p:set>
                                      <p:cBhvr>
                                        <p:cTn id="33" dur="1" fill="hold">
                                          <p:stCondLst>
                                            <p:cond delay="0"/>
                                          </p:stCondLst>
                                        </p:cTn>
                                        <p:tgtEl>
                                          <p:spTgt spid="83970">
                                            <p:txEl>
                                              <p:pRg st="7" end="7"/>
                                            </p:txEl>
                                          </p:spTgt>
                                        </p:tgtEl>
                                        <p:attrNameLst>
                                          <p:attrName>style.visibility</p:attrName>
                                        </p:attrNameLst>
                                      </p:cBhvr>
                                      <p:to>
                                        <p:strVal val="visible"/>
                                      </p:to>
                                    </p:set>
                                    <p:animEffect transition="in" filter="box(out)">
                                      <p:cBhvr>
                                        <p:cTn id="34" dur="500"/>
                                        <p:tgtEl>
                                          <p:spTgt spid="83970">
                                            <p:txEl>
                                              <p:pRg st="7" end="7"/>
                                            </p:txEl>
                                          </p:spTgt>
                                        </p:tgtEl>
                                      </p:cBhvr>
                                    </p:animEffect>
                                  </p:childTnLst>
                                </p:cTn>
                              </p:par>
                            </p:childTnLst>
                          </p:cTn>
                        </p:par>
                        <p:par>
                          <p:cTn id="35" fill="hold" nodeType="afterGroup">
                            <p:stCondLst>
                              <p:cond delay="4000"/>
                            </p:stCondLst>
                            <p:childTnLst>
                              <p:par>
                                <p:cTn id="36" presetID="4" presetClass="entr" presetSubtype="32" fill="hold" grpId="0" nodeType="afterEffect">
                                  <p:stCondLst>
                                    <p:cond delay="0"/>
                                  </p:stCondLst>
                                  <p:childTnLst>
                                    <p:set>
                                      <p:cBhvr>
                                        <p:cTn id="37" dur="1" fill="hold">
                                          <p:stCondLst>
                                            <p:cond delay="0"/>
                                          </p:stCondLst>
                                        </p:cTn>
                                        <p:tgtEl>
                                          <p:spTgt spid="83970">
                                            <p:txEl>
                                              <p:pRg st="8" end="8"/>
                                            </p:txEl>
                                          </p:spTgt>
                                        </p:tgtEl>
                                        <p:attrNameLst>
                                          <p:attrName>style.visibility</p:attrName>
                                        </p:attrNameLst>
                                      </p:cBhvr>
                                      <p:to>
                                        <p:strVal val="visible"/>
                                      </p:to>
                                    </p:set>
                                    <p:animEffect transition="in" filter="box(out)">
                                      <p:cBhvr>
                                        <p:cTn id="38" dur="500"/>
                                        <p:tgtEl>
                                          <p:spTgt spid="839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build="p" advAuto="50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idx="4294967295"/>
          </p:nvPr>
        </p:nvSpPr>
        <p:spPr>
          <a:xfrm>
            <a:off x="228600" y="152400"/>
            <a:ext cx="8915400" cy="1219200"/>
          </a:xfrm>
        </p:spPr>
        <p:txBody>
          <a:bodyPr>
            <a:noAutofit/>
          </a:bodyPr>
          <a:lstStyle/>
          <a:p>
            <a:r>
              <a:rPr lang="en-US" altLang="en-US" dirty="0"/>
              <a:t>Stimulant Intoxication and  Withdrawal Syndromes (DSM-5)</a:t>
            </a:r>
          </a:p>
        </p:txBody>
      </p:sp>
      <p:graphicFrame>
        <p:nvGraphicFramePr>
          <p:cNvPr id="487467" name="Group 43"/>
          <p:cNvGraphicFramePr>
            <a:graphicFrameLocks noGrp="1"/>
          </p:cNvGraphicFramePr>
          <p:nvPr>
            <p:extLst>
              <p:ext uri="{D42A27DB-BD31-4B8C-83A1-F6EECF244321}">
                <p14:modId xmlns:p14="http://schemas.microsoft.com/office/powerpoint/2010/main" val="739396321"/>
              </p:ext>
            </p:extLst>
          </p:nvPr>
        </p:nvGraphicFramePr>
        <p:xfrm>
          <a:off x="304800" y="1447800"/>
          <a:ext cx="8458200" cy="5149324"/>
        </p:xfrm>
        <a:graphic>
          <a:graphicData uri="http://schemas.openxmlformats.org/drawingml/2006/table">
            <a:tbl>
              <a:tblPr/>
              <a:tblGrid>
                <a:gridCol w="237146">
                  <a:extLst>
                    <a:ext uri="{9D8B030D-6E8A-4147-A177-3AD203B41FA5}">
                      <a16:colId xmlns:a16="http://schemas.microsoft.com/office/drawing/2014/main" val="20000"/>
                    </a:ext>
                  </a:extLst>
                </a:gridCol>
                <a:gridCol w="5217207">
                  <a:extLst>
                    <a:ext uri="{9D8B030D-6E8A-4147-A177-3AD203B41FA5}">
                      <a16:colId xmlns:a16="http://schemas.microsoft.com/office/drawing/2014/main" val="20001"/>
                    </a:ext>
                  </a:extLst>
                </a:gridCol>
                <a:gridCol w="3003847">
                  <a:extLst>
                    <a:ext uri="{9D8B030D-6E8A-4147-A177-3AD203B41FA5}">
                      <a16:colId xmlns:a16="http://schemas.microsoft.com/office/drawing/2014/main" val="20002"/>
                    </a:ext>
                  </a:extLst>
                </a:gridCol>
              </a:tblGrid>
              <a:tr h="357911">
                <a:tc rowSpan="10">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Calibri"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34" charset="0"/>
                        </a:rPr>
                        <a:t>Intoxication (2 or more)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pitchFamily="34" charset="0"/>
                        </a:rPr>
                        <a:t>Withdrawal </a:t>
                      </a:r>
                      <a:r>
                        <a:rPr kumimoji="0" lang="en-US" sz="1800" b="1" i="0" u="none" strike="noStrike" cap="none" normalizeH="0" baseline="0" dirty="0" smtClean="0">
                          <a:ln>
                            <a:noFill/>
                          </a:ln>
                          <a:solidFill>
                            <a:srgbClr val="FFFFFF"/>
                          </a:solidFill>
                          <a:effectLst/>
                          <a:latin typeface="Calibri" pitchFamily="34" charset="0"/>
                        </a:rPr>
                        <a:t>(</a:t>
                      </a:r>
                      <a:r>
                        <a:rPr kumimoji="0" lang="en-US" sz="1800" b="1" i="0" u="none" strike="noStrike" cap="none" normalizeH="0" baseline="0" dirty="0" smtClean="0">
                          <a:ln>
                            <a:noFill/>
                          </a:ln>
                          <a:solidFill>
                            <a:srgbClr val="FF0000"/>
                          </a:solidFill>
                          <a:effectLst/>
                          <a:latin typeface="Calibri" pitchFamily="34" charset="0"/>
                        </a:rPr>
                        <a:t>** </a:t>
                      </a:r>
                      <a:r>
                        <a:rPr kumimoji="0" lang="en-US" sz="1800" b="1" i="0" u="none" strike="noStrike" cap="none" normalizeH="0" baseline="0" dirty="0">
                          <a:ln>
                            <a:noFill/>
                          </a:ln>
                          <a:solidFill>
                            <a:schemeClr val="bg1"/>
                          </a:solidFill>
                          <a:effectLst/>
                          <a:latin typeface="Calibri" pitchFamily="34" charset="0"/>
                        </a:rPr>
                        <a:t>plus 2)</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5791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Tachycardia or bradycardia</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rPr>
                        <a:t>Dysphoric Mood</a:t>
                      </a:r>
                      <a:r>
                        <a:rPr kumimoji="0" lang="en-US" sz="1800" b="1" i="0" u="none" strike="noStrike" cap="none" normalizeH="0" baseline="0" dirty="0" smtClean="0">
                          <a:ln>
                            <a:noFill/>
                          </a:ln>
                          <a:solidFill>
                            <a:srgbClr val="FF0000"/>
                          </a:solidFill>
                          <a:effectLst/>
                          <a:latin typeface="Calibri" pitchFamily="34" charset="0"/>
                        </a:rPr>
                        <a:t>**</a:t>
                      </a:r>
                      <a:endParaRPr kumimoji="0" lang="en-US" sz="1800" b="0" i="0" u="none" strike="noStrike" cap="none" normalizeH="0" baseline="0" dirty="0" smtClean="0">
                        <a:ln>
                          <a:noFill/>
                        </a:ln>
                        <a:solidFill>
                          <a:schemeClr val="tx1"/>
                        </a:solidFill>
                        <a:effectLst/>
                        <a:latin typeface="Calibri"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6264">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Pupillary dilation</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Calibri" pitchFamily="34" charset="0"/>
                        </a:rPr>
                        <a:t>Cessation (or reduction in) prolonged use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44234">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Elevated or lowered blood pressure</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Fatigue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5791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Perspiration or chills</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Vivid/unpleasant dreams</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5791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Nausea or vomiting</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Insomnia or </a:t>
                      </a:r>
                      <a:r>
                        <a:rPr kumimoji="0" lang="en-US" sz="1800" b="0" i="0" u="none" strike="noStrike" cap="none" normalizeH="0" baseline="0" dirty="0" err="1">
                          <a:ln>
                            <a:noFill/>
                          </a:ln>
                          <a:solidFill>
                            <a:schemeClr val="tx1"/>
                          </a:solidFill>
                          <a:effectLst/>
                          <a:latin typeface="Calibri" pitchFamily="34" charset="0"/>
                        </a:rPr>
                        <a:t>hyposomnia</a:t>
                      </a:r>
                      <a:endParaRPr kumimoji="0" lang="en-US" sz="18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791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Evidence of weight loss</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6"/>
                  </a:ext>
                </a:extLst>
              </a:tr>
              <a:tr h="751840">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Psychomotor agitation or retardation</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Increased appetite</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44234">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Muscular weakness, respiratory depression, chest pain, or cardiac arrhythmias</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Psychomotor retardation or agitation</a:t>
                      </a: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57911">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a:ln>
                            <a:noFill/>
                          </a:ln>
                          <a:solidFill>
                            <a:schemeClr val="tx1"/>
                          </a:solidFill>
                          <a:effectLst/>
                          <a:latin typeface="Calibri" pitchFamily="34" charset="0"/>
                        </a:rPr>
                        <a:t>Confusion, </a:t>
                      </a:r>
                      <a:r>
                        <a:rPr kumimoji="0" lang="en-US" sz="1800" b="0" i="0" u="none" strike="noStrike" cap="none" normalizeH="0" baseline="0" dirty="0" err="1">
                          <a:ln>
                            <a:noFill/>
                          </a:ln>
                          <a:solidFill>
                            <a:schemeClr val="tx1"/>
                          </a:solidFill>
                          <a:effectLst/>
                          <a:latin typeface="Calibri" pitchFamily="34" charset="0"/>
                        </a:rPr>
                        <a:t>seizues</a:t>
                      </a:r>
                      <a:r>
                        <a:rPr kumimoji="0" lang="en-US" sz="1800" b="0" i="0" u="none" strike="noStrike" cap="none" normalizeH="0" baseline="0" dirty="0">
                          <a:ln>
                            <a:noFill/>
                          </a:ln>
                          <a:solidFill>
                            <a:schemeClr val="tx1"/>
                          </a:solidFill>
                          <a:effectLst/>
                          <a:latin typeface="Calibri" pitchFamily="34" charset="0"/>
                        </a:rPr>
                        <a:t>, </a:t>
                      </a:r>
                      <a:r>
                        <a:rPr kumimoji="0" lang="en-US" sz="1800" b="0" i="0" u="none" strike="noStrike" cap="none" normalizeH="0" baseline="0" dirty="0" err="1">
                          <a:ln>
                            <a:noFill/>
                          </a:ln>
                          <a:solidFill>
                            <a:schemeClr val="tx1"/>
                          </a:solidFill>
                          <a:effectLst/>
                          <a:latin typeface="Calibri" pitchFamily="34" charset="0"/>
                        </a:rPr>
                        <a:t>dyskinesias</a:t>
                      </a:r>
                      <a:r>
                        <a:rPr kumimoji="0" lang="en-US" sz="1800" b="0" i="0" u="none" strike="noStrike" cap="none" normalizeH="0" baseline="0" dirty="0">
                          <a:ln>
                            <a:noFill/>
                          </a:ln>
                          <a:solidFill>
                            <a:schemeClr val="tx1"/>
                          </a:solidFill>
                          <a:effectLst/>
                          <a:latin typeface="Calibri" pitchFamily="34" charset="0"/>
                        </a:rPr>
                        <a:t>, </a:t>
                      </a:r>
                      <a:r>
                        <a:rPr kumimoji="0" lang="en-US" sz="1800" b="0" i="0" u="none" strike="noStrike" cap="none" normalizeH="0" baseline="0" dirty="0" err="1">
                          <a:ln>
                            <a:noFill/>
                          </a:ln>
                          <a:solidFill>
                            <a:schemeClr val="tx1"/>
                          </a:solidFill>
                          <a:effectLst/>
                          <a:latin typeface="Calibri" pitchFamily="34" charset="0"/>
                        </a:rPr>
                        <a:t>dystonias</a:t>
                      </a:r>
                      <a:r>
                        <a:rPr kumimoji="0" lang="en-US" sz="1800" b="0" i="0" u="none" strike="noStrike" cap="none" normalizeH="0" baseline="0" dirty="0">
                          <a:ln>
                            <a:noFill/>
                          </a:ln>
                          <a:solidFill>
                            <a:schemeClr val="tx1"/>
                          </a:solidFill>
                          <a:effectLst/>
                          <a:latin typeface="Calibri" pitchFamily="34" charset="0"/>
                        </a:rPr>
                        <a:t>, or coma</a:t>
                      </a:r>
                    </a:p>
                  </a:txBody>
                  <a:tcPr marT="45724" marB="4572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Calibri" pitchFamily="34" charset="0"/>
                      </a:endParaRPr>
                    </a:p>
                  </a:txBody>
                  <a:tcPr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647210" name="Rectangle 42"/>
          <p:cNvSpPr>
            <a:spLocks noChangeArrowheads="1"/>
          </p:cNvSpPr>
          <p:nvPr/>
        </p:nvSpPr>
        <p:spPr bwMode="auto">
          <a:xfrm>
            <a:off x="0" y="6546850"/>
            <a:ext cx="2479974"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mj-lt"/>
              </a:rPr>
              <a:t>SOURCE</a:t>
            </a:r>
            <a:r>
              <a:rPr lang="en-US" sz="1400" dirty="0" smtClean="0">
                <a:solidFill>
                  <a:schemeClr val="tx2"/>
                </a:solidFill>
                <a:latin typeface="+mj-lt"/>
              </a:rPr>
              <a:t>: </a:t>
            </a:r>
            <a:r>
              <a:rPr lang="en-US" sz="1400" dirty="0" err="1" smtClean="0">
                <a:solidFill>
                  <a:schemeClr val="tx2"/>
                </a:solidFill>
                <a:latin typeface="+mj-lt"/>
              </a:rPr>
              <a:t>Barnhorst</a:t>
            </a:r>
            <a:r>
              <a:rPr lang="en-US" sz="1400" dirty="0" smtClean="0">
                <a:solidFill>
                  <a:schemeClr val="tx2"/>
                </a:solidFill>
                <a:latin typeface="+mj-lt"/>
              </a:rPr>
              <a:t>, A. (2015). </a:t>
            </a:r>
            <a:endParaRPr lang="en-US" sz="1400" dirty="0">
              <a:solidFill>
                <a:schemeClr val="tx2"/>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48</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228600" y="381000"/>
            <a:ext cx="8915400" cy="1219200"/>
          </a:xfrm>
        </p:spPr>
        <p:txBody>
          <a:bodyPr>
            <a:noAutofit/>
          </a:bodyPr>
          <a:lstStyle/>
          <a:p>
            <a:r>
              <a:rPr lang="en-US" altLang="en-US" dirty="0"/>
              <a:t>Adverse Effects of Cocaine Differ by Route of Administration</a:t>
            </a:r>
          </a:p>
        </p:txBody>
      </p:sp>
      <p:sp>
        <p:nvSpPr>
          <p:cNvPr id="37891" name="Rectangle 3"/>
          <p:cNvSpPr>
            <a:spLocks noGrp="1"/>
          </p:cNvSpPr>
          <p:nvPr>
            <p:ph idx="1"/>
          </p:nvPr>
        </p:nvSpPr>
        <p:spPr>
          <a:xfrm>
            <a:off x="381000" y="1752600"/>
            <a:ext cx="8534400" cy="4608729"/>
          </a:xfrm>
        </p:spPr>
        <p:txBody>
          <a:bodyPr>
            <a:noAutofit/>
          </a:bodyPr>
          <a:lstStyle/>
          <a:p>
            <a:pPr>
              <a:lnSpc>
                <a:spcPct val="90000"/>
              </a:lnSpc>
              <a:buClr>
                <a:schemeClr val="tx2">
                  <a:lumMod val="60000"/>
                  <a:lumOff val="40000"/>
                </a:schemeClr>
              </a:buClr>
            </a:pPr>
            <a:r>
              <a:rPr lang="en-US" altLang="en-US" sz="2800" u="sng" dirty="0">
                <a:solidFill>
                  <a:schemeClr val="tx2"/>
                </a:solidFill>
              </a:rPr>
              <a:t>Snorting</a:t>
            </a:r>
            <a:r>
              <a:rPr lang="en-US" altLang="en-US" sz="2800" dirty="0">
                <a:solidFill>
                  <a:schemeClr val="tx2"/>
                </a:solidFill>
              </a:rPr>
              <a:t>:</a:t>
            </a:r>
            <a:r>
              <a:rPr lang="en-US" altLang="en-US" sz="2800" dirty="0"/>
              <a:t> leads to loss of the sense of smell, nosebleeds, problems with swallowing, hoarseness, and a chronically runny nose. </a:t>
            </a:r>
          </a:p>
          <a:p>
            <a:pPr>
              <a:lnSpc>
                <a:spcPct val="90000"/>
              </a:lnSpc>
              <a:buClr>
                <a:schemeClr val="tx2">
                  <a:lumMod val="60000"/>
                  <a:lumOff val="40000"/>
                </a:schemeClr>
              </a:buClr>
            </a:pPr>
            <a:endParaRPr lang="en-US" altLang="en-US" sz="2800" dirty="0"/>
          </a:p>
          <a:p>
            <a:pPr>
              <a:lnSpc>
                <a:spcPct val="90000"/>
              </a:lnSpc>
              <a:buClr>
                <a:schemeClr val="tx2">
                  <a:lumMod val="60000"/>
                  <a:lumOff val="40000"/>
                </a:schemeClr>
              </a:buClr>
            </a:pPr>
            <a:r>
              <a:rPr lang="en-US" altLang="en-US" sz="2800" u="sng" dirty="0">
                <a:solidFill>
                  <a:schemeClr val="tx2"/>
                </a:solidFill>
              </a:rPr>
              <a:t>Orally ingesting</a:t>
            </a:r>
            <a:r>
              <a:rPr lang="en-US" altLang="en-US" sz="2800" dirty="0">
                <a:solidFill>
                  <a:schemeClr val="tx2"/>
                </a:solidFill>
              </a:rPr>
              <a:t>: </a:t>
            </a:r>
            <a:r>
              <a:rPr lang="en-US" altLang="en-US" sz="2800" dirty="0"/>
              <a:t>can cause severe bowel gangrene due to reduced blood flow. </a:t>
            </a:r>
          </a:p>
          <a:p>
            <a:pPr>
              <a:lnSpc>
                <a:spcPct val="90000"/>
              </a:lnSpc>
              <a:buClr>
                <a:schemeClr val="tx2">
                  <a:lumMod val="60000"/>
                  <a:lumOff val="40000"/>
                </a:schemeClr>
              </a:buClr>
            </a:pPr>
            <a:endParaRPr lang="en-US" altLang="en-US" sz="2800" dirty="0"/>
          </a:p>
          <a:p>
            <a:pPr>
              <a:lnSpc>
                <a:spcPct val="90000"/>
              </a:lnSpc>
              <a:buClr>
                <a:schemeClr val="tx2">
                  <a:lumMod val="60000"/>
                  <a:lumOff val="40000"/>
                </a:schemeClr>
              </a:buClr>
            </a:pPr>
            <a:r>
              <a:rPr lang="en-US" altLang="en-US" sz="2800" u="sng" dirty="0">
                <a:solidFill>
                  <a:schemeClr val="tx2"/>
                </a:solidFill>
              </a:rPr>
              <a:t>Injecting</a:t>
            </a:r>
            <a:r>
              <a:rPr lang="en-US" altLang="en-US" sz="2800" dirty="0">
                <a:solidFill>
                  <a:schemeClr val="tx2"/>
                </a:solidFill>
              </a:rPr>
              <a:t>: </a:t>
            </a:r>
            <a:r>
              <a:rPr lang="en-US" altLang="en-US" sz="2800" dirty="0"/>
              <a:t>can cause  severe allergic reactions and, as with all injecting drug users, cocaine injectors are at increased risk for contracting HIV and other blood-borne diseases. </a:t>
            </a:r>
          </a:p>
        </p:txBody>
      </p:sp>
      <p:sp>
        <p:nvSpPr>
          <p:cNvPr id="37892" name="Rectangle 4"/>
          <p:cNvSpPr>
            <a:spLocks noChangeArrowheads="1"/>
          </p:cNvSpPr>
          <p:nvPr/>
        </p:nvSpPr>
        <p:spPr bwMode="auto">
          <a:xfrm>
            <a:off x="0" y="6557963"/>
            <a:ext cx="39712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n-US" altLang="en-US" sz="1400" dirty="0">
                <a:solidFill>
                  <a:schemeClr val="tx2"/>
                </a:solidFill>
                <a:latin typeface="Calibri" panose="020F0502020204030204" pitchFamily="34" charset="0"/>
              </a:rPr>
              <a:t>SOURCE: NIDA </a:t>
            </a:r>
            <a:r>
              <a:rPr lang="en-US" altLang="en-US" sz="1400" dirty="0" err="1">
                <a:solidFill>
                  <a:schemeClr val="tx2"/>
                </a:solidFill>
                <a:latin typeface="Calibri" panose="020F0502020204030204" pitchFamily="34" charset="0"/>
              </a:rPr>
              <a:t>InfoFacts</a:t>
            </a:r>
            <a:r>
              <a:rPr lang="en-US" altLang="en-US" sz="1400" dirty="0">
                <a:solidFill>
                  <a:schemeClr val="tx2"/>
                </a:solidFill>
                <a:latin typeface="Calibri" panose="020F0502020204030204" pitchFamily="34" charset="0"/>
              </a:rPr>
              <a:t>: Crack and Cocaine, </a:t>
            </a:r>
            <a:r>
              <a:rPr lang="en-US" altLang="en-US" sz="1400" dirty="0" smtClean="0">
                <a:solidFill>
                  <a:schemeClr val="tx2"/>
                </a:solidFill>
                <a:latin typeface="Calibri" panose="020F0502020204030204" pitchFamily="34" charset="0"/>
              </a:rPr>
              <a:t>2016.   </a:t>
            </a:r>
            <a:endParaRPr lang="en-US" altLang="en-US" sz="1400" dirty="0">
              <a:solidFill>
                <a:schemeClr val="tx2"/>
              </a:solidFill>
              <a:latin typeface="Calibri" panose="020F0502020204030204" pitchFamily="34" charset="0"/>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49</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PAnswers"/>
          <p:cNvSpPr>
            <a:spLocks noGrp="1"/>
          </p:cNvSpPr>
          <p:nvPr>
            <p:ph idx="1"/>
            <p:custDataLst>
              <p:tags r:id="rId2"/>
            </p:custDataLst>
          </p:nvPr>
        </p:nvSpPr>
        <p:spPr>
          <a:xfrm>
            <a:off x="723418" y="2277319"/>
            <a:ext cx="8229600" cy="39163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Causing a release of excess dopamine</a:t>
            </a:r>
          </a:p>
          <a:p>
            <a:pPr marL="971550" lvl="1" indent="-514350">
              <a:buClr>
                <a:schemeClr val="tx2">
                  <a:lumMod val="60000"/>
                  <a:lumOff val="40000"/>
                </a:schemeClr>
              </a:buClr>
              <a:buFont typeface="Arial" panose="020B0604020202020204" pitchFamily="34" charset="0"/>
              <a:buAutoNum type="alphaUcPeriod"/>
            </a:pPr>
            <a:r>
              <a:rPr lang="en-US" altLang="en-US" sz="3200" dirty="0"/>
              <a:t>Activating dopamine receptors</a:t>
            </a:r>
          </a:p>
          <a:p>
            <a:pPr marL="971550" lvl="1" indent="-514350">
              <a:buClr>
                <a:schemeClr val="tx2">
                  <a:lumMod val="60000"/>
                  <a:lumOff val="40000"/>
                </a:schemeClr>
              </a:buClr>
              <a:buFont typeface="Arial" panose="020B0604020202020204" pitchFamily="34" charset="0"/>
              <a:buAutoNum type="alphaUcPeriod"/>
            </a:pPr>
            <a:r>
              <a:rPr lang="en-US" altLang="en-US" sz="3200" dirty="0"/>
              <a:t>Blocking dopamine transporters</a:t>
            </a:r>
          </a:p>
          <a:p>
            <a:pPr marL="971550" lvl="1" indent="-514350">
              <a:buClr>
                <a:schemeClr val="tx2">
                  <a:lumMod val="60000"/>
                  <a:lumOff val="40000"/>
                </a:schemeClr>
              </a:buClr>
              <a:buFont typeface="Arial" panose="020B0604020202020204" pitchFamily="34" charset="0"/>
              <a:buAutoNum type="alphaUcPeriod"/>
            </a:pPr>
            <a:r>
              <a:rPr lang="en-US" altLang="en-US" sz="3200" dirty="0"/>
              <a:t>Selectively inhibiting serotonin re-uptake</a:t>
            </a:r>
          </a:p>
        </p:txBody>
      </p:sp>
      <p:sp>
        <p:nvSpPr>
          <p:cNvPr id="6147" name="Rectangle 3"/>
          <p:cNvSpPr txBox="1">
            <a:spLocks/>
          </p:cNvSpPr>
          <p:nvPr/>
        </p:nvSpPr>
        <p:spPr bwMode="auto">
          <a:xfrm>
            <a:off x="685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2"/>
            </a:pPr>
            <a:r>
              <a:rPr lang="en-US" altLang="en-US" sz="3200" dirty="0">
                <a:solidFill>
                  <a:srgbClr val="FFFFFF"/>
                </a:solidFill>
                <a:latin typeface="Calibri" panose="020F0502020204030204" pitchFamily="34" charset="0"/>
              </a:rPr>
              <a:t>Cocaine works by:</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a:t>5</a:t>
            </a:r>
          </a:p>
        </p:txBody>
      </p:sp>
      <p:sp>
        <p:nvSpPr>
          <p:cNvPr id="7" name="TPQuestion"/>
          <p:cNvSpPr>
            <a:spLocks noGrp="1"/>
          </p:cNvSpPr>
          <p:nvPr>
            <p:ph type="title"/>
          </p:nvPr>
        </p:nvSpPr>
        <p:spPr>
          <a:xfrm>
            <a:off x="228600" y="304800"/>
            <a:ext cx="8915400" cy="1212345"/>
          </a:xfrm>
        </p:spPr>
        <p:txBody>
          <a:bodyPr/>
          <a:lstStyle/>
          <a:p>
            <a:r>
              <a:rPr lang="en-US" altLang="en-US" dirty="0"/>
              <a:t>Pre-Test Question</a:t>
            </a:r>
          </a:p>
        </p:txBody>
      </p:sp>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457200"/>
            <a:ext cx="8953500" cy="1184059"/>
          </a:xfrm>
        </p:spPr>
        <p:txBody>
          <a:bodyPr>
            <a:normAutofit fontScale="90000"/>
          </a:bodyPr>
          <a:lstStyle/>
          <a:p>
            <a:r>
              <a:rPr lang="en-US" dirty="0"/>
              <a:t>Effects of Cocaine Use During Pregnancy</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2514600"/>
            <a:ext cx="2602006" cy="3276600"/>
          </a:xfrm>
          <a:effectLst>
            <a:softEdge rad="63500"/>
          </a:effectLst>
        </p:spPr>
      </p:pic>
      <p:sp>
        <p:nvSpPr>
          <p:cNvPr id="4" name="Slide Number Placeholder 3"/>
          <p:cNvSpPr>
            <a:spLocks noGrp="1"/>
          </p:cNvSpPr>
          <p:nvPr>
            <p:ph type="sldNum" sz="quarter" idx="12"/>
          </p:nvPr>
        </p:nvSpPr>
        <p:spPr/>
        <p:txBody>
          <a:bodyPr/>
          <a:lstStyle/>
          <a:p>
            <a:r>
              <a:rPr lang="en-US" altLang="en-US" dirty="0" smtClean="0"/>
              <a:t>50</a:t>
            </a:r>
            <a:endParaRPr lang="en-US" altLang="en-US" dirty="0"/>
          </a:p>
        </p:txBody>
      </p:sp>
      <p:sp>
        <p:nvSpPr>
          <p:cNvPr id="6" name="Content Placeholder 2"/>
          <p:cNvSpPr txBox="1">
            <a:spLocks/>
          </p:cNvSpPr>
          <p:nvPr/>
        </p:nvSpPr>
        <p:spPr>
          <a:xfrm>
            <a:off x="685800" y="1825625"/>
            <a:ext cx="76753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dirty="0"/>
              <a:t>Maternal migraines and seizures</a:t>
            </a:r>
          </a:p>
          <a:p>
            <a:r>
              <a:rPr lang="en-US" sz="3200" dirty="0"/>
              <a:t>Premature membrane rupture</a:t>
            </a:r>
          </a:p>
          <a:p>
            <a:r>
              <a:rPr lang="en-US" sz="3200" dirty="0"/>
              <a:t>Separation of placental lining </a:t>
            </a:r>
            <a:br>
              <a:rPr lang="en-US" sz="3200" dirty="0"/>
            </a:br>
            <a:r>
              <a:rPr lang="en-US" sz="3200" dirty="0"/>
              <a:t>from uterus prior to delivery</a:t>
            </a:r>
          </a:p>
          <a:p>
            <a:r>
              <a:rPr lang="en-US" sz="3200" dirty="0"/>
              <a:t>High blood pressure</a:t>
            </a:r>
          </a:p>
          <a:p>
            <a:r>
              <a:rPr lang="en-US" sz="3200" dirty="0"/>
              <a:t>Spontaneous miscarriage </a:t>
            </a:r>
          </a:p>
          <a:p>
            <a:r>
              <a:rPr lang="en-US" sz="3200" dirty="0"/>
              <a:t>Preterm labor</a:t>
            </a:r>
          </a:p>
          <a:p>
            <a:r>
              <a:rPr lang="en-US" sz="3200" dirty="0"/>
              <a:t>Difficult delivery</a:t>
            </a:r>
          </a:p>
        </p:txBody>
      </p:sp>
      <p:sp>
        <p:nvSpPr>
          <p:cNvPr id="7" name="Rectangle 4"/>
          <p:cNvSpPr>
            <a:spLocks noChangeArrowheads="1"/>
          </p:cNvSpPr>
          <p:nvPr/>
        </p:nvSpPr>
        <p:spPr bwMode="auto">
          <a:xfrm>
            <a:off x="0" y="6557963"/>
            <a:ext cx="43201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Cain et al., 2013; NIDA, 2016; </a:t>
            </a:r>
            <a:r>
              <a:rPr lang="en-US" altLang="en-US" sz="1400" dirty="0" err="1" smtClean="0">
                <a:solidFill>
                  <a:schemeClr val="tx2"/>
                </a:solidFill>
                <a:latin typeface="Calibri" panose="020F0502020204030204" pitchFamily="34" charset="0"/>
              </a:rPr>
              <a:t>Volkow</a:t>
            </a:r>
            <a:r>
              <a:rPr lang="en-US" altLang="en-US" sz="1400" dirty="0" smtClean="0">
                <a:solidFill>
                  <a:schemeClr val="tx2"/>
                </a:solidFill>
                <a:latin typeface="Calibri" panose="020F0502020204030204" pitchFamily="34" charset="0"/>
              </a:rPr>
              <a:t>, 2005.   </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28306537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242456"/>
          </a:xfrm>
        </p:spPr>
        <p:txBody>
          <a:bodyPr vert="horz" lIns="91440" tIns="45720" rIns="91440" bIns="45720" rtlCol="0" anchor="ctr">
            <a:normAutofit fontScale="90000"/>
          </a:bodyPr>
          <a:lstStyle/>
          <a:p>
            <a:r>
              <a:rPr lang="en-US" dirty="0"/>
              <a:t>A Long-Term Research Study </a:t>
            </a:r>
            <a:r>
              <a:rPr lang="en-US" dirty="0" smtClean="0"/>
              <a:t/>
            </a:r>
            <a:br>
              <a:rPr lang="en-US" dirty="0" smtClean="0"/>
            </a:br>
            <a:r>
              <a:rPr lang="en-US" dirty="0" smtClean="0"/>
              <a:t>Debunks </a:t>
            </a:r>
            <a:r>
              <a:rPr lang="en-US" dirty="0"/>
              <a:t>the “Crack Baby” Myth</a:t>
            </a:r>
          </a:p>
        </p:txBody>
      </p:sp>
      <p:sp>
        <p:nvSpPr>
          <p:cNvPr id="3" name="Content Placeholder 2"/>
          <p:cNvSpPr>
            <a:spLocks noGrp="1"/>
          </p:cNvSpPr>
          <p:nvPr>
            <p:ph idx="1"/>
          </p:nvPr>
        </p:nvSpPr>
        <p:spPr>
          <a:xfrm>
            <a:off x="762000" y="2192553"/>
            <a:ext cx="7675350" cy="4351338"/>
          </a:xfrm>
        </p:spPr>
        <p:txBody>
          <a:bodyPr>
            <a:normAutofit/>
          </a:bodyPr>
          <a:lstStyle/>
          <a:p>
            <a:r>
              <a:rPr lang="en-US" sz="2800" dirty="0" smtClean="0"/>
              <a:t>A large-scale, 25-year study of the “crack baby” epidemic reveals </a:t>
            </a:r>
            <a:r>
              <a:rPr lang="en-US" sz="2800" dirty="0" smtClean="0">
                <a:solidFill>
                  <a:schemeClr val="tx2"/>
                </a:solidFill>
              </a:rPr>
              <a:t>no statistically significant differences</a:t>
            </a:r>
            <a:r>
              <a:rPr lang="en-US" sz="2800" dirty="0" smtClean="0"/>
              <a:t> in long-term health and life outcomes between full-term babies exposed to cocaine in-utero vs. those who were not exposed</a:t>
            </a:r>
          </a:p>
          <a:p>
            <a:r>
              <a:rPr lang="en-US" sz="2800" dirty="0" smtClean="0">
                <a:solidFill>
                  <a:schemeClr val="tx2"/>
                </a:solidFill>
              </a:rPr>
              <a:t>Poverty</a:t>
            </a:r>
            <a:r>
              <a:rPr lang="en-US" sz="2800" dirty="0" smtClean="0"/>
              <a:t>, not drugs, </a:t>
            </a:r>
            <a:r>
              <a:rPr lang="en-US" sz="2800" dirty="0" smtClean="0">
                <a:solidFill>
                  <a:schemeClr val="tx2"/>
                </a:solidFill>
              </a:rPr>
              <a:t>is a key determining factor </a:t>
            </a:r>
            <a:r>
              <a:rPr lang="en-US" sz="2800" dirty="0" smtClean="0"/>
              <a:t>in how cocaine-exposed children perform later in life</a:t>
            </a:r>
            <a:endParaRPr lang="en-US" sz="2800" dirty="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51</a:t>
            </a:fld>
            <a:endParaRPr lang="en-US" altLang="en-US"/>
          </a:p>
        </p:txBody>
      </p:sp>
      <p:sp>
        <p:nvSpPr>
          <p:cNvPr id="5" name="Rectangle 4"/>
          <p:cNvSpPr>
            <a:spLocks noChangeArrowheads="1"/>
          </p:cNvSpPr>
          <p:nvPr/>
        </p:nvSpPr>
        <p:spPr bwMode="auto">
          <a:xfrm>
            <a:off x="0" y="6557963"/>
            <a:ext cx="25803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Betancourt et al., 2011.</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21704466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p:cNvSpPr>
          <p:nvPr>
            <p:ph type="title"/>
          </p:nvPr>
        </p:nvSpPr>
        <p:spPr>
          <a:xfrm>
            <a:off x="685800" y="457200"/>
            <a:ext cx="7772400" cy="1295400"/>
          </a:xfrm>
        </p:spPr>
        <p:txBody>
          <a:bodyPr>
            <a:normAutofit fontScale="90000"/>
          </a:bodyPr>
          <a:lstStyle/>
          <a:p>
            <a:r>
              <a:rPr lang="en-US" altLang="en-US"/>
              <a:t>Methamphetamine</a:t>
            </a:r>
            <a:br>
              <a:rPr lang="en-US" altLang="en-US"/>
            </a:br>
            <a:r>
              <a:rPr lang="en-US" altLang="en-US" sz="3200" i="1"/>
              <a:t>Acute Physical Effects</a:t>
            </a:r>
            <a:r>
              <a:rPr lang="en-US" altLang="en-US"/>
              <a:t> </a:t>
            </a:r>
          </a:p>
        </p:txBody>
      </p:sp>
      <p:sp>
        <p:nvSpPr>
          <p:cNvPr id="63491" name="Rectangle 3"/>
          <p:cNvSpPr>
            <a:spLocks noGrp="1"/>
          </p:cNvSpPr>
          <p:nvPr>
            <p:ph type="body" idx="1"/>
          </p:nvPr>
        </p:nvSpPr>
        <p:spPr>
          <a:xfrm>
            <a:off x="685800" y="2057400"/>
            <a:ext cx="4114800" cy="411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Font typeface="Arial" panose="020B0604020202020204" pitchFamily="34" charset="0"/>
              <a:buNone/>
            </a:pPr>
            <a:r>
              <a:rPr lang="en-US" altLang="en-US" sz="2800" b="1" u="sng" dirty="0">
                <a:solidFill>
                  <a:schemeClr val="tx2"/>
                </a:solidFill>
                <a:latin typeface="+mj-lt"/>
              </a:rPr>
              <a:t>Increases</a:t>
            </a:r>
          </a:p>
          <a:p>
            <a:pPr>
              <a:buClr>
                <a:srgbClr val="FFFF00"/>
              </a:buClr>
              <a:buFontTx/>
              <a:buChar char="•"/>
            </a:pPr>
            <a:r>
              <a:rPr lang="en-US" altLang="en-US" sz="2800" dirty="0">
                <a:latin typeface="+mj-lt"/>
              </a:rPr>
              <a:t>Heart rate</a:t>
            </a:r>
          </a:p>
          <a:p>
            <a:pPr>
              <a:buClr>
                <a:srgbClr val="FFFF00"/>
              </a:buClr>
              <a:buFontTx/>
              <a:buChar char="•"/>
            </a:pPr>
            <a:r>
              <a:rPr lang="en-US" altLang="en-US" sz="2800" dirty="0">
                <a:latin typeface="+mj-lt"/>
              </a:rPr>
              <a:t>Blood pressure	</a:t>
            </a:r>
          </a:p>
          <a:p>
            <a:pPr>
              <a:buClr>
                <a:srgbClr val="FFFF00"/>
              </a:buClr>
              <a:buFontTx/>
              <a:buChar char="•"/>
            </a:pPr>
            <a:r>
              <a:rPr lang="en-US" altLang="en-US" sz="2800" dirty="0">
                <a:latin typeface="+mj-lt"/>
              </a:rPr>
              <a:t>Pupil size 	</a:t>
            </a:r>
          </a:p>
          <a:p>
            <a:pPr>
              <a:buClr>
                <a:srgbClr val="FFFF00"/>
              </a:buClr>
              <a:buFontTx/>
              <a:buChar char="•"/>
            </a:pPr>
            <a:r>
              <a:rPr lang="en-US" altLang="en-US" sz="2800" dirty="0">
                <a:latin typeface="+mj-lt"/>
              </a:rPr>
              <a:t>Respiration</a:t>
            </a:r>
          </a:p>
          <a:p>
            <a:pPr>
              <a:buClr>
                <a:srgbClr val="FFFF00"/>
              </a:buClr>
              <a:buFontTx/>
              <a:buChar char="•"/>
            </a:pPr>
            <a:r>
              <a:rPr lang="en-US" altLang="en-US" sz="2800" dirty="0">
                <a:latin typeface="+mj-lt"/>
              </a:rPr>
              <a:t>Sensory acuity</a:t>
            </a:r>
          </a:p>
          <a:p>
            <a:pPr>
              <a:buClr>
                <a:srgbClr val="FFFF00"/>
              </a:buClr>
              <a:buFontTx/>
              <a:buChar char="•"/>
            </a:pPr>
            <a:r>
              <a:rPr lang="en-US" altLang="en-US" sz="2800" dirty="0">
                <a:latin typeface="+mj-lt"/>
              </a:rPr>
              <a:t>Energy</a:t>
            </a:r>
          </a:p>
        </p:txBody>
      </p:sp>
      <p:sp>
        <p:nvSpPr>
          <p:cNvPr id="63492" name="Rectangle 4"/>
          <p:cNvSpPr>
            <a:spLocks noChangeArrowheads="1"/>
          </p:cNvSpPr>
          <p:nvPr/>
        </p:nvSpPr>
        <p:spPr bwMode="auto">
          <a:xfrm>
            <a:off x="4800600" y="2057400"/>
            <a:ext cx="38100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buFont typeface="Arial" panose="020B0604020202020204" pitchFamily="34" charset="0"/>
              <a:buNone/>
            </a:pPr>
            <a:r>
              <a:rPr lang="en-US" altLang="en-US" b="1" u="sng" dirty="0">
                <a:solidFill>
                  <a:schemeClr val="tx2"/>
                </a:solidFill>
                <a:latin typeface="+mj-lt"/>
              </a:rPr>
              <a:t>Decreases</a:t>
            </a:r>
            <a:r>
              <a:rPr lang="en-US" altLang="en-US" b="1" dirty="0">
                <a:solidFill>
                  <a:schemeClr val="tx1"/>
                </a:solidFill>
                <a:latin typeface="+mj-lt"/>
              </a:rPr>
              <a:t> </a:t>
            </a:r>
          </a:p>
          <a:p>
            <a:pPr lvl="1">
              <a:spcBef>
                <a:spcPct val="0"/>
              </a:spcBef>
              <a:buClr>
                <a:srgbClr val="FFFF00"/>
              </a:buClr>
              <a:buFontTx/>
              <a:buChar char="•"/>
            </a:pPr>
            <a:r>
              <a:rPr lang="en-US" altLang="en-US" sz="2800" dirty="0">
                <a:solidFill>
                  <a:schemeClr val="tx1"/>
                </a:solidFill>
                <a:latin typeface="+mj-lt"/>
              </a:rPr>
              <a:t>Appetite</a:t>
            </a:r>
          </a:p>
          <a:p>
            <a:pPr lvl="1">
              <a:buClr>
                <a:srgbClr val="FFFF00"/>
              </a:buClr>
              <a:buFontTx/>
              <a:buChar char="•"/>
            </a:pPr>
            <a:r>
              <a:rPr lang="en-US" altLang="en-US" sz="2800" dirty="0">
                <a:solidFill>
                  <a:schemeClr val="tx1"/>
                </a:solidFill>
                <a:latin typeface="+mj-lt"/>
              </a:rPr>
              <a:t>Sleep</a:t>
            </a:r>
          </a:p>
          <a:p>
            <a:pPr lvl="1">
              <a:buClr>
                <a:srgbClr val="FFFF00"/>
              </a:buClr>
              <a:buFontTx/>
              <a:buChar char="•"/>
            </a:pPr>
            <a:r>
              <a:rPr lang="en-US" altLang="en-US" sz="2800" dirty="0">
                <a:solidFill>
                  <a:schemeClr val="tx1"/>
                </a:solidFill>
                <a:latin typeface="+mj-lt"/>
              </a:rPr>
              <a:t>Reaction time</a:t>
            </a:r>
          </a:p>
          <a:p>
            <a:pPr lvl="1">
              <a:buClr>
                <a:srgbClr val="FFFF00"/>
              </a:buClr>
              <a:buFontTx/>
              <a:buChar char="•"/>
            </a:pPr>
            <a:endParaRPr lang="en-US" altLang="en-US" sz="2800" dirty="0">
              <a:solidFill>
                <a:schemeClr val="tx1"/>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dirty="0" smtClean="0"/>
              <a:t>52</a:t>
            </a:r>
            <a:endParaRPr lang="en-US" altLang="en-US" sz="1200" dirty="0"/>
          </a:p>
        </p:txBody>
      </p:sp>
    </p:spTree>
    <p:extLst>
      <p:ext uri="{BB962C8B-B14F-4D97-AF65-F5344CB8AC3E}">
        <p14:creationId xmlns:p14="http://schemas.microsoft.com/office/powerpoint/2010/main" val="908622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0675"/>
            <a:ext cx="8915400" cy="1203325"/>
          </a:xfrm>
        </p:spPr>
        <p:txBody>
          <a:bodyPr>
            <a:normAutofit/>
          </a:bodyPr>
          <a:lstStyle/>
          <a:p>
            <a:r>
              <a:rPr lang="en-US" dirty="0"/>
              <a:t>How the Brain Responds to Meth</a:t>
            </a:r>
          </a:p>
        </p:txBody>
      </p:sp>
      <p:pic>
        <p:nvPicPr>
          <p:cNvPr id="5" name="02-MethDopamineTransmission_PowerPoint_H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9534" y="1649413"/>
            <a:ext cx="8144933" cy="4581525"/>
          </a:xfrm>
          <a:prstGeom prst="rect">
            <a:avLst/>
          </a:prstGeom>
        </p:spPr>
      </p:pic>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53</a:t>
            </a:r>
            <a:endParaRPr lang="en-US" altLang="en-US" sz="1200" dirty="0">
              <a:solidFill>
                <a:schemeClr val="tx1"/>
              </a:solidFill>
            </a:endParaRPr>
          </a:p>
        </p:txBody>
      </p:sp>
      <p:sp>
        <p:nvSpPr>
          <p:cNvPr id="7" name="Rectangle 4"/>
          <p:cNvSpPr>
            <a:spLocks noChangeArrowheads="1"/>
          </p:cNvSpPr>
          <p:nvPr/>
        </p:nvSpPr>
        <p:spPr bwMode="auto">
          <a:xfrm>
            <a:off x="0" y="6546850"/>
            <a:ext cx="210249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30000"/>
              </a:spcBef>
            </a:pPr>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Meth Inside Out.</a:t>
            </a:r>
            <a:endParaRPr lang="en-US" altLang="en-US" sz="1400" dirty="0">
              <a:solidFill>
                <a:schemeClr val="tx2"/>
              </a:solidFill>
              <a:latin typeface="Calibri" panose="020F0502020204030204" pitchFamily="34" charset="0"/>
            </a:endParaRPr>
          </a:p>
        </p:txBody>
      </p:sp>
    </p:spTree>
    <p:extLst>
      <p:ext uri="{BB962C8B-B14F-4D97-AF65-F5344CB8AC3E}">
        <p14:creationId xmlns:p14="http://schemas.microsoft.com/office/powerpoint/2010/main" val="143662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1" nodeType="click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500"/>
                            </p:stCondLst>
                            <p:childTnLst>
                              <p:par>
                                <p:cTn id="13" presetID="1" presetClass="mediacall" presetSubtype="0" fill="hold" nodeType="afterEffect">
                                  <p:stCondLst>
                                    <p:cond delay="0"/>
                                  </p:stCondLst>
                                  <p:childTnLst>
                                    <p:cmd type="call" cmd="playFrom(0.0)">
                                      <p:cBhvr>
                                        <p:cTn id="14" dur="48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9051" y="6557962"/>
            <a:ext cx="572586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400" dirty="0">
                <a:solidFill>
                  <a:schemeClr val="tx2"/>
                </a:solidFill>
                <a:latin typeface="+mj-lt"/>
              </a:rPr>
              <a:t>Source: </a:t>
            </a:r>
            <a:r>
              <a:rPr lang="en-US" altLang="en-US" sz="1400" dirty="0">
                <a:solidFill>
                  <a:schemeClr val="tx2"/>
                </a:solidFill>
              </a:rPr>
              <a:t>Di Chiara &amp; </a:t>
            </a:r>
            <a:r>
              <a:rPr lang="en-US" altLang="en-US" sz="1400" dirty="0" err="1">
                <a:solidFill>
                  <a:schemeClr val="tx2"/>
                </a:solidFill>
              </a:rPr>
              <a:t>Imperato</a:t>
            </a:r>
            <a:r>
              <a:rPr lang="en-US" altLang="en-US" sz="1400" dirty="0">
                <a:solidFill>
                  <a:schemeClr val="tx2"/>
                </a:solidFill>
              </a:rPr>
              <a:t>, </a:t>
            </a:r>
            <a:r>
              <a:rPr lang="en-US" altLang="en-US" sz="1400" dirty="0" smtClean="0">
                <a:solidFill>
                  <a:schemeClr val="tx2"/>
                </a:solidFill>
              </a:rPr>
              <a:t>1988; </a:t>
            </a:r>
            <a:r>
              <a:rPr lang="en-US" altLang="en-US" sz="1400" dirty="0" err="1" smtClean="0">
                <a:solidFill>
                  <a:schemeClr val="tx2"/>
                </a:solidFill>
                <a:latin typeface="+mj-lt"/>
              </a:rPr>
              <a:t>Shoblock</a:t>
            </a:r>
            <a:r>
              <a:rPr lang="en-US" altLang="en-US" sz="1400" dirty="0" smtClean="0">
                <a:solidFill>
                  <a:schemeClr val="tx2"/>
                </a:solidFill>
                <a:latin typeface="+mj-lt"/>
              </a:rPr>
              <a:t> et al., 2003.</a:t>
            </a:r>
            <a:endParaRPr lang="en-US" altLang="en-US" sz="1400" dirty="0">
              <a:solidFill>
                <a:schemeClr val="tx2"/>
              </a:solidFill>
              <a:latin typeface="+mj-lt"/>
            </a:endParaRPr>
          </a:p>
        </p:txBody>
      </p:sp>
      <p:sp>
        <p:nvSpPr>
          <p:cNvPr id="18435" name="Rectangle 3"/>
          <p:cNvSpPr>
            <a:spLocks noChangeArrowheads="1"/>
          </p:cNvSpPr>
          <p:nvPr/>
        </p:nvSpPr>
        <p:spPr bwMode="auto">
          <a:xfrm>
            <a:off x="228600" y="-152400"/>
            <a:ext cx="8915400" cy="116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anchor="ctr"/>
          <a:lstStyle/>
          <a:p>
            <a:pPr>
              <a:defRPr/>
            </a:pPr>
            <a:r>
              <a:rPr lang="en-US" sz="4000" dirty="0">
                <a:solidFill>
                  <a:schemeClr val="tx1">
                    <a:lumMod val="85000"/>
                  </a:schemeClr>
                </a:solidFill>
                <a:latin typeface="+mj-lt"/>
              </a:rPr>
              <a:t>Effects of Drugs on Dopamine Release</a:t>
            </a:r>
          </a:p>
        </p:txBody>
      </p:sp>
      <p:grpSp>
        <p:nvGrpSpPr>
          <p:cNvPr id="18436" name="Group 4"/>
          <p:cNvGrpSpPr>
            <a:grpSpLocks/>
          </p:cNvGrpSpPr>
          <p:nvPr/>
        </p:nvGrpSpPr>
        <p:grpSpPr bwMode="auto">
          <a:xfrm>
            <a:off x="4573588" y="854075"/>
            <a:ext cx="4314825" cy="2832100"/>
            <a:chOff x="2881" y="538"/>
            <a:chExt cx="2718" cy="1784"/>
          </a:xfrm>
        </p:grpSpPr>
        <p:grpSp>
          <p:nvGrpSpPr>
            <p:cNvPr id="43274" name="Group 5"/>
            <p:cNvGrpSpPr>
              <a:grpSpLocks/>
            </p:cNvGrpSpPr>
            <p:nvPr/>
          </p:nvGrpSpPr>
          <p:grpSpPr bwMode="auto">
            <a:xfrm>
              <a:off x="2881" y="538"/>
              <a:ext cx="2718" cy="1784"/>
              <a:chOff x="3264" y="488"/>
              <a:chExt cx="2928" cy="1872"/>
            </a:xfrm>
          </p:grpSpPr>
          <p:grpSp>
            <p:nvGrpSpPr>
              <p:cNvPr id="43276" name="Group 6"/>
              <p:cNvGrpSpPr>
                <a:grpSpLocks/>
              </p:cNvGrpSpPr>
              <p:nvPr/>
            </p:nvGrpSpPr>
            <p:grpSpPr bwMode="auto">
              <a:xfrm>
                <a:off x="3264" y="488"/>
                <a:ext cx="2928" cy="1872"/>
                <a:chOff x="3264" y="488"/>
                <a:chExt cx="2928" cy="1872"/>
              </a:xfrm>
            </p:grpSpPr>
            <p:sp>
              <p:nvSpPr>
                <p:cNvPr id="43278" name="Rectangle 7"/>
                <p:cNvSpPr>
                  <a:spLocks noChangeArrowheads="1"/>
                </p:cNvSpPr>
                <p:nvPr/>
              </p:nvSpPr>
              <p:spPr bwMode="auto">
                <a:xfrm>
                  <a:off x="3264" y="488"/>
                  <a:ext cx="2928" cy="1872"/>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79" name="Line 8"/>
                <p:cNvSpPr>
                  <a:spLocks noChangeShapeType="1"/>
                </p:cNvSpPr>
                <p:nvPr/>
              </p:nvSpPr>
              <p:spPr bwMode="auto">
                <a:xfrm>
                  <a:off x="3760" y="768"/>
                  <a:ext cx="1" cy="1302"/>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80" name="Line 9"/>
                <p:cNvSpPr>
                  <a:spLocks noChangeShapeType="1"/>
                </p:cNvSpPr>
                <p:nvPr/>
              </p:nvSpPr>
              <p:spPr bwMode="auto">
                <a:xfrm>
                  <a:off x="3733" y="1419"/>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81" name="Line 10"/>
                <p:cNvSpPr>
                  <a:spLocks noChangeShapeType="1"/>
                </p:cNvSpPr>
                <p:nvPr/>
              </p:nvSpPr>
              <p:spPr bwMode="auto">
                <a:xfrm>
                  <a:off x="3733" y="1095"/>
                  <a:ext cx="27"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82" name="Line 11"/>
                <p:cNvSpPr>
                  <a:spLocks noChangeShapeType="1"/>
                </p:cNvSpPr>
                <p:nvPr/>
              </p:nvSpPr>
              <p:spPr bwMode="auto">
                <a:xfrm>
                  <a:off x="3733" y="768"/>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83" name="Rectangle 12"/>
                <p:cNvSpPr>
                  <a:spLocks noChangeArrowheads="1"/>
                </p:cNvSpPr>
                <p:nvPr/>
              </p:nvSpPr>
              <p:spPr bwMode="auto">
                <a:xfrm>
                  <a:off x="3644" y="2031"/>
                  <a:ext cx="57" cy="1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0</a:t>
                  </a:r>
                  <a:endParaRPr lang="en-US" altLang="en-US" sz="1200">
                    <a:solidFill>
                      <a:schemeClr val="tx1"/>
                    </a:solidFill>
                    <a:latin typeface="Times New Roman" panose="02020603050405020304" pitchFamily="18" charset="0"/>
                  </a:endParaRPr>
                </a:p>
              </p:txBody>
            </p:sp>
            <p:sp>
              <p:nvSpPr>
                <p:cNvPr id="43284" name="Rectangle 13"/>
                <p:cNvSpPr>
                  <a:spLocks noChangeArrowheads="1"/>
                </p:cNvSpPr>
                <p:nvPr/>
              </p:nvSpPr>
              <p:spPr bwMode="auto">
                <a:xfrm>
                  <a:off x="3545" y="1707"/>
                  <a:ext cx="171"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100</a:t>
                  </a:r>
                  <a:endParaRPr lang="en-US" altLang="en-US" sz="1200">
                    <a:solidFill>
                      <a:schemeClr val="tx1"/>
                    </a:solidFill>
                    <a:latin typeface="Times New Roman" panose="02020603050405020304" pitchFamily="18" charset="0"/>
                  </a:endParaRPr>
                </a:p>
              </p:txBody>
            </p:sp>
            <p:sp>
              <p:nvSpPr>
                <p:cNvPr id="43285" name="Rectangle 14"/>
                <p:cNvSpPr>
                  <a:spLocks noChangeArrowheads="1"/>
                </p:cNvSpPr>
                <p:nvPr/>
              </p:nvSpPr>
              <p:spPr bwMode="auto">
                <a:xfrm>
                  <a:off x="3545" y="1380"/>
                  <a:ext cx="171"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200</a:t>
                  </a:r>
                  <a:endParaRPr lang="en-US" altLang="en-US" sz="1200">
                    <a:solidFill>
                      <a:schemeClr val="tx1"/>
                    </a:solidFill>
                    <a:latin typeface="Times New Roman" panose="02020603050405020304" pitchFamily="18" charset="0"/>
                  </a:endParaRPr>
                </a:p>
              </p:txBody>
            </p:sp>
            <p:sp>
              <p:nvSpPr>
                <p:cNvPr id="43286" name="Rectangle 15"/>
                <p:cNvSpPr>
                  <a:spLocks noChangeArrowheads="1"/>
                </p:cNvSpPr>
                <p:nvPr/>
              </p:nvSpPr>
              <p:spPr bwMode="auto">
                <a:xfrm>
                  <a:off x="3545" y="1056"/>
                  <a:ext cx="171" cy="1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300</a:t>
                  </a:r>
                  <a:endParaRPr lang="en-US" altLang="en-US" sz="1200">
                    <a:solidFill>
                      <a:schemeClr val="tx1"/>
                    </a:solidFill>
                    <a:latin typeface="Times New Roman" panose="02020603050405020304" pitchFamily="18" charset="0"/>
                  </a:endParaRPr>
                </a:p>
              </p:txBody>
            </p:sp>
            <p:sp>
              <p:nvSpPr>
                <p:cNvPr id="43287" name="Rectangle 16"/>
                <p:cNvSpPr>
                  <a:spLocks noChangeArrowheads="1"/>
                </p:cNvSpPr>
                <p:nvPr/>
              </p:nvSpPr>
              <p:spPr bwMode="auto">
                <a:xfrm>
                  <a:off x="3545" y="730"/>
                  <a:ext cx="171"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400</a:t>
                  </a:r>
                  <a:endParaRPr lang="en-US" altLang="en-US" sz="1200">
                    <a:solidFill>
                      <a:schemeClr val="tx1"/>
                    </a:solidFill>
                    <a:latin typeface="Times New Roman" panose="02020603050405020304" pitchFamily="18" charset="0"/>
                  </a:endParaRPr>
                </a:p>
              </p:txBody>
            </p:sp>
            <p:sp>
              <p:nvSpPr>
                <p:cNvPr id="43288" name="Line 17"/>
                <p:cNvSpPr>
                  <a:spLocks noChangeShapeType="1"/>
                </p:cNvSpPr>
                <p:nvPr/>
              </p:nvSpPr>
              <p:spPr bwMode="auto">
                <a:xfrm>
                  <a:off x="3739" y="2070"/>
                  <a:ext cx="28"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89" name="Rectangle 18"/>
                <p:cNvSpPr>
                  <a:spLocks noChangeArrowheads="1"/>
                </p:cNvSpPr>
                <p:nvPr/>
              </p:nvSpPr>
              <p:spPr bwMode="auto">
                <a:xfrm>
                  <a:off x="4454" y="2211"/>
                  <a:ext cx="942"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Time After Cocaine</a:t>
                  </a:r>
                  <a:endParaRPr lang="en-US" altLang="en-US" sz="1200">
                    <a:solidFill>
                      <a:schemeClr val="tx1"/>
                    </a:solidFill>
                    <a:latin typeface="Times New Roman" panose="02020603050405020304" pitchFamily="18" charset="0"/>
                  </a:endParaRPr>
                </a:p>
              </p:txBody>
            </p:sp>
            <p:sp>
              <p:nvSpPr>
                <p:cNvPr id="43290" name="Rectangle 19"/>
                <p:cNvSpPr>
                  <a:spLocks noChangeArrowheads="1"/>
                </p:cNvSpPr>
                <p:nvPr/>
              </p:nvSpPr>
              <p:spPr bwMode="auto">
                <a:xfrm rot="-5400000">
                  <a:off x="2989" y="1228"/>
                  <a:ext cx="916" cy="1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 of Basal Release</a:t>
                  </a:r>
                  <a:endParaRPr lang="en-US" altLang="en-US" sz="1200">
                    <a:solidFill>
                      <a:schemeClr val="tx1"/>
                    </a:solidFill>
                    <a:latin typeface="Times New Roman" panose="02020603050405020304" pitchFamily="18" charset="0"/>
                  </a:endParaRPr>
                </a:p>
              </p:txBody>
            </p:sp>
            <p:sp>
              <p:nvSpPr>
                <p:cNvPr id="43291" name="Line 20"/>
                <p:cNvSpPr>
                  <a:spLocks noChangeShapeType="1"/>
                </p:cNvSpPr>
                <p:nvPr/>
              </p:nvSpPr>
              <p:spPr bwMode="auto">
                <a:xfrm>
                  <a:off x="3849" y="1745"/>
                  <a:ext cx="27"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92" name="Line 21"/>
                <p:cNvSpPr>
                  <a:spLocks noChangeShapeType="1"/>
                </p:cNvSpPr>
                <p:nvPr/>
              </p:nvSpPr>
              <p:spPr bwMode="auto">
                <a:xfrm flipV="1">
                  <a:off x="3876" y="1362"/>
                  <a:ext cx="130" cy="38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93" name="Line 22"/>
                <p:cNvSpPr>
                  <a:spLocks noChangeShapeType="1"/>
                </p:cNvSpPr>
                <p:nvPr/>
              </p:nvSpPr>
              <p:spPr bwMode="auto">
                <a:xfrm>
                  <a:off x="3876" y="174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94" name="Line 23"/>
                <p:cNvSpPr>
                  <a:spLocks noChangeShapeType="1"/>
                </p:cNvSpPr>
                <p:nvPr/>
              </p:nvSpPr>
              <p:spPr bwMode="auto">
                <a:xfrm flipV="1">
                  <a:off x="3876" y="1680"/>
                  <a:ext cx="130" cy="6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95" name="Oval 24"/>
                <p:cNvSpPr>
                  <a:spLocks noChangeArrowheads="1"/>
                </p:cNvSpPr>
                <p:nvPr/>
              </p:nvSpPr>
              <p:spPr bwMode="auto">
                <a:xfrm>
                  <a:off x="3845" y="172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96" name="Rectangle 25"/>
                <p:cNvSpPr>
                  <a:spLocks noChangeArrowheads="1"/>
                </p:cNvSpPr>
                <p:nvPr/>
              </p:nvSpPr>
              <p:spPr bwMode="auto">
                <a:xfrm>
                  <a:off x="3845" y="172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97" name="Freeform 26"/>
                <p:cNvSpPr>
                  <a:spLocks/>
                </p:cNvSpPr>
                <p:nvPr/>
              </p:nvSpPr>
              <p:spPr bwMode="auto">
                <a:xfrm>
                  <a:off x="3845" y="1720"/>
                  <a:ext cx="62" cy="50"/>
                </a:xfrm>
                <a:custGeom>
                  <a:avLst/>
                  <a:gdLst>
                    <a:gd name="T0" fmla="*/ 2 w 83"/>
                    <a:gd name="T1" fmla="*/ 0 h 84"/>
                    <a:gd name="T2" fmla="*/ 4 w 83"/>
                    <a:gd name="T3" fmla="*/ 1 h 84"/>
                    <a:gd name="T4" fmla="*/ 0 w 83"/>
                    <a:gd name="T5" fmla="*/ 1 h 84"/>
                    <a:gd name="T6" fmla="*/ 2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298" name="Line 27"/>
                <p:cNvSpPr>
                  <a:spLocks noChangeShapeType="1"/>
                </p:cNvSpPr>
                <p:nvPr/>
              </p:nvSpPr>
              <p:spPr bwMode="auto">
                <a:xfrm flipV="1">
                  <a:off x="4006" y="1242"/>
                  <a:ext cx="125" cy="12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299" name="Line 28"/>
                <p:cNvSpPr>
                  <a:spLocks noChangeShapeType="1"/>
                </p:cNvSpPr>
                <p:nvPr/>
              </p:nvSpPr>
              <p:spPr bwMode="auto">
                <a:xfrm flipV="1">
                  <a:off x="4131" y="1144"/>
                  <a:ext cx="131" cy="9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0" name="Line 29"/>
                <p:cNvSpPr>
                  <a:spLocks noChangeShapeType="1"/>
                </p:cNvSpPr>
                <p:nvPr/>
              </p:nvSpPr>
              <p:spPr bwMode="auto">
                <a:xfrm flipV="1">
                  <a:off x="4262" y="997"/>
                  <a:ext cx="130" cy="1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1" name="Line 30"/>
                <p:cNvSpPr>
                  <a:spLocks noChangeShapeType="1"/>
                </p:cNvSpPr>
                <p:nvPr/>
              </p:nvSpPr>
              <p:spPr bwMode="auto">
                <a:xfrm>
                  <a:off x="4392" y="997"/>
                  <a:ext cx="125"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2" name="Line 31"/>
                <p:cNvSpPr>
                  <a:spLocks noChangeShapeType="1"/>
                </p:cNvSpPr>
                <p:nvPr/>
              </p:nvSpPr>
              <p:spPr bwMode="auto">
                <a:xfrm>
                  <a:off x="4517" y="1029"/>
                  <a:ext cx="130" cy="5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3" name="Line 32"/>
                <p:cNvSpPr>
                  <a:spLocks noChangeShapeType="1"/>
                </p:cNvSpPr>
                <p:nvPr/>
              </p:nvSpPr>
              <p:spPr bwMode="auto">
                <a:xfrm>
                  <a:off x="4647" y="1080"/>
                  <a:ext cx="130" cy="7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4" name="Line 33"/>
                <p:cNvSpPr>
                  <a:spLocks noChangeShapeType="1"/>
                </p:cNvSpPr>
                <p:nvPr/>
              </p:nvSpPr>
              <p:spPr bwMode="auto">
                <a:xfrm>
                  <a:off x="4777" y="1159"/>
                  <a:ext cx="125" cy="65"/>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5" name="Line 34"/>
                <p:cNvSpPr>
                  <a:spLocks noChangeShapeType="1"/>
                </p:cNvSpPr>
                <p:nvPr/>
              </p:nvSpPr>
              <p:spPr bwMode="auto">
                <a:xfrm>
                  <a:off x="4902" y="1224"/>
                  <a:ext cx="130" cy="246"/>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6" name="Line 35"/>
                <p:cNvSpPr>
                  <a:spLocks noChangeShapeType="1"/>
                </p:cNvSpPr>
                <p:nvPr/>
              </p:nvSpPr>
              <p:spPr bwMode="auto">
                <a:xfrm>
                  <a:off x="5032" y="1470"/>
                  <a:ext cx="131" cy="2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7" name="Line 36"/>
                <p:cNvSpPr>
                  <a:spLocks noChangeShapeType="1"/>
                </p:cNvSpPr>
                <p:nvPr/>
              </p:nvSpPr>
              <p:spPr bwMode="auto">
                <a:xfrm>
                  <a:off x="5163" y="1492"/>
                  <a:ext cx="125" cy="4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8" name="Line 37"/>
                <p:cNvSpPr>
                  <a:spLocks noChangeShapeType="1"/>
                </p:cNvSpPr>
                <p:nvPr/>
              </p:nvSpPr>
              <p:spPr bwMode="auto">
                <a:xfrm>
                  <a:off x="5288" y="1535"/>
                  <a:ext cx="130" cy="3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09" name="Line 38"/>
                <p:cNvSpPr>
                  <a:spLocks noChangeShapeType="1"/>
                </p:cNvSpPr>
                <p:nvPr/>
              </p:nvSpPr>
              <p:spPr bwMode="auto">
                <a:xfrm>
                  <a:off x="5418" y="1568"/>
                  <a:ext cx="130"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0" name="Line 39"/>
                <p:cNvSpPr>
                  <a:spLocks noChangeShapeType="1"/>
                </p:cNvSpPr>
                <p:nvPr/>
              </p:nvSpPr>
              <p:spPr bwMode="auto">
                <a:xfrm>
                  <a:off x="5548" y="1615"/>
                  <a:ext cx="126" cy="3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1" name="Line 40"/>
                <p:cNvSpPr>
                  <a:spLocks noChangeShapeType="1"/>
                </p:cNvSpPr>
                <p:nvPr/>
              </p:nvSpPr>
              <p:spPr bwMode="auto">
                <a:xfrm>
                  <a:off x="5674" y="1647"/>
                  <a:ext cx="130" cy="8"/>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2" name="Line 41"/>
                <p:cNvSpPr>
                  <a:spLocks noChangeShapeType="1"/>
                </p:cNvSpPr>
                <p:nvPr/>
              </p:nvSpPr>
              <p:spPr bwMode="auto">
                <a:xfrm>
                  <a:off x="4006" y="1752"/>
                  <a:ext cx="125" cy="4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3" name="Line 42"/>
                <p:cNvSpPr>
                  <a:spLocks noChangeShapeType="1"/>
                </p:cNvSpPr>
                <p:nvPr/>
              </p:nvSpPr>
              <p:spPr bwMode="auto">
                <a:xfrm>
                  <a:off x="4131" y="1796"/>
                  <a:ext cx="131" cy="1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4" name="Line 43"/>
                <p:cNvSpPr>
                  <a:spLocks noChangeShapeType="1"/>
                </p:cNvSpPr>
                <p:nvPr/>
              </p:nvSpPr>
              <p:spPr bwMode="auto">
                <a:xfrm flipV="1">
                  <a:off x="4262" y="1778"/>
                  <a:ext cx="130" cy="3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5" name="Line 44"/>
                <p:cNvSpPr>
                  <a:spLocks noChangeShapeType="1"/>
                </p:cNvSpPr>
                <p:nvPr/>
              </p:nvSpPr>
              <p:spPr bwMode="auto">
                <a:xfrm>
                  <a:off x="4392" y="1778"/>
                  <a:ext cx="125" cy="39"/>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6" name="Line 45"/>
                <p:cNvSpPr>
                  <a:spLocks noChangeShapeType="1"/>
                </p:cNvSpPr>
                <p:nvPr/>
              </p:nvSpPr>
              <p:spPr bwMode="auto">
                <a:xfrm>
                  <a:off x="4517" y="1817"/>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7" name="Line 46"/>
                <p:cNvSpPr>
                  <a:spLocks noChangeShapeType="1"/>
                </p:cNvSpPr>
                <p:nvPr/>
              </p:nvSpPr>
              <p:spPr bwMode="auto">
                <a:xfrm>
                  <a:off x="4647" y="1821"/>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8" name="Line 47"/>
                <p:cNvSpPr>
                  <a:spLocks noChangeShapeType="1"/>
                </p:cNvSpPr>
                <p:nvPr/>
              </p:nvSpPr>
              <p:spPr bwMode="auto">
                <a:xfrm>
                  <a:off x="4777" y="1828"/>
                  <a:ext cx="125"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19" name="Line 48"/>
                <p:cNvSpPr>
                  <a:spLocks noChangeShapeType="1"/>
                </p:cNvSpPr>
                <p:nvPr/>
              </p:nvSpPr>
              <p:spPr bwMode="auto">
                <a:xfrm flipV="1">
                  <a:off x="4902" y="1810"/>
                  <a:ext cx="130" cy="1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0" name="Line 49"/>
                <p:cNvSpPr>
                  <a:spLocks noChangeShapeType="1"/>
                </p:cNvSpPr>
                <p:nvPr/>
              </p:nvSpPr>
              <p:spPr bwMode="auto">
                <a:xfrm flipV="1">
                  <a:off x="5032" y="1803"/>
                  <a:ext cx="131"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1" name="Line 50"/>
                <p:cNvSpPr>
                  <a:spLocks noChangeShapeType="1"/>
                </p:cNvSpPr>
                <p:nvPr/>
              </p:nvSpPr>
              <p:spPr bwMode="auto">
                <a:xfrm flipV="1">
                  <a:off x="5163" y="1796"/>
                  <a:ext cx="125"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2" name="Line 51"/>
                <p:cNvSpPr>
                  <a:spLocks noChangeShapeType="1"/>
                </p:cNvSpPr>
                <p:nvPr/>
              </p:nvSpPr>
              <p:spPr bwMode="auto">
                <a:xfrm flipV="1">
                  <a:off x="5288" y="1792"/>
                  <a:ext cx="130"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3" name="Line 52"/>
                <p:cNvSpPr>
                  <a:spLocks noChangeShapeType="1"/>
                </p:cNvSpPr>
                <p:nvPr/>
              </p:nvSpPr>
              <p:spPr bwMode="auto">
                <a:xfrm flipV="1">
                  <a:off x="5418" y="1785"/>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4" name="Line 53"/>
                <p:cNvSpPr>
                  <a:spLocks noChangeShapeType="1"/>
                </p:cNvSpPr>
                <p:nvPr/>
              </p:nvSpPr>
              <p:spPr bwMode="auto">
                <a:xfrm flipV="1">
                  <a:off x="5548" y="1770"/>
                  <a:ext cx="126" cy="15"/>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5" name="Line 54"/>
                <p:cNvSpPr>
                  <a:spLocks noChangeShapeType="1"/>
                </p:cNvSpPr>
                <p:nvPr/>
              </p:nvSpPr>
              <p:spPr bwMode="auto">
                <a:xfrm flipV="1">
                  <a:off x="5674" y="1763"/>
                  <a:ext cx="130"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6" name="Line 55"/>
                <p:cNvSpPr>
                  <a:spLocks noChangeShapeType="1"/>
                </p:cNvSpPr>
                <p:nvPr/>
              </p:nvSpPr>
              <p:spPr bwMode="auto">
                <a:xfrm>
                  <a:off x="4006" y="1680"/>
                  <a:ext cx="125"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7" name="Line 56"/>
                <p:cNvSpPr>
                  <a:spLocks noChangeShapeType="1"/>
                </p:cNvSpPr>
                <p:nvPr/>
              </p:nvSpPr>
              <p:spPr bwMode="auto">
                <a:xfrm flipV="1">
                  <a:off x="4131" y="1665"/>
                  <a:ext cx="131" cy="22"/>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8" name="Line 57"/>
                <p:cNvSpPr>
                  <a:spLocks noChangeShapeType="1"/>
                </p:cNvSpPr>
                <p:nvPr/>
              </p:nvSpPr>
              <p:spPr bwMode="auto">
                <a:xfrm flipV="1">
                  <a:off x="4262" y="1629"/>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29" name="Line 58"/>
                <p:cNvSpPr>
                  <a:spLocks noChangeShapeType="1"/>
                </p:cNvSpPr>
                <p:nvPr/>
              </p:nvSpPr>
              <p:spPr bwMode="auto">
                <a:xfrm flipV="1">
                  <a:off x="4392" y="1604"/>
                  <a:ext cx="125" cy="25"/>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0" name="Line 59"/>
                <p:cNvSpPr>
                  <a:spLocks noChangeShapeType="1"/>
                </p:cNvSpPr>
                <p:nvPr/>
              </p:nvSpPr>
              <p:spPr bwMode="auto">
                <a:xfrm flipV="1">
                  <a:off x="4517" y="1568"/>
                  <a:ext cx="130" cy="36"/>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1" name="Line 60"/>
                <p:cNvSpPr>
                  <a:spLocks noChangeShapeType="1"/>
                </p:cNvSpPr>
                <p:nvPr/>
              </p:nvSpPr>
              <p:spPr bwMode="auto">
                <a:xfrm flipV="1">
                  <a:off x="4647" y="1517"/>
                  <a:ext cx="130" cy="5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2" name="Line 61"/>
                <p:cNvSpPr>
                  <a:spLocks noChangeShapeType="1"/>
                </p:cNvSpPr>
                <p:nvPr/>
              </p:nvSpPr>
              <p:spPr bwMode="auto">
                <a:xfrm>
                  <a:off x="4777" y="1517"/>
                  <a:ext cx="125" cy="33"/>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3" name="Line 62"/>
                <p:cNvSpPr>
                  <a:spLocks noChangeShapeType="1"/>
                </p:cNvSpPr>
                <p:nvPr/>
              </p:nvSpPr>
              <p:spPr bwMode="auto">
                <a:xfrm>
                  <a:off x="4902" y="1550"/>
                  <a:ext cx="130" cy="58"/>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4" name="Line 63"/>
                <p:cNvSpPr>
                  <a:spLocks noChangeShapeType="1"/>
                </p:cNvSpPr>
                <p:nvPr/>
              </p:nvSpPr>
              <p:spPr bwMode="auto">
                <a:xfrm>
                  <a:off x="5032" y="1608"/>
                  <a:ext cx="131" cy="2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5" name="Line 64"/>
                <p:cNvSpPr>
                  <a:spLocks noChangeShapeType="1"/>
                </p:cNvSpPr>
                <p:nvPr/>
              </p:nvSpPr>
              <p:spPr bwMode="auto">
                <a:xfrm>
                  <a:off x="5163" y="1629"/>
                  <a:ext cx="125" cy="4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6" name="Line 65"/>
                <p:cNvSpPr>
                  <a:spLocks noChangeShapeType="1"/>
                </p:cNvSpPr>
                <p:nvPr/>
              </p:nvSpPr>
              <p:spPr bwMode="auto">
                <a:xfrm>
                  <a:off x="5288" y="1673"/>
                  <a:ext cx="130" cy="54"/>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7" name="Line 66"/>
                <p:cNvSpPr>
                  <a:spLocks noChangeShapeType="1"/>
                </p:cNvSpPr>
                <p:nvPr/>
              </p:nvSpPr>
              <p:spPr bwMode="auto">
                <a:xfrm flipV="1">
                  <a:off x="5418" y="1720"/>
                  <a:ext cx="130"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8" name="Line 67"/>
                <p:cNvSpPr>
                  <a:spLocks noChangeShapeType="1"/>
                </p:cNvSpPr>
                <p:nvPr/>
              </p:nvSpPr>
              <p:spPr bwMode="auto">
                <a:xfrm flipV="1">
                  <a:off x="5548" y="1713"/>
                  <a:ext cx="126" cy="7"/>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39" name="Line 68"/>
                <p:cNvSpPr>
                  <a:spLocks noChangeShapeType="1"/>
                </p:cNvSpPr>
                <p:nvPr/>
              </p:nvSpPr>
              <p:spPr bwMode="auto">
                <a:xfrm>
                  <a:off x="5674" y="1713"/>
                  <a:ext cx="130" cy="0"/>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40" name="Oval 69"/>
                <p:cNvSpPr>
                  <a:spLocks noChangeArrowheads="1"/>
                </p:cNvSpPr>
                <p:nvPr/>
              </p:nvSpPr>
              <p:spPr bwMode="auto">
                <a:xfrm>
                  <a:off x="3974" y="133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1" name="Oval 70"/>
                <p:cNvSpPr>
                  <a:spLocks noChangeArrowheads="1"/>
                </p:cNvSpPr>
                <p:nvPr/>
              </p:nvSpPr>
              <p:spPr bwMode="auto">
                <a:xfrm>
                  <a:off x="4100" y="1217"/>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2" name="Oval 71"/>
                <p:cNvSpPr>
                  <a:spLocks noChangeArrowheads="1"/>
                </p:cNvSpPr>
                <p:nvPr/>
              </p:nvSpPr>
              <p:spPr bwMode="auto">
                <a:xfrm>
                  <a:off x="4230" y="111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3" name="Oval 72"/>
                <p:cNvSpPr>
                  <a:spLocks noChangeArrowheads="1"/>
                </p:cNvSpPr>
                <p:nvPr/>
              </p:nvSpPr>
              <p:spPr bwMode="auto">
                <a:xfrm>
                  <a:off x="4360" y="971"/>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4" name="Oval 73"/>
                <p:cNvSpPr>
                  <a:spLocks noChangeArrowheads="1"/>
                </p:cNvSpPr>
                <p:nvPr/>
              </p:nvSpPr>
              <p:spPr bwMode="auto">
                <a:xfrm>
                  <a:off x="4486" y="100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5" name="Oval 74"/>
                <p:cNvSpPr>
                  <a:spLocks noChangeArrowheads="1"/>
                </p:cNvSpPr>
                <p:nvPr/>
              </p:nvSpPr>
              <p:spPr bwMode="auto">
                <a:xfrm>
                  <a:off x="4616" y="105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6" name="Oval 75"/>
                <p:cNvSpPr>
                  <a:spLocks noChangeArrowheads="1"/>
                </p:cNvSpPr>
                <p:nvPr/>
              </p:nvSpPr>
              <p:spPr bwMode="auto">
                <a:xfrm>
                  <a:off x="4746" y="1134"/>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7" name="Oval 76"/>
                <p:cNvSpPr>
                  <a:spLocks noChangeArrowheads="1"/>
                </p:cNvSpPr>
                <p:nvPr/>
              </p:nvSpPr>
              <p:spPr bwMode="auto">
                <a:xfrm>
                  <a:off x="4871" y="1199"/>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8" name="Oval 77"/>
                <p:cNvSpPr>
                  <a:spLocks noChangeArrowheads="1"/>
                </p:cNvSpPr>
                <p:nvPr/>
              </p:nvSpPr>
              <p:spPr bwMode="auto">
                <a:xfrm>
                  <a:off x="5001" y="1445"/>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49" name="Oval 78"/>
                <p:cNvSpPr>
                  <a:spLocks noChangeArrowheads="1"/>
                </p:cNvSpPr>
                <p:nvPr/>
              </p:nvSpPr>
              <p:spPr bwMode="auto">
                <a:xfrm>
                  <a:off x="5131" y="1466"/>
                  <a:ext cx="59"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0" name="Oval 79"/>
                <p:cNvSpPr>
                  <a:spLocks noChangeArrowheads="1"/>
                </p:cNvSpPr>
                <p:nvPr/>
              </p:nvSpPr>
              <p:spPr bwMode="auto">
                <a:xfrm>
                  <a:off x="5257" y="1510"/>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1" name="Oval 80"/>
                <p:cNvSpPr>
                  <a:spLocks noChangeArrowheads="1"/>
                </p:cNvSpPr>
                <p:nvPr/>
              </p:nvSpPr>
              <p:spPr bwMode="auto">
                <a:xfrm>
                  <a:off x="5387" y="154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2" name="Oval 81"/>
                <p:cNvSpPr>
                  <a:spLocks noChangeArrowheads="1"/>
                </p:cNvSpPr>
                <p:nvPr/>
              </p:nvSpPr>
              <p:spPr bwMode="auto">
                <a:xfrm>
                  <a:off x="5517" y="1589"/>
                  <a:ext cx="58"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3" name="Oval 82"/>
                <p:cNvSpPr>
                  <a:spLocks noChangeArrowheads="1"/>
                </p:cNvSpPr>
                <p:nvPr/>
              </p:nvSpPr>
              <p:spPr bwMode="auto">
                <a:xfrm>
                  <a:off x="5643" y="1622"/>
                  <a:ext cx="58"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4" name="Oval 83"/>
                <p:cNvSpPr>
                  <a:spLocks noChangeArrowheads="1"/>
                </p:cNvSpPr>
                <p:nvPr/>
              </p:nvSpPr>
              <p:spPr bwMode="auto">
                <a:xfrm>
                  <a:off x="5773" y="1629"/>
                  <a:ext cx="57"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5" name="Rectangle 84"/>
                <p:cNvSpPr>
                  <a:spLocks noChangeArrowheads="1"/>
                </p:cNvSpPr>
                <p:nvPr/>
              </p:nvSpPr>
              <p:spPr bwMode="auto">
                <a:xfrm>
                  <a:off x="3974" y="1727"/>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6" name="Rectangle 85"/>
                <p:cNvSpPr>
                  <a:spLocks noChangeArrowheads="1"/>
                </p:cNvSpPr>
                <p:nvPr/>
              </p:nvSpPr>
              <p:spPr bwMode="auto">
                <a:xfrm>
                  <a:off x="4100" y="177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7" name="Rectangle 86"/>
                <p:cNvSpPr>
                  <a:spLocks noChangeArrowheads="1"/>
                </p:cNvSpPr>
                <p:nvPr/>
              </p:nvSpPr>
              <p:spPr bwMode="auto">
                <a:xfrm>
                  <a:off x="4230"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8" name="Rectangle 87"/>
                <p:cNvSpPr>
                  <a:spLocks noChangeArrowheads="1"/>
                </p:cNvSpPr>
                <p:nvPr/>
              </p:nvSpPr>
              <p:spPr bwMode="auto">
                <a:xfrm>
                  <a:off x="4360" y="1752"/>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59" name="Rectangle 88"/>
                <p:cNvSpPr>
                  <a:spLocks noChangeArrowheads="1"/>
                </p:cNvSpPr>
                <p:nvPr/>
              </p:nvSpPr>
              <p:spPr bwMode="auto">
                <a:xfrm>
                  <a:off x="4486" y="1792"/>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0" name="Rectangle 89"/>
                <p:cNvSpPr>
                  <a:spLocks noChangeArrowheads="1"/>
                </p:cNvSpPr>
                <p:nvPr/>
              </p:nvSpPr>
              <p:spPr bwMode="auto">
                <a:xfrm>
                  <a:off x="4616" y="1796"/>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1" name="Rectangle 90"/>
                <p:cNvSpPr>
                  <a:spLocks noChangeArrowheads="1"/>
                </p:cNvSpPr>
                <p:nvPr/>
              </p:nvSpPr>
              <p:spPr bwMode="auto">
                <a:xfrm>
                  <a:off x="4746" y="180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2" name="Rectangle 91"/>
                <p:cNvSpPr>
                  <a:spLocks noChangeArrowheads="1"/>
                </p:cNvSpPr>
                <p:nvPr/>
              </p:nvSpPr>
              <p:spPr bwMode="auto">
                <a:xfrm>
                  <a:off x="4871" y="1803"/>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3" name="Rectangle 92"/>
                <p:cNvSpPr>
                  <a:spLocks noChangeArrowheads="1"/>
                </p:cNvSpPr>
                <p:nvPr/>
              </p:nvSpPr>
              <p:spPr bwMode="auto">
                <a:xfrm>
                  <a:off x="5001" y="178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4" name="Rectangle 93"/>
                <p:cNvSpPr>
                  <a:spLocks noChangeArrowheads="1"/>
                </p:cNvSpPr>
                <p:nvPr/>
              </p:nvSpPr>
              <p:spPr bwMode="auto">
                <a:xfrm>
                  <a:off x="5131" y="1778"/>
                  <a:ext cx="59"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5" name="Rectangle 94"/>
                <p:cNvSpPr>
                  <a:spLocks noChangeArrowheads="1"/>
                </p:cNvSpPr>
                <p:nvPr/>
              </p:nvSpPr>
              <p:spPr bwMode="auto">
                <a:xfrm>
                  <a:off x="5257" y="177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6" name="Rectangle 95"/>
                <p:cNvSpPr>
                  <a:spLocks noChangeArrowheads="1"/>
                </p:cNvSpPr>
                <p:nvPr/>
              </p:nvSpPr>
              <p:spPr bwMode="auto">
                <a:xfrm>
                  <a:off x="5387" y="1767"/>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7" name="Rectangle 96"/>
                <p:cNvSpPr>
                  <a:spLocks noChangeArrowheads="1"/>
                </p:cNvSpPr>
                <p:nvPr/>
              </p:nvSpPr>
              <p:spPr bwMode="auto">
                <a:xfrm>
                  <a:off x="5517" y="1760"/>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8" name="Rectangle 97"/>
                <p:cNvSpPr>
                  <a:spLocks noChangeArrowheads="1"/>
                </p:cNvSpPr>
                <p:nvPr/>
              </p:nvSpPr>
              <p:spPr bwMode="auto">
                <a:xfrm>
                  <a:off x="5643" y="1745"/>
                  <a:ext cx="58"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69" name="Rectangle 98"/>
                <p:cNvSpPr>
                  <a:spLocks noChangeArrowheads="1"/>
                </p:cNvSpPr>
                <p:nvPr/>
              </p:nvSpPr>
              <p:spPr bwMode="auto">
                <a:xfrm>
                  <a:off x="5773" y="1738"/>
                  <a:ext cx="57"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70" name="Freeform 99"/>
                <p:cNvSpPr>
                  <a:spLocks/>
                </p:cNvSpPr>
                <p:nvPr/>
              </p:nvSpPr>
              <p:spPr bwMode="auto">
                <a:xfrm>
                  <a:off x="3974" y="1655"/>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1" name="Freeform 100"/>
                <p:cNvSpPr>
                  <a:spLocks/>
                </p:cNvSpPr>
                <p:nvPr/>
              </p:nvSpPr>
              <p:spPr bwMode="auto">
                <a:xfrm>
                  <a:off x="4100" y="166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2" name="Freeform 101"/>
                <p:cNvSpPr>
                  <a:spLocks/>
                </p:cNvSpPr>
                <p:nvPr/>
              </p:nvSpPr>
              <p:spPr bwMode="auto">
                <a:xfrm>
                  <a:off x="4230" y="1640"/>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3" name="Freeform 102"/>
                <p:cNvSpPr>
                  <a:spLocks/>
                </p:cNvSpPr>
                <p:nvPr/>
              </p:nvSpPr>
              <p:spPr bwMode="auto">
                <a:xfrm>
                  <a:off x="4360" y="160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4" name="Freeform 103"/>
                <p:cNvSpPr>
                  <a:spLocks/>
                </p:cNvSpPr>
                <p:nvPr/>
              </p:nvSpPr>
              <p:spPr bwMode="auto">
                <a:xfrm>
                  <a:off x="4486" y="1579"/>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5" name="Freeform 104"/>
                <p:cNvSpPr>
                  <a:spLocks/>
                </p:cNvSpPr>
                <p:nvPr/>
              </p:nvSpPr>
              <p:spPr bwMode="auto">
                <a:xfrm>
                  <a:off x="4616" y="154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6" name="Freeform 105"/>
                <p:cNvSpPr>
                  <a:spLocks/>
                </p:cNvSpPr>
                <p:nvPr/>
              </p:nvSpPr>
              <p:spPr bwMode="auto">
                <a:xfrm>
                  <a:off x="4746" y="1492"/>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7" name="Freeform 106"/>
                <p:cNvSpPr>
                  <a:spLocks/>
                </p:cNvSpPr>
                <p:nvPr/>
              </p:nvSpPr>
              <p:spPr bwMode="auto">
                <a:xfrm>
                  <a:off x="4871" y="152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8" name="Freeform 107"/>
                <p:cNvSpPr>
                  <a:spLocks/>
                </p:cNvSpPr>
                <p:nvPr/>
              </p:nvSpPr>
              <p:spPr bwMode="auto">
                <a:xfrm>
                  <a:off x="5001" y="1582"/>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79" name="Freeform 108"/>
                <p:cNvSpPr>
                  <a:spLocks/>
                </p:cNvSpPr>
                <p:nvPr/>
              </p:nvSpPr>
              <p:spPr bwMode="auto">
                <a:xfrm>
                  <a:off x="5131" y="160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0" name="Freeform 109"/>
                <p:cNvSpPr>
                  <a:spLocks/>
                </p:cNvSpPr>
                <p:nvPr/>
              </p:nvSpPr>
              <p:spPr bwMode="auto">
                <a:xfrm>
                  <a:off x="5257" y="1647"/>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1" name="Freeform 110"/>
                <p:cNvSpPr>
                  <a:spLocks/>
                </p:cNvSpPr>
                <p:nvPr/>
              </p:nvSpPr>
              <p:spPr bwMode="auto">
                <a:xfrm>
                  <a:off x="5387" y="1702"/>
                  <a:ext cx="63" cy="50"/>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2" name="Freeform 111"/>
                <p:cNvSpPr>
                  <a:spLocks/>
                </p:cNvSpPr>
                <p:nvPr/>
              </p:nvSpPr>
              <p:spPr bwMode="auto">
                <a:xfrm>
                  <a:off x="5517" y="1694"/>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3" name="Freeform 112"/>
                <p:cNvSpPr>
                  <a:spLocks/>
                </p:cNvSpPr>
                <p:nvPr/>
              </p:nvSpPr>
              <p:spPr bwMode="auto">
                <a:xfrm>
                  <a:off x="5643" y="1687"/>
                  <a:ext cx="63" cy="51"/>
                </a:xfrm>
                <a:custGeom>
                  <a:avLst/>
                  <a:gdLst>
                    <a:gd name="T0" fmla="*/ 3 w 84"/>
                    <a:gd name="T1" fmla="*/ 0 h 84"/>
                    <a:gd name="T2" fmla="*/ 5 w 84"/>
                    <a:gd name="T3" fmla="*/ 1 h 84"/>
                    <a:gd name="T4" fmla="*/ 0 w 84"/>
                    <a:gd name="T5" fmla="*/ 1 h 84"/>
                    <a:gd name="T6" fmla="*/ 3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4" name="Freeform 113"/>
                <p:cNvSpPr>
                  <a:spLocks/>
                </p:cNvSpPr>
                <p:nvPr/>
              </p:nvSpPr>
              <p:spPr bwMode="auto">
                <a:xfrm>
                  <a:off x="5773" y="1687"/>
                  <a:ext cx="62" cy="51"/>
                </a:xfrm>
                <a:custGeom>
                  <a:avLst/>
                  <a:gdLst>
                    <a:gd name="T0" fmla="*/ 2 w 83"/>
                    <a:gd name="T1" fmla="*/ 0 h 84"/>
                    <a:gd name="T2" fmla="*/ 4 w 83"/>
                    <a:gd name="T3" fmla="*/ 1 h 84"/>
                    <a:gd name="T4" fmla="*/ 0 w 83"/>
                    <a:gd name="T5" fmla="*/ 1 h 84"/>
                    <a:gd name="T6" fmla="*/ 2 w 83"/>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84">
                      <a:moveTo>
                        <a:pt x="42" y="0"/>
                      </a:moveTo>
                      <a:lnTo>
                        <a:pt x="83" y="84"/>
                      </a:lnTo>
                      <a:lnTo>
                        <a:pt x="0" y="84"/>
                      </a:lnTo>
                      <a:lnTo>
                        <a:pt x="42"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85" name="Line 114"/>
                <p:cNvSpPr>
                  <a:spLocks noChangeShapeType="1"/>
                </p:cNvSpPr>
                <p:nvPr/>
              </p:nvSpPr>
              <p:spPr bwMode="auto">
                <a:xfrm>
                  <a:off x="5232" y="1034"/>
                  <a:ext cx="143"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86" name="Oval 115"/>
                <p:cNvSpPr>
                  <a:spLocks noChangeArrowheads="1"/>
                </p:cNvSpPr>
                <p:nvPr/>
              </p:nvSpPr>
              <p:spPr bwMode="auto">
                <a:xfrm>
                  <a:off x="5276" y="1012"/>
                  <a:ext cx="50" cy="40"/>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87" name="Rectangle 116"/>
                <p:cNvSpPr>
                  <a:spLocks noChangeArrowheads="1"/>
                </p:cNvSpPr>
                <p:nvPr/>
              </p:nvSpPr>
              <p:spPr bwMode="auto">
                <a:xfrm>
                  <a:off x="5397" y="994"/>
                  <a:ext cx="149" cy="1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DA</a:t>
                  </a:r>
                  <a:endParaRPr lang="en-US" altLang="en-US" sz="1200">
                    <a:solidFill>
                      <a:schemeClr val="tx1"/>
                    </a:solidFill>
                    <a:latin typeface="Times New Roman" panose="02020603050405020304" pitchFamily="18" charset="0"/>
                  </a:endParaRPr>
                </a:p>
              </p:txBody>
            </p:sp>
            <p:sp>
              <p:nvSpPr>
                <p:cNvPr id="43388" name="Line 117"/>
                <p:cNvSpPr>
                  <a:spLocks noChangeShapeType="1"/>
                </p:cNvSpPr>
                <p:nvPr/>
              </p:nvSpPr>
              <p:spPr bwMode="auto">
                <a:xfrm>
                  <a:off x="5232" y="1131"/>
                  <a:ext cx="143" cy="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89" name="Rectangle 118"/>
                <p:cNvSpPr>
                  <a:spLocks noChangeArrowheads="1"/>
                </p:cNvSpPr>
                <p:nvPr/>
              </p:nvSpPr>
              <p:spPr bwMode="auto">
                <a:xfrm>
                  <a:off x="5276" y="1110"/>
                  <a:ext cx="50" cy="40"/>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390" name="Rectangle 119"/>
                <p:cNvSpPr>
                  <a:spLocks noChangeArrowheads="1"/>
                </p:cNvSpPr>
                <p:nvPr/>
              </p:nvSpPr>
              <p:spPr bwMode="auto">
                <a:xfrm>
                  <a:off x="5399" y="1090"/>
                  <a:ext cx="373"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DOPAC</a:t>
                  </a:r>
                  <a:endParaRPr lang="en-US" altLang="en-US" sz="1200">
                    <a:solidFill>
                      <a:schemeClr val="tx1"/>
                    </a:solidFill>
                    <a:latin typeface="Times New Roman" panose="02020603050405020304" pitchFamily="18" charset="0"/>
                  </a:endParaRPr>
                </a:p>
              </p:txBody>
            </p:sp>
            <p:sp>
              <p:nvSpPr>
                <p:cNvPr id="43391" name="Line 120"/>
                <p:cNvSpPr>
                  <a:spLocks noChangeShapeType="1"/>
                </p:cNvSpPr>
                <p:nvPr/>
              </p:nvSpPr>
              <p:spPr bwMode="auto">
                <a:xfrm>
                  <a:off x="5232" y="1229"/>
                  <a:ext cx="143" cy="1"/>
                </a:xfrm>
                <a:prstGeom prst="line">
                  <a:avLst/>
                </a:prstGeom>
                <a:noFill/>
                <a:ln w="28575">
                  <a:solidFill>
                    <a:srgbClr val="00FF00"/>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392" name="Freeform 121"/>
                <p:cNvSpPr>
                  <a:spLocks/>
                </p:cNvSpPr>
                <p:nvPr/>
              </p:nvSpPr>
              <p:spPr bwMode="auto">
                <a:xfrm>
                  <a:off x="5276" y="1207"/>
                  <a:ext cx="54" cy="44"/>
                </a:xfrm>
                <a:custGeom>
                  <a:avLst/>
                  <a:gdLst>
                    <a:gd name="T0" fmla="*/ 2 w 72"/>
                    <a:gd name="T1" fmla="*/ 0 h 72"/>
                    <a:gd name="T2" fmla="*/ 5 w 72"/>
                    <a:gd name="T3" fmla="*/ 1 h 72"/>
                    <a:gd name="T4" fmla="*/ 0 w 72"/>
                    <a:gd name="T5" fmla="*/ 1 h 72"/>
                    <a:gd name="T6" fmla="*/ 2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outerShdw dist="35921" dir="2700000" algn="ctr" rotWithShape="0">
                    <a:srgbClr val="000000"/>
                  </a:outerShdw>
                </a:effectLst>
              </p:spPr>
              <p:txBody>
                <a:bodyPr/>
                <a:lstStyle/>
                <a:p>
                  <a:endParaRPr lang="en-US"/>
                </a:p>
              </p:txBody>
            </p:sp>
            <p:sp>
              <p:nvSpPr>
                <p:cNvPr id="43393" name="Rectangle 122"/>
                <p:cNvSpPr>
                  <a:spLocks noChangeArrowheads="1"/>
                </p:cNvSpPr>
                <p:nvPr/>
              </p:nvSpPr>
              <p:spPr bwMode="auto">
                <a:xfrm>
                  <a:off x="5399" y="1189"/>
                  <a:ext cx="218" cy="12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HVA</a:t>
                  </a:r>
                  <a:endParaRPr lang="en-US" altLang="en-US" sz="1200">
                    <a:solidFill>
                      <a:schemeClr val="tx1"/>
                    </a:solidFill>
                    <a:latin typeface="Times New Roman" panose="02020603050405020304" pitchFamily="18" charset="0"/>
                  </a:endParaRPr>
                </a:p>
              </p:txBody>
            </p:sp>
            <p:sp>
              <p:nvSpPr>
                <p:cNvPr id="43394" name="Rectangle 123"/>
                <p:cNvSpPr>
                  <a:spLocks noChangeArrowheads="1"/>
                </p:cNvSpPr>
                <p:nvPr/>
              </p:nvSpPr>
              <p:spPr bwMode="auto">
                <a:xfrm>
                  <a:off x="3891" y="674"/>
                  <a:ext cx="585" cy="11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rgbClr val="FFFFFF"/>
                      </a:solidFill>
                      <a:latin typeface="Arial" panose="020B0604020202020204" pitchFamily="34" charset="0"/>
                    </a:rPr>
                    <a:t>Accumbens</a:t>
                  </a:r>
                  <a:endParaRPr lang="en-US" altLang="en-US" sz="1200" dirty="0">
                    <a:solidFill>
                      <a:schemeClr val="tx1"/>
                    </a:solidFill>
                    <a:latin typeface="Times New Roman" panose="02020603050405020304" pitchFamily="18" charset="0"/>
                  </a:endParaRPr>
                </a:p>
              </p:txBody>
            </p:sp>
            <p:sp>
              <p:nvSpPr>
                <p:cNvPr id="43395" name="Line 124"/>
                <p:cNvSpPr>
                  <a:spLocks noChangeShapeType="1"/>
                </p:cNvSpPr>
                <p:nvPr/>
              </p:nvSpPr>
              <p:spPr bwMode="auto">
                <a:xfrm>
                  <a:off x="3728" y="1737"/>
                  <a:ext cx="26"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sp>
            <p:nvSpPr>
              <p:cNvPr id="43277" name="Text Box 125"/>
              <p:cNvSpPr txBox="1">
                <a:spLocks noChangeArrowheads="1"/>
              </p:cNvSpPr>
              <p:nvPr/>
            </p:nvSpPr>
            <p:spPr bwMode="auto">
              <a:xfrm>
                <a:off x="4945" y="512"/>
                <a:ext cx="940" cy="2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2000" b="1">
                    <a:solidFill>
                      <a:srgbClr val="FFFF00"/>
                    </a:solidFill>
                    <a:latin typeface="Times New Roman" panose="02020603050405020304" pitchFamily="18" charset="0"/>
                  </a:rPr>
                  <a:t>COCAINE</a:t>
                </a:r>
              </a:p>
            </p:txBody>
          </p:sp>
        </p:grpSp>
        <p:sp>
          <p:nvSpPr>
            <p:cNvPr id="43275" name="Line 126"/>
            <p:cNvSpPr>
              <a:spLocks noChangeShapeType="1"/>
            </p:cNvSpPr>
            <p:nvPr/>
          </p:nvSpPr>
          <p:spPr bwMode="auto">
            <a:xfrm>
              <a:off x="3312" y="1428"/>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559" name="Group 127"/>
          <p:cNvGrpSpPr>
            <a:grpSpLocks/>
          </p:cNvGrpSpPr>
          <p:nvPr/>
        </p:nvGrpSpPr>
        <p:grpSpPr bwMode="auto">
          <a:xfrm>
            <a:off x="4552950" y="3795713"/>
            <a:ext cx="4360863" cy="2794000"/>
            <a:chOff x="2868" y="2391"/>
            <a:chExt cx="2747" cy="1760"/>
          </a:xfrm>
        </p:grpSpPr>
        <p:grpSp>
          <p:nvGrpSpPr>
            <p:cNvPr id="43144" name="Group 128"/>
            <p:cNvGrpSpPr>
              <a:grpSpLocks/>
            </p:cNvGrpSpPr>
            <p:nvPr/>
          </p:nvGrpSpPr>
          <p:grpSpPr bwMode="auto">
            <a:xfrm>
              <a:off x="2868" y="2391"/>
              <a:ext cx="2747" cy="1760"/>
              <a:chOff x="2868" y="2391"/>
              <a:chExt cx="2698" cy="1712"/>
            </a:xfrm>
          </p:grpSpPr>
          <p:sp>
            <p:nvSpPr>
              <p:cNvPr id="43146" name="Rectangle 129"/>
              <p:cNvSpPr>
                <a:spLocks noChangeArrowheads="1"/>
              </p:cNvSpPr>
              <p:nvPr/>
            </p:nvSpPr>
            <p:spPr bwMode="auto">
              <a:xfrm>
                <a:off x="2868" y="2391"/>
                <a:ext cx="2686" cy="1712"/>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47" name="Line 130"/>
              <p:cNvSpPr>
                <a:spLocks noChangeShapeType="1"/>
              </p:cNvSpPr>
              <p:nvPr/>
            </p:nvSpPr>
            <p:spPr bwMode="auto">
              <a:xfrm>
                <a:off x="3356" y="2460"/>
                <a:ext cx="1" cy="1245"/>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48" name="Line 131"/>
              <p:cNvSpPr>
                <a:spLocks noChangeShapeType="1"/>
              </p:cNvSpPr>
              <p:nvPr/>
            </p:nvSpPr>
            <p:spPr bwMode="auto">
              <a:xfrm>
                <a:off x="3337" y="3599"/>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49" name="Line 132"/>
              <p:cNvSpPr>
                <a:spLocks noChangeShapeType="1"/>
              </p:cNvSpPr>
              <p:nvPr/>
            </p:nvSpPr>
            <p:spPr bwMode="auto">
              <a:xfrm>
                <a:off x="3337" y="3221"/>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0" name="Line 133"/>
              <p:cNvSpPr>
                <a:spLocks noChangeShapeType="1"/>
              </p:cNvSpPr>
              <p:nvPr/>
            </p:nvSpPr>
            <p:spPr bwMode="auto">
              <a:xfrm>
                <a:off x="3337" y="2839"/>
                <a:ext cx="19"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1" name="Line 134"/>
              <p:cNvSpPr>
                <a:spLocks noChangeShapeType="1"/>
              </p:cNvSpPr>
              <p:nvPr/>
            </p:nvSpPr>
            <p:spPr bwMode="auto">
              <a:xfrm>
                <a:off x="3337" y="2460"/>
                <a:ext cx="19"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2" name="Line 135"/>
              <p:cNvSpPr>
                <a:spLocks noChangeShapeType="1"/>
              </p:cNvSpPr>
              <p:nvPr/>
            </p:nvSpPr>
            <p:spPr bwMode="auto">
              <a:xfrm>
                <a:off x="3550" y="3810"/>
                <a:ext cx="1565" cy="1"/>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3" name="Line 136"/>
              <p:cNvSpPr>
                <a:spLocks noChangeShapeType="1"/>
              </p:cNvSpPr>
              <p:nvPr/>
            </p:nvSpPr>
            <p:spPr bwMode="auto">
              <a:xfrm flipV="1">
                <a:off x="3550"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4" name="Line 137"/>
              <p:cNvSpPr>
                <a:spLocks noChangeShapeType="1"/>
              </p:cNvSpPr>
              <p:nvPr/>
            </p:nvSpPr>
            <p:spPr bwMode="auto">
              <a:xfrm flipV="1">
                <a:off x="3679" y="3811"/>
                <a:ext cx="2"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5" name="Line 138"/>
              <p:cNvSpPr>
                <a:spLocks noChangeShapeType="1"/>
              </p:cNvSpPr>
              <p:nvPr/>
            </p:nvSpPr>
            <p:spPr bwMode="auto">
              <a:xfrm flipV="1">
                <a:off x="3810"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6" name="Line 139"/>
              <p:cNvSpPr>
                <a:spLocks noChangeShapeType="1"/>
              </p:cNvSpPr>
              <p:nvPr/>
            </p:nvSpPr>
            <p:spPr bwMode="auto">
              <a:xfrm flipV="1">
                <a:off x="3941"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7" name="Line 140"/>
              <p:cNvSpPr>
                <a:spLocks noChangeShapeType="1"/>
              </p:cNvSpPr>
              <p:nvPr/>
            </p:nvSpPr>
            <p:spPr bwMode="auto">
              <a:xfrm flipV="1">
                <a:off x="4072"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8" name="Line 141"/>
              <p:cNvSpPr>
                <a:spLocks noChangeShapeType="1"/>
              </p:cNvSpPr>
              <p:nvPr/>
            </p:nvSpPr>
            <p:spPr bwMode="auto">
              <a:xfrm flipV="1">
                <a:off x="4203"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59" name="Line 142"/>
              <p:cNvSpPr>
                <a:spLocks noChangeShapeType="1"/>
              </p:cNvSpPr>
              <p:nvPr/>
            </p:nvSpPr>
            <p:spPr bwMode="auto">
              <a:xfrm flipV="1">
                <a:off x="433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0" name="Line 143"/>
              <p:cNvSpPr>
                <a:spLocks noChangeShapeType="1"/>
              </p:cNvSpPr>
              <p:nvPr/>
            </p:nvSpPr>
            <p:spPr bwMode="auto">
              <a:xfrm flipV="1">
                <a:off x="4461"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1" name="Line 144"/>
              <p:cNvSpPr>
                <a:spLocks noChangeShapeType="1"/>
              </p:cNvSpPr>
              <p:nvPr/>
            </p:nvSpPr>
            <p:spPr bwMode="auto">
              <a:xfrm flipV="1">
                <a:off x="4592"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2" name="Line 145"/>
              <p:cNvSpPr>
                <a:spLocks noChangeShapeType="1"/>
              </p:cNvSpPr>
              <p:nvPr/>
            </p:nvSpPr>
            <p:spPr bwMode="auto">
              <a:xfrm flipV="1">
                <a:off x="4722"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3" name="Line 146"/>
              <p:cNvSpPr>
                <a:spLocks noChangeShapeType="1"/>
              </p:cNvSpPr>
              <p:nvPr/>
            </p:nvSpPr>
            <p:spPr bwMode="auto">
              <a:xfrm flipV="1">
                <a:off x="485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4" name="Line 147"/>
              <p:cNvSpPr>
                <a:spLocks noChangeShapeType="1"/>
              </p:cNvSpPr>
              <p:nvPr/>
            </p:nvSpPr>
            <p:spPr bwMode="auto">
              <a:xfrm flipV="1">
                <a:off x="4983" y="3811"/>
                <a:ext cx="0"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5" name="Line 148"/>
              <p:cNvSpPr>
                <a:spLocks noChangeShapeType="1"/>
              </p:cNvSpPr>
              <p:nvPr/>
            </p:nvSpPr>
            <p:spPr bwMode="auto">
              <a:xfrm flipV="1">
                <a:off x="5114" y="3811"/>
                <a:ext cx="1" cy="1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6" name="Line 149"/>
              <p:cNvSpPr>
                <a:spLocks noChangeShapeType="1"/>
              </p:cNvSpPr>
              <p:nvPr/>
            </p:nvSpPr>
            <p:spPr bwMode="auto">
              <a:xfrm flipV="1">
                <a:off x="3553" y="3348"/>
                <a:ext cx="131" cy="251"/>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7" name="Line 150"/>
              <p:cNvSpPr>
                <a:spLocks noChangeShapeType="1"/>
              </p:cNvSpPr>
              <p:nvPr/>
            </p:nvSpPr>
            <p:spPr bwMode="auto">
              <a:xfrm>
                <a:off x="3684" y="3348"/>
                <a:ext cx="130" cy="9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8" name="Line 151"/>
              <p:cNvSpPr>
                <a:spLocks noChangeShapeType="1"/>
              </p:cNvSpPr>
              <p:nvPr/>
            </p:nvSpPr>
            <p:spPr bwMode="auto">
              <a:xfrm>
                <a:off x="3814" y="3440"/>
                <a:ext cx="131" cy="9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69" name="Line 152"/>
              <p:cNvSpPr>
                <a:spLocks noChangeShapeType="1"/>
              </p:cNvSpPr>
              <p:nvPr/>
            </p:nvSpPr>
            <p:spPr bwMode="auto">
              <a:xfrm>
                <a:off x="3945" y="3532"/>
                <a:ext cx="129" cy="4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0" name="Line 153"/>
              <p:cNvSpPr>
                <a:spLocks noChangeShapeType="1"/>
              </p:cNvSpPr>
              <p:nvPr/>
            </p:nvSpPr>
            <p:spPr bwMode="auto">
              <a:xfrm>
                <a:off x="4074" y="3578"/>
                <a:ext cx="132" cy="16"/>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1" name="Line 154"/>
              <p:cNvSpPr>
                <a:spLocks noChangeShapeType="1"/>
              </p:cNvSpPr>
              <p:nvPr/>
            </p:nvSpPr>
            <p:spPr bwMode="auto">
              <a:xfrm>
                <a:off x="4206" y="3594"/>
                <a:ext cx="127" cy="5"/>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2" name="Line 155"/>
              <p:cNvSpPr>
                <a:spLocks noChangeShapeType="1"/>
              </p:cNvSpPr>
              <p:nvPr/>
            </p:nvSpPr>
            <p:spPr bwMode="auto">
              <a:xfrm flipV="1">
                <a:off x="3553" y="3037"/>
                <a:ext cx="131" cy="562"/>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3" name="Line 156"/>
              <p:cNvSpPr>
                <a:spLocks noChangeShapeType="1"/>
              </p:cNvSpPr>
              <p:nvPr/>
            </p:nvSpPr>
            <p:spPr bwMode="auto">
              <a:xfrm>
                <a:off x="3684" y="3037"/>
                <a:ext cx="130" cy="184"/>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4" name="Line 157"/>
              <p:cNvSpPr>
                <a:spLocks noChangeShapeType="1"/>
              </p:cNvSpPr>
              <p:nvPr/>
            </p:nvSpPr>
            <p:spPr bwMode="auto">
              <a:xfrm>
                <a:off x="3814" y="3221"/>
                <a:ext cx="131" cy="15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5" name="Line 158"/>
              <p:cNvSpPr>
                <a:spLocks noChangeShapeType="1"/>
              </p:cNvSpPr>
              <p:nvPr/>
            </p:nvSpPr>
            <p:spPr bwMode="auto">
              <a:xfrm>
                <a:off x="3945" y="3371"/>
                <a:ext cx="129" cy="228"/>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6" name="Line 159"/>
              <p:cNvSpPr>
                <a:spLocks noChangeShapeType="1"/>
              </p:cNvSpPr>
              <p:nvPr/>
            </p:nvSpPr>
            <p:spPr bwMode="auto">
              <a:xfrm>
                <a:off x="4074" y="3599"/>
                <a:ext cx="132" cy="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7" name="Line 160"/>
              <p:cNvSpPr>
                <a:spLocks noChangeShapeType="1"/>
              </p:cNvSpPr>
              <p:nvPr/>
            </p:nvSpPr>
            <p:spPr bwMode="auto">
              <a:xfrm flipV="1">
                <a:off x="4206" y="3594"/>
                <a:ext cx="127" cy="1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8" name="Line 161"/>
              <p:cNvSpPr>
                <a:spLocks noChangeShapeType="1"/>
              </p:cNvSpPr>
              <p:nvPr/>
            </p:nvSpPr>
            <p:spPr bwMode="auto">
              <a:xfrm>
                <a:off x="4333" y="3594"/>
                <a:ext cx="130" cy="1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79" name="Line 162"/>
              <p:cNvSpPr>
                <a:spLocks noChangeShapeType="1"/>
              </p:cNvSpPr>
              <p:nvPr/>
            </p:nvSpPr>
            <p:spPr bwMode="auto">
              <a:xfrm flipV="1">
                <a:off x="4463" y="3569"/>
                <a:ext cx="132" cy="36"/>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0" name="Line 163"/>
              <p:cNvSpPr>
                <a:spLocks noChangeShapeType="1"/>
              </p:cNvSpPr>
              <p:nvPr/>
            </p:nvSpPr>
            <p:spPr bwMode="auto">
              <a:xfrm>
                <a:off x="4595" y="3569"/>
                <a:ext cx="131" cy="30"/>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1" name="Line 164"/>
              <p:cNvSpPr>
                <a:spLocks noChangeShapeType="1"/>
              </p:cNvSpPr>
              <p:nvPr/>
            </p:nvSpPr>
            <p:spPr bwMode="auto">
              <a:xfrm flipV="1">
                <a:off x="3553" y="3104"/>
                <a:ext cx="131" cy="49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2" name="Line 165"/>
              <p:cNvSpPr>
                <a:spLocks noChangeShapeType="1"/>
              </p:cNvSpPr>
              <p:nvPr/>
            </p:nvSpPr>
            <p:spPr bwMode="auto">
              <a:xfrm flipV="1">
                <a:off x="3684" y="2879"/>
                <a:ext cx="130" cy="22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3" name="Line 166"/>
              <p:cNvSpPr>
                <a:spLocks noChangeShapeType="1"/>
              </p:cNvSpPr>
              <p:nvPr/>
            </p:nvSpPr>
            <p:spPr bwMode="auto">
              <a:xfrm>
                <a:off x="3814" y="2879"/>
                <a:ext cx="131" cy="18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4" name="Line 167"/>
              <p:cNvSpPr>
                <a:spLocks noChangeShapeType="1"/>
              </p:cNvSpPr>
              <p:nvPr/>
            </p:nvSpPr>
            <p:spPr bwMode="auto">
              <a:xfrm>
                <a:off x="3945" y="3059"/>
                <a:ext cx="129" cy="9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5" name="Line 168"/>
              <p:cNvSpPr>
                <a:spLocks noChangeShapeType="1"/>
              </p:cNvSpPr>
              <p:nvPr/>
            </p:nvSpPr>
            <p:spPr bwMode="auto">
              <a:xfrm>
                <a:off x="4074" y="3150"/>
                <a:ext cx="132" cy="20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6" name="Line 169"/>
              <p:cNvSpPr>
                <a:spLocks noChangeShapeType="1"/>
              </p:cNvSpPr>
              <p:nvPr/>
            </p:nvSpPr>
            <p:spPr bwMode="auto">
              <a:xfrm>
                <a:off x="4206" y="3355"/>
                <a:ext cx="127" cy="7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7" name="Line 170"/>
              <p:cNvSpPr>
                <a:spLocks noChangeShapeType="1"/>
              </p:cNvSpPr>
              <p:nvPr/>
            </p:nvSpPr>
            <p:spPr bwMode="auto">
              <a:xfrm>
                <a:off x="4333" y="3432"/>
                <a:ext cx="130" cy="91"/>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8" name="Line 171"/>
              <p:cNvSpPr>
                <a:spLocks noChangeShapeType="1"/>
              </p:cNvSpPr>
              <p:nvPr/>
            </p:nvSpPr>
            <p:spPr bwMode="auto">
              <a:xfrm>
                <a:off x="4463" y="3523"/>
                <a:ext cx="132" cy="24"/>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89" name="Line 172"/>
              <p:cNvSpPr>
                <a:spLocks noChangeShapeType="1"/>
              </p:cNvSpPr>
              <p:nvPr/>
            </p:nvSpPr>
            <p:spPr bwMode="auto">
              <a:xfrm>
                <a:off x="4595" y="3547"/>
                <a:ext cx="131" cy="37"/>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0" name="Line 173"/>
              <p:cNvSpPr>
                <a:spLocks noChangeShapeType="1"/>
              </p:cNvSpPr>
              <p:nvPr/>
            </p:nvSpPr>
            <p:spPr bwMode="auto">
              <a:xfrm>
                <a:off x="4726" y="3584"/>
                <a:ext cx="130" cy="15"/>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1" name="Line 174"/>
              <p:cNvSpPr>
                <a:spLocks noChangeShapeType="1"/>
              </p:cNvSpPr>
              <p:nvPr/>
            </p:nvSpPr>
            <p:spPr bwMode="auto">
              <a:xfrm flipV="1">
                <a:off x="3553" y="3159"/>
                <a:ext cx="131" cy="440"/>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2" name="Line 175"/>
              <p:cNvSpPr>
                <a:spLocks noChangeShapeType="1"/>
              </p:cNvSpPr>
              <p:nvPr/>
            </p:nvSpPr>
            <p:spPr bwMode="auto">
              <a:xfrm flipV="1">
                <a:off x="3684" y="3083"/>
                <a:ext cx="130" cy="76"/>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3" name="Line 176"/>
              <p:cNvSpPr>
                <a:spLocks noChangeShapeType="1"/>
              </p:cNvSpPr>
              <p:nvPr/>
            </p:nvSpPr>
            <p:spPr bwMode="auto">
              <a:xfrm flipV="1">
                <a:off x="3814" y="2976"/>
                <a:ext cx="131" cy="107"/>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4" name="Line 177"/>
              <p:cNvSpPr>
                <a:spLocks noChangeShapeType="1"/>
              </p:cNvSpPr>
              <p:nvPr/>
            </p:nvSpPr>
            <p:spPr bwMode="auto">
              <a:xfrm>
                <a:off x="3945" y="2976"/>
                <a:ext cx="129" cy="83"/>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5" name="Line 178"/>
              <p:cNvSpPr>
                <a:spLocks noChangeShapeType="1"/>
              </p:cNvSpPr>
              <p:nvPr/>
            </p:nvSpPr>
            <p:spPr bwMode="auto">
              <a:xfrm>
                <a:off x="4074" y="3059"/>
                <a:ext cx="132" cy="85"/>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6" name="Line 179"/>
              <p:cNvSpPr>
                <a:spLocks noChangeShapeType="1"/>
              </p:cNvSpPr>
              <p:nvPr/>
            </p:nvSpPr>
            <p:spPr bwMode="auto">
              <a:xfrm>
                <a:off x="4206" y="3144"/>
                <a:ext cx="127" cy="67"/>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7" name="Line 180"/>
              <p:cNvSpPr>
                <a:spLocks noChangeShapeType="1"/>
              </p:cNvSpPr>
              <p:nvPr/>
            </p:nvSpPr>
            <p:spPr bwMode="auto">
              <a:xfrm>
                <a:off x="4333" y="3211"/>
                <a:ext cx="130" cy="6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8" name="Line 181"/>
              <p:cNvSpPr>
                <a:spLocks noChangeShapeType="1"/>
              </p:cNvSpPr>
              <p:nvPr/>
            </p:nvSpPr>
            <p:spPr bwMode="auto">
              <a:xfrm>
                <a:off x="4463" y="3273"/>
                <a:ext cx="132" cy="61"/>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199" name="Line 182"/>
              <p:cNvSpPr>
                <a:spLocks noChangeShapeType="1"/>
              </p:cNvSpPr>
              <p:nvPr/>
            </p:nvSpPr>
            <p:spPr bwMode="auto">
              <a:xfrm>
                <a:off x="4641" y="3361"/>
                <a:ext cx="85" cy="49"/>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00" name="Line 183"/>
              <p:cNvSpPr>
                <a:spLocks noChangeShapeType="1"/>
              </p:cNvSpPr>
              <p:nvPr/>
            </p:nvSpPr>
            <p:spPr bwMode="auto">
              <a:xfrm>
                <a:off x="4726" y="3410"/>
                <a:ext cx="130" cy="22"/>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01" name="Line 184"/>
              <p:cNvSpPr>
                <a:spLocks noChangeShapeType="1"/>
              </p:cNvSpPr>
              <p:nvPr/>
            </p:nvSpPr>
            <p:spPr bwMode="auto">
              <a:xfrm>
                <a:off x="4856" y="3432"/>
                <a:ext cx="130" cy="15"/>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02" name="Line 185"/>
              <p:cNvSpPr>
                <a:spLocks noChangeShapeType="1"/>
              </p:cNvSpPr>
              <p:nvPr/>
            </p:nvSpPr>
            <p:spPr bwMode="auto">
              <a:xfrm>
                <a:off x="4986" y="3447"/>
                <a:ext cx="131" cy="39"/>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03" name="Oval 186"/>
              <p:cNvSpPr>
                <a:spLocks noChangeArrowheads="1"/>
              </p:cNvSpPr>
              <p:nvPr/>
            </p:nvSpPr>
            <p:spPr bwMode="auto">
              <a:xfrm>
                <a:off x="3529" y="3578"/>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4" name="Oval 187"/>
              <p:cNvSpPr>
                <a:spLocks noChangeArrowheads="1"/>
              </p:cNvSpPr>
              <p:nvPr/>
            </p:nvSpPr>
            <p:spPr bwMode="auto">
              <a:xfrm>
                <a:off x="3660" y="3327"/>
                <a:ext cx="43"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5" name="Oval 188"/>
              <p:cNvSpPr>
                <a:spLocks noChangeArrowheads="1"/>
              </p:cNvSpPr>
              <p:nvPr/>
            </p:nvSpPr>
            <p:spPr bwMode="auto">
              <a:xfrm>
                <a:off x="3790" y="3419"/>
                <a:ext cx="44"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6" name="Oval 189"/>
              <p:cNvSpPr>
                <a:spLocks noChangeArrowheads="1"/>
              </p:cNvSpPr>
              <p:nvPr/>
            </p:nvSpPr>
            <p:spPr bwMode="auto">
              <a:xfrm>
                <a:off x="3920" y="3511"/>
                <a:ext cx="46" cy="40"/>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7" name="Oval 190"/>
              <p:cNvSpPr>
                <a:spLocks noChangeArrowheads="1"/>
              </p:cNvSpPr>
              <p:nvPr/>
            </p:nvSpPr>
            <p:spPr bwMode="auto">
              <a:xfrm>
                <a:off x="4051" y="3557"/>
                <a:ext cx="44"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8" name="Oval 191"/>
              <p:cNvSpPr>
                <a:spLocks noChangeArrowheads="1"/>
              </p:cNvSpPr>
              <p:nvPr/>
            </p:nvSpPr>
            <p:spPr bwMode="auto">
              <a:xfrm>
                <a:off x="4182" y="3572"/>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09" name="Oval 192"/>
              <p:cNvSpPr>
                <a:spLocks noChangeArrowheads="1"/>
              </p:cNvSpPr>
              <p:nvPr/>
            </p:nvSpPr>
            <p:spPr bwMode="auto">
              <a:xfrm>
                <a:off x="4309" y="3578"/>
                <a:ext cx="45" cy="39"/>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0" name="Rectangle 193"/>
              <p:cNvSpPr>
                <a:spLocks noChangeArrowheads="1"/>
              </p:cNvSpPr>
              <p:nvPr/>
            </p:nvSpPr>
            <p:spPr bwMode="auto">
              <a:xfrm>
                <a:off x="3388" y="3578"/>
                <a:ext cx="46"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1" name="Rectangle 194"/>
              <p:cNvSpPr>
                <a:spLocks noChangeArrowheads="1"/>
              </p:cNvSpPr>
              <p:nvPr/>
            </p:nvSpPr>
            <p:spPr bwMode="auto">
              <a:xfrm>
                <a:off x="3660" y="3016"/>
                <a:ext cx="43"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2" name="Rectangle 195"/>
              <p:cNvSpPr>
                <a:spLocks noChangeArrowheads="1"/>
              </p:cNvSpPr>
              <p:nvPr/>
            </p:nvSpPr>
            <p:spPr bwMode="auto">
              <a:xfrm>
                <a:off x="3790" y="3200"/>
                <a:ext cx="44"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3" name="Rectangle 196"/>
              <p:cNvSpPr>
                <a:spLocks noChangeArrowheads="1"/>
              </p:cNvSpPr>
              <p:nvPr/>
            </p:nvSpPr>
            <p:spPr bwMode="auto">
              <a:xfrm>
                <a:off x="3920" y="3348"/>
                <a:ext cx="46"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4" name="Rectangle 197"/>
              <p:cNvSpPr>
                <a:spLocks noChangeArrowheads="1"/>
              </p:cNvSpPr>
              <p:nvPr/>
            </p:nvSpPr>
            <p:spPr bwMode="auto">
              <a:xfrm>
                <a:off x="4051" y="3578"/>
                <a:ext cx="44"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5" name="Rectangle 198"/>
              <p:cNvSpPr>
                <a:spLocks noChangeArrowheads="1"/>
              </p:cNvSpPr>
              <p:nvPr/>
            </p:nvSpPr>
            <p:spPr bwMode="auto">
              <a:xfrm>
                <a:off x="4309" y="3572"/>
                <a:ext cx="45"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6" name="Rectangle 199"/>
              <p:cNvSpPr>
                <a:spLocks noChangeArrowheads="1"/>
              </p:cNvSpPr>
              <p:nvPr/>
            </p:nvSpPr>
            <p:spPr bwMode="auto">
              <a:xfrm>
                <a:off x="4570" y="3547"/>
                <a:ext cx="46" cy="40"/>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7" name="Rectangle 200"/>
              <p:cNvSpPr>
                <a:spLocks noChangeArrowheads="1"/>
              </p:cNvSpPr>
              <p:nvPr/>
            </p:nvSpPr>
            <p:spPr bwMode="auto">
              <a:xfrm>
                <a:off x="4701" y="3578"/>
                <a:ext cx="45" cy="39"/>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18" name="Freeform 201"/>
              <p:cNvSpPr>
                <a:spLocks/>
              </p:cNvSpPr>
              <p:nvPr/>
            </p:nvSpPr>
            <p:spPr bwMode="auto">
              <a:xfrm>
                <a:off x="3438" y="3578"/>
                <a:ext cx="47" cy="42"/>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19" name="Freeform 202"/>
              <p:cNvSpPr>
                <a:spLocks/>
              </p:cNvSpPr>
              <p:nvPr/>
            </p:nvSpPr>
            <p:spPr bwMode="auto">
              <a:xfrm>
                <a:off x="3660" y="3083"/>
                <a:ext cx="47"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0" name="Freeform 203"/>
              <p:cNvSpPr>
                <a:spLocks/>
              </p:cNvSpPr>
              <p:nvPr/>
            </p:nvSpPr>
            <p:spPr bwMode="auto">
              <a:xfrm>
                <a:off x="3790" y="2857"/>
                <a:ext cx="49"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1" name="Freeform 204"/>
              <p:cNvSpPr>
                <a:spLocks/>
              </p:cNvSpPr>
              <p:nvPr/>
            </p:nvSpPr>
            <p:spPr bwMode="auto">
              <a:xfrm>
                <a:off x="3920" y="3037"/>
                <a:ext cx="48"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2" name="Freeform 205"/>
              <p:cNvSpPr>
                <a:spLocks/>
              </p:cNvSpPr>
              <p:nvPr/>
            </p:nvSpPr>
            <p:spPr bwMode="auto">
              <a:xfrm>
                <a:off x="4051" y="3129"/>
                <a:ext cx="47" cy="43"/>
              </a:xfrm>
              <a:custGeom>
                <a:avLst/>
                <a:gdLst>
                  <a:gd name="T0" fmla="*/ 1 w 84"/>
                  <a:gd name="T1" fmla="*/ 0 h 85"/>
                  <a:gd name="T2" fmla="*/ 1 w 84"/>
                  <a:gd name="T3" fmla="*/ 1 h 85"/>
                  <a:gd name="T4" fmla="*/ 0 w 84"/>
                  <a:gd name="T5" fmla="*/ 1 h 85"/>
                  <a:gd name="T6" fmla="*/ 1 w 84"/>
                  <a:gd name="T7" fmla="*/ 0 h 8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5">
                    <a:moveTo>
                      <a:pt x="42" y="0"/>
                    </a:moveTo>
                    <a:lnTo>
                      <a:pt x="84" y="85"/>
                    </a:lnTo>
                    <a:lnTo>
                      <a:pt x="0" y="85"/>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3" name="Freeform 206"/>
              <p:cNvSpPr>
                <a:spLocks/>
              </p:cNvSpPr>
              <p:nvPr/>
            </p:nvSpPr>
            <p:spPr bwMode="auto">
              <a:xfrm>
                <a:off x="4182" y="3334"/>
                <a:ext cx="48"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4" name="Freeform 207"/>
              <p:cNvSpPr>
                <a:spLocks/>
              </p:cNvSpPr>
              <p:nvPr/>
            </p:nvSpPr>
            <p:spPr bwMode="auto">
              <a:xfrm>
                <a:off x="4309" y="3410"/>
                <a:ext cx="49" cy="42"/>
              </a:xfrm>
              <a:custGeom>
                <a:avLst/>
                <a:gdLst>
                  <a:gd name="T0" fmla="*/ 1 w 85"/>
                  <a:gd name="T1" fmla="*/ 0 h 84"/>
                  <a:gd name="T2" fmla="*/ 1 w 85"/>
                  <a:gd name="T3" fmla="*/ 1 h 84"/>
                  <a:gd name="T4" fmla="*/ 0 w 85"/>
                  <a:gd name="T5" fmla="*/ 1 h 84"/>
                  <a:gd name="T6" fmla="*/ 1 w 85"/>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5" h="84">
                    <a:moveTo>
                      <a:pt x="43" y="0"/>
                    </a:moveTo>
                    <a:lnTo>
                      <a:pt x="85" y="84"/>
                    </a:lnTo>
                    <a:lnTo>
                      <a:pt x="0" y="84"/>
                    </a:lnTo>
                    <a:lnTo>
                      <a:pt x="43"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5" name="Freeform 208"/>
              <p:cNvSpPr>
                <a:spLocks/>
              </p:cNvSpPr>
              <p:nvPr/>
            </p:nvSpPr>
            <p:spPr bwMode="auto">
              <a:xfrm>
                <a:off x="4440" y="3501"/>
                <a:ext cx="47"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6" name="Freeform 209"/>
              <p:cNvSpPr>
                <a:spLocks/>
              </p:cNvSpPr>
              <p:nvPr/>
            </p:nvSpPr>
            <p:spPr bwMode="auto">
              <a:xfrm>
                <a:off x="4570" y="3525"/>
                <a:ext cx="49" cy="44"/>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7" name="Freeform 210"/>
              <p:cNvSpPr>
                <a:spLocks/>
              </p:cNvSpPr>
              <p:nvPr/>
            </p:nvSpPr>
            <p:spPr bwMode="auto">
              <a:xfrm>
                <a:off x="4701" y="3562"/>
                <a:ext cx="49" cy="43"/>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8" name="Freeform 211"/>
              <p:cNvSpPr>
                <a:spLocks/>
              </p:cNvSpPr>
              <p:nvPr/>
            </p:nvSpPr>
            <p:spPr bwMode="auto">
              <a:xfrm>
                <a:off x="4832" y="3578"/>
                <a:ext cx="48" cy="42"/>
              </a:xfrm>
              <a:custGeom>
                <a:avLst/>
                <a:gdLst>
                  <a:gd name="T0" fmla="*/ 1 w 84"/>
                  <a:gd name="T1" fmla="*/ 0 h 84"/>
                  <a:gd name="T2" fmla="*/ 1 w 84"/>
                  <a:gd name="T3" fmla="*/ 1 h 84"/>
                  <a:gd name="T4" fmla="*/ 0 w 84"/>
                  <a:gd name="T5" fmla="*/ 1 h 84"/>
                  <a:gd name="T6" fmla="*/ 1 w 84"/>
                  <a:gd name="T7" fmla="*/ 0 h 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4" h="84">
                    <a:moveTo>
                      <a:pt x="42" y="0"/>
                    </a:moveTo>
                    <a:lnTo>
                      <a:pt x="84" y="84"/>
                    </a:lnTo>
                    <a:lnTo>
                      <a:pt x="0" y="84"/>
                    </a:lnTo>
                    <a:lnTo>
                      <a:pt x="42"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29" name="Freeform 212"/>
              <p:cNvSpPr>
                <a:spLocks/>
              </p:cNvSpPr>
              <p:nvPr/>
            </p:nvSpPr>
            <p:spPr bwMode="auto">
              <a:xfrm>
                <a:off x="3480" y="3578"/>
                <a:ext cx="49"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0" name="Freeform 213"/>
              <p:cNvSpPr>
                <a:spLocks/>
              </p:cNvSpPr>
              <p:nvPr/>
            </p:nvSpPr>
            <p:spPr bwMode="auto">
              <a:xfrm>
                <a:off x="3660" y="3138"/>
                <a:ext cx="47" cy="43"/>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1" name="Freeform 214"/>
              <p:cNvSpPr>
                <a:spLocks/>
              </p:cNvSpPr>
              <p:nvPr/>
            </p:nvSpPr>
            <p:spPr bwMode="auto">
              <a:xfrm>
                <a:off x="3790" y="3061"/>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2" name="Freeform 215"/>
              <p:cNvSpPr>
                <a:spLocks/>
              </p:cNvSpPr>
              <p:nvPr/>
            </p:nvSpPr>
            <p:spPr bwMode="auto">
              <a:xfrm>
                <a:off x="3920" y="2955"/>
                <a:ext cx="48"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3" name="Freeform 216"/>
              <p:cNvSpPr>
                <a:spLocks/>
              </p:cNvSpPr>
              <p:nvPr/>
            </p:nvSpPr>
            <p:spPr bwMode="auto">
              <a:xfrm>
                <a:off x="4051" y="3037"/>
                <a:ext cx="47"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4" name="Freeform 217"/>
              <p:cNvSpPr>
                <a:spLocks/>
              </p:cNvSpPr>
              <p:nvPr/>
            </p:nvSpPr>
            <p:spPr bwMode="auto">
              <a:xfrm>
                <a:off x="4182" y="3123"/>
                <a:ext cx="48" cy="43"/>
              </a:xfrm>
              <a:custGeom>
                <a:avLst/>
                <a:gdLst>
                  <a:gd name="T0" fmla="*/ 1 w 84"/>
                  <a:gd name="T1" fmla="*/ 0 h 85"/>
                  <a:gd name="T2" fmla="*/ 1 w 84"/>
                  <a:gd name="T3" fmla="*/ 1 h 85"/>
                  <a:gd name="T4" fmla="*/ 1 w 84"/>
                  <a:gd name="T5" fmla="*/ 1 h 85"/>
                  <a:gd name="T6" fmla="*/ 0 w 84"/>
                  <a:gd name="T7" fmla="*/ 1 h 85"/>
                  <a:gd name="T8" fmla="*/ 1 w 84"/>
                  <a:gd name="T9" fmla="*/ 0 h 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5">
                    <a:moveTo>
                      <a:pt x="42" y="0"/>
                    </a:moveTo>
                    <a:lnTo>
                      <a:pt x="84" y="42"/>
                    </a:lnTo>
                    <a:lnTo>
                      <a:pt x="42" y="85"/>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5" name="Freeform 218"/>
              <p:cNvSpPr>
                <a:spLocks/>
              </p:cNvSpPr>
              <p:nvPr/>
            </p:nvSpPr>
            <p:spPr bwMode="auto">
              <a:xfrm>
                <a:off x="4309" y="3190"/>
                <a:ext cx="49" cy="44"/>
              </a:xfrm>
              <a:custGeom>
                <a:avLst/>
                <a:gdLst>
                  <a:gd name="T0" fmla="*/ 1 w 85"/>
                  <a:gd name="T1" fmla="*/ 0 h 84"/>
                  <a:gd name="T2" fmla="*/ 1 w 85"/>
                  <a:gd name="T3" fmla="*/ 1 h 84"/>
                  <a:gd name="T4" fmla="*/ 1 w 85"/>
                  <a:gd name="T5" fmla="*/ 1 h 84"/>
                  <a:gd name="T6" fmla="*/ 0 w 85"/>
                  <a:gd name="T7" fmla="*/ 1 h 84"/>
                  <a:gd name="T8" fmla="*/ 1 w 85"/>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 h="84">
                    <a:moveTo>
                      <a:pt x="43" y="0"/>
                    </a:moveTo>
                    <a:lnTo>
                      <a:pt x="85" y="42"/>
                    </a:lnTo>
                    <a:lnTo>
                      <a:pt x="43" y="84"/>
                    </a:lnTo>
                    <a:lnTo>
                      <a:pt x="0" y="42"/>
                    </a:lnTo>
                    <a:lnTo>
                      <a:pt x="43"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6" name="Freeform 219"/>
              <p:cNvSpPr>
                <a:spLocks/>
              </p:cNvSpPr>
              <p:nvPr/>
            </p:nvSpPr>
            <p:spPr bwMode="auto">
              <a:xfrm>
                <a:off x="4440" y="3251"/>
                <a:ext cx="47"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7" name="Freeform 220"/>
              <p:cNvSpPr>
                <a:spLocks/>
              </p:cNvSpPr>
              <p:nvPr/>
            </p:nvSpPr>
            <p:spPr bwMode="auto">
              <a:xfrm>
                <a:off x="4570" y="3312"/>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8" name="Freeform 221"/>
              <p:cNvSpPr>
                <a:spLocks/>
              </p:cNvSpPr>
              <p:nvPr/>
            </p:nvSpPr>
            <p:spPr bwMode="auto">
              <a:xfrm>
                <a:off x="4701" y="3388"/>
                <a:ext cx="49"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39" name="Freeform 222"/>
              <p:cNvSpPr>
                <a:spLocks/>
              </p:cNvSpPr>
              <p:nvPr/>
            </p:nvSpPr>
            <p:spPr bwMode="auto">
              <a:xfrm>
                <a:off x="4832" y="3410"/>
                <a:ext cx="48" cy="42"/>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40" name="Freeform 223"/>
              <p:cNvSpPr>
                <a:spLocks/>
              </p:cNvSpPr>
              <p:nvPr/>
            </p:nvSpPr>
            <p:spPr bwMode="auto">
              <a:xfrm>
                <a:off x="4962" y="3425"/>
                <a:ext cx="49" cy="43"/>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41" name="Freeform 224"/>
              <p:cNvSpPr>
                <a:spLocks/>
              </p:cNvSpPr>
              <p:nvPr/>
            </p:nvSpPr>
            <p:spPr bwMode="auto">
              <a:xfrm>
                <a:off x="5094" y="3464"/>
                <a:ext cx="46" cy="44"/>
              </a:xfrm>
              <a:custGeom>
                <a:avLst/>
                <a:gdLst>
                  <a:gd name="T0" fmla="*/ 1 w 84"/>
                  <a:gd name="T1" fmla="*/ 0 h 84"/>
                  <a:gd name="T2" fmla="*/ 1 w 84"/>
                  <a:gd name="T3" fmla="*/ 1 h 84"/>
                  <a:gd name="T4" fmla="*/ 1 w 84"/>
                  <a:gd name="T5" fmla="*/ 1 h 84"/>
                  <a:gd name="T6" fmla="*/ 0 w 84"/>
                  <a:gd name="T7" fmla="*/ 1 h 84"/>
                  <a:gd name="T8" fmla="*/ 1 w 84"/>
                  <a:gd name="T9" fmla="*/ 0 h 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4">
                    <a:moveTo>
                      <a:pt x="42" y="0"/>
                    </a:moveTo>
                    <a:lnTo>
                      <a:pt x="84" y="42"/>
                    </a:lnTo>
                    <a:lnTo>
                      <a:pt x="42" y="84"/>
                    </a:lnTo>
                    <a:lnTo>
                      <a:pt x="0" y="42"/>
                    </a:lnTo>
                    <a:lnTo>
                      <a:pt x="42"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42" name="Rectangle 225"/>
              <p:cNvSpPr>
                <a:spLocks noChangeArrowheads="1"/>
              </p:cNvSpPr>
              <p:nvPr/>
            </p:nvSpPr>
            <p:spPr bwMode="auto">
              <a:xfrm>
                <a:off x="3140" y="3565"/>
                <a:ext cx="15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spcBef>
                    <a:spcPct val="0"/>
                  </a:spcBef>
                  <a:buFontTx/>
                  <a:buNone/>
                </a:pPr>
                <a:r>
                  <a:rPr lang="en-US" altLang="en-US" sz="1200" b="1" dirty="0">
                    <a:solidFill>
                      <a:schemeClr val="tx1"/>
                    </a:solidFill>
                    <a:latin typeface="Arial" panose="020B0604020202020204" pitchFamily="34" charset="0"/>
                  </a:rPr>
                  <a:t>100</a:t>
                </a:r>
                <a:endParaRPr lang="en-US" altLang="en-US" sz="1200" b="1" dirty="0">
                  <a:solidFill>
                    <a:schemeClr val="tx1"/>
                  </a:solidFill>
                  <a:latin typeface="Times New Roman" panose="02020603050405020304" pitchFamily="18" charset="0"/>
                </a:endParaRPr>
              </a:p>
            </p:txBody>
          </p:sp>
          <p:sp>
            <p:nvSpPr>
              <p:cNvPr id="43243" name="Rectangle 226"/>
              <p:cNvSpPr>
                <a:spLocks noChangeArrowheads="1"/>
              </p:cNvSpPr>
              <p:nvPr/>
            </p:nvSpPr>
            <p:spPr bwMode="auto">
              <a:xfrm>
                <a:off x="3140" y="3186"/>
                <a:ext cx="15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spcBef>
                    <a:spcPct val="0"/>
                  </a:spcBef>
                  <a:buFontTx/>
                  <a:buNone/>
                </a:pPr>
                <a:r>
                  <a:rPr lang="en-US" altLang="en-US" sz="1200" b="1" dirty="0">
                    <a:solidFill>
                      <a:schemeClr val="tx1"/>
                    </a:solidFill>
                    <a:latin typeface="Arial" panose="020B0604020202020204" pitchFamily="34" charset="0"/>
                  </a:rPr>
                  <a:t>150</a:t>
                </a:r>
                <a:endParaRPr lang="en-US" altLang="en-US" sz="1200" b="1" dirty="0">
                  <a:solidFill>
                    <a:schemeClr val="tx1"/>
                  </a:solidFill>
                  <a:latin typeface="Times New Roman" panose="02020603050405020304" pitchFamily="18" charset="0"/>
                </a:endParaRPr>
              </a:p>
            </p:txBody>
          </p:sp>
          <p:sp>
            <p:nvSpPr>
              <p:cNvPr id="43244" name="Rectangle 227"/>
              <p:cNvSpPr>
                <a:spLocks noChangeArrowheads="1"/>
              </p:cNvSpPr>
              <p:nvPr/>
            </p:nvSpPr>
            <p:spPr bwMode="auto">
              <a:xfrm>
                <a:off x="3140" y="2804"/>
                <a:ext cx="15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spcBef>
                    <a:spcPct val="0"/>
                  </a:spcBef>
                  <a:buFontTx/>
                  <a:buNone/>
                </a:pPr>
                <a:r>
                  <a:rPr lang="en-US" altLang="en-US" sz="1200" b="1" dirty="0">
                    <a:solidFill>
                      <a:schemeClr val="tx1"/>
                    </a:solidFill>
                    <a:latin typeface="Arial" panose="020B0604020202020204" pitchFamily="34" charset="0"/>
                  </a:rPr>
                  <a:t>200</a:t>
                </a:r>
                <a:endParaRPr lang="en-US" altLang="en-US" sz="1200" b="1" dirty="0">
                  <a:solidFill>
                    <a:schemeClr val="tx1"/>
                  </a:solidFill>
                  <a:latin typeface="Times New Roman" panose="02020603050405020304" pitchFamily="18" charset="0"/>
                </a:endParaRPr>
              </a:p>
            </p:txBody>
          </p:sp>
          <p:sp>
            <p:nvSpPr>
              <p:cNvPr id="43245" name="Rectangle 228"/>
              <p:cNvSpPr>
                <a:spLocks noChangeArrowheads="1"/>
              </p:cNvSpPr>
              <p:nvPr/>
            </p:nvSpPr>
            <p:spPr bwMode="auto">
              <a:xfrm>
                <a:off x="3140" y="2426"/>
                <a:ext cx="15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spcBef>
                    <a:spcPct val="0"/>
                  </a:spcBef>
                  <a:buFontTx/>
                  <a:buNone/>
                </a:pPr>
                <a:r>
                  <a:rPr lang="en-US" altLang="en-US" sz="1200" b="1" dirty="0">
                    <a:solidFill>
                      <a:schemeClr val="tx1"/>
                    </a:solidFill>
                    <a:latin typeface="Arial" panose="020B0604020202020204" pitchFamily="34" charset="0"/>
                  </a:rPr>
                  <a:t>250</a:t>
                </a:r>
                <a:endParaRPr lang="en-US" altLang="en-US" sz="1200" b="1" dirty="0">
                  <a:solidFill>
                    <a:schemeClr val="tx1"/>
                  </a:solidFill>
                  <a:latin typeface="Times New Roman" panose="02020603050405020304" pitchFamily="18" charset="0"/>
                </a:endParaRPr>
              </a:p>
            </p:txBody>
          </p:sp>
          <p:sp>
            <p:nvSpPr>
              <p:cNvPr id="43246" name="Rectangle 229"/>
              <p:cNvSpPr>
                <a:spLocks noChangeArrowheads="1"/>
              </p:cNvSpPr>
              <p:nvPr/>
            </p:nvSpPr>
            <p:spPr bwMode="auto">
              <a:xfrm>
                <a:off x="3522"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0</a:t>
                </a:r>
                <a:endParaRPr lang="en-US" altLang="en-US" sz="1200" b="1" dirty="0">
                  <a:solidFill>
                    <a:schemeClr val="tx1"/>
                  </a:solidFill>
                  <a:latin typeface="Times New Roman" panose="02020603050405020304" pitchFamily="18" charset="0"/>
                </a:endParaRPr>
              </a:p>
            </p:txBody>
          </p:sp>
          <p:sp>
            <p:nvSpPr>
              <p:cNvPr id="43247" name="Rectangle 230"/>
              <p:cNvSpPr>
                <a:spLocks noChangeArrowheads="1"/>
              </p:cNvSpPr>
              <p:nvPr/>
            </p:nvSpPr>
            <p:spPr bwMode="auto">
              <a:xfrm>
                <a:off x="3915"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1</a:t>
                </a:r>
                <a:endParaRPr lang="en-US" altLang="en-US" sz="1200" b="1" dirty="0">
                  <a:solidFill>
                    <a:schemeClr val="tx1"/>
                  </a:solidFill>
                  <a:latin typeface="Times New Roman" panose="02020603050405020304" pitchFamily="18" charset="0"/>
                </a:endParaRPr>
              </a:p>
            </p:txBody>
          </p:sp>
          <p:sp>
            <p:nvSpPr>
              <p:cNvPr id="43248" name="Rectangle 231"/>
              <p:cNvSpPr>
                <a:spLocks noChangeArrowheads="1"/>
              </p:cNvSpPr>
              <p:nvPr/>
            </p:nvSpPr>
            <p:spPr bwMode="auto">
              <a:xfrm>
                <a:off x="4304"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2</a:t>
                </a:r>
                <a:endParaRPr lang="en-US" altLang="en-US" sz="1200" b="1" dirty="0">
                  <a:solidFill>
                    <a:schemeClr val="tx1"/>
                  </a:solidFill>
                  <a:latin typeface="Times New Roman" panose="02020603050405020304" pitchFamily="18" charset="0"/>
                </a:endParaRPr>
              </a:p>
            </p:txBody>
          </p:sp>
          <p:sp>
            <p:nvSpPr>
              <p:cNvPr id="43249" name="Rectangle 232"/>
              <p:cNvSpPr>
                <a:spLocks noChangeArrowheads="1"/>
              </p:cNvSpPr>
              <p:nvPr/>
            </p:nvSpPr>
            <p:spPr bwMode="auto">
              <a:xfrm>
                <a:off x="4693" y="3864"/>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3</a:t>
                </a:r>
                <a:endParaRPr lang="en-US" altLang="en-US" sz="1200" b="1" dirty="0">
                  <a:solidFill>
                    <a:schemeClr val="tx1"/>
                  </a:solidFill>
                  <a:latin typeface="Times New Roman" panose="02020603050405020304" pitchFamily="18" charset="0"/>
                </a:endParaRPr>
              </a:p>
            </p:txBody>
          </p:sp>
          <p:sp>
            <p:nvSpPr>
              <p:cNvPr id="43250" name="Rectangle 233"/>
              <p:cNvSpPr>
                <a:spLocks noChangeArrowheads="1"/>
              </p:cNvSpPr>
              <p:nvPr/>
            </p:nvSpPr>
            <p:spPr bwMode="auto">
              <a:xfrm>
                <a:off x="5039" y="3864"/>
                <a:ext cx="148"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4hr</a:t>
                </a:r>
                <a:endParaRPr lang="en-US" altLang="en-US" sz="1200" b="1" dirty="0">
                  <a:solidFill>
                    <a:schemeClr val="tx1"/>
                  </a:solidFill>
                  <a:latin typeface="Times New Roman" panose="02020603050405020304" pitchFamily="18" charset="0"/>
                </a:endParaRPr>
              </a:p>
            </p:txBody>
          </p:sp>
          <p:sp>
            <p:nvSpPr>
              <p:cNvPr id="43251" name="Rectangle 234"/>
              <p:cNvSpPr>
                <a:spLocks noChangeArrowheads="1"/>
              </p:cNvSpPr>
              <p:nvPr/>
            </p:nvSpPr>
            <p:spPr bwMode="auto">
              <a:xfrm>
                <a:off x="3933" y="3959"/>
                <a:ext cx="842"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Time After Ethanol</a:t>
                </a:r>
                <a:endParaRPr lang="en-US" altLang="en-US" sz="1200" b="1" dirty="0">
                  <a:solidFill>
                    <a:schemeClr val="tx1"/>
                  </a:solidFill>
                  <a:latin typeface="Times New Roman" panose="02020603050405020304" pitchFamily="18" charset="0"/>
                </a:endParaRPr>
              </a:p>
            </p:txBody>
          </p:sp>
          <p:sp>
            <p:nvSpPr>
              <p:cNvPr id="43252" name="Rectangle 235"/>
              <p:cNvSpPr>
                <a:spLocks noChangeArrowheads="1"/>
              </p:cNvSpPr>
              <p:nvPr/>
            </p:nvSpPr>
            <p:spPr bwMode="auto">
              <a:xfrm rot="-5400000">
                <a:off x="2599" y="3153"/>
                <a:ext cx="857" cy="1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 of Basal Release</a:t>
                </a:r>
                <a:endParaRPr lang="en-US" altLang="en-US" sz="1200" b="1" dirty="0">
                  <a:solidFill>
                    <a:schemeClr val="tx1"/>
                  </a:solidFill>
                  <a:latin typeface="Times New Roman" panose="02020603050405020304" pitchFamily="18" charset="0"/>
                </a:endParaRPr>
              </a:p>
            </p:txBody>
          </p:sp>
          <p:sp>
            <p:nvSpPr>
              <p:cNvPr id="43253" name="Line 236"/>
              <p:cNvSpPr>
                <a:spLocks noChangeShapeType="1"/>
              </p:cNvSpPr>
              <p:nvPr/>
            </p:nvSpPr>
            <p:spPr bwMode="auto">
              <a:xfrm>
                <a:off x="4784" y="2947"/>
                <a:ext cx="111" cy="0"/>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54" name="Oval 237"/>
              <p:cNvSpPr>
                <a:spLocks noChangeArrowheads="1"/>
              </p:cNvSpPr>
              <p:nvPr/>
            </p:nvSpPr>
            <p:spPr bwMode="auto">
              <a:xfrm>
                <a:off x="4818" y="2928"/>
                <a:ext cx="39" cy="33"/>
              </a:xfrm>
              <a:prstGeom prst="ellipse">
                <a:avLst/>
              </a:prstGeom>
              <a:solidFill>
                <a:srgbClr val="FF9966"/>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55" name="Rectangle 238"/>
              <p:cNvSpPr>
                <a:spLocks noChangeArrowheads="1"/>
              </p:cNvSpPr>
              <p:nvPr/>
            </p:nvSpPr>
            <p:spPr bwMode="auto">
              <a:xfrm>
                <a:off x="4922" y="2890"/>
                <a:ext cx="184"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0.25</a:t>
                </a:r>
                <a:endParaRPr lang="en-US" altLang="en-US" sz="1200" b="1">
                  <a:latin typeface="Times New Roman" panose="02020603050405020304" pitchFamily="18" charset="0"/>
                </a:endParaRPr>
              </a:p>
            </p:txBody>
          </p:sp>
          <p:sp>
            <p:nvSpPr>
              <p:cNvPr id="43256" name="Line 239"/>
              <p:cNvSpPr>
                <a:spLocks noChangeShapeType="1"/>
              </p:cNvSpPr>
              <p:nvPr/>
            </p:nvSpPr>
            <p:spPr bwMode="auto">
              <a:xfrm>
                <a:off x="4784" y="3029"/>
                <a:ext cx="111" cy="1"/>
              </a:xfrm>
              <a:prstGeom prst="line">
                <a:avLst/>
              </a:prstGeom>
              <a:noFill/>
              <a:ln w="28575">
                <a:solidFill>
                  <a:srgbClr val="66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57" name="Rectangle 240"/>
              <p:cNvSpPr>
                <a:spLocks noChangeArrowheads="1"/>
              </p:cNvSpPr>
              <p:nvPr/>
            </p:nvSpPr>
            <p:spPr bwMode="auto">
              <a:xfrm>
                <a:off x="4818" y="3011"/>
                <a:ext cx="39" cy="33"/>
              </a:xfrm>
              <a:prstGeom prst="rect">
                <a:avLst/>
              </a:prstGeom>
              <a:solidFill>
                <a:srgbClr val="66CCFF"/>
              </a:solidFill>
              <a:ln w="9525">
                <a:solidFill>
                  <a:srgbClr val="66CCFF"/>
                </a:solidFill>
                <a:miter lim="800000"/>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258" name="Rectangle 241"/>
              <p:cNvSpPr>
                <a:spLocks noChangeArrowheads="1"/>
              </p:cNvSpPr>
              <p:nvPr/>
            </p:nvSpPr>
            <p:spPr bwMode="auto">
              <a:xfrm>
                <a:off x="4922" y="2994"/>
                <a:ext cx="132"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0.5</a:t>
                </a:r>
                <a:endParaRPr lang="en-US" altLang="en-US" sz="1200" b="1">
                  <a:latin typeface="Times New Roman" panose="02020603050405020304" pitchFamily="18" charset="0"/>
                </a:endParaRPr>
              </a:p>
            </p:txBody>
          </p:sp>
          <p:sp>
            <p:nvSpPr>
              <p:cNvPr id="43259" name="Line 242"/>
              <p:cNvSpPr>
                <a:spLocks noChangeShapeType="1"/>
              </p:cNvSpPr>
              <p:nvPr/>
            </p:nvSpPr>
            <p:spPr bwMode="auto">
              <a:xfrm>
                <a:off x="4784" y="3112"/>
                <a:ext cx="111" cy="0"/>
              </a:xfrm>
              <a:prstGeom prst="line">
                <a:avLst/>
              </a:prstGeom>
              <a:noFill/>
              <a:ln w="2857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0" name="Freeform 243"/>
              <p:cNvSpPr>
                <a:spLocks/>
              </p:cNvSpPr>
              <p:nvPr/>
            </p:nvSpPr>
            <p:spPr bwMode="auto">
              <a:xfrm>
                <a:off x="4818" y="3094"/>
                <a:ext cx="42" cy="37"/>
              </a:xfrm>
              <a:custGeom>
                <a:avLst/>
                <a:gdLst>
                  <a:gd name="T0" fmla="*/ 1 w 72"/>
                  <a:gd name="T1" fmla="*/ 0 h 72"/>
                  <a:gd name="T2" fmla="*/ 1 w 72"/>
                  <a:gd name="T3" fmla="*/ 1 h 72"/>
                  <a:gd name="T4" fmla="*/ 0 w 72"/>
                  <a:gd name="T5" fmla="*/ 1 h 72"/>
                  <a:gd name="T6" fmla="*/ 1 w 72"/>
                  <a:gd name="T7" fmla="*/ 0 h 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2" h="72">
                    <a:moveTo>
                      <a:pt x="36" y="0"/>
                    </a:moveTo>
                    <a:lnTo>
                      <a:pt x="72" y="72"/>
                    </a:lnTo>
                    <a:lnTo>
                      <a:pt x="0" y="72"/>
                    </a:lnTo>
                    <a:lnTo>
                      <a:pt x="36" y="0"/>
                    </a:lnTo>
                    <a:close/>
                  </a:path>
                </a:pathLst>
              </a:custGeom>
              <a:solidFill>
                <a:srgbClr val="00FF00"/>
              </a:solidFill>
              <a:ln w="9525">
                <a:solidFill>
                  <a:srgbClr val="00FF00"/>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1" name="Rectangle 244"/>
              <p:cNvSpPr>
                <a:spLocks noChangeArrowheads="1"/>
              </p:cNvSpPr>
              <p:nvPr/>
            </p:nvSpPr>
            <p:spPr bwMode="auto">
              <a:xfrm>
                <a:off x="4922" y="3077"/>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1</a:t>
                </a:r>
                <a:endParaRPr lang="en-US" altLang="en-US" sz="1200" b="1">
                  <a:latin typeface="Times New Roman" panose="02020603050405020304" pitchFamily="18" charset="0"/>
                </a:endParaRPr>
              </a:p>
            </p:txBody>
          </p:sp>
          <p:sp>
            <p:nvSpPr>
              <p:cNvPr id="43262" name="Line 245"/>
              <p:cNvSpPr>
                <a:spLocks noChangeShapeType="1"/>
              </p:cNvSpPr>
              <p:nvPr/>
            </p:nvSpPr>
            <p:spPr bwMode="auto">
              <a:xfrm>
                <a:off x="4784" y="3194"/>
                <a:ext cx="111" cy="1"/>
              </a:xfrm>
              <a:prstGeom prst="line">
                <a:avLst/>
              </a:prstGeom>
              <a:noFill/>
              <a:ln w="28575">
                <a:solidFill>
                  <a:srgbClr val="FFFF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3" name="Freeform 246"/>
              <p:cNvSpPr>
                <a:spLocks/>
              </p:cNvSpPr>
              <p:nvPr/>
            </p:nvSpPr>
            <p:spPr bwMode="auto">
              <a:xfrm>
                <a:off x="4818" y="3175"/>
                <a:ext cx="42" cy="37"/>
              </a:xfrm>
              <a:custGeom>
                <a:avLst/>
                <a:gdLst>
                  <a:gd name="T0" fmla="*/ 1 w 72"/>
                  <a:gd name="T1" fmla="*/ 0 h 72"/>
                  <a:gd name="T2" fmla="*/ 1 w 72"/>
                  <a:gd name="T3" fmla="*/ 1 h 72"/>
                  <a:gd name="T4" fmla="*/ 1 w 72"/>
                  <a:gd name="T5" fmla="*/ 1 h 72"/>
                  <a:gd name="T6" fmla="*/ 0 w 72"/>
                  <a:gd name="T7" fmla="*/ 1 h 72"/>
                  <a:gd name="T8" fmla="*/ 1 w 72"/>
                  <a:gd name="T9" fmla="*/ 0 h 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 h="72">
                    <a:moveTo>
                      <a:pt x="36" y="0"/>
                    </a:moveTo>
                    <a:lnTo>
                      <a:pt x="72" y="36"/>
                    </a:lnTo>
                    <a:lnTo>
                      <a:pt x="36" y="72"/>
                    </a:lnTo>
                    <a:lnTo>
                      <a:pt x="0" y="36"/>
                    </a:lnTo>
                    <a:lnTo>
                      <a:pt x="36" y="0"/>
                    </a:lnTo>
                    <a:close/>
                  </a:path>
                </a:pathLst>
              </a:custGeom>
              <a:solidFill>
                <a:srgbClr val="FFFF99"/>
              </a:solidFill>
              <a:ln w="9525">
                <a:solidFill>
                  <a:srgbClr val="FFFF99"/>
                </a:solidFill>
                <a:prstDash val="solid"/>
                <a:round/>
                <a:headEnd/>
                <a:tailEnd/>
              </a:ln>
              <a:effectLst/>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4" name="Rectangle 247"/>
              <p:cNvSpPr>
                <a:spLocks noChangeArrowheads="1"/>
              </p:cNvSpPr>
              <p:nvPr/>
            </p:nvSpPr>
            <p:spPr bwMode="auto">
              <a:xfrm>
                <a:off x="4922" y="3160"/>
                <a:ext cx="132"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latin typeface="Arial" panose="020B0604020202020204" pitchFamily="34" charset="0"/>
                  </a:rPr>
                  <a:t>2.5</a:t>
                </a:r>
                <a:endParaRPr lang="en-US" altLang="en-US" sz="1200" b="1">
                  <a:latin typeface="Times New Roman" panose="02020603050405020304" pitchFamily="18" charset="0"/>
                </a:endParaRPr>
              </a:p>
            </p:txBody>
          </p:sp>
          <p:sp>
            <p:nvSpPr>
              <p:cNvPr id="43265" name="Rectangle 248"/>
              <p:cNvSpPr>
                <a:spLocks noChangeArrowheads="1"/>
              </p:cNvSpPr>
              <p:nvPr/>
            </p:nvSpPr>
            <p:spPr bwMode="auto">
              <a:xfrm>
                <a:off x="3438" y="2506"/>
                <a:ext cx="539"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Accumbens</a:t>
                </a:r>
                <a:endParaRPr lang="en-US" altLang="en-US" sz="1200" b="1" dirty="0">
                  <a:solidFill>
                    <a:schemeClr val="tx1"/>
                  </a:solidFill>
                  <a:latin typeface="Times New Roman" panose="02020603050405020304" pitchFamily="18" charset="0"/>
                </a:endParaRPr>
              </a:p>
            </p:txBody>
          </p:sp>
          <p:sp>
            <p:nvSpPr>
              <p:cNvPr id="43266" name="Line 249"/>
              <p:cNvSpPr>
                <a:spLocks noChangeShapeType="1"/>
              </p:cNvSpPr>
              <p:nvPr/>
            </p:nvSpPr>
            <p:spPr bwMode="auto">
              <a:xfrm flipH="1">
                <a:off x="3356" y="3737"/>
                <a:ext cx="0" cy="8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7" name="Line 250"/>
              <p:cNvSpPr>
                <a:spLocks noChangeShapeType="1"/>
              </p:cNvSpPr>
              <p:nvPr/>
            </p:nvSpPr>
            <p:spPr bwMode="auto">
              <a:xfrm>
                <a:off x="3331" y="3823"/>
                <a:ext cx="26"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8" name="Line 251"/>
              <p:cNvSpPr>
                <a:spLocks noChangeShapeType="1"/>
              </p:cNvSpPr>
              <p:nvPr/>
            </p:nvSpPr>
            <p:spPr bwMode="auto">
              <a:xfrm flipV="1">
                <a:off x="3322" y="3720"/>
                <a:ext cx="63" cy="25"/>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69" name="Line 252"/>
              <p:cNvSpPr>
                <a:spLocks noChangeShapeType="1"/>
              </p:cNvSpPr>
              <p:nvPr/>
            </p:nvSpPr>
            <p:spPr bwMode="auto">
              <a:xfrm flipV="1">
                <a:off x="3320" y="3694"/>
                <a:ext cx="61" cy="26"/>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270" name="Rectangle 253"/>
              <p:cNvSpPr>
                <a:spLocks noChangeArrowheads="1"/>
              </p:cNvSpPr>
              <p:nvPr/>
            </p:nvSpPr>
            <p:spPr bwMode="auto">
              <a:xfrm>
                <a:off x="3249" y="3787"/>
                <a:ext cx="53" cy="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spcBef>
                    <a:spcPct val="0"/>
                  </a:spcBef>
                  <a:buFontTx/>
                  <a:buNone/>
                </a:pPr>
                <a:r>
                  <a:rPr lang="en-US" altLang="en-US" sz="1200" b="1" dirty="0">
                    <a:solidFill>
                      <a:schemeClr val="tx1"/>
                    </a:solidFill>
                    <a:latin typeface="Arial" panose="020B0604020202020204" pitchFamily="34" charset="0"/>
                  </a:rPr>
                  <a:t>0</a:t>
                </a:r>
                <a:endParaRPr lang="en-US" altLang="en-US" sz="1200" b="1" dirty="0">
                  <a:solidFill>
                    <a:schemeClr val="tx1"/>
                  </a:solidFill>
                  <a:latin typeface="Times New Roman" panose="02020603050405020304" pitchFamily="18" charset="0"/>
                </a:endParaRPr>
              </a:p>
            </p:txBody>
          </p:sp>
          <p:sp>
            <p:nvSpPr>
              <p:cNvPr id="43271" name="Text Box 254"/>
              <p:cNvSpPr txBox="1">
                <a:spLocks noChangeArrowheads="1"/>
              </p:cNvSpPr>
              <p:nvPr/>
            </p:nvSpPr>
            <p:spPr bwMode="auto">
              <a:xfrm>
                <a:off x="4525" y="2738"/>
                <a:ext cx="835" cy="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Dose (g/kg </a:t>
                </a:r>
                <a:r>
                  <a:rPr lang="en-US" altLang="en-US" sz="1200" b="1" dirty="0" err="1">
                    <a:solidFill>
                      <a:schemeClr val="tx1"/>
                    </a:solidFill>
                    <a:latin typeface="Arial" panose="020B0604020202020204" pitchFamily="34" charset="0"/>
                  </a:rPr>
                  <a:t>ip</a:t>
                </a:r>
                <a:r>
                  <a:rPr lang="en-US" altLang="en-US" sz="1200" b="1" dirty="0">
                    <a:solidFill>
                      <a:schemeClr val="tx1"/>
                    </a:solidFill>
                    <a:latin typeface="Arial" panose="020B0604020202020204" pitchFamily="34" charset="0"/>
                  </a:rPr>
                  <a:t>)</a:t>
                </a:r>
              </a:p>
            </p:txBody>
          </p:sp>
          <p:sp>
            <p:nvSpPr>
              <p:cNvPr id="43272" name="Line 255"/>
              <p:cNvSpPr>
                <a:spLocks noChangeShapeType="1"/>
              </p:cNvSpPr>
              <p:nvPr/>
            </p:nvSpPr>
            <p:spPr bwMode="auto">
              <a:xfrm>
                <a:off x="4641" y="2891"/>
                <a:ext cx="612"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nchor="ctr"/>
              <a:lstStyle/>
              <a:p>
                <a:endParaRPr lang="en-US"/>
              </a:p>
            </p:txBody>
          </p:sp>
          <p:sp>
            <p:nvSpPr>
              <p:cNvPr id="43273" name="Rectangle 256"/>
              <p:cNvSpPr>
                <a:spLocks noChangeArrowheads="1"/>
              </p:cNvSpPr>
              <p:nvPr/>
            </p:nvSpPr>
            <p:spPr bwMode="auto">
              <a:xfrm>
                <a:off x="4197" y="2445"/>
                <a:ext cx="1369" cy="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2000" b="1">
                    <a:solidFill>
                      <a:srgbClr val="FFFF00"/>
                    </a:solidFill>
                    <a:latin typeface="Times New Roman" panose="02020603050405020304" pitchFamily="18" charset="0"/>
                  </a:rPr>
                  <a:t>ETHANOL</a:t>
                </a:r>
              </a:p>
            </p:txBody>
          </p:sp>
        </p:grpSp>
        <p:sp>
          <p:nvSpPr>
            <p:cNvPr id="43145" name="Line 257"/>
            <p:cNvSpPr>
              <a:spLocks noChangeShapeType="1"/>
            </p:cNvSpPr>
            <p:nvPr/>
          </p:nvSpPr>
          <p:spPr bwMode="auto">
            <a:xfrm>
              <a:off x="3360" y="2848"/>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690" name="Group 258"/>
          <p:cNvGrpSpPr>
            <a:grpSpLocks/>
          </p:cNvGrpSpPr>
          <p:nvPr/>
        </p:nvGrpSpPr>
        <p:grpSpPr bwMode="auto">
          <a:xfrm>
            <a:off x="304800" y="3810000"/>
            <a:ext cx="4165600" cy="2743200"/>
            <a:chOff x="192" y="2400"/>
            <a:chExt cx="2624" cy="1728"/>
          </a:xfrm>
        </p:grpSpPr>
        <p:grpSp>
          <p:nvGrpSpPr>
            <p:cNvPr id="43064" name="Group 259"/>
            <p:cNvGrpSpPr>
              <a:grpSpLocks/>
            </p:cNvGrpSpPr>
            <p:nvPr/>
          </p:nvGrpSpPr>
          <p:grpSpPr bwMode="auto">
            <a:xfrm>
              <a:off x="192" y="2400"/>
              <a:ext cx="2624" cy="1728"/>
              <a:chOff x="192" y="2400"/>
              <a:chExt cx="2624" cy="1728"/>
            </a:xfrm>
          </p:grpSpPr>
          <p:sp>
            <p:nvSpPr>
              <p:cNvPr id="43066" name="Rectangle 260"/>
              <p:cNvSpPr>
                <a:spLocks noChangeArrowheads="1"/>
              </p:cNvSpPr>
              <p:nvPr/>
            </p:nvSpPr>
            <p:spPr bwMode="auto">
              <a:xfrm>
                <a:off x="192" y="2400"/>
                <a:ext cx="2624" cy="1728"/>
              </a:xfrm>
              <a:prstGeom prst="rect">
                <a:avLst/>
              </a:prstGeom>
              <a:gradFill rotWithShape="0">
                <a:gsLst>
                  <a:gs pos="0">
                    <a:srgbClr val="000066"/>
                  </a:gs>
                  <a:gs pos="50000">
                    <a:srgbClr val="0000FF"/>
                  </a:gs>
                  <a:gs pos="100000">
                    <a:srgbClr val="000066"/>
                  </a:gs>
                </a:gsLst>
                <a:lin ang="5400000" scaled="1"/>
              </a:gradFill>
              <a:ln>
                <a:noFill/>
              </a:ln>
              <a:effectLst>
                <a:outerShdw dist="35921" dir="2700000" algn="ctr" rotWithShape="0">
                  <a:srgbClr val="000000"/>
                </a:outerShdw>
              </a:effectLst>
              <a:extLst>
                <a:ext uri="{91240B29-F687-4F45-9708-019B960494DF}">
                  <a14:hiddenLine xmlns:a14="http://schemas.microsoft.com/office/drawing/2010/main" w="9525">
                    <a:solidFill>
                      <a:schemeClr val="tx1"/>
                    </a:solidFill>
                    <a:miter lim="800000"/>
                    <a:headEnd/>
                    <a:tailEnd/>
                  </a14:hiddenLine>
                </a:ext>
              </a:extLst>
            </p:spPr>
            <p:txBody>
              <a:bodyPr wrap="none"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67" name="Line 261"/>
              <p:cNvSpPr>
                <a:spLocks noChangeShapeType="1"/>
              </p:cNvSpPr>
              <p:nvPr/>
            </p:nvSpPr>
            <p:spPr bwMode="auto">
              <a:xfrm>
                <a:off x="737" y="2513"/>
                <a:ext cx="1" cy="995"/>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68" name="Line 262"/>
              <p:cNvSpPr>
                <a:spLocks noChangeShapeType="1"/>
              </p:cNvSpPr>
              <p:nvPr/>
            </p:nvSpPr>
            <p:spPr bwMode="auto">
              <a:xfrm>
                <a:off x="716" y="3047"/>
                <a:ext cx="2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69" name="Line 263"/>
              <p:cNvSpPr>
                <a:spLocks noChangeShapeType="1"/>
              </p:cNvSpPr>
              <p:nvPr/>
            </p:nvSpPr>
            <p:spPr bwMode="auto">
              <a:xfrm>
                <a:off x="716" y="2782"/>
                <a:ext cx="21"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70" name="Rectangle 264"/>
              <p:cNvSpPr>
                <a:spLocks noChangeArrowheads="1"/>
              </p:cNvSpPr>
              <p:nvPr/>
            </p:nvSpPr>
            <p:spPr bwMode="auto">
              <a:xfrm>
                <a:off x="646" y="3701"/>
                <a:ext cx="53"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0</a:t>
                </a:r>
                <a:endParaRPr lang="en-US" altLang="en-US" sz="1200">
                  <a:solidFill>
                    <a:schemeClr val="tx1"/>
                  </a:solidFill>
                  <a:latin typeface="Times New Roman" panose="02020603050405020304" pitchFamily="18" charset="0"/>
                </a:endParaRPr>
              </a:p>
            </p:txBody>
          </p:sp>
          <p:sp>
            <p:nvSpPr>
              <p:cNvPr id="43071" name="Rectangle 265"/>
              <p:cNvSpPr>
                <a:spLocks noChangeArrowheads="1"/>
              </p:cNvSpPr>
              <p:nvPr/>
            </p:nvSpPr>
            <p:spPr bwMode="auto">
              <a:xfrm>
                <a:off x="432" y="3277"/>
                <a:ext cx="159"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100</a:t>
                </a:r>
                <a:endParaRPr lang="en-US" altLang="en-US" sz="1200">
                  <a:solidFill>
                    <a:schemeClr val="tx1"/>
                  </a:solidFill>
                  <a:latin typeface="Times New Roman" panose="02020603050405020304" pitchFamily="18" charset="0"/>
                </a:endParaRPr>
              </a:p>
            </p:txBody>
          </p:sp>
          <p:sp>
            <p:nvSpPr>
              <p:cNvPr id="43072" name="Rectangle 266"/>
              <p:cNvSpPr>
                <a:spLocks noChangeArrowheads="1"/>
              </p:cNvSpPr>
              <p:nvPr/>
            </p:nvSpPr>
            <p:spPr bwMode="auto">
              <a:xfrm>
                <a:off x="432" y="3007"/>
                <a:ext cx="159"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150</a:t>
                </a:r>
                <a:endParaRPr lang="en-US" altLang="en-US" sz="1200">
                  <a:solidFill>
                    <a:schemeClr val="tx1"/>
                  </a:solidFill>
                  <a:latin typeface="Times New Roman" panose="02020603050405020304" pitchFamily="18" charset="0"/>
                </a:endParaRPr>
              </a:p>
            </p:txBody>
          </p:sp>
          <p:sp>
            <p:nvSpPr>
              <p:cNvPr id="43073" name="Rectangle 267"/>
              <p:cNvSpPr>
                <a:spLocks noChangeArrowheads="1"/>
              </p:cNvSpPr>
              <p:nvPr/>
            </p:nvSpPr>
            <p:spPr bwMode="auto">
              <a:xfrm>
                <a:off x="432" y="2742"/>
                <a:ext cx="159"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200</a:t>
                </a:r>
                <a:endParaRPr lang="en-US" altLang="en-US" sz="1200">
                  <a:solidFill>
                    <a:schemeClr val="tx1"/>
                  </a:solidFill>
                  <a:latin typeface="Times New Roman" panose="02020603050405020304" pitchFamily="18" charset="0"/>
                </a:endParaRPr>
              </a:p>
            </p:txBody>
          </p:sp>
          <p:sp>
            <p:nvSpPr>
              <p:cNvPr id="43074" name="Rectangle 268"/>
              <p:cNvSpPr>
                <a:spLocks noChangeArrowheads="1"/>
              </p:cNvSpPr>
              <p:nvPr/>
            </p:nvSpPr>
            <p:spPr bwMode="auto">
              <a:xfrm>
                <a:off x="432" y="2473"/>
                <a:ext cx="159"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250</a:t>
                </a:r>
                <a:endParaRPr lang="en-US" altLang="en-US" sz="1200">
                  <a:solidFill>
                    <a:schemeClr val="tx1"/>
                  </a:solidFill>
                  <a:latin typeface="Times New Roman" panose="02020603050405020304" pitchFamily="18" charset="0"/>
                </a:endParaRPr>
              </a:p>
            </p:txBody>
          </p:sp>
          <p:sp>
            <p:nvSpPr>
              <p:cNvPr id="43075" name="Line 269"/>
              <p:cNvSpPr>
                <a:spLocks noChangeShapeType="1"/>
              </p:cNvSpPr>
              <p:nvPr/>
            </p:nvSpPr>
            <p:spPr bwMode="auto">
              <a:xfrm>
                <a:off x="720" y="3741"/>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grpSp>
            <p:nvGrpSpPr>
              <p:cNvPr id="43076" name="Group 270"/>
              <p:cNvGrpSpPr>
                <a:grpSpLocks/>
              </p:cNvGrpSpPr>
              <p:nvPr/>
            </p:nvGrpSpPr>
            <p:grpSpPr bwMode="auto">
              <a:xfrm>
                <a:off x="810" y="3741"/>
                <a:ext cx="1258" cy="177"/>
                <a:chOff x="2060" y="3229"/>
                <a:chExt cx="2179" cy="297"/>
              </a:xfrm>
            </p:grpSpPr>
            <p:sp>
              <p:nvSpPr>
                <p:cNvPr id="43129" name="Line 271"/>
                <p:cNvSpPr>
                  <a:spLocks noChangeShapeType="1"/>
                </p:cNvSpPr>
                <p:nvPr/>
              </p:nvSpPr>
              <p:spPr bwMode="auto">
                <a:xfrm>
                  <a:off x="2089" y="3229"/>
                  <a:ext cx="1952" cy="1"/>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0" name="Line 272"/>
                <p:cNvSpPr>
                  <a:spLocks noChangeShapeType="1"/>
                </p:cNvSpPr>
                <p:nvPr/>
              </p:nvSpPr>
              <p:spPr bwMode="auto">
                <a:xfrm flipV="1">
                  <a:off x="208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1" name="Line 273"/>
                <p:cNvSpPr>
                  <a:spLocks noChangeShapeType="1"/>
                </p:cNvSpPr>
                <p:nvPr/>
              </p:nvSpPr>
              <p:spPr bwMode="auto">
                <a:xfrm flipV="1">
                  <a:off x="230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2" name="Line 274"/>
                <p:cNvSpPr>
                  <a:spLocks noChangeShapeType="1"/>
                </p:cNvSpPr>
                <p:nvPr/>
              </p:nvSpPr>
              <p:spPr bwMode="auto">
                <a:xfrm flipV="1">
                  <a:off x="252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3" name="Line 275"/>
                <p:cNvSpPr>
                  <a:spLocks noChangeShapeType="1"/>
                </p:cNvSpPr>
                <p:nvPr/>
              </p:nvSpPr>
              <p:spPr bwMode="auto">
                <a:xfrm flipV="1">
                  <a:off x="2738"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4" name="Line 276"/>
                <p:cNvSpPr>
                  <a:spLocks noChangeShapeType="1"/>
                </p:cNvSpPr>
                <p:nvPr/>
              </p:nvSpPr>
              <p:spPr bwMode="auto">
                <a:xfrm flipV="1">
                  <a:off x="2954"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5" name="Line 277"/>
                <p:cNvSpPr>
                  <a:spLocks noChangeShapeType="1"/>
                </p:cNvSpPr>
                <p:nvPr/>
              </p:nvSpPr>
              <p:spPr bwMode="auto">
                <a:xfrm flipV="1">
                  <a:off x="3176"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6" name="Line 278"/>
                <p:cNvSpPr>
                  <a:spLocks noChangeShapeType="1"/>
                </p:cNvSpPr>
                <p:nvPr/>
              </p:nvSpPr>
              <p:spPr bwMode="auto">
                <a:xfrm flipV="1">
                  <a:off x="3392"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7" name="Line 279"/>
                <p:cNvSpPr>
                  <a:spLocks noChangeShapeType="1"/>
                </p:cNvSpPr>
                <p:nvPr/>
              </p:nvSpPr>
              <p:spPr bwMode="auto">
                <a:xfrm flipV="1">
                  <a:off x="3609"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8" name="Line 280"/>
                <p:cNvSpPr>
                  <a:spLocks noChangeShapeType="1"/>
                </p:cNvSpPr>
                <p:nvPr/>
              </p:nvSpPr>
              <p:spPr bwMode="auto">
                <a:xfrm flipV="1">
                  <a:off x="3825"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39" name="Line 281"/>
                <p:cNvSpPr>
                  <a:spLocks noChangeShapeType="1"/>
                </p:cNvSpPr>
                <p:nvPr/>
              </p:nvSpPr>
              <p:spPr bwMode="auto">
                <a:xfrm flipV="1">
                  <a:off x="4041" y="3229"/>
                  <a:ext cx="1" cy="36"/>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40" name="Rectangle 282"/>
                <p:cNvSpPr>
                  <a:spLocks noChangeArrowheads="1"/>
                </p:cNvSpPr>
                <p:nvPr/>
              </p:nvSpPr>
              <p:spPr bwMode="auto">
                <a:xfrm>
                  <a:off x="2060"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0</a:t>
                  </a:r>
                  <a:endParaRPr lang="en-US" altLang="en-US" sz="1200">
                    <a:solidFill>
                      <a:schemeClr val="tx1"/>
                    </a:solidFill>
                    <a:latin typeface="Times New Roman" panose="02020603050405020304" pitchFamily="18" charset="0"/>
                  </a:endParaRPr>
                </a:p>
              </p:txBody>
            </p:sp>
            <p:sp>
              <p:nvSpPr>
                <p:cNvPr id="43141" name="Rectangle 283"/>
                <p:cNvSpPr>
                  <a:spLocks noChangeArrowheads="1"/>
                </p:cNvSpPr>
                <p:nvPr/>
              </p:nvSpPr>
              <p:spPr bwMode="auto">
                <a:xfrm>
                  <a:off x="2704"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1</a:t>
                  </a:r>
                  <a:endParaRPr lang="en-US" altLang="en-US" sz="1200">
                    <a:solidFill>
                      <a:schemeClr val="tx1"/>
                    </a:solidFill>
                    <a:latin typeface="Times New Roman" panose="02020603050405020304" pitchFamily="18" charset="0"/>
                  </a:endParaRPr>
                </a:p>
              </p:txBody>
            </p:sp>
            <p:sp>
              <p:nvSpPr>
                <p:cNvPr id="43142" name="Rectangle 284"/>
                <p:cNvSpPr>
                  <a:spLocks noChangeArrowheads="1"/>
                </p:cNvSpPr>
                <p:nvPr/>
              </p:nvSpPr>
              <p:spPr bwMode="auto">
                <a:xfrm>
                  <a:off x="3361" y="3331"/>
                  <a:ext cx="92"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2</a:t>
                  </a:r>
                  <a:endParaRPr lang="en-US" altLang="en-US" sz="1200">
                    <a:solidFill>
                      <a:schemeClr val="tx1"/>
                    </a:solidFill>
                    <a:latin typeface="Times New Roman" panose="02020603050405020304" pitchFamily="18" charset="0"/>
                  </a:endParaRPr>
                </a:p>
              </p:txBody>
            </p:sp>
            <p:sp>
              <p:nvSpPr>
                <p:cNvPr id="43143" name="Rectangle 285"/>
                <p:cNvSpPr>
                  <a:spLocks noChangeArrowheads="1"/>
                </p:cNvSpPr>
                <p:nvPr/>
              </p:nvSpPr>
              <p:spPr bwMode="auto">
                <a:xfrm>
                  <a:off x="3934" y="3333"/>
                  <a:ext cx="305" cy="19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3 hr</a:t>
                  </a:r>
                  <a:endParaRPr lang="en-US" altLang="en-US" sz="1200">
                    <a:solidFill>
                      <a:schemeClr val="tx1"/>
                    </a:solidFill>
                    <a:latin typeface="Times New Roman" panose="02020603050405020304" pitchFamily="18" charset="0"/>
                  </a:endParaRPr>
                </a:p>
              </p:txBody>
            </p:sp>
          </p:grpSp>
          <p:sp>
            <p:nvSpPr>
              <p:cNvPr id="43077" name="Rectangle 286"/>
              <p:cNvSpPr>
                <a:spLocks noChangeArrowheads="1"/>
              </p:cNvSpPr>
              <p:nvPr/>
            </p:nvSpPr>
            <p:spPr bwMode="auto">
              <a:xfrm>
                <a:off x="1071" y="3958"/>
                <a:ext cx="880"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Time After Nicotine</a:t>
                </a:r>
                <a:endParaRPr lang="en-US" altLang="en-US" sz="1200">
                  <a:solidFill>
                    <a:schemeClr val="tx1"/>
                  </a:solidFill>
                  <a:latin typeface="Times New Roman" panose="02020603050405020304" pitchFamily="18" charset="0"/>
                </a:endParaRPr>
              </a:p>
            </p:txBody>
          </p:sp>
          <p:sp>
            <p:nvSpPr>
              <p:cNvPr id="43078" name="Rectangle 287"/>
              <p:cNvSpPr>
                <a:spLocks noChangeArrowheads="1"/>
              </p:cNvSpPr>
              <p:nvPr/>
            </p:nvSpPr>
            <p:spPr bwMode="auto">
              <a:xfrm rot="-5400000">
                <a:off x="-139" y="3015"/>
                <a:ext cx="873"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 of Basal Release</a:t>
                </a:r>
                <a:endParaRPr lang="en-US" altLang="en-US" sz="1200">
                  <a:solidFill>
                    <a:schemeClr val="tx1"/>
                  </a:solidFill>
                  <a:latin typeface="Times New Roman" panose="02020603050405020304" pitchFamily="18" charset="0"/>
                </a:endParaRPr>
              </a:p>
            </p:txBody>
          </p:sp>
          <p:sp>
            <p:nvSpPr>
              <p:cNvPr id="43079" name="Line 288"/>
              <p:cNvSpPr>
                <a:spLocks noChangeShapeType="1"/>
              </p:cNvSpPr>
              <p:nvPr/>
            </p:nvSpPr>
            <p:spPr bwMode="auto">
              <a:xfrm>
                <a:off x="806" y="3316"/>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0" name="Line 289"/>
              <p:cNvSpPr>
                <a:spLocks noChangeShapeType="1"/>
              </p:cNvSpPr>
              <p:nvPr/>
            </p:nvSpPr>
            <p:spPr bwMode="auto">
              <a:xfrm flipV="1">
                <a:off x="827" y="2675"/>
                <a:ext cx="125" cy="64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1" name="Line 290"/>
              <p:cNvSpPr>
                <a:spLocks noChangeShapeType="1"/>
              </p:cNvSpPr>
              <p:nvPr/>
            </p:nvSpPr>
            <p:spPr bwMode="auto">
              <a:xfrm flipV="1">
                <a:off x="827" y="3208"/>
                <a:ext cx="125" cy="108"/>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2" name="Oval 291"/>
              <p:cNvSpPr>
                <a:spLocks noChangeArrowheads="1"/>
              </p:cNvSpPr>
              <p:nvPr/>
            </p:nvSpPr>
            <p:spPr bwMode="auto">
              <a:xfrm>
                <a:off x="803" y="3291"/>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83" name="Rectangle 292"/>
              <p:cNvSpPr>
                <a:spLocks noChangeArrowheads="1"/>
              </p:cNvSpPr>
              <p:nvPr/>
            </p:nvSpPr>
            <p:spPr bwMode="auto">
              <a:xfrm>
                <a:off x="803" y="329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84" name="Line 293"/>
              <p:cNvSpPr>
                <a:spLocks noChangeShapeType="1"/>
              </p:cNvSpPr>
              <p:nvPr/>
            </p:nvSpPr>
            <p:spPr bwMode="auto">
              <a:xfrm>
                <a:off x="952" y="2675"/>
                <a:ext cx="124" cy="239"/>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5" name="Line 294"/>
              <p:cNvSpPr>
                <a:spLocks noChangeShapeType="1"/>
              </p:cNvSpPr>
              <p:nvPr/>
            </p:nvSpPr>
            <p:spPr bwMode="auto">
              <a:xfrm>
                <a:off x="1076" y="2914"/>
                <a:ext cx="126" cy="8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6" name="Line 295"/>
              <p:cNvSpPr>
                <a:spLocks noChangeShapeType="1"/>
              </p:cNvSpPr>
              <p:nvPr/>
            </p:nvSpPr>
            <p:spPr bwMode="auto">
              <a:xfrm>
                <a:off x="1202" y="2994"/>
                <a:ext cx="125" cy="2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7" name="Line 296"/>
              <p:cNvSpPr>
                <a:spLocks noChangeShapeType="1"/>
              </p:cNvSpPr>
              <p:nvPr/>
            </p:nvSpPr>
            <p:spPr bwMode="auto">
              <a:xfrm>
                <a:off x="1327" y="3021"/>
                <a:ext cx="127" cy="22"/>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8" name="Line 297"/>
              <p:cNvSpPr>
                <a:spLocks noChangeShapeType="1"/>
              </p:cNvSpPr>
              <p:nvPr/>
            </p:nvSpPr>
            <p:spPr bwMode="auto">
              <a:xfrm>
                <a:off x="1454" y="3043"/>
                <a:ext cx="125" cy="4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89" name="Line 298"/>
              <p:cNvSpPr>
                <a:spLocks noChangeShapeType="1"/>
              </p:cNvSpPr>
              <p:nvPr/>
            </p:nvSpPr>
            <p:spPr bwMode="auto">
              <a:xfrm>
                <a:off x="1579" y="3090"/>
                <a:ext cx="126" cy="11"/>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0" name="Line 299"/>
              <p:cNvSpPr>
                <a:spLocks noChangeShapeType="1"/>
              </p:cNvSpPr>
              <p:nvPr/>
            </p:nvSpPr>
            <p:spPr bwMode="auto">
              <a:xfrm>
                <a:off x="1705" y="3101"/>
                <a:ext cx="124" cy="7"/>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1" name="Line 300"/>
              <p:cNvSpPr>
                <a:spLocks noChangeShapeType="1"/>
              </p:cNvSpPr>
              <p:nvPr/>
            </p:nvSpPr>
            <p:spPr bwMode="auto">
              <a:xfrm>
                <a:off x="1829" y="3108"/>
                <a:ext cx="125" cy="3"/>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2" name="Line 301"/>
              <p:cNvSpPr>
                <a:spLocks noChangeShapeType="1"/>
              </p:cNvSpPr>
              <p:nvPr/>
            </p:nvSpPr>
            <p:spPr bwMode="auto">
              <a:xfrm flipV="1">
                <a:off x="952" y="3047"/>
                <a:ext cx="124" cy="16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3" name="Line 302"/>
              <p:cNvSpPr>
                <a:spLocks noChangeShapeType="1"/>
              </p:cNvSpPr>
              <p:nvPr/>
            </p:nvSpPr>
            <p:spPr bwMode="auto">
              <a:xfrm>
                <a:off x="1076" y="3047"/>
                <a:ext cx="126" cy="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4" name="Line 303"/>
              <p:cNvSpPr>
                <a:spLocks noChangeShapeType="1"/>
              </p:cNvSpPr>
              <p:nvPr/>
            </p:nvSpPr>
            <p:spPr bwMode="auto">
              <a:xfrm>
                <a:off x="1202" y="3054"/>
                <a:ext cx="125" cy="21"/>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5" name="Line 304"/>
              <p:cNvSpPr>
                <a:spLocks noChangeShapeType="1"/>
              </p:cNvSpPr>
              <p:nvPr/>
            </p:nvSpPr>
            <p:spPr bwMode="auto">
              <a:xfrm>
                <a:off x="1327" y="3075"/>
                <a:ext cx="127"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6" name="Line 305"/>
              <p:cNvSpPr>
                <a:spLocks noChangeShapeType="1"/>
              </p:cNvSpPr>
              <p:nvPr/>
            </p:nvSpPr>
            <p:spPr bwMode="auto">
              <a:xfrm>
                <a:off x="1454" y="3075"/>
                <a:ext cx="125" cy="22"/>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7" name="Line 306"/>
              <p:cNvSpPr>
                <a:spLocks noChangeShapeType="1"/>
              </p:cNvSpPr>
              <p:nvPr/>
            </p:nvSpPr>
            <p:spPr bwMode="auto">
              <a:xfrm>
                <a:off x="1579" y="3097"/>
                <a:ext cx="126" cy="4"/>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8" name="Line 307"/>
              <p:cNvSpPr>
                <a:spLocks noChangeShapeType="1"/>
              </p:cNvSpPr>
              <p:nvPr/>
            </p:nvSpPr>
            <p:spPr bwMode="auto">
              <a:xfrm>
                <a:off x="1705" y="3101"/>
                <a:ext cx="124" cy="59"/>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099" name="Line 308"/>
              <p:cNvSpPr>
                <a:spLocks noChangeShapeType="1"/>
              </p:cNvSpPr>
              <p:nvPr/>
            </p:nvSpPr>
            <p:spPr bwMode="auto">
              <a:xfrm>
                <a:off x="1829" y="3160"/>
                <a:ext cx="118" cy="37"/>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00" name="Oval 309"/>
              <p:cNvSpPr>
                <a:spLocks noChangeArrowheads="1"/>
              </p:cNvSpPr>
              <p:nvPr/>
            </p:nvSpPr>
            <p:spPr bwMode="auto">
              <a:xfrm>
                <a:off x="927" y="2649"/>
                <a:ext cx="45"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1" name="Oval 310"/>
              <p:cNvSpPr>
                <a:spLocks noChangeArrowheads="1"/>
              </p:cNvSpPr>
              <p:nvPr/>
            </p:nvSpPr>
            <p:spPr bwMode="auto">
              <a:xfrm>
                <a:off x="1052" y="2890"/>
                <a:ext cx="45"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2" name="Oval 311"/>
              <p:cNvSpPr>
                <a:spLocks noChangeArrowheads="1"/>
              </p:cNvSpPr>
              <p:nvPr/>
            </p:nvSpPr>
            <p:spPr bwMode="auto">
              <a:xfrm>
                <a:off x="1178" y="2968"/>
                <a:ext cx="45"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3" name="Oval 312"/>
              <p:cNvSpPr>
                <a:spLocks noChangeArrowheads="1"/>
              </p:cNvSpPr>
              <p:nvPr/>
            </p:nvSpPr>
            <p:spPr bwMode="auto">
              <a:xfrm>
                <a:off x="1302" y="2997"/>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4" name="Oval 313"/>
              <p:cNvSpPr>
                <a:spLocks noChangeArrowheads="1"/>
              </p:cNvSpPr>
              <p:nvPr/>
            </p:nvSpPr>
            <p:spPr bwMode="auto">
              <a:xfrm>
                <a:off x="1430" y="3019"/>
                <a:ext cx="45" cy="47"/>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5" name="Oval 314"/>
              <p:cNvSpPr>
                <a:spLocks noChangeArrowheads="1"/>
              </p:cNvSpPr>
              <p:nvPr/>
            </p:nvSpPr>
            <p:spPr bwMode="auto">
              <a:xfrm>
                <a:off x="1555" y="3066"/>
                <a:ext cx="45" cy="45"/>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6" name="Oval 315"/>
              <p:cNvSpPr>
                <a:spLocks noChangeArrowheads="1"/>
              </p:cNvSpPr>
              <p:nvPr/>
            </p:nvSpPr>
            <p:spPr bwMode="auto">
              <a:xfrm>
                <a:off x="1680" y="3075"/>
                <a:ext cx="45" cy="48"/>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7" name="Oval 316"/>
              <p:cNvSpPr>
                <a:spLocks noChangeArrowheads="1"/>
              </p:cNvSpPr>
              <p:nvPr/>
            </p:nvSpPr>
            <p:spPr bwMode="auto">
              <a:xfrm>
                <a:off x="1805" y="3083"/>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8" name="Oval 317"/>
              <p:cNvSpPr>
                <a:spLocks noChangeArrowheads="1"/>
              </p:cNvSpPr>
              <p:nvPr/>
            </p:nvSpPr>
            <p:spPr bwMode="auto">
              <a:xfrm>
                <a:off x="1930" y="3086"/>
                <a:ext cx="45" cy="46"/>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09" name="Rectangle 318"/>
              <p:cNvSpPr>
                <a:spLocks noChangeArrowheads="1"/>
              </p:cNvSpPr>
              <p:nvPr/>
            </p:nvSpPr>
            <p:spPr bwMode="auto">
              <a:xfrm>
                <a:off x="927" y="3183"/>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0" name="Rectangle 319"/>
              <p:cNvSpPr>
                <a:spLocks noChangeArrowheads="1"/>
              </p:cNvSpPr>
              <p:nvPr/>
            </p:nvSpPr>
            <p:spPr bwMode="auto">
              <a:xfrm>
                <a:off x="1052" y="3021"/>
                <a:ext cx="45" cy="4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1" name="Rectangle 320"/>
              <p:cNvSpPr>
                <a:spLocks noChangeArrowheads="1"/>
              </p:cNvSpPr>
              <p:nvPr/>
            </p:nvSpPr>
            <p:spPr bwMode="auto">
              <a:xfrm>
                <a:off x="1178" y="3029"/>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2" name="Rectangle 321"/>
              <p:cNvSpPr>
                <a:spLocks noChangeArrowheads="1"/>
              </p:cNvSpPr>
              <p:nvPr/>
            </p:nvSpPr>
            <p:spPr bwMode="auto">
              <a:xfrm>
                <a:off x="1302" y="305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3" name="Rectangle 322"/>
              <p:cNvSpPr>
                <a:spLocks noChangeArrowheads="1"/>
              </p:cNvSpPr>
              <p:nvPr/>
            </p:nvSpPr>
            <p:spPr bwMode="auto">
              <a:xfrm>
                <a:off x="1430" y="3051"/>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4" name="Rectangle 323"/>
              <p:cNvSpPr>
                <a:spLocks noChangeArrowheads="1"/>
              </p:cNvSpPr>
              <p:nvPr/>
            </p:nvSpPr>
            <p:spPr bwMode="auto">
              <a:xfrm>
                <a:off x="1555" y="3072"/>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5" name="Rectangle 324"/>
              <p:cNvSpPr>
                <a:spLocks noChangeArrowheads="1"/>
              </p:cNvSpPr>
              <p:nvPr/>
            </p:nvSpPr>
            <p:spPr bwMode="auto">
              <a:xfrm>
                <a:off x="1680" y="3075"/>
                <a:ext cx="45" cy="48"/>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6" name="Rectangle 325"/>
              <p:cNvSpPr>
                <a:spLocks noChangeArrowheads="1"/>
              </p:cNvSpPr>
              <p:nvPr/>
            </p:nvSpPr>
            <p:spPr bwMode="auto">
              <a:xfrm>
                <a:off x="1805" y="3139"/>
                <a:ext cx="45" cy="46"/>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7" name="Rectangle 326"/>
              <p:cNvSpPr>
                <a:spLocks noChangeArrowheads="1"/>
              </p:cNvSpPr>
              <p:nvPr/>
            </p:nvSpPr>
            <p:spPr bwMode="auto">
              <a:xfrm>
                <a:off x="1930" y="3176"/>
                <a:ext cx="45" cy="47"/>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18" name="Line 327"/>
              <p:cNvSpPr>
                <a:spLocks noChangeShapeType="1"/>
              </p:cNvSpPr>
              <p:nvPr/>
            </p:nvSpPr>
            <p:spPr bwMode="auto">
              <a:xfrm>
                <a:off x="1845" y="2806"/>
                <a:ext cx="111" cy="0"/>
              </a:xfrm>
              <a:prstGeom prst="line">
                <a:avLst/>
              </a:prstGeom>
              <a:noFill/>
              <a:ln w="28575">
                <a:solidFill>
                  <a:srgbClr val="FF9966"/>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19" name="Oval 328"/>
              <p:cNvSpPr>
                <a:spLocks noChangeArrowheads="1"/>
              </p:cNvSpPr>
              <p:nvPr/>
            </p:nvSpPr>
            <p:spPr bwMode="auto">
              <a:xfrm>
                <a:off x="1879" y="2785"/>
                <a:ext cx="38" cy="39"/>
              </a:xfrm>
              <a:prstGeom prst="ellipse">
                <a:avLst/>
              </a:prstGeom>
              <a:solidFill>
                <a:srgbClr val="FF9966"/>
              </a:solidFill>
              <a:ln w="9525">
                <a:solidFill>
                  <a:srgbClr val="FF9966"/>
                </a:solidFill>
                <a:round/>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20" name="Rectangle 329"/>
              <p:cNvSpPr>
                <a:spLocks noChangeArrowheads="1"/>
              </p:cNvSpPr>
              <p:nvPr/>
            </p:nvSpPr>
            <p:spPr bwMode="auto">
              <a:xfrm>
                <a:off x="1971" y="2770"/>
                <a:ext cx="543"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Accumbens</a:t>
                </a:r>
                <a:endParaRPr lang="en-US" altLang="en-US" sz="1200">
                  <a:solidFill>
                    <a:schemeClr val="tx1"/>
                  </a:solidFill>
                  <a:latin typeface="Times New Roman" panose="02020603050405020304" pitchFamily="18" charset="0"/>
                </a:endParaRPr>
              </a:p>
            </p:txBody>
          </p:sp>
          <p:sp>
            <p:nvSpPr>
              <p:cNvPr id="43121" name="Line 330"/>
              <p:cNvSpPr>
                <a:spLocks noChangeShapeType="1"/>
              </p:cNvSpPr>
              <p:nvPr/>
            </p:nvSpPr>
            <p:spPr bwMode="auto">
              <a:xfrm>
                <a:off x="1845" y="2903"/>
                <a:ext cx="111" cy="0"/>
              </a:xfrm>
              <a:prstGeom prst="line">
                <a:avLst/>
              </a:prstGeom>
              <a:noFill/>
              <a:ln w="28575">
                <a:solidFill>
                  <a:srgbClr val="66CC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22" name="Rectangle 331"/>
              <p:cNvSpPr>
                <a:spLocks noChangeArrowheads="1"/>
              </p:cNvSpPr>
              <p:nvPr/>
            </p:nvSpPr>
            <p:spPr bwMode="auto">
              <a:xfrm>
                <a:off x="1879" y="2881"/>
                <a:ext cx="38" cy="39"/>
              </a:xfrm>
              <a:prstGeom prst="rect">
                <a:avLst/>
              </a:prstGeom>
              <a:solidFill>
                <a:srgbClr val="66CCFF"/>
              </a:solidFill>
              <a:ln w="9525">
                <a:solidFill>
                  <a:srgbClr val="66CCFF"/>
                </a:solidFill>
                <a:miter lim="800000"/>
                <a:headEnd/>
                <a:tailEnd/>
              </a:ln>
              <a:effectLst>
                <a:outerShdw dist="35921" dir="2700000" algn="ctr" rotWithShape="0">
                  <a:srgbClr val="000000"/>
                </a:outerShdw>
              </a:effec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123" name="Rectangle 332"/>
              <p:cNvSpPr>
                <a:spLocks noChangeArrowheads="1"/>
              </p:cNvSpPr>
              <p:nvPr/>
            </p:nvSpPr>
            <p:spPr bwMode="auto">
              <a:xfrm>
                <a:off x="1971" y="2867"/>
                <a:ext cx="378" cy="1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Caudate</a:t>
                </a:r>
                <a:endParaRPr lang="en-US" altLang="en-US" sz="1200">
                  <a:solidFill>
                    <a:schemeClr val="tx1"/>
                  </a:solidFill>
                  <a:latin typeface="Times New Roman" panose="02020603050405020304" pitchFamily="18" charset="0"/>
                </a:endParaRPr>
              </a:p>
            </p:txBody>
          </p:sp>
          <p:sp>
            <p:nvSpPr>
              <p:cNvPr id="43124" name="Line 333"/>
              <p:cNvSpPr>
                <a:spLocks noChangeShapeType="1"/>
              </p:cNvSpPr>
              <p:nvPr/>
            </p:nvSpPr>
            <p:spPr bwMode="auto">
              <a:xfrm>
                <a:off x="719" y="3306"/>
                <a:ext cx="21" cy="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25" name="Line 334"/>
              <p:cNvSpPr>
                <a:spLocks noChangeShapeType="1"/>
              </p:cNvSpPr>
              <p:nvPr/>
            </p:nvSpPr>
            <p:spPr bwMode="auto">
              <a:xfrm>
                <a:off x="738" y="3545"/>
                <a:ext cx="0" cy="197"/>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26" name="Line 335"/>
              <p:cNvSpPr>
                <a:spLocks noChangeShapeType="1"/>
              </p:cNvSpPr>
              <p:nvPr/>
            </p:nvSpPr>
            <p:spPr bwMode="auto">
              <a:xfrm flipV="1">
                <a:off x="710" y="3527"/>
                <a:ext cx="62" cy="3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27" name="Line 336"/>
              <p:cNvSpPr>
                <a:spLocks noChangeShapeType="1"/>
              </p:cNvSpPr>
              <p:nvPr/>
            </p:nvSpPr>
            <p:spPr bwMode="auto">
              <a:xfrm flipV="1">
                <a:off x="708" y="3497"/>
                <a:ext cx="63" cy="30"/>
              </a:xfrm>
              <a:prstGeom prst="line">
                <a:avLst/>
              </a:prstGeom>
              <a:noFill/>
              <a:ln w="19050">
                <a:solidFill>
                  <a:srgbClr val="FFFFFF"/>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txBody>
              <a:bodyPr/>
              <a:lstStyle/>
              <a:p>
                <a:endParaRPr lang="en-US"/>
              </a:p>
            </p:txBody>
          </p:sp>
          <p:sp>
            <p:nvSpPr>
              <p:cNvPr id="43128" name="Text Box 337"/>
              <p:cNvSpPr txBox="1">
                <a:spLocks noChangeArrowheads="1"/>
              </p:cNvSpPr>
              <p:nvPr/>
            </p:nvSpPr>
            <p:spPr bwMode="auto">
              <a:xfrm>
                <a:off x="1760" y="2437"/>
                <a:ext cx="926" cy="25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2000" b="1">
                    <a:solidFill>
                      <a:srgbClr val="FFFF00"/>
                    </a:solidFill>
                    <a:latin typeface="Times New Roman" panose="02020603050405020304" pitchFamily="18" charset="0"/>
                  </a:rPr>
                  <a:t>NICOTINE</a:t>
                </a:r>
              </a:p>
            </p:txBody>
          </p:sp>
        </p:grpSp>
        <p:sp>
          <p:nvSpPr>
            <p:cNvPr id="43065" name="Line 338"/>
            <p:cNvSpPr>
              <a:spLocks noChangeShapeType="1"/>
            </p:cNvSpPr>
            <p:nvPr/>
          </p:nvSpPr>
          <p:spPr bwMode="auto">
            <a:xfrm>
              <a:off x="720" y="2784"/>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8771" name="Group 339"/>
          <p:cNvGrpSpPr>
            <a:grpSpLocks/>
          </p:cNvGrpSpPr>
          <p:nvPr/>
        </p:nvGrpSpPr>
        <p:grpSpPr bwMode="auto">
          <a:xfrm>
            <a:off x="303213" y="838200"/>
            <a:ext cx="4210050" cy="2859088"/>
            <a:chOff x="191" y="528"/>
            <a:chExt cx="2652" cy="1801"/>
          </a:xfrm>
        </p:grpSpPr>
        <p:grpSp>
          <p:nvGrpSpPr>
            <p:cNvPr id="43016" name="Group 340"/>
            <p:cNvGrpSpPr>
              <a:grpSpLocks/>
            </p:cNvGrpSpPr>
            <p:nvPr/>
          </p:nvGrpSpPr>
          <p:grpSpPr bwMode="auto">
            <a:xfrm>
              <a:off x="191" y="528"/>
              <a:ext cx="2652" cy="1801"/>
              <a:chOff x="191" y="528"/>
              <a:chExt cx="2652" cy="1801"/>
            </a:xfrm>
          </p:grpSpPr>
          <p:sp>
            <p:nvSpPr>
              <p:cNvPr id="43018" name="Rectangle 341"/>
              <p:cNvSpPr>
                <a:spLocks noChangeArrowheads="1"/>
              </p:cNvSpPr>
              <p:nvPr/>
            </p:nvSpPr>
            <p:spPr bwMode="auto">
              <a:xfrm>
                <a:off x="192" y="551"/>
                <a:ext cx="2651" cy="1778"/>
              </a:xfrm>
              <a:prstGeom prst="rect">
                <a:avLst/>
              </a:prstGeom>
              <a:gradFill rotWithShape="0">
                <a:gsLst>
                  <a:gs pos="0">
                    <a:srgbClr val="000066"/>
                  </a:gs>
                  <a:gs pos="50000">
                    <a:srgbClr val="0000FF"/>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19" name="Rectangle 342"/>
              <p:cNvSpPr>
                <a:spLocks noChangeArrowheads="1"/>
              </p:cNvSpPr>
              <p:nvPr/>
            </p:nvSpPr>
            <p:spPr bwMode="auto">
              <a:xfrm>
                <a:off x="912" y="2208"/>
                <a:ext cx="1351"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Time After Methamphetamine</a:t>
                </a:r>
                <a:endParaRPr lang="en-US" altLang="en-US" sz="1200" dirty="0">
                  <a:solidFill>
                    <a:schemeClr val="tx1"/>
                  </a:solidFill>
                  <a:latin typeface="Times New Roman" panose="02020603050405020304" pitchFamily="18" charset="0"/>
                </a:endParaRPr>
              </a:p>
            </p:txBody>
          </p:sp>
          <p:sp>
            <p:nvSpPr>
              <p:cNvPr id="43020" name="Rectangle 343"/>
              <p:cNvSpPr>
                <a:spLocks noChangeArrowheads="1"/>
              </p:cNvSpPr>
              <p:nvPr/>
            </p:nvSpPr>
            <p:spPr bwMode="auto">
              <a:xfrm rot="-5400000">
                <a:off x="-132" y="1332"/>
                <a:ext cx="762" cy="1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dirty="0">
                    <a:solidFill>
                      <a:schemeClr val="tx1"/>
                    </a:solidFill>
                    <a:latin typeface="Arial" panose="020B0604020202020204" pitchFamily="34" charset="0"/>
                  </a:rPr>
                  <a:t>% Basal Release</a:t>
                </a:r>
                <a:endParaRPr lang="en-US" altLang="en-US" sz="1200" dirty="0">
                  <a:solidFill>
                    <a:schemeClr val="tx1"/>
                  </a:solidFill>
                  <a:latin typeface="Times New Roman" panose="02020603050405020304" pitchFamily="18" charset="0"/>
                </a:endParaRPr>
              </a:p>
            </p:txBody>
          </p:sp>
          <p:sp>
            <p:nvSpPr>
              <p:cNvPr id="43021" name="Text Box 344"/>
              <p:cNvSpPr txBox="1">
                <a:spLocks noChangeArrowheads="1"/>
              </p:cNvSpPr>
              <p:nvPr/>
            </p:nvSpPr>
            <p:spPr bwMode="auto">
              <a:xfrm>
                <a:off x="972" y="576"/>
                <a:ext cx="1860"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2000" b="1">
                    <a:solidFill>
                      <a:srgbClr val="FFFF00"/>
                    </a:solidFill>
                    <a:latin typeface="Times New Roman" panose="02020603050405020304" pitchFamily="18" charset="0"/>
                  </a:rPr>
                  <a:t>METHAMPHETAMINE</a:t>
                </a:r>
              </a:p>
            </p:txBody>
          </p:sp>
          <p:sp>
            <p:nvSpPr>
              <p:cNvPr id="43022" name="Line 345"/>
              <p:cNvSpPr>
                <a:spLocks noChangeShapeType="1"/>
              </p:cNvSpPr>
              <p:nvPr/>
            </p:nvSpPr>
            <p:spPr bwMode="auto">
              <a:xfrm>
                <a:off x="868" y="2000"/>
                <a:ext cx="1412" cy="2"/>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3" name="Line 346"/>
              <p:cNvSpPr>
                <a:spLocks noChangeShapeType="1"/>
              </p:cNvSpPr>
              <p:nvPr/>
            </p:nvSpPr>
            <p:spPr bwMode="auto">
              <a:xfrm flipV="1">
                <a:off x="868"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4" name="Line 347"/>
              <p:cNvSpPr>
                <a:spLocks noChangeShapeType="1"/>
              </p:cNvSpPr>
              <p:nvPr/>
            </p:nvSpPr>
            <p:spPr bwMode="auto">
              <a:xfrm flipV="1">
                <a:off x="1009"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5" name="Line 348"/>
              <p:cNvSpPr>
                <a:spLocks noChangeShapeType="1"/>
              </p:cNvSpPr>
              <p:nvPr/>
            </p:nvSpPr>
            <p:spPr bwMode="auto">
              <a:xfrm flipV="1">
                <a:off x="1149"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6" name="Line 349"/>
              <p:cNvSpPr>
                <a:spLocks noChangeShapeType="1"/>
              </p:cNvSpPr>
              <p:nvPr/>
            </p:nvSpPr>
            <p:spPr bwMode="auto">
              <a:xfrm flipV="1">
                <a:off x="1289" y="2000"/>
                <a:ext cx="2"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7" name="Line 350"/>
              <p:cNvSpPr>
                <a:spLocks noChangeShapeType="1"/>
              </p:cNvSpPr>
              <p:nvPr/>
            </p:nvSpPr>
            <p:spPr bwMode="auto">
              <a:xfrm flipV="1">
                <a:off x="1432"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8" name="Line 351"/>
              <p:cNvSpPr>
                <a:spLocks noChangeShapeType="1"/>
              </p:cNvSpPr>
              <p:nvPr/>
            </p:nvSpPr>
            <p:spPr bwMode="auto">
              <a:xfrm flipV="1">
                <a:off x="1568" y="2000"/>
                <a:ext cx="2"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29" name="Line 352"/>
              <p:cNvSpPr>
                <a:spLocks noChangeShapeType="1"/>
              </p:cNvSpPr>
              <p:nvPr/>
            </p:nvSpPr>
            <p:spPr bwMode="auto">
              <a:xfrm flipV="1">
                <a:off x="1712"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30" name="Line 353"/>
              <p:cNvSpPr>
                <a:spLocks noChangeShapeType="1"/>
              </p:cNvSpPr>
              <p:nvPr/>
            </p:nvSpPr>
            <p:spPr bwMode="auto">
              <a:xfrm flipV="1">
                <a:off x="1855"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31" name="Line 354"/>
              <p:cNvSpPr>
                <a:spLocks noChangeShapeType="1"/>
              </p:cNvSpPr>
              <p:nvPr/>
            </p:nvSpPr>
            <p:spPr bwMode="auto">
              <a:xfrm flipV="1">
                <a:off x="1991" y="2000"/>
                <a:ext cx="0"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32" name="Line 355"/>
              <p:cNvSpPr>
                <a:spLocks noChangeShapeType="1"/>
              </p:cNvSpPr>
              <p:nvPr/>
            </p:nvSpPr>
            <p:spPr bwMode="auto">
              <a:xfrm flipV="1">
                <a:off x="2134"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33" name="Line 356"/>
              <p:cNvSpPr>
                <a:spLocks noChangeShapeType="1"/>
              </p:cNvSpPr>
              <p:nvPr/>
            </p:nvSpPr>
            <p:spPr bwMode="auto">
              <a:xfrm flipV="1">
                <a:off x="2276" y="2000"/>
                <a:ext cx="1" cy="29"/>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34" name="Rectangle 357"/>
              <p:cNvSpPr>
                <a:spLocks noChangeArrowheads="1"/>
              </p:cNvSpPr>
              <p:nvPr/>
            </p:nvSpPr>
            <p:spPr bwMode="auto">
              <a:xfrm>
                <a:off x="844" y="2062"/>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0</a:t>
                </a:r>
                <a:endParaRPr lang="en-US" altLang="en-US" sz="1200">
                  <a:solidFill>
                    <a:schemeClr val="tx1"/>
                  </a:solidFill>
                  <a:latin typeface="Times New Roman" panose="02020603050405020304" pitchFamily="18" charset="0"/>
                </a:endParaRPr>
              </a:p>
            </p:txBody>
          </p:sp>
          <p:sp>
            <p:nvSpPr>
              <p:cNvPr id="43035" name="Rectangle 358"/>
              <p:cNvSpPr>
                <a:spLocks noChangeArrowheads="1"/>
              </p:cNvSpPr>
              <p:nvPr/>
            </p:nvSpPr>
            <p:spPr bwMode="auto">
              <a:xfrm>
                <a:off x="1263" y="2062"/>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1</a:t>
                </a:r>
                <a:endParaRPr lang="en-US" altLang="en-US" sz="1200">
                  <a:solidFill>
                    <a:schemeClr val="tx1"/>
                  </a:solidFill>
                  <a:latin typeface="Times New Roman" panose="02020603050405020304" pitchFamily="18" charset="0"/>
                </a:endParaRPr>
              </a:p>
            </p:txBody>
          </p:sp>
          <p:sp>
            <p:nvSpPr>
              <p:cNvPr id="43036" name="Rectangle 359"/>
              <p:cNvSpPr>
                <a:spLocks noChangeArrowheads="1"/>
              </p:cNvSpPr>
              <p:nvPr/>
            </p:nvSpPr>
            <p:spPr bwMode="auto">
              <a:xfrm>
                <a:off x="1688" y="2062"/>
                <a:ext cx="5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2</a:t>
                </a:r>
                <a:endParaRPr lang="en-US" altLang="en-US" sz="1200">
                  <a:solidFill>
                    <a:schemeClr val="tx1"/>
                  </a:solidFill>
                  <a:latin typeface="Times New Roman" panose="02020603050405020304" pitchFamily="18" charset="0"/>
                </a:endParaRPr>
              </a:p>
            </p:txBody>
          </p:sp>
          <p:sp>
            <p:nvSpPr>
              <p:cNvPr id="43037" name="Rectangle 360"/>
              <p:cNvSpPr>
                <a:spLocks noChangeArrowheads="1"/>
              </p:cNvSpPr>
              <p:nvPr/>
            </p:nvSpPr>
            <p:spPr bwMode="auto">
              <a:xfrm>
                <a:off x="2110" y="2062"/>
                <a:ext cx="149"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3hr</a:t>
                </a:r>
                <a:endParaRPr lang="en-US" altLang="en-US" sz="1200">
                  <a:solidFill>
                    <a:schemeClr val="tx1"/>
                  </a:solidFill>
                  <a:latin typeface="Times New Roman" panose="02020603050405020304" pitchFamily="18" charset="0"/>
                </a:endParaRPr>
              </a:p>
            </p:txBody>
          </p:sp>
          <p:sp>
            <p:nvSpPr>
              <p:cNvPr id="43038" name="Line 361"/>
              <p:cNvSpPr>
                <a:spLocks noChangeShapeType="1"/>
              </p:cNvSpPr>
              <p:nvPr/>
            </p:nvSpPr>
            <p:spPr bwMode="auto">
              <a:xfrm>
                <a:off x="660" y="877"/>
                <a:ext cx="0" cy="1065"/>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endParaRPr lang="en-US"/>
              </a:p>
            </p:txBody>
          </p:sp>
          <p:sp>
            <p:nvSpPr>
              <p:cNvPr id="43039" name="Text Box 362"/>
              <p:cNvSpPr txBox="1">
                <a:spLocks noChangeArrowheads="1"/>
              </p:cNvSpPr>
              <p:nvPr/>
            </p:nvSpPr>
            <p:spPr bwMode="auto">
              <a:xfrm>
                <a:off x="282" y="528"/>
                <a:ext cx="328" cy="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r>
                  <a:rPr lang="en-US" altLang="en-US" sz="1200" b="1" dirty="0">
                    <a:solidFill>
                      <a:schemeClr val="tx1"/>
                    </a:solidFill>
                    <a:latin typeface="Arial" panose="020B0604020202020204" pitchFamily="34" charset="0"/>
                  </a:rPr>
                  <a:t>1500</a:t>
                </a: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r>
                  <a:rPr lang="en-US" altLang="en-US" sz="1200" b="1" dirty="0">
                    <a:solidFill>
                      <a:schemeClr val="tx1"/>
                    </a:solidFill>
                    <a:latin typeface="Arial" panose="020B0604020202020204" pitchFamily="34" charset="0"/>
                  </a:rPr>
                  <a:t>1000</a:t>
                </a: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r>
                  <a:rPr lang="en-US" altLang="en-US" sz="1200" b="1" dirty="0">
                    <a:solidFill>
                      <a:schemeClr val="tx1"/>
                    </a:solidFill>
                    <a:latin typeface="Arial" panose="020B0604020202020204" pitchFamily="34" charset="0"/>
                  </a:rPr>
                  <a:t>500</a:t>
                </a: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endParaRPr lang="en-US" altLang="en-US" sz="1200" b="1" dirty="0">
                  <a:solidFill>
                    <a:schemeClr val="tx1"/>
                  </a:solidFill>
                  <a:latin typeface="Arial" panose="020B0604020202020204" pitchFamily="34" charset="0"/>
                </a:endParaRPr>
              </a:p>
              <a:p>
                <a:pPr algn="r" eaLnBrk="1" hangingPunct="1">
                  <a:lnSpc>
                    <a:spcPct val="110000"/>
                  </a:lnSpc>
                  <a:spcBef>
                    <a:spcPct val="0"/>
                  </a:spcBef>
                  <a:buFontTx/>
                  <a:buNone/>
                </a:pPr>
                <a:r>
                  <a:rPr lang="en-US" altLang="en-US" sz="1200" b="1" dirty="0">
                    <a:solidFill>
                      <a:schemeClr val="tx1"/>
                    </a:solidFill>
                    <a:latin typeface="Arial" panose="020B0604020202020204" pitchFamily="34" charset="0"/>
                  </a:rPr>
                  <a:t>0</a:t>
                </a:r>
              </a:p>
            </p:txBody>
          </p:sp>
          <p:sp>
            <p:nvSpPr>
              <p:cNvPr id="43040" name="Line 363"/>
              <p:cNvSpPr>
                <a:spLocks noChangeShapeType="1"/>
              </p:cNvSpPr>
              <p:nvPr/>
            </p:nvSpPr>
            <p:spPr bwMode="auto">
              <a:xfrm>
                <a:off x="591" y="1211"/>
                <a:ext cx="59"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1" name="Line 364"/>
              <p:cNvSpPr>
                <a:spLocks noChangeShapeType="1"/>
              </p:cNvSpPr>
              <p:nvPr/>
            </p:nvSpPr>
            <p:spPr bwMode="auto">
              <a:xfrm>
                <a:off x="581" y="1919"/>
                <a:ext cx="72"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2" name="Line 365"/>
              <p:cNvSpPr>
                <a:spLocks noChangeShapeType="1"/>
              </p:cNvSpPr>
              <p:nvPr/>
            </p:nvSpPr>
            <p:spPr bwMode="auto">
              <a:xfrm>
                <a:off x="591" y="1547"/>
                <a:ext cx="59"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3" name="Line 366"/>
              <p:cNvSpPr>
                <a:spLocks noChangeShapeType="1"/>
              </p:cNvSpPr>
              <p:nvPr/>
            </p:nvSpPr>
            <p:spPr bwMode="auto">
              <a:xfrm flipV="1">
                <a:off x="863" y="1705"/>
                <a:ext cx="128" cy="262"/>
              </a:xfrm>
              <a:prstGeom prst="line">
                <a:avLst/>
              </a:prstGeom>
              <a:noFill/>
              <a:ln w="28575">
                <a:solidFill>
                  <a:srgbClr val="FF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4" name="Freeform 367"/>
              <p:cNvSpPr>
                <a:spLocks/>
              </p:cNvSpPr>
              <p:nvPr/>
            </p:nvSpPr>
            <p:spPr bwMode="auto">
              <a:xfrm>
                <a:off x="989" y="1084"/>
                <a:ext cx="144" cy="622"/>
              </a:xfrm>
              <a:custGeom>
                <a:avLst/>
                <a:gdLst>
                  <a:gd name="T0" fmla="*/ 0 w 132"/>
                  <a:gd name="T1" fmla="*/ 8869 h 463"/>
                  <a:gd name="T2" fmla="*/ 315 w 132"/>
                  <a:gd name="T3" fmla="*/ 0 h 463"/>
                  <a:gd name="T4" fmla="*/ 0 60000 65536"/>
                  <a:gd name="T5" fmla="*/ 0 60000 65536"/>
                </a:gdLst>
                <a:ahLst/>
                <a:cxnLst>
                  <a:cxn ang="T4">
                    <a:pos x="T0" y="T1"/>
                  </a:cxn>
                  <a:cxn ang="T5">
                    <a:pos x="T2" y="T3"/>
                  </a:cxn>
                </a:cxnLst>
                <a:rect l="0" t="0" r="r" b="b"/>
                <a:pathLst>
                  <a:path w="132" h="463">
                    <a:moveTo>
                      <a:pt x="0" y="463"/>
                    </a:moveTo>
                    <a:lnTo>
                      <a:pt x="132"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5" name="Freeform 368"/>
              <p:cNvSpPr>
                <a:spLocks/>
              </p:cNvSpPr>
              <p:nvPr/>
            </p:nvSpPr>
            <p:spPr bwMode="auto">
              <a:xfrm>
                <a:off x="1133" y="1096"/>
                <a:ext cx="154" cy="424"/>
              </a:xfrm>
              <a:custGeom>
                <a:avLst/>
                <a:gdLst>
                  <a:gd name="T0" fmla="*/ 339 w 141"/>
                  <a:gd name="T1" fmla="*/ 6154 h 315"/>
                  <a:gd name="T2" fmla="*/ 0 w 141"/>
                  <a:gd name="T3" fmla="*/ 0 h 315"/>
                  <a:gd name="T4" fmla="*/ 0 60000 65536"/>
                  <a:gd name="T5" fmla="*/ 0 60000 65536"/>
                </a:gdLst>
                <a:ahLst/>
                <a:cxnLst>
                  <a:cxn ang="T4">
                    <a:pos x="T0" y="T1"/>
                  </a:cxn>
                  <a:cxn ang="T5">
                    <a:pos x="T2" y="T3"/>
                  </a:cxn>
                </a:cxnLst>
                <a:rect l="0" t="0" r="r" b="b"/>
                <a:pathLst>
                  <a:path w="141" h="315">
                    <a:moveTo>
                      <a:pt x="141" y="3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6" name="Freeform 369"/>
              <p:cNvSpPr>
                <a:spLocks/>
              </p:cNvSpPr>
              <p:nvPr/>
            </p:nvSpPr>
            <p:spPr bwMode="auto">
              <a:xfrm>
                <a:off x="1294" y="1499"/>
                <a:ext cx="128" cy="65"/>
              </a:xfrm>
              <a:custGeom>
                <a:avLst/>
                <a:gdLst>
                  <a:gd name="T0" fmla="*/ 288 w 117"/>
                  <a:gd name="T1" fmla="*/ 990 h 48"/>
                  <a:gd name="T2" fmla="*/ 0 w 117"/>
                  <a:gd name="T3" fmla="*/ 0 h 48"/>
                  <a:gd name="T4" fmla="*/ 0 60000 65536"/>
                  <a:gd name="T5" fmla="*/ 0 60000 65536"/>
                </a:gdLst>
                <a:ahLst/>
                <a:cxnLst>
                  <a:cxn ang="T4">
                    <a:pos x="T0" y="T1"/>
                  </a:cxn>
                  <a:cxn ang="T5">
                    <a:pos x="T2" y="T3"/>
                  </a:cxn>
                </a:cxnLst>
                <a:rect l="0" t="0" r="r" b="b"/>
                <a:pathLst>
                  <a:path w="117" h="48">
                    <a:moveTo>
                      <a:pt x="117" y="4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7" name="Freeform 370"/>
              <p:cNvSpPr>
                <a:spLocks/>
              </p:cNvSpPr>
              <p:nvPr/>
            </p:nvSpPr>
            <p:spPr bwMode="auto">
              <a:xfrm>
                <a:off x="1429" y="1580"/>
                <a:ext cx="137" cy="141"/>
              </a:xfrm>
              <a:custGeom>
                <a:avLst/>
                <a:gdLst>
                  <a:gd name="T0" fmla="*/ 290 w 126"/>
                  <a:gd name="T1" fmla="*/ 2000 h 105"/>
                  <a:gd name="T2" fmla="*/ 0 w 126"/>
                  <a:gd name="T3" fmla="*/ 0 h 105"/>
                  <a:gd name="T4" fmla="*/ 0 60000 65536"/>
                  <a:gd name="T5" fmla="*/ 0 60000 65536"/>
                </a:gdLst>
                <a:ahLst/>
                <a:cxnLst>
                  <a:cxn ang="T4">
                    <a:pos x="T0" y="T1"/>
                  </a:cxn>
                  <a:cxn ang="T5">
                    <a:pos x="T2" y="T3"/>
                  </a:cxn>
                </a:cxnLst>
                <a:rect l="0" t="0" r="r" b="b"/>
                <a:pathLst>
                  <a:path w="126" h="105">
                    <a:moveTo>
                      <a:pt x="126" y="10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8" name="Freeform 371"/>
              <p:cNvSpPr>
                <a:spLocks/>
              </p:cNvSpPr>
              <p:nvPr/>
            </p:nvSpPr>
            <p:spPr bwMode="auto">
              <a:xfrm>
                <a:off x="1570" y="1717"/>
                <a:ext cx="138" cy="105"/>
              </a:xfrm>
              <a:custGeom>
                <a:avLst/>
                <a:gdLst>
                  <a:gd name="T0" fmla="*/ 313 w 126"/>
                  <a:gd name="T1" fmla="*/ 1524 h 78"/>
                  <a:gd name="T2" fmla="*/ 0 w 126"/>
                  <a:gd name="T3" fmla="*/ 0 h 78"/>
                  <a:gd name="T4" fmla="*/ 0 60000 65536"/>
                  <a:gd name="T5" fmla="*/ 0 60000 65536"/>
                </a:gdLst>
                <a:ahLst/>
                <a:cxnLst>
                  <a:cxn ang="T4">
                    <a:pos x="T0" y="T1"/>
                  </a:cxn>
                  <a:cxn ang="T5">
                    <a:pos x="T2" y="T3"/>
                  </a:cxn>
                </a:cxnLst>
                <a:rect l="0" t="0" r="r" b="b"/>
                <a:pathLst>
                  <a:path w="126" h="78">
                    <a:moveTo>
                      <a:pt x="126" y="78"/>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49" name="Freeform 372"/>
              <p:cNvSpPr>
                <a:spLocks/>
              </p:cNvSpPr>
              <p:nvPr/>
            </p:nvSpPr>
            <p:spPr bwMode="auto">
              <a:xfrm>
                <a:off x="1698" y="1818"/>
                <a:ext cx="151" cy="44"/>
              </a:xfrm>
              <a:custGeom>
                <a:avLst/>
                <a:gdLst>
                  <a:gd name="T0" fmla="*/ 339 w 138"/>
                  <a:gd name="T1" fmla="*/ 591 h 33"/>
                  <a:gd name="T2" fmla="*/ 0 w 138"/>
                  <a:gd name="T3" fmla="*/ 0 h 33"/>
                  <a:gd name="T4" fmla="*/ 0 60000 65536"/>
                  <a:gd name="T5" fmla="*/ 0 60000 65536"/>
                </a:gdLst>
                <a:ahLst/>
                <a:cxnLst>
                  <a:cxn ang="T4">
                    <a:pos x="T0" y="T1"/>
                  </a:cxn>
                  <a:cxn ang="T5">
                    <a:pos x="T2" y="T3"/>
                  </a:cxn>
                </a:cxnLst>
                <a:rect l="0" t="0" r="r" b="b"/>
                <a:pathLst>
                  <a:path w="138" h="33">
                    <a:moveTo>
                      <a:pt x="138" y="33"/>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50" name="Freeform 373"/>
              <p:cNvSpPr>
                <a:spLocks/>
              </p:cNvSpPr>
              <p:nvPr/>
            </p:nvSpPr>
            <p:spPr bwMode="auto">
              <a:xfrm>
                <a:off x="1852" y="1867"/>
                <a:ext cx="129" cy="20"/>
              </a:xfrm>
              <a:custGeom>
                <a:avLst/>
                <a:gdLst>
                  <a:gd name="T0" fmla="*/ 312 w 117"/>
                  <a:gd name="T1" fmla="*/ 268 h 15"/>
                  <a:gd name="T2" fmla="*/ 0 w 117"/>
                  <a:gd name="T3" fmla="*/ 0 h 15"/>
                  <a:gd name="T4" fmla="*/ 0 60000 65536"/>
                  <a:gd name="T5" fmla="*/ 0 60000 65536"/>
                </a:gdLst>
                <a:ahLst/>
                <a:cxnLst>
                  <a:cxn ang="T4">
                    <a:pos x="T0" y="T1"/>
                  </a:cxn>
                  <a:cxn ang="T5">
                    <a:pos x="T2" y="T3"/>
                  </a:cxn>
                </a:cxnLst>
                <a:rect l="0" t="0" r="r" b="b"/>
                <a:pathLst>
                  <a:path w="117" h="15">
                    <a:moveTo>
                      <a:pt x="117" y="15"/>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51" name="Freeform 374"/>
              <p:cNvSpPr>
                <a:spLocks/>
              </p:cNvSpPr>
              <p:nvPr/>
            </p:nvSpPr>
            <p:spPr bwMode="auto">
              <a:xfrm>
                <a:off x="1981" y="1887"/>
                <a:ext cx="157" cy="36"/>
              </a:xfrm>
              <a:custGeom>
                <a:avLst/>
                <a:gdLst>
                  <a:gd name="T0" fmla="*/ 341 w 144"/>
                  <a:gd name="T1" fmla="*/ 476 h 27"/>
                  <a:gd name="T2" fmla="*/ 0 w 144"/>
                  <a:gd name="T3" fmla="*/ 0 h 27"/>
                  <a:gd name="T4" fmla="*/ 0 60000 65536"/>
                  <a:gd name="T5" fmla="*/ 0 60000 65536"/>
                </a:gdLst>
                <a:ahLst/>
                <a:cxnLst>
                  <a:cxn ang="T4">
                    <a:pos x="T0" y="T1"/>
                  </a:cxn>
                  <a:cxn ang="T5">
                    <a:pos x="T2" y="T3"/>
                  </a:cxn>
                </a:cxnLst>
                <a:rect l="0" t="0" r="r" b="b"/>
                <a:pathLst>
                  <a:path w="144" h="27">
                    <a:moveTo>
                      <a:pt x="144" y="27"/>
                    </a:moveTo>
                    <a:lnTo>
                      <a:pt x="0" y="0"/>
                    </a:lnTo>
                  </a:path>
                </a:pathLst>
              </a:custGeom>
              <a:solidFill>
                <a:srgbClr val="FFFFFF"/>
              </a:solidFill>
              <a:ln w="2857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sp>
            <p:nvSpPr>
              <p:cNvPr id="43052" name="Oval 375"/>
              <p:cNvSpPr>
                <a:spLocks noChangeArrowheads="1"/>
              </p:cNvSpPr>
              <p:nvPr/>
            </p:nvSpPr>
            <p:spPr bwMode="auto">
              <a:xfrm>
                <a:off x="966" y="1678"/>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3" name="Oval 376"/>
              <p:cNvSpPr>
                <a:spLocks noChangeArrowheads="1"/>
              </p:cNvSpPr>
              <p:nvPr/>
            </p:nvSpPr>
            <p:spPr bwMode="auto">
              <a:xfrm>
                <a:off x="844" y="1915"/>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4" name="Oval 377"/>
              <p:cNvSpPr>
                <a:spLocks noChangeArrowheads="1"/>
              </p:cNvSpPr>
              <p:nvPr/>
            </p:nvSpPr>
            <p:spPr bwMode="auto">
              <a:xfrm>
                <a:off x="1107" y="1043"/>
                <a:ext cx="51"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5" name="Oval 378"/>
              <p:cNvSpPr>
                <a:spLocks noChangeArrowheads="1"/>
              </p:cNvSpPr>
              <p:nvPr/>
            </p:nvSpPr>
            <p:spPr bwMode="auto">
              <a:xfrm>
                <a:off x="1395" y="1538"/>
                <a:ext cx="52"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6" name="Oval 379"/>
              <p:cNvSpPr>
                <a:spLocks noChangeArrowheads="1"/>
              </p:cNvSpPr>
              <p:nvPr/>
            </p:nvSpPr>
            <p:spPr bwMode="auto">
              <a:xfrm>
                <a:off x="1538" y="1680"/>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7" name="Oval 380"/>
              <p:cNvSpPr>
                <a:spLocks noChangeArrowheads="1"/>
              </p:cNvSpPr>
              <p:nvPr/>
            </p:nvSpPr>
            <p:spPr bwMode="auto">
              <a:xfrm>
                <a:off x="1676" y="1789"/>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8" name="Oval 381"/>
              <p:cNvSpPr>
                <a:spLocks noChangeArrowheads="1"/>
              </p:cNvSpPr>
              <p:nvPr/>
            </p:nvSpPr>
            <p:spPr bwMode="auto">
              <a:xfrm>
                <a:off x="1825" y="1831"/>
                <a:ext cx="52" cy="75"/>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59" name="Oval 382"/>
              <p:cNvSpPr>
                <a:spLocks noChangeArrowheads="1"/>
              </p:cNvSpPr>
              <p:nvPr/>
            </p:nvSpPr>
            <p:spPr bwMode="auto">
              <a:xfrm>
                <a:off x="1956" y="1853"/>
                <a:ext cx="51" cy="73"/>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60" name="Oval 383"/>
              <p:cNvSpPr>
                <a:spLocks noChangeArrowheads="1"/>
              </p:cNvSpPr>
              <p:nvPr/>
            </p:nvSpPr>
            <p:spPr bwMode="auto">
              <a:xfrm>
                <a:off x="2114" y="1874"/>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61" name="Oval 384"/>
              <p:cNvSpPr>
                <a:spLocks noChangeArrowheads="1"/>
              </p:cNvSpPr>
              <p:nvPr/>
            </p:nvSpPr>
            <p:spPr bwMode="auto">
              <a:xfrm>
                <a:off x="1264" y="1466"/>
                <a:ext cx="52" cy="74"/>
              </a:xfrm>
              <a:prstGeom prst="ellipse">
                <a:avLst/>
              </a:prstGeom>
              <a:solidFill>
                <a:srgbClr val="FF7C80"/>
              </a:solidFill>
              <a:ln w="9525">
                <a:solidFill>
                  <a:srgbClr val="FF9966"/>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43062" name="Rectangle 385"/>
              <p:cNvSpPr>
                <a:spLocks noChangeArrowheads="1"/>
              </p:cNvSpPr>
              <p:nvPr/>
            </p:nvSpPr>
            <p:spPr bwMode="auto">
              <a:xfrm>
                <a:off x="745" y="852"/>
                <a:ext cx="543" cy="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none" lIns="0" tIns="0" rIns="0" bIns="0">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0"/>
                  </a:spcBef>
                  <a:buFontTx/>
                  <a:buNone/>
                </a:pPr>
                <a:r>
                  <a:rPr lang="en-US" altLang="en-US" sz="1200" b="1">
                    <a:solidFill>
                      <a:srgbClr val="FFFFFF"/>
                    </a:solidFill>
                    <a:latin typeface="Arial" panose="020B0604020202020204" pitchFamily="34" charset="0"/>
                  </a:rPr>
                  <a:t>Accumbens</a:t>
                </a:r>
                <a:endParaRPr lang="en-US" altLang="en-US" sz="1200">
                  <a:solidFill>
                    <a:schemeClr val="tx1"/>
                  </a:solidFill>
                  <a:latin typeface="Times New Roman" panose="02020603050405020304" pitchFamily="18" charset="0"/>
                </a:endParaRPr>
              </a:p>
            </p:txBody>
          </p:sp>
          <p:sp>
            <p:nvSpPr>
              <p:cNvPr id="43063" name="Line 386"/>
              <p:cNvSpPr>
                <a:spLocks noChangeShapeType="1"/>
              </p:cNvSpPr>
              <p:nvPr/>
            </p:nvSpPr>
            <p:spPr bwMode="auto">
              <a:xfrm>
                <a:off x="613" y="870"/>
                <a:ext cx="58" cy="3"/>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a:lstStyle/>
              <a:p>
                <a:endParaRPr lang="en-US"/>
              </a:p>
            </p:txBody>
          </p:sp>
        </p:grpSp>
        <p:sp>
          <p:nvSpPr>
            <p:cNvPr id="43017" name="Line 387"/>
            <p:cNvSpPr>
              <a:spLocks noChangeShapeType="1"/>
            </p:cNvSpPr>
            <p:nvPr/>
          </p:nvSpPr>
          <p:spPr bwMode="auto">
            <a:xfrm>
              <a:off x="636" y="1776"/>
              <a:ext cx="144" cy="0"/>
            </a:xfrm>
            <a:prstGeom prst="line">
              <a:avLst/>
            </a:prstGeom>
            <a:noFill/>
            <a:ln w="57150">
              <a:solidFill>
                <a:srgbClr val="FF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88" name="Slide Number Placeholder 2"/>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54</a:t>
            </a:r>
            <a:endParaRPr lang="en-US" altLang="en-US" sz="1200" dirty="0"/>
          </a:p>
        </p:txBody>
      </p:sp>
    </p:spTree>
    <p:extLst>
      <p:ext uri="{BB962C8B-B14F-4D97-AF65-F5344CB8AC3E}">
        <p14:creationId xmlns:p14="http://schemas.microsoft.com/office/powerpoint/2010/main" val="24764217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animEffect transition="in" filter="fade">
                                      <p:cBhvr>
                                        <p:cTn id="9" dur="500"/>
                                        <p:tgtEl>
                                          <p:spTgt spid="1843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8559"/>
                                        </p:tgtEl>
                                        <p:attrNameLst>
                                          <p:attrName>style.visibility</p:attrName>
                                        </p:attrNameLst>
                                      </p:cBhvr>
                                      <p:to>
                                        <p:strVal val="visible"/>
                                      </p:to>
                                    </p:set>
                                    <p:anim calcmode="lin" valueType="num">
                                      <p:cBhvr>
                                        <p:cTn id="14" dur="500" fill="hold"/>
                                        <p:tgtEl>
                                          <p:spTgt spid="18559"/>
                                        </p:tgtEl>
                                        <p:attrNameLst>
                                          <p:attrName>ppt_w</p:attrName>
                                        </p:attrNameLst>
                                      </p:cBhvr>
                                      <p:tavLst>
                                        <p:tav tm="0">
                                          <p:val>
                                            <p:fltVal val="0"/>
                                          </p:val>
                                        </p:tav>
                                        <p:tav tm="100000">
                                          <p:val>
                                            <p:strVal val="#ppt_w"/>
                                          </p:val>
                                        </p:tav>
                                      </p:tavLst>
                                    </p:anim>
                                    <p:anim calcmode="lin" valueType="num">
                                      <p:cBhvr>
                                        <p:cTn id="15" dur="500" fill="hold"/>
                                        <p:tgtEl>
                                          <p:spTgt spid="18559"/>
                                        </p:tgtEl>
                                        <p:attrNameLst>
                                          <p:attrName>ppt_h</p:attrName>
                                        </p:attrNameLst>
                                      </p:cBhvr>
                                      <p:tavLst>
                                        <p:tav tm="0">
                                          <p:val>
                                            <p:fltVal val="0"/>
                                          </p:val>
                                        </p:tav>
                                        <p:tav tm="100000">
                                          <p:val>
                                            <p:strVal val="#ppt_h"/>
                                          </p:val>
                                        </p:tav>
                                      </p:tavLst>
                                    </p:anim>
                                    <p:animEffect transition="in" filter="fade">
                                      <p:cBhvr>
                                        <p:cTn id="16" dur="500"/>
                                        <p:tgtEl>
                                          <p:spTgt spid="1855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18690"/>
                                        </p:tgtEl>
                                        <p:attrNameLst>
                                          <p:attrName>style.visibility</p:attrName>
                                        </p:attrNameLst>
                                      </p:cBhvr>
                                      <p:to>
                                        <p:strVal val="visible"/>
                                      </p:to>
                                    </p:set>
                                    <p:anim calcmode="lin" valueType="num">
                                      <p:cBhvr>
                                        <p:cTn id="21" dur="500" fill="hold"/>
                                        <p:tgtEl>
                                          <p:spTgt spid="18690"/>
                                        </p:tgtEl>
                                        <p:attrNameLst>
                                          <p:attrName>ppt_w</p:attrName>
                                        </p:attrNameLst>
                                      </p:cBhvr>
                                      <p:tavLst>
                                        <p:tav tm="0">
                                          <p:val>
                                            <p:fltVal val="0"/>
                                          </p:val>
                                        </p:tav>
                                        <p:tav tm="100000">
                                          <p:val>
                                            <p:strVal val="#ppt_w"/>
                                          </p:val>
                                        </p:tav>
                                      </p:tavLst>
                                    </p:anim>
                                    <p:anim calcmode="lin" valueType="num">
                                      <p:cBhvr>
                                        <p:cTn id="22" dur="500" fill="hold"/>
                                        <p:tgtEl>
                                          <p:spTgt spid="18690"/>
                                        </p:tgtEl>
                                        <p:attrNameLst>
                                          <p:attrName>ppt_h</p:attrName>
                                        </p:attrNameLst>
                                      </p:cBhvr>
                                      <p:tavLst>
                                        <p:tav tm="0">
                                          <p:val>
                                            <p:fltVal val="0"/>
                                          </p:val>
                                        </p:tav>
                                        <p:tav tm="100000">
                                          <p:val>
                                            <p:strVal val="#ppt_h"/>
                                          </p:val>
                                        </p:tav>
                                      </p:tavLst>
                                    </p:anim>
                                    <p:animEffect transition="in" filter="fade">
                                      <p:cBhvr>
                                        <p:cTn id="23" dur="500"/>
                                        <p:tgtEl>
                                          <p:spTgt spid="1869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18771"/>
                                        </p:tgtEl>
                                        <p:attrNameLst>
                                          <p:attrName>style.visibility</p:attrName>
                                        </p:attrNameLst>
                                      </p:cBhvr>
                                      <p:to>
                                        <p:strVal val="visible"/>
                                      </p:to>
                                    </p:set>
                                    <p:anim calcmode="lin" valueType="num">
                                      <p:cBhvr>
                                        <p:cTn id="28" dur="500" fill="hold"/>
                                        <p:tgtEl>
                                          <p:spTgt spid="18771"/>
                                        </p:tgtEl>
                                        <p:attrNameLst>
                                          <p:attrName>ppt_w</p:attrName>
                                        </p:attrNameLst>
                                      </p:cBhvr>
                                      <p:tavLst>
                                        <p:tav tm="0">
                                          <p:val>
                                            <p:fltVal val="0"/>
                                          </p:val>
                                        </p:tav>
                                        <p:tav tm="100000">
                                          <p:val>
                                            <p:strVal val="#ppt_w"/>
                                          </p:val>
                                        </p:tav>
                                      </p:tavLst>
                                    </p:anim>
                                    <p:anim calcmode="lin" valueType="num">
                                      <p:cBhvr>
                                        <p:cTn id="29" dur="500" fill="hold"/>
                                        <p:tgtEl>
                                          <p:spTgt spid="18771"/>
                                        </p:tgtEl>
                                        <p:attrNameLst>
                                          <p:attrName>ppt_h</p:attrName>
                                        </p:attrNameLst>
                                      </p:cBhvr>
                                      <p:tavLst>
                                        <p:tav tm="0">
                                          <p:val>
                                            <p:fltVal val="0"/>
                                          </p:val>
                                        </p:tav>
                                        <p:tav tm="100000">
                                          <p:val>
                                            <p:strVal val="#ppt_h"/>
                                          </p:val>
                                        </p:tav>
                                      </p:tavLst>
                                    </p:anim>
                                    <p:animEffect transition="in" filter="fade">
                                      <p:cBhvr>
                                        <p:cTn id="30" dur="500"/>
                                        <p:tgtEl>
                                          <p:spTgt spid="18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p:cNvSpPr>
          <p:nvPr>
            <p:ph type="title"/>
          </p:nvPr>
        </p:nvSpPr>
        <p:spPr>
          <a:xfrm>
            <a:off x="762000" y="228600"/>
            <a:ext cx="7772400" cy="1143000"/>
          </a:xfrm>
        </p:spPr>
        <p:txBody>
          <a:bodyPr/>
          <a:lstStyle/>
          <a:p>
            <a:r>
              <a:rPr lang="en-US" altLang="en-US"/>
              <a:t>Methamphetamine</a:t>
            </a:r>
            <a:br>
              <a:rPr lang="en-US" altLang="en-US"/>
            </a:br>
            <a:r>
              <a:rPr lang="en-US" altLang="en-US" sz="3200" i="1"/>
              <a:t>Acute Psychological Effects</a:t>
            </a:r>
          </a:p>
        </p:txBody>
      </p:sp>
      <p:sp>
        <p:nvSpPr>
          <p:cNvPr id="64515" name="Rectangle 3"/>
          <p:cNvSpPr>
            <a:spLocks noGrp="1"/>
          </p:cNvSpPr>
          <p:nvPr>
            <p:ph type="body" sz="half" idx="1"/>
          </p:nvPr>
        </p:nvSpPr>
        <p:spPr>
          <a:xfrm>
            <a:off x="762000" y="2057400"/>
            <a:ext cx="3810000" cy="4114800"/>
          </a:xfrm>
        </p:spPr>
        <p:txBody>
          <a:bodyPr/>
          <a:lstStyle/>
          <a:p>
            <a:pPr>
              <a:buFont typeface="Arial" panose="020B0604020202020204" pitchFamily="34" charset="0"/>
              <a:buNone/>
            </a:pPr>
            <a:r>
              <a:rPr lang="en-US" altLang="en-US" sz="2800" b="1" u="sng" dirty="0">
                <a:solidFill>
                  <a:schemeClr val="tx2"/>
                </a:solidFill>
              </a:rPr>
              <a:t>Increases</a:t>
            </a:r>
          </a:p>
          <a:p>
            <a:pPr>
              <a:buClr>
                <a:srgbClr val="FFFF00"/>
              </a:buClr>
              <a:buFontTx/>
              <a:buChar char="•"/>
            </a:pPr>
            <a:r>
              <a:rPr lang="en-US" altLang="en-US" sz="2800" dirty="0"/>
              <a:t>Confidence  </a:t>
            </a:r>
          </a:p>
          <a:p>
            <a:pPr>
              <a:buClr>
                <a:srgbClr val="FFFF00"/>
              </a:buClr>
              <a:buFontTx/>
              <a:buChar char="•"/>
            </a:pPr>
            <a:r>
              <a:rPr lang="en-US" altLang="en-US" sz="2800" dirty="0"/>
              <a:t>Alertness </a:t>
            </a:r>
          </a:p>
          <a:p>
            <a:pPr>
              <a:buClr>
                <a:srgbClr val="FFFF00"/>
              </a:buClr>
              <a:buFontTx/>
              <a:buChar char="•"/>
            </a:pPr>
            <a:r>
              <a:rPr lang="en-US" altLang="en-US" sz="2800" dirty="0"/>
              <a:t>Mood</a:t>
            </a:r>
          </a:p>
          <a:p>
            <a:pPr>
              <a:buClr>
                <a:srgbClr val="FFFF00"/>
              </a:buClr>
              <a:buFontTx/>
              <a:buChar char="•"/>
            </a:pPr>
            <a:r>
              <a:rPr lang="en-US" altLang="en-US" sz="2800" dirty="0"/>
              <a:t>Sex drive</a:t>
            </a:r>
          </a:p>
          <a:p>
            <a:pPr>
              <a:buClr>
                <a:srgbClr val="FFFF00"/>
              </a:buClr>
              <a:buFontTx/>
              <a:buChar char="•"/>
            </a:pPr>
            <a:r>
              <a:rPr lang="en-US" altLang="en-US" sz="2800" dirty="0"/>
              <a:t>Energy</a:t>
            </a:r>
          </a:p>
          <a:p>
            <a:pPr>
              <a:buClr>
                <a:srgbClr val="FFFF00"/>
              </a:buClr>
              <a:buFontTx/>
              <a:buChar char="•"/>
            </a:pPr>
            <a:r>
              <a:rPr lang="en-US" altLang="en-US" sz="2800" dirty="0"/>
              <a:t>Talkativeness</a:t>
            </a:r>
          </a:p>
        </p:txBody>
      </p:sp>
      <p:sp>
        <p:nvSpPr>
          <p:cNvPr id="64516" name="Rectangle 4"/>
          <p:cNvSpPr>
            <a:spLocks noGrp="1"/>
          </p:cNvSpPr>
          <p:nvPr>
            <p:ph type="body" sz="half" idx="2"/>
          </p:nvPr>
        </p:nvSpPr>
        <p:spPr>
          <a:xfrm>
            <a:off x="4953000" y="2057400"/>
            <a:ext cx="3810000" cy="4114800"/>
          </a:xfrm>
        </p:spPr>
        <p:txBody>
          <a:bodyPr>
            <a:normAutofit/>
          </a:bodyPr>
          <a:lstStyle/>
          <a:p>
            <a:pPr>
              <a:buFont typeface="Arial" panose="020B0604020202020204" pitchFamily="34" charset="0"/>
              <a:buNone/>
            </a:pPr>
            <a:r>
              <a:rPr lang="en-US" altLang="en-US" sz="2800" b="1" u="sng" dirty="0">
                <a:solidFill>
                  <a:schemeClr val="tx2"/>
                </a:solidFill>
              </a:rPr>
              <a:t>Decreases</a:t>
            </a:r>
            <a:r>
              <a:rPr lang="en-US" altLang="en-US" sz="2800" b="1" dirty="0"/>
              <a:t> </a:t>
            </a:r>
          </a:p>
          <a:p>
            <a:pPr>
              <a:buClr>
                <a:srgbClr val="FFFF00"/>
              </a:buClr>
              <a:buFontTx/>
              <a:buChar char="•"/>
            </a:pPr>
            <a:r>
              <a:rPr lang="en-US" altLang="en-US" sz="2800" dirty="0"/>
              <a:t>Boredom</a:t>
            </a:r>
          </a:p>
          <a:p>
            <a:pPr>
              <a:buClr>
                <a:srgbClr val="FFFF00"/>
              </a:buClr>
              <a:buFontTx/>
              <a:buChar char="•"/>
            </a:pPr>
            <a:r>
              <a:rPr lang="en-US" altLang="en-US" sz="2800" dirty="0"/>
              <a:t>Loneliness</a:t>
            </a:r>
          </a:p>
          <a:p>
            <a:pPr>
              <a:buClr>
                <a:srgbClr val="FFFF00"/>
              </a:buClr>
              <a:buFontTx/>
              <a:buChar char="•"/>
            </a:pPr>
            <a:r>
              <a:rPr lang="en-US" altLang="en-US" sz="2800" dirty="0"/>
              <a:t>Timidity</a:t>
            </a:r>
            <a:endParaRPr lang="en-US" altLang="en-US" sz="2800" b="1" dirty="0"/>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55</a:t>
            </a:r>
            <a:endParaRPr lang="en-US" altLang="en-US" sz="1200" dirty="0">
              <a:solidFill>
                <a:schemeClr val="tx1"/>
              </a:solidFill>
            </a:endParaRPr>
          </a:p>
        </p:txBody>
      </p:sp>
    </p:spTree>
    <p:extLst>
      <p:ext uri="{BB962C8B-B14F-4D97-AF65-F5344CB8AC3E}">
        <p14:creationId xmlns:p14="http://schemas.microsoft.com/office/powerpoint/2010/main" val="16863186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685800" y="228600"/>
            <a:ext cx="7772400" cy="1295400"/>
          </a:xfrm>
        </p:spPr>
        <p:txBody>
          <a:bodyPr>
            <a:normAutofit fontScale="90000"/>
          </a:bodyPr>
          <a:lstStyle/>
          <a:p>
            <a:r>
              <a:rPr lang="en-US" altLang="en-US"/>
              <a:t>Methamphetamine</a:t>
            </a:r>
            <a:br>
              <a:rPr lang="en-US" altLang="en-US"/>
            </a:br>
            <a:r>
              <a:rPr lang="en-US" altLang="en-US" sz="3200" i="1"/>
              <a:t>Chronic Physical Effects</a:t>
            </a:r>
            <a:r>
              <a:rPr lang="en-US" altLang="en-US"/>
              <a:t> </a:t>
            </a:r>
          </a:p>
        </p:txBody>
      </p:sp>
      <p:sp>
        <p:nvSpPr>
          <p:cNvPr id="65539" name="Rectangle 3"/>
          <p:cNvSpPr>
            <a:spLocks noGrp="1"/>
          </p:cNvSpPr>
          <p:nvPr>
            <p:ph type="body" idx="1"/>
          </p:nvPr>
        </p:nvSpPr>
        <p:spPr>
          <a:xfrm>
            <a:off x="762000" y="2286000"/>
            <a:ext cx="3657600" cy="3733800"/>
          </a:xfrm>
        </p:spPr>
        <p:txBody>
          <a:bodyPr/>
          <a:lstStyle/>
          <a:p>
            <a:pPr>
              <a:lnSpc>
                <a:spcPct val="90000"/>
              </a:lnSpc>
              <a:buClr>
                <a:srgbClr val="FFFF00"/>
              </a:buClr>
              <a:buFontTx/>
              <a:buChar char="•"/>
            </a:pPr>
            <a:r>
              <a:rPr lang="en-US" altLang="en-US" sz="2800" dirty="0">
                <a:solidFill>
                  <a:schemeClr val="tx1"/>
                </a:solidFill>
                <a:latin typeface="+mj-lt"/>
              </a:rPr>
              <a:t>Tremor</a:t>
            </a:r>
          </a:p>
          <a:p>
            <a:pPr>
              <a:lnSpc>
                <a:spcPct val="90000"/>
              </a:lnSpc>
              <a:buClr>
                <a:srgbClr val="FFFF00"/>
              </a:buClr>
              <a:buFontTx/>
              <a:buChar char="•"/>
            </a:pPr>
            <a:r>
              <a:rPr lang="en-US" altLang="en-US" sz="2800" dirty="0">
                <a:solidFill>
                  <a:schemeClr val="tx1"/>
                </a:solidFill>
                <a:latin typeface="+mj-lt"/>
              </a:rPr>
              <a:t>Weakness</a:t>
            </a:r>
          </a:p>
          <a:p>
            <a:pPr>
              <a:lnSpc>
                <a:spcPct val="90000"/>
              </a:lnSpc>
              <a:buClr>
                <a:srgbClr val="FFFF00"/>
              </a:buClr>
              <a:buFontTx/>
              <a:buChar char="•"/>
            </a:pPr>
            <a:r>
              <a:rPr lang="en-US" altLang="en-US" sz="2800" dirty="0">
                <a:solidFill>
                  <a:schemeClr val="tx1"/>
                </a:solidFill>
                <a:latin typeface="+mj-lt"/>
              </a:rPr>
              <a:t>Dry mouth</a:t>
            </a:r>
          </a:p>
          <a:p>
            <a:pPr>
              <a:lnSpc>
                <a:spcPct val="90000"/>
              </a:lnSpc>
              <a:buClr>
                <a:srgbClr val="FFFF00"/>
              </a:buClr>
              <a:buFontTx/>
              <a:buChar char="•"/>
            </a:pPr>
            <a:r>
              <a:rPr lang="en-US" altLang="en-US" sz="2800" dirty="0">
                <a:solidFill>
                  <a:schemeClr val="tx1"/>
                </a:solidFill>
                <a:latin typeface="+mj-lt"/>
              </a:rPr>
              <a:t>Weight loss</a:t>
            </a:r>
          </a:p>
          <a:p>
            <a:pPr>
              <a:lnSpc>
                <a:spcPct val="90000"/>
              </a:lnSpc>
              <a:buClr>
                <a:srgbClr val="FFFF00"/>
              </a:buClr>
              <a:buFontTx/>
              <a:buChar char="•"/>
            </a:pPr>
            <a:r>
              <a:rPr lang="en-US" altLang="en-US" sz="2800" dirty="0">
                <a:solidFill>
                  <a:schemeClr val="tx1"/>
                </a:solidFill>
                <a:latin typeface="+mj-lt"/>
              </a:rPr>
              <a:t>Cough</a:t>
            </a:r>
          </a:p>
          <a:p>
            <a:pPr>
              <a:lnSpc>
                <a:spcPct val="90000"/>
              </a:lnSpc>
              <a:buClr>
                <a:srgbClr val="FFFF00"/>
              </a:buClr>
              <a:buFontTx/>
              <a:buChar char="•"/>
            </a:pPr>
            <a:r>
              <a:rPr lang="en-US" altLang="en-US" sz="2800" dirty="0">
                <a:solidFill>
                  <a:schemeClr val="tx1"/>
                </a:solidFill>
                <a:latin typeface="+mj-lt"/>
              </a:rPr>
              <a:t>Sinus infection</a:t>
            </a:r>
          </a:p>
        </p:txBody>
      </p:sp>
      <p:sp>
        <p:nvSpPr>
          <p:cNvPr id="65540" name="Rectangle 4"/>
          <p:cNvSpPr>
            <a:spLocks noChangeArrowheads="1"/>
          </p:cNvSpPr>
          <p:nvPr/>
        </p:nvSpPr>
        <p:spPr bwMode="auto">
          <a:xfrm>
            <a:off x="4343400" y="228600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nSpc>
                <a:spcPct val="90000"/>
              </a:lnSpc>
              <a:buClr>
                <a:srgbClr val="FFFF00"/>
              </a:buClr>
              <a:buFontTx/>
              <a:buChar char="•"/>
            </a:pPr>
            <a:r>
              <a:rPr lang="en-US" altLang="en-US">
                <a:solidFill>
                  <a:schemeClr val="tx1"/>
                </a:solidFill>
                <a:latin typeface="+mj-lt"/>
              </a:rPr>
              <a:t>Sweating</a:t>
            </a:r>
          </a:p>
          <a:p>
            <a:pPr>
              <a:lnSpc>
                <a:spcPct val="90000"/>
              </a:lnSpc>
              <a:buClr>
                <a:srgbClr val="FFFF00"/>
              </a:buClr>
              <a:buFontTx/>
              <a:buChar char="•"/>
            </a:pPr>
            <a:r>
              <a:rPr lang="en-US" altLang="en-US">
                <a:solidFill>
                  <a:schemeClr val="tx1"/>
                </a:solidFill>
                <a:latin typeface="+mj-lt"/>
              </a:rPr>
              <a:t>Burned lips; sore nose</a:t>
            </a:r>
          </a:p>
          <a:p>
            <a:pPr>
              <a:lnSpc>
                <a:spcPct val="90000"/>
              </a:lnSpc>
              <a:buClr>
                <a:srgbClr val="FFFF00"/>
              </a:buClr>
              <a:buFontTx/>
              <a:buChar char="•"/>
            </a:pPr>
            <a:r>
              <a:rPr lang="en-US" altLang="en-US">
                <a:solidFill>
                  <a:schemeClr val="tx1"/>
                </a:solidFill>
                <a:latin typeface="+mj-lt"/>
              </a:rPr>
              <a:t>Oily skin/complexion</a:t>
            </a:r>
          </a:p>
          <a:p>
            <a:pPr>
              <a:lnSpc>
                <a:spcPct val="90000"/>
              </a:lnSpc>
              <a:buClr>
                <a:srgbClr val="FFFF00"/>
              </a:buClr>
              <a:buFontTx/>
              <a:buChar char="•"/>
            </a:pPr>
            <a:r>
              <a:rPr lang="en-US" altLang="en-US">
                <a:solidFill>
                  <a:schemeClr val="tx1"/>
                </a:solidFill>
                <a:latin typeface="+mj-lt"/>
              </a:rPr>
              <a:t>Headaches</a:t>
            </a:r>
          </a:p>
          <a:p>
            <a:pPr>
              <a:lnSpc>
                <a:spcPct val="90000"/>
              </a:lnSpc>
              <a:buClr>
                <a:srgbClr val="FFFF00"/>
              </a:buClr>
              <a:buFontTx/>
              <a:buChar char="•"/>
            </a:pPr>
            <a:r>
              <a:rPr lang="en-US" altLang="en-US">
                <a:solidFill>
                  <a:schemeClr val="tx1"/>
                </a:solidFill>
                <a:latin typeface="+mj-lt"/>
              </a:rPr>
              <a:t>Diarrhea</a:t>
            </a:r>
          </a:p>
          <a:p>
            <a:pPr>
              <a:lnSpc>
                <a:spcPct val="90000"/>
              </a:lnSpc>
              <a:buClr>
                <a:srgbClr val="FFFF00"/>
              </a:buClr>
              <a:buFontTx/>
              <a:buChar char="•"/>
            </a:pPr>
            <a:r>
              <a:rPr lang="en-US" altLang="en-US">
                <a:solidFill>
                  <a:schemeClr val="tx1"/>
                </a:solidFill>
                <a:latin typeface="+mj-lt"/>
              </a:rPr>
              <a:t>Anorexia</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56</a:t>
            </a:r>
            <a:endParaRPr lang="en-US" altLang="en-US" sz="1200" dirty="0"/>
          </a:p>
        </p:txBody>
      </p:sp>
    </p:spTree>
    <p:extLst>
      <p:ext uri="{BB962C8B-B14F-4D97-AF65-F5344CB8AC3E}">
        <p14:creationId xmlns:p14="http://schemas.microsoft.com/office/powerpoint/2010/main" val="39015779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11m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752600"/>
            <a:ext cx="4662883" cy="3773202"/>
          </a:xfrm>
          <a:prstGeom prst="rect">
            <a:avLst/>
          </a:prstGeom>
          <a:noFill/>
          <a:ln w="38100">
            <a:solidFill>
              <a:srgbClr val="00CCFF"/>
            </a:solidFill>
            <a:miter lim="800000"/>
            <a:headEnd/>
            <a:tailEnd/>
          </a:ln>
          <a:extLst>
            <a:ext uri="{909E8E84-426E-40DD-AFC4-6F175D3DCCD1}">
              <a14:hiddenFill xmlns:a14="http://schemas.microsoft.com/office/drawing/2010/main">
                <a:solidFill>
                  <a:schemeClr val="accent1"/>
                </a:solidFill>
              </a14:hiddenFill>
            </a:ext>
          </a:extLst>
        </p:spPr>
      </p:pic>
      <p:sp>
        <p:nvSpPr>
          <p:cNvPr id="67588" name="Text Box 4"/>
          <p:cNvSpPr txBox="1">
            <a:spLocks noChangeArrowheads="1"/>
          </p:cNvSpPr>
          <p:nvPr/>
        </p:nvSpPr>
        <p:spPr bwMode="auto">
          <a:xfrm>
            <a:off x="228600" y="480536"/>
            <a:ext cx="89154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0"/>
              </a:spcBef>
              <a:buFontTx/>
              <a:buNone/>
            </a:pPr>
            <a:r>
              <a:rPr lang="en-US" altLang="en-US" sz="4200" dirty="0">
                <a:solidFill>
                  <a:schemeClr val="tx1">
                    <a:lumMod val="85000"/>
                  </a:schemeClr>
                </a:solidFill>
                <a:latin typeface="+mj-lt"/>
              </a:rPr>
              <a:t>Meth Use Leads to Severe Tooth Decay</a:t>
            </a:r>
          </a:p>
        </p:txBody>
      </p:sp>
      <p:sp>
        <p:nvSpPr>
          <p:cNvPr id="67590" name="Rectangle 6"/>
          <p:cNvSpPr>
            <a:spLocks noChangeArrowheads="1"/>
          </p:cNvSpPr>
          <p:nvPr/>
        </p:nvSpPr>
        <p:spPr bwMode="auto">
          <a:xfrm>
            <a:off x="0" y="6546850"/>
            <a:ext cx="350871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30000"/>
              </a:spcBef>
              <a:buFontTx/>
              <a:buNone/>
            </a:pPr>
            <a:r>
              <a:rPr lang="en-US" altLang="en-US" sz="1400" dirty="0">
                <a:solidFill>
                  <a:schemeClr val="tx2"/>
                </a:solidFill>
              </a:rPr>
              <a:t>SOURCE: American Dental Association, 2017.</a:t>
            </a:r>
          </a:p>
        </p:txBody>
      </p:sp>
      <p:sp>
        <p:nvSpPr>
          <p:cNvPr id="3" name="Content Placeholder 2"/>
          <p:cNvSpPr>
            <a:spLocks noGrp="1"/>
          </p:cNvSpPr>
          <p:nvPr>
            <p:ph idx="1"/>
          </p:nvPr>
        </p:nvSpPr>
        <p:spPr>
          <a:xfrm>
            <a:off x="228600" y="1904785"/>
            <a:ext cx="3429000" cy="4419815"/>
          </a:xfrm>
        </p:spPr>
        <p:txBody>
          <a:bodyPr>
            <a:normAutofit/>
          </a:bodyPr>
          <a:lstStyle/>
          <a:p>
            <a:r>
              <a:rPr lang="en-US" sz="3200" dirty="0"/>
              <a:t>“Meth mouth” is characterized by </a:t>
            </a:r>
            <a:r>
              <a:rPr lang="en-US" sz="3200" dirty="0">
                <a:solidFill>
                  <a:schemeClr val="tx2"/>
                </a:solidFill>
              </a:rPr>
              <a:t>severe tooth decay </a:t>
            </a:r>
            <a:r>
              <a:rPr lang="en-US" sz="3200" dirty="0"/>
              <a:t>and </a:t>
            </a:r>
            <a:r>
              <a:rPr lang="en-US" sz="3200" dirty="0">
                <a:solidFill>
                  <a:schemeClr val="tx2"/>
                </a:solidFill>
              </a:rPr>
              <a:t>gum disease</a:t>
            </a:r>
          </a:p>
          <a:p>
            <a:r>
              <a:rPr lang="en-US" sz="3200" dirty="0"/>
              <a:t>Teeth often </a:t>
            </a:r>
            <a:r>
              <a:rPr lang="en-US" sz="3200" dirty="0">
                <a:solidFill>
                  <a:schemeClr val="tx2"/>
                </a:solidFill>
              </a:rPr>
              <a:t>break</a:t>
            </a:r>
            <a:r>
              <a:rPr lang="en-US" sz="3200" dirty="0"/>
              <a:t> or </a:t>
            </a:r>
            <a:r>
              <a:rPr lang="en-US" sz="3200" dirty="0">
                <a:solidFill>
                  <a:schemeClr val="tx2"/>
                </a:solidFill>
              </a:rPr>
              <a:t>fall out</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smtClean="0"/>
              <a:t>57</a:t>
            </a:r>
            <a:endParaRPr lang="en-US" altLang="en-US" sz="1200" dirty="0"/>
          </a:p>
        </p:txBody>
      </p:sp>
    </p:spTree>
    <p:extLst>
      <p:ext uri="{BB962C8B-B14F-4D97-AF65-F5344CB8AC3E}">
        <p14:creationId xmlns:p14="http://schemas.microsoft.com/office/powerpoint/2010/main" val="1749784000"/>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p:cNvSpPr>
          <p:nvPr>
            <p:ph type="title"/>
          </p:nvPr>
        </p:nvSpPr>
        <p:spPr>
          <a:xfrm>
            <a:off x="685800" y="228600"/>
            <a:ext cx="7772400" cy="1295400"/>
          </a:xfrm>
        </p:spPr>
        <p:txBody>
          <a:bodyPr>
            <a:normAutofit fontScale="90000"/>
          </a:bodyPr>
          <a:lstStyle/>
          <a:p>
            <a:r>
              <a:rPr lang="en-US" altLang="en-US" dirty="0"/>
              <a:t>Methamphetamine</a:t>
            </a:r>
            <a:br>
              <a:rPr lang="en-US" altLang="en-US" dirty="0"/>
            </a:br>
            <a:r>
              <a:rPr lang="en-US" altLang="en-US" sz="3200" i="1" dirty="0"/>
              <a:t>Chronic Psychological Effects</a:t>
            </a:r>
            <a:r>
              <a:rPr lang="en-US" altLang="en-US" dirty="0"/>
              <a:t> </a:t>
            </a:r>
          </a:p>
        </p:txBody>
      </p:sp>
      <p:sp>
        <p:nvSpPr>
          <p:cNvPr id="65539" name="Rectangle 3"/>
          <p:cNvSpPr>
            <a:spLocks noGrp="1"/>
          </p:cNvSpPr>
          <p:nvPr>
            <p:ph type="body" idx="1"/>
          </p:nvPr>
        </p:nvSpPr>
        <p:spPr>
          <a:xfrm>
            <a:off x="762000" y="2286000"/>
            <a:ext cx="3657600" cy="3733800"/>
          </a:xfrm>
        </p:spPr>
        <p:txBody>
          <a:bodyPr/>
          <a:lstStyle/>
          <a:p>
            <a:pPr>
              <a:lnSpc>
                <a:spcPct val="90000"/>
              </a:lnSpc>
              <a:buClr>
                <a:schemeClr val="tx2"/>
              </a:buClr>
              <a:buFontTx/>
              <a:buChar char="•"/>
            </a:pPr>
            <a:r>
              <a:rPr lang="en-US" altLang="en-US" sz="2800" dirty="0">
                <a:solidFill>
                  <a:schemeClr val="tx1"/>
                </a:solidFill>
                <a:latin typeface="+mj-lt"/>
              </a:rPr>
              <a:t>Confusion</a:t>
            </a:r>
          </a:p>
          <a:p>
            <a:pPr>
              <a:lnSpc>
                <a:spcPct val="90000"/>
              </a:lnSpc>
              <a:buClr>
                <a:schemeClr val="tx2"/>
              </a:buClr>
              <a:buFontTx/>
              <a:buChar char="•"/>
            </a:pPr>
            <a:r>
              <a:rPr lang="en-US" altLang="en-US" sz="2800" dirty="0">
                <a:solidFill>
                  <a:schemeClr val="tx1"/>
                </a:solidFill>
                <a:latin typeface="+mj-lt"/>
              </a:rPr>
              <a:t>Concentration</a:t>
            </a:r>
          </a:p>
          <a:p>
            <a:pPr>
              <a:lnSpc>
                <a:spcPct val="90000"/>
              </a:lnSpc>
              <a:buClr>
                <a:schemeClr val="tx2"/>
              </a:buClr>
              <a:buFontTx/>
              <a:buChar char="•"/>
            </a:pPr>
            <a:r>
              <a:rPr lang="en-US" altLang="en-US" sz="2800" dirty="0">
                <a:solidFill>
                  <a:schemeClr val="tx1"/>
                </a:solidFill>
                <a:latin typeface="+mj-lt"/>
              </a:rPr>
              <a:t>Hallucinations</a:t>
            </a:r>
          </a:p>
          <a:p>
            <a:pPr>
              <a:lnSpc>
                <a:spcPct val="90000"/>
              </a:lnSpc>
              <a:buClr>
                <a:schemeClr val="tx2"/>
              </a:buClr>
              <a:buFontTx/>
              <a:buChar char="•"/>
            </a:pPr>
            <a:r>
              <a:rPr lang="en-US" altLang="en-US" sz="2800" dirty="0">
                <a:solidFill>
                  <a:schemeClr val="tx1"/>
                </a:solidFill>
                <a:latin typeface="+mj-lt"/>
              </a:rPr>
              <a:t>Fatigue</a:t>
            </a:r>
          </a:p>
          <a:p>
            <a:pPr>
              <a:lnSpc>
                <a:spcPct val="90000"/>
              </a:lnSpc>
              <a:buClr>
                <a:schemeClr val="tx2"/>
              </a:buClr>
              <a:buFontTx/>
              <a:buChar char="•"/>
            </a:pPr>
            <a:r>
              <a:rPr lang="en-US" altLang="en-US" sz="2800" dirty="0">
                <a:solidFill>
                  <a:schemeClr val="tx1"/>
                </a:solidFill>
                <a:latin typeface="+mj-lt"/>
              </a:rPr>
              <a:t>Memory loss</a:t>
            </a:r>
          </a:p>
          <a:p>
            <a:pPr>
              <a:lnSpc>
                <a:spcPct val="90000"/>
              </a:lnSpc>
              <a:buClr>
                <a:schemeClr val="tx2"/>
              </a:buClr>
              <a:buFontTx/>
              <a:buChar char="•"/>
            </a:pPr>
            <a:r>
              <a:rPr lang="en-US" altLang="en-US" sz="2800" dirty="0">
                <a:solidFill>
                  <a:schemeClr val="tx1"/>
                </a:solidFill>
                <a:latin typeface="+mj-lt"/>
              </a:rPr>
              <a:t>Insomnia</a:t>
            </a:r>
          </a:p>
        </p:txBody>
      </p:sp>
      <p:sp>
        <p:nvSpPr>
          <p:cNvPr id="65540" name="Rectangle 4"/>
          <p:cNvSpPr>
            <a:spLocks noChangeArrowheads="1"/>
          </p:cNvSpPr>
          <p:nvPr/>
        </p:nvSpPr>
        <p:spPr bwMode="auto">
          <a:xfrm>
            <a:off x="4343400" y="228600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lnSpc>
                <a:spcPct val="90000"/>
              </a:lnSpc>
              <a:buClr>
                <a:schemeClr val="tx2"/>
              </a:buClr>
              <a:buFontTx/>
              <a:buChar char="•"/>
            </a:pPr>
            <a:r>
              <a:rPr lang="en-US" altLang="en-US" dirty="0">
                <a:solidFill>
                  <a:schemeClr val="tx1"/>
                </a:solidFill>
                <a:latin typeface="+mj-lt"/>
              </a:rPr>
              <a:t>Irritability</a:t>
            </a:r>
          </a:p>
          <a:p>
            <a:pPr>
              <a:lnSpc>
                <a:spcPct val="90000"/>
              </a:lnSpc>
              <a:buClr>
                <a:schemeClr val="tx2"/>
              </a:buClr>
              <a:buFontTx/>
              <a:buChar char="•"/>
            </a:pPr>
            <a:r>
              <a:rPr lang="en-US" altLang="en-US" dirty="0">
                <a:solidFill>
                  <a:schemeClr val="tx1"/>
                </a:solidFill>
                <a:latin typeface="+mj-lt"/>
              </a:rPr>
              <a:t>Paranoia</a:t>
            </a:r>
          </a:p>
          <a:p>
            <a:pPr>
              <a:lnSpc>
                <a:spcPct val="90000"/>
              </a:lnSpc>
              <a:buClr>
                <a:schemeClr val="tx2"/>
              </a:buClr>
              <a:buFontTx/>
              <a:buChar char="•"/>
            </a:pPr>
            <a:r>
              <a:rPr lang="en-US" altLang="en-US" dirty="0">
                <a:solidFill>
                  <a:schemeClr val="tx1"/>
                </a:solidFill>
                <a:latin typeface="+mj-lt"/>
              </a:rPr>
              <a:t>Panic reactions</a:t>
            </a:r>
          </a:p>
          <a:p>
            <a:pPr>
              <a:lnSpc>
                <a:spcPct val="90000"/>
              </a:lnSpc>
              <a:buClr>
                <a:schemeClr val="tx2"/>
              </a:buClr>
              <a:buFontTx/>
              <a:buChar char="•"/>
            </a:pPr>
            <a:r>
              <a:rPr lang="en-US" altLang="en-US" dirty="0">
                <a:solidFill>
                  <a:schemeClr val="tx1"/>
                </a:solidFill>
                <a:latin typeface="+mj-lt"/>
              </a:rPr>
              <a:t>Depression</a:t>
            </a:r>
          </a:p>
          <a:p>
            <a:pPr>
              <a:lnSpc>
                <a:spcPct val="90000"/>
              </a:lnSpc>
              <a:buClr>
                <a:schemeClr val="tx2"/>
              </a:buClr>
              <a:buFontTx/>
              <a:buChar char="•"/>
            </a:pPr>
            <a:r>
              <a:rPr lang="en-US" altLang="en-US" dirty="0">
                <a:solidFill>
                  <a:schemeClr val="tx1"/>
                </a:solidFill>
                <a:latin typeface="+mj-lt"/>
              </a:rPr>
              <a:t>Anger</a:t>
            </a:r>
          </a:p>
          <a:p>
            <a:pPr>
              <a:lnSpc>
                <a:spcPct val="90000"/>
              </a:lnSpc>
              <a:buClr>
                <a:schemeClr val="tx2"/>
              </a:buClr>
              <a:buFontTx/>
              <a:buChar char="•"/>
            </a:pPr>
            <a:r>
              <a:rPr lang="en-US" altLang="en-US" dirty="0">
                <a:solidFill>
                  <a:schemeClr val="tx1"/>
                </a:solidFill>
                <a:latin typeface="+mj-lt"/>
              </a:rPr>
              <a:t>Psychosis</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58</a:t>
            </a:r>
            <a:endParaRPr lang="en-US" altLang="en-US" sz="1200" dirty="0"/>
          </a:p>
        </p:txBody>
      </p:sp>
    </p:spTree>
    <p:extLst>
      <p:ext uri="{BB962C8B-B14F-4D97-AF65-F5344CB8AC3E}">
        <p14:creationId xmlns:p14="http://schemas.microsoft.com/office/powerpoint/2010/main" val="147562932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81000"/>
            <a:ext cx="8953500" cy="1184059"/>
          </a:xfrm>
        </p:spPr>
        <p:txBody>
          <a:bodyPr>
            <a:normAutofit/>
          </a:bodyPr>
          <a:lstStyle/>
          <a:p>
            <a:r>
              <a:rPr lang="en-US" sz="3800" dirty="0"/>
              <a:t>Effects of Maternal </a:t>
            </a:r>
            <a:r>
              <a:rPr lang="en-US" sz="3800" dirty="0" smtClean="0"/>
              <a:t>Methamphetamine </a:t>
            </a:r>
            <a:r>
              <a:rPr lang="en-US" sz="3800" dirty="0"/>
              <a:t>Use</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59</a:t>
            </a:fld>
            <a:endParaRPr lang="en-US" altLang="en-US" dirty="0"/>
          </a:p>
        </p:txBody>
      </p:sp>
      <p:sp>
        <p:nvSpPr>
          <p:cNvPr id="6" name="Content Placeholder 2"/>
          <p:cNvSpPr txBox="1">
            <a:spLocks/>
          </p:cNvSpPr>
          <p:nvPr/>
        </p:nvSpPr>
        <p:spPr>
          <a:xfrm>
            <a:off x="457200" y="1600200"/>
            <a:ext cx="8534400" cy="4761129"/>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dirty="0"/>
              <a:t>Increased rates of </a:t>
            </a:r>
            <a:r>
              <a:rPr lang="en-US" sz="3200" dirty="0">
                <a:solidFill>
                  <a:schemeClr val="tx2"/>
                </a:solidFill>
              </a:rPr>
              <a:t>premature </a:t>
            </a:r>
            <a:br>
              <a:rPr lang="en-US" sz="3200" dirty="0">
                <a:solidFill>
                  <a:schemeClr val="tx2"/>
                </a:solidFill>
              </a:rPr>
            </a:br>
            <a:r>
              <a:rPr lang="en-US" sz="3200" dirty="0">
                <a:solidFill>
                  <a:schemeClr val="tx2"/>
                </a:solidFill>
              </a:rPr>
              <a:t>delivery</a:t>
            </a:r>
          </a:p>
          <a:p>
            <a:r>
              <a:rPr lang="en-US" sz="3200" dirty="0"/>
              <a:t>Placental </a:t>
            </a:r>
            <a:r>
              <a:rPr lang="en-US" sz="3200" dirty="0">
                <a:solidFill>
                  <a:schemeClr val="tx2"/>
                </a:solidFill>
              </a:rPr>
              <a:t>abruption</a:t>
            </a:r>
          </a:p>
          <a:p>
            <a:r>
              <a:rPr lang="en-US" sz="3200" dirty="0"/>
              <a:t>Small </a:t>
            </a:r>
            <a:r>
              <a:rPr lang="en-US" sz="3200" dirty="0">
                <a:solidFill>
                  <a:schemeClr val="tx2"/>
                </a:solidFill>
              </a:rPr>
              <a:t>size</a:t>
            </a:r>
            <a:r>
              <a:rPr lang="en-US" sz="3200" dirty="0"/>
              <a:t> and </a:t>
            </a:r>
            <a:r>
              <a:rPr lang="en-US" sz="3200" dirty="0">
                <a:solidFill>
                  <a:schemeClr val="tx2"/>
                </a:solidFill>
              </a:rPr>
              <a:t>lethargy</a:t>
            </a:r>
          </a:p>
          <a:p>
            <a:r>
              <a:rPr lang="en-US" sz="3200" dirty="0"/>
              <a:t>Cardiac and brain </a:t>
            </a:r>
            <a:r>
              <a:rPr lang="en-US" sz="3200" dirty="0">
                <a:solidFill>
                  <a:schemeClr val="tx2"/>
                </a:solidFill>
              </a:rPr>
              <a:t>abnormalities</a:t>
            </a:r>
          </a:p>
          <a:p>
            <a:r>
              <a:rPr lang="en-US" sz="3200" dirty="0"/>
              <a:t>Neurological problems</a:t>
            </a:r>
          </a:p>
          <a:p>
            <a:pPr lvl="1"/>
            <a:r>
              <a:rPr lang="en-US" sz="3200" dirty="0">
                <a:solidFill>
                  <a:schemeClr val="tx2"/>
                </a:solidFill>
              </a:rPr>
              <a:t>Decreased arousal</a:t>
            </a:r>
          </a:p>
          <a:p>
            <a:pPr lvl="1"/>
            <a:r>
              <a:rPr lang="en-US" sz="3200" dirty="0">
                <a:solidFill>
                  <a:schemeClr val="tx2"/>
                </a:solidFill>
              </a:rPr>
              <a:t>Increased stress</a:t>
            </a:r>
          </a:p>
          <a:p>
            <a:pPr lvl="1"/>
            <a:r>
              <a:rPr lang="en-US" sz="3200" dirty="0">
                <a:solidFill>
                  <a:schemeClr val="tx2"/>
                </a:solidFill>
              </a:rPr>
              <a:t>Attention impairments</a:t>
            </a:r>
          </a:p>
          <a:p>
            <a:endParaRPr lang="en-US" sz="32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38" r="44885" b="1348"/>
          <a:stretch/>
        </p:blipFill>
        <p:spPr>
          <a:xfrm flipH="1">
            <a:off x="6194607" y="1992405"/>
            <a:ext cx="2776445" cy="3276600"/>
          </a:xfrm>
          <a:prstGeom prst="rect">
            <a:avLst/>
          </a:prstGeom>
          <a:effectLst>
            <a:softEdge rad="63500"/>
          </a:effectLst>
        </p:spPr>
      </p:pic>
      <p:sp>
        <p:nvSpPr>
          <p:cNvPr id="8" name="Rectangle 6"/>
          <p:cNvSpPr>
            <a:spLocks noChangeArrowheads="1"/>
          </p:cNvSpPr>
          <p:nvPr/>
        </p:nvSpPr>
        <p:spPr bwMode="auto">
          <a:xfrm>
            <a:off x="0" y="6546850"/>
            <a:ext cx="53626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30000"/>
              </a:spcBef>
              <a:buFontTx/>
              <a:buNone/>
            </a:pPr>
            <a:r>
              <a:rPr lang="en-US" altLang="en-US" sz="1400" dirty="0">
                <a:solidFill>
                  <a:schemeClr val="tx2"/>
                </a:solidFill>
              </a:rPr>
              <a:t>SOURCE: </a:t>
            </a:r>
            <a:r>
              <a:rPr lang="en-US" altLang="en-US" sz="1400" dirty="0" smtClean="0">
                <a:solidFill>
                  <a:schemeClr val="tx2"/>
                </a:solidFill>
              </a:rPr>
              <a:t>American Congress of Obstetricians and Gynecologists, 2017.</a:t>
            </a:r>
            <a:endParaRPr lang="en-US" altLang="en-US" sz="1400" dirty="0">
              <a:solidFill>
                <a:schemeClr val="tx2"/>
              </a:solidFill>
            </a:endParaRPr>
          </a:p>
        </p:txBody>
      </p:sp>
    </p:spTree>
    <p:extLst>
      <p:ext uri="{BB962C8B-B14F-4D97-AF65-F5344CB8AC3E}">
        <p14:creationId xmlns:p14="http://schemas.microsoft.com/office/powerpoint/2010/main" val="40444450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PAnswers"/>
          <p:cNvSpPr>
            <a:spLocks noGrp="1"/>
          </p:cNvSpPr>
          <p:nvPr>
            <p:ph idx="1"/>
            <p:custDataLst>
              <p:tags r:id="rId2"/>
            </p:custDataLst>
          </p:nvPr>
        </p:nvSpPr>
        <p:spPr>
          <a:xfrm>
            <a:off x="685800" y="2667000"/>
            <a:ext cx="8229600" cy="34591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True</a:t>
            </a:r>
          </a:p>
          <a:p>
            <a:pPr marL="971550" lvl="1" indent="-514350">
              <a:buClr>
                <a:schemeClr val="tx2">
                  <a:lumMod val="60000"/>
                  <a:lumOff val="40000"/>
                </a:schemeClr>
              </a:buClr>
              <a:buFont typeface="Arial" panose="020B0604020202020204" pitchFamily="34" charset="0"/>
              <a:buAutoNum type="alphaUcPeriod"/>
            </a:pPr>
            <a:r>
              <a:rPr lang="en-US" altLang="en-US" sz="3200" dirty="0"/>
              <a:t>False</a:t>
            </a:r>
          </a:p>
        </p:txBody>
      </p:sp>
      <p:sp>
        <p:nvSpPr>
          <p:cNvPr id="7171" name="Rectangle 3"/>
          <p:cNvSpPr>
            <a:spLocks noChangeArrowheads="1"/>
          </p:cNvSpPr>
          <p:nvPr/>
        </p:nvSpPr>
        <p:spPr bwMode="auto">
          <a:xfrm>
            <a:off x="685800" y="1676400"/>
            <a:ext cx="8458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3"/>
            </a:pPr>
            <a:r>
              <a:rPr lang="en-US" altLang="en-US" sz="3200" dirty="0">
                <a:solidFill>
                  <a:srgbClr val="FFFFFF"/>
                </a:solidFill>
                <a:latin typeface="Calibri" panose="020F0502020204030204" pitchFamily="34" charset="0"/>
              </a:rPr>
              <a:t>Methamphetamine is non-toxic to nerve cells in the brain.</a:t>
            </a:r>
          </a:p>
        </p:txBody>
      </p:sp>
      <p:sp>
        <p:nvSpPr>
          <p:cNvPr id="6" name="Slide Number Placeholder 2"/>
          <p:cNvSpPr>
            <a:spLocks noGrp="1"/>
          </p:cNvSpPr>
          <p:nvPr>
            <p:ph type="sldNum" sz="quarter" idx="12"/>
          </p:nvPr>
        </p:nvSpPr>
        <p:spPr>
          <a:xfrm>
            <a:off x="7010400" y="6361329"/>
            <a:ext cx="2057400" cy="365125"/>
          </a:xfrm>
        </p:spPr>
        <p:txBody>
          <a:bodyPr/>
          <a:lstStyle/>
          <a:p>
            <a:r>
              <a:rPr lang="en-US" altLang="en-US" dirty="0"/>
              <a:t>6</a:t>
            </a:r>
          </a:p>
        </p:txBody>
      </p:sp>
      <p:sp>
        <p:nvSpPr>
          <p:cNvPr id="7" name="TPQuestion"/>
          <p:cNvSpPr>
            <a:spLocks noGrp="1"/>
          </p:cNvSpPr>
          <p:nvPr>
            <p:ph type="title"/>
          </p:nvPr>
        </p:nvSpPr>
        <p:spPr>
          <a:xfrm>
            <a:off x="228600" y="311655"/>
            <a:ext cx="8915400" cy="1212345"/>
          </a:xfrm>
        </p:spPr>
        <p:txBody>
          <a:bodyPr/>
          <a:lstStyle/>
          <a:p>
            <a:r>
              <a:rPr lang="en-US" altLang="en-US" dirty="0"/>
              <a:t>Pre-Test Question</a:t>
            </a:r>
          </a:p>
        </p:txBody>
      </p:sp>
    </p:spTree>
    <p:custDataLst>
      <p:tags r:id="rId1"/>
    </p:custData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4"/>
            <a:ext cx="7886700" cy="1325563"/>
          </a:xfrm>
        </p:spPr>
        <p:txBody>
          <a:bodyPr>
            <a:normAutofit fontScale="90000"/>
          </a:bodyPr>
          <a:lstStyle/>
          <a:p>
            <a:r>
              <a:rPr lang="en-US" b="1" dirty="0" smtClean="0"/>
              <a:t>I</a:t>
            </a:r>
            <a:r>
              <a:rPr lang="en-US" dirty="0" smtClean="0"/>
              <a:t>nfant </a:t>
            </a:r>
            <a:r>
              <a:rPr lang="en-US" b="1" dirty="0" smtClean="0"/>
              <a:t>D</a:t>
            </a:r>
            <a:r>
              <a:rPr lang="en-US" dirty="0" smtClean="0"/>
              <a:t>evelopment, </a:t>
            </a:r>
            <a:r>
              <a:rPr lang="en-US" b="1" dirty="0" smtClean="0"/>
              <a:t>E</a:t>
            </a:r>
            <a:r>
              <a:rPr lang="en-US" dirty="0" smtClean="0"/>
              <a:t>nvironment, </a:t>
            </a:r>
            <a:r>
              <a:rPr lang="en-US" b="1" dirty="0" smtClean="0"/>
              <a:t>a</a:t>
            </a:r>
            <a:r>
              <a:rPr lang="en-US" dirty="0" smtClean="0"/>
              <a:t>nd </a:t>
            </a:r>
            <a:r>
              <a:rPr lang="en-US" b="1" dirty="0" smtClean="0"/>
              <a:t>L</a:t>
            </a:r>
            <a:r>
              <a:rPr lang="en-US" dirty="0" smtClean="0"/>
              <a:t>ifestyle Study (IDEAL)</a:t>
            </a:r>
            <a:endParaRPr lang="en-US" dirty="0"/>
          </a:p>
        </p:txBody>
      </p:sp>
      <p:sp>
        <p:nvSpPr>
          <p:cNvPr id="3" name="Content Placeholder 2"/>
          <p:cNvSpPr>
            <a:spLocks noGrp="1"/>
          </p:cNvSpPr>
          <p:nvPr>
            <p:ph idx="1"/>
          </p:nvPr>
        </p:nvSpPr>
        <p:spPr>
          <a:xfrm>
            <a:off x="214473" y="1731084"/>
            <a:ext cx="7962170" cy="4792961"/>
          </a:xfrm>
        </p:spPr>
        <p:txBody>
          <a:bodyPr>
            <a:normAutofit lnSpcReduction="10000"/>
          </a:bodyPr>
          <a:lstStyle/>
          <a:p>
            <a:r>
              <a:rPr lang="en-US" dirty="0" smtClean="0"/>
              <a:t>Multi-site study involved more than 1,600 research subjects at four clinical centers (84 exposed to methamphetamine and 1,534 who were not)</a:t>
            </a:r>
          </a:p>
          <a:p>
            <a:r>
              <a:rPr lang="en-US" dirty="0" smtClean="0">
                <a:solidFill>
                  <a:schemeClr val="tx2"/>
                </a:solidFill>
              </a:rPr>
              <a:t>Methamphetamine-exposed</a:t>
            </a:r>
            <a:r>
              <a:rPr lang="en-US" dirty="0" smtClean="0"/>
              <a:t> children </a:t>
            </a:r>
            <a:br>
              <a:rPr lang="en-US" dirty="0" smtClean="0"/>
            </a:br>
            <a:r>
              <a:rPr lang="en-US" dirty="0" smtClean="0"/>
              <a:t>were </a:t>
            </a:r>
            <a:r>
              <a:rPr lang="en-US" dirty="0" smtClean="0">
                <a:solidFill>
                  <a:schemeClr val="tx2"/>
                </a:solidFill>
              </a:rPr>
              <a:t>3.5 times more likely</a:t>
            </a:r>
            <a:r>
              <a:rPr lang="en-US" dirty="0" smtClean="0"/>
              <a:t> to be small </a:t>
            </a:r>
            <a:br>
              <a:rPr lang="en-US" dirty="0" smtClean="0"/>
            </a:br>
            <a:r>
              <a:rPr lang="en-US" dirty="0" smtClean="0"/>
              <a:t>for gestational age</a:t>
            </a:r>
          </a:p>
          <a:p>
            <a:r>
              <a:rPr lang="en-US" dirty="0" smtClean="0"/>
              <a:t>Mothers who used </a:t>
            </a:r>
            <a:r>
              <a:rPr lang="en-US" dirty="0" smtClean="0">
                <a:solidFill>
                  <a:schemeClr val="tx2"/>
                </a:solidFill>
              </a:rPr>
              <a:t>tobacco </a:t>
            </a:r>
            <a:r>
              <a:rPr lang="en-US" dirty="0" smtClean="0"/>
              <a:t>during </a:t>
            </a:r>
            <a:br>
              <a:rPr lang="en-US" dirty="0" smtClean="0"/>
            </a:br>
            <a:r>
              <a:rPr lang="en-US" dirty="0" smtClean="0"/>
              <a:t>pregnancy were </a:t>
            </a:r>
            <a:r>
              <a:rPr lang="en-US" dirty="0" smtClean="0">
                <a:solidFill>
                  <a:schemeClr val="tx2"/>
                </a:solidFill>
              </a:rPr>
              <a:t>2 times more likely </a:t>
            </a:r>
            <a:br>
              <a:rPr lang="en-US" dirty="0" smtClean="0">
                <a:solidFill>
                  <a:schemeClr val="tx2"/>
                </a:solidFill>
              </a:rPr>
            </a:br>
            <a:r>
              <a:rPr lang="en-US" dirty="0" smtClean="0"/>
              <a:t>to have a small infant</a:t>
            </a:r>
          </a:p>
          <a:p>
            <a:r>
              <a:rPr lang="en-US" dirty="0" smtClean="0">
                <a:solidFill>
                  <a:schemeClr val="tx2"/>
                </a:solidFill>
              </a:rPr>
              <a:t>Less maternal weight gain </a:t>
            </a:r>
            <a:r>
              <a:rPr lang="en-US" dirty="0" smtClean="0"/>
              <a:t>during </a:t>
            </a:r>
            <a:br>
              <a:rPr lang="en-US" dirty="0" smtClean="0"/>
            </a:br>
            <a:r>
              <a:rPr lang="en-US" dirty="0" smtClean="0"/>
              <a:t>pregnancy was more likely to result </a:t>
            </a:r>
            <a:br>
              <a:rPr lang="en-US" dirty="0" smtClean="0"/>
            </a:br>
            <a:r>
              <a:rPr lang="en-US" dirty="0" smtClean="0"/>
              <a:t>in a small infant</a:t>
            </a:r>
          </a:p>
          <a:p>
            <a:r>
              <a:rPr lang="en-US" dirty="0" smtClean="0">
                <a:solidFill>
                  <a:schemeClr val="tx2"/>
                </a:solidFill>
              </a:rPr>
              <a:t>Prenatal methamphetamine exposure is associated with fetal growth restrictions</a:t>
            </a:r>
            <a:endParaRPr lang="en-US" dirty="0">
              <a:solidFill>
                <a:schemeClr val="tx2"/>
              </a:solidFill>
            </a:endParaRP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60</a:t>
            </a:fld>
            <a:endParaRPr lang="en-US" altLang="en-US"/>
          </a:p>
        </p:txBody>
      </p:sp>
      <p:sp>
        <p:nvSpPr>
          <p:cNvPr id="5" name="Rectangle 6"/>
          <p:cNvSpPr>
            <a:spLocks noChangeArrowheads="1"/>
          </p:cNvSpPr>
          <p:nvPr/>
        </p:nvSpPr>
        <p:spPr bwMode="auto">
          <a:xfrm>
            <a:off x="0" y="6546850"/>
            <a:ext cx="21441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30000"/>
              </a:spcBef>
              <a:buFontTx/>
              <a:buNone/>
            </a:pPr>
            <a:r>
              <a:rPr lang="en-US" altLang="en-US" sz="1400" dirty="0">
                <a:solidFill>
                  <a:schemeClr val="tx2"/>
                </a:solidFill>
              </a:rPr>
              <a:t>SOURCE: </a:t>
            </a:r>
            <a:r>
              <a:rPr lang="en-US" altLang="en-US" sz="1400" dirty="0" smtClean="0">
                <a:solidFill>
                  <a:schemeClr val="tx2"/>
                </a:solidFill>
              </a:rPr>
              <a:t>Smith et al, 2006.</a:t>
            </a:r>
            <a:endParaRPr lang="en-US" altLang="en-US" sz="1400" dirty="0">
              <a:solidFill>
                <a:schemeClr val="tx2"/>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2947068"/>
            <a:ext cx="3657600" cy="2443277"/>
          </a:xfrm>
          <a:prstGeom prst="rect">
            <a:avLst/>
          </a:prstGeom>
          <a:effectLst>
            <a:softEdge rad="63500"/>
          </a:effectLst>
        </p:spPr>
      </p:pic>
    </p:spTree>
    <p:extLst>
      <p:ext uri="{BB962C8B-B14F-4D97-AF65-F5344CB8AC3E}">
        <p14:creationId xmlns:p14="http://schemas.microsoft.com/office/powerpoint/2010/main" val="36001977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6"/>
          </a:xfrm>
        </p:spPr>
        <p:txBody>
          <a:bodyPr>
            <a:normAutofit fontScale="90000"/>
          </a:bodyPr>
          <a:lstStyle/>
          <a:p>
            <a:r>
              <a:rPr lang="en-US" dirty="0" smtClean="0"/>
              <a:t>IDEAL Follow-up Study – School-Aged Outcomes</a:t>
            </a:r>
            <a:endParaRPr lang="en-US" dirty="0"/>
          </a:p>
        </p:txBody>
      </p:sp>
      <p:sp>
        <p:nvSpPr>
          <p:cNvPr id="3" name="Content Placeholder 2"/>
          <p:cNvSpPr>
            <a:spLocks noGrp="1"/>
          </p:cNvSpPr>
          <p:nvPr>
            <p:ph idx="1"/>
          </p:nvPr>
        </p:nvSpPr>
        <p:spPr/>
        <p:txBody>
          <a:bodyPr>
            <a:normAutofit lnSpcReduction="10000"/>
          </a:bodyPr>
          <a:lstStyle/>
          <a:p>
            <a:r>
              <a:rPr lang="en-US" dirty="0" smtClean="0"/>
              <a:t>7.5-year follow-up study involved 290 children originally enrolled in IDEAL</a:t>
            </a:r>
          </a:p>
          <a:p>
            <a:r>
              <a:rPr lang="en-US" dirty="0" smtClean="0"/>
              <a:t>Key finding – </a:t>
            </a:r>
            <a:r>
              <a:rPr lang="en-US" dirty="0" smtClean="0">
                <a:solidFill>
                  <a:schemeClr val="tx2"/>
                </a:solidFill>
              </a:rPr>
              <a:t>a supportive home environment may reduce behavioral and emotional issues </a:t>
            </a:r>
            <a:r>
              <a:rPr lang="en-US" dirty="0" smtClean="0"/>
              <a:t>among methamphetamine-exposed children</a:t>
            </a:r>
          </a:p>
          <a:p>
            <a:r>
              <a:rPr lang="en-US" dirty="0" smtClean="0">
                <a:solidFill>
                  <a:schemeClr val="tx2"/>
                </a:solidFill>
              </a:rPr>
              <a:t>Poverty</a:t>
            </a:r>
            <a:r>
              <a:rPr lang="en-US" dirty="0" smtClean="0"/>
              <a:t> and </a:t>
            </a:r>
            <a:r>
              <a:rPr lang="en-US" dirty="0" smtClean="0">
                <a:solidFill>
                  <a:schemeClr val="tx2"/>
                </a:solidFill>
              </a:rPr>
              <a:t>continued drug use by parent </a:t>
            </a:r>
            <a:r>
              <a:rPr lang="en-US" dirty="0" smtClean="0"/>
              <a:t>contributes to issues</a:t>
            </a:r>
          </a:p>
          <a:p>
            <a:r>
              <a:rPr lang="en-US" dirty="0" smtClean="0"/>
              <a:t>Strong relationship seen between pre-natal methamphetamine exposure and </a:t>
            </a:r>
            <a:r>
              <a:rPr lang="en-US" dirty="0" smtClean="0">
                <a:solidFill>
                  <a:schemeClr val="tx2"/>
                </a:solidFill>
              </a:rPr>
              <a:t>rule-breaking</a:t>
            </a:r>
            <a:r>
              <a:rPr lang="en-US" dirty="0" smtClean="0"/>
              <a:t> and </a:t>
            </a:r>
            <a:r>
              <a:rPr lang="en-US" dirty="0" smtClean="0">
                <a:solidFill>
                  <a:schemeClr val="tx2"/>
                </a:solidFill>
              </a:rPr>
              <a:t>aggressive behavior</a:t>
            </a:r>
          </a:p>
          <a:p>
            <a:r>
              <a:rPr lang="en-US" dirty="0" smtClean="0">
                <a:solidFill>
                  <a:schemeClr val="tx1"/>
                </a:solidFill>
              </a:rPr>
              <a:t>Other early adverse conditions associated with behavioral problems included </a:t>
            </a:r>
            <a:r>
              <a:rPr lang="en-US" dirty="0" smtClean="0">
                <a:solidFill>
                  <a:schemeClr val="tx2"/>
                </a:solidFill>
              </a:rPr>
              <a:t>changes in primary care giver, sexual abuse of the caregiver, </a:t>
            </a:r>
            <a:r>
              <a:rPr lang="en-US" dirty="0" smtClean="0">
                <a:solidFill>
                  <a:schemeClr val="tx1"/>
                </a:solidFill>
              </a:rPr>
              <a:t>and</a:t>
            </a:r>
            <a:r>
              <a:rPr lang="en-US" dirty="0" smtClean="0">
                <a:solidFill>
                  <a:schemeClr val="tx2"/>
                </a:solidFill>
              </a:rPr>
              <a:t> maternal depression</a:t>
            </a:r>
          </a:p>
          <a:p>
            <a:pPr marL="0" indent="0">
              <a:buNone/>
            </a:pPr>
            <a:endParaRPr lang="en-US" dirty="0" smtClean="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61</a:t>
            </a:fld>
            <a:endParaRPr lang="en-US" altLang="en-US"/>
          </a:p>
        </p:txBody>
      </p:sp>
      <p:sp>
        <p:nvSpPr>
          <p:cNvPr id="5" name="Rectangle 6"/>
          <p:cNvSpPr>
            <a:spLocks noChangeArrowheads="1"/>
          </p:cNvSpPr>
          <p:nvPr/>
        </p:nvSpPr>
        <p:spPr bwMode="auto">
          <a:xfrm>
            <a:off x="0" y="6546850"/>
            <a:ext cx="242104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a:spcBef>
                <a:spcPct val="30000"/>
              </a:spcBef>
              <a:buFontTx/>
              <a:buNone/>
            </a:pPr>
            <a:r>
              <a:rPr lang="en-US" altLang="en-US" sz="1400" dirty="0">
                <a:solidFill>
                  <a:schemeClr val="tx2"/>
                </a:solidFill>
              </a:rPr>
              <a:t>SOURCE: </a:t>
            </a:r>
            <a:r>
              <a:rPr lang="en-US" altLang="en-US" sz="1400" dirty="0" err="1" smtClean="0">
                <a:solidFill>
                  <a:schemeClr val="tx2"/>
                </a:solidFill>
              </a:rPr>
              <a:t>Nwando</a:t>
            </a:r>
            <a:r>
              <a:rPr lang="en-US" altLang="en-US" sz="1400" dirty="0" smtClean="0">
                <a:solidFill>
                  <a:schemeClr val="tx2"/>
                </a:solidFill>
              </a:rPr>
              <a:t>, et al., 2016.</a:t>
            </a:r>
            <a:endParaRPr lang="en-US" altLang="en-US" sz="1400" dirty="0">
              <a:solidFill>
                <a:schemeClr val="tx2"/>
              </a:solidFill>
            </a:endParaRPr>
          </a:p>
        </p:txBody>
      </p:sp>
    </p:spTree>
    <p:extLst>
      <p:ext uri="{BB962C8B-B14F-4D97-AF65-F5344CB8AC3E}">
        <p14:creationId xmlns:p14="http://schemas.microsoft.com/office/powerpoint/2010/main" val="28644576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l="9166" t="4445" r="57225" b="71111"/>
          <a:stretch>
            <a:fillRect/>
          </a:stretch>
        </p:blipFill>
        <p:spPr bwMode="auto">
          <a:xfrm>
            <a:off x="474663" y="2133600"/>
            <a:ext cx="25050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3"/>
          <p:cNvSpPr>
            <a:spLocks noChangeArrowheads="1"/>
          </p:cNvSpPr>
          <p:nvPr/>
        </p:nvSpPr>
        <p:spPr bwMode="auto">
          <a:xfrm>
            <a:off x="211137" y="457200"/>
            <a:ext cx="885666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85000"/>
              </a:lnSpc>
              <a:spcBef>
                <a:spcPct val="0"/>
              </a:spcBef>
              <a:buFontTx/>
              <a:buNone/>
            </a:pPr>
            <a:r>
              <a:rPr lang="en-US" altLang="en-US" sz="4400" dirty="0">
                <a:solidFill>
                  <a:schemeClr val="tx1">
                    <a:lumMod val="85000"/>
                  </a:schemeClr>
                </a:solidFill>
                <a:latin typeface="+mj-lt"/>
              </a:rPr>
              <a:t>Partial Recovery of Brain Dopamine Transporters in Methamphetamine Abuser After Protracted Abstinence </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l="7639" t="32222" r="54169" b="41112"/>
          <a:stretch>
            <a:fillRect/>
          </a:stretch>
        </p:blipFill>
        <p:spPr bwMode="auto">
          <a:xfrm>
            <a:off x="3116263" y="2133600"/>
            <a:ext cx="2751137"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5"/>
          <p:cNvPicPr>
            <a:picLocks noChangeAspect="1" noChangeArrowheads="1"/>
          </p:cNvPicPr>
          <p:nvPr/>
        </p:nvPicPr>
        <p:blipFill>
          <a:blip r:embed="rId3">
            <a:extLst>
              <a:ext uri="{28A0092B-C50C-407E-A947-70E740481C1C}">
                <a14:useLocalDpi xmlns:a14="http://schemas.microsoft.com/office/drawing/2010/main" val="0"/>
              </a:ext>
            </a:extLst>
          </a:blip>
          <a:srcRect l="9166" t="65556" r="54169" b="7777"/>
          <a:stretch>
            <a:fillRect/>
          </a:stretch>
        </p:blipFill>
        <p:spPr bwMode="auto">
          <a:xfrm>
            <a:off x="5757863" y="2133600"/>
            <a:ext cx="26416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 Box 6"/>
          <p:cNvSpPr txBox="1">
            <a:spLocks noChangeArrowheads="1"/>
          </p:cNvSpPr>
          <p:nvPr/>
        </p:nvSpPr>
        <p:spPr bwMode="auto">
          <a:xfrm>
            <a:off x="823913" y="5354638"/>
            <a:ext cx="1938544"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2000" b="1" dirty="0">
                <a:solidFill>
                  <a:schemeClr val="tx2"/>
                </a:solidFill>
                <a:latin typeface="Times New Roman" panose="02020603050405020304" pitchFamily="18" charset="0"/>
              </a:rPr>
              <a:t>Normal Control</a:t>
            </a:r>
          </a:p>
        </p:txBody>
      </p:sp>
      <p:sp>
        <p:nvSpPr>
          <p:cNvPr id="60423" name="Text Box 7"/>
          <p:cNvSpPr txBox="1">
            <a:spLocks noChangeArrowheads="1"/>
          </p:cNvSpPr>
          <p:nvPr/>
        </p:nvSpPr>
        <p:spPr bwMode="auto">
          <a:xfrm>
            <a:off x="3575050" y="5334000"/>
            <a:ext cx="192071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2000" b="1">
                <a:solidFill>
                  <a:schemeClr val="tx2"/>
                </a:solidFill>
                <a:latin typeface="Times New Roman" panose="02020603050405020304" pitchFamily="18" charset="0"/>
              </a:rPr>
              <a:t>METH Abuser</a:t>
            </a:r>
          </a:p>
          <a:p>
            <a:pPr eaLnBrk="1" hangingPunct="1">
              <a:lnSpc>
                <a:spcPct val="75000"/>
              </a:lnSpc>
              <a:spcBef>
                <a:spcPct val="0"/>
              </a:spcBef>
              <a:buFontTx/>
              <a:buNone/>
            </a:pPr>
            <a:r>
              <a:rPr lang="en-US" altLang="en-US" sz="2000" b="1">
                <a:solidFill>
                  <a:schemeClr val="tx2"/>
                </a:solidFill>
                <a:latin typeface="Times New Roman" panose="02020603050405020304" pitchFamily="18" charset="0"/>
              </a:rPr>
              <a:t>(1 month detox)</a:t>
            </a:r>
          </a:p>
        </p:txBody>
      </p:sp>
      <p:sp>
        <p:nvSpPr>
          <p:cNvPr id="60424" name="Text Box 8"/>
          <p:cNvSpPr txBox="1">
            <a:spLocks noChangeArrowheads="1"/>
          </p:cNvSpPr>
          <p:nvPr/>
        </p:nvSpPr>
        <p:spPr bwMode="auto">
          <a:xfrm>
            <a:off x="6251575" y="5370513"/>
            <a:ext cx="2148345"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2000" b="1">
                <a:solidFill>
                  <a:schemeClr val="tx2"/>
                </a:solidFill>
                <a:latin typeface="Times New Roman" panose="02020603050405020304" pitchFamily="18" charset="0"/>
              </a:rPr>
              <a:t>METH Abuser</a:t>
            </a:r>
          </a:p>
          <a:p>
            <a:pPr eaLnBrk="1" hangingPunct="1">
              <a:lnSpc>
                <a:spcPct val="75000"/>
              </a:lnSpc>
              <a:spcBef>
                <a:spcPct val="0"/>
              </a:spcBef>
              <a:buFontTx/>
              <a:buNone/>
            </a:pPr>
            <a:r>
              <a:rPr lang="en-US" altLang="en-US" sz="2000" b="1">
                <a:solidFill>
                  <a:schemeClr val="tx2"/>
                </a:solidFill>
                <a:latin typeface="Times New Roman" panose="02020603050405020304" pitchFamily="18" charset="0"/>
              </a:rPr>
              <a:t>(24 months detox)</a:t>
            </a:r>
          </a:p>
        </p:txBody>
      </p:sp>
      <p:pic>
        <p:nvPicPr>
          <p:cNvPr id="60425" name="Picture 9"/>
          <p:cNvPicPr>
            <a:picLocks noChangeAspect="1" noChangeArrowheads="1"/>
          </p:cNvPicPr>
          <p:nvPr/>
        </p:nvPicPr>
        <p:blipFill>
          <a:blip r:embed="rId3">
            <a:extLst>
              <a:ext uri="{28A0092B-C50C-407E-A947-70E740481C1C}">
                <a14:useLocalDpi xmlns:a14="http://schemas.microsoft.com/office/drawing/2010/main" val="0"/>
              </a:ext>
            </a:extLst>
          </a:blip>
          <a:srcRect l="84787" t="38889" r="10439" b="36667"/>
          <a:stretch>
            <a:fillRect/>
          </a:stretch>
        </p:blipFill>
        <p:spPr bwMode="auto">
          <a:xfrm>
            <a:off x="8362950" y="2632075"/>
            <a:ext cx="300038" cy="230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Text Box 10"/>
          <p:cNvSpPr txBox="1">
            <a:spLocks noChangeArrowheads="1"/>
          </p:cNvSpPr>
          <p:nvPr/>
        </p:nvSpPr>
        <p:spPr bwMode="auto">
          <a:xfrm>
            <a:off x="8834438" y="4587875"/>
            <a:ext cx="2413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1400" b="1" dirty="0">
                <a:solidFill>
                  <a:schemeClr val="accent1"/>
                </a:solidFill>
                <a:latin typeface="Times New Roman" panose="02020603050405020304" pitchFamily="18" charset="0"/>
              </a:rPr>
              <a:t>0</a:t>
            </a:r>
          </a:p>
        </p:txBody>
      </p:sp>
      <p:sp>
        <p:nvSpPr>
          <p:cNvPr id="60427" name="Text Box 11"/>
          <p:cNvSpPr txBox="1">
            <a:spLocks noChangeArrowheads="1"/>
          </p:cNvSpPr>
          <p:nvPr/>
        </p:nvSpPr>
        <p:spPr bwMode="auto">
          <a:xfrm>
            <a:off x="8834438" y="2527300"/>
            <a:ext cx="241300" cy="25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1400" b="1" dirty="0">
                <a:solidFill>
                  <a:schemeClr val="accent1"/>
                </a:solidFill>
                <a:latin typeface="Times New Roman" panose="02020603050405020304" pitchFamily="18" charset="0"/>
              </a:rPr>
              <a:t>3</a:t>
            </a:r>
          </a:p>
        </p:txBody>
      </p:sp>
      <p:sp>
        <p:nvSpPr>
          <p:cNvPr id="60428" name="Line 12"/>
          <p:cNvSpPr>
            <a:spLocks noChangeShapeType="1"/>
          </p:cNvSpPr>
          <p:nvPr/>
        </p:nvSpPr>
        <p:spPr bwMode="auto">
          <a:xfrm>
            <a:off x="8555038" y="4725988"/>
            <a:ext cx="287337"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29" name="Line 13"/>
          <p:cNvSpPr>
            <a:spLocks noChangeShapeType="1"/>
          </p:cNvSpPr>
          <p:nvPr/>
        </p:nvSpPr>
        <p:spPr bwMode="auto">
          <a:xfrm>
            <a:off x="8555038" y="2719388"/>
            <a:ext cx="287337" cy="0"/>
          </a:xfrm>
          <a:prstGeom prst="line">
            <a:avLst/>
          </a:prstGeom>
          <a:noFill/>
          <a:ln w="9525">
            <a:solidFill>
              <a:schemeClr val="accent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0430" name="Text Box 14"/>
          <p:cNvSpPr txBox="1">
            <a:spLocks noChangeArrowheads="1"/>
          </p:cNvSpPr>
          <p:nvPr/>
        </p:nvSpPr>
        <p:spPr bwMode="auto">
          <a:xfrm>
            <a:off x="8318500" y="5006975"/>
            <a:ext cx="671979" cy="255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1400" b="1" dirty="0">
                <a:solidFill>
                  <a:schemeClr val="tx2"/>
                </a:solidFill>
                <a:latin typeface="Times New Roman" panose="02020603050405020304" pitchFamily="18" charset="0"/>
              </a:rPr>
              <a:t>ml/gm</a:t>
            </a:r>
          </a:p>
        </p:txBody>
      </p:sp>
      <p:sp>
        <p:nvSpPr>
          <p:cNvPr id="60431" name="Text Box 15"/>
          <p:cNvSpPr txBox="1">
            <a:spLocks noChangeArrowheads="1"/>
          </p:cNvSpPr>
          <p:nvPr/>
        </p:nvSpPr>
        <p:spPr bwMode="auto">
          <a:xfrm>
            <a:off x="-3319" y="6581775"/>
            <a:ext cx="238815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lnSpc>
                <a:spcPct val="75000"/>
              </a:lnSpc>
              <a:spcBef>
                <a:spcPct val="0"/>
              </a:spcBef>
              <a:buFontTx/>
              <a:buNone/>
            </a:pPr>
            <a:r>
              <a:rPr lang="en-US" altLang="en-US" sz="1400" dirty="0">
                <a:solidFill>
                  <a:schemeClr val="tx2"/>
                </a:solidFill>
                <a:latin typeface="+mj-lt"/>
              </a:rPr>
              <a:t>SOURCE:  </a:t>
            </a:r>
            <a:r>
              <a:rPr lang="en-US" altLang="en-US" sz="1400" dirty="0" err="1" smtClean="0">
                <a:solidFill>
                  <a:schemeClr val="tx2"/>
                </a:solidFill>
                <a:latin typeface="+mj-lt"/>
              </a:rPr>
              <a:t>Volkow</a:t>
            </a:r>
            <a:r>
              <a:rPr lang="en-US" altLang="en-US" sz="1400" dirty="0" smtClean="0">
                <a:solidFill>
                  <a:schemeClr val="tx2"/>
                </a:solidFill>
                <a:latin typeface="+mj-lt"/>
              </a:rPr>
              <a:t> et al., 2001.</a:t>
            </a:r>
            <a:endParaRPr lang="en-US" altLang="en-US" sz="1400" dirty="0">
              <a:solidFill>
                <a:schemeClr val="tx2"/>
              </a:solidFill>
              <a:latin typeface="+mj-lt"/>
            </a:endParaRPr>
          </a:p>
        </p:txBody>
      </p:sp>
      <p:sp>
        <p:nvSpPr>
          <p:cNvPr id="16"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62</a:t>
            </a:r>
            <a:endParaRPr lang="en-US" altLang="en-US" sz="1200" dirty="0">
              <a:solidFill>
                <a:schemeClr val="tx1"/>
              </a:solidFill>
            </a:endParaRPr>
          </a:p>
        </p:txBody>
      </p:sp>
    </p:spTree>
    <p:extLst>
      <p:ext uri="{BB962C8B-B14F-4D97-AF65-F5344CB8AC3E}">
        <p14:creationId xmlns:p14="http://schemas.microsoft.com/office/powerpoint/2010/main" val="1763794372"/>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p:cNvSpPr>
          <p:nvPr>
            <p:ph type="title" idx="4294967295"/>
          </p:nvPr>
        </p:nvSpPr>
        <p:spPr>
          <a:xfrm>
            <a:off x="228600" y="381000"/>
            <a:ext cx="8915400" cy="700088"/>
          </a:xfrm>
        </p:spPr>
        <p:txBody>
          <a:bodyPr>
            <a:noAutofit/>
          </a:bodyPr>
          <a:lstStyle/>
          <a:p>
            <a:r>
              <a:rPr lang="en-US" altLang="en-US" dirty="0"/>
              <a:t>Cocaine vs. Methamphetamine</a:t>
            </a:r>
          </a:p>
        </p:txBody>
      </p:sp>
      <p:pic>
        <p:nvPicPr>
          <p:cNvPr id="39939" name="Picture 3" descr="Methamphetamine vs. Coca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905000"/>
            <a:ext cx="8839200" cy="4267200"/>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pic>
      <p:sp>
        <p:nvSpPr>
          <p:cNvPr id="559108" name="Rectangle 4"/>
          <p:cNvSpPr>
            <a:spLocks noChangeArrowheads="1"/>
          </p:cNvSpPr>
          <p:nvPr/>
        </p:nvSpPr>
        <p:spPr bwMode="auto">
          <a:xfrm>
            <a:off x="1066800" y="1295400"/>
            <a:ext cx="2651125" cy="45720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2400" b="1" dirty="0">
                <a:solidFill>
                  <a:schemeClr val="tx2"/>
                </a:solidFill>
                <a:latin typeface="Calibri" pitchFamily="34" charset="0"/>
              </a:rPr>
              <a:t>Methamphetamine</a:t>
            </a:r>
          </a:p>
        </p:txBody>
      </p:sp>
      <p:sp>
        <p:nvSpPr>
          <p:cNvPr id="559109" name="Rectangle 5"/>
          <p:cNvSpPr>
            <a:spLocks noChangeArrowheads="1"/>
          </p:cNvSpPr>
          <p:nvPr/>
        </p:nvSpPr>
        <p:spPr bwMode="auto">
          <a:xfrm>
            <a:off x="6059488" y="1295400"/>
            <a:ext cx="1179512" cy="457200"/>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2400" b="1" dirty="0">
                <a:solidFill>
                  <a:schemeClr val="tx2"/>
                </a:solidFill>
                <a:latin typeface="Calibri" pitchFamily="34" charset="0"/>
              </a:rPr>
              <a:t>Cocaine</a:t>
            </a:r>
          </a:p>
        </p:txBody>
      </p:sp>
      <p:sp>
        <p:nvSpPr>
          <p:cNvPr id="95238" name="Rectangle 6"/>
          <p:cNvSpPr>
            <a:spLocks noChangeArrowheads="1"/>
          </p:cNvSpPr>
          <p:nvPr/>
        </p:nvSpPr>
        <p:spPr bwMode="auto">
          <a:xfrm>
            <a:off x="0" y="6546850"/>
            <a:ext cx="3755387"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National Institute on Drug </a:t>
            </a:r>
            <a:r>
              <a:rPr lang="en-US" sz="1400" dirty="0" smtClean="0">
                <a:solidFill>
                  <a:schemeClr val="tx2"/>
                </a:solidFill>
                <a:latin typeface="Calibri" pitchFamily="34" charset="0"/>
              </a:rPr>
              <a:t>Abuse, 2013.</a:t>
            </a:r>
            <a:endParaRPr lang="en-US" sz="1400" dirty="0">
              <a:solidFill>
                <a:schemeClr val="tx2"/>
              </a:solidFill>
              <a:latin typeface="Calibri" pitchFamily="34" charset="0"/>
            </a:endParaRP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63</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0500" y="357744"/>
            <a:ext cx="7886700" cy="1325563"/>
          </a:xfrm>
        </p:spPr>
        <p:txBody>
          <a:bodyPr>
            <a:normAutofit/>
          </a:bodyPr>
          <a:lstStyle/>
          <a:p>
            <a:r>
              <a:rPr lang="en-US" dirty="0" smtClean="0"/>
              <a:t>Differences in Patterns of Use: Methamphetamine vs. Cocaine</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95058957"/>
              </p:ext>
            </p:extLst>
          </p:nvPr>
        </p:nvGraphicFramePr>
        <p:xfrm>
          <a:off x="685800" y="2247971"/>
          <a:ext cx="7675562" cy="3596640"/>
        </p:xfrm>
        <a:graphic>
          <a:graphicData uri="http://schemas.openxmlformats.org/drawingml/2006/table">
            <a:tbl>
              <a:tblPr firstRow="1" bandRow="1">
                <a:tableStyleId>{5C22544A-7EE6-4342-B048-85BDC9FD1C3A}</a:tableStyleId>
              </a:tblPr>
              <a:tblGrid>
                <a:gridCol w="3837781">
                  <a:extLst>
                    <a:ext uri="{9D8B030D-6E8A-4147-A177-3AD203B41FA5}">
                      <a16:colId xmlns:a16="http://schemas.microsoft.com/office/drawing/2014/main" val="1564767535"/>
                    </a:ext>
                  </a:extLst>
                </a:gridCol>
                <a:gridCol w="3837781">
                  <a:extLst>
                    <a:ext uri="{9D8B030D-6E8A-4147-A177-3AD203B41FA5}">
                      <a16:colId xmlns:a16="http://schemas.microsoft.com/office/drawing/2014/main" val="3338907684"/>
                    </a:ext>
                  </a:extLst>
                </a:gridCol>
              </a:tblGrid>
              <a:tr h="370840">
                <a:tc>
                  <a:txBody>
                    <a:bodyPr/>
                    <a:lstStyle/>
                    <a:p>
                      <a:pPr algn="ctr"/>
                      <a:r>
                        <a:rPr lang="en-US" sz="2800" b="1" dirty="0" smtClean="0"/>
                        <a:t>Methamphetamine</a:t>
                      </a:r>
                      <a:r>
                        <a:rPr lang="en-US" sz="2800" b="1" baseline="0" dirty="0" smtClean="0"/>
                        <a:t> Users</a:t>
                      </a:r>
                      <a:endParaRPr lang="en-US" sz="2800" b="1" dirty="0"/>
                    </a:p>
                  </a:txBody>
                  <a:tcPr/>
                </a:tc>
                <a:tc>
                  <a:txBody>
                    <a:bodyPr/>
                    <a:lstStyle/>
                    <a:p>
                      <a:pPr algn="ctr"/>
                      <a:r>
                        <a:rPr lang="en-US" sz="2800" b="1" dirty="0" smtClean="0"/>
                        <a:t>Cocaine Users</a:t>
                      </a:r>
                      <a:endParaRPr lang="en-US" sz="2800" b="1" dirty="0"/>
                    </a:p>
                  </a:txBody>
                  <a:tcPr/>
                </a:tc>
                <a:extLst>
                  <a:ext uri="{0D108BD9-81ED-4DB2-BD59-A6C34878D82A}">
                    <a16:rowId xmlns:a16="http://schemas.microsoft.com/office/drawing/2014/main" val="2489022130"/>
                  </a:ext>
                </a:extLst>
              </a:tr>
              <a:tr h="370840">
                <a:tc>
                  <a:txBody>
                    <a:bodyPr/>
                    <a:lstStyle/>
                    <a:p>
                      <a:r>
                        <a:rPr lang="en-US" sz="2800" dirty="0" smtClean="0"/>
                        <a:t>Take the drug at the </a:t>
                      </a:r>
                      <a:r>
                        <a:rPr lang="en-US" sz="2800" b="1" dirty="0" smtClean="0"/>
                        <a:t>beginning of the day </a:t>
                      </a:r>
                      <a:r>
                        <a:rPr lang="en-US" sz="2800" dirty="0" smtClean="0"/>
                        <a:t>and take additional doses at </a:t>
                      </a:r>
                      <a:r>
                        <a:rPr lang="en-US" sz="2800" b="1" dirty="0" smtClean="0"/>
                        <a:t>2</a:t>
                      </a:r>
                      <a:r>
                        <a:rPr lang="en-US" sz="2800" b="1" baseline="0" dirty="0" smtClean="0"/>
                        <a:t> to 4 hour intervals</a:t>
                      </a:r>
                      <a:r>
                        <a:rPr lang="en-US" sz="2800" baseline="0" dirty="0" smtClean="0"/>
                        <a:t> throughout the day</a:t>
                      </a:r>
                      <a:endParaRPr lang="en-US" sz="2800" dirty="0"/>
                    </a:p>
                  </a:txBody>
                  <a:tcPr/>
                </a:tc>
                <a:tc>
                  <a:txBody>
                    <a:bodyPr/>
                    <a:lstStyle/>
                    <a:p>
                      <a:r>
                        <a:rPr lang="en-US" sz="2800" dirty="0" smtClean="0"/>
                        <a:t>Take the drug</a:t>
                      </a:r>
                      <a:r>
                        <a:rPr lang="en-US" sz="2800" baseline="0" dirty="0" smtClean="0"/>
                        <a:t> in the </a:t>
                      </a:r>
                      <a:r>
                        <a:rPr lang="en-US" sz="2800" b="1" baseline="0" dirty="0" smtClean="0"/>
                        <a:t>evening</a:t>
                      </a:r>
                      <a:r>
                        <a:rPr lang="en-US" sz="2800" baseline="0" dirty="0" smtClean="0"/>
                        <a:t>, and take additional doses </a:t>
                      </a:r>
                      <a:r>
                        <a:rPr lang="en-US" sz="2800" b="1" baseline="0" dirty="0" smtClean="0"/>
                        <a:t>continuously over a period of several hours</a:t>
                      </a:r>
                      <a:endParaRPr lang="en-US" sz="2800" b="1" dirty="0"/>
                    </a:p>
                  </a:txBody>
                  <a:tcPr/>
                </a:tc>
                <a:extLst>
                  <a:ext uri="{0D108BD9-81ED-4DB2-BD59-A6C34878D82A}">
                    <a16:rowId xmlns:a16="http://schemas.microsoft.com/office/drawing/2014/main" val="996094757"/>
                  </a:ext>
                </a:extLst>
              </a:tr>
            </a:tbl>
          </a:graphicData>
        </a:graphic>
      </p:graphicFrame>
      <p:sp>
        <p:nvSpPr>
          <p:cNvPr id="2" name="Slide Number Placeholder 1"/>
          <p:cNvSpPr>
            <a:spLocks noGrp="1"/>
          </p:cNvSpPr>
          <p:nvPr>
            <p:ph type="sldNum" sz="quarter" idx="12"/>
          </p:nvPr>
        </p:nvSpPr>
        <p:spPr/>
        <p:txBody>
          <a:bodyPr/>
          <a:lstStyle/>
          <a:p>
            <a:fld id="{51F4EFD5-BB8E-4BE8-B696-F58E5073CA6A}" type="slidenum">
              <a:rPr lang="en-US" altLang="en-US" smtClean="0"/>
              <a:pPr/>
              <a:t>64</a:t>
            </a:fld>
            <a:endParaRPr lang="en-US" altLang="en-US"/>
          </a:p>
        </p:txBody>
      </p:sp>
      <p:sp>
        <p:nvSpPr>
          <p:cNvPr id="8" name="Rectangle 4"/>
          <p:cNvSpPr>
            <a:spLocks noChangeArrowheads="1"/>
          </p:cNvSpPr>
          <p:nvPr/>
        </p:nvSpPr>
        <p:spPr bwMode="auto">
          <a:xfrm>
            <a:off x="0" y="6546850"/>
            <a:ext cx="2222724"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Simon et al., 2002.</a:t>
            </a:r>
            <a:endParaRPr lang="en-US" sz="1400" dirty="0">
              <a:solidFill>
                <a:schemeClr val="tx2"/>
              </a:solidFill>
              <a:latin typeface="Calibri" pitchFamily="34" charset="0"/>
            </a:endParaRPr>
          </a:p>
        </p:txBody>
      </p:sp>
    </p:spTree>
    <p:extLst>
      <p:ext uri="{BB962C8B-B14F-4D97-AF65-F5344CB8AC3E}">
        <p14:creationId xmlns:p14="http://schemas.microsoft.com/office/powerpoint/2010/main" val="33807388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 y="533400"/>
            <a:ext cx="8915400" cy="1066800"/>
          </a:xfrm>
        </p:spPr>
        <p:txBody>
          <a:bodyPr>
            <a:noAutofit/>
          </a:bodyPr>
          <a:lstStyle/>
          <a:p>
            <a:r>
              <a:rPr lang="en-US" altLang="en-US" sz="3600" dirty="0">
                <a:solidFill>
                  <a:schemeClr val="tx1">
                    <a:lumMod val="85000"/>
                  </a:schemeClr>
                </a:solidFill>
              </a:rPr>
              <a:t>Differences between Stimulant and Comparison Groups on tests requiring perceptual speed</a:t>
            </a:r>
          </a:p>
        </p:txBody>
      </p:sp>
      <p:graphicFrame>
        <p:nvGraphicFramePr>
          <p:cNvPr id="50179" name="Object 3"/>
          <p:cNvGraphicFramePr>
            <a:graphicFrameLocks noGrp="1" noChangeAspect="1"/>
          </p:cNvGraphicFramePr>
          <p:nvPr>
            <p:ph type="chart" idx="1"/>
          </p:nvPr>
        </p:nvGraphicFramePr>
        <p:xfrm>
          <a:off x="677863" y="2209800"/>
          <a:ext cx="7770812" cy="4114800"/>
        </p:xfrm>
        <a:graphic>
          <a:graphicData uri="http://schemas.openxmlformats.org/presentationml/2006/ole">
            <mc:AlternateContent xmlns:mc="http://schemas.openxmlformats.org/markup-compatibility/2006">
              <mc:Choice xmlns:v="urn:schemas-microsoft-com:vml" Requires="v">
                <p:oleObj spid="_x0000_s61495" name="Chart" r:id="rId6" imgW="8743974" imgH="4114800" progId="MSGraph.Chart.8">
                  <p:embed followColorScheme="full"/>
                </p:oleObj>
              </mc:Choice>
              <mc:Fallback>
                <p:oleObj name="Chart" r:id="rId6" imgW="8743974" imgH="4114800" progId="MSGraph.Chart.8">
                  <p:embed followColorScheme="full"/>
                  <p:pic>
                    <p:nvPicPr>
                      <p:cNvPr id="50179" name="Object 3"/>
                      <p:cNvPicPr>
                        <a:picLocks noChangeAspect="1" noChangeArrowheads="1"/>
                      </p:cNvPicPr>
                      <p:nvPr/>
                    </p:nvPicPr>
                    <p:blipFill>
                      <a:blip r:embed="rId7"/>
                      <a:srcRect/>
                      <a:stretch>
                        <a:fillRect/>
                      </a:stretch>
                    </p:blipFill>
                    <p:spPr bwMode="auto">
                      <a:xfrm>
                        <a:off x="677863" y="2209800"/>
                        <a:ext cx="77708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4"/>
          <p:cNvSpPr>
            <a:spLocks noChangeArrowheads="1"/>
          </p:cNvSpPr>
          <p:nvPr/>
        </p:nvSpPr>
        <p:spPr bwMode="auto">
          <a:xfrm>
            <a:off x="0" y="6546850"/>
            <a:ext cx="2222724"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Simon et al., 2002.</a:t>
            </a:r>
            <a:endParaRPr lang="en-US" sz="1400" dirty="0">
              <a:solidFill>
                <a:schemeClr val="tx2"/>
              </a:solidFill>
              <a:latin typeface="Calibri" pitchFamily="34" charset="0"/>
            </a:endParaRPr>
          </a:p>
        </p:txBody>
      </p:sp>
      <p:sp>
        <p:nvSpPr>
          <p:cNvPr id="6" name="Slide Number Placeholder 1"/>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65</a:t>
            </a:r>
            <a:endParaRPr lang="en-US" altLang="en-US" sz="1200" dirty="0"/>
          </a:p>
        </p:txBody>
      </p:sp>
    </p:spTree>
    <p:extLst>
      <p:ext uri="{BB962C8B-B14F-4D97-AF65-F5344CB8AC3E}">
        <p14:creationId xmlns:p14="http://schemas.microsoft.com/office/powerpoint/2010/main" val="1683677584"/>
      </p:ext>
    </p:extLst>
  </p:cSld>
  <p:clrMapOvr>
    <a:overrideClrMapping bg1="dk1" tx1="lt1" bg2="dk2" tx2="lt2" accent1="accent1" accent2="accent2" accent3="accent3" accent4="accent4" accent5="accent5" accent6="accent6" hlink="hlink" folHlink="folHlink"/>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533400"/>
            <a:ext cx="8915400" cy="1066800"/>
          </a:xfrm>
        </p:spPr>
        <p:txBody>
          <a:bodyPr vert="horz" lIns="91440" tIns="45720" rIns="91440" bIns="45720" rtlCol="0" anchor="ctr">
            <a:noAutofit/>
          </a:bodyPr>
          <a:lstStyle/>
          <a:p>
            <a:r>
              <a:rPr lang="en-US" altLang="en-US" sz="3600" dirty="0">
                <a:solidFill>
                  <a:schemeClr val="tx1">
                    <a:lumMod val="85000"/>
                  </a:schemeClr>
                </a:solidFill>
              </a:rPr>
              <a:t>Memory Difference between Stimulant and Comparison Groups</a:t>
            </a:r>
          </a:p>
        </p:txBody>
      </p:sp>
      <p:graphicFrame>
        <p:nvGraphicFramePr>
          <p:cNvPr id="51203" name="Object 3"/>
          <p:cNvGraphicFramePr>
            <a:graphicFrameLocks noGrp="1" noChangeAspect="1"/>
          </p:cNvGraphicFramePr>
          <p:nvPr>
            <p:ph type="chart" idx="1"/>
          </p:nvPr>
        </p:nvGraphicFramePr>
        <p:xfrm>
          <a:off x="609600" y="2271713"/>
          <a:ext cx="8229600" cy="4357687"/>
        </p:xfrm>
        <a:graphic>
          <a:graphicData uri="http://schemas.openxmlformats.org/presentationml/2006/ole">
            <mc:AlternateContent xmlns:mc="http://schemas.openxmlformats.org/markup-compatibility/2006">
              <mc:Choice xmlns:v="urn:schemas-microsoft-com:vml" Requires="v">
                <p:oleObj spid="_x0000_s62520" r:id="rId4" imgW="8230313" imgH="4359018" progId="Excel.Chart.8">
                  <p:embed/>
                </p:oleObj>
              </mc:Choice>
              <mc:Fallback>
                <p:oleObj r:id="rId4" imgW="8230313" imgH="4359018" progId="Excel.Chart.8">
                  <p:embed/>
                  <p:pic>
                    <p:nvPicPr>
                      <p:cNvPr id="51203" name="Object 3"/>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271713"/>
                        <a:ext cx="8229600"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4"/>
          <p:cNvSpPr>
            <a:spLocks noChangeArrowheads="1"/>
          </p:cNvSpPr>
          <p:nvPr/>
        </p:nvSpPr>
        <p:spPr bwMode="auto">
          <a:xfrm>
            <a:off x="0" y="6546850"/>
            <a:ext cx="2222724"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a:t>
            </a:r>
            <a:r>
              <a:rPr lang="en-US" sz="1400" dirty="0" smtClean="0">
                <a:solidFill>
                  <a:schemeClr val="tx2"/>
                </a:solidFill>
                <a:latin typeface="Calibri" pitchFamily="34" charset="0"/>
              </a:rPr>
              <a:t>Simon et al., 2002.</a:t>
            </a:r>
            <a:endParaRPr lang="en-US" sz="1400" dirty="0">
              <a:solidFill>
                <a:schemeClr val="tx2"/>
              </a:solidFill>
              <a:latin typeface="Calibri" pitchFamily="34" charset="0"/>
            </a:endParaRPr>
          </a:p>
        </p:txBody>
      </p:sp>
      <p:sp>
        <p:nvSpPr>
          <p:cNvPr id="5" name="Slide Number Placeholder 1"/>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66</a:t>
            </a:r>
            <a:endParaRPr lang="en-US" altLang="en-US" sz="1200" dirty="0"/>
          </a:p>
        </p:txBody>
      </p:sp>
    </p:spTree>
    <p:extLst>
      <p:ext uri="{BB962C8B-B14F-4D97-AF65-F5344CB8AC3E}">
        <p14:creationId xmlns:p14="http://schemas.microsoft.com/office/powerpoint/2010/main" val="86988191"/>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190500" y="297897"/>
            <a:ext cx="8953500" cy="997503"/>
          </a:xfrm>
        </p:spPr>
        <p:txBody>
          <a:bodyPr>
            <a:normAutofit/>
          </a:bodyPr>
          <a:lstStyle/>
          <a:p>
            <a:r>
              <a:rPr lang="en-US" altLang="en-US" dirty="0"/>
              <a:t>The Street Cost of Stimulants </a:t>
            </a:r>
          </a:p>
        </p:txBody>
      </p:sp>
      <p:sp>
        <p:nvSpPr>
          <p:cNvPr id="40963" name="Rectangle 3"/>
          <p:cNvSpPr>
            <a:spLocks noGrp="1"/>
          </p:cNvSpPr>
          <p:nvPr>
            <p:ph sz="half" idx="1"/>
          </p:nvPr>
        </p:nvSpPr>
        <p:spPr>
          <a:xfrm>
            <a:off x="457200" y="2047081"/>
            <a:ext cx="4282680" cy="4810919"/>
          </a:xfrm>
        </p:spPr>
        <p:txBody>
          <a:bodyPr>
            <a:noAutofit/>
          </a:bodyPr>
          <a:lstStyle/>
          <a:p>
            <a:pPr>
              <a:buClr>
                <a:srgbClr val="FFFF00"/>
              </a:buClr>
            </a:pPr>
            <a:r>
              <a:rPr lang="en-US" altLang="en-US" sz="3200" dirty="0"/>
              <a:t>$100-120/gram (powder)</a:t>
            </a:r>
          </a:p>
          <a:p>
            <a:pPr>
              <a:buClr>
                <a:srgbClr val="FFFF00"/>
              </a:buClr>
            </a:pPr>
            <a:r>
              <a:rPr lang="en-US" altLang="en-US" sz="3200" dirty="0"/>
              <a:t>A single line of cocaine is roughly 50 mg, so 1 gram yields 20 uses</a:t>
            </a:r>
          </a:p>
          <a:p>
            <a:pPr lvl="1">
              <a:buClr>
                <a:srgbClr val="FFFF00"/>
              </a:buClr>
            </a:pPr>
            <a:r>
              <a:rPr lang="en-US" altLang="en-US" sz="3200" dirty="0"/>
              <a:t>$3-50/piece (crack) for 1/10 to ½ gram, but normally available for $</a:t>
            </a:r>
            <a:r>
              <a:rPr lang="en-US" altLang="en-US" sz="3200" dirty="0">
                <a:solidFill>
                  <a:srgbClr val="FFFF00"/>
                </a:solidFill>
              </a:rPr>
              <a:t>10-20</a:t>
            </a:r>
            <a:r>
              <a:rPr lang="en-US" altLang="en-US" sz="3200" dirty="0"/>
              <a:t>.</a:t>
            </a:r>
          </a:p>
        </p:txBody>
      </p:sp>
      <p:sp>
        <p:nvSpPr>
          <p:cNvPr id="2" name="Content Placeholder 1"/>
          <p:cNvSpPr>
            <a:spLocks noGrp="1"/>
          </p:cNvSpPr>
          <p:nvPr>
            <p:ph sz="half" idx="2"/>
          </p:nvPr>
        </p:nvSpPr>
        <p:spPr>
          <a:xfrm>
            <a:off x="4739880" y="2047081"/>
            <a:ext cx="3775470" cy="4351338"/>
          </a:xfrm>
        </p:spPr>
        <p:txBody>
          <a:bodyPr>
            <a:normAutofit/>
          </a:bodyPr>
          <a:lstStyle/>
          <a:p>
            <a:r>
              <a:rPr lang="en-US" sz="3200" dirty="0"/>
              <a:t>$80/gram</a:t>
            </a:r>
          </a:p>
          <a:p>
            <a:r>
              <a:rPr lang="en-US" sz="3200" dirty="0"/>
              <a:t>$200 for an 8-ball </a:t>
            </a:r>
            <a:br>
              <a:rPr lang="en-US" sz="3200" dirty="0"/>
            </a:br>
            <a:r>
              <a:rPr lang="en-US" sz="3200" dirty="0"/>
              <a:t>(3.5 gram)</a:t>
            </a:r>
          </a:p>
          <a:p>
            <a:r>
              <a:rPr lang="en-US" sz="3200" dirty="0"/>
              <a:t>$20 for a single dose (~1/4 gram)</a:t>
            </a:r>
          </a:p>
        </p:txBody>
      </p:sp>
      <p:sp>
        <p:nvSpPr>
          <p:cNvPr id="642052" name="Rectangle 4"/>
          <p:cNvSpPr>
            <a:spLocks noChangeArrowheads="1"/>
          </p:cNvSpPr>
          <p:nvPr/>
        </p:nvSpPr>
        <p:spPr bwMode="auto">
          <a:xfrm>
            <a:off x="0" y="6546850"/>
            <a:ext cx="213539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eaLnBrk="0" hangingPunct="0">
              <a:spcBef>
                <a:spcPct val="30000"/>
              </a:spcBef>
              <a:defRPr/>
            </a:pPr>
            <a:r>
              <a:rPr lang="en-US" sz="1400" dirty="0">
                <a:solidFill>
                  <a:schemeClr val="tx2"/>
                </a:solidFill>
                <a:latin typeface="Calibri" pitchFamily="34" charset="0"/>
              </a:rPr>
              <a:t>SOURCE: RehabCenter.net.</a:t>
            </a:r>
          </a:p>
        </p:txBody>
      </p:sp>
      <p:sp>
        <p:nvSpPr>
          <p:cNvPr id="3" name="TextBox 2"/>
          <p:cNvSpPr txBox="1"/>
          <p:nvPr/>
        </p:nvSpPr>
        <p:spPr>
          <a:xfrm>
            <a:off x="4705900" y="1551265"/>
            <a:ext cx="3556000" cy="492443"/>
          </a:xfrm>
          <a:prstGeom prst="rect">
            <a:avLst/>
          </a:prstGeom>
          <a:noFill/>
        </p:spPr>
        <p:txBody>
          <a:bodyPr wrap="square" rtlCol="0">
            <a:spAutoFit/>
          </a:bodyPr>
          <a:lstStyle/>
          <a:p>
            <a:pPr algn="ctr"/>
            <a:r>
              <a:rPr lang="en-US" sz="2600" b="1" dirty="0">
                <a:solidFill>
                  <a:schemeClr val="tx2"/>
                </a:solidFill>
              </a:rPr>
              <a:t>Methamphetamine</a:t>
            </a:r>
          </a:p>
        </p:txBody>
      </p:sp>
      <p:sp>
        <p:nvSpPr>
          <p:cNvPr id="8" name="TextBox 7"/>
          <p:cNvSpPr txBox="1"/>
          <p:nvPr/>
        </p:nvSpPr>
        <p:spPr>
          <a:xfrm>
            <a:off x="457200" y="1551265"/>
            <a:ext cx="3962400" cy="492443"/>
          </a:xfrm>
          <a:prstGeom prst="rect">
            <a:avLst/>
          </a:prstGeom>
          <a:noFill/>
        </p:spPr>
        <p:txBody>
          <a:bodyPr wrap="square" rtlCol="0">
            <a:spAutoFit/>
          </a:bodyPr>
          <a:lstStyle/>
          <a:p>
            <a:pPr algn="ctr"/>
            <a:r>
              <a:rPr lang="en-US" sz="2600" b="1" dirty="0">
                <a:solidFill>
                  <a:schemeClr val="tx2"/>
                </a:solidFill>
              </a:rPr>
              <a:t>Powder and Crack Cocaine</a:t>
            </a:r>
          </a:p>
        </p:txBody>
      </p:sp>
      <p:sp>
        <p:nvSpPr>
          <p:cNvPr id="9"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67</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96" y="1371600"/>
            <a:ext cx="8915400" cy="5028285"/>
          </a:xfrm>
          <a:prstGeom prst="rect">
            <a:avLst/>
          </a:prstGeom>
          <a:effectLst>
            <a:softEdge rad="127000"/>
          </a:effectLst>
        </p:spPr>
      </p:pic>
      <p:sp>
        <p:nvSpPr>
          <p:cNvPr id="63490" name="Title 1"/>
          <p:cNvSpPr>
            <a:spLocks noGrp="1"/>
          </p:cNvSpPr>
          <p:nvPr>
            <p:ph type="title" idx="4294967295"/>
          </p:nvPr>
        </p:nvSpPr>
        <p:spPr>
          <a:xfrm>
            <a:off x="0" y="152400"/>
            <a:ext cx="9144000" cy="1219200"/>
          </a:xfrm>
        </p:spPr>
        <p:txBody>
          <a:bodyPr>
            <a:noAutofit/>
          </a:bodyPr>
          <a:lstStyle/>
          <a:p>
            <a:pPr algn="ctr"/>
            <a:r>
              <a:rPr lang="en-US" altLang="en-US" dirty="0">
                <a:solidFill>
                  <a:schemeClr val="tx1"/>
                </a:solidFill>
              </a:rPr>
              <a:t>“Linked Epidemics”: </a:t>
            </a:r>
            <a:br>
              <a:rPr lang="en-US" altLang="en-US" dirty="0">
                <a:solidFill>
                  <a:schemeClr val="tx1"/>
                </a:solidFill>
              </a:rPr>
            </a:br>
            <a:r>
              <a:rPr lang="en-US" altLang="en-US" dirty="0">
                <a:solidFill>
                  <a:schemeClr val="tx1"/>
                </a:solidFill>
              </a:rPr>
              <a:t>Stimulant Use Disorders and HIV/AIDS</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68</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1" name="Rectangle 3"/>
          <p:cNvSpPr>
            <a:spLocks noChangeArrowheads="1"/>
          </p:cNvSpPr>
          <p:nvPr/>
        </p:nvSpPr>
        <p:spPr bwMode="auto">
          <a:xfrm>
            <a:off x="0" y="6546850"/>
            <a:ext cx="1666675"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CDC, 2015.</a:t>
            </a:r>
          </a:p>
        </p:txBody>
      </p:sp>
      <p:sp>
        <p:nvSpPr>
          <p:cNvPr id="2" name="Title 1"/>
          <p:cNvSpPr>
            <a:spLocks noGrp="1"/>
          </p:cNvSpPr>
          <p:nvPr>
            <p:ph type="title"/>
          </p:nvPr>
        </p:nvSpPr>
        <p:spPr>
          <a:xfrm>
            <a:off x="190500" y="152400"/>
            <a:ext cx="8953500" cy="1283515"/>
          </a:xfrm>
        </p:spPr>
        <p:txBody>
          <a:bodyPr>
            <a:normAutofit fontScale="90000"/>
          </a:bodyPr>
          <a:lstStyle/>
          <a:p>
            <a:r>
              <a:rPr lang="en-US" dirty="0"/>
              <a:t>The Scope and Impact of HIV in the United States</a:t>
            </a:r>
          </a:p>
        </p:txBody>
      </p:sp>
      <p:sp>
        <p:nvSpPr>
          <p:cNvPr id="4" name="Slide Number Placeholder 2"/>
          <p:cNvSpPr>
            <a:spLocks noGrp="1"/>
          </p:cNvSpPr>
          <p:nvPr>
            <p:ph type="sldNum" sz="quarter" idx="12"/>
          </p:nvPr>
        </p:nvSpPr>
        <p:spPr/>
        <p:txBody>
          <a:bodyPr/>
          <a:lstStyle/>
          <a:p>
            <a:r>
              <a:rPr lang="en-US" altLang="en-US" sz="1200" dirty="0" smtClean="0"/>
              <a:t>69</a:t>
            </a:r>
            <a:endParaRPr lang="en-US" altLang="en-US" sz="1200" dirty="0"/>
          </a:p>
        </p:txBody>
      </p:sp>
      <p:pic>
        <p:nvPicPr>
          <p:cNvPr id="8" name="Picture 7"/>
          <p:cNvPicPr>
            <a:picLocks noChangeAspect="1"/>
          </p:cNvPicPr>
          <p:nvPr/>
        </p:nvPicPr>
        <p:blipFill>
          <a:blip r:embed="rId4"/>
          <a:stretch>
            <a:fillRect/>
          </a:stretch>
        </p:blipFill>
        <p:spPr>
          <a:xfrm>
            <a:off x="457200" y="1606427"/>
            <a:ext cx="8186937" cy="4584389"/>
          </a:xfrm>
          <a:prstGeom prst="rect">
            <a:avLst/>
          </a:prstGeom>
        </p:spPr>
      </p:pic>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PAnswers"/>
          <p:cNvSpPr>
            <a:spLocks noGrp="1"/>
          </p:cNvSpPr>
          <p:nvPr>
            <p:ph idx="1"/>
            <p:custDataLst>
              <p:tags r:id="rId2"/>
            </p:custDataLst>
          </p:nvPr>
        </p:nvSpPr>
        <p:spPr>
          <a:xfrm>
            <a:off x="685800" y="2810091"/>
            <a:ext cx="8229600" cy="39163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Decreased rates of premature delivery</a:t>
            </a:r>
          </a:p>
          <a:p>
            <a:pPr marL="971550" lvl="1" indent="-514350">
              <a:buClr>
                <a:schemeClr val="tx2">
                  <a:lumMod val="60000"/>
                  <a:lumOff val="40000"/>
                </a:schemeClr>
              </a:buClr>
              <a:buFont typeface="Arial" panose="020B0604020202020204" pitchFamily="34" charset="0"/>
              <a:buAutoNum type="alphaUcPeriod"/>
            </a:pPr>
            <a:r>
              <a:rPr lang="en-US" altLang="en-US" sz="3200" dirty="0"/>
              <a:t>Placental abruption</a:t>
            </a:r>
          </a:p>
          <a:p>
            <a:pPr marL="971550" lvl="1" indent="-514350">
              <a:buClr>
                <a:schemeClr val="tx2">
                  <a:lumMod val="60000"/>
                  <a:lumOff val="40000"/>
                </a:schemeClr>
              </a:buClr>
              <a:buFont typeface="Arial" panose="020B0604020202020204" pitchFamily="34" charset="0"/>
              <a:buAutoNum type="alphaUcPeriod"/>
            </a:pPr>
            <a:r>
              <a:rPr lang="en-US" altLang="en-US" sz="3200" dirty="0"/>
              <a:t>Small size at birth</a:t>
            </a:r>
          </a:p>
          <a:p>
            <a:pPr marL="971550" lvl="1" indent="-514350">
              <a:buClr>
                <a:schemeClr val="tx2">
                  <a:lumMod val="60000"/>
                  <a:lumOff val="40000"/>
                </a:schemeClr>
              </a:buClr>
              <a:buFont typeface="Arial" panose="020B0604020202020204" pitchFamily="34" charset="0"/>
              <a:buAutoNum type="alphaUcPeriod"/>
            </a:pPr>
            <a:r>
              <a:rPr lang="en-US" altLang="en-US" sz="3200" dirty="0"/>
              <a:t>Heart and brain abnormalities</a:t>
            </a:r>
          </a:p>
          <a:p>
            <a:pPr marL="971550" lvl="1" indent="-514350">
              <a:buClr>
                <a:schemeClr val="tx2">
                  <a:lumMod val="60000"/>
                  <a:lumOff val="40000"/>
                </a:schemeClr>
              </a:buClr>
              <a:buFont typeface="Arial" panose="020B0604020202020204" pitchFamily="34" charset="0"/>
              <a:buAutoNum type="alphaUcPeriod"/>
            </a:pPr>
            <a:r>
              <a:rPr lang="en-US" altLang="en-US" sz="3200" dirty="0"/>
              <a:t>All except A</a:t>
            </a:r>
          </a:p>
        </p:txBody>
      </p:sp>
      <p:sp>
        <p:nvSpPr>
          <p:cNvPr id="8195" name="Rectangle 3"/>
          <p:cNvSpPr txBox="1">
            <a:spLocks/>
          </p:cNvSpPr>
          <p:nvPr/>
        </p:nvSpPr>
        <p:spPr bwMode="auto">
          <a:xfrm>
            <a:off x="685800" y="16002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4"/>
            </a:pPr>
            <a:r>
              <a:rPr lang="en-US" altLang="en-US" sz="3200" dirty="0">
                <a:solidFill>
                  <a:srgbClr val="FFFFFF"/>
                </a:solidFill>
                <a:latin typeface="Calibri" panose="020F0502020204030204" pitchFamily="34" charset="0"/>
              </a:rPr>
              <a:t>Methamphetamine use during pregnancy is associated with:</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dirty="0"/>
              <a:t>7</a:t>
            </a:r>
          </a:p>
        </p:txBody>
      </p:sp>
      <p:sp>
        <p:nvSpPr>
          <p:cNvPr id="8" name="TPQuestion"/>
          <p:cNvSpPr>
            <a:spLocks noGrp="1"/>
          </p:cNvSpPr>
          <p:nvPr>
            <p:ph type="title"/>
          </p:nvPr>
        </p:nvSpPr>
        <p:spPr>
          <a:xfrm>
            <a:off x="228600" y="311655"/>
            <a:ext cx="8915400" cy="1212345"/>
          </a:xfrm>
        </p:spPr>
        <p:txBody>
          <a:bodyPr/>
          <a:lstStyle/>
          <a:p>
            <a:r>
              <a:rPr lang="en-US" altLang="en-US" dirty="0"/>
              <a:t>Pre-Test Question</a:t>
            </a:r>
          </a:p>
        </p:txBody>
      </p:sp>
    </p:spTree>
    <p:custDataLst>
      <p:tags r:id="rId1"/>
    </p:custData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28600"/>
            <a:ext cx="8953500" cy="1283515"/>
          </a:xfrm>
        </p:spPr>
        <p:txBody>
          <a:bodyPr>
            <a:normAutofit fontScale="90000"/>
          </a:bodyPr>
          <a:lstStyle/>
          <a:p>
            <a:r>
              <a:rPr lang="en-US" dirty="0"/>
              <a:t>The Scope and Impact of HIV in the United States</a:t>
            </a:r>
          </a:p>
        </p:txBody>
      </p:sp>
      <p:sp>
        <p:nvSpPr>
          <p:cNvPr id="4" name="Slide Number Placeholder 3"/>
          <p:cNvSpPr>
            <a:spLocks noGrp="1"/>
          </p:cNvSpPr>
          <p:nvPr>
            <p:ph type="sldNum" sz="quarter" idx="12"/>
          </p:nvPr>
        </p:nvSpPr>
        <p:spPr/>
        <p:txBody>
          <a:bodyPr/>
          <a:lstStyle/>
          <a:p>
            <a:r>
              <a:rPr lang="en-US" altLang="en-US" dirty="0" smtClean="0"/>
              <a:t>70</a:t>
            </a:r>
            <a:endParaRPr lang="en-US" altLang="en-US" dirty="0"/>
          </a:p>
        </p:txBody>
      </p:sp>
      <p:pic>
        <p:nvPicPr>
          <p:cNvPr id="5" name="Picture 4"/>
          <p:cNvPicPr>
            <a:picLocks noChangeAspect="1"/>
          </p:cNvPicPr>
          <p:nvPr/>
        </p:nvPicPr>
        <p:blipFill>
          <a:blip r:embed="rId3"/>
          <a:stretch>
            <a:fillRect/>
          </a:stretch>
        </p:blipFill>
        <p:spPr>
          <a:xfrm>
            <a:off x="411956" y="1714157"/>
            <a:ext cx="8510587" cy="4648028"/>
          </a:xfrm>
          <a:prstGeom prst="rect">
            <a:avLst/>
          </a:prstGeom>
        </p:spPr>
      </p:pic>
      <p:sp>
        <p:nvSpPr>
          <p:cNvPr id="6" name="Rectangle 3"/>
          <p:cNvSpPr>
            <a:spLocks noChangeArrowheads="1"/>
          </p:cNvSpPr>
          <p:nvPr/>
        </p:nvSpPr>
        <p:spPr bwMode="auto">
          <a:xfrm>
            <a:off x="0" y="6546850"/>
            <a:ext cx="1666675"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Calibri" pitchFamily="34" charset="0"/>
              </a:rPr>
              <a:t>SOURCE: CDC, 2015.</a:t>
            </a:r>
          </a:p>
        </p:txBody>
      </p:sp>
    </p:spTree>
    <p:extLst>
      <p:ext uri="{BB962C8B-B14F-4D97-AF65-F5344CB8AC3E}">
        <p14:creationId xmlns:p14="http://schemas.microsoft.com/office/powerpoint/2010/main" val="36211204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752600"/>
          </a:xfrm>
        </p:spPr>
        <p:txBody>
          <a:bodyPr>
            <a:noAutofit/>
          </a:bodyPr>
          <a:lstStyle/>
          <a:p>
            <a:pPr algn="ctr">
              <a:defRPr/>
            </a:pPr>
            <a:r>
              <a:rPr lang="en-US" dirty="0"/>
              <a:t>Why is it important that </a:t>
            </a:r>
            <a:br>
              <a:rPr lang="en-US" dirty="0"/>
            </a:br>
            <a:r>
              <a:rPr lang="en-US" dirty="0"/>
              <a:t>we know about the HIV &amp; STD </a:t>
            </a:r>
            <a:br>
              <a:rPr lang="en-US" dirty="0"/>
            </a:br>
            <a:r>
              <a:rPr lang="en-US" dirty="0"/>
              <a:t>risk behavior of our patients?</a:t>
            </a:r>
          </a:p>
        </p:txBody>
      </p:sp>
      <p:sp>
        <p:nvSpPr>
          <p:cNvPr id="3" name="Slide Number Placeholder 3"/>
          <p:cNvSpPr>
            <a:spLocks noGrp="1"/>
          </p:cNvSpPr>
          <p:nvPr>
            <p:ph type="sldNum" sz="quarter" idx="12"/>
          </p:nvPr>
        </p:nvSpPr>
        <p:spPr>
          <a:xfrm>
            <a:off x="7010400" y="6361329"/>
            <a:ext cx="2057400" cy="365125"/>
          </a:xfrm>
        </p:spPr>
        <p:txBody>
          <a:bodyPr/>
          <a:lstStyle/>
          <a:p>
            <a:r>
              <a:rPr lang="en-US" altLang="en-US" dirty="0" smtClean="0"/>
              <a:t>71</a:t>
            </a:r>
            <a:endParaRPr lang="en-US" alt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2315504"/>
            <a:ext cx="6350000" cy="4216400"/>
          </a:xfrm>
          <a:prstGeom prst="rect">
            <a:avLst/>
          </a:prstGeom>
          <a:effectLst>
            <a:softEdge rad="63500"/>
          </a:effectLst>
        </p:spPr>
      </p:pic>
    </p:spTree>
    <p:extLst>
      <p:ext uri="{BB962C8B-B14F-4D97-AF65-F5344CB8AC3E}">
        <p14:creationId xmlns:p14="http://schemas.microsoft.com/office/powerpoint/2010/main" val="17997535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p:cNvSpPr>
          <p:nvPr>
            <p:ph type="title"/>
          </p:nvPr>
        </p:nvSpPr>
        <p:spPr>
          <a:xfrm>
            <a:off x="228600" y="381000"/>
            <a:ext cx="8915400" cy="838200"/>
          </a:xfrm>
        </p:spPr>
        <p:txBody>
          <a:bodyPr>
            <a:noAutofit/>
          </a:bodyPr>
          <a:lstStyle/>
          <a:p>
            <a:r>
              <a:rPr lang="en-US" altLang="en-US" dirty="0"/>
              <a:t>Special Populations: MSM, Sexual </a:t>
            </a:r>
            <a:r>
              <a:rPr lang="en-US" altLang="en-US" dirty="0" smtClean="0"/>
              <a:t>Risk, </a:t>
            </a:r>
            <a:r>
              <a:rPr lang="en-US" altLang="en-US" dirty="0"/>
              <a:t>and HIV</a:t>
            </a:r>
          </a:p>
        </p:txBody>
      </p:sp>
      <p:sp>
        <p:nvSpPr>
          <p:cNvPr id="73731" name="Rectangle 3"/>
          <p:cNvSpPr>
            <a:spLocks noGrp="1"/>
          </p:cNvSpPr>
          <p:nvPr>
            <p:ph type="body" idx="1"/>
          </p:nvPr>
        </p:nvSpPr>
        <p:spPr>
          <a:xfrm>
            <a:off x="533400" y="1828800"/>
            <a:ext cx="8153400" cy="4114800"/>
          </a:xfrm>
        </p:spPr>
        <p:txBody>
          <a:bodyPr/>
          <a:lstStyle/>
          <a:p>
            <a:pPr>
              <a:lnSpc>
                <a:spcPct val="80000"/>
              </a:lnSpc>
              <a:buClr>
                <a:srgbClr val="FFFF00"/>
              </a:buClr>
              <a:buFontTx/>
              <a:buChar char="•"/>
            </a:pPr>
            <a:r>
              <a:rPr lang="en-US" altLang="en-US" sz="3000" dirty="0"/>
              <a:t>Methamphetamine is closely connected to sexual identity and sexual expression for many gay-identified MSM</a:t>
            </a:r>
          </a:p>
          <a:p>
            <a:pPr>
              <a:lnSpc>
                <a:spcPct val="80000"/>
              </a:lnSpc>
              <a:buClr>
                <a:srgbClr val="FFFF00"/>
              </a:buClr>
              <a:buFontTx/>
              <a:buChar char="•"/>
            </a:pPr>
            <a:r>
              <a:rPr lang="en-US" altLang="en-US" sz="3000" dirty="0"/>
              <a:t>Sexual behaviors associated with meth use present extreme HIV risks </a:t>
            </a:r>
          </a:p>
          <a:p>
            <a:pPr lvl="2">
              <a:lnSpc>
                <a:spcPct val="80000"/>
              </a:lnSpc>
              <a:buClr>
                <a:srgbClr val="FFFF00"/>
              </a:buClr>
              <a:buFontTx/>
              <a:buChar char="•"/>
            </a:pPr>
            <a:r>
              <a:rPr lang="en-US" altLang="en-US" sz="3000" dirty="0">
                <a:solidFill>
                  <a:schemeClr val="tx2"/>
                </a:solidFill>
              </a:rPr>
              <a:t>Changes in sexual behaviors</a:t>
            </a:r>
          </a:p>
          <a:p>
            <a:pPr lvl="2">
              <a:lnSpc>
                <a:spcPct val="80000"/>
              </a:lnSpc>
              <a:buClr>
                <a:srgbClr val="FFFF00"/>
              </a:buClr>
              <a:buFontTx/>
              <a:buChar char="•"/>
            </a:pPr>
            <a:r>
              <a:rPr lang="en-US" altLang="en-US" sz="3000" dirty="0">
                <a:solidFill>
                  <a:schemeClr val="tx2"/>
                </a:solidFill>
              </a:rPr>
              <a:t>Changes in decision-making processes</a:t>
            </a:r>
          </a:p>
          <a:p>
            <a:pPr>
              <a:lnSpc>
                <a:spcPct val="80000"/>
              </a:lnSpc>
              <a:buClr>
                <a:srgbClr val="FFFF00"/>
              </a:buClr>
              <a:buFontTx/>
              <a:buChar char="•"/>
            </a:pPr>
            <a:r>
              <a:rPr lang="en-US" altLang="en-US" sz="3000" dirty="0"/>
              <a:t>Non gay-identified MSM may have less exposure to prevention messages, placing both themselves and their sex partners at extreme risk</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dirty="0" smtClean="0"/>
              <a:t>72</a:t>
            </a:r>
            <a:endParaRPr lang="en-US" altLang="en-US" dirty="0"/>
          </a:p>
        </p:txBody>
      </p:sp>
    </p:spTree>
    <p:extLst>
      <p:ext uri="{BB962C8B-B14F-4D97-AF65-F5344CB8AC3E}">
        <p14:creationId xmlns:p14="http://schemas.microsoft.com/office/powerpoint/2010/main" val="10436508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190500" y="357745"/>
            <a:ext cx="8953500" cy="1166256"/>
          </a:xfrm>
        </p:spPr>
        <p:txBody>
          <a:bodyPr/>
          <a:lstStyle/>
          <a:p>
            <a:r>
              <a:rPr lang="en-US" altLang="en-US" dirty="0"/>
              <a:t>Substance Use and HIV </a:t>
            </a:r>
            <a:r>
              <a:rPr lang="en-US" altLang="en-US" dirty="0" smtClean="0"/>
              <a:t>Risk</a:t>
            </a:r>
            <a:endParaRPr lang="en-US" altLang="en-US" dirty="0"/>
          </a:p>
        </p:txBody>
      </p:sp>
      <p:sp>
        <p:nvSpPr>
          <p:cNvPr id="93187" name="Content Placeholder 2"/>
          <p:cNvSpPr>
            <a:spLocks noGrp="1"/>
          </p:cNvSpPr>
          <p:nvPr>
            <p:ph sz="quarter" idx="1"/>
          </p:nvPr>
        </p:nvSpPr>
        <p:spPr>
          <a:xfrm>
            <a:off x="457200" y="1905000"/>
            <a:ext cx="8382000" cy="4343400"/>
          </a:xfrm>
        </p:spPr>
        <p:txBody>
          <a:bodyPr>
            <a:noAutofit/>
          </a:bodyPr>
          <a:lstStyle/>
          <a:p>
            <a:r>
              <a:rPr lang="en-US" altLang="en-US" sz="3200" dirty="0"/>
              <a:t>Alcohol and drug intoxication affects users' </a:t>
            </a:r>
            <a:r>
              <a:rPr lang="en-US" altLang="en-US" sz="3200" dirty="0">
                <a:solidFill>
                  <a:schemeClr val="tx2"/>
                </a:solidFill>
              </a:rPr>
              <a:t>mental status and judgment </a:t>
            </a:r>
            <a:r>
              <a:rPr lang="en-US" altLang="en-US" sz="3200" dirty="0"/>
              <a:t>and increases the likelihood that they will engage in </a:t>
            </a:r>
            <a:r>
              <a:rPr lang="en-US" altLang="en-US" sz="3200" dirty="0">
                <a:solidFill>
                  <a:schemeClr val="tx2"/>
                </a:solidFill>
              </a:rPr>
              <a:t>high-risk sexual behavior</a:t>
            </a:r>
          </a:p>
          <a:p>
            <a:r>
              <a:rPr lang="en-US" altLang="en-US" sz="3200" dirty="0"/>
              <a:t>Substance use increases users' </a:t>
            </a:r>
            <a:r>
              <a:rPr lang="en-US" altLang="en-US" sz="3200" dirty="0">
                <a:solidFill>
                  <a:schemeClr val="tx2"/>
                </a:solidFill>
              </a:rPr>
              <a:t>exposure to unprotected sex</a:t>
            </a:r>
            <a:r>
              <a:rPr lang="en-US" altLang="en-US" sz="3200" dirty="0"/>
              <a:t> as a means to obtain drugs</a:t>
            </a:r>
          </a:p>
          <a:p>
            <a:r>
              <a:rPr lang="en-US" altLang="en-US" sz="3200" dirty="0"/>
              <a:t>Physiological consequences of substance use may alter </a:t>
            </a:r>
            <a:r>
              <a:rPr lang="en-US" altLang="en-US" sz="3200" dirty="0">
                <a:solidFill>
                  <a:schemeClr val="tx2"/>
                </a:solidFill>
              </a:rPr>
              <a:t>susceptibility to infection</a:t>
            </a:r>
            <a:r>
              <a:rPr lang="en-US" altLang="en-US" sz="3200" dirty="0"/>
              <a:t> and </a:t>
            </a:r>
            <a:r>
              <a:rPr lang="en-US" altLang="en-US" sz="3200" dirty="0">
                <a:solidFill>
                  <a:schemeClr val="tx2"/>
                </a:solidFill>
              </a:rPr>
              <a:t>interact with HIV medications</a:t>
            </a:r>
          </a:p>
        </p:txBody>
      </p:sp>
      <p:sp>
        <p:nvSpPr>
          <p:cNvPr id="4" name="Text Box 4"/>
          <p:cNvSpPr txBox="1">
            <a:spLocks noChangeArrowheads="1"/>
          </p:cNvSpPr>
          <p:nvPr/>
        </p:nvSpPr>
        <p:spPr bwMode="auto">
          <a:xfrm>
            <a:off x="0" y="6550223"/>
            <a:ext cx="80772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2800">
                <a:solidFill>
                  <a:schemeClr val="bg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400">
                <a:solidFill>
                  <a:schemeClr val="bg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bg1"/>
                </a:solidFill>
                <a:latin typeface="Calibri" panose="020F0502020204030204" pitchFamily="34" charset="0"/>
              </a:defRPr>
            </a:lvl9pPr>
          </a:lstStyle>
          <a:p>
            <a:pPr eaLnBrk="1" hangingPunct="1">
              <a:spcBef>
                <a:spcPct val="50000"/>
              </a:spcBef>
              <a:buFontTx/>
              <a:buNone/>
            </a:pPr>
            <a:r>
              <a:rPr lang="en-US" altLang="en-US" sz="1400" dirty="0">
                <a:solidFill>
                  <a:schemeClr val="tx2"/>
                </a:solidFill>
                <a:effectLst>
                  <a:outerShdw blurRad="38100" dist="38100" dir="2700000" algn="tl">
                    <a:srgbClr val="000000">
                      <a:alpha val="43137"/>
                    </a:srgbClr>
                  </a:outerShdw>
                </a:effectLst>
                <a:latin typeface="+mj-lt"/>
                <a:cs typeface="Times New Roman" panose="02020603050405020304" pitchFamily="18" charset="0"/>
              </a:rPr>
              <a:t>SOURCE: </a:t>
            </a:r>
            <a:r>
              <a:rPr lang="en-US" altLang="en-US" sz="1400" dirty="0" smtClean="0">
                <a:solidFill>
                  <a:schemeClr val="tx2"/>
                </a:solidFill>
                <a:effectLst>
                  <a:outerShdw blurRad="38100" dist="38100" dir="2700000" algn="tl">
                    <a:srgbClr val="000000">
                      <a:alpha val="43137"/>
                    </a:srgbClr>
                  </a:outerShdw>
                </a:effectLst>
                <a:latin typeface="+mj-lt"/>
                <a:cs typeface="Times New Roman" panose="02020603050405020304" pitchFamily="18" charset="0"/>
              </a:rPr>
              <a:t>National Institute on Drug Abuse, </a:t>
            </a:r>
            <a:r>
              <a:rPr lang="en-US" altLang="en-US" sz="1400" dirty="0">
                <a:solidFill>
                  <a:schemeClr val="tx2"/>
                </a:solidFill>
                <a:effectLst>
                  <a:outerShdw blurRad="38100" dist="38100" dir="2700000" algn="tl">
                    <a:srgbClr val="000000">
                      <a:alpha val="43137"/>
                    </a:srgbClr>
                  </a:outerShdw>
                </a:effectLst>
                <a:latin typeface="+mj-lt"/>
                <a:cs typeface="Times New Roman" panose="02020603050405020304" pitchFamily="18" charset="0"/>
              </a:rPr>
              <a:t>2016.</a:t>
            </a:r>
          </a:p>
        </p:txBody>
      </p:sp>
      <p:sp>
        <p:nvSpPr>
          <p:cNvPr id="6" name="Slide Number Placeholder 3"/>
          <p:cNvSpPr>
            <a:spLocks noGrp="1"/>
          </p:cNvSpPr>
          <p:nvPr>
            <p:ph type="sldNum" sz="quarter" idx="12"/>
          </p:nvPr>
        </p:nvSpPr>
        <p:spPr>
          <a:xfrm>
            <a:off x="7010400" y="6361329"/>
            <a:ext cx="2057400" cy="365125"/>
          </a:xfrm>
        </p:spPr>
        <p:txBody>
          <a:bodyPr/>
          <a:lstStyle/>
          <a:p>
            <a:r>
              <a:rPr lang="en-US" altLang="en-US" dirty="0" smtClean="0"/>
              <a:t>73</a:t>
            </a:r>
            <a:endParaRPr lang="en-US" altLang="en-US" dirty="0"/>
          </a:p>
        </p:txBody>
      </p:sp>
    </p:spTree>
    <p:extLst>
      <p:ext uri="{BB962C8B-B14F-4D97-AF65-F5344CB8AC3E}">
        <p14:creationId xmlns:p14="http://schemas.microsoft.com/office/powerpoint/2010/main" val="28905666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PQuestion"/>
          <p:cNvSpPr>
            <a:spLocks noGrp="1"/>
          </p:cNvSpPr>
          <p:nvPr>
            <p:ph type="title"/>
          </p:nvPr>
        </p:nvSpPr>
        <p:spPr>
          <a:xfrm>
            <a:off x="228600" y="198438"/>
            <a:ext cx="8915400" cy="1020762"/>
          </a:xfrm>
        </p:spPr>
        <p:txBody>
          <a:bodyPr/>
          <a:lstStyle/>
          <a:p>
            <a:r>
              <a:rPr lang="en-US" altLang="en-US" dirty="0"/>
              <a:t>What do you think?</a:t>
            </a:r>
          </a:p>
        </p:txBody>
      </p:sp>
      <p:sp>
        <p:nvSpPr>
          <p:cNvPr id="68614" name="TPAnswers"/>
          <p:cNvSpPr>
            <a:spLocks noGrp="1"/>
          </p:cNvSpPr>
          <p:nvPr>
            <p:ph idx="1"/>
            <p:custDataLst>
              <p:tags r:id="rId2"/>
            </p:custDataLst>
          </p:nvPr>
        </p:nvSpPr>
        <p:spPr>
          <a:xfrm>
            <a:off x="762000" y="2362200"/>
            <a:ext cx="8382000" cy="4114800"/>
          </a:xfrm>
        </p:spPr>
        <p:txBody>
          <a:bodyPr>
            <a:normAutofit/>
          </a:bodyPr>
          <a:lstStyle/>
          <a:p>
            <a:pPr marL="514350" indent="-514350">
              <a:buClr>
                <a:schemeClr val="tx2"/>
              </a:buClr>
              <a:buFont typeface="Calibri" panose="020F0502020204030204" pitchFamily="34" charset="0"/>
              <a:buAutoNum type="alphaUcPeriod"/>
            </a:pPr>
            <a:r>
              <a:rPr lang="en-US" altLang="en-US" sz="3200" dirty="0"/>
              <a:t>Cocaine users are more likely to develop new AIDS-defining illnesses than non-users</a:t>
            </a:r>
          </a:p>
          <a:p>
            <a:pPr marL="514350" indent="-514350">
              <a:buClr>
                <a:schemeClr val="tx2"/>
              </a:buClr>
              <a:buFont typeface="Calibri" panose="020F0502020204030204" pitchFamily="34" charset="0"/>
              <a:buAutoNum type="alphaUcPeriod"/>
            </a:pPr>
            <a:r>
              <a:rPr lang="en-US" altLang="en-US" sz="3200" dirty="0"/>
              <a:t>Cocaine interacts negatively with HIV </a:t>
            </a:r>
            <a:r>
              <a:rPr lang="en-US" altLang="en-US" sz="3200" dirty="0" err="1"/>
              <a:t>antiretrovirals</a:t>
            </a:r>
            <a:endParaRPr lang="en-US" altLang="en-US" sz="3200" dirty="0"/>
          </a:p>
          <a:p>
            <a:pPr marL="514350" indent="-514350">
              <a:buClr>
                <a:schemeClr val="tx2"/>
              </a:buClr>
              <a:buFont typeface="Calibri" panose="020F0502020204030204" pitchFamily="34" charset="0"/>
              <a:buAutoNum type="alphaUcPeriod"/>
            </a:pPr>
            <a:r>
              <a:rPr lang="en-US" altLang="en-US" sz="3200" dirty="0"/>
              <a:t>HIV-positive cocaine users are less likely to have received HIV care</a:t>
            </a:r>
          </a:p>
          <a:p>
            <a:pPr marL="514350" indent="-514350">
              <a:buClr>
                <a:schemeClr val="tx2"/>
              </a:buClr>
              <a:buFont typeface="Calibri" panose="020F0502020204030204" pitchFamily="34" charset="0"/>
              <a:buAutoNum type="alphaUcPeriod"/>
            </a:pPr>
            <a:r>
              <a:rPr lang="en-US" altLang="en-US" sz="3200" dirty="0"/>
              <a:t>Cocaine users have greater CD4 cell loss and higher HIV-1 RNA levels</a:t>
            </a:r>
          </a:p>
        </p:txBody>
      </p:sp>
      <p:sp>
        <p:nvSpPr>
          <p:cNvPr id="68612" name="Rectangle 2"/>
          <p:cNvSpPr>
            <a:spLocks noChangeArrowheads="1"/>
          </p:cNvSpPr>
          <p:nvPr/>
        </p:nvSpPr>
        <p:spPr bwMode="auto">
          <a:xfrm>
            <a:off x="381000" y="1186665"/>
            <a:ext cx="7696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3200" dirty="0">
                <a:latin typeface="+mj-lt"/>
              </a:rPr>
              <a:t>All of the following is true about cocaine and HIV except:</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74</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p:cNvSpPr>
          <p:nvPr>
            <p:ph type="title"/>
          </p:nvPr>
        </p:nvSpPr>
        <p:spPr>
          <a:xfrm>
            <a:off x="190500" y="357744"/>
            <a:ext cx="8953500" cy="1394856"/>
          </a:xfrm>
        </p:spPr>
        <p:txBody>
          <a:bodyPr>
            <a:normAutofit/>
          </a:bodyPr>
          <a:lstStyle/>
          <a:p>
            <a:r>
              <a:rPr lang="en-US" altLang="en-US" dirty="0"/>
              <a:t>Crack/Cocaine Users </a:t>
            </a:r>
            <a:r>
              <a:rPr lang="en-US" altLang="en-US" dirty="0" smtClean="0"/>
              <a:t>and</a:t>
            </a:r>
            <a:br>
              <a:rPr lang="en-US" altLang="en-US" dirty="0" smtClean="0"/>
            </a:br>
            <a:r>
              <a:rPr lang="en-US" altLang="en-US" dirty="0" smtClean="0"/>
              <a:t> </a:t>
            </a:r>
            <a:r>
              <a:rPr lang="en-US" altLang="en-US" dirty="0"/>
              <a:t>Access to Medical Care</a:t>
            </a:r>
          </a:p>
        </p:txBody>
      </p:sp>
      <p:sp>
        <p:nvSpPr>
          <p:cNvPr id="69635" name="Rectangle 3"/>
          <p:cNvSpPr>
            <a:spLocks noGrp="1"/>
          </p:cNvSpPr>
          <p:nvPr>
            <p:ph idx="1"/>
          </p:nvPr>
        </p:nvSpPr>
        <p:spPr>
          <a:xfrm>
            <a:off x="457200" y="1828800"/>
            <a:ext cx="8382000" cy="4532529"/>
          </a:xfrm>
        </p:spPr>
        <p:txBody>
          <a:bodyPr>
            <a:noAutofit/>
          </a:bodyPr>
          <a:lstStyle/>
          <a:p>
            <a:pPr>
              <a:buClr>
                <a:schemeClr val="tx2">
                  <a:lumMod val="60000"/>
                  <a:lumOff val="40000"/>
                </a:schemeClr>
              </a:buClr>
            </a:pPr>
            <a:r>
              <a:rPr lang="en-US" altLang="en-US" sz="3200" dirty="0"/>
              <a:t>HIV-positive crack users are:</a:t>
            </a:r>
          </a:p>
          <a:p>
            <a:pPr lvl="1">
              <a:buClr>
                <a:schemeClr val="tx2">
                  <a:lumMod val="60000"/>
                  <a:lumOff val="40000"/>
                </a:schemeClr>
              </a:buClr>
            </a:pPr>
            <a:r>
              <a:rPr lang="en-US" altLang="en-US" sz="3200" dirty="0">
                <a:solidFill>
                  <a:schemeClr val="tx2"/>
                </a:solidFill>
              </a:rPr>
              <a:t>More likely </a:t>
            </a:r>
            <a:r>
              <a:rPr lang="en-US" altLang="en-US" sz="3200" dirty="0"/>
              <a:t>than their HIV-negative counterparts to have </a:t>
            </a:r>
            <a:r>
              <a:rPr lang="en-US" altLang="en-US" sz="3200" dirty="0">
                <a:solidFill>
                  <a:schemeClr val="tx2"/>
                </a:solidFill>
              </a:rPr>
              <a:t>never been in HIV primary care </a:t>
            </a:r>
          </a:p>
          <a:p>
            <a:pPr lvl="1">
              <a:buClr>
                <a:schemeClr val="tx2">
                  <a:lumMod val="60000"/>
                  <a:lumOff val="40000"/>
                </a:schemeClr>
              </a:buClr>
            </a:pPr>
            <a:r>
              <a:rPr lang="en-US" altLang="en-US" sz="3200" dirty="0">
                <a:solidFill>
                  <a:schemeClr val="tx2"/>
                </a:solidFill>
              </a:rPr>
              <a:t>Less likely </a:t>
            </a:r>
            <a:r>
              <a:rPr lang="en-US" altLang="en-US" sz="3200" dirty="0"/>
              <a:t>to have</a:t>
            </a:r>
            <a:r>
              <a:rPr lang="en-US" altLang="en-US" sz="3200" dirty="0">
                <a:solidFill>
                  <a:srgbClr val="FFFF00"/>
                </a:solidFill>
              </a:rPr>
              <a:t> </a:t>
            </a:r>
            <a:r>
              <a:rPr lang="en-US" altLang="en-US" sz="3200" dirty="0">
                <a:solidFill>
                  <a:schemeClr val="tx2"/>
                </a:solidFill>
              </a:rPr>
              <a:t>access to basic medical services </a:t>
            </a:r>
          </a:p>
          <a:p>
            <a:pPr lvl="1">
              <a:buClr>
                <a:schemeClr val="tx2">
                  <a:lumMod val="60000"/>
                  <a:lumOff val="40000"/>
                </a:schemeClr>
              </a:buClr>
            </a:pPr>
            <a:r>
              <a:rPr lang="en-US" altLang="en-US" sz="3200" dirty="0">
                <a:solidFill>
                  <a:schemeClr val="tx2"/>
                </a:solidFill>
              </a:rPr>
              <a:t>Less likely </a:t>
            </a:r>
            <a:r>
              <a:rPr lang="en-US" altLang="en-US" sz="3200" dirty="0"/>
              <a:t>to have a </a:t>
            </a:r>
            <a:r>
              <a:rPr lang="en-US" altLang="en-US" sz="3200" dirty="0">
                <a:solidFill>
                  <a:schemeClr val="tx2"/>
                </a:solidFill>
              </a:rPr>
              <a:t>regular healthcare provider </a:t>
            </a:r>
          </a:p>
          <a:p>
            <a:pPr lvl="1">
              <a:buClr>
                <a:schemeClr val="tx2">
                  <a:lumMod val="60000"/>
                  <a:lumOff val="40000"/>
                </a:schemeClr>
              </a:buClr>
            </a:pPr>
            <a:r>
              <a:rPr lang="en-US" altLang="en-US" sz="3200" dirty="0">
                <a:solidFill>
                  <a:schemeClr val="tx2"/>
                </a:solidFill>
              </a:rPr>
              <a:t>Less likely </a:t>
            </a:r>
            <a:r>
              <a:rPr lang="en-US" altLang="en-US" sz="3200" dirty="0"/>
              <a:t>to </a:t>
            </a:r>
            <a:r>
              <a:rPr lang="en-US" altLang="en-US" sz="3200" dirty="0">
                <a:solidFill>
                  <a:schemeClr val="tx2"/>
                </a:solidFill>
              </a:rPr>
              <a:t>initiate medical care and treatment</a:t>
            </a:r>
          </a:p>
        </p:txBody>
      </p:sp>
      <p:sp>
        <p:nvSpPr>
          <p:cNvPr id="605188" name="Rectangle 4"/>
          <p:cNvSpPr>
            <a:spLocks noChangeArrowheads="1"/>
          </p:cNvSpPr>
          <p:nvPr/>
        </p:nvSpPr>
        <p:spPr bwMode="auto">
          <a:xfrm>
            <a:off x="0" y="6553200"/>
            <a:ext cx="91440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sz="1400" dirty="0">
                <a:solidFill>
                  <a:schemeClr val="tx2"/>
                </a:solidFill>
                <a:latin typeface="Calibri" pitchFamily="34" charset="0"/>
              </a:rPr>
              <a:t>SOURCES: </a:t>
            </a:r>
            <a:r>
              <a:rPr lang="en-US" sz="1400" dirty="0" smtClean="0">
                <a:solidFill>
                  <a:schemeClr val="tx2"/>
                </a:solidFill>
                <a:latin typeface="Calibri" pitchFamily="34" charset="0"/>
              </a:rPr>
              <a:t>Cunningham </a:t>
            </a:r>
            <a:r>
              <a:rPr lang="en-US" sz="1400" dirty="0">
                <a:solidFill>
                  <a:schemeClr val="tx2"/>
                </a:solidFill>
                <a:latin typeface="Calibri" pitchFamily="34" charset="0"/>
              </a:rPr>
              <a:t>et al., </a:t>
            </a:r>
            <a:r>
              <a:rPr lang="en-US" sz="1400" dirty="0" smtClean="0">
                <a:solidFill>
                  <a:schemeClr val="tx2"/>
                </a:solidFill>
                <a:latin typeface="Calibri" pitchFamily="34" charset="0"/>
              </a:rPr>
              <a:t>2006; </a:t>
            </a:r>
            <a:r>
              <a:rPr lang="en-US" sz="1400" dirty="0" err="1" smtClean="0">
                <a:solidFill>
                  <a:schemeClr val="tx2"/>
                </a:solidFill>
                <a:latin typeface="Calibri" pitchFamily="34" charset="0"/>
              </a:rPr>
              <a:t>Metsch</a:t>
            </a:r>
            <a:r>
              <a:rPr lang="en-US" sz="1400" dirty="0" smtClean="0">
                <a:solidFill>
                  <a:schemeClr val="tx2"/>
                </a:solidFill>
                <a:latin typeface="Calibri" pitchFamily="34" charset="0"/>
              </a:rPr>
              <a:t> et </a:t>
            </a:r>
            <a:r>
              <a:rPr lang="en-US" sz="1400" dirty="0">
                <a:solidFill>
                  <a:schemeClr val="tx2"/>
                </a:solidFill>
                <a:latin typeface="Calibri" pitchFamily="34" charset="0"/>
              </a:rPr>
              <a:t>al., </a:t>
            </a:r>
            <a:r>
              <a:rPr lang="en-US" sz="1400" dirty="0" smtClean="0">
                <a:solidFill>
                  <a:schemeClr val="tx2"/>
                </a:solidFill>
                <a:latin typeface="Calibri" pitchFamily="34" charset="0"/>
              </a:rPr>
              <a:t>2009.</a:t>
            </a:r>
            <a:endParaRPr lang="en-US" sz="1400" dirty="0">
              <a:solidFill>
                <a:schemeClr val="tx2"/>
              </a:solidFill>
              <a:latin typeface="Calibri" pitchFamily="34" charset="0"/>
            </a:endParaRPr>
          </a:p>
        </p:txBody>
      </p:sp>
      <p:sp>
        <p:nvSpPr>
          <p:cNvPr id="5" name="Slide Number Placeholder 2"/>
          <p:cNvSpPr>
            <a:spLocks noGrp="1"/>
          </p:cNvSpPr>
          <p:nvPr>
            <p:ph type="sldNum" sz="quarter" idx="12"/>
          </p:nvPr>
        </p:nvSpPr>
        <p:spPr>
          <a:xfrm>
            <a:off x="7010400" y="6400800"/>
            <a:ext cx="2057400" cy="365125"/>
          </a:xfrm>
        </p:spPr>
        <p:txBody>
          <a:bodyPr/>
          <a:lstStyle/>
          <a:p>
            <a:r>
              <a:rPr lang="en-US" altLang="en-US" sz="1200" dirty="0" smtClean="0"/>
              <a:t>75</a:t>
            </a:r>
            <a:endParaRPr lang="en-US" altLang="en-US" sz="12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1230" y="357744"/>
            <a:ext cx="2797970" cy="1869044"/>
          </a:xfrm>
          <a:prstGeom prst="rect">
            <a:avLst/>
          </a:prstGeom>
          <a:effectLst>
            <a:softEdge rad="63500"/>
          </a:effectLst>
        </p:spPr>
      </p:pic>
    </p:spTree>
    <p:custDataLst>
      <p:tags r:id="rId1"/>
    </p:custData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090056"/>
          </a:xfrm>
        </p:spPr>
        <p:txBody>
          <a:bodyPr>
            <a:noAutofit/>
          </a:bodyPr>
          <a:lstStyle/>
          <a:p>
            <a:r>
              <a:rPr lang="en-US" dirty="0"/>
              <a:t>Cocaine and Its Impact on HIV Infection and Disease Progression</a:t>
            </a:r>
          </a:p>
        </p:txBody>
      </p:sp>
      <p:sp>
        <p:nvSpPr>
          <p:cNvPr id="3" name="Content Placeholder 2"/>
          <p:cNvSpPr>
            <a:spLocks noGrp="1"/>
          </p:cNvSpPr>
          <p:nvPr>
            <p:ph idx="1"/>
          </p:nvPr>
        </p:nvSpPr>
        <p:spPr>
          <a:xfrm>
            <a:off x="685800" y="1905000"/>
            <a:ext cx="7924800" cy="4648200"/>
          </a:xfrm>
        </p:spPr>
        <p:txBody>
          <a:bodyPr>
            <a:normAutofit lnSpcReduction="10000"/>
          </a:bodyPr>
          <a:lstStyle/>
          <a:p>
            <a:pPr marL="0" indent="0">
              <a:buNone/>
            </a:pPr>
            <a:r>
              <a:rPr lang="en-US" sz="3200" dirty="0"/>
              <a:t>Cocaine use:</a:t>
            </a:r>
          </a:p>
          <a:p>
            <a:pPr lvl="1"/>
            <a:r>
              <a:rPr lang="en-US" sz="3200" dirty="0">
                <a:solidFill>
                  <a:schemeClr val="tx2"/>
                </a:solidFill>
              </a:rPr>
              <a:t>Accelerates</a:t>
            </a:r>
            <a:r>
              <a:rPr lang="en-US" sz="3200" dirty="0"/>
              <a:t> HIV infection</a:t>
            </a:r>
          </a:p>
          <a:p>
            <a:pPr lvl="1"/>
            <a:r>
              <a:rPr lang="en-US" sz="3200" dirty="0">
                <a:solidFill>
                  <a:schemeClr val="tx2"/>
                </a:solidFill>
              </a:rPr>
              <a:t>Impairs</a:t>
            </a:r>
            <a:r>
              <a:rPr lang="en-US" sz="3200" dirty="0"/>
              <a:t> immune cell function</a:t>
            </a:r>
          </a:p>
          <a:p>
            <a:pPr lvl="1"/>
            <a:r>
              <a:rPr lang="en-US" sz="3200" dirty="0"/>
              <a:t>Promotes </a:t>
            </a:r>
            <a:r>
              <a:rPr lang="en-US" sz="3200" dirty="0">
                <a:solidFill>
                  <a:schemeClr val="tx2"/>
                </a:solidFill>
              </a:rPr>
              <a:t>replication</a:t>
            </a:r>
            <a:r>
              <a:rPr lang="en-US" sz="3200" dirty="0"/>
              <a:t> of the HIV virus</a:t>
            </a:r>
          </a:p>
          <a:p>
            <a:pPr lvl="1"/>
            <a:r>
              <a:rPr lang="en-US" sz="3200" dirty="0"/>
              <a:t>Potentiates the </a:t>
            </a:r>
            <a:r>
              <a:rPr lang="en-US" sz="3200" dirty="0">
                <a:solidFill>
                  <a:schemeClr val="tx2"/>
                </a:solidFill>
              </a:rPr>
              <a:t>damaging effects </a:t>
            </a:r>
            <a:r>
              <a:rPr lang="en-US" sz="3200" dirty="0"/>
              <a:t>of HIV on cells in the brain and spinal cord</a:t>
            </a:r>
          </a:p>
          <a:p>
            <a:pPr lvl="1"/>
            <a:r>
              <a:rPr lang="en-US" sz="3200" dirty="0"/>
              <a:t>Accelerates the development of HIV-related </a:t>
            </a:r>
            <a:r>
              <a:rPr lang="en-US" sz="3200" dirty="0">
                <a:solidFill>
                  <a:schemeClr val="tx2"/>
                </a:solidFill>
              </a:rPr>
              <a:t>neurological conditions</a:t>
            </a:r>
          </a:p>
          <a:p>
            <a:pPr lvl="1"/>
            <a:r>
              <a:rPr lang="en-US" sz="3200" dirty="0"/>
              <a:t>Increases the risk for </a:t>
            </a:r>
            <a:r>
              <a:rPr lang="en-US" sz="3200" dirty="0">
                <a:solidFill>
                  <a:schemeClr val="tx2"/>
                </a:solidFill>
              </a:rPr>
              <a:t>hepatitis C co-infection</a:t>
            </a:r>
          </a:p>
          <a:p>
            <a:pPr marL="0" indent="0">
              <a:buNone/>
            </a:pPr>
            <a:endParaRPr lang="en-US" sz="3200" dirty="0"/>
          </a:p>
        </p:txBody>
      </p:sp>
      <p:sp>
        <p:nvSpPr>
          <p:cNvPr id="4" name="Slide Number Placeholder 3"/>
          <p:cNvSpPr>
            <a:spLocks noGrp="1"/>
          </p:cNvSpPr>
          <p:nvPr>
            <p:ph type="sldNum" sz="quarter" idx="12"/>
          </p:nvPr>
        </p:nvSpPr>
        <p:spPr/>
        <p:txBody>
          <a:bodyPr/>
          <a:lstStyle/>
          <a:p>
            <a:r>
              <a:rPr lang="en-US" altLang="en-US" dirty="0" smtClean="0"/>
              <a:t>76</a:t>
            </a:r>
            <a:endParaRPr lang="en-US" altLang="en-US" dirty="0"/>
          </a:p>
        </p:txBody>
      </p:sp>
      <p:sp>
        <p:nvSpPr>
          <p:cNvPr id="5" name="Rectangle 4"/>
          <p:cNvSpPr>
            <a:spLocks noChangeArrowheads="1"/>
          </p:cNvSpPr>
          <p:nvPr/>
        </p:nvSpPr>
        <p:spPr bwMode="auto">
          <a:xfrm>
            <a:off x="0" y="6553200"/>
            <a:ext cx="91440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sz="1400" dirty="0">
                <a:solidFill>
                  <a:schemeClr val="tx2"/>
                </a:solidFill>
                <a:latin typeface="+mj-lt"/>
              </a:rPr>
              <a:t>SOURCE: </a:t>
            </a:r>
            <a:r>
              <a:rPr lang="en-US" sz="1400" dirty="0" smtClean="0">
                <a:solidFill>
                  <a:schemeClr val="tx2"/>
                </a:solidFill>
                <a:latin typeface="+mj-lt"/>
              </a:rPr>
              <a:t>National Institute on Drug Abuse, </a:t>
            </a:r>
            <a:r>
              <a:rPr lang="en-US" sz="1400" dirty="0">
                <a:solidFill>
                  <a:schemeClr val="tx2"/>
                </a:solidFill>
                <a:latin typeface="+mj-lt"/>
              </a:rPr>
              <a:t>2016.</a:t>
            </a:r>
          </a:p>
        </p:txBody>
      </p:sp>
    </p:spTree>
    <p:extLst>
      <p:ext uri="{BB962C8B-B14F-4D97-AF65-F5344CB8AC3E}">
        <p14:creationId xmlns:p14="http://schemas.microsoft.com/office/powerpoint/2010/main" val="34656939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57744"/>
            <a:ext cx="8915400" cy="1283515"/>
          </a:xfrm>
        </p:spPr>
        <p:txBody>
          <a:bodyPr>
            <a:noAutofit/>
          </a:bodyPr>
          <a:lstStyle/>
          <a:p>
            <a:r>
              <a:rPr lang="en-US" dirty="0" smtClean="0"/>
              <a:t>Cocaine </a:t>
            </a:r>
            <a:r>
              <a:rPr lang="en-US" dirty="0"/>
              <a:t>Use and Immune System Disruption</a:t>
            </a:r>
          </a:p>
        </p:txBody>
      </p:sp>
      <p:sp>
        <p:nvSpPr>
          <p:cNvPr id="3" name="Content Placeholder 2"/>
          <p:cNvSpPr>
            <a:spLocks noGrp="1"/>
          </p:cNvSpPr>
          <p:nvPr>
            <p:ph idx="1"/>
          </p:nvPr>
        </p:nvSpPr>
        <p:spPr/>
        <p:txBody>
          <a:bodyPr>
            <a:normAutofit lnSpcReduction="10000"/>
          </a:bodyPr>
          <a:lstStyle/>
          <a:p>
            <a:r>
              <a:rPr lang="en-US" sz="3200" dirty="0"/>
              <a:t>Using cocaine makes people more susceptible to becoming infected with HIV</a:t>
            </a:r>
          </a:p>
          <a:p>
            <a:r>
              <a:rPr lang="en-US" sz="3200" dirty="0"/>
              <a:t>Cocaine mediates its effects directly, inducing </a:t>
            </a:r>
            <a:r>
              <a:rPr lang="en-US" sz="3200" dirty="0">
                <a:solidFill>
                  <a:schemeClr val="tx2"/>
                </a:solidFill>
              </a:rPr>
              <a:t>minimal changes in the physiology </a:t>
            </a:r>
            <a:r>
              <a:rPr lang="en-US" sz="3200" dirty="0"/>
              <a:t>of T-cells</a:t>
            </a:r>
          </a:p>
          <a:p>
            <a:r>
              <a:rPr lang="en-US" sz="3200" dirty="0"/>
              <a:t>Cocaine use </a:t>
            </a:r>
            <a:r>
              <a:rPr lang="en-US" sz="3200" dirty="0">
                <a:solidFill>
                  <a:schemeClr val="tx2"/>
                </a:solidFill>
              </a:rPr>
              <a:t>increases the pool of CD4 T-cells </a:t>
            </a:r>
            <a:r>
              <a:rPr lang="en-US" sz="3200" dirty="0"/>
              <a:t>in the human body</a:t>
            </a:r>
          </a:p>
          <a:p>
            <a:pPr lvl="1"/>
            <a:r>
              <a:rPr lang="en-US" sz="3200" dirty="0"/>
              <a:t>Increases the </a:t>
            </a:r>
            <a:r>
              <a:rPr lang="en-US" sz="3200" dirty="0">
                <a:solidFill>
                  <a:schemeClr val="tx2"/>
                </a:solidFill>
              </a:rPr>
              <a:t>odds for productive infection</a:t>
            </a:r>
          </a:p>
          <a:p>
            <a:pPr lvl="1"/>
            <a:r>
              <a:rPr lang="en-US" sz="3200" dirty="0"/>
              <a:t>Increase the </a:t>
            </a:r>
            <a:r>
              <a:rPr lang="en-US" sz="3200" dirty="0">
                <a:solidFill>
                  <a:schemeClr val="tx2"/>
                </a:solidFill>
              </a:rPr>
              <a:t>viral reservoir</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77</a:t>
            </a:fld>
            <a:endParaRPr lang="en-US" altLang="en-US"/>
          </a:p>
        </p:txBody>
      </p:sp>
      <p:sp>
        <p:nvSpPr>
          <p:cNvPr id="5" name="Rectangle 4"/>
          <p:cNvSpPr>
            <a:spLocks noChangeArrowheads="1"/>
          </p:cNvSpPr>
          <p:nvPr/>
        </p:nvSpPr>
        <p:spPr bwMode="auto">
          <a:xfrm>
            <a:off x="0" y="6553200"/>
            <a:ext cx="91440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sz="1400" dirty="0">
                <a:solidFill>
                  <a:schemeClr val="tx2"/>
                </a:solidFill>
                <a:latin typeface="Calibri" pitchFamily="34" charset="0"/>
              </a:rPr>
              <a:t>SOURCES: </a:t>
            </a:r>
            <a:r>
              <a:rPr lang="en-US" sz="1400" dirty="0" smtClean="0">
                <a:solidFill>
                  <a:schemeClr val="tx2"/>
                </a:solidFill>
                <a:latin typeface="Calibri" pitchFamily="34" charset="0"/>
              </a:rPr>
              <a:t>Kim et al., 2011.</a:t>
            </a:r>
            <a:endParaRPr lang="en-US" sz="1400" dirty="0">
              <a:solidFill>
                <a:schemeClr val="tx2"/>
              </a:solidFill>
              <a:latin typeface="Calibri" pitchFamily="34" charset="0"/>
            </a:endParaRPr>
          </a:p>
        </p:txBody>
      </p:sp>
    </p:spTree>
    <p:extLst>
      <p:ext uri="{BB962C8B-B14F-4D97-AF65-F5344CB8AC3E}">
        <p14:creationId xmlns:p14="http://schemas.microsoft.com/office/powerpoint/2010/main" val="25104724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idx="4294967295"/>
          </p:nvPr>
        </p:nvSpPr>
        <p:spPr>
          <a:xfrm>
            <a:off x="225136" y="166255"/>
            <a:ext cx="8915400" cy="1325562"/>
          </a:xfrm>
        </p:spPr>
        <p:txBody>
          <a:bodyPr>
            <a:normAutofit/>
          </a:bodyPr>
          <a:lstStyle/>
          <a:p>
            <a:r>
              <a:rPr lang="en-US" altLang="en-US" sz="4000" dirty="0"/>
              <a:t>Cocaine Use a Significant </a:t>
            </a:r>
            <a:br>
              <a:rPr lang="en-US" altLang="en-US" sz="4000" dirty="0"/>
            </a:br>
            <a:r>
              <a:rPr lang="en-US" altLang="en-US" sz="4000" dirty="0"/>
              <a:t>Risk Factor for Teens</a:t>
            </a:r>
          </a:p>
        </p:txBody>
      </p:sp>
      <p:sp>
        <p:nvSpPr>
          <p:cNvPr id="76803" name="Content Placeholder 2"/>
          <p:cNvSpPr>
            <a:spLocks noGrp="1"/>
          </p:cNvSpPr>
          <p:nvPr>
            <p:ph idx="4294967295"/>
          </p:nvPr>
        </p:nvSpPr>
        <p:spPr>
          <a:xfrm>
            <a:off x="381000" y="1600200"/>
            <a:ext cx="8534400" cy="4953000"/>
          </a:xfrm>
        </p:spPr>
        <p:txBody>
          <a:bodyPr>
            <a:noAutofit/>
          </a:bodyPr>
          <a:lstStyle/>
          <a:p>
            <a:pPr>
              <a:buClr>
                <a:schemeClr val="tx2"/>
              </a:buClr>
            </a:pPr>
            <a:r>
              <a:rPr lang="en-US" altLang="en-US" sz="3200" dirty="0"/>
              <a:t>Teens with a history of crack or </a:t>
            </a:r>
            <a:r>
              <a:rPr lang="en-US" altLang="en-US" sz="3200" dirty="0" smtClean="0"/>
              <a:t/>
            </a:r>
            <a:br>
              <a:rPr lang="en-US" altLang="en-US" sz="3200" dirty="0" smtClean="0"/>
            </a:br>
            <a:r>
              <a:rPr lang="en-US" altLang="en-US" sz="3200" dirty="0" smtClean="0"/>
              <a:t>powder </a:t>
            </a:r>
            <a:r>
              <a:rPr lang="en-US" altLang="en-US" sz="3200" dirty="0"/>
              <a:t>cocaine use are significantly </a:t>
            </a:r>
            <a:r>
              <a:rPr lang="en-US" altLang="en-US" sz="3200" dirty="0">
                <a:solidFill>
                  <a:schemeClr val="tx2"/>
                </a:solidFill>
              </a:rPr>
              <a:t>more likely to engage in unprotected sex</a:t>
            </a:r>
            <a:r>
              <a:rPr lang="en-US" altLang="en-US" sz="3200" dirty="0"/>
              <a:t> than youth who have never used these drugs, putting themselves at increased risk for HIV.</a:t>
            </a:r>
          </a:p>
          <a:p>
            <a:pPr>
              <a:buClr>
                <a:schemeClr val="tx2"/>
              </a:buClr>
            </a:pPr>
            <a:r>
              <a:rPr lang="en-US" altLang="en-US" sz="3200" dirty="0"/>
              <a:t>Teens who used crack and/or powder cocaine at least once were </a:t>
            </a:r>
            <a:r>
              <a:rPr lang="en-US" altLang="en-US" sz="3200" dirty="0">
                <a:solidFill>
                  <a:schemeClr val="tx2"/>
                </a:solidFill>
              </a:rPr>
              <a:t>SIX TIMES more likely </a:t>
            </a:r>
            <a:r>
              <a:rPr lang="en-US" altLang="en-US" sz="3200" dirty="0"/>
              <a:t>to use condoms inconsistently.</a:t>
            </a:r>
          </a:p>
          <a:p>
            <a:pPr>
              <a:buClr>
                <a:schemeClr val="tx2"/>
              </a:buClr>
            </a:pPr>
            <a:r>
              <a:rPr lang="en-US" altLang="en-US" sz="3200" dirty="0"/>
              <a:t>Crack cocaine appears to have </a:t>
            </a:r>
            <a:r>
              <a:rPr lang="en-US" altLang="en-US" sz="3200" dirty="0">
                <a:solidFill>
                  <a:schemeClr val="tx2"/>
                </a:solidFill>
              </a:rPr>
              <a:t>more of an influence on risky teen behaviors </a:t>
            </a:r>
            <a:r>
              <a:rPr lang="en-US" altLang="en-US" sz="3200" dirty="0"/>
              <a:t>than other factors, like alcohol and marijuana use.</a:t>
            </a:r>
          </a:p>
        </p:txBody>
      </p:sp>
      <p:sp>
        <p:nvSpPr>
          <p:cNvPr id="76804" name="Rectangle 4"/>
          <p:cNvSpPr>
            <a:spLocks noChangeArrowheads="1"/>
          </p:cNvSpPr>
          <p:nvPr/>
        </p:nvSpPr>
        <p:spPr bwMode="auto">
          <a:xfrm>
            <a:off x="0" y="6583462"/>
            <a:ext cx="27831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err="1" smtClean="0">
                <a:solidFill>
                  <a:schemeClr val="tx2"/>
                </a:solidFill>
                <a:latin typeface="+mj-lt"/>
              </a:rPr>
              <a:t>Tolou</a:t>
            </a:r>
            <a:r>
              <a:rPr lang="en-US" altLang="en-US" sz="1400" dirty="0" smtClean="0">
                <a:solidFill>
                  <a:schemeClr val="tx2"/>
                </a:solidFill>
                <a:latin typeface="+mj-lt"/>
              </a:rPr>
              <a:t>-Shams et al., 2010.</a:t>
            </a:r>
            <a:endParaRPr lang="en-US" altLang="en-US" sz="1400" dirty="0">
              <a:solidFill>
                <a:schemeClr val="tx2"/>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78</a:t>
            </a:r>
            <a:endParaRPr lang="en-US" altLang="en-US" sz="1200" dirty="0">
              <a:solidFill>
                <a:schemeClr val="tx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9256"/>
            <a:ext cx="2819400" cy="1883359"/>
          </a:xfrm>
          <a:prstGeom prst="rect">
            <a:avLst/>
          </a:prstGeom>
          <a:effectLst>
            <a:softEdge rad="63500"/>
          </a:effectLst>
        </p:spPr>
      </p:pic>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a:xfrm>
            <a:off x="190500" y="357745"/>
            <a:ext cx="8953500" cy="1218644"/>
          </a:xfrm>
        </p:spPr>
        <p:txBody>
          <a:bodyPr>
            <a:noAutofit/>
          </a:bodyPr>
          <a:lstStyle/>
          <a:p>
            <a:r>
              <a:rPr lang="en-US" altLang="en-US" dirty="0"/>
              <a:t>Cocaine and HIV </a:t>
            </a:r>
            <a:br>
              <a:rPr lang="en-US" altLang="en-US" dirty="0"/>
            </a:br>
            <a:r>
              <a:rPr lang="en-US" altLang="en-US" dirty="0" err="1"/>
              <a:t>Antiretrovirals</a:t>
            </a:r>
            <a:endParaRPr lang="en-US" altLang="en-US" dirty="0"/>
          </a:p>
        </p:txBody>
      </p:sp>
      <p:sp>
        <p:nvSpPr>
          <p:cNvPr id="77827" name="Rectangle 3"/>
          <p:cNvSpPr>
            <a:spLocks noGrp="1"/>
          </p:cNvSpPr>
          <p:nvPr>
            <p:ph idx="1"/>
          </p:nvPr>
        </p:nvSpPr>
        <p:spPr>
          <a:xfrm>
            <a:off x="190500" y="1840103"/>
            <a:ext cx="8229600" cy="4525962"/>
          </a:xfrm>
        </p:spPr>
        <p:txBody>
          <a:bodyPr>
            <a:noAutofit/>
          </a:bodyPr>
          <a:lstStyle/>
          <a:p>
            <a:pPr>
              <a:buClr>
                <a:schemeClr val="tx2"/>
              </a:buClr>
            </a:pPr>
            <a:r>
              <a:rPr lang="en-US" altLang="en-US" sz="3200" dirty="0"/>
              <a:t>According to the latest research, </a:t>
            </a:r>
            <a:br>
              <a:rPr lang="en-US" altLang="en-US" sz="3200" dirty="0"/>
            </a:br>
            <a:r>
              <a:rPr lang="en-US" altLang="en-US" sz="3200" dirty="0"/>
              <a:t>there are </a:t>
            </a:r>
            <a:r>
              <a:rPr lang="en-US" altLang="en-US" sz="3200" dirty="0">
                <a:solidFill>
                  <a:schemeClr val="tx2"/>
                </a:solidFill>
              </a:rPr>
              <a:t>NO known drug interactions</a:t>
            </a:r>
            <a:r>
              <a:rPr lang="en-US" altLang="en-US" sz="3200" dirty="0"/>
              <a:t> between cocaine and HIV </a:t>
            </a:r>
            <a:r>
              <a:rPr lang="en-US" altLang="en-US" sz="3200" dirty="0" err="1"/>
              <a:t>antiretrovirals</a:t>
            </a:r>
            <a:r>
              <a:rPr lang="en-US" altLang="en-US" sz="3200" dirty="0"/>
              <a:t> (e.g., NNRTIs, NRTIs, Protease Inhibitors, CCR5 Inhibitors, or Integrase Inhibitors)</a:t>
            </a:r>
          </a:p>
          <a:p>
            <a:pPr>
              <a:buClr>
                <a:schemeClr val="tx2"/>
              </a:buClr>
            </a:pPr>
            <a:r>
              <a:rPr lang="en-US" altLang="en-US" sz="3200" dirty="0"/>
              <a:t>In general, cocaine may increase rate of HIV viral replication in vitro, and is associated with:</a:t>
            </a:r>
          </a:p>
          <a:p>
            <a:pPr lvl="1">
              <a:buClr>
                <a:schemeClr val="tx2"/>
              </a:buClr>
            </a:pPr>
            <a:r>
              <a:rPr lang="en-US" altLang="en-US" sz="3200" dirty="0">
                <a:solidFill>
                  <a:schemeClr val="tx2"/>
                </a:solidFill>
              </a:rPr>
              <a:t>Hypertension, cardiac dysrhythmias, myocardial infarction, seizures, depression, and anxiety.</a:t>
            </a:r>
          </a:p>
        </p:txBody>
      </p:sp>
      <p:sp>
        <p:nvSpPr>
          <p:cNvPr id="515076" name="Rectangle 4"/>
          <p:cNvSpPr>
            <a:spLocks noChangeArrowheads="1"/>
          </p:cNvSpPr>
          <p:nvPr/>
        </p:nvSpPr>
        <p:spPr bwMode="auto">
          <a:xfrm>
            <a:off x="0" y="6546850"/>
            <a:ext cx="454528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mj-lt"/>
              </a:rPr>
              <a:t>SOURCE: NY/NJ AIDS Education and Training Center, 2014.</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dirty="0" smtClean="0"/>
              <a:t>79</a:t>
            </a:r>
            <a:endParaRPr lang="en-US" altLang="en-US" sz="1200" dirty="0"/>
          </a:p>
        </p:txBody>
      </p:sp>
      <p:pic>
        <p:nvPicPr>
          <p:cNvPr id="2" name="Picture 1"/>
          <p:cNvPicPr>
            <a:picLocks noChangeAspect="1"/>
          </p:cNvPicPr>
          <p:nvPr/>
        </p:nvPicPr>
        <p:blipFill>
          <a:blip r:embed="rId4"/>
          <a:stretch>
            <a:fillRect/>
          </a:stretch>
        </p:blipFill>
        <p:spPr>
          <a:xfrm>
            <a:off x="6096000" y="152400"/>
            <a:ext cx="2819400" cy="2065406"/>
          </a:xfrm>
          <a:prstGeom prst="rect">
            <a:avLst/>
          </a:prstGeom>
          <a:effectLst>
            <a:softEdge rad="63500"/>
          </a:effectLst>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TPAnswers"/>
          <p:cNvSpPr>
            <a:spLocks noGrp="1"/>
          </p:cNvSpPr>
          <p:nvPr>
            <p:ph type="body" idx="4294967295"/>
            <p:custDataLst>
              <p:tags r:id="rId2"/>
            </p:custDataLst>
          </p:nvPr>
        </p:nvSpPr>
        <p:spPr>
          <a:xfrm>
            <a:off x="914400" y="3276600"/>
            <a:ext cx="8229600" cy="2849563"/>
          </a:xfrm>
        </p:spPr>
        <p:txBody>
          <a:bodyPr/>
          <a:lstStyle/>
          <a:p>
            <a:pPr marL="971550" lvl="1" indent="-514350">
              <a:buClr>
                <a:schemeClr val="tx2">
                  <a:lumMod val="60000"/>
                  <a:lumOff val="40000"/>
                </a:schemeClr>
              </a:buClr>
              <a:buFont typeface="Arial" panose="020B0604020202020204" pitchFamily="34" charset="0"/>
              <a:buAutoNum type="alphaUcPeriod"/>
            </a:pPr>
            <a:r>
              <a:rPr lang="en-US" altLang="en-US" sz="3200" dirty="0"/>
              <a:t>True</a:t>
            </a:r>
          </a:p>
          <a:p>
            <a:pPr marL="971550" lvl="1" indent="-514350">
              <a:buClr>
                <a:schemeClr val="tx2">
                  <a:lumMod val="60000"/>
                  <a:lumOff val="40000"/>
                </a:schemeClr>
              </a:buClr>
              <a:buFont typeface="Arial" panose="020B0604020202020204" pitchFamily="34" charset="0"/>
              <a:buAutoNum type="alphaUcPeriod"/>
            </a:pPr>
            <a:r>
              <a:rPr lang="en-US" altLang="en-US" sz="3200" dirty="0"/>
              <a:t>False</a:t>
            </a:r>
          </a:p>
        </p:txBody>
      </p:sp>
      <p:sp>
        <p:nvSpPr>
          <p:cNvPr id="9219" name="Rectangle 3"/>
          <p:cNvSpPr>
            <a:spLocks noChangeArrowheads="1"/>
          </p:cNvSpPr>
          <p:nvPr/>
        </p:nvSpPr>
        <p:spPr bwMode="auto">
          <a:xfrm>
            <a:off x="685800" y="1676400"/>
            <a:ext cx="81534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33400" indent="-5334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chemeClr val="tx2">
                  <a:lumMod val="60000"/>
                  <a:lumOff val="40000"/>
                </a:schemeClr>
              </a:buClr>
              <a:buFont typeface="Arial" panose="020B0604020202020204" pitchFamily="34" charset="0"/>
              <a:buAutoNum type="arabicPeriod" startAt="5"/>
            </a:pPr>
            <a:r>
              <a:rPr lang="en-US" altLang="en-US" sz="3200" dirty="0">
                <a:solidFill>
                  <a:srgbClr val="FFFFFF"/>
                </a:solidFill>
                <a:latin typeface="Calibri" panose="020F0502020204030204" pitchFamily="34" charset="0"/>
              </a:rPr>
              <a:t>FDA-approved medications are available to treat cocaine and methamphetamine use disorders. </a:t>
            </a:r>
          </a:p>
        </p:txBody>
      </p:sp>
      <p:sp>
        <p:nvSpPr>
          <p:cNvPr id="7" name="Slide Number Placeholder 2"/>
          <p:cNvSpPr>
            <a:spLocks noGrp="1"/>
          </p:cNvSpPr>
          <p:nvPr>
            <p:ph type="sldNum" sz="quarter" idx="12"/>
          </p:nvPr>
        </p:nvSpPr>
        <p:spPr>
          <a:xfrm>
            <a:off x="7010400" y="6361329"/>
            <a:ext cx="2057400" cy="365125"/>
          </a:xfrm>
        </p:spPr>
        <p:txBody>
          <a:bodyPr/>
          <a:lstStyle/>
          <a:p>
            <a:r>
              <a:rPr lang="en-US" altLang="en-US" sz="1200" dirty="0">
                <a:solidFill>
                  <a:schemeClr val="tx1"/>
                </a:solidFill>
              </a:rPr>
              <a:t>8</a:t>
            </a:r>
          </a:p>
        </p:txBody>
      </p:sp>
      <p:sp>
        <p:nvSpPr>
          <p:cNvPr id="9" name="TPQuestion"/>
          <p:cNvSpPr txBox="1">
            <a:spLocks/>
          </p:cNvSpPr>
          <p:nvPr/>
        </p:nvSpPr>
        <p:spPr>
          <a:xfrm>
            <a:off x="228600" y="540255"/>
            <a:ext cx="8763000" cy="831345"/>
          </a:xfrm>
          <a:prstGeom prst="rect">
            <a:avLst/>
          </a:prstGeom>
        </p:spPr>
        <p:txBody>
          <a:bodyPr/>
          <a:lst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altLang="en-US" dirty="0"/>
              <a:t>Pre-Test Question</a:t>
            </a:r>
          </a:p>
        </p:txBody>
      </p:sp>
    </p:spTree>
    <p:custDataLst>
      <p:tags r:id="rId1"/>
    </p:custData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5314" name="Rectangle 2"/>
          <p:cNvSpPr>
            <a:spLocks noGrp="1" noChangeArrowheads="1"/>
          </p:cNvSpPr>
          <p:nvPr>
            <p:ph type="title"/>
          </p:nvPr>
        </p:nvSpPr>
        <p:spPr>
          <a:xfrm>
            <a:off x="228600" y="0"/>
            <a:ext cx="8915400" cy="1455738"/>
          </a:xfrm>
        </p:spPr>
        <p:txBody>
          <a:bodyPr>
            <a:normAutofit/>
          </a:bodyPr>
          <a:lstStyle/>
          <a:p>
            <a:pPr>
              <a:lnSpc>
                <a:spcPct val="75000"/>
              </a:lnSpc>
              <a:defRPr/>
            </a:pPr>
            <a:r>
              <a:rPr lang="en-US" dirty="0">
                <a:solidFill>
                  <a:schemeClr val="tx1">
                    <a:lumMod val="85000"/>
                  </a:schemeClr>
                </a:solidFill>
              </a:rPr>
              <a:t>Methamphetamine and HIV in MSM: </a:t>
            </a:r>
            <a:br>
              <a:rPr lang="en-US" dirty="0">
                <a:solidFill>
                  <a:schemeClr val="tx1">
                    <a:lumMod val="85000"/>
                  </a:schemeClr>
                </a:solidFill>
              </a:rPr>
            </a:br>
            <a:r>
              <a:rPr lang="en-US" dirty="0">
                <a:solidFill>
                  <a:schemeClr val="tx1">
                    <a:lumMod val="85000"/>
                  </a:schemeClr>
                </a:solidFill>
              </a:rPr>
              <a:t>A Time-to-Response Association? </a:t>
            </a:r>
          </a:p>
        </p:txBody>
      </p:sp>
      <p:graphicFrame>
        <p:nvGraphicFramePr>
          <p:cNvPr id="2" name="Object 0"/>
          <p:cNvGraphicFramePr>
            <a:graphicFrameLocks noGrp="1" noChangeAspect="1"/>
          </p:cNvGraphicFramePr>
          <p:nvPr>
            <p:ph type="chart" idx="1"/>
            <p:extLst>
              <p:ext uri="{D42A27DB-BD31-4B8C-83A1-F6EECF244321}">
                <p14:modId xmlns:p14="http://schemas.microsoft.com/office/powerpoint/2010/main" val="2343477804"/>
              </p:ext>
            </p:extLst>
          </p:nvPr>
        </p:nvGraphicFramePr>
        <p:xfrm>
          <a:off x="284163" y="1574800"/>
          <a:ext cx="8626928" cy="4521200"/>
        </p:xfrm>
        <a:graphic>
          <a:graphicData uri="http://schemas.openxmlformats.org/drawingml/2006/chart">
            <c:chart xmlns:c="http://schemas.openxmlformats.org/drawingml/2006/chart" xmlns:r="http://schemas.openxmlformats.org/officeDocument/2006/relationships" r:id="rId3"/>
          </a:graphicData>
        </a:graphic>
      </p:graphicFrame>
      <p:sp>
        <p:nvSpPr>
          <p:cNvPr id="525316" name="Text Box 4"/>
          <p:cNvSpPr txBox="1">
            <a:spLocks noChangeArrowheads="1"/>
          </p:cNvSpPr>
          <p:nvPr/>
        </p:nvSpPr>
        <p:spPr bwMode="auto">
          <a:xfrm>
            <a:off x="0" y="6543891"/>
            <a:ext cx="76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chemeClr val="tx2"/>
                </a:solidFill>
                <a:latin typeface="+mj-lt"/>
                <a:cs typeface="Times New Roman" panose="02020603050405020304" pitchFamily="18" charset="0"/>
              </a:rPr>
              <a:t>SOURCE: Shoptaw &amp; </a:t>
            </a:r>
            <a:r>
              <a:rPr lang="en-US" altLang="en-US" sz="1400" dirty="0" smtClean="0">
                <a:solidFill>
                  <a:schemeClr val="tx2"/>
                </a:solidFill>
                <a:latin typeface="+mj-lt"/>
                <a:cs typeface="Times New Roman" panose="02020603050405020304" pitchFamily="18" charset="0"/>
              </a:rPr>
              <a:t>Reback, 2006.</a:t>
            </a:r>
            <a:endParaRPr lang="en-US" altLang="en-US" sz="1400" dirty="0">
              <a:solidFill>
                <a:schemeClr val="tx2"/>
              </a:solidFill>
              <a:latin typeface="+mj-lt"/>
              <a:cs typeface="Times New Roman" panose="02020603050405020304" pitchFamily="18" charset="0"/>
            </a:endParaRPr>
          </a:p>
        </p:txBody>
      </p:sp>
      <p:sp>
        <p:nvSpPr>
          <p:cNvPr id="5" name="Slide Number Placeholder 2"/>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80</a:t>
            </a:r>
            <a:endParaRPr lang="en-US" altLang="en-US" sz="1200" dirty="0"/>
          </a:p>
        </p:txBody>
      </p:sp>
    </p:spTree>
    <p:extLst>
      <p:ext uri="{BB962C8B-B14F-4D97-AF65-F5344CB8AC3E}">
        <p14:creationId xmlns:p14="http://schemas.microsoft.com/office/powerpoint/2010/main" val="4692824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dissolv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dissolv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dissolv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dissolv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dissolve">
                                      <p:cBhvr>
                                        <p:cTn id="27" dur="500"/>
                                        <p:tgtEl>
                                          <p:spTgt spid="2">
                                            <p:graphicEl>
                                              <a:chart seriesIdx="-4" categoryIdx="3" bldStep="category"/>
                                            </p:graphicEl>
                                          </p:spTgt>
                                        </p:tgtEl>
                                      </p:cBhvr>
                                    </p:animEffect>
                                  </p:childTnLst>
                                </p:cTn>
                              </p:par>
                            </p:childTnLst>
                          </p:cTn>
                        </p:par>
                        <p:par>
                          <p:cTn id="28" fill="hold" nodeType="afterGroup">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525316"/>
                                        </p:tgtEl>
                                        <p:attrNameLst>
                                          <p:attrName>style.visibility</p:attrName>
                                        </p:attrNameLst>
                                      </p:cBhvr>
                                      <p:to>
                                        <p:strVal val="visible"/>
                                      </p:to>
                                    </p:set>
                                    <p:animEffect transition="in" filter="dissolve">
                                      <p:cBhvr>
                                        <p:cTn id="31" dur="500"/>
                                        <p:tgtEl>
                                          <p:spTgt spid="525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P spid="525316"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ChangeArrowheads="1"/>
          </p:cNvSpPr>
          <p:nvPr>
            <p:ph type="title"/>
          </p:nvPr>
        </p:nvSpPr>
        <p:spPr>
          <a:xfrm>
            <a:off x="228600" y="311150"/>
            <a:ext cx="8915400" cy="790576"/>
          </a:xfrm>
        </p:spPr>
        <p:txBody>
          <a:bodyPr>
            <a:normAutofit/>
          </a:bodyPr>
          <a:lstStyle/>
          <a:p>
            <a:pPr>
              <a:defRPr/>
            </a:pPr>
            <a:r>
              <a:rPr lang="en-US" dirty="0">
                <a:solidFill>
                  <a:schemeClr val="tx1">
                    <a:lumMod val="85000"/>
                  </a:schemeClr>
                </a:solidFill>
              </a:rPr>
              <a:t>Implications for Interventions </a:t>
            </a:r>
          </a:p>
        </p:txBody>
      </p:sp>
      <p:sp>
        <p:nvSpPr>
          <p:cNvPr id="3075" name="Line 3"/>
          <p:cNvSpPr>
            <a:spLocks noChangeShapeType="1"/>
          </p:cNvSpPr>
          <p:nvPr/>
        </p:nvSpPr>
        <p:spPr bwMode="auto">
          <a:xfrm>
            <a:off x="1524000" y="6096000"/>
            <a:ext cx="6477000" cy="0"/>
          </a:xfrm>
          <a:prstGeom prst="line">
            <a:avLst/>
          </a:prstGeom>
          <a:noFill/>
          <a:ln w="25400">
            <a:solidFill>
              <a:srgbClr val="FFFFFF"/>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076" name="Line 4"/>
          <p:cNvSpPr>
            <a:spLocks noChangeShapeType="1"/>
          </p:cNvSpPr>
          <p:nvPr/>
        </p:nvSpPr>
        <p:spPr bwMode="auto">
          <a:xfrm>
            <a:off x="3048000" y="6400800"/>
            <a:ext cx="4953000" cy="0"/>
          </a:xfrm>
          <a:prstGeom prst="line">
            <a:avLst/>
          </a:prstGeom>
          <a:noFill/>
          <a:ln w="25400">
            <a:solidFill>
              <a:srgbClr val="FFFFFF"/>
            </a:solidFill>
            <a:round/>
            <a:headEnd type="stealth" w="lg" len="lg"/>
            <a:tailEnd type="stealth" w="lg" len="lg"/>
          </a:ln>
          <a:extLst>
            <a:ext uri="{909E8E84-426E-40DD-AFC4-6F175D3DCCD1}">
              <a14:hiddenFill xmlns:a14="http://schemas.microsoft.com/office/drawing/2010/main">
                <a:noFill/>
              </a14:hiddenFill>
            </a:ext>
          </a:extLst>
        </p:spPr>
        <p:txBody>
          <a:bodyPr>
            <a:spAutoFit/>
          </a:bodyPr>
          <a:lstStyle/>
          <a:p>
            <a:endParaRPr lang="en-US"/>
          </a:p>
        </p:txBody>
      </p:sp>
      <p:sp>
        <p:nvSpPr>
          <p:cNvPr id="3077" name="Text Box 5"/>
          <p:cNvSpPr txBox="1">
            <a:spLocks noChangeArrowheads="1"/>
          </p:cNvSpPr>
          <p:nvPr/>
        </p:nvSpPr>
        <p:spPr bwMode="auto">
          <a:xfrm>
            <a:off x="2362200" y="5715000"/>
            <a:ext cx="1981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50000"/>
              </a:spcBef>
              <a:buFontTx/>
              <a:buNone/>
            </a:pPr>
            <a:r>
              <a:rPr lang="en-US" altLang="en-US" sz="1800" dirty="0">
                <a:latin typeface="Arial" panose="020B0604020202020204" pitchFamily="34" charset="0"/>
                <a:cs typeface="Times New Roman" panose="02020603050405020304" pitchFamily="18" charset="0"/>
              </a:rPr>
              <a:t>HIV Prevention</a:t>
            </a:r>
          </a:p>
        </p:txBody>
      </p:sp>
      <p:sp>
        <p:nvSpPr>
          <p:cNvPr id="3078" name="Text Box 6"/>
          <p:cNvSpPr txBox="1">
            <a:spLocks noChangeArrowheads="1"/>
          </p:cNvSpPr>
          <p:nvPr/>
        </p:nvSpPr>
        <p:spPr bwMode="auto">
          <a:xfrm>
            <a:off x="5105400" y="6518275"/>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0000"/>
              </a:lnSpc>
              <a:spcBef>
                <a:spcPct val="50000"/>
              </a:spcBef>
              <a:buFontTx/>
              <a:buNone/>
            </a:pPr>
            <a:r>
              <a:rPr lang="en-US" altLang="en-US" sz="1800" dirty="0">
                <a:latin typeface="Arial" panose="020B0604020202020204" pitchFamily="34" charset="0"/>
                <a:cs typeface="Times New Roman" panose="02020603050405020304" pitchFamily="18" charset="0"/>
              </a:rPr>
              <a:t>Drug Abuse Treatment</a:t>
            </a:r>
          </a:p>
        </p:txBody>
      </p:sp>
      <p:sp>
        <p:nvSpPr>
          <p:cNvPr id="3079" name="Text Box 7"/>
          <p:cNvSpPr txBox="1">
            <a:spLocks noChangeArrowheads="1"/>
          </p:cNvSpPr>
          <p:nvPr/>
        </p:nvSpPr>
        <p:spPr bwMode="auto">
          <a:xfrm rot="5400000">
            <a:off x="7131051" y="3030537"/>
            <a:ext cx="3200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50000"/>
              </a:spcBef>
              <a:buFontTx/>
              <a:buNone/>
            </a:pPr>
            <a:r>
              <a:rPr lang="en-US" altLang="en-US" sz="1800" dirty="0">
                <a:latin typeface="Arial" panose="020B0604020202020204" pitchFamily="34" charset="0"/>
                <a:cs typeface="Times New Roman" panose="02020603050405020304" pitchFamily="18" charset="0"/>
              </a:rPr>
              <a:t>Intensity of Resources </a:t>
            </a:r>
          </a:p>
        </p:txBody>
      </p:sp>
      <p:sp>
        <p:nvSpPr>
          <p:cNvPr id="3080" name="Text Box 8"/>
          <p:cNvSpPr txBox="1">
            <a:spLocks noChangeArrowheads="1"/>
          </p:cNvSpPr>
          <p:nvPr/>
        </p:nvSpPr>
        <p:spPr bwMode="auto">
          <a:xfrm rot="-5400000">
            <a:off x="-1210468" y="2993231"/>
            <a:ext cx="3221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lnSpc>
                <a:spcPct val="90000"/>
              </a:lnSpc>
              <a:spcBef>
                <a:spcPct val="50000"/>
              </a:spcBef>
              <a:buFontTx/>
              <a:buNone/>
            </a:pPr>
            <a:r>
              <a:rPr lang="en-US" altLang="en-US" sz="1800" dirty="0">
                <a:latin typeface="Arial" panose="020B0604020202020204" pitchFamily="34" charset="0"/>
                <a:cs typeface="Times New Roman" panose="02020603050405020304" pitchFamily="18" charset="0"/>
              </a:rPr>
              <a:t>HIV Prevalence (Percent)</a:t>
            </a:r>
          </a:p>
        </p:txBody>
      </p:sp>
      <p:graphicFrame>
        <p:nvGraphicFramePr>
          <p:cNvPr id="2" name="Object 0"/>
          <p:cNvGraphicFramePr>
            <a:graphicFrameLocks noGrp="1" noChangeAspect="1"/>
          </p:cNvGraphicFramePr>
          <p:nvPr>
            <p:ph type="chart" idx="1"/>
          </p:nvPr>
        </p:nvGraphicFramePr>
        <p:xfrm>
          <a:off x="646113" y="1314450"/>
          <a:ext cx="7677150" cy="4498975"/>
        </p:xfrm>
        <a:graphic>
          <a:graphicData uri="http://schemas.openxmlformats.org/drawingml/2006/chart">
            <c:chart xmlns:c="http://schemas.openxmlformats.org/drawingml/2006/chart" xmlns:r="http://schemas.openxmlformats.org/officeDocument/2006/relationships" r:id="rId3"/>
          </a:graphicData>
        </a:graphic>
      </p:graphicFrame>
      <p:sp>
        <p:nvSpPr>
          <p:cNvPr id="3082" name="Text Box 10"/>
          <p:cNvSpPr txBox="1">
            <a:spLocks noChangeArrowheads="1"/>
          </p:cNvSpPr>
          <p:nvPr/>
        </p:nvSpPr>
        <p:spPr bwMode="auto">
          <a:xfrm>
            <a:off x="7848600" y="12192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b="1">
                <a:latin typeface="Arial" panose="020B0604020202020204" pitchFamily="34" charset="0"/>
                <a:cs typeface="Times New Roman" panose="02020603050405020304" pitchFamily="18" charset="0"/>
              </a:rPr>
              <a:t>High</a:t>
            </a:r>
          </a:p>
        </p:txBody>
      </p:sp>
      <p:sp>
        <p:nvSpPr>
          <p:cNvPr id="3083" name="Text Box 11"/>
          <p:cNvSpPr txBox="1">
            <a:spLocks noChangeArrowheads="1"/>
          </p:cNvSpPr>
          <p:nvPr/>
        </p:nvSpPr>
        <p:spPr bwMode="auto">
          <a:xfrm>
            <a:off x="7924800" y="4648200"/>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400" b="1">
                <a:latin typeface="Arial" panose="020B0604020202020204" pitchFamily="34" charset="0"/>
                <a:cs typeface="Times New Roman" panose="02020603050405020304" pitchFamily="18" charset="0"/>
              </a:rPr>
              <a:t>Low</a:t>
            </a:r>
          </a:p>
        </p:txBody>
      </p:sp>
      <p:sp>
        <p:nvSpPr>
          <p:cNvPr id="12" name="Slide Number Placeholder 2"/>
          <p:cNvSpPr txBox="1">
            <a:spLocks/>
          </p:cNvSpPr>
          <p:nvPr/>
        </p:nvSpPr>
        <p:spPr>
          <a:xfrm>
            <a:off x="7010400" y="6361329"/>
            <a:ext cx="20574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altLang="en-US" sz="1200" dirty="0" smtClean="0"/>
              <a:t>81</a:t>
            </a:r>
            <a:endParaRPr lang="en-US" altLang="en-US" sz="1200" dirty="0"/>
          </a:p>
        </p:txBody>
      </p:sp>
      <p:sp>
        <p:nvSpPr>
          <p:cNvPr id="13" name="Text Box 4"/>
          <p:cNvSpPr txBox="1">
            <a:spLocks noChangeArrowheads="1"/>
          </p:cNvSpPr>
          <p:nvPr/>
        </p:nvSpPr>
        <p:spPr bwMode="auto">
          <a:xfrm>
            <a:off x="0" y="6543891"/>
            <a:ext cx="762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a:spcBef>
                <a:spcPct val="20000"/>
              </a:spcBef>
              <a:buChar char="•"/>
              <a:defRPr sz="3200">
                <a:solidFill>
                  <a:schemeClr val="tx1"/>
                </a:solidFill>
                <a:latin typeface="Times New Roman" panose="02020603050405020304" pitchFamily="18" charset="0"/>
              </a:defRPr>
            </a:lvl1pPr>
            <a:lvl2pPr marL="742950" indent="-285750" algn="l">
              <a:spcBef>
                <a:spcPct val="20000"/>
              </a:spcBef>
              <a:buChar char="–"/>
              <a:defRPr sz="2800">
                <a:solidFill>
                  <a:schemeClr val="tx1"/>
                </a:solidFill>
                <a:latin typeface="Times New Roman" panose="02020603050405020304" pitchFamily="18" charset="0"/>
              </a:defRPr>
            </a:lvl2pPr>
            <a:lvl3pPr marL="1143000" indent="-228600" algn="l">
              <a:spcBef>
                <a:spcPct val="20000"/>
              </a:spcBef>
              <a:buChar char="•"/>
              <a:defRPr sz="2400">
                <a:solidFill>
                  <a:schemeClr val="tx1"/>
                </a:solidFill>
                <a:latin typeface="Times New Roman" panose="02020603050405020304" pitchFamily="18" charset="0"/>
              </a:defRPr>
            </a:lvl3pPr>
            <a:lvl4pPr marL="1600200" indent="-228600" algn="l">
              <a:spcBef>
                <a:spcPct val="20000"/>
              </a:spcBef>
              <a:buChar char="–"/>
              <a:defRPr sz="2000">
                <a:solidFill>
                  <a:schemeClr val="tx1"/>
                </a:solidFill>
                <a:latin typeface="Times New Roman" panose="02020603050405020304" pitchFamily="18" charset="0"/>
              </a:defRPr>
            </a:lvl4pPr>
            <a:lvl5pPr marL="2057400" indent="-228600" algn="l">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400" dirty="0">
                <a:solidFill>
                  <a:schemeClr val="tx2"/>
                </a:solidFill>
                <a:latin typeface="+mj-lt"/>
                <a:cs typeface="Times New Roman" panose="02020603050405020304" pitchFamily="18" charset="0"/>
              </a:rPr>
              <a:t>SOURCE: Shoptaw &amp; </a:t>
            </a:r>
            <a:r>
              <a:rPr lang="en-US" altLang="en-US" sz="1400" dirty="0" smtClean="0">
                <a:solidFill>
                  <a:schemeClr val="tx2"/>
                </a:solidFill>
                <a:latin typeface="+mj-lt"/>
                <a:cs typeface="Times New Roman" panose="02020603050405020304" pitchFamily="18" charset="0"/>
              </a:rPr>
              <a:t>Reback, 2006.</a:t>
            </a:r>
            <a:endParaRPr lang="en-US" altLang="en-US" sz="1400" dirty="0">
              <a:solidFill>
                <a:schemeClr val="tx2"/>
              </a:solidFill>
              <a:latin typeface="+mj-lt"/>
              <a:cs typeface="Times New Roman" panose="02020603050405020304" pitchFamily="18" charset="0"/>
            </a:endParaRPr>
          </a:p>
        </p:txBody>
      </p:sp>
    </p:spTree>
    <p:extLst>
      <p:ext uri="{BB962C8B-B14F-4D97-AF65-F5344CB8AC3E}">
        <p14:creationId xmlns:p14="http://schemas.microsoft.com/office/powerpoint/2010/main" val="12258556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dissolve">
                                      <p:cBhvr>
                                        <p:cTn id="7" dur="500"/>
                                        <p:tgtEl>
                                          <p:spTgt spid="2">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graphicEl>
                                              <a:chart seriesIdx="-4" categoryIdx="0" bldStep="category"/>
                                            </p:graphicEl>
                                          </p:spTgt>
                                        </p:tgtEl>
                                        <p:attrNameLst>
                                          <p:attrName>style.visibility</p:attrName>
                                        </p:attrNameLst>
                                      </p:cBhvr>
                                      <p:to>
                                        <p:strVal val="visible"/>
                                      </p:to>
                                    </p:set>
                                    <p:animEffect transition="in" filter="dissolve">
                                      <p:cBhvr>
                                        <p:cTn id="12" dur="500"/>
                                        <p:tgtEl>
                                          <p:spTgt spid="2">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graphicEl>
                                              <a:chart seriesIdx="-4" categoryIdx="1" bldStep="category"/>
                                            </p:graphicEl>
                                          </p:spTgt>
                                        </p:tgtEl>
                                        <p:attrNameLst>
                                          <p:attrName>style.visibility</p:attrName>
                                        </p:attrNameLst>
                                      </p:cBhvr>
                                      <p:to>
                                        <p:strVal val="visible"/>
                                      </p:to>
                                    </p:set>
                                    <p:animEffect transition="in" filter="dissolve">
                                      <p:cBhvr>
                                        <p:cTn id="17" dur="500"/>
                                        <p:tgtEl>
                                          <p:spTgt spid="2">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
                                            <p:graphicEl>
                                              <a:chart seriesIdx="-4" categoryIdx="2" bldStep="category"/>
                                            </p:graphicEl>
                                          </p:spTgt>
                                        </p:tgtEl>
                                        <p:attrNameLst>
                                          <p:attrName>style.visibility</p:attrName>
                                        </p:attrNameLst>
                                      </p:cBhvr>
                                      <p:to>
                                        <p:strVal val="visible"/>
                                      </p:to>
                                    </p:set>
                                    <p:animEffect transition="in" filter="dissolve">
                                      <p:cBhvr>
                                        <p:cTn id="22" dur="500"/>
                                        <p:tgtEl>
                                          <p:spTgt spid="2">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
                                            <p:graphicEl>
                                              <a:chart seriesIdx="-4" categoryIdx="3" bldStep="category"/>
                                            </p:graphicEl>
                                          </p:spTgt>
                                        </p:tgtEl>
                                        <p:attrNameLst>
                                          <p:attrName>style.visibility</p:attrName>
                                        </p:attrNameLst>
                                      </p:cBhvr>
                                      <p:to>
                                        <p:strVal val="visible"/>
                                      </p:to>
                                    </p:set>
                                    <p:animEffect transition="in" filter="dissolve">
                                      <p:cBhvr>
                                        <p:cTn id="27" dur="500"/>
                                        <p:tgtEl>
                                          <p:spTgt spid="2">
                                            <p:graphicEl>
                                              <a:chart seriesIdx="-4" categoryIdx="3" bldStep="category"/>
                                            </p:graphicEl>
                                          </p:spTgt>
                                        </p:tgtEl>
                                      </p:cBhvr>
                                    </p:animEffect>
                                  </p:childTnLst>
                                </p:cTn>
                              </p:par>
                            </p:childTnLst>
                          </p:cTn>
                        </p:par>
                        <p:par>
                          <p:cTn id="28" fill="hold">
                            <p:stCondLst>
                              <p:cond delay="500"/>
                            </p:stCondLst>
                            <p:childTnLst>
                              <p:par>
                                <p:cTn id="29" presetID="9"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Chart bld="category"/>
        </p:bldSub>
      </p:bldGraphic>
      <p:bldP spid="13"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090056"/>
          </a:xfrm>
        </p:spPr>
        <p:txBody>
          <a:bodyPr>
            <a:normAutofit fontScale="90000"/>
          </a:bodyPr>
          <a:lstStyle/>
          <a:p>
            <a:r>
              <a:rPr lang="en-US" dirty="0"/>
              <a:t>Methamphetamine and Its Impact on </a:t>
            </a:r>
            <a:br>
              <a:rPr lang="en-US" dirty="0"/>
            </a:br>
            <a:r>
              <a:rPr lang="en-US" dirty="0"/>
              <a:t>HIV Infection and Disease Progression</a:t>
            </a:r>
          </a:p>
        </p:txBody>
      </p:sp>
      <p:sp>
        <p:nvSpPr>
          <p:cNvPr id="3" name="Content Placeholder 2"/>
          <p:cNvSpPr>
            <a:spLocks noGrp="1"/>
          </p:cNvSpPr>
          <p:nvPr>
            <p:ph idx="1"/>
          </p:nvPr>
        </p:nvSpPr>
        <p:spPr>
          <a:xfrm>
            <a:off x="457200" y="1733677"/>
            <a:ext cx="7924800" cy="4648200"/>
          </a:xfrm>
        </p:spPr>
        <p:txBody>
          <a:bodyPr>
            <a:normAutofit fontScale="92500" lnSpcReduction="10000"/>
          </a:bodyPr>
          <a:lstStyle/>
          <a:p>
            <a:pPr marL="0" indent="0">
              <a:buNone/>
            </a:pPr>
            <a:r>
              <a:rPr lang="en-US" sz="3200" dirty="0"/>
              <a:t>Methamphetamine use:</a:t>
            </a:r>
          </a:p>
          <a:p>
            <a:pPr lvl="1"/>
            <a:r>
              <a:rPr lang="en-US" sz="3200" dirty="0">
                <a:solidFill>
                  <a:schemeClr val="tx1"/>
                </a:solidFill>
              </a:rPr>
              <a:t>Lowers</a:t>
            </a:r>
            <a:r>
              <a:rPr lang="en-US" sz="3200" dirty="0">
                <a:solidFill>
                  <a:schemeClr val="tx2"/>
                </a:solidFill>
              </a:rPr>
              <a:t> sexual inhibitions, </a:t>
            </a:r>
            <a:r>
              <a:rPr lang="en-US" sz="3200" dirty="0">
                <a:solidFill>
                  <a:schemeClr val="tx1"/>
                </a:solidFill>
              </a:rPr>
              <a:t>impairs</a:t>
            </a:r>
            <a:r>
              <a:rPr lang="en-US" sz="3200" dirty="0">
                <a:solidFill>
                  <a:schemeClr val="tx2"/>
                </a:solidFill>
              </a:rPr>
              <a:t> judgment, </a:t>
            </a:r>
            <a:r>
              <a:rPr lang="en-US" sz="3200" dirty="0">
                <a:solidFill>
                  <a:schemeClr val="tx1"/>
                </a:solidFill>
              </a:rPr>
              <a:t>and provides </a:t>
            </a:r>
            <a:r>
              <a:rPr lang="en-US" sz="3200" dirty="0">
                <a:solidFill>
                  <a:schemeClr val="tx2"/>
                </a:solidFill>
              </a:rPr>
              <a:t>energy and confidence </a:t>
            </a:r>
            <a:r>
              <a:rPr lang="en-US" sz="3200" dirty="0">
                <a:solidFill>
                  <a:schemeClr val="tx1"/>
                </a:solidFill>
              </a:rPr>
              <a:t>to engage in sexual activity for </a:t>
            </a:r>
            <a:r>
              <a:rPr lang="en-US" sz="3200" dirty="0">
                <a:solidFill>
                  <a:schemeClr val="tx2"/>
                </a:solidFill>
              </a:rPr>
              <a:t>long periods of time</a:t>
            </a:r>
          </a:p>
          <a:p>
            <a:pPr lvl="1"/>
            <a:r>
              <a:rPr lang="en-US" sz="3200" dirty="0">
                <a:solidFill>
                  <a:schemeClr val="tx1"/>
                </a:solidFill>
              </a:rPr>
              <a:t>Causes</a:t>
            </a:r>
            <a:r>
              <a:rPr lang="en-US" sz="3200" dirty="0">
                <a:solidFill>
                  <a:schemeClr val="tx2"/>
                </a:solidFill>
              </a:rPr>
              <a:t> erectile dysfunction</a:t>
            </a:r>
          </a:p>
          <a:p>
            <a:pPr lvl="1"/>
            <a:r>
              <a:rPr lang="en-US" sz="3200" dirty="0">
                <a:solidFill>
                  <a:schemeClr val="tx1"/>
                </a:solidFill>
              </a:rPr>
              <a:t>Causes</a:t>
            </a:r>
            <a:r>
              <a:rPr lang="en-US" sz="3200" dirty="0">
                <a:solidFill>
                  <a:schemeClr val="tx2"/>
                </a:solidFill>
              </a:rPr>
              <a:t> mucosal dryness</a:t>
            </a:r>
          </a:p>
          <a:p>
            <a:pPr lvl="1"/>
            <a:r>
              <a:rPr lang="en-US" sz="3200" dirty="0">
                <a:solidFill>
                  <a:schemeClr val="tx1"/>
                </a:solidFill>
              </a:rPr>
              <a:t>Decreases</a:t>
            </a:r>
            <a:r>
              <a:rPr lang="en-US" sz="3200" dirty="0">
                <a:solidFill>
                  <a:schemeClr val="tx2"/>
                </a:solidFill>
              </a:rPr>
              <a:t> adherence </a:t>
            </a:r>
            <a:r>
              <a:rPr lang="en-US" sz="3200" dirty="0">
                <a:solidFill>
                  <a:schemeClr val="tx1"/>
                </a:solidFill>
              </a:rPr>
              <a:t>to HIV treatment and medical </a:t>
            </a:r>
            <a:r>
              <a:rPr lang="en-US" sz="3200" dirty="0">
                <a:solidFill>
                  <a:schemeClr val="tx2"/>
                </a:solidFill>
              </a:rPr>
              <a:t>follow-up</a:t>
            </a:r>
          </a:p>
          <a:p>
            <a:pPr lvl="1"/>
            <a:r>
              <a:rPr lang="en-US" sz="3200" dirty="0">
                <a:solidFill>
                  <a:schemeClr val="tx1"/>
                </a:solidFill>
              </a:rPr>
              <a:t>Increases</a:t>
            </a:r>
            <a:r>
              <a:rPr lang="en-US" sz="3200" dirty="0">
                <a:solidFill>
                  <a:schemeClr val="tx2"/>
                </a:solidFill>
              </a:rPr>
              <a:t> HIV replication</a:t>
            </a:r>
          </a:p>
          <a:p>
            <a:pPr lvl="1"/>
            <a:r>
              <a:rPr lang="en-US" sz="3200" dirty="0">
                <a:solidFill>
                  <a:schemeClr val="tx1"/>
                </a:solidFill>
              </a:rPr>
              <a:t>Accelerates progress of </a:t>
            </a:r>
            <a:r>
              <a:rPr lang="en-US" sz="3200" dirty="0">
                <a:solidFill>
                  <a:schemeClr val="tx2"/>
                </a:solidFill>
              </a:rPr>
              <a:t>HIV-related dementia</a:t>
            </a:r>
          </a:p>
          <a:p>
            <a:pPr marL="0" indent="0">
              <a:buNone/>
            </a:pPr>
            <a:endParaRPr lang="en-US" sz="3200" dirty="0"/>
          </a:p>
        </p:txBody>
      </p:sp>
      <p:sp>
        <p:nvSpPr>
          <p:cNvPr id="4" name="Slide Number Placeholder 3"/>
          <p:cNvSpPr>
            <a:spLocks noGrp="1"/>
          </p:cNvSpPr>
          <p:nvPr>
            <p:ph type="sldNum" sz="quarter" idx="12"/>
          </p:nvPr>
        </p:nvSpPr>
        <p:spPr/>
        <p:txBody>
          <a:bodyPr/>
          <a:lstStyle/>
          <a:p>
            <a:r>
              <a:rPr lang="en-US" altLang="en-US" dirty="0" smtClean="0"/>
              <a:t>82</a:t>
            </a:r>
            <a:endParaRPr lang="en-US" altLang="en-US" dirty="0"/>
          </a:p>
        </p:txBody>
      </p:sp>
      <p:sp>
        <p:nvSpPr>
          <p:cNvPr id="5" name="Rectangle 4"/>
          <p:cNvSpPr>
            <a:spLocks noChangeArrowheads="1"/>
          </p:cNvSpPr>
          <p:nvPr/>
        </p:nvSpPr>
        <p:spPr bwMode="auto">
          <a:xfrm>
            <a:off x="0" y="6553200"/>
            <a:ext cx="91440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sz="1400" dirty="0">
                <a:solidFill>
                  <a:schemeClr val="tx2"/>
                </a:solidFill>
                <a:latin typeface="+mj-lt"/>
              </a:rPr>
              <a:t>SOURCE: </a:t>
            </a:r>
            <a:r>
              <a:rPr lang="en-US" sz="1400" dirty="0" err="1">
                <a:solidFill>
                  <a:schemeClr val="tx2"/>
                </a:solidFill>
                <a:latin typeface="+mj-lt"/>
              </a:rPr>
              <a:t>Yeon</a:t>
            </a:r>
            <a:r>
              <a:rPr lang="en-US" sz="1400" dirty="0">
                <a:solidFill>
                  <a:schemeClr val="tx2"/>
                </a:solidFill>
                <a:latin typeface="+mj-lt"/>
              </a:rPr>
              <a:t> &amp; </a:t>
            </a:r>
            <a:r>
              <a:rPr lang="en-US" sz="1400" dirty="0" err="1">
                <a:solidFill>
                  <a:schemeClr val="tx2"/>
                </a:solidFill>
                <a:latin typeface="+mj-lt"/>
              </a:rPr>
              <a:t>Albrech</a:t>
            </a:r>
            <a:r>
              <a:rPr lang="en-US" sz="1400" dirty="0">
                <a:solidFill>
                  <a:schemeClr val="tx2"/>
                </a:solidFill>
                <a:latin typeface="+mj-lt"/>
              </a:rPr>
              <a:t>, 2007.</a:t>
            </a:r>
          </a:p>
        </p:txBody>
      </p:sp>
    </p:spTree>
    <p:extLst>
      <p:ext uri="{BB962C8B-B14F-4D97-AF65-F5344CB8AC3E}">
        <p14:creationId xmlns:p14="http://schemas.microsoft.com/office/powerpoint/2010/main" val="12904029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166256"/>
          </a:xfrm>
        </p:spPr>
        <p:txBody>
          <a:bodyPr>
            <a:noAutofit/>
          </a:bodyPr>
          <a:lstStyle/>
          <a:p>
            <a:r>
              <a:rPr lang="en-US" dirty="0"/>
              <a:t>Methamphetamine Use May Accelerate HIV Reproduction</a:t>
            </a:r>
          </a:p>
        </p:txBody>
      </p:sp>
      <p:sp>
        <p:nvSpPr>
          <p:cNvPr id="3" name="Content Placeholder 2"/>
          <p:cNvSpPr>
            <a:spLocks noGrp="1"/>
          </p:cNvSpPr>
          <p:nvPr>
            <p:ph idx="1"/>
          </p:nvPr>
        </p:nvSpPr>
        <p:spPr/>
        <p:txBody>
          <a:bodyPr>
            <a:noAutofit/>
          </a:bodyPr>
          <a:lstStyle/>
          <a:p>
            <a:r>
              <a:rPr lang="en-US" sz="3200" dirty="0"/>
              <a:t>In test tube studies, when methamphetamine is added to immune cells, it significantly </a:t>
            </a:r>
            <a:r>
              <a:rPr lang="en-US" sz="3200" dirty="0">
                <a:solidFill>
                  <a:schemeClr val="tx2"/>
                </a:solidFill>
              </a:rPr>
              <a:t>increased HIV replication</a:t>
            </a:r>
          </a:p>
          <a:p>
            <a:pPr lvl="1"/>
            <a:r>
              <a:rPr lang="en-US" sz="3200" dirty="0"/>
              <a:t>Particularly in CD4 cells and monocytes</a:t>
            </a:r>
          </a:p>
          <a:p>
            <a:r>
              <a:rPr lang="en-US" sz="3200" dirty="0"/>
              <a:t>In mouse models, methamphetamine activated a portion of the HIV genetic code (long terminal repeat – LPR), prompting cells to release a protein tied to </a:t>
            </a:r>
            <a:r>
              <a:rPr lang="en-US" sz="3200" dirty="0">
                <a:solidFill>
                  <a:schemeClr val="tx2"/>
                </a:solidFill>
              </a:rPr>
              <a:t>more rapid HIV disease progression</a:t>
            </a:r>
          </a:p>
        </p:txBody>
      </p:sp>
      <p:sp>
        <p:nvSpPr>
          <p:cNvPr id="4" name="Slide Number Placeholder 3"/>
          <p:cNvSpPr>
            <a:spLocks noGrp="1"/>
          </p:cNvSpPr>
          <p:nvPr>
            <p:ph type="sldNum" sz="quarter" idx="12"/>
          </p:nvPr>
        </p:nvSpPr>
        <p:spPr/>
        <p:txBody>
          <a:bodyPr/>
          <a:lstStyle/>
          <a:p>
            <a:r>
              <a:rPr lang="en-US" altLang="en-US" dirty="0" smtClean="0"/>
              <a:t>83</a:t>
            </a:r>
            <a:endParaRPr lang="en-US" altLang="en-US" dirty="0"/>
          </a:p>
        </p:txBody>
      </p:sp>
      <p:sp>
        <p:nvSpPr>
          <p:cNvPr id="5" name="Rectangle 4"/>
          <p:cNvSpPr>
            <a:spLocks noChangeArrowheads="1"/>
          </p:cNvSpPr>
          <p:nvPr/>
        </p:nvSpPr>
        <p:spPr bwMode="auto">
          <a:xfrm>
            <a:off x="0" y="6553200"/>
            <a:ext cx="9144000" cy="304800"/>
          </a:xfrm>
          <a:prstGeom prst="rect">
            <a:avLst/>
          </a:prstGeom>
          <a:noFill/>
          <a:ln w="9525">
            <a:noFill/>
            <a:miter lim="800000"/>
            <a:headEnd/>
            <a:tailEnd/>
          </a:ln>
          <a:effectLst>
            <a:prstShdw prst="shdw18" dist="17961" dir="13500000">
              <a:schemeClr val="accent1">
                <a:gamma/>
                <a:shade val="60000"/>
                <a:invGamma/>
              </a:schemeClr>
            </a:prstShdw>
          </a:effectLst>
        </p:spPr>
        <p:txBody>
          <a:bodyPr>
            <a:spAutoFit/>
          </a:bodyPr>
          <a:lstStyle/>
          <a:p>
            <a:pPr>
              <a:defRPr/>
            </a:pPr>
            <a:r>
              <a:rPr lang="en-US" sz="1400" dirty="0">
                <a:solidFill>
                  <a:schemeClr val="tx2"/>
                </a:solidFill>
                <a:latin typeface="+mj-lt"/>
              </a:rPr>
              <a:t>SOURCE: </a:t>
            </a:r>
            <a:r>
              <a:rPr lang="en-US" sz="1400" dirty="0" err="1" smtClean="0">
                <a:solidFill>
                  <a:schemeClr val="tx2"/>
                </a:solidFill>
                <a:latin typeface="+mj-lt"/>
              </a:rPr>
              <a:t>Toussi</a:t>
            </a:r>
            <a:r>
              <a:rPr lang="en-US" sz="1400" dirty="0" smtClean="0">
                <a:solidFill>
                  <a:schemeClr val="tx2"/>
                </a:solidFill>
                <a:latin typeface="+mj-lt"/>
              </a:rPr>
              <a:t> et </a:t>
            </a:r>
            <a:r>
              <a:rPr lang="en-US" sz="1400" dirty="0">
                <a:solidFill>
                  <a:schemeClr val="tx2"/>
                </a:solidFill>
                <a:latin typeface="+mj-lt"/>
              </a:rPr>
              <a:t>al., 2009.</a:t>
            </a:r>
          </a:p>
        </p:txBody>
      </p:sp>
    </p:spTree>
    <p:extLst>
      <p:ext uri="{BB962C8B-B14F-4D97-AF65-F5344CB8AC3E}">
        <p14:creationId xmlns:p14="http://schemas.microsoft.com/office/powerpoint/2010/main" val="354901445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4"/>
            <a:ext cx="8953500" cy="1283515"/>
          </a:xfrm>
        </p:spPr>
        <p:txBody>
          <a:bodyPr>
            <a:normAutofit fontScale="90000"/>
          </a:bodyPr>
          <a:lstStyle/>
          <a:p>
            <a:r>
              <a:rPr lang="en-US" dirty="0"/>
              <a:t>The Effect of </a:t>
            </a:r>
            <a:r>
              <a:rPr lang="en-US" dirty="0" smtClean="0"/>
              <a:t>Methamphetamine </a:t>
            </a:r>
            <a:r>
              <a:rPr lang="en-US" dirty="0"/>
              <a:t>on the Brain of a Person Infected with HIV</a:t>
            </a:r>
          </a:p>
        </p:txBody>
      </p:sp>
      <p:sp>
        <p:nvSpPr>
          <p:cNvPr id="3" name="Content Placeholder 2"/>
          <p:cNvSpPr>
            <a:spLocks noGrp="1"/>
          </p:cNvSpPr>
          <p:nvPr>
            <p:ph idx="1"/>
          </p:nvPr>
        </p:nvSpPr>
        <p:spPr>
          <a:xfrm>
            <a:off x="609600" y="1625241"/>
            <a:ext cx="7848600" cy="4699359"/>
          </a:xfrm>
        </p:spPr>
        <p:txBody>
          <a:bodyPr>
            <a:noAutofit/>
          </a:bodyPr>
          <a:lstStyle/>
          <a:p>
            <a:r>
              <a:rPr lang="en-US" sz="2800" dirty="0"/>
              <a:t>HIV and meth are thought to have </a:t>
            </a:r>
            <a:r>
              <a:rPr lang="en-US" sz="2800" dirty="0">
                <a:solidFill>
                  <a:schemeClr val="tx2"/>
                </a:solidFill>
              </a:rPr>
              <a:t>synergistic cognitive and neurological </a:t>
            </a:r>
            <a:r>
              <a:rPr lang="en-US" sz="2800" dirty="0"/>
              <a:t>impacts</a:t>
            </a:r>
          </a:p>
          <a:p>
            <a:r>
              <a:rPr lang="en-US" sz="2800" dirty="0"/>
              <a:t>In the presence of HIV, methamphetamine can cause:</a:t>
            </a:r>
          </a:p>
          <a:p>
            <a:pPr lvl="1"/>
            <a:r>
              <a:rPr lang="en-US" sz="2800" dirty="0"/>
              <a:t>Even greater </a:t>
            </a:r>
            <a:r>
              <a:rPr lang="en-US" sz="2800" dirty="0">
                <a:solidFill>
                  <a:schemeClr val="tx2"/>
                </a:solidFill>
              </a:rPr>
              <a:t>dopamine release </a:t>
            </a:r>
            <a:r>
              <a:rPr lang="en-US" sz="2800" dirty="0"/>
              <a:t>and </a:t>
            </a:r>
            <a:r>
              <a:rPr lang="en-US" sz="2800" dirty="0">
                <a:solidFill>
                  <a:schemeClr val="tx2"/>
                </a:solidFill>
              </a:rPr>
              <a:t>cellular damage</a:t>
            </a:r>
          </a:p>
          <a:p>
            <a:pPr lvl="1"/>
            <a:r>
              <a:rPr lang="en-US" sz="2800" dirty="0"/>
              <a:t>Additive </a:t>
            </a:r>
            <a:r>
              <a:rPr lang="en-US" sz="2800" dirty="0">
                <a:solidFill>
                  <a:schemeClr val="tx2"/>
                </a:solidFill>
              </a:rPr>
              <a:t>damage to the frontal cortex and basal ganglia</a:t>
            </a:r>
          </a:p>
          <a:p>
            <a:pPr lvl="1"/>
            <a:r>
              <a:rPr lang="en-US" sz="2800" dirty="0"/>
              <a:t>Difficulty in </a:t>
            </a:r>
            <a:r>
              <a:rPr lang="en-US" sz="2800" dirty="0">
                <a:solidFill>
                  <a:schemeClr val="tx2"/>
                </a:solidFill>
              </a:rPr>
              <a:t>adhering to antiretroviral </a:t>
            </a:r>
            <a:r>
              <a:rPr lang="en-US" sz="2800" dirty="0"/>
              <a:t>regimen</a:t>
            </a:r>
          </a:p>
          <a:p>
            <a:pPr lvl="1"/>
            <a:r>
              <a:rPr lang="en-US" sz="2800" dirty="0"/>
              <a:t>Deficits in </a:t>
            </a:r>
            <a:r>
              <a:rPr lang="en-US" sz="2800" dirty="0">
                <a:solidFill>
                  <a:schemeClr val="tx2"/>
                </a:solidFill>
              </a:rPr>
              <a:t>attention/working memory</a:t>
            </a:r>
            <a:r>
              <a:rPr lang="en-US" sz="2800" dirty="0"/>
              <a:t>, abstract </a:t>
            </a:r>
            <a:r>
              <a:rPr lang="en-US" sz="2800" dirty="0">
                <a:solidFill>
                  <a:schemeClr val="tx2"/>
                </a:solidFill>
              </a:rPr>
              <a:t>decision-making</a:t>
            </a:r>
            <a:r>
              <a:rPr lang="en-US" sz="2800" dirty="0"/>
              <a:t>, and </a:t>
            </a:r>
            <a:r>
              <a:rPr lang="en-US" sz="2800" dirty="0">
                <a:solidFill>
                  <a:schemeClr val="tx2"/>
                </a:solidFill>
              </a:rPr>
              <a:t>psychomotor speed</a:t>
            </a:r>
          </a:p>
          <a:p>
            <a:pPr lvl="1"/>
            <a:endParaRPr lang="en-US" sz="2800" dirty="0"/>
          </a:p>
          <a:p>
            <a:pPr lvl="1"/>
            <a:endParaRPr lang="en-US" sz="2800" dirty="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84</a:t>
            </a:fld>
            <a:endParaRPr lang="en-US" altLang="en-US" dirty="0"/>
          </a:p>
        </p:txBody>
      </p:sp>
      <p:sp>
        <p:nvSpPr>
          <p:cNvPr id="5" name="Rectangle 4"/>
          <p:cNvSpPr>
            <a:spLocks noChangeArrowheads="1"/>
          </p:cNvSpPr>
          <p:nvPr/>
        </p:nvSpPr>
        <p:spPr bwMode="auto">
          <a:xfrm>
            <a:off x="0" y="6546850"/>
            <a:ext cx="2036520"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mj-lt"/>
              </a:rPr>
              <a:t>SOURCE: </a:t>
            </a:r>
            <a:r>
              <a:rPr lang="en-US" sz="1400" dirty="0" err="1">
                <a:solidFill>
                  <a:schemeClr val="tx2"/>
                </a:solidFill>
                <a:latin typeface="+mj-lt"/>
              </a:rPr>
              <a:t>Cherner</a:t>
            </a:r>
            <a:r>
              <a:rPr lang="en-US" sz="1400" dirty="0">
                <a:solidFill>
                  <a:schemeClr val="tx2"/>
                </a:solidFill>
                <a:latin typeface="+mj-lt"/>
              </a:rPr>
              <a:t>, 2013.</a:t>
            </a:r>
          </a:p>
        </p:txBody>
      </p:sp>
    </p:spTree>
    <p:extLst>
      <p:ext uri="{BB962C8B-B14F-4D97-AF65-F5344CB8AC3E}">
        <p14:creationId xmlns:p14="http://schemas.microsoft.com/office/powerpoint/2010/main" val="277493306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5"/>
            <a:ext cx="8953500" cy="1090056"/>
          </a:xfrm>
        </p:spPr>
        <p:txBody>
          <a:bodyPr>
            <a:normAutofit fontScale="90000"/>
          </a:bodyPr>
          <a:lstStyle/>
          <a:p>
            <a:r>
              <a:rPr lang="en-US" dirty="0"/>
              <a:t>Functional Deficits due to HIV and Methamphetamine Use</a:t>
            </a:r>
          </a:p>
        </p:txBody>
      </p:sp>
      <p:sp>
        <p:nvSpPr>
          <p:cNvPr id="3" name="Content Placeholder 2"/>
          <p:cNvSpPr>
            <a:spLocks noGrp="1"/>
          </p:cNvSpPr>
          <p:nvPr>
            <p:ph idx="1"/>
          </p:nvPr>
        </p:nvSpPr>
        <p:spPr>
          <a:xfrm>
            <a:off x="228600" y="1600200"/>
            <a:ext cx="8763000" cy="4953000"/>
          </a:xfrm>
        </p:spPr>
        <p:txBody>
          <a:bodyPr>
            <a:noAutofit/>
          </a:bodyPr>
          <a:lstStyle/>
          <a:p>
            <a:r>
              <a:rPr lang="en-US" sz="2600" dirty="0"/>
              <a:t>What is the burden that methamphetamine use and HIV disease impose on an individual’s daily functioning</a:t>
            </a:r>
          </a:p>
          <a:p>
            <a:r>
              <a:rPr lang="en-US" sz="2600" dirty="0"/>
              <a:t>UCSD researchers assessed daily functioning in four key areas:</a:t>
            </a:r>
          </a:p>
          <a:p>
            <a:pPr lvl="1"/>
            <a:r>
              <a:rPr lang="en-US" sz="2600" dirty="0">
                <a:solidFill>
                  <a:schemeClr val="tx2"/>
                </a:solidFill>
              </a:rPr>
              <a:t>Everyday cognitive symptoms </a:t>
            </a:r>
            <a:r>
              <a:rPr lang="en-US" sz="2600" dirty="0"/>
              <a:t>(memory, communication, intellectual performance)</a:t>
            </a:r>
          </a:p>
          <a:p>
            <a:pPr lvl="1"/>
            <a:r>
              <a:rPr lang="en-US" sz="2600" dirty="0">
                <a:solidFill>
                  <a:schemeClr val="tx2"/>
                </a:solidFill>
              </a:rPr>
              <a:t>Instrumental (skilled) activities of daily living </a:t>
            </a:r>
            <a:r>
              <a:rPr lang="en-US" sz="2600" dirty="0"/>
              <a:t>(medication and financial management, grocery shopping, planning social activities)</a:t>
            </a:r>
          </a:p>
          <a:p>
            <a:pPr lvl="1"/>
            <a:r>
              <a:rPr lang="en-US" sz="2600" dirty="0">
                <a:solidFill>
                  <a:schemeClr val="tx2"/>
                </a:solidFill>
              </a:rPr>
              <a:t>Basic activities of daily living </a:t>
            </a:r>
            <a:r>
              <a:rPr lang="en-US" sz="2600" dirty="0"/>
              <a:t>(housekeeping, home repairs, bathing, dressing)</a:t>
            </a:r>
          </a:p>
          <a:p>
            <a:pPr lvl="1"/>
            <a:r>
              <a:rPr lang="en-US" sz="2600" dirty="0">
                <a:solidFill>
                  <a:schemeClr val="tx2"/>
                </a:solidFill>
              </a:rPr>
              <a:t>Employment</a:t>
            </a:r>
            <a:endParaRPr lang="en-US" sz="2600" dirty="0"/>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85</a:t>
            </a:fld>
            <a:endParaRPr lang="en-US" altLang="en-US" dirty="0"/>
          </a:p>
        </p:txBody>
      </p:sp>
      <p:sp>
        <p:nvSpPr>
          <p:cNvPr id="5" name="Rectangle 4"/>
          <p:cNvSpPr>
            <a:spLocks noChangeArrowheads="1"/>
          </p:cNvSpPr>
          <p:nvPr/>
        </p:nvSpPr>
        <p:spPr bwMode="auto">
          <a:xfrm>
            <a:off x="0" y="6546850"/>
            <a:ext cx="261815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mj-lt"/>
              </a:rPr>
              <a:t>SOURCE: Blackstone et al., 2013.</a:t>
            </a:r>
          </a:p>
        </p:txBody>
      </p:sp>
    </p:spTree>
    <p:extLst>
      <p:ext uri="{BB962C8B-B14F-4D97-AF65-F5344CB8AC3E}">
        <p14:creationId xmlns:p14="http://schemas.microsoft.com/office/powerpoint/2010/main" val="18614011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357744"/>
            <a:ext cx="8953500" cy="1283515"/>
          </a:xfrm>
        </p:spPr>
        <p:txBody>
          <a:bodyPr>
            <a:normAutofit fontScale="90000"/>
          </a:bodyPr>
          <a:lstStyle/>
          <a:p>
            <a:r>
              <a:rPr lang="en-US" dirty="0"/>
              <a:t>Functional Deficits due to HIV and Methamphetamine Use</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86</a:t>
            </a:fld>
            <a:endParaRPr lang="en-US" altLang="en-US"/>
          </a:p>
        </p:txBody>
      </p:sp>
      <p:pic>
        <p:nvPicPr>
          <p:cNvPr id="5" name="Picture 4"/>
          <p:cNvPicPr>
            <a:picLocks noChangeAspect="1"/>
          </p:cNvPicPr>
          <p:nvPr/>
        </p:nvPicPr>
        <p:blipFill>
          <a:blip r:embed="rId3"/>
          <a:stretch>
            <a:fillRect/>
          </a:stretch>
        </p:blipFill>
        <p:spPr>
          <a:xfrm>
            <a:off x="685800" y="1697192"/>
            <a:ext cx="7772400" cy="4608204"/>
          </a:xfrm>
          <a:prstGeom prst="rect">
            <a:avLst/>
          </a:prstGeom>
        </p:spPr>
      </p:pic>
      <p:sp>
        <p:nvSpPr>
          <p:cNvPr id="6" name="Rectangle 5"/>
          <p:cNvSpPr>
            <a:spLocks noChangeArrowheads="1"/>
          </p:cNvSpPr>
          <p:nvPr/>
        </p:nvSpPr>
        <p:spPr bwMode="auto">
          <a:xfrm>
            <a:off x="0" y="6546850"/>
            <a:ext cx="2618153" cy="307777"/>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400" dirty="0">
                <a:solidFill>
                  <a:schemeClr val="tx2"/>
                </a:solidFill>
                <a:latin typeface="+mj-lt"/>
              </a:rPr>
              <a:t>SOURCE: Blackstone et al., 2013.</a:t>
            </a:r>
          </a:p>
        </p:txBody>
      </p:sp>
    </p:spTree>
    <p:extLst>
      <p:ext uri="{BB962C8B-B14F-4D97-AF65-F5344CB8AC3E}">
        <p14:creationId xmlns:p14="http://schemas.microsoft.com/office/powerpoint/2010/main" val="141144797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228600" y="274638"/>
            <a:ext cx="8915400" cy="1096962"/>
          </a:xfrm>
        </p:spPr>
        <p:txBody>
          <a:bodyPr>
            <a:normAutofit fontScale="90000"/>
          </a:bodyPr>
          <a:lstStyle/>
          <a:p>
            <a:r>
              <a:rPr lang="en-US" altLang="en-US" dirty="0"/>
              <a:t>Case Study #1:</a:t>
            </a:r>
            <a:br>
              <a:rPr lang="en-US" altLang="en-US" dirty="0"/>
            </a:br>
            <a:r>
              <a:rPr lang="en-US" altLang="en-US" dirty="0"/>
              <a:t>Determining Service Needs</a:t>
            </a:r>
          </a:p>
        </p:txBody>
      </p:sp>
      <p:sp>
        <p:nvSpPr>
          <p:cNvPr id="79875" name="Rectangle 3"/>
          <p:cNvSpPr>
            <a:spLocks noGrp="1"/>
          </p:cNvSpPr>
          <p:nvPr>
            <p:ph idx="1"/>
          </p:nvPr>
        </p:nvSpPr>
        <p:spPr>
          <a:xfrm>
            <a:off x="381000" y="1673223"/>
            <a:ext cx="8382000" cy="4989730"/>
          </a:xfrm>
        </p:spPr>
        <p:txBody>
          <a:bodyPr>
            <a:noAutofit/>
          </a:bodyPr>
          <a:lstStyle/>
          <a:p>
            <a:pPr marL="0" indent="0">
              <a:spcAft>
                <a:spcPts val="1200"/>
              </a:spcAft>
              <a:buClr>
                <a:srgbClr val="FFFF00"/>
              </a:buClr>
              <a:buFont typeface="Arial" panose="020B0604020202020204" pitchFamily="34" charset="0"/>
              <a:buNone/>
            </a:pPr>
            <a:r>
              <a:rPr lang="en-US" altLang="en-US" sz="2600" i="1" dirty="0"/>
              <a:t>Ricardo , a 23-year old Latino, used methamphetamine for a little over a year on weekends to party and attend sex parties with guys he met online. He recently switched to cocaine because he was having more and more trouble “going back to life” after a weekend meth binge. He is HIV negative. You  are a hospital case manager who is sent to meet with Ricardo. He doesn’t know the details of why he is there, except that a stranger called an ambulance </a:t>
            </a:r>
            <a:r>
              <a:rPr lang="en-US" altLang="en-US" sz="2600" i="1" dirty="0" smtClean="0"/>
              <a:t>and </a:t>
            </a:r>
            <a:r>
              <a:rPr lang="en-US" altLang="en-US" sz="2600" i="1" dirty="0"/>
              <a:t>he woke up at the hospital.</a:t>
            </a:r>
          </a:p>
          <a:p>
            <a:pPr marL="0" indent="0">
              <a:buClr>
                <a:srgbClr val="FFFF00"/>
              </a:buClr>
            </a:pPr>
            <a:r>
              <a:rPr lang="en-US" altLang="en-US" sz="2600" dirty="0">
                <a:solidFill>
                  <a:srgbClr val="FFFF00"/>
                </a:solidFill>
              </a:rPr>
              <a:t> </a:t>
            </a:r>
            <a:r>
              <a:rPr lang="en-US" altLang="en-US" sz="2600" dirty="0">
                <a:solidFill>
                  <a:schemeClr val="tx2"/>
                </a:solidFill>
              </a:rPr>
              <a:t>What are the issues that need to be addressed?</a:t>
            </a:r>
          </a:p>
          <a:p>
            <a:pPr marL="0" indent="0">
              <a:buClr>
                <a:srgbClr val="FFFF00"/>
              </a:buClr>
            </a:pPr>
            <a:r>
              <a:rPr lang="en-US" altLang="en-US" sz="2600" dirty="0">
                <a:solidFill>
                  <a:schemeClr val="tx2"/>
                </a:solidFill>
              </a:rPr>
              <a:t> What providers should be involved in his care?</a:t>
            </a:r>
          </a:p>
          <a:p>
            <a:pPr marL="0" indent="0">
              <a:buClr>
                <a:srgbClr val="FFFF00"/>
              </a:buClr>
            </a:pPr>
            <a:r>
              <a:rPr lang="en-US" altLang="en-US" sz="2600" dirty="0">
                <a:solidFill>
                  <a:schemeClr val="tx2"/>
                </a:solidFill>
              </a:rPr>
              <a:t> What strategies would you employ to coordinate care among the various providers?</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87</a:t>
            </a:r>
            <a:endParaRPr lang="en-US" altLang="en-US" sz="1200" dirty="0"/>
          </a:p>
        </p:txBody>
      </p:sp>
      <p:pic>
        <p:nvPicPr>
          <p:cNvPr id="5" name="Content Placeholder 4"/>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9983" r="7975"/>
          <a:stretch/>
        </p:blipFill>
        <p:spPr>
          <a:xfrm>
            <a:off x="6934200" y="53827"/>
            <a:ext cx="1992880" cy="16193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174660"/>
            <a:ext cx="9153788" cy="6197251"/>
          </a:xfrm>
          <a:prstGeom prst="rect">
            <a:avLst/>
          </a:prstGeom>
        </p:spPr>
      </p:pic>
      <p:sp>
        <p:nvSpPr>
          <p:cNvPr id="80898" name="Title 1"/>
          <p:cNvSpPr>
            <a:spLocks noGrp="1"/>
          </p:cNvSpPr>
          <p:nvPr>
            <p:ph type="title" idx="4294967295"/>
          </p:nvPr>
        </p:nvSpPr>
        <p:spPr>
          <a:xfrm>
            <a:off x="0" y="2819400"/>
            <a:ext cx="9144000" cy="1219200"/>
          </a:xfrm>
        </p:spPr>
        <p:txBody>
          <a:bodyPr>
            <a:noAutofit/>
          </a:bodyPr>
          <a:lstStyle/>
          <a:p>
            <a:pPr algn="ctr"/>
            <a:r>
              <a:rPr lang="en-US" altLang="en-US" dirty="0">
                <a:solidFill>
                  <a:schemeClr val="bg1"/>
                </a:solidFill>
              </a:rPr>
              <a:t>Effective Treatment Interventions for Stimulant Use Disorders</a:t>
            </a:r>
          </a:p>
        </p:txBody>
      </p:sp>
      <p:sp>
        <p:nvSpPr>
          <p:cNvPr id="3"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88</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a:xfrm>
            <a:off x="228600" y="381000"/>
            <a:ext cx="8915400" cy="1066800"/>
          </a:xfrm>
        </p:spPr>
        <p:txBody>
          <a:bodyPr>
            <a:noAutofit/>
          </a:bodyPr>
          <a:lstStyle/>
          <a:p>
            <a:r>
              <a:rPr lang="en-US" altLang="en-US" dirty="0"/>
              <a:t>What Treatments are Effective for Stimulant Users?</a:t>
            </a:r>
          </a:p>
        </p:txBody>
      </p:sp>
      <p:sp>
        <p:nvSpPr>
          <p:cNvPr id="81923" name="Rectangle 3"/>
          <p:cNvSpPr>
            <a:spLocks noGrp="1"/>
          </p:cNvSpPr>
          <p:nvPr>
            <p:ph idx="1"/>
          </p:nvPr>
        </p:nvSpPr>
        <p:spPr>
          <a:xfrm>
            <a:off x="609600" y="1905000"/>
            <a:ext cx="7772400" cy="4191000"/>
          </a:xfrm>
        </p:spPr>
        <p:txBody>
          <a:bodyPr>
            <a:normAutofit/>
          </a:bodyPr>
          <a:lstStyle/>
          <a:p>
            <a:pPr>
              <a:buClr>
                <a:schemeClr val="tx2">
                  <a:lumMod val="60000"/>
                  <a:lumOff val="40000"/>
                </a:schemeClr>
              </a:buClr>
            </a:pPr>
            <a:r>
              <a:rPr lang="en-US" altLang="en-US" sz="3200" dirty="0"/>
              <a:t>Stimulant use and addiction is a complex problem involving </a:t>
            </a:r>
            <a:r>
              <a:rPr lang="en-US" altLang="en-US" sz="3200" dirty="0">
                <a:solidFill>
                  <a:schemeClr val="tx2"/>
                </a:solidFill>
              </a:rPr>
              <a:t>biological</a:t>
            </a:r>
            <a:r>
              <a:rPr lang="en-US" altLang="en-US" sz="3200" dirty="0"/>
              <a:t> changes in the brain as well as a myriad of </a:t>
            </a:r>
            <a:r>
              <a:rPr lang="en-US" altLang="en-US" sz="3200" dirty="0">
                <a:solidFill>
                  <a:schemeClr val="tx2"/>
                </a:solidFill>
              </a:rPr>
              <a:t>social</a:t>
            </a:r>
            <a:r>
              <a:rPr lang="en-US" altLang="en-US" sz="3200" dirty="0"/>
              <a:t>, </a:t>
            </a:r>
            <a:r>
              <a:rPr lang="en-US" altLang="en-US" sz="3200" dirty="0">
                <a:solidFill>
                  <a:schemeClr val="tx2"/>
                </a:solidFill>
              </a:rPr>
              <a:t>familial</a:t>
            </a:r>
            <a:r>
              <a:rPr lang="en-US" altLang="en-US" sz="3200" dirty="0"/>
              <a:t>, and </a:t>
            </a:r>
            <a:r>
              <a:rPr lang="en-US" altLang="en-US" sz="3200" dirty="0">
                <a:solidFill>
                  <a:schemeClr val="tx2"/>
                </a:solidFill>
              </a:rPr>
              <a:t>environmental</a:t>
            </a:r>
            <a:r>
              <a:rPr lang="en-US" altLang="en-US" sz="3200" dirty="0"/>
              <a:t> factors. </a:t>
            </a:r>
          </a:p>
          <a:p>
            <a:pPr>
              <a:buClr>
                <a:schemeClr val="tx2">
                  <a:lumMod val="60000"/>
                  <a:lumOff val="40000"/>
                </a:schemeClr>
              </a:buClr>
            </a:pPr>
            <a:r>
              <a:rPr lang="en-US" altLang="en-US" sz="3200" dirty="0"/>
              <a:t>Treatment strategies need to assess the </a:t>
            </a:r>
            <a:r>
              <a:rPr lang="en-US" altLang="en-US" sz="3200" dirty="0">
                <a:solidFill>
                  <a:schemeClr val="tx2"/>
                </a:solidFill>
              </a:rPr>
              <a:t>psychobiological</a:t>
            </a:r>
            <a:r>
              <a:rPr lang="en-US" altLang="en-US" sz="3200" dirty="0"/>
              <a:t>, </a:t>
            </a:r>
            <a:r>
              <a:rPr lang="en-US" altLang="en-US" sz="3200" dirty="0">
                <a:solidFill>
                  <a:schemeClr val="tx2"/>
                </a:solidFill>
              </a:rPr>
              <a:t>social</a:t>
            </a:r>
            <a:r>
              <a:rPr lang="en-US" altLang="en-US" sz="3200" dirty="0"/>
              <a:t>, and </a:t>
            </a:r>
            <a:r>
              <a:rPr lang="en-US" altLang="en-US" sz="3200" dirty="0">
                <a:solidFill>
                  <a:schemeClr val="tx2"/>
                </a:solidFill>
              </a:rPr>
              <a:t>pharmacological</a:t>
            </a:r>
            <a:r>
              <a:rPr lang="en-US" altLang="en-US" sz="3200" dirty="0"/>
              <a:t> aspects of the patient's drug abuse. </a:t>
            </a:r>
          </a:p>
        </p:txBody>
      </p:sp>
      <p:sp>
        <p:nvSpPr>
          <p:cNvPr id="81924" name="Rectangle 4"/>
          <p:cNvSpPr>
            <a:spLocks noChangeArrowheads="1"/>
          </p:cNvSpPr>
          <p:nvPr/>
        </p:nvSpPr>
        <p:spPr bwMode="auto">
          <a:xfrm>
            <a:off x="0" y="6553200"/>
            <a:ext cx="390126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Calibri" panose="020F0502020204030204" pitchFamily="34" charset="0"/>
              </a:rPr>
              <a:t>SOURCE: </a:t>
            </a:r>
            <a:r>
              <a:rPr lang="en-US" altLang="en-US" sz="1400" dirty="0" smtClean="0">
                <a:solidFill>
                  <a:schemeClr val="tx2"/>
                </a:solidFill>
                <a:latin typeface="Calibri" panose="020F0502020204030204" pitchFamily="34" charset="0"/>
              </a:rPr>
              <a:t>National Institute on Drug Abuse, 2016.</a:t>
            </a:r>
            <a:endParaRPr lang="en-US" altLang="en-US" sz="1400" dirty="0">
              <a:solidFill>
                <a:schemeClr val="tx2"/>
              </a:solidFill>
              <a:latin typeface="Calibri" panose="020F0502020204030204" pitchFamily="34" charset="0"/>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89</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xfrm>
            <a:off x="228600" y="341457"/>
            <a:ext cx="8915400" cy="877743"/>
          </a:xfrm>
        </p:spPr>
        <p:txBody>
          <a:bodyPr/>
          <a:lstStyle/>
          <a:p>
            <a:r>
              <a:rPr lang="en-US" altLang="en-US" dirty="0"/>
              <a:t>Introductions</a:t>
            </a:r>
          </a:p>
        </p:txBody>
      </p:sp>
      <p:sp>
        <p:nvSpPr>
          <p:cNvPr id="10243" name="Rectangle 3"/>
          <p:cNvSpPr>
            <a:spLocks noGrp="1"/>
          </p:cNvSpPr>
          <p:nvPr>
            <p:ph idx="1"/>
          </p:nvPr>
        </p:nvSpPr>
        <p:spPr>
          <a:xfrm>
            <a:off x="609600" y="1676400"/>
            <a:ext cx="8382000" cy="4495800"/>
          </a:xfrm>
        </p:spPr>
        <p:txBody>
          <a:bodyPr>
            <a:normAutofit/>
          </a:bodyPr>
          <a:lstStyle/>
          <a:p>
            <a:pPr marL="0" indent="0">
              <a:buClr>
                <a:schemeClr val="tx1">
                  <a:lumMod val="75000"/>
                </a:schemeClr>
              </a:buClr>
              <a:buNone/>
            </a:pPr>
            <a:r>
              <a:rPr lang="en-US" altLang="en-US" sz="3200" dirty="0"/>
              <a:t>Briefly tell us:</a:t>
            </a:r>
          </a:p>
          <a:p>
            <a:pPr>
              <a:buClr>
                <a:schemeClr val="tx1">
                  <a:lumMod val="75000"/>
                </a:schemeClr>
              </a:buClr>
            </a:pPr>
            <a:r>
              <a:rPr lang="en-US" altLang="en-US" sz="3200" dirty="0">
                <a:solidFill>
                  <a:schemeClr val="tx2"/>
                </a:solidFill>
              </a:rPr>
              <a:t>What is your name?</a:t>
            </a:r>
          </a:p>
          <a:p>
            <a:pPr>
              <a:buClr>
                <a:schemeClr val="tx1">
                  <a:lumMod val="75000"/>
                </a:schemeClr>
              </a:buClr>
            </a:pPr>
            <a:r>
              <a:rPr lang="en-US" altLang="en-US" sz="3200" dirty="0"/>
              <a:t>Where do you work and </a:t>
            </a:r>
            <a:br>
              <a:rPr lang="en-US" altLang="en-US" sz="3200" dirty="0"/>
            </a:br>
            <a:r>
              <a:rPr lang="en-US" altLang="en-US" sz="3200" dirty="0"/>
              <a:t>what you do there?</a:t>
            </a:r>
          </a:p>
          <a:p>
            <a:pPr>
              <a:buClr>
                <a:schemeClr val="tx1">
                  <a:lumMod val="75000"/>
                </a:schemeClr>
              </a:buClr>
            </a:pPr>
            <a:r>
              <a:rPr lang="en-US" altLang="en-US" sz="3200" dirty="0">
                <a:solidFill>
                  <a:schemeClr val="tx2"/>
                </a:solidFill>
              </a:rPr>
              <a:t>Who is your favorite </a:t>
            </a:r>
            <a:br>
              <a:rPr lang="en-US" altLang="en-US" sz="3200" dirty="0">
                <a:solidFill>
                  <a:schemeClr val="tx2"/>
                </a:solidFill>
              </a:rPr>
            </a:br>
            <a:r>
              <a:rPr lang="en-US" altLang="en-US" sz="3200" dirty="0">
                <a:solidFill>
                  <a:schemeClr val="tx2"/>
                </a:solidFill>
              </a:rPr>
              <a:t>musician or performer?</a:t>
            </a:r>
          </a:p>
          <a:p>
            <a:pPr>
              <a:buClr>
                <a:schemeClr val="tx1">
                  <a:lumMod val="75000"/>
                </a:schemeClr>
              </a:buClr>
            </a:pPr>
            <a:r>
              <a:rPr lang="en-US" altLang="en-US" sz="3200" dirty="0"/>
              <a:t>What is one reason you </a:t>
            </a:r>
            <a:br>
              <a:rPr lang="en-US" altLang="en-US" sz="3200" dirty="0"/>
            </a:br>
            <a:r>
              <a:rPr lang="en-US" altLang="en-US" sz="3200" dirty="0"/>
              <a:t>decided to attend this training session?</a:t>
            </a:r>
          </a:p>
        </p:txBody>
      </p:sp>
      <p:pic>
        <p:nvPicPr>
          <p:cNvPr id="5" name="Picture 4" descr="C:\Users\hpadwa\AppData\Local\Microsoft\Windows\Temporary Internet Files\Content.IE5\C30RNMST\hello-my-name-is[1].jpg"/>
          <p:cNvPicPr>
            <a:picLocks noChangeAspect="1" noChangeArrowheads="1"/>
          </p:cNvPicPr>
          <p:nvPr/>
        </p:nvPicPr>
        <p:blipFill>
          <a:blip r:embed="rId4" cstate="print">
            <a:duotone>
              <a:schemeClr val="bg2">
                <a:shade val="45000"/>
                <a:satMod val="135000"/>
              </a:schemeClr>
              <a:prstClr val="white"/>
            </a:duotone>
            <a:extLst/>
          </a:blip>
          <a:srcRect/>
          <a:stretch>
            <a:fillRect/>
          </a:stretch>
        </p:blipFill>
        <p:spPr bwMode="auto">
          <a:xfrm>
            <a:off x="5029200" y="2017857"/>
            <a:ext cx="3759200" cy="2819400"/>
          </a:xfrm>
          <a:prstGeom prst="rect">
            <a:avLst/>
          </a:prstGeom>
          <a:noFill/>
          <a:effectLst>
            <a:softEdge rad="63500"/>
          </a:effectLst>
        </p:spPr>
      </p:pic>
      <p:sp>
        <p:nvSpPr>
          <p:cNvPr id="6" name="Slide Number Placeholder 2"/>
          <p:cNvSpPr>
            <a:spLocks noGrp="1"/>
          </p:cNvSpPr>
          <p:nvPr>
            <p:ph type="sldNum" sz="quarter" idx="12"/>
          </p:nvPr>
        </p:nvSpPr>
        <p:spPr>
          <a:xfrm>
            <a:off x="7010400" y="6361329"/>
            <a:ext cx="2057400" cy="365125"/>
          </a:xfrm>
        </p:spPr>
        <p:txBody>
          <a:bodyPr/>
          <a:lstStyle/>
          <a:p>
            <a:r>
              <a:rPr lang="en-US" altLang="en-US" sz="1200" dirty="0"/>
              <a:t>9</a:t>
            </a:r>
          </a:p>
        </p:txBody>
      </p:sp>
    </p:spTree>
    <p:custDataLst>
      <p:tags r:id="rId1"/>
    </p:custData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a:xfrm>
            <a:off x="228600" y="274637"/>
            <a:ext cx="8915400" cy="1288833"/>
          </a:xfrm>
        </p:spPr>
        <p:txBody>
          <a:bodyPr>
            <a:noAutofit/>
          </a:bodyPr>
          <a:lstStyle/>
          <a:p>
            <a:r>
              <a:rPr lang="en-US" altLang="en-US" dirty="0"/>
              <a:t>What about </a:t>
            </a:r>
            <a:br>
              <a:rPr lang="en-US" altLang="en-US" dirty="0"/>
            </a:br>
            <a:r>
              <a:rPr lang="en-US" altLang="en-US" dirty="0"/>
              <a:t>Pharmacological Interventions?</a:t>
            </a:r>
          </a:p>
        </p:txBody>
      </p:sp>
      <p:sp>
        <p:nvSpPr>
          <p:cNvPr id="82947" name="Rectangle 3"/>
          <p:cNvSpPr>
            <a:spLocks noGrp="1"/>
          </p:cNvSpPr>
          <p:nvPr>
            <p:ph idx="1"/>
          </p:nvPr>
        </p:nvSpPr>
        <p:spPr>
          <a:xfrm>
            <a:off x="381000" y="1676400"/>
            <a:ext cx="8305800" cy="4267200"/>
          </a:xfrm>
        </p:spPr>
        <p:txBody>
          <a:bodyPr>
            <a:noAutofit/>
          </a:bodyPr>
          <a:lstStyle/>
          <a:p>
            <a:pPr>
              <a:buClr>
                <a:schemeClr val="tx2">
                  <a:lumMod val="60000"/>
                  <a:lumOff val="40000"/>
                </a:schemeClr>
              </a:buClr>
            </a:pPr>
            <a:r>
              <a:rPr lang="en-US" altLang="en-US" sz="2900" dirty="0" smtClean="0"/>
              <a:t>To date, there are </a:t>
            </a:r>
            <a:r>
              <a:rPr lang="en-US" altLang="en-US" sz="2900" b="1" u="sng" dirty="0" smtClean="0">
                <a:solidFill>
                  <a:srgbClr val="FF0000"/>
                </a:solidFill>
              </a:rPr>
              <a:t>NO</a:t>
            </a:r>
            <a:r>
              <a:rPr lang="en-US" altLang="en-US" sz="2900" dirty="0" smtClean="0">
                <a:solidFill>
                  <a:srgbClr val="FF0000"/>
                </a:solidFill>
              </a:rPr>
              <a:t> </a:t>
            </a:r>
            <a:r>
              <a:rPr lang="en-US" altLang="en-US" sz="2900" dirty="0" smtClean="0"/>
              <a:t>FDA-approved pharmacological interventions for stimulant use disorders</a:t>
            </a:r>
          </a:p>
          <a:p>
            <a:pPr marL="0" indent="0">
              <a:buClr>
                <a:schemeClr val="tx2">
                  <a:lumMod val="60000"/>
                  <a:lumOff val="40000"/>
                </a:schemeClr>
              </a:buClr>
              <a:buNone/>
            </a:pPr>
            <a:endParaRPr lang="en-US" altLang="en-US" sz="2900" dirty="0" smtClean="0"/>
          </a:p>
          <a:p>
            <a:pPr>
              <a:buClr>
                <a:schemeClr val="tx2">
                  <a:lumMod val="60000"/>
                  <a:lumOff val="40000"/>
                </a:schemeClr>
              </a:buClr>
            </a:pPr>
            <a:r>
              <a:rPr lang="en-US" altLang="en-US" sz="2900" dirty="0" smtClean="0"/>
              <a:t>Several </a:t>
            </a:r>
            <a:r>
              <a:rPr lang="en-US" altLang="en-US" sz="2900" dirty="0"/>
              <a:t>medications are currently being investigated for their safety and efficacy in treating cocaine and methamphetamine addiction.</a:t>
            </a:r>
          </a:p>
          <a:p>
            <a:pPr>
              <a:buClr>
                <a:schemeClr val="tx2">
                  <a:lumMod val="60000"/>
                  <a:lumOff val="40000"/>
                </a:schemeClr>
              </a:buClr>
            </a:pPr>
            <a:endParaRPr lang="en-US" altLang="en-US" sz="2900" dirty="0"/>
          </a:p>
          <a:p>
            <a:pPr>
              <a:buClr>
                <a:schemeClr val="tx2">
                  <a:lumMod val="60000"/>
                  <a:lumOff val="40000"/>
                </a:schemeClr>
              </a:buClr>
            </a:pPr>
            <a:r>
              <a:rPr lang="en-US" altLang="en-US" sz="2900" dirty="0"/>
              <a:t>These medications will hopefully: </a:t>
            </a:r>
          </a:p>
          <a:p>
            <a:pPr lvl="1">
              <a:buClr>
                <a:schemeClr val="tx2">
                  <a:lumMod val="60000"/>
                  <a:lumOff val="40000"/>
                </a:schemeClr>
              </a:buClr>
            </a:pPr>
            <a:r>
              <a:rPr lang="en-US" altLang="en-US" sz="2900" dirty="0">
                <a:solidFill>
                  <a:schemeClr val="tx2"/>
                </a:solidFill>
              </a:rPr>
              <a:t>Block/reduce effects of the stimulant</a:t>
            </a:r>
          </a:p>
          <a:p>
            <a:pPr lvl="1">
              <a:buClr>
                <a:schemeClr val="tx2">
                  <a:lumMod val="60000"/>
                  <a:lumOff val="40000"/>
                </a:schemeClr>
              </a:buClr>
            </a:pPr>
            <a:r>
              <a:rPr lang="en-US" altLang="en-US" sz="2900" dirty="0">
                <a:solidFill>
                  <a:schemeClr val="tx2"/>
                </a:solidFill>
              </a:rPr>
              <a:t>Alleviate severe craving</a:t>
            </a:r>
          </a:p>
        </p:txBody>
      </p:sp>
      <p:sp>
        <p:nvSpPr>
          <p:cNvPr id="4" name="Slide Number Placeholder 2"/>
          <p:cNvSpPr>
            <a:spLocks noGrp="1"/>
          </p:cNvSpPr>
          <p:nvPr>
            <p:ph type="sldNum" sz="quarter" idx="12"/>
          </p:nvPr>
        </p:nvSpPr>
        <p:spPr>
          <a:xfrm>
            <a:off x="7010400" y="6361329"/>
            <a:ext cx="2057400" cy="365125"/>
          </a:xfrm>
        </p:spPr>
        <p:txBody>
          <a:bodyPr/>
          <a:lstStyle/>
          <a:p>
            <a:r>
              <a:rPr lang="en-US" altLang="en-US" sz="1200" dirty="0" smtClean="0"/>
              <a:t>90</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190500" y="357745"/>
            <a:ext cx="8953500" cy="1166256"/>
          </a:xfrm>
        </p:spPr>
        <p:txBody>
          <a:bodyPr>
            <a:noAutofit/>
          </a:bodyPr>
          <a:lstStyle/>
          <a:p>
            <a:pPr eaLnBrk="1" hangingPunct="1"/>
            <a:r>
              <a:rPr lang="en-US" altLang="en-US" dirty="0"/>
              <a:t>Behavioral Treatments</a:t>
            </a:r>
          </a:p>
        </p:txBody>
      </p:sp>
      <p:sp>
        <p:nvSpPr>
          <p:cNvPr id="111619" name="Rectangle 3"/>
          <p:cNvSpPr>
            <a:spLocks noGrp="1" noChangeArrowheads="1"/>
          </p:cNvSpPr>
          <p:nvPr>
            <p:ph type="body" idx="1"/>
          </p:nvPr>
        </p:nvSpPr>
        <p:spPr>
          <a:xfrm>
            <a:off x="457200" y="1905000"/>
            <a:ext cx="8229600" cy="4221163"/>
          </a:xfrm>
        </p:spPr>
        <p:txBody>
          <a:bodyPr>
            <a:noAutofit/>
          </a:bodyPr>
          <a:lstStyle/>
          <a:p>
            <a:pPr eaLnBrk="1" hangingPunct="1"/>
            <a:r>
              <a:rPr lang="en-US" altLang="en-US" sz="3200" dirty="0"/>
              <a:t>Cognitive/Behavioral Therapy (CBT)</a:t>
            </a:r>
          </a:p>
          <a:p>
            <a:pPr eaLnBrk="1" hangingPunct="1"/>
            <a:r>
              <a:rPr lang="en-US" altLang="en-US" sz="3200" dirty="0">
                <a:solidFill>
                  <a:schemeClr val="tx2"/>
                </a:solidFill>
              </a:rPr>
              <a:t>Matrix Model of Outpatient Treatment</a:t>
            </a:r>
          </a:p>
          <a:p>
            <a:pPr eaLnBrk="1" hangingPunct="1"/>
            <a:r>
              <a:rPr lang="en-US" altLang="en-US" sz="3200" dirty="0"/>
              <a:t>Motivational Interviewing (MI)</a:t>
            </a:r>
          </a:p>
          <a:p>
            <a:pPr eaLnBrk="1" hangingPunct="1"/>
            <a:r>
              <a:rPr lang="en-US" altLang="en-US" sz="3200" dirty="0">
                <a:solidFill>
                  <a:schemeClr val="tx2"/>
                </a:solidFill>
              </a:rPr>
              <a:t>Contingency Management (CM)</a:t>
            </a:r>
          </a:p>
          <a:p>
            <a:pPr eaLnBrk="1" hangingPunct="1"/>
            <a:r>
              <a:rPr lang="en-US" altLang="en-US" sz="3200" dirty="0" smtClean="0"/>
              <a:t>12-Step </a:t>
            </a:r>
            <a:r>
              <a:rPr lang="en-US" altLang="en-US" sz="3200" dirty="0"/>
              <a:t>Facilitation Therapy</a:t>
            </a:r>
          </a:p>
          <a:p>
            <a:pPr eaLnBrk="1" hangingPunct="1"/>
            <a:r>
              <a:rPr lang="en-US" altLang="en-US" sz="3200" dirty="0">
                <a:solidFill>
                  <a:schemeClr val="tx2"/>
                </a:solidFill>
              </a:rPr>
              <a:t>Community Reinforcement Approach (CRA)</a:t>
            </a:r>
          </a:p>
          <a:p>
            <a:pPr eaLnBrk="1" hangingPunct="1"/>
            <a:r>
              <a:rPr lang="en-US" altLang="en-US" sz="3200" dirty="0"/>
              <a:t>Red Road to </a:t>
            </a:r>
            <a:r>
              <a:rPr lang="en-US" altLang="en-US" sz="3200" dirty="0" err="1"/>
              <a:t>Wellbriety</a:t>
            </a:r>
            <a:endParaRPr lang="en-US" altLang="en-US" sz="3200" dirty="0"/>
          </a:p>
          <a:p>
            <a:pPr eaLnBrk="1" hangingPunct="1"/>
            <a:r>
              <a:rPr lang="en-US" altLang="en-US" sz="3200" dirty="0">
                <a:solidFill>
                  <a:schemeClr val="tx2"/>
                </a:solidFill>
              </a:rPr>
              <a:t>Traditional Healing</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dirty="0" smtClean="0"/>
              <a:t>91</a:t>
            </a:r>
            <a:endParaRPr lang="en-US" altLang="en-US" dirty="0"/>
          </a:p>
        </p:txBody>
      </p:sp>
    </p:spTree>
    <p:extLst>
      <p:ext uri="{BB962C8B-B14F-4D97-AF65-F5344CB8AC3E}">
        <p14:creationId xmlns:p14="http://schemas.microsoft.com/office/powerpoint/2010/main" val="252860414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a:xfrm>
            <a:off x="228600" y="457200"/>
            <a:ext cx="8915400" cy="838200"/>
          </a:xfrm>
        </p:spPr>
        <p:txBody>
          <a:bodyPr>
            <a:normAutofit fontScale="90000"/>
          </a:bodyPr>
          <a:lstStyle/>
          <a:p>
            <a:r>
              <a:rPr lang="en-US" altLang="en-US" dirty="0"/>
              <a:t>Behavioral Approach </a:t>
            </a:r>
            <a:r>
              <a:rPr lang="en-US" altLang="en-US" dirty="0" smtClean="0"/>
              <a:t>#1: </a:t>
            </a:r>
            <a:r>
              <a:rPr lang="en-US" altLang="en-US" dirty="0"/>
              <a:t/>
            </a:r>
            <a:br>
              <a:rPr lang="en-US" altLang="en-US" dirty="0"/>
            </a:br>
            <a:r>
              <a:rPr lang="en-US" altLang="en-US" dirty="0">
                <a:solidFill>
                  <a:schemeClr val="tx2"/>
                </a:solidFill>
              </a:rPr>
              <a:t>Cognitive Behavioral Therapy (CBT)</a:t>
            </a:r>
          </a:p>
        </p:txBody>
      </p:sp>
      <p:sp>
        <p:nvSpPr>
          <p:cNvPr id="84995" name="Rectangle 3"/>
          <p:cNvSpPr>
            <a:spLocks noGrp="1"/>
          </p:cNvSpPr>
          <p:nvPr>
            <p:ph idx="1"/>
          </p:nvPr>
        </p:nvSpPr>
        <p:spPr>
          <a:xfrm>
            <a:off x="673100" y="1752599"/>
            <a:ext cx="7937500" cy="4608729"/>
          </a:xfrm>
        </p:spPr>
        <p:txBody>
          <a:bodyPr>
            <a:normAutofit/>
          </a:bodyPr>
          <a:lstStyle/>
          <a:p>
            <a:pPr>
              <a:lnSpc>
                <a:spcPct val="90000"/>
              </a:lnSpc>
              <a:buClr>
                <a:schemeClr val="tx2"/>
              </a:buClr>
            </a:pPr>
            <a:r>
              <a:rPr lang="en-US" altLang="en-US" sz="2600" dirty="0">
                <a:solidFill>
                  <a:schemeClr val="tx1"/>
                </a:solidFill>
              </a:rPr>
              <a:t>Also known as </a:t>
            </a:r>
            <a:r>
              <a:rPr lang="en-US" altLang="en-US" sz="2600" dirty="0">
                <a:solidFill>
                  <a:schemeClr val="tx2"/>
                </a:solidFill>
              </a:rPr>
              <a:t>Relapse Prevention</a:t>
            </a:r>
          </a:p>
          <a:p>
            <a:pPr>
              <a:lnSpc>
                <a:spcPct val="90000"/>
              </a:lnSpc>
              <a:buClr>
                <a:schemeClr val="tx2"/>
              </a:buClr>
            </a:pPr>
            <a:r>
              <a:rPr lang="en-US" altLang="en-US" sz="2600" dirty="0"/>
              <a:t>Underlying assumption = </a:t>
            </a:r>
            <a:r>
              <a:rPr lang="en-US" altLang="en-US" sz="2600" dirty="0">
                <a:solidFill>
                  <a:schemeClr val="tx2"/>
                </a:solidFill>
              </a:rPr>
              <a:t>learning processes </a:t>
            </a:r>
            <a:r>
              <a:rPr lang="en-US" altLang="en-US" sz="2600" dirty="0"/>
              <a:t>play an important role in the </a:t>
            </a:r>
            <a:r>
              <a:rPr lang="en-US" altLang="en-US" sz="2600" dirty="0">
                <a:solidFill>
                  <a:schemeClr val="tx2"/>
                </a:solidFill>
              </a:rPr>
              <a:t>development and continuation of </a:t>
            </a:r>
            <a:r>
              <a:rPr lang="en-US" altLang="en-US" sz="2600" dirty="0"/>
              <a:t>cocaine abuse and dependence. </a:t>
            </a:r>
          </a:p>
          <a:p>
            <a:pPr>
              <a:lnSpc>
                <a:spcPct val="90000"/>
              </a:lnSpc>
              <a:buClr>
                <a:schemeClr val="tx2"/>
              </a:buClr>
            </a:pPr>
            <a:r>
              <a:rPr lang="en-US" altLang="en-US" sz="2600" dirty="0"/>
              <a:t>CBT attempts to help patients </a:t>
            </a:r>
            <a:r>
              <a:rPr lang="en-US" altLang="en-US" sz="2600" u="sng" dirty="0">
                <a:solidFill>
                  <a:schemeClr val="tx2"/>
                </a:solidFill>
              </a:rPr>
              <a:t>recognize</a:t>
            </a:r>
            <a:r>
              <a:rPr lang="en-US" altLang="en-US" sz="2600" dirty="0"/>
              <a:t> the situations in which they are most likely to use cocaine, </a:t>
            </a:r>
            <a:r>
              <a:rPr lang="en-US" altLang="en-US" sz="2600" u="sng" dirty="0">
                <a:solidFill>
                  <a:schemeClr val="tx2"/>
                </a:solidFill>
              </a:rPr>
              <a:t>avoid</a:t>
            </a:r>
            <a:r>
              <a:rPr lang="en-US" altLang="en-US" sz="2600" dirty="0"/>
              <a:t> these situations when appropriate, and </a:t>
            </a:r>
            <a:r>
              <a:rPr lang="en-US" altLang="en-US" sz="2600" u="sng" dirty="0">
                <a:solidFill>
                  <a:schemeClr val="tx2"/>
                </a:solidFill>
              </a:rPr>
              <a:t>cope</a:t>
            </a:r>
            <a:r>
              <a:rPr lang="en-US" altLang="en-US" sz="2600" dirty="0"/>
              <a:t> more effectively with a range of problems and problematic behaviors associated with drug abuse. </a:t>
            </a:r>
          </a:p>
          <a:p>
            <a:pPr>
              <a:lnSpc>
                <a:spcPct val="90000"/>
              </a:lnSpc>
              <a:buClr>
                <a:schemeClr val="tx2"/>
              </a:buClr>
            </a:pPr>
            <a:r>
              <a:rPr lang="en-US" altLang="en-US" sz="2600" dirty="0"/>
              <a:t>CBT is </a:t>
            </a:r>
            <a:r>
              <a:rPr lang="en-US" altLang="en-US" sz="2600" dirty="0">
                <a:solidFill>
                  <a:schemeClr val="tx2"/>
                </a:solidFill>
              </a:rPr>
              <a:t>compatible with </a:t>
            </a:r>
            <a:r>
              <a:rPr lang="en-US" altLang="en-US" sz="2600" dirty="0"/>
              <a:t>a range of other treatments patients may receive, such as pharmacotherapy.</a:t>
            </a:r>
          </a:p>
        </p:txBody>
      </p:sp>
      <p:sp>
        <p:nvSpPr>
          <p:cNvPr id="84996" name="Rectangle 4"/>
          <p:cNvSpPr>
            <a:spLocks noChangeArrowheads="1"/>
          </p:cNvSpPr>
          <p:nvPr/>
        </p:nvSpPr>
        <p:spPr bwMode="auto">
          <a:xfrm>
            <a:off x="0" y="6553200"/>
            <a:ext cx="58600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NIDA Research Report Series – Cocaine Abuse and Addiction, 2010.</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92</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152400" y="228601"/>
            <a:ext cx="8991600" cy="1219199"/>
          </a:xfrm>
        </p:spPr>
        <p:txBody>
          <a:bodyPr>
            <a:normAutofit fontScale="90000"/>
          </a:bodyPr>
          <a:lstStyle/>
          <a:p>
            <a:pPr eaLnBrk="1" hangingPunct="1"/>
            <a:r>
              <a:rPr lang="en-US" altLang="en-US" dirty="0"/>
              <a:t>What CBT Skills can Clinicians Use when Working with </a:t>
            </a:r>
            <a:r>
              <a:rPr lang="en-US" altLang="en-US" dirty="0" smtClean="0"/>
              <a:t>People who Use Stimulants?</a:t>
            </a:r>
            <a:endParaRPr lang="en-US" altLang="en-US" dirty="0"/>
          </a:p>
        </p:txBody>
      </p:sp>
      <p:sp>
        <p:nvSpPr>
          <p:cNvPr id="113667" name="Rectangle 3"/>
          <p:cNvSpPr>
            <a:spLocks noGrp="1" noChangeArrowheads="1"/>
          </p:cNvSpPr>
          <p:nvPr>
            <p:ph type="body" idx="1"/>
          </p:nvPr>
        </p:nvSpPr>
        <p:spPr>
          <a:xfrm>
            <a:off x="630450" y="1752600"/>
            <a:ext cx="7675350" cy="4351338"/>
          </a:xfrm>
        </p:spPr>
        <p:txBody>
          <a:bodyPr>
            <a:noAutofit/>
          </a:bodyPr>
          <a:lstStyle/>
          <a:p>
            <a:pPr eaLnBrk="1" hangingPunct="1"/>
            <a:r>
              <a:rPr lang="en-US" altLang="en-US" sz="3200" dirty="0"/>
              <a:t>Functional analysis and patterns of use</a:t>
            </a:r>
          </a:p>
          <a:p>
            <a:pPr eaLnBrk="1" hangingPunct="1"/>
            <a:r>
              <a:rPr lang="en-US" altLang="en-US" sz="3200" dirty="0">
                <a:solidFill>
                  <a:schemeClr val="tx2"/>
                </a:solidFill>
              </a:rPr>
              <a:t>Coping with craving</a:t>
            </a:r>
          </a:p>
          <a:p>
            <a:pPr eaLnBrk="1" hangingPunct="1"/>
            <a:r>
              <a:rPr lang="en-US" altLang="en-US" sz="3200" dirty="0"/>
              <a:t>Addressing ambivalence and coping with thoughts</a:t>
            </a:r>
          </a:p>
          <a:p>
            <a:pPr eaLnBrk="1" hangingPunct="1"/>
            <a:r>
              <a:rPr lang="en-US" altLang="en-US" sz="3200" dirty="0">
                <a:solidFill>
                  <a:schemeClr val="tx2"/>
                </a:solidFill>
              </a:rPr>
              <a:t>Refusal skills</a:t>
            </a:r>
          </a:p>
          <a:p>
            <a:pPr eaLnBrk="1" hangingPunct="1"/>
            <a:r>
              <a:rPr lang="en-US" altLang="en-US" sz="3200" dirty="0"/>
              <a:t>Seemingly irrelevant decisions</a:t>
            </a:r>
          </a:p>
          <a:p>
            <a:pPr eaLnBrk="1" hangingPunct="1"/>
            <a:r>
              <a:rPr lang="en-US" altLang="en-US" sz="3200" dirty="0">
                <a:solidFill>
                  <a:schemeClr val="tx2"/>
                </a:solidFill>
              </a:rPr>
              <a:t>Planning for emergencies</a:t>
            </a:r>
          </a:p>
          <a:p>
            <a:pPr eaLnBrk="1" hangingPunct="1"/>
            <a:r>
              <a:rPr lang="en-US" altLang="en-US" sz="3200" dirty="0"/>
              <a:t>Problem solving skills</a:t>
            </a:r>
          </a:p>
          <a:p>
            <a:pPr eaLnBrk="1" hangingPunct="1"/>
            <a:r>
              <a:rPr lang="en-US" altLang="en-US" sz="3200" dirty="0">
                <a:solidFill>
                  <a:schemeClr val="tx2"/>
                </a:solidFill>
              </a:rPr>
              <a:t>HIV risk reduction</a:t>
            </a:r>
          </a:p>
        </p:txBody>
      </p:sp>
      <p:sp>
        <p:nvSpPr>
          <p:cNvPr id="4" name="Slide Number Placeholder 3"/>
          <p:cNvSpPr>
            <a:spLocks noGrp="1"/>
          </p:cNvSpPr>
          <p:nvPr>
            <p:ph type="sldNum" sz="quarter" idx="12"/>
          </p:nvPr>
        </p:nvSpPr>
        <p:spPr>
          <a:xfrm>
            <a:off x="7010400" y="6361329"/>
            <a:ext cx="2057400" cy="365125"/>
          </a:xfrm>
        </p:spPr>
        <p:txBody>
          <a:bodyPr/>
          <a:lstStyle/>
          <a:p>
            <a:r>
              <a:rPr lang="en-US" altLang="en-US" dirty="0" smtClean="0"/>
              <a:t>93</a:t>
            </a:r>
            <a:endParaRPr lang="en-US" altLang="en-US" dirty="0"/>
          </a:p>
        </p:txBody>
      </p:sp>
    </p:spTree>
    <p:extLst>
      <p:ext uri="{BB962C8B-B14F-4D97-AF65-F5344CB8AC3E}">
        <p14:creationId xmlns:p14="http://schemas.microsoft.com/office/powerpoint/2010/main" val="36967277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7696200" cy="5057992"/>
          </a:xfrm>
        </p:spPr>
        <p:txBody>
          <a:bodyPr>
            <a:noAutofit/>
          </a:bodyPr>
          <a:lstStyle/>
          <a:p>
            <a:pPr>
              <a:buClr>
                <a:schemeClr val="tx2"/>
              </a:buClr>
            </a:pPr>
            <a:r>
              <a:rPr lang="en-US" sz="2800" dirty="0"/>
              <a:t>16-week </a:t>
            </a:r>
            <a:r>
              <a:rPr lang="en-US" sz="2800" dirty="0">
                <a:solidFill>
                  <a:schemeClr val="tx2"/>
                </a:solidFill>
              </a:rPr>
              <a:t>intensive outpatient</a:t>
            </a:r>
            <a:r>
              <a:rPr lang="en-US" sz="2800" dirty="0"/>
              <a:t> treatment approach</a:t>
            </a:r>
          </a:p>
          <a:p>
            <a:pPr>
              <a:buClr>
                <a:schemeClr val="tx2"/>
              </a:buClr>
            </a:pPr>
            <a:r>
              <a:rPr lang="en-US" sz="2800" dirty="0"/>
              <a:t>More than </a:t>
            </a:r>
            <a:r>
              <a:rPr lang="en-US" sz="2800" dirty="0">
                <a:solidFill>
                  <a:schemeClr val="tx2"/>
                </a:solidFill>
              </a:rPr>
              <a:t>30 years </a:t>
            </a:r>
            <a:r>
              <a:rPr lang="en-US" sz="2800" dirty="0"/>
              <a:t>of real-world treatment implementation</a:t>
            </a:r>
          </a:p>
          <a:p>
            <a:pPr>
              <a:buClr>
                <a:schemeClr val="tx2"/>
              </a:buClr>
            </a:pPr>
            <a:r>
              <a:rPr lang="en-US" sz="2800" dirty="0"/>
              <a:t>Therapist functions as </a:t>
            </a:r>
            <a:r>
              <a:rPr lang="en-US" sz="2800" dirty="0">
                <a:solidFill>
                  <a:schemeClr val="tx2"/>
                </a:solidFill>
              </a:rPr>
              <a:t>teacher and coach</a:t>
            </a:r>
          </a:p>
          <a:p>
            <a:pPr>
              <a:buClr>
                <a:schemeClr val="tx2"/>
              </a:buClr>
            </a:pPr>
            <a:r>
              <a:rPr lang="en-US" sz="2800" dirty="0"/>
              <a:t>Incorporates a variety of approaches</a:t>
            </a:r>
          </a:p>
          <a:p>
            <a:pPr lvl="1">
              <a:buClr>
                <a:schemeClr val="tx2"/>
              </a:buClr>
            </a:pPr>
            <a:r>
              <a:rPr lang="en-US" sz="2800" dirty="0">
                <a:solidFill>
                  <a:schemeClr val="tx2"/>
                </a:solidFill>
              </a:rPr>
              <a:t>CBT</a:t>
            </a:r>
          </a:p>
          <a:p>
            <a:pPr lvl="1">
              <a:buClr>
                <a:schemeClr val="tx2"/>
              </a:buClr>
            </a:pPr>
            <a:r>
              <a:rPr lang="en-US" sz="2800" dirty="0">
                <a:solidFill>
                  <a:schemeClr val="tx2"/>
                </a:solidFill>
              </a:rPr>
              <a:t>CM</a:t>
            </a:r>
          </a:p>
          <a:p>
            <a:pPr lvl="1">
              <a:buClr>
                <a:schemeClr val="tx2"/>
              </a:buClr>
            </a:pPr>
            <a:r>
              <a:rPr lang="en-US" sz="2800" dirty="0">
                <a:solidFill>
                  <a:schemeClr val="tx2"/>
                </a:solidFill>
              </a:rPr>
              <a:t>MI</a:t>
            </a:r>
          </a:p>
          <a:p>
            <a:pPr lvl="1">
              <a:buClr>
                <a:schemeClr val="tx2"/>
              </a:buClr>
            </a:pPr>
            <a:r>
              <a:rPr lang="en-US" sz="2800" dirty="0">
                <a:solidFill>
                  <a:schemeClr val="tx2"/>
                </a:solidFill>
              </a:rPr>
              <a:t>12-Step Facilitation</a:t>
            </a:r>
          </a:p>
          <a:p>
            <a:pPr lvl="1">
              <a:buClr>
                <a:schemeClr val="tx2"/>
              </a:buClr>
            </a:pPr>
            <a:r>
              <a:rPr lang="en-US" sz="2800" dirty="0">
                <a:solidFill>
                  <a:schemeClr val="tx2"/>
                </a:solidFill>
              </a:rPr>
              <a:t>Family Involvement</a:t>
            </a:r>
          </a:p>
          <a:p>
            <a:pPr lvl="1">
              <a:buClr>
                <a:schemeClr val="tx2"/>
              </a:buClr>
            </a:pPr>
            <a:r>
              <a:rPr lang="en-US" sz="2800" dirty="0">
                <a:solidFill>
                  <a:schemeClr val="tx2"/>
                </a:solidFill>
              </a:rPr>
              <a:t>Person-centered therapy</a:t>
            </a:r>
          </a:p>
        </p:txBody>
      </p:sp>
      <p:sp>
        <p:nvSpPr>
          <p:cNvPr id="4" name="Slide Number Placeholder 3"/>
          <p:cNvSpPr>
            <a:spLocks noGrp="1"/>
          </p:cNvSpPr>
          <p:nvPr>
            <p:ph type="sldNum" sz="quarter" idx="12"/>
          </p:nvPr>
        </p:nvSpPr>
        <p:spPr/>
        <p:txBody>
          <a:bodyPr/>
          <a:lstStyle/>
          <a:p>
            <a:fld id="{70F353DC-E220-4A57-A478-FFF9A64FA4CB}" type="slidenum">
              <a:rPr lang="en-US" altLang="en-US" smtClean="0"/>
              <a:pPr/>
              <a:t>94</a:t>
            </a:fld>
            <a:endParaRPr lang="en-US" altLang="en-US" dirty="0"/>
          </a:p>
        </p:txBody>
      </p:sp>
      <p:sp>
        <p:nvSpPr>
          <p:cNvPr id="5" name="Rectangle 4"/>
          <p:cNvSpPr>
            <a:spLocks noChangeArrowheads="1"/>
          </p:cNvSpPr>
          <p:nvPr/>
        </p:nvSpPr>
        <p:spPr bwMode="auto">
          <a:xfrm>
            <a:off x="0" y="6553200"/>
            <a:ext cx="437087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smtClean="0">
                <a:solidFill>
                  <a:schemeClr val="tx2"/>
                </a:solidFill>
                <a:latin typeface="+mj-lt"/>
              </a:rPr>
              <a:t>Center for Substance Abuse Treatment, </a:t>
            </a:r>
            <a:r>
              <a:rPr lang="en-US" altLang="en-US" sz="1400" dirty="0">
                <a:solidFill>
                  <a:schemeClr val="tx2"/>
                </a:solidFill>
                <a:latin typeface="+mj-lt"/>
              </a:rPr>
              <a:t>2006.</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1300" y="3352800"/>
            <a:ext cx="2286000" cy="295835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2"/>
          <p:cNvSpPr>
            <a:spLocks noGrp="1"/>
          </p:cNvSpPr>
          <p:nvPr>
            <p:ph type="title"/>
          </p:nvPr>
        </p:nvSpPr>
        <p:spPr>
          <a:xfrm>
            <a:off x="228600" y="457200"/>
            <a:ext cx="8915400" cy="838200"/>
          </a:xfrm>
        </p:spPr>
        <p:txBody>
          <a:bodyPr>
            <a:normAutofit fontScale="90000"/>
          </a:bodyPr>
          <a:lstStyle/>
          <a:p>
            <a:r>
              <a:rPr lang="en-US" altLang="en-US" dirty="0"/>
              <a:t>Behavioral Approach </a:t>
            </a:r>
            <a:r>
              <a:rPr lang="en-US" altLang="en-US" dirty="0" smtClean="0"/>
              <a:t>#2: </a:t>
            </a:r>
            <a:r>
              <a:rPr lang="en-US" altLang="en-US" dirty="0"/>
              <a:t/>
            </a:r>
            <a:br>
              <a:rPr lang="en-US" altLang="en-US" dirty="0"/>
            </a:br>
            <a:r>
              <a:rPr lang="en-US" altLang="en-US" dirty="0" smtClean="0">
                <a:solidFill>
                  <a:schemeClr val="tx2"/>
                </a:solidFill>
              </a:rPr>
              <a:t>Matrix Model</a:t>
            </a:r>
            <a:endParaRPr lang="en-US" altLang="en-US" dirty="0">
              <a:solidFill>
                <a:schemeClr val="tx2"/>
              </a:solidFill>
            </a:endParaRPr>
          </a:p>
        </p:txBody>
      </p:sp>
    </p:spTree>
    <p:extLst>
      <p:ext uri="{BB962C8B-B14F-4D97-AF65-F5344CB8AC3E}">
        <p14:creationId xmlns:p14="http://schemas.microsoft.com/office/powerpoint/2010/main" val="744235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idx="4294967295"/>
          </p:nvPr>
        </p:nvSpPr>
        <p:spPr>
          <a:xfrm>
            <a:off x="228600" y="304800"/>
            <a:ext cx="8915400" cy="1066800"/>
          </a:xfrm>
        </p:spPr>
        <p:txBody>
          <a:bodyPr>
            <a:normAutofit fontScale="90000"/>
          </a:bodyPr>
          <a:lstStyle/>
          <a:p>
            <a:r>
              <a:rPr lang="en-US" altLang="en-US" dirty="0"/>
              <a:t>Behavioral Approach </a:t>
            </a:r>
            <a:r>
              <a:rPr lang="en-US" altLang="en-US" dirty="0" smtClean="0"/>
              <a:t>#3: </a:t>
            </a:r>
            <a:r>
              <a:rPr lang="en-US" altLang="en-US" dirty="0"/>
              <a:t/>
            </a:r>
            <a:br>
              <a:rPr lang="en-US" altLang="en-US" dirty="0"/>
            </a:br>
            <a:r>
              <a:rPr lang="en-US" altLang="en-US" dirty="0">
                <a:solidFill>
                  <a:schemeClr val="tx2"/>
                </a:solidFill>
              </a:rPr>
              <a:t>Motivational Interviewing (MI)</a:t>
            </a:r>
          </a:p>
        </p:txBody>
      </p:sp>
      <p:sp>
        <p:nvSpPr>
          <p:cNvPr id="87043" name="Rectangle 3"/>
          <p:cNvSpPr>
            <a:spLocks noGrp="1"/>
          </p:cNvSpPr>
          <p:nvPr>
            <p:ph type="body" idx="4294967295"/>
          </p:nvPr>
        </p:nvSpPr>
        <p:spPr>
          <a:xfrm>
            <a:off x="787400" y="1886636"/>
            <a:ext cx="7797800" cy="4419600"/>
          </a:xfrm>
        </p:spPr>
        <p:txBody>
          <a:bodyPr>
            <a:normAutofit/>
          </a:bodyPr>
          <a:lstStyle/>
          <a:p>
            <a:pPr eaLnBrk="1" hangingPunct="1">
              <a:spcBef>
                <a:spcPct val="0"/>
              </a:spcBef>
              <a:buClr>
                <a:srgbClr val="FFFF00"/>
              </a:buClr>
              <a:buFontTx/>
              <a:buChar char="•"/>
            </a:pPr>
            <a:r>
              <a:rPr lang="en-US" altLang="en-US" sz="3200" dirty="0"/>
              <a:t>“…a </a:t>
            </a:r>
            <a:r>
              <a:rPr lang="en-US" altLang="en-US" sz="3200" dirty="0">
                <a:solidFill>
                  <a:schemeClr val="tx2"/>
                </a:solidFill>
              </a:rPr>
              <a:t>directive</a:t>
            </a:r>
            <a:r>
              <a:rPr lang="en-US" altLang="en-US" sz="3200" dirty="0"/>
              <a:t>, </a:t>
            </a:r>
            <a:r>
              <a:rPr lang="en-US" altLang="en-US" sz="3200" dirty="0">
                <a:solidFill>
                  <a:schemeClr val="tx2"/>
                </a:solidFill>
              </a:rPr>
              <a:t>client-centered</a:t>
            </a:r>
            <a:r>
              <a:rPr lang="en-US" altLang="en-US" sz="3200" dirty="0"/>
              <a:t> method for </a:t>
            </a:r>
            <a:r>
              <a:rPr lang="en-US" altLang="en-US" sz="3200" dirty="0">
                <a:solidFill>
                  <a:schemeClr val="tx2"/>
                </a:solidFill>
              </a:rPr>
              <a:t>enhancing intrinsic motivation </a:t>
            </a:r>
            <a:r>
              <a:rPr lang="en-US" altLang="en-US" sz="3200" dirty="0"/>
              <a:t>for change by exploring and resolving </a:t>
            </a:r>
            <a:r>
              <a:rPr lang="en-US" altLang="en-US" sz="3200" dirty="0">
                <a:solidFill>
                  <a:schemeClr val="tx2"/>
                </a:solidFill>
              </a:rPr>
              <a:t>ambivalence</a:t>
            </a:r>
            <a:r>
              <a:rPr lang="en-US" altLang="en-US" sz="3200" dirty="0"/>
              <a:t> (Miller &amp; </a:t>
            </a:r>
            <a:r>
              <a:rPr lang="en-US" altLang="en-US" sz="3200" dirty="0" err="1"/>
              <a:t>Rollnick</a:t>
            </a:r>
            <a:r>
              <a:rPr lang="en-US" altLang="en-US" sz="3200" dirty="0"/>
              <a:t>, 2002).</a:t>
            </a:r>
          </a:p>
          <a:p>
            <a:pPr eaLnBrk="1" hangingPunct="1">
              <a:spcBef>
                <a:spcPct val="0"/>
              </a:spcBef>
              <a:buClr>
                <a:srgbClr val="FFFF00"/>
              </a:buClr>
              <a:buFontTx/>
              <a:buChar char="•"/>
            </a:pPr>
            <a:r>
              <a:rPr lang="en-US" altLang="en-US" sz="3200" dirty="0"/>
              <a:t>“…a way of </a:t>
            </a:r>
            <a:r>
              <a:rPr lang="en-US" altLang="en-US" sz="3200" dirty="0">
                <a:solidFill>
                  <a:schemeClr val="tx2"/>
                </a:solidFill>
              </a:rPr>
              <a:t>being with a client</a:t>
            </a:r>
            <a:r>
              <a:rPr lang="en-US" altLang="en-US" sz="3200" dirty="0"/>
              <a:t>, not just a set of techniques for doing counseling” (Miller and </a:t>
            </a:r>
            <a:r>
              <a:rPr lang="en-US" altLang="en-US" sz="3200" dirty="0" err="1"/>
              <a:t>Rollnick</a:t>
            </a:r>
            <a:r>
              <a:rPr lang="en-US" altLang="en-US" sz="3200" dirty="0"/>
              <a:t>, 1991). </a:t>
            </a:r>
          </a:p>
        </p:txBody>
      </p:sp>
      <p:sp>
        <p:nvSpPr>
          <p:cNvPr id="87044" name="Rectangle 4"/>
          <p:cNvSpPr>
            <a:spLocks noChangeArrowheads="1"/>
          </p:cNvSpPr>
          <p:nvPr/>
        </p:nvSpPr>
        <p:spPr bwMode="auto">
          <a:xfrm>
            <a:off x="0" y="6550223"/>
            <a:ext cx="906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a:t>
            </a:r>
            <a:r>
              <a:rPr lang="en-US" altLang="en-US" sz="1400" dirty="0" smtClean="0">
                <a:solidFill>
                  <a:schemeClr val="tx2"/>
                </a:solidFill>
                <a:latin typeface="+mj-lt"/>
              </a:rPr>
              <a:t>: Miller, &amp; </a:t>
            </a:r>
            <a:r>
              <a:rPr lang="en-US" altLang="en-US" sz="1400" dirty="0" err="1" smtClean="0">
                <a:solidFill>
                  <a:schemeClr val="tx2"/>
                </a:solidFill>
                <a:latin typeface="+mj-lt"/>
              </a:rPr>
              <a:t>Rollnick</a:t>
            </a:r>
            <a:r>
              <a:rPr lang="en-US" altLang="en-US" sz="1400" dirty="0" smtClean="0">
                <a:solidFill>
                  <a:schemeClr val="tx2"/>
                </a:solidFill>
                <a:latin typeface="+mj-lt"/>
              </a:rPr>
              <a:t>, 2012.</a:t>
            </a:r>
            <a:r>
              <a:rPr lang="en-US" altLang="en-US" sz="1400" dirty="0">
                <a:solidFill>
                  <a:schemeClr val="tx2"/>
                </a:solidFill>
                <a:latin typeface="+mj-lt"/>
              </a:rPr>
              <a:t> </a:t>
            </a:r>
            <a:r>
              <a:rPr lang="en-US" altLang="en-US" sz="1400" dirty="0" smtClean="0">
                <a:solidFill>
                  <a:schemeClr val="tx2"/>
                </a:solidFill>
                <a:latin typeface="+mj-lt"/>
              </a:rPr>
              <a:t> </a:t>
            </a:r>
            <a:r>
              <a:rPr lang="en-US" altLang="en-US" sz="1400" dirty="0">
                <a:solidFill>
                  <a:schemeClr val="tx2"/>
                </a:solidFill>
                <a:latin typeface="+mj-lt"/>
              </a:rPr>
              <a:t>  </a:t>
            </a: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95</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228600" y="152401"/>
            <a:ext cx="8915400" cy="1143000"/>
          </a:xfrm>
        </p:spPr>
        <p:txBody>
          <a:bodyPr/>
          <a:lstStyle/>
          <a:p>
            <a:pPr eaLnBrk="1" hangingPunct="1"/>
            <a:r>
              <a:rPr lang="en-US" altLang="en-US" dirty="0"/>
              <a:t>MI: Basic Principles and Micro-Skills</a:t>
            </a:r>
          </a:p>
        </p:txBody>
      </p:sp>
      <p:sp>
        <p:nvSpPr>
          <p:cNvPr id="88067" name="Rectangle 3"/>
          <p:cNvSpPr>
            <a:spLocks noGrp="1" noChangeArrowheads="1"/>
          </p:cNvSpPr>
          <p:nvPr>
            <p:ph type="body" idx="4294967295"/>
          </p:nvPr>
        </p:nvSpPr>
        <p:spPr>
          <a:xfrm>
            <a:off x="762000" y="1371600"/>
            <a:ext cx="8382000" cy="4572000"/>
          </a:xfrm>
        </p:spPr>
        <p:txBody>
          <a:bodyPr>
            <a:noAutofit/>
          </a:bodyPr>
          <a:lstStyle/>
          <a:p>
            <a:pPr eaLnBrk="1" hangingPunct="1">
              <a:lnSpc>
                <a:spcPct val="105000"/>
              </a:lnSpc>
              <a:spcAft>
                <a:spcPct val="20000"/>
              </a:spcAft>
              <a:buClr>
                <a:srgbClr val="FFFF00"/>
              </a:buClr>
              <a:buFont typeface="Calibri" panose="020F0502020204030204" pitchFamily="34" charset="0"/>
              <a:buChar char="–"/>
            </a:pPr>
            <a:r>
              <a:rPr lang="en-GB" altLang="en-US" sz="2600" dirty="0"/>
              <a:t>Motivational Interviewing Principles:</a:t>
            </a:r>
            <a:endParaRPr lang="en-US" altLang="en-US" sz="2600" dirty="0"/>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dirty="0">
                <a:solidFill>
                  <a:schemeClr val="tx2"/>
                </a:solidFill>
              </a:rPr>
              <a:t>Express empathy</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dirty="0">
                <a:solidFill>
                  <a:schemeClr val="tx2"/>
                </a:solidFill>
              </a:rPr>
              <a:t>Develop discrepancy</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dirty="0">
                <a:solidFill>
                  <a:schemeClr val="tx2"/>
                </a:solidFill>
              </a:rPr>
              <a:t>Roll with resistance</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dirty="0">
                <a:solidFill>
                  <a:schemeClr val="tx2"/>
                </a:solidFill>
              </a:rPr>
              <a:t>Support self-efficacy</a:t>
            </a:r>
            <a:endParaRPr lang="en-US" altLang="en-US" sz="2600" dirty="0">
              <a:solidFill>
                <a:schemeClr val="tx2"/>
              </a:solidFill>
            </a:endParaRPr>
          </a:p>
          <a:p>
            <a:pPr eaLnBrk="1" hangingPunct="1">
              <a:lnSpc>
                <a:spcPct val="105000"/>
              </a:lnSpc>
              <a:spcAft>
                <a:spcPct val="20000"/>
              </a:spcAft>
              <a:buClr>
                <a:srgbClr val="FFFF00"/>
              </a:buClr>
              <a:buFont typeface="Calibri" panose="020F0502020204030204" pitchFamily="34" charset="0"/>
              <a:buChar char="–"/>
            </a:pPr>
            <a:r>
              <a:rPr lang="en-GB" altLang="en-US" sz="2600" dirty="0"/>
              <a:t>Motivational Interviewing Micro-Skills (OARS):</a:t>
            </a:r>
            <a:endParaRPr lang="en-US" altLang="en-US" sz="2600" dirty="0"/>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b="1" u="sng" dirty="0">
                <a:solidFill>
                  <a:schemeClr val="tx2"/>
                </a:solidFill>
              </a:rPr>
              <a:t>O</a:t>
            </a:r>
            <a:r>
              <a:rPr lang="en-GB" altLang="en-US" sz="2600" dirty="0">
                <a:solidFill>
                  <a:schemeClr val="tx2"/>
                </a:solidFill>
              </a:rPr>
              <a:t>pen-Ended Questioning</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b="1" u="sng" dirty="0">
                <a:solidFill>
                  <a:schemeClr val="tx2"/>
                </a:solidFill>
              </a:rPr>
              <a:t>A</a:t>
            </a:r>
            <a:r>
              <a:rPr lang="en-GB" altLang="en-US" sz="2600" dirty="0">
                <a:solidFill>
                  <a:schemeClr val="tx2"/>
                </a:solidFill>
              </a:rPr>
              <a:t>ffirming</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b="1" u="sng" dirty="0">
                <a:solidFill>
                  <a:schemeClr val="tx2"/>
                </a:solidFill>
              </a:rPr>
              <a:t>R</a:t>
            </a:r>
            <a:r>
              <a:rPr lang="en-GB" altLang="en-US" sz="2600" dirty="0">
                <a:solidFill>
                  <a:schemeClr val="tx2"/>
                </a:solidFill>
              </a:rPr>
              <a:t>eflective Listening</a:t>
            </a:r>
          </a:p>
          <a:p>
            <a:pPr lvl="1" eaLnBrk="1" hangingPunct="1">
              <a:lnSpc>
                <a:spcPct val="105000"/>
              </a:lnSpc>
              <a:spcBef>
                <a:spcPct val="10000"/>
              </a:spcBef>
              <a:spcAft>
                <a:spcPct val="10000"/>
              </a:spcAft>
              <a:buClr>
                <a:srgbClr val="FFFF00"/>
              </a:buClr>
              <a:buFont typeface="Calibri" panose="020F0502020204030204" pitchFamily="34" charset="0"/>
              <a:buChar char="–"/>
            </a:pPr>
            <a:r>
              <a:rPr lang="en-GB" altLang="en-US" sz="2600" b="1" u="sng" dirty="0">
                <a:solidFill>
                  <a:schemeClr val="tx2"/>
                </a:solidFill>
              </a:rPr>
              <a:t>S</a:t>
            </a:r>
            <a:r>
              <a:rPr lang="en-GB" altLang="en-US" sz="2600" dirty="0">
                <a:solidFill>
                  <a:schemeClr val="tx2"/>
                </a:solidFill>
              </a:rPr>
              <a:t>ummarizing</a:t>
            </a:r>
            <a:endParaRPr lang="en-US" altLang="en-US" sz="2600" dirty="0">
              <a:solidFill>
                <a:schemeClr val="tx2"/>
              </a:solidFill>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96</a:t>
            </a:r>
            <a:endParaRPr lang="en-US" altLang="en-US" sz="1200" dirty="0">
              <a:solidFill>
                <a:schemeClr val="tx1"/>
              </a:solidFill>
            </a:endParaRPr>
          </a:p>
        </p:txBody>
      </p:sp>
      <p:sp>
        <p:nvSpPr>
          <p:cNvPr id="6" name="Rectangle 4"/>
          <p:cNvSpPr>
            <a:spLocks noChangeArrowheads="1"/>
          </p:cNvSpPr>
          <p:nvPr/>
        </p:nvSpPr>
        <p:spPr bwMode="auto">
          <a:xfrm>
            <a:off x="0" y="6550223"/>
            <a:ext cx="906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a:t>
            </a:r>
            <a:r>
              <a:rPr lang="en-US" altLang="en-US" sz="1400" dirty="0" smtClean="0">
                <a:solidFill>
                  <a:schemeClr val="tx2"/>
                </a:solidFill>
                <a:latin typeface="+mj-lt"/>
              </a:rPr>
              <a:t>: Miller, &amp; </a:t>
            </a:r>
            <a:r>
              <a:rPr lang="en-US" altLang="en-US" sz="1400" dirty="0" err="1" smtClean="0">
                <a:solidFill>
                  <a:schemeClr val="tx2"/>
                </a:solidFill>
                <a:latin typeface="+mj-lt"/>
              </a:rPr>
              <a:t>Rollnick</a:t>
            </a:r>
            <a:r>
              <a:rPr lang="en-US" altLang="en-US" sz="1400" dirty="0" smtClean="0">
                <a:solidFill>
                  <a:schemeClr val="tx2"/>
                </a:solidFill>
                <a:latin typeface="+mj-lt"/>
              </a:rPr>
              <a:t>, 2012.</a:t>
            </a:r>
            <a:r>
              <a:rPr lang="en-US" altLang="en-US" sz="1400" dirty="0">
                <a:solidFill>
                  <a:schemeClr val="tx2"/>
                </a:solidFill>
                <a:latin typeface="+mj-lt"/>
              </a:rPr>
              <a:t> </a:t>
            </a:r>
            <a:r>
              <a:rPr lang="en-US" altLang="en-US" sz="1400" dirty="0" smtClean="0">
                <a:solidFill>
                  <a:schemeClr val="tx2"/>
                </a:solidFill>
                <a:latin typeface="+mj-lt"/>
              </a:rPr>
              <a:t> </a:t>
            </a:r>
            <a:r>
              <a:rPr lang="en-US" altLang="en-US" sz="1400" dirty="0">
                <a:solidFill>
                  <a:schemeClr val="tx2"/>
                </a:solidFill>
                <a:latin typeface="+mj-lt"/>
              </a:rPr>
              <a:t>  </a:t>
            </a:r>
          </a:p>
        </p:txBody>
      </p:sp>
    </p:spTree>
    <p:custDataLst>
      <p:tags r:id="rId1"/>
    </p:custData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p:cNvSpPr>
          <p:nvPr>
            <p:ph type="title"/>
          </p:nvPr>
        </p:nvSpPr>
        <p:spPr>
          <a:xfrm>
            <a:off x="228600" y="304800"/>
            <a:ext cx="8915400" cy="1106271"/>
          </a:xfrm>
        </p:spPr>
        <p:txBody>
          <a:bodyPr>
            <a:normAutofit fontScale="90000"/>
          </a:bodyPr>
          <a:lstStyle/>
          <a:p>
            <a:r>
              <a:rPr lang="en-US" altLang="en-US" dirty="0"/>
              <a:t>Behavioral Approach </a:t>
            </a:r>
            <a:r>
              <a:rPr lang="en-US" altLang="en-US" dirty="0" smtClean="0"/>
              <a:t>#4: </a:t>
            </a:r>
            <a:r>
              <a:rPr lang="en-US" altLang="en-US" dirty="0"/>
              <a:t/>
            </a:r>
            <a:br>
              <a:rPr lang="en-US" altLang="en-US" dirty="0"/>
            </a:br>
            <a:r>
              <a:rPr lang="en-US" altLang="en-US" dirty="0">
                <a:solidFill>
                  <a:schemeClr val="tx2"/>
                </a:solidFill>
              </a:rPr>
              <a:t>Contingency Management (CM)</a:t>
            </a:r>
          </a:p>
        </p:txBody>
      </p:sp>
      <p:sp>
        <p:nvSpPr>
          <p:cNvPr id="83971" name="Rectangle 3"/>
          <p:cNvSpPr>
            <a:spLocks noGrp="1"/>
          </p:cNvSpPr>
          <p:nvPr>
            <p:ph idx="1"/>
          </p:nvPr>
        </p:nvSpPr>
        <p:spPr>
          <a:xfrm>
            <a:off x="660400" y="1676400"/>
            <a:ext cx="7950200" cy="4800600"/>
          </a:xfrm>
        </p:spPr>
        <p:txBody>
          <a:bodyPr>
            <a:normAutofit/>
          </a:bodyPr>
          <a:lstStyle/>
          <a:p>
            <a:pPr>
              <a:lnSpc>
                <a:spcPct val="90000"/>
              </a:lnSpc>
              <a:buClr>
                <a:srgbClr val="FFFF00"/>
              </a:buClr>
            </a:pPr>
            <a:r>
              <a:rPr lang="en-US" altLang="en-US" sz="2600" dirty="0"/>
              <a:t>Showing </a:t>
            </a:r>
            <a:r>
              <a:rPr lang="en-US" altLang="en-US" sz="2600" dirty="0">
                <a:solidFill>
                  <a:schemeClr val="tx2"/>
                </a:solidFill>
              </a:rPr>
              <a:t>positive</a:t>
            </a:r>
            <a:r>
              <a:rPr lang="en-US" altLang="en-US" sz="2600" dirty="0"/>
              <a:t> results in many cocaine-addicted populations</a:t>
            </a:r>
          </a:p>
          <a:p>
            <a:pPr>
              <a:lnSpc>
                <a:spcPct val="90000"/>
              </a:lnSpc>
              <a:buClr>
                <a:srgbClr val="FFFF00"/>
              </a:buClr>
            </a:pPr>
            <a:r>
              <a:rPr lang="en-US" altLang="en-US" sz="2600" dirty="0"/>
              <a:t>CM is also known as </a:t>
            </a:r>
            <a:r>
              <a:rPr lang="en-US" altLang="en-US" sz="2600" dirty="0">
                <a:solidFill>
                  <a:schemeClr val="tx2"/>
                </a:solidFill>
              </a:rPr>
              <a:t>Motivational Incentives</a:t>
            </a:r>
          </a:p>
          <a:p>
            <a:pPr>
              <a:lnSpc>
                <a:spcPct val="90000"/>
              </a:lnSpc>
              <a:buClr>
                <a:srgbClr val="FFFF00"/>
              </a:buClr>
            </a:pPr>
            <a:r>
              <a:rPr lang="en-US" altLang="en-US" sz="2600" dirty="0"/>
              <a:t>May be particularly useful for helping patients achieve </a:t>
            </a:r>
            <a:r>
              <a:rPr lang="en-US" altLang="en-US" sz="2600" dirty="0">
                <a:solidFill>
                  <a:schemeClr val="tx2"/>
                </a:solidFill>
              </a:rPr>
              <a:t>initial abstinence </a:t>
            </a:r>
            <a:r>
              <a:rPr lang="en-US" altLang="en-US" sz="2600" dirty="0"/>
              <a:t>from cocaine. </a:t>
            </a:r>
          </a:p>
          <a:p>
            <a:pPr>
              <a:lnSpc>
                <a:spcPct val="90000"/>
              </a:lnSpc>
              <a:buClr>
                <a:srgbClr val="FFFF00"/>
              </a:buClr>
            </a:pPr>
            <a:r>
              <a:rPr lang="en-US" altLang="en-US" sz="2600" dirty="0"/>
              <a:t>Some CM programs use a </a:t>
            </a:r>
            <a:r>
              <a:rPr lang="en-US" altLang="en-US" sz="2600" dirty="0">
                <a:solidFill>
                  <a:schemeClr val="tx2"/>
                </a:solidFill>
              </a:rPr>
              <a:t>voucher-based</a:t>
            </a:r>
            <a:r>
              <a:rPr lang="en-US" altLang="en-US" sz="2600" dirty="0"/>
              <a:t> system to give </a:t>
            </a:r>
            <a:r>
              <a:rPr lang="en-US" altLang="en-US" sz="2600" dirty="0">
                <a:solidFill>
                  <a:schemeClr val="tx2"/>
                </a:solidFill>
              </a:rPr>
              <a:t>positive rewards </a:t>
            </a:r>
            <a:r>
              <a:rPr lang="en-US" altLang="en-US" sz="2600" dirty="0"/>
              <a:t>for staying in treatment and remaining cocaine free. </a:t>
            </a:r>
          </a:p>
          <a:p>
            <a:pPr lvl="1">
              <a:lnSpc>
                <a:spcPct val="90000"/>
              </a:lnSpc>
              <a:buClr>
                <a:srgbClr val="FFFF00"/>
              </a:buClr>
            </a:pPr>
            <a:r>
              <a:rPr lang="en-US" altLang="en-US" sz="2600" dirty="0"/>
              <a:t>Based on drug-free urine tests, the patients </a:t>
            </a:r>
            <a:r>
              <a:rPr lang="en-US" altLang="en-US" sz="2600" dirty="0">
                <a:solidFill>
                  <a:schemeClr val="tx2"/>
                </a:solidFill>
              </a:rPr>
              <a:t>earn points</a:t>
            </a:r>
            <a:r>
              <a:rPr lang="en-US" altLang="en-US" sz="2600" dirty="0"/>
              <a:t>, which can be exchanged for items that encourage healthy living, such as joining a gym, or going to a movie and dinner. </a:t>
            </a:r>
          </a:p>
        </p:txBody>
      </p:sp>
      <p:sp>
        <p:nvSpPr>
          <p:cNvPr id="83972" name="Rectangle 4"/>
          <p:cNvSpPr>
            <a:spLocks noChangeArrowheads="1"/>
          </p:cNvSpPr>
          <p:nvPr/>
        </p:nvSpPr>
        <p:spPr bwMode="auto">
          <a:xfrm>
            <a:off x="0" y="6553200"/>
            <a:ext cx="38361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smtClean="0">
                <a:solidFill>
                  <a:schemeClr val="tx2"/>
                </a:solidFill>
                <a:latin typeface="+mj-lt"/>
              </a:rPr>
              <a:t>National Institute on Drug Abuse, 2016.</a:t>
            </a:r>
            <a:endParaRPr lang="en-US" altLang="en-US" sz="1400" dirty="0">
              <a:solidFill>
                <a:schemeClr val="tx2"/>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dirty="0" smtClean="0"/>
              <a:t>97</a:t>
            </a:r>
            <a:endParaRPr lang="en-US" altLang="en-US" sz="1200" dirty="0"/>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a:xfrm>
            <a:off x="228600" y="304800"/>
            <a:ext cx="8915400" cy="1066800"/>
          </a:xfrm>
        </p:spPr>
        <p:txBody>
          <a:bodyPr>
            <a:normAutofit fontScale="90000"/>
          </a:bodyPr>
          <a:lstStyle/>
          <a:p>
            <a:r>
              <a:rPr lang="en-US" altLang="en-US" dirty="0"/>
              <a:t>Behavioral Approach #5: </a:t>
            </a:r>
            <a:br>
              <a:rPr lang="en-US" altLang="en-US" dirty="0"/>
            </a:br>
            <a:r>
              <a:rPr lang="en-US" altLang="en-US" dirty="0">
                <a:solidFill>
                  <a:schemeClr val="tx2"/>
                </a:solidFill>
              </a:rPr>
              <a:t>12-Step Facilitation Therapy</a:t>
            </a:r>
          </a:p>
        </p:txBody>
      </p:sp>
      <p:sp>
        <p:nvSpPr>
          <p:cNvPr id="89091" name="Rectangle 3"/>
          <p:cNvSpPr>
            <a:spLocks noGrp="1"/>
          </p:cNvSpPr>
          <p:nvPr>
            <p:ph type="body" idx="4294967295"/>
          </p:nvPr>
        </p:nvSpPr>
        <p:spPr>
          <a:xfrm>
            <a:off x="533400" y="1981200"/>
            <a:ext cx="7797800" cy="3886200"/>
          </a:xfrm>
        </p:spPr>
        <p:txBody>
          <a:bodyPr>
            <a:noAutofit/>
          </a:bodyPr>
          <a:lstStyle/>
          <a:p>
            <a:pPr>
              <a:lnSpc>
                <a:spcPct val="90000"/>
              </a:lnSpc>
              <a:buClr>
                <a:srgbClr val="FFFF00"/>
              </a:buClr>
            </a:pPr>
            <a:r>
              <a:rPr lang="en-US" altLang="en-US" sz="2800" dirty="0"/>
              <a:t>An active </a:t>
            </a:r>
            <a:r>
              <a:rPr lang="en-US" altLang="en-US" sz="2800" dirty="0">
                <a:solidFill>
                  <a:schemeClr val="tx2"/>
                </a:solidFill>
              </a:rPr>
              <a:t>engagement</a:t>
            </a:r>
            <a:r>
              <a:rPr lang="en-US" altLang="en-US" sz="2800" dirty="0"/>
              <a:t> strategy to:</a:t>
            </a:r>
          </a:p>
          <a:p>
            <a:pPr lvl="1">
              <a:lnSpc>
                <a:spcPct val="90000"/>
              </a:lnSpc>
              <a:buClr>
                <a:srgbClr val="FFFF00"/>
              </a:buClr>
            </a:pPr>
            <a:r>
              <a:rPr lang="en-US" altLang="en-US" sz="2800" dirty="0"/>
              <a:t>Increase the likelihood of an individual becoming affiliated with and actively involved in 12-step self-help groups</a:t>
            </a:r>
          </a:p>
          <a:p>
            <a:pPr lvl="1">
              <a:lnSpc>
                <a:spcPct val="90000"/>
              </a:lnSpc>
              <a:buClr>
                <a:srgbClr val="FFFF00"/>
              </a:buClr>
            </a:pPr>
            <a:r>
              <a:rPr lang="en-US" altLang="en-US" sz="2800" dirty="0"/>
              <a:t>Promote abstinence from alcohol and other drugs</a:t>
            </a:r>
          </a:p>
          <a:p>
            <a:pPr>
              <a:lnSpc>
                <a:spcPct val="90000"/>
              </a:lnSpc>
              <a:buClr>
                <a:srgbClr val="FFFF00"/>
              </a:buClr>
            </a:pPr>
            <a:r>
              <a:rPr lang="en-US" altLang="en-US" sz="2800" dirty="0"/>
              <a:t>Three key aspects, including:</a:t>
            </a:r>
          </a:p>
          <a:p>
            <a:pPr lvl="1">
              <a:lnSpc>
                <a:spcPct val="90000"/>
              </a:lnSpc>
              <a:buClr>
                <a:srgbClr val="FFFF00"/>
              </a:buClr>
            </a:pPr>
            <a:r>
              <a:rPr lang="en-US" altLang="en-US" sz="2800" dirty="0">
                <a:solidFill>
                  <a:schemeClr val="tx2"/>
                </a:solidFill>
              </a:rPr>
              <a:t>Acceptance</a:t>
            </a:r>
          </a:p>
          <a:p>
            <a:pPr lvl="1">
              <a:lnSpc>
                <a:spcPct val="90000"/>
              </a:lnSpc>
              <a:buClr>
                <a:srgbClr val="FFFF00"/>
              </a:buClr>
            </a:pPr>
            <a:r>
              <a:rPr lang="en-US" altLang="en-US" sz="2800" dirty="0">
                <a:solidFill>
                  <a:schemeClr val="tx2"/>
                </a:solidFill>
              </a:rPr>
              <a:t>Surrender</a:t>
            </a:r>
          </a:p>
          <a:p>
            <a:pPr lvl="1">
              <a:lnSpc>
                <a:spcPct val="90000"/>
              </a:lnSpc>
              <a:buClr>
                <a:srgbClr val="FFFF00"/>
              </a:buClr>
            </a:pPr>
            <a:r>
              <a:rPr lang="en-US" altLang="en-US" sz="2800" dirty="0">
                <a:solidFill>
                  <a:schemeClr val="tx2"/>
                </a:solidFill>
              </a:rPr>
              <a:t>Active Involvement</a:t>
            </a:r>
          </a:p>
        </p:txBody>
      </p:sp>
      <p:sp>
        <p:nvSpPr>
          <p:cNvPr id="89092" name="Rectangle 4"/>
          <p:cNvSpPr>
            <a:spLocks noChangeArrowheads="1"/>
          </p:cNvSpPr>
          <p:nvPr/>
        </p:nvSpPr>
        <p:spPr bwMode="auto">
          <a:xfrm>
            <a:off x="0" y="6553200"/>
            <a:ext cx="708213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smtClean="0">
                <a:solidFill>
                  <a:schemeClr val="tx2"/>
                </a:solidFill>
                <a:latin typeface="+mj-lt"/>
              </a:rPr>
              <a:t>SOURCES: Carroll et al., 2000; Donovan &amp; Wells, 2007; Project MATCH Research Group, 1997. </a:t>
            </a:r>
            <a:endParaRPr lang="en-US" altLang="en-US" sz="1400" dirty="0">
              <a:solidFill>
                <a:schemeClr val="tx2"/>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solidFill>
                  <a:schemeClr val="tx1"/>
                </a:solidFill>
              </a:rPr>
              <a:t>98</a:t>
            </a:r>
            <a:endParaRPr lang="en-US" altLang="en-US" sz="1200" dirty="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a:xfrm>
            <a:off x="228600" y="304800"/>
            <a:ext cx="9144000" cy="1143000"/>
          </a:xfrm>
        </p:spPr>
        <p:txBody>
          <a:bodyPr>
            <a:normAutofit/>
          </a:bodyPr>
          <a:lstStyle/>
          <a:p>
            <a:r>
              <a:rPr lang="en-US" altLang="en-US" dirty="0" smtClean="0"/>
              <a:t>Therapeutic </a:t>
            </a:r>
            <a:r>
              <a:rPr lang="en-US" altLang="en-US" dirty="0"/>
              <a:t>Communities (TCs)</a:t>
            </a:r>
          </a:p>
        </p:txBody>
      </p:sp>
      <p:sp>
        <p:nvSpPr>
          <p:cNvPr id="86019" name="Rectangle 3"/>
          <p:cNvSpPr>
            <a:spLocks noGrp="1"/>
          </p:cNvSpPr>
          <p:nvPr>
            <p:ph idx="1"/>
          </p:nvPr>
        </p:nvSpPr>
        <p:spPr>
          <a:xfrm>
            <a:off x="660400" y="1828800"/>
            <a:ext cx="7797800" cy="4419600"/>
          </a:xfrm>
        </p:spPr>
        <p:txBody>
          <a:bodyPr>
            <a:normAutofit/>
          </a:bodyPr>
          <a:lstStyle/>
          <a:p>
            <a:pPr>
              <a:lnSpc>
                <a:spcPct val="90000"/>
              </a:lnSpc>
              <a:buFontTx/>
              <a:buChar char="•"/>
            </a:pPr>
            <a:r>
              <a:rPr lang="en-US" altLang="en-US" sz="3200" dirty="0">
                <a:solidFill>
                  <a:schemeClr val="tx2"/>
                </a:solidFill>
              </a:rPr>
              <a:t>Residential</a:t>
            </a:r>
            <a:r>
              <a:rPr lang="en-US" altLang="en-US" sz="3200" dirty="0"/>
              <a:t> programs with </a:t>
            </a:r>
            <a:r>
              <a:rPr lang="en-US" altLang="en-US" sz="3200" dirty="0">
                <a:solidFill>
                  <a:schemeClr val="tx2"/>
                </a:solidFill>
              </a:rPr>
              <a:t>planned lengths of stay</a:t>
            </a:r>
            <a:r>
              <a:rPr lang="en-US" altLang="en-US" sz="3200" dirty="0"/>
              <a:t> of 6 to 12 months.</a:t>
            </a:r>
          </a:p>
          <a:p>
            <a:pPr>
              <a:lnSpc>
                <a:spcPct val="90000"/>
              </a:lnSpc>
              <a:buClr>
                <a:srgbClr val="FFFF00"/>
              </a:buClr>
              <a:buFontTx/>
              <a:buChar char="•"/>
            </a:pPr>
            <a:r>
              <a:rPr lang="en-US" altLang="en-US" sz="3200" dirty="0"/>
              <a:t>A focus on </a:t>
            </a:r>
            <a:r>
              <a:rPr lang="en-US" altLang="en-US" sz="3200" dirty="0">
                <a:solidFill>
                  <a:schemeClr val="tx2"/>
                </a:solidFill>
              </a:rPr>
              <a:t>re-socialization</a:t>
            </a:r>
            <a:r>
              <a:rPr lang="en-US" altLang="en-US" sz="3200" dirty="0"/>
              <a:t> of the individual to society, and can include on-site </a:t>
            </a:r>
            <a:r>
              <a:rPr lang="en-US" altLang="en-US" sz="3200" dirty="0">
                <a:solidFill>
                  <a:schemeClr val="tx2"/>
                </a:solidFill>
              </a:rPr>
              <a:t>vocational rehabilitation </a:t>
            </a:r>
            <a:r>
              <a:rPr lang="en-US" altLang="en-US" sz="3200" dirty="0"/>
              <a:t>and other </a:t>
            </a:r>
            <a:r>
              <a:rPr lang="en-US" altLang="en-US" sz="3200" dirty="0">
                <a:solidFill>
                  <a:schemeClr val="tx2"/>
                </a:solidFill>
              </a:rPr>
              <a:t>supportive services</a:t>
            </a:r>
            <a:r>
              <a:rPr lang="en-US" altLang="en-US" sz="3200" dirty="0"/>
              <a:t>. </a:t>
            </a:r>
          </a:p>
          <a:p>
            <a:pPr>
              <a:lnSpc>
                <a:spcPct val="90000"/>
              </a:lnSpc>
              <a:buClr>
                <a:srgbClr val="FFFF00"/>
              </a:buClr>
              <a:buFontTx/>
              <a:buChar char="•"/>
            </a:pPr>
            <a:r>
              <a:rPr lang="en-US" altLang="en-US" sz="3200" dirty="0"/>
              <a:t>Variation exists with regards to the types of </a:t>
            </a:r>
            <a:r>
              <a:rPr lang="en-US" altLang="en-US" sz="3200" dirty="0">
                <a:solidFill>
                  <a:schemeClr val="tx2"/>
                </a:solidFill>
              </a:rPr>
              <a:t>therapeutic processes </a:t>
            </a:r>
            <a:r>
              <a:rPr lang="en-US" altLang="en-US" sz="3200" dirty="0"/>
              <a:t>offered in TCs.</a:t>
            </a:r>
          </a:p>
        </p:txBody>
      </p:sp>
      <p:sp>
        <p:nvSpPr>
          <p:cNvPr id="86020" name="Rectangle 4"/>
          <p:cNvSpPr>
            <a:spLocks noChangeArrowheads="1"/>
          </p:cNvSpPr>
          <p:nvPr/>
        </p:nvSpPr>
        <p:spPr bwMode="auto">
          <a:xfrm>
            <a:off x="76200" y="6553200"/>
            <a:ext cx="383611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dirty="0">
                <a:solidFill>
                  <a:schemeClr val="tx2"/>
                </a:solidFill>
                <a:latin typeface="+mj-lt"/>
              </a:rPr>
              <a:t>SOURCE: </a:t>
            </a:r>
            <a:r>
              <a:rPr lang="en-US" altLang="en-US" sz="1400" dirty="0" smtClean="0">
                <a:solidFill>
                  <a:schemeClr val="tx2"/>
                </a:solidFill>
                <a:latin typeface="+mj-lt"/>
              </a:rPr>
              <a:t>National Institute on Drug Abuse, 2016.</a:t>
            </a:r>
            <a:endParaRPr lang="en-US" altLang="en-US" sz="1400" dirty="0">
              <a:solidFill>
                <a:schemeClr val="tx2"/>
              </a:solidFill>
              <a:latin typeface="+mj-lt"/>
            </a:endParaRPr>
          </a:p>
        </p:txBody>
      </p:sp>
      <p:sp>
        <p:nvSpPr>
          <p:cNvPr id="5" name="Slide Number Placeholder 2"/>
          <p:cNvSpPr>
            <a:spLocks noGrp="1"/>
          </p:cNvSpPr>
          <p:nvPr>
            <p:ph type="sldNum" sz="quarter" idx="12"/>
          </p:nvPr>
        </p:nvSpPr>
        <p:spPr>
          <a:xfrm>
            <a:off x="7010400" y="6361329"/>
            <a:ext cx="2057400" cy="365125"/>
          </a:xfrm>
        </p:spPr>
        <p:txBody>
          <a:bodyPr/>
          <a:lstStyle/>
          <a:p>
            <a:r>
              <a:rPr lang="en-US" altLang="en-US" sz="1200" dirty="0" smtClean="0"/>
              <a:t>99</a:t>
            </a:r>
            <a:endParaRPr lang="en-US" altLang="en-US" sz="1200" dirty="0"/>
          </a:p>
        </p:txBody>
      </p:sp>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PARTLISTDEFAULT" val="1"/>
  <p:tag name="INCORRECTPOINTVALUE" val="0"/>
  <p:tag name="AUTOADJUSTPARTRANGE" val="True"/>
  <p:tag name="FIBNUMRESULTS" val="5"/>
  <p:tag name="PRRESPONSE2" val="9"/>
  <p:tag name="PRRESPONSE6" val="5"/>
  <p:tag name="PRRESPONSE10" val="1"/>
  <p:tag name="CSVFORMAT" val="0"/>
  <p:tag name="RESPCOUNTERFORMAT" val="0"/>
  <p:tag name="ALLOWDUPLICATES" val="False"/>
  <p:tag name="REVIEWONLY" val="False"/>
  <p:tag name="RACEANIMATIONSPEED" val="3"/>
  <p:tag name="BUBBLENAMEVISIBLE" val="True"/>
  <p:tag name="CUSTOMGRIDBACKCOLOR" val="-722948"/>
  <p:tag name="USESCHEMECOLORS" val="True"/>
  <p:tag name="GRIDROTATIONINTERVAL" val="2"/>
  <p:tag name="CHARTCOLORS" val="0"/>
  <p:tag name="INCLUDEPPT" val="True"/>
  <p:tag name="REALTIMEBACKUPPATH" val="(None)"/>
  <p:tag name="FIBDISPLAYRESULTS" val="True"/>
  <p:tag name="PRRESPONSE3" val="8"/>
  <p:tag name="PRRESPONSE8" val="3"/>
  <p:tag name="TPVERSION" val="2008"/>
  <p:tag name="ANSWERNOWSTYLE" val="-1"/>
  <p:tag name="COUNTDOWNSECONDS" val="10"/>
  <p:tag name="AUTOADVANCE" val="False"/>
  <p:tag name="SKIPREMAININGRACESLIDES" val="True"/>
  <p:tag name="BUBBLEGROUPING" val="3"/>
  <p:tag name="CUSTOMCELLBACKCOLOR3" val="-268652"/>
  <p:tag name="AUTOSIZEGRID" val="True"/>
  <p:tag name="INCLUDENONRESPONDERS" val="False"/>
  <p:tag name="REALTIMEBACKUP" val="False"/>
  <p:tag name="FIBINCLUDEOTHER" val="True"/>
  <p:tag name="PRRESPONSE5" val="6"/>
  <p:tag name="ALWAYSOPENPOLL" val="False"/>
  <p:tag name="ANSWERNOWTEXT" val="Answer Now"/>
  <p:tag name="BACKUPSESSIONS" val="True"/>
  <p:tag name="RACEENDPOINTS" val="100"/>
  <p:tag name="DEFAULTNUMTEAMS" val="5"/>
  <p:tag name="DISPLAYDEVICENUMBER" val="True"/>
  <p:tag name="RESETCHARTS" val="True"/>
  <p:tag name="ZEROBASED" val="False"/>
  <p:tag name="PRRESPONSE1" val="10"/>
  <p:tag name="SHOWFLASHWARNING" val="True"/>
  <p:tag name="COUNTDOWNSTYLE" val="-1"/>
  <p:tag name="AUTOUPDATEALIASES" val="True"/>
  <p:tag name="BUBBLESIZEVISIBLE" val="True"/>
  <p:tag name="GRIDOPACITY" val="90"/>
  <p:tag name="ALLOWUSERFEEDBACK" val="True"/>
  <p:tag name="FIBDISPLAYKEYWORDS" val="True"/>
  <p:tag name="SHOWBARVISIBLE" val="True"/>
  <p:tag name="NUMRESPONSES" val="1"/>
  <p:tag name="MAXRESPONDERS" val="5"/>
  <p:tag name="GRIDPOSITION" val="1"/>
  <p:tag name="CHARTSCALE" val="True"/>
  <p:tag name="PRRESPONSE9" val="2"/>
  <p:tag name="CHARTVALUEFORMAT" val="0%"/>
  <p:tag name="CUSTOMCELLBACKCOLOR2" val="-13395457"/>
  <p:tag name="CORRECTPOINTVALUE" val="1"/>
  <p:tag name="USESECONDARYMONITOR" val="True"/>
  <p:tag name="PARTICIPANTSINLEADERBOARD" val="5"/>
  <p:tag name="MULTIRESPDIVISOR" val="1"/>
  <p:tag name="SAVECSVWITHSESSION" val="True"/>
  <p:tag name="DISPLAYNAME" val="True"/>
  <p:tag name="PRRESPONSE7" val="4"/>
  <p:tag name="POLLINGCYCLE" val="2"/>
  <p:tag name="STDCHART" val="1"/>
  <p:tag name="RESPTABLESTYLE" val="-1"/>
  <p:tag name="CUSTOMCELLBACKCOLOR1" val="-657956"/>
  <p:tag name="PRRESPONSE4" val="7"/>
  <p:tag name="ADVANCEDSETTINGSVIEW" val="False"/>
  <p:tag name="DELIMITERS" val="3.1"/>
  <p:tag name="TPFULLVERSION" val="4.2.3.231"/>
  <p:tag name="POWERPOINTVERSION" val="14.0"/>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ags/tag11.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13.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SLIDEID" val="EFDFDD8697B14F13BF4DB5A66478B4AB"/>
  <p:tag name="SLIDETYPE" val="Q"/>
  <p:tag name="DEMOGRAPHIC" val="False"/>
  <p:tag name="SPEEDSCORING" val="False"/>
  <p:tag name="CORRECTPOINTVALUE" val="1"/>
  <p:tag name="INCORRECTPOINTVALUE" val="0"/>
  <p:tag name="VALUEFORMAT" val="0%"/>
  <p:tag name="SLIDEORDER" val="2"/>
  <p:tag name="SLIDEGUID" val="7F5E59BCD22B44B9AB3D1275991F74F1"/>
  <p:tag name="DELIMITERS" val="3.1"/>
  <p:tag name="QUESTIONALIAS" val="Race-Ethnicity of Crack  Treatment Admissions"/>
  <p:tag name="ANSWERSALIAS" val="Hispanic/Latino|smicln|White/Caucasian |smicln|Black/African American|smicln|Other"/>
  <p:tag name="TOTALRESPONSES" val="30"/>
  <p:tag name="RESPONSECOUNT" val="30"/>
  <p:tag name="SLICED" val="False"/>
  <p:tag name="RESPONSES" val="4;1;4;3;3;3;3;2;1;2;1;4;4;4;4;4;2;2;1;4;1;3;4;2;4;4;4;2;4;4;"/>
  <p:tag name="CHARTSTRINGSTD" val="5 6 5 14"/>
  <p:tag name="CHARTSTRINGREV" val="14 5 6 5"/>
  <p:tag name="CHARTSTRINGSTDPER" val="0.166666666666667 0.2 0.166666666666667 0.466666666666667"/>
  <p:tag name="CHARTSTRINGREVPER" val="0.466666666666667 0.166666666666667 0.2 0.166666666666667"/>
  <p:tag name="RESPONSESGATHERED" val="False"/>
  <p:tag name="VALUES" val="No Value|smicln|No Value|smicln|No Value|smicln|No Value"/>
</p:tagLst>
</file>

<file path=ppt/tags/tag19.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61"/>
  <p:tag name="FONTSIZE" val="32"/>
  <p:tag name="BULLETTYPE" val="ppBulletAlphaUCPeriod"/>
  <p:tag name="ANSWERTEXT" val="Hispanic/Latino&#10;White/Caucasian &#10;Black/African American&#10;Other"/>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SLIDEID" val="EFDFDD8697B14F13BF4DB5A66478B4AB"/>
  <p:tag name="SLIDETYPE" val="Q"/>
  <p:tag name="DEMOGRAPHIC" val="False"/>
  <p:tag name="SPEEDSCORING" val="False"/>
  <p:tag name="CORRECTPOINTVALUE" val="1"/>
  <p:tag name="INCORRECTPOINTVALUE" val="0"/>
  <p:tag name="VALUEFORMAT" val="0%"/>
  <p:tag name="SLIDEORDER" val="2"/>
  <p:tag name="SLIDEGUID" val="7F5E59BCD22B44B9AB3D1275991F74F1"/>
  <p:tag name="DELIMITERS" val="3.1"/>
  <p:tag name="QUESTIONALIAS" val="Race-Ethnicity of Crack  Treatment Admissions"/>
  <p:tag name="ANSWERSALIAS" val="Hispanic/Latino|smicln|White/Caucasian |smicln|Black/African American|smicln|Other"/>
  <p:tag name="TOTALRESPONSES" val="30"/>
  <p:tag name="RESPONSECOUNT" val="30"/>
  <p:tag name="SLICED" val="False"/>
  <p:tag name="RESPONSES" val="4;1;4;3;3;3;3;2;1;2;1;4;4;4;4;4;2;2;1;4;1;3;4;2;4;4;4;2;4;4;"/>
  <p:tag name="CHARTSTRINGSTD" val="5 6 5 14"/>
  <p:tag name="CHARTSTRINGREV" val="14 5 6 5"/>
  <p:tag name="CHARTSTRINGSTDPER" val="0.166666666666667 0.2 0.166666666666667 0.466666666666667"/>
  <p:tag name="CHARTSTRINGREVPER" val="0.466666666666667 0.166666666666667 0.2 0.166666666666667"/>
  <p:tag name="RESPONSESGATHERED" val="False"/>
  <p:tag name="VALUES" val="No Value|smicln|No Value|smicln|No Value|smicln|No Value"/>
</p:tagLst>
</file>

<file path=ppt/tags/tag21.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61"/>
  <p:tag name="FONTSIZE" val="32"/>
  <p:tag name="BULLETTYPE" val="ppBulletAlphaUCPeriod"/>
  <p:tag name="ANSWERTEXT" val="Hispanic/Latino&#10;White/Caucasian &#10;Black/African American&#10;Other"/>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Lst>
</file>

<file path=ppt/tags/tag23.xml><?xml version="1.0" encoding="utf-8"?>
<p:tagLst xmlns:a="http://schemas.openxmlformats.org/drawingml/2006/main" xmlns:r="http://schemas.openxmlformats.org/officeDocument/2006/relationships" xmlns:p="http://schemas.openxmlformats.org/presentationml/2006/main">
  <p:tag name="NOPREFERENCE" val="False"/>
</p:tagLst>
</file>

<file path=ppt/tags/tag24.xml><?xml version="1.0" encoding="utf-8"?>
<p:tagLst xmlns:a="http://schemas.openxmlformats.org/drawingml/2006/main" xmlns:r="http://schemas.openxmlformats.org/officeDocument/2006/relationships" xmlns:p="http://schemas.openxmlformats.org/presentationml/2006/main">
  <p:tag name="NOPREFERENCE" val="False"/>
</p:tagLst>
</file>

<file path=ppt/tags/tag25.xml><?xml version="1.0" encoding="utf-8"?>
<p:tagLst xmlns:a="http://schemas.openxmlformats.org/drawingml/2006/main" xmlns:r="http://schemas.openxmlformats.org/officeDocument/2006/relationships" xmlns:p="http://schemas.openxmlformats.org/presentationml/2006/main">
  <p:tag name="NOPREFERENCE" val="False"/>
</p:tagLst>
</file>

<file path=ppt/tags/tag26.xml><?xml version="1.0" encoding="utf-8"?>
<p:tagLst xmlns:a="http://schemas.openxmlformats.org/drawingml/2006/main" xmlns:r="http://schemas.openxmlformats.org/officeDocument/2006/relationships" xmlns:p="http://schemas.openxmlformats.org/presentationml/2006/main">
  <p:tag name="NOPREFERENCE" val="False"/>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NOPREFERENCE" val="False"/>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NOPREFERENCE" val="False"/>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NOPREFERENCE" val="False"/>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 name="SLIDEGUID" val="D7594769B8584064AB27F99B5BDF9FB9"/>
  <p:tag name="SLIDEID" val="D7594769B8584064AB27F99B5BDF9FB9"/>
  <p:tag name="SLIDEORDER" val="1"/>
  <p:tag name="SLIDETYPE" val="Q"/>
  <p:tag name="DEMOGRAPHIC" val="False"/>
  <p:tag name="SPEEDSCORING" val="False"/>
  <p:tag name="CORRECTPOINTVALUE" val="1"/>
  <p:tag name="INCORRECTPOINTVALUE" val="0"/>
  <p:tag name="VALUEFORMAT" val="0%"/>
  <p:tag name="QUESTIONALIAS" val="Crack and HIV"/>
  <p:tag name="ANSWERSALIAS" val="Crack users were more likely to develop new AIDS-defining illnesses than non-users|smicln|Crack interacts negatively with HIV antiretrovirals|smicln|Positive crack users are less likely to have received HIV care.|smicln|Crack users had greater CD4 cell loss and higher HIV-1 RNA levels"/>
  <p:tag name="RESPONSESGATHERED" val="False"/>
  <p:tag name="VALUES" val="No Value|smicln|No Value|smicln|No Value|smicln|No Value"/>
</p:tagLst>
</file>

<file path=ppt/tags/tag38.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264"/>
  <p:tag name="FONTSIZE" val="32"/>
  <p:tag name="BULLETTYPE" val="ppBulletAlphaUCPeriod"/>
  <p:tag name="ANSWERTEXT" val="Crack users were more likely to develop new AIDS-defining illnesses than non-users&#10;Crack interacts negatively with HIV antiretrovirals&#10;Positive crack users are less likely to have received HIV care.&#10;Crack users had greater CD4 cell loss and higher HIV-1 RNA levels"/>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40.xml><?xml version="1.0" encoding="utf-8"?>
<p:tagLst xmlns:a="http://schemas.openxmlformats.org/drawingml/2006/main" xmlns:r="http://schemas.openxmlformats.org/officeDocument/2006/relationships" xmlns:p="http://schemas.openxmlformats.org/presentationml/2006/main">
  <p:tag name="NOPREFERENCE" val="False"/>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NOPREFERENCE" val="False"/>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NOPREFERENCE" val="False"/>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NOPREFERENCE" val="False"/>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NOPREFERENCE" val="False"/>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50.xml><?xml version="1.0" encoding="utf-8"?>
<p:tagLst xmlns:a="http://schemas.openxmlformats.org/drawingml/2006/main" xmlns:r="http://schemas.openxmlformats.org/officeDocument/2006/relationships" xmlns:p="http://schemas.openxmlformats.org/presentationml/2006/main">
  <p:tag name="NOPREFERENCE" val="False"/>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NOPREFERENCE" val="False"/>
  <p:tag name="SLIDEID" val="EFDFDD8697B14F13BF4DB5A66478B4AB"/>
  <p:tag name="SLIDETYPE" val="Q"/>
  <p:tag name="DEMOGRAPHIC" val="False"/>
  <p:tag name="SPEEDSCORING" val="False"/>
  <p:tag name="CORRECTPOINTVALUE" val="1"/>
  <p:tag name="INCORRECTPOINTVALUE" val="0"/>
  <p:tag name="VALUEFORMAT" val="0%"/>
  <p:tag name="SLIDEORDER" val="2"/>
  <p:tag name="SLIDEGUID" val="7F5E59BCD22B44B9AB3D1275991F74F1"/>
  <p:tag name="DELIMITERS" val="3.1"/>
  <p:tag name="QUESTIONALIAS" val="Race-Ethnicity of Crack  Treatment Admissions"/>
  <p:tag name="ANSWERSALIAS" val="Hispanic/Latino|smicln|White/Caucasian |smicln|Black/African American|smicln|Other"/>
  <p:tag name="TOTALRESPONSES" val="30"/>
  <p:tag name="RESPONSECOUNT" val="30"/>
  <p:tag name="SLICED" val="False"/>
  <p:tag name="RESPONSES" val="4;1;4;3;3;3;3;2;1;2;1;4;4;4;4;4;2;2;1;4;1;3;4;2;4;4;4;2;4;4;"/>
  <p:tag name="CHARTSTRINGSTD" val="5 6 5 14"/>
  <p:tag name="CHARTSTRINGREV" val="14 5 6 5"/>
  <p:tag name="CHARTSTRINGSTDPER" val="0.166666666666667 0.2 0.166666666666667 0.466666666666667"/>
  <p:tag name="CHARTSTRINGREVPER" val="0.466666666666667 0.166666666666667 0.2 0.166666666666667"/>
  <p:tag name="RESPONSESGATHERED" val="False"/>
  <p:tag name="VALUES" val="No Value|smicln|No Value|smicln|No Value|smicln|No Value"/>
</p:tagLst>
</file>

<file path=ppt/tags/tag53.xml><?xml version="1.0" encoding="utf-8"?>
<p:tagLst xmlns:a="http://schemas.openxmlformats.org/drawingml/2006/main" xmlns:r="http://schemas.openxmlformats.org/officeDocument/2006/relationships" xmlns:p="http://schemas.openxmlformats.org/presentationml/2006/main">
  <p:tag name="ANSWERBULLETS" val="1"/>
  <p:tag name="OLDNUMANSWERS" val="4"/>
  <p:tag name="TEXTLENGTH" val="61"/>
  <p:tag name="FONTSIZE" val="32"/>
  <p:tag name="BULLETTYPE" val="ppBulletAlphaUCPeriod"/>
  <p:tag name="ANSWERTEXT" val="Hispanic/Latino&#10;White/Caucasian &#10;Black/African American&#10;Other"/>
</p:tagLst>
</file>

<file path=ppt/tags/tag54.xml><?xml version="1.0" encoding="utf-8"?>
<p:tagLst xmlns:a="http://schemas.openxmlformats.org/drawingml/2006/main" xmlns:r="http://schemas.openxmlformats.org/officeDocument/2006/relationships" xmlns:p="http://schemas.openxmlformats.org/presentationml/2006/main">
  <p:tag name="NOPREFERENCE" val="False"/>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NOPREFERENCE" val="False"/>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NOPREFERENCE" val="False"/>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60.xml><?xml version="1.0" encoding="utf-8"?>
<p:tagLst xmlns:a="http://schemas.openxmlformats.org/drawingml/2006/main" xmlns:r="http://schemas.openxmlformats.org/officeDocument/2006/relationships" xmlns:p="http://schemas.openxmlformats.org/presentationml/2006/main">
  <p:tag name="NOPREFERENCE" val="False"/>
  <p:tag name="SLIDEID" val="7626118BF1224D7FA33254BD59D86149"/>
  <p:tag name="SLIDETYPE" val="Q"/>
  <p:tag name="DEMOGRAPHIC" val="False"/>
  <p:tag name="SPEEDSCORING" val="False"/>
  <p:tag name="CORRECTPOINTVALUE" val="1"/>
  <p:tag name="INCORRECTPOINTVALUE" val="0"/>
  <p:tag name="QUESTIONALIAS" val="Pre-Test Question"/>
  <p:tag name="VALUEFORMAT" val="0%"/>
  <p:tag name="SLIDEORDER" val="2"/>
  <p:tag name="SLIDEGUID" val="272E669ED0024F70A247C36A4DE96E51"/>
  <p:tag name="ANSWERSALIAS" val="True|smicln|False"/>
  <p:tag name="DELIMITERS" val="3.1"/>
  <p:tag name="VALUES" val="Incorrect|smicln|Correct"/>
  <p:tag name="RESPONSESGATHERED" val="False"/>
</p:tagLst>
</file>

<file path=ppt/tags/tag61.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0"/>
  <p:tag name="BULLETTYPE" val="ppBulletAlphaUCPeriod"/>
  <p:tag name="ANSWERTEXT" val="True&#10;False"/>
  <p:tag name="OLDNUMANSWERS" val="2"/>
</p:tagLst>
</file>

<file path=ppt/tags/tag62.xml><?xml version="1.0" encoding="utf-8"?>
<p:tagLst xmlns:a="http://schemas.openxmlformats.org/drawingml/2006/main" xmlns:r="http://schemas.openxmlformats.org/officeDocument/2006/relationships" xmlns:p="http://schemas.openxmlformats.org/presentationml/2006/main">
  <p:tag name="NOPREFERENCE" val="False"/>
  <p:tag name="SLIDEGUID" val="EFDFDD8697B14F13BF4DB5A66478B4AB"/>
  <p:tag name="SLIDEID" val="EFDFDD8697B14F13BF4DB5A66478B4AB"/>
  <p:tag name="SLIDEORDER" val="1"/>
  <p:tag name="SLIDETYPE" val="Q"/>
  <p:tag name="DEMOGRAPHIC" val="False"/>
  <p:tag name="SPEEDSCORING" val="False"/>
  <p:tag name="CORRECTPOINTVALUE" val="1"/>
  <p:tag name="INCORRECTPOINTVALUE" val="0"/>
  <p:tag name="QUESTIONALIAS" val="Pre-Test Question"/>
  <p:tag name="VALUEFORMAT" val="0%"/>
  <p:tag name="ANSWERSALIAS" val="Causing a release of excess dopamine|smicln|Blocking dopamine transporters|smicln|Activating dopamine receptors|smicln|Selectively inhibiting serotonin re-uptake"/>
  <p:tag name="TOTALRESPONSES" val="30"/>
  <p:tag name="RESPONSECOUNT" val="30"/>
  <p:tag name="SLICED" val="False"/>
  <p:tag name="RESPONSES" val="4;1;2;1;1;1;4;4;4;1;1;4;2;4;2;1;1;2;2;4;1;3;3;4;2;3;3;2;4;3;"/>
  <p:tag name="CHARTSTRINGSTD" val="9 7 5 9"/>
  <p:tag name="CHARTSTRINGREV" val="9 5 7 9"/>
  <p:tag name="CHARTSTRINGSTDPER" val="0.3 0.233333333333333 0.166666666666667 0.3"/>
  <p:tag name="CHARTSTRINGREVPER" val="0.3 0.166666666666667 0.233333333333333 0.3"/>
  <p:tag name="VALUES" val="No Value|smicln|No Value|smicln|No Value|smicln|No Value"/>
  <p:tag name="RESPONSESGATHERED" val="False"/>
</p:tagLst>
</file>

<file path=ppt/tags/tag63.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64.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65.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66.xml><?xml version="1.0" encoding="utf-8"?>
<p:tagLst xmlns:a="http://schemas.openxmlformats.org/drawingml/2006/main" xmlns:r="http://schemas.openxmlformats.org/officeDocument/2006/relationships" xmlns:p="http://schemas.openxmlformats.org/presentationml/2006/main">
  <p:tag name="NOPREFERENCE" val="False"/>
  <p:tag name="SLIDEGUID" val="C5BE93C465294AB888B342D0E542104C"/>
  <p:tag name="SLIDEID" val="C5BE93C465294AB888B342D0E542104C"/>
  <p:tag name="SLIDEORDER" val="1"/>
  <p:tag name="SLIDETYPE" val="Q"/>
  <p:tag name="DEMOGRAPHIC" val="False"/>
  <p:tag name="SPEEDSCORING" val="False"/>
  <p:tag name="CORRECTPOINTVALUE" val="1"/>
  <p:tag name="INCORRECTPOINTVALUE" val="0"/>
  <p:tag name="QUESTIONALIAS" val="Pre-Test Question"/>
  <p:tag name="VALUEFORMAT" val="0%"/>
  <p:tag name="ANSWERSALIAS" val="Vivid dreams|smicln|Fatigue|smicln|Dysphoric mood|smicln|Increased appetite|smicln|All of the above"/>
  <p:tag name="VALUES" val="No Value|smicln|No Value|smicln|No Value|smicln|No Value|smicln|No Value"/>
  <p:tag name="RESPONSESGATHERED" val="False"/>
</p:tagLst>
</file>

<file path=ppt/tags/tag67.xml><?xml version="1.0" encoding="utf-8"?>
<p:tagLst xmlns:a="http://schemas.openxmlformats.org/drawingml/2006/main" xmlns:r="http://schemas.openxmlformats.org/officeDocument/2006/relationships" xmlns:p="http://schemas.openxmlformats.org/presentationml/2006/main">
  <p:tag name="ANSWERBULLETS" val="3"/>
  <p:tag name="TEXTLENGTH" val="71"/>
  <p:tag name="FONTSIZE" val="32"/>
  <p:tag name="BULLETTYPE" val="ppBulletAlphaUCPeriod"/>
  <p:tag name="ANSWERTEXT" val="Vivid dreams&#10;Fatigue&#10;Dysphoric mood&#10;Increased appetite&#10;All of the above"/>
  <p:tag name="OLDNUMANSWERS" val="5"/>
</p:tagLst>
</file>

<file path=ppt/tags/tag68.xml><?xml version="1.0" encoding="utf-8"?>
<p:tagLst xmlns:a="http://schemas.openxmlformats.org/drawingml/2006/main" xmlns:r="http://schemas.openxmlformats.org/officeDocument/2006/relationships" xmlns:p="http://schemas.openxmlformats.org/presentationml/2006/main">
  <p:tag name="NOPREFERENCE" val="False"/>
  <p:tag name="SLIDEID" val="92C18B785B27432F9D5508EF210C543A"/>
  <p:tag name="SLIDETYPE" val="Q"/>
  <p:tag name="DEMOGRAPHIC" val="False"/>
  <p:tag name="SPEEDSCORING" val="False"/>
  <p:tag name="CORRECTPOINTVALUE" val="1"/>
  <p:tag name="INCORRECTPOINTVALUE" val="0"/>
  <p:tag name="VALUEFORMAT" val="0%"/>
  <p:tag name="DELIMITERS" val="3.1"/>
  <p:tag name="QUESTIONALIAS" val="Post-Test Question"/>
  <p:tag name="ANSWERSALIAS" val="True|smicln|False"/>
  <p:tag name="SLIDEORDER" val="3"/>
  <p:tag name="SLIDEGUID" val="4CB7FFA88CB441B79D091C2222A1B74B"/>
  <p:tag name="VALUES" val="Correct|smicln|Incorrect"/>
  <p:tag name="RESPONSESGATHERED" val="False"/>
</p:tagLst>
</file>

<file path=ppt/tags/tag6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ags/tag7.xml><?xml version="1.0" encoding="utf-8"?>
<p:tagLst xmlns:a="http://schemas.openxmlformats.org/drawingml/2006/main" xmlns:r="http://schemas.openxmlformats.org/officeDocument/2006/relationships" xmlns:p="http://schemas.openxmlformats.org/presentationml/2006/main">
  <p:tag name="ANSWERBULLETS" val="3"/>
  <p:tag name="TEXTLENGTH" val="140"/>
  <p:tag name="FONTSIZE" val="32"/>
  <p:tag name="BULLETTYPE" val="ppBulletAlphaUCPeriod"/>
  <p:tag name="ANSWERTEXT" val="Causing a release of excess dopamine&#10;Blocking dopamine transporters&#10;Activating dopamine receptors&#10;Selectively inhibiting serotonin re-uptake"/>
  <p:tag name="OLDNUMANSWERS" val="4"/>
</p:tagLst>
</file>

<file path=ppt/tags/tag70.xml><?xml version="1.0" encoding="utf-8"?>
<p:tagLst xmlns:a="http://schemas.openxmlformats.org/drawingml/2006/main" xmlns:r="http://schemas.openxmlformats.org/officeDocument/2006/relationships" xmlns:p="http://schemas.openxmlformats.org/presentationml/2006/main">
  <p:tag name="NOPREFERENCE" val="False"/>
</p:tagLst>
</file>

<file path=ppt/tags/tag71.xml><?xml version="1.0" encoding="utf-8"?>
<p:tagLst xmlns:a="http://schemas.openxmlformats.org/drawingml/2006/main" xmlns:r="http://schemas.openxmlformats.org/officeDocument/2006/relationships" xmlns:p="http://schemas.openxmlformats.org/presentationml/2006/main">
  <p:tag name="NOPREFERENCE" val="False"/>
</p:tagLst>
</file>

<file path=ppt/tags/tag72.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SLIDEGUID" val="EBFB765BBEE149CBB572B9727B493DEB"/>
  <p:tag name="SLIDEID" val="EBFB765BBEE149CBB572B9727B493DEB"/>
  <p:tag name="SLIDEORDER" val="1"/>
  <p:tag name="SLIDETYPE" val="Q"/>
  <p:tag name="DEMOGRAPHIC" val="False"/>
  <p:tag name="SPEEDSCORING" val="False"/>
  <p:tag name="CORRECTPOINTVALUE" val="1"/>
  <p:tag name="INCORRECTPOINTVALUE" val="0"/>
  <p:tag name="QUESTIONALIAS" val="Pre-Test Question"/>
  <p:tag name="VALUEFORMAT" val="0%"/>
  <p:tag name="ANSWERSALIAS" val="True|smicln|False"/>
  <p:tag name="VALUES" val="No Value|smicln|No Value"/>
  <p:tag name="RESPONSESGATHERED" val="False"/>
</p:tagLst>
</file>

<file path=ppt/tags/tag9.xml><?xml version="1.0" encoding="utf-8"?>
<p:tagLst xmlns:a="http://schemas.openxmlformats.org/drawingml/2006/main" xmlns:r="http://schemas.openxmlformats.org/officeDocument/2006/relationships" xmlns:p="http://schemas.openxmlformats.org/presentationml/2006/main">
  <p:tag name="ANSWERBULLETS" val="3"/>
  <p:tag name="TEXTLENGTH" val="10"/>
  <p:tag name="FONTSIZE" val="32"/>
  <p:tag name="BULLETTYPE" val="ppBulletAlphaUCPeriod"/>
  <p:tag name="ANSWERTEXT" val="True&#10;False"/>
  <p:tag name="OLDNUMANSWERS" val="2"/>
</p:tagLst>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themeOverride>
</file>

<file path=docProps/app.xml><?xml version="1.0" encoding="utf-8"?>
<Properties xmlns="http://schemas.openxmlformats.org/officeDocument/2006/extended-properties" xmlns:vt="http://schemas.openxmlformats.org/officeDocument/2006/docPropsVTypes">
  <Template/>
  <TotalTime>6996</TotalTime>
  <Words>22903</Words>
  <Application>Microsoft Office PowerPoint</Application>
  <PresentationFormat>On-screen Show (4:3)</PresentationFormat>
  <Paragraphs>1708</Paragraphs>
  <Slides>125</Slides>
  <Notes>125</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34" baseType="lpstr">
      <vt:lpstr>Arial</vt:lpstr>
      <vt:lpstr>Calibri</vt:lpstr>
      <vt:lpstr>Corbel</vt:lpstr>
      <vt:lpstr>Times New Roman</vt:lpstr>
      <vt:lpstr>Wingdings</vt:lpstr>
      <vt:lpstr>Wingdings 3</vt:lpstr>
      <vt:lpstr>Depth</vt:lpstr>
      <vt:lpstr>Chart</vt:lpstr>
      <vt:lpstr>Microsoft Excel Chart</vt:lpstr>
      <vt:lpstr>Cocaine, Methamphetamine, and HIV:  What Clinicians Need to Know</vt:lpstr>
      <vt:lpstr>Training Collaborators and Special Acknowledgements</vt:lpstr>
      <vt:lpstr>Test Your Knowledge</vt:lpstr>
      <vt:lpstr>Pre-Test Question</vt:lpstr>
      <vt:lpstr>Pre-Test Question</vt:lpstr>
      <vt:lpstr>Pre-Test Question</vt:lpstr>
      <vt:lpstr>Pre-Test Question</vt:lpstr>
      <vt:lpstr>PowerPoint Presentation</vt:lpstr>
      <vt:lpstr>Introductions</vt:lpstr>
      <vt:lpstr>Educational Objectives  At the end of this training session, participants will be able to:</vt:lpstr>
      <vt:lpstr>Educational Objectives, continued  At the end of this training session, participants will be able to:</vt:lpstr>
      <vt:lpstr>Patterns and Trends in the  Use of Methamphetamine and Cocaine </vt:lpstr>
      <vt:lpstr>Greatest Drug Threat Represented Regionally as Reported by State and Local Agencies: 2013-2015</vt:lpstr>
      <vt:lpstr>Methamphetamine Lab Incidents: 2004 vs. 2014</vt:lpstr>
      <vt:lpstr>Environmental Effects of Meth</vt:lpstr>
      <vt:lpstr>Percentage of Items Identified in DEA’s National Forensic Laboratory Information System: January 2005-September 2015</vt:lpstr>
      <vt:lpstr>Top Drug Offenses, by State</vt:lpstr>
      <vt:lpstr>Numbers of Past Month Illicit Drug Users among People Aged 12 or Older: 2015</vt:lpstr>
      <vt:lpstr>The Prevalence of Substance Use Disorders in the General US Population: 2015</vt:lpstr>
      <vt:lpstr>Primary Substance of Abuse at Admission: 2004-2014</vt:lpstr>
      <vt:lpstr>A Pattern of Poly Substance Use is the Norm, Rather than the Exception among Stimulant Treatment Admissions: 2014</vt:lpstr>
      <vt:lpstr>What Do You Think?</vt:lpstr>
      <vt:lpstr>What Do You Think?</vt:lpstr>
      <vt:lpstr>Stimulant Treatment Admissions, by Gender, Age, and Race/Ethnicity: 2014</vt:lpstr>
      <vt:lpstr>Primary Stimulant Rates, by State/Jurisdiction: 2004-2014</vt:lpstr>
      <vt:lpstr>Past 3o Day Use of Stimulants among  8th, 10th, and 12th Graders: 2016</vt:lpstr>
      <vt:lpstr>PowerPoint Presentation</vt:lpstr>
      <vt:lpstr>Stimulant Use and HIV Testing Status among LA County Treatment Discharges: FY 2015-16</vt:lpstr>
      <vt:lpstr>Stimulants:  What are We Talking About?</vt:lpstr>
      <vt:lpstr>The Broader Classification: Stimulants</vt:lpstr>
      <vt:lpstr>Forms of Cocaine</vt:lpstr>
      <vt:lpstr>Crack in More Detail</vt:lpstr>
      <vt:lpstr>PowerPoint Presentation</vt:lpstr>
      <vt:lpstr>A Quick History of Methamphetamine</vt:lpstr>
      <vt:lpstr>Methamphetamine Manufacturing Processes – Three Methods</vt:lpstr>
      <vt:lpstr>Purity vs. Potency</vt:lpstr>
      <vt:lpstr>Differences in PSE and P2P Methods of Methamphetamine Manufacture</vt:lpstr>
      <vt:lpstr>Let’s Take a Look at  Normal Dopamine Functioning</vt:lpstr>
      <vt:lpstr>PowerPoint Presentation</vt:lpstr>
      <vt:lpstr>How Does Cocaine Work in the Brain?</vt:lpstr>
      <vt:lpstr>How the Brain Responds to Cocaine</vt:lpstr>
      <vt:lpstr>Acute Effects of Crack/Cocaine</vt:lpstr>
      <vt:lpstr>Dopamine (D2) Receptor Availability</vt:lpstr>
      <vt:lpstr>Long-Term Impact of Cocaine Use</vt:lpstr>
      <vt:lpstr>Beyond Dopamine Reward Circuitry: Brain Glucose Metabolism</vt:lpstr>
      <vt:lpstr>Long-Term Effects of Crack/Cocaine</vt:lpstr>
      <vt:lpstr>Medical Consequences of Crack/Cocaine</vt:lpstr>
      <vt:lpstr>Stimulant Intoxication and  Withdrawal Syndromes (DSM-5)</vt:lpstr>
      <vt:lpstr>Adverse Effects of Cocaine Differ by Route of Administration</vt:lpstr>
      <vt:lpstr>Effects of Cocaine Use During Pregnancy</vt:lpstr>
      <vt:lpstr>A Long-Term Research Study  Debunks the “Crack Baby” Myth</vt:lpstr>
      <vt:lpstr>Methamphetamine Acute Physical Effects </vt:lpstr>
      <vt:lpstr>How the Brain Responds to Meth</vt:lpstr>
      <vt:lpstr>PowerPoint Presentation</vt:lpstr>
      <vt:lpstr>Methamphetamine Acute Psychological Effects</vt:lpstr>
      <vt:lpstr>Methamphetamine Chronic Physical Effects </vt:lpstr>
      <vt:lpstr>PowerPoint Presentation</vt:lpstr>
      <vt:lpstr>Methamphetamine Chronic Psychological Effects </vt:lpstr>
      <vt:lpstr>Effects of Maternal Methamphetamine Use</vt:lpstr>
      <vt:lpstr>Infant Development, Environment, and Lifestyle Study (IDEAL)</vt:lpstr>
      <vt:lpstr>IDEAL Follow-up Study – School-Aged Outcomes</vt:lpstr>
      <vt:lpstr>PowerPoint Presentation</vt:lpstr>
      <vt:lpstr>Cocaine vs. Methamphetamine</vt:lpstr>
      <vt:lpstr>Differences in Patterns of Use: Methamphetamine vs. Cocaine</vt:lpstr>
      <vt:lpstr>Differences between Stimulant and Comparison Groups on tests requiring perceptual speed</vt:lpstr>
      <vt:lpstr>Memory Difference between Stimulant and Comparison Groups</vt:lpstr>
      <vt:lpstr>The Street Cost of Stimulants </vt:lpstr>
      <vt:lpstr>“Linked Epidemics”:  Stimulant Use Disorders and HIV/AIDS</vt:lpstr>
      <vt:lpstr>The Scope and Impact of HIV in the United States</vt:lpstr>
      <vt:lpstr>The Scope and Impact of HIV in the United States</vt:lpstr>
      <vt:lpstr>Why is it important that  we know about the HIV &amp; STD  risk behavior of our patients?</vt:lpstr>
      <vt:lpstr>Special Populations: MSM, Sexual Risk, and HIV</vt:lpstr>
      <vt:lpstr>Substance Use and HIV Risk</vt:lpstr>
      <vt:lpstr>What do you think?</vt:lpstr>
      <vt:lpstr>Crack/Cocaine Users and  Access to Medical Care</vt:lpstr>
      <vt:lpstr>Cocaine and Its Impact on HIV Infection and Disease Progression</vt:lpstr>
      <vt:lpstr>Cocaine Use and Immune System Disruption</vt:lpstr>
      <vt:lpstr>Cocaine Use a Significant  Risk Factor for Teens</vt:lpstr>
      <vt:lpstr>Cocaine and HIV  Antiretrovirals</vt:lpstr>
      <vt:lpstr>Methamphetamine and HIV in MSM:  A Time-to-Response Association? </vt:lpstr>
      <vt:lpstr>Implications for Interventions </vt:lpstr>
      <vt:lpstr>Methamphetamine and Its Impact on  HIV Infection and Disease Progression</vt:lpstr>
      <vt:lpstr>Methamphetamine Use May Accelerate HIV Reproduction</vt:lpstr>
      <vt:lpstr>The Effect of Methamphetamine on the Brain of a Person Infected with HIV</vt:lpstr>
      <vt:lpstr>Functional Deficits due to HIV and Methamphetamine Use</vt:lpstr>
      <vt:lpstr>Functional Deficits due to HIV and Methamphetamine Use</vt:lpstr>
      <vt:lpstr>Case Study #1: Determining Service Needs</vt:lpstr>
      <vt:lpstr>Effective Treatment Interventions for Stimulant Use Disorders</vt:lpstr>
      <vt:lpstr>What Treatments are Effective for Stimulant Users?</vt:lpstr>
      <vt:lpstr>What about  Pharmacological Interventions?</vt:lpstr>
      <vt:lpstr>Behavioral Treatments</vt:lpstr>
      <vt:lpstr>Behavioral Approach #1:  Cognitive Behavioral Therapy (CBT)</vt:lpstr>
      <vt:lpstr>What CBT Skills can Clinicians Use when Working with People who Use Stimulants?</vt:lpstr>
      <vt:lpstr>Behavioral Approach #2:  Matrix Model</vt:lpstr>
      <vt:lpstr>Behavioral Approach #3:  Motivational Interviewing (MI)</vt:lpstr>
      <vt:lpstr>MI: Basic Principles and Micro-Skills</vt:lpstr>
      <vt:lpstr>Behavioral Approach #4:  Contingency Management (CM)</vt:lpstr>
      <vt:lpstr>Behavioral Approach #5:  12-Step Facilitation Therapy</vt:lpstr>
      <vt:lpstr>Therapeutic Communities (TCs)</vt:lpstr>
      <vt:lpstr>PowerPoint Presentation</vt:lpstr>
      <vt:lpstr>A Gay-Specific Cognitive Behavioral Therapy Intervention</vt:lpstr>
      <vt:lpstr>PowerPoint Presentation</vt:lpstr>
      <vt:lpstr>NREPP – Other Evidence-Based Interventions for Stimulant Users</vt:lpstr>
      <vt:lpstr>What Do You Think?</vt:lpstr>
      <vt:lpstr>Some Final Clinical Considerations for Working with Stimulant Users</vt:lpstr>
      <vt:lpstr>Tip #1: Become Comfortable with the Topics You will Discuss on a Regular Basis</vt:lpstr>
      <vt:lpstr>Tip #2: Identify Multiple Ways of Describing Sexual Risk Behaviors</vt:lpstr>
      <vt:lpstr>Tip #3: Practice Asking  Questions Out Loud</vt:lpstr>
      <vt:lpstr>Tip #4: Keep it Professional  and Be Prepared</vt:lpstr>
      <vt:lpstr>Tip #5: Discuss Issues of Sex, Sexuality, HIV Disclosure, and Stigma</vt:lpstr>
      <vt:lpstr>Case Study #2: Referring for Services</vt:lpstr>
      <vt:lpstr>Infectious Disease Risk-Reduction Strategies: Smoking Stimulants</vt:lpstr>
      <vt:lpstr>Infectious Disease Risk-Reduction Strategies: Injecting Stimulants</vt:lpstr>
      <vt:lpstr>Infectious Disease Risk-Reduction Strategies: Having Sex While Using Stimulants</vt:lpstr>
      <vt:lpstr>PrEP/PEP</vt:lpstr>
      <vt:lpstr>Concluding Thoughts</vt:lpstr>
      <vt:lpstr>What Did You Learn?</vt:lpstr>
      <vt:lpstr>Post-Test Question</vt:lpstr>
      <vt:lpstr>Post-Test Question</vt:lpstr>
      <vt:lpstr>Post-Test Question</vt:lpstr>
      <vt:lpstr>Post-Test Question</vt:lpstr>
      <vt:lpstr>PowerPoint Presentation</vt:lpstr>
      <vt:lpstr>Take Home Points for Clinicians </vt:lpstr>
      <vt:lpstr>Key Resources</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Methamphetamine, HIV and the LGBT Populations</dc:title>
  <dc:creator>Beth Rutkowski</dc:creator>
  <cp:lastModifiedBy>Beth Rutkowski</cp:lastModifiedBy>
  <cp:revision>623</cp:revision>
  <cp:lastPrinted>2011-05-20T16:38:47Z</cp:lastPrinted>
  <dcterms:created xsi:type="dcterms:W3CDTF">2009-12-08T19:31:41Z</dcterms:created>
  <dcterms:modified xsi:type="dcterms:W3CDTF">2017-08-02T16:31:50Z</dcterms:modified>
</cp:coreProperties>
</file>