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8"/>
  </p:notesMasterIdLst>
  <p:sldIdLst>
    <p:sldId id="256" r:id="rId2"/>
    <p:sldId id="257" r:id="rId3"/>
    <p:sldId id="298" r:id="rId4"/>
    <p:sldId id="264" r:id="rId5"/>
    <p:sldId id="265" r:id="rId6"/>
    <p:sldId id="258" r:id="rId7"/>
    <p:sldId id="259" r:id="rId8"/>
    <p:sldId id="260" r:id="rId9"/>
    <p:sldId id="261" r:id="rId10"/>
    <p:sldId id="262" r:id="rId11"/>
    <p:sldId id="263" r:id="rId12"/>
    <p:sldId id="266" r:id="rId13"/>
    <p:sldId id="267" r:id="rId14"/>
    <p:sldId id="268" r:id="rId15"/>
    <p:sldId id="269" r:id="rId16"/>
    <p:sldId id="270" r:id="rId17"/>
    <p:sldId id="280" r:id="rId18"/>
    <p:sldId id="277" r:id="rId19"/>
    <p:sldId id="278" r:id="rId20"/>
    <p:sldId id="279" r:id="rId21"/>
    <p:sldId id="281" r:id="rId22"/>
    <p:sldId id="324" r:id="rId23"/>
    <p:sldId id="325" r:id="rId24"/>
    <p:sldId id="326" r:id="rId25"/>
    <p:sldId id="282" r:id="rId26"/>
    <p:sldId id="285" r:id="rId27"/>
    <p:sldId id="286" r:id="rId28"/>
    <p:sldId id="287" r:id="rId29"/>
    <p:sldId id="392" r:id="rId30"/>
    <p:sldId id="369" r:id="rId31"/>
    <p:sldId id="376" r:id="rId32"/>
    <p:sldId id="296" r:id="rId33"/>
    <p:sldId id="271" r:id="rId34"/>
    <p:sldId id="387" r:id="rId35"/>
    <p:sldId id="381" r:id="rId36"/>
    <p:sldId id="382" r:id="rId37"/>
    <p:sldId id="383" r:id="rId38"/>
    <p:sldId id="393" r:id="rId39"/>
    <p:sldId id="384" r:id="rId40"/>
    <p:sldId id="385" r:id="rId41"/>
    <p:sldId id="368" r:id="rId42"/>
    <p:sldId id="377" r:id="rId43"/>
    <p:sldId id="378" r:id="rId44"/>
    <p:sldId id="386" r:id="rId45"/>
    <p:sldId id="380" r:id="rId46"/>
    <p:sldId id="372" r:id="rId47"/>
    <p:sldId id="373" r:id="rId48"/>
    <p:sldId id="374" r:id="rId49"/>
    <p:sldId id="272" r:id="rId50"/>
    <p:sldId id="363" r:id="rId51"/>
    <p:sldId id="365" r:id="rId52"/>
    <p:sldId id="367" r:id="rId53"/>
    <p:sldId id="366" r:id="rId54"/>
    <p:sldId id="321" r:id="rId55"/>
    <p:sldId id="291" r:id="rId56"/>
    <p:sldId id="355" r:id="rId57"/>
    <p:sldId id="364" r:id="rId58"/>
    <p:sldId id="391" r:id="rId59"/>
    <p:sldId id="350" r:id="rId60"/>
    <p:sldId id="293" r:id="rId61"/>
    <p:sldId id="354" r:id="rId62"/>
    <p:sldId id="370" r:id="rId63"/>
    <p:sldId id="356" r:id="rId64"/>
    <p:sldId id="357" r:id="rId65"/>
    <p:sldId id="358" r:id="rId66"/>
    <p:sldId id="359" r:id="rId67"/>
    <p:sldId id="360" r:id="rId68"/>
    <p:sldId id="361" r:id="rId69"/>
    <p:sldId id="362" r:id="rId70"/>
    <p:sldId id="294" r:id="rId71"/>
    <p:sldId id="292" r:id="rId72"/>
    <p:sldId id="348" r:id="rId73"/>
    <p:sldId id="349" r:id="rId74"/>
    <p:sldId id="295" r:id="rId75"/>
    <p:sldId id="273" r:id="rId76"/>
    <p:sldId id="312" r:id="rId77"/>
    <p:sldId id="322" r:id="rId78"/>
    <p:sldId id="313" r:id="rId79"/>
    <p:sldId id="314" r:id="rId80"/>
    <p:sldId id="323" r:id="rId81"/>
    <p:sldId id="315" r:id="rId82"/>
    <p:sldId id="389" r:id="rId83"/>
    <p:sldId id="390" r:id="rId84"/>
    <p:sldId id="316" r:id="rId85"/>
    <p:sldId id="388" r:id="rId86"/>
    <p:sldId id="311" r:id="rId87"/>
    <p:sldId id="297" r:id="rId88"/>
    <p:sldId id="328" r:id="rId89"/>
    <p:sldId id="327" r:id="rId90"/>
    <p:sldId id="329" r:id="rId91"/>
    <p:sldId id="330" r:id="rId92"/>
    <p:sldId id="331" r:id="rId93"/>
    <p:sldId id="332" r:id="rId94"/>
    <p:sldId id="333" r:id="rId95"/>
    <p:sldId id="274" r:id="rId96"/>
    <p:sldId id="317" r:id="rId97"/>
    <p:sldId id="318" r:id="rId98"/>
    <p:sldId id="319" r:id="rId99"/>
    <p:sldId id="320" r:id="rId100"/>
    <p:sldId id="310" r:id="rId101"/>
    <p:sldId id="334" r:id="rId102"/>
    <p:sldId id="335" r:id="rId103"/>
    <p:sldId id="337" r:id="rId104"/>
    <p:sldId id="336" r:id="rId105"/>
    <p:sldId id="338" r:id="rId106"/>
    <p:sldId id="339" r:id="rId107"/>
    <p:sldId id="340" r:id="rId108"/>
    <p:sldId id="341" r:id="rId109"/>
    <p:sldId id="342" r:id="rId110"/>
    <p:sldId id="343" r:id="rId111"/>
    <p:sldId id="344" r:id="rId112"/>
    <p:sldId id="345" r:id="rId113"/>
    <p:sldId id="346" r:id="rId114"/>
    <p:sldId id="351" r:id="rId115"/>
    <p:sldId id="347" r:id="rId116"/>
    <p:sldId id="275" r:id="rId117"/>
    <p:sldId id="305" r:id="rId118"/>
    <p:sldId id="306" r:id="rId119"/>
    <p:sldId id="375" r:id="rId120"/>
    <p:sldId id="299" r:id="rId121"/>
    <p:sldId id="300" r:id="rId122"/>
    <p:sldId id="301" r:id="rId123"/>
    <p:sldId id="302" r:id="rId124"/>
    <p:sldId id="303" r:id="rId125"/>
    <p:sldId id="304" r:id="rId126"/>
    <p:sldId id="309" r:id="rId1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74" autoAdjust="0"/>
  </p:normalViewPr>
  <p:slideViewPr>
    <p:cSldViewPr snapToGrid="0">
      <p:cViewPr varScale="1">
        <p:scale>
          <a:sx n="95" d="100"/>
          <a:sy n="95" d="100"/>
        </p:scale>
        <p:origin x="1134" y="84"/>
      </p:cViewPr>
      <p:guideLst/>
    </p:cSldViewPr>
  </p:slideViewPr>
  <p:notesTextViewPr>
    <p:cViewPr>
      <p:scale>
        <a:sx n="3" d="2"/>
        <a:sy n="3" d="2"/>
      </p:scale>
      <p:origin x="0" y="0"/>
    </p:cViewPr>
  </p:notesTextViewPr>
  <p:sorterViewPr>
    <p:cViewPr varScale="1">
      <p:scale>
        <a:sx n="100" d="100"/>
        <a:sy n="100" d="100"/>
      </p:scale>
      <p:origin x="0" y="-172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Annual </c:v>
                </c:pt>
              </c:strCache>
            </c:strRef>
          </c:tx>
          <c:spPr>
            <a:solidFill>
              <a:schemeClr val="accent1"/>
            </a:solidFill>
            <a:ln>
              <a:noFill/>
            </a:ln>
            <a:effectLst/>
          </c:spPr>
          <c:invertIfNegative val="0"/>
          <c:dLbls>
            <c:dLbl>
              <c:idx val="0"/>
              <c:tx>
                <c:rich>
                  <a:bodyPr/>
                  <a:lstStyle/>
                  <a:p>
                    <a:fld id="{2E75D2B6-4D4C-47E4-9834-5AC0A52BB309}"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1FC-4735-AD64-77E9A8509544}"/>
                </c:ext>
              </c:extLst>
            </c:dLbl>
            <c:dLbl>
              <c:idx val="1"/>
              <c:tx>
                <c:rich>
                  <a:bodyPr/>
                  <a:lstStyle/>
                  <a:p>
                    <a:fld id="{2866B4E8-8E93-43F9-B234-648548D8ABAA}"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1FC-4735-AD64-77E9A8509544}"/>
                </c:ext>
              </c:extLst>
            </c:dLbl>
            <c:dLbl>
              <c:idx val="2"/>
              <c:tx>
                <c:rich>
                  <a:bodyPr/>
                  <a:lstStyle/>
                  <a:p>
                    <a:fld id="{2F69467F-CAFB-497A-AFF4-3A6E07A90419}"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1FC-4735-AD64-77E9A8509544}"/>
                </c:ext>
              </c:extLst>
            </c:dLbl>
            <c:dLbl>
              <c:idx val="3"/>
              <c:tx>
                <c:rich>
                  <a:bodyPr/>
                  <a:lstStyle/>
                  <a:p>
                    <a:fld id="{A851AAE4-075C-40BC-ACD7-26623F8C90B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1FC-4735-AD64-77E9A8509544}"/>
                </c:ext>
              </c:extLst>
            </c:dLbl>
            <c:dLbl>
              <c:idx val="4"/>
              <c:tx>
                <c:rich>
                  <a:bodyPr/>
                  <a:lstStyle/>
                  <a:p>
                    <a:fld id="{2E8AB1D5-3893-48AE-BB6B-B5848CDB3C2E}" type="VALUE">
                      <a:rPr lang="en-US" smtClean="0"/>
                      <a:pPr/>
                      <a:t>[VALUE]</a:t>
                    </a:fld>
                    <a:r>
                      <a:rPr lang="en-US" smtClean="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1FC-4735-AD64-77E9A85095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Prevalence</c:v>
                </c:pt>
                <c:pt idx="1">
                  <c:v>Native American Respondents</c:v>
                </c:pt>
                <c:pt idx="2">
                  <c:v>Younger Respondents</c:v>
                </c:pt>
                <c:pt idx="3">
                  <c:v>Male Respondents</c:v>
                </c:pt>
                <c:pt idx="4">
                  <c:v>White Respondents </c:v>
                </c:pt>
              </c:strCache>
            </c:strRef>
          </c:cat>
          <c:val>
            <c:numRef>
              <c:f>Sheet1!$B$2:$B$6</c:f>
              <c:numCache>
                <c:formatCode>General</c:formatCode>
                <c:ptCount val="5"/>
                <c:pt idx="0">
                  <c:v>13.9</c:v>
                </c:pt>
                <c:pt idx="1">
                  <c:v>19.2</c:v>
                </c:pt>
                <c:pt idx="2">
                  <c:v>26.7</c:v>
                </c:pt>
                <c:pt idx="3">
                  <c:v>17.600000000000001</c:v>
                </c:pt>
                <c:pt idx="4">
                  <c:v>14</c:v>
                </c:pt>
              </c:numCache>
            </c:numRef>
          </c:val>
          <c:extLst>
            <c:ext xmlns:c16="http://schemas.microsoft.com/office/drawing/2014/chart" uri="{C3380CC4-5D6E-409C-BE32-E72D297353CC}">
              <c16:uniqueId val="{00000000-71FC-4735-AD64-77E9A8509544}"/>
            </c:ext>
          </c:extLst>
        </c:ser>
        <c:ser>
          <c:idx val="1"/>
          <c:order val="1"/>
          <c:tx>
            <c:strRef>
              <c:f>Sheet1!$C$1</c:f>
              <c:strCache>
                <c:ptCount val="1"/>
                <c:pt idx="0">
                  <c:v>Lifetime</c:v>
                </c:pt>
              </c:strCache>
            </c:strRef>
          </c:tx>
          <c:spPr>
            <a:solidFill>
              <a:schemeClr val="accent2"/>
            </a:solidFill>
            <a:ln>
              <a:noFill/>
            </a:ln>
            <a:effectLst/>
          </c:spPr>
          <c:invertIfNegative val="0"/>
          <c:dLbls>
            <c:dLbl>
              <c:idx val="0"/>
              <c:tx>
                <c:rich>
                  <a:bodyPr/>
                  <a:lstStyle/>
                  <a:p>
                    <a:r>
                      <a:rPr lang="en-US" dirty="0" smtClean="0"/>
                      <a:t>29.1%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FC-4735-AD64-77E9A8509544}"/>
                </c:ext>
              </c:extLst>
            </c:dLbl>
            <c:dLbl>
              <c:idx val="1"/>
              <c:tx>
                <c:rich>
                  <a:bodyPr/>
                  <a:lstStyle/>
                  <a:p>
                    <a:fld id="{2A189DB4-FBF2-48BD-B014-CBA926CCE614}"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1FC-4735-AD64-77E9A8509544}"/>
                </c:ext>
              </c:extLst>
            </c:dLbl>
            <c:dLbl>
              <c:idx val="2"/>
              <c:tx>
                <c:rich>
                  <a:bodyPr/>
                  <a:lstStyle/>
                  <a:p>
                    <a:fld id="{1A271C7E-BDCD-4F0B-8E6D-BE7ECBD4DE7D}" type="VALUE">
                      <a:rPr lang="en-US" smtClean="0"/>
                      <a:pPr/>
                      <a:t>[VALUE]</a:t>
                    </a:fld>
                    <a:r>
                      <a:rPr lang="en-US" smtClean="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1FC-4735-AD64-77E9A8509544}"/>
                </c:ext>
              </c:extLst>
            </c:dLbl>
            <c:dLbl>
              <c:idx val="3"/>
              <c:tx>
                <c:rich>
                  <a:bodyPr/>
                  <a:lstStyle/>
                  <a:p>
                    <a:fld id="{6EA1BA36-21EA-4EB9-9E1C-5793A2F0DEA4}"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1FC-4735-AD64-77E9A8509544}"/>
                </c:ext>
              </c:extLst>
            </c:dLbl>
            <c:dLbl>
              <c:idx val="4"/>
              <c:tx>
                <c:rich>
                  <a:bodyPr/>
                  <a:lstStyle/>
                  <a:p>
                    <a:fld id="{A94354B1-C685-44EE-A800-DE5B87C58BFA}"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1FC-4735-AD64-77E9A85095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 Prevalence</c:v>
                </c:pt>
                <c:pt idx="1">
                  <c:v>Native American Respondents</c:v>
                </c:pt>
                <c:pt idx="2">
                  <c:v>Younger Respondents</c:v>
                </c:pt>
                <c:pt idx="3">
                  <c:v>Male Respondents</c:v>
                </c:pt>
                <c:pt idx="4">
                  <c:v>White Respondents </c:v>
                </c:pt>
              </c:strCache>
            </c:strRef>
          </c:cat>
          <c:val>
            <c:numRef>
              <c:f>Sheet1!$C$2:$C$6</c:f>
              <c:numCache>
                <c:formatCode>General</c:formatCode>
                <c:ptCount val="5"/>
                <c:pt idx="0">
                  <c:v>29.1</c:v>
                </c:pt>
                <c:pt idx="1">
                  <c:v>43.4</c:v>
                </c:pt>
                <c:pt idx="2">
                  <c:v>37</c:v>
                </c:pt>
                <c:pt idx="3">
                  <c:v>36</c:v>
                </c:pt>
                <c:pt idx="4">
                  <c:v>32.6</c:v>
                </c:pt>
              </c:numCache>
            </c:numRef>
          </c:val>
          <c:extLst>
            <c:ext xmlns:c16="http://schemas.microsoft.com/office/drawing/2014/chart" uri="{C3380CC4-5D6E-409C-BE32-E72D297353CC}">
              <c16:uniqueId val="{00000001-71FC-4735-AD64-77E9A8509544}"/>
            </c:ext>
          </c:extLst>
        </c:ser>
        <c:dLbls>
          <c:showLegendKey val="0"/>
          <c:showVal val="0"/>
          <c:showCatName val="0"/>
          <c:showSerName val="0"/>
          <c:showPercent val="0"/>
          <c:showBubbleSize val="0"/>
        </c:dLbls>
        <c:gapWidth val="219"/>
        <c:overlap val="-27"/>
        <c:axId val="26695520"/>
        <c:axId val="26695848"/>
      </c:barChart>
      <c:catAx>
        <c:axId val="2669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695848"/>
        <c:crosses val="autoZero"/>
        <c:auto val="1"/>
        <c:lblAlgn val="ctr"/>
        <c:lblOffset val="100"/>
        <c:noMultiLvlLbl val="0"/>
      </c:catAx>
      <c:valAx>
        <c:axId val="26695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69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8th Graders</c:v>
                </c:pt>
              </c:strCache>
            </c:strRef>
          </c:tx>
          <c:spPr>
            <a:solidFill>
              <a:schemeClr val="accent1"/>
            </a:solidFill>
            <a:ln>
              <a:noFill/>
            </a:ln>
            <a:effectLst/>
          </c:spPr>
          <c:invertIfNegative val="0"/>
          <c:dLbls>
            <c:dLbl>
              <c:idx val="0"/>
              <c:tx>
                <c:rich>
                  <a:bodyPr/>
                  <a:lstStyle/>
                  <a:p>
                    <a:fld id="{D2ADF187-C8A9-408C-9715-E11EB49B748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D5A-43BF-8C11-D1B3B47BCB57}"/>
                </c:ext>
              </c:extLst>
            </c:dLbl>
            <c:dLbl>
              <c:idx val="1"/>
              <c:tx>
                <c:rich>
                  <a:bodyPr/>
                  <a:lstStyle/>
                  <a:p>
                    <a:fld id="{929753F4-6B5B-4898-8FE8-69B5D42C1D01}"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D5A-43BF-8C11-D1B3B47BCB57}"/>
                </c:ext>
              </c:extLst>
            </c:dLbl>
            <c:dLbl>
              <c:idx val="2"/>
              <c:tx>
                <c:rich>
                  <a:bodyPr/>
                  <a:lstStyle/>
                  <a:p>
                    <a:fld id="{CBFA0B6E-CBE1-4503-9F22-9715AF17377A}"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Sheet1!$B$2:$B$4</c:f>
              <c:numCache>
                <c:formatCode>General</c:formatCode>
                <c:ptCount val="3"/>
                <c:pt idx="0">
                  <c:v>23.5</c:v>
                </c:pt>
                <c:pt idx="1">
                  <c:v>9.1999999999999993</c:v>
                </c:pt>
                <c:pt idx="2">
                  <c:v>18</c:v>
                </c:pt>
              </c:numCache>
            </c:numRef>
          </c:val>
          <c:extLst>
            <c:ext xmlns:c16="http://schemas.microsoft.com/office/drawing/2014/chart" uri="{C3380CC4-5D6E-409C-BE32-E72D297353CC}">
              <c16:uniqueId val="{00000000-5D5A-43BF-8C11-D1B3B47BCB57}"/>
            </c:ext>
          </c:extLst>
        </c:ser>
        <c:ser>
          <c:idx val="1"/>
          <c:order val="1"/>
          <c:tx>
            <c:strRef>
              <c:f>Sheet1!$C$1</c:f>
              <c:strCache>
                <c:ptCount val="1"/>
                <c:pt idx="0">
                  <c:v>10th Graders</c:v>
                </c:pt>
              </c:strCache>
            </c:strRef>
          </c:tx>
          <c:spPr>
            <a:solidFill>
              <a:schemeClr val="accent2"/>
            </a:solidFill>
            <a:ln>
              <a:noFill/>
            </a:ln>
            <a:effectLst/>
          </c:spPr>
          <c:invertIfNegative val="0"/>
          <c:dLbls>
            <c:dLbl>
              <c:idx val="0"/>
              <c:tx>
                <c:rich>
                  <a:bodyPr/>
                  <a:lstStyle/>
                  <a:p>
                    <a:fld id="{9492997E-3A8A-43C1-9E1D-2C1A8F0847BC}"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D5A-43BF-8C11-D1B3B47BCB57}"/>
                </c:ext>
              </c:extLst>
            </c:dLbl>
            <c:dLbl>
              <c:idx val="1"/>
              <c:tx>
                <c:rich>
                  <a:bodyPr/>
                  <a:lstStyle/>
                  <a:p>
                    <a:fld id="{4485801E-145E-45C1-BEE8-0B7A259146E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D5A-43BF-8C11-D1B3B47BCB57}"/>
                </c:ext>
              </c:extLst>
            </c:dLbl>
            <c:dLbl>
              <c:idx val="2"/>
              <c:tx>
                <c:rich>
                  <a:bodyPr/>
                  <a:lstStyle/>
                  <a:p>
                    <a:fld id="{942B9A76-CB34-42BB-B107-05722E9D5B84}"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Sheet1!$C$2:$C$4</c:f>
              <c:numCache>
                <c:formatCode>General</c:formatCode>
                <c:ptCount val="3"/>
                <c:pt idx="0">
                  <c:v>43</c:v>
                </c:pt>
                <c:pt idx="1">
                  <c:v>26.2</c:v>
                </c:pt>
                <c:pt idx="2">
                  <c:v>35.9</c:v>
                </c:pt>
              </c:numCache>
            </c:numRef>
          </c:val>
          <c:extLst>
            <c:ext xmlns:c16="http://schemas.microsoft.com/office/drawing/2014/chart" uri="{C3380CC4-5D6E-409C-BE32-E72D297353CC}">
              <c16:uniqueId val="{00000001-5D5A-43BF-8C11-D1B3B47BCB57}"/>
            </c:ext>
          </c:extLst>
        </c:ser>
        <c:ser>
          <c:idx val="2"/>
          <c:order val="2"/>
          <c:tx>
            <c:strRef>
              <c:f>Sheet1!$D$1</c:f>
              <c:strCache>
                <c:ptCount val="1"/>
                <c:pt idx="0">
                  <c:v>12th Graders</c:v>
                </c:pt>
              </c:strCache>
            </c:strRef>
          </c:tx>
          <c:spPr>
            <a:solidFill>
              <a:schemeClr val="accent3"/>
            </a:solidFill>
            <a:ln>
              <a:noFill/>
            </a:ln>
            <a:effectLst/>
          </c:spPr>
          <c:invertIfNegative val="0"/>
          <c:dLbls>
            <c:dLbl>
              <c:idx val="0"/>
              <c:tx>
                <c:rich>
                  <a:bodyPr/>
                  <a:lstStyle/>
                  <a:p>
                    <a:fld id="{7BE39CCE-32BA-45B6-AEB9-6DBFE7E37CB1}"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D5A-43BF-8C11-D1B3B47BCB57}"/>
                </c:ext>
              </c:extLst>
            </c:dLbl>
            <c:dLbl>
              <c:idx val="1"/>
              <c:tx>
                <c:rich>
                  <a:bodyPr/>
                  <a:lstStyle/>
                  <a:p>
                    <a:fld id="{4C21A6B3-3150-4A3B-BD2C-C1F77A14607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D5A-43BF-8C11-D1B3B47BCB57}"/>
                </c:ext>
              </c:extLst>
            </c:dLbl>
            <c:dLbl>
              <c:idx val="2"/>
              <c:tx>
                <c:rich>
                  <a:bodyPr/>
                  <a:lstStyle/>
                  <a:p>
                    <a:fld id="{D8E2AFB6-F8F2-416F-9F78-3214DAC2D702}"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Sheet1!$D$2:$D$4</c:f>
              <c:numCache>
                <c:formatCode>General</c:formatCode>
                <c:ptCount val="3"/>
                <c:pt idx="0">
                  <c:v>58.5</c:v>
                </c:pt>
                <c:pt idx="1">
                  <c:v>42.9</c:v>
                </c:pt>
                <c:pt idx="2">
                  <c:v>50.4</c:v>
                </c:pt>
              </c:numCache>
            </c:numRef>
          </c:val>
          <c:extLst>
            <c:ext xmlns:c16="http://schemas.microsoft.com/office/drawing/2014/chart" uri="{C3380CC4-5D6E-409C-BE32-E72D297353CC}">
              <c16:uniqueId val="{00000002-5D5A-43BF-8C11-D1B3B47BCB57}"/>
            </c:ext>
          </c:extLst>
        </c:ser>
        <c:dLbls>
          <c:showLegendKey val="0"/>
          <c:showVal val="0"/>
          <c:showCatName val="0"/>
          <c:showSerName val="0"/>
          <c:showPercent val="0"/>
          <c:showBubbleSize val="0"/>
        </c:dLbls>
        <c:gapWidth val="219"/>
        <c:overlap val="-27"/>
        <c:axId val="501312792"/>
        <c:axId val="501312136"/>
      </c:barChart>
      <c:catAx>
        <c:axId val="50131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312136"/>
        <c:crosses val="autoZero"/>
        <c:auto val="1"/>
        <c:lblAlgn val="ctr"/>
        <c:lblOffset val="100"/>
        <c:noMultiLvlLbl val="0"/>
      </c:catAx>
      <c:valAx>
        <c:axId val="50131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312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8th Graders</c:v>
                </c:pt>
              </c:strCache>
            </c:strRef>
          </c:tx>
          <c:spPr>
            <a:solidFill>
              <a:schemeClr val="accent1"/>
            </a:solidFill>
            <a:ln>
              <a:noFill/>
            </a:ln>
            <a:effectLst/>
          </c:spPr>
          <c:invertIfNegative val="0"/>
          <c:dLbls>
            <c:dLbl>
              <c:idx val="0"/>
              <c:tx>
                <c:rich>
                  <a:bodyPr/>
                  <a:lstStyle/>
                  <a:p>
                    <a:fld id="{D2ADF187-C8A9-408C-9715-E11EB49B748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D5A-43BF-8C11-D1B3B47BCB57}"/>
                </c:ext>
              </c:extLst>
            </c:dLbl>
            <c:dLbl>
              <c:idx val="1"/>
              <c:tx>
                <c:rich>
                  <a:bodyPr/>
                  <a:lstStyle/>
                  <a:p>
                    <a:fld id="{929753F4-6B5B-4898-8FE8-69B5D42C1D01}"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D5A-43BF-8C11-D1B3B47BCB57}"/>
                </c:ext>
              </c:extLst>
            </c:dLbl>
            <c:dLbl>
              <c:idx val="2"/>
              <c:tx>
                <c:rich>
                  <a:bodyPr/>
                  <a:lstStyle/>
                  <a:p>
                    <a:fld id="{CBFA0B6E-CBE1-4503-9F22-9715AF17377A}"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Sheet1!$B$2:$B$4</c:f>
              <c:numCache>
                <c:formatCode>General</c:formatCode>
                <c:ptCount val="3"/>
                <c:pt idx="0">
                  <c:v>8.1999999999999993</c:v>
                </c:pt>
                <c:pt idx="1">
                  <c:v>2.1</c:v>
                </c:pt>
                <c:pt idx="2">
                  <c:v>4.9000000000000004</c:v>
                </c:pt>
              </c:numCache>
            </c:numRef>
          </c:val>
          <c:extLst>
            <c:ext xmlns:c16="http://schemas.microsoft.com/office/drawing/2014/chart" uri="{C3380CC4-5D6E-409C-BE32-E72D297353CC}">
              <c16:uniqueId val="{00000000-5D5A-43BF-8C11-D1B3B47BCB57}"/>
            </c:ext>
          </c:extLst>
        </c:ser>
        <c:ser>
          <c:idx val="1"/>
          <c:order val="1"/>
          <c:tx>
            <c:strRef>
              <c:f>Sheet1!$C$1</c:f>
              <c:strCache>
                <c:ptCount val="1"/>
                <c:pt idx="0">
                  <c:v>10th Graders</c:v>
                </c:pt>
              </c:strCache>
            </c:strRef>
          </c:tx>
          <c:spPr>
            <a:solidFill>
              <a:schemeClr val="accent2"/>
            </a:solidFill>
            <a:ln>
              <a:noFill/>
            </a:ln>
            <a:effectLst/>
          </c:spPr>
          <c:invertIfNegative val="0"/>
          <c:dLbls>
            <c:dLbl>
              <c:idx val="0"/>
              <c:tx>
                <c:rich>
                  <a:bodyPr/>
                  <a:lstStyle/>
                  <a:p>
                    <a:fld id="{9492997E-3A8A-43C1-9E1D-2C1A8F0847BC}"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D5A-43BF-8C11-D1B3B47BCB57}"/>
                </c:ext>
              </c:extLst>
            </c:dLbl>
            <c:dLbl>
              <c:idx val="1"/>
              <c:tx>
                <c:rich>
                  <a:bodyPr/>
                  <a:lstStyle/>
                  <a:p>
                    <a:fld id="{4485801E-145E-45C1-BEE8-0B7A259146ED}"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D5A-43BF-8C11-D1B3B47BCB57}"/>
                </c:ext>
              </c:extLst>
            </c:dLbl>
            <c:dLbl>
              <c:idx val="2"/>
              <c:tx>
                <c:rich>
                  <a:bodyPr/>
                  <a:lstStyle/>
                  <a:p>
                    <a:fld id="{942B9A76-CB34-42BB-B107-05722E9D5B84}"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Sheet1!$C$2:$C$4</c:f>
              <c:numCache>
                <c:formatCode>General</c:formatCode>
                <c:ptCount val="3"/>
                <c:pt idx="0">
                  <c:v>18.600000000000001</c:v>
                </c:pt>
                <c:pt idx="1">
                  <c:v>8.4</c:v>
                </c:pt>
                <c:pt idx="2">
                  <c:v>11.8</c:v>
                </c:pt>
              </c:numCache>
            </c:numRef>
          </c:val>
          <c:extLst>
            <c:ext xmlns:c16="http://schemas.microsoft.com/office/drawing/2014/chart" uri="{C3380CC4-5D6E-409C-BE32-E72D297353CC}">
              <c16:uniqueId val="{00000001-5D5A-43BF-8C11-D1B3B47BCB57}"/>
            </c:ext>
          </c:extLst>
        </c:ser>
        <c:ser>
          <c:idx val="2"/>
          <c:order val="2"/>
          <c:tx>
            <c:strRef>
              <c:f>Sheet1!$D$1</c:f>
              <c:strCache>
                <c:ptCount val="1"/>
                <c:pt idx="0">
                  <c:v>12th Graders</c:v>
                </c:pt>
              </c:strCache>
            </c:strRef>
          </c:tx>
          <c:spPr>
            <a:solidFill>
              <a:schemeClr val="accent3"/>
            </a:solidFill>
            <a:ln>
              <a:noFill/>
            </a:ln>
            <a:effectLst/>
          </c:spPr>
          <c:invertIfNegative val="0"/>
          <c:dLbls>
            <c:dLbl>
              <c:idx val="0"/>
              <c:tx>
                <c:rich>
                  <a:bodyPr/>
                  <a:lstStyle/>
                  <a:p>
                    <a:fld id="{7BE39CCE-32BA-45B6-AEB9-6DBFE7E37CB1}"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D5A-43BF-8C11-D1B3B47BCB57}"/>
                </c:ext>
              </c:extLst>
            </c:dLbl>
            <c:dLbl>
              <c:idx val="1"/>
              <c:tx>
                <c:rich>
                  <a:bodyPr/>
                  <a:lstStyle/>
                  <a:p>
                    <a:fld id="{4C21A6B3-3150-4A3B-BD2C-C1F77A14607B}"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D5A-43BF-8C11-D1B3B47BCB57}"/>
                </c:ext>
              </c:extLst>
            </c:dLbl>
            <c:dLbl>
              <c:idx val="2"/>
              <c:tx>
                <c:rich>
                  <a:bodyPr/>
                  <a:lstStyle/>
                  <a:p>
                    <a:fld id="{D8E2AFB6-F8F2-416F-9F78-3214DAC2D702}" type="VALUE">
                      <a:rPr lang="en-US" smtClean="0"/>
                      <a:pPr/>
                      <a:t>[VALUE]</a:t>
                    </a:fld>
                    <a:r>
                      <a:rPr lang="en-US"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D5A-43BF-8C11-D1B3B47BCB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Alcohol Use</c:v>
                </c:pt>
                <c:pt idx="1">
                  <c:v>Been Drunk</c:v>
                </c:pt>
                <c:pt idx="2">
                  <c:v>Flavored Alcohol Beverages</c:v>
                </c:pt>
              </c:strCache>
            </c:strRef>
          </c:cat>
          <c:val>
            <c:numRef>
              <c:f>Sheet1!$D$2:$D$4</c:f>
              <c:numCache>
                <c:formatCode>General</c:formatCode>
                <c:ptCount val="3"/>
                <c:pt idx="0">
                  <c:v>30.2</c:v>
                </c:pt>
                <c:pt idx="1">
                  <c:v>17.5</c:v>
                </c:pt>
                <c:pt idx="2">
                  <c:v>18.100000000000001</c:v>
                </c:pt>
              </c:numCache>
            </c:numRef>
          </c:val>
          <c:extLst>
            <c:ext xmlns:c16="http://schemas.microsoft.com/office/drawing/2014/chart" uri="{C3380CC4-5D6E-409C-BE32-E72D297353CC}">
              <c16:uniqueId val="{00000002-5D5A-43BF-8C11-D1B3B47BCB57}"/>
            </c:ext>
          </c:extLst>
        </c:ser>
        <c:dLbls>
          <c:showLegendKey val="0"/>
          <c:showVal val="0"/>
          <c:showCatName val="0"/>
          <c:showSerName val="0"/>
          <c:showPercent val="0"/>
          <c:showBubbleSize val="0"/>
        </c:dLbls>
        <c:gapWidth val="219"/>
        <c:overlap val="-27"/>
        <c:axId val="501312792"/>
        <c:axId val="501312136"/>
      </c:barChart>
      <c:catAx>
        <c:axId val="50131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312136"/>
        <c:crosses val="autoZero"/>
        <c:auto val="1"/>
        <c:lblAlgn val="ctr"/>
        <c:lblOffset val="100"/>
        <c:noMultiLvlLbl val="0"/>
      </c:catAx>
      <c:valAx>
        <c:axId val="50131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312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6F06F-03C9-47DB-A9BC-40FF1371C58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6417386-5A2F-4683-A147-26BF6BB2C4DF}">
      <dgm:prSet phldrT="[Text]"/>
      <dgm:spPr/>
      <dgm:t>
        <a:bodyPr/>
        <a:lstStyle/>
        <a:p>
          <a:r>
            <a:rPr lang="en-US" dirty="0" smtClean="0"/>
            <a:t>Endogenous opioids</a:t>
          </a:r>
          <a:endParaRPr lang="en-US" dirty="0"/>
        </a:p>
      </dgm:t>
    </dgm:pt>
    <dgm:pt modelId="{B5407BEB-22AD-41AE-A30B-B964AFC77C60}" type="parTrans" cxnId="{89FC2E50-AE31-45FA-AF98-5CC99111CF0B}">
      <dgm:prSet/>
      <dgm:spPr/>
      <dgm:t>
        <a:bodyPr/>
        <a:lstStyle/>
        <a:p>
          <a:endParaRPr lang="en-US"/>
        </a:p>
      </dgm:t>
    </dgm:pt>
    <dgm:pt modelId="{2A41F7C1-C3C6-436B-818D-751CF490D960}" type="sibTrans" cxnId="{89FC2E50-AE31-45FA-AF98-5CC99111CF0B}">
      <dgm:prSet/>
      <dgm:spPr/>
      <dgm:t>
        <a:bodyPr/>
        <a:lstStyle/>
        <a:p>
          <a:endParaRPr lang="en-US"/>
        </a:p>
      </dgm:t>
    </dgm:pt>
    <dgm:pt modelId="{D0150416-DACD-4AC8-A474-08922BF96997}">
      <dgm:prSet phldrT="[Text]"/>
      <dgm:spPr/>
      <dgm:t>
        <a:bodyPr/>
        <a:lstStyle/>
        <a:p>
          <a:r>
            <a:rPr lang="en-US" dirty="0" smtClean="0"/>
            <a:t>Deadens pain and causes euphoria</a:t>
          </a:r>
          <a:endParaRPr lang="en-US" dirty="0"/>
        </a:p>
      </dgm:t>
    </dgm:pt>
    <dgm:pt modelId="{A534984A-2900-4F65-9C6D-05F0182E5FA0}" type="parTrans" cxnId="{C8B646A5-40CF-4A82-AFFF-7342A7CB27BD}">
      <dgm:prSet/>
      <dgm:spPr/>
      <dgm:t>
        <a:bodyPr/>
        <a:lstStyle/>
        <a:p>
          <a:endParaRPr lang="en-US"/>
        </a:p>
      </dgm:t>
    </dgm:pt>
    <dgm:pt modelId="{D0688370-49FE-4CDB-ABB4-CCA587B24DD3}" type="sibTrans" cxnId="{C8B646A5-40CF-4A82-AFFF-7342A7CB27BD}">
      <dgm:prSet/>
      <dgm:spPr/>
      <dgm:t>
        <a:bodyPr/>
        <a:lstStyle/>
        <a:p>
          <a:endParaRPr lang="en-US"/>
        </a:p>
      </dgm:t>
    </dgm:pt>
    <dgm:pt modelId="{3CDA373F-02C7-4F86-8DF8-9FFD13D86F15}">
      <dgm:prSet phldrT="[Text]"/>
      <dgm:spPr/>
      <dgm:t>
        <a:bodyPr/>
        <a:lstStyle/>
        <a:p>
          <a:r>
            <a:rPr lang="en-US" dirty="0" smtClean="0"/>
            <a:t>Dopamine</a:t>
          </a:r>
          <a:endParaRPr lang="en-US" dirty="0"/>
        </a:p>
      </dgm:t>
    </dgm:pt>
    <dgm:pt modelId="{8AE6A25B-7E86-45E5-97A9-4F1737E0367E}" type="parTrans" cxnId="{20354CEB-DD35-414F-9F13-6188B60D315C}">
      <dgm:prSet/>
      <dgm:spPr/>
      <dgm:t>
        <a:bodyPr/>
        <a:lstStyle/>
        <a:p>
          <a:endParaRPr lang="en-US"/>
        </a:p>
      </dgm:t>
    </dgm:pt>
    <dgm:pt modelId="{28D98068-5329-4EB2-9164-5A28A9B9A3C4}" type="sibTrans" cxnId="{20354CEB-DD35-414F-9F13-6188B60D315C}">
      <dgm:prSet/>
      <dgm:spPr/>
      <dgm:t>
        <a:bodyPr/>
        <a:lstStyle/>
        <a:p>
          <a:endParaRPr lang="en-US"/>
        </a:p>
      </dgm:t>
    </dgm:pt>
    <dgm:pt modelId="{1CD09097-AE94-45B5-AE7D-962A8A5A910E}">
      <dgm:prSet phldrT="[Text]"/>
      <dgm:spPr/>
      <dgm:t>
        <a:bodyPr anchor="ctr"/>
        <a:lstStyle/>
        <a:p>
          <a:r>
            <a:rPr lang="en-US" dirty="0" smtClean="0"/>
            <a:t>Makes you happy</a:t>
          </a:r>
          <a:endParaRPr lang="en-US" dirty="0"/>
        </a:p>
      </dgm:t>
    </dgm:pt>
    <dgm:pt modelId="{E7984576-0C8F-497B-BBCA-2D314B182564}" type="parTrans" cxnId="{2289CE06-7CBE-4FF4-BD0A-7B15BC6C94E5}">
      <dgm:prSet/>
      <dgm:spPr/>
      <dgm:t>
        <a:bodyPr/>
        <a:lstStyle/>
        <a:p>
          <a:endParaRPr lang="en-US"/>
        </a:p>
      </dgm:t>
    </dgm:pt>
    <dgm:pt modelId="{D5FF6E16-5D9A-44B2-9442-1F7F238DAF50}" type="sibTrans" cxnId="{2289CE06-7CBE-4FF4-BD0A-7B15BC6C94E5}">
      <dgm:prSet/>
      <dgm:spPr/>
      <dgm:t>
        <a:bodyPr/>
        <a:lstStyle/>
        <a:p>
          <a:endParaRPr lang="en-US"/>
        </a:p>
      </dgm:t>
    </dgm:pt>
    <dgm:pt modelId="{8711337F-5E6C-4138-94B0-FFE3C2D26808}" type="pres">
      <dgm:prSet presAssocID="{1ED6F06F-03C9-47DB-A9BC-40FF1371C586}" presName="Name0" presStyleCnt="0">
        <dgm:presLayoutVars>
          <dgm:dir/>
          <dgm:animLvl val="lvl"/>
          <dgm:resizeHandles/>
        </dgm:presLayoutVars>
      </dgm:prSet>
      <dgm:spPr/>
      <dgm:t>
        <a:bodyPr/>
        <a:lstStyle/>
        <a:p>
          <a:endParaRPr lang="en-US"/>
        </a:p>
      </dgm:t>
    </dgm:pt>
    <dgm:pt modelId="{E9D3CFE5-36D3-4B03-9C72-8CF9D0284D67}" type="pres">
      <dgm:prSet presAssocID="{E6417386-5A2F-4683-A147-26BF6BB2C4DF}" presName="linNode" presStyleCnt="0"/>
      <dgm:spPr/>
    </dgm:pt>
    <dgm:pt modelId="{0BA04B39-DB5F-4604-814B-686673E5C245}" type="pres">
      <dgm:prSet presAssocID="{E6417386-5A2F-4683-A147-26BF6BB2C4DF}" presName="parentShp" presStyleLbl="node1" presStyleIdx="0" presStyleCnt="2">
        <dgm:presLayoutVars>
          <dgm:bulletEnabled val="1"/>
        </dgm:presLayoutVars>
      </dgm:prSet>
      <dgm:spPr/>
      <dgm:t>
        <a:bodyPr/>
        <a:lstStyle/>
        <a:p>
          <a:endParaRPr lang="en-US"/>
        </a:p>
      </dgm:t>
    </dgm:pt>
    <dgm:pt modelId="{7C5EF47A-1320-42B5-B5E3-855D265C030D}" type="pres">
      <dgm:prSet presAssocID="{E6417386-5A2F-4683-A147-26BF6BB2C4DF}" presName="childShp" presStyleLbl="bgAccFollowNode1" presStyleIdx="0" presStyleCnt="2">
        <dgm:presLayoutVars>
          <dgm:bulletEnabled val="1"/>
        </dgm:presLayoutVars>
      </dgm:prSet>
      <dgm:spPr/>
      <dgm:t>
        <a:bodyPr/>
        <a:lstStyle/>
        <a:p>
          <a:endParaRPr lang="en-US"/>
        </a:p>
      </dgm:t>
    </dgm:pt>
    <dgm:pt modelId="{9EAD1AA4-E162-45E3-A7FF-B90AD9B8648F}" type="pres">
      <dgm:prSet presAssocID="{2A41F7C1-C3C6-436B-818D-751CF490D960}" presName="spacing" presStyleCnt="0"/>
      <dgm:spPr/>
    </dgm:pt>
    <dgm:pt modelId="{9CA65283-4C87-46B0-857C-FC6C32D98337}" type="pres">
      <dgm:prSet presAssocID="{3CDA373F-02C7-4F86-8DF8-9FFD13D86F15}" presName="linNode" presStyleCnt="0"/>
      <dgm:spPr/>
    </dgm:pt>
    <dgm:pt modelId="{906D3F8B-95BC-4914-A69D-FA695F51FD21}" type="pres">
      <dgm:prSet presAssocID="{3CDA373F-02C7-4F86-8DF8-9FFD13D86F15}" presName="parentShp" presStyleLbl="node1" presStyleIdx="1" presStyleCnt="2">
        <dgm:presLayoutVars>
          <dgm:bulletEnabled val="1"/>
        </dgm:presLayoutVars>
      </dgm:prSet>
      <dgm:spPr/>
      <dgm:t>
        <a:bodyPr/>
        <a:lstStyle/>
        <a:p>
          <a:endParaRPr lang="en-US"/>
        </a:p>
      </dgm:t>
    </dgm:pt>
    <dgm:pt modelId="{C6BC5165-84DF-48E1-A61F-97B0A251639D}" type="pres">
      <dgm:prSet presAssocID="{3CDA373F-02C7-4F86-8DF8-9FFD13D86F15}" presName="childShp" presStyleLbl="bgAccFollowNode1" presStyleIdx="1" presStyleCnt="2">
        <dgm:presLayoutVars>
          <dgm:bulletEnabled val="1"/>
        </dgm:presLayoutVars>
      </dgm:prSet>
      <dgm:spPr/>
      <dgm:t>
        <a:bodyPr/>
        <a:lstStyle/>
        <a:p>
          <a:endParaRPr lang="en-US"/>
        </a:p>
      </dgm:t>
    </dgm:pt>
  </dgm:ptLst>
  <dgm:cxnLst>
    <dgm:cxn modelId="{E12C1F82-5AE6-4201-A5D2-562DF8A36955}" type="presOf" srcId="{1ED6F06F-03C9-47DB-A9BC-40FF1371C586}" destId="{8711337F-5E6C-4138-94B0-FFE3C2D26808}" srcOrd="0" destOrd="0" presId="urn:microsoft.com/office/officeart/2005/8/layout/vList6"/>
    <dgm:cxn modelId="{2289CE06-7CBE-4FF4-BD0A-7B15BC6C94E5}" srcId="{3CDA373F-02C7-4F86-8DF8-9FFD13D86F15}" destId="{1CD09097-AE94-45B5-AE7D-962A8A5A910E}" srcOrd="0" destOrd="0" parTransId="{E7984576-0C8F-497B-BBCA-2D314B182564}" sibTransId="{D5FF6E16-5D9A-44B2-9442-1F7F238DAF50}"/>
    <dgm:cxn modelId="{0BBDDE74-0E1C-47C1-942E-F6705F938E9D}" type="presOf" srcId="{1CD09097-AE94-45B5-AE7D-962A8A5A910E}" destId="{C6BC5165-84DF-48E1-A61F-97B0A251639D}" srcOrd="0" destOrd="0" presId="urn:microsoft.com/office/officeart/2005/8/layout/vList6"/>
    <dgm:cxn modelId="{C8B646A5-40CF-4A82-AFFF-7342A7CB27BD}" srcId="{E6417386-5A2F-4683-A147-26BF6BB2C4DF}" destId="{D0150416-DACD-4AC8-A474-08922BF96997}" srcOrd="0" destOrd="0" parTransId="{A534984A-2900-4F65-9C6D-05F0182E5FA0}" sibTransId="{D0688370-49FE-4CDB-ABB4-CCA587B24DD3}"/>
    <dgm:cxn modelId="{FFEAE7A5-F7F3-42DA-9754-51DFB49889C4}" type="presOf" srcId="{E6417386-5A2F-4683-A147-26BF6BB2C4DF}" destId="{0BA04B39-DB5F-4604-814B-686673E5C245}" srcOrd="0" destOrd="0" presId="urn:microsoft.com/office/officeart/2005/8/layout/vList6"/>
    <dgm:cxn modelId="{936C7CF3-D938-4409-9504-1E8599AAA63A}" type="presOf" srcId="{D0150416-DACD-4AC8-A474-08922BF96997}" destId="{7C5EF47A-1320-42B5-B5E3-855D265C030D}" srcOrd="0" destOrd="0" presId="urn:microsoft.com/office/officeart/2005/8/layout/vList6"/>
    <dgm:cxn modelId="{89FC2E50-AE31-45FA-AF98-5CC99111CF0B}" srcId="{1ED6F06F-03C9-47DB-A9BC-40FF1371C586}" destId="{E6417386-5A2F-4683-A147-26BF6BB2C4DF}" srcOrd="0" destOrd="0" parTransId="{B5407BEB-22AD-41AE-A30B-B964AFC77C60}" sibTransId="{2A41F7C1-C3C6-436B-818D-751CF490D960}"/>
    <dgm:cxn modelId="{38459421-779B-4567-B986-6D9C59BA83D6}" type="presOf" srcId="{3CDA373F-02C7-4F86-8DF8-9FFD13D86F15}" destId="{906D3F8B-95BC-4914-A69D-FA695F51FD21}" srcOrd="0" destOrd="0" presId="urn:microsoft.com/office/officeart/2005/8/layout/vList6"/>
    <dgm:cxn modelId="{20354CEB-DD35-414F-9F13-6188B60D315C}" srcId="{1ED6F06F-03C9-47DB-A9BC-40FF1371C586}" destId="{3CDA373F-02C7-4F86-8DF8-9FFD13D86F15}" srcOrd="1" destOrd="0" parTransId="{8AE6A25B-7E86-45E5-97A9-4F1737E0367E}" sibTransId="{28D98068-5329-4EB2-9164-5A28A9B9A3C4}"/>
    <dgm:cxn modelId="{B807FC1F-69BB-4831-B262-D2ECF6AFBA05}" type="presParOf" srcId="{8711337F-5E6C-4138-94B0-FFE3C2D26808}" destId="{E9D3CFE5-36D3-4B03-9C72-8CF9D0284D67}" srcOrd="0" destOrd="0" presId="urn:microsoft.com/office/officeart/2005/8/layout/vList6"/>
    <dgm:cxn modelId="{BFF0120A-21BC-4B55-BCE0-8387EBB36E37}" type="presParOf" srcId="{E9D3CFE5-36D3-4B03-9C72-8CF9D0284D67}" destId="{0BA04B39-DB5F-4604-814B-686673E5C245}" srcOrd="0" destOrd="0" presId="urn:microsoft.com/office/officeart/2005/8/layout/vList6"/>
    <dgm:cxn modelId="{C85393A6-DF9B-410D-BB31-12FE7C4B27C0}" type="presParOf" srcId="{E9D3CFE5-36D3-4B03-9C72-8CF9D0284D67}" destId="{7C5EF47A-1320-42B5-B5E3-855D265C030D}" srcOrd="1" destOrd="0" presId="urn:microsoft.com/office/officeart/2005/8/layout/vList6"/>
    <dgm:cxn modelId="{57A5B5D3-5191-4CF7-829C-CD1265943C88}" type="presParOf" srcId="{8711337F-5E6C-4138-94B0-FFE3C2D26808}" destId="{9EAD1AA4-E162-45E3-A7FF-B90AD9B8648F}" srcOrd="1" destOrd="0" presId="urn:microsoft.com/office/officeart/2005/8/layout/vList6"/>
    <dgm:cxn modelId="{D5BA1FF0-42E3-4471-8575-555B51EA7E5E}" type="presParOf" srcId="{8711337F-5E6C-4138-94B0-FFE3C2D26808}" destId="{9CA65283-4C87-46B0-857C-FC6C32D98337}" srcOrd="2" destOrd="0" presId="urn:microsoft.com/office/officeart/2005/8/layout/vList6"/>
    <dgm:cxn modelId="{2A16F400-A955-47A9-908B-F5DEBAE0669D}" type="presParOf" srcId="{9CA65283-4C87-46B0-857C-FC6C32D98337}" destId="{906D3F8B-95BC-4914-A69D-FA695F51FD21}" srcOrd="0" destOrd="0" presId="urn:microsoft.com/office/officeart/2005/8/layout/vList6"/>
    <dgm:cxn modelId="{31926A1C-5993-47F7-B3F8-D49841E6B477}" type="presParOf" srcId="{9CA65283-4C87-46B0-857C-FC6C32D98337}" destId="{C6BC5165-84DF-48E1-A61F-97B0A251639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D6F06F-03C9-47DB-A9BC-40FF1371C58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6417386-5A2F-4683-A147-26BF6BB2C4DF}">
      <dgm:prSet phldrT="[Text]"/>
      <dgm:spPr/>
      <dgm:t>
        <a:bodyPr/>
        <a:lstStyle/>
        <a:p>
          <a:r>
            <a:rPr lang="en-US" dirty="0" smtClean="0"/>
            <a:t>Glutamate</a:t>
          </a:r>
          <a:endParaRPr lang="en-US" dirty="0"/>
        </a:p>
      </dgm:t>
    </dgm:pt>
    <dgm:pt modelId="{B5407BEB-22AD-41AE-A30B-B964AFC77C60}" type="parTrans" cxnId="{89FC2E50-AE31-45FA-AF98-5CC99111CF0B}">
      <dgm:prSet/>
      <dgm:spPr/>
      <dgm:t>
        <a:bodyPr/>
        <a:lstStyle/>
        <a:p>
          <a:endParaRPr lang="en-US"/>
        </a:p>
      </dgm:t>
    </dgm:pt>
    <dgm:pt modelId="{2A41F7C1-C3C6-436B-818D-751CF490D960}" type="sibTrans" cxnId="{89FC2E50-AE31-45FA-AF98-5CC99111CF0B}">
      <dgm:prSet/>
      <dgm:spPr/>
      <dgm:t>
        <a:bodyPr/>
        <a:lstStyle/>
        <a:p>
          <a:endParaRPr lang="en-US"/>
        </a:p>
      </dgm:t>
    </dgm:pt>
    <dgm:pt modelId="{D0150416-DACD-4AC8-A474-08922BF96997}">
      <dgm:prSet phldrT="[Text]"/>
      <dgm:spPr/>
      <dgm:t>
        <a:bodyPr/>
        <a:lstStyle/>
        <a:p>
          <a:r>
            <a:rPr lang="en-US" dirty="0" smtClean="0"/>
            <a:t>Excitatory neurotransmitter</a:t>
          </a:r>
          <a:endParaRPr lang="en-US" dirty="0"/>
        </a:p>
      </dgm:t>
    </dgm:pt>
    <dgm:pt modelId="{A534984A-2900-4F65-9C6D-05F0182E5FA0}" type="parTrans" cxnId="{C8B646A5-40CF-4A82-AFFF-7342A7CB27BD}">
      <dgm:prSet/>
      <dgm:spPr/>
      <dgm:t>
        <a:bodyPr/>
        <a:lstStyle/>
        <a:p>
          <a:endParaRPr lang="en-US"/>
        </a:p>
      </dgm:t>
    </dgm:pt>
    <dgm:pt modelId="{D0688370-49FE-4CDB-ABB4-CCA587B24DD3}" type="sibTrans" cxnId="{C8B646A5-40CF-4A82-AFFF-7342A7CB27BD}">
      <dgm:prSet/>
      <dgm:spPr/>
      <dgm:t>
        <a:bodyPr/>
        <a:lstStyle/>
        <a:p>
          <a:endParaRPr lang="en-US"/>
        </a:p>
      </dgm:t>
    </dgm:pt>
    <dgm:pt modelId="{3CDA373F-02C7-4F86-8DF8-9FFD13D86F15}">
      <dgm:prSet phldrT="[Text]"/>
      <dgm:spPr/>
      <dgm:t>
        <a:bodyPr/>
        <a:lstStyle/>
        <a:p>
          <a:r>
            <a:rPr lang="en-US" dirty="0" smtClean="0"/>
            <a:t>GABA</a:t>
          </a:r>
          <a:endParaRPr lang="en-US" dirty="0"/>
        </a:p>
      </dgm:t>
    </dgm:pt>
    <dgm:pt modelId="{8AE6A25B-7E86-45E5-97A9-4F1737E0367E}" type="parTrans" cxnId="{20354CEB-DD35-414F-9F13-6188B60D315C}">
      <dgm:prSet/>
      <dgm:spPr/>
      <dgm:t>
        <a:bodyPr/>
        <a:lstStyle/>
        <a:p>
          <a:endParaRPr lang="en-US"/>
        </a:p>
      </dgm:t>
    </dgm:pt>
    <dgm:pt modelId="{28D98068-5329-4EB2-9164-5A28A9B9A3C4}" type="sibTrans" cxnId="{20354CEB-DD35-414F-9F13-6188B60D315C}">
      <dgm:prSet/>
      <dgm:spPr/>
      <dgm:t>
        <a:bodyPr/>
        <a:lstStyle/>
        <a:p>
          <a:endParaRPr lang="en-US"/>
        </a:p>
      </dgm:t>
    </dgm:pt>
    <dgm:pt modelId="{1CD09097-AE94-45B5-AE7D-962A8A5A910E}">
      <dgm:prSet phldrT="[Text]"/>
      <dgm:spPr/>
      <dgm:t>
        <a:bodyPr anchor="ctr"/>
        <a:lstStyle/>
        <a:p>
          <a:r>
            <a:rPr lang="en-US" dirty="0" smtClean="0"/>
            <a:t>Inhibitory neurotransmitter</a:t>
          </a:r>
          <a:endParaRPr lang="en-US" dirty="0"/>
        </a:p>
      </dgm:t>
    </dgm:pt>
    <dgm:pt modelId="{E7984576-0C8F-497B-BBCA-2D314B182564}" type="parTrans" cxnId="{2289CE06-7CBE-4FF4-BD0A-7B15BC6C94E5}">
      <dgm:prSet/>
      <dgm:spPr/>
      <dgm:t>
        <a:bodyPr/>
        <a:lstStyle/>
        <a:p>
          <a:endParaRPr lang="en-US"/>
        </a:p>
      </dgm:t>
    </dgm:pt>
    <dgm:pt modelId="{D5FF6E16-5D9A-44B2-9442-1F7F238DAF50}" type="sibTrans" cxnId="{2289CE06-7CBE-4FF4-BD0A-7B15BC6C94E5}">
      <dgm:prSet/>
      <dgm:spPr/>
      <dgm:t>
        <a:bodyPr/>
        <a:lstStyle/>
        <a:p>
          <a:endParaRPr lang="en-US"/>
        </a:p>
      </dgm:t>
    </dgm:pt>
    <dgm:pt modelId="{5515E7A9-7567-4B2E-8BE9-C7F599DC1222}">
      <dgm:prSet phldrT="[Text]"/>
      <dgm:spPr/>
      <dgm:t>
        <a:bodyPr/>
        <a:lstStyle/>
        <a:p>
          <a:r>
            <a:rPr lang="en-US" dirty="0" smtClean="0"/>
            <a:t>Speeds you up</a:t>
          </a:r>
          <a:endParaRPr lang="en-US" dirty="0"/>
        </a:p>
      </dgm:t>
    </dgm:pt>
    <dgm:pt modelId="{770E345F-FA04-4525-B83D-CF5D9A2D5B1A}" type="parTrans" cxnId="{EC3FC06E-6F71-4032-9358-87F299F4DAF8}">
      <dgm:prSet/>
      <dgm:spPr/>
      <dgm:t>
        <a:bodyPr/>
        <a:lstStyle/>
        <a:p>
          <a:endParaRPr lang="en-US"/>
        </a:p>
      </dgm:t>
    </dgm:pt>
    <dgm:pt modelId="{94B5F51B-C249-4FDD-9C06-02CBEE8D57BB}" type="sibTrans" cxnId="{EC3FC06E-6F71-4032-9358-87F299F4DAF8}">
      <dgm:prSet/>
      <dgm:spPr/>
      <dgm:t>
        <a:bodyPr/>
        <a:lstStyle/>
        <a:p>
          <a:endParaRPr lang="en-US"/>
        </a:p>
      </dgm:t>
    </dgm:pt>
    <dgm:pt modelId="{E7AE5225-F945-45F6-9B80-435BABBBEF8D}">
      <dgm:prSet phldrT="[Text]"/>
      <dgm:spPr/>
      <dgm:t>
        <a:bodyPr anchor="ctr"/>
        <a:lstStyle/>
        <a:p>
          <a:r>
            <a:rPr lang="en-US" dirty="0" smtClean="0"/>
            <a:t>Slows you down</a:t>
          </a:r>
          <a:endParaRPr lang="en-US" dirty="0"/>
        </a:p>
      </dgm:t>
    </dgm:pt>
    <dgm:pt modelId="{5F02F114-DE02-45FC-917C-38009856451F}" type="parTrans" cxnId="{1B67B294-2E3A-43E4-8601-3EA52E2AA37A}">
      <dgm:prSet/>
      <dgm:spPr/>
      <dgm:t>
        <a:bodyPr/>
        <a:lstStyle/>
        <a:p>
          <a:endParaRPr lang="en-US"/>
        </a:p>
      </dgm:t>
    </dgm:pt>
    <dgm:pt modelId="{8DFC2452-77B8-4685-9FF1-880B95C989C3}" type="sibTrans" cxnId="{1B67B294-2E3A-43E4-8601-3EA52E2AA37A}">
      <dgm:prSet/>
      <dgm:spPr/>
      <dgm:t>
        <a:bodyPr/>
        <a:lstStyle/>
        <a:p>
          <a:endParaRPr lang="en-US"/>
        </a:p>
      </dgm:t>
    </dgm:pt>
    <dgm:pt modelId="{8711337F-5E6C-4138-94B0-FFE3C2D26808}" type="pres">
      <dgm:prSet presAssocID="{1ED6F06F-03C9-47DB-A9BC-40FF1371C586}" presName="Name0" presStyleCnt="0">
        <dgm:presLayoutVars>
          <dgm:dir/>
          <dgm:animLvl val="lvl"/>
          <dgm:resizeHandles/>
        </dgm:presLayoutVars>
      </dgm:prSet>
      <dgm:spPr/>
      <dgm:t>
        <a:bodyPr/>
        <a:lstStyle/>
        <a:p>
          <a:endParaRPr lang="en-US"/>
        </a:p>
      </dgm:t>
    </dgm:pt>
    <dgm:pt modelId="{E9D3CFE5-36D3-4B03-9C72-8CF9D0284D67}" type="pres">
      <dgm:prSet presAssocID="{E6417386-5A2F-4683-A147-26BF6BB2C4DF}" presName="linNode" presStyleCnt="0"/>
      <dgm:spPr/>
    </dgm:pt>
    <dgm:pt modelId="{0BA04B39-DB5F-4604-814B-686673E5C245}" type="pres">
      <dgm:prSet presAssocID="{E6417386-5A2F-4683-A147-26BF6BB2C4DF}" presName="parentShp" presStyleLbl="node1" presStyleIdx="0" presStyleCnt="2">
        <dgm:presLayoutVars>
          <dgm:bulletEnabled val="1"/>
        </dgm:presLayoutVars>
      </dgm:prSet>
      <dgm:spPr/>
      <dgm:t>
        <a:bodyPr/>
        <a:lstStyle/>
        <a:p>
          <a:endParaRPr lang="en-US"/>
        </a:p>
      </dgm:t>
    </dgm:pt>
    <dgm:pt modelId="{7C5EF47A-1320-42B5-B5E3-855D265C030D}" type="pres">
      <dgm:prSet presAssocID="{E6417386-5A2F-4683-A147-26BF6BB2C4DF}" presName="childShp" presStyleLbl="bgAccFollowNode1" presStyleIdx="0" presStyleCnt="2">
        <dgm:presLayoutVars>
          <dgm:bulletEnabled val="1"/>
        </dgm:presLayoutVars>
      </dgm:prSet>
      <dgm:spPr/>
      <dgm:t>
        <a:bodyPr/>
        <a:lstStyle/>
        <a:p>
          <a:endParaRPr lang="en-US"/>
        </a:p>
      </dgm:t>
    </dgm:pt>
    <dgm:pt modelId="{9EAD1AA4-E162-45E3-A7FF-B90AD9B8648F}" type="pres">
      <dgm:prSet presAssocID="{2A41F7C1-C3C6-436B-818D-751CF490D960}" presName="spacing" presStyleCnt="0"/>
      <dgm:spPr/>
    </dgm:pt>
    <dgm:pt modelId="{9CA65283-4C87-46B0-857C-FC6C32D98337}" type="pres">
      <dgm:prSet presAssocID="{3CDA373F-02C7-4F86-8DF8-9FFD13D86F15}" presName="linNode" presStyleCnt="0"/>
      <dgm:spPr/>
    </dgm:pt>
    <dgm:pt modelId="{906D3F8B-95BC-4914-A69D-FA695F51FD21}" type="pres">
      <dgm:prSet presAssocID="{3CDA373F-02C7-4F86-8DF8-9FFD13D86F15}" presName="parentShp" presStyleLbl="node1" presStyleIdx="1" presStyleCnt="2">
        <dgm:presLayoutVars>
          <dgm:bulletEnabled val="1"/>
        </dgm:presLayoutVars>
      </dgm:prSet>
      <dgm:spPr/>
      <dgm:t>
        <a:bodyPr/>
        <a:lstStyle/>
        <a:p>
          <a:endParaRPr lang="en-US"/>
        </a:p>
      </dgm:t>
    </dgm:pt>
    <dgm:pt modelId="{C6BC5165-84DF-48E1-A61F-97B0A251639D}" type="pres">
      <dgm:prSet presAssocID="{3CDA373F-02C7-4F86-8DF8-9FFD13D86F15}" presName="childShp" presStyleLbl="bgAccFollowNode1" presStyleIdx="1" presStyleCnt="2">
        <dgm:presLayoutVars>
          <dgm:bulletEnabled val="1"/>
        </dgm:presLayoutVars>
      </dgm:prSet>
      <dgm:spPr/>
      <dgm:t>
        <a:bodyPr/>
        <a:lstStyle/>
        <a:p>
          <a:endParaRPr lang="en-US"/>
        </a:p>
      </dgm:t>
    </dgm:pt>
  </dgm:ptLst>
  <dgm:cxnLst>
    <dgm:cxn modelId="{5DCDE1CD-298A-427C-ABB2-500F307A82F6}" type="presOf" srcId="{E7AE5225-F945-45F6-9B80-435BABBBEF8D}" destId="{C6BC5165-84DF-48E1-A61F-97B0A251639D}" srcOrd="0" destOrd="1" presId="urn:microsoft.com/office/officeart/2005/8/layout/vList6"/>
    <dgm:cxn modelId="{E12C1F82-5AE6-4201-A5D2-562DF8A36955}" type="presOf" srcId="{1ED6F06F-03C9-47DB-A9BC-40FF1371C586}" destId="{8711337F-5E6C-4138-94B0-FFE3C2D26808}" srcOrd="0" destOrd="0" presId="urn:microsoft.com/office/officeart/2005/8/layout/vList6"/>
    <dgm:cxn modelId="{2289CE06-7CBE-4FF4-BD0A-7B15BC6C94E5}" srcId="{3CDA373F-02C7-4F86-8DF8-9FFD13D86F15}" destId="{1CD09097-AE94-45B5-AE7D-962A8A5A910E}" srcOrd="0" destOrd="0" parTransId="{E7984576-0C8F-497B-BBCA-2D314B182564}" sibTransId="{D5FF6E16-5D9A-44B2-9442-1F7F238DAF50}"/>
    <dgm:cxn modelId="{0BBDDE74-0E1C-47C1-942E-F6705F938E9D}" type="presOf" srcId="{1CD09097-AE94-45B5-AE7D-962A8A5A910E}" destId="{C6BC5165-84DF-48E1-A61F-97B0A251639D}" srcOrd="0" destOrd="0" presId="urn:microsoft.com/office/officeart/2005/8/layout/vList6"/>
    <dgm:cxn modelId="{C8B646A5-40CF-4A82-AFFF-7342A7CB27BD}" srcId="{E6417386-5A2F-4683-A147-26BF6BB2C4DF}" destId="{D0150416-DACD-4AC8-A474-08922BF96997}" srcOrd="0" destOrd="0" parTransId="{A534984A-2900-4F65-9C6D-05F0182E5FA0}" sibTransId="{D0688370-49FE-4CDB-ABB4-CCA587B24DD3}"/>
    <dgm:cxn modelId="{FFEAE7A5-F7F3-42DA-9754-51DFB49889C4}" type="presOf" srcId="{E6417386-5A2F-4683-A147-26BF6BB2C4DF}" destId="{0BA04B39-DB5F-4604-814B-686673E5C245}" srcOrd="0" destOrd="0" presId="urn:microsoft.com/office/officeart/2005/8/layout/vList6"/>
    <dgm:cxn modelId="{936C7CF3-D938-4409-9504-1E8599AAA63A}" type="presOf" srcId="{D0150416-DACD-4AC8-A474-08922BF96997}" destId="{7C5EF47A-1320-42B5-B5E3-855D265C030D}" srcOrd="0" destOrd="0" presId="urn:microsoft.com/office/officeart/2005/8/layout/vList6"/>
    <dgm:cxn modelId="{89FC2E50-AE31-45FA-AF98-5CC99111CF0B}" srcId="{1ED6F06F-03C9-47DB-A9BC-40FF1371C586}" destId="{E6417386-5A2F-4683-A147-26BF6BB2C4DF}" srcOrd="0" destOrd="0" parTransId="{B5407BEB-22AD-41AE-A30B-B964AFC77C60}" sibTransId="{2A41F7C1-C3C6-436B-818D-751CF490D960}"/>
    <dgm:cxn modelId="{4D9BFC80-2643-46F3-9D8E-AE847BE07851}" type="presOf" srcId="{5515E7A9-7567-4B2E-8BE9-C7F599DC1222}" destId="{7C5EF47A-1320-42B5-B5E3-855D265C030D}" srcOrd="0" destOrd="1" presId="urn:microsoft.com/office/officeart/2005/8/layout/vList6"/>
    <dgm:cxn modelId="{38459421-779B-4567-B986-6D9C59BA83D6}" type="presOf" srcId="{3CDA373F-02C7-4F86-8DF8-9FFD13D86F15}" destId="{906D3F8B-95BC-4914-A69D-FA695F51FD21}" srcOrd="0" destOrd="0" presId="urn:microsoft.com/office/officeart/2005/8/layout/vList6"/>
    <dgm:cxn modelId="{EC3FC06E-6F71-4032-9358-87F299F4DAF8}" srcId="{E6417386-5A2F-4683-A147-26BF6BB2C4DF}" destId="{5515E7A9-7567-4B2E-8BE9-C7F599DC1222}" srcOrd="1" destOrd="0" parTransId="{770E345F-FA04-4525-B83D-CF5D9A2D5B1A}" sibTransId="{94B5F51B-C249-4FDD-9C06-02CBEE8D57BB}"/>
    <dgm:cxn modelId="{20354CEB-DD35-414F-9F13-6188B60D315C}" srcId="{1ED6F06F-03C9-47DB-A9BC-40FF1371C586}" destId="{3CDA373F-02C7-4F86-8DF8-9FFD13D86F15}" srcOrd="1" destOrd="0" parTransId="{8AE6A25B-7E86-45E5-97A9-4F1737E0367E}" sibTransId="{28D98068-5329-4EB2-9164-5A28A9B9A3C4}"/>
    <dgm:cxn modelId="{1B67B294-2E3A-43E4-8601-3EA52E2AA37A}" srcId="{3CDA373F-02C7-4F86-8DF8-9FFD13D86F15}" destId="{E7AE5225-F945-45F6-9B80-435BABBBEF8D}" srcOrd="1" destOrd="0" parTransId="{5F02F114-DE02-45FC-917C-38009856451F}" sibTransId="{8DFC2452-77B8-4685-9FF1-880B95C989C3}"/>
    <dgm:cxn modelId="{B807FC1F-69BB-4831-B262-D2ECF6AFBA05}" type="presParOf" srcId="{8711337F-5E6C-4138-94B0-FFE3C2D26808}" destId="{E9D3CFE5-36D3-4B03-9C72-8CF9D0284D67}" srcOrd="0" destOrd="0" presId="urn:microsoft.com/office/officeart/2005/8/layout/vList6"/>
    <dgm:cxn modelId="{BFF0120A-21BC-4B55-BCE0-8387EBB36E37}" type="presParOf" srcId="{E9D3CFE5-36D3-4B03-9C72-8CF9D0284D67}" destId="{0BA04B39-DB5F-4604-814B-686673E5C245}" srcOrd="0" destOrd="0" presId="urn:microsoft.com/office/officeart/2005/8/layout/vList6"/>
    <dgm:cxn modelId="{C85393A6-DF9B-410D-BB31-12FE7C4B27C0}" type="presParOf" srcId="{E9D3CFE5-36D3-4B03-9C72-8CF9D0284D67}" destId="{7C5EF47A-1320-42B5-B5E3-855D265C030D}" srcOrd="1" destOrd="0" presId="urn:microsoft.com/office/officeart/2005/8/layout/vList6"/>
    <dgm:cxn modelId="{57A5B5D3-5191-4CF7-829C-CD1265943C88}" type="presParOf" srcId="{8711337F-5E6C-4138-94B0-FFE3C2D26808}" destId="{9EAD1AA4-E162-45E3-A7FF-B90AD9B8648F}" srcOrd="1" destOrd="0" presId="urn:microsoft.com/office/officeart/2005/8/layout/vList6"/>
    <dgm:cxn modelId="{D5BA1FF0-42E3-4471-8575-555B51EA7E5E}" type="presParOf" srcId="{8711337F-5E6C-4138-94B0-FFE3C2D26808}" destId="{9CA65283-4C87-46B0-857C-FC6C32D98337}" srcOrd="2" destOrd="0" presId="urn:microsoft.com/office/officeart/2005/8/layout/vList6"/>
    <dgm:cxn modelId="{2A16F400-A955-47A9-908B-F5DEBAE0669D}" type="presParOf" srcId="{9CA65283-4C87-46B0-857C-FC6C32D98337}" destId="{906D3F8B-95BC-4914-A69D-FA695F51FD21}" srcOrd="0" destOrd="0" presId="urn:microsoft.com/office/officeart/2005/8/layout/vList6"/>
    <dgm:cxn modelId="{31926A1C-5993-47F7-B3F8-D49841E6B477}" type="presParOf" srcId="{9CA65283-4C87-46B0-857C-FC6C32D98337}" destId="{C6BC5165-84DF-48E1-A61F-97B0A251639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F83C16-C969-4366-ABC4-E6802C9A50F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3C5C4EB-531E-4DEB-BFFB-A17235B6A87B}">
      <dgm:prSet phldrT="[Text]" custT="1"/>
      <dgm:spPr/>
      <dgm:t>
        <a:bodyPr/>
        <a:lstStyle/>
        <a:p>
          <a:r>
            <a:rPr lang="en-US" sz="2400" dirty="0" smtClean="0"/>
            <a:t>Alcohol is used</a:t>
          </a:r>
          <a:endParaRPr lang="en-US" sz="2400" dirty="0"/>
        </a:p>
      </dgm:t>
    </dgm:pt>
    <dgm:pt modelId="{95AF3A81-2E07-4D85-BC43-33A436284119}" type="parTrans" cxnId="{48E7EED0-D5FD-417D-974C-A29A9CC5CBE4}">
      <dgm:prSet/>
      <dgm:spPr/>
      <dgm:t>
        <a:bodyPr/>
        <a:lstStyle/>
        <a:p>
          <a:endParaRPr lang="en-US"/>
        </a:p>
      </dgm:t>
    </dgm:pt>
    <dgm:pt modelId="{4F6DD55A-DA0C-4ADD-A310-9C7C94EFCEB3}" type="sibTrans" cxnId="{48E7EED0-D5FD-417D-974C-A29A9CC5CBE4}">
      <dgm:prSet/>
      <dgm:spPr/>
      <dgm:t>
        <a:bodyPr/>
        <a:lstStyle/>
        <a:p>
          <a:endParaRPr lang="en-US"/>
        </a:p>
      </dgm:t>
    </dgm:pt>
    <dgm:pt modelId="{A9358E60-4BF3-4E6D-8896-84A29E912E8B}">
      <dgm:prSet phldrT="[Text]" custT="1"/>
      <dgm:spPr/>
      <dgm:t>
        <a:bodyPr/>
        <a:lstStyle/>
        <a:p>
          <a:r>
            <a:rPr lang="en-US" sz="2400" dirty="0" smtClean="0"/>
            <a:t>Endogenous opioids are released into the pleasure centers of the brain</a:t>
          </a:r>
          <a:endParaRPr lang="en-US" sz="2400" dirty="0"/>
        </a:p>
      </dgm:t>
    </dgm:pt>
    <dgm:pt modelId="{E73155D3-AA4C-4A6C-9590-F710660BE17E}" type="parTrans" cxnId="{2F0EB5F6-1560-42AF-B835-6B174DF21244}">
      <dgm:prSet/>
      <dgm:spPr/>
      <dgm:t>
        <a:bodyPr/>
        <a:lstStyle/>
        <a:p>
          <a:endParaRPr lang="en-US"/>
        </a:p>
      </dgm:t>
    </dgm:pt>
    <dgm:pt modelId="{ADF85D6A-2681-43D3-84C6-C4EEFE8C2D33}" type="sibTrans" cxnId="{2F0EB5F6-1560-42AF-B835-6B174DF21244}">
      <dgm:prSet/>
      <dgm:spPr/>
      <dgm:t>
        <a:bodyPr/>
        <a:lstStyle/>
        <a:p>
          <a:endParaRPr lang="en-US"/>
        </a:p>
      </dgm:t>
    </dgm:pt>
    <dgm:pt modelId="{0B55A69C-9994-4287-9FEA-4BF47E43678C}">
      <dgm:prSet phldrT="[Text]" custT="1"/>
      <dgm:spPr/>
      <dgm:t>
        <a:bodyPr/>
        <a:lstStyle/>
        <a:p>
          <a:r>
            <a:rPr lang="en-US" sz="2400" dirty="0" smtClean="0"/>
            <a:t>In response to this increased endogenous opioid activity, dopamine is released</a:t>
          </a:r>
          <a:endParaRPr lang="en-US" sz="2400" dirty="0"/>
        </a:p>
      </dgm:t>
    </dgm:pt>
    <dgm:pt modelId="{1D183730-9A05-4792-8AE0-EB610CF063AB}" type="parTrans" cxnId="{D430A439-FFD2-456E-8260-2DB13308E2AD}">
      <dgm:prSet/>
      <dgm:spPr/>
      <dgm:t>
        <a:bodyPr/>
        <a:lstStyle/>
        <a:p>
          <a:endParaRPr lang="en-US"/>
        </a:p>
      </dgm:t>
    </dgm:pt>
    <dgm:pt modelId="{193C653D-4830-4ACA-AD9B-1B541CDFD208}" type="sibTrans" cxnId="{D430A439-FFD2-456E-8260-2DB13308E2AD}">
      <dgm:prSet/>
      <dgm:spPr/>
      <dgm:t>
        <a:bodyPr/>
        <a:lstStyle/>
        <a:p>
          <a:endParaRPr lang="en-US"/>
        </a:p>
      </dgm:t>
    </dgm:pt>
    <dgm:pt modelId="{22439200-1E18-43A0-86D8-4645184D1E96}">
      <dgm:prSet custT="1"/>
      <dgm:spPr/>
      <dgm:t>
        <a:bodyPr/>
        <a:lstStyle/>
        <a:p>
          <a:r>
            <a:rPr lang="en-US" sz="2400" dirty="0" smtClean="0"/>
            <a:t>Dopamine makes the drinker feel good. This reinforces the behavior and increases the likelihood it will recur.</a:t>
          </a:r>
          <a:endParaRPr lang="en-US" sz="2400" dirty="0"/>
        </a:p>
      </dgm:t>
    </dgm:pt>
    <dgm:pt modelId="{B36B4B4D-12F4-4F26-A8B2-EA0B5330D8F3}" type="parTrans" cxnId="{0C02A72F-4C26-445E-9E1E-F4CB4C3F99AF}">
      <dgm:prSet/>
      <dgm:spPr/>
      <dgm:t>
        <a:bodyPr/>
        <a:lstStyle/>
        <a:p>
          <a:endParaRPr lang="en-US"/>
        </a:p>
      </dgm:t>
    </dgm:pt>
    <dgm:pt modelId="{E7CE8FD7-01E4-43AE-B62B-2022506E70A5}" type="sibTrans" cxnId="{0C02A72F-4C26-445E-9E1E-F4CB4C3F99AF}">
      <dgm:prSet/>
      <dgm:spPr/>
      <dgm:t>
        <a:bodyPr/>
        <a:lstStyle/>
        <a:p>
          <a:endParaRPr lang="en-US"/>
        </a:p>
      </dgm:t>
    </dgm:pt>
    <dgm:pt modelId="{58B03643-3B77-4A59-8E45-3BF27EFBC2C2}" type="pres">
      <dgm:prSet presAssocID="{0FF83C16-C969-4366-ABC4-E6802C9A50F2}" presName="Name0" presStyleCnt="0">
        <dgm:presLayoutVars>
          <dgm:dir/>
          <dgm:resizeHandles val="exact"/>
        </dgm:presLayoutVars>
      </dgm:prSet>
      <dgm:spPr/>
      <dgm:t>
        <a:bodyPr/>
        <a:lstStyle/>
        <a:p>
          <a:endParaRPr lang="en-US"/>
        </a:p>
      </dgm:t>
    </dgm:pt>
    <dgm:pt modelId="{E8F36971-43A1-4649-A297-AD66FD8FF1E2}" type="pres">
      <dgm:prSet presAssocID="{43C5C4EB-531E-4DEB-BFFB-A17235B6A87B}" presName="node" presStyleLbl="node1" presStyleIdx="0" presStyleCnt="4">
        <dgm:presLayoutVars>
          <dgm:bulletEnabled val="1"/>
        </dgm:presLayoutVars>
      </dgm:prSet>
      <dgm:spPr/>
      <dgm:t>
        <a:bodyPr/>
        <a:lstStyle/>
        <a:p>
          <a:endParaRPr lang="en-US"/>
        </a:p>
      </dgm:t>
    </dgm:pt>
    <dgm:pt modelId="{79A72ABD-FC02-4CE4-A79A-3B7BAB9CF4CC}" type="pres">
      <dgm:prSet presAssocID="{4F6DD55A-DA0C-4ADD-A310-9C7C94EFCEB3}" presName="sibTrans" presStyleLbl="sibTrans2D1" presStyleIdx="0" presStyleCnt="3"/>
      <dgm:spPr/>
      <dgm:t>
        <a:bodyPr/>
        <a:lstStyle/>
        <a:p>
          <a:endParaRPr lang="en-US"/>
        </a:p>
      </dgm:t>
    </dgm:pt>
    <dgm:pt modelId="{CA493A6D-183D-458E-9B05-6D43B037BB53}" type="pres">
      <dgm:prSet presAssocID="{4F6DD55A-DA0C-4ADD-A310-9C7C94EFCEB3}" presName="connectorText" presStyleLbl="sibTrans2D1" presStyleIdx="0" presStyleCnt="3"/>
      <dgm:spPr/>
      <dgm:t>
        <a:bodyPr/>
        <a:lstStyle/>
        <a:p>
          <a:endParaRPr lang="en-US"/>
        </a:p>
      </dgm:t>
    </dgm:pt>
    <dgm:pt modelId="{ADDF7749-2E83-4C35-9876-6BB34A969A89}" type="pres">
      <dgm:prSet presAssocID="{A9358E60-4BF3-4E6D-8896-84A29E912E8B}" presName="node" presStyleLbl="node1" presStyleIdx="1" presStyleCnt="4">
        <dgm:presLayoutVars>
          <dgm:bulletEnabled val="1"/>
        </dgm:presLayoutVars>
      </dgm:prSet>
      <dgm:spPr/>
      <dgm:t>
        <a:bodyPr/>
        <a:lstStyle/>
        <a:p>
          <a:endParaRPr lang="en-US"/>
        </a:p>
      </dgm:t>
    </dgm:pt>
    <dgm:pt modelId="{446C5884-0DC7-4B75-9380-70AFA25B2A5D}" type="pres">
      <dgm:prSet presAssocID="{ADF85D6A-2681-43D3-84C6-C4EEFE8C2D33}" presName="sibTrans" presStyleLbl="sibTrans2D1" presStyleIdx="1" presStyleCnt="3"/>
      <dgm:spPr/>
      <dgm:t>
        <a:bodyPr/>
        <a:lstStyle/>
        <a:p>
          <a:endParaRPr lang="en-US"/>
        </a:p>
      </dgm:t>
    </dgm:pt>
    <dgm:pt modelId="{AC190948-0758-4ACC-BF9F-E07106C43E8A}" type="pres">
      <dgm:prSet presAssocID="{ADF85D6A-2681-43D3-84C6-C4EEFE8C2D33}" presName="connectorText" presStyleLbl="sibTrans2D1" presStyleIdx="1" presStyleCnt="3"/>
      <dgm:spPr/>
      <dgm:t>
        <a:bodyPr/>
        <a:lstStyle/>
        <a:p>
          <a:endParaRPr lang="en-US"/>
        </a:p>
      </dgm:t>
    </dgm:pt>
    <dgm:pt modelId="{22DA1B9A-FA5A-46F1-92F6-43F86719CFB7}" type="pres">
      <dgm:prSet presAssocID="{0B55A69C-9994-4287-9FEA-4BF47E43678C}" presName="node" presStyleLbl="node1" presStyleIdx="2" presStyleCnt="4">
        <dgm:presLayoutVars>
          <dgm:bulletEnabled val="1"/>
        </dgm:presLayoutVars>
      </dgm:prSet>
      <dgm:spPr/>
      <dgm:t>
        <a:bodyPr/>
        <a:lstStyle/>
        <a:p>
          <a:endParaRPr lang="en-US"/>
        </a:p>
      </dgm:t>
    </dgm:pt>
    <dgm:pt modelId="{9FC30084-01A5-44E3-BC31-373BAECF5BA9}" type="pres">
      <dgm:prSet presAssocID="{193C653D-4830-4ACA-AD9B-1B541CDFD208}" presName="sibTrans" presStyleLbl="sibTrans2D1" presStyleIdx="2" presStyleCnt="3"/>
      <dgm:spPr/>
      <dgm:t>
        <a:bodyPr/>
        <a:lstStyle/>
        <a:p>
          <a:endParaRPr lang="en-US"/>
        </a:p>
      </dgm:t>
    </dgm:pt>
    <dgm:pt modelId="{75327B92-9059-40AC-B72A-F06DF69DA0EC}" type="pres">
      <dgm:prSet presAssocID="{193C653D-4830-4ACA-AD9B-1B541CDFD208}" presName="connectorText" presStyleLbl="sibTrans2D1" presStyleIdx="2" presStyleCnt="3"/>
      <dgm:spPr/>
      <dgm:t>
        <a:bodyPr/>
        <a:lstStyle/>
        <a:p>
          <a:endParaRPr lang="en-US"/>
        </a:p>
      </dgm:t>
    </dgm:pt>
    <dgm:pt modelId="{938F4EEA-CA07-4860-8D5B-1AB1D21EAAD4}" type="pres">
      <dgm:prSet presAssocID="{22439200-1E18-43A0-86D8-4645184D1E96}" presName="node" presStyleLbl="node1" presStyleIdx="3" presStyleCnt="4">
        <dgm:presLayoutVars>
          <dgm:bulletEnabled val="1"/>
        </dgm:presLayoutVars>
      </dgm:prSet>
      <dgm:spPr/>
      <dgm:t>
        <a:bodyPr/>
        <a:lstStyle/>
        <a:p>
          <a:endParaRPr lang="en-US"/>
        </a:p>
      </dgm:t>
    </dgm:pt>
  </dgm:ptLst>
  <dgm:cxnLst>
    <dgm:cxn modelId="{AF5EC759-6402-4A51-B542-238C7CA65CD6}" type="presOf" srcId="{4F6DD55A-DA0C-4ADD-A310-9C7C94EFCEB3}" destId="{CA493A6D-183D-458E-9B05-6D43B037BB53}" srcOrd="1" destOrd="0" presId="urn:microsoft.com/office/officeart/2005/8/layout/process1"/>
    <dgm:cxn modelId="{E4D62A3F-508A-4D93-A358-92B795D580A1}" type="presOf" srcId="{4F6DD55A-DA0C-4ADD-A310-9C7C94EFCEB3}" destId="{79A72ABD-FC02-4CE4-A79A-3B7BAB9CF4CC}" srcOrd="0" destOrd="0" presId="urn:microsoft.com/office/officeart/2005/8/layout/process1"/>
    <dgm:cxn modelId="{66628C3C-F055-4B3C-AF24-EA7CC876C408}" type="presOf" srcId="{43C5C4EB-531E-4DEB-BFFB-A17235B6A87B}" destId="{E8F36971-43A1-4649-A297-AD66FD8FF1E2}" srcOrd="0" destOrd="0" presId="urn:microsoft.com/office/officeart/2005/8/layout/process1"/>
    <dgm:cxn modelId="{33607184-0ECC-4FBC-86FC-4BE58A6CBAF3}" type="presOf" srcId="{ADF85D6A-2681-43D3-84C6-C4EEFE8C2D33}" destId="{AC190948-0758-4ACC-BF9F-E07106C43E8A}" srcOrd="1" destOrd="0" presId="urn:microsoft.com/office/officeart/2005/8/layout/process1"/>
    <dgm:cxn modelId="{1AD911A0-51F5-4EE0-85F8-CE4B2DCBE6F8}" type="presOf" srcId="{0B55A69C-9994-4287-9FEA-4BF47E43678C}" destId="{22DA1B9A-FA5A-46F1-92F6-43F86719CFB7}" srcOrd="0" destOrd="0" presId="urn:microsoft.com/office/officeart/2005/8/layout/process1"/>
    <dgm:cxn modelId="{0C02A72F-4C26-445E-9E1E-F4CB4C3F99AF}" srcId="{0FF83C16-C969-4366-ABC4-E6802C9A50F2}" destId="{22439200-1E18-43A0-86D8-4645184D1E96}" srcOrd="3" destOrd="0" parTransId="{B36B4B4D-12F4-4F26-A8B2-EA0B5330D8F3}" sibTransId="{E7CE8FD7-01E4-43AE-B62B-2022506E70A5}"/>
    <dgm:cxn modelId="{B2B5569C-DF79-4E2C-88B9-E301FB715CCE}" type="presOf" srcId="{22439200-1E18-43A0-86D8-4645184D1E96}" destId="{938F4EEA-CA07-4860-8D5B-1AB1D21EAAD4}" srcOrd="0" destOrd="0" presId="urn:microsoft.com/office/officeart/2005/8/layout/process1"/>
    <dgm:cxn modelId="{9E8AF26A-9AFF-4C32-A6B5-82DE8F3B7B74}" type="presOf" srcId="{193C653D-4830-4ACA-AD9B-1B541CDFD208}" destId="{75327B92-9059-40AC-B72A-F06DF69DA0EC}" srcOrd="1" destOrd="0" presId="urn:microsoft.com/office/officeart/2005/8/layout/process1"/>
    <dgm:cxn modelId="{47A55C23-413E-4751-BFA5-6C7DE36BA349}" type="presOf" srcId="{ADF85D6A-2681-43D3-84C6-C4EEFE8C2D33}" destId="{446C5884-0DC7-4B75-9380-70AFA25B2A5D}" srcOrd="0" destOrd="0" presId="urn:microsoft.com/office/officeart/2005/8/layout/process1"/>
    <dgm:cxn modelId="{14FEFB3F-3812-421C-B87C-33FC3DA7D72A}" type="presOf" srcId="{0FF83C16-C969-4366-ABC4-E6802C9A50F2}" destId="{58B03643-3B77-4A59-8E45-3BF27EFBC2C2}" srcOrd="0" destOrd="0" presId="urn:microsoft.com/office/officeart/2005/8/layout/process1"/>
    <dgm:cxn modelId="{D430A439-FFD2-456E-8260-2DB13308E2AD}" srcId="{0FF83C16-C969-4366-ABC4-E6802C9A50F2}" destId="{0B55A69C-9994-4287-9FEA-4BF47E43678C}" srcOrd="2" destOrd="0" parTransId="{1D183730-9A05-4792-8AE0-EB610CF063AB}" sibTransId="{193C653D-4830-4ACA-AD9B-1B541CDFD208}"/>
    <dgm:cxn modelId="{C9F53D0C-DC14-4E00-865B-603C9DBA6967}" type="presOf" srcId="{A9358E60-4BF3-4E6D-8896-84A29E912E8B}" destId="{ADDF7749-2E83-4C35-9876-6BB34A969A89}" srcOrd="0" destOrd="0" presId="urn:microsoft.com/office/officeart/2005/8/layout/process1"/>
    <dgm:cxn modelId="{2F0EB5F6-1560-42AF-B835-6B174DF21244}" srcId="{0FF83C16-C969-4366-ABC4-E6802C9A50F2}" destId="{A9358E60-4BF3-4E6D-8896-84A29E912E8B}" srcOrd="1" destOrd="0" parTransId="{E73155D3-AA4C-4A6C-9590-F710660BE17E}" sibTransId="{ADF85D6A-2681-43D3-84C6-C4EEFE8C2D33}"/>
    <dgm:cxn modelId="{48E7EED0-D5FD-417D-974C-A29A9CC5CBE4}" srcId="{0FF83C16-C969-4366-ABC4-E6802C9A50F2}" destId="{43C5C4EB-531E-4DEB-BFFB-A17235B6A87B}" srcOrd="0" destOrd="0" parTransId="{95AF3A81-2E07-4D85-BC43-33A436284119}" sibTransId="{4F6DD55A-DA0C-4ADD-A310-9C7C94EFCEB3}"/>
    <dgm:cxn modelId="{84991562-6202-4FCA-B574-FC9526FB0322}" type="presOf" srcId="{193C653D-4830-4ACA-AD9B-1B541CDFD208}" destId="{9FC30084-01A5-44E3-BC31-373BAECF5BA9}" srcOrd="0" destOrd="0" presId="urn:microsoft.com/office/officeart/2005/8/layout/process1"/>
    <dgm:cxn modelId="{8663EC1C-309E-4BAD-8EFD-2DB7E09251CB}" type="presParOf" srcId="{58B03643-3B77-4A59-8E45-3BF27EFBC2C2}" destId="{E8F36971-43A1-4649-A297-AD66FD8FF1E2}" srcOrd="0" destOrd="0" presId="urn:microsoft.com/office/officeart/2005/8/layout/process1"/>
    <dgm:cxn modelId="{F9B134F9-37F0-4D97-8892-4D3B8DCC7F47}" type="presParOf" srcId="{58B03643-3B77-4A59-8E45-3BF27EFBC2C2}" destId="{79A72ABD-FC02-4CE4-A79A-3B7BAB9CF4CC}" srcOrd="1" destOrd="0" presId="urn:microsoft.com/office/officeart/2005/8/layout/process1"/>
    <dgm:cxn modelId="{E7D87E70-C7E5-45AE-9B4E-158416B590EE}" type="presParOf" srcId="{79A72ABD-FC02-4CE4-A79A-3B7BAB9CF4CC}" destId="{CA493A6D-183D-458E-9B05-6D43B037BB53}" srcOrd="0" destOrd="0" presId="urn:microsoft.com/office/officeart/2005/8/layout/process1"/>
    <dgm:cxn modelId="{7F9FC356-0C0D-47B6-8765-3B1F57A244CC}" type="presParOf" srcId="{58B03643-3B77-4A59-8E45-3BF27EFBC2C2}" destId="{ADDF7749-2E83-4C35-9876-6BB34A969A89}" srcOrd="2" destOrd="0" presId="urn:microsoft.com/office/officeart/2005/8/layout/process1"/>
    <dgm:cxn modelId="{E5A73321-3088-49D1-8ED6-DE5425E36DF8}" type="presParOf" srcId="{58B03643-3B77-4A59-8E45-3BF27EFBC2C2}" destId="{446C5884-0DC7-4B75-9380-70AFA25B2A5D}" srcOrd="3" destOrd="0" presId="urn:microsoft.com/office/officeart/2005/8/layout/process1"/>
    <dgm:cxn modelId="{FB8B9EE5-6824-44B3-9B9E-6A6A691616B4}" type="presParOf" srcId="{446C5884-0DC7-4B75-9380-70AFA25B2A5D}" destId="{AC190948-0758-4ACC-BF9F-E07106C43E8A}" srcOrd="0" destOrd="0" presId="urn:microsoft.com/office/officeart/2005/8/layout/process1"/>
    <dgm:cxn modelId="{BB218665-81C0-439A-A1A2-1DCE0CDC5764}" type="presParOf" srcId="{58B03643-3B77-4A59-8E45-3BF27EFBC2C2}" destId="{22DA1B9A-FA5A-46F1-92F6-43F86719CFB7}" srcOrd="4" destOrd="0" presId="urn:microsoft.com/office/officeart/2005/8/layout/process1"/>
    <dgm:cxn modelId="{CDDBEAAF-2568-4DC3-B6F1-DB57C5FCC1BA}" type="presParOf" srcId="{58B03643-3B77-4A59-8E45-3BF27EFBC2C2}" destId="{9FC30084-01A5-44E3-BC31-373BAECF5BA9}" srcOrd="5" destOrd="0" presId="urn:microsoft.com/office/officeart/2005/8/layout/process1"/>
    <dgm:cxn modelId="{5798E8DC-7AD2-4687-A517-5BD6DF8D43B6}" type="presParOf" srcId="{9FC30084-01A5-44E3-BC31-373BAECF5BA9}" destId="{75327B92-9059-40AC-B72A-F06DF69DA0EC}" srcOrd="0" destOrd="0" presId="urn:microsoft.com/office/officeart/2005/8/layout/process1"/>
    <dgm:cxn modelId="{6D35C1EC-2F7E-433F-87C2-EC389BC0ED2B}" type="presParOf" srcId="{58B03643-3B77-4A59-8E45-3BF27EFBC2C2}" destId="{938F4EEA-CA07-4860-8D5B-1AB1D21EAAD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F83C16-C969-4366-ABC4-E6802C9A50F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3C5C4EB-531E-4DEB-BFFB-A17235B6A87B}">
      <dgm:prSet phldrT="[Text]" custT="1"/>
      <dgm:spPr/>
      <dgm:t>
        <a:bodyPr/>
        <a:lstStyle/>
        <a:p>
          <a:r>
            <a:rPr lang="en-US" sz="2400" dirty="0" smtClean="0"/>
            <a:t>GABA is increased, slowing the brain down</a:t>
          </a:r>
          <a:endParaRPr lang="en-US" sz="2400" dirty="0"/>
        </a:p>
      </dgm:t>
    </dgm:pt>
    <dgm:pt modelId="{95AF3A81-2E07-4D85-BC43-33A436284119}" type="parTrans" cxnId="{48E7EED0-D5FD-417D-974C-A29A9CC5CBE4}">
      <dgm:prSet/>
      <dgm:spPr/>
      <dgm:t>
        <a:bodyPr/>
        <a:lstStyle/>
        <a:p>
          <a:endParaRPr lang="en-US"/>
        </a:p>
      </dgm:t>
    </dgm:pt>
    <dgm:pt modelId="{4F6DD55A-DA0C-4ADD-A310-9C7C94EFCEB3}" type="sibTrans" cxnId="{48E7EED0-D5FD-417D-974C-A29A9CC5CBE4}">
      <dgm:prSet/>
      <dgm:spPr/>
      <dgm:t>
        <a:bodyPr/>
        <a:lstStyle/>
        <a:p>
          <a:endParaRPr lang="en-US"/>
        </a:p>
      </dgm:t>
    </dgm:pt>
    <dgm:pt modelId="{A9358E60-4BF3-4E6D-8896-84A29E912E8B}">
      <dgm:prSet phldrT="[Text]" custT="1"/>
      <dgm:spPr/>
      <dgm:t>
        <a:bodyPr/>
        <a:lstStyle/>
        <a:p>
          <a:r>
            <a:rPr lang="en-US" sz="2400" dirty="0" smtClean="0"/>
            <a:t>Over time, the brain reacts to the over-abundance of GABA by creating more receptors for glutamate</a:t>
          </a:r>
          <a:endParaRPr lang="en-US" sz="2400" dirty="0"/>
        </a:p>
      </dgm:t>
    </dgm:pt>
    <dgm:pt modelId="{E73155D3-AA4C-4A6C-9590-F710660BE17E}" type="parTrans" cxnId="{2F0EB5F6-1560-42AF-B835-6B174DF21244}">
      <dgm:prSet/>
      <dgm:spPr/>
      <dgm:t>
        <a:bodyPr/>
        <a:lstStyle/>
        <a:p>
          <a:endParaRPr lang="en-US"/>
        </a:p>
      </dgm:t>
    </dgm:pt>
    <dgm:pt modelId="{ADF85D6A-2681-43D3-84C6-C4EEFE8C2D33}" type="sibTrans" cxnId="{2F0EB5F6-1560-42AF-B835-6B174DF21244}">
      <dgm:prSet/>
      <dgm:spPr/>
      <dgm:t>
        <a:bodyPr/>
        <a:lstStyle/>
        <a:p>
          <a:endParaRPr lang="en-US"/>
        </a:p>
      </dgm:t>
    </dgm:pt>
    <dgm:pt modelId="{0B55A69C-9994-4287-9FEA-4BF47E43678C}">
      <dgm:prSet phldrT="[Text]" custT="1"/>
      <dgm:spPr/>
      <dgm:t>
        <a:bodyPr/>
        <a:lstStyle/>
        <a:p>
          <a:r>
            <a:rPr lang="en-US" sz="2400" dirty="0" smtClean="0"/>
            <a:t>The increased effect of glutamate energizes the system and restores balance</a:t>
          </a:r>
          <a:endParaRPr lang="en-US" sz="2400" dirty="0"/>
        </a:p>
      </dgm:t>
    </dgm:pt>
    <dgm:pt modelId="{1D183730-9A05-4792-8AE0-EB610CF063AB}" type="parTrans" cxnId="{D430A439-FFD2-456E-8260-2DB13308E2AD}">
      <dgm:prSet/>
      <dgm:spPr/>
      <dgm:t>
        <a:bodyPr/>
        <a:lstStyle/>
        <a:p>
          <a:endParaRPr lang="en-US"/>
        </a:p>
      </dgm:t>
    </dgm:pt>
    <dgm:pt modelId="{193C653D-4830-4ACA-AD9B-1B541CDFD208}" type="sibTrans" cxnId="{D430A439-FFD2-456E-8260-2DB13308E2AD}">
      <dgm:prSet/>
      <dgm:spPr/>
      <dgm:t>
        <a:bodyPr/>
        <a:lstStyle/>
        <a:p>
          <a:endParaRPr lang="en-US"/>
        </a:p>
      </dgm:t>
    </dgm:pt>
    <dgm:pt modelId="{58B03643-3B77-4A59-8E45-3BF27EFBC2C2}" type="pres">
      <dgm:prSet presAssocID="{0FF83C16-C969-4366-ABC4-E6802C9A50F2}" presName="Name0" presStyleCnt="0">
        <dgm:presLayoutVars>
          <dgm:dir/>
          <dgm:resizeHandles val="exact"/>
        </dgm:presLayoutVars>
      </dgm:prSet>
      <dgm:spPr/>
      <dgm:t>
        <a:bodyPr/>
        <a:lstStyle/>
        <a:p>
          <a:endParaRPr lang="en-US"/>
        </a:p>
      </dgm:t>
    </dgm:pt>
    <dgm:pt modelId="{E8F36971-43A1-4649-A297-AD66FD8FF1E2}" type="pres">
      <dgm:prSet presAssocID="{43C5C4EB-531E-4DEB-BFFB-A17235B6A87B}" presName="node" presStyleLbl="node1" presStyleIdx="0" presStyleCnt="3">
        <dgm:presLayoutVars>
          <dgm:bulletEnabled val="1"/>
        </dgm:presLayoutVars>
      </dgm:prSet>
      <dgm:spPr/>
      <dgm:t>
        <a:bodyPr/>
        <a:lstStyle/>
        <a:p>
          <a:endParaRPr lang="en-US"/>
        </a:p>
      </dgm:t>
    </dgm:pt>
    <dgm:pt modelId="{79A72ABD-FC02-4CE4-A79A-3B7BAB9CF4CC}" type="pres">
      <dgm:prSet presAssocID="{4F6DD55A-DA0C-4ADD-A310-9C7C94EFCEB3}" presName="sibTrans" presStyleLbl="sibTrans2D1" presStyleIdx="0" presStyleCnt="2"/>
      <dgm:spPr/>
      <dgm:t>
        <a:bodyPr/>
        <a:lstStyle/>
        <a:p>
          <a:endParaRPr lang="en-US"/>
        </a:p>
      </dgm:t>
    </dgm:pt>
    <dgm:pt modelId="{CA493A6D-183D-458E-9B05-6D43B037BB53}" type="pres">
      <dgm:prSet presAssocID="{4F6DD55A-DA0C-4ADD-A310-9C7C94EFCEB3}" presName="connectorText" presStyleLbl="sibTrans2D1" presStyleIdx="0" presStyleCnt="2"/>
      <dgm:spPr/>
      <dgm:t>
        <a:bodyPr/>
        <a:lstStyle/>
        <a:p>
          <a:endParaRPr lang="en-US"/>
        </a:p>
      </dgm:t>
    </dgm:pt>
    <dgm:pt modelId="{ADDF7749-2E83-4C35-9876-6BB34A969A89}" type="pres">
      <dgm:prSet presAssocID="{A9358E60-4BF3-4E6D-8896-84A29E912E8B}" presName="node" presStyleLbl="node1" presStyleIdx="1" presStyleCnt="3">
        <dgm:presLayoutVars>
          <dgm:bulletEnabled val="1"/>
        </dgm:presLayoutVars>
      </dgm:prSet>
      <dgm:spPr/>
      <dgm:t>
        <a:bodyPr/>
        <a:lstStyle/>
        <a:p>
          <a:endParaRPr lang="en-US"/>
        </a:p>
      </dgm:t>
    </dgm:pt>
    <dgm:pt modelId="{446C5884-0DC7-4B75-9380-70AFA25B2A5D}" type="pres">
      <dgm:prSet presAssocID="{ADF85D6A-2681-43D3-84C6-C4EEFE8C2D33}" presName="sibTrans" presStyleLbl="sibTrans2D1" presStyleIdx="1" presStyleCnt="2"/>
      <dgm:spPr/>
      <dgm:t>
        <a:bodyPr/>
        <a:lstStyle/>
        <a:p>
          <a:endParaRPr lang="en-US"/>
        </a:p>
      </dgm:t>
    </dgm:pt>
    <dgm:pt modelId="{AC190948-0758-4ACC-BF9F-E07106C43E8A}" type="pres">
      <dgm:prSet presAssocID="{ADF85D6A-2681-43D3-84C6-C4EEFE8C2D33}" presName="connectorText" presStyleLbl="sibTrans2D1" presStyleIdx="1" presStyleCnt="2"/>
      <dgm:spPr/>
      <dgm:t>
        <a:bodyPr/>
        <a:lstStyle/>
        <a:p>
          <a:endParaRPr lang="en-US"/>
        </a:p>
      </dgm:t>
    </dgm:pt>
    <dgm:pt modelId="{22DA1B9A-FA5A-46F1-92F6-43F86719CFB7}" type="pres">
      <dgm:prSet presAssocID="{0B55A69C-9994-4287-9FEA-4BF47E43678C}" presName="node" presStyleLbl="node1" presStyleIdx="2" presStyleCnt="3">
        <dgm:presLayoutVars>
          <dgm:bulletEnabled val="1"/>
        </dgm:presLayoutVars>
      </dgm:prSet>
      <dgm:spPr/>
      <dgm:t>
        <a:bodyPr/>
        <a:lstStyle/>
        <a:p>
          <a:endParaRPr lang="en-US"/>
        </a:p>
      </dgm:t>
    </dgm:pt>
  </dgm:ptLst>
  <dgm:cxnLst>
    <dgm:cxn modelId="{AF5EC759-6402-4A51-B542-238C7CA65CD6}" type="presOf" srcId="{4F6DD55A-DA0C-4ADD-A310-9C7C94EFCEB3}" destId="{CA493A6D-183D-458E-9B05-6D43B037BB53}" srcOrd="1" destOrd="0" presId="urn:microsoft.com/office/officeart/2005/8/layout/process1"/>
    <dgm:cxn modelId="{E4D62A3F-508A-4D93-A358-92B795D580A1}" type="presOf" srcId="{4F6DD55A-DA0C-4ADD-A310-9C7C94EFCEB3}" destId="{79A72ABD-FC02-4CE4-A79A-3B7BAB9CF4CC}" srcOrd="0" destOrd="0" presId="urn:microsoft.com/office/officeart/2005/8/layout/process1"/>
    <dgm:cxn modelId="{66628C3C-F055-4B3C-AF24-EA7CC876C408}" type="presOf" srcId="{43C5C4EB-531E-4DEB-BFFB-A17235B6A87B}" destId="{E8F36971-43A1-4649-A297-AD66FD8FF1E2}" srcOrd="0" destOrd="0" presId="urn:microsoft.com/office/officeart/2005/8/layout/process1"/>
    <dgm:cxn modelId="{33607184-0ECC-4FBC-86FC-4BE58A6CBAF3}" type="presOf" srcId="{ADF85D6A-2681-43D3-84C6-C4EEFE8C2D33}" destId="{AC190948-0758-4ACC-BF9F-E07106C43E8A}" srcOrd="1" destOrd="0" presId="urn:microsoft.com/office/officeart/2005/8/layout/process1"/>
    <dgm:cxn modelId="{1AD911A0-51F5-4EE0-85F8-CE4B2DCBE6F8}" type="presOf" srcId="{0B55A69C-9994-4287-9FEA-4BF47E43678C}" destId="{22DA1B9A-FA5A-46F1-92F6-43F86719CFB7}" srcOrd="0" destOrd="0" presId="urn:microsoft.com/office/officeart/2005/8/layout/process1"/>
    <dgm:cxn modelId="{47A55C23-413E-4751-BFA5-6C7DE36BA349}" type="presOf" srcId="{ADF85D6A-2681-43D3-84C6-C4EEFE8C2D33}" destId="{446C5884-0DC7-4B75-9380-70AFA25B2A5D}" srcOrd="0" destOrd="0" presId="urn:microsoft.com/office/officeart/2005/8/layout/process1"/>
    <dgm:cxn modelId="{14FEFB3F-3812-421C-B87C-33FC3DA7D72A}" type="presOf" srcId="{0FF83C16-C969-4366-ABC4-E6802C9A50F2}" destId="{58B03643-3B77-4A59-8E45-3BF27EFBC2C2}" srcOrd="0" destOrd="0" presId="urn:microsoft.com/office/officeart/2005/8/layout/process1"/>
    <dgm:cxn modelId="{D430A439-FFD2-456E-8260-2DB13308E2AD}" srcId="{0FF83C16-C969-4366-ABC4-E6802C9A50F2}" destId="{0B55A69C-9994-4287-9FEA-4BF47E43678C}" srcOrd="2" destOrd="0" parTransId="{1D183730-9A05-4792-8AE0-EB610CF063AB}" sibTransId="{193C653D-4830-4ACA-AD9B-1B541CDFD208}"/>
    <dgm:cxn modelId="{C9F53D0C-DC14-4E00-865B-603C9DBA6967}" type="presOf" srcId="{A9358E60-4BF3-4E6D-8896-84A29E912E8B}" destId="{ADDF7749-2E83-4C35-9876-6BB34A969A89}" srcOrd="0" destOrd="0" presId="urn:microsoft.com/office/officeart/2005/8/layout/process1"/>
    <dgm:cxn modelId="{2F0EB5F6-1560-42AF-B835-6B174DF21244}" srcId="{0FF83C16-C969-4366-ABC4-E6802C9A50F2}" destId="{A9358E60-4BF3-4E6D-8896-84A29E912E8B}" srcOrd="1" destOrd="0" parTransId="{E73155D3-AA4C-4A6C-9590-F710660BE17E}" sibTransId="{ADF85D6A-2681-43D3-84C6-C4EEFE8C2D33}"/>
    <dgm:cxn modelId="{48E7EED0-D5FD-417D-974C-A29A9CC5CBE4}" srcId="{0FF83C16-C969-4366-ABC4-E6802C9A50F2}" destId="{43C5C4EB-531E-4DEB-BFFB-A17235B6A87B}" srcOrd="0" destOrd="0" parTransId="{95AF3A81-2E07-4D85-BC43-33A436284119}" sibTransId="{4F6DD55A-DA0C-4ADD-A310-9C7C94EFCEB3}"/>
    <dgm:cxn modelId="{8663EC1C-309E-4BAD-8EFD-2DB7E09251CB}" type="presParOf" srcId="{58B03643-3B77-4A59-8E45-3BF27EFBC2C2}" destId="{E8F36971-43A1-4649-A297-AD66FD8FF1E2}" srcOrd="0" destOrd="0" presId="urn:microsoft.com/office/officeart/2005/8/layout/process1"/>
    <dgm:cxn modelId="{F9B134F9-37F0-4D97-8892-4D3B8DCC7F47}" type="presParOf" srcId="{58B03643-3B77-4A59-8E45-3BF27EFBC2C2}" destId="{79A72ABD-FC02-4CE4-A79A-3B7BAB9CF4CC}" srcOrd="1" destOrd="0" presId="urn:microsoft.com/office/officeart/2005/8/layout/process1"/>
    <dgm:cxn modelId="{E7D87E70-C7E5-45AE-9B4E-158416B590EE}" type="presParOf" srcId="{79A72ABD-FC02-4CE4-A79A-3B7BAB9CF4CC}" destId="{CA493A6D-183D-458E-9B05-6D43B037BB53}" srcOrd="0" destOrd="0" presId="urn:microsoft.com/office/officeart/2005/8/layout/process1"/>
    <dgm:cxn modelId="{7F9FC356-0C0D-47B6-8765-3B1F57A244CC}" type="presParOf" srcId="{58B03643-3B77-4A59-8E45-3BF27EFBC2C2}" destId="{ADDF7749-2E83-4C35-9876-6BB34A969A89}" srcOrd="2" destOrd="0" presId="urn:microsoft.com/office/officeart/2005/8/layout/process1"/>
    <dgm:cxn modelId="{E5A73321-3088-49D1-8ED6-DE5425E36DF8}" type="presParOf" srcId="{58B03643-3B77-4A59-8E45-3BF27EFBC2C2}" destId="{446C5884-0DC7-4B75-9380-70AFA25B2A5D}" srcOrd="3" destOrd="0" presId="urn:microsoft.com/office/officeart/2005/8/layout/process1"/>
    <dgm:cxn modelId="{FB8B9EE5-6824-44B3-9B9E-6A6A691616B4}" type="presParOf" srcId="{446C5884-0DC7-4B75-9380-70AFA25B2A5D}" destId="{AC190948-0758-4ACC-BF9F-E07106C43E8A}" srcOrd="0" destOrd="0" presId="urn:microsoft.com/office/officeart/2005/8/layout/process1"/>
    <dgm:cxn modelId="{BB218665-81C0-439A-A1A2-1DCE0CDC5764}" type="presParOf" srcId="{58B03643-3B77-4A59-8E45-3BF27EFBC2C2}" destId="{22DA1B9A-FA5A-46F1-92F6-43F86719CFB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BF4DF8-B0F9-4C19-8E91-D4F676A8CEF7}"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22234D5-7127-4E52-8515-E026AA709FC7}">
      <dgm:prSet phldrT="[Text]" custT="1"/>
      <dgm:spPr/>
      <dgm:t>
        <a:bodyPr/>
        <a:lstStyle/>
        <a:p>
          <a:r>
            <a:rPr lang="en-US" sz="2400" b="1" dirty="0" smtClean="0">
              <a:solidFill>
                <a:schemeClr val="accent2"/>
              </a:solidFill>
            </a:rPr>
            <a:t>90% </a:t>
          </a:r>
          <a:r>
            <a:rPr lang="en-US" sz="2400" dirty="0" smtClean="0"/>
            <a:t>will know HIV status</a:t>
          </a:r>
          <a:endParaRPr lang="en-US" sz="2400" dirty="0"/>
        </a:p>
      </dgm:t>
    </dgm:pt>
    <dgm:pt modelId="{FE3299AB-6505-4D28-B486-B5133DA48D83}" type="parTrans" cxnId="{3B803C18-7A31-4283-8DC1-651182787763}">
      <dgm:prSet/>
      <dgm:spPr/>
      <dgm:t>
        <a:bodyPr/>
        <a:lstStyle/>
        <a:p>
          <a:endParaRPr lang="en-US"/>
        </a:p>
      </dgm:t>
    </dgm:pt>
    <dgm:pt modelId="{6E27C62E-9B9D-4E7E-B126-CAC5F8EE0E42}" type="sibTrans" cxnId="{3B803C18-7A31-4283-8DC1-651182787763}">
      <dgm:prSet/>
      <dgm:spPr/>
      <dgm:t>
        <a:bodyPr/>
        <a:lstStyle/>
        <a:p>
          <a:endParaRPr lang="en-US"/>
        </a:p>
      </dgm:t>
    </dgm:pt>
    <dgm:pt modelId="{5DF86826-DF98-4C9D-917F-10A6B779575D}">
      <dgm:prSet phldrT="[Text]" custT="1"/>
      <dgm:spPr/>
      <dgm:t>
        <a:bodyPr/>
        <a:lstStyle/>
        <a:p>
          <a:r>
            <a:rPr lang="en-US" sz="2400" b="1" dirty="0" smtClean="0">
              <a:solidFill>
                <a:schemeClr val="accent2"/>
              </a:solidFill>
            </a:rPr>
            <a:t>90%</a:t>
          </a:r>
          <a:r>
            <a:rPr lang="en-US" sz="2400" dirty="0" smtClean="0"/>
            <a:t> will receive ART</a:t>
          </a:r>
          <a:endParaRPr lang="en-US" sz="2400" dirty="0"/>
        </a:p>
      </dgm:t>
    </dgm:pt>
    <dgm:pt modelId="{24154C65-8A7E-4FED-8866-5A4EB6F2C75A}" type="parTrans" cxnId="{7C75779D-42F2-4868-A7B2-9A16D6D81B15}">
      <dgm:prSet/>
      <dgm:spPr/>
      <dgm:t>
        <a:bodyPr/>
        <a:lstStyle/>
        <a:p>
          <a:endParaRPr lang="en-US"/>
        </a:p>
      </dgm:t>
    </dgm:pt>
    <dgm:pt modelId="{912BC42F-F4D4-41CC-97A3-42D978220407}" type="sibTrans" cxnId="{7C75779D-42F2-4868-A7B2-9A16D6D81B15}">
      <dgm:prSet/>
      <dgm:spPr/>
      <dgm:t>
        <a:bodyPr/>
        <a:lstStyle/>
        <a:p>
          <a:endParaRPr lang="en-US"/>
        </a:p>
      </dgm:t>
    </dgm:pt>
    <dgm:pt modelId="{D3DCB08E-7A10-497E-86A2-C23768AD81AA}">
      <dgm:prSet phldrT="[Text]" custT="1"/>
      <dgm:spPr/>
      <dgm:t>
        <a:bodyPr/>
        <a:lstStyle/>
        <a:p>
          <a:r>
            <a:rPr lang="en-US" sz="2400" b="1" dirty="0" smtClean="0">
              <a:solidFill>
                <a:schemeClr val="accent2"/>
              </a:solidFill>
            </a:rPr>
            <a:t>90%</a:t>
          </a:r>
          <a:r>
            <a:rPr lang="en-US" sz="2400" dirty="0" smtClean="0"/>
            <a:t> receiving ART will have viral suppression</a:t>
          </a:r>
          <a:endParaRPr lang="en-US" sz="2400" dirty="0"/>
        </a:p>
      </dgm:t>
    </dgm:pt>
    <dgm:pt modelId="{F6FB773B-FBCF-4BDE-8A11-CA096AD5EB8D}" type="parTrans" cxnId="{AA897461-98CC-4523-A697-693E1708322F}">
      <dgm:prSet/>
      <dgm:spPr/>
      <dgm:t>
        <a:bodyPr/>
        <a:lstStyle/>
        <a:p>
          <a:endParaRPr lang="en-US"/>
        </a:p>
      </dgm:t>
    </dgm:pt>
    <dgm:pt modelId="{D0E0CB1A-E9CB-4D9C-A059-4CDA8FB72CF4}" type="sibTrans" cxnId="{AA897461-98CC-4523-A697-693E1708322F}">
      <dgm:prSet/>
      <dgm:spPr/>
      <dgm:t>
        <a:bodyPr/>
        <a:lstStyle/>
        <a:p>
          <a:endParaRPr lang="en-US"/>
        </a:p>
      </dgm:t>
    </dgm:pt>
    <dgm:pt modelId="{65CFC35F-FA67-4C57-A6C2-248376A9F755}" type="pres">
      <dgm:prSet presAssocID="{21BF4DF8-B0F9-4C19-8E91-D4F676A8CEF7}" presName="Name0" presStyleCnt="0">
        <dgm:presLayoutVars>
          <dgm:chMax val="11"/>
          <dgm:chPref val="11"/>
          <dgm:dir/>
          <dgm:resizeHandles/>
        </dgm:presLayoutVars>
      </dgm:prSet>
      <dgm:spPr/>
      <dgm:t>
        <a:bodyPr/>
        <a:lstStyle/>
        <a:p>
          <a:endParaRPr lang="en-US"/>
        </a:p>
      </dgm:t>
    </dgm:pt>
    <dgm:pt modelId="{47FCC980-FDAB-4EEE-9B86-BA21FBED9DD8}" type="pres">
      <dgm:prSet presAssocID="{D3DCB08E-7A10-497E-86A2-C23768AD81AA}" presName="Accent3" presStyleCnt="0"/>
      <dgm:spPr/>
    </dgm:pt>
    <dgm:pt modelId="{1C944224-6BAB-4D96-8F27-9DCD5FA57E21}" type="pres">
      <dgm:prSet presAssocID="{D3DCB08E-7A10-497E-86A2-C23768AD81AA}" presName="Accent" presStyleLbl="node1" presStyleIdx="0" presStyleCnt="3"/>
      <dgm:spPr/>
    </dgm:pt>
    <dgm:pt modelId="{D8E678D0-D635-4A26-841C-A5EE91E841FC}" type="pres">
      <dgm:prSet presAssocID="{D3DCB08E-7A10-497E-86A2-C23768AD81AA}" presName="ParentBackground3" presStyleCnt="0"/>
      <dgm:spPr/>
    </dgm:pt>
    <dgm:pt modelId="{29E9296B-2EE7-45ED-879C-DCB105F1D143}" type="pres">
      <dgm:prSet presAssocID="{D3DCB08E-7A10-497E-86A2-C23768AD81AA}" presName="ParentBackground" presStyleLbl="fgAcc1" presStyleIdx="0" presStyleCnt="3"/>
      <dgm:spPr/>
      <dgm:t>
        <a:bodyPr/>
        <a:lstStyle/>
        <a:p>
          <a:endParaRPr lang="en-US"/>
        </a:p>
      </dgm:t>
    </dgm:pt>
    <dgm:pt modelId="{97421E7C-F85D-457E-B5CB-A072CC44B8F7}" type="pres">
      <dgm:prSet presAssocID="{D3DCB08E-7A10-497E-86A2-C23768AD81AA}" presName="Parent3" presStyleLbl="revTx" presStyleIdx="0" presStyleCnt="0">
        <dgm:presLayoutVars>
          <dgm:chMax val="1"/>
          <dgm:chPref val="1"/>
          <dgm:bulletEnabled val="1"/>
        </dgm:presLayoutVars>
      </dgm:prSet>
      <dgm:spPr/>
      <dgm:t>
        <a:bodyPr/>
        <a:lstStyle/>
        <a:p>
          <a:endParaRPr lang="en-US"/>
        </a:p>
      </dgm:t>
    </dgm:pt>
    <dgm:pt modelId="{8515DCFE-CCB6-4902-8E81-18FC7341E7EF}" type="pres">
      <dgm:prSet presAssocID="{5DF86826-DF98-4C9D-917F-10A6B779575D}" presName="Accent2" presStyleCnt="0"/>
      <dgm:spPr/>
    </dgm:pt>
    <dgm:pt modelId="{38768E06-14D8-4052-841B-6F04C4CE4016}" type="pres">
      <dgm:prSet presAssocID="{5DF86826-DF98-4C9D-917F-10A6B779575D}" presName="Accent" presStyleLbl="node1" presStyleIdx="1" presStyleCnt="3"/>
      <dgm:spPr/>
    </dgm:pt>
    <dgm:pt modelId="{84D5B959-3D76-448E-B311-EB15F05BFB2F}" type="pres">
      <dgm:prSet presAssocID="{5DF86826-DF98-4C9D-917F-10A6B779575D}" presName="ParentBackground2" presStyleCnt="0"/>
      <dgm:spPr/>
    </dgm:pt>
    <dgm:pt modelId="{11B948DB-FB9A-409B-B4FE-4B320A84793E}" type="pres">
      <dgm:prSet presAssocID="{5DF86826-DF98-4C9D-917F-10A6B779575D}" presName="ParentBackground" presStyleLbl="fgAcc1" presStyleIdx="1" presStyleCnt="3"/>
      <dgm:spPr/>
      <dgm:t>
        <a:bodyPr/>
        <a:lstStyle/>
        <a:p>
          <a:endParaRPr lang="en-US"/>
        </a:p>
      </dgm:t>
    </dgm:pt>
    <dgm:pt modelId="{F62A08C3-D19F-4171-9145-6369965DE03F}" type="pres">
      <dgm:prSet presAssocID="{5DF86826-DF98-4C9D-917F-10A6B779575D}" presName="Parent2" presStyleLbl="revTx" presStyleIdx="0" presStyleCnt="0">
        <dgm:presLayoutVars>
          <dgm:chMax val="1"/>
          <dgm:chPref val="1"/>
          <dgm:bulletEnabled val="1"/>
        </dgm:presLayoutVars>
      </dgm:prSet>
      <dgm:spPr/>
      <dgm:t>
        <a:bodyPr/>
        <a:lstStyle/>
        <a:p>
          <a:endParaRPr lang="en-US"/>
        </a:p>
      </dgm:t>
    </dgm:pt>
    <dgm:pt modelId="{487A9324-728B-48F9-B361-87104514C757}" type="pres">
      <dgm:prSet presAssocID="{322234D5-7127-4E52-8515-E026AA709FC7}" presName="Accent1" presStyleCnt="0"/>
      <dgm:spPr/>
    </dgm:pt>
    <dgm:pt modelId="{88A41108-2C0F-4725-AEC8-F9890CF22383}" type="pres">
      <dgm:prSet presAssocID="{322234D5-7127-4E52-8515-E026AA709FC7}" presName="Accent" presStyleLbl="node1" presStyleIdx="2" presStyleCnt="3"/>
      <dgm:spPr/>
    </dgm:pt>
    <dgm:pt modelId="{7FAA9409-01BC-4177-9D23-D6646DF20C0E}" type="pres">
      <dgm:prSet presAssocID="{322234D5-7127-4E52-8515-E026AA709FC7}" presName="ParentBackground1" presStyleCnt="0"/>
      <dgm:spPr/>
    </dgm:pt>
    <dgm:pt modelId="{C213D050-534C-4EF4-80CB-165D96E9D45C}" type="pres">
      <dgm:prSet presAssocID="{322234D5-7127-4E52-8515-E026AA709FC7}" presName="ParentBackground" presStyleLbl="fgAcc1" presStyleIdx="2" presStyleCnt="3"/>
      <dgm:spPr/>
      <dgm:t>
        <a:bodyPr/>
        <a:lstStyle/>
        <a:p>
          <a:endParaRPr lang="en-US"/>
        </a:p>
      </dgm:t>
    </dgm:pt>
    <dgm:pt modelId="{34D92BBD-EA20-4032-A41A-43985452244D}" type="pres">
      <dgm:prSet presAssocID="{322234D5-7127-4E52-8515-E026AA709FC7}" presName="Parent1" presStyleLbl="revTx" presStyleIdx="0" presStyleCnt="0">
        <dgm:presLayoutVars>
          <dgm:chMax val="1"/>
          <dgm:chPref val="1"/>
          <dgm:bulletEnabled val="1"/>
        </dgm:presLayoutVars>
      </dgm:prSet>
      <dgm:spPr/>
      <dgm:t>
        <a:bodyPr/>
        <a:lstStyle/>
        <a:p>
          <a:endParaRPr lang="en-US"/>
        </a:p>
      </dgm:t>
    </dgm:pt>
  </dgm:ptLst>
  <dgm:cxnLst>
    <dgm:cxn modelId="{2D244BCE-43B8-4F4A-93E2-7C7774B3E9BF}" type="presOf" srcId="{5DF86826-DF98-4C9D-917F-10A6B779575D}" destId="{11B948DB-FB9A-409B-B4FE-4B320A84793E}" srcOrd="0" destOrd="0" presId="urn:microsoft.com/office/officeart/2011/layout/CircleProcess"/>
    <dgm:cxn modelId="{DEC65306-0578-4DBB-870A-432145D9BBA8}" type="presOf" srcId="{322234D5-7127-4E52-8515-E026AA709FC7}" destId="{34D92BBD-EA20-4032-A41A-43985452244D}" srcOrd="1" destOrd="0" presId="urn:microsoft.com/office/officeart/2011/layout/CircleProcess"/>
    <dgm:cxn modelId="{F8ED352E-3977-441D-9555-63D24A73EA64}" type="presOf" srcId="{D3DCB08E-7A10-497E-86A2-C23768AD81AA}" destId="{29E9296B-2EE7-45ED-879C-DCB105F1D143}" srcOrd="0" destOrd="0" presId="urn:microsoft.com/office/officeart/2011/layout/CircleProcess"/>
    <dgm:cxn modelId="{B3EA9F6E-7F46-45DE-B62B-6E015F209FDA}" type="presOf" srcId="{5DF86826-DF98-4C9D-917F-10A6B779575D}" destId="{F62A08C3-D19F-4171-9145-6369965DE03F}" srcOrd="1" destOrd="0" presId="urn:microsoft.com/office/officeart/2011/layout/CircleProcess"/>
    <dgm:cxn modelId="{1440851B-6052-4818-9684-0A39DB7774EF}" type="presOf" srcId="{322234D5-7127-4E52-8515-E026AA709FC7}" destId="{C213D050-534C-4EF4-80CB-165D96E9D45C}" srcOrd="0" destOrd="0" presId="urn:microsoft.com/office/officeart/2011/layout/CircleProcess"/>
    <dgm:cxn modelId="{3B803C18-7A31-4283-8DC1-651182787763}" srcId="{21BF4DF8-B0F9-4C19-8E91-D4F676A8CEF7}" destId="{322234D5-7127-4E52-8515-E026AA709FC7}" srcOrd="0" destOrd="0" parTransId="{FE3299AB-6505-4D28-B486-B5133DA48D83}" sibTransId="{6E27C62E-9B9D-4E7E-B126-CAC5F8EE0E42}"/>
    <dgm:cxn modelId="{1CBB93EA-677D-4A62-8822-CA8C04C436C3}" type="presOf" srcId="{D3DCB08E-7A10-497E-86A2-C23768AD81AA}" destId="{97421E7C-F85D-457E-B5CB-A072CC44B8F7}" srcOrd="1" destOrd="0" presId="urn:microsoft.com/office/officeart/2011/layout/CircleProcess"/>
    <dgm:cxn modelId="{C1527E54-63AD-4ACF-B8FD-2ABCC45899DE}" type="presOf" srcId="{21BF4DF8-B0F9-4C19-8E91-D4F676A8CEF7}" destId="{65CFC35F-FA67-4C57-A6C2-248376A9F755}" srcOrd="0" destOrd="0" presId="urn:microsoft.com/office/officeart/2011/layout/CircleProcess"/>
    <dgm:cxn modelId="{7C75779D-42F2-4868-A7B2-9A16D6D81B15}" srcId="{21BF4DF8-B0F9-4C19-8E91-D4F676A8CEF7}" destId="{5DF86826-DF98-4C9D-917F-10A6B779575D}" srcOrd="1" destOrd="0" parTransId="{24154C65-8A7E-4FED-8866-5A4EB6F2C75A}" sibTransId="{912BC42F-F4D4-41CC-97A3-42D978220407}"/>
    <dgm:cxn modelId="{AA897461-98CC-4523-A697-693E1708322F}" srcId="{21BF4DF8-B0F9-4C19-8E91-D4F676A8CEF7}" destId="{D3DCB08E-7A10-497E-86A2-C23768AD81AA}" srcOrd="2" destOrd="0" parTransId="{F6FB773B-FBCF-4BDE-8A11-CA096AD5EB8D}" sibTransId="{D0E0CB1A-E9CB-4D9C-A059-4CDA8FB72CF4}"/>
    <dgm:cxn modelId="{168BCCE0-29B7-41F4-9419-A31EF3B315C9}" type="presParOf" srcId="{65CFC35F-FA67-4C57-A6C2-248376A9F755}" destId="{47FCC980-FDAB-4EEE-9B86-BA21FBED9DD8}" srcOrd="0" destOrd="0" presId="urn:microsoft.com/office/officeart/2011/layout/CircleProcess"/>
    <dgm:cxn modelId="{BF7B8782-6D8D-4965-B3A1-BA1232B96A8C}" type="presParOf" srcId="{47FCC980-FDAB-4EEE-9B86-BA21FBED9DD8}" destId="{1C944224-6BAB-4D96-8F27-9DCD5FA57E21}" srcOrd="0" destOrd="0" presId="urn:microsoft.com/office/officeart/2011/layout/CircleProcess"/>
    <dgm:cxn modelId="{E9420ED8-727E-4904-897E-1D991D9803B4}" type="presParOf" srcId="{65CFC35F-FA67-4C57-A6C2-248376A9F755}" destId="{D8E678D0-D635-4A26-841C-A5EE91E841FC}" srcOrd="1" destOrd="0" presId="urn:microsoft.com/office/officeart/2011/layout/CircleProcess"/>
    <dgm:cxn modelId="{87570369-A5F8-4717-8C73-107774AA9523}" type="presParOf" srcId="{D8E678D0-D635-4A26-841C-A5EE91E841FC}" destId="{29E9296B-2EE7-45ED-879C-DCB105F1D143}" srcOrd="0" destOrd="0" presId="urn:microsoft.com/office/officeart/2011/layout/CircleProcess"/>
    <dgm:cxn modelId="{9FD49D1F-5BEA-41C3-9673-F246B9160325}" type="presParOf" srcId="{65CFC35F-FA67-4C57-A6C2-248376A9F755}" destId="{97421E7C-F85D-457E-B5CB-A072CC44B8F7}" srcOrd="2" destOrd="0" presId="urn:microsoft.com/office/officeart/2011/layout/CircleProcess"/>
    <dgm:cxn modelId="{81F4CE16-3FCB-43AB-91F0-2A001968FCFD}" type="presParOf" srcId="{65CFC35F-FA67-4C57-A6C2-248376A9F755}" destId="{8515DCFE-CCB6-4902-8E81-18FC7341E7EF}" srcOrd="3" destOrd="0" presId="urn:microsoft.com/office/officeart/2011/layout/CircleProcess"/>
    <dgm:cxn modelId="{9787924C-C316-4743-B8BF-C87BC6F205B1}" type="presParOf" srcId="{8515DCFE-CCB6-4902-8E81-18FC7341E7EF}" destId="{38768E06-14D8-4052-841B-6F04C4CE4016}" srcOrd="0" destOrd="0" presId="urn:microsoft.com/office/officeart/2011/layout/CircleProcess"/>
    <dgm:cxn modelId="{020EE14E-B13F-4E19-804E-8EE98AF4D59E}" type="presParOf" srcId="{65CFC35F-FA67-4C57-A6C2-248376A9F755}" destId="{84D5B959-3D76-448E-B311-EB15F05BFB2F}" srcOrd="4" destOrd="0" presId="urn:microsoft.com/office/officeart/2011/layout/CircleProcess"/>
    <dgm:cxn modelId="{25E22A02-D716-42D0-9B7B-4175ABD16DE2}" type="presParOf" srcId="{84D5B959-3D76-448E-B311-EB15F05BFB2F}" destId="{11B948DB-FB9A-409B-B4FE-4B320A84793E}" srcOrd="0" destOrd="0" presId="urn:microsoft.com/office/officeart/2011/layout/CircleProcess"/>
    <dgm:cxn modelId="{03DD41DA-29E8-4A27-8E9F-FB397B0B2EE0}" type="presParOf" srcId="{65CFC35F-FA67-4C57-A6C2-248376A9F755}" destId="{F62A08C3-D19F-4171-9145-6369965DE03F}" srcOrd="5" destOrd="0" presId="urn:microsoft.com/office/officeart/2011/layout/CircleProcess"/>
    <dgm:cxn modelId="{103E99F5-0814-4DCC-8215-92F21C3A44C1}" type="presParOf" srcId="{65CFC35F-FA67-4C57-A6C2-248376A9F755}" destId="{487A9324-728B-48F9-B361-87104514C757}" srcOrd="6" destOrd="0" presId="urn:microsoft.com/office/officeart/2011/layout/CircleProcess"/>
    <dgm:cxn modelId="{E0E7BAAC-999C-408F-A8A9-CAF3A4AAEED2}" type="presParOf" srcId="{487A9324-728B-48F9-B361-87104514C757}" destId="{88A41108-2C0F-4725-AEC8-F9890CF22383}" srcOrd="0" destOrd="0" presId="urn:microsoft.com/office/officeart/2011/layout/CircleProcess"/>
    <dgm:cxn modelId="{F9BBE9BC-182A-4F04-AD38-86C9707885C6}" type="presParOf" srcId="{65CFC35F-FA67-4C57-A6C2-248376A9F755}" destId="{7FAA9409-01BC-4177-9D23-D6646DF20C0E}" srcOrd="7" destOrd="0" presId="urn:microsoft.com/office/officeart/2011/layout/CircleProcess"/>
    <dgm:cxn modelId="{3EB6D47F-5428-45AF-AE01-BFA9905C82B9}" type="presParOf" srcId="{7FAA9409-01BC-4177-9D23-D6646DF20C0E}" destId="{C213D050-534C-4EF4-80CB-165D96E9D45C}" srcOrd="0" destOrd="0" presId="urn:microsoft.com/office/officeart/2011/layout/CircleProcess"/>
    <dgm:cxn modelId="{B4EBB36F-6ADE-47EF-9458-69B325EDF7E4}" type="presParOf" srcId="{65CFC35F-FA67-4C57-A6C2-248376A9F755}" destId="{34D92BBD-EA20-4032-A41A-43985452244D}"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E8F205-9FD0-45D0-9F2A-411058118A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B4A4E67-E4B0-4061-8354-EDF6D048AD9C}">
      <dgm:prSet phldrT="[Text]" custT="1"/>
      <dgm:spPr/>
      <dgm:t>
        <a:bodyPr/>
        <a:lstStyle/>
        <a:p>
          <a:r>
            <a:rPr lang="en-US" sz="3600" dirty="0" smtClean="0"/>
            <a:t>F</a:t>
          </a:r>
          <a:endParaRPr lang="en-US" sz="3600" dirty="0"/>
        </a:p>
      </dgm:t>
    </dgm:pt>
    <dgm:pt modelId="{D2C9E5CA-4F92-4744-8D98-E2A5FF0D0077}" type="parTrans" cxnId="{1D3849B8-3187-4774-B52E-FE8B31386E16}">
      <dgm:prSet/>
      <dgm:spPr/>
      <dgm:t>
        <a:bodyPr/>
        <a:lstStyle/>
        <a:p>
          <a:endParaRPr lang="en-US"/>
        </a:p>
      </dgm:t>
    </dgm:pt>
    <dgm:pt modelId="{FDC4DA0E-3FAD-4A84-850D-91BB54D8A00B}" type="sibTrans" cxnId="{1D3849B8-3187-4774-B52E-FE8B31386E16}">
      <dgm:prSet/>
      <dgm:spPr/>
      <dgm:t>
        <a:bodyPr/>
        <a:lstStyle/>
        <a:p>
          <a:endParaRPr lang="en-US"/>
        </a:p>
      </dgm:t>
    </dgm:pt>
    <dgm:pt modelId="{2C9EE0AF-086E-4AA0-9E3A-132A5BD95B0D}">
      <dgm:prSet phldrT="[Text]"/>
      <dgm:spPr/>
      <dgm:t>
        <a:bodyPr/>
        <a:lstStyle/>
        <a:p>
          <a:r>
            <a:rPr lang="en-US" b="1" dirty="0" smtClean="0"/>
            <a:t>Feedback</a:t>
          </a:r>
          <a:endParaRPr lang="en-US" b="1" dirty="0"/>
        </a:p>
      </dgm:t>
    </dgm:pt>
    <dgm:pt modelId="{F89C874E-6271-4C82-BC2B-45A406C5C6DA}" type="parTrans" cxnId="{D15CE7E6-AEFC-4C50-904A-CCF6DD2DDE46}">
      <dgm:prSet/>
      <dgm:spPr/>
      <dgm:t>
        <a:bodyPr/>
        <a:lstStyle/>
        <a:p>
          <a:endParaRPr lang="en-US"/>
        </a:p>
      </dgm:t>
    </dgm:pt>
    <dgm:pt modelId="{9CF0617E-92AA-4C79-B18E-7C090041F63E}" type="sibTrans" cxnId="{D15CE7E6-AEFC-4C50-904A-CCF6DD2DDE46}">
      <dgm:prSet/>
      <dgm:spPr/>
      <dgm:t>
        <a:bodyPr/>
        <a:lstStyle/>
        <a:p>
          <a:endParaRPr lang="en-US"/>
        </a:p>
      </dgm:t>
    </dgm:pt>
    <dgm:pt modelId="{713CB42A-78B0-42D3-85CE-3041B2D32CEE}">
      <dgm:prSet phldrT="[Text]"/>
      <dgm:spPr/>
      <dgm:t>
        <a:bodyPr/>
        <a:lstStyle/>
        <a:p>
          <a:r>
            <a:rPr lang="en-US" i="1" dirty="0" smtClean="0">
              <a:solidFill>
                <a:schemeClr val="accent2"/>
              </a:solidFill>
            </a:rPr>
            <a:t>Set the stage and provide screening results</a:t>
          </a:r>
          <a:endParaRPr lang="en-US" i="1" dirty="0">
            <a:solidFill>
              <a:schemeClr val="accent2"/>
            </a:solidFill>
          </a:endParaRPr>
        </a:p>
      </dgm:t>
    </dgm:pt>
    <dgm:pt modelId="{999B75A0-EFF6-4560-8C9D-51E3A273D7C4}" type="parTrans" cxnId="{F512680A-ACA8-4987-B7FC-570DE17EF571}">
      <dgm:prSet/>
      <dgm:spPr/>
      <dgm:t>
        <a:bodyPr/>
        <a:lstStyle/>
        <a:p>
          <a:endParaRPr lang="en-US"/>
        </a:p>
      </dgm:t>
    </dgm:pt>
    <dgm:pt modelId="{50AB90F9-3FBF-4DAA-9B7E-C5E6D0F87425}" type="sibTrans" cxnId="{F512680A-ACA8-4987-B7FC-570DE17EF571}">
      <dgm:prSet/>
      <dgm:spPr/>
      <dgm:t>
        <a:bodyPr/>
        <a:lstStyle/>
        <a:p>
          <a:endParaRPr lang="en-US"/>
        </a:p>
      </dgm:t>
    </dgm:pt>
    <dgm:pt modelId="{D67C4341-CA41-420F-8E34-8C7A67D2A638}">
      <dgm:prSet phldrT="[Text]" custT="1"/>
      <dgm:spPr/>
      <dgm:t>
        <a:bodyPr/>
        <a:lstStyle/>
        <a:p>
          <a:r>
            <a:rPr lang="en-US" sz="3600" dirty="0" smtClean="0"/>
            <a:t>L</a:t>
          </a:r>
          <a:endParaRPr lang="en-US" sz="3600" dirty="0"/>
        </a:p>
      </dgm:t>
    </dgm:pt>
    <dgm:pt modelId="{1E953451-3D1F-4C74-9FAB-B35FF3107DAE}" type="parTrans" cxnId="{0F04416F-0E83-4708-B7D2-90D179B1F3E7}">
      <dgm:prSet/>
      <dgm:spPr/>
      <dgm:t>
        <a:bodyPr/>
        <a:lstStyle/>
        <a:p>
          <a:endParaRPr lang="en-US"/>
        </a:p>
      </dgm:t>
    </dgm:pt>
    <dgm:pt modelId="{F7D8166A-88F5-4B3C-9C26-3653A73FEDE1}" type="sibTrans" cxnId="{0F04416F-0E83-4708-B7D2-90D179B1F3E7}">
      <dgm:prSet/>
      <dgm:spPr/>
      <dgm:t>
        <a:bodyPr/>
        <a:lstStyle/>
        <a:p>
          <a:endParaRPr lang="en-US"/>
        </a:p>
      </dgm:t>
    </dgm:pt>
    <dgm:pt modelId="{1C75C199-E6EF-4BCE-AE77-86582CA72B7D}">
      <dgm:prSet phldrT="[Text]"/>
      <dgm:spPr/>
      <dgm:t>
        <a:bodyPr/>
        <a:lstStyle/>
        <a:p>
          <a:r>
            <a:rPr lang="en-US" b="1" dirty="0" smtClean="0"/>
            <a:t>Listen and Understand</a:t>
          </a:r>
          <a:endParaRPr lang="en-US" b="1" dirty="0"/>
        </a:p>
      </dgm:t>
    </dgm:pt>
    <dgm:pt modelId="{7E28041A-2B69-4610-836B-AB2F3D55BB87}" type="parTrans" cxnId="{59B4EF6E-4187-456E-BE9E-80AD1A596611}">
      <dgm:prSet/>
      <dgm:spPr/>
      <dgm:t>
        <a:bodyPr/>
        <a:lstStyle/>
        <a:p>
          <a:endParaRPr lang="en-US"/>
        </a:p>
      </dgm:t>
    </dgm:pt>
    <dgm:pt modelId="{2355B713-8503-4FB2-B4B2-47AA2ECC7A8A}" type="sibTrans" cxnId="{59B4EF6E-4187-456E-BE9E-80AD1A596611}">
      <dgm:prSet/>
      <dgm:spPr/>
      <dgm:t>
        <a:bodyPr/>
        <a:lstStyle/>
        <a:p>
          <a:endParaRPr lang="en-US"/>
        </a:p>
      </dgm:t>
    </dgm:pt>
    <dgm:pt modelId="{460F0D05-A161-470B-8AF0-2A44321C3398}">
      <dgm:prSet phldrT="[Text]"/>
      <dgm:spPr/>
      <dgm:t>
        <a:bodyPr/>
        <a:lstStyle/>
        <a:p>
          <a:r>
            <a:rPr lang="en-US" i="1" u="none" dirty="0" smtClean="0">
              <a:solidFill>
                <a:schemeClr val="accent2"/>
              </a:solidFill>
            </a:rPr>
            <a:t>Explore pros and cons, explain importance of change, assess readiness to change</a:t>
          </a:r>
          <a:endParaRPr lang="en-US" i="1" u="none" dirty="0">
            <a:solidFill>
              <a:schemeClr val="accent2"/>
            </a:solidFill>
          </a:endParaRPr>
        </a:p>
      </dgm:t>
    </dgm:pt>
    <dgm:pt modelId="{0237015F-0814-4671-9E79-E1C64586871F}" type="parTrans" cxnId="{926287A8-55F4-4A94-9F3F-0C40A2A6F9A8}">
      <dgm:prSet/>
      <dgm:spPr/>
      <dgm:t>
        <a:bodyPr/>
        <a:lstStyle/>
        <a:p>
          <a:endParaRPr lang="en-US"/>
        </a:p>
      </dgm:t>
    </dgm:pt>
    <dgm:pt modelId="{CE92C298-0D08-4A07-AEE6-4B9FE2912350}" type="sibTrans" cxnId="{926287A8-55F4-4A94-9F3F-0C40A2A6F9A8}">
      <dgm:prSet/>
      <dgm:spPr/>
      <dgm:t>
        <a:bodyPr/>
        <a:lstStyle/>
        <a:p>
          <a:endParaRPr lang="en-US"/>
        </a:p>
      </dgm:t>
    </dgm:pt>
    <dgm:pt modelId="{318DAF6F-1B40-441A-9CE6-9C287EA230B1}">
      <dgm:prSet phldrT="[Text]" custT="1"/>
      <dgm:spPr/>
      <dgm:t>
        <a:bodyPr/>
        <a:lstStyle/>
        <a:p>
          <a:r>
            <a:rPr lang="en-US" sz="3600" dirty="0" smtClean="0"/>
            <a:t>O</a:t>
          </a:r>
          <a:endParaRPr lang="en-US" sz="3600" dirty="0"/>
        </a:p>
      </dgm:t>
    </dgm:pt>
    <dgm:pt modelId="{940B4F57-A515-468C-81C2-4261C9377DD1}" type="parTrans" cxnId="{727D75D3-6562-4399-8955-F1F530A3768B}">
      <dgm:prSet/>
      <dgm:spPr/>
      <dgm:t>
        <a:bodyPr/>
        <a:lstStyle/>
        <a:p>
          <a:endParaRPr lang="en-US"/>
        </a:p>
      </dgm:t>
    </dgm:pt>
    <dgm:pt modelId="{B2AAC802-02AC-45BE-A134-F1B5511F82AA}" type="sibTrans" cxnId="{727D75D3-6562-4399-8955-F1F530A3768B}">
      <dgm:prSet/>
      <dgm:spPr/>
      <dgm:t>
        <a:bodyPr/>
        <a:lstStyle/>
        <a:p>
          <a:endParaRPr lang="en-US"/>
        </a:p>
      </dgm:t>
    </dgm:pt>
    <dgm:pt modelId="{65B66D7E-13D7-44DC-815A-D9248BA3E161}">
      <dgm:prSet phldrT="[Text]"/>
      <dgm:spPr/>
      <dgm:t>
        <a:bodyPr/>
        <a:lstStyle/>
        <a:p>
          <a:r>
            <a:rPr lang="en-US" b="1" dirty="0" smtClean="0"/>
            <a:t>Options Explored</a:t>
          </a:r>
          <a:endParaRPr lang="en-US" b="1" dirty="0"/>
        </a:p>
      </dgm:t>
    </dgm:pt>
    <dgm:pt modelId="{9E61ACCE-AEDC-4EF6-BE2F-8631BC3CFB71}" type="parTrans" cxnId="{D25191E5-30E7-404A-A275-67FDDF7CFE31}">
      <dgm:prSet/>
      <dgm:spPr/>
      <dgm:t>
        <a:bodyPr/>
        <a:lstStyle/>
        <a:p>
          <a:endParaRPr lang="en-US"/>
        </a:p>
      </dgm:t>
    </dgm:pt>
    <dgm:pt modelId="{0FDACF79-53A9-404F-8162-F596B9182A3A}" type="sibTrans" cxnId="{D25191E5-30E7-404A-A275-67FDDF7CFE31}">
      <dgm:prSet/>
      <dgm:spPr/>
      <dgm:t>
        <a:bodyPr/>
        <a:lstStyle/>
        <a:p>
          <a:endParaRPr lang="en-US"/>
        </a:p>
      </dgm:t>
    </dgm:pt>
    <dgm:pt modelId="{86F28667-FDE3-4041-BE62-67205DA56ADC}">
      <dgm:prSet phldrT="[Text]"/>
      <dgm:spPr/>
      <dgm:t>
        <a:bodyPr/>
        <a:lstStyle/>
        <a:p>
          <a:r>
            <a:rPr lang="en-US" i="1" dirty="0" smtClean="0">
              <a:solidFill>
                <a:schemeClr val="accent2"/>
              </a:solidFill>
            </a:rPr>
            <a:t>Discuss change options and plan for follow-up</a:t>
          </a:r>
          <a:endParaRPr lang="en-US" i="1" dirty="0">
            <a:solidFill>
              <a:schemeClr val="accent2"/>
            </a:solidFill>
          </a:endParaRPr>
        </a:p>
      </dgm:t>
    </dgm:pt>
    <dgm:pt modelId="{36FB1B6D-7EF6-49FB-9B42-8377A48AA354}" type="parTrans" cxnId="{37434487-DD01-48C6-BC4B-77FC60333886}">
      <dgm:prSet/>
      <dgm:spPr/>
      <dgm:t>
        <a:bodyPr/>
        <a:lstStyle/>
        <a:p>
          <a:endParaRPr lang="en-US"/>
        </a:p>
      </dgm:t>
    </dgm:pt>
    <dgm:pt modelId="{39FD87EF-F524-4724-97E8-32937A7A423E}" type="sibTrans" cxnId="{37434487-DD01-48C6-BC4B-77FC60333886}">
      <dgm:prSet/>
      <dgm:spPr/>
      <dgm:t>
        <a:bodyPr/>
        <a:lstStyle/>
        <a:p>
          <a:endParaRPr lang="en-US"/>
        </a:p>
      </dgm:t>
    </dgm:pt>
    <dgm:pt modelId="{7E093C86-49C6-472A-AB11-91F965C9B76D}" type="pres">
      <dgm:prSet presAssocID="{15E8F205-9FD0-45D0-9F2A-411058118A07}" presName="linearFlow" presStyleCnt="0">
        <dgm:presLayoutVars>
          <dgm:dir/>
          <dgm:animLvl val="lvl"/>
          <dgm:resizeHandles val="exact"/>
        </dgm:presLayoutVars>
      </dgm:prSet>
      <dgm:spPr/>
      <dgm:t>
        <a:bodyPr/>
        <a:lstStyle/>
        <a:p>
          <a:endParaRPr lang="en-US"/>
        </a:p>
      </dgm:t>
    </dgm:pt>
    <dgm:pt modelId="{5A45A7D8-6ECB-49B5-BA22-A88BF22F0A90}" type="pres">
      <dgm:prSet presAssocID="{1B4A4E67-E4B0-4061-8354-EDF6D048AD9C}" presName="composite" presStyleCnt="0"/>
      <dgm:spPr/>
    </dgm:pt>
    <dgm:pt modelId="{A75D009F-392F-4310-932C-CB36A49EAC83}" type="pres">
      <dgm:prSet presAssocID="{1B4A4E67-E4B0-4061-8354-EDF6D048AD9C}" presName="parentText" presStyleLbl="alignNode1" presStyleIdx="0" presStyleCnt="3">
        <dgm:presLayoutVars>
          <dgm:chMax val="1"/>
          <dgm:bulletEnabled val="1"/>
        </dgm:presLayoutVars>
      </dgm:prSet>
      <dgm:spPr/>
      <dgm:t>
        <a:bodyPr/>
        <a:lstStyle/>
        <a:p>
          <a:endParaRPr lang="en-US"/>
        </a:p>
      </dgm:t>
    </dgm:pt>
    <dgm:pt modelId="{951AD7E4-698D-48E2-A9A9-05DE4F0BD9EB}" type="pres">
      <dgm:prSet presAssocID="{1B4A4E67-E4B0-4061-8354-EDF6D048AD9C}" presName="descendantText" presStyleLbl="alignAcc1" presStyleIdx="0" presStyleCnt="3">
        <dgm:presLayoutVars>
          <dgm:bulletEnabled val="1"/>
        </dgm:presLayoutVars>
      </dgm:prSet>
      <dgm:spPr/>
      <dgm:t>
        <a:bodyPr/>
        <a:lstStyle/>
        <a:p>
          <a:endParaRPr lang="en-US"/>
        </a:p>
      </dgm:t>
    </dgm:pt>
    <dgm:pt modelId="{AAD78A3A-8771-413D-87A9-EFC99CD56415}" type="pres">
      <dgm:prSet presAssocID="{FDC4DA0E-3FAD-4A84-850D-91BB54D8A00B}" presName="sp" presStyleCnt="0"/>
      <dgm:spPr/>
    </dgm:pt>
    <dgm:pt modelId="{FA086A53-3984-448F-905E-8A6CE9C991AC}" type="pres">
      <dgm:prSet presAssocID="{D67C4341-CA41-420F-8E34-8C7A67D2A638}" presName="composite" presStyleCnt="0"/>
      <dgm:spPr/>
    </dgm:pt>
    <dgm:pt modelId="{87F15FF0-205C-4E27-8B1A-0D2FDECE2DFE}" type="pres">
      <dgm:prSet presAssocID="{D67C4341-CA41-420F-8E34-8C7A67D2A638}" presName="parentText" presStyleLbl="alignNode1" presStyleIdx="1" presStyleCnt="3">
        <dgm:presLayoutVars>
          <dgm:chMax val="1"/>
          <dgm:bulletEnabled val="1"/>
        </dgm:presLayoutVars>
      </dgm:prSet>
      <dgm:spPr/>
      <dgm:t>
        <a:bodyPr/>
        <a:lstStyle/>
        <a:p>
          <a:endParaRPr lang="en-US"/>
        </a:p>
      </dgm:t>
    </dgm:pt>
    <dgm:pt modelId="{9C67D21E-CB82-484E-A0E3-43C1EB4EBF0A}" type="pres">
      <dgm:prSet presAssocID="{D67C4341-CA41-420F-8E34-8C7A67D2A638}" presName="descendantText" presStyleLbl="alignAcc1" presStyleIdx="1" presStyleCnt="3">
        <dgm:presLayoutVars>
          <dgm:bulletEnabled val="1"/>
        </dgm:presLayoutVars>
      </dgm:prSet>
      <dgm:spPr/>
      <dgm:t>
        <a:bodyPr/>
        <a:lstStyle/>
        <a:p>
          <a:endParaRPr lang="en-US"/>
        </a:p>
      </dgm:t>
    </dgm:pt>
    <dgm:pt modelId="{F22F4473-6638-4CE9-BC19-C287DD0A3FB4}" type="pres">
      <dgm:prSet presAssocID="{F7D8166A-88F5-4B3C-9C26-3653A73FEDE1}" presName="sp" presStyleCnt="0"/>
      <dgm:spPr/>
    </dgm:pt>
    <dgm:pt modelId="{AAE710D1-CE98-4ECF-8601-71DE6428105B}" type="pres">
      <dgm:prSet presAssocID="{318DAF6F-1B40-441A-9CE6-9C287EA230B1}" presName="composite" presStyleCnt="0"/>
      <dgm:spPr/>
    </dgm:pt>
    <dgm:pt modelId="{CC572AE1-521F-4878-A40C-A4A6A267E4E1}" type="pres">
      <dgm:prSet presAssocID="{318DAF6F-1B40-441A-9CE6-9C287EA230B1}" presName="parentText" presStyleLbl="alignNode1" presStyleIdx="2" presStyleCnt="3">
        <dgm:presLayoutVars>
          <dgm:chMax val="1"/>
          <dgm:bulletEnabled val="1"/>
        </dgm:presLayoutVars>
      </dgm:prSet>
      <dgm:spPr/>
      <dgm:t>
        <a:bodyPr/>
        <a:lstStyle/>
        <a:p>
          <a:endParaRPr lang="en-US"/>
        </a:p>
      </dgm:t>
    </dgm:pt>
    <dgm:pt modelId="{DCF8763A-4CC5-455D-BAA4-594132BD7B99}" type="pres">
      <dgm:prSet presAssocID="{318DAF6F-1B40-441A-9CE6-9C287EA230B1}" presName="descendantText" presStyleLbl="alignAcc1" presStyleIdx="2" presStyleCnt="3">
        <dgm:presLayoutVars>
          <dgm:bulletEnabled val="1"/>
        </dgm:presLayoutVars>
      </dgm:prSet>
      <dgm:spPr/>
      <dgm:t>
        <a:bodyPr/>
        <a:lstStyle/>
        <a:p>
          <a:endParaRPr lang="en-US"/>
        </a:p>
      </dgm:t>
    </dgm:pt>
  </dgm:ptLst>
  <dgm:cxnLst>
    <dgm:cxn modelId="{D25191E5-30E7-404A-A275-67FDDF7CFE31}" srcId="{318DAF6F-1B40-441A-9CE6-9C287EA230B1}" destId="{65B66D7E-13D7-44DC-815A-D9248BA3E161}" srcOrd="0" destOrd="0" parTransId="{9E61ACCE-AEDC-4EF6-BE2F-8631BC3CFB71}" sibTransId="{0FDACF79-53A9-404F-8162-F596B9182A3A}"/>
    <dgm:cxn modelId="{727D75D3-6562-4399-8955-F1F530A3768B}" srcId="{15E8F205-9FD0-45D0-9F2A-411058118A07}" destId="{318DAF6F-1B40-441A-9CE6-9C287EA230B1}" srcOrd="2" destOrd="0" parTransId="{940B4F57-A515-468C-81C2-4261C9377DD1}" sibTransId="{B2AAC802-02AC-45BE-A134-F1B5511F82AA}"/>
    <dgm:cxn modelId="{912BBCFD-A1F0-4370-BBE3-18717D2630DD}" type="presOf" srcId="{65B66D7E-13D7-44DC-815A-D9248BA3E161}" destId="{DCF8763A-4CC5-455D-BAA4-594132BD7B99}" srcOrd="0" destOrd="0" presId="urn:microsoft.com/office/officeart/2005/8/layout/chevron2"/>
    <dgm:cxn modelId="{F512680A-ACA8-4987-B7FC-570DE17EF571}" srcId="{1B4A4E67-E4B0-4061-8354-EDF6D048AD9C}" destId="{713CB42A-78B0-42D3-85CE-3041B2D32CEE}" srcOrd="1" destOrd="0" parTransId="{999B75A0-EFF6-4560-8C9D-51E3A273D7C4}" sibTransId="{50AB90F9-3FBF-4DAA-9B7E-C5E6D0F87425}"/>
    <dgm:cxn modelId="{8F87550D-1188-4722-917B-EC1C59D3B438}" type="presOf" srcId="{1B4A4E67-E4B0-4061-8354-EDF6D048AD9C}" destId="{A75D009F-392F-4310-932C-CB36A49EAC83}" srcOrd="0" destOrd="0" presId="urn:microsoft.com/office/officeart/2005/8/layout/chevron2"/>
    <dgm:cxn modelId="{E6D2649A-66CA-4A75-8F8D-D8AE45A96B69}" type="presOf" srcId="{460F0D05-A161-470B-8AF0-2A44321C3398}" destId="{9C67D21E-CB82-484E-A0E3-43C1EB4EBF0A}" srcOrd="0" destOrd="1" presId="urn:microsoft.com/office/officeart/2005/8/layout/chevron2"/>
    <dgm:cxn modelId="{59B4EF6E-4187-456E-BE9E-80AD1A596611}" srcId="{D67C4341-CA41-420F-8E34-8C7A67D2A638}" destId="{1C75C199-E6EF-4BCE-AE77-86582CA72B7D}" srcOrd="0" destOrd="0" parTransId="{7E28041A-2B69-4610-836B-AB2F3D55BB87}" sibTransId="{2355B713-8503-4FB2-B4B2-47AA2ECC7A8A}"/>
    <dgm:cxn modelId="{9013ECAA-5B9B-446F-B1E4-338B4D34148D}" type="presOf" srcId="{318DAF6F-1B40-441A-9CE6-9C287EA230B1}" destId="{CC572AE1-521F-4878-A40C-A4A6A267E4E1}" srcOrd="0" destOrd="0" presId="urn:microsoft.com/office/officeart/2005/8/layout/chevron2"/>
    <dgm:cxn modelId="{670448B2-C05C-4C63-BE09-9150F1CED1E0}" type="presOf" srcId="{2C9EE0AF-086E-4AA0-9E3A-132A5BD95B0D}" destId="{951AD7E4-698D-48E2-A9A9-05DE4F0BD9EB}" srcOrd="0" destOrd="0" presId="urn:microsoft.com/office/officeart/2005/8/layout/chevron2"/>
    <dgm:cxn modelId="{7704FC6C-A8D9-4FD5-92B5-7DFF082F304B}" type="presOf" srcId="{D67C4341-CA41-420F-8E34-8C7A67D2A638}" destId="{87F15FF0-205C-4E27-8B1A-0D2FDECE2DFE}" srcOrd="0" destOrd="0" presId="urn:microsoft.com/office/officeart/2005/8/layout/chevron2"/>
    <dgm:cxn modelId="{36B5B306-6569-482A-879A-7264A2D2569B}" type="presOf" srcId="{713CB42A-78B0-42D3-85CE-3041B2D32CEE}" destId="{951AD7E4-698D-48E2-A9A9-05DE4F0BD9EB}" srcOrd="0" destOrd="1" presId="urn:microsoft.com/office/officeart/2005/8/layout/chevron2"/>
    <dgm:cxn modelId="{2651A522-4B1D-496E-99BC-C63365F0ADEA}" type="presOf" srcId="{1C75C199-E6EF-4BCE-AE77-86582CA72B7D}" destId="{9C67D21E-CB82-484E-A0E3-43C1EB4EBF0A}" srcOrd="0" destOrd="0" presId="urn:microsoft.com/office/officeart/2005/8/layout/chevron2"/>
    <dgm:cxn modelId="{1D3849B8-3187-4774-B52E-FE8B31386E16}" srcId="{15E8F205-9FD0-45D0-9F2A-411058118A07}" destId="{1B4A4E67-E4B0-4061-8354-EDF6D048AD9C}" srcOrd="0" destOrd="0" parTransId="{D2C9E5CA-4F92-4744-8D98-E2A5FF0D0077}" sibTransId="{FDC4DA0E-3FAD-4A84-850D-91BB54D8A00B}"/>
    <dgm:cxn modelId="{2B0242B4-3D0D-46C1-9FC0-58C2914D06F8}" type="presOf" srcId="{15E8F205-9FD0-45D0-9F2A-411058118A07}" destId="{7E093C86-49C6-472A-AB11-91F965C9B76D}" srcOrd="0" destOrd="0" presId="urn:microsoft.com/office/officeart/2005/8/layout/chevron2"/>
    <dgm:cxn modelId="{926287A8-55F4-4A94-9F3F-0C40A2A6F9A8}" srcId="{D67C4341-CA41-420F-8E34-8C7A67D2A638}" destId="{460F0D05-A161-470B-8AF0-2A44321C3398}" srcOrd="1" destOrd="0" parTransId="{0237015F-0814-4671-9E79-E1C64586871F}" sibTransId="{CE92C298-0D08-4A07-AEE6-4B9FE2912350}"/>
    <dgm:cxn modelId="{0F04416F-0E83-4708-B7D2-90D179B1F3E7}" srcId="{15E8F205-9FD0-45D0-9F2A-411058118A07}" destId="{D67C4341-CA41-420F-8E34-8C7A67D2A638}" srcOrd="1" destOrd="0" parTransId="{1E953451-3D1F-4C74-9FAB-B35FF3107DAE}" sibTransId="{F7D8166A-88F5-4B3C-9C26-3653A73FEDE1}"/>
    <dgm:cxn modelId="{1255D875-83C2-4344-A766-844D26987586}" type="presOf" srcId="{86F28667-FDE3-4041-BE62-67205DA56ADC}" destId="{DCF8763A-4CC5-455D-BAA4-594132BD7B99}" srcOrd="0" destOrd="1" presId="urn:microsoft.com/office/officeart/2005/8/layout/chevron2"/>
    <dgm:cxn modelId="{37434487-DD01-48C6-BC4B-77FC60333886}" srcId="{318DAF6F-1B40-441A-9CE6-9C287EA230B1}" destId="{86F28667-FDE3-4041-BE62-67205DA56ADC}" srcOrd="1" destOrd="0" parTransId="{36FB1B6D-7EF6-49FB-9B42-8377A48AA354}" sibTransId="{39FD87EF-F524-4724-97E8-32937A7A423E}"/>
    <dgm:cxn modelId="{D15CE7E6-AEFC-4C50-904A-CCF6DD2DDE46}" srcId="{1B4A4E67-E4B0-4061-8354-EDF6D048AD9C}" destId="{2C9EE0AF-086E-4AA0-9E3A-132A5BD95B0D}" srcOrd="0" destOrd="0" parTransId="{F89C874E-6271-4C82-BC2B-45A406C5C6DA}" sibTransId="{9CF0617E-92AA-4C79-B18E-7C090041F63E}"/>
    <dgm:cxn modelId="{ED8F04C4-822C-42A9-A79C-89316D11186A}" type="presParOf" srcId="{7E093C86-49C6-472A-AB11-91F965C9B76D}" destId="{5A45A7D8-6ECB-49B5-BA22-A88BF22F0A90}" srcOrd="0" destOrd="0" presId="urn:microsoft.com/office/officeart/2005/8/layout/chevron2"/>
    <dgm:cxn modelId="{695EEF24-8CC3-4521-B887-61CDE0FB7076}" type="presParOf" srcId="{5A45A7D8-6ECB-49B5-BA22-A88BF22F0A90}" destId="{A75D009F-392F-4310-932C-CB36A49EAC83}" srcOrd="0" destOrd="0" presId="urn:microsoft.com/office/officeart/2005/8/layout/chevron2"/>
    <dgm:cxn modelId="{BF2B7510-F387-4274-817C-10F9D2D626B9}" type="presParOf" srcId="{5A45A7D8-6ECB-49B5-BA22-A88BF22F0A90}" destId="{951AD7E4-698D-48E2-A9A9-05DE4F0BD9EB}" srcOrd="1" destOrd="0" presId="urn:microsoft.com/office/officeart/2005/8/layout/chevron2"/>
    <dgm:cxn modelId="{8D20BECB-D88A-43CF-93BD-8240C99DC8E8}" type="presParOf" srcId="{7E093C86-49C6-472A-AB11-91F965C9B76D}" destId="{AAD78A3A-8771-413D-87A9-EFC99CD56415}" srcOrd="1" destOrd="0" presId="urn:microsoft.com/office/officeart/2005/8/layout/chevron2"/>
    <dgm:cxn modelId="{7F5FBBF5-CEA4-40D3-BA65-0B7B076E48AC}" type="presParOf" srcId="{7E093C86-49C6-472A-AB11-91F965C9B76D}" destId="{FA086A53-3984-448F-905E-8A6CE9C991AC}" srcOrd="2" destOrd="0" presId="urn:microsoft.com/office/officeart/2005/8/layout/chevron2"/>
    <dgm:cxn modelId="{A1E59203-CE52-4A9C-B3AE-F357A641A4D4}" type="presParOf" srcId="{FA086A53-3984-448F-905E-8A6CE9C991AC}" destId="{87F15FF0-205C-4E27-8B1A-0D2FDECE2DFE}" srcOrd="0" destOrd="0" presId="urn:microsoft.com/office/officeart/2005/8/layout/chevron2"/>
    <dgm:cxn modelId="{93F4F09F-2192-42A4-9144-5A4195FD2D4D}" type="presParOf" srcId="{FA086A53-3984-448F-905E-8A6CE9C991AC}" destId="{9C67D21E-CB82-484E-A0E3-43C1EB4EBF0A}" srcOrd="1" destOrd="0" presId="urn:microsoft.com/office/officeart/2005/8/layout/chevron2"/>
    <dgm:cxn modelId="{FA4A873D-7BFF-4440-996B-CDE581FDD0E2}" type="presParOf" srcId="{7E093C86-49C6-472A-AB11-91F965C9B76D}" destId="{F22F4473-6638-4CE9-BC19-C287DD0A3FB4}" srcOrd="3" destOrd="0" presId="urn:microsoft.com/office/officeart/2005/8/layout/chevron2"/>
    <dgm:cxn modelId="{23B1B932-22C1-4C69-B761-0B01FCC3CCD0}" type="presParOf" srcId="{7E093C86-49C6-472A-AB11-91F965C9B76D}" destId="{AAE710D1-CE98-4ECF-8601-71DE6428105B}" srcOrd="4" destOrd="0" presId="urn:microsoft.com/office/officeart/2005/8/layout/chevron2"/>
    <dgm:cxn modelId="{14DE673B-CE53-4B04-9711-1767C8ABE767}" type="presParOf" srcId="{AAE710D1-CE98-4ECF-8601-71DE6428105B}" destId="{CC572AE1-521F-4878-A40C-A4A6A267E4E1}" srcOrd="0" destOrd="0" presId="urn:microsoft.com/office/officeart/2005/8/layout/chevron2"/>
    <dgm:cxn modelId="{9524F70A-1711-4A1B-B34D-AA70BB7C0D03}" type="presParOf" srcId="{AAE710D1-CE98-4ECF-8601-71DE6428105B}" destId="{DCF8763A-4CC5-455D-BAA4-594132BD7B9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EF47A-1320-42B5-B5E3-855D265C030D}">
      <dsp:nvSpPr>
        <dsp:cNvPr id="0" name=""/>
        <dsp:cNvSpPr/>
      </dsp:nvSpPr>
      <dsp:spPr>
        <a:xfrm>
          <a:off x="4411979" y="449"/>
          <a:ext cx="6617970" cy="1751114"/>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845" tIns="29845" rIns="29845" bIns="29845" numCol="1" spcCol="1270" anchor="t" anchorCtr="0">
          <a:noAutofit/>
        </a:bodyPr>
        <a:lstStyle/>
        <a:p>
          <a:pPr marL="285750" lvl="1" indent="-285750" algn="l" defTabSz="2089150">
            <a:lnSpc>
              <a:spcPct val="90000"/>
            </a:lnSpc>
            <a:spcBef>
              <a:spcPct val="0"/>
            </a:spcBef>
            <a:spcAft>
              <a:spcPct val="15000"/>
            </a:spcAft>
            <a:buChar char="••"/>
          </a:pPr>
          <a:r>
            <a:rPr lang="en-US" sz="4700" kern="1200" dirty="0" smtClean="0"/>
            <a:t>Deadens pain and causes euphoria</a:t>
          </a:r>
          <a:endParaRPr lang="en-US" sz="4700" kern="1200" dirty="0"/>
        </a:p>
      </dsp:txBody>
      <dsp:txXfrm>
        <a:off x="4411979" y="219338"/>
        <a:ext cx="5961302" cy="1313336"/>
      </dsp:txXfrm>
    </dsp:sp>
    <dsp:sp modelId="{0BA04B39-DB5F-4604-814B-686673E5C245}">
      <dsp:nvSpPr>
        <dsp:cNvPr id="0" name=""/>
        <dsp:cNvSpPr/>
      </dsp:nvSpPr>
      <dsp:spPr>
        <a:xfrm>
          <a:off x="0" y="449"/>
          <a:ext cx="4411980" cy="175111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Endogenous opioids</a:t>
          </a:r>
          <a:endParaRPr lang="en-US" sz="5200" kern="1200" dirty="0"/>
        </a:p>
      </dsp:txBody>
      <dsp:txXfrm>
        <a:off x="85482" y="85931"/>
        <a:ext cx="4241016" cy="1580150"/>
      </dsp:txXfrm>
    </dsp:sp>
    <dsp:sp modelId="{C6BC5165-84DF-48E1-A61F-97B0A251639D}">
      <dsp:nvSpPr>
        <dsp:cNvPr id="0" name=""/>
        <dsp:cNvSpPr/>
      </dsp:nvSpPr>
      <dsp:spPr>
        <a:xfrm>
          <a:off x="4411979" y="1926674"/>
          <a:ext cx="6617970" cy="1751114"/>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845"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dirty="0" smtClean="0"/>
            <a:t>Makes you happy</a:t>
          </a:r>
          <a:endParaRPr lang="en-US" sz="4700" kern="1200" dirty="0"/>
        </a:p>
      </dsp:txBody>
      <dsp:txXfrm>
        <a:off x="4411979" y="2145563"/>
        <a:ext cx="5961302" cy="1313336"/>
      </dsp:txXfrm>
    </dsp:sp>
    <dsp:sp modelId="{906D3F8B-95BC-4914-A69D-FA695F51FD21}">
      <dsp:nvSpPr>
        <dsp:cNvPr id="0" name=""/>
        <dsp:cNvSpPr/>
      </dsp:nvSpPr>
      <dsp:spPr>
        <a:xfrm>
          <a:off x="0" y="1926674"/>
          <a:ext cx="4411980" cy="175111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Dopamine</a:t>
          </a:r>
          <a:endParaRPr lang="en-US" sz="5200" kern="1200" dirty="0"/>
        </a:p>
      </dsp:txBody>
      <dsp:txXfrm>
        <a:off x="85482" y="2012156"/>
        <a:ext cx="4241016" cy="1580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EF47A-1320-42B5-B5E3-855D265C030D}">
      <dsp:nvSpPr>
        <dsp:cNvPr id="0" name=""/>
        <dsp:cNvSpPr/>
      </dsp:nvSpPr>
      <dsp:spPr>
        <a:xfrm>
          <a:off x="4411979" y="449"/>
          <a:ext cx="6617970" cy="1751114"/>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t" anchorCtr="0">
          <a:noAutofit/>
        </a:bodyPr>
        <a:lstStyle/>
        <a:p>
          <a:pPr marL="285750" lvl="1" indent="-285750" algn="l" defTabSz="1689100">
            <a:lnSpc>
              <a:spcPct val="90000"/>
            </a:lnSpc>
            <a:spcBef>
              <a:spcPct val="0"/>
            </a:spcBef>
            <a:spcAft>
              <a:spcPct val="15000"/>
            </a:spcAft>
            <a:buChar char="••"/>
          </a:pPr>
          <a:r>
            <a:rPr lang="en-US" sz="3800" kern="1200" dirty="0" smtClean="0"/>
            <a:t>Excitatory neurotransmitter</a:t>
          </a:r>
          <a:endParaRPr lang="en-US" sz="3800" kern="1200" dirty="0"/>
        </a:p>
        <a:p>
          <a:pPr marL="285750" lvl="1" indent="-285750" algn="l" defTabSz="1689100">
            <a:lnSpc>
              <a:spcPct val="90000"/>
            </a:lnSpc>
            <a:spcBef>
              <a:spcPct val="0"/>
            </a:spcBef>
            <a:spcAft>
              <a:spcPct val="15000"/>
            </a:spcAft>
            <a:buChar char="••"/>
          </a:pPr>
          <a:r>
            <a:rPr lang="en-US" sz="3800" kern="1200" dirty="0" smtClean="0"/>
            <a:t>Speeds you up</a:t>
          </a:r>
          <a:endParaRPr lang="en-US" sz="3800" kern="1200" dirty="0"/>
        </a:p>
      </dsp:txBody>
      <dsp:txXfrm>
        <a:off x="4411979" y="219338"/>
        <a:ext cx="5961302" cy="1313336"/>
      </dsp:txXfrm>
    </dsp:sp>
    <dsp:sp modelId="{0BA04B39-DB5F-4604-814B-686673E5C245}">
      <dsp:nvSpPr>
        <dsp:cNvPr id="0" name=""/>
        <dsp:cNvSpPr/>
      </dsp:nvSpPr>
      <dsp:spPr>
        <a:xfrm>
          <a:off x="0" y="449"/>
          <a:ext cx="4411980" cy="175111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Glutamate</a:t>
          </a:r>
          <a:endParaRPr lang="en-US" sz="6500" kern="1200" dirty="0"/>
        </a:p>
      </dsp:txBody>
      <dsp:txXfrm>
        <a:off x="85482" y="85931"/>
        <a:ext cx="4241016" cy="1580150"/>
      </dsp:txXfrm>
    </dsp:sp>
    <dsp:sp modelId="{C6BC5165-84DF-48E1-A61F-97B0A251639D}">
      <dsp:nvSpPr>
        <dsp:cNvPr id="0" name=""/>
        <dsp:cNvSpPr/>
      </dsp:nvSpPr>
      <dsp:spPr>
        <a:xfrm>
          <a:off x="4411979" y="1926674"/>
          <a:ext cx="6617970" cy="1751114"/>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Inhibitory neurotransmitter</a:t>
          </a:r>
          <a:endParaRPr lang="en-US" sz="3800" kern="1200" dirty="0"/>
        </a:p>
        <a:p>
          <a:pPr marL="285750" lvl="1" indent="-285750" algn="l" defTabSz="1689100">
            <a:lnSpc>
              <a:spcPct val="90000"/>
            </a:lnSpc>
            <a:spcBef>
              <a:spcPct val="0"/>
            </a:spcBef>
            <a:spcAft>
              <a:spcPct val="15000"/>
            </a:spcAft>
            <a:buChar char="••"/>
          </a:pPr>
          <a:r>
            <a:rPr lang="en-US" sz="3800" kern="1200" dirty="0" smtClean="0"/>
            <a:t>Slows you down</a:t>
          </a:r>
          <a:endParaRPr lang="en-US" sz="3800" kern="1200" dirty="0"/>
        </a:p>
      </dsp:txBody>
      <dsp:txXfrm>
        <a:off x="4411979" y="2145563"/>
        <a:ext cx="5961302" cy="1313336"/>
      </dsp:txXfrm>
    </dsp:sp>
    <dsp:sp modelId="{906D3F8B-95BC-4914-A69D-FA695F51FD21}">
      <dsp:nvSpPr>
        <dsp:cNvPr id="0" name=""/>
        <dsp:cNvSpPr/>
      </dsp:nvSpPr>
      <dsp:spPr>
        <a:xfrm>
          <a:off x="0" y="1926674"/>
          <a:ext cx="4411980" cy="175111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GABA</a:t>
          </a:r>
          <a:endParaRPr lang="en-US" sz="6500" kern="1200" dirty="0"/>
        </a:p>
      </dsp:txBody>
      <dsp:txXfrm>
        <a:off x="85482" y="2012156"/>
        <a:ext cx="4241016" cy="1580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36971-43A1-4649-A297-AD66FD8FF1E2}">
      <dsp:nvSpPr>
        <dsp:cNvPr id="0" name=""/>
        <dsp:cNvSpPr/>
      </dsp:nvSpPr>
      <dsp:spPr>
        <a:xfrm>
          <a:off x="4847" y="249659"/>
          <a:ext cx="2119279" cy="317891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Alcohol is used</a:t>
          </a:r>
          <a:endParaRPr lang="en-US" sz="2400" kern="1200" dirty="0"/>
        </a:p>
      </dsp:txBody>
      <dsp:txXfrm>
        <a:off x="66919" y="311731"/>
        <a:ext cx="1995135" cy="3054775"/>
      </dsp:txXfrm>
    </dsp:sp>
    <dsp:sp modelId="{79A72ABD-FC02-4CE4-A79A-3B7BAB9CF4CC}">
      <dsp:nvSpPr>
        <dsp:cNvPr id="0" name=""/>
        <dsp:cNvSpPr/>
      </dsp:nvSpPr>
      <dsp:spPr>
        <a:xfrm>
          <a:off x="2336055" y="1576328"/>
          <a:ext cx="449287" cy="525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336055" y="1681444"/>
        <a:ext cx="314501" cy="315349"/>
      </dsp:txXfrm>
    </dsp:sp>
    <dsp:sp modelId="{ADDF7749-2E83-4C35-9876-6BB34A969A89}">
      <dsp:nvSpPr>
        <dsp:cNvPr id="0" name=""/>
        <dsp:cNvSpPr/>
      </dsp:nvSpPr>
      <dsp:spPr>
        <a:xfrm>
          <a:off x="2971839" y="249659"/>
          <a:ext cx="2119279" cy="317891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Endogenous opioids are released into the pleasure centers of the brain</a:t>
          </a:r>
          <a:endParaRPr lang="en-US" sz="2400" kern="1200" dirty="0"/>
        </a:p>
      </dsp:txBody>
      <dsp:txXfrm>
        <a:off x="3033911" y="311731"/>
        <a:ext cx="1995135" cy="3054775"/>
      </dsp:txXfrm>
    </dsp:sp>
    <dsp:sp modelId="{446C5884-0DC7-4B75-9380-70AFA25B2A5D}">
      <dsp:nvSpPr>
        <dsp:cNvPr id="0" name=""/>
        <dsp:cNvSpPr/>
      </dsp:nvSpPr>
      <dsp:spPr>
        <a:xfrm>
          <a:off x="5303047" y="1576328"/>
          <a:ext cx="449287" cy="525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303047" y="1681444"/>
        <a:ext cx="314501" cy="315349"/>
      </dsp:txXfrm>
    </dsp:sp>
    <dsp:sp modelId="{22DA1B9A-FA5A-46F1-92F6-43F86719CFB7}">
      <dsp:nvSpPr>
        <dsp:cNvPr id="0" name=""/>
        <dsp:cNvSpPr/>
      </dsp:nvSpPr>
      <dsp:spPr>
        <a:xfrm>
          <a:off x="5938830" y="249659"/>
          <a:ext cx="2119279" cy="317891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 response to this increased endogenous opioid activity, dopamine is released</a:t>
          </a:r>
          <a:endParaRPr lang="en-US" sz="2400" kern="1200" dirty="0"/>
        </a:p>
      </dsp:txBody>
      <dsp:txXfrm>
        <a:off x="6000902" y="311731"/>
        <a:ext cx="1995135" cy="3054775"/>
      </dsp:txXfrm>
    </dsp:sp>
    <dsp:sp modelId="{9FC30084-01A5-44E3-BC31-373BAECF5BA9}">
      <dsp:nvSpPr>
        <dsp:cNvPr id="0" name=""/>
        <dsp:cNvSpPr/>
      </dsp:nvSpPr>
      <dsp:spPr>
        <a:xfrm>
          <a:off x="8270038" y="1576328"/>
          <a:ext cx="449287" cy="5255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8270038" y="1681444"/>
        <a:ext cx="314501" cy="315349"/>
      </dsp:txXfrm>
    </dsp:sp>
    <dsp:sp modelId="{938F4EEA-CA07-4860-8D5B-1AB1D21EAAD4}">
      <dsp:nvSpPr>
        <dsp:cNvPr id="0" name=""/>
        <dsp:cNvSpPr/>
      </dsp:nvSpPr>
      <dsp:spPr>
        <a:xfrm>
          <a:off x="8905822" y="249659"/>
          <a:ext cx="2119279" cy="317891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Dopamine makes the drinker feel good. This reinforces the behavior and increases the likelihood it will recur.</a:t>
          </a:r>
          <a:endParaRPr lang="en-US" sz="2400" kern="1200" dirty="0"/>
        </a:p>
      </dsp:txBody>
      <dsp:txXfrm>
        <a:off x="8967894" y="311731"/>
        <a:ext cx="1995135" cy="3054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36971-43A1-4649-A297-AD66FD8FF1E2}">
      <dsp:nvSpPr>
        <dsp:cNvPr id="0" name=""/>
        <dsp:cNvSpPr/>
      </dsp:nvSpPr>
      <dsp:spPr>
        <a:xfrm>
          <a:off x="9694" y="725386"/>
          <a:ext cx="2897516" cy="222746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GABA is increased, slowing the brain down</a:t>
          </a:r>
          <a:endParaRPr lang="en-US" sz="2400" kern="1200" dirty="0"/>
        </a:p>
      </dsp:txBody>
      <dsp:txXfrm>
        <a:off x="74934" y="790626"/>
        <a:ext cx="2767036" cy="2096985"/>
      </dsp:txXfrm>
    </dsp:sp>
    <dsp:sp modelId="{79A72ABD-FC02-4CE4-A79A-3B7BAB9CF4CC}">
      <dsp:nvSpPr>
        <dsp:cNvPr id="0" name=""/>
        <dsp:cNvSpPr/>
      </dsp:nvSpPr>
      <dsp:spPr>
        <a:xfrm>
          <a:off x="3196962" y="1479826"/>
          <a:ext cx="614273" cy="718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3196962" y="1623543"/>
        <a:ext cx="429991" cy="431150"/>
      </dsp:txXfrm>
    </dsp:sp>
    <dsp:sp modelId="{ADDF7749-2E83-4C35-9876-6BB34A969A89}">
      <dsp:nvSpPr>
        <dsp:cNvPr id="0" name=""/>
        <dsp:cNvSpPr/>
      </dsp:nvSpPr>
      <dsp:spPr>
        <a:xfrm>
          <a:off x="4066216" y="725386"/>
          <a:ext cx="2897516" cy="222746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Over time, the brain reacts to the over-abundance of GABA by creating more receptors for glutamate</a:t>
          </a:r>
          <a:endParaRPr lang="en-US" sz="2400" kern="1200" dirty="0"/>
        </a:p>
      </dsp:txBody>
      <dsp:txXfrm>
        <a:off x="4131456" y="790626"/>
        <a:ext cx="2767036" cy="2096985"/>
      </dsp:txXfrm>
    </dsp:sp>
    <dsp:sp modelId="{446C5884-0DC7-4B75-9380-70AFA25B2A5D}">
      <dsp:nvSpPr>
        <dsp:cNvPr id="0" name=""/>
        <dsp:cNvSpPr/>
      </dsp:nvSpPr>
      <dsp:spPr>
        <a:xfrm>
          <a:off x="7253484" y="1479826"/>
          <a:ext cx="614273" cy="718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p>
      </dsp:txBody>
      <dsp:txXfrm>
        <a:off x="7253484" y="1623543"/>
        <a:ext cx="429991" cy="431150"/>
      </dsp:txXfrm>
    </dsp:sp>
    <dsp:sp modelId="{22DA1B9A-FA5A-46F1-92F6-43F86719CFB7}">
      <dsp:nvSpPr>
        <dsp:cNvPr id="0" name=""/>
        <dsp:cNvSpPr/>
      </dsp:nvSpPr>
      <dsp:spPr>
        <a:xfrm>
          <a:off x="8122739" y="725386"/>
          <a:ext cx="2897516" cy="222746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The increased effect of glutamate energizes the system and restores balance</a:t>
          </a:r>
          <a:endParaRPr lang="en-US" sz="2400" kern="1200" dirty="0"/>
        </a:p>
      </dsp:txBody>
      <dsp:txXfrm>
        <a:off x="8187979" y="790626"/>
        <a:ext cx="2767036" cy="20969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44224-6BAB-4D96-8F27-9DCD5FA57E21}">
      <dsp:nvSpPr>
        <dsp:cNvPr id="0" name=""/>
        <dsp:cNvSpPr/>
      </dsp:nvSpPr>
      <dsp:spPr>
        <a:xfrm>
          <a:off x="7372741" y="896740"/>
          <a:ext cx="2346534" cy="2346968"/>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E9296B-2EE7-45ED-879C-DCB105F1D143}">
      <dsp:nvSpPr>
        <dsp:cNvPr id="0" name=""/>
        <dsp:cNvSpPr/>
      </dsp:nvSpPr>
      <dsp:spPr>
        <a:xfrm>
          <a:off x="7450654" y="974986"/>
          <a:ext cx="2190709" cy="2190476"/>
        </a:xfrm>
        <a:prstGeom prst="ellipse">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solidFill>
            </a:rPr>
            <a:t>90%</a:t>
          </a:r>
          <a:r>
            <a:rPr lang="en-US" sz="2400" kern="1200" dirty="0" smtClean="0"/>
            <a:t> receiving ART will have viral suppression</a:t>
          </a:r>
          <a:endParaRPr lang="en-US" sz="2400" kern="1200" dirty="0"/>
        </a:p>
      </dsp:txBody>
      <dsp:txXfrm>
        <a:off x="7763830" y="1287970"/>
        <a:ext cx="1564356" cy="1564508"/>
      </dsp:txXfrm>
    </dsp:sp>
    <dsp:sp modelId="{38768E06-14D8-4052-841B-6F04C4CE4016}">
      <dsp:nvSpPr>
        <dsp:cNvPr id="0" name=""/>
        <dsp:cNvSpPr/>
      </dsp:nvSpPr>
      <dsp:spPr>
        <a:xfrm rot="2700000">
          <a:off x="4950357" y="899577"/>
          <a:ext cx="2340882" cy="2340882"/>
        </a:xfrm>
        <a:prstGeom prst="teardrop">
          <a:avLst>
            <a:gd name="adj" fmla="val 1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948DB-FB9A-409B-B4FE-4B320A84793E}">
      <dsp:nvSpPr>
        <dsp:cNvPr id="0" name=""/>
        <dsp:cNvSpPr/>
      </dsp:nvSpPr>
      <dsp:spPr>
        <a:xfrm>
          <a:off x="5025443" y="974986"/>
          <a:ext cx="2190709" cy="2190476"/>
        </a:xfrm>
        <a:prstGeom prst="ellipse">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solidFill>
            </a:rPr>
            <a:t>90%</a:t>
          </a:r>
          <a:r>
            <a:rPr lang="en-US" sz="2400" kern="1200" dirty="0" smtClean="0"/>
            <a:t> will receive ART</a:t>
          </a:r>
          <a:endParaRPr lang="en-US" sz="2400" kern="1200" dirty="0"/>
        </a:p>
      </dsp:txBody>
      <dsp:txXfrm>
        <a:off x="5338620" y="1287970"/>
        <a:ext cx="1564356" cy="1564508"/>
      </dsp:txXfrm>
    </dsp:sp>
    <dsp:sp modelId="{88A41108-2C0F-4725-AEC8-F9890CF22383}">
      <dsp:nvSpPr>
        <dsp:cNvPr id="0" name=""/>
        <dsp:cNvSpPr/>
      </dsp:nvSpPr>
      <dsp:spPr>
        <a:xfrm rot="2700000">
          <a:off x="2525146" y="899577"/>
          <a:ext cx="2340882" cy="2340882"/>
        </a:xfrm>
        <a:prstGeom prst="teardrop">
          <a:avLst>
            <a:gd name="adj" fmla="val 1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13D050-534C-4EF4-80CB-165D96E9D45C}">
      <dsp:nvSpPr>
        <dsp:cNvPr id="0" name=""/>
        <dsp:cNvSpPr/>
      </dsp:nvSpPr>
      <dsp:spPr>
        <a:xfrm>
          <a:off x="2600232" y="974986"/>
          <a:ext cx="2190709" cy="2190476"/>
        </a:xfrm>
        <a:prstGeom prst="ellipse">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solidFill>
            </a:rPr>
            <a:t>90% </a:t>
          </a:r>
          <a:r>
            <a:rPr lang="en-US" sz="2400" kern="1200" dirty="0" smtClean="0"/>
            <a:t>will know HIV status</a:t>
          </a:r>
          <a:endParaRPr lang="en-US" sz="2400" kern="1200" dirty="0"/>
        </a:p>
      </dsp:txBody>
      <dsp:txXfrm>
        <a:off x="2913409" y="1287970"/>
        <a:ext cx="1564356" cy="15645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D009F-392F-4310-932C-CB36A49EAC83}">
      <dsp:nvSpPr>
        <dsp:cNvPr id="0" name=""/>
        <dsp:cNvSpPr/>
      </dsp:nvSpPr>
      <dsp:spPr>
        <a:xfrm rot="5400000">
          <a:off x="-226288" y="228621"/>
          <a:ext cx="1508587" cy="1056011"/>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F</a:t>
          </a:r>
          <a:endParaRPr lang="en-US" sz="3600" kern="1200" dirty="0"/>
        </a:p>
      </dsp:txBody>
      <dsp:txXfrm rot="-5400000">
        <a:off x="1" y="530339"/>
        <a:ext cx="1056011" cy="452576"/>
      </dsp:txXfrm>
    </dsp:sp>
    <dsp:sp modelId="{951AD7E4-698D-48E2-A9A9-05DE4F0BD9EB}">
      <dsp:nvSpPr>
        <dsp:cNvPr id="0" name=""/>
        <dsp:cNvSpPr/>
      </dsp:nvSpPr>
      <dsp:spPr>
        <a:xfrm rot="5400000">
          <a:off x="5509673" y="-4451329"/>
          <a:ext cx="981097" cy="9888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Feedback</a:t>
          </a:r>
          <a:endParaRPr lang="en-US" sz="2400" b="1" kern="1200" dirty="0"/>
        </a:p>
        <a:p>
          <a:pPr marL="228600" lvl="1" indent="-228600" algn="l" defTabSz="1066800">
            <a:lnSpc>
              <a:spcPct val="90000"/>
            </a:lnSpc>
            <a:spcBef>
              <a:spcPct val="0"/>
            </a:spcBef>
            <a:spcAft>
              <a:spcPct val="15000"/>
            </a:spcAft>
            <a:buChar char="••"/>
          </a:pPr>
          <a:r>
            <a:rPr lang="en-US" sz="2400" i="1" kern="1200" dirty="0" smtClean="0">
              <a:solidFill>
                <a:schemeClr val="accent2"/>
              </a:solidFill>
            </a:rPr>
            <a:t>Set the stage and provide screening results</a:t>
          </a:r>
          <a:endParaRPr lang="en-US" sz="2400" i="1" kern="1200" dirty="0">
            <a:solidFill>
              <a:schemeClr val="accent2"/>
            </a:solidFill>
          </a:endParaRPr>
        </a:p>
      </dsp:txBody>
      <dsp:txXfrm rot="-5400000">
        <a:off x="1056011" y="50226"/>
        <a:ext cx="9840529" cy="885311"/>
      </dsp:txXfrm>
    </dsp:sp>
    <dsp:sp modelId="{87F15FF0-205C-4E27-8B1A-0D2FDECE2DFE}">
      <dsp:nvSpPr>
        <dsp:cNvPr id="0" name=""/>
        <dsp:cNvSpPr/>
      </dsp:nvSpPr>
      <dsp:spPr>
        <a:xfrm rot="5400000">
          <a:off x="-226288" y="1542012"/>
          <a:ext cx="1508587" cy="1056011"/>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L</a:t>
          </a:r>
          <a:endParaRPr lang="en-US" sz="3600" kern="1200" dirty="0"/>
        </a:p>
      </dsp:txBody>
      <dsp:txXfrm rot="-5400000">
        <a:off x="1" y="1843730"/>
        <a:ext cx="1056011" cy="452576"/>
      </dsp:txXfrm>
    </dsp:sp>
    <dsp:sp modelId="{9C67D21E-CB82-484E-A0E3-43C1EB4EBF0A}">
      <dsp:nvSpPr>
        <dsp:cNvPr id="0" name=""/>
        <dsp:cNvSpPr/>
      </dsp:nvSpPr>
      <dsp:spPr>
        <a:xfrm rot="5400000">
          <a:off x="5509931" y="-3138195"/>
          <a:ext cx="980581" cy="9888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Listen and Understand</a:t>
          </a:r>
          <a:endParaRPr lang="en-US" sz="2400" b="1" kern="1200" dirty="0"/>
        </a:p>
        <a:p>
          <a:pPr marL="228600" lvl="1" indent="-228600" algn="l" defTabSz="1066800">
            <a:lnSpc>
              <a:spcPct val="90000"/>
            </a:lnSpc>
            <a:spcBef>
              <a:spcPct val="0"/>
            </a:spcBef>
            <a:spcAft>
              <a:spcPct val="15000"/>
            </a:spcAft>
            <a:buChar char="••"/>
          </a:pPr>
          <a:r>
            <a:rPr lang="en-US" sz="2400" i="1" u="none" kern="1200" dirty="0" smtClean="0">
              <a:solidFill>
                <a:schemeClr val="accent2"/>
              </a:solidFill>
            </a:rPr>
            <a:t>Explore pros and cons, explain importance of change, assess readiness to change</a:t>
          </a:r>
          <a:endParaRPr lang="en-US" sz="2400" i="1" u="none" kern="1200" dirty="0">
            <a:solidFill>
              <a:schemeClr val="accent2"/>
            </a:solidFill>
          </a:endParaRPr>
        </a:p>
      </dsp:txBody>
      <dsp:txXfrm rot="-5400000">
        <a:off x="1056011" y="1363593"/>
        <a:ext cx="9840554" cy="884845"/>
      </dsp:txXfrm>
    </dsp:sp>
    <dsp:sp modelId="{CC572AE1-521F-4878-A40C-A4A6A267E4E1}">
      <dsp:nvSpPr>
        <dsp:cNvPr id="0" name=""/>
        <dsp:cNvSpPr/>
      </dsp:nvSpPr>
      <dsp:spPr>
        <a:xfrm rot="5400000">
          <a:off x="-226288" y="2855404"/>
          <a:ext cx="1508587" cy="1056011"/>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O</a:t>
          </a:r>
          <a:endParaRPr lang="en-US" sz="3600" kern="1200" dirty="0"/>
        </a:p>
      </dsp:txBody>
      <dsp:txXfrm rot="-5400000">
        <a:off x="1" y="3157122"/>
        <a:ext cx="1056011" cy="452576"/>
      </dsp:txXfrm>
    </dsp:sp>
    <dsp:sp modelId="{DCF8763A-4CC5-455D-BAA4-594132BD7B99}">
      <dsp:nvSpPr>
        <dsp:cNvPr id="0" name=""/>
        <dsp:cNvSpPr/>
      </dsp:nvSpPr>
      <dsp:spPr>
        <a:xfrm rot="5400000">
          <a:off x="5509931" y="-1824804"/>
          <a:ext cx="980581" cy="9888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Options Explored</a:t>
          </a:r>
          <a:endParaRPr lang="en-US" sz="2400" b="1" kern="1200" dirty="0"/>
        </a:p>
        <a:p>
          <a:pPr marL="228600" lvl="1" indent="-228600" algn="l" defTabSz="1066800">
            <a:lnSpc>
              <a:spcPct val="90000"/>
            </a:lnSpc>
            <a:spcBef>
              <a:spcPct val="0"/>
            </a:spcBef>
            <a:spcAft>
              <a:spcPct val="15000"/>
            </a:spcAft>
            <a:buChar char="••"/>
          </a:pPr>
          <a:r>
            <a:rPr lang="en-US" sz="2400" i="1" kern="1200" dirty="0" smtClean="0">
              <a:solidFill>
                <a:schemeClr val="accent2"/>
              </a:solidFill>
            </a:rPr>
            <a:t>Discuss change options and plan for follow-up</a:t>
          </a:r>
          <a:endParaRPr lang="en-US" sz="2400" i="1" kern="1200" dirty="0">
            <a:solidFill>
              <a:schemeClr val="accent2"/>
            </a:solidFill>
          </a:endParaRPr>
        </a:p>
      </dsp:txBody>
      <dsp:txXfrm rot="-5400000">
        <a:off x="1056011" y="2676984"/>
        <a:ext cx="9840554" cy="88484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BF384-A72A-48DF-8A8E-68B60E7817F9}"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D7FEA-F1AC-4247-9782-F71625EE9F2B}" type="slidenum">
              <a:rPr lang="en-US" smtClean="0"/>
              <a:t>‹#›</a:t>
            </a:fld>
            <a:endParaRPr lang="en-US"/>
          </a:p>
        </p:txBody>
      </p:sp>
    </p:spTree>
    <p:extLst>
      <p:ext uri="{BB962C8B-B14F-4D97-AF65-F5344CB8AC3E}">
        <p14:creationId xmlns:p14="http://schemas.microsoft.com/office/powerpoint/2010/main" val="335097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olleverywhere.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integration.samhsa.gov/Intro_To_Injectable_Naltrexone.pdf"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niaaa.nih.gov/sites/default/files/publications/overdoseFact_2018.pdf"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thinkingdrinking.niaaa.nih.gov/how-much-is-too-much/is-your-drinking-pattern-risky/whats-at-risk-or-heavy-drinking.aspx"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jamanetwork.com/journals/jamainternalmedicine/fullarticle/1105638" TargetMode="External"/><Relationship Id="rId4" Type="http://schemas.openxmlformats.org/officeDocument/2006/relationships/hyperlink" Target="https://www.rethinkingdrinking.niaaa.nih.gov/How-much-is-too-much/What-counts-as-a-drink/Whats-A-Standard-Drink.aspx"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mailto:pacificsouthwestca@attcnetwork.org"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amanetwork.com/journals/jamainternalmedicine/fullarticle/1105638"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niaaa.nih.gov/alcohol-health/overview-alcohol-consumption/alcohol-use-disorders" TargetMode="External"/><Relationship Id="rId4" Type="http://schemas.openxmlformats.org/officeDocument/2006/relationships/hyperlink" Target="https://www.cdc.gov/alcohol/fact-sheets/binge-drinking.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thinkingdrinking.niaaa.nih.gov/How-much-is-too-much/Is-your-drinking-pattern-risky/Whats-Low-Risk-Drinking.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ethinkingdrinking.niaaa.nih.gov/How-much-is-too-much/What-counts-as-a-drink/Whats-A-Standard-Drink.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1D2uyrNcGu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alcohol/fact-sheets/binge-drinking.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iaaa.nih.gov/sites/default/files/publications/overdoseFact_2018.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iaaa.nih.gov/publications/brochures-and-fact-sheets/alcohol-use-disorder-comparison-between-ds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alcohol/fact-sheets/binge-drinking.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iaaa.nih.gov/sites/default/files/publications/AlcoholFactsAndStat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iaaa.nih.gov/sites/default/files/publications/AlcoholFactsAndStat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iaaa.nih.gov/sites/default/files/publications/overdoseFact_2018.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dc.gov/hiv/pdf/statistics/overview/cdc-hiv-us-ataglance.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hiv/pdf/statistics/overview/cdc-hiv-us-ataglanc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hiv/pdf/statistics/overview/cdc-hiv-us-ataglance.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hiv/pdf/statistics/overview/cdc-hiv-us-ataglance.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iv.gov/federal-response/policies-issues/hiv-aids-care-continuu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hiv.gov/federal-response/policies-issues/hiv-aids-care-continuu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hiv/pdf/statistics/overview/cdc-hiv-us-ataglanc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unaids.org/en/resources/documents/2017/90-90-90"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idsinfo.nih.gov/guidelines/html/1/adult-and-adolescent-arv/22/substance-use-disorders-and-hiv"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idsinfo.nih.gov/understanding-hiv-aids/fact-sheets/25/84/hiv-and-drug-and-alcohol-user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aidsinfo.nih.gov/understanding-hiv-aids/fact-sheets/25/84/hiv-and-drug-and-alcohol-user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aidsinfo.nih.gov/guidelines/html/1/adult-and-adolescent-arv/22/substance-use-disorders-and-hi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idsinfo.nih.gov/guidelines/html/1/adult-and-adolescent-arv/22/substance-use-disorders-and-hiv"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drugabuse.gov/sites/default/files/files/AUDIT.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na.org/?ID=bulletins-bull29"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OPENING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purpose of this introductory training is to provide HIV clinicians (including, but not limited to physicians, dentists, nurses, and other allied medical staff, therapists and social workers, and counselors, specialists, and case managers) with a</a:t>
            </a:r>
            <a:r>
              <a:rPr lang="en-US" sz="1200" baseline="0" dirty="0" smtClean="0"/>
              <a:t> </a:t>
            </a:r>
            <a:r>
              <a:rPr lang="en-US" sz="1200" dirty="0" smtClean="0"/>
              <a:t>detailed overview of alcohol abuse and the behavioral and medical approaches for treating </a:t>
            </a:r>
            <a:r>
              <a:rPr lang="en-US" sz="1200" dirty="0" smtClean="0"/>
              <a:t>individuals with an alcohol use disorder. The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introductory training (which was initially developed</a:t>
            </a:r>
            <a:r>
              <a:rPr lang="en-US" sz="1200" kern="1200" baseline="0" dirty="0" smtClean="0">
                <a:solidFill>
                  <a:schemeClr val="tx1"/>
                </a:solidFill>
                <a:effectLst/>
                <a:latin typeface="+mn-lt"/>
                <a:ea typeface="+mn-ea"/>
                <a:cs typeface="+mn-cs"/>
              </a:rPr>
              <a:t> in 2012) has been updated, and </a:t>
            </a:r>
            <a:r>
              <a:rPr lang="en-US" sz="1200" kern="1200" dirty="0" smtClean="0">
                <a:solidFill>
                  <a:schemeClr val="tx1"/>
                </a:solidFill>
                <a:effectLst/>
                <a:latin typeface="+mn-lt"/>
                <a:ea typeface="+mn-ea"/>
                <a:cs typeface="+mn-cs"/>
              </a:rPr>
              <a:t>includes a 126-slide PowerPoint presentation, Trainer Guide, and a companion 2-page fact sheet. The duration of the training is approximately 3 hours, if the trainer chooses to present all of the slides. The training duration can be</a:t>
            </a:r>
            <a:r>
              <a:rPr lang="en-US" sz="1200" kern="1200" baseline="0" dirty="0" smtClean="0">
                <a:solidFill>
                  <a:schemeClr val="tx1"/>
                </a:solidFill>
                <a:effectLst/>
                <a:latin typeface="+mn-lt"/>
                <a:ea typeface="+mn-ea"/>
                <a:cs typeface="+mn-cs"/>
              </a:rPr>
              <a:t> shortened slightly by eliminating select slides. </a:t>
            </a:r>
            <a:r>
              <a:rPr lang="en-US" sz="1200" kern="1200" dirty="0" smtClean="0">
                <a:solidFill>
                  <a:schemeClr val="tx1"/>
                </a:solidFill>
                <a:effectLst/>
                <a:latin typeface="+mn-lt"/>
                <a:ea typeface="+mn-ea"/>
                <a:cs typeface="+mn-cs"/>
              </a:rPr>
              <a:t>For example, slides 50-58 represent a general introduction of HIV/AIDS, and can be eliminated if your audience already has a broad knowledge base with regards to HIV/AIDS education.</a:t>
            </a:r>
          </a:p>
          <a:p>
            <a:endParaRPr lang="en-US" sz="1200" dirty="0" smtClean="0"/>
          </a:p>
          <a:p>
            <a:r>
              <a:rPr lang="en-US" sz="1200" dirty="0" smtClean="0"/>
              <a:t>“Test Your Knowledge” questions</a:t>
            </a:r>
            <a:r>
              <a:rPr lang="en-US" sz="1200" baseline="0" dirty="0" smtClean="0"/>
              <a:t> </a:t>
            </a:r>
            <a:r>
              <a:rPr lang="en-US" sz="1200" dirty="0" smtClean="0"/>
              <a:t>have been inserted at the beginning and end of the presentation to assess a change in the audience’s level knowledge after the key content has been presented. An answer key is provided in the Trainer’s notes for </a:t>
            </a:r>
            <a:r>
              <a:rPr lang="en-US" sz="1200" b="1" dirty="0" smtClean="0"/>
              <a:t>slides 7-11 </a:t>
            </a:r>
            <a:r>
              <a:rPr lang="en-US" sz="1200" dirty="0" smtClean="0"/>
              <a:t>and </a:t>
            </a:r>
            <a:r>
              <a:rPr lang="en-US" sz="1200" b="1" dirty="0" smtClean="0"/>
              <a:t>slides 121-125</a:t>
            </a:r>
            <a:r>
              <a:rPr lang="en-US" sz="1200" dirty="0" smtClean="0"/>
              <a:t>. Poll Everywhere, or a similar audience</a:t>
            </a:r>
            <a:r>
              <a:rPr lang="en-US" sz="1200" baseline="0" dirty="0" smtClean="0"/>
              <a:t> polling system </a:t>
            </a:r>
            <a:r>
              <a:rPr lang="en-US" sz="1200" dirty="0" smtClean="0"/>
              <a:t>can be utilized, if available, when facilitating the Test</a:t>
            </a:r>
            <a:r>
              <a:rPr lang="en-US" sz="1200" baseline="0" dirty="0" smtClean="0"/>
              <a:t> Your Knowledge question </a:t>
            </a:r>
            <a:r>
              <a:rPr lang="en-US" sz="1200" dirty="0" smtClean="0"/>
              <a:t>sessions. For more information, visit: </a:t>
            </a:r>
            <a:r>
              <a:rPr lang="en-US" dirty="0" smtClean="0">
                <a:hlinkClick r:id="rId3"/>
              </a:rPr>
              <a:t>https://www.polleverywhere.com/</a:t>
            </a:r>
            <a:r>
              <a:rPr lang="en-US" dirty="0" smtClean="0"/>
              <a:t>.</a:t>
            </a:r>
            <a:endParaRPr lang="en-US" sz="1200" dirty="0" smtClean="0"/>
          </a:p>
          <a:p>
            <a:endParaRPr lang="en-US" sz="1200" dirty="0" smtClean="0"/>
          </a:p>
          <a:p>
            <a:r>
              <a:rPr lang="en-US" sz="1200" dirty="0" smtClean="0"/>
              <a:t>In addition, a series of case studies (</a:t>
            </a:r>
            <a:r>
              <a:rPr lang="en-US" sz="1200" b="1" dirty="0" smtClean="0"/>
              <a:t>slide 74 and slide 115</a:t>
            </a:r>
            <a:r>
              <a:rPr lang="en-US" sz="1200" dirty="0" smtClean="0"/>
              <a:t>) and additional questions </a:t>
            </a:r>
            <a:r>
              <a:rPr lang="en-US" sz="1200" b="1" dirty="0" smtClean="0"/>
              <a:t>(slides 96-99) </a:t>
            </a:r>
            <a:r>
              <a:rPr lang="en-US" sz="1200" dirty="0" smtClean="0"/>
              <a:t>have been inserted throughout the presentation to encourage dialogue among the training participants, and to illustrate how the information presented can be used clinically.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p:txBody>
      </p:sp>
      <p:sp>
        <p:nvSpPr>
          <p:cNvPr id="4" name="Slide Number Placeholder 3"/>
          <p:cNvSpPr>
            <a:spLocks noGrp="1"/>
          </p:cNvSpPr>
          <p:nvPr>
            <p:ph type="sldNum" sz="quarter" idx="10"/>
          </p:nvPr>
        </p:nvSpPr>
        <p:spPr/>
        <p:txBody>
          <a:bodyPr/>
          <a:lstStyle/>
          <a:p>
            <a:fld id="{575D7FEA-F1AC-4247-9782-F71625EE9F2B}" type="slidenum">
              <a:rPr lang="en-US" smtClean="0"/>
              <a:t>1</a:t>
            </a:fld>
            <a:endParaRPr lang="en-US"/>
          </a:p>
        </p:txBody>
      </p:sp>
    </p:spTree>
    <p:extLst>
      <p:ext uri="{BB962C8B-B14F-4D97-AF65-F5344CB8AC3E}">
        <p14:creationId xmlns:p14="http://schemas.microsoft.com/office/powerpoint/2010/main" val="3382647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Read the question and choices, and review audience responses out loud. </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10</a:t>
            </a:fld>
            <a:endParaRPr lang="en-US"/>
          </a:p>
        </p:txBody>
      </p:sp>
    </p:spTree>
    <p:extLst>
      <p:ext uri="{BB962C8B-B14F-4D97-AF65-F5344CB8AC3E}">
        <p14:creationId xmlns:p14="http://schemas.microsoft.com/office/powerpoint/2010/main" val="23297692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FDA-approved</a:t>
            </a:r>
            <a:r>
              <a:rPr lang="en-US" sz="1200" kern="1200" baseline="0" dirty="0" smtClean="0">
                <a:solidFill>
                  <a:schemeClr val="tx1"/>
                </a:solidFill>
                <a:latin typeface="+mn-lt"/>
                <a:ea typeface="+mn-ea"/>
                <a:cs typeface="+mn-cs"/>
              </a:rPr>
              <a:t> me</a:t>
            </a:r>
            <a:r>
              <a:rPr lang="en-US" sz="1200" kern="1200" dirty="0" smtClean="0">
                <a:solidFill>
                  <a:schemeClr val="tx1"/>
                </a:solidFill>
                <a:latin typeface="+mn-lt"/>
                <a:ea typeface="+mn-ea"/>
                <a:cs typeface="+mn-cs"/>
              </a:rPr>
              <a:t>dications that are used to treat alcohol use disorders can help to reduce the agitation associated with post-acute withdrawal, block the pleasurable effects of alcohol, or discourage drinking by making the making the person sick if they drink.</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100</a:t>
            </a:fld>
            <a:endParaRPr lang="en-US"/>
          </a:p>
        </p:txBody>
      </p:sp>
    </p:spTree>
    <p:extLst>
      <p:ext uri="{BB962C8B-B14F-4D97-AF65-F5344CB8AC3E}">
        <p14:creationId xmlns:p14="http://schemas.microsoft.com/office/powerpoint/2010/main" val="39130811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Disulfiram was approved by the FDA in 1951.  It works by maintaining a state of enforced sobriety.  It does this by making the individual sick of they consume alcohol.  Disulfiram has no known addictive properties and there have been no reports of misuse.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Disulfiram</a:t>
            </a:r>
            <a:r>
              <a:rPr lang="en-US" sz="1200" baseline="0" dirty="0" smtClean="0"/>
              <a:t> is covered by most major insurance carriers, Medicare, Medicaid, and the VA. The dosing is one 250-mg tablet once per day; can be crushed, diluted, or mixed with food. It must be taken at least 12 hours after the last use of alcohol.</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101</a:t>
            </a:fld>
            <a:endParaRPr lang="en-US"/>
          </a:p>
        </p:txBody>
      </p:sp>
    </p:spTree>
    <p:extLst>
      <p:ext uri="{BB962C8B-B14F-4D97-AF65-F5344CB8AC3E}">
        <p14:creationId xmlns:p14="http://schemas.microsoft.com/office/powerpoint/2010/main" val="981022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smtClean="0"/>
              <a:t>When an individual drinks alcohol, it is broken down in three stages.  First, the enzyme Alcohol Dehydrogenase converts alcohol into Acetaldehyde.  Acetaldehyde is actually a toxic compound and therefore must be broken down further and eliminated. This occurs through the enzyme acetaldehyde dehydrogenase.  It converts that acetaldehyde into acetate.  Finally, Acetate is converted into water and carbon dioxide and eliminated from the body.</a:t>
            </a:r>
          </a:p>
          <a:p>
            <a:pPr eaLnBrk="1" hangingPunct="1">
              <a:spcBef>
                <a:spcPct val="0"/>
              </a:spcBef>
            </a:pPr>
            <a:endParaRPr lang="en-US" sz="1200" dirty="0" smtClean="0"/>
          </a:p>
          <a:p>
            <a:pPr eaLnBrk="1" hangingPunct="1">
              <a:spcBef>
                <a:spcPct val="0"/>
              </a:spcBef>
            </a:pPr>
            <a:r>
              <a:rPr lang="en-US" sz="1200" dirty="0" smtClean="0"/>
              <a:t>Disulfiram works by blocking the effect of acetaldehyde dehydrogenase.  This causes a build of up the toxic acetaldehyde to levels 5-10 times greater than would normally occur of alcohol was breaking down normally.</a:t>
            </a:r>
            <a:r>
              <a:rPr lang="en-US" sz="1200" baseline="0" dirty="0" smtClean="0"/>
              <a:t> Since acetaldehyde is poisonous, a build-up of it produces a highly unpleasant series of symptoms, which is commonly referred to as the “disulfiram-alcohol reaction.” This reaction can be serious, and lead to respiratory suppression, heart attack, convulsions, and even death.</a:t>
            </a:r>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102</a:t>
            </a:fld>
            <a:endParaRPr lang="en-US"/>
          </a:p>
        </p:txBody>
      </p:sp>
    </p:spTree>
    <p:extLst>
      <p:ext uri="{BB962C8B-B14F-4D97-AF65-F5344CB8AC3E}">
        <p14:creationId xmlns:p14="http://schemas.microsoft.com/office/powerpoint/2010/main" val="5579485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It’s important to note that this reaction will continue for as long as there is alcohol remaining in the blood. The symptoms can occur in some very sensitive patients even with extremely low concentrations of alcohol. The reaction will also continue for 1-2 weeks following the last dose of disulfiram.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Generally, the severe reaction lasts 30-60 minutes, but it can continue for hours depending on how much alcohol is consumed. Because the disulfiram-alcohol reaction is potentially dangerous, it should never be administered to someone who has recently used alcohol. Additionally, patients should be warned against the use of other substances that contain alcohol such as cough syrup or tonics.  Environmental exposure to cologne or perfume, solvents, paint or paint thinner, nail polish remover and similar substances may also case the person to become sick.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103</a:t>
            </a:fld>
            <a:endParaRPr lang="en-US"/>
          </a:p>
        </p:txBody>
      </p:sp>
    </p:spTree>
    <p:extLst>
      <p:ext uri="{BB962C8B-B14F-4D97-AF65-F5344CB8AC3E}">
        <p14:creationId xmlns:p14="http://schemas.microsoft.com/office/powerpoint/2010/main" val="13378522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da-DK" sz="1200" dirty="0" smtClean="0"/>
              <a:t>Previous research demonstrated that when compared to placebo, individuals receiving disulfiram were NOT more likely to maintain complete abstincence during the trial—probably because patients test themselves to see of alcohol does indeed make them sick. Results do demonstrate that those receiving disulfirm had fewer drinking days during the study, demonstrating its efficacy in helping people stay way from alcohol.</a:t>
            </a:r>
          </a:p>
          <a:p>
            <a:pPr eaLnBrk="1" hangingPunct="1">
              <a:spcBef>
                <a:spcPct val="0"/>
              </a:spcBef>
            </a:pPr>
            <a:endParaRPr lang="da-DK" sz="1200" dirty="0" smtClean="0"/>
          </a:p>
          <a:p>
            <a:pPr eaLnBrk="1" hangingPunct="1">
              <a:spcBef>
                <a:spcPct val="0"/>
              </a:spcBef>
            </a:pPr>
            <a:r>
              <a:rPr lang="da-DK" sz="1200" dirty="0" smtClean="0"/>
              <a:t>According to a 2014</a:t>
            </a:r>
            <a:r>
              <a:rPr lang="da-DK" sz="1200" baseline="0" dirty="0" smtClean="0"/>
              <a:t> meta-analysis conducted by Skinner and colleagues, they found that ”blinded studies were incapable of distinguishing a difference between treatment groups, and thus were incompatible with disulfiram research. Based on results with open-label studies, disulfiram is a safe and efficafious treatment compared to other abstinence supportive pharmacological treatments or to no disulfiram in supervised studies for problems of alcohol abuse or dependence.”</a:t>
            </a:r>
          </a:p>
          <a:p>
            <a:pPr eaLnBrk="1" hangingPunct="1">
              <a:spcBef>
                <a:spcPct val="0"/>
              </a:spcBef>
            </a:pPr>
            <a:endParaRPr lang="da-DK" sz="1200" baseline="0" dirty="0" smtClean="0"/>
          </a:p>
          <a:p>
            <a:pPr eaLnBrk="1" hangingPunct="1">
              <a:spcBef>
                <a:spcPct val="0"/>
              </a:spcBef>
            </a:pPr>
            <a:r>
              <a:rPr lang="da-DK" sz="1200" b="1" baseline="0" dirty="0" smtClean="0"/>
              <a:t>REFERENCE</a:t>
            </a:r>
          </a:p>
          <a:p>
            <a:pPr eaLnBrk="1" hangingPunct="1">
              <a:spcBef>
                <a:spcPct val="0"/>
              </a:spcBef>
            </a:pPr>
            <a:r>
              <a:rPr lang="en-US" sz="1200" b="0" i="0" kern="1200" dirty="0" smtClean="0">
                <a:solidFill>
                  <a:schemeClr val="tx1"/>
                </a:solidFill>
                <a:effectLst/>
                <a:latin typeface="+mn-lt"/>
                <a:ea typeface="+mn-ea"/>
                <a:cs typeface="+mn-cs"/>
              </a:rPr>
              <a:t>Skinner, M.D., </a:t>
            </a:r>
            <a:r>
              <a:rPr lang="en-US" sz="1200" b="0" i="0" kern="1200" dirty="0" err="1" smtClean="0">
                <a:solidFill>
                  <a:schemeClr val="tx1"/>
                </a:solidFill>
                <a:effectLst/>
                <a:latin typeface="+mn-lt"/>
                <a:ea typeface="+mn-ea"/>
                <a:cs typeface="+mn-cs"/>
              </a:rPr>
              <a:t>Lahmek</a:t>
            </a:r>
            <a:r>
              <a:rPr lang="en-US" sz="1200" b="0" i="0" kern="1200" dirty="0" smtClean="0">
                <a:solidFill>
                  <a:schemeClr val="tx1"/>
                </a:solidFill>
                <a:effectLst/>
                <a:latin typeface="+mn-lt"/>
                <a:ea typeface="+mn-ea"/>
                <a:cs typeface="+mn-cs"/>
              </a:rPr>
              <a:t>, P., Pham, H., &amp; Aubin, H.J. (2014). Disulfiram efficacy in the treatment of alcohol dependence: a meta-analysis. </a:t>
            </a:r>
            <a:r>
              <a:rPr lang="en-US" sz="1200" b="0" i="1" kern="1200" dirty="0" err="1" smtClean="0">
                <a:solidFill>
                  <a:schemeClr val="tx1"/>
                </a:solidFill>
                <a:effectLst/>
                <a:latin typeface="+mn-lt"/>
                <a:ea typeface="+mn-ea"/>
                <a:cs typeface="+mn-cs"/>
              </a:rPr>
              <a:t>PloS</a:t>
            </a:r>
            <a:r>
              <a:rPr lang="en-US" sz="1200" b="0" i="1" kern="1200" dirty="0" smtClean="0">
                <a:solidFill>
                  <a:schemeClr val="tx1"/>
                </a:solidFill>
                <a:effectLst/>
                <a:latin typeface="+mn-lt"/>
                <a:ea typeface="+mn-ea"/>
                <a:cs typeface="+mn-cs"/>
              </a:rPr>
              <a:t> one</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9</a:t>
            </a:r>
            <a:r>
              <a:rPr lang="en-US" sz="1200" b="0" i="0" kern="1200" dirty="0" smtClean="0">
                <a:solidFill>
                  <a:schemeClr val="tx1"/>
                </a:solidFill>
                <a:effectLst/>
                <a:latin typeface="+mn-lt"/>
                <a:ea typeface="+mn-ea"/>
                <a:cs typeface="+mn-cs"/>
              </a:rPr>
              <a:t>(2), e87366. doi:10.1371/journal.pone.0087366</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104</a:t>
            </a:fld>
            <a:endParaRPr lang="en-US"/>
          </a:p>
        </p:txBody>
      </p:sp>
    </p:spTree>
    <p:extLst>
      <p:ext uri="{BB962C8B-B14F-4D97-AF65-F5344CB8AC3E}">
        <p14:creationId xmlns:p14="http://schemas.microsoft.com/office/powerpoint/2010/main" val="2087211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Acamprosate was approved in 2004 for the maintenance of abstinence by reducing post-acute withdrawal symptoms.  It has no known addictive properties.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Acamprosate</a:t>
            </a:r>
            <a:r>
              <a:rPr lang="en-US" sz="1200" baseline="0" dirty="0" smtClean="0"/>
              <a:t> is covered by most major insurance carriers, Medicare, and Medicaid. The VA will </a:t>
            </a:r>
            <a:r>
              <a:rPr lang="en-US" sz="1200" dirty="0" smtClean="0"/>
              <a:t>cover the medication, but only if naltrexone is contraindicated for the patient.  Forest Laboratories also offers a patient assistance program for those who cannot afford the medication. Dosing may be an issue for some patients.  It requires taking two fairly large tablets three times per day.  The tablets have a coating on them that allows them to pass through the stomach intact and then release the medication in the small intestines.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105</a:t>
            </a:fld>
            <a:endParaRPr lang="en-US"/>
          </a:p>
        </p:txBody>
      </p:sp>
    </p:spTree>
    <p:extLst>
      <p:ext uri="{BB962C8B-B14F-4D97-AF65-F5344CB8AC3E}">
        <p14:creationId xmlns:p14="http://schemas.microsoft.com/office/powerpoint/2010/main" val="34241375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It is not known exactly how acamprosate works, but it is thought be a glutamate receptor modulator.   To understand what this means, let’s review how alcohol works. When alcohol is repeatedly consumed the depressive effects of alcohol are counteracted by increasing the glutamate receptors.  This energizes the system and counteracts the alcohol present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alcohol is not present</a:t>
            </a:r>
            <a:r>
              <a:rPr lang="en-US" sz="1200" baseline="0" dirty="0" smtClean="0"/>
              <a:t> in the person’s body, glutamate behaves normally. Since there are more glutamate receptors and no alcohol to counteract it, glutamate activity skyrockets. The normal balance between inhibitory and excitatory neurotransmitters is altered, resulting in alcohol withdrawal.</a:t>
            </a:r>
            <a:endParaRPr lang="en-US" sz="120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After the acute withdrawal is resolved, it takes time for the glutamate to return to normal levels. During that time, the individual continues to feel anxious and agitated. This is a frequent source of relapse for individuals. Acamprosate helps to dampen the effects of glutamate and to help the individual feel more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Acamprosate is thought to</a:t>
            </a:r>
            <a:r>
              <a:rPr lang="en-US" sz="1200" baseline="0" dirty="0" smtClean="0"/>
              <a:t> reduce the amount of glutamate released, and reduce the activity of the glutamate receptors. It does so both</a:t>
            </a:r>
            <a:r>
              <a:rPr lang="en-US" sz="1200" dirty="0" smtClean="0"/>
              <a:t> by reducing the release of glutamate from the pre-synaptic nerve terminal, and by reducing the </a:t>
            </a:r>
            <a:r>
              <a:rPr lang="en-US" sz="1200" dirty="0" err="1" smtClean="0"/>
              <a:t>overactivation</a:t>
            </a:r>
            <a:r>
              <a:rPr lang="en-US" sz="1200" dirty="0" smtClean="0"/>
              <a:t> of glutamate receptors post-</a:t>
            </a:r>
            <a:r>
              <a:rPr lang="en-US" sz="1200" dirty="0" err="1" smtClean="0"/>
              <a:t>synaptically</a:t>
            </a:r>
            <a:r>
              <a:rPr lang="en-US" sz="1200" dirty="0" smtClean="0"/>
              <a:t>. Acamprosate “cushions” the brain against the stimuli and symptoms that often lead to relapse. In an individual who is committed to abstinence, this can make the difference between success and failure in avoiding relapse.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106</a:t>
            </a:fld>
            <a:endParaRPr lang="en-US"/>
          </a:p>
        </p:txBody>
      </p:sp>
    </p:spTree>
    <p:extLst>
      <p:ext uri="{BB962C8B-B14F-4D97-AF65-F5344CB8AC3E}">
        <p14:creationId xmlns:p14="http://schemas.microsoft.com/office/powerpoint/2010/main" val="28243194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Arial" pitchFamily="34" charset="0"/>
              <a:buNone/>
              <a:defRPr/>
            </a:pPr>
            <a:r>
              <a:rPr lang="en-US" sz="1200" dirty="0" smtClean="0"/>
              <a:t>Four studies were considered by the FDA in approving acamprosate for use. In summary, when compared to placebo, individuals treated with acamprosate were able to maintain complete abstinence throughout the trial more frequently. They had a greater reduction in the total number of drinking days during the trial, and among those who had a relapse, those treated with acamprosate were able to regain complete abstinence after only one relapse more frequently.</a:t>
            </a:r>
          </a:p>
          <a:p>
            <a:pPr eaLnBrk="1" hangingPunct="1">
              <a:spcBef>
                <a:spcPct val="0"/>
              </a:spcBef>
              <a:buFont typeface="Arial" pitchFamily="34" charset="0"/>
              <a:buNone/>
              <a:defRPr/>
            </a:pPr>
            <a:endParaRPr lang="en-US" sz="1200" dirty="0" smtClean="0"/>
          </a:p>
          <a:p>
            <a:pPr eaLnBrk="1" hangingPunct="1">
              <a:spcBef>
                <a:spcPct val="0"/>
              </a:spcBef>
              <a:buFont typeface="Arial" pitchFamily="34" charset="0"/>
              <a:buNone/>
              <a:defRPr/>
            </a:pPr>
            <a:r>
              <a:rPr lang="en-US" sz="1200" b="1" u="none" dirty="0" smtClean="0"/>
              <a:t>REFERENCES</a:t>
            </a:r>
            <a:endParaRPr lang="en-US" sz="1200" b="0" u="none" dirty="0" smtClean="0"/>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lang="en-US" sz="1200" b="0" i="0" u="none" strike="noStrike" kern="1200" baseline="0" dirty="0" smtClean="0">
                <a:solidFill>
                  <a:schemeClr val="tx1"/>
                </a:solidFill>
                <a:latin typeface="+mn-lt"/>
                <a:ea typeface="+mn-ea"/>
                <a:cs typeface="+mn-cs"/>
              </a:rPr>
              <a:t>Mason, B.J., Goodman, A.M., </a:t>
            </a:r>
            <a:r>
              <a:rPr lang="en-US" sz="1200" b="0" i="0" u="none" strike="noStrike" kern="1200" baseline="0" dirty="0" err="1" smtClean="0">
                <a:solidFill>
                  <a:schemeClr val="tx1"/>
                </a:solidFill>
                <a:latin typeface="+mn-lt"/>
                <a:ea typeface="+mn-ea"/>
                <a:cs typeface="+mn-cs"/>
              </a:rPr>
              <a:t>Chabac</a:t>
            </a:r>
            <a:r>
              <a:rPr lang="en-US" sz="1200" b="0" i="0" u="none" strike="noStrike" kern="1200" baseline="0" dirty="0" smtClean="0">
                <a:solidFill>
                  <a:schemeClr val="tx1"/>
                </a:solidFill>
                <a:latin typeface="+mn-lt"/>
                <a:ea typeface="+mn-ea"/>
                <a:cs typeface="+mn-cs"/>
              </a:rPr>
              <a:t>, S., &amp; </a:t>
            </a:r>
            <a:r>
              <a:rPr lang="en-US" sz="1200" b="0" i="0" u="none" strike="noStrike" kern="1200" baseline="0" dirty="0" err="1" smtClean="0">
                <a:solidFill>
                  <a:schemeClr val="tx1"/>
                </a:solidFill>
                <a:latin typeface="+mn-lt"/>
                <a:ea typeface="+mn-ea"/>
                <a:cs typeface="+mn-cs"/>
              </a:rPr>
              <a:t>Lehert</a:t>
            </a:r>
            <a:r>
              <a:rPr lang="en-US" sz="1200" b="0" i="0" u="none" strike="noStrike" kern="1200" baseline="0" dirty="0" smtClean="0">
                <a:solidFill>
                  <a:schemeClr val="tx1"/>
                </a:solidFill>
                <a:latin typeface="+mn-lt"/>
                <a:ea typeface="+mn-ea"/>
                <a:cs typeface="+mn-cs"/>
              </a:rPr>
              <a:t>, P. (2006). Effect of oral acamprosate on abstinence in patients with alcohol dependence in a double-blind, placebo-controlled trial: The role of patient motivation. </a:t>
            </a:r>
            <a:r>
              <a:rPr lang="en-US" sz="1200" b="0" i="1" u="none" strike="noStrike" kern="1200" baseline="0" dirty="0" smtClean="0">
                <a:solidFill>
                  <a:schemeClr val="tx1"/>
                </a:solidFill>
                <a:latin typeface="+mn-lt"/>
                <a:ea typeface="+mn-ea"/>
                <a:cs typeface="+mn-cs"/>
              </a:rPr>
              <a:t>Journal of Psychiatric Research, 40</a:t>
            </a:r>
            <a:r>
              <a:rPr lang="en-US" sz="1200" b="0" i="0" u="none" strike="noStrike" kern="1200" baseline="0" dirty="0" smtClean="0">
                <a:solidFill>
                  <a:schemeClr val="tx1"/>
                </a:solidFill>
                <a:latin typeface="+mn-lt"/>
                <a:ea typeface="+mn-ea"/>
                <a:cs typeface="+mn-cs"/>
              </a:rPr>
              <a:t>, 383-393. </a:t>
            </a:r>
            <a:endParaRPr lang="en-US" sz="1200" dirty="0" smtClean="0"/>
          </a:p>
          <a:p>
            <a:pPr eaLnBrk="1" hangingPunct="1">
              <a:spcBef>
                <a:spcPct val="0"/>
              </a:spcBef>
              <a:buFont typeface="Arial" pitchFamily="34" charset="0"/>
              <a:buNone/>
              <a:defRPr/>
            </a:pPr>
            <a:endParaRPr lang="fr-FR" sz="1200" b="0" i="0" u="none" strike="noStrike" kern="1200" baseline="0" dirty="0" smtClean="0">
              <a:solidFill>
                <a:schemeClr val="tx1"/>
              </a:solidFill>
              <a:latin typeface="+mn-lt"/>
              <a:ea typeface="+mn-ea"/>
              <a:cs typeface="+mn-cs"/>
            </a:endParaRPr>
          </a:p>
          <a:p>
            <a:pPr eaLnBrk="1" hangingPunct="1">
              <a:spcBef>
                <a:spcPct val="0"/>
              </a:spcBef>
              <a:buFont typeface="Arial" pitchFamily="34" charset="0"/>
              <a:buNone/>
              <a:defRPr/>
            </a:pPr>
            <a:r>
              <a:rPr lang="fr-FR" sz="1200" b="0" i="0" u="none" strike="noStrike" kern="1200" baseline="0" dirty="0" err="1" smtClean="0">
                <a:solidFill>
                  <a:schemeClr val="tx1"/>
                </a:solidFill>
                <a:latin typeface="+mn-lt"/>
                <a:ea typeface="+mn-ea"/>
                <a:cs typeface="+mn-cs"/>
              </a:rPr>
              <a:t>Pelc</a:t>
            </a:r>
            <a:r>
              <a:rPr lang="fr-FR" sz="1200" b="0" i="0" u="none" strike="noStrike" kern="1200" baseline="0" dirty="0" smtClean="0">
                <a:solidFill>
                  <a:schemeClr val="tx1"/>
                </a:solidFill>
                <a:latin typeface="+mn-lt"/>
                <a:ea typeface="+mn-ea"/>
                <a:cs typeface="+mn-cs"/>
              </a:rPr>
              <a:t>, I., </a:t>
            </a:r>
            <a:r>
              <a:rPr lang="fr-FR" sz="1200" b="0" i="0" u="none" strike="noStrike" kern="1200" baseline="0" dirty="0" err="1" smtClean="0">
                <a:solidFill>
                  <a:schemeClr val="tx1"/>
                </a:solidFill>
                <a:latin typeface="+mn-lt"/>
                <a:ea typeface="+mn-ea"/>
                <a:cs typeface="+mn-cs"/>
              </a:rPr>
              <a:t>Verbanck</a:t>
            </a:r>
            <a:r>
              <a:rPr lang="fr-FR" sz="1200" b="0" i="0" u="none" strike="noStrike" kern="1200" baseline="0" dirty="0" smtClean="0">
                <a:solidFill>
                  <a:schemeClr val="tx1"/>
                </a:solidFill>
                <a:latin typeface="+mn-lt"/>
                <a:ea typeface="+mn-ea"/>
                <a:cs typeface="+mn-cs"/>
              </a:rPr>
              <a:t>, P., Le Bon, O., et al. (1997). </a:t>
            </a:r>
            <a:r>
              <a:rPr lang="en-US" sz="1200" b="0" i="0" u="none" strike="noStrike" kern="1200" baseline="0" dirty="0" smtClean="0">
                <a:solidFill>
                  <a:schemeClr val="tx1"/>
                </a:solidFill>
                <a:latin typeface="+mn-lt"/>
                <a:ea typeface="+mn-ea"/>
                <a:cs typeface="+mn-cs"/>
              </a:rPr>
              <a:t>Efficacy and safety of acamprosate in the treatment of detoxified alcohol-dependent patients: A 90-day placebo-controlled dose-finding study. </a:t>
            </a:r>
            <a:r>
              <a:rPr lang="en-US" sz="1200" b="0" i="1" u="none" strike="noStrike" kern="1200" baseline="0" dirty="0" smtClean="0">
                <a:solidFill>
                  <a:schemeClr val="tx1"/>
                </a:solidFill>
                <a:latin typeface="+mn-lt"/>
                <a:ea typeface="+mn-ea"/>
                <a:cs typeface="+mn-cs"/>
              </a:rPr>
              <a:t>British Journal of Psychiatry, 171</a:t>
            </a:r>
            <a:r>
              <a:rPr lang="en-US" sz="1200" b="0" i="0" u="none" strike="noStrike" kern="1200" baseline="0" dirty="0" smtClean="0">
                <a:solidFill>
                  <a:schemeClr val="tx1"/>
                </a:solidFill>
                <a:latin typeface="+mn-lt"/>
                <a:ea typeface="+mn-ea"/>
                <a:cs typeface="+mn-cs"/>
              </a:rPr>
              <a:t>, 73-77.</a:t>
            </a:r>
          </a:p>
          <a:p>
            <a:pPr eaLnBrk="1" hangingPunct="1">
              <a:spcBef>
                <a:spcPct val="0"/>
              </a:spcBef>
              <a:buFont typeface="Arial" pitchFamily="34" charset="0"/>
              <a:buNone/>
              <a:defRPr/>
            </a:pPr>
            <a:endParaRPr lang="en-US" sz="1200" b="0" i="0" u="none" strike="noStrike" kern="1200" baseline="0" dirty="0" smtClean="0">
              <a:solidFill>
                <a:schemeClr val="tx1"/>
              </a:solidFill>
              <a:latin typeface="+mn-lt"/>
              <a:ea typeface="+mn-ea"/>
              <a:cs typeface="+mn-cs"/>
            </a:endParaRPr>
          </a:p>
          <a:p>
            <a:pPr eaLnBrk="1" hangingPunct="1">
              <a:spcBef>
                <a:spcPct val="0"/>
              </a:spcBef>
              <a:buFont typeface="Arial" pitchFamily="34" charset="0"/>
              <a:buNone/>
              <a:defRPr/>
            </a:pPr>
            <a:r>
              <a:rPr lang="en-US" sz="1200" b="0" i="0" u="none" strike="noStrike" kern="1200" baseline="0" dirty="0" smtClean="0">
                <a:solidFill>
                  <a:schemeClr val="tx1"/>
                </a:solidFill>
                <a:latin typeface="+mn-lt"/>
                <a:ea typeface="+mn-ea"/>
                <a:cs typeface="+mn-cs"/>
              </a:rPr>
              <a:t>Sass, H., </a:t>
            </a:r>
            <a:r>
              <a:rPr lang="en-US" sz="1200" b="0" i="0" u="none" strike="noStrike" kern="1200" baseline="0" dirty="0" err="1" smtClean="0">
                <a:solidFill>
                  <a:schemeClr val="tx1"/>
                </a:solidFill>
                <a:latin typeface="+mn-lt"/>
                <a:ea typeface="+mn-ea"/>
                <a:cs typeface="+mn-cs"/>
              </a:rPr>
              <a:t>Soyka</a:t>
            </a:r>
            <a:r>
              <a:rPr lang="en-US" sz="1200" b="0" i="0" u="none" strike="noStrike" kern="1200" baseline="0" dirty="0" smtClean="0">
                <a:solidFill>
                  <a:schemeClr val="tx1"/>
                </a:solidFill>
                <a:latin typeface="+mn-lt"/>
                <a:ea typeface="+mn-ea"/>
                <a:cs typeface="+mn-cs"/>
              </a:rPr>
              <a:t>, M., Mann, K., &amp; </a:t>
            </a:r>
            <a:r>
              <a:rPr lang="en-US" sz="1200" b="0" i="0" u="none" strike="noStrike" kern="1200" baseline="0" dirty="0" err="1" smtClean="0">
                <a:solidFill>
                  <a:schemeClr val="tx1"/>
                </a:solidFill>
                <a:latin typeface="+mn-lt"/>
                <a:ea typeface="+mn-ea"/>
                <a:cs typeface="+mn-cs"/>
              </a:rPr>
              <a:t>Zieglgansberger</a:t>
            </a:r>
            <a:r>
              <a:rPr lang="en-US" sz="1200" b="0" i="0" u="none" strike="noStrike" kern="1200" baseline="0" dirty="0" smtClean="0">
                <a:solidFill>
                  <a:schemeClr val="tx1"/>
                </a:solidFill>
                <a:latin typeface="+mn-lt"/>
                <a:ea typeface="+mn-ea"/>
                <a:cs typeface="+mn-cs"/>
              </a:rPr>
              <a:t>, W. (1996). Relapse prevention by acamprosate: Results from a placebo-controlled study on alcohol dependence. </a:t>
            </a:r>
            <a:r>
              <a:rPr lang="en-US" sz="1200" b="0" i="1" u="none" strike="noStrike" kern="1200" baseline="0" dirty="0" smtClean="0">
                <a:solidFill>
                  <a:schemeClr val="tx1"/>
                </a:solidFill>
                <a:latin typeface="+mn-lt"/>
                <a:ea typeface="+mn-ea"/>
                <a:cs typeface="+mn-cs"/>
              </a:rPr>
              <a:t>Archives of General Psychiatry, 53</a:t>
            </a:r>
            <a:r>
              <a:rPr lang="en-US" sz="1200" b="0" i="0" u="none" strike="noStrike" kern="1200" baseline="0" dirty="0" smtClean="0">
                <a:solidFill>
                  <a:schemeClr val="tx1"/>
                </a:solidFill>
                <a:latin typeface="+mn-lt"/>
                <a:ea typeface="+mn-ea"/>
                <a:cs typeface="+mn-cs"/>
              </a:rPr>
              <a:t>, 673-680.</a:t>
            </a:r>
          </a:p>
          <a:p>
            <a:pPr eaLnBrk="1" hangingPunct="1">
              <a:spcBef>
                <a:spcPct val="0"/>
              </a:spcBef>
              <a:buFont typeface="Arial" pitchFamily="34" charset="0"/>
              <a:buNone/>
              <a:defRPr/>
            </a:pPr>
            <a:endParaRPr lang="en-US" sz="1200" b="0" i="0" u="none" strike="noStrike" kern="1200" baseline="0" dirty="0" smtClean="0">
              <a:solidFill>
                <a:schemeClr val="tx1"/>
              </a:solidFill>
              <a:latin typeface="+mn-lt"/>
              <a:ea typeface="+mn-ea"/>
              <a:cs typeface="+mn-cs"/>
            </a:endParaRPr>
          </a:p>
          <a:p>
            <a:pPr eaLnBrk="1" hangingPunct="1">
              <a:spcBef>
                <a:spcPct val="0"/>
              </a:spcBef>
              <a:buFont typeface="Arial" pitchFamily="34" charset="0"/>
              <a:buNone/>
              <a:defRPr/>
            </a:pPr>
            <a:r>
              <a:rPr lang="fr-FR" sz="1200" b="0" i="0" u="none" strike="noStrike" kern="1200" baseline="0" dirty="0" smtClean="0">
                <a:solidFill>
                  <a:schemeClr val="tx1"/>
                </a:solidFill>
                <a:latin typeface="+mn-lt"/>
                <a:ea typeface="+mn-ea"/>
                <a:cs typeface="+mn-cs"/>
              </a:rPr>
              <a:t>Paille, F.M., </a:t>
            </a:r>
            <a:r>
              <a:rPr lang="fr-FR" sz="1200" b="0" i="0" u="none" strike="noStrike" kern="1200" baseline="0" dirty="0" err="1" smtClean="0">
                <a:solidFill>
                  <a:schemeClr val="tx1"/>
                </a:solidFill>
                <a:latin typeface="+mn-lt"/>
                <a:ea typeface="+mn-ea"/>
                <a:cs typeface="+mn-cs"/>
              </a:rPr>
              <a:t>Guelfi</a:t>
            </a:r>
            <a:r>
              <a:rPr lang="fr-FR" sz="1200" b="0" i="0" u="none" strike="noStrike" kern="1200" baseline="0" dirty="0" smtClean="0">
                <a:solidFill>
                  <a:schemeClr val="tx1"/>
                </a:solidFill>
                <a:latin typeface="+mn-lt"/>
                <a:ea typeface="+mn-ea"/>
                <a:cs typeface="+mn-cs"/>
              </a:rPr>
              <a:t>, J.D., Perkins, A.C., et al. (1995). </a:t>
            </a:r>
            <a:r>
              <a:rPr lang="en-US" sz="1200" b="0" i="0" u="none" strike="noStrike" kern="1200" baseline="0" dirty="0" smtClean="0">
                <a:solidFill>
                  <a:schemeClr val="tx1"/>
                </a:solidFill>
                <a:latin typeface="+mn-lt"/>
                <a:ea typeface="+mn-ea"/>
                <a:cs typeface="+mn-cs"/>
              </a:rPr>
              <a:t>Double-blind randomized </a:t>
            </a:r>
            <a:r>
              <a:rPr lang="en-US" sz="1200" b="0" i="0" u="none" strike="noStrike" kern="1200" baseline="0" dirty="0" err="1" smtClean="0">
                <a:solidFill>
                  <a:schemeClr val="tx1"/>
                </a:solidFill>
                <a:latin typeface="+mn-lt"/>
                <a:ea typeface="+mn-ea"/>
                <a:cs typeface="+mn-cs"/>
              </a:rPr>
              <a:t>multicentre</a:t>
            </a:r>
            <a:r>
              <a:rPr lang="en-US" sz="1200" b="0" i="0" u="none" strike="noStrike" kern="1200" baseline="0" dirty="0" smtClean="0">
                <a:solidFill>
                  <a:schemeClr val="tx1"/>
                </a:solidFill>
                <a:latin typeface="+mn-lt"/>
                <a:ea typeface="+mn-ea"/>
                <a:cs typeface="+mn-cs"/>
              </a:rPr>
              <a:t> trial of acamprosate in maintaining abstinence from alcohol. </a:t>
            </a:r>
            <a:r>
              <a:rPr lang="en-US" sz="1200" b="0" i="1" u="none" strike="noStrike" kern="1200" baseline="0" dirty="0" smtClean="0">
                <a:solidFill>
                  <a:schemeClr val="tx1"/>
                </a:solidFill>
                <a:latin typeface="+mn-lt"/>
                <a:ea typeface="+mn-ea"/>
                <a:cs typeface="+mn-cs"/>
              </a:rPr>
              <a:t>Alcohol, 30</a:t>
            </a:r>
            <a:r>
              <a:rPr lang="en-US" sz="1200" b="0" i="0" u="none" strike="noStrike" kern="1200" baseline="0" dirty="0" smtClean="0">
                <a:solidFill>
                  <a:schemeClr val="tx1"/>
                </a:solidFill>
                <a:latin typeface="+mn-lt"/>
                <a:ea typeface="+mn-ea"/>
                <a:cs typeface="+mn-cs"/>
              </a:rPr>
              <a:t>, 239-247.</a:t>
            </a:r>
          </a:p>
          <a:p>
            <a:pPr eaLnBrk="1" hangingPunct="1">
              <a:spcBef>
                <a:spcPct val="0"/>
              </a:spcBef>
              <a:buFont typeface="Arial" pitchFamily="34" charset="0"/>
              <a:buNone/>
              <a:defRPr/>
            </a:pPr>
            <a:endParaRPr lang="en-US" sz="1200" b="0" i="0" u="none" strike="noStrike" kern="1200" baseline="0" dirty="0" smtClean="0">
              <a:solidFill>
                <a:schemeClr val="tx1"/>
              </a:solidFill>
              <a:latin typeface="+mn-lt"/>
              <a:ea typeface="+mn-ea"/>
              <a:cs typeface="+mn-cs"/>
            </a:endParaRPr>
          </a:p>
          <a:p>
            <a:pPr eaLnBrk="1" hangingPunct="1">
              <a:spcBef>
                <a:spcPct val="0"/>
              </a:spcBef>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107</a:t>
            </a:fld>
            <a:endParaRPr lang="en-US"/>
          </a:p>
        </p:txBody>
      </p:sp>
    </p:spTree>
    <p:extLst>
      <p:ext uri="{BB962C8B-B14F-4D97-AF65-F5344CB8AC3E}">
        <p14:creationId xmlns:p14="http://schemas.microsoft.com/office/powerpoint/2010/main" val="23020902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Naltrexone hydrochloride</a:t>
            </a:r>
            <a:r>
              <a:rPr lang="en-US" sz="1200" baseline="0" dirty="0" smtClean="0"/>
              <a:t> </a:t>
            </a:r>
            <a:r>
              <a:rPr lang="en-US" sz="1200" dirty="0" smtClean="0"/>
              <a:t>is approved for the treatment of alcohol or opioid use disorder and works by blocking the effects of opioids and reducing the pleasurable effects of alcohol. It has no known addictive properties, but should only be administered to individuals who are abstinent from opioids (as administering naltrexone will invoke opioid withdrawal</a:t>
            </a:r>
            <a:r>
              <a:rPr lang="en-US" sz="1200" baseline="0" dirty="0" smtClean="0"/>
              <a:t> symptoms in patients who are physically dependent on opioids)</a:t>
            </a:r>
            <a:r>
              <a:rPr lang="en-US" sz="1200" dirty="0" smtClean="0"/>
              <a:t>.</a:t>
            </a:r>
          </a:p>
          <a:p>
            <a:endParaRPr lang="en-US" dirty="0" smtClean="0"/>
          </a:p>
          <a:p>
            <a:r>
              <a:rPr lang="en-US" dirty="0" smtClean="0"/>
              <a:t>Naltrexone is covered by most public and private insurers. Dosing requires taking one pill once per day and it can be crushed and/or mixed with food. Abstinence</a:t>
            </a:r>
            <a:r>
              <a:rPr lang="en-US" baseline="0" dirty="0" smtClean="0"/>
              <a:t> from opioids for at least 7-10 days is essential to avoid causing withdrawal symptoms. Abstinence from alcohol is not required prior to initiation.</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108</a:t>
            </a:fld>
            <a:endParaRPr lang="en-US"/>
          </a:p>
        </p:txBody>
      </p:sp>
    </p:spTree>
    <p:extLst>
      <p:ext uri="{BB962C8B-B14F-4D97-AF65-F5344CB8AC3E}">
        <p14:creationId xmlns:p14="http://schemas.microsoft.com/office/powerpoint/2010/main" val="2637427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Naltrexone works as an opioid receptor antagonist.</a:t>
            </a:r>
            <a:r>
              <a:rPr lang="en-US" sz="1200" baseline="0" dirty="0" smtClean="0"/>
              <a:t> </a:t>
            </a:r>
            <a:r>
              <a:rPr lang="en-US" sz="1200" dirty="0" smtClean="0"/>
              <a:t>This means that it binds strongly to the opioid receptor. It does not cause an effect at the receptor site and block other opioids from stimulating the receptors. This prevents intoxicating effects from self-administered opioids. It also diminishes the pleasurable effects of alcohol.</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109</a:t>
            </a:fld>
            <a:endParaRPr lang="en-US"/>
          </a:p>
        </p:txBody>
      </p:sp>
    </p:spTree>
    <p:extLst>
      <p:ext uri="{BB962C8B-B14F-4D97-AF65-F5344CB8AC3E}">
        <p14:creationId xmlns:p14="http://schemas.microsoft.com/office/powerpoint/2010/main" val="66982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Read the question and choices, and review audience responses out loud.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11</a:t>
            </a:fld>
            <a:endParaRPr lang="en-US"/>
          </a:p>
        </p:txBody>
      </p:sp>
    </p:spTree>
    <p:extLst>
      <p:ext uri="{BB962C8B-B14F-4D97-AF65-F5344CB8AC3E}">
        <p14:creationId xmlns:p14="http://schemas.microsoft.com/office/powerpoint/2010/main" val="34085793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smtClean="0"/>
              <a:t>Research on using naltrexone for alcohol, demonstrated that when compared to placebo, naltrexone users were not able to maintain complete abstinence more frequently, but it did result in a great reduction in overall use during the course of the study.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smtClean="0"/>
              <a:t>Studies of naltrexone have demonstrated that use of naltrexone reduces the risk of returning to opioid use and lowers the risk of re-imprisonment.  Compliance is often an issue for patients, however.  Providers should work with patients receiving the medication to develop strategies to increase medication compliance. By using the injectable form of the medication, compliance issues are reduced, due to the fact that once the injection is given, it continues to be clinically effective for a month.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smtClean="0"/>
              <a:t>The primary side effect from the use of naltrexone is nausea (especially for the injectable form).  However, tolerance usually develops quickly for this side effect.  Generally, patients tolerated the medication well and people on active medication had lower rates of opioid use that those receiving placebo. Additional improvements in the treated group include lower use of CNS depressants , improved legal status, and lowered psychiatric symptoms.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smtClean="0"/>
          </a:p>
          <a:p>
            <a:pPr eaLnBrk="1" hangingPunct="1">
              <a:spcBef>
                <a:spcPct val="0"/>
              </a:spcBef>
            </a:pPr>
            <a:r>
              <a:rPr lang="en-US" sz="1200" b="1" u="none"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O'Malley, S.S. (1995). Strategies to maximize the efficacy of naltrexone for alcohol dependence. In L.S. </a:t>
            </a:r>
            <a:r>
              <a:rPr lang="en-US" sz="1200" b="0" i="0" u="none" strike="noStrike" kern="1200" baseline="0" dirty="0" err="1" smtClean="0">
                <a:solidFill>
                  <a:schemeClr val="tx1"/>
                </a:solidFill>
                <a:latin typeface="+mn-lt"/>
                <a:ea typeface="+mn-ea"/>
                <a:cs typeface="+mn-cs"/>
              </a:rPr>
              <a:t>Onken</a:t>
            </a:r>
            <a:r>
              <a:rPr lang="en-US" sz="1200" b="0" i="0" u="none" strike="noStrike" kern="1200" baseline="0" dirty="0" smtClean="0">
                <a:solidFill>
                  <a:schemeClr val="tx1"/>
                </a:solidFill>
                <a:latin typeface="+mn-lt"/>
                <a:ea typeface="+mn-ea"/>
                <a:cs typeface="+mn-cs"/>
              </a:rPr>
              <a:t>, J.D. Blaine, &amp; J.J. Boren (Eds.). </a:t>
            </a:r>
            <a:r>
              <a:rPr lang="en-US" sz="1200" b="0" i="1" u="none" strike="noStrike" kern="1200" baseline="0" dirty="0" smtClean="0">
                <a:solidFill>
                  <a:schemeClr val="tx1"/>
                </a:solidFill>
                <a:latin typeface="+mn-lt"/>
                <a:ea typeface="+mn-ea"/>
                <a:cs typeface="+mn-cs"/>
              </a:rPr>
              <a:t>Integrating Behavioral Therapies with Medications in the Treatment of Drug Dependence, National Institute of Drug Abuse Monograph #150, NIH Publication No. 95-3899</a:t>
            </a:r>
            <a:r>
              <a:rPr lang="en-US" sz="1200" b="0" i="0" u="none" strike="noStrike" kern="1200" baseline="0" dirty="0" smtClean="0">
                <a:solidFill>
                  <a:schemeClr val="tx1"/>
                </a:solidFill>
                <a:latin typeface="+mn-lt"/>
                <a:ea typeface="+mn-ea"/>
                <a:cs typeface="+mn-cs"/>
              </a:rPr>
              <a:t>. Bethesda, MD: National Institutes of Health, pp. 53–64.</a:t>
            </a:r>
            <a:endParaRPr lang="en-US" sz="1200" dirty="0" smtClean="0"/>
          </a:p>
          <a:p>
            <a:pPr marL="0" indent="0">
              <a:buNone/>
            </a:pPr>
            <a:endParaRPr lang="it-IT" sz="1200" b="0" i="0" u="none" strike="noStrike" kern="1200" baseline="0" dirty="0" smtClean="0">
              <a:solidFill>
                <a:schemeClr val="tx1"/>
              </a:solidFill>
              <a:latin typeface="+mn-lt"/>
              <a:ea typeface="+mn-ea"/>
              <a:cs typeface="+mn-cs"/>
            </a:endParaRPr>
          </a:p>
          <a:p>
            <a:pPr marL="0" indent="0">
              <a:buNone/>
            </a:pPr>
            <a:r>
              <a:rPr lang="it-IT" sz="1200" b="0" i="0" u="none" strike="noStrike" kern="1200" baseline="0" dirty="0" smtClean="0">
                <a:solidFill>
                  <a:schemeClr val="tx1"/>
                </a:solidFill>
                <a:latin typeface="+mn-lt"/>
                <a:ea typeface="+mn-ea"/>
                <a:cs typeface="+mn-cs"/>
              </a:rPr>
              <a:t>Volpicelli, J.R., Alterman, A.I., Hayashida, M., &amp; </a:t>
            </a:r>
            <a:r>
              <a:rPr lang="en-US" sz="1200" b="0" i="0" u="none" strike="noStrike" kern="1200" baseline="0" dirty="0" smtClean="0">
                <a:solidFill>
                  <a:schemeClr val="tx1"/>
                </a:solidFill>
                <a:latin typeface="+mn-lt"/>
                <a:ea typeface="+mn-ea"/>
                <a:cs typeface="+mn-cs"/>
              </a:rPr>
              <a:t>O'Brien, C.P. (1992). Naltrexone in the treatment of alcohol dependence. </a:t>
            </a:r>
            <a:r>
              <a:rPr lang="en-US" sz="1200" b="0" i="1" u="none" strike="noStrike" kern="1200" baseline="0" dirty="0" smtClean="0">
                <a:solidFill>
                  <a:schemeClr val="tx1"/>
                </a:solidFill>
                <a:latin typeface="+mn-lt"/>
                <a:ea typeface="+mn-ea"/>
                <a:cs typeface="+mn-cs"/>
              </a:rPr>
              <a:t>Archives of General Psychiatry </a:t>
            </a:r>
            <a:r>
              <a:rPr lang="en-US" sz="1200" b="0" i="0" u="none" strike="noStrike" kern="1200" baseline="0" dirty="0" smtClean="0">
                <a:solidFill>
                  <a:schemeClr val="tx1"/>
                </a:solidFill>
                <a:latin typeface="+mn-lt"/>
                <a:ea typeface="+mn-ea"/>
                <a:cs typeface="+mn-cs"/>
              </a:rPr>
              <a:t>49, 876–880.</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110</a:t>
            </a:fld>
            <a:endParaRPr lang="en-US"/>
          </a:p>
        </p:txBody>
      </p:sp>
    </p:spTree>
    <p:extLst>
      <p:ext uri="{BB962C8B-B14F-4D97-AF65-F5344CB8AC3E}">
        <p14:creationId xmlns:p14="http://schemas.microsoft.com/office/powerpoint/2010/main" val="31341429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Extended-release injectable naltrexone was approved in 2006 to treat patients with an alcohol use disorder, and in 2010 to treat patients with an opioid use disorder. The medication provides the opportunity for patients to take it once a month, as opposed to daily dosing required by some of the medications. The dose is one 380-mg injection deep in the muscle of the buttock. It must be administered by a healthcare professional and should alternate buttocks each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medication the blocks the opioid receptors for 4 weeks—this would require 28 doses of oral naltrexone. Once it is in, there is no way to remove it. Therefore, the person is prevented from experiencing the effects of opioids and/or alcohol.</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111</a:t>
            </a:fld>
            <a:endParaRPr lang="en-US"/>
          </a:p>
        </p:txBody>
      </p:sp>
    </p:spTree>
    <p:extLst>
      <p:ext uri="{BB962C8B-B14F-4D97-AF65-F5344CB8AC3E}">
        <p14:creationId xmlns:p14="http://schemas.microsoft.com/office/powerpoint/2010/main" val="33964920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Naltrexone works as an opioid receptor antagonist.</a:t>
            </a:r>
            <a:r>
              <a:rPr lang="en-US" sz="1200" baseline="0" dirty="0" smtClean="0"/>
              <a:t> </a:t>
            </a:r>
            <a:r>
              <a:rPr lang="en-US" sz="1200" dirty="0" smtClean="0"/>
              <a:t>This means that it binds strongly to the opioid receptor. It does not cause an effect at the receptor site and block other opioids from stimulating the receptors. This prevents intoxicating effects from self-administered opioids. It also diminishes the pleasurable effects of alcohol.</a:t>
            </a:r>
          </a:p>
          <a:p>
            <a:endParaRPr lang="en-US" dirty="0" smtClean="0"/>
          </a:p>
          <a:p>
            <a:r>
              <a:rPr lang="en-US" b="1" baseline="0" dirty="0" smtClean="0"/>
              <a:t>REFERENCE</a:t>
            </a:r>
            <a:r>
              <a:rPr lang="en-US" baseline="0" dirty="0" smtClean="0"/>
              <a:t> </a:t>
            </a:r>
          </a:p>
          <a:p>
            <a:r>
              <a:rPr lang="en-US" baseline="0" dirty="0" smtClean="0"/>
              <a:t>SAMHSA. (2012). SAMHSA Advisory: An Introduction to Extended-Release Injectable Naltrexone for the Treatment of People with Opioid Dependence. Available at: </a:t>
            </a:r>
            <a:r>
              <a:rPr lang="en-US" baseline="0" dirty="0" smtClean="0">
                <a:hlinkClick r:id="rId3"/>
              </a:rPr>
              <a:t>https://www.integration.samhsa.gov/Intro_To_Injectable_Naltrexone.pdf</a:t>
            </a:r>
            <a:r>
              <a:rPr lang="en-US" baseline="0" dirty="0" smtClean="0"/>
              <a:t>.</a:t>
            </a:r>
            <a:r>
              <a:rPr lang="en-US" dirty="0" smtClean="0"/>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112</a:t>
            </a:fld>
            <a:endParaRPr lang="en-US"/>
          </a:p>
        </p:txBody>
      </p:sp>
    </p:spTree>
    <p:extLst>
      <p:ext uri="{BB962C8B-B14F-4D97-AF65-F5344CB8AC3E}">
        <p14:creationId xmlns:p14="http://schemas.microsoft.com/office/powerpoint/2010/main" val="6955131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Research on the extended release formulation of naltrexone, demonstrated that when compared to placebo, patients receiving the medication. Did not maintain complete abstinence more frequently, but they did have a greater reduction in the total number of drinking days/opioid use. When used for alcohol, those with a 7-day abstinence period prior to the first injection had fewer heavy drinking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During the clinical trials, there was an increase in suicidal ideation (but not attempts) noted in patients receiving the extended release naltrexone.  Counselors working with these patients should closely monitor for suicidal ideation. Additionally, if opioids are required for pain relief (in the case of emergency, for instance), it will require significantly more and the patient is likely to need respiratory support. Patients receive naltrexone in either oral or injectable form should be encouraged to carry an information card documenting that they are receiving the medication.</a:t>
            </a:r>
          </a:p>
        </p:txBody>
      </p:sp>
      <p:sp>
        <p:nvSpPr>
          <p:cNvPr id="4" name="Slide Number Placeholder 3"/>
          <p:cNvSpPr>
            <a:spLocks noGrp="1"/>
          </p:cNvSpPr>
          <p:nvPr>
            <p:ph type="sldNum" sz="quarter" idx="10"/>
          </p:nvPr>
        </p:nvSpPr>
        <p:spPr/>
        <p:txBody>
          <a:bodyPr/>
          <a:lstStyle/>
          <a:p>
            <a:fld id="{575D7FEA-F1AC-4247-9782-F71625EE9F2B}" type="slidenum">
              <a:rPr lang="en-US" smtClean="0"/>
              <a:t>113</a:t>
            </a:fld>
            <a:endParaRPr lang="en-US"/>
          </a:p>
        </p:txBody>
      </p:sp>
    </p:spTree>
    <p:extLst>
      <p:ext uri="{BB962C8B-B14F-4D97-AF65-F5344CB8AC3E}">
        <p14:creationId xmlns:p14="http://schemas.microsoft.com/office/powerpoint/2010/main" val="14282916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table includes</a:t>
            </a:r>
            <a:r>
              <a:rPr lang="en-US" b="0" baseline="0" dirty="0" smtClean="0"/>
              <a:t> the three FDA-approved medications for the treatment of alcohol use disorder and the corresponding potential interactions with anti-retroviral medications. Of note is disulfiram, in that you should use with caution when prescribing ARV oral solution that contains ethanol and/or propylene glycol.</a:t>
            </a:r>
            <a:endParaRPr lang="en-US" b="0" dirty="0" smtClean="0"/>
          </a:p>
          <a:p>
            <a:endParaRPr lang="en-US" b="0" dirty="0" smtClean="0"/>
          </a:p>
          <a:p>
            <a:r>
              <a:rPr lang="en-US" b="1" dirty="0" smtClean="0"/>
              <a:t>REFERENCE</a:t>
            </a:r>
            <a:r>
              <a:rPr lang="en-US" dirty="0" smtClean="0"/>
              <a:t/>
            </a:r>
            <a:br>
              <a:rPr lang="en-US" dirty="0" smtClean="0"/>
            </a:br>
            <a:r>
              <a:rPr lang="en-US" dirty="0" smtClean="0"/>
              <a:t>U.S. Department of Health and Human Services. (2019).</a:t>
            </a:r>
            <a:r>
              <a:rPr lang="en-US" baseline="0" dirty="0" smtClean="0"/>
              <a:t> </a:t>
            </a:r>
            <a:r>
              <a:rPr lang="en-US" i="1" baseline="0" dirty="0" smtClean="0"/>
              <a:t>Guidelines for the Use of Antiretroviral Agents in Adults and Adolescents Living with HIV. </a:t>
            </a:r>
            <a:r>
              <a:rPr lang="en-US" i="0" baseline="0" dirty="0" smtClean="0"/>
              <a:t>Downloaded on July 11, 2019 from: https://aidsinfo.nih.gov/guidelines.</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114</a:t>
            </a:fld>
            <a:endParaRPr lang="en-US"/>
          </a:p>
        </p:txBody>
      </p:sp>
    </p:spTree>
    <p:extLst>
      <p:ext uri="{BB962C8B-B14F-4D97-AF65-F5344CB8AC3E}">
        <p14:creationId xmlns:p14="http://schemas.microsoft.com/office/powerpoint/2010/main" val="13924309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200" b="1" dirty="0" smtClean="0"/>
              <a:t>INSTRUCTIONS</a:t>
            </a:r>
          </a:p>
          <a:p>
            <a:pPr marL="0" indent="0">
              <a:buFontTx/>
              <a:buNone/>
              <a:defRPr/>
            </a:pPr>
            <a:r>
              <a:rPr lang="en-US" sz="1200" b="1" i="1" dirty="0" smtClean="0"/>
              <a:t>Read the case study aloud. Ask participants to break into pairs or small groups (depending on the size of the audience), and spend 5-10 minutes discussing the questions. De-brief as a full group for 5-10 minutes. Ask for volunteers to briefly share responses to the two questions.</a:t>
            </a:r>
          </a:p>
          <a:p>
            <a:endParaRPr lang="en-US" b="1" i="1" dirty="0"/>
          </a:p>
        </p:txBody>
      </p:sp>
      <p:sp>
        <p:nvSpPr>
          <p:cNvPr id="4" name="Slide Number Placeholder 3"/>
          <p:cNvSpPr>
            <a:spLocks noGrp="1"/>
          </p:cNvSpPr>
          <p:nvPr>
            <p:ph type="sldNum" sz="quarter" idx="10"/>
          </p:nvPr>
        </p:nvSpPr>
        <p:spPr/>
        <p:txBody>
          <a:bodyPr/>
          <a:lstStyle/>
          <a:p>
            <a:fld id="{575D7FEA-F1AC-4247-9782-F71625EE9F2B}" type="slidenum">
              <a:rPr lang="en-US" smtClean="0"/>
              <a:t>115</a:t>
            </a:fld>
            <a:endParaRPr lang="en-US"/>
          </a:p>
        </p:txBody>
      </p:sp>
    </p:spTree>
    <p:extLst>
      <p:ext uri="{BB962C8B-B14F-4D97-AF65-F5344CB8AC3E}">
        <p14:creationId xmlns:p14="http://schemas.microsoft.com/office/powerpoint/2010/main" val="26224296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p>
          <a:p>
            <a:r>
              <a:rPr lang="en-US" dirty="0" smtClean="0"/>
              <a:t>This final section of the</a:t>
            </a:r>
            <a:r>
              <a:rPr lang="en-US" baseline="0" dirty="0" smtClean="0"/>
              <a:t> presentation features take-home points for clinicians, key resources, and post-test questions to gauge key learning among training participants.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116</a:t>
            </a:fld>
            <a:endParaRPr lang="en-US"/>
          </a:p>
        </p:txBody>
      </p:sp>
    </p:spTree>
    <p:extLst>
      <p:ext uri="{BB962C8B-B14F-4D97-AF65-F5344CB8AC3E}">
        <p14:creationId xmlns:p14="http://schemas.microsoft.com/office/powerpoint/2010/main" val="7949444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It is important to be familiar with local resources, including substance use disorders treatment facilities, 12-step meetings, and mental health resources. Alcohol use impacts the user’s brain and body, but can be treated. Continue to dialogue with patients about their alcohol use and the importance of continued HIV care.</a:t>
            </a:r>
          </a:p>
          <a:p>
            <a:pPr>
              <a:defRPr/>
            </a:pPr>
            <a:endParaRPr lang="en-US" sz="1200" dirty="0" smtClean="0"/>
          </a:p>
          <a:p>
            <a:pPr>
              <a:defRPr/>
            </a:pPr>
            <a:r>
              <a:rPr lang="en-US" sz="1200" b="1" dirty="0" smtClean="0"/>
              <a:t>Additional Information for the Trainer(s)</a:t>
            </a:r>
          </a:p>
          <a:p>
            <a:pPr>
              <a:defRPr/>
            </a:pPr>
            <a:r>
              <a:rPr lang="en-US" sz="1200" dirty="0" smtClean="0"/>
              <a:t>Patients with an alcohol use disorder should be engaged in a treatment programs. HIV clinicians should be familiar with local resources for SUD/AUD treatment</a:t>
            </a:r>
            <a:r>
              <a:rPr lang="en-US" sz="1200" baseline="0" dirty="0" smtClean="0"/>
              <a:t> and </a:t>
            </a:r>
            <a:r>
              <a:rPr lang="en-US" sz="1200" dirty="0" smtClean="0"/>
              <a:t>related psychiatric care, including inpatient or residential treatment, outpatient treatment, and support groups such as Alcoholics Anonymous. In addition, clinicians should assess for potential withdrawal symptoms. Clinicians should also consider the use of pharmacotherapy if warranted. Medications are available that target neurotransmitters involved in the reinforcing effects of alcohol use. Pharmacotherapy for AUD</a:t>
            </a:r>
            <a:r>
              <a:rPr lang="en-US" sz="1200" baseline="0" dirty="0" smtClean="0"/>
              <a:t> </a:t>
            </a:r>
            <a:r>
              <a:rPr lang="en-US" sz="1200" dirty="0" smtClean="0"/>
              <a:t>in combination with behavioral counseling can reduce relapse and help maintain abstinence. HIV clinics offer a number of advantages as a site for alcohol pharmacotherapy. These clinics are involved in long-term patient care, are generally characterized by integration of a variety of specialty services (e.g., psychiatric and </a:t>
            </a:r>
            <a:r>
              <a:rPr lang="en-US" sz="1200" dirty="0" err="1" smtClean="0"/>
              <a:t>ob</a:t>
            </a:r>
            <a:r>
              <a:rPr lang="en-US" sz="1200" dirty="0" smtClean="0"/>
              <a:t>/</a:t>
            </a:r>
            <a:r>
              <a:rPr lang="en-US" sz="1200" dirty="0" err="1" smtClean="0"/>
              <a:t>gyn</a:t>
            </a:r>
            <a:r>
              <a:rPr lang="en-US" sz="1200" dirty="0" smtClean="0"/>
              <a:t> services), and have access to funding for prescription medications. Further, many HIV clinics use intensive case management models that promote outreach to and retention of patients who are often challenging to treat.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117</a:t>
            </a:fld>
            <a:endParaRPr lang="en-US"/>
          </a:p>
        </p:txBody>
      </p:sp>
    </p:spTree>
    <p:extLst>
      <p:ext uri="{BB962C8B-B14F-4D97-AF65-F5344CB8AC3E}">
        <p14:creationId xmlns:p14="http://schemas.microsoft.com/office/powerpoint/2010/main" val="5435106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It is important to be familiar with local resources, including substance use disorders treatment facilities, 12-step meetings, and mental health resources. Alcohol abuse impacts the user’s brain and body, but can be treated. Continue to dialogue with patients about their alcohol use and the importance of continued HIV care.</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118</a:t>
            </a:fld>
            <a:endParaRPr lang="en-US"/>
          </a:p>
        </p:txBody>
      </p:sp>
    </p:spTree>
    <p:extLst>
      <p:ext uri="{BB962C8B-B14F-4D97-AF65-F5344CB8AC3E}">
        <p14:creationId xmlns:p14="http://schemas.microsoft.com/office/powerpoint/2010/main" val="31782243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suspect that someone has had an alcohol overdose, call 911 immediately. This slide presents practical tips for you to consider as you wait for first responders to arrive.</a:t>
            </a:r>
          </a:p>
          <a:p>
            <a:endParaRPr lang="en-US" baseline="0" dirty="0" smtClean="0"/>
          </a:p>
          <a:p>
            <a:r>
              <a:rPr lang="en-US" b="1" dirty="0" smtClean="0"/>
              <a:t>REFERENCE</a:t>
            </a:r>
          </a:p>
          <a:p>
            <a:r>
              <a:rPr lang="en-US" dirty="0" smtClean="0"/>
              <a:t>NIAAA. (2018).</a:t>
            </a:r>
            <a:r>
              <a:rPr lang="en-US" baseline="0" dirty="0" smtClean="0"/>
              <a:t> </a:t>
            </a:r>
            <a:r>
              <a:rPr lang="en-US" i="1" baseline="0" dirty="0" smtClean="0"/>
              <a:t>Understanding the Dangers of Alcohol Overdose</a:t>
            </a:r>
            <a:r>
              <a:rPr lang="en-US" baseline="0" dirty="0" smtClean="0"/>
              <a:t>. Available at: </a:t>
            </a:r>
            <a:r>
              <a:rPr lang="en-US" dirty="0" smtClean="0">
                <a:hlinkClick r:id="rId3"/>
              </a:rPr>
              <a:t>https://www.niaaa.nih.gov/sites/default/files/publications/overdoseFact_2018.pdf</a:t>
            </a:r>
            <a:r>
              <a:rPr lang="en-US" dirty="0" smtClean="0"/>
              <a: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119</a:t>
            </a:fld>
            <a:endParaRPr lang="en-US"/>
          </a:p>
        </p:txBody>
      </p:sp>
    </p:spTree>
    <p:extLst>
      <p:ext uri="{BB962C8B-B14F-4D97-AF65-F5344CB8AC3E}">
        <p14:creationId xmlns:p14="http://schemas.microsoft.com/office/powerpoint/2010/main" val="243428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includes </a:t>
            </a:r>
            <a:r>
              <a:rPr lang="en-US" baseline="0" dirty="0" smtClean="0"/>
              <a:t>the definitions for several alcohol-related key terms that will be used throughout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more information on each term, please visit: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At-risk drinking: NIAAA</a:t>
            </a:r>
            <a:r>
              <a:rPr lang="en-US" baseline="0" dirty="0" smtClean="0"/>
              <a:t> (</a:t>
            </a:r>
            <a:r>
              <a:rPr lang="en-US" dirty="0" smtClean="0">
                <a:hlinkClick r:id="rId3"/>
              </a:rPr>
              <a:t>https://www.rethinkingdrinking.niaaa.nih.gov/how-much-is-too-much/is-your-drinking-pattern-risky/whats-at-risk-or-heavy-drinking.aspx</a:t>
            </a:r>
            <a:r>
              <a:rPr lang="en-US"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Standard drink: NIAAA (</a:t>
            </a:r>
            <a:r>
              <a:rPr lang="en-US" dirty="0" smtClean="0">
                <a:hlinkClick r:id="rId4"/>
              </a:rPr>
              <a:t>https://www.rethinkingdrinking.niaaa.nih.gov/How-much-is-too-much/What-counts-as-a-drink/Whats-A-Standard-Drink.aspx</a:t>
            </a:r>
            <a:r>
              <a:rPr lang="en-US"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Hazardous</a:t>
            </a:r>
            <a:r>
              <a:rPr lang="en-US" baseline="0" dirty="0" smtClean="0"/>
              <a:t> drinking: JAMA (</a:t>
            </a:r>
            <a:r>
              <a:rPr lang="en-US" sz="1200" b="0" i="0" u="sng" kern="1200" dirty="0" smtClean="0">
                <a:solidFill>
                  <a:schemeClr val="tx1"/>
                </a:solidFill>
                <a:effectLst/>
                <a:latin typeface="+mn-lt"/>
                <a:ea typeface="+mn-ea"/>
                <a:cs typeface="+mn-cs"/>
                <a:hlinkClick r:id="rId5"/>
              </a:rPr>
              <a:t>https://jamanetwork.com/journals/jamainternalmedicine/fullarticle/1105638</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12</a:t>
            </a:fld>
            <a:endParaRPr lang="en-US"/>
          </a:p>
        </p:txBody>
      </p:sp>
    </p:spTree>
    <p:extLst>
      <p:ext uri="{BB962C8B-B14F-4D97-AF65-F5344CB8AC3E}">
        <p14:creationId xmlns:p14="http://schemas.microsoft.com/office/powerpoint/2010/main" val="14773746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1" dirty="0" smtClean="0"/>
              <a:t>The purpose of the following four questions is to</a:t>
            </a:r>
            <a:r>
              <a:rPr lang="en-US" sz="1200" b="1" i="1" baseline="0" dirty="0" smtClean="0"/>
              <a:t> see how much the audience learned about the factual questions that were first queried at the beginning of the training. </a:t>
            </a:r>
            <a:endParaRPr lang="en-US" sz="1200" b="1" i="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t>
            </a:r>
            <a:r>
              <a:rPr lang="en-US" dirty="0" err="1" smtClean="0"/>
              <a:t>n.d.</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120</a:t>
            </a:fld>
            <a:endParaRPr lang="en-US"/>
          </a:p>
        </p:txBody>
      </p:sp>
    </p:spTree>
    <p:extLst>
      <p:ext uri="{BB962C8B-B14F-4D97-AF65-F5344CB8AC3E}">
        <p14:creationId xmlns:p14="http://schemas.microsoft.com/office/powerpoint/2010/main" val="24228000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ANSWER KEY</a:t>
            </a:r>
          </a:p>
          <a:p>
            <a:r>
              <a:rPr lang="en-US" sz="1200" dirty="0" smtClean="0"/>
              <a:t>#1 – correct response is </a:t>
            </a:r>
            <a:r>
              <a:rPr lang="en-US" sz="1200" b="1" dirty="0" smtClean="0"/>
              <a:t>B (False)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121</a:t>
            </a:fld>
            <a:endParaRPr lang="en-US"/>
          </a:p>
        </p:txBody>
      </p:sp>
    </p:spTree>
    <p:extLst>
      <p:ext uri="{BB962C8B-B14F-4D97-AF65-F5344CB8AC3E}">
        <p14:creationId xmlns:p14="http://schemas.microsoft.com/office/powerpoint/2010/main" val="23868148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ANSWER KEY</a:t>
            </a:r>
          </a:p>
          <a:p>
            <a:r>
              <a:rPr lang="en-US" sz="1200" dirty="0" smtClean="0"/>
              <a:t>#2 – correct response is </a:t>
            </a:r>
            <a:r>
              <a:rPr lang="en-US" sz="1200" b="1" dirty="0" smtClean="0"/>
              <a:t>C (Endogenous opioids, glutamate, GABA, and dopamine)</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122</a:t>
            </a:fld>
            <a:endParaRPr lang="en-US"/>
          </a:p>
        </p:txBody>
      </p:sp>
    </p:spTree>
    <p:extLst>
      <p:ext uri="{BB962C8B-B14F-4D97-AF65-F5344CB8AC3E}">
        <p14:creationId xmlns:p14="http://schemas.microsoft.com/office/powerpoint/2010/main" val="24545280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ANSWER KEY</a:t>
            </a:r>
          </a:p>
          <a:p>
            <a:r>
              <a:rPr lang="en-US" sz="1200" dirty="0" smtClean="0"/>
              <a:t>#3 – correct response is </a:t>
            </a:r>
            <a:r>
              <a:rPr lang="en-US" sz="1200" b="1" dirty="0" smtClean="0"/>
              <a:t>A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123</a:t>
            </a:fld>
            <a:endParaRPr lang="en-US"/>
          </a:p>
        </p:txBody>
      </p:sp>
    </p:spTree>
    <p:extLst>
      <p:ext uri="{BB962C8B-B14F-4D97-AF65-F5344CB8AC3E}">
        <p14:creationId xmlns:p14="http://schemas.microsoft.com/office/powerpoint/2010/main" val="4651774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ANSWER KEY</a:t>
            </a:r>
          </a:p>
          <a:p>
            <a:r>
              <a:rPr lang="en-US" sz="1200" dirty="0" smtClean="0"/>
              <a:t>#4 – correct response is </a:t>
            </a:r>
            <a:r>
              <a:rPr lang="en-US" sz="1200" b="1" dirty="0" smtClean="0"/>
              <a:t>D (All of the above)</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124</a:t>
            </a:fld>
            <a:endParaRPr lang="en-US"/>
          </a:p>
        </p:txBody>
      </p:sp>
    </p:spTree>
    <p:extLst>
      <p:ext uri="{BB962C8B-B14F-4D97-AF65-F5344CB8AC3E}">
        <p14:creationId xmlns:p14="http://schemas.microsoft.com/office/powerpoint/2010/main" val="27307681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ANSWER KEY</a:t>
            </a:r>
          </a:p>
          <a:p>
            <a:r>
              <a:rPr lang="en-US" sz="1200" dirty="0" smtClean="0"/>
              <a:t>#5 – correct response is </a:t>
            </a:r>
            <a:r>
              <a:rPr lang="en-US" sz="1200" b="1" dirty="0" smtClean="0"/>
              <a:t>D (A and C)</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125</a:t>
            </a:fld>
            <a:endParaRPr lang="en-US"/>
          </a:p>
        </p:txBody>
      </p:sp>
    </p:spTree>
    <p:extLst>
      <p:ext uri="{BB962C8B-B14F-4D97-AF65-F5344CB8AC3E}">
        <p14:creationId xmlns:p14="http://schemas.microsoft.com/office/powerpoint/2010/main" val="16788090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FINAL SLIDE</a:t>
            </a:r>
          </a:p>
          <a:p>
            <a:r>
              <a:rPr lang="en-US" sz="1200" dirty="0" smtClean="0"/>
              <a:t>This concludes the presentation. Thank the participants for their time and address any last-minute questions about the content. Encourage participants to reach out to the Pacific Southwest ATTC or Pacific AETC, should they have questions or concerns following the training session.</a:t>
            </a:r>
          </a:p>
          <a:p>
            <a:endParaRPr lang="en-US" dirty="0" smtClean="0"/>
          </a:p>
          <a:p>
            <a:r>
              <a:rPr lang="en-US" sz="1200" kern="1200" dirty="0" smtClean="0">
                <a:solidFill>
                  <a:schemeClr val="tx1"/>
                </a:solidFill>
                <a:effectLst/>
                <a:latin typeface="+mn-lt"/>
                <a:ea typeface="+mn-ea"/>
                <a:cs typeface="+mn-cs"/>
              </a:rPr>
              <a:t>Prepared in 2019 by: Pacific Southwest Addiction Technology Transfer Center</a:t>
            </a:r>
          </a:p>
          <a:p>
            <a:r>
              <a:rPr lang="en-US" sz="1200" kern="1200" dirty="0" smtClean="0">
                <a:solidFill>
                  <a:schemeClr val="tx1"/>
                </a:solidFill>
                <a:effectLst/>
                <a:latin typeface="+mn-lt"/>
                <a:ea typeface="+mn-ea"/>
                <a:cs typeface="+mn-cs"/>
              </a:rPr>
              <a:t>11075 Santa Monica Boulevard, Suite 200</a:t>
            </a:r>
          </a:p>
          <a:p>
            <a:r>
              <a:rPr lang="es-ES" sz="1200" kern="1200" dirty="0" smtClean="0">
                <a:solidFill>
                  <a:schemeClr val="tx1"/>
                </a:solidFill>
                <a:effectLst/>
                <a:latin typeface="+mn-lt"/>
                <a:ea typeface="+mn-ea"/>
                <a:cs typeface="+mn-cs"/>
              </a:rPr>
              <a:t>Los </a:t>
            </a:r>
            <a:r>
              <a:rPr lang="es-ES" sz="1200" kern="1200" dirty="0" err="1" smtClean="0">
                <a:solidFill>
                  <a:schemeClr val="tx1"/>
                </a:solidFill>
                <a:effectLst/>
                <a:latin typeface="+mn-lt"/>
                <a:ea typeface="+mn-ea"/>
                <a:cs typeface="+mn-cs"/>
              </a:rPr>
              <a:t>Angeles</a:t>
            </a:r>
            <a:r>
              <a:rPr lang="es-ES" sz="1200" kern="1200" dirty="0" smtClean="0">
                <a:solidFill>
                  <a:schemeClr val="tx1"/>
                </a:solidFill>
                <a:effectLst/>
                <a:latin typeface="+mn-lt"/>
                <a:ea typeface="+mn-ea"/>
                <a:cs typeface="+mn-cs"/>
              </a:rPr>
              <a:t>, California 90025</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 (310) 267-5408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 (310) 312-0538</a:t>
            </a:r>
          </a:p>
          <a:p>
            <a:r>
              <a:rPr lang="en-US" sz="1200" u="sng" kern="1200" dirty="0" smtClean="0">
                <a:solidFill>
                  <a:schemeClr val="tx1"/>
                </a:solidFill>
                <a:effectLst/>
                <a:latin typeface="+mn-lt"/>
                <a:ea typeface="+mn-ea"/>
                <a:cs typeface="+mn-cs"/>
                <a:hlinkClick r:id="rId3"/>
              </a:rPr>
              <a:t>pacificsouthwestca@attcnetwork.org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the time of writing, Thomas E. Freese, Ph.D. served as the Principal Investigator and Director of the HHS Region 9, Pacific Southwest Addiction Technology Transfer Center, based at UCLA Integrated Substance Abuse Programs and Beth A. Rutkowski, MPH served as Co-Director of the HHS Region 9, Pacific Southwest Addiction Technology Transfer Center. Humberto M. Carvalho, MPH, served as the ATTC Government Project Officer. Dr. Louis </a:t>
            </a:r>
            <a:r>
              <a:rPr lang="en-US" sz="1200" kern="1200" dirty="0" err="1" smtClean="0">
                <a:solidFill>
                  <a:schemeClr val="tx1"/>
                </a:solidFill>
                <a:effectLst/>
                <a:latin typeface="+mn-lt"/>
                <a:ea typeface="+mn-ea"/>
                <a:cs typeface="+mn-cs"/>
              </a:rPr>
              <a:t>Trevisan</a:t>
            </a:r>
            <a:r>
              <a:rPr lang="en-US" sz="1200" kern="1200" dirty="0" smtClean="0">
                <a:solidFill>
                  <a:schemeClr val="tx1"/>
                </a:solidFill>
                <a:effectLst/>
                <a:latin typeface="+mn-lt"/>
                <a:ea typeface="+mn-ea"/>
                <a:cs typeface="+mn-cs"/>
              </a:rPr>
              <a:t> currently serves as Director of the Center for Substance Abuse Treatment, Substance Abuse and Mental Health Services Administration. The opinions expressed herein are the views of the authors and do not reflect the official position of the Pacific Southwest ATTC/SAMHSA-CSAT. No official support or endorsement of the Pacific Southwest ATTC/SAMHSA-CSAT for the opinions described in this document is intended or should be inferred.</a:t>
            </a:r>
          </a:p>
        </p:txBody>
      </p:sp>
      <p:sp>
        <p:nvSpPr>
          <p:cNvPr id="4" name="Slide Number Placeholder 3"/>
          <p:cNvSpPr>
            <a:spLocks noGrp="1"/>
          </p:cNvSpPr>
          <p:nvPr>
            <p:ph type="sldNum" sz="quarter" idx="10"/>
          </p:nvPr>
        </p:nvSpPr>
        <p:spPr/>
        <p:txBody>
          <a:bodyPr/>
          <a:lstStyle/>
          <a:p>
            <a:fld id="{575D7FEA-F1AC-4247-9782-F71625EE9F2B}" type="slidenum">
              <a:rPr lang="en-US" smtClean="0"/>
              <a:t>126</a:t>
            </a:fld>
            <a:endParaRPr lang="en-US"/>
          </a:p>
        </p:txBody>
      </p:sp>
    </p:spTree>
    <p:extLst>
      <p:ext uri="{BB962C8B-B14F-4D97-AF65-F5344CB8AC3E}">
        <p14:creationId xmlns:p14="http://schemas.microsoft.com/office/powerpoint/2010/main" val="136882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continues the list of </a:t>
            </a:r>
            <a:r>
              <a:rPr lang="en-US" baseline="0" dirty="0" smtClean="0"/>
              <a:t>definitions for several alcohol-related key terms that will be used throughout the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more information on each term, please visit: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Harmful drinking: </a:t>
            </a:r>
            <a:r>
              <a:rPr lang="en-US" baseline="0" dirty="0" smtClean="0"/>
              <a:t>JAMA (</a:t>
            </a:r>
            <a:r>
              <a:rPr lang="en-US" sz="1200" b="0" i="0" u="sng" kern="1200" dirty="0" smtClean="0">
                <a:solidFill>
                  <a:schemeClr val="tx1"/>
                </a:solidFill>
                <a:effectLst/>
                <a:latin typeface="+mn-lt"/>
                <a:ea typeface="+mn-ea"/>
                <a:cs typeface="+mn-cs"/>
                <a:hlinkClick r:id="rId3"/>
              </a:rPr>
              <a:t>https://jamanetwork.com/journals/jamainternalmedicine/fullarticle/1105638</a:t>
            </a:r>
            <a:r>
              <a:rPr lang="en-US" dirty="0" smtClean="0"/>
              <a:t>)</a:t>
            </a:r>
          </a:p>
          <a:p>
            <a:pPr marL="171450" indent="-171450">
              <a:buFont typeface="Arial" panose="020B0604020202020204" pitchFamily="34" charset="0"/>
              <a:buChar char="•"/>
            </a:pPr>
            <a:r>
              <a:rPr lang="en-US" dirty="0" smtClean="0"/>
              <a:t>Binge drinking:</a:t>
            </a:r>
            <a:r>
              <a:rPr lang="en-US" baseline="0" dirty="0" smtClean="0"/>
              <a:t> NIAAA (</a:t>
            </a:r>
            <a:r>
              <a:rPr lang="en-US" dirty="0" smtClean="0">
                <a:hlinkClick r:id="rId4"/>
              </a:rPr>
              <a:t>https://www.cdc.gov/alcohol/fact-sheets/binge-drinking.htm</a:t>
            </a:r>
            <a:r>
              <a:rPr lang="en-US" dirty="0" smtClean="0"/>
              <a:t>)</a:t>
            </a:r>
          </a:p>
          <a:p>
            <a:pPr marL="171450" indent="-171450">
              <a:buFont typeface="Arial" panose="020B0604020202020204" pitchFamily="34" charset="0"/>
              <a:buChar char="•"/>
            </a:pPr>
            <a:r>
              <a:rPr lang="en-US" dirty="0" smtClean="0"/>
              <a:t>Alcohol</a:t>
            </a:r>
            <a:r>
              <a:rPr lang="en-US" baseline="0" dirty="0" smtClean="0"/>
              <a:t> use disorder: NIAAA (</a:t>
            </a:r>
            <a:r>
              <a:rPr lang="en-US" dirty="0" smtClean="0">
                <a:hlinkClick r:id="rId5"/>
              </a:rPr>
              <a:t>https://www.niaaa.nih.gov/alcohol-health/overview-alcohol-consumption/alcohol-use-disorders</a:t>
            </a:r>
            <a:r>
              <a:rPr lang="en-US" dirty="0" smtClean="0"/>
              <a:t>)</a:t>
            </a:r>
          </a:p>
        </p:txBody>
      </p:sp>
      <p:sp>
        <p:nvSpPr>
          <p:cNvPr id="4" name="Slide Number Placeholder 3"/>
          <p:cNvSpPr>
            <a:spLocks noGrp="1"/>
          </p:cNvSpPr>
          <p:nvPr>
            <p:ph type="sldNum" sz="quarter" idx="10"/>
          </p:nvPr>
        </p:nvSpPr>
        <p:spPr/>
        <p:txBody>
          <a:bodyPr/>
          <a:lstStyle/>
          <a:p>
            <a:fld id="{575D7FEA-F1AC-4247-9782-F71625EE9F2B}" type="slidenum">
              <a:rPr lang="en-US" smtClean="0"/>
              <a:t>13</a:t>
            </a:fld>
            <a:endParaRPr lang="en-US"/>
          </a:p>
        </p:txBody>
      </p:sp>
    </p:spTree>
    <p:extLst>
      <p:ext uri="{BB962C8B-B14F-4D97-AF65-F5344CB8AC3E}">
        <p14:creationId xmlns:p14="http://schemas.microsoft.com/office/powerpoint/2010/main" val="410076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Arial" pitchFamily="34" charset="0"/>
              </a:rPr>
              <a:t>We ask our clients and patients screening</a:t>
            </a:r>
            <a:r>
              <a:rPr lang="en-US" sz="1200" baseline="0" dirty="0" smtClean="0">
                <a:cs typeface="Arial" pitchFamily="34" charset="0"/>
              </a:rPr>
              <a:t> questions to </a:t>
            </a:r>
            <a:r>
              <a:rPr lang="en-US" sz="1200" dirty="0" smtClean="0">
                <a:cs typeface="Arial" pitchFamily="34" charset="0"/>
              </a:rPr>
              <a:t>identify risk. But how is risk defined? The U.S.-based National Institute on Alcohol and Alcoholism (NIAAA) defines risk as drinking more than the recommended limits. According to this image, the recommended limit for men is no more than 4 drinks per day and no more than 14 drinks per week. For women, the limit is no more than 3 drinks per day and no more than 7 drinks per week. Older adults (men</a:t>
            </a:r>
            <a:r>
              <a:rPr lang="en-US" sz="1200" baseline="0" dirty="0" smtClean="0">
                <a:cs typeface="Arial" pitchFamily="34" charset="0"/>
              </a:rPr>
              <a:t> and women over the age of 65) are generally advised to have no more than 3 drinks on a day and 7 per week.</a:t>
            </a:r>
            <a:endParaRPr lang="en-US" sz="1200" dirty="0" smtClean="0">
              <a:cs typeface="Arial" pitchFamily="34" charset="0"/>
            </a:endParaRPr>
          </a:p>
          <a:p>
            <a:endParaRPr lang="en-US" sz="1200" dirty="0" smtClean="0">
              <a:cs typeface="Arial" pitchFamily="34" charset="0"/>
            </a:endParaRPr>
          </a:p>
          <a:p>
            <a:r>
              <a:rPr lang="en-US" sz="1200" dirty="0" smtClean="0">
                <a:cs typeface="Arial" pitchFamily="34" charset="0"/>
              </a:rPr>
              <a:t>According</a:t>
            </a:r>
            <a:r>
              <a:rPr lang="en-US" sz="1200" baseline="0" dirty="0" smtClean="0">
                <a:cs typeface="Arial" pitchFamily="34" charset="0"/>
              </a:rPr>
              <a:t> to research, women show signs of alcohol-related problems at lower drinking levels than men. Women, on average, weigh less than men, and women have less water in their bodies than men (this is relevant because alcohol disperses in body water).</a:t>
            </a:r>
            <a:endParaRPr lang="en-US" sz="1200" dirty="0" smtClean="0">
              <a:cs typeface="Arial" pitchFamily="34" charset="0"/>
            </a:endParaRPr>
          </a:p>
          <a:p>
            <a:endParaRPr lang="en-US" dirty="0" smtClean="0"/>
          </a:p>
          <a:p>
            <a:r>
              <a:rPr lang="en-US" b="1" dirty="0" smtClean="0"/>
              <a:t>REFERENCE</a:t>
            </a:r>
            <a:r>
              <a:rPr lang="en-US" dirty="0" smtClean="0"/>
              <a:t/>
            </a:r>
            <a:br>
              <a:rPr lang="en-US" dirty="0" smtClean="0"/>
            </a:br>
            <a:r>
              <a:rPr lang="en-US" dirty="0" smtClean="0"/>
              <a:t>National Institute on Alcohol Abuse and Alcoholism</a:t>
            </a:r>
            <a:r>
              <a:rPr lang="en-US" baseline="0" dirty="0" smtClean="0"/>
              <a:t> (NIAAA). (2019). What’s “low risk” drinking for AUD? Retrieved from: </a:t>
            </a:r>
            <a:r>
              <a:rPr lang="en-US" dirty="0" smtClean="0">
                <a:hlinkClick r:id="rId3"/>
              </a:rPr>
              <a:t>https://www.rethinkingdrinking.niaaa.nih.gov/How-much-is-too-much/Is-your-drinking-pattern-risky/Whats-Low-Risk-Drinking.aspx</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14</a:t>
            </a:fld>
            <a:endParaRPr lang="en-US"/>
          </a:p>
        </p:txBody>
      </p:sp>
    </p:spTree>
    <p:extLst>
      <p:ext uri="{BB962C8B-B14F-4D97-AF65-F5344CB8AC3E}">
        <p14:creationId xmlns:p14="http://schemas.microsoft.com/office/powerpoint/2010/main" val="338854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Standard drink</a:t>
            </a:r>
            <a:r>
              <a:rPr lang="en-US" sz="1200" b="1" baseline="0" dirty="0" smtClean="0"/>
              <a:t> demonstration (use plastic glasses and water with food coloring to show the audience a standard-sized pour of regular beer, table wine, and 80-proof distilled spirits)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People have different personal definitions of what exactly constitutes an alcoholic “drink.” The National Institute on Alcohol Abuse and Alcoholism has developed a definition of a standard drink. A standard drink can be a 12 ounce beer, 8-9 ounces of malt liquor, 5 ounces of table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patients to understand what is meant by “a drink” when you are assessing the level of risk associated with their alcohol consumption.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r>
            <a:br>
              <a:rPr lang="en-US" dirty="0" smtClean="0"/>
            </a:br>
            <a:r>
              <a:rPr lang="en-US" dirty="0" smtClean="0"/>
              <a:t>National Institute on Alcohol Abuse and Alcoholism</a:t>
            </a:r>
            <a:r>
              <a:rPr lang="en-US" baseline="0" dirty="0" smtClean="0"/>
              <a:t> (NIAAA). (2019). What’s a “standard” drink? Retrieved from: </a:t>
            </a:r>
            <a:r>
              <a:rPr lang="en-US" dirty="0" smtClean="0">
                <a:hlinkClick r:id="rId3"/>
              </a:rPr>
              <a:t>https://www.rethinkingdrinking.niaaa.nih.gov/How-much-is-too-much/What-counts-as-a-drink/Whats-A-Standard-Drink.aspx</a:t>
            </a:r>
            <a:r>
              <a:rPr lang="en-US" dirty="0" smtClean="0"/>
              <a:t>.</a:t>
            </a:r>
          </a:p>
        </p:txBody>
      </p:sp>
      <p:sp>
        <p:nvSpPr>
          <p:cNvPr id="4" name="Slide Number Placeholder 3"/>
          <p:cNvSpPr>
            <a:spLocks noGrp="1"/>
          </p:cNvSpPr>
          <p:nvPr>
            <p:ph type="sldNum" sz="quarter" idx="10"/>
          </p:nvPr>
        </p:nvSpPr>
        <p:spPr/>
        <p:txBody>
          <a:bodyPr/>
          <a:lstStyle/>
          <a:p>
            <a:fld id="{575D7FEA-F1AC-4247-9782-F71625EE9F2B}" type="slidenum">
              <a:rPr lang="en-US" smtClean="0"/>
              <a:t>15</a:t>
            </a:fld>
            <a:endParaRPr lang="en-US"/>
          </a:p>
        </p:txBody>
      </p:sp>
    </p:spTree>
    <p:extLst>
      <p:ext uri="{BB962C8B-B14F-4D97-AF65-F5344CB8AC3E}">
        <p14:creationId xmlns:p14="http://schemas.microsoft.com/office/powerpoint/2010/main" val="357366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a:t>
            </a:r>
            <a:r>
              <a:rPr lang="en-US" b="1" baseline="0" dirty="0" smtClean="0"/>
              <a:t> SLIDE</a:t>
            </a:r>
          </a:p>
          <a:p>
            <a:r>
              <a:rPr lang="en-US" dirty="0" smtClean="0"/>
              <a:t>This next section (Part 1) of the presentation</a:t>
            </a:r>
            <a:r>
              <a:rPr lang="en-US" baseline="0" dirty="0" smtClean="0"/>
              <a:t> provides more detail on the mechanism of action of alcohol and its acute and chronic effects on the user’s brain and body.</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16</a:t>
            </a:fld>
            <a:endParaRPr lang="en-US"/>
          </a:p>
        </p:txBody>
      </p:sp>
    </p:spTree>
    <p:extLst>
      <p:ext uri="{BB962C8B-B14F-4D97-AF65-F5344CB8AC3E}">
        <p14:creationId xmlns:p14="http://schemas.microsoft.com/office/powerpoint/2010/main" val="224994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This brief, 2-minute video</a:t>
            </a:r>
            <a:r>
              <a:rPr lang="en-US" sz="1200" baseline="0" dirty="0" smtClean="0"/>
              <a:t> explains the mechanism of action of alcohol. </a:t>
            </a:r>
            <a:r>
              <a:rPr lang="en-US" sz="1200" b="0" i="0" kern="1200" dirty="0" smtClean="0">
                <a:solidFill>
                  <a:schemeClr val="tx1"/>
                </a:solidFill>
                <a:effectLst/>
                <a:latin typeface="+mn-lt"/>
                <a:ea typeface="+mn-ea"/>
                <a:cs typeface="+mn-cs"/>
              </a:rPr>
              <a:t>How alcohol acts on the central nervous system to produce intoxication is still poorly understood. In this video, the narrator summarizes</a:t>
            </a:r>
            <a:r>
              <a:rPr lang="en-US" sz="1200" b="0" i="0" kern="1200" baseline="0" dirty="0" smtClean="0">
                <a:solidFill>
                  <a:schemeClr val="tx1"/>
                </a:solidFill>
                <a:effectLst/>
                <a:latin typeface="+mn-lt"/>
                <a:ea typeface="+mn-ea"/>
                <a:cs typeface="+mn-cs"/>
              </a:rPr>
              <a:t> current </a:t>
            </a:r>
            <a:r>
              <a:rPr lang="en-US" sz="1200" b="0" i="0" kern="1200" dirty="0" smtClean="0">
                <a:solidFill>
                  <a:schemeClr val="tx1"/>
                </a:solidFill>
                <a:effectLst/>
                <a:latin typeface="+mn-lt"/>
                <a:ea typeface="+mn-ea"/>
                <a:cs typeface="+mn-cs"/>
              </a:rPr>
              <a:t>perspectives on the neural effects of alcohol, emphasizing its recognized actions on GABA and glutamate receptors along with some of its systemic effects.</a:t>
            </a: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Video Source: </a:t>
            </a:r>
            <a:r>
              <a:rPr lang="en-US" u="sng" dirty="0" smtClean="0">
                <a:hlinkClick r:id="rId3"/>
              </a:rPr>
              <a:t>https://www.youtube.com/watch?v=1D2uyrNcGuo</a:t>
            </a:r>
            <a:r>
              <a:rPr lang="en-US" u="none" dirty="0" smtClean="0"/>
              <a:t>.</a:t>
            </a:r>
            <a:endParaRPr lang="en-US"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Welcome to 2 minute neuroscience, where I explain neuroscience topics in 2 minutes or less. In this installment I will discuss alcohol. How alcohol acts in the central nervous system is still poorly understood. Two of the best known effects of alcohol, however, are its actions on GABA and glutamate receptors. Alcohol increases GABA activity at a subtype of the GABA receptor known as </a:t>
            </a:r>
            <a:r>
              <a:rPr lang="en-US" sz="1200" b="0" i="1" kern="1200" dirty="0" err="1" smtClean="0">
                <a:solidFill>
                  <a:schemeClr val="tx1"/>
                </a:solidFill>
                <a:effectLst/>
                <a:latin typeface="+mn-lt"/>
                <a:ea typeface="+mn-ea"/>
                <a:cs typeface="+mn-cs"/>
              </a:rPr>
              <a:t>GABAa</a:t>
            </a:r>
            <a:r>
              <a:rPr lang="en-US" sz="1200" b="0" i="1" kern="1200" dirty="0" smtClean="0">
                <a:solidFill>
                  <a:schemeClr val="tx1"/>
                </a:solidFill>
                <a:effectLst/>
                <a:latin typeface="+mn-lt"/>
                <a:ea typeface="+mn-ea"/>
                <a:cs typeface="+mn-cs"/>
              </a:rPr>
              <a:t>. The mechanism by which this occurs is still not clear, but it is thought that alcohol may act as a positive allosteric modulator, meaning it binds to a site on the receptor that is separate from where GABA binds, and increases the effect GABA has when it binds to the receptor itself. The immediate effect of this action typically is the inhibition of neural firing. Alcohol also inhibits the activity of glutamate receptors. Again, the mechanism for this is not fully understood but because glutamate is generally excitatory, inhibition by alcohol initially leads to the reduction of neural activity. A long list of other synaptic actions have been linked to alcohol, including (but not limited to): activation of serotonin receptors, enhancement of glycine receptor function, inhibition of adenosine reuptake, inhibition of calcium channels, activation of potassium channels, and modulation of nicotinic acetylcholine receptor function. It’s not clear, however, how relevant each of these effects are to the human use of alcohol. There are also some large-scale effects associated with alcohol. For example, alcohol stimulates dopamine transmission in the mesolimbic dopamine pathway--an action thought to be associated with the reinforcement of alcohol consumption. Alcohol affects motor coordination and balance, potentially in part through its influence on neurons in the cerebellum. And it inhibits long-term potentiation and other mechanisms of synaptic plasticity in the hippocampus, which may contribute to its memory-disrupting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Abrahao</a:t>
            </a:r>
            <a:r>
              <a:rPr lang="en-US" sz="1200" b="0" i="0" kern="1200" dirty="0" smtClean="0">
                <a:solidFill>
                  <a:schemeClr val="tx1"/>
                </a:solidFill>
                <a:effectLst/>
                <a:latin typeface="+mn-lt"/>
                <a:ea typeface="+mn-ea"/>
                <a:cs typeface="+mn-cs"/>
              </a:rPr>
              <a:t>, K.P., Salinas, A.G., &amp; </a:t>
            </a:r>
            <a:r>
              <a:rPr lang="en-US" sz="1200" b="0" i="0" kern="1200" dirty="0" err="1" smtClean="0">
                <a:solidFill>
                  <a:schemeClr val="tx1"/>
                </a:solidFill>
                <a:effectLst/>
                <a:latin typeface="+mn-lt"/>
                <a:ea typeface="+mn-ea"/>
                <a:cs typeface="+mn-cs"/>
              </a:rPr>
              <a:t>Lovinger</a:t>
            </a:r>
            <a:r>
              <a:rPr lang="en-US" sz="1200" b="0" i="0" kern="1200" dirty="0" smtClean="0">
                <a:solidFill>
                  <a:schemeClr val="tx1"/>
                </a:solidFill>
                <a:effectLst/>
                <a:latin typeface="+mn-lt"/>
                <a:ea typeface="+mn-ea"/>
                <a:cs typeface="+mn-cs"/>
              </a:rPr>
              <a:t>, D.M. (2017). Alcohol and the brain: Neuronal molecular targets, synapses, and circuits. </a:t>
            </a:r>
            <a:r>
              <a:rPr lang="en-US" sz="1200" b="0" i="1" kern="1200" dirty="0" smtClean="0">
                <a:solidFill>
                  <a:schemeClr val="tx1"/>
                </a:solidFill>
                <a:effectLst/>
                <a:latin typeface="+mn-lt"/>
                <a:ea typeface="+mn-ea"/>
                <a:cs typeface="+mn-cs"/>
              </a:rPr>
              <a:t>Neuron, 96</a:t>
            </a:r>
            <a:r>
              <a:rPr lang="en-US" sz="1200" b="0" i="0" kern="1200" dirty="0" smtClean="0">
                <a:solidFill>
                  <a:schemeClr val="tx1"/>
                </a:solidFill>
                <a:effectLst/>
                <a:latin typeface="+mn-lt"/>
                <a:ea typeface="+mn-ea"/>
                <a:cs typeface="+mn-cs"/>
              </a:rPr>
              <a:t>(6),1223-1238.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10.1016/j.neuron.2017.10.032.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Goldin, M., &amp;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Marshall, E.J. (2016). Alcohol: Pharmacokinetics and pharmacodynamics. In: Wolf, K., White, J., &amp; </a:t>
            </a:r>
            <a:r>
              <a:rPr lang="en-US" sz="1200" b="0" i="0" kern="1200" dirty="0" err="1" smtClean="0">
                <a:solidFill>
                  <a:schemeClr val="tx1"/>
                </a:solidFill>
                <a:effectLst/>
                <a:latin typeface="+mn-lt"/>
                <a:ea typeface="+mn-ea"/>
                <a:cs typeface="+mn-cs"/>
              </a:rPr>
              <a:t>Karch</a:t>
            </a:r>
            <a:r>
              <a:rPr lang="en-US" sz="1200" b="0" i="0" kern="1200" dirty="0" smtClean="0">
                <a:solidFill>
                  <a:schemeClr val="tx1"/>
                </a:solidFill>
                <a:effectLst/>
                <a:latin typeface="+mn-lt"/>
                <a:ea typeface="+mn-ea"/>
                <a:cs typeface="+mn-cs"/>
              </a:rPr>
              <a:t>, S., Eds. </a:t>
            </a:r>
            <a:r>
              <a:rPr lang="en-US" sz="1200" b="0" i="1" kern="1200" dirty="0" smtClean="0">
                <a:solidFill>
                  <a:schemeClr val="tx1"/>
                </a:solidFill>
                <a:effectLst/>
                <a:latin typeface="+mn-lt"/>
                <a:ea typeface="+mn-ea"/>
                <a:cs typeface="+mn-cs"/>
              </a:rPr>
              <a:t>The SAGE Handbook of Drug &amp; Alcohol Studies : Biological Approaches</a:t>
            </a:r>
            <a:r>
              <a:rPr lang="en-US" sz="1200" b="0" i="0" kern="1200" dirty="0" smtClean="0">
                <a:solidFill>
                  <a:schemeClr val="tx1"/>
                </a:solidFill>
                <a:effectLst/>
                <a:latin typeface="+mn-lt"/>
                <a:ea typeface="+mn-ea"/>
                <a:cs typeface="+mn-cs"/>
              </a:rPr>
              <a:t>. London: Sage Publications.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17</a:t>
            </a:fld>
            <a:endParaRPr lang="en-US"/>
          </a:p>
        </p:txBody>
      </p:sp>
    </p:spTree>
    <p:extLst>
      <p:ext uri="{BB962C8B-B14F-4D97-AF65-F5344CB8AC3E}">
        <p14:creationId xmlns:p14="http://schemas.microsoft.com/office/powerpoint/2010/main" val="6430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was demonstrated in the brief video, two processes occur simultaneously when alcohol is consumed.  One process acts on the naturally occurring opioids in the brain (which deaden pain and cause feelings of euphoria), and dopamine (which makes things feel good). The next slide</a:t>
            </a:r>
            <a:r>
              <a:rPr lang="en-US" sz="1200" kern="1200" baseline="0" dirty="0" smtClean="0">
                <a:solidFill>
                  <a:schemeClr val="tx1"/>
                </a:solidFill>
                <a:latin typeface="+mn-lt"/>
                <a:ea typeface="+mn-ea"/>
                <a:cs typeface="+mn-cs"/>
              </a:rPr>
              <a:t> shows the other process.</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18</a:t>
            </a:fld>
            <a:endParaRPr lang="en-US"/>
          </a:p>
        </p:txBody>
      </p:sp>
    </p:spTree>
    <p:extLst>
      <p:ext uri="{BB962C8B-B14F-4D97-AF65-F5344CB8AC3E}">
        <p14:creationId xmlns:p14="http://schemas.microsoft.com/office/powerpoint/2010/main" val="40183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Two processes occur simultaneously when alcohol is consumed.  As you</a:t>
            </a:r>
            <a:r>
              <a:rPr lang="en-US" sz="1200" kern="1200" baseline="0" dirty="0" smtClean="0">
                <a:solidFill>
                  <a:schemeClr val="tx1"/>
                </a:solidFill>
                <a:latin typeface="+mn-lt"/>
                <a:ea typeface="+mn-ea"/>
                <a:cs typeface="+mn-cs"/>
              </a:rPr>
              <a:t> saw on the previous slide, the first </a:t>
            </a:r>
            <a:r>
              <a:rPr lang="en-US" sz="1200" kern="1200" dirty="0" smtClean="0">
                <a:solidFill>
                  <a:schemeClr val="tx1"/>
                </a:solidFill>
                <a:latin typeface="+mn-lt"/>
                <a:ea typeface="+mn-ea"/>
                <a:cs typeface="+mn-cs"/>
              </a:rPr>
              <a:t>process acts on the naturally occurring opioids in the brain (which deaden pain and cause feelings of euphoria), and dopamine (which makes things feel good).  The second process operates on glutamate (the excitatory neurotransmitter that wakes you up) and GABA (the inhibitory neurotransmitter that slows you down).  The next few slides detail each process separately.</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19</a:t>
            </a:fld>
            <a:endParaRPr lang="en-US"/>
          </a:p>
        </p:txBody>
      </p:sp>
    </p:spTree>
    <p:extLst>
      <p:ext uri="{BB962C8B-B14F-4D97-AF65-F5344CB8AC3E}">
        <p14:creationId xmlns:p14="http://schemas.microsoft.com/office/powerpoint/2010/main" val="88241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PowerPoint presentation, Trainer Guide, and companion fact sheet were developed by Beth Rutkowski, MPH (Director of Training of UCLA ISAP and Co-Director of the Region </a:t>
            </a:r>
            <a:r>
              <a:rPr lang="en-US" baseline="0" dirty="0" smtClean="0"/>
              <a:t>9 PSATTC</a:t>
            </a:r>
            <a:r>
              <a:rPr lang="en-US" dirty="0" smtClean="0"/>
              <a:t>) and Thomas E. Freese, PhD (Co-Director of UCLA ISAP and Co-Director of the Pacific Southwest ATTC) through supplemental funding provided by the Pacific AIDS Education and Training Center, based at Charles R. Drew University of Medicine and Science. We wish to acknowledge Thomas Donohoe, MBA, Sandra</a:t>
            </a:r>
            <a:r>
              <a:rPr lang="en-US" baseline="0" dirty="0" smtClean="0"/>
              <a:t> Cuevas, </a:t>
            </a:r>
            <a:r>
              <a:rPr lang="en-US" dirty="0" smtClean="0"/>
              <a:t>Maya Gil Cantu, MPH, and Kevin-Paul Johnson, from the LA Region PAETC.</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a:t>
            </a:fld>
            <a:endParaRPr lang="en-US"/>
          </a:p>
        </p:txBody>
      </p:sp>
    </p:spTree>
    <p:extLst>
      <p:ext uri="{BB962C8B-B14F-4D97-AF65-F5344CB8AC3E}">
        <p14:creationId xmlns:p14="http://schemas.microsoft.com/office/powerpoint/2010/main" val="98239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0000"/>
                </a:solidFill>
                <a:latin typeface="+mn-lt"/>
                <a:ea typeface="Times New Roman" pitchFamily="18" charset="0"/>
                <a:cs typeface="Calibri" pitchFamily="34" charset="0"/>
              </a:rPr>
              <a:t>In the first process, a person drinks alcohol and this causes the release of the endogenous, or naturally occurring, opioids to be released in the pleasure centers of the brain. This in turn, causes the release of dopamine.  Since dopamine makes the person feel good, drinking is reinforced and this increases the likelihood of repeated use. A subsequent section of this training will review two medications used to treat alcohol directly by addressing the pleasurable effects of alcohol.</a:t>
            </a:r>
            <a:endParaRPr lang="en-US" sz="1200" kern="1200" dirty="0" smtClean="0">
              <a:solidFill>
                <a:schemeClr val="tx1"/>
              </a:solidFill>
              <a:latin typeface="+mn-lt"/>
              <a:ea typeface="Times New Roman" pitchFamily="18"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20</a:t>
            </a:fld>
            <a:endParaRPr lang="en-US"/>
          </a:p>
        </p:txBody>
      </p:sp>
    </p:spTree>
    <p:extLst>
      <p:ext uri="{BB962C8B-B14F-4D97-AF65-F5344CB8AC3E}">
        <p14:creationId xmlns:p14="http://schemas.microsoft.com/office/powerpoint/2010/main" val="95011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sz="1200" kern="1200" dirty="0" smtClean="0">
                <a:solidFill>
                  <a:schemeClr val="tx1"/>
                </a:solidFill>
                <a:latin typeface="+mn-lt"/>
                <a:ea typeface="+mn-ea"/>
                <a:cs typeface="+mn-cs"/>
              </a:rPr>
              <a:t>At the same time that alcohol is making the person feel good, a second process occurs. When the person drinks, GABA (the inhibitory neurotransmitter) is released and this slows down the brain. This results in the symptoms of intoxication from alcohol, such as difficulty with coordination, drowsiness, slurring speech, etc. With repeated use, the brain attempts to correct for the overabundance of GABA by creating more receptors for glutamate. This increases the effectives of glutamate, and the system is energized and balance is restored.</a:t>
            </a:r>
          </a:p>
        </p:txBody>
      </p:sp>
      <p:sp>
        <p:nvSpPr>
          <p:cNvPr id="4" name="Slide Number Placeholder 3"/>
          <p:cNvSpPr>
            <a:spLocks noGrp="1"/>
          </p:cNvSpPr>
          <p:nvPr>
            <p:ph type="sldNum" sz="quarter" idx="10"/>
          </p:nvPr>
        </p:nvSpPr>
        <p:spPr/>
        <p:txBody>
          <a:bodyPr/>
          <a:lstStyle/>
          <a:p>
            <a:fld id="{575D7FEA-F1AC-4247-9782-F71625EE9F2B}" type="slidenum">
              <a:rPr lang="en-US" smtClean="0"/>
              <a:t>21</a:t>
            </a:fld>
            <a:endParaRPr lang="en-US"/>
          </a:p>
        </p:txBody>
      </p:sp>
    </p:spTree>
    <p:extLst>
      <p:ext uri="{BB962C8B-B14F-4D97-AF65-F5344CB8AC3E}">
        <p14:creationId xmlns:p14="http://schemas.microsoft.com/office/powerpoint/2010/main" val="1353060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**ANIMATIONS**</a:t>
            </a:r>
          </a:p>
          <a:p>
            <a:endParaRPr lang="en-US" dirty="0" smtClean="0"/>
          </a:p>
          <a:p>
            <a:r>
              <a:rPr lang="en-US" dirty="0" smtClean="0"/>
              <a:t>GABA</a:t>
            </a:r>
            <a:r>
              <a:rPr lang="en-US" baseline="0" dirty="0" smtClean="0"/>
              <a:t> is the brain’s main inhibitory neuron.  When it is stimulated, the brain slows down.  For instance, when you are relaxing in the evening and start to get sleepy, GABA is beginning to surge forward preparing you to sleep.</a:t>
            </a:r>
          </a:p>
          <a:p>
            <a:endParaRPr lang="en-US" baseline="0" dirty="0" smtClean="0"/>
          </a:p>
          <a:p>
            <a:r>
              <a:rPr lang="en-US" baseline="0" dirty="0" smtClean="0"/>
              <a:t>Glutamate is the major excitatory neuron.  Glutamate surges to alert the brain of the need for increased activity making neurotransmitters ready to fire.  </a:t>
            </a:r>
          </a:p>
          <a:p>
            <a:endParaRPr lang="en-US" dirty="0" smtClean="0"/>
          </a:p>
          <a:p>
            <a:r>
              <a:rPr lang="en-US" dirty="0" smtClean="0"/>
              <a:t>GABA</a:t>
            </a:r>
            <a:r>
              <a:rPr lang="en-US" baseline="0" dirty="0" smtClean="0"/>
              <a:t> and Glutamate should work in balance with each other, so that one or the other surges forward depending on need, maintaining function and overall balance in the brain.</a:t>
            </a:r>
          </a:p>
          <a:p>
            <a:endParaRPr lang="en-US" baseline="0" dirty="0" smtClean="0"/>
          </a:p>
          <a:p>
            <a:r>
              <a:rPr lang="en-US" b="1" baseline="0" dirty="0" smtClean="0"/>
              <a:t>[Click once to move animation forward]</a:t>
            </a:r>
            <a:r>
              <a:rPr lang="en-US" b="0" baseline="0" dirty="0" smtClean="0"/>
              <a:t> When alcohol is introduced, it causes a surge in GABA and with repeated drinks, the glutamate system becomes less able to keep up and maintain balance.</a:t>
            </a:r>
          </a:p>
          <a:p>
            <a:endParaRPr lang="en-US" b="0" baseline="0" dirty="0" smtClean="0"/>
          </a:p>
          <a:p>
            <a:r>
              <a:rPr lang="en-US" b="0" baseline="0" dirty="0" smtClean="0"/>
              <a:t>Over time, as alcohol continues to be consumed, the brain’s compensatory mechanisms kick in and works to restore balance by creating more [upregulating] glutamate [NMDA] receptors. </a:t>
            </a:r>
          </a:p>
          <a:p>
            <a:endParaRPr lang="en-US" b="0" baseline="0" dirty="0" smtClean="0"/>
          </a:p>
          <a:p>
            <a:r>
              <a:rPr lang="en-US" b="1" baseline="0" dirty="0" smtClean="0"/>
              <a:t>[Click once to move animation forward] </a:t>
            </a:r>
            <a:r>
              <a:rPr lang="en-US" b="0" baseline="0" dirty="0" smtClean="0"/>
              <a:t>This restores balance again.</a:t>
            </a:r>
          </a:p>
          <a:p>
            <a:endParaRPr lang="en-US" b="0" baseline="0" dirty="0" smtClean="0"/>
          </a:p>
          <a:p>
            <a:r>
              <a:rPr lang="en-US" b="1" baseline="0" dirty="0" smtClean="0"/>
              <a:t>[Advance to next slide]</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t>
            </a:r>
            <a:r>
              <a:rPr lang="en-US" dirty="0" err="1" smtClean="0"/>
              <a:t>n.d.</a:t>
            </a:r>
            <a:endParaRPr lang="en-US" dirty="0" smtClean="0"/>
          </a:p>
        </p:txBody>
      </p:sp>
      <p:sp>
        <p:nvSpPr>
          <p:cNvPr id="4" name="Slide Number Placeholder 3"/>
          <p:cNvSpPr>
            <a:spLocks noGrp="1"/>
          </p:cNvSpPr>
          <p:nvPr>
            <p:ph type="sldNum" sz="quarter" idx="10"/>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8D8D7806-5041-4B18-AE8B-69E46FB3C6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023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**ANIMATIONS**</a:t>
            </a:r>
          </a:p>
          <a:p>
            <a:endParaRPr lang="en-US" b="0" baseline="0" dirty="0" smtClean="0"/>
          </a:p>
          <a:p>
            <a:r>
              <a:rPr lang="en-US" b="0" baseline="0" dirty="0" smtClean="0"/>
              <a:t>Now in order to feel that intoxicating feeling, more alcohol needs to be consumed. </a:t>
            </a:r>
            <a:r>
              <a:rPr lang="en-US" b="1" baseline="0" dirty="0" smtClean="0"/>
              <a:t>[Click once to move animation forward]</a:t>
            </a:r>
            <a:r>
              <a:rPr lang="en-US" b="0" baseline="0" dirty="0" smtClean="0"/>
              <a:t>  </a:t>
            </a:r>
          </a:p>
          <a:p>
            <a:endParaRPr lang="en-US" b="0" baseline="0" dirty="0" smtClean="0"/>
          </a:p>
          <a:p>
            <a:r>
              <a:rPr lang="en-US" b="0" baseline="0" dirty="0" smtClean="0"/>
              <a:t>This again results in a surge in GABA, </a:t>
            </a:r>
            <a:r>
              <a:rPr lang="en-US" b="1" baseline="0" dirty="0" smtClean="0"/>
              <a:t>[click once to move animation forward]</a:t>
            </a:r>
            <a:r>
              <a:rPr lang="en-US" b="0" baseline="0" dirty="0" smtClean="0"/>
              <a:t> overwhelming the glutamate system again.  </a:t>
            </a:r>
          </a:p>
          <a:p>
            <a:endParaRPr lang="en-US" b="0" baseline="0" dirty="0" smtClean="0"/>
          </a:p>
          <a:p>
            <a:r>
              <a:rPr lang="en-US" b="0" baseline="0" dirty="0" smtClean="0"/>
              <a:t>This process repeating over time results in what we know as </a:t>
            </a:r>
            <a:r>
              <a:rPr lang="en-US" b="0" i="1" baseline="0" dirty="0" smtClean="0"/>
              <a:t>tolerance</a:t>
            </a:r>
            <a:r>
              <a:rPr lang="en-US" b="0" baseline="0" dirty="0" smtClean="0"/>
              <a:t>. You will hear more about tolerance on slide 24.</a:t>
            </a:r>
          </a:p>
          <a:p>
            <a:endParaRPr lang="en-US" b="0" baseline="0" dirty="0" smtClean="0"/>
          </a:p>
          <a:p>
            <a:r>
              <a:rPr lang="en-US" b="0" baseline="0" dirty="0" smtClean="0"/>
              <a:t>The compensatory mechanisms continue, </a:t>
            </a:r>
            <a:r>
              <a:rPr lang="en-US" b="1" baseline="0" dirty="0" smtClean="0"/>
              <a:t>[click once to move animation forward]</a:t>
            </a:r>
            <a:r>
              <a:rPr lang="en-US" b="0" baseline="0" dirty="0" smtClean="0"/>
              <a:t> more glutamate [NMDA] receptors are again added to system and balance is again restored.</a:t>
            </a:r>
          </a:p>
          <a:p>
            <a:endParaRPr lang="en-US" b="0" baseline="0" dirty="0" smtClean="0"/>
          </a:p>
          <a:p>
            <a:r>
              <a:rPr lang="en-US" b="1" baseline="0" dirty="0" smtClean="0"/>
              <a:t>[Advance to next slide]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t>
            </a:r>
            <a:r>
              <a:rPr lang="en-US" dirty="0" err="1" smtClean="0"/>
              <a:t>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8D8D7806-5041-4B18-AE8B-69E46FB3C6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5300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**ANIMATIONS**</a:t>
            </a:r>
          </a:p>
          <a:p>
            <a:endParaRPr lang="en-US" dirty="0" smtClean="0"/>
          </a:p>
          <a:p>
            <a:r>
              <a:rPr lang="en-US" dirty="0" smtClean="0"/>
              <a:t>Now we</a:t>
            </a:r>
            <a:r>
              <a:rPr lang="en-US" baseline="0" dirty="0" smtClean="0"/>
              <a:t> have a brain that is held in balance with alcohol boosting GABA, and a supercharged glutamate system with greatly upregulated numbers of glutamate [NMDA] receptors.</a:t>
            </a:r>
          </a:p>
          <a:p>
            <a:endParaRPr lang="en-US" baseline="0" dirty="0" smtClean="0"/>
          </a:p>
          <a:p>
            <a:r>
              <a:rPr lang="en-US" b="1" baseline="0" dirty="0" smtClean="0"/>
              <a:t>[Click to move animation forward]</a:t>
            </a:r>
            <a:r>
              <a:rPr lang="en-US" b="0" baseline="0" dirty="0" smtClean="0"/>
              <a:t> What happens when a person stops drinking?</a:t>
            </a:r>
          </a:p>
          <a:p>
            <a:endParaRPr lang="en-US" b="0" baseline="0" dirty="0" smtClean="0"/>
          </a:p>
          <a:p>
            <a:r>
              <a:rPr lang="en-US" b="1" baseline="0" dirty="0" smtClean="0"/>
              <a:t>[Click to move animation forward]</a:t>
            </a:r>
            <a:r>
              <a:rPr lang="en-US" b="0" baseline="0" dirty="0" smtClean="0"/>
              <a:t> GABA levels fall to normal or below.  Because there are way too many NMDA receptors that are not being counterbalanced, the brain goes into overdrive and is over excited in many areas.  This leads to the experience of </a:t>
            </a:r>
            <a:r>
              <a:rPr lang="en-US" b="0" i="1" baseline="0" dirty="0" smtClean="0"/>
              <a:t>withdrawal</a:t>
            </a:r>
            <a:r>
              <a:rPr lang="en-US" b="0" i="0" baseline="0" dirty="0" smtClean="0"/>
              <a:t> such as shakiness, sweating, loss of appetite, agitation, restlessness, irritability, nausea or vomiting, anxiety or nervousness, fast heart rate, tremor, disorientation, headache, insomnia, or seizures.</a:t>
            </a:r>
          </a:p>
          <a:p>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t>
            </a:r>
            <a:r>
              <a:rPr lang="en-US" dirty="0" err="1" smtClean="0"/>
              <a:t>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auto" latinLnBrk="0" hangingPunct="1">
              <a:lnSpc>
                <a:spcPct val="100000"/>
              </a:lnSpc>
              <a:spcBef>
                <a:spcPts val="0"/>
              </a:spcBef>
              <a:spcAft>
                <a:spcPts val="0"/>
              </a:spcAft>
              <a:buClrTx/>
              <a:buSzTx/>
              <a:buFontTx/>
              <a:buNone/>
              <a:tabLst/>
              <a:defRPr/>
            </a:pPr>
            <a:fld id="{8D8D7806-5041-4B18-AE8B-69E46FB3C6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50708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was previously</a:t>
            </a:r>
            <a:r>
              <a:rPr lang="en-US" sz="1200" b="0" i="0" kern="1200" baseline="0" dirty="0" smtClean="0">
                <a:solidFill>
                  <a:schemeClr val="tx1"/>
                </a:solidFill>
                <a:effectLst/>
                <a:latin typeface="+mn-lt"/>
                <a:ea typeface="+mn-ea"/>
                <a:cs typeface="+mn-cs"/>
              </a:rPr>
              <a:t> mentioned and demonstrated, a</a:t>
            </a:r>
            <a:r>
              <a:rPr lang="en-US" sz="1200" b="0" i="0" kern="1200" dirty="0" smtClean="0">
                <a:solidFill>
                  <a:schemeClr val="tx1"/>
                </a:solidFill>
                <a:effectLst/>
                <a:latin typeface="+mn-lt"/>
                <a:ea typeface="+mn-ea"/>
                <a:cs typeface="+mn-cs"/>
              </a:rPr>
              <a:t>lcohol consumption interferes with many bodily functions and affects behavior. And after chronic alcohol consumption, the drinker often develops tolerance to at least some of alcohol's effects. Tolerance means that after continued drinking, consumption of a constant amount of alcohol produces a lesser effect or increasing amounts of alcohol are necessary to produce the same effect. </a:t>
            </a:r>
          </a:p>
          <a:p>
            <a:endParaRPr lang="en-US" sz="1200" b="0" i="0" kern="1200" dirty="0" smtClean="0">
              <a:solidFill>
                <a:schemeClr val="tx1"/>
              </a:solidFill>
              <a:effectLst/>
              <a:latin typeface="+mn-lt"/>
              <a:ea typeface="+mn-ea"/>
              <a:cs typeface="+mn-cs"/>
            </a:endParaRPr>
          </a:p>
          <a:p>
            <a:r>
              <a:rPr 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Purchased Image, </a:t>
            </a:r>
            <a:r>
              <a:rPr lang="en-US" dirty="0" err="1" smtClean="0"/>
              <a:t>n.d.</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25</a:t>
            </a:fld>
            <a:endParaRPr lang="en-US"/>
          </a:p>
        </p:txBody>
      </p:sp>
    </p:spTree>
    <p:extLst>
      <p:ext uri="{BB962C8B-B14F-4D97-AF65-F5344CB8AC3E}">
        <p14:creationId xmlns:p14="http://schemas.microsoft.com/office/powerpoint/2010/main" val="736988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Alcohol relaxes the brain and body, which some people find pleasurable. Many people find that moderate drinking (a drink or two of alcohol a day) helps relieve stress, encourages relaxation and acts as an appetite stimulant. Its acute effects, however, can also alter mood and lead to physical, psychological and social problems. Even small amounts of alcohol can have an effect on your coordination, reactions, and judgments. Binge drinking can lead to poor coordination, vomiting, exaggerated emotional reactions (including sadness, tearfulness, anger, and aggression) and can lead to unconsciousness. Women who are pregnant or planning to become so, are advised to avoid alcohol. A hangover, which may include a headache, dry mouth, feeling sick, and tired, is a common consequence of heavy drinking. These effects are caused by dehydration and toxicities. Extremely heavy drinking can lead to coma and even death.</a:t>
            </a:r>
          </a:p>
          <a:p>
            <a:endParaRPr lang="en-US" dirty="0" smtClean="0"/>
          </a:p>
          <a:p>
            <a:r>
              <a:rPr lang="en-US" b="1" dirty="0" smtClean="0"/>
              <a:t>IMAGE CREDIT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Purchased Image, </a:t>
            </a:r>
            <a:r>
              <a:rPr lang="en-US" dirty="0" err="1" smtClean="0"/>
              <a:t>n.d.</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26</a:t>
            </a:fld>
            <a:endParaRPr lang="en-US"/>
          </a:p>
        </p:txBody>
      </p:sp>
    </p:spTree>
    <p:extLst>
      <p:ext uri="{BB962C8B-B14F-4D97-AF65-F5344CB8AC3E}">
        <p14:creationId xmlns:p14="http://schemas.microsoft.com/office/powerpoint/2010/main" val="3120816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ct val="0"/>
              </a:spcBef>
            </a:pPr>
            <a:r>
              <a:rPr lang="en-US" sz="1200" dirty="0" smtClean="0">
                <a:solidFill>
                  <a:srgbClr val="000000"/>
                </a:solidFill>
                <a:ea typeface="Times New Roman" pitchFamily="18" charset="0"/>
                <a:cs typeface="Calibri" pitchFamily="34" charset="0"/>
              </a:rPr>
              <a:t>Alcohol withdrawal refers to symptoms that may occur when a person who has been drinking too much alcohol suddenly stops. Alcohol withdrawal symptoms usually occur within 5-10 hours after the last drink, but can occur days later. Symptoms get worse in 48-72 hours, and may persist for weeks. People with moderate to severe symptoms of alcohol withdrawal may require inpatient treatment at a hospital or other facility that treats alcohol withdrawal. You will be watched closely for hallucinations and other signs of delirium tremens. Treatment may include: (1) monitoring of blood pressure, body temperature, heart rate, and blood levels of different chemicals in the body; (2) IV fluids or medications; and (3) sedation using benzodiazepines until withdrawal is complete. Those with mild to moderate symptoms of withdrawal may be treated in an outpatient program.</a:t>
            </a:r>
            <a:endParaRPr lang="en-US" sz="1200" dirty="0" smtClean="0">
              <a:ea typeface="Times New Roman" pitchFamily="18" charset="0"/>
              <a:cs typeface="Calibri" pitchFamily="34" charset="0"/>
            </a:endParaRPr>
          </a:p>
          <a:p>
            <a:pPr>
              <a:lnSpc>
                <a:spcPct val="115000"/>
              </a:lnSpc>
              <a:spcBef>
                <a:spcPct val="0"/>
              </a:spcBef>
            </a:pPr>
            <a:r>
              <a:rPr lang="en-US" sz="1200" dirty="0" smtClean="0">
                <a:solidFill>
                  <a:srgbClr val="000000"/>
                </a:solidFill>
                <a:ea typeface="Times New Roman" pitchFamily="18" charset="0"/>
                <a:cs typeface="Calibri" pitchFamily="34" charset="0"/>
              </a:rPr>
              <a:t> </a:t>
            </a:r>
            <a:endParaRPr lang="en-US" sz="1200" dirty="0" smtClean="0">
              <a:ea typeface="Times New Roman" pitchFamily="18" charset="0"/>
              <a:cs typeface="Calibri" pitchFamily="34" charset="0"/>
            </a:endParaRPr>
          </a:p>
          <a:p>
            <a:pPr>
              <a:lnSpc>
                <a:spcPct val="115000"/>
              </a:lnSpc>
              <a:spcBef>
                <a:spcPct val="0"/>
              </a:spcBef>
            </a:pPr>
            <a:r>
              <a:rPr lang="en-US" sz="1200" dirty="0" smtClean="0">
                <a:ea typeface="Times New Roman" pitchFamily="18" charset="0"/>
                <a:cs typeface="Calibri" pitchFamily="34" charset="0"/>
              </a:rPr>
              <a:t>Mild to moderate withdrawal symptoms can be safely and effectively managed as outpatients using non-pharmacologic therapy or benzodiazepines to treat symptoms. Daily contact with the treating clinician and a friend or family member to administer medications is optimal for these patients. Benzodiazepines should be used on a short-term basis and should be tapered as soon as possible. </a:t>
            </a:r>
            <a:r>
              <a:rPr lang="en-US" sz="1200" dirty="0" smtClean="0">
                <a:solidFill>
                  <a:srgbClr val="000000"/>
                </a:solidFill>
                <a:ea typeface="Times New Roman" pitchFamily="18" charset="0"/>
                <a:cs typeface="Calibri" pitchFamily="34" charset="0"/>
              </a:rPr>
              <a:t>Delirium tremens is a medical emergency associated with untreated alcohol withdrawal. It occurs 3-14 days after drinking is stopped. Delirium tremens include agitation, restlessness, gross tremor, disorientation, fluid and electrolyte imbalance, sweating and high fevers, visual hallucinations, and paranoia. The estimated prevalence of DTs is &lt; 5% of alcohol dependent patients, but it is possible for DTs to lead to death. </a:t>
            </a:r>
            <a:endParaRPr lang="en-US" sz="1200" dirty="0" smtClean="0">
              <a:ea typeface="Times New Roman" pitchFamily="18" charset="0"/>
              <a:cs typeface="Calibri" pitchFamily="34" charset="0"/>
            </a:endParaRPr>
          </a:p>
        </p:txBody>
      </p:sp>
      <p:sp>
        <p:nvSpPr>
          <p:cNvPr id="4" name="Slide Number Placeholder 3"/>
          <p:cNvSpPr>
            <a:spLocks noGrp="1"/>
          </p:cNvSpPr>
          <p:nvPr>
            <p:ph type="sldNum" sz="quarter" idx="10"/>
          </p:nvPr>
        </p:nvSpPr>
        <p:spPr/>
        <p:txBody>
          <a:bodyPr/>
          <a:lstStyle/>
          <a:p>
            <a:fld id="{575D7FEA-F1AC-4247-9782-F71625EE9F2B}" type="slidenum">
              <a:rPr lang="en-US" smtClean="0"/>
              <a:t>27</a:t>
            </a:fld>
            <a:endParaRPr lang="en-US"/>
          </a:p>
        </p:txBody>
      </p:sp>
    </p:spTree>
    <p:extLst>
      <p:ext uri="{BB962C8B-B14F-4D97-AF65-F5344CB8AC3E}">
        <p14:creationId xmlns:p14="http://schemas.microsoft.com/office/powerpoint/2010/main" val="1945966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Long-term, chronic alcohol use affects almost every organ system of the body, potentially resulting in serious illnesses, including liver disease, impaired heart function (known as cardiomyopathy), and inflammation of the pancreas (called pancreatitis). Even one-time acute alcohol consumption, such as binge drinking, can temporarily alter the activity of many </a:t>
            </a:r>
            <a:r>
              <a:rPr lang="pt-BR" sz="1200" dirty="0" smtClean="0"/>
              <a:t>organ systems. Furthermore, heavy alcohol </a:t>
            </a:r>
            <a:r>
              <a:rPr lang="en-US" sz="1200" dirty="0" smtClean="0"/>
              <a:t>consumption by a pregnant woman can harm her fetus and lead to fetal abnormalities ranging from mild learning deficits to full-blown fetal alcohol syndrome (FAS). </a:t>
            </a:r>
            <a:endParaRPr lang="en-GB" sz="1200" dirty="0" smtClean="0"/>
          </a:p>
          <a:p>
            <a:endParaRPr lang="en-US" dirty="0" smtClean="0"/>
          </a:p>
          <a:p>
            <a:r>
              <a:rPr lang="en-US" b="1" dirty="0" smtClean="0"/>
              <a:t>IMAGE CREDIT</a:t>
            </a:r>
            <a:endParaRPr lang="en-US" dirty="0" smtClean="0"/>
          </a:p>
          <a:p>
            <a:r>
              <a:rPr lang="en-US" dirty="0" smtClean="0"/>
              <a:t>Purchased image, Adobe</a:t>
            </a:r>
            <a:r>
              <a:rPr lang="en-US" baseline="0" dirty="0" smtClean="0"/>
              <a:t> Stock, 2019.</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28</a:t>
            </a:fld>
            <a:endParaRPr lang="en-US"/>
          </a:p>
        </p:txBody>
      </p:sp>
    </p:spTree>
    <p:extLst>
      <p:ext uri="{BB962C8B-B14F-4D97-AF65-F5344CB8AC3E}">
        <p14:creationId xmlns:p14="http://schemas.microsoft.com/office/powerpoint/2010/main" val="2233056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2019, McHugh and Weiss published a review paper</a:t>
            </a:r>
            <a:r>
              <a:rPr lang="en-US" baseline="0" dirty="0" smtClean="0"/>
              <a:t> focused on alcohol use disorder (AUD) and depressive disorders. The aim of the article was to describe the prevalence, course, and treatment of co-occurring AUD and depressive disorders. This slide features data on the co-occurrence of AUD and depressive disorders (major depressive disorder and dysthymia).</a:t>
            </a:r>
            <a:endParaRPr lang="en-US" dirty="0" smtClean="0"/>
          </a:p>
          <a:p>
            <a:endParaRPr lang="en-US" dirty="0" smtClean="0"/>
          </a:p>
          <a:p>
            <a:r>
              <a:rPr lang="en-US" b="1" dirty="0" smtClean="0"/>
              <a:t>REFERENCE</a:t>
            </a:r>
            <a:r>
              <a:rPr lang="en-US" dirty="0" smtClean="0"/>
              <a:t/>
            </a:r>
            <a:br>
              <a:rPr lang="en-US" dirty="0" smtClean="0"/>
            </a:br>
            <a:r>
              <a:rPr lang="en-US" dirty="0" smtClean="0"/>
              <a:t>McHugh,</a:t>
            </a:r>
            <a:r>
              <a:rPr lang="en-US" baseline="0" dirty="0" smtClean="0"/>
              <a:t> R.K, &amp; Weiss, R.D. (2019). Alcohol use disorder and depressive disorders. </a:t>
            </a:r>
            <a:r>
              <a:rPr lang="en-US" i="1" dirty="0" smtClean="0"/>
              <a:t>Alcohol Research: Current Reviews, 40</a:t>
            </a:r>
            <a:r>
              <a:rPr lang="en-US" dirty="0" smtClean="0"/>
              <a:t>(1), e1-e8.</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29</a:t>
            </a:fld>
            <a:endParaRPr lang="en-US"/>
          </a:p>
        </p:txBody>
      </p:sp>
    </p:spTree>
    <p:extLst>
      <p:ext uri="{BB962C8B-B14F-4D97-AF65-F5344CB8AC3E}">
        <p14:creationId xmlns:p14="http://schemas.microsoft.com/office/powerpoint/2010/main" val="2937440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Part 1 </a:t>
            </a:r>
            <a:r>
              <a:rPr lang="en-US" sz="1200" b="0" baseline="0" dirty="0" smtClean="0"/>
              <a:t>of the training will provide an overview of the mechanism of action of alcohol and its acute and chronic effects. </a:t>
            </a:r>
            <a:r>
              <a:rPr lang="en-US" sz="1200" b="1" baseline="0" dirty="0" smtClean="0"/>
              <a:t>Part 2 </a:t>
            </a:r>
            <a:r>
              <a:rPr lang="en-US" sz="1200" b="0" baseline="0" dirty="0" smtClean="0"/>
              <a:t>of the training will focus on the epidemiology of alcohol use. </a:t>
            </a:r>
            <a:r>
              <a:rPr lang="en-US" sz="1200" b="1" baseline="0" dirty="0" smtClean="0"/>
              <a:t>Part 3 </a:t>
            </a:r>
            <a:r>
              <a:rPr lang="en-US" sz="1200" b="0" baseline="0" dirty="0" smtClean="0"/>
              <a:t>of the training will focus on the intersection of alcohol use and HIV. Finally, </a:t>
            </a:r>
            <a:r>
              <a:rPr lang="en-US" sz="1200" b="1" baseline="0" dirty="0" smtClean="0"/>
              <a:t>Part 4 </a:t>
            </a:r>
            <a:r>
              <a:rPr lang="en-US" sz="1200" b="0" baseline="0" dirty="0" smtClean="0"/>
              <a:t>of the training will focus on evidence-based screening and assessment procedures and behavioral and medical treatments for alcohol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b="1" baseline="0" dirty="0" smtClean="0"/>
              <a:t>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Purchased image, </a:t>
            </a:r>
            <a:r>
              <a:rPr lang="en-US" baseline="0" dirty="0" err="1" smtClean="0"/>
              <a:t>Fotolia</a:t>
            </a:r>
            <a:r>
              <a:rPr lang="en-US" baseline="0" dirty="0" smtClean="0"/>
              <a:t>, 2018.</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3</a:t>
            </a:fld>
            <a:endParaRPr lang="en-US"/>
          </a:p>
        </p:txBody>
      </p:sp>
    </p:spTree>
    <p:extLst>
      <p:ext uri="{BB962C8B-B14F-4D97-AF65-F5344CB8AC3E}">
        <p14:creationId xmlns:p14="http://schemas.microsoft.com/office/powerpoint/2010/main" val="4111577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myriad of health problems</a:t>
            </a:r>
            <a:r>
              <a:rPr lang="en-US" sz="1200" b="0" i="0" kern="1200" baseline="0" dirty="0" smtClean="0">
                <a:solidFill>
                  <a:schemeClr val="tx1"/>
                </a:solidFill>
                <a:effectLst/>
                <a:latin typeface="+mn-lt"/>
                <a:ea typeface="+mn-ea"/>
                <a:cs typeface="+mn-cs"/>
              </a:rPr>
              <a:t> are associated with binge drinking. This slides lists several of them. </a:t>
            </a:r>
            <a:r>
              <a:rPr lang="en-US" sz="1200" b="0" i="0" kern="1200" dirty="0" smtClean="0">
                <a:solidFill>
                  <a:schemeClr val="tx1"/>
                </a:solidFill>
                <a:effectLst/>
                <a:latin typeface="+mn-lt"/>
                <a:ea typeface="+mn-ea"/>
                <a:cs typeface="+mn-cs"/>
              </a:rPr>
              <a:t>Unintentional injuries include car crashes,</a:t>
            </a:r>
            <a:r>
              <a:rPr lang="en-US" sz="1200" b="0" i="0" kern="1200" baseline="0" dirty="0" smtClean="0">
                <a:solidFill>
                  <a:schemeClr val="tx1"/>
                </a:solidFill>
                <a:effectLst/>
                <a:latin typeface="+mn-lt"/>
                <a:ea typeface="+mn-ea"/>
                <a:cs typeface="+mn-cs"/>
              </a:rPr>
              <a:t> falls, burns, and alcohol poisoning. Violence includes</a:t>
            </a:r>
            <a:r>
              <a:rPr lang="en-US" sz="1200" b="0" i="0" kern="1200" dirty="0" smtClean="0">
                <a:solidFill>
                  <a:schemeClr val="tx1"/>
                </a:solidFill>
                <a:effectLst/>
                <a:latin typeface="+mn-lt"/>
                <a:ea typeface="+mn-ea"/>
                <a:cs typeface="+mn-cs"/>
              </a:rPr>
              <a:t> homicide, suicide, intimate partner violence, and sexual assault. Poor</a:t>
            </a:r>
            <a:r>
              <a:rPr lang="en-US" sz="1200" b="0" i="0" kern="1200" baseline="0" dirty="0" smtClean="0">
                <a:solidFill>
                  <a:schemeClr val="tx1"/>
                </a:solidFill>
                <a:effectLst/>
                <a:latin typeface="+mn-lt"/>
                <a:ea typeface="+mn-ea"/>
                <a:cs typeface="+mn-cs"/>
              </a:rPr>
              <a:t> pregnancy outcomes include</a:t>
            </a:r>
            <a:r>
              <a:rPr lang="en-US" sz="1200" b="0" i="0" kern="1200" dirty="0" smtClean="0">
                <a:solidFill>
                  <a:schemeClr val="tx1"/>
                </a:solidFill>
                <a:effectLst/>
                <a:latin typeface="+mn-lt"/>
                <a:ea typeface="+mn-ea"/>
                <a:cs typeface="+mn-cs"/>
              </a:rPr>
              <a:t> miscarriage and stillbirth. Chronic diseases</a:t>
            </a:r>
            <a:r>
              <a:rPr lang="en-US" sz="1200" b="0" i="0" kern="1200" baseline="0" dirty="0" smtClean="0">
                <a:solidFill>
                  <a:schemeClr val="tx1"/>
                </a:solidFill>
                <a:effectLst/>
                <a:latin typeface="+mn-lt"/>
                <a:ea typeface="+mn-ea"/>
                <a:cs typeface="+mn-cs"/>
              </a:rPr>
              <a:t> include</a:t>
            </a:r>
            <a:r>
              <a:rPr lang="en-US" sz="1200" b="0" i="0" kern="1200" dirty="0" smtClean="0">
                <a:solidFill>
                  <a:schemeClr val="tx1"/>
                </a:solidFill>
                <a:effectLst/>
                <a:latin typeface="+mn-lt"/>
                <a:ea typeface="+mn-ea"/>
                <a:cs typeface="+mn-cs"/>
              </a:rPr>
              <a:t> high blood pressure, stroke, heart disease, and liver disease. Cancers</a:t>
            </a:r>
            <a:r>
              <a:rPr lang="en-US" sz="1200" b="0" i="0" kern="1200" baseline="0" dirty="0" smtClean="0">
                <a:solidFill>
                  <a:schemeClr val="tx1"/>
                </a:solidFill>
                <a:effectLst/>
                <a:latin typeface="+mn-lt"/>
                <a:ea typeface="+mn-ea"/>
                <a:cs typeface="+mn-cs"/>
              </a:rPr>
              <a:t> include </a:t>
            </a:r>
            <a:r>
              <a:rPr lang="en-US" sz="1200" b="0" i="0" kern="1200" dirty="0" smtClean="0">
                <a:solidFill>
                  <a:schemeClr val="tx1"/>
                </a:solidFill>
                <a:effectLst/>
                <a:latin typeface="+mn-lt"/>
                <a:ea typeface="+mn-ea"/>
                <a:cs typeface="+mn-cs"/>
              </a:rPr>
              <a:t>breast, mouth, throat, esophagus, liver, and colon.</a:t>
            </a:r>
          </a:p>
          <a:p>
            <a:endParaRPr lang="en-US" dirty="0" smtClean="0"/>
          </a:p>
          <a:p>
            <a:r>
              <a:rPr lang="en-US" b="1" dirty="0" smtClean="0"/>
              <a:t>REFERENCES</a:t>
            </a:r>
          </a:p>
          <a:p>
            <a:r>
              <a:rPr lang="en-US" b="0" dirty="0" smtClean="0"/>
              <a:t>Centers for Disease</a:t>
            </a:r>
            <a:r>
              <a:rPr lang="en-US" b="0" baseline="0" dirty="0" smtClean="0"/>
              <a:t> Control and Prevention. (2018). </a:t>
            </a:r>
            <a:r>
              <a:rPr lang="en-US" b="0" i="1" baseline="0" dirty="0" smtClean="0"/>
              <a:t>Fact Sheets – Binge Drinking. </a:t>
            </a:r>
            <a:r>
              <a:rPr lang="en-US" b="0" i="0" baseline="0" dirty="0" smtClean="0"/>
              <a:t>Available at: </a:t>
            </a:r>
            <a:endParaRPr lang="en-US" b="0" dirty="0" smtClean="0"/>
          </a:p>
          <a:p>
            <a:r>
              <a:rPr lang="en-US" dirty="0" smtClean="0">
                <a:hlinkClick r:id="rId3"/>
              </a:rPr>
              <a:t>https://www.cdc.gov/alcohol/fact-sheets/binge-drinking.htm</a:t>
            </a:r>
            <a:r>
              <a:rPr lang="en-US" dirty="0" smtClean="0"/>
              <a:t>.</a:t>
            </a:r>
          </a:p>
          <a:p>
            <a:endParaRPr lang="en-US" dirty="0" smtClean="0"/>
          </a:p>
          <a:p>
            <a:r>
              <a:rPr lang="en-US" sz="1200" b="0" i="0" kern="1200" dirty="0" smtClean="0">
                <a:solidFill>
                  <a:schemeClr val="tx1"/>
                </a:solidFill>
                <a:effectLst/>
                <a:latin typeface="+mn-lt"/>
                <a:ea typeface="+mn-ea"/>
                <a:cs typeface="+mn-cs"/>
              </a:rPr>
              <a:t>World Health Organization. (2018).</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Global Status Report on Alcohol and Health</a:t>
            </a:r>
            <a:r>
              <a:rPr lang="en-US" sz="1200" b="0" i="0" kern="1200" baseline="0" dirty="0" smtClean="0">
                <a:solidFill>
                  <a:schemeClr val="tx1"/>
                </a:solidFill>
                <a:effectLst/>
                <a:latin typeface="+mn-lt"/>
                <a:ea typeface="+mn-ea"/>
                <a:cs typeface="+mn-cs"/>
              </a:rPr>
              <a:t>. Geneva, Switzerland: Author.</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Naimi</a:t>
            </a:r>
            <a:r>
              <a:rPr lang="en-US" sz="1200" b="0" i="0" kern="1200" dirty="0" smtClean="0">
                <a:solidFill>
                  <a:schemeClr val="tx1"/>
                </a:solidFill>
                <a:effectLst/>
                <a:latin typeface="+mn-lt"/>
                <a:ea typeface="+mn-ea"/>
                <a:cs typeface="+mn-cs"/>
              </a:rPr>
              <a:t>, T.S., Lipscomb, L.E., Brewer, R.D., &amp; Colley, B.G. (2003).</a:t>
            </a:r>
            <a:r>
              <a:rPr lang="en-US" sz="1200" b="0" i="0" kern="1200" baseline="0" dirty="0" smtClean="0">
                <a:solidFill>
                  <a:schemeClr val="tx1"/>
                </a:solidFill>
                <a:effectLst/>
                <a:latin typeface="+mn-lt"/>
                <a:ea typeface="+mn-ea"/>
                <a:cs typeface="+mn-cs"/>
              </a:rPr>
              <a:t> Binge drinking in the preconception period and the risk of unintended pregnancy: Implications for women and their children. </a:t>
            </a:r>
            <a:r>
              <a:rPr lang="en-US" sz="1200" b="0" i="1" kern="1200" baseline="0" dirty="0" smtClean="0">
                <a:solidFill>
                  <a:schemeClr val="tx1"/>
                </a:solidFill>
                <a:effectLst/>
                <a:latin typeface="+mn-lt"/>
                <a:ea typeface="+mn-ea"/>
                <a:cs typeface="+mn-cs"/>
              </a:rPr>
              <a:t>Pediatrics, </a:t>
            </a:r>
            <a:r>
              <a:rPr lang="en-US" sz="1200" b="0" i="0" kern="1200" baseline="0" dirty="0" smtClean="0">
                <a:solidFill>
                  <a:schemeClr val="tx1"/>
                </a:solidFill>
                <a:effectLst/>
                <a:latin typeface="+mn-lt"/>
                <a:ea typeface="+mn-ea"/>
                <a:cs typeface="+mn-cs"/>
              </a:rPr>
              <a:t>111(5 Pt 2), 1136-1141. </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Iyasu</a:t>
            </a:r>
            <a:r>
              <a:rPr lang="en-US" sz="1200" b="0" i="0" kern="1200" dirty="0" smtClean="0">
                <a:solidFill>
                  <a:schemeClr val="tx1"/>
                </a:solidFill>
                <a:effectLst/>
                <a:latin typeface="+mn-lt"/>
                <a:ea typeface="+mn-ea"/>
                <a:cs typeface="+mn-cs"/>
              </a:rPr>
              <a:t>, S., Randall, L.L., Welty, T.K., et al. (2002). Risk factors for sudden infant death syndrome</a:t>
            </a:r>
            <a:r>
              <a:rPr lang="en-US" sz="1200" b="0" i="0" kern="1200" baseline="0" dirty="0" smtClean="0">
                <a:solidFill>
                  <a:schemeClr val="tx1"/>
                </a:solidFill>
                <a:effectLst/>
                <a:latin typeface="+mn-lt"/>
                <a:ea typeface="+mn-ea"/>
                <a:cs typeface="+mn-cs"/>
              </a:rPr>
              <a:t> among northern plains Indians. </a:t>
            </a:r>
            <a:r>
              <a:rPr lang="en-US" sz="1200" b="0" i="1" kern="1200" baseline="0" dirty="0" smtClean="0">
                <a:solidFill>
                  <a:schemeClr val="tx1"/>
                </a:solidFill>
                <a:effectLst/>
                <a:latin typeface="+mn-lt"/>
                <a:ea typeface="+mn-ea"/>
                <a:cs typeface="+mn-cs"/>
              </a:rPr>
              <a:t>JAMA, 288</a:t>
            </a:r>
            <a:r>
              <a:rPr lang="en-US" sz="1200" b="0" i="0" kern="1200" baseline="0" dirty="0" smtClean="0">
                <a:solidFill>
                  <a:schemeClr val="tx1"/>
                </a:solidFill>
                <a:effectLst/>
                <a:latin typeface="+mn-lt"/>
                <a:ea typeface="+mn-ea"/>
                <a:cs typeface="+mn-cs"/>
              </a:rPr>
              <a:t>(21), 2717-2723.</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30</a:t>
            </a:fld>
            <a:endParaRPr lang="en-US"/>
          </a:p>
        </p:txBody>
      </p:sp>
    </p:spTree>
    <p:extLst>
      <p:ext uri="{BB962C8B-B14F-4D97-AF65-F5344CB8AC3E}">
        <p14:creationId xmlns:p14="http://schemas.microsoft.com/office/powerpoint/2010/main" val="3423109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a:t>
            </a:r>
            <a:r>
              <a:rPr lang="en-US" baseline="0" dirty="0" smtClean="0"/>
              <a:t> the various signs and symptoms that someone may exhibit if they are experiencing an alcohol overdose. </a:t>
            </a:r>
          </a:p>
          <a:p>
            <a:endParaRPr lang="en-US" dirty="0" smtClean="0"/>
          </a:p>
          <a:p>
            <a:r>
              <a:rPr lang="en-US" b="1" dirty="0" smtClean="0"/>
              <a:t>REFERENCE</a:t>
            </a:r>
          </a:p>
          <a:p>
            <a:r>
              <a:rPr lang="en-US" dirty="0" smtClean="0"/>
              <a:t>National Institute on Alcohol Abuse and Alcoholism (NIAAA). (2018).</a:t>
            </a:r>
            <a:r>
              <a:rPr lang="en-US" baseline="0" dirty="0" smtClean="0"/>
              <a:t> </a:t>
            </a:r>
            <a:r>
              <a:rPr lang="en-US" i="1" baseline="0" dirty="0" smtClean="0"/>
              <a:t>Understanding the Dangers of Alcohol Overdose</a:t>
            </a:r>
            <a:r>
              <a:rPr lang="en-US" baseline="0" dirty="0" smtClean="0"/>
              <a:t>. Available at: </a:t>
            </a:r>
            <a:r>
              <a:rPr lang="en-US" dirty="0" smtClean="0">
                <a:hlinkClick r:id="rId3"/>
              </a:rPr>
              <a:t>https://www.niaaa.nih.gov/sites/default/files/publications/overdoseFact_2018.pdf</a:t>
            </a:r>
            <a:r>
              <a:rPr lang="en-US" dirty="0" smtClean="0"/>
              <a: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31</a:t>
            </a:fld>
            <a:endParaRPr lang="en-US"/>
          </a:p>
        </p:txBody>
      </p:sp>
    </p:spTree>
    <p:extLst>
      <p:ext uri="{BB962C8B-B14F-4D97-AF65-F5344CB8AC3E}">
        <p14:creationId xmlns:p14="http://schemas.microsoft.com/office/powerpoint/2010/main" val="2147703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May 2013, the</a:t>
            </a:r>
            <a:r>
              <a:rPr lang="en-US" baseline="0" dirty="0" smtClean="0"/>
              <a:t> American Psychiatric Association issued the 5</a:t>
            </a:r>
            <a:r>
              <a:rPr lang="en-US" baseline="30000" dirty="0" smtClean="0"/>
              <a:t>th</a:t>
            </a:r>
            <a:r>
              <a:rPr lang="en-US" baseline="0" dirty="0" smtClean="0"/>
              <a:t> edition of the Diagnostic and Statistical Manual of Mental Disorders (DSM-5). This slide details the important differences between the previous version (DSM-IV) and current version (DSM-5). </a:t>
            </a:r>
          </a:p>
          <a:p>
            <a:endParaRPr lang="en-US" baseline="0" dirty="0" smtClean="0"/>
          </a:p>
          <a:p>
            <a:r>
              <a:rPr lang="en-US" baseline="0" dirty="0" smtClean="0"/>
              <a:t>The DSM-5 criteria for AUD include: (1) had times when you ended up drinking more, or longer, than you intended; (2) more than once wanted to cut down or stop drinking, or tried, but could not; (3) spent a lot of time drinking or being sick or getting over aftereffects; (4) wanted a drink so badly you could not think of anything else; (5) found that drinking or being sick from drinking often interfered with taking care of your home or family or caused job or school troubles; (6) continued to drink even if it was causing trouble with family and friends; (7) gave up or cut back on activities that were important or interesting to you, or gave you pleasure in order to drink; (8) more than once got into situations while drinking or after drinking that increased chance of getting hurt; (9) continued to drink even though it was making you feel depressed or anxious, added to another health problem, or after having a memory blackout; (10) had to drink much more than you once did to get the effect you want or found that your usual number of drinks had much less effect than before; and (11) found that when the effects of alcohol were wearing off, you had withdrawal symptoms.</a:t>
            </a:r>
          </a:p>
          <a:p>
            <a:r>
              <a:rPr lang="en-US" baseline="0" dirty="0" smtClean="0"/>
              <a:t>	</a:t>
            </a:r>
          </a:p>
          <a:p>
            <a:r>
              <a:rPr lang="en-US" baseline="0" dirty="0" smtClean="0"/>
              <a:t>The severity of an AUD is defined as:</a:t>
            </a:r>
          </a:p>
          <a:p>
            <a:r>
              <a:rPr lang="en-US" baseline="0" dirty="0" smtClean="0"/>
              <a:t>Mild – presence of 2-3 symptoms</a:t>
            </a:r>
          </a:p>
          <a:p>
            <a:r>
              <a:rPr lang="en-US" baseline="0" dirty="0" smtClean="0"/>
              <a:t>Moderate – presence of 4-5 symptoms</a:t>
            </a:r>
          </a:p>
          <a:p>
            <a:r>
              <a:rPr lang="en-US" baseline="0" dirty="0" smtClean="0"/>
              <a:t>Severe – presence of 6+ symptoms</a:t>
            </a:r>
            <a:endParaRPr lang="en-US" dirty="0" smtClean="0"/>
          </a:p>
          <a:p>
            <a:endParaRPr lang="en-US" dirty="0" smtClean="0"/>
          </a:p>
          <a:p>
            <a:r>
              <a:rPr lang="en-US" b="1" dirty="0" smtClean="0"/>
              <a:t>REFERENCE</a:t>
            </a:r>
          </a:p>
          <a:p>
            <a:r>
              <a:rPr lang="en-US" dirty="0" smtClean="0"/>
              <a:t>National</a:t>
            </a:r>
            <a:r>
              <a:rPr lang="en-US" baseline="0" dirty="0" smtClean="0"/>
              <a:t> Institute on Alcohol Abuse and Alcoholism (NIAAA). (2016). </a:t>
            </a:r>
            <a:r>
              <a:rPr lang="en-US" i="1" baseline="0" dirty="0" smtClean="0"/>
              <a:t>Alcohol Use Disorder: A Comparison between DSM-IV and DSM-5</a:t>
            </a:r>
            <a:r>
              <a:rPr lang="en-US" baseline="0" dirty="0" smtClean="0"/>
              <a:t>, NIH Publication No. 13-7999.  Retrieved from: </a:t>
            </a:r>
            <a:endParaRPr lang="en-US" dirty="0" smtClean="0"/>
          </a:p>
          <a:p>
            <a:r>
              <a:rPr lang="en-US" dirty="0" smtClean="0">
                <a:hlinkClick r:id="rId3"/>
              </a:rPr>
              <a:t>https://www.niaaa.nih.gov/publications/brochures-and-fact-sheets/alcohol-use-disorder-comparison-between-dsm</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32</a:t>
            </a:fld>
            <a:endParaRPr lang="en-US"/>
          </a:p>
        </p:txBody>
      </p:sp>
    </p:spTree>
    <p:extLst>
      <p:ext uri="{BB962C8B-B14F-4D97-AF65-F5344CB8AC3E}">
        <p14:creationId xmlns:p14="http://schemas.microsoft.com/office/powerpoint/2010/main" val="242160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defRPr/>
            </a:pPr>
            <a:r>
              <a:rPr lang="en-US" sz="1200" b="1" dirty="0" smtClean="0"/>
              <a:t>TRANSITION SLIDE</a:t>
            </a:r>
          </a:p>
          <a:p>
            <a:pPr>
              <a:defRPr/>
            </a:pPr>
            <a:r>
              <a:rPr lang="en-GB" sz="1200" dirty="0" smtClean="0"/>
              <a:t>The next portion of the presentation (Part 2) will provide training participants with a detailed overview of patterns and trends in alcohol use in the United States. No single drug abuse indicator can tell the full story of the extent or impact of prescription opioids. Therefore, data from several available indicators are presented in an attempt to paint a comprehensive picture of who abuses alcohol, and the populations in which abuse and dependence is most prevalent. </a:t>
            </a:r>
          </a:p>
        </p:txBody>
      </p:sp>
      <p:sp>
        <p:nvSpPr>
          <p:cNvPr id="4" name="Slide Number Placeholder 3"/>
          <p:cNvSpPr>
            <a:spLocks noGrp="1"/>
          </p:cNvSpPr>
          <p:nvPr>
            <p:ph type="sldNum" sz="quarter" idx="10"/>
          </p:nvPr>
        </p:nvSpPr>
        <p:spPr/>
        <p:txBody>
          <a:bodyPr/>
          <a:lstStyle/>
          <a:p>
            <a:fld id="{575D7FEA-F1AC-4247-9782-F71625EE9F2B}" type="slidenum">
              <a:rPr lang="en-US" smtClean="0"/>
              <a:t>33</a:t>
            </a:fld>
            <a:endParaRPr lang="en-US"/>
          </a:p>
        </p:txBody>
      </p:sp>
    </p:spTree>
    <p:extLst>
      <p:ext uri="{BB962C8B-B14F-4D97-AF65-F5344CB8AC3E}">
        <p14:creationId xmlns:p14="http://schemas.microsoft.com/office/powerpoint/2010/main" val="1206525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 annual and lifetime prevalence data from the National Epidemiologic Survey on Alcohol and Related</a:t>
            </a:r>
            <a:r>
              <a:rPr lang="en-US" baseline="0" dirty="0" smtClean="0"/>
              <a:t> Conditions III (NESARC). The survey provides data on the prevalence, correlates, psychiatric comorbidity, associated disability, and treatment of DSM-5 AUD diagnoses. Face to face interviews are conducted with a representative sample of non-institutionalized, civilian adults (age 18 and older). In 2012-13, a total of 36,309 individuals were interviewed. Prevalence was highest for a variety of sub-populations, included Native Americans, younger individuals, Whites, and men.</a:t>
            </a:r>
            <a:br>
              <a:rPr lang="en-US" baseline="0" dirty="0" smtClean="0"/>
            </a:br>
            <a:endParaRPr lang="en-US" baseline="0" dirty="0" smtClean="0"/>
          </a:p>
          <a:p>
            <a:r>
              <a:rPr lang="en-US" b="1" dirty="0" smtClean="0"/>
              <a:t>REFERENCE</a:t>
            </a:r>
          </a:p>
          <a:p>
            <a:r>
              <a:rPr lang="en-US" b="0" dirty="0" smtClean="0"/>
              <a:t>Grant,</a:t>
            </a:r>
            <a:r>
              <a:rPr lang="en-US" b="0" baseline="0" dirty="0" smtClean="0"/>
              <a:t> B.F., Goldstein, R.B., </a:t>
            </a:r>
            <a:r>
              <a:rPr lang="en-US" b="0" baseline="0" dirty="0" err="1" smtClean="0"/>
              <a:t>Saha</a:t>
            </a:r>
            <a:r>
              <a:rPr lang="en-US" b="0" baseline="0" dirty="0" smtClean="0"/>
              <a:t>, T.D., et al. (2015). Results from the National Epidemiologic Survey on Alcohol and Related Conditions III. </a:t>
            </a:r>
            <a:r>
              <a:rPr lang="en-US" b="0" i="1" baseline="0" dirty="0" smtClean="0"/>
              <a:t>JAMA Psychiatry, 72</a:t>
            </a:r>
            <a:r>
              <a:rPr lang="en-US" b="0" i="0" baseline="0" dirty="0" smtClean="0"/>
              <a:t>(8), 757-766.</a:t>
            </a:r>
            <a:endParaRPr lang="en-US" b="0" dirty="0"/>
          </a:p>
        </p:txBody>
      </p:sp>
      <p:sp>
        <p:nvSpPr>
          <p:cNvPr id="4" name="Slide Number Placeholder 3"/>
          <p:cNvSpPr>
            <a:spLocks noGrp="1"/>
          </p:cNvSpPr>
          <p:nvPr>
            <p:ph type="sldNum" sz="quarter" idx="10"/>
          </p:nvPr>
        </p:nvSpPr>
        <p:spPr/>
        <p:txBody>
          <a:bodyPr/>
          <a:lstStyle/>
          <a:p>
            <a:fld id="{575D7FEA-F1AC-4247-9782-F71625EE9F2B}" type="slidenum">
              <a:rPr lang="en-US" smtClean="0"/>
              <a:t>34</a:t>
            </a:fld>
            <a:endParaRPr lang="en-US"/>
          </a:p>
        </p:txBody>
      </p:sp>
    </p:spTree>
    <p:extLst>
      <p:ext uri="{BB962C8B-B14F-4D97-AF65-F5344CB8AC3E}">
        <p14:creationId xmlns:p14="http://schemas.microsoft.com/office/powerpoint/2010/main" val="3400486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National Survey on Drug Use and Health (NSDUH) is an annual survey that provides national indicators of substance use and mental health among people aged 12 or older in the civilian, noninstitutionalized population of the United States. Results are provided for the overall category of people aged 12 or older and by age subgroups. In 2018, approximately 139.8 million Americans aged 12 or older were current alcohol users, 67.1 million were binge drinkers in the past month, and 16.6 million were heavy drinkers in the past month. Nearly half of current alcohol users were binge drinkers (48.0 percent), and 1 in 8 current alcohol users were heavy drinkers (11.8 percent). Among binge drinkers, about 1 in 4 (24.7 percent) were heavy drinkers.</a:t>
            </a:r>
            <a:endParaRPr lang="en-US" dirty="0" smtClean="0"/>
          </a:p>
          <a:p>
            <a:endParaRPr lang="en-US" dirty="0" smtClean="0"/>
          </a:p>
          <a:p>
            <a:r>
              <a:rPr lang="en-US" b="1" dirty="0" smtClean="0"/>
              <a:t>REFERENCE</a:t>
            </a:r>
          </a:p>
          <a:p>
            <a:r>
              <a:rPr lang="en-US" sz="1200" b="0" i="0" u="none" strike="noStrike" kern="1200" baseline="0" dirty="0" smtClean="0">
                <a:solidFill>
                  <a:schemeClr val="tx1"/>
                </a:solidFill>
                <a:latin typeface="+mn-lt"/>
                <a:ea typeface="+mn-ea"/>
                <a:cs typeface="+mn-cs"/>
              </a:rPr>
              <a:t>Substance Abuse and Mental Health Services Administration. (2019). </a:t>
            </a:r>
            <a:r>
              <a:rPr lang="en-US" sz="1200" b="0" i="1" u="none" strike="noStrike" kern="1200" baseline="0" dirty="0" smtClean="0">
                <a:solidFill>
                  <a:schemeClr val="tx1"/>
                </a:solidFill>
                <a:latin typeface="+mn-lt"/>
                <a:ea typeface="+mn-ea"/>
                <a:cs typeface="+mn-cs"/>
              </a:rPr>
              <a:t>Key substance use and mental health indicators in the United States: Results from the 2018 National Survey on Drug Use and Health </a:t>
            </a:r>
            <a:r>
              <a:rPr lang="en-US" sz="1200" b="0" i="0" u="none" strike="noStrike" kern="1200" baseline="0" dirty="0" smtClean="0">
                <a:solidFill>
                  <a:schemeClr val="tx1"/>
                </a:solidFill>
                <a:latin typeface="+mn-lt"/>
                <a:ea typeface="+mn-ea"/>
                <a:cs typeface="+mn-cs"/>
              </a:rPr>
              <a:t>(HHS Publication No. PEP19-5068, NSDUH Series H-54). Rockville, MD: Center for Behavioral Health Statistics and Quality, Substance Abuse and Mental Health Services Administration. Retrieved from https://www.samhsa.gov/data/.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35</a:t>
            </a:fld>
            <a:endParaRPr lang="en-US"/>
          </a:p>
        </p:txBody>
      </p:sp>
    </p:spTree>
    <p:extLst>
      <p:ext uri="{BB962C8B-B14F-4D97-AF65-F5344CB8AC3E}">
        <p14:creationId xmlns:p14="http://schemas.microsoft.com/office/powerpoint/2010/main" val="592272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Approximately</a:t>
            </a:r>
            <a:r>
              <a:rPr lang="en-US" baseline="0" dirty="0" smtClean="0"/>
              <a:t> 4.9 million people aged 12 and older used alcohol for the first time in 2018. In other words, on each day in 2018, approximately 13,400 people initiated alcohol use. This graph provides the number of alcohol initiates by age group and survey year. The numbers were greatest among those individuals aged 12 to 17.</a:t>
            </a:r>
          </a:p>
          <a:p>
            <a:endParaRPr lang="en-US" dirty="0" smtClean="0"/>
          </a:p>
          <a:p>
            <a:r>
              <a:rPr lang="en-US" b="1" dirty="0" smtClean="0"/>
              <a:t>REFERENCE</a:t>
            </a:r>
          </a:p>
          <a:p>
            <a:r>
              <a:rPr lang="en-US" sz="1200" b="0" i="0" u="none" strike="noStrike" kern="1200" baseline="0" dirty="0" smtClean="0">
                <a:solidFill>
                  <a:schemeClr val="tx1"/>
                </a:solidFill>
                <a:latin typeface="+mn-lt"/>
                <a:ea typeface="+mn-ea"/>
                <a:cs typeface="+mn-cs"/>
              </a:rPr>
              <a:t>Substance Abuse and Mental Health Services Administration. (2019). </a:t>
            </a:r>
            <a:r>
              <a:rPr lang="en-US" sz="1200" b="0" i="1" u="none" strike="noStrike" kern="1200" baseline="0" dirty="0" smtClean="0">
                <a:solidFill>
                  <a:schemeClr val="tx1"/>
                </a:solidFill>
                <a:latin typeface="+mn-lt"/>
                <a:ea typeface="+mn-ea"/>
                <a:cs typeface="+mn-cs"/>
              </a:rPr>
              <a:t>Key substance use and mental health indicators in the United States: Results from the 2018 National Survey on Drug Use and Health </a:t>
            </a:r>
            <a:r>
              <a:rPr lang="en-US" sz="1200" b="0" i="0" u="none" strike="noStrike" kern="1200" baseline="0" dirty="0" smtClean="0">
                <a:solidFill>
                  <a:schemeClr val="tx1"/>
                </a:solidFill>
                <a:latin typeface="+mn-lt"/>
                <a:ea typeface="+mn-ea"/>
                <a:cs typeface="+mn-cs"/>
              </a:rPr>
              <a:t>(HHS Publication No. PEP19-5068, NSDUH Series H-54). Rockville, MD: Center for Behavioral Health Statistics and Quality, Substance Abuse and Mental Health Services Administration. Retrieved from https://www.samhsa.gov/data/.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36</a:t>
            </a:fld>
            <a:endParaRPr lang="en-US"/>
          </a:p>
        </p:txBody>
      </p:sp>
    </p:spTree>
    <p:extLst>
      <p:ext uri="{BB962C8B-B14F-4D97-AF65-F5344CB8AC3E}">
        <p14:creationId xmlns:p14="http://schemas.microsoft.com/office/powerpoint/2010/main" val="3976251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was previously stated, there were an estimated 139.8 million current alcohol users aged 12 or older in 2018, corresponding to slightly more than half of the people in the population (51.1%). The 2018 estimate of past month alcohol use was similar to the estimates in most years from 2002 to 2017. An estimated 9.0% of adolescents aged 12 to 17 in 2018 were current alcohol users, which corresponds to 2.2 million adolescents who drank alcohol in the past month. The percentage of adolescents who were current alcohol users in 2018 was lower than the percentages in most years from 2002 through 2017. Although the estimate of current alcohol use among adolescents decreased between 2002 and 2018, about 1 in 11 adolescents were current alcohol users in 2018. In 2018, an estimated 55.1% of young adults aged 18 to 25 were current alcohol users, which corresponds to about 18.8 million young adults. The percentage of young adults in 2018 who drank alcohol in the past month was lower than the percentages in 2002 through 2016, but it was similar to the percentage in 2017. More than half of adults aged 26 or older in 2018 (55.3%) were current alcohol users. This percentage corresponds to about 118.8 million adults in this age group who drank alcohol in the past month. In each year between 2002 and 2018, slightly more than half of adults aged 26 or older were current alcohol users (ranging from 52.5% to 56.5%). </a:t>
            </a:r>
          </a:p>
          <a:p>
            <a:endParaRPr lang="en-US" sz="1200" b="0" i="0" u="none" strike="noStrike" kern="1200" baseline="0" dirty="0" smtClean="0">
              <a:solidFill>
                <a:schemeClr val="tx1"/>
              </a:solidFill>
              <a:latin typeface="+mn-lt"/>
              <a:ea typeface="+mn-ea"/>
              <a:cs typeface="+mn-cs"/>
            </a:endParaRPr>
          </a:p>
          <a:p>
            <a:r>
              <a:rPr lang="en-US" b="1" dirty="0" smtClean="0"/>
              <a:t>REFERENCE</a:t>
            </a:r>
          </a:p>
          <a:p>
            <a:r>
              <a:rPr lang="en-US" sz="1200" b="0" i="0" u="none" strike="noStrike" kern="1200" baseline="0" dirty="0" smtClean="0">
                <a:solidFill>
                  <a:schemeClr val="tx1"/>
                </a:solidFill>
                <a:latin typeface="+mn-lt"/>
                <a:ea typeface="+mn-ea"/>
                <a:cs typeface="+mn-cs"/>
              </a:rPr>
              <a:t>Substance Abuse and Mental Health Services Administration. (2019). </a:t>
            </a:r>
            <a:r>
              <a:rPr lang="en-US" sz="1200" b="0" i="1" u="none" strike="noStrike" kern="1200" baseline="0" dirty="0" smtClean="0">
                <a:solidFill>
                  <a:schemeClr val="tx1"/>
                </a:solidFill>
                <a:latin typeface="+mn-lt"/>
                <a:ea typeface="+mn-ea"/>
                <a:cs typeface="+mn-cs"/>
              </a:rPr>
              <a:t>Key substance use and mental health indicators in the United States: Results from the 2018 National Survey on Drug Use and Health </a:t>
            </a:r>
            <a:r>
              <a:rPr lang="en-US" sz="1200" b="0" i="0" u="none" strike="noStrike" kern="1200" baseline="0" dirty="0" smtClean="0">
                <a:solidFill>
                  <a:schemeClr val="tx1"/>
                </a:solidFill>
                <a:latin typeface="+mn-lt"/>
                <a:ea typeface="+mn-ea"/>
                <a:cs typeface="+mn-cs"/>
              </a:rPr>
              <a:t>(HHS Publication No. PEP19-5068, NSDUH Series H-54). Rockville, MD: Center for Behavioral Health Statistics and Quality, Substance Abuse and Mental Health Services Administration. Retrieved from https://www.samhsa.gov/data/.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37</a:t>
            </a:fld>
            <a:endParaRPr lang="en-US"/>
          </a:p>
        </p:txBody>
      </p:sp>
    </p:spTree>
    <p:extLst>
      <p:ext uri="{BB962C8B-B14F-4D97-AF65-F5344CB8AC3E}">
        <p14:creationId xmlns:p14="http://schemas.microsoft.com/office/powerpoint/2010/main" val="3407068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bar graph shows the relationship of alcohol use related to past year marijuana use, past year opioid misuse, past year cocaine use, past year methamphetamine use, past year major depressive episode, and past year serious mental illness. Those individuals who had past month heavy alcohol use were most likely to report past month use of all other substances, as well as past year major depressive episode or past year serious mental illness than those who used</a:t>
            </a:r>
            <a:r>
              <a:rPr lang="en-US" baseline="0" dirty="0" smtClean="0"/>
              <a:t> alcohol in the past month but no heavy use, and those who did not use alcohol at all in the past month</a:t>
            </a:r>
            <a:r>
              <a:rPr lang="en-US" dirty="0" smtClean="0"/>
              <a:t>.</a:t>
            </a:r>
          </a:p>
          <a:p>
            <a:endParaRPr lang="en-US" dirty="0" smtClean="0"/>
          </a:p>
          <a:p>
            <a:r>
              <a:rPr lang="en-US" b="1" dirty="0" smtClean="0"/>
              <a:t>REFERENCE</a:t>
            </a:r>
          </a:p>
          <a:p>
            <a:r>
              <a:rPr lang="en-US" sz="1200" b="0" i="0" u="none" strike="noStrike" kern="1200" baseline="0" dirty="0" smtClean="0">
                <a:solidFill>
                  <a:schemeClr val="tx1"/>
                </a:solidFill>
                <a:latin typeface="+mn-lt"/>
                <a:ea typeface="+mn-ea"/>
                <a:cs typeface="+mn-cs"/>
              </a:rPr>
              <a:t>Substance Abuse and Mental Health Services Administration. (2019). </a:t>
            </a:r>
            <a:r>
              <a:rPr lang="en-US" sz="1200" b="0" i="1" u="none" strike="noStrike" kern="1200" baseline="0" dirty="0" smtClean="0">
                <a:solidFill>
                  <a:schemeClr val="tx1"/>
                </a:solidFill>
                <a:latin typeface="+mn-lt"/>
                <a:ea typeface="+mn-ea"/>
                <a:cs typeface="+mn-cs"/>
              </a:rPr>
              <a:t>Key substance use and mental health indicators in the United States: Results from the 2018 National Survey on Drug Use and Health </a:t>
            </a:r>
            <a:r>
              <a:rPr lang="en-US" sz="1200" b="0" i="0" u="none" strike="noStrike" kern="1200" baseline="0" dirty="0" smtClean="0">
                <a:solidFill>
                  <a:schemeClr val="tx1"/>
                </a:solidFill>
                <a:latin typeface="+mn-lt"/>
                <a:ea typeface="+mn-ea"/>
                <a:cs typeface="+mn-cs"/>
              </a:rPr>
              <a:t>(HHS Publication No. PEP19-5068, NSDUH Series H-54). Rockville, MD: Center for Behavioral Health Statistics and Quality, Substance Abuse and Mental Health Services Administration. Retrieved from https://www.samhsa.gov/data/. </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38</a:t>
            </a:fld>
            <a:endParaRPr lang="en-US"/>
          </a:p>
        </p:txBody>
      </p:sp>
    </p:spTree>
    <p:extLst>
      <p:ext uri="{BB962C8B-B14F-4D97-AF65-F5344CB8AC3E}">
        <p14:creationId xmlns:p14="http://schemas.microsoft.com/office/powerpoint/2010/main" val="1603923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Monitoring the Future is an ongoing study of the behaviors, attitudes, and values of Americans from adolescence through adulthood. Each year, a total of approximately 50,000 8th, 10th and 12th grade students are surveyed (12th graders since 1975, and 8th and 10th graders since 1991). In addition, annual follow-up questionnaires are mailed to a sample of each graduating class for a number of years after their initial participation. The Monitoring the Future Study has been funded under a series of investigator-initiated competing research grants from the National</a:t>
            </a:r>
            <a:r>
              <a:rPr lang="en-US" sz="1200" b="0" i="0" kern="1200" baseline="0" dirty="0" smtClean="0">
                <a:solidFill>
                  <a:schemeClr val="tx1"/>
                </a:solidFill>
                <a:effectLst/>
                <a:latin typeface="+mn-lt"/>
                <a:ea typeface="+mn-ea"/>
                <a:cs typeface="+mn-cs"/>
              </a:rPr>
              <a:t> Institute on Drug Abuse, and conducted at the Survey Research Center </a:t>
            </a:r>
            <a:r>
              <a:rPr lang="en-US" sz="1200" b="0" i="0" kern="1200" dirty="0" smtClean="0">
                <a:solidFill>
                  <a:schemeClr val="tx1"/>
                </a:solidFill>
                <a:effectLst/>
                <a:latin typeface="+mn-lt"/>
                <a:ea typeface="+mn-ea"/>
                <a:cs typeface="+mn-cs"/>
              </a:rPr>
              <a:t>in the</a:t>
            </a:r>
            <a:r>
              <a:rPr lang="en-US" sz="1200" b="0" i="0" kern="1200" baseline="0" dirty="0" smtClean="0">
                <a:solidFill>
                  <a:schemeClr val="tx1"/>
                </a:solidFill>
                <a:effectLst/>
                <a:latin typeface="+mn-lt"/>
                <a:ea typeface="+mn-ea"/>
                <a:cs typeface="+mn-cs"/>
              </a:rPr>
              <a:t> Institute for Social Research at the University of Michigan.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bar chart features data from the 2018 Monitoring the Future Survey. At the far left is the percentage of 8th (23.5%), 10th (43%), and 12th (58.5%) graders who reported any lifetime alcohol use. In the middle is the percentage of 8th (9.2%), 10th (26.2%), and 12th (42.9%) graders who reported ever being drunk. To the right is the percentage of 8th (18%), 10th (35.9%), and 12th (50.4%) graders who reported lifetime consumption of flavored alcohol beverages.</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REFERENCE</a:t>
            </a:r>
          </a:p>
          <a:p>
            <a:r>
              <a:rPr lang="en-US" dirty="0" smtClean="0"/>
              <a:t>Johnston, L.D., </a:t>
            </a:r>
            <a:r>
              <a:rPr lang="en-US" dirty="0" err="1" smtClean="0"/>
              <a:t>Miech</a:t>
            </a:r>
            <a:r>
              <a:rPr lang="en-US" dirty="0" smtClean="0"/>
              <a:t>, R.A., O’Malley, P.M., Bachman, J.G., </a:t>
            </a:r>
            <a:r>
              <a:rPr lang="en-US" dirty="0" err="1" smtClean="0"/>
              <a:t>Schulenberg</a:t>
            </a:r>
            <a:r>
              <a:rPr lang="en-US" dirty="0" smtClean="0"/>
              <a:t>, J.E., &amp; Patrick, M.E. (2019). </a:t>
            </a:r>
            <a:r>
              <a:rPr lang="en-US" i="1" dirty="0" smtClean="0"/>
              <a:t>Monitoring the Future national survey results on drug use 1975-2018: Overview, key findings on adolescent drug use</a:t>
            </a:r>
            <a:r>
              <a:rPr lang="en-US" dirty="0" smtClean="0"/>
              <a:t>. Ann Arbor: Institute for Social Research, University of Michigan.</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39</a:t>
            </a:fld>
            <a:endParaRPr lang="en-US"/>
          </a:p>
        </p:txBody>
      </p:sp>
    </p:spTree>
    <p:extLst>
      <p:ext uri="{BB962C8B-B14F-4D97-AF65-F5344CB8AC3E}">
        <p14:creationId xmlns:p14="http://schemas.microsoft.com/office/powerpoint/2010/main" val="87422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INSTRUCTIONS</a:t>
            </a:r>
          </a:p>
          <a:p>
            <a:r>
              <a:rPr lang="en-US" sz="1200" dirty="0" smtClean="0"/>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endParaRPr lang="en-US" sz="1200" dirty="0" smtClean="0"/>
          </a:p>
          <a:p>
            <a:pPr>
              <a:defRPr/>
            </a:pPr>
            <a:r>
              <a:rPr lang="en-US" sz="1200" kern="1200" dirty="0" smtClean="0">
                <a:solidFill>
                  <a:schemeClr val="tx1"/>
                </a:solidFill>
                <a:latin typeface="+mn-lt"/>
                <a:ea typeface="+mn-ea"/>
                <a:cs typeface="+mn-cs"/>
              </a:rPr>
              <a:t>If the group is too large for formal introductions, the trainer can quickly ask participants the following two questions to gauge their work setting and professional training:</a:t>
            </a:r>
          </a:p>
          <a:p>
            <a:pPr marL="228600" indent="-228600">
              <a:buFont typeface="+mj-lt"/>
              <a:buAutoNum type="arabicPeriod"/>
              <a:defRPr/>
            </a:pPr>
            <a:r>
              <a:rPr lang="en-US" sz="1200" kern="1200" dirty="0" smtClean="0">
                <a:solidFill>
                  <a:schemeClr val="tx1"/>
                </a:solidFill>
                <a:latin typeface="+mn-lt"/>
                <a:ea typeface="+mn-ea"/>
                <a:cs typeface="+mn-cs"/>
              </a:rPr>
              <a:t>How many [case managers, LMFTs or LCSWs, counselors, administrators, psychologists,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physicians, PAs, nurse practitioners, nurses, medical assistants, dentists, etc.] are in the room? Did I miss anyone? {elicit responses}</a:t>
            </a:r>
          </a:p>
          <a:p>
            <a:pPr marL="228600" indent="-228600">
              <a:buFont typeface="+mj-lt"/>
              <a:buAutoNum type="arabicPeriod"/>
              <a:defRPr/>
            </a:pPr>
            <a:r>
              <a:rPr lang="en-US" sz="1200" kern="1200" dirty="0" smtClean="0">
                <a:solidFill>
                  <a:schemeClr val="tx1"/>
                </a:solidFill>
                <a:latin typeface="+mn-lt"/>
                <a:ea typeface="+mn-ea"/>
                <a:cs typeface="+mn-cs"/>
              </a:rPr>
              <a:t>How many people work in a [HIV/infectious disease, substance use disorder, mental health, primary care, integrated treatment] setting? Did I miss any settings? {elicit responses}</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p:txBody>
      </p:sp>
      <p:sp>
        <p:nvSpPr>
          <p:cNvPr id="4" name="Slide Number Placeholder 3"/>
          <p:cNvSpPr>
            <a:spLocks noGrp="1"/>
          </p:cNvSpPr>
          <p:nvPr>
            <p:ph type="sldNum" sz="quarter" idx="10"/>
          </p:nvPr>
        </p:nvSpPr>
        <p:spPr/>
        <p:txBody>
          <a:bodyPr/>
          <a:lstStyle/>
          <a:p>
            <a:fld id="{575D7FEA-F1AC-4247-9782-F71625EE9F2B}" type="slidenum">
              <a:rPr lang="en-US" smtClean="0"/>
              <a:t>4</a:t>
            </a:fld>
            <a:endParaRPr lang="en-US"/>
          </a:p>
        </p:txBody>
      </p:sp>
    </p:spTree>
    <p:extLst>
      <p:ext uri="{BB962C8B-B14F-4D97-AF65-F5344CB8AC3E}">
        <p14:creationId xmlns:p14="http://schemas.microsoft.com/office/powerpoint/2010/main" val="1151074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bar chart features additional data from the 2018 MTF survey. At the far left is the percentage of 8th (8.2%), 10th (18.6%), and 12th (30.2%) graders who reported any alcohol use in the past 30 days. In the middle is the percentage of 8th (2.1%), 10th (8.4%), and 12th (17.5%) graders who reported being drunk in the past 30 days. To the right is the percentage of 8th (4.9%), 10th (11.8%), and 12th (18.1%) graders who reported past 30 day consumption of flavored alcohol beverages.</a:t>
            </a:r>
          </a:p>
          <a:p>
            <a:endParaRPr lang="en-US" dirty="0" smtClean="0"/>
          </a:p>
          <a:p>
            <a:r>
              <a:rPr lang="en-US" sz="1200" b="1" i="0" kern="1200" baseline="0" dirty="0" smtClean="0">
                <a:solidFill>
                  <a:schemeClr val="tx1"/>
                </a:solidFill>
                <a:effectLst/>
                <a:latin typeface="+mn-lt"/>
                <a:ea typeface="+mn-ea"/>
                <a:cs typeface="+mn-cs"/>
              </a:rPr>
              <a:t>REFERENCE</a:t>
            </a:r>
          </a:p>
          <a:p>
            <a:r>
              <a:rPr lang="en-US" dirty="0" smtClean="0"/>
              <a:t>Johnston, L.D., </a:t>
            </a:r>
            <a:r>
              <a:rPr lang="en-US" dirty="0" err="1" smtClean="0"/>
              <a:t>Miech</a:t>
            </a:r>
            <a:r>
              <a:rPr lang="en-US" dirty="0" smtClean="0"/>
              <a:t>, R.A., O’Malley, P.M., Bachman, J.G., </a:t>
            </a:r>
            <a:r>
              <a:rPr lang="en-US" dirty="0" err="1" smtClean="0"/>
              <a:t>Schulenberg</a:t>
            </a:r>
            <a:r>
              <a:rPr lang="en-US" dirty="0" smtClean="0"/>
              <a:t>, J.E., &amp; Patrick, M.E. (2019). </a:t>
            </a:r>
            <a:r>
              <a:rPr lang="en-US" i="1" dirty="0" smtClean="0"/>
              <a:t>Monitoring the Future national survey results on drug use 1975-2018: Overview, key findings on adolescent drug use</a:t>
            </a:r>
            <a:r>
              <a:rPr lang="en-US" dirty="0" smtClean="0"/>
              <a:t>. Ann Arbor: Institute for Social Research, University of Michigan.</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40</a:t>
            </a:fld>
            <a:endParaRPr lang="en-US"/>
          </a:p>
        </p:txBody>
      </p:sp>
    </p:spTree>
    <p:extLst>
      <p:ext uri="{BB962C8B-B14F-4D97-AF65-F5344CB8AC3E}">
        <p14:creationId xmlns:p14="http://schemas.microsoft.com/office/powerpoint/2010/main" val="3817540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presents data for binge drinking by age group, according to findings from the 2015 Youth Risk Behavior Surveillance System and Behavioral Risk Factor Surveillance System. </a:t>
            </a:r>
          </a:p>
          <a:p>
            <a:endParaRPr lang="en-US" baseline="0" dirty="0" smtClean="0"/>
          </a:p>
          <a:p>
            <a:r>
              <a:rPr lang="en-US" b="1" baseline="0" dirty="0" smtClean="0"/>
              <a:t>REFERENCES</a:t>
            </a:r>
          </a:p>
          <a:p>
            <a:r>
              <a:rPr lang="en-US" b="0" baseline="0" dirty="0" smtClean="0"/>
              <a:t>Centers for Disease Control and Prevention (CDC). (2018). </a:t>
            </a:r>
            <a:r>
              <a:rPr lang="en-US" b="0" i="1" baseline="0" dirty="0" smtClean="0"/>
              <a:t>Fact Sheets – Binge Drinking</a:t>
            </a:r>
            <a:r>
              <a:rPr lang="en-US" b="0" baseline="0" dirty="0" smtClean="0"/>
              <a:t>. Available at: </a:t>
            </a:r>
            <a:r>
              <a:rPr lang="en-US" dirty="0" smtClean="0">
                <a:hlinkClick r:id="rId3"/>
              </a:rPr>
              <a:t>https://www.cdc.gov/alcohol/fact-sheets/binge-drinking.htm</a:t>
            </a:r>
            <a:r>
              <a:rPr lang="en-US"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Kanny</a:t>
            </a:r>
            <a:r>
              <a:rPr lang="en-US" sz="1200" b="0" i="0" kern="1200" dirty="0" smtClean="0">
                <a:solidFill>
                  <a:schemeClr val="tx1"/>
                </a:solidFill>
                <a:effectLst/>
                <a:latin typeface="+mn-lt"/>
                <a:ea typeface="+mn-ea"/>
                <a:cs typeface="+mn-cs"/>
              </a:rPr>
              <a:t>, D., </a:t>
            </a:r>
            <a:r>
              <a:rPr lang="en-US" sz="1200" b="0" i="0" kern="1200" dirty="0" err="1" smtClean="0">
                <a:solidFill>
                  <a:schemeClr val="tx1"/>
                </a:solidFill>
                <a:effectLst/>
                <a:latin typeface="+mn-lt"/>
                <a:ea typeface="+mn-ea"/>
                <a:cs typeface="+mn-cs"/>
              </a:rPr>
              <a:t>Naimi</a:t>
            </a:r>
            <a:r>
              <a:rPr lang="en-US" sz="1200" b="0" i="0" kern="1200" dirty="0" smtClean="0">
                <a:solidFill>
                  <a:schemeClr val="tx1"/>
                </a:solidFill>
                <a:effectLst/>
                <a:latin typeface="+mn-lt"/>
                <a:ea typeface="+mn-ea"/>
                <a:cs typeface="+mn-cs"/>
              </a:rPr>
              <a:t>, T.S., Liu, Y., Lu, H., &amp; Brewer, R.D. (2018). Annual total binge drinks consumed</a:t>
            </a:r>
            <a:r>
              <a:rPr lang="en-US" sz="1200" b="0" i="0" kern="1200" baseline="0" dirty="0" smtClean="0">
                <a:solidFill>
                  <a:schemeClr val="tx1"/>
                </a:solidFill>
                <a:effectLst/>
                <a:latin typeface="+mn-lt"/>
                <a:ea typeface="+mn-ea"/>
                <a:cs typeface="+mn-cs"/>
              </a:rPr>
              <a:t> by U.S. adults, 2015</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Am J </a:t>
            </a:r>
            <a:r>
              <a:rPr lang="en-US" sz="1200" b="0" i="1" kern="1200" dirty="0" err="1" smtClean="0">
                <a:solidFill>
                  <a:schemeClr val="tx1"/>
                </a:solidFill>
                <a:effectLst/>
                <a:latin typeface="+mn-lt"/>
                <a:ea typeface="+mn-ea"/>
                <a:cs typeface="+mn-cs"/>
              </a:rPr>
              <a:t>Prev</a:t>
            </a:r>
            <a:r>
              <a:rPr lang="en-US" sz="1200" b="0" i="1" kern="1200" dirty="0" smtClean="0">
                <a:solidFill>
                  <a:schemeClr val="tx1"/>
                </a:solidFill>
                <a:effectLst/>
                <a:latin typeface="+mn-lt"/>
                <a:ea typeface="+mn-ea"/>
                <a:cs typeface="+mn-cs"/>
              </a:rPr>
              <a:t> Med, 54, </a:t>
            </a:r>
            <a:r>
              <a:rPr lang="en-US" sz="1200" b="0" i="0" kern="1200" dirty="0" smtClean="0">
                <a:solidFill>
                  <a:schemeClr val="tx1"/>
                </a:solidFill>
                <a:effectLst/>
                <a:latin typeface="+mn-lt"/>
                <a:ea typeface="+mn-ea"/>
                <a:cs typeface="+mn-cs"/>
              </a:rPr>
              <a:t>486-496.</a:t>
            </a:r>
          </a:p>
        </p:txBody>
      </p:sp>
      <p:sp>
        <p:nvSpPr>
          <p:cNvPr id="4" name="Slide Number Placeholder 3"/>
          <p:cNvSpPr>
            <a:spLocks noGrp="1"/>
          </p:cNvSpPr>
          <p:nvPr>
            <p:ph type="sldNum" sz="quarter" idx="10"/>
          </p:nvPr>
        </p:nvSpPr>
        <p:spPr/>
        <p:txBody>
          <a:bodyPr/>
          <a:lstStyle/>
          <a:p>
            <a:fld id="{575D7FEA-F1AC-4247-9782-F71625EE9F2B}" type="slidenum">
              <a:rPr lang="en-US" smtClean="0"/>
              <a:t>41</a:t>
            </a:fld>
            <a:endParaRPr lang="en-US"/>
          </a:p>
        </p:txBody>
      </p:sp>
    </p:spTree>
    <p:extLst>
      <p:ext uri="{BB962C8B-B14F-4D97-AF65-F5344CB8AC3E}">
        <p14:creationId xmlns:p14="http://schemas.microsoft.com/office/powerpoint/2010/main" val="159608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regards to binge drinking, according</a:t>
            </a:r>
            <a:r>
              <a:rPr lang="en-US" baseline="0" dirty="0" smtClean="0"/>
              <a:t> to the National Survey on Drug Use and Health, 5.3% of youth aged 12 to 17 reported binge alcohol use in the past month in 2018. Binge alcohol use was higher among females than males and higher among non-Hispanic white and American Indian/Alaska Native youth. </a:t>
            </a:r>
            <a:r>
              <a:rPr lang="en-US" dirty="0" smtClean="0"/>
              <a:t>As a sake of comparison, among young adults aged 18 to 25, 36.9% reported bing</a:t>
            </a:r>
            <a:r>
              <a:rPr lang="en-US" baseline="0" dirty="0" smtClean="0"/>
              <a:t>e alcohol use in the past month.</a:t>
            </a:r>
          </a:p>
          <a:p>
            <a:endParaRPr lang="en-US" dirty="0" smtClean="0"/>
          </a:p>
          <a:p>
            <a:r>
              <a:rPr lang="en-US" b="1" baseline="0" dirty="0" smtClean="0"/>
              <a:t>REFERENCE</a:t>
            </a:r>
          </a:p>
          <a:p>
            <a:r>
              <a:rPr lang="en-US" dirty="0" smtClean="0"/>
              <a:t>Substance Abuse and Mental Health Services Administration. (2019).</a:t>
            </a:r>
            <a:r>
              <a:rPr lang="en-US" baseline="0" dirty="0" smtClean="0"/>
              <a:t> </a:t>
            </a:r>
            <a:r>
              <a:rPr lang="en-US" i="1" dirty="0" smtClean="0"/>
              <a:t>Behavioral Health Barometer: United States, Volume 5: Indicators as measured through the 2017 National Survey on Drug Use and Health and the National Survey of Substance Abuse Treatment Services. HHS Publication No. SMA–19–Baro-17-US</a:t>
            </a:r>
            <a:r>
              <a:rPr lang="en-US" dirty="0" smtClean="0"/>
              <a:t>. Rockville, MD: Author.</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42</a:t>
            </a:fld>
            <a:endParaRPr lang="en-US"/>
          </a:p>
        </p:txBody>
      </p:sp>
    </p:spTree>
    <p:extLst>
      <p:ext uri="{BB962C8B-B14F-4D97-AF65-F5344CB8AC3E}">
        <p14:creationId xmlns:p14="http://schemas.microsoft.com/office/powerpoint/2010/main" val="633984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data on the first use of</a:t>
            </a:r>
            <a:r>
              <a:rPr lang="en-US" baseline="0" dirty="0" smtClean="0"/>
              <a:t> alcohol, marijuana, and cigarettes (also known as past-year initiation). In 2017, 9.3% of youth aged 12-17 used alcohol for the first time. This is a significant decrease from the rate seen in 2002 (10.5%). Significant decreases were also seen with marijuana use and cigarette use.</a:t>
            </a:r>
          </a:p>
          <a:p>
            <a:endParaRPr lang="en-US" baseline="0" dirty="0" smtClean="0"/>
          </a:p>
          <a:p>
            <a:r>
              <a:rPr lang="en-US" b="1" baseline="0" dirty="0" smtClean="0"/>
              <a:t>REFERENCE</a:t>
            </a:r>
          </a:p>
          <a:p>
            <a:r>
              <a:rPr lang="en-US" dirty="0" smtClean="0"/>
              <a:t>Substance Abuse and Mental Health Services Administration. (2019).</a:t>
            </a:r>
            <a:r>
              <a:rPr lang="en-US" baseline="0" dirty="0" smtClean="0"/>
              <a:t> </a:t>
            </a:r>
            <a:r>
              <a:rPr lang="en-US" i="1" dirty="0" smtClean="0"/>
              <a:t>Behavioral Health Barometer: United States, Volume 5: Indicators as measured through the 2017 National Survey on Drug Use and Health and the National Survey of Substance Abuse Treatment Services. HHS Publication No. SMA–19–Baro-17-US</a:t>
            </a:r>
            <a:r>
              <a:rPr lang="en-US" dirty="0" smtClean="0"/>
              <a:t>. Rockville, MD: Author.</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43</a:t>
            </a:fld>
            <a:endParaRPr lang="en-US"/>
          </a:p>
        </p:txBody>
      </p:sp>
    </p:spTree>
    <p:extLst>
      <p:ext uri="{BB962C8B-B14F-4D97-AF65-F5344CB8AC3E}">
        <p14:creationId xmlns:p14="http://schemas.microsoft.com/office/powerpoint/2010/main" val="2198750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Between 2007 and 2017, five substance groups accounted for between 93% and 97% of the primary substances reported among treatment admissions aged 12 years and older: alcohol, opiates, marijuana/hashish, cocaine, and methamphetamine/amphetamines. However, the proportions of admissions by primary substance used changed considerably during the period for most substances. The most frequently reported primary substances in 2017 were: opiates (34%), alcohol (29%), marijuana/hashish (13%), stimulants (12%), and cocaine (5%), accounting for 93% of all admissions aged 12 years and older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proportion of admissions with alcohol use reported as the primary substance ranged between 39-40% from 2007 through 2010, before declining to 29% in 2017. The average age at admission among alcohol-only admissions was 43 years, whereas the average age among admissions for primary use of alcohol with secondary drug use was 39 years. Almost two thirds (63%) of alcohol-only admissions aged 12 years or older were non-Hispanic Whites, 14% were of Hispanic origin, and 14% were non-Hispanic Blacks. Among admissions for primary alcohol with secondary drug use, 56% were non-Hispanic Whites, 22% were non-Hispanic Blacks, and 14% were of Hispanic origin.</a:t>
            </a:r>
          </a:p>
          <a:p>
            <a:endParaRPr lang="en-US" dirty="0" smtClean="0"/>
          </a:p>
          <a:p>
            <a:r>
              <a:rPr lang="en-US" b="1" dirty="0" smtClean="0"/>
              <a:t>REFERENCE</a:t>
            </a:r>
          </a:p>
          <a:p>
            <a:r>
              <a:rPr lang="en-US" dirty="0" smtClean="0"/>
              <a:t>Substance Abuse and Mental Health Services Administration, Center for Behavioral Health Statistics and Quality. (2019).</a:t>
            </a:r>
            <a:r>
              <a:rPr lang="en-US" baseline="0" dirty="0" smtClean="0"/>
              <a:t> </a:t>
            </a:r>
            <a:r>
              <a:rPr lang="en-US" i="1" dirty="0" smtClean="0"/>
              <a:t>Treatment Episode Data Set (TEDS): 2017. Admissions to and Discharges from Publicly-Funded Substance Use Treatment</a:t>
            </a:r>
            <a:r>
              <a:rPr lang="en-US" dirty="0" smtClean="0"/>
              <a:t>. Rockville, MD: Author.</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44</a:t>
            </a:fld>
            <a:endParaRPr lang="en-US"/>
          </a:p>
        </p:txBody>
      </p:sp>
    </p:spTree>
    <p:extLst>
      <p:ext uri="{BB962C8B-B14F-4D97-AF65-F5344CB8AC3E}">
        <p14:creationId xmlns:p14="http://schemas.microsoft.com/office/powerpoint/2010/main" val="3745494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9 in 10 people (91.6%) with a past-year alcohol use disorder did not receive specialty treatment and did not perceive a need for treatment for their alcohol use.</a:t>
            </a:r>
          </a:p>
          <a:p>
            <a:endParaRPr lang="en-US" dirty="0" smtClean="0"/>
          </a:p>
          <a:p>
            <a:r>
              <a:rPr lang="en-US" b="1" baseline="0" dirty="0" smtClean="0"/>
              <a:t>REFERENCE</a:t>
            </a:r>
          </a:p>
          <a:p>
            <a:r>
              <a:rPr lang="en-US" dirty="0" smtClean="0"/>
              <a:t>Substance Abuse and Mental Health Services Administration. (2019).</a:t>
            </a:r>
            <a:r>
              <a:rPr lang="en-US" baseline="0" dirty="0" smtClean="0"/>
              <a:t> </a:t>
            </a:r>
            <a:r>
              <a:rPr lang="en-US" i="1" dirty="0" smtClean="0"/>
              <a:t>Behavioral Health Barometer: United States, Volume 5: Indicators as measured through the 2017 National Survey on Drug Use and Health and the National Survey of Substance Abuse Treatment Services. HHS Publication No. SMA–19–Baro-17-US</a:t>
            </a:r>
            <a:r>
              <a:rPr lang="en-US" dirty="0" smtClean="0"/>
              <a:t>. Rockville, MD: Author.</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45</a:t>
            </a:fld>
            <a:endParaRPr lang="en-US"/>
          </a:p>
        </p:txBody>
      </p:sp>
    </p:spTree>
    <p:extLst>
      <p:ext uri="{BB962C8B-B14F-4D97-AF65-F5344CB8AC3E}">
        <p14:creationId xmlns:p14="http://schemas.microsoft.com/office/powerpoint/2010/main" val="1739761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presents statistics on alcohol-related injuries and deaths, both nationally and internationally. </a:t>
            </a:r>
            <a:r>
              <a:rPr lang="en-US" dirty="0" smtClean="0"/>
              <a:t>Alcohol</a:t>
            </a:r>
            <a:r>
              <a:rPr lang="en-US" baseline="0" dirty="0" smtClean="0"/>
              <a:t> is the third leading preventable cause of death in the United States, following tobacco (1</a:t>
            </a:r>
            <a:r>
              <a:rPr lang="en-US" baseline="30000" dirty="0" smtClean="0"/>
              <a:t>st</a:t>
            </a:r>
            <a:r>
              <a:rPr lang="en-US" baseline="0" dirty="0" smtClean="0"/>
              <a:t>) and physical inactivity (2</a:t>
            </a:r>
            <a:r>
              <a:rPr lang="en-US" baseline="30000" dirty="0" smtClean="0"/>
              <a:t>nd</a:t>
            </a:r>
            <a:r>
              <a:rPr lang="en-US" baseline="0" dirty="0" smtClean="0"/>
              <a:t>).</a:t>
            </a:r>
          </a:p>
          <a:p>
            <a:endParaRPr lang="en-US" baseline="0" dirty="0" smtClean="0"/>
          </a:p>
          <a:p>
            <a:r>
              <a:rPr lang="en-US" b="1" baseline="0" dirty="0" smtClean="0"/>
              <a:t>REFERENCE</a:t>
            </a:r>
          </a:p>
          <a:p>
            <a:r>
              <a:rPr lang="en-US" baseline="0" dirty="0" smtClean="0"/>
              <a:t>National Institute on Alcohol Abuse and Alcoholism (NIAAA). (2018). </a:t>
            </a:r>
            <a:r>
              <a:rPr lang="en-US" i="1" baseline="0" dirty="0" smtClean="0"/>
              <a:t>Alcohol Facts and Statistics. </a:t>
            </a:r>
            <a:r>
              <a:rPr lang="en-US" i="0" baseline="0" dirty="0" smtClean="0"/>
              <a:t>Rockville, MD: NIH. Available at: </a:t>
            </a:r>
            <a:r>
              <a:rPr lang="en-US" dirty="0" smtClean="0">
                <a:hlinkClick r:id="rId3"/>
              </a:rPr>
              <a:t>https://www.niaaa.nih.gov/sites/default/files/publications/AlcoholFactsAndStats.pdf</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46</a:t>
            </a:fld>
            <a:endParaRPr lang="en-US"/>
          </a:p>
        </p:txBody>
      </p:sp>
    </p:spTree>
    <p:extLst>
      <p:ext uri="{BB962C8B-B14F-4D97-AF65-F5344CB8AC3E}">
        <p14:creationId xmlns:p14="http://schemas.microsoft.com/office/powerpoint/2010/main" val="4139802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presents statistics</a:t>
            </a:r>
            <a:r>
              <a:rPr lang="en-US" baseline="0" dirty="0" smtClean="0"/>
              <a:t> on the effects of alcohol on the human body, most notably the liver. With regards to the increase in alcohol-related liver disease deaths between 1999 and 2016, the highest increase (about 10.5% each year) was seen among adults aged 25-34. </a:t>
            </a:r>
            <a:endParaRPr lang="en-US" dirty="0" smtClean="0"/>
          </a:p>
          <a:p>
            <a:endParaRPr lang="en-US" dirty="0" smtClean="0"/>
          </a:p>
          <a:p>
            <a:r>
              <a:rPr lang="en-US" b="1" baseline="0" dirty="0" smtClean="0"/>
              <a:t>REFERENCES</a:t>
            </a:r>
          </a:p>
          <a:p>
            <a:r>
              <a:rPr lang="en-US" baseline="0" dirty="0" smtClean="0"/>
              <a:t>National Institute on Alcohol Abuse and Alcoholism (NIAAA). </a:t>
            </a:r>
            <a:r>
              <a:rPr lang="en-US" i="1" baseline="0" dirty="0" smtClean="0"/>
              <a:t>Alcohol Facts and Statistics. </a:t>
            </a:r>
            <a:r>
              <a:rPr lang="en-US" i="0" baseline="0" dirty="0" smtClean="0"/>
              <a:t>Rockville, MD: NIH. Available at: </a:t>
            </a:r>
            <a:r>
              <a:rPr lang="en-US" dirty="0" smtClean="0">
                <a:hlinkClick r:id="rId3"/>
              </a:rPr>
              <a:t>https://www.niaaa.nih.gov/sites/default/files/publications/AlcoholFactsAndStats.pdf</a:t>
            </a:r>
            <a:r>
              <a:rPr lang="en-US" dirty="0" smtClean="0"/>
              <a:t>.</a:t>
            </a:r>
          </a:p>
          <a:p>
            <a:endParaRPr lang="en-US" dirty="0" smtClean="0"/>
          </a:p>
          <a:p>
            <a:r>
              <a:rPr lang="en-US" dirty="0" smtClean="0"/>
              <a:t>Tapper, E., &amp; Parikh, N.D.</a:t>
            </a:r>
            <a:r>
              <a:rPr lang="en-US" baseline="0" dirty="0" smtClean="0"/>
              <a:t> (2018). Mortality due to cirrhosis and liver cancer in the United States, 1999-2016: Observational study. </a:t>
            </a:r>
            <a:r>
              <a:rPr lang="en-US" i="1" baseline="0" dirty="0" smtClean="0"/>
              <a:t>British Medical Journal, 362</a:t>
            </a:r>
            <a:r>
              <a:rPr lang="en-US" i="0" baseline="0" dirty="0" smtClean="0"/>
              <a:t>, k2817.</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47</a:t>
            </a:fld>
            <a:endParaRPr lang="en-US"/>
          </a:p>
        </p:txBody>
      </p:sp>
    </p:spTree>
    <p:extLst>
      <p:ext uri="{BB962C8B-B14F-4D97-AF65-F5344CB8AC3E}">
        <p14:creationId xmlns:p14="http://schemas.microsoft.com/office/powerpoint/2010/main" val="670348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graphic presents the relationship between</a:t>
            </a:r>
            <a:r>
              <a:rPr lang="en-US" baseline="0" dirty="0" smtClean="0"/>
              <a:t> rising blood alcohol concentration (BAC) and the level of impairment in the individual. As BAC increases, so do the effects of alcohol. Even at very low BACs a person can exhibit mild impairment in speech, memory, attention, etc.</a:t>
            </a:r>
          </a:p>
          <a:p>
            <a:endParaRPr lang="en-US" dirty="0" smtClean="0"/>
          </a:p>
          <a:p>
            <a:r>
              <a:rPr lang="en-US" b="1" dirty="0" smtClean="0"/>
              <a:t>REFERENCE</a:t>
            </a:r>
          </a:p>
          <a:p>
            <a:r>
              <a:rPr lang="en-US" baseline="0" dirty="0" smtClean="0"/>
              <a:t>National Institute on Alcohol Abuse and Alcoholism (NIAAA). </a:t>
            </a:r>
            <a:r>
              <a:rPr lang="en-US" i="1" baseline="0" dirty="0" smtClean="0"/>
              <a:t>Understanding the Dangers of Alcohol Overdose</a:t>
            </a:r>
            <a:r>
              <a:rPr lang="en-US" baseline="0" dirty="0" smtClean="0"/>
              <a:t>. Available at: </a:t>
            </a:r>
            <a:r>
              <a:rPr lang="en-US" dirty="0" smtClean="0">
                <a:hlinkClick r:id="rId3"/>
              </a:rPr>
              <a:t>https://www.niaaa.nih.gov/sites/default/files/publications/overdoseFact_2018.pdf</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48</a:t>
            </a:fld>
            <a:endParaRPr lang="en-US"/>
          </a:p>
        </p:txBody>
      </p:sp>
    </p:spTree>
    <p:extLst>
      <p:ext uri="{BB962C8B-B14F-4D97-AF65-F5344CB8AC3E}">
        <p14:creationId xmlns:p14="http://schemas.microsoft.com/office/powerpoint/2010/main" val="3126789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defRPr/>
            </a:pPr>
            <a:r>
              <a:rPr lang="en-US" sz="1200" b="1" dirty="0" smtClean="0"/>
              <a:t>TRANSITION SLIDE</a:t>
            </a:r>
          </a:p>
          <a:p>
            <a:pPr>
              <a:defRPr/>
            </a:pPr>
            <a:r>
              <a:rPr lang="en-US" sz="1200" dirty="0" smtClean="0"/>
              <a:t>The next portion of the presentation (Part 3) corresponds to the relationship between alcohol use and HIV/AIDS.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49</a:t>
            </a:fld>
            <a:endParaRPr lang="en-US"/>
          </a:p>
        </p:txBody>
      </p:sp>
    </p:spTree>
    <p:extLst>
      <p:ext uri="{BB962C8B-B14F-4D97-AF65-F5344CB8AC3E}">
        <p14:creationId xmlns:p14="http://schemas.microsoft.com/office/powerpoint/2010/main" val="38406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INSTRUCTIONS</a:t>
            </a:r>
          </a:p>
          <a:p>
            <a:r>
              <a:rPr lang="en-US" sz="1200" dirty="0" smtClean="0"/>
              <a:t>Briefly review each of the educational objectives with the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b="1" baseline="0" dirty="0" smtClean="0"/>
              <a:t> CREDIT</a:t>
            </a:r>
          </a:p>
          <a:p>
            <a:r>
              <a:rPr lang="en-US" baseline="0" dirty="0" smtClean="0"/>
              <a:t>Purchased image, Adobe Stock, 2019.</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a:t>
            </a:fld>
            <a:endParaRPr lang="en-US"/>
          </a:p>
        </p:txBody>
      </p:sp>
    </p:spTree>
    <p:extLst>
      <p:ext uri="{BB962C8B-B14F-4D97-AF65-F5344CB8AC3E}">
        <p14:creationId xmlns:p14="http://schemas.microsoft.com/office/powerpoint/2010/main" val="2187383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depicts the breakdown</a:t>
            </a:r>
            <a:r>
              <a:rPr lang="en-US" baseline="0" dirty="0" smtClean="0"/>
              <a:t> of new HIV diagnoses (in 2017). With regards to the most prevalent transmission category, the majority of new HIV diagnoses were among gay and bisexual men, followed by heterosexual men and women. At the end of 2015, there were an estimated 1,122,900 people living with HIV in the United States.</a:t>
            </a:r>
          </a:p>
          <a:p>
            <a:endParaRPr lang="en-US" baseline="0" dirty="0" smtClean="0"/>
          </a:p>
          <a:p>
            <a:r>
              <a:rPr lang="en-US" b="1" baseline="0" dirty="0" smtClean="0"/>
              <a:t>REFERENCE</a:t>
            </a:r>
            <a:r>
              <a:rPr lang="en-US" baseline="0" dirty="0" smtClean="0"/>
              <a:t/>
            </a:r>
            <a:br>
              <a:rPr lang="en-US" baseline="0" dirty="0" smtClean="0"/>
            </a:br>
            <a:r>
              <a:rPr lang="en-US" baseline="0" dirty="0" smtClean="0"/>
              <a:t>Centers for Disease Control and Prevention (CDC). (2019). </a:t>
            </a:r>
            <a:r>
              <a:rPr lang="en-US" i="1" baseline="0" dirty="0" smtClean="0"/>
              <a:t>HIV in the United States and Dependent Areas. </a:t>
            </a:r>
            <a:r>
              <a:rPr lang="en-US" i="0" baseline="0" dirty="0" smtClean="0"/>
              <a:t>Available at: </a:t>
            </a:r>
            <a:r>
              <a:rPr lang="en-US" dirty="0" smtClean="0">
                <a:hlinkClick r:id="rId3"/>
              </a:rPr>
              <a:t>https://www.cdc.gov/hiv/pdf/statistics/overview/cdc-hiv-us-ataglance.pdf</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50</a:t>
            </a:fld>
            <a:endParaRPr lang="en-US"/>
          </a:p>
        </p:txBody>
      </p:sp>
    </p:spTree>
    <p:extLst>
      <p:ext uri="{BB962C8B-B14F-4D97-AF65-F5344CB8AC3E}">
        <p14:creationId xmlns:p14="http://schemas.microsoft.com/office/powerpoint/2010/main" val="3601992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number of new HIV diagnoses</a:t>
            </a:r>
            <a:r>
              <a:rPr lang="en-US" baseline="0" dirty="0" smtClean="0"/>
              <a:t> for the most affected sub-populations. The highest numbers were seen among black men who have sex with men (MSM), followed by Hispanic/Latino male-to-male sexual contact, White MSM, and black heterosexual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b="1" baseline="0" dirty="0" smtClean="0"/>
              <a:t>REFERENCE</a:t>
            </a:r>
            <a:r>
              <a:rPr lang="en-US" baseline="0" dirty="0" smtClean="0"/>
              <a:t/>
            </a:r>
            <a:br>
              <a:rPr lang="en-US" baseline="0" dirty="0" smtClean="0"/>
            </a:br>
            <a:r>
              <a:rPr lang="en-US" baseline="0" dirty="0" smtClean="0"/>
              <a:t>Centers for Disease Control and Prevention (CDC). (2019). </a:t>
            </a:r>
            <a:r>
              <a:rPr lang="en-US" i="1" baseline="0" dirty="0" smtClean="0"/>
              <a:t>HIV in the United States and Dependent Areas. </a:t>
            </a:r>
            <a:r>
              <a:rPr lang="en-US" i="0" baseline="0" dirty="0" smtClean="0"/>
              <a:t>Available at: </a:t>
            </a:r>
            <a:r>
              <a:rPr lang="en-US" dirty="0" smtClean="0">
                <a:hlinkClick r:id="rId3"/>
              </a:rPr>
              <a:t>https://www.cdc.gov/hiv/pdf/statistics/overview/cdc-hiv-us-ataglance.pdf</a:t>
            </a:r>
            <a:r>
              <a:rPr lang="en-US" dirty="0" smtClean="0"/>
              <a: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51</a:t>
            </a:fld>
            <a:endParaRPr lang="en-US"/>
          </a:p>
        </p:txBody>
      </p:sp>
    </p:spTree>
    <p:extLst>
      <p:ext uri="{BB962C8B-B14F-4D97-AF65-F5344CB8AC3E}">
        <p14:creationId xmlns:p14="http://schemas.microsoft.com/office/powerpoint/2010/main" val="4202551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age group with the greatest number of new HIV diagnoses was the 25-34 age group, followed by 13-24 year olds and then 35-44 year olds.</a:t>
            </a:r>
            <a:endParaRPr lang="en-US" dirty="0" smtClean="0"/>
          </a:p>
          <a:p>
            <a:endParaRPr lang="en-US" b="1" baseline="0" dirty="0" smtClean="0"/>
          </a:p>
          <a:p>
            <a:r>
              <a:rPr lang="en-US" b="1" baseline="0" dirty="0" smtClean="0"/>
              <a:t>REFERENCE</a:t>
            </a:r>
            <a:r>
              <a:rPr lang="en-US" baseline="0" dirty="0" smtClean="0"/>
              <a:t/>
            </a:r>
            <a:br>
              <a:rPr lang="en-US" baseline="0" dirty="0" smtClean="0"/>
            </a:br>
            <a:r>
              <a:rPr lang="en-US" baseline="0" dirty="0" smtClean="0"/>
              <a:t>Centers for Disease Control and Prevention (CDC). (2019). </a:t>
            </a:r>
            <a:r>
              <a:rPr lang="en-US" i="1" baseline="0" dirty="0" smtClean="0"/>
              <a:t>HIV in the United States and Dependent Areas. </a:t>
            </a:r>
            <a:r>
              <a:rPr lang="en-US" i="0" baseline="0" dirty="0" smtClean="0"/>
              <a:t>Available at: </a:t>
            </a:r>
            <a:r>
              <a:rPr lang="en-US" dirty="0" smtClean="0">
                <a:hlinkClick r:id="rId3"/>
              </a:rPr>
              <a:t>https://www.cdc.gov/hiv/pdf/statistics/overview/cdc-hiv-us-ataglance.pdf</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52</a:t>
            </a:fld>
            <a:endParaRPr lang="en-US"/>
          </a:p>
        </p:txBody>
      </p:sp>
    </p:spTree>
    <p:extLst>
      <p:ext uri="{BB962C8B-B14F-4D97-AF65-F5344CB8AC3E}">
        <p14:creationId xmlns:p14="http://schemas.microsoft.com/office/powerpoint/2010/main" val="13889652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Reductions</a:t>
            </a:r>
            <a:r>
              <a:rPr lang="en-US" baseline="0" dirty="0" smtClean="0"/>
              <a:t> were seen in many transmission categories, including among people who inject drugs (PWID), gay and bisexual men who inject drugs, heterosexuals, and white gay and bisexual men. The category in which the number of HIV diagnoses increased was among Hispanic/Latino gay and bisexual men. Diagnoses remained stable among gay and bisexual men overall and among African American gay and bisexual men.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r>
              <a:rPr lang="en-US" baseline="0" dirty="0" smtClean="0"/>
              <a:t/>
            </a:r>
            <a:br>
              <a:rPr lang="en-US" baseline="0" dirty="0" smtClean="0"/>
            </a:br>
            <a:r>
              <a:rPr lang="en-US" baseline="0" dirty="0" smtClean="0"/>
              <a:t>Centers for Disease Control and Prevention (CDC). (2019). </a:t>
            </a:r>
            <a:r>
              <a:rPr lang="en-US" i="1" baseline="0" dirty="0" smtClean="0"/>
              <a:t>HIV in the United States and Dependent Areas. </a:t>
            </a:r>
            <a:r>
              <a:rPr lang="en-US" i="0" baseline="0" dirty="0" smtClean="0"/>
              <a:t>Available at: </a:t>
            </a:r>
            <a:r>
              <a:rPr lang="en-US" dirty="0" smtClean="0">
                <a:hlinkClick r:id="rId3"/>
              </a:rPr>
              <a:t>https://www.cdc.gov/hiv/pdf/statistics/overview/cdc-hiv-us-ataglance.pdf</a:t>
            </a:r>
            <a:r>
              <a:rPr lang="en-US" dirty="0" smtClean="0"/>
              <a: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53</a:t>
            </a:fld>
            <a:endParaRPr lang="en-US"/>
          </a:p>
        </p:txBody>
      </p:sp>
    </p:spTree>
    <p:extLst>
      <p:ext uri="{BB962C8B-B14F-4D97-AF65-F5344CB8AC3E}">
        <p14:creationId xmlns:p14="http://schemas.microsoft.com/office/powerpoint/2010/main" val="3994331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CDC infographic presents data on HIV testing gathered as part of the 2016-2017 Behavioral Risk Factor Surveillance System. One in seven people with HIV do not know they are infected with the virus. More screening is needed, as evidenced by the fact that 60% of U.S. adults have never had an HIV test, and 70% of those with higher HIV risk were not tested in the past year. Everyone should be tested at least once in their lives, and those with higher risk should be tested annually.</a:t>
            </a:r>
            <a:endParaRPr lang="en-US" dirty="0" smtClean="0"/>
          </a:p>
          <a:p>
            <a:endParaRPr lang="en-US" dirty="0" smtClean="0"/>
          </a:p>
          <a:p>
            <a:r>
              <a:rPr lang="en-US" b="1" dirty="0" smtClean="0"/>
              <a:t>REFERENCE</a:t>
            </a:r>
          </a:p>
          <a:p>
            <a:r>
              <a:rPr lang="en-US" dirty="0" err="1" smtClean="0"/>
              <a:t>Pitasi</a:t>
            </a:r>
            <a:r>
              <a:rPr lang="en-US" dirty="0" smtClean="0"/>
              <a:t>,</a:t>
            </a:r>
            <a:r>
              <a:rPr lang="en-US" baseline="0" dirty="0" smtClean="0"/>
              <a:t> M.A., Delaney, K.P., Brooks, J.T., </a:t>
            </a:r>
            <a:r>
              <a:rPr lang="en-US" baseline="0" dirty="0" err="1" smtClean="0"/>
              <a:t>DiNenno</a:t>
            </a:r>
            <a:r>
              <a:rPr lang="en-US" baseline="0" dirty="0" smtClean="0"/>
              <a:t>, E.A., Johnson, S.D., &amp; Prejean, J. (2019). HIV testing in 50 local jurisdictions accounting for the majority of new HIV diagnoses and seven states with disproportionate occurrence of HIV in rural areas, 2016-2017. </a:t>
            </a:r>
            <a:r>
              <a:rPr lang="en-US" i="1" baseline="0" dirty="0" smtClean="0"/>
              <a:t>MMWR, 68</a:t>
            </a:r>
            <a:r>
              <a:rPr lang="en-US" i="0" baseline="0" dirty="0" smtClean="0"/>
              <a:t>(25), 561-573.</a:t>
            </a:r>
            <a:endParaRPr lang="en-US" baseline="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54</a:t>
            </a:fld>
            <a:endParaRPr lang="en-US"/>
          </a:p>
        </p:txBody>
      </p:sp>
    </p:spTree>
    <p:extLst>
      <p:ext uri="{BB962C8B-B14F-4D97-AF65-F5344CB8AC3E}">
        <p14:creationId xmlns:p14="http://schemas.microsoft.com/office/powerpoint/2010/main" val="1135298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HIV Care</a:t>
            </a:r>
            <a:r>
              <a:rPr lang="en-US" baseline="0" dirty="0" smtClean="0"/>
              <a:t> Continuum, also known as the HIV Treatment Cascade, is a model developed by Dr. Edward Gardner and colleagues in 2011 that outlines the sequential steps of HIV medical care that people living with HIV go through from initial diagnosis to viral suppression. The top image depicts the care continuum. The bottom image shows where improvements are needed in the care continuum. According to recent data available from the CDC, of the 1.2 million people living with HIV in the U.S. in 2011, 86% were diagnosed, 40% were engaged in HIV medical care, 37% were prescribed ART, and 30% had achieved viral suppression. Stated in another way, only 3 in 10 people living with HIV had the virus under control.</a:t>
            </a:r>
          </a:p>
          <a:p>
            <a:endParaRPr lang="en-US" baseline="0" dirty="0" smtClean="0"/>
          </a:p>
          <a:p>
            <a:r>
              <a:rPr lang="en-US" b="1" baseline="0" dirty="0" smtClean="0"/>
              <a:t>REFERENCE</a:t>
            </a:r>
          </a:p>
          <a:p>
            <a:r>
              <a:rPr lang="en-US" baseline="0" dirty="0" smtClean="0"/>
              <a:t>HIV.gov. (2016). </a:t>
            </a:r>
            <a:r>
              <a:rPr lang="en-US" i="1" baseline="0" dirty="0" smtClean="0"/>
              <a:t>What is the HIV Care Continuum? </a:t>
            </a:r>
            <a:r>
              <a:rPr lang="en-US" baseline="0" dirty="0" smtClean="0"/>
              <a:t>Available at: </a:t>
            </a:r>
            <a:r>
              <a:rPr lang="en-US" dirty="0" smtClean="0">
                <a:hlinkClick r:id="rId3"/>
              </a:rPr>
              <a:t>https://www.hiv.gov/federal-response/policies-issues/hiv-aids-care-continuum</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55</a:t>
            </a:fld>
            <a:endParaRPr lang="en-US"/>
          </a:p>
        </p:txBody>
      </p:sp>
    </p:spTree>
    <p:extLst>
      <p:ext uri="{BB962C8B-B14F-4D97-AF65-F5344CB8AC3E}">
        <p14:creationId xmlns:p14="http://schemas.microsoft.com/office/powerpoint/2010/main" val="2474341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 analysis conducted by the CDC in 2014, among the nearly 840,000 people who had not achieved viral suppression (~70%), 20% did not know they were infected, 66% had been diagnosed but were not engaged in regular HIV medical care, 4% were in HIV care, but not prescribed ART, and 10% had been prescribed ART, but had not yet achieved viral suppression.</a:t>
            </a:r>
          </a:p>
          <a:p>
            <a:endParaRPr lang="en-US" baseline="0" dirty="0" smtClean="0"/>
          </a:p>
          <a:p>
            <a:r>
              <a:rPr lang="en-US" sz="1200" b="0" i="1" kern="1200" dirty="0" smtClean="0">
                <a:solidFill>
                  <a:schemeClr val="tx1"/>
                </a:solidFill>
                <a:effectLst/>
                <a:latin typeface="+mn-lt"/>
                <a:ea typeface="+mn-ea"/>
                <a:cs typeface="+mn-cs"/>
              </a:rPr>
              <a:t>“This underscores the importance of continued and intensified efforts to reach more people with testing and to make sure that those with the virus receive prompt, ongoing care and treatment to help them live longer, healthier lives and prevent the spread of HIV to others.”</a:t>
            </a:r>
          </a:p>
          <a:p>
            <a:endParaRPr lang="en-US" sz="1200" b="0" i="0" kern="1200" dirty="0" smtClean="0">
              <a:solidFill>
                <a:schemeClr val="tx1"/>
              </a:solidFill>
              <a:effectLst/>
              <a:latin typeface="+mn-lt"/>
              <a:ea typeface="+mn-ea"/>
              <a:cs typeface="+mn-cs"/>
            </a:endParaRPr>
          </a:p>
          <a:p>
            <a:r>
              <a:rPr lang="en-US" b="1" baseline="0" dirty="0" smtClean="0"/>
              <a:t>REFERENCE</a:t>
            </a:r>
          </a:p>
          <a:p>
            <a:r>
              <a:rPr lang="en-US" baseline="0" dirty="0" smtClean="0"/>
              <a:t>HIV.gov. (2016). </a:t>
            </a:r>
            <a:r>
              <a:rPr lang="en-US" i="1" baseline="0" dirty="0" smtClean="0"/>
              <a:t>What is the HIV Care Continuum? </a:t>
            </a:r>
            <a:r>
              <a:rPr lang="en-US" baseline="0" dirty="0" smtClean="0"/>
              <a:t>Available at: </a:t>
            </a:r>
            <a:r>
              <a:rPr lang="en-US" dirty="0" smtClean="0">
                <a:hlinkClick r:id="rId3"/>
              </a:rPr>
              <a:t>https://www.hiv.gov/federal-response/policies-issues/hiv-aids-care-continuum</a:t>
            </a:r>
            <a:r>
              <a:rPr lang="en-US" dirty="0" smtClean="0"/>
              <a:t>.</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56</a:t>
            </a:fld>
            <a:endParaRPr lang="en-US"/>
          </a:p>
        </p:txBody>
      </p:sp>
    </p:spTree>
    <p:extLst>
      <p:ext uri="{BB962C8B-B14F-4D97-AF65-F5344CB8AC3E}">
        <p14:creationId xmlns:p14="http://schemas.microsoft.com/office/powerpoint/2010/main" val="1004346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every 100</a:t>
            </a:r>
            <a:r>
              <a:rPr lang="en-US" baseline="0" dirty="0" smtClean="0"/>
              <a:t> people living with HIV in 2015, 63 received some HIV care; 49 were retained in care; and 51 were virally suppressed. </a:t>
            </a:r>
            <a:r>
              <a:rPr lang="en-US" dirty="0" smtClean="0"/>
              <a:t>At</a:t>
            </a:r>
            <a:r>
              <a:rPr lang="en-US" baseline="0" dirty="0" smtClean="0"/>
              <a:t> the end of 2015, there were 1.12 million people living with HIV in the United States. Of those, about 15% had not received a diagnosis (162,500). Young people are most likely to be unaware of their HIV status. In 2016, there were 15,807 deaths among people diagnosed with HIV in the United States.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REFERENCE</a:t>
            </a:r>
            <a:r>
              <a:rPr lang="en-US" baseline="0" dirty="0" smtClean="0"/>
              <a:t/>
            </a:r>
            <a:br>
              <a:rPr lang="en-US" baseline="0" dirty="0" smtClean="0"/>
            </a:br>
            <a:r>
              <a:rPr lang="en-US" baseline="0" dirty="0" smtClean="0"/>
              <a:t>Centers for Disease Control and Prevention (CDC). (2019). </a:t>
            </a:r>
            <a:r>
              <a:rPr lang="en-US" i="1" baseline="0" dirty="0" smtClean="0"/>
              <a:t>HIV in the United States and Dependent Areas. </a:t>
            </a:r>
            <a:r>
              <a:rPr lang="en-US" i="0" baseline="0" dirty="0" smtClean="0"/>
              <a:t>Available at: </a:t>
            </a:r>
            <a:r>
              <a:rPr lang="en-US" dirty="0" smtClean="0">
                <a:hlinkClick r:id="rId3"/>
              </a:rPr>
              <a:t>https://www.cdc.gov/hiv/pdf/statistics/overview/cdc-hiv-us-ataglance.pdf</a:t>
            </a:r>
            <a:r>
              <a:rPr lang="en-US" dirty="0" smtClean="0"/>
              <a:t>.</a:t>
            </a:r>
          </a:p>
        </p:txBody>
      </p:sp>
      <p:sp>
        <p:nvSpPr>
          <p:cNvPr id="4" name="Slide Number Placeholder 3"/>
          <p:cNvSpPr>
            <a:spLocks noGrp="1"/>
          </p:cNvSpPr>
          <p:nvPr>
            <p:ph type="sldNum" sz="quarter" idx="10"/>
          </p:nvPr>
        </p:nvSpPr>
        <p:spPr/>
        <p:txBody>
          <a:bodyPr/>
          <a:lstStyle/>
          <a:p>
            <a:fld id="{575D7FEA-F1AC-4247-9782-F71625EE9F2B}" type="slidenum">
              <a:rPr lang="en-US" smtClean="0"/>
              <a:t>57</a:t>
            </a:fld>
            <a:endParaRPr lang="en-US"/>
          </a:p>
        </p:txBody>
      </p:sp>
    </p:spTree>
    <p:extLst>
      <p:ext uri="{BB962C8B-B14F-4D97-AF65-F5344CB8AC3E}">
        <p14:creationId xmlns:p14="http://schemas.microsoft.com/office/powerpoint/2010/main" val="1294298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By 2020, 90% of all people living with HIV will know their HIV status. By 2020, 90% of all people with diagnosed HIV infection will receive sustained antiretroviral therapy. By 2020, 90% of all people receiving antiretroviral therapy will have viral suppression.</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REFERENCE</a:t>
            </a:r>
          </a:p>
          <a:p>
            <a:r>
              <a:rPr lang="en-US" sz="1200" b="0" i="0" kern="1200" dirty="0" smtClean="0">
                <a:solidFill>
                  <a:schemeClr val="tx1"/>
                </a:solidFill>
                <a:effectLst/>
                <a:latin typeface="+mn-lt"/>
                <a:ea typeface="+mn-ea"/>
                <a:cs typeface="+mn-cs"/>
              </a:rPr>
              <a:t>UNAIDS.</a:t>
            </a:r>
            <a:r>
              <a:rPr lang="en-US" sz="1200" b="0" i="0" kern="1200" baseline="0" dirty="0" smtClean="0">
                <a:solidFill>
                  <a:schemeClr val="tx1"/>
                </a:solidFill>
                <a:effectLst/>
                <a:latin typeface="+mn-lt"/>
                <a:ea typeface="+mn-ea"/>
                <a:cs typeface="+mn-cs"/>
              </a:rPr>
              <a:t> (2017). </a:t>
            </a:r>
            <a:r>
              <a:rPr lang="en-US" sz="1200" b="0" i="1" kern="1200" baseline="0" dirty="0" smtClean="0">
                <a:solidFill>
                  <a:schemeClr val="tx1"/>
                </a:solidFill>
                <a:effectLst/>
                <a:latin typeface="+mn-lt"/>
                <a:ea typeface="+mn-ea"/>
                <a:cs typeface="+mn-cs"/>
              </a:rPr>
              <a:t>90-90-90 – An Ambitious Treatment Target to End the AIDS Epidemic</a:t>
            </a:r>
            <a:r>
              <a:rPr lang="en-US" sz="1200" b="0" i="0" kern="1200" baseline="0" dirty="0" smtClean="0">
                <a:solidFill>
                  <a:schemeClr val="tx1"/>
                </a:solidFill>
                <a:effectLst/>
                <a:latin typeface="+mn-lt"/>
                <a:ea typeface="+mn-ea"/>
                <a:cs typeface="+mn-cs"/>
              </a:rPr>
              <a:t>. Available at: </a:t>
            </a:r>
            <a:r>
              <a:rPr lang="en-US" dirty="0" smtClean="0">
                <a:hlinkClick r:id="rId3"/>
              </a:rPr>
              <a:t>https://www.unaids.org/en/resources/documents/2017/90-90-90</a:t>
            </a:r>
            <a:r>
              <a:rPr lang="en-US" dirty="0" smtClean="0"/>
              <a:t>.</a:t>
            </a:r>
          </a:p>
        </p:txBody>
      </p:sp>
      <p:sp>
        <p:nvSpPr>
          <p:cNvPr id="4" name="Slide Number Placeholder 3"/>
          <p:cNvSpPr>
            <a:spLocks noGrp="1"/>
          </p:cNvSpPr>
          <p:nvPr>
            <p:ph type="sldNum" sz="quarter" idx="10"/>
          </p:nvPr>
        </p:nvSpPr>
        <p:spPr/>
        <p:txBody>
          <a:bodyPr/>
          <a:lstStyle/>
          <a:p>
            <a:fld id="{575D7FEA-F1AC-4247-9782-F71625EE9F2B}" type="slidenum">
              <a:rPr lang="en-US" smtClean="0"/>
              <a:t>58</a:t>
            </a:fld>
            <a:endParaRPr lang="en-US"/>
          </a:p>
        </p:txBody>
      </p:sp>
    </p:spTree>
    <p:extLst>
      <p:ext uri="{BB962C8B-B14F-4D97-AF65-F5344CB8AC3E}">
        <p14:creationId xmlns:p14="http://schemas.microsoft.com/office/powerpoint/2010/main" val="1435321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July 10, 2019, the U.S. Department of Health and Human Services released Guidelines for the Use of Antiretroviral Agents in Adults and Adolescents with HIV. In a section on considerations for antiretroviral use in special patient populations, key considerations and recommendations were provided for people with SUD and HIV. This slide and the next slide feature those key considerations and recommendations. Additional information is available at: </a:t>
            </a:r>
            <a:r>
              <a:rPr lang="en-US" dirty="0" smtClean="0">
                <a:hlinkClick r:id="rId3"/>
              </a:rPr>
              <a:t>https://aidsinfo.nih.gov/guidelines/html/1/adult-and-adolescent-arv/22/substance-use-disorders-and-hiv</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r>
            <a:br>
              <a:rPr lang="en-US" dirty="0" smtClean="0"/>
            </a:br>
            <a:r>
              <a:rPr lang="en-US" dirty="0" smtClean="0"/>
              <a:t>U.S. Department of Health and Human Services. (2019).</a:t>
            </a:r>
            <a:r>
              <a:rPr lang="en-US" baseline="0" dirty="0" smtClean="0"/>
              <a:t> </a:t>
            </a:r>
            <a:r>
              <a:rPr lang="en-US" i="1" baseline="0" dirty="0" smtClean="0"/>
              <a:t>Guidelines for the Use of Antiretroviral Agents in Adults and Adolescents Living with HIV. </a:t>
            </a:r>
            <a:r>
              <a:rPr lang="en-US" i="0" baseline="0" dirty="0" smtClean="0"/>
              <a:t>Downloaded on July 11, 2019 from: https://aidsinfo.nih.gov/guidelines.</a:t>
            </a:r>
            <a:endParaRPr lang="en-US" dirty="0" smtClean="0"/>
          </a:p>
          <a:p>
            <a:endParaRPr lang="en-US" dirty="0" smtClean="0"/>
          </a:p>
          <a:p>
            <a:endParaRPr lang="en-US" dirty="0" smtClean="0"/>
          </a:p>
          <a:p>
            <a:pPr>
              <a:defRPr/>
            </a:pP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59</a:t>
            </a:fld>
            <a:endParaRPr lang="en-US"/>
          </a:p>
        </p:txBody>
      </p:sp>
    </p:spTree>
    <p:extLst>
      <p:ext uri="{BB962C8B-B14F-4D97-AF65-F5344CB8AC3E}">
        <p14:creationId xmlns:p14="http://schemas.microsoft.com/office/powerpoint/2010/main" val="187873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defRPr/>
            </a:pPr>
            <a:r>
              <a:rPr lang="en-US" sz="1200" b="1" dirty="0" smtClean="0"/>
              <a:t>INSTRUCTIONS</a:t>
            </a:r>
          </a:p>
          <a:p>
            <a:pPr>
              <a:defRPr/>
            </a:pPr>
            <a:r>
              <a:rPr lang="en-US" sz="1200" dirty="0" smtClean="0"/>
              <a:t>The purpose of the following five questions is to test the current level of alcohol and HIV</a:t>
            </a:r>
            <a:r>
              <a:rPr lang="en-US" sz="1200" baseline="0" dirty="0" smtClean="0"/>
              <a:t> </a:t>
            </a:r>
            <a:r>
              <a:rPr lang="en-US" sz="1200" dirty="0" smtClean="0"/>
              <a:t>knowledge amongst training participants. The five questions are formatted as either multiple choice or true/false questions. Read each question and the possible responses aloud, and give training participants time to jot down their response before moving on to the next question. </a:t>
            </a:r>
            <a:r>
              <a:rPr lang="en-US" sz="1200" b="1" u="sng" dirty="0" smtClean="0"/>
              <a:t>Do not</a:t>
            </a:r>
            <a:r>
              <a:rPr lang="en-US" sz="1200" b="1" dirty="0" smtClean="0"/>
              <a:t> </a:t>
            </a:r>
            <a:r>
              <a:rPr lang="en-US" sz="1200" dirty="0" smtClean="0"/>
              <a:t>reveal the answers to the questions until the end of the training session (when you re-administer the questions that appear on slides 121-125).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t>
            </a:r>
            <a:r>
              <a:rPr lang="en-US" dirty="0" err="1" smtClean="0"/>
              <a:t>n.d.</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6</a:t>
            </a:fld>
            <a:endParaRPr lang="en-US"/>
          </a:p>
        </p:txBody>
      </p:sp>
    </p:spTree>
    <p:extLst>
      <p:ext uri="{BB962C8B-B14F-4D97-AF65-F5344CB8AC3E}">
        <p14:creationId xmlns:p14="http://schemas.microsoft.com/office/powerpoint/2010/main" val="4106733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A complex relationship exists between alcohol use</a:t>
            </a:r>
            <a:r>
              <a:rPr lang="en-US" sz="1200" baseline="0" dirty="0" smtClean="0"/>
              <a:t> </a:t>
            </a:r>
            <a:r>
              <a:rPr lang="en-US" sz="1200" dirty="0" smtClean="0"/>
              <a:t>and HIV. Alcohol use is common among people at risk for HIV and has a central modifiable effect on their health outcomes, especially now that those with HIV are living longer with the disease. Up to 50% of adults with HIV infection have a history of alcohol problems (3,4). Alcohol use among people with HIV can affect medication adherence and antiretroviral resistance, as well as increase risky sexual behavior. </a:t>
            </a:r>
          </a:p>
          <a:p>
            <a:pPr>
              <a:defRPr/>
            </a:pPr>
            <a:endParaRPr lang="en-US" sz="1200" dirty="0" smtClean="0"/>
          </a:p>
          <a:p>
            <a:pPr>
              <a:defRPr/>
            </a:pPr>
            <a:r>
              <a:rPr lang="en-US" sz="1200" dirty="0" smtClean="0"/>
              <a:t>Heterosexual sex is now a primary route for HIV transmission. Alcohol use is one of the factors that increases the risk of HIV transmission among heterosexuals. Particularly among women, a strong association has been seen between alcohol and other drug abuse, infection with HIV, and progression to AIDS (5). Although additional studies are needed to further define alcohol use patterns among infected and at-risk people, it is clear that alcohol use is closely intertwined with the spread of HIV. </a:t>
            </a:r>
          </a:p>
          <a:p>
            <a:pPr>
              <a:defRPr/>
            </a:pPr>
            <a:endParaRPr lang="en-US" sz="1200" dirty="0" smtClean="0"/>
          </a:p>
          <a:p>
            <a:pPr>
              <a:defRPr/>
            </a:pPr>
            <a:r>
              <a:rPr lang="en-US" sz="1200" dirty="0" smtClean="0"/>
              <a:t>A history of heavy alcohol use has been correlated with a lifetime tendency toward high-risk sexual behaviors, including multiple sex partners, unprotected intercourse, sex with high-risk partners (e.g., people</a:t>
            </a:r>
            <a:r>
              <a:rPr lang="en-US" sz="1200" baseline="0" dirty="0" smtClean="0"/>
              <a:t> who inject drug, sex workers</a:t>
            </a:r>
            <a:r>
              <a:rPr lang="en-US" sz="1200" dirty="0" smtClean="0"/>
              <a:t>), and the exchange of sex for money or drugs (6-9). </a:t>
            </a:r>
          </a:p>
          <a:p>
            <a:pPr>
              <a:defRPr/>
            </a:pPr>
            <a:endParaRPr lang="en-US" sz="1200" dirty="0" smtClean="0"/>
          </a:p>
          <a:p>
            <a:r>
              <a:rPr lang="en-US" sz="1200" b="1" dirty="0" smtClean="0"/>
              <a:t>Additional</a:t>
            </a:r>
            <a:r>
              <a:rPr lang="en-US" sz="1200" b="1" baseline="0" dirty="0" smtClean="0"/>
              <a:t> Information for the Trainer(s)</a:t>
            </a:r>
            <a:endParaRPr lang="en-US" sz="1200" b="1" dirty="0" smtClean="0"/>
          </a:p>
          <a:p>
            <a:r>
              <a:rPr lang="en-US" sz="1200" dirty="0" smtClean="0"/>
              <a:t>People who drink alcohol tend to </a:t>
            </a:r>
            <a:r>
              <a:rPr lang="en-US" sz="1200" dirty="0" smtClean="0">
                <a:solidFill>
                  <a:srgbClr val="FFFF00"/>
                </a:solidFill>
              </a:rPr>
              <a:t>delay getting tested </a:t>
            </a:r>
            <a:r>
              <a:rPr lang="en-US" sz="1200" dirty="0" smtClean="0"/>
              <a:t>for HIV and, if they do test positive, tend to </a:t>
            </a:r>
            <a:r>
              <a:rPr lang="en-US" sz="1200" dirty="0" smtClean="0">
                <a:solidFill>
                  <a:srgbClr val="FFFF00"/>
                </a:solidFill>
              </a:rPr>
              <a:t>postpone seeking treatment.  And w</a:t>
            </a:r>
            <a:r>
              <a:rPr lang="en-US" sz="1200" dirty="0" smtClean="0"/>
              <a:t>hen receiving HIV treatment, alcohol abusers may have </a:t>
            </a:r>
            <a:r>
              <a:rPr lang="en-US" sz="1200" dirty="0" smtClean="0">
                <a:solidFill>
                  <a:srgbClr val="FFFF00"/>
                </a:solidFill>
              </a:rPr>
              <a:t>difficulty following a</a:t>
            </a:r>
            <a:r>
              <a:rPr lang="en-US" sz="1200" baseline="0" dirty="0" smtClean="0">
                <a:solidFill>
                  <a:srgbClr val="FFFF00"/>
                </a:solidFill>
              </a:rPr>
              <a:t> </a:t>
            </a:r>
            <a:r>
              <a:rPr lang="en-US" sz="1200" dirty="0" smtClean="0"/>
              <a:t>complex medication regimen. </a:t>
            </a:r>
          </a:p>
          <a:p>
            <a:pPr>
              <a:defRPr/>
            </a:pPr>
            <a:endParaRPr lang="en-US" sz="1200" dirty="0" smtClean="0"/>
          </a:p>
          <a:p>
            <a:pPr>
              <a:defRPr/>
            </a:pPr>
            <a:r>
              <a:rPr lang="en-US" sz="1200" b="1" u="none" dirty="0" smtClean="0"/>
              <a:t>REFERENCES</a:t>
            </a:r>
            <a:r>
              <a:rPr lang="en-US" sz="1200" dirty="0" smtClean="0"/>
              <a:t> </a:t>
            </a:r>
          </a:p>
          <a:p>
            <a:pPr marL="0" indent="0">
              <a:buNone/>
              <a:defRPr/>
            </a:pPr>
            <a:r>
              <a:rPr lang="en-US" sz="1200" dirty="0" smtClean="0"/>
              <a:t>(1) </a:t>
            </a:r>
            <a:r>
              <a:rPr lang="en-US" sz="1200" dirty="0" err="1" smtClean="0"/>
              <a:t>AIDSinfo</a:t>
            </a:r>
            <a:r>
              <a:rPr lang="en-US" sz="1200" dirty="0" smtClean="0"/>
              <a:t>. (2019). </a:t>
            </a:r>
            <a:r>
              <a:rPr lang="en-US" sz="1200" i="1" dirty="0" smtClean="0"/>
              <a:t>HIV and Specific Populations</a:t>
            </a:r>
            <a:r>
              <a:rPr lang="en-US" sz="1200" dirty="0" smtClean="0"/>
              <a:t>. Available at: </a:t>
            </a:r>
            <a:r>
              <a:rPr lang="en-US" dirty="0" smtClean="0">
                <a:hlinkClick r:id="rId3"/>
              </a:rPr>
              <a:t>https://aidsinfo.nih.gov/understanding-hiv-aids/fact-sheets/25/84/hiv-and-drug-and-alcohol-users</a:t>
            </a:r>
            <a:r>
              <a:rPr lang="en-US" dirty="0" smtClean="0"/>
              <a:t>.</a:t>
            </a:r>
          </a:p>
          <a:p>
            <a:pPr marL="0" indent="0">
              <a:buNone/>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baseline="0" dirty="0" smtClean="0"/>
              <a:t> </a:t>
            </a:r>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a:p>
            <a:pPr marL="0" indent="0">
              <a:buNone/>
              <a:defRPr/>
            </a:pPr>
            <a:endParaRPr lang="en-US" dirty="0" smtClean="0"/>
          </a:p>
          <a:p>
            <a:pPr marL="0" indent="0">
              <a:buNone/>
              <a:defRPr/>
            </a:pPr>
            <a:r>
              <a:rPr lang="en-US" sz="1200" dirty="0" smtClean="0"/>
              <a:t>(3)</a:t>
            </a:r>
            <a:r>
              <a:rPr lang="en-US" sz="1200" baseline="0" dirty="0" smtClean="0"/>
              <a:t> </a:t>
            </a:r>
            <a:r>
              <a:rPr lang="en-US" sz="1200" dirty="0" err="1" smtClean="0"/>
              <a:t>Lefevre</a:t>
            </a:r>
            <a:r>
              <a:rPr lang="en-US" sz="1200" dirty="0" smtClean="0"/>
              <a:t>, F., O’Leary, B., Moran, M., et al. (1995). Alcohol consumption among HIV-infected patients. </a:t>
            </a:r>
            <a:r>
              <a:rPr lang="en-US" sz="1200" i="1" dirty="0" smtClean="0"/>
              <a:t>Journal of General Internal Medicine, 10</a:t>
            </a:r>
            <a:r>
              <a:rPr lang="en-US" sz="1200" dirty="0" smtClean="0"/>
              <a:t>(8), 458-460. </a:t>
            </a:r>
          </a:p>
          <a:p>
            <a:pPr marL="0" indent="0">
              <a:buFontTx/>
              <a:buNone/>
              <a:defRPr/>
            </a:pPr>
            <a:endParaRPr lang="en-US" sz="1200" dirty="0" smtClean="0"/>
          </a:p>
          <a:p>
            <a:pPr marL="0" indent="0">
              <a:buFontTx/>
              <a:buNone/>
              <a:defRPr/>
            </a:pPr>
            <a:r>
              <a:rPr lang="en-US" sz="1200" dirty="0" smtClean="0"/>
              <a:t>(4) </a:t>
            </a:r>
            <a:r>
              <a:rPr lang="en-US" sz="1200" dirty="0" err="1" smtClean="0"/>
              <a:t>Samet</a:t>
            </a:r>
            <a:r>
              <a:rPr lang="en-US" sz="1200" dirty="0" smtClean="0"/>
              <a:t>, J.H., Phillips, S.J., Horton, N.J., et al. (2004). Detecting alcohol problems in HIV-infected patients: Use of the CAGE questionnaire. </a:t>
            </a:r>
            <a:r>
              <a:rPr lang="en-US" sz="1200" i="1" dirty="0" smtClean="0"/>
              <a:t>AIDS Research and Human Retroviruses, 20</a:t>
            </a:r>
            <a:r>
              <a:rPr lang="en-US" sz="1200" dirty="0" smtClean="0"/>
              <a:t>(2), 151-155. </a:t>
            </a:r>
          </a:p>
          <a:p>
            <a:pPr marL="0" indent="0">
              <a:buFontTx/>
              <a:buNone/>
              <a:defRPr/>
            </a:pPr>
            <a:endParaRPr lang="en-US" sz="1200" dirty="0" smtClean="0"/>
          </a:p>
          <a:p>
            <a:pPr marL="0" indent="0">
              <a:buFontTx/>
              <a:buNone/>
              <a:defRPr/>
            </a:pPr>
            <a:r>
              <a:rPr lang="en-US" sz="1200" dirty="0" smtClean="0"/>
              <a:t>(5)</a:t>
            </a:r>
            <a:r>
              <a:rPr lang="en-US" sz="1200" baseline="0" dirty="0" smtClean="0"/>
              <a:t> </a:t>
            </a:r>
            <a:r>
              <a:rPr lang="en-US" sz="1200" dirty="0" smtClean="0"/>
              <a:t>NIAID. (2004). </a:t>
            </a:r>
            <a:r>
              <a:rPr lang="en-US" sz="1200" i="1" dirty="0" smtClean="0"/>
              <a:t>Women’s Health in the United States: Research on Health Issues Affecting Women. </a:t>
            </a:r>
            <a:r>
              <a:rPr lang="en-US" sz="1200" dirty="0" smtClean="0"/>
              <a:t>NIH Pub. No. 04-4697. Bethesda, MD: Author. </a:t>
            </a:r>
          </a:p>
          <a:p>
            <a:pPr marL="0" indent="0">
              <a:buFontTx/>
              <a:buNone/>
              <a:defRPr/>
            </a:pPr>
            <a:endParaRPr lang="en-US" sz="1200" dirty="0" smtClean="0"/>
          </a:p>
          <a:p>
            <a:pPr marL="0" indent="0">
              <a:buFontTx/>
              <a:buNone/>
              <a:defRPr/>
            </a:pPr>
            <a:r>
              <a:rPr lang="en-US" sz="1200" dirty="0" smtClean="0"/>
              <a:t>(6) </a:t>
            </a:r>
            <a:r>
              <a:rPr lang="en-US" sz="1200" dirty="0" err="1" smtClean="0"/>
              <a:t>Windle</a:t>
            </a:r>
            <a:r>
              <a:rPr lang="en-US" sz="1200" dirty="0" smtClean="0"/>
              <a:t>, M. (1997). The trading of sex for money or drugs, sexually transmitted diseases (STDs), and HIV-related risk behaviors among multi-substance using alcoholic inpatients. </a:t>
            </a:r>
            <a:r>
              <a:rPr lang="en-US" sz="1200" i="1" dirty="0" smtClean="0"/>
              <a:t>Drug and Alcohol Dependence, 49</a:t>
            </a:r>
            <a:r>
              <a:rPr lang="en-US" sz="1200" dirty="0" smtClean="0"/>
              <a:t>(1), 33-38. </a:t>
            </a:r>
          </a:p>
          <a:p>
            <a:pPr marL="0" indent="0">
              <a:buFontTx/>
              <a:buNone/>
              <a:defRPr/>
            </a:pPr>
            <a:endParaRPr lang="en-US" sz="1200" dirty="0" smtClean="0"/>
          </a:p>
          <a:p>
            <a:pPr marL="0" indent="0">
              <a:buFontTx/>
              <a:buNone/>
              <a:defRPr/>
            </a:pPr>
            <a:r>
              <a:rPr lang="en-US" sz="1200" dirty="0" smtClean="0"/>
              <a:t>(7)</a:t>
            </a:r>
            <a:r>
              <a:rPr lang="en-US" sz="1200" baseline="0" dirty="0" smtClean="0"/>
              <a:t> </a:t>
            </a:r>
            <a:r>
              <a:rPr lang="en-US" sz="1200" dirty="0" err="1" smtClean="0"/>
              <a:t>Avins</a:t>
            </a:r>
            <a:r>
              <a:rPr lang="en-US" sz="1200" dirty="0" smtClean="0"/>
              <a:t>, A.L., Woods, W.J., </a:t>
            </a:r>
            <a:r>
              <a:rPr lang="en-US" sz="1200" dirty="0" err="1" smtClean="0"/>
              <a:t>Lindan</a:t>
            </a:r>
            <a:r>
              <a:rPr lang="en-US" sz="1200" dirty="0" smtClean="0"/>
              <a:t>, C.P., et al. (1994). HIV infection and risk behaviors among heterosexuals in alcohol treatment programs. </a:t>
            </a:r>
            <a:r>
              <a:rPr lang="en-US" sz="1200" i="1" dirty="0" smtClean="0"/>
              <a:t>Journal</a:t>
            </a:r>
            <a:r>
              <a:rPr lang="en-US" sz="1200" i="1" baseline="0" dirty="0" smtClean="0"/>
              <a:t> of the American Medical Association, </a:t>
            </a:r>
            <a:r>
              <a:rPr lang="en-US" sz="1200" i="1" dirty="0" smtClean="0"/>
              <a:t>271</a:t>
            </a:r>
            <a:r>
              <a:rPr lang="en-US" sz="1200" dirty="0" smtClean="0"/>
              <a:t>(7), 515-518. </a:t>
            </a:r>
          </a:p>
          <a:p>
            <a:pPr marL="0" indent="0">
              <a:buFontTx/>
              <a:buNone/>
              <a:defRPr/>
            </a:pPr>
            <a:endParaRPr lang="en-US" sz="1200" dirty="0" smtClean="0"/>
          </a:p>
          <a:p>
            <a:pPr marL="0" indent="0">
              <a:buFontTx/>
              <a:buNone/>
              <a:defRPr/>
            </a:pPr>
            <a:r>
              <a:rPr lang="en-US" sz="1200" dirty="0" smtClean="0"/>
              <a:t>(8) </a:t>
            </a:r>
            <a:r>
              <a:rPr lang="en-US" sz="1200" dirty="0" err="1" smtClean="0"/>
              <a:t>Boscarino</a:t>
            </a:r>
            <a:r>
              <a:rPr lang="en-US" sz="1200" dirty="0" smtClean="0"/>
              <a:t>, J.A., </a:t>
            </a:r>
            <a:r>
              <a:rPr lang="en-US" sz="1200" dirty="0" err="1" smtClean="0"/>
              <a:t>Avins</a:t>
            </a:r>
            <a:r>
              <a:rPr lang="en-US" sz="1200" dirty="0" smtClean="0"/>
              <a:t>, A.L., Woods, W.J., et al. (1995). Alcohol-related risk factors associated with HIV infection among patients entering alcoholism treatment: Implications for prevention. </a:t>
            </a:r>
            <a:r>
              <a:rPr lang="en-US" sz="1200" i="1" dirty="0" smtClean="0"/>
              <a:t>Journal of Studies on Alcohol, 56</a:t>
            </a:r>
            <a:r>
              <a:rPr lang="en-US" sz="1200" dirty="0" smtClean="0"/>
              <a:t>(6), 642-653. </a:t>
            </a:r>
          </a:p>
          <a:p>
            <a:pPr marL="0" indent="0">
              <a:buFontTx/>
              <a:buNone/>
              <a:defRPr/>
            </a:pPr>
            <a:endParaRPr lang="en-US" sz="1200" dirty="0" smtClean="0"/>
          </a:p>
          <a:p>
            <a:pPr marL="0" indent="0">
              <a:buFontTx/>
              <a:buNone/>
              <a:defRPr/>
            </a:pPr>
            <a:r>
              <a:rPr lang="en-US" sz="1200" dirty="0" smtClean="0"/>
              <a:t>(9) </a:t>
            </a:r>
            <a:r>
              <a:rPr lang="en-US" sz="1200" dirty="0" err="1" smtClean="0"/>
              <a:t>Malow</a:t>
            </a:r>
            <a:r>
              <a:rPr lang="en-US" sz="1200" dirty="0" smtClean="0"/>
              <a:t>, R.M., </a:t>
            </a:r>
            <a:r>
              <a:rPr lang="en-US" sz="1200" dirty="0" err="1" smtClean="0"/>
              <a:t>Dévieux</a:t>
            </a:r>
            <a:r>
              <a:rPr lang="en-US" sz="1200" dirty="0" smtClean="0"/>
              <a:t>, J.G., Jennings, T., et al. (2001). Substance-abusing adolescents at varying levels of HIV risk: Psychosocial characteristics, drug use, and sexual behavior. </a:t>
            </a:r>
            <a:r>
              <a:rPr lang="en-US" sz="1200" i="1" dirty="0" smtClean="0"/>
              <a:t>Journal of Substance Abuse, 13, </a:t>
            </a:r>
            <a:r>
              <a:rPr lang="en-US" sz="1200" dirty="0" smtClean="0"/>
              <a:t>103-117.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60</a:t>
            </a:fld>
            <a:endParaRPr lang="en-US"/>
          </a:p>
        </p:txBody>
      </p:sp>
    </p:spTree>
    <p:extLst>
      <p:ext uri="{BB962C8B-B14F-4D97-AF65-F5344CB8AC3E}">
        <p14:creationId xmlns:p14="http://schemas.microsoft.com/office/powerpoint/2010/main" val="29619131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With regards to the relationship</a:t>
            </a:r>
            <a:r>
              <a:rPr lang="en-US" b="0" baseline="0" dirty="0" smtClean="0"/>
              <a:t> between alcohol use and ART adherence, studies have shown both temporal and dose-related relationships. ART is more likely to be missed on a given drinking day and day after drinking, with a stronger association on heavy/binge drinking days. Studies have also demonstrated an association between unhealthy alcohol use and the loss of durable viral suppression, greater time spent with a viral lode of &gt;1,500 copies/mL after ART initiation, increased risk of viral rebound, lower retention in care, and increased mortality.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Research suggests that people who strongly believe that alcohol enhances sexual arousal and performance are more likely to practice risky sex after drinking. Further, some people deliberately use alcohol during sexual encounters to provide an excuse for socially unacceptable behavior or to reduce conscious awareness of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r>
            <a:br>
              <a:rPr lang="en-US" dirty="0" smtClean="0"/>
            </a:br>
            <a:r>
              <a:rPr lang="en-US" dirty="0" smtClean="0"/>
              <a:t>U.S. Department of Health and Human Services. (2019).</a:t>
            </a:r>
            <a:r>
              <a:rPr lang="en-US" baseline="0" dirty="0" smtClean="0"/>
              <a:t> </a:t>
            </a:r>
            <a:r>
              <a:rPr lang="en-US" i="1" baseline="0" dirty="0" smtClean="0"/>
              <a:t>Guidelines for the Use of Antiretroviral Agents in Adults and Adolescents Living with HIV. </a:t>
            </a:r>
            <a:r>
              <a:rPr lang="en-US" i="0" baseline="0" dirty="0" smtClean="0"/>
              <a:t>Downloaded on July 11, 2019 from: https://aidsinfo.nih.gov/guidelines.</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61</a:t>
            </a:fld>
            <a:endParaRPr lang="en-US"/>
          </a:p>
        </p:txBody>
      </p:sp>
    </p:spTree>
    <p:extLst>
      <p:ext uri="{BB962C8B-B14F-4D97-AF65-F5344CB8AC3E}">
        <p14:creationId xmlns:p14="http://schemas.microsoft.com/office/powerpoint/2010/main" val="18138557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Substance use in general can have several negative impacts</a:t>
            </a:r>
            <a:r>
              <a:rPr lang="en-US" baseline="0" dirty="0" smtClean="0"/>
              <a:t> on a person living with HIV, including a weakened immune system, damage to the liver, interactions with HIV medicines, and issues with adherence to medication regimens.</a:t>
            </a:r>
          </a:p>
          <a:p>
            <a:endParaRPr lang="en-US" baseline="0" dirty="0" smtClean="0"/>
          </a:p>
          <a:p>
            <a:pPr>
              <a:defRPr/>
            </a:pPr>
            <a:r>
              <a:rPr lang="en-US" sz="1200" b="1" u="none" dirty="0" smtClean="0"/>
              <a:t>REFERENCE</a:t>
            </a:r>
            <a:endParaRPr lang="en-US" sz="1200" dirty="0" smtClean="0"/>
          </a:p>
          <a:p>
            <a:pPr marL="0" indent="0">
              <a:buNone/>
              <a:defRPr/>
            </a:pPr>
            <a:r>
              <a:rPr lang="en-US" sz="1200" dirty="0" err="1" smtClean="0"/>
              <a:t>AIDSinfo</a:t>
            </a:r>
            <a:r>
              <a:rPr lang="en-US" sz="1200" dirty="0" smtClean="0"/>
              <a:t>. (2019). </a:t>
            </a:r>
            <a:r>
              <a:rPr lang="en-US" sz="1200" i="1" dirty="0" smtClean="0"/>
              <a:t>HIV and Specific Populations</a:t>
            </a:r>
            <a:r>
              <a:rPr lang="en-US" sz="1200" dirty="0" smtClean="0"/>
              <a:t>. Available at: </a:t>
            </a:r>
            <a:r>
              <a:rPr lang="en-US" dirty="0" smtClean="0">
                <a:hlinkClick r:id="rId3"/>
              </a:rPr>
              <a:t>https://aidsinfo.nih.gov/understanding-hiv-aids/fact-sheets/25/84/hiv-and-drug-and-alcohol-users</a:t>
            </a:r>
            <a:r>
              <a:rPr lang="en-US" dirty="0" smtClean="0"/>
              <a: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62</a:t>
            </a:fld>
            <a:endParaRPr lang="en-US"/>
          </a:p>
        </p:txBody>
      </p:sp>
    </p:spTree>
    <p:extLst>
      <p:ext uri="{BB962C8B-B14F-4D97-AF65-F5344CB8AC3E}">
        <p14:creationId xmlns:p14="http://schemas.microsoft.com/office/powerpoint/2010/main" val="1633225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Clinicians may often miss alcohol problems in patients with clinically stable HIV infection and those without evidence of liver disease, which underscores the importance of screening all patients for alcohol use. The role of the primary care clinician in the management of the patient who abuses alcohol or is dependent on alcohol is as follows:  (1) identify the problem; (2) present the diagnosis; (3) work to engage and motivate the patient; and (4) participate in the initiation of treatment and continuum of care. </a:t>
            </a:r>
          </a:p>
          <a:p>
            <a:endParaRPr lang="en-US" dirty="0" smtClean="0"/>
          </a:p>
          <a:p>
            <a:r>
              <a:rPr lang="en-US" b="1" dirty="0" smtClean="0"/>
              <a:t>REFERENCES</a:t>
            </a:r>
          </a:p>
          <a:p>
            <a:r>
              <a:rPr lang="en-US" dirty="0" smtClean="0"/>
              <a:t>Molina,</a:t>
            </a:r>
            <a:r>
              <a:rPr lang="en-US" baseline="0" dirty="0" smtClean="0"/>
              <a:t> P.E., Simon, L., </a:t>
            </a:r>
            <a:r>
              <a:rPr lang="en-US" baseline="0" dirty="0" err="1" smtClean="0"/>
              <a:t>Amadee</a:t>
            </a:r>
            <a:r>
              <a:rPr lang="en-US" baseline="0" dirty="0" smtClean="0"/>
              <a:t>, A.M., Welsh, D.A., &amp; Ferguson, T.F. (2018). Impact of alcohol on HIV disease pathogenesis comorbidities and aging; Integrating preclinical and clinical findings. </a:t>
            </a:r>
            <a:r>
              <a:rPr lang="en-US" i="1" baseline="0" dirty="0" smtClean="0"/>
              <a:t>Alcohol and Alcoholism, 53</a:t>
            </a:r>
            <a:r>
              <a:rPr lang="en-US" i="0" baseline="0" dirty="0" smtClean="0"/>
              <a:t>(4), 439-447.</a:t>
            </a:r>
          </a:p>
          <a:p>
            <a:endParaRPr lang="en-US" dirty="0" smtClean="0"/>
          </a:p>
          <a:p>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63</a:t>
            </a:fld>
            <a:endParaRPr lang="en-US"/>
          </a:p>
        </p:txBody>
      </p:sp>
    </p:spTree>
    <p:extLst>
      <p:ext uri="{BB962C8B-B14F-4D97-AF65-F5344CB8AC3E}">
        <p14:creationId xmlns:p14="http://schemas.microsoft.com/office/powerpoint/2010/main" val="3786385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HIV-positive people who drink heavily and who are not on anti-HIV drugs tend to have lower CD4 counts (a measure of immune system function) than moderate drinkers. While the same difference in CD4 count isn’t true for heavy drinkers who are taking anti-HIV drugs, they are more likely to miss doses of their treatment than those who abstain from drinking alcohol. </a:t>
            </a:r>
          </a:p>
          <a:p>
            <a:endParaRPr lang="en-US" dirty="0" smtClean="0"/>
          </a:p>
          <a:p>
            <a:r>
              <a:rPr lang="en-US" b="1" dirty="0" smtClean="0"/>
              <a:t>REFERENCE</a:t>
            </a:r>
          </a:p>
          <a:p>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64</a:t>
            </a:fld>
            <a:endParaRPr lang="en-US"/>
          </a:p>
        </p:txBody>
      </p:sp>
    </p:spTree>
    <p:extLst>
      <p:ext uri="{BB962C8B-B14F-4D97-AF65-F5344CB8AC3E}">
        <p14:creationId xmlns:p14="http://schemas.microsoft.com/office/powerpoint/2010/main" val="22389883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Alcohol use has been associated with decreased adherence to anti-retroviral therapy (ART). Studies have varied in the measurement of alcohol consumption, and a dose-response relationship has not been defined; however, hazardous or risky alcohol use has been shown to negatively influence adherence by causing patients to miss doses or take medications off schedule (1-4).</a:t>
            </a:r>
            <a:r>
              <a:rPr lang="en-US" sz="1200" baseline="0" dirty="0" smtClean="0"/>
              <a:t> </a:t>
            </a:r>
            <a:r>
              <a:rPr lang="en-US" sz="1200" dirty="0" smtClean="0"/>
              <a:t>In one study, hazardous and binge drinkers were more likely to have detectable viral load (5), which may be attributable to diminished adherence. Alcohol intake is a modifiable risk factor for decreased adherence. </a:t>
            </a:r>
          </a:p>
          <a:p>
            <a:endParaRPr lang="en-US" sz="1200" dirty="0" smtClean="0"/>
          </a:p>
          <a:p>
            <a:r>
              <a:rPr lang="en-US" sz="1200" dirty="0" smtClean="0"/>
              <a:t>Clinicians should routinely ask patients about alcohol consumption during adherence assessments. Screening for alcohol use can be accomplished with a few simple questions to identify patients who will benefit from further interventions. HIV patients who have liver disease are sometimes with the grim choice of continuing ART to prevent the progression of the virus to AIDS—thereby risking further liver damage—or stopping ART to prevent liver damage and progressing to AIDS. </a:t>
            </a:r>
          </a:p>
          <a:p>
            <a:endParaRPr lang="en-US" sz="1200" dirty="0" smtClean="0"/>
          </a:p>
          <a:p>
            <a:r>
              <a:rPr lang="en-US" sz="1200" dirty="0" smtClean="0"/>
              <a:t>Research suggests that alcohol may interfere directly with ART medications used for HIV, essentially blocking their effectiveness (6). Moreover, patients who drink are nine times more likely to fail to comply with their medication regimens compared with sober patients (7-8). When HIV-infected drinkers fail to take their medications or do not take them correctly, it can lead to a higher viral load and an increasing likelihood that the virus will become resistant to the therapy. </a:t>
            </a:r>
          </a:p>
          <a:p>
            <a:endParaRPr lang="en-US" sz="1200" dirty="0" smtClean="0"/>
          </a:p>
          <a:p>
            <a:r>
              <a:rPr lang="en-US" sz="1200" dirty="0" smtClean="0"/>
              <a:t>ART, alcohol consumption, and HIV infection can be harmful in other ways as well. HIV patients typically experience declines in organ function earlier in life than do uninfected people. And because people with HIV tend to drink heavily well into their middle and older years, these organs are even more at risk for injury. For example, both HIV infection and certain types of ART medications increase a person’s risk for heart disease, because they change the balance of different fats—such as cholesterols—in blood, induce inflammation, and affect the blood-clotting process. Both excessive alcohol use and infection with hepatitis C virus further enhance the risk. Also, the medicines used to treat cholesterol problems can be particularly harmful when taken by patients with liver damage from alcohol abuse or hepatitis C virus. Heavy alcohol consumption (more than six drinks per day) has been linked to heart disease in HIV-infected people; thus, stopping or cutting down on their drinking may help to reduce the risk of heart disease (9).</a:t>
            </a:r>
          </a:p>
          <a:p>
            <a:endParaRPr lang="en-US" sz="1200" dirty="0" smtClean="0"/>
          </a:p>
          <a:p>
            <a:r>
              <a:rPr lang="en-US" sz="1200" b="1" dirty="0" smtClean="0"/>
              <a:t>Additional Information for the Trainer(s)</a:t>
            </a:r>
          </a:p>
          <a:p>
            <a:r>
              <a:rPr lang="en-US" sz="1200" dirty="0" smtClean="0"/>
              <a:t>Alcohol can also damage the liver, and a healthy liver is important for the body to process some antiretroviral medicines effectively. The blood fat increases caused by some anti-HIV drugs can be made worse by heavy drinking. There are no significant interactions between any of the currently available anti-HIV drugs and alcohol but alcohol can react badly with certain medicines (e.g. rifampicin, </a:t>
            </a:r>
            <a:r>
              <a:rPr lang="en-US" sz="1200" dirty="0" err="1" smtClean="0"/>
              <a:t>rifabutin</a:t>
            </a:r>
            <a:r>
              <a:rPr lang="en-US" sz="1200" dirty="0" smtClean="0"/>
              <a:t>, metronidazole). It is important to check with your pharmacist that alcohol is safe to drink with any medicines you are prescribed. All patients with hepatitis C virus (HCV) infection who use alcohol should be educated about the effects of alcohol on the course of HCV and HIV infection. Patients with HCV and heavy alcohol intake have increased progression of hepatic fibrosis and increased risks of cirrhosis, hepatocellular carcinoma, and death. </a:t>
            </a:r>
          </a:p>
          <a:p>
            <a:endParaRPr lang="en-US" sz="1200" dirty="0" smtClean="0"/>
          </a:p>
          <a:p>
            <a:r>
              <a:rPr lang="en-US" sz="1200" b="1" u="none" dirty="0" smtClean="0"/>
              <a:t>REFERENCES</a:t>
            </a:r>
            <a:endParaRPr lang="en-US" sz="120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 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sz="120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 Bryant, K.J., Nelson, S., Braithwaite, R.S., &amp; Roach, D. (2010).</a:t>
            </a:r>
            <a:r>
              <a:rPr lang="en-US" sz="1200" baseline="0" dirty="0" smtClean="0"/>
              <a:t> Integrating HIV/AIDS and alcohol research. </a:t>
            </a:r>
            <a:r>
              <a:rPr lang="en-US" sz="1200" i="1" baseline="0" dirty="0" smtClean="0"/>
              <a:t>Alcohol Research and Health, 33</a:t>
            </a:r>
            <a:r>
              <a:rPr lang="en-US" sz="1200" i="0" baseline="0" dirty="0" smtClean="0"/>
              <a:t>(3), 167-178.</a:t>
            </a:r>
          </a:p>
          <a:p>
            <a:pPr marL="0" indent="0">
              <a:buNone/>
            </a:pPr>
            <a:endParaRPr lang="en-US" sz="1200" i="0" baseline="0" dirty="0" smtClean="0"/>
          </a:p>
          <a:p>
            <a:pPr marL="0" indent="0">
              <a:buNone/>
            </a:pPr>
            <a:r>
              <a:rPr lang="en-US" sz="1200" i="0" baseline="0" dirty="0" smtClean="0"/>
              <a:t>(3) Braithwaite, R.S. &amp; Bryant, K. (2010). Influence of alcohol consumption on adherence to and toxicity of antiretroviral therapy and survival. </a:t>
            </a:r>
            <a:r>
              <a:rPr lang="en-US" sz="1200" i="1" baseline="0" dirty="0" smtClean="0"/>
              <a:t>Alcohol Research and Health, 33</a:t>
            </a:r>
            <a:r>
              <a:rPr lang="en-US" sz="1200" i="0" baseline="0" dirty="0" smtClean="0"/>
              <a:t>(3), 280-</a:t>
            </a:r>
            <a:r>
              <a:rPr lang="en-US" sz="1200" dirty="0" smtClean="0"/>
              <a:t>287.</a:t>
            </a:r>
          </a:p>
          <a:p>
            <a:pPr marL="0" indent="0">
              <a:buNone/>
            </a:pPr>
            <a:endParaRPr lang="en-US" sz="1200" i="0" baseline="0" dirty="0" smtClean="0"/>
          </a:p>
          <a:p>
            <a:pPr marL="0" indent="0">
              <a:buNone/>
            </a:pPr>
            <a:r>
              <a:rPr lang="en-US" sz="1200" i="0" baseline="0" dirty="0" smtClean="0"/>
              <a:t>(4) Braithwaite, R.S., McGinnis, K.A., </a:t>
            </a:r>
            <a:r>
              <a:rPr lang="en-US" sz="1200" i="0" baseline="0" dirty="0" err="1" smtClean="0"/>
              <a:t>Conigliaro</a:t>
            </a:r>
            <a:r>
              <a:rPr lang="en-US" sz="1200" i="0" baseline="0" dirty="0" smtClean="0"/>
              <a:t>, J., et al. (2005). A temporal and dose-response association between alcohol consumption and medication adherence among veterans in care. </a:t>
            </a:r>
            <a:r>
              <a:rPr lang="en-US" sz="1200" i="1" baseline="0" dirty="0" smtClean="0"/>
              <a:t>Alcoholism: Clinical and Experimental Research, 29</a:t>
            </a:r>
            <a:r>
              <a:rPr lang="en-US" sz="1200" i="0" baseline="0" dirty="0" smtClean="0"/>
              <a:t>(7), 1190-</a:t>
            </a:r>
            <a:r>
              <a:rPr lang="en-US" sz="1200" dirty="0" smtClean="0"/>
              <a:t>1197.</a:t>
            </a:r>
          </a:p>
          <a:p>
            <a:pPr marL="0" indent="0">
              <a:buNone/>
            </a:pPr>
            <a:endParaRPr lang="en-US" sz="1200" i="0" baseline="0" dirty="0" smtClean="0"/>
          </a:p>
          <a:p>
            <a:pPr marL="0" indent="0">
              <a:buNone/>
            </a:pPr>
            <a:r>
              <a:rPr lang="en-US" sz="1200" i="0" baseline="0" dirty="0" smtClean="0"/>
              <a:t>(5) </a:t>
            </a:r>
            <a:r>
              <a:rPr lang="en-US" sz="1200" i="0" baseline="0" dirty="0" err="1" smtClean="0"/>
              <a:t>Barve</a:t>
            </a:r>
            <a:r>
              <a:rPr lang="en-US" sz="1200" i="0" baseline="0" dirty="0" smtClean="0"/>
              <a:t>, S., Kapoor, R., </a:t>
            </a:r>
            <a:r>
              <a:rPr lang="en-US" sz="1200" i="0" baseline="0" dirty="0" err="1" smtClean="0"/>
              <a:t>Moghe</a:t>
            </a:r>
            <a:r>
              <a:rPr lang="en-US" sz="1200" i="0" baseline="0" dirty="0" smtClean="0"/>
              <a:t>, A., Ramirez, J.A., Easton, J.W., </a:t>
            </a:r>
            <a:r>
              <a:rPr lang="en-US" sz="1200" i="0" baseline="0" dirty="0" err="1" smtClean="0"/>
              <a:t>Gobejishvili</a:t>
            </a:r>
            <a:r>
              <a:rPr lang="en-US" sz="1200" i="0" baseline="0" dirty="0" smtClean="0"/>
              <a:t>, L., Joshi-</a:t>
            </a:r>
            <a:r>
              <a:rPr lang="en-US" sz="1200" i="0" baseline="0" dirty="0" err="1" smtClean="0"/>
              <a:t>Barve</a:t>
            </a:r>
            <a:r>
              <a:rPr lang="en-US" sz="1200" i="0" baseline="0" dirty="0" smtClean="0"/>
              <a:t>, S., &amp; McClain, C.J. Focus on the liver: Alcohol use, highly active antiretroviral therapy, and liver disease in HIV-infected patients. </a:t>
            </a:r>
            <a:r>
              <a:rPr lang="en-US" sz="1200" i="1" baseline="0" dirty="0" smtClean="0"/>
              <a:t>Alcohol Research and Health, 33</a:t>
            </a:r>
            <a:r>
              <a:rPr lang="en-US" sz="1200" i="0" baseline="0" dirty="0" smtClean="0"/>
              <a:t>(3), 229-</a:t>
            </a:r>
            <a:r>
              <a:rPr lang="en-US" sz="1200" dirty="0" smtClean="0"/>
              <a:t>236.</a:t>
            </a:r>
          </a:p>
          <a:p>
            <a:pPr marL="0" indent="0">
              <a:buNone/>
            </a:pPr>
            <a:endParaRPr lang="en-US" sz="1200" i="0" baseline="0" dirty="0" smtClean="0"/>
          </a:p>
          <a:p>
            <a:pPr marL="0" indent="0">
              <a:buNone/>
            </a:pPr>
            <a:r>
              <a:rPr lang="en-US" sz="1200" i="0" baseline="0" dirty="0" smtClean="0"/>
              <a:t>(6) </a:t>
            </a:r>
            <a:r>
              <a:rPr lang="en-US" sz="1200" i="0" baseline="0" dirty="0" err="1" smtClean="0"/>
              <a:t>Pandrea</a:t>
            </a:r>
            <a:r>
              <a:rPr lang="en-US" sz="1200" i="0" baseline="0" dirty="0" smtClean="0"/>
              <a:t>, I., </a:t>
            </a:r>
            <a:r>
              <a:rPr lang="en-US" sz="1200" i="0" baseline="0" dirty="0" err="1" smtClean="0"/>
              <a:t>Happel</a:t>
            </a:r>
            <a:r>
              <a:rPr lang="en-US" sz="1200" i="0" baseline="0" dirty="0" smtClean="0"/>
              <a:t>, K.I., </a:t>
            </a:r>
            <a:r>
              <a:rPr lang="en-US" sz="1200" i="0" baseline="0" dirty="0" err="1" smtClean="0"/>
              <a:t>Amedee</a:t>
            </a:r>
            <a:r>
              <a:rPr lang="en-US" sz="1200" i="0" baseline="0" dirty="0" smtClean="0"/>
              <a:t>, A.M., </a:t>
            </a:r>
            <a:r>
              <a:rPr lang="en-US" sz="1200" i="0" baseline="0" dirty="0" err="1" smtClean="0"/>
              <a:t>Bagby</a:t>
            </a:r>
            <a:r>
              <a:rPr lang="en-US" sz="1200" i="0" baseline="0" dirty="0" smtClean="0"/>
              <a:t>, G.J., &amp; Nelson, S. (2010). Alcohol’s role in HIV transmission and disease progression. </a:t>
            </a:r>
            <a:r>
              <a:rPr lang="en-US" sz="1200" i="1" baseline="0" dirty="0" smtClean="0"/>
              <a:t>Alcohol Research and Health, 33</a:t>
            </a:r>
            <a:r>
              <a:rPr lang="en-US" sz="1200" i="0" baseline="0" dirty="0" smtClean="0"/>
              <a:t>(3), 203-</a:t>
            </a:r>
            <a:r>
              <a:rPr lang="en-US" sz="1200" dirty="0" smtClean="0"/>
              <a:t>218.</a:t>
            </a:r>
          </a:p>
          <a:p>
            <a:pPr marL="0" indent="0">
              <a:buNone/>
            </a:pPr>
            <a:endParaRPr lang="en-US" sz="1200" i="0" baseline="0" dirty="0" smtClean="0"/>
          </a:p>
          <a:p>
            <a:pPr marL="0" indent="0">
              <a:buNone/>
            </a:pPr>
            <a:r>
              <a:rPr lang="en-US" sz="1200" i="0" baseline="0" dirty="0" smtClean="0"/>
              <a:t>(7) Palepu, A., Tyndall, M.W., Li, K., et al. (2003). Alcohol use and incarceration adversely affect HIV-1 RNA suppression among injection drug users starting antiretroviral therapy. </a:t>
            </a:r>
            <a:r>
              <a:rPr lang="en-US" sz="1200" i="1" baseline="0" dirty="0" smtClean="0"/>
              <a:t>Journal of Urban Health, 80</a:t>
            </a:r>
            <a:r>
              <a:rPr lang="en-US" sz="1200" i="0" baseline="0" dirty="0" smtClean="0"/>
              <a:t>(4), 667-</a:t>
            </a:r>
            <a:r>
              <a:rPr lang="en-US" sz="1200" dirty="0" smtClean="0"/>
              <a:t>675.</a:t>
            </a:r>
          </a:p>
          <a:p>
            <a:pPr marL="0" indent="0">
              <a:buNone/>
            </a:pPr>
            <a:endParaRPr lang="en-US" sz="1200" i="0" baseline="0" dirty="0" smtClean="0"/>
          </a:p>
          <a:p>
            <a:pPr marL="0" indent="0">
              <a:buNone/>
            </a:pPr>
            <a:r>
              <a:rPr lang="en-US" sz="1200" i="0" baseline="0" dirty="0" smtClean="0"/>
              <a:t>(8) Parsons, J.T., </a:t>
            </a:r>
            <a:r>
              <a:rPr lang="en-US" sz="1200" i="0" baseline="0" dirty="0" err="1" smtClean="0"/>
              <a:t>Rosof</a:t>
            </a:r>
            <a:r>
              <a:rPr lang="en-US" sz="1200" i="0" baseline="0" dirty="0" smtClean="0"/>
              <a:t>, E., &amp; </a:t>
            </a:r>
            <a:r>
              <a:rPr lang="en-US" sz="1200" i="0" baseline="0" dirty="0" err="1" smtClean="0"/>
              <a:t>Mustanski</a:t>
            </a:r>
            <a:r>
              <a:rPr lang="en-US" sz="1200" i="0" baseline="0" dirty="0" smtClean="0"/>
              <a:t>, B. (2008). The temporal relationship between alcohol consumption and HIV-medication adherence: A multilevel model of direct and moderating effects. </a:t>
            </a:r>
            <a:r>
              <a:rPr lang="en-US" sz="1200" i="1" baseline="0" dirty="0" smtClean="0"/>
              <a:t>Health Psychology, 27</a:t>
            </a:r>
            <a:r>
              <a:rPr lang="en-US" sz="1200" i="0" baseline="0" dirty="0" smtClean="0"/>
              <a:t>(5), 628-</a:t>
            </a:r>
            <a:r>
              <a:rPr lang="en-US" sz="1200" dirty="0" smtClean="0"/>
              <a:t>637.</a:t>
            </a:r>
          </a:p>
          <a:p>
            <a:pPr marL="0" indent="0">
              <a:buNone/>
            </a:pPr>
            <a:endParaRPr lang="en-US" sz="1200" i="0" baseline="0" dirty="0" smtClean="0"/>
          </a:p>
          <a:p>
            <a:pPr marL="0" indent="0">
              <a:buNone/>
            </a:pPr>
            <a:r>
              <a:rPr lang="en-US" sz="1200" i="0" baseline="0" dirty="0" smtClean="0"/>
              <a:t>(9) Freiburg, M.S. &amp; Kraemer, K.L. (2010). Focus on the heart: alcohol consumption, HIV infection, and cardiovascular disease. </a:t>
            </a:r>
            <a:r>
              <a:rPr lang="en-US" sz="1200" i="1" baseline="0" dirty="0" smtClean="0"/>
              <a:t>Alcohol Research and Health, 33</a:t>
            </a:r>
            <a:r>
              <a:rPr lang="en-US" sz="1200" i="0" baseline="0" dirty="0" smtClean="0"/>
              <a:t>(3), 237-</a:t>
            </a:r>
            <a:r>
              <a:rPr lang="en-US" sz="1200" dirty="0" smtClean="0"/>
              <a:t>246.</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65</a:t>
            </a:fld>
            <a:endParaRPr lang="en-US"/>
          </a:p>
        </p:txBody>
      </p:sp>
    </p:spTree>
    <p:extLst>
      <p:ext uri="{BB962C8B-B14F-4D97-AF65-F5344CB8AC3E}">
        <p14:creationId xmlns:p14="http://schemas.microsoft.com/office/powerpoint/2010/main" val="2902029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Scientists do not yet know if alcohol and HIV together raise the risk for injury to the lung. However, studies using animals suggest that this combination does indeed increase the risk for problems. Lung infections remain a major cause of illness and death in those with HIV. Opportunistic infections  are rare viruses that infect only people whose immune systems are weakened by a condition like HIV infection. </a:t>
            </a:r>
          </a:p>
          <a:p>
            <a:endParaRPr lang="en-US" sz="1200" b="1" dirty="0" smtClean="0"/>
          </a:p>
          <a:p>
            <a:r>
              <a:rPr lang="en-US" sz="1200" b="1" u="none" dirty="0" smtClean="0"/>
              <a:t>REFERENCES</a:t>
            </a:r>
            <a:endParaRPr lang="en-US" sz="1200" b="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a:p>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Quintero, D. &amp; </a:t>
            </a:r>
            <a:r>
              <a:rPr lang="en-US" sz="1200" dirty="0" err="1" smtClean="0"/>
              <a:t>Guidot</a:t>
            </a:r>
            <a:r>
              <a:rPr lang="en-US" sz="1200" dirty="0" smtClean="0"/>
              <a:t>, D.M.</a:t>
            </a:r>
            <a:r>
              <a:rPr lang="en-US" sz="1200" baseline="0" dirty="0" smtClean="0"/>
              <a:t> (2010). Focus on the lung. </a:t>
            </a:r>
            <a:r>
              <a:rPr lang="en-US" sz="1200" i="1" baseline="0" dirty="0" smtClean="0"/>
              <a:t>Alcohol Research and Health, 33</a:t>
            </a:r>
            <a:r>
              <a:rPr lang="en-US" sz="1200" i="0" baseline="0" dirty="0" smtClean="0"/>
              <a:t>(3), 219-</a:t>
            </a:r>
            <a:r>
              <a:rPr lang="en-US" sz="1200" dirty="0" smtClean="0"/>
              <a:t>228.</a:t>
            </a:r>
          </a:p>
          <a:p>
            <a:endParaRPr lang="en-US" sz="1200" b="0" dirty="0" smtClean="0"/>
          </a:p>
          <a:p>
            <a:r>
              <a:rPr lang="en-US" sz="1200" b="0" dirty="0" err="1" smtClean="0"/>
              <a:t>Bagby</a:t>
            </a:r>
            <a:r>
              <a:rPr lang="en-US" sz="1200" b="0" dirty="0" smtClean="0"/>
              <a:t>, G.J., Stoltz, D.A., Zhang, P., et al. (2003). The effect of chronic</a:t>
            </a:r>
            <a:r>
              <a:rPr lang="en-US" sz="1200" b="0" baseline="0" dirty="0" smtClean="0"/>
              <a:t> binge ethanol consumption on the primary stage of SIV infection in rhesus macaques. </a:t>
            </a:r>
            <a:r>
              <a:rPr lang="en-US" sz="1200" b="0" i="1" baseline="0" dirty="0" smtClean="0"/>
              <a:t>Alcoholism: Clinical and Experimental Research, 27</a:t>
            </a:r>
            <a:r>
              <a:rPr lang="en-US" sz="1200" b="0" i="0" baseline="0" dirty="0" smtClean="0"/>
              <a:t>, 495-</a:t>
            </a:r>
            <a:r>
              <a:rPr lang="en-US" sz="1200" dirty="0" smtClean="0"/>
              <a:t>502.</a:t>
            </a:r>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66</a:t>
            </a:fld>
            <a:endParaRPr lang="en-US"/>
          </a:p>
        </p:txBody>
      </p:sp>
    </p:spTree>
    <p:extLst>
      <p:ext uri="{BB962C8B-B14F-4D97-AF65-F5344CB8AC3E}">
        <p14:creationId xmlns:p14="http://schemas.microsoft.com/office/powerpoint/2010/main" val="2531507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Advances in imaging techniques have revealed another organ at risk for HIV and alcohol injury—the brain. Alcohol can act directly on the brain to reduce inhibitions and diminish risk perception. Alcohol may also increase the severity of AIDS-related brain damage, which is characterized in its severest form by profound dementia and a high death rate. </a:t>
            </a:r>
          </a:p>
          <a:p>
            <a:r>
              <a:rPr lang="en-US" sz="1200" dirty="0" smtClean="0"/>
              <a:t/>
            </a:r>
            <a:br>
              <a:rPr lang="en-US" sz="1200" dirty="0" smtClean="0"/>
            </a:br>
            <a:r>
              <a:rPr lang="en-US" sz="1200" b="1" u="none" dirty="0" smtClean="0"/>
              <a:t>REFERENCES</a:t>
            </a:r>
            <a:endParaRPr lang="en-US" sz="1200" b="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a:p>
            <a:pPr marL="0" indent="0">
              <a:buNone/>
            </a:pPr>
            <a:endParaRPr lang="en-US" sz="1200" dirty="0" smtClean="0"/>
          </a:p>
          <a:p>
            <a:pPr marL="0" indent="0">
              <a:buNone/>
            </a:pPr>
            <a:r>
              <a:rPr lang="en-US" sz="1200" dirty="0" err="1" smtClean="0"/>
              <a:t>Fauci</a:t>
            </a:r>
            <a:r>
              <a:rPr lang="en-US" sz="1200" dirty="0" smtClean="0"/>
              <a:t>, A.S. &amp; Lane, H.C. (2001). Human immunodeficiency virus (HIV) disease: AIDS and related disorders. In: </a:t>
            </a:r>
            <a:r>
              <a:rPr lang="en-US" sz="1200" dirty="0" err="1" smtClean="0"/>
              <a:t>Braunwald</a:t>
            </a:r>
            <a:r>
              <a:rPr lang="en-US" sz="1200" dirty="0" smtClean="0"/>
              <a:t>, E.; </a:t>
            </a:r>
            <a:r>
              <a:rPr lang="en-US" sz="1200" dirty="0" err="1" smtClean="0"/>
              <a:t>Fauci</a:t>
            </a:r>
            <a:r>
              <a:rPr lang="en-US" sz="1200" dirty="0" smtClean="0"/>
              <a:t>, A.S.; Kasper, D.L.; et al. (Eds.). </a:t>
            </a:r>
            <a:r>
              <a:rPr lang="en-US" sz="1200" i="1" dirty="0" smtClean="0"/>
              <a:t>Harrison’s Principles of Internal Medicine, 15th Edition</a:t>
            </a:r>
            <a:r>
              <a:rPr lang="en-US" sz="1200" dirty="0" smtClean="0"/>
              <a:t>. New York, NY: McGraw-Hill, pp. 1852-1913. </a:t>
            </a:r>
          </a:p>
          <a:p>
            <a:pPr marL="0" indent="0">
              <a:buNone/>
            </a:pPr>
            <a:endParaRPr lang="en-US" sz="1200" dirty="0" smtClean="0"/>
          </a:p>
          <a:p>
            <a:pPr marL="0" indent="0">
              <a:buNone/>
            </a:pPr>
            <a:r>
              <a:rPr lang="en-US" sz="1200" dirty="0" err="1" smtClean="0"/>
              <a:t>Meyerhoff</a:t>
            </a:r>
            <a:r>
              <a:rPr lang="en-US" sz="1200" dirty="0" smtClean="0"/>
              <a:t>, D.J. (2001). Effects of alcohol and HIV infection on the central nervous system. </a:t>
            </a:r>
            <a:r>
              <a:rPr lang="en-US" sz="1200" i="1" dirty="0" smtClean="0"/>
              <a:t>Alcohol Research &amp; Health 25</a:t>
            </a:r>
            <a:r>
              <a:rPr lang="en-US" sz="1200" dirty="0" smtClean="0"/>
              <a:t>(4), 288-298. </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67</a:t>
            </a:fld>
            <a:endParaRPr lang="en-US"/>
          </a:p>
        </p:txBody>
      </p:sp>
    </p:spTree>
    <p:extLst>
      <p:ext uri="{BB962C8B-B14F-4D97-AF65-F5344CB8AC3E}">
        <p14:creationId xmlns:p14="http://schemas.microsoft.com/office/powerpoint/2010/main" val="18330385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slide reviews</a:t>
            </a:r>
            <a:r>
              <a:rPr lang="en-US" sz="1200" baseline="0" dirty="0" smtClean="0"/>
              <a:t> several possible indirect effects of alcohol on increasing HIV risk, including the settings in which alcohol is often abused, the high-risk behaviors that coincide with the abuse of alcohol, and the use of alcohol in combination with other illicit substances and prescription medications.</a:t>
            </a:r>
          </a:p>
          <a:p>
            <a:endParaRPr lang="en-US" sz="1200" baseline="0" dirty="0" smtClean="0"/>
          </a:p>
          <a:p>
            <a:r>
              <a:rPr lang="en-US" sz="1200" b="1" u="none" dirty="0" smtClean="0"/>
              <a:t>REFERENCES</a:t>
            </a:r>
            <a:endParaRPr lang="en-US" sz="1200" b="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a:p>
            <a:pPr marL="0" indent="0">
              <a:buNone/>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Cooper, M.L. (2002). Alcohol use and risky sexual behavior among college students and youth: Evaluating the evidence. </a:t>
            </a:r>
            <a:r>
              <a:rPr lang="en-US" sz="1200" i="1" dirty="0" smtClean="0"/>
              <a:t>Journal of Studies on Alcohol (Suppl. 14</a:t>
            </a:r>
            <a:r>
              <a:rPr lang="en-US" sz="1200" i="0" dirty="0" smtClean="0"/>
              <a:t>), </a:t>
            </a:r>
            <a:r>
              <a:rPr lang="en-US" sz="1200" dirty="0" smtClean="0"/>
              <a:t>101–117. </a:t>
            </a:r>
          </a:p>
          <a:p>
            <a:pPr marL="0" indent="0">
              <a:buNone/>
            </a:pPr>
            <a:endParaRPr lang="en-US" sz="1200" dirty="0" smtClean="0"/>
          </a:p>
          <a:p>
            <a:pPr marL="0" indent="0">
              <a:buNone/>
            </a:pPr>
            <a:r>
              <a:rPr lang="en-US" sz="1200" dirty="0" smtClean="0"/>
              <a:t>MacDonald, T.K., MacDonald, G., </a:t>
            </a:r>
            <a:r>
              <a:rPr lang="en-US" sz="1200" dirty="0" err="1" smtClean="0"/>
              <a:t>Zanna</a:t>
            </a:r>
            <a:r>
              <a:rPr lang="en-US" sz="1200" dirty="0" smtClean="0"/>
              <a:t>, M.P., &amp;Fong, G.T. (2000). Alcohol, sexual arousal, and intentions to use condoms in young men: Applying alcohol myopia theory to risky sexual behavior. </a:t>
            </a:r>
            <a:r>
              <a:rPr lang="en-US" sz="1200" i="1" dirty="0" smtClean="0"/>
              <a:t>Health Psychology 19</a:t>
            </a:r>
            <a:r>
              <a:rPr lang="en-US" sz="1200" dirty="0" smtClean="0"/>
              <a:t>(3), 290–298.</a:t>
            </a:r>
          </a:p>
          <a:p>
            <a:pPr marL="0" indent="0">
              <a:buNone/>
            </a:pPr>
            <a:endParaRPr lang="en-US" sz="1200" dirty="0" smtClean="0"/>
          </a:p>
          <a:p>
            <a:pPr marL="0" indent="0">
              <a:buNone/>
            </a:pPr>
            <a:r>
              <a:rPr lang="en-US" sz="1200" dirty="0" err="1" smtClean="0"/>
              <a:t>Fromme</a:t>
            </a:r>
            <a:r>
              <a:rPr lang="en-US" sz="1200" dirty="0" smtClean="0"/>
              <a:t>, K., D’Amico, E., &amp; Katz, E.C. (1999).</a:t>
            </a:r>
            <a:r>
              <a:rPr lang="en-US" sz="1200" baseline="0" dirty="0" smtClean="0"/>
              <a:t> </a:t>
            </a:r>
            <a:r>
              <a:rPr lang="en-US" sz="1200" dirty="0" smtClean="0"/>
              <a:t>Intoxicated sexual risk taking: An expectancy or cognitive impairment explanation? </a:t>
            </a:r>
            <a:r>
              <a:rPr lang="en-US" sz="1200" i="1" dirty="0" smtClean="0"/>
              <a:t>Journal of Studies on Alcohol 60</a:t>
            </a:r>
            <a:r>
              <a:rPr lang="en-US" sz="1200" dirty="0" smtClean="0"/>
              <a:t>(1), 54–63. </a:t>
            </a:r>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68</a:t>
            </a:fld>
            <a:endParaRPr lang="en-US"/>
          </a:p>
        </p:txBody>
      </p:sp>
    </p:spTree>
    <p:extLst>
      <p:ext uri="{BB962C8B-B14F-4D97-AF65-F5344CB8AC3E}">
        <p14:creationId xmlns:p14="http://schemas.microsoft.com/office/powerpoint/2010/main" val="1676173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Alcohol consumption is associated with decreased antiretroviral adherence, and decreased adherence results in poorer outcomes. However the magnitude of alcohol’s impact on survival is unknown. Our objective was to use a calibrated and validated simulation of HIV disease to estimate the impact of alcohol on survival. Braithwaite and colleagues incorporated clinical data describing the temporal and dose-response relationships between alcohol consumption and adherence in a large observational cohort </a:t>
            </a:r>
            <a:r>
              <a:rPr lang="en-US" sz="1200" smtClean="0"/>
              <a:t>(N=2,702</a:t>
            </a:r>
            <a:r>
              <a:rPr lang="en-US" sz="1200" dirty="0" smtClean="0"/>
              <a:t>). Individuals were categorized as nondrinkers (no alcohol consumption), hazardous drinkers (consume 5 or more standard drinks on drinking days), and nonhazardous drinkers (consume less than 5 standard drinks on drinking days). The results suggest that alcohol is an underappreciated yet modifiable risk factor for poor survival among individuals with HIV.</a:t>
            </a:r>
          </a:p>
          <a:p>
            <a:endParaRPr lang="en-US" sz="1200" dirty="0" smtClean="0"/>
          </a:p>
          <a:p>
            <a:r>
              <a:rPr lang="en-US" sz="1200" b="1" u="none" dirty="0" smtClean="0"/>
              <a:t>REFERENCE</a:t>
            </a:r>
            <a:endParaRPr lang="en-US" sz="1200" dirty="0" smtClean="0"/>
          </a:p>
          <a:p>
            <a:pPr marL="0" indent="0">
              <a:buNone/>
            </a:pPr>
            <a:r>
              <a:rPr lang="en-US" sz="1200" dirty="0" smtClean="0"/>
              <a:t>Braithwaite, R.S., </a:t>
            </a:r>
            <a:r>
              <a:rPr lang="en-US" sz="1200" dirty="0" err="1" smtClean="0"/>
              <a:t>Conigliaro</a:t>
            </a:r>
            <a:r>
              <a:rPr lang="en-US" sz="1200" dirty="0" smtClean="0"/>
              <a:t>, M.S., Roberts,</a:t>
            </a:r>
            <a:r>
              <a:rPr lang="en-US" sz="1200" baseline="0" dirty="0" smtClean="0"/>
              <a:t> M.S., </a:t>
            </a:r>
            <a:r>
              <a:rPr lang="en-US" sz="1200" baseline="0" dirty="0" err="1" smtClean="0"/>
              <a:t>Shechter</a:t>
            </a:r>
            <a:r>
              <a:rPr lang="en-US" sz="1200" baseline="0" dirty="0" smtClean="0"/>
              <a:t>, S., </a:t>
            </a:r>
            <a:r>
              <a:rPr lang="en-US" sz="1200" baseline="0" dirty="0" err="1" smtClean="0"/>
              <a:t>Shaefer</a:t>
            </a:r>
            <a:r>
              <a:rPr lang="en-US" sz="1200" baseline="0" dirty="0" smtClean="0"/>
              <a:t>, A., McGinnis, K., Rodriguez, M.C., </a:t>
            </a:r>
            <a:r>
              <a:rPr lang="en-US" sz="1200" baseline="0" dirty="0" err="1" smtClean="0"/>
              <a:t>Rabeneck</a:t>
            </a:r>
            <a:r>
              <a:rPr lang="en-US" sz="1200" baseline="0" dirty="0" smtClean="0"/>
              <a:t>, L., Bryant, K., &amp; Justice, A.C. (2007). Estimating the impact of alcohol consumption on survival for HIV individuals. </a:t>
            </a:r>
            <a:r>
              <a:rPr lang="en-US" sz="1200" i="1" baseline="0" dirty="0" smtClean="0"/>
              <a:t>AIDS Care, 19</a:t>
            </a:r>
            <a:r>
              <a:rPr lang="en-US" sz="1200" i="0" baseline="0" dirty="0" smtClean="0"/>
              <a:t>(4), 459-466.</a:t>
            </a:r>
            <a:r>
              <a:rPr lang="en-US" sz="1200"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69</a:t>
            </a:fld>
            <a:endParaRPr lang="en-US"/>
          </a:p>
        </p:txBody>
      </p:sp>
    </p:spTree>
    <p:extLst>
      <p:ext uri="{BB962C8B-B14F-4D97-AF65-F5344CB8AC3E}">
        <p14:creationId xmlns:p14="http://schemas.microsoft.com/office/powerpoint/2010/main" val="66972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Read the question and choices, and review audience responses out loud. </a:t>
            </a:r>
          </a:p>
          <a:p>
            <a:endParaRPr lang="en-US" dirty="0" smtClean="0"/>
          </a:p>
          <a:p>
            <a:r>
              <a:rPr lang="en-US" b="1" dirty="0" smtClean="0"/>
              <a:t>IMAGE CREDIT</a:t>
            </a:r>
            <a:r>
              <a:rPr lang="en-US" dirty="0" smtClean="0"/>
              <a:t/>
            </a:r>
            <a:br>
              <a:rPr lang="en-US" dirty="0" smtClean="0"/>
            </a:br>
            <a:r>
              <a:rPr lang="en-US" dirty="0" smtClean="0"/>
              <a:t>Purchased Image, Adobe Stock, 2019.</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7</a:t>
            </a:fld>
            <a:endParaRPr lang="en-US"/>
          </a:p>
        </p:txBody>
      </p:sp>
    </p:spTree>
    <p:extLst>
      <p:ext uri="{BB962C8B-B14F-4D97-AF65-F5344CB8AC3E}">
        <p14:creationId xmlns:p14="http://schemas.microsoft.com/office/powerpoint/2010/main" val="3258364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Excessive drinking within the HIV-infected population is associated with numerous adverse effects; thus, interventions to prevent alcohol misuse in this population are urgently needed. Decreasing alcohol use among HIV patients not only reduces the medical and psychiatric consequences associated with alcohol consumption but also decreases other drug use and HIV transmission. Thus, alcohol and other drug abuse treatment can be considered primary HIV prevention as well.</a:t>
            </a:r>
            <a:br>
              <a:rPr lang="en-US" sz="1200" dirty="0" smtClean="0"/>
            </a:br>
            <a:endParaRPr lang="en-US" sz="1200" dirty="0" smtClean="0"/>
          </a:p>
          <a:p>
            <a:r>
              <a:rPr lang="en-US" b="1" dirty="0" smtClean="0"/>
              <a:t>REFERENCE</a:t>
            </a:r>
          </a:p>
          <a:p>
            <a:r>
              <a:rPr lang="en-US" dirty="0" smtClean="0"/>
              <a:t>National Institute on Alcohol Abuse</a:t>
            </a:r>
            <a:r>
              <a:rPr lang="en-US" baseline="0" dirty="0" smtClean="0"/>
              <a:t> and Alcoholism (NI</a:t>
            </a:r>
            <a:r>
              <a:rPr lang="en-US" dirty="0" smtClean="0"/>
              <a:t>AAA).</a:t>
            </a:r>
            <a:r>
              <a:rPr lang="en-US" baseline="0" dirty="0" smtClean="0"/>
              <a:t> (2010). </a:t>
            </a:r>
            <a:r>
              <a:rPr lang="en-US" i="1" baseline="0" dirty="0" smtClean="0"/>
              <a:t>Alcohol Alert: Alcohol and HIV/AIDS – Intertwining Stories, Number 80</a:t>
            </a:r>
            <a:r>
              <a:rPr lang="en-US" baseline="0" dirty="0" smtClean="0"/>
              <a:t>. Rockville, MD: U.S. Department of Health and Human Services.</a:t>
            </a:r>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70</a:t>
            </a:fld>
            <a:endParaRPr lang="en-US"/>
          </a:p>
        </p:txBody>
      </p:sp>
    </p:spTree>
    <p:extLst>
      <p:ext uri="{BB962C8B-B14F-4D97-AF65-F5344CB8AC3E}">
        <p14:creationId xmlns:p14="http://schemas.microsoft.com/office/powerpoint/2010/main" val="17528945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Doctors recommend a combination of HIV drugs from at least two of the main classes. This combination is called highly active antiretroviral therapy (HAART). It helps combat new resistant strains of the virus that emerge as HIV makes copies of itself. HAART also decreases the rate of opportunistic infections.</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71</a:t>
            </a:fld>
            <a:endParaRPr lang="en-US"/>
          </a:p>
        </p:txBody>
      </p:sp>
    </p:spTree>
    <p:extLst>
      <p:ext uri="{BB962C8B-B14F-4D97-AF65-F5344CB8AC3E}">
        <p14:creationId xmlns:p14="http://schemas.microsoft.com/office/powerpoint/2010/main" val="3117174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July 10, 2019, the U.S. Department of Health and Human Services released Guidelines for the Use of Antiretroviral Agents in Adults and Adolescents with HIV. In a section on considerations for antiretroviral use in special patient populations, key considerations and recommendations were provided for people with SUD and HIV. This slide and the next slide feature those key considerations and recommendations. Additional information is available at: </a:t>
            </a:r>
            <a:r>
              <a:rPr lang="en-US" dirty="0" smtClean="0">
                <a:hlinkClick r:id="rId3"/>
              </a:rPr>
              <a:t>https://aidsinfo.nih.gov/guidelines/html/1/adult-and-adolescent-arv/22/substance-use-disorders-and-hiv</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r>
            <a:br>
              <a:rPr lang="en-US" dirty="0" smtClean="0"/>
            </a:br>
            <a:r>
              <a:rPr lang="en-US" dirty="0" smtClean="0"/>
              <a:t>U.S. Department of Health and Human Services. (2019).</a:t>
            </a:r>
            <a:r>
              <a:rPr lang="en-US" baseline="0" dirty="0" smtClean="0"/>
              <a:t> </a:t>
            </a:r>
            <a:r>
              <a:rPr lang="en-US" i="1" baseline="0" dirty="0" smtClean="0"/>
              <a:t>Guidelines for the Use of Antiretroviral Agents in Adults and Adolescents Living with HIV. </a:t>
            </a:r>
            <a:r>
              <a:rPr lang="en-US" i="0" baseline="0" dirty="0" smtClean="0"/>
              <a:t>Downloaded on July 11, 2019 from: https://aidsinfo.nih.gov/guidelines.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72</a:t>
            </a:fld>
            <a:endParaRPr lang="en-US"/>
          </a:p>
        </p:txBody>
      </p:sp>
    </p:spTree>
    <p:extLst>
      <p:ext uri="{BB962C8B-B14F-4D97-AF65-F5344CB8AC3E}">
        <p14:creationId xmlns:p14="http://schemas.microsoft.com/office/powerpoint/2010/main" val="1405957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July 10, 2019, the U.S. Department of Health and Human Services released Guidelines for the Use of Antiretroviral Agents in Adults and Adolescents with HIV. In a section on considerations for antiretroviral use in special patient populations, key considerations and recommendations were provided for people with SUD and HIV. This slide and the previous slide feature those key considerations and recommendations. Additional information is available at: </a:t>
            </a:r>
            <a:r>
              <a:rPr lang="en-US" dirty="0" smtClean="0">
                <a:hlinkClick r:id="rId3"/>
              </a:rPr>
              <a:t>https://aidsinfo.nih.gov/guidelines/html/1/adult-and-adolescent-arv/22/substance-use-disorders-and-hiv</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a:t>
            </a:r>
            <a:r>
              <a:rPr lang="en-US" dirty="0" smtClean="0"/>
              <a:t/>
            </a:r>
            <a:br>
              <a:rPr lang="en-US" dirty="0" smtClean="0"/>
            </a:br>
            <a:r>
              <a:rPr lang="en-US" dirty="0" smtClean="0"/>
              <a:t>U.S. Department of Health and Human Services. (2019).</a:t>
            </a:r>
            <a:r>
              <a:rPr lang="en-US" baseline="0" dirty="0" smtClean="0"/>
              <a:t> </a:t>
            </a:r>
            <a:r>
              <a:rPr lang="en-US" i="1" baseline="0" dirty="0" smtClean="0"/>
              <a:t>Guidelines for the Use of Antiretroviral Agents in Adults and Adolescents Living with HIV. </a:t>
            </a:r>
            <a:r>
              <a:rPr lang="en-US" i="0" baseline="0" dirty="0" smtClean="0"/>
              <a:t>Downloaded on July 11, 2019 from: https://aidsinfo.nih.gov/guidelines.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73</a:t>
            </a:fld>
            <a:endParaRPr lang="en-US"/>
          </a:p>
        </p:txBody>
      </p:sp>
    </p:spTree>
    <p:extLst>
      <p:ext uri="{BB962C8B-B14F-4D97-AF65-F5344CB8AC3E}">
        <p14:creationId xmlns:p14="http://schemas.microsoft.com/office/powerpoint/2010/main" val="4259172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200" b="1" dirty="0" smtClean="0"/>
              <a:t>INSTRUCTIONS</a:t>
            </a:r>
          </a:p>
          <a:p>
            <a:pPr marL="0" indent="0">
              <a:buFontTx/>
              <a:buNone/>
              <a:defRPr/>
            </a:pPr>
            <a:r>
              <a:rPr lang="en-US" sz="1200" b="1" i="1" dirty="0" smtClean="0"/>
              <a:t>Read the case study aloud. Ask participants to break into pairs or small groups (depending on the size of the audience), and spend 5-10 minutes discussing the questions. De-brief as a full group for 5-10 minutes. Ask for volunteers to briefly share responses to the two questions.</a:t>
            </a:r>
          </a:p>
          <a:p>
            <a:endParaRPr lang="en-US" b="1" i="1" dirty="0"/>
          </a:p>
        </p:txBody>
      </p:sp>
      <p:sp>
        <p:nvSpPr>
          <p:cNvPr id="4" name="Slide Number Placeholder 3"/>
          <p:cNvSpPr>
            <a:spLocks noGrp="1"/>
          </p:cNvSpPr>
          <p:nvPr>
            <p:ph type="sldNum" sz="quarter" idx="10"/>
          </p:nvPr>
        </p:nvSpPr>
        <p:spPr/>
        <p:txBody>
          <a:bodyPr/>
          <a:lstStyle/>
          <a:p>
            <a:fld id="{575D7FEA-F1AC-4247-9782-F71625EE9F2B}" type="slidenum">
              <a:rPr lang="en-US" smtClean="0"/>
              <a:t>74</a:t>
            </a:fld>
            <a:endParaRPr lang="en-US"/>
          </a:p>
        </p:txBody>
      </p:sp>
    </p:spTree>
    <p:extLst>
      <p:ext uri="{BB962C8B-B14F-4D97-AF65-F5344CB8AC3E}">
        <p14:creationId xmlns:p14="http://schemas.microsoft.com/office/powerpoint/2010/main" val="3754833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TRANSITION</a:t>
            </a:r>
            <a:r>
              <a:rPr lang="en-US" b="1" baseline="0" dirty="0" smtClean="0"/>
              <a:t> SLIDE</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This next section of the presentation (Part 4A) features</a:t>
            </a:r>
            <a:r>
              <a:rPr lang="en-US" b="0" baseline="0" dirty="0" smtClean="0"/>
              <a:t> information on screening, brief intervention, and referral to treatment (SBIRT).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75</a:t>
            </a:fld>
            <a:endParaRPr lang="en-US"/>
          </a:p>
        </p:txBody>
      </p:sp>
    </p:spTree>
    <p:extLst>
      <p:ext uri="{BB962C8B-B14F-4D97-AF65-F5344CB8AC3E}">
        <p14:creationId xmlns:p14="http://schemas.microsoft.com/office/powerpoint/2010/main" val="2163159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SBIRT has the potential to save lives and reduce costs. It is estimated that unhealthy and unsafe alcohol and drug use result in </a:t>
            </a:r>
            <a:r>
              <a:rPr lang="en-US" i="1" dirty="0" smtClean="0"/>
              <a:t>more than 100,000 deaths each year, and costs to society are more than $600 billion annually.</a:t>
            </a:r>
          </a:p>
          <a:p>
            <a:pPr defTabSz="931774">
              <a:defRPr/>
            </a:pPr>
            <a:endParaRPr lang="en-US" dirty="0" smtClean="0"/>
          </a:p>
          <a:p>
            <a:pPr defTabSz="931774">
              <a:defRPr/>
            </a:pPr>
            <a:r>
              <a:rPr lang="en-US" dirty="0" smtClean="0"/>
              <a:t>SBIRT includes screening</a:t>
            </a:r>
            <a:r>
              <a:rPr lang="en-US" baseline="0" dirty="0" smtClean="0"/>
              <a:t> for </a:t>
            </a:r>
            <a:r>
              <a:rPr lang="en-US" dirty="0" smtClean="0"/>
              <a:t>both alcohol and drug use; supports the view that behavioral health is part of one’s overall health; and follows a population health approach that emphasizes prevention and early intervention. And although brief intervention for other substances has not been proven effective, it has been suggested that BI may need to be conducted over the course of many more visits in order to be effective.</a:t>
            </a:r>
          </a:p>
        </p:txBody>
      </p:sp>
      <p:sp>
        <p:nvSpPr>
          <p:cNvPr id="4" name="Slide Number Placeholder 3"/>
          <p:cNvSpPr>
            <a:spLocks noGrp="1"/>
          </p:cNvSpPr>
          <p:nvPr>
            <p:ph type="sldNum" sz="quarter" idx="10"/>
          </p:nvPr>
        </p:nvSpPr>
        <p:spPr/>
        <p:txBody>
          <a:bodyPr/>
          <a:lstStyle/>
          <a:p>
            <a:fld id="{575D7FEA-F1AC-4247-9782-F71625EE9F2B}" type="slidenum">
              <a:rPr lang="en-US" smtClean="0"/>
              <a:t>76</a:t>
            </a:fld>
            <a:endParaRPr lang="en-US"/>
          </a:p>
        </p:txBody>
      </p:sp>
    </p:spTree>
    <p:extLst>
      <p:ext uri="{BB962C8B-B14F-4D97-AF65-F5344CB8AC3E}">
        <p14:creationId xmlns:p14="http://schemas.microsoft.com/office/powerpoint/2010/main" val="3063719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summary, SBIRT consists of a few basic competencies. </a:t>
            </a:r>
            <a:r>
              <a:rPr lang="en-US" b="1" baseline="0" dirty="0" smtClean="0"/>
              <a:t>Ask</a:t>
            </a:r>
            <a:r>
              <a:rPr lang="en-US" baseline="0" dirty="0" smtClean="0"/>
              <a:t> everyone. Don’t assume you know who is engaging in risky use. Might it be the middle aged pastor, the 65 year retired teacher, or the 22 y/o medical student? </a:t>
            </a:r>
            <a:r>
              <a:rPr lang="en-US" b="1" baseline="0" dirty="0" smtClean="0"/>
              <a:t>Assist</a:t>
            </a:r>
            <a:r>
              <a:rPr lang="en-US" baseline="0" dirty="0" smtClean="0"/>
              <a:t> individuals to identify reasons to change using MI techniques. I know you heard about MI in the previous ECHO, but we’ll do a quick review of how MI is used in SBIRT in a moment. </a:t>
            </a:r>
            <a:r>
              <a:rPr lang="en-US" b="1" baseline="0" dirty="0" smtClean="0"/>
              <a:t>Achieve</a:t>
            </a:r>
            <a:r>
              <a:rPr lang="en-US" baseline="0" dirty="0" smtClean="0"/>
              <a:t> successful engagement- whether to pursue a treatment plan or not – according to the patient’s choice. And in order to do all of this, we all have to become better informed about what constitutes problematic use and to reflect on our own self-awareness- because the better we understand our own beliefs and emotional responses to risky alcohol use, the better able we will be to intervene effectively.</a:t>
            </a:r>
          </a:p>
        </p:txBody>
      </p:sp>
      <p:sp>
        <p:nvSpPr>
          <p:cNvPr id="4" name="Slide Number Placeholder 3"/>
          <p:cNvSpPr>
            <a:spLocks noGrp="1"/>
          </p:cNvSpPr>
          <p:nvPr>
            <p:ph type="sldNum" sz="quarter" idx="10"/>
          </p:nvPr>
        </p:nvSpPr>
        <p:spPr/>
        <p:txBody>
          <a:bodyPr/>
          <a:lstStyle/>
          <a:p>
            <a:fld id="{575D7FEA-F1AC-4247-9782-F71625EE9F2B}" type="slidenum">
              <a:rPr lang="en-US" smtClean="0"/>
              <a:t>77</a:t>
            </a:fld>
            <a:endParaRPr lang="en-US"/>
          </a:p>
        </p:txBody>
      </p:sp>
    </p:spTree>
    <p:extLst>
      <p:ext uri="{BB962C8B-B14F-4D97-AF65-F5344CB8AC3E}">
        <p14:creationId xmlns:p14="http://schemas.microsoft.com/office/powerpoint/2010/main" val="3873294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NIAAA developed</a:t>
            </a:r>
            <a:r>
              <a:rPr lang="en-US" baseline="0" dirty="0" smtClean="0"/>
              <a:t> a single-item screener to detect risky drinking, which has been validated and is used in many different primary care settings throughout the United States. </a:t>
            </a:r>
          </a:p>
          <a:p>
            <a:endParaRPr lang="en-US" baseline="0" dirty="0" smtClean="0"/>
          </a:p>
          <a:p>
            <a:r>
              <a:rPr lang="en-US" sz="1200" b="0" i="0" kern="1200" dirty="0" smtClean="0">
                <a:solidFill>
                  <a:schemeClr val="tx1"/>
                </a:solidFill>
                <a:effectLst/>
                <a:latin typeface="+mn-lt"/>
                <a:ea typeface="+mn-ea"/>
                <a:cs typeface="+mn-cs"/>
              </a:rPr>
              <a:t>In medical diagnosis, test </a:t>
            </a:r>
            <a:r>
              <a:rPr lang="en-US" sz="1200" b="1" i="0" kern="1200" dirty="0" smtClean="0">
                <a:solidFill>
                  <a:schemeClr val="tx1"/>
                </a:solidFill>
                <a:effectLst/>
                <a:latin typeface="+mn-lt"/>
                <a:ea typeface="+mn-ea"/>
                <a:cs typeface="+mn-cs"/>
              </a:rPr>
              <a:t>sensitivity</a:t>
            </a:r>
            <a:r>
              <a:rPr lang="en-US" sz="1200" b="0" i="0" kern="1200" dirty="0" smtClean="0">
                <a:solidFill>
                  <a:schemeClr val="tx1"/>
                </a:solidFill>
                <a:effectLst/>
                <a:latin typeface="+mn-lt"/>
                <a:ea typeface="+mn-ea"/>
                <a:cs typeface="+mn-cs"/>
              </a:rPr>
              <a:t> is the ability of a test to correctly identify those with the disease (true positive rate), whereas test </a:t>
            </a:r>
            <a:r>
              <a:rPr lang="en-US" sz="1200" b="1" i="0" kern="1200" dirty="0" smtClean="0">
                <a:solidFill>
                  <a:schemeClr val="tx1"/>
                </a:solidFill>
                <a:effectLst/>
                <a:latin typeface="+mn-lt"/>
                <a:ea typeface="+mn-ea"/>
                <a:cs typeface="+mn-cs"/>
              </a:rPr>
              <a:t>specificity</a:t>
            </a:r>
            <a:r>
              <a:rPr lang="en-US" sz="1200" b="0" i="0" kern="1200" dirty="0" smtClean="0">
                <a:solidFill>
                  <a:schemeClr val="tx1"/>
                </a:solidFill>
                <a:effectLst/>
                <a:latin typeface="+mn-lt"/>
                <a:ea typeface="+mn-ea"/>
                <a:cs typeface="+mn-cs"/>
              </a:rPr>
              <a:t> is the ability of the test to correctly identify those without the disease (true negative rate).</a:t>
            </a:r>
            <a:endParaRPr lang="en-US" baseline="0" dirty="0" smtClean="0"/>
          </a:p>
          <a:p>
            <a:endParaRPr lang="en-US" dirty="0" smtClean="0"/>
          </a:p>
          <a:p>
            <a:r>
              <a:rPr lang="en-US" b="1" dirty="0" smtClean="0"/>
              <a:t>REFERENCE</a:t>
            </a:r>
          </a:p>
          <a:p>
            <a:pPr marL="0" marR="0" lvl="1" indent="0" defTabSz="914400" eaLnBrk="1" fontAlgn="auto" latinLnBrk="0" hangingPunct="1">
              <a:lnSpc>
                <a:spcPct val="100000"/>
              </a:lnSpc>
              <a:spcBef>
                <a:spcPts val="600"/>
              </a:spcBef>
              <a:spcAft>
                <a:spcPts val="0"/>
              </a:spcAft>
              <a:buClr>
                <a:srgbClr val="1F497D"/>
              </a:buClr>
              <a:buSzPct val="75000"/>
              <a:buFontTx/>
              <a:buNone/>
              <a:tabLst/>
              <a:defRPr/>
            </a:pPr>
            <a:r>
              <a:rPr kumimoji="0" lang="en-US" sz="1100" b="0" i="0" u="none" strike="noStrike" kern="0" cap="none" spc="0" normalizeH="0" baseline="0" noProof="0" dirty="0" smtClean="0">
                <a:ln>
                  <a:noFill/>
                </a:ln>
                <a:solidFill>
                  <a:prstClr val="black"/>
                </a:solidFill>
                <a:effectLst/>
                <a:uLnTx/>
                <a:uFillTx/>
              </a:rPr>
              <a:t>Smith, P.C., Schmidt, S.M., </a:t>
            </a:r>
            <a:r>
              <a:rPr kumimoji="0" lang="en-US" sz="1100" b="0" i="0" u="none" strike="noStrike" kern="0" cap="none" spc="0" normalizeH="0" baseline="0" noProof="0" dirty="0" err="1" smtClean="0">
                <a:ln>
                  <a:noFill/>
                </a:ln>
                <a:solidFill>
                  <a:prstClr val="black"/>
                </a:solidFill>
                <a:effectLst/>
                <a:uLnTx/>
                <a:uFillTx/>
              </a:rPr>
              <a:t>Allensworth</a:t>
            </a:r>
            <a:r>
              <a:rPr kumimoji="0" lang="en-US" sz="1100" b="0" i="0" u="none" strike="noStrike" kern="0" cap="none" spc="0" normalizeH="0" baseline="0" noProof="0" dirty="0" smtClean="0">
                <a:ln>
                  <a:noFill/>
                </a:ln>
                <a:solidFill>
                  <a:prstClr val="black"/>
                </a:solidFill>
                <a:effectLst/>
                <a:uLnTx/>
                <a:uFillTx/>
              </a:rPr>
              <a:t>-Davies, D., &amp; </a:t>
            </a:r>
            <a:r>
              <a:rPr kumimoji="0" lang="en-US" sz="1100" b="0" i="0" u="none" strike="noStrike" kern="0" cap="none" spc="0" normalizeH="0" baseline="0" noProof="0" dirty="0" err="1" smtClean="0">
                <a:ln>
                  <a:noFill/>
                </a:ln>
                <a:solidFill>
                  <a:prstClr val="black"/>
                </a:solidFill>
                <a:effectLst/>
                <a:uLnTx/>
                <a:uFillTx/>
              </a:rPr>
              <a:t>Saitz</a:t>
            </a:r>
            <a:r>
              <a:rPr kumimoji="0" lang="en-US" sz="1100" b="0" i="0" u="none" strike="noStrike" kern="0" cap="none" spc="0" normalizeH="0" baseline="0" noProof="0" dirty="0" smtClean="0">
                <a:ln>
                  <a:noFill/>
                </a:ln>
                <a:solidFill>
                  <a:prstClr val="black"/>
                </a:solidFill>
                <a:effectLst/>
                <a:uLnTx/>
                <a:uFillTx/>
              </a:rPr>
              <a:t>, R. (2009). Primary care validation of a single-question alcohol screening test. </a:t>
            </a:r>
            <a:r>
              <a:rPr kumimoji="0" lang="en-US" sz="1100" b="0" i="1" u="none" strike="noStrike" kern="0" cap="none" spc="0" normalizeH="0" baseline="0" noProof="0" dirty="0" smtClean="0">
                <a:ln>
                  <a:noFill/>
                </a:ln>
                <a:solidFill>
                  <a:prstClr val="black"/>
                </a:solidFill>
                <a:effectLst/>
                <a:uLnTx/>
                <a:uFillTx/>
              </a:rPr>
              <a:t>J Gen Intern Med 24</a:t>
            </a:r>
            <a:r>
              <a:rPr kumimoji="0" lang="en-US" sz="1100" b="0" i="0" u="none" strike="noStrike" kern="0" cap="none" spc="0" normalizeH="0" baseline="0" noProof="0" dirty="0" smtClean="0">
                <a:ln>
                  <a:noFill/>
                </a:ln>
                <a:solidFill>
                  <a:prstClr val="black"/>
                </a:solidFill>
                <a:effectLst/>
                <a:uLnTx/>
                <a:uFillTx/>
              </a:rPr>
              <a:t>(7), 783-</a:t>
            </a:r>
            <a:r>
              <a:rPr kumimoji="0" lang="en-US" sz="1100" b="0" i="0" u="none" strike="noStrike" kern="0" cap="none" spc="0" normalizeH="0" baseline="0" noProof="0" dirty="0" smtClean="0">
                <a:ln>
                  <a:noFill/>
                </a:ln>
                <a:solidFill>
                  <a:prstClr val="black"/>
                </a:solidFill>
                <a:effectLst/>
                <a:uLnTx/>
                <a:uFillTx/>
                <a:cs typeface="Calibri"/>
              </a:rPr>
              <a:t>78</a:t>
            </a:r>
            <a:r>
              <a:rPr kumimoji="0" lang="en-US" sz="1100" b="0" i="0" u="none" strike="noStrike" kern="0" cap="none" spc="0" normalizeH="0" baseline="0" noProof="0" dirty="0" smtClean="0">
                <a:ln>
                  <a:noFill/>
                </a:ln>
                <a:solidFill>
                  <a:prstClr val="black"/>
                </a:solidFill>
                <a:effectLst/>
                <a:uLnTx/>
                <a:uFillTx/>
              </a:rPr>
              <a:t>8.</a:t>
            </a:r>
          </a:p>
        </p:txBody>
      </p:sp>
      <p:sp>
        <p:nvSpPr>
          <p:cNvPr id="4" name="Slide Number Placeholder 3"/>
          <p:cNvSpPr>
            <a:spLocks noGrp="1"/>
          </p:cNvSpPr>
          <p:nvPr>
            <p:ph type="sldNum" sz="quarter" idx="10"/>
          </p:nvPr>
        </p:nvSpPr>
        <p:spPr/>
        <p:txBody>
          <a:bodyPr/>
          <a:lstStyle/>
          <a:p>
            <a:fld id="{575D7FEA-F1AC-4247-9782-F71625EE9F2B}" type="slidenum">
              <a:rPr lang="en-US" smtClean="0"/>
              <a:t>78</a:t>
            </a:fld>
            <a:endParaRPr lang="en-US"/>
          </a:p>
        </p:txBody>
      </p:sp>
    </p:spTree>
    <p:extLst>
      <p:ext uri="{BB962C8B-B14F-4D97-AF65-F5344CB8AC3E}">
        <p14:creationId xmlns:p14="http://schemas.microsoft.com/office/powerpoint/2010/main" val="3379937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Many </a:t>
            </a:r>
            <a:r>
              <a:rPr lang="en-US" baseline="0" dirty="0" smtClean="0"/>
              <a:t>people are surprised by how few drinks can increase a person’s risk of developing a variety of health problems.  These guidelines come from NIAAA and are based on studies looking at what level of alcohol intake is associated with increased risk for harm. </a:t>
            </a:r>
            <a:r>
              <a:rPr lang="en-US" sz="2000" dirty="0" smtClean="0"/>
              <a:t>If</a:t>
            </a:r>
            <a:r>
              <a:rPr lang="en-US" sz="2000" baseline="0" dirty="0" smtClean="0"/>
              <a:t> risky use is detected then assess for alcohol use disorder/risk for withdrawal syndrome. </a:t>
            </a:r>
            <a:r>
              <a:rPr lang="en-US" sz="2000" dirty="0" smtClean="0"/>
              <a:t>AUDIT (</a:t>
            </a:r>
            <a:r>
              <a:rPr lang="en-US" dirty="0" smtClean="0"/>
              <a:t>Alcohol Use Disorders Identification Test) can be helpful for data</a:t>
            </a:r>
            <a:r>
              <a:rPr lang="en-US" baseline="0" dirty="0" smtClean="0"/>
              <a:t> gathering. The AUDIT c</a:t>
            </a:r>
            <a:r>
              <a:rPr lang="en-US" dirty="0" smtClean="0"/>
              <a:t>onsists of 10 questions- self-administered or through an interview and addresses recent alcohol use, alcohol dependence symptoms, and alcohol-related problems.</a:t>
            </a:r>
          </a:p>
        </p:txBody>
      </p:sp>
      <p:sp>
        <p:nvSpPr>
          <p:cNvPr id="4" name="Slide Number Placeholder 3"/>
          <p:cNvSpPr>
            <a:spLocks noGrp="1"/>
          </p:cNvSpPr>
          <p:nvPr>
            <p:ph type="sldNum" sz="quarter" idx="10"/>
          </p:nvPr>
        </p:nvSpPr>
        <p:spPr/>
        <p:txBody>
          <a:bodyPr/>
          <a:lstStyle/>
          <a:p>
            <a:fld id="{575D7FEA-F1AC-4247-9782-F71625EE9F2B}" type="slidenum">
              <a:rPr lang="en-US" smtClean="0"/>
              <a:t>79</a:t>
            </a:fld>
            <a:endParaRPr lang="en-US"/>
          </a:p>
        </p:txBody>
      </p:sp>
    </p:spTree>
    <p:extLst>
      <p:ext uri="{BB962C8B-B14F-4D97-AF65-F5344CB8AC3E}">
        <p14:creationId xmlns:p14="http://schemas.microsoft.com/office/powerpoint/2010/main" val="53444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Read the question and choices, and review audience responses out loud. </a:t>
            </a:r>
          </a:p>
          <a:p>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br>
              <a:rPr lang="en-US" b="1"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8</a:t>
            </a:fld>
            <a:endParaRPr lang="en-US"/>
          </a:p>
        </p:txBody>
      </p:sp>
    </p:spTree>
    <p:extLst>
      <p:ext uri="{BB962C8B-B14F-4D97-AF65-F5344CB8AC3E}">
        <p14:creationId xmlns:p14="http://schemas.microsoft.com/office/powerpoint/2010/main" val="39869228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dirty="0" smtClean="0">
                <a:solidFill>
                  <a:srgbClr val="000000"/>
                </a:solidFill>
                <a:latin typeface="Arial" pitchFamily="34" charset="0"/>
                <a:ea typeface="Calibri"/>
                <a:cs typeface="Arial" pitchFamily="34" charset="0"/>
              </a:rPr>
              <a:t>The Alcohol Use Disorders Identification Test (AUDIT) was developed in the 1980s to identify alcohol use, abuse, and possible dependence. The AUDIT has 10 questions. It has been validated for use with diverse groups of people. It was originally designed for use in primary care settings, but can be used in mental health and college/university campus settings, as well.</a:t>
            </a:r>
          </a:p>
          <a:p>
            <a:pPr>
              <a:lnSpc>
                <a:spcPct val="115000"/>
              </a:lnSpc>
              <a:spcBef>
                <a:spcPts val="0"/>
              </a:spcBef>
              <a:spcAft>
                <a:spcPts val="0"/>
              </a:spcAft>
            </a:pPr>
            <a:endParaRPr lang="en-US" dirty="0" smtClean="0">
              <a:solidFill>
                <a:srgbClr val="000000"/>
              </a:solidFill>
              <a:latin typeface="Arial" pitchFamily="34" charset="0"/>
              <a:ea typeface="Calibri"/>
              <a:cs typeface="Arial" pitchFamily="34" charset="0"/>
            </a:endParaRPr>
          </a:p>
          <a:p>
            <a:r>
              <a:rPr lang="en-US" dirty="0" smtClean="0">
                <a:latin typeface="Arial" pitchFamily="34" charset="0"/>
                <a:cs typeface="Arial" pitchFamily="34" charset="0"/>
              </a:rPr>
              <a:t>Like most screens, the AUDIT gives you a score. The table on the slide provides</a:t>
            </a:r>
            <a:r>
              <a:rPr lang="en-US" baseline="0" dirty="0" smtClean="0">
                <a:latin typeface="Arial" pitchFamily="34" charset="0"/>
                <a:cs typeface="Arial" pitchFamily="34" charset="0"/>
              </a:rPr>
              <a:t> action steps to take based on the score. The scores</a:t>
            </a:r>
            <a:r>
              <a:rPr lang="en-US" dirty="0" smtClean="0">
                <a:latin typeface="Arial" pitchFamily="34" charset="0"/>
                <a:cs typeface="Arial" pitchFamily="34" charset="0"/>
              </a:rPr>
              <a:t> correlate to risk levels (low, moderate, and high). For example, a score of 0 to 7 is considered low risk and the appropriate response from the provider is to tell the patient he/she is at low risk, which is great. They should then encourage them to continue these low-risk behaviors. Scores between 8 and 19 suggests low to moderate risk. People in this risk range should receive a brief intervention focused on lowering their risk. People at the higher end of the moderate risk range—people who score 16 to 19—should be given a brief intervention and possibly the opportunity for brief treatment, which means additional counseling sessions. Again the goal is to help them to identify strategies to lower their risk of developing problems. A person at the very high end, with a score of 20 or higher, may have alcohol dependence. This person needs a referral to specialized care. A brief intervention should be conducted, but now the focus should be on helping the person to choose to accept and follow through on a referral to treatment.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a:t>
            </a:r>
            <a:r>
              <a:rPr lang="en-US" baseline="0" dirty="0" smtClean="0">
                <a:latin typeface="Arial" pitchFamily="34" charset="0"/>
                <a:cs typeface="Arial" pitchFamily="34" charset="0"/>
              </a:rPr>
              <a:t> self-report version of the AUDIT is available at: </a:t>
            </a:r>
            <a:r>
              <a:rPr lang="en-US" dirty="0" smtClean="0">
                <a:hlinkClick r:id="rId3"/>
              </a:rPr>
              <a:t>https://www.drugabuse.gov/sites/default/files/files/AUDIT.pdf</a:t>
            </a:r>
            <a:r>
              <a:rPr lang="en-US" dirty="0" smtClean="0"/>
              <a:t>.</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75D7FEA-F1AC-4247-9782-F71625EE9F2B}" type="slidenum">
              <a:rPr lang="en-US" smtClean="0"/>
              <a:t>80</a:t>
            </a:fld>
            <a:endParaRPr lang="en-US"/>
          </a:p>
        </p:txBody>
      </p:sp>
    </p:spTree>
    <p:extLst>
      <p:ext uri="{BB962C8B-B14F-4D97-AF65-F5344CB8AC3E}">
        <p14:creationId xmlns:p14="http://schemas.microsoft.com/office/powerpoint/2010/main" val="14606744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Arial" charset="0"/>
              </a:rPr>
              <a:t>This slide depicts an outline of the three steps of the FLO brief intervention and what happens at each step. </a:t>
            </a: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You start the conversation with </a:t>
            </a:r>
            <a:r>
              <a:rPr lang="en-US" sz="1200" u="sng" kern="1200" dirty="0" smtClean="0">
                <a:solidFill>
                  <a:schemeClr val="tx1"/>
                </a:solidFill>
                <a:latin typeface="+mn-lt"/>
                <a:ea typeface="+mn-ea"/>
                <a:cs typeface="Arial" charset="0"/>
              </a:rPr>
              <a:t>Feedback</a:t>
            </a:r>
            <a:r>
              <a:rPr lang="en-US" sz="1200" kern="1200" dirty="0" smtClean="0">
                <a:solidFill>
                  <a:schemeClr val="tx1"/>
                </a:solidFill>
                <a:latin typeface="+mn-lt"/>
                <a:ea typeface="+mn-ea"/>
                <a:cs typeface="Arial" charset="0"/>
              </a:rPr>
              <a:t>, which involves giving patients their screening results and explaining what the results mean.</a:t>
            </a:r>
            <a:r>
              <a:rPr lang="en-US" sz="1200" b="1" i="1" kern="1200" dirty="0" smtClean="0">
                <a:solidFill>
                  <a:schemeClr val="tx1"/>
                </a:solidFill>
                <a:latin typeface="+mn-lt"/>
                <a:ea typeface="+mn-ea"/>
                <a:cs typeface="Arial" charset="0"/>
              </a:rPr>
              <a:t> </a:t>
            </a:r>
            <a:endParaRPr lang="en-US" sz="1200" kern="1200" dirty="0" smtClean="0">
              <a:solidFill>
                <a:schemeClr val="tx1"/>
              </a:solidFill>
              <a:latin typeface="+mn-lt"/>
              <a:ea typeface="+mn-ea"/>
              <a:cs typeface="Arial" charset="0"/>
            </a:endParaRPr>
          </a:p>
          <a:p>
            <a:r>
              <a:rPr lang="en-US" sz="1200" b="1" i="1" kern="1200" dirty="0" smtClean="0">
                <a:solidFill>
                  <a:schemeClr val="tx1"/>
                </a:solidFill>
                <a:latin typeface="+mn-lt"/>
                <a:ea typeface="+mn-ea"/>
                <a:cs typeface="Arial" charset="0"/>
              </a:rPr>
              <a:t> </a:t>
            </a:r>
            <a:endParaRPr lang="en-US" sz="1200" kern="1200" dirty="0" smtClean="0">
              <a:solidFill>
                <a:schemeClr val="tx1"/>
              </a:solidFill>
              <a:latin typeface="+mn-lt"/>
              <a:ea typeface="+mn-ea"/>
              <a:cs typeface="Arial" charset="0"/>
            </a:endParaRPr>
          </a:p>
          <a:p>
            <a:r>
              <a:rPr lang="en-US" sz="1200" u="sng" kern="1200" dirty="0" smtClean="0">
                <a:solidFill>
                  <a:schemeClr val="tx1"/>
                </a:solidFill>
                <a:latin typeface="+mn-lt"/>
                <a:ea typeface="+mn-ea"/>
                <a:cs typeface="Arial" charset="0"/>
              </a:rPr>
              <a:t>Listen and Understand</a:t>
            </a:r>
            <a:r>
              <a:rPr lang="en-US" sz="1200" kern="1200" dirty="0" smtClean="0">
                <a:solidFill>
                  <a:schemeClr val="tx1"/>
                </a:solidFill>
                <a:latin typeface="+mn-lt"/>
                <a:ea typeface="+mn-ea"/>
                <a:cs typeface="Arial" charset="0"/>
              </a:rPr>
              <a:t> is where you get into the motivational interviewing work of exploring the meaning of patients’ substance use, the pros and cons of using (also</a:t>
            </a:r>
            <a:r>
              <a:rPr lang="en-US" sz="1200" kern="1200" baseline="0" dirty="0" smtClean="0">
                <a:solidFill>
                  <a:schemeClr val="tx1"/>
                </a:solidFill>
                <a:latin typeface="+mn-lt"/>
                <a:ea typeface="+mn-ea"/>
                <a:cs typeface="Arial" charset="0"/>
              </a:rPr>
              <a:t> known as the decisional balance)</a:t>
            </a:r>
            <a:r>
              <a:rPr lang="en-US" sz="1200" kern="1200" dirty="0" smtClean="0">
                <a:solidFill>
                  <a:schemeClr val="tx1"/>
                </a:solidFill>
                <a:latin typeface="+mn-lt"/>
                <a:ea typeface="+mn-ea"/>
                <a:cs typeface="Arial" charset="0"/>
              </a:rPr>
              <a:t>, and the important concern patients’ bring to the visit (which may or may not be substance use). During this step, you also assess what kinds of changes patients want to make and their level of readiness. </a:t>
            </a:r>
          </a:p>
          <a:p>
            <a:r>
              <a:rPr lang="en-US" sz="1200" kern="1200" dirty="0" smtClean="0">
                <a:solidFill>
                  <a:schemeClr val="tx1"/>
                </a:solidFill>
                <a:latin typeface="+mn-lt"/>
                <a:ea typeface="+mn-ea"/>
                <a:cs typeface="Arial" charset="0"/>
              </a:rPr>
              <a:t> </a:t>
            </a:r>
          </a:p>
          <a:p>
            <a:r>
              <a:rPr lang="en-US" sz="1200" kern="1200" dirty="0" smtClean="0">
                <a:solidFill>
                  <a:schemeClr val="tx1"/>
                </a:solidFill>
                <a:latin typeface="+mn-lt"/>
                <a:ea typeface="+mn-ea"/>
                <a:cs typeface="Arial" charset="0"/>
              </a:rPr>
              <a:t>Lastly, </a:t>
            </a:r>
            <a:r>
              <a:rPr lang="en-US" sz="1200" u="sng" kern="1200" dirty="0" smtClean="0">
                <a:solidFill>
                  <a:schemeClr val="tx1"/>
                </a:solidFill>
                <a:latin typeface="+mn-lt"/>
                <a:ea typeface="+mn-ea"/>
                <a:cs typeface="Arial" charset="0"/>
              </a:rPr>
              <a:t>Options Explored</a:t>
            </a:r>
            <a:r>
              <a:rPr lang="en-US" sz="1200" kern="1200" dirty="0" smtClean="0">
                <a:solidFill>
                  <a:schemeClr val="tx1"/>
                </a:solidFill>
                <a:latin typeface="+mn-lt"/>
                <a:ea typeface="+mn-ea"/>
                <a:cs typeface="Arial" charset="0"/>
              </a:rPr>
              <a:t> is where you discuss options that patients themselves identify to support change. You always want to encourage a follow up appointment so that we can check on the patients’ progress and provide support. </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81</a:t>
            </a:fld>
            <a:endParaRPr lang="en-US"/>
          </a:p>
        </p:txBody>
      </p:sp>
    </p:spTree>
    <p:extLst>
      <p:ext uri="{BB962C8B-B14F-4D97-AF65-F5344CB8AC3E}">
        <p14:creationId xmlns:p14="http://schemas.microsoft.com/office/powerpoint/2010/main" val="36549460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Total length</a:t>
            </a:r>
            <a:r>
              <a:rPr lang="en-US" b="1" baseline="0" dirty="0" smtClean="0"/>
              <a:t> of activity = 20-25 minutes (7-10 minutes for each role play and 5-6 minutes for the debrief.</a:t>
            </a:r>
          </a:p>
          <a:p>
            <a:endParaRPr lang="en-US" b="1" baseline="0" dirty="0" smtClean="0"/>
          </a:p>
          <a:p>
            <a:r>
              <a:rPr lang="en-US" b="1" baseline="0" dirty="0" smtClean="0"/>
              <a:t>INSTRUCTIONS:</a:t>
            </a:r>
          </a:p>
          <a:p>
            <a:r>
              <a:rPr lang="en-US" dirty="0" smtClean="0"/>
              <a:t>Break</a:t>
            </a:r>
            <a:r>
              <a:rPr lang="en-US" baseline="0" dirty="0" smtClean="0"/>
              <a:t> into pairs and refer to the handout you received when you arrived at the training this morning. In the first part of the exercise, one person will role play an HIV provider (medical assistant, nurse, care manager, etc.) and the second person will role play a patient. For this part, please refer to the “Repeat After Me” section of the handout. Like in a play, read the script exactly as it is written. </a:t>
            </a:r>
          </a:p>
          <a:p>
            <a:endParaRPr lang="en-US" baseline="0" dirty="0" smtClean="0"/>
          </a:p>
          <a:p>
            <a:r>
              <a:rPr lang="en-US" baseline="0" dirty="0" smtClean="0"/>
              <a:t>The intention of part 1 is to give you practice getting comfortable screening for and talking with your patients about their alcohol use, and how this use may impact their HIV care.</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82</a:t>
            </a:fld>
            <a:endParaRPr lang="en-US"/>
          </a:p>
        </p:txBody>
      </p:sp>
    </p:spTree>
    <p:extLst>
      <p:ext uri="{BB962C8B-B14F-4D97-AF65-F5344CB8AC3E}">
        <p14:creationId xmlns:p14="http://schemas.microsoft.com/office/powerpoint/2010/main" val="1868745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Total length</a:t>
            </a:r>
            <a:r>
              <a:rPr lang="en-US" b="1" baseline="0" dirty="0" smtClean="0"/>
              <a:t> of activity = 20-25 minutes (7-10 minutes for each role play and 5-6 minutes for the debrief.</a:t>
            </a:r>
          </a:p>
          <a:p>
            <a:endParaRPr lang="en-US" b="1" baseline="0" dirty="0" smtClean="0"/>
          </a:p>
          <a:p>
            <a:r>
              <a:rPr lang="en-US" b="1" baseline="0" dirty="0" smtClean="0"/>
              <a:t>INSTRUCTIONS:</a:t>
            </a:r>
          </a:p>
          <a:p>
            <a:r>
              <a:rPr lang="en-US" baseline="0" dirty="0" smtClean="0"/>
              <a:t>For this part, please refer to the “In Your Own Words” section of the handout. You’ll notice that instead of reading from a detailed script, you will need to follow the outline and repeat the exercise using your own words. </a:t>
            </a:r>
          </a:p>
          <a:p>
            <a:endParaRPr lang="en-US" baseline="0" dirty="0" smtClean="0"/>
          </a:p>
          <a:p>
            <a:r>
              <a:rPr lang="en-US" baseline="0" dirty="0" smtClean="0"/>
              <a:t>The intention of part 2 is to give you even more practice getting comfortable screening for and talking with your patients about their alcohol use, and how this use may impact their HIV care. Over time, it will become easier for you to use your own words to explore alcohol use and its impact on HIV treatment with your patients. </a:t>
            </a:r>
          </a:p>
          <a:p>
            <a:endParaRPr lang="en-US" baseline="0" dirty="0" smtClean="0"/>
          </a:p>
          <a:p>
            <a:r>
              <a:rPr lang="en-US" baseline="0" dirty="0" smtClean="0"/>
              <a:t>After part 2, spend a few minutes facilitating a full-group debrief with the audience. What did they like about this activity? What was challenging? How might they incorporate screening practices into their daily clinical work?</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83</a:t>
            </a:fld>
            <a:endParaRPr lang="en-US"/>
          </a:p>
        </p:txBody>
      </p:sp>
    </p:spTree>
    <p:extLst>
      <p:ext uri="{BB962C8B-B14F-4D97-AF65-F5344CB8AC3E}">
        <p14:creationId xmlns:p14="http://schemas.microsoft.com/office/powerpoint/2010/main" val="2991726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Arial" charset="0"/>
              </a:rPr>
              <a:t>Approximately 5% of patients screened will score in the high-risk range for a potential substance use disorder. These patients have experienced serious medical, social, legal, or interpersonal problems associated with their substance use. Even though these patients have serious issues with substance use, it is still advisable to conduct a brief intervention with these patients before making a referral to specialty care. The reason for this is that the brief intervention can help the patient become more open to making a change. In order to help patients initiate treatment for substance use disorders, clinicians need to take an active role in the referral process. By “warm hand-off” we mean that clinicians make the transition to the treatment facility as smooth as possible for the patient. </a:t>
            </a:r>
          </a:p>
        </p:txBody>
      </p:sp>
      <p:sp>
        <p:nvSpPr>
          <p:cNvPr id="4" name="Slide Number Placeholder 3"/>
          <p:cNvSpPr>
            <a:spLocks noGrp="1"/>
          </p:cNvSpPr>
          <p:nvPr>
            <p:ph type="sldNum" sz="quarter" idx="10"/>
          </p:nvPr>
        </p:nvSpPr>
        <p:spPr/>
        <p:txBody>
          <a:bodyPr/>
          <a:lstStyle/>
          <a:p>
            <a:fld id="{575D7FEA-F1AC-4247-9782-F71625EE9F2B}" type="slidenum">
              <a:rPr lang="en-US" smtClean="0"/>
              <a:t>84</a:t>
            </a:fld>
            <a:endParaRPr lang="en-US"/>
          </a:p>
        </p:txBody>
      </p:sp>
    </p:spTree>
    <p:extLst>
      <p:ext uri="{BB962C8B-B14F-4D97-AF65-F5344CB8AC3E}">
        <p14:creationId xmlns:p14="http://schemas.microsoft.com/office/powerpoint/2010/main" val="1545768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a:t>
            </a:r>
            <a:r>
              <a:rPr lang="en-US" dirty="0" err="1" smtClean="0"/>
              <a:t>Chander</a:t>
            </a:r>
            <a:r>
              <a:rPr lang="en-US" baseline="0" dirty="0" smtClean="0"/>
              <a:t> and colleagues published an article on screening, knowledge, and behaviors related to alcohol interventions among HIV primary care providers. When you look at the data related to alcohol screening practices, you see that the majority of providers who responded to the cross-sectional survey always ask their patients whether they drink alcohol. That’s the good news. A smaller percentage always ask how much the drink on a drinking day and how frequently they drink. The bad news, or the area in which HIV primary care providers could use the most improvement, is in the use of a validated screening tool, such as the AUDIT. The majority of providers who responded to the survey rarely or never use a validated screening instrument. In fact, only 10% usually or always used a validated screening tool. </a:t>
            </a:r>
          </a:p>
          <a:p>
            <a:r>
              <a:rPr lang="en-US" baseline="0" dirty="0" smtClean="0"/>
              <a:t/>
            </a:r>
            <a:br>
              <a:rPr lang="en-US" baseline="0" dirty="0" smtClean="0"/>
            </a:br>
            <a:r>
              <a:rPr lang="en-US" b="1" baseline="0" dirty="0" smtClean="0"/>
              <a:t>REFERENCE</a:t>
            </a:r>
            <a:r>
              <a:rPr lang="en-US" baseline="0" dirty="0" smtClean="0"/>
              <a:t/>
            </a:r>
            <a:br>
              <a:rPr lang="en-US" baseline="0" dirty="0" smtClean="0"/>
            </a:br>
            <a:r>
              <a:rPr lang="en-US" baseline="0" dirty="0" err="1" smtClean="0"/>
              <a:t>Chander</a:t>
            </a:r>
            <a:r>
              <a:rPr lang="en-US" baseline="0" dirty="0" smtClean="0"/>
              <a:t>, G., Monroe, A.K., Crane, H.M., Hutton, H.E., </a:t>
            </a:r>
            <a:r>
              <a:rPr lang="en-US" baseline="0" dirty="0" err="1" smtClean="0"/>
              <a:t>Saag</a:t>
            </a:r>
            <a:r>
              <a:rPr lang="en-US" baseline="0" dirty="0" smtClean="0"/>
              <a:t>, M.S., </a:t>
            </a:r>
            <a:r>
              <a:rPr lang="en-US" baseline="0" dirty="0" err="1" smtClean="0"/>
              <a:t>Cropsey</a:t>
            </a:r>
            <a:r>
              <a:rPr lang="en-US" baseline="0" dirty="0" smtClean="0"/>
              <a:t>, K., </a:t>
            </a:r>
            <a:r>
              <a:rPr lang="en-US" baseline="0" dirty="0" err="1" smtClean="0"/>
              <a:t>Eron</a:t>
            </a:r>
            <a:r>
              <a:rPr lang="en-US" baseline="0" dirty="0" smtClean="0"/>
              <a:t>, J.J., et al. (2016). HIV primary care providers – Screening, knowledge, attitudes and behaviors related to alcohol interventions. </a:t>
            </a:r>
            <a:r>
              <a:rPr lang="en-US" i="1" baseline="0" dirty="0" smtClean="0"/>
              <a:t>Drug and Alcohol Dependence, 161</a:t>
            </a:r>
            <a:r>
              <a:rPr lang="en-US" i="0" baseline="0" dirty="0" smtClean="0"/>
              <a:t>, 59-66.</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85</a:t>
            </a:fld>
            <a:endParaRPr lang="en-US"/>
          </a:p>
        </p:txBody>
      </p:sp>
    </p:spTree>
    <p:extLst>
      <p:ext uri="{BB962C8B-B14F-4D97-AF65-F5344CB8AC3E}">
        <p14:creationId xmlns:p14="http://schemas.microsoft.com/office/powerpoint/2010/main" val="36147256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TRANSITION</a:t>
            </a:r>
            <a:r>
              <a:rPr lang="en-US" b="1" baseline="0" dirty="0" smtClean="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following section (Part 4B)</a:t>
            </a:r>
            <a:r>
              <a:rPr lang="en-US" sz="1200" baseline="0" dirty="0" smtClean="0"/>
              <a:t> </a:t>
            </a:r>
            <a:r>
              <a:rPr lang="en-US" sz="1200" dirty="0" smtClean="0"/>
              <a:t>pertains to effective behavioral treatment interventions for alcohol use disorders. Behavioral treatments help </a:t>
            </a:r>
            <a:r>
              <a:rPr lang="en-US" sz="1200" dirty="0" smtClean="0">
                <a:solidFill>
                  <a:srgbClr val="FFFF00"/>
                </a:solidFill>
              </a:rPr>
              <a:t>engage</a:t>
            </a:r>
            <a:r>
              <a:rPr lang="en-US" sz="1200" dirty="0" smtClean="0"/>
              <a:t> people in substance use disorders treatment, </a:t>
            </a:r>
            <a:r>
              <a:rPr lang="en-US" sz="1200" dirty="0" smtClean="0">
                <a:solidFill>
                  <a:srgbClr val="FFFF00"/>
                </a:solidFill>
              </a:rPr>
              <a:t>modifying their attitudes and behaviors</a:t>
            </a:r>
            <a:r>
              <a:rPr lang="en-US" sz="1200" dirty="0" smtClean="0"/>
              <a:t> related to alcohol and other drug use and </a:t>
            </a:r>
            <a:r>
              <a:rPr lang="en-US" sz="1200" dirty="0" smtClean="0">
                <a:solidFill>
                  <a:srgbClr val="FFFF00"/>
                </a:solidFill>
              </a:rPr>
              <a:t>increasing their life skills</a:t>
            </a:r>
            <a:r>
              <a:rPr lang="en-US" sz="1200" dirty="0" smtClean="0"/>
              <a:t> to handle stressful circumstances and environmental cues that may trigger intense craving for alcohol and drugs and prompt another cycle of compulsive use. Moreover, behavioral therapies can help people </a:t>
            </a:r>
            <a:r>
              <a:rPr lang="en-US" sz="1200" dirty="0" smtClean="0">
                <a:solidFill>
                  <a:srgbClr val="FFFF00"/>
                </a:solidFill>
              </a:rPr>
              <a:t>remain in treatment longer</a:t>
            </a:r>
            <a:r>
              <a:rPr lang="en-US" sz="1200" dirty="0" smtClean="0"/>
              <a:t>. Behavioral interventions—particularly, cognitive-behavioral therapy—have been shown to be effective for decreasing alcohol and drug use and preventing relapse. Length of time in treatment is the #1 predictor of a successful treatment experience. The longer you can keep a person engaged in treatment, the more likely he/she is to be successful. Treatment must be tailored to the individual patient’s needs in order to optimize outcomes—this often involves a combination of treatment, social supports, and other services. Early engagement techniques should be utilized to ensure that the client comes back for his/her group and individual sessions.</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86</a:t>
            </a:fld>
            <a:endParaRPr lang="en-US"/>
          </a:p>
        </p:txBody>
      </p:sp>
    </p:spTree>
    <p:extLst>
      <p:ext uri="{BB962C8B-B14F-4D97-AF65-F5344CB8AC3E}">
        <p14:creationId xmlns:p14="http://schemas.microsoft.com/office/powerpoint/2010/main" val="3905572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It is critical to emphasize that </a:t>
            </a:r>
            <a:r>
              <a:rPr lang="en-US" sz="1200" dirty="0" smtClean="0">
                <a:solidFill>
                  <a:srgbClr val="FFDC47"/>
                </a:solidFill>
              </a:rPr>
              <a:t>pharmacotherapies</a:t>
            </a:r>
            <a:r>
              <a:rPr lang="en-US" sz="1200" dirty="0" smtClean="0">
                <a:solidFill>
                  <a:schemeClr val="bg1"/>
                </a:solidFill>
              </a:rPr>
              <a:t> that are FDA-approved for treatment of alcohol use</a:t>
            </a:r>
            <a:r>
              <a:rPr lang="en-US" sz="1200" baseline="0" dirty="0" smtClean="0">
                <a:solidFill>
                  <a:schemeClr val="bg1"/>
                </a:solidFill>
              </a:rPr>
              <a:t> disorder </a:t>
            </a:r>
            <a:r>
              <a:rPr lang="en-US" sz="1200" dirty="0" smtClean="0">
                <a:solidFill>
                  <a:schemeClr val="bg1"/>
                </a:solidFill>
              </a:rPr>
              <a:t>should be used in conjunction with psycho-social-educational-spiritual therapy. Therefore, medications can be used as a part of treatment, but only one part.</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87</a:t>
            </a:fld>
            <a:endParaRPr lang="en-US"/>
          </a:p>
        </p:txBody>
      </p:sp>
    </p:spTree>
    <p:extLst>
      <p:ext uri="{BB962C8B-B14F-4D97-AF65-F5344CB8AC3E}">
        <p14:creationId xmlns:p14="http://schemas.microsoft.com/office/powerpoint/2010/main" val="20428297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Treatment planning involves a series of steps or special considerations, including: (1) information gained during an initial assessment –physical history, treatment history, ability to manage medications; (2) r</a:t>
            </a:r>
            <a:r>
              <a:rPr lang="en-US" sz="1200" dirty="0" smtClean="0">
                <a:solidFill>
                  <a:srgbClr val="FFCC00"/>
                </a:solidFill>
              </a:rPr>
              <a:t>ole of the prescriber</a:t>
            </a:r>
            <a:r>
              <a:rPr lang="en-US" sz="1200" dirty="0" smtClean="0"/>
              <a:t> – does the patient have an existing relationship with a prescriber? Can the patient be appropriately monitored during treatment? Are there other medications that will interact?; (3) f</a:t>
            </a:r>
            <a:r>
              <a:rPr lang="en-US" sz="1200" dirty="0" smtClean="0">
                <a:solidFill>
                  <a:srgbClr val="FFCC00"/>
                </a:solidFill>
              </a:rPr>
              <a:t>its with the patient</a:t>
            </a:r>
            <a:r>
              <a:rPr lang="en-US" sz="1200" dirty="0" smtClean="0"/>
              <a:t> – effectiveness and treatment goals; (4) c</a:t>
            </a:r>
            <a:r>
              <a:rPr lang="en-US" sz="1200" dirty="0" smtClean="0">
                <a:solidFill>
                  <a:srgbClr val="FFCC00"/>
                </a:solidFill>
              </a:rPr>
              <a:t>urrent level and type of substance abuse</a:t>
            </a:r>
            <a:r>
              <a:rPr lang="en-US" sz="1200" dirty="0" smtClean="0"/>
              <a:t> – interactions with other substances; (5) t</a:t>
            </a:r>
            <a:r>
              <a:rPr lang="en-US" sz="1200" dirty="0" smtClean="0">
                <a:solidFill>
                  <a:srgbClr val="FFCC00"/>
                </a:solidFill>
              </a:rPr>
              <a:t>reatment compliance</a:t>
            </a:r>
            <a:r>
              <a:rPr lang="en-US" sz="1200" dirty="0" smtClean="0"/>
              <a:t> – previous experience with other pharmacotherapies and psychosocial therapy; and (6) a</a:t>
            </a:r>
            <a:r>
              <a:rPr lang="en-US" sz="1200" dirty="0" smtClean="0">
                <a:solidFill>
                  <a:srgbClr val="FFCC00"/>
                </a:solidFill>
              </a:rPr>
              <a:t>bility to pay</a:t>
            </a:r>
            <a:r>
              <a:rPr lang="en-US" sz="1200" dirty="0" smtClean="0"/>
              <a:t> – insurance coverage, out-of-pocket, Medicare/ Medicaid, etc.</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88</a:t>
            </a:fld>
            <a:endParaRPr lang="en-US"/>
          </a:p>
        </p:txBody>
      </p:sp>
    </p:spTree>
    <p:extLst>
      <p:ext uri="{BB962C8B-B14F-4D97-AF65-F5344CB8AC3E}">
        <p14:creationId xmlns:p14="http://schemas.microsoft.com/office/powerpoint/2010/main" val="4183364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Contingency management is a tool to enhance treatment and facilitate recovery, and is used as an adjunct to other therapeutic clinical methods. CM targets specific behaviors that are part of a patient treatment plan. CM helps to celebrate the success of behavioral changes chosen by therapist and patient. CM can be used to help motivate patients through stages of change to achieve an identified goal.</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89</a:t>
            </a:fld>
            <a:endParaRPr lang="en-US"/>
          </a:p>
        </p:txBody>
      </p:sp>
    </p:spTree>
    <p:extLst>
      <p:ext uri="{BB962C8B-B14F-4D97-AF65-F5344CB8AC3E}">
        <p14:creationId xmlns:p14="http://schemas.microsoft.com/office/powerpoint/2010/main" val="1568718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Read the question and choices, and review audience responses out loud. </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9</a:t>
            </a:fld>
            <a:endParaRPr lang="en-US"/>
          </a:p>
        </p:txBody>
      </p:sp>
    </p:spTree>
    <p:extLst>
      <p:ext uri="{BB962C8B-B14F-4D97-AF65-F5344CB8AC3E}">
        <p14:creationId xmlns:p14="http://schemas.microsoft.com/office/powerpoint/2010/main" val="5584890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CBT seeks to help patients recognize, avoid, and cope with the situations in which they are most likely to abuse drugs. Thoughts cause feelings and behaviors, not external things, like people, situations, and events. You can change the way we think to feel / act better even if the situation does not change.</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90</a:t>
            </a:fld>
            <a:endParaRPr lang="en-US"/>
          </a:p>
        </p:txBody>
      </p:sp>
    </p:spTree>
    <p:extLst>
      <p:ext uri="{BB962C8B-B14F-4D97-AF65-F5344CB8AC3E}">
        <p14:creationId xmlns:p14="http://schemas.microsoft.com/office/powerpoint/2010/main" val="42577277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Peer influence is used to help individuals learn and assimilate social norms and develop more effective social skills. Treatment staff and those in recovery are key agents of change. The second fundamental TC principle is "self-help," which implies that the individuals in treatment are the main contributors to the change process.</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91</a:t>
            </a:fld>
            <a:endParaRPr lang="en-US"/>
          </a:p>
        </p:txBody>
      </p:sp>
    </p:spTree>
    <p:extLst>
      <p:ext uri="{BB962C8B-B14F-4D97-AF65-F5344CB8AC3E}">
        <p14:creationId xmlns:p14="http://schemas.microsoft.com/office/powerpoint/2010/main" val="34597193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Compared with non-directive counseling, motivational interviewing is more focused and goal-directed. The examination and resolution of ambivalence is its central purpose, and the counselor is intentionally directive in pursuing this goal.  </a:t>
            </a:r>
          </a:p>
          <a:p>
            <a:pPr marL="228600" indent="-228600">
              <a:defRPr/>
            </a:pPr>
            <a:endParaRPr lang="en-US" sz="1200" dirty="0" smtClean="0"/>
          </a:p>
          <a:p>
            <a:r>
              <a:rPr lang="en-US" b="1" dirty="0" smtClean="0"/>
              <a:t>REFERENCE</a:t>
            </a:r>
            <a:r>
              <a:rPr lang="en-US" dirty="0" smtClean="0"/>
              <a:t> </a:t>
            </a:r>
          </a:p>
          <a:p>
            <a:r>
              <a:rPr lang="en-US" dirty="0" smtClean="0"/>
              <a:t>Miller,</a:t>
            </a:r>
            <a:r>
              <a:rPr lang="en-US" baseline="0" dirty="0" smtClean="0"/>
              <a:t> W.R., &amp; </a:t>
            </a:r>
            <a:r>
              <a:rPr lang="en-US" baseline="0" dirty="0" err="1" smtClean="0"/>
              <a:t>Rollnick</a:t>
            </a:r>
            <a:r>
              <a:rPr lang="en-US" baseline="0" dirty="0" smtClean="0"/>
              <a:t>, S. (2012). </a:t>
            </a:r>
            <a:r>
              <a:rPr lang="en-US" i="1" baseline="0" dirty="0" smtClean="0"/>
              <a:t>Motivational Interviewing: Helping People Change, 3</a:t>
            </a:r>
            <a:r>
              <a:rPr lang="en-US" i="1" baseline="30000" dirty="0" smtClean="0"/>
              <a:t>rd</a:t>
            </a:r>
            <a:r>
              <a:rPr lang="en-US" i="1" baseline="0" dirty="0" smtClean="0"/>
              <a:t> Edition</a:t>
            </a:r>
            <a:r>
              <a:rPr lang="en-US" baseline="0" dirty="0" smtClean="0"/>
              <a:t>. New York, NY: Guilford Press.</a:t>
            </a:r>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92</a:t>
            </a:fld>
            <a:endParaRPr lang="en-US"/>
          </a:p>
        </p:txBody>
      </p:sp>
    </p:spTree>
    <p:extLst>
      <p:ext uri="{BB962C8B-B14F-4D97-AF65-F5344CB8AC3E}">
        <p14:creationId xmlns:p14="http://schemas.microsoft.com/office/powerpoint/2010/main" val="4071807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sz="1200" dirty="0" smtClean="0"/>
              <a:t>The strategic goals of MI are to: (a) resolve ambivalence; (b) avoid eliciting or strengthening resistance; (c) elicit “Change Talk” from the client; (d) enhance motivation and commitment for change; and (e) help the client move through the Stages of Change. </a:t>
            </a:r>
            <a:r>
              <a:rPr lang="en-GB" sz="1200" dirty="0" smtClean="0"/>
              <a:t>A series of MI micro-skills (which will be described on the next slide) can be used to move a patient/client through the Stages of Change </a:t>
            </a:r>
            <a:r>
              <a:rPr lang="en-US" sz="1200" dirty="0" smtClean="0"/>
              <a:t>to elicit and reinforce </a:t>
            </a:r>
            <a:r>
              <a:rPr lang="en-US" sz="1200" dirty="0" smtClean="0">
                <a:solidFill>
                  <a:schemeClr val="accent2"/>
                </a:solidFill>
              </a:rPr>
              <a:t>self-motivational statements</a:t>
            </a:r>
            <a:r>
              <a:rPr lang="en-US" sz="1200" dirty="0" smtClean="0"/>
              <a:t> (a.k.a., Change Talk).</a:t>
            </a:r>
          </a:p>
          <a:p>
            <a:pPr eaLnBrk="1" hangingPunct="1">
              <a:lnSpc>
                <a:spcPct val="90000"/>
              </a:lnSpc>
              <a:defRPr/>
            </a:pPr>
            <a:endParaRPr lang="en-US" sz="1200" dirty="0" smtClean="0"/>
          </a:p>
          <a:p>
            <a:pPr eaLnBrk="1" hangingPunct="1">
              <a:lnSpc>
                <a:spcPct val="90000"/>
              </a:lnSpc>
              <a:defRPr/>
            </a:pPr>
            <a:r>
              <a:rPr lang="en-US" sz="1200" dirty="0" smtClean="0"/>
              <a:t>Empathy may be the most crucial principle. It creates an environment conducive to change, instills a sense of safety and a sense of being understood and accepted, and reduces defensiveness. Empathy sets the tone within which the entire communication occurs. Without it, other components may sound like mechanical techniques. By developing discrepancy, the clinician can help the client to become more aware of the discrepancy between their addictive behaviors and their more deeply-held values and goals. Part of this is helping client to recognize and articulate negative consequences of use.  It is more effective if the </a:t>
            </a:r>
            <a:r>
              <a:rPr lang="en-US" sz="1200" i="1" dirty="0" smtClean="0"/>
              <a:t>client</a:t>
            </a:r>
            <a:r>
              <a:rPr lang="en-US" sz="1200" dirty="0" smtClean="0"/>
              <a:t> does this, not the clinician.</a:t>
            </a:r>
          </a:p>
          <a:p>
            <a:pPr eaLnBrk="1" hangingPunct="1">
              <a:lnSpc>
                <a:spcPct val="90000"/>
              </a:lnSpc>
              <a:defRPr/>
            </a:pPr>
            <a:endParaRPr lang="en-US" sz="1200" dirty="0" smtClean="0"/>
          </a:p>
          <a:p>
            <a:pPr eaLnBrk="1" hangingPunct="1">
              <a:lnSpc>
                <a:spcPct val="90000"/>
              </a:lnSpc>
              <a:defRPr/>
            </a:pPr>
            <a:r>
              <a:rPr lang="en-US" sz="1200" dirty="0" smtClean="0"/>
              <a:t>With regards to rolling with resistance, in general, it is not helpful to argue with clients. Confrontation elicits defensiveness, which predicts a lack of change. It is particularly counter-therapeutic for a clinician to argue that there is a problem while the client argues that there isn’t one. The client does not need to accept a diagnostic label (e.g. “addict” or “alcoholic”) for change to occur. </a:t>
            </a:r>
          </a:p>
          <a:p>
            <a:pPr eaLnBrk="1" hangingPunct="1">
              <a:lnSpc>
                <a:spcPct val="90000"/>
              </a:lnSpc>
              <a:defRPr/>
            </a:pPr>
            <a:endParaRPr lang="en-US" sz="1200" dirty="0" smtClean="0"/>
          </a:p>
          <a:p>
            <a:pPr eaLnBrk="1" hangingPunct="1">
              <a:lnSpc>
                <a:spcPct val="90000"/>
              </a:lnSpc>
              <a:defRPr/>
            </a:pPr>
            <a:r>
              <a:rPr lang="en-US" sz="1200" dirty="0" smtClean="0"/>
              <a:t>Supporting self-efficacy can be conceptualized as a specific form of optimism, that is, a “can-do” belief in one’s ability to accomplish a particular task or change. This principle is crucial to help the client see and experience his/her own ability to make positive changes. Part of this is the </a:t>
            </a:r>
            <a:r>
              <a:rPr lang="en-US" sz="1200" i="1" dirty="0" smtClean="0"/>
              <a:t>clinician</a:t>
            </a:r>
            <a:r>
              <a:rPr lang="en-US" sz="1200" dirty="0" smtClean="0"/>
              <a:t> believing in the client’s ability to change. </a:t>
            </a:r>
          </a:p>
          <a:p>
            <a:pPr eaLnBrk="1" hangingPunct="1">
              <a:lnSpc>
                <a:spcPct val="90000"/>
              </a:lnSpc>
              <a:defRPr/>
            </a:pPr>
            <a:endParaRPr lang="en-US" sz="1200" dirty="0" smtClean="0"/>
          </a:p>
          <a:p>
            <a:pPr eaLnBrk="1" hangingPunct="1">
              <a:lnSpc>
                <a:spcPct val="90000"/>
              </a:lnSpc>
              <a:defRPr/>
            </a:pPr>
            <a:r>
              <a:rPr lang="en-US" sz="1200" dirty="0" smtClean="0"/>
              <a:t>Open-ended questions: (a) solicits information in a neutral way; (b) helps the person elaborate his/her own view of the problem and brainstorm possible solutions; (c) helps the therapist avoid prejudgments; (d) keeps communication moving forward; (e) allows the client to do most of the talking. </a:t>
            </a:r>
          </a:p>
          <a:p>
            <a:pPr>
              <a:lnSpc>
                <a:spcPct val="90000"/>
              </a:lnSpc>
              <a:defRPr/>
            </a:pPr>
            <a:endParaRPr lang="en-US" sz="1200" dirty="0" smtClean="0"/>
          </a:p>
          <a:p>
            <a:pPr>
              <a:lnSpc>
                <a:spcPct val="90000"/>
              </a:lnSpc>
              <a:defRPr/>
            </a:pPr>
            <a:r>
              <a:rPr lang="en-US" sz="1200" dirty="0" smtClean="0"/>
              <a:t>Affirmations should be focused on achievements of the individual, and are intended to:  (a) support the individual’s persistence; (b) encourage continued efforts; (c) assist the individual in seeing the positive in the situation; and (d) support the individual’s proven strengths. </a:t>
            </a:r>
          </a:p>
          <a:p>
            <a:pPr>
              <a:lnSpc>
                <a:spcPct val="90000"/>
              </a:lnSpc>
              <a:defRPr/>
            </a:pPr>
            <a:endParaRPr lang="en-US" sz="1200" dirty="0" smtClean="0"/>
          </a:p>
          <a:p>
            <a:pPr>
              <a:lnSpc>
                <a:spcPct val="90000"/>
              </a:lnSpc>
              <a:defRPr/>
            </a:pPr>
            <a:r>
              <a:rPr lang="en-US" sz="1200" dirty="0" smtClean="0"/>
              <a:t>With reflective listening, one should: (a) listen to both what the person </a:t>
            </a:r>
            <a:r>
              <a:rPr lang="en-US" sz="1200" u="sng" dirty="0" smtClean="0"/>
              <a:t>says</a:t>
            </a:r>
            <a:r>
              <a:rPr lang="en-US" sz="1200" dirty="0" smtClean="0"/>
              <a:t> and to what the person </a:t>
            </a:r>
            <a:r>
              <a:rPr lang="en-US" sz="1200" u="sng" dirty="0" smtClean="0"/>
              <a:t>means</a:t>
            </a:r>
            <a:r>
              <a:rPr lang="en-US" sz="1200" dirty="0" smtClean="0"/>
              <a:t>; (b) check out assumptions; (c) create an environment of empathy (nonjudgmental); and (d) be aware of intonation (statement, not question). The clinician does not have to agree with the client.</a:t>
            </a:r>
          </a:p>
          <a:p>
            <a:pPr>
              <a:lnSpc>
                <a:spcPct val="90000"/>
              </a:lnSpc>
              <a:defRPr/>
            </a:pPr>
            <a:endParaRPr lang="en-US" sz="1200" dirty="0" smtClean="0"/>
          </a:p>
          <a:p>
            <a:pPr>
              <a:lnSpc>
                <a:spcPct val="90000"/>
              </a:lnSpc>
              <a:defRPr/>
            </a:pPr>
            <a:r>
              <a:rPr lang="en-US" sz="1200" dirty="0" smtClean="0"/>
              <a:t>Summaries capture both sides of the ambivalence (You say that ___________ but you also mentioned that ________________.) They demonstrate the clinician has been listening carefully. Summaries also prompt clarification and further elaboration from the person. They prepare clients to move forward.</a:t>
            </a:r>
          </a:p>
          <a:p>
            <a:pPr>
              <a:lnSpc>
                <a:spcPct val="90000"/>
              </a:lnSpc>
              <a:defRPr/>
            </a:pPr>
            <a:endParaRPr lang="en-US" sz="1200" dirty="0" smtClean="0"/>
          </a:p>
          <a:p>
            <a:r>
              <a:rPr lang="en-US" b="1" dirty="0" smtClean="0"/>
              <a:t>REFERENCE</a:t>
            </a:r>
            <a:r>
              <a:rPr lang="en-US" dirty="0" smtClean="0"/>
              <a:t> </a:t>
            </a:r>
          </a:p>
          <a:p>
            <a:r>
              <a:rPr lang="en-US" dirty="0" smtClean="0"/>
              <a:t>Miller,</a:t>
            </a:r>
            <a:r>
              <a:rPr lang="en-US" baseline="0" dirty="0" smtClean="0"/>
              <a:t> W.R., &amp; </a:t>
            </a:r>
            <a:r>
              <a:rPr lang="en-US" baseline="0" dirty="0" err="1" smtClean="0"/>
              <a:t>Rollnick</a:t>
            </a:r>
            <a:r>
              <a:rPr lang="en-US" baseline="0" dirty="0" smtClean="0"/>
              <a:t>, S. (2012). </a:t>
            </a:r>
            <a:r>
              <a:rPr lang="en-US" i="1" baseline="0" dirty="0" smtClean="0"/>
              <a:t>Motivational Interviewing: Helping People Change, 3</a:t>
            </a:r>
            <a:r>
              <a:rPr lang="en-US" i="1" baseline="30000" dirty="0" smtClean="0"/>
              <a:t>rd</a:t>
            </a:r>
            <a:r>
              <a:rPr lang="en-US" i="1" baseline="0" dirty="0" smtClean="0"/>
              <a:t> Edition</a:t>
            </a:r>
            <a:r>
              <a:rPr lang="en-US" baseline="0" dirty="0" smtClean="0"/>
              <a:t>. New York, NY: Guilford Press.</a:t>
            </a:r>
            <a:endParaRPr lang="en-US"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93</a:t>
            </a:fld>
            <a:endParaRPr lang="en-US"/>
          </a:p>
        </p:txBody>
      </p:sp>
    </p:spTree>
    <p:extLst>
      <p:ext uri="{BB962C8B-B14F-4D97-AF65-F5344CB8AC3E}">
        <p14:creationId xmlns:p14="http://schemas.microsoft.com/office/powerpoint/2010/main" val="6584269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Acceptance includes the realization that drug addiction is a chronic, progressive disease over which one has no control, that life has become unmanageable because of drugs, that willpower alone is insufficient to overcome the problem, and that abstinence is the only alternative. Surrender involves giving oneself over to a higher power, accepting the fellowship and support structure of other recovering addicted individuals, and following the recovery activities laid out by the 12-step program. While the efficacy of 12-step programs (and 12-step facilitation) in treating alcohol dependence has been established, the research on other abused drugs is more preliminary but promising for helping drug abusers sustain recovery. Twelve-step meeting dates, times, and locations can be found by visiting: </a:t>
            </a:r>
            <a:r>
              <a:rPr lang="en-US" sz="1200" u="sng" dirty="0" smtClean="0"/>
              <a:t>http://www.aa.org </a:t>
            </a:r>
            <a:r>
              <a:rPr lang="en-US" sz="1200" dirty="0" smtClean="0"/>
              <a:t>(Alcoholics Anonymous); </a:t>
            </a:r>
            <a:r>
              <a:rPr lang="en-US" sz="1200" u="sng" dirty="0" smtClean="0"/>
              <a:t>www.ca.org</a:t>
            </a:r>
            <a:r>
              <a:rPr lang="en-US" sz="1200" dirty="0" smtClean="0"/>
              <a:t> (Cocaine Anonymous); </a:t>
            </a:r>
            <a:r>
              <a:rPr lang="en-US" sz="1200" u="sng" dirty="0" smtClean="0"/>
              <a:t>www.na.org</a:t>
            </a:r>
            <a:r>
              <a:rPr lang="en-US" sz="1200" dirty="0" smtClean="0"/>
              <a:t> (Narcotics Anonymous).   </a:t>
            </a:r>
          </a:p>
          <a:p>
            <a:pPr marL="228600" indent="-228600">
              <a:defRPr/>
            </a:pPr>
            <a:endParaRPr lang="en-US" sz="1200" b="1" dirty="0" smtClean="0"/>
          </a:p>
          <a:p>
            <a:pPr marL="228600" indent="-228600">
              <a:defRPr/>
            </a:pPr>
            <a:r>
              <a:rPr lang="en-US" sz="1200" b="1" u="none"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Donovan D.M. &amp; Wells E.A. (2007). Tweaking 12-step: The potential role of 12-Step self-help group involvement in methamphetamine recovery. </a:t>
            </a:r>
            <a:r>
              <a:rPr lang="en-US" sz="1200" i="1" dirty="0" smtClean="0"/>
              <a:t>Addiction, 102</a:t>
            </a:r>
            <a:r>
              <a:rPr lang="en-US" sz="1200" dirty="0" smtClean="0"/>
              <a:t>(Suppl. 1), 121-129.</a:t>
            </a:r>
          </a:p>
          <a:p>
            <a:pPr marL="0" indent="0">
              <a:buNone/>
              <a:defRPr/>
            </a:pPr>
            <a:endParaRPr lang="en-US" sz="1200" dirty="0" smtClean="0"/>
          </a:p>
          <a:p>
            <a:pPr marL="0" indent="0">
              <a:buNone/>
              <a:defRPr/>
            </a:pPr>
            <a:r>
              <a:rPr lang="en-US" sz="1200" dirty="0" smtClean="0"/>
              <a:t>Carroll, K.M., </a:t>
            </a:r>
            <a:r>
              <a:rPr lang="en-US" sz="1200" dirty="0" err="1" smtClean="0"/>
              <a:t>Nich</a:t>
            </a:r>
            <a:r>
              <a:rPr lang="en-US" sz="1200" dirty="0" smtClean="0"/>
              <a:t>, C., Ball, S.A., </a:t>
            </a:r>
            <a:r>
              <a:rPr lang="en-US" sz="1200" dirty="0" err="1" smtClean="0"/>
              <a:t>McCance</a:t>
            </a:r>
            <a:r>
              <a:rPr lang="en-US" sz="1200" dirty="0" smtClean="0"/>
              <a:t>, E., </a:t>
            </a:r>
            <a:r>
              <a:rPr lang="en-US" sz="1200" dirty="0" err="1" smtClean="0"/>
              <a:t>Frankforter</a:t>
            </a:r>
            <a:r>
              <a:rPr lang="en-US" sz="1200" dirty="0" smtClean="0"/>
              <a:t>, T.L., &amp; </a:t>
            </a:r>
            <a:r>
              <a:rPr lang="en-US" sz="1200" dirty="0" err="1" smtClean="0"/>
              <a:t>Rounsaville</a:t>
            </a:r>
            <a:r>
              <a:rPr lang="en-US" sz="1200" dirty="0" smtClean="0"/>
              <a:t>, B.J. (2000). One-year follow-up of disulfiram and psychotherapy for cocaine</a:t>
            </a:r>
            <a:r>
              <a:rPr lang="en-US" sz="1200" baseline="0" dirty="0" smtClean="0"/>
              <a:t> </a:t>
            </a:r>
            <a:r>
              <a:rPr lang="en-US" sz="1200" dirty="0" smtClean="0"/>
              <a:t>and alcohol users: Sustained effects of treatment. </a:t>
            </a:r>
            <a:r>
              <a:rPr lang="en-US" sz="1200" i="1" dirty="0" smtClean="0"/>
              <a:t>Addiction</a:t>
            </a:r>
            <a:r>
              <a:rPr lang="en-US" sz="1200" dirty="0" smtClean="0"/>
              <a:t> </a:t>
            </a:r>
            <a:r>
              <a:rPr lang="en-US" sz="1200" i="1" dirty="0" smtClean="0"/>
              <a:t>95</a:t>
            </a:r>
            <a:r>
              <a:rPr lang="en-US" sz="1200" dirty="0" smtClean="0"/>
              <a:t>(9), 1335-1349.</a:t>
            </a:r>
          </a:p>
          <a:p>
            <a:pPr marL="0" indent="0">
              <a:buNone/>
              <a:defRPr/>
            </a:pPr>
            <a:endParaRPr lang="en-US" sz="1200" dirty="0" smtClean="0"/>
          </a:p>
          <a:p>
            <a:pPr marL="0" indent="0">
              <a:buNone/>
              <a:defRPr/>
            </a:pPr>
            <a:r>
              <a:rPr lang="en-US" sz="1200" dirty="0" smtClean="0"/>
              <a:t>Project MATCH Research Group. (1997). Matching alcoholism treatments to client heterogeneity: Project MATCH </a:t>
            </a:r>
            <a:r>
              <a:rPr lang="en-US" sz="1200" dirty="0" err="1" smtClean="0"/>
              <a:t>posttreatment</a:t>
            </a:r>
            <a:r>
              <a:rPr lang="en-US" sz="1200" dirty="0" smtClean="0"/>
              <a:t> drinking outcomes. </a:t>
            </a:r>
            <a:r>
              <a:rPr lang="en-US" sz="1200" i="1" dirty="0" smtClean="0"/>
              <a:t>Journal of Studies on Alcohol,</a:t>
            </a:r>
            <a:r>
              <a:rPr lang="en-US" sz="1200" dirty="0" smtClean="0"/>
              <a:t> </a:t>
            </a:r>
            <a:r>
              <a:rPr lang="en-US" sz="1200" i="1" dirty="0" smtClean="0"/>
              <a:t>58</a:t>
            </a:r>
            <a:r>
              <a:rPr lang="en-US" sz="1200" dirty="0" smtClean="0"/>
              <a:t>(1), 7-29.</a:t>
            </a:r>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94</a:t>
            </a:fld>
            <a:endParaRPr lang="en-US"/>
          </a:p>
        </p:txBody>
      </p:sp>
    </p:spTree>
    <p:extLst>
      <p:ext uri="{BB962C8B-B14F-4D97-AF65-F5344CB8AC3E}">
        <p14:creationId xmlns:p14="http://schemas.microsoft.com/office/powerpoint/2010/main" val="32204387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TRANSITION SLIDE</a:t>
            </a:r>
          </a:p>
          <a:p>
            <a:r>
              <a:rPr lang="en-US" sz="1200" dirty="0" smtClean="0"/>
              <a:t>The following section (Part 4C) pertains to effective medical treatment interventions for alcohol use disorder. Medication assisted treatment (MAT) is any alcohol use disorder treatment that includes an FDA-approved medication for the detoxification or maintenance treatment of alcohol use disorder. MAT may be provided in an Narcotic</a:t>
            </a:r>
            <a:r>
              <a:rPr lang="en-US" sz="1200" baseline="0" dirty="0" smtClean="0"/>
              <a:t> Treatment Program (NTP)/Opioid Treatment Program (</a:t>
            </a:r>
            <a:r>
              <a:rPr lang="en-US" sz="1200" dirty="0" smtClean="0"/>
              <a:t>OTP), a medication unit affiliated with a NTP/OTP, a physician’s office, or another health care setting. It includes comprehensive maintenance, medical maintenance, interim maintenance, detoxification, and medically supervised withdrawal. MAT increases the likelihood for cessation of alcohol.</a:t>
            </a:r>
          </a:p>
        </p:txBody>
      </p:sp>
      <p:sp>
        <p:nvSpPr>
          <p:cNvPr id="4" name="Slide Number Placeholder 3"/>
          <p:cNvSpPr>
            <a:spLocks noGrp="1"/>
          </p:cNvSpPr>
          <p:nvPr>
            <p:ph type="sldNum" sz="quarter" idx="10"/>
          </p:nvPr>
        </p:nvSpPr>
        <p:spPr/>
        <p:txBody>
          <a:bodyPr/>
          <a:lstStyle/>
          <a:p>
            <a:fld id="{575D7FEA-F1AC-4247-9782-F71625EE9F2B}" type="slidenum">
              <a:rPr lang="en-US" smtClean="0"/>
              <a:t>95</a:t>
            </a:fld>
            <a:endParaRPr lang="en-US"/>
          </a:p>
        </p:txBody>
      </p:sp>
    </p:spTree>
    <p:extLst>
      <p:ext uri="{BB962C8B-B14F-4D97-AF65-F5344CB8AC3E}">
        <p14:creationId xmlns:p14="http://schemas.microsoft.com/office/powerpoint/2010/main" val="38967256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series of four questions is</a:t>
            </a:r>
            <a:r>
              <a:rPr lang="en-US" sz="1200" b="0" i="0" kern="1200" baseline="0" dirty="0" smtClean="0">
                <a:solidFill>
                  <a:schemeClr val="tx1"/>
                </a:solidFill>
                <a:effectLst/>
                <a:latin typeface="+mn-lt"/>
                <a:ea typeface="+mn-ea"/>
                <a:cs typeface="+mn-cs"/>
              </a:rPr>
              <a:t> meant to gauge the beliefs (and potential bias) that the audience may have as it relates to medications for alcohol use disorders. </a:t>
            </a:r>
            <a:r>
              <a:rPr lang="en-US" sz="1200" b="0" i="0" kern="1200" dirty="0" smtClean="0">
                <a:solidFill>
                  <a:schemeClr val="tx1"/>
                </a:solidFill>
                <a:effectLst/>
                <a:latin typeface="+mn-lt"/>
                <a:ea typeface="+mn-ea"/>
                <a:cs typeface="+mn-cs"/>
              </a:rPr>
              <a:t>Read the question and possible</a:t>
            </a:r>
            <a:r>
              <a:rPr lang="en-US" sz="1200" b="0" i="0" kern="1200" baseline="0" dirty="0" smtClean="0">
                <a:solidFill>
                  <a:schemeClr val="tx1"/>
                </a:solidFill>
                <a:effectLst/>
                <a:latin typeface="+mn-lt"/>
                <a:ea typeface="+mn-ea"/>
                <a:cs typeface="+mn-cs"/>
              </a:rPr>
              <a:t> responses</a:t>
            </a:r>
            <a:r>
              <a:rPr lang="en-US" sz="1200" b="0" i="0" kern="1200" dirty="0" smtClean="0">
                <a:solidFill>
                  <a:schemeClr val="tx1"/>
                </a:solidFill>
                <a:effectLst/>
                <a:latin typeface="+mn-lt"/>
                <a:ea typeface="+mn-ea"/>
                <a:cs typeface="+mn-cs"/>
              </a:rPr>
              <a:t>. </a:t>
            </a:r>
          </a:p>
          <a:p>
            <a:pPr>
              <a:defRPr/>
            </a:pPr>
            <a:endParaRPr lang="en-US" sz="1200" dirty="0" smtClean="0"/>
          </a:p>
          <a:p>
            <a:pPr>
              <a:defRPr/>
            </a:pPr>
            <a:r>
              <a:rPr lang="en-US" sz="1200" dirty="0" smtClean="0"/>
              <a:t>Medication can be an effective part of treatment. The idea that medications cannot be a part of substance</a:t>
            </a:r>
            <a:r>
              <a:rPr lang="en-US" sz="1200" baseline="0" dirty="0" smtClean="0"/>
              <a:t> use disorder </a:t>
            </a:r>
            <a:r>
              <a:rPr lang="en-US" sz="1200" dirty="0" smtClean="0"/>
              <a:t>treatment is held both by some treatment programs and by some individual practitioners.  The reality is that medications are used in the treatment of many chronic, relapsing diseases, including SUD. Medical decisions must be made by trained and certified medical providers. It is important to remember that it is beyond the scope of practice for most substance use disorder treatment providers to make specific recommendations about the use of medications.  All medical decisions should be made by a medical provider who has received specific training for the treatment of these conditions.  Lastly, decisions about the use of medications should be based on an objective assessment of the individual client’s needs.</a:t>
            </a:r>
          </a:p>
          <a:p>
            <a:pPr>
              <a:defRPr/>
            </a:pPr>
            <a:endParaRPr lang="en-US" sz="1200" dirty="0" smtClean="0"/>
          </a:p>
          <a:p>
            <a:pPr marL="228600" indent="-228600">
              <a:defRPr/>
            </a:pPr>
            <a:r>
              <a:rPr lang="en-US" sz="1200" b="1" dirty="0" smtClean="0"/>
              <a:t>Additional Information for the Trainer(s)</a:t>
            </a:r>
          </a:p>
          <a:p>
            <a:pPr eaLnBrk="1" hangingPunct="1">
              <a:spcBef>
                <a:spcPct val="50000"/>
              </a:spcBef>
              <a:buClr>
                <a:srgbClr val="00475E"/>
              </a:buClr>
              <a:buSzPct val="125000"/>
              <a:defRPr/>
            </a:pPr>
            <a:r>
              <a:rPr lang="en-US" sz="1200" dirty="0" smtClean="0">
                <a:solidFill>
                  <a:schemeClr val="bg1"/>
                </a:solidFill>
              </a:rPr>
              <a:t>The </a:t>
            </a:r>
            <a:r>
              <a:rPr lang="en-US" sz="1200" dirty="0" smtClean="0">
                <a:solidFill>
                  <a:srgbClr val="FFDC47"/>
                </a:solidFill>
              </a:rPr>
              <a:t>pharmacotherapies</a:t>
            </a:r>
            <a:r>
              <a:rPr lang="en-US" sz="1200" dirty="0" smtClean="0">
                <a:solidFill>
                  <a:schemeClr val="bg1"/>
                </a:solidFill>
              </a:rPr>
              <a:t> that are FDA-approved for treatment of alcohol and opioid use disorders should be used in conjunction with psycho-social-educational-spiritual therapy. Therefore, medications can be used as a part of treatment, but only one part.</a:t>
            </a:r>
          </a:p>
          <a:p>
            <a:pPr eaLnBrk="1" hangingPunct="1">
              <a:spcBef>
                <a:spcPct val="50000"/>
              </a:spcBef>
              <a:buClr>
                <a:srgbClr val="00475E"/>
              </a:buClr>
              <a:buSzPct val="125000"/>
              <a:defRPr/>
            </a:pPr>
            <a:endParaRPr lang="en-US" sz="1200" dirty="0" smtClean="0"/>
          </a:p>
          <a:p>
            <a:pPr eaLnBrk="1" hangingPunct="1">
              <a:spcBef>
                <a:spcPct val="50000"/>
              </a:spcBef>
              <a:buClr>
                <a:srgbClr val="00475E"/>
              </a:buClr>
              <a:buSzPct val="125000"/>
              <a:defRPr/>
            </a:pPr>
            <a:r>
              <a:rPr lang="en-US" sz="1200" dirty="0" smtClean="0"/>
              <a:t>It is important to emphasize the fourth key point.  It is beyond the scope of practice for most substance use disorder treatment providers to make specific recommendations about medications.  All medical decisions should be made by a medical provider who has received specific training for the treatment of these conditions. </a:t>
            </a:r>
          </a:p>
          <a:p>
            <a:pPr eaLnBrk="1" hangingPunct="1">
              <a:spcBef>
                <a:spcPct val="50000"/>
              </a:spcBef>
              <a:buClr>
                <a:srgbClr val="00475E"/>
              </a:buClr>
              <a:buSzPct val="125000"/>
              <a:defRPr/>
            </a:pPr>
            <a:endParaRPr lang="en-US" sz="1200" dirty="0" smtClean="0"/>
          </a:p>
          <a:p>
            <a:pPr marL="0" marR="0" lvl="0" indent="0" algn="l" defTabSz="914400" rtl="0" eaLnBrk="1" fontAlgn="auto" latinLnBrk="0" hangingPunct="1">
              <a:lnSpc>
                <a:spcPct val="100000"/>
              </a:lnSpc>
              <a:spcBef>
                <a:spcPct val="50000"/>
              </a:spcBef>
              <a:spcAft>
                <a:spcPts val="0"/>
              </a:spcAft>
              <a:buClr>
                <a:srgbClr val="00475E"/>
              </a:buClr>
              <a:buSzPct val="125000"/>
              <a:buFontTx/>
              <a:buNone/>
              <a:tabLst/>
              <a:defRPr/>
            </a:pPr>
            <a:r>
              <a:rPr lang="en-US" b="1" dirty="0" smtClean="0"/>
              <a:t>IMAGE CREDIT</a:t>
            </a:r>
            <a:r>
              <a:rPr lang="en-US" dirty="0" smtClean="0"/>
              <a:t/>
            </a:r>
            <a:br>
              <a:rPr lang="en-US" dirty="0" smtClean="0"/>
            </a:br>
            <a:r>
              <a:rPr lang="en-US" dirty="0" smtClean="0"/>
              <a:t>Purchased Image, Adobe Stock, 2019.</a:t>
            </a:r>
          </a:p>
          <a:p>
            <a:pPr eaLnBrk="1" hangingPunct="1">
              <a:spcBef>
                <a:spcPct val="50000"/>
              </a:spcBef>
              <a:buClr>
                <a:srgbClr val="00475E"/>
              </a:buClr>
              <a:buSzPct val="125000"/>
              <a:defRPr/>
            </a:pPr>
            <a:endParaRPr lang="en-US" sz="1200" dirty="0" smtClean="0"/>
          </a:p>
        </p:txBody>
      </p:sp>
      <p:sp>
        <p:nvSpPr>
          <p:cNvPr id="4" name="Slide Number Placeholder 3"/>
          <p:cNvSpPr>
            <a:spLocks noGrp="1"/>
          </p:cNvSpPr>
          <p:nvPr>
            <p:ph type="sldNum" sz="quarter" idx="10"/>
          </p:nvPr>
        </p:nvSpPr>
        <p:spPr/>
        <p:txBody>
          <a:bodyPr/>
          <a:lstStyle/>
          <a:p>
            <a:fld id="{575D7FEA-F1AC-4247-9782-F71625EE9F2B}" type="slidenum">
              <a:rPr lang="en-US" smtClean="0"/>
              <a:t>96</a:t>
            </a:fld>
            <a:endParaRPr lang="en-US"/>
          </a:p>
        </p:txBody>
      </p:sp>
    </p:spTree>
    <p:extLst>
      <p:ext uri="{BB962C8B-B14F-4D97-AF65-F5344CB8AC3E}">
        <p14:creationId xmlns:p14="http://schemas.microsoft.com/office/powerpoint/2010/main" val="825593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series of four questions is</a:t>
            </a:r>
            <a:r>
              <a:rPr lang="en-US" sz="1200" b="0" i="0" kern="1200" baseline="0" dirty="0" smtClean="0">
                <a:solidFill>
                  <a:schemeClr val="tx1"/>
                </a:solidFill>
                <a:effectLst/>
                <a:latin typeface="+mn-lt"/>
                <a:ea typeface="+mn-ea"/>
                <a:cs typeface="+mn-cs"/>
              </a:rPr>
              <a:t> meant to gauge the beliefs (and potential bias) that the audience may have as it relates to medications for alcohol use disorders. </a:t>
            </a:r>
            <a:r>
              <a:rPr lang="en-US" sz="1200" b="0" i="0" kern="1200" dirty="0" smtClean="0">
                <a:solidFill>
                  <a:schemeClr val="tx1"/>
                </a:solidFill>
                <a:effectLst/>
                <a:latin typeface="+mn-lt"/>
                <a:ea typeface="+mn-ea"/>
                <a:cs typeface="+mn-cs"/>
              </a:rPr>
              <a:t>Read the question and possible</a:t>
            </a:r>
            <a:r>
              <a:rPr lang="en-US" sz="1200" b="0" i="0" kern="1200" baseline="0" dirty="0" smtClean="0">
                <a:solidFill>
                  <a:schemeClr val="tx1"/>
                </a:solidFill>
                <a:effectLst/>
                <a:latin typeface="+mn-lt"/>
                <a:ea typeface="+mn-ea"/>
                <a:cs typeface="+mn-cs"/>
              </a:rPr>
              <a:t> responses</a:t>
            </a:r>
            <a:r>
              <a:rPr lang="en-US" sz="1200" b="0" i="0" kern="1200" dirty="0" smtClean="0">
                <a:solidFill>
                  <a:schemeClr val="tx1"/>
                </a:solidFill>
                <a:effectLst/>
                <a:latin typeface="+mn-lt"/>
                <a:ea typeface="+mn-ea"/>
                <a:cs typeface="+mn-cs"/>
              </a:rPr>
              <a:t>. </a:t>
            </a:r>
          </a:p>
          <a:p>
            <a:pPr>
              <a:lnSpc>
                <a:spcPct val="90000"/>
              </a:lnSpc>
              <a:spcBef>
                <a:spcPct val="50000"/>
              </a:spcBef>
              <a:buClr>
                <a:srgbClr val="00475E"/>
              </a:buClr>
              <a:buFont typeface="Wingdings" pitchFamily="2" charset="2"/>
              <a:buNone/>
              <a:defRPr/>
            </a:pPr>
            <a:endParaRPr kumimoji="1" lang="en-US" sz="1200" dirty="0" smtClean="0">
              <a:solidFill>
                <a:schemeClr val="bg1"/>
              </a:solidFill>
            </a:endParaRPr>
          </a:p>
          <a:p>
            <a:pPr>
              <a:lnSpc>
                <a:spcPct val="90000"/>
              </a:lnSpc>
              <a:spcBef>
                <a:spcPct val="50000"/>
              </a:spcBef>
              <a:buClr>
                <a:srgbClr val="00475E"/>
              </a:buClr>
              <a:buFont typeface="Wingdings" pitchFamily="2" charset="2"/>
              <a:buNone/>
              <a:defRPr/>
            </a:pPr>
            <a:r>
              <a:rPr kumimoji="1" lang="en-US" sz="1200" dirty="0" smtClean="0">
                <a:solidFill>
                  <a:schemeClr val="bg1"/>
                </a:solidFill>
              </a:rPr>
              <a:t>The SUD treatment field needs to change its terminology to reflect current trends.  “</a:t>
            </a:r>
            <a:r>
              <a:rPr kumimoji="1" lang="en-US" sz="1200" dirty="0" smtClean="0">
                <a:solidFill>
                  <a:srgbClr val="FFDC47"/>
                </a:solidFill>
              </a:rPr>
              <a:t>Drugs</a:t>
            </a:r>
            <a:r>
              <a:rPr kumimoji="1" lang="en-US" sz="1200" dirty="0" smtClean="0">
                <a:solidFill>
                  <a:schemeClr val="bg1"/>
                </a:solidFill>
              </a:rPr>
              <a:t>” are illicit psychoactive substances that are used to achieve a “high.” “</a:t>
            </a:r>
            <a:r>
              <a:rPr kumimoji="1" lang="en-US" sz="1200" dirty="0" smtClean="0">
                <a:solidFill>
                  <a:srgbClr val="FFDC47"/>
                </a:solidFill>
              </a:rPr>
              <a:t>Medications,</a:t>
            </a:r>
            <a:r>
              <a:rPr kumimoji="1" lang="en-US" sz="1200" dirty="0" smtClean="0">
                <a:solidFill>
                  <a:schemeClr val="bg1"/>
                </a:solidFill>
              </a:rPr>
              <a:t>” on the other hand, are available by prescription and are used to treat an illness, disorder, or disease.  For example, millions of Americans use </a:t>
            </a:r>
            <a:r>
              <a:rPr kumimoji="1" lang="en-US" sz="1200" dirty="0" err="1" smtClean="0">
                <a:solidFill>
                  <a:schemeClr val="bg1"/>
                </a:solidFill>
              </a:rPr>
              <a:t>Zyban</a:t>
            </a:r>
            <a:r>
              <a:rPr kumimoji="1" lang="en-US" sz="1200" dirty="0" smtClean="0">
                <a:solidFill>
                  <a:schemeClr val="bg1"/>
                </a:solidFill>
              </a:rPr>
              <a:t> or nicotine patches </a:t>
            </a:r>
            <a:r>
              <a:rPr kumimoji="1" lang="en-US" sz="1200" dirty="0" smtClean="0">
                <a:solidFill>
                  <a:srgbClr val="FFDC47"/>
                </a:solidFill>
              </a:rPr>
              <a:t>to quit smoking</a:t>
            </a:r>
            <a:r>
              <a:rPr kumimoji="1" lang="en-US" sz="1200" dirty="0" smtClean="0">
                <a:solidFill>
                  <a:schemeClr val="bg1"/>
                </a:solidFill>
              </a:rPr>
              <a:t>, and this practice is widely encouraged by SUD</a:t>
            </a:r>
            <a:r>
              <a:rPr kumimoji="1" lang="en-US" sz="1200" baseline="0" dirty="0" smtClean="0">
                <a:solidFill>
                  <a:schemeClr val="bg1"/>
                </a:solidFill>
              </a:rPr>
              <a:t> treatment </a:t>
            </a:r>
            <a:r>
              <a:rPr kumimoji="1" lang="en-US" sz="1200" dirty="0" smtClean="0">
                <a:solidFill>
                  <a:schemeClr val="bg1"/>
                </a:solidFill>
              </a:rPr>
              <a:t>professionals. The goal of SUD treatment is to assist a person</a:t>
            </a:r>
            <a:r>
              <a:rPr kumimoji="1" lang="en-US" sz="1200" baseline="0" dirty="0" smtClean="0">
                <a:solidFill>
                  <a:schemeClr val="bg1"/>
                </a:solidFill>
              </a:rPr>
              <a:t> </a:t>
            </a:r>
            <a:r>
              <a:rPr kumimoji="1" lang="en-US" sz="1200" dirty="0" smtClean="0">
                <a:solidFill>
                  <a:schemeClr val="bg1"/>
                </a:solidFill>
              </a:rPr>
              <a:t>in </a:t>
            </a:r>
            <a:r>
              <a:rPr kumimoji="1" lang="en-US" sz="1200" dirty="0" smtClean="0">
                <a:solidFill>
                  <a:srgbClr val="FFDC47"/>
                </a:solidFill>
              </a:rPr>
              <a:t>stopping his or her compulsive use</a:t>
            </a:r>
            <a:r>
              <a:rPr kumimoji="1" lang="en-US" sz="1200" dirty="0" smtClean="0">
                <a:solidFill>
                  <a:schemeClr val="bg1"/>
                </a:solidFill>
              </a:rPr>
              <a:t> of drugs or alcohol and live a normal, functional life. If appropriately administered, medication-assisted treatment for SUD </a:t>
            </a:r>
            <a:r>
              <a:rPr kumimoji="1" lang="en-US" sz="1200" dirty="0" smtClean="0">
                <a:solidFill>
                  <a:srgbClr val="FFDC47"/>
                </a:solidFill>
              </a:rPr>
              <a:t>will not produce euphoric effects</a:t>
            </a:r>
            <a:r>
              <a:rPr kumimoji="1" lang="en-US" sz="1200" dirty="0" smtClean="0">
                <a:solidFill>
                  <a:schemeClr val="bg1"/>
                </a:solidFill>
              </a:rPr>
              <a:t>.  Clinical data suggest that clients perform better in treatment when psycho-social-educational-spiritual therapy is combined with appropriate pharmacotherapies. </a:t>
            </a:r>
            <a:r>
              <a:rPr lang="en-US" sz="1200" dirty="0" smtClean="0"/>
              <a:t>This myth relates to the previous myth and is one of the reasons that people believe that medications should not be a part of treatment. It is </a:t>
            </a:r>
            <a:r>
              <a:rPr lang="en-US" sz="1200" b="1" dirty="0" smtClean="0"/>
              <a:t>CRITICAL</a:t>
            </a:r>
            <a:r>
              <a:rPr lang="en-US" sz="1200" dirty="0" smtClean="0"/>
              <a:t> to emphasize that there is a difference between physical dependence on a substance and addiction.  Anyone who takes certain kinds of medications (opioids, certain blood pressure meds, etc.) for an extended period of time will become physically dependent on the medication.  This means that they will have withdrawal symptoms if they suddenly stop taking it. This does not mean that they are “addicted.”  </a:t>
            </a:r>
          </a:p>
          <a:p>
            <a:pPr>
              <a:lnSpc>
                <a:spcPct val="90000"/>
              </a:lnSpc>
              <a:spcBef>
                <a:spcPct val="50000"/>
              </a:spcBef>
              <a:buClr>
                <a:srgbClr val="00475E"/>
              </a:buClr>
              <a:buFont typeface="Wingdings" pitchFamily="2" charset="2"/>
              <a:buNone/>
              <a:defRPr/>
            </a:pPr>
            <a:endParaRPr lang="en-US" sz="1200" dirty="0" smtClean="0"/>
          </a:p>
          <a:p>
            <a:pPr marL="0" marR="0" lvl="0" indent="0" algn="l" defTabSz="914400" rtl="0" eaLnBrk="1" fontAlgn="auto" latinLnBrk="0" hangingPunct="1">
              <a:lnSpc>
                <a:spcPct val="90000"/>
              </a:lnSpc>
              <a:spcBef>
                <a:spcPct val="50000"/>
              </a:spcBef>
              <a:spcAft>
                <a:spcPts val="0"/>
              </a:spcAft>
              <a:buClr>
                <a:srgbClr val="00475E"/>
              </a:buClr>
              <a:buSzTx/>
              <a:buFont typeface="Wingdings" pitchFamily="2" charset="2"/>
              <a:buNone/>
              <a:tabLst/>
              <a:defRPr/>
            </a:pPr>
            <a:r>
              <a:rPr lang="en-US" b="1" dirty="0" smtClean="0"/>
              <a:t>IMAGE CREDIT</a:t>
            </a:r>
            <a:r>
              <a:rPr lang="en-US" dirty="0" smtClean="0"/>
              <a:t/>
            </a:r>
            <a:br>
              <a:rPr lang="en-US" dirty="0" smtClean="0"/>
            </a:br>
            <a:r>
              <a:rPr lang="en-US" dirty="0" smtClean="0"/>
              <a:t>Purchased Image, Adobe Stock, 2019.</a:t>
            </a:r>
          </a:p>
          <a:p>
            <a:pPr>
              <a:lnSpc>
                <a:spcPct val="90000"/>
              </a:lnSpc>
              <a:spcBef>
                <a:spcPct val="50000"/>
              </a:spcBef>
              <a:buClr>
                <a:srgbClr val="00475E"/>
              </a:buClr>
              <a:buFont typeface="Wingdings" pitchFamily="2" charset="2"/>
              <a:buNone/>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75D7FEA-F1AC-4247-9782-F71625EE9F2B}" type="slidenum">
              <a:rPr lang="en-US" smtClean="0"/>
              <a:t>97</a:t>
            </a:fld>
            <a:endParaRPr lang="en-US"/>
          </a:p>
        </p:txBody>
      </p:sp>
    </p:spTree>
    <p:extLst>
      <p:ext uri="{BB962C8B-B14F-4D97-AF65-F5344CB8AC3E}">
        <p14:creationId xmlns:p14="http://schemas.microsoft.com/office/powerpoint/2010/main" val="4052641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series of four questions is</a:t>
            </a:r>
            <a:r>
              <a:rPr lang="en-US" sz="1200" b="0" i="0" kern="1200" baseline="0" dirty="0" smtClean="0">
                <a:solidFill>
                  <a:schemeClr val="tx1"/>
                </a:solidFill>
                <a:effectLst/>
                <a:latin typeface="+mn-lt"/>
                <a:ea typeface="+mn-ea"/>
                <a:cs typeface="+mn-cs"/>
              </a:rPr>
              <a:t> meant to gauge the beliefs (and potential bias) that the audience may have as it relates to medications for alcohol use disorders. </a:t>
            </a:r>
            <a:r>
              <a:rPr lang="en-US" sz="1200" b="0" i="0" kern="1200" dirty="0" smtClean="0">
                <a:solidFill>
                  <a:schemeClr val="tx1"/>
                </a:solidFill>
                <a:effectLst/>
                <a:latin typeface="+mn-lt"/>
                <a:ea typeface="+mn-ea"/>
                <a:cs typeface="+mn-cs"/>
              </a:rPr>
              <a:t>Read the question and possible</a:t>
            </a:r>
            <a:r>
              <a:rPr lang="en-US" sz="1200" b="0" i="0" kern="1200" baseline="0" dirty="0" smtClean="0">
                <a:solidFill>
                  <a:schemeClr val="tx1"/>
                </a:solidFill>
                <a:effectLst/>
                <a:latin typeface="+mn-lt"/>
                <a:ea typeface="+mn-ea"/>
                <a:cs typeface="+mn-cs"/>
              </a:rPr>
              <a:t> responses</a:t>
            </a:r>
            <a:r>
              <a:rPr lang="en-US" sz="1200" b="0" i="0" kern="1200" dirty="0" smtClean="0">
                <a:solidFill>
                  <a:schemeClr val="tx1"/>
                </a:solidFill>
                <a:effectLst/>
                <a:latin typeface="+mn-lt"/>
                <a:ea typeface="+mn-ea"/>
                <a:cs typeface="+mn-cs"/>
              </a:rPr>
              <a:t>. </a:t>
            </a:r>
          </a:p>
          <a:p>
            <a:pPr>
              <a:defRPr/>
            </a:pPr>
            <a:endParaRPr kumimoji="1" lang="en-US" sz="1200" dirty="0" smtClean="0">
              <a:solidFill>
                <a:schemeClr val="bg1"/>
              </a:solidFill>
            </a:endParaRPr>
          </a:p>
          <a:p>
            <a:pPr>
              <a:defRPr/>
            </a:pPr>
            <a:r>
              <a:rPr kumimoji="1" lang="en-US" sz="1200" dirty="0" smtClean="0">
                <a:solidFill>
                  <a:schemeClr val="bg1"/>
                </a:solidFill>
              </a:rPr>
              <a:t>AA/NA literature and founding members </a:t>
            </a:r>
            <a:r>
              <a:rPr kumimoji="1" lang="en-US" sz="1200" dirty="0" smtClean="0">
                <a:solidFill>
                  <a:srgbClr val="FFFF00"/>
                </a:solidFill>
              </a:rPr>
              <a:t>did not speak or write against</a:t>
            </a:r>
            <a:r>
              <a:rPr kumimoji="1" lang="en-US" sz="1200" dirty="0" smtClean="0">
                <a:solidFill>
                  <a:schemeClr val="bg1"/>
                </a:solidFill>
              </a:rPr>
              <a:t> using medications. In fact, </a:t>
            </a:r>
            <a:r>
              <a:rPr kumimoji="1" lang="en-US" sz="1200" dirty="0" smtClean="0">
                <a:solidFill>
                  <a:srgbClr val="FFFF00"/>
                </a:solidFill>
              </a:rPr>
              <a:t>AA/NA endorses</a:t>
            </a:r>
            <a:r>
              <a:rPr kumimoji="1" lang="en-US" sz="1200" dirty="0" smtClean="0">
                <a:solidFill>
                  <a:schemeClr val="bg1"/>
                </a:solidFill>
              </a:rPr>
              <a:t> participants to use medicines as prescribed for the treatment of medical conditions. </a:t>
            </a:r>
            <a:r>
              <a:rPr lang="en-US" sz="1200" dirty="0" smtClean="0"/>
              <a:t>In Chapter 9 of the Big Book, it says: “But this does not mean that we disregard human health measures. God has abundantly supplied this world with fine doctors, psychologists, and practitioners of various kinds. Do not hesitate to take your health problems to such persons. Most of them give freely of themselves, that their fellows may enjoy sound minds and bodies. Try to remember that though God has wrought miracles among us, we should </a:t>
            </a:r>
            <a:r>
              <a:rPr lang="en-US" sz="1200" b="1" dirty="0" smtClean="0"/>
              <a:t>never belittle a good doctor or psychiatrist</a:t>
            </a:r>
            <a:r>
              <a:rPr lang="en-US" sz="1200" dirty="0" smtClean="0"/>
              <a:t>. Their </a:t>
            </a:r>
            <a:r>
              <a:rPr lang="en-US" sz="1200" b="1" dirty="0" smtClean="0"/>
              <a:t>services are often indispensable </a:t>
            </a:r>
            <a:r>
              <a:rPr lang="en-US" sz="1200" dirty="0" smtClean="0"/>
              <a:t>in treating a newcomer and in following his case afterward.” </a:t>
            </a:r>
            <a:r>
              <a:rPr lang="en-US" sz="1200" i="1" dirty="0" smtClean="0"/>
              <a:t>[Chapter 9, p. 133 (emphasis</a:t>
            </a:r>
            <a:r>
              <a:rPr lang="en-US" sz="1200" i="1" baseline="0" dirty="0" smtClean="0"/>
              <a:t> added)</a:t>
            </a:r>
            <a:r>
              <a:rPr lang="en-US" sz="1200" i="1" dirty="0" smtClean="0"/>
              <a:t>].</a:t>
            </a:r>
            <a:r>
              <a:rPr lang="en-US" sz="1200" dirty="0" smtClean="0"/>
              <a:t> </a:t>
            </a:r>
          </a:p>
          <a:p>
            <a:pPr>
              <a:defRPr/>
            </a:pPr>
            <a:endParaRPr lang="en-US" sz="1200" dirty="0" smtClean="0"/>
          </a:p>
          <a:p>
            <a:pPr>
              <a:defRPr/>
            </a:pPr>
            <a:r>
              <a:rPr lang="en-US" sz="1200" b="1" dirty="0" smtClean="0"/>
              <a:t>Additional Information for the Trainer(s)</a:t>
            </a:r>
          </a:p>
          <a:p>
            <a:pPr>
              <a:defRPr/>
            </a:pPr>
            <a:r>
              <a:rPr lang="en-US" sz="1200" kern="1200" dirty="0" smtClean="0">
                <a:solidFill>
                  <a:schemeClr val="tx1"/>
                </a:solidFill>
                <a:effectLst/>
                <a:latin typeface="+mn-lt"/>
                <a:ea typeface="+mn-ea"/>
                <a:cs typeface="+mn-cs"/>
              </a:rPr>
              <a:t>This is the 1996 NA bulletin about methadone (available at: </a:t>
            </a:r>
            <a:r>
              <a:rPr lang="en-US" sz="1200" u="sng" kern="1200" dirty="0" smtClean="0">
                <a:solidFill>
                  <a:schemeClr val="tx1"/>
                </a:solidFill>
                <a:effectLst/>
                <a:latin typeface="+mn-lt"/>
                <a:ea typeface="+mn-ea"/>
                <a:cs typeface="+mn-cs"/>
                <a:hlinkClick r:id="rId3"/>
              </a:rPr>
              <a:t>http://www.na.org/?ID=bulletins-bull29</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sz="1200" dirty="0" smtClean="0"/>
              <a:t> It seems to indicate that people who attend NA meetings on methadone treatment should not speak and cannot lead meetings. Some NA groups are hostile to methadone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p:txBody>
      </p:sp>
      <p:sp>
        <p:nvSpPr>
          <p:cNvPr id="4" name="Slide Number Placeholder 3"/>
          <p:cNvSpPr>
            <a:spLocks noGrp="1"/>
          </p:cNvSpPr>
          <p:nvPr>
            <p:ph type="sldNum" sz="quarter" idx="10"/>
          </p:nvPr>
        </p:nvSpPr>
        <p:spPr/>
        <p:txBody>
          <a:bodyPr/>
          <a:lstStyle/>
          <a:p>
            <a:fld id="{575D7FEA-F1AC-4247-9782-F71625EE9F2B}" type="slidenum">
              <a:rPr lang="en-US" smtClean="0"/>
              <a:t>98</a:t>
            </a:fld>
            <a:endParaRPr lang="en-US"/>
          </a:p>
        </p:txBody>
      </p:sp>
    </p:spTree>
    <p:extLst>
      <p:ext uri="{BB962C8B-B14F-4D97-AF65-F5344CB8AC3E}">
        <p14:creationId xmlns:p14="http://schemas.microsoft.com/office/powerpoint/2010/main" val="27106991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series of four questions is</a:t>
            </a:r>
            <a:r>
              <a:rPr lang="en-US" sz="1200" b="0" i="0" kern="1200" baseline="0" dirty="0" smtClean="0">
                <a:solidFill>
                  <a:schemeClr val="tx1"/>
                </a:solidFill>
                <a:effectLst/>
                <a:latin typeface="+mn-lt"/>
                <a:ea typeface="+mn-ea"/>
                <a:cs typeface="+mn-cs"/>
              </a:rPr>
              <a:t> meant to gauge the beliefs (and potential bias) that the audience may have as it relates to medications for alcohol use disorders. </a:t>
            </a:r>
            <a:r>
              <a:rPr lang="en-US" sz="1200" b="0" i="0" kern="1200" dirty="0" smtClean="0">
                <a:solidFill>
                  <a:schemeClr val="tx1"/>
                </a:solidFill>
                <a:effectLst/>
                <a:latin typeface="+mn-lt"/>
                <a:ea typeface="+mn-ea"/>
                <a:cs typeface="+mn-cs"/>
              </a:rPr>
              <a:t>Read the question and possible</a:t>
            </a:r>
            <a:r>
              <a:rPr lang="en-US" sz="1200" b="0" i="0" kern="1200" baseline="0" dirty="0" smtClean="0">
                <a:solidFill>
                  <a:schemeClr val="tx1"/>
                </a:solidFill>
                <a:effectLst/>
                <a:latin typeface="+mn-lt"/>
                <a:ea typeface="+mn-ea"/>
                <a:cs typeface="+mn-cs"/>
              </a:rPr>
              <a:t> responses</a:t>
            </a:r>
            <a:r>
              <a:rPr lang="en-US"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t>MAT is believed to be less effective than the research suggests, partly because our experience is based on the cases we’ve seen. The classic Clinician’s Illusion results from seeing "prevalence" sample – those currently with disease. The probability that a case will appear in a prevalence sample is proportional to its duration, thus clinicians thus biased toward cases of long duration and therefore greater intractability.  In correctional settings we tend to be exposed most to severe cases and </a:t>
            </a:r>
            <a:r>
              <a:rPr lang="en-US" altLang="ja-JP" sz="1200" dirty="0" err="1" smtClean="0"/>
              <a:t>relapsers</a:t>
            </a:r>
            <a:r>
              <a:rPr lang="en-US" altLang="ja-JP" sz="1200" dirty="0" smtClean="0"/>
              <a:t> who return often (“frequent flyers”).  Patients who get better generally do not return to these settings.  This situation produces a cognitive bias (availability bias) in which our pessimism is formed by remembering severe cases who relapse and return.  (SOURCE: NIDA, </a:t>
            </a:r>
            <a:r>
              <a:rPr lang="en-US" altLang="ja-JP" sz="1200" i="1" dirty="0" smtClean="0"/>
              <a:t>Treatment Approaches for Drug Addiction</a:t>
            </a:r>
            <a:r>
              <a:rPr lang="en-US" altLang="ja-JP" sz="1200" dirty="0" smtClean="0"/>
              <a:t>, retrieved from http://www.nida.nih.gov/Infofacts/TreatMeth.html).</a:t>
            </a:r>
            <a:r>
              <a:rPr lang="en-US" sz="1200" dirty="0" smtClean="0">
                <a:sym typeface="Wingdings" pitchFamily="2" charset="2"/>
              </a:rPr>
              <a:t> Formal clinical trials research has demonstrated the efficacy of each of the medications that have been FDA approved for addiction treatment. Some of this data will be reviewed during the remainder of this training. </a:t>
            </a:r>
            <a:r>
              <a:rPr lang="en-US" sz="1200" dirty="0" smtClean="0">
                <a:solidFill>
                  <a:srgbClr val="FFFF00"/>
                </a:solidFill>
              </a:rPr>
              <a:t>We tend to have a biased perception</a:t>
            </a:r>
            <a:r>
              <a:rPr lang="en-US" sz="1200" dirty="0" smtClean="0"/>
              <a:t> that patients who improve, leave the program and are</a:t>
            </a:r>
            <a:r>
              <a:rPr lang="en-US" sz="1200" dirty="0" smtClean="0">
                <a:sym typeface="Wingdings" pitchFamily="2" charset="2"/>
              </a:rPr>
              <a:t> forgotten, while those p</a:t>
            </a:r>
            <a:r>
              <a:rPr lang="en-US" sz="1200" dirty="0" smtClean="0"/>
              <a:t>atients who do </a:t>
            </a:r>
            <a:r>
              <a:rPr lang="en-US" sz="1200" i="1" dirty="0" smtClean="0"/>
              <a:t>not</a:t>
            </a:r>
            <a:r>
              <a:rPr lang="en-US" sz="1200" dirty="0" smtClean="0"/>
              <a:t> improve return</a:t>
            </a:r>
            <a:r>
              <a:rPr lang="en-US" sz="1200" dirty="0" smtClean="0">
                <a:sym typeface="Wingdings" pitchFamily="2" charset="2"/>
              </a:rPr>
              <a:t> frequently and are remembered. This perception leads us to think that most patients do not improve</a:t>
            </a:r>
            <a:r>
              <a:rPr lang="en-US" sz="1200" dirty="0" smtClean="0">
                <a:solidFill>
                  <a:srgbClr val="FFFF00"/>
                </a:solidFill>
                <a:sym typeface="Wingdings" pitchFamily="2" charset="2"/>
              </a:rPr>
              <a:t>…contrary to scientific data</a:t>
            </a:r>
            <a:r>
              <a:rPr lang="en-US" sz="1200" dirty="0" smtClean="0">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r>
              <a:rPr lang="en-US" dirty="0" smtClean="0"/>
              <a:t/>
            </a:r>
            <a:br>
              <a:rPr lang="en-US" dirty="0" smtClean="0"/>
            </a:br>
            <a:r>
              <a:rPr lang="en-US" dirty="0" smtClean="0"/>
              <a:t>Purchased Image, Adobe Stock, 2019.</a:t>
            </a:r>
          </a:p>
          <a:p>
            <a:pPr>
              <a:defRPr/>
            </a:pPr>
            <a:endParaRPr lang="en-US" sz="1200" dirty="0" smtClean="0">
              <a:sym typeface="Wingdings" pitchFamily="2" charset="2"/>
            </a:endParaRPr>
          </a:p>
        </p:txBody>
      </p:sp>
      <p:sp>
        <p:nvSpPr>
          <p:cNvPr id="4" name="Slide Number Placeholder 3"/>
          <p:cNvSpPr>
            <a:spLocks noGrp="1"/>
          </p:cNvSpPr>
          <p:nvPr>
            <p:ph type="sldNum" sz="quarter" idx="10"/>
          </p:nvPr>
        </p:nvSpPr>
        <p:spPr/>
        <p:txBody>
          <a:bodyPr/>
          <a:lstStyle/>
          <a:p>
            <a:fld id="{575D7FEA-F1AC-4247-9782-F71625EE9F2B}" type="slidenum">
              <a:rPr lang="en-US" smtClean="0"/>
              <a:t>99</a:t>
            </a:fld>
            <a:endParaRPr lang="en-US"/>
          </a:p>
        </p:txBody>
      </p:sp>
    </p:spTree>
    <p:extLst>
      <p:ext uri="{BB962C8B-B14F-4D97-AF65-F5344CB8AC3E}">
        <p14:creationId xmlns:p14="http://schemas.microsoft.com/office/powerpoint/2010/main" val="4614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69128" y="6398776"/>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841764" y="6398776"/>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lvl1pPr>
              <a:defRPr sz="3200"/>
            </a:lvl1pPr>
            <a:lvl2pPr>
              <a:defRPr sz="2800"/>
            </a:lvl2pPr>
            <a:lvl3pPr>
              <a:defRPr sz="2400"/>
            </a:lvl3pPr>
            <a:lvl4pPr>
              <a:defRPr sz="2400"/>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Footer Placeholder 4"/>
          <p:cNvSpPr>
            <a:spLocks noGrp="1"/>
          </p:cNvSpPr>
          <p:nvPr>
            <p:ph type="ftr" sz="quarter" idx="11"/>
          </p:nvPr>
        </p:nvSpPr>
        <p:spPr>
          <a:xfrm>
            <a:off x="114848" y="6321262"/>
            <a:ext cx="6917210" cy="365125"/>
          </a:xfrm>
        </p:spPr>
        <p:txBody>
          <a:bodyPr/>
          <a:lstStyle>
            <a:lvl1pPr>
              <a:defRPr sz="1000"/>
            </a:lvl1pPr>
          </a:lstStyle>
          <a:p>
            <a:endParaRPr lang="en-US" dirty="0"/>
          </a:p>
        </p:txBody>
      </p:sp>
      <p:sp>
        <p:nvSpPr>
          <p:cNvPr id="6" name="Slide Number Placeholder 5"/>
          <p:cNvSpPr>
            <a:spLocks noGrp="1"/>
          </p:cNvSpPr>
          <p:nvPr>
            <p:ph type="sldNum" sz="quarter" idx="12"/>
          </p:nvPr>
        </p:nvSpPr>
        <p:spPr>
          <a:xfrm>
            <a:off x="10969780" y="6321262"/>
            <a:ext cx="1052508" cy="365125"/>
          </a:xfrm>
        </p:spPr>
        <p:txBody>
          <a:bodyPr/>
          <a:lstStyle>
            <a:lvl1pPr>
              <a:defRPr sz="1000"/>
            </a:lvl1p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ormAutofit/>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4000"/>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fld id="{52239175-AFEB-41A2-BC4E-1832ED06119B}" type="datetime1">
              <a:rPr lang="en-US" smtClean="0"/>
              <a:t>12/2/2019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8710" y="6321262"/>
            <a:ext cx="6917210" cy="365125"/>
          </a:xfrm>
          <a:prstGeom prst="rect">
            <a:avLst/>
          </a:prstGeom>
        </p:spPr>
        <p:txBody>
          <a:bodyPr vert="horz" lIns="91440" tIns="45720" rIns="91440" bIns="45720" rtlCol="0" anchor="ctr"/>
          <a:lstStyle>
            <a:lvl1pPr algn="l">
              <a:defRPr sz="10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860052" y="6321262"/>
            <a:ext cx="1052510" cy="365125"/>
          </a:xfrm>
          <a:prstGeom prst="rect">
            <a:avLst/>
          </a:prstGeom>
        </p:spPr>
        <p:txBody>
          <a:bodyPr vert="horz" lIns="91440" tIns="45720" rIns="91440" bIns="45720" rtlCol="0" anchor="ctr"/>
          <a:lstStyle>
            <a:lvl1pPr algn="r">
              <a:defRPr sz="10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8" Type="http://schemas.openxmlformats.org/officeDocument/2006/relationships/hyperlink" Target="https://hivtrainingcdu.remote-learner.net/" TargetMode="External"/><Relationship Id="rId3" Type="http://schemas.openxmlformats.org/officeDocument/2006/relationships/hyperlink" Target="mailto:brutkowski@mednet.ucla.edu" TargetMode="External"/><Relationship Id="rId7" Type="http://schemas.openxmlformats.org/officeDocument/2006/relationships/hyperlink" Target="http://paetc.or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hyperlink" Target="http://www.psattc.org/" TargetMode="External"/><Relationship Id="rId5" Type="http://schemas.openxmlformats.org/officeDocument/2006/relationships/hyperlink" Target="mailto:tdonohoe@mednet.ucla.edu" TargetMode="External"/><Relationship Id="rId4" Type="http://schemas.openxmlformats.org/officeDocument/2006/relationships/hyperlink" Target="mailto:tfreese@mednet.ucla.edu" TargetMode="External"/><Relationship Id="rId9" Type="http://schemas.openxmlformats.org/officeDocument/2006/relationships/hyperlink" Target="http://www.motivationalinterview.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microsoft.com/office/2007/relationships/hdphoto" Target="../media/hdphoto2.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microsoft.com/office/2007/relationships/hdphoto" Target="../media/hdphoto2.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microsoft.com/office/2007/relationships/hdphoto" Target="../media/hdphoto2.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Alcohol and HIV: </a:t>
            </a:r>
            <a:br>
              <a:rPr lang="en-US" dirty="0" smtClean="0"/>
            </a:br>
            <a:r>
              <a:rPr lang="en-US" dirty="0" smtClean="0"/>
              <a:t>What clinicians need to know	</a:t>
            </a:r>
            <a:endParaRPr lang="en-US" dirty="0"/>
          </a:p>
        </p:txBody>
      </p:sp>
      <p:sp>
        <p:nvSpPr>
          <p:cNvPr id="3" name="Subtitle 2"/>
          <p:cNvSpPr>
            <a:spLocks noGrp="1"/>
          </p:cNvSpPr>
          <p:nvPr>
            <p:ph type="subTitle" idx="1"/>
          </p:nvPr>
        </p:nvSpPr>
        <p:spPr/>
        <p:txBody>
          <a:bodyPr>
            <a:noAutofit/>
          </a:bodyPr>
          <a:lstStyle/>
          <a:p>
            <a:r>
              <a:rPr lang="en-US" sz="3200" dirty="0" smtClean="0"/>
              <a:t>2</a:t>
            </a:r>
            <a:r>
              <a:rPr lang="en-US" sz="3200" baseline="30000" dirty="0" smtClean="0"/>
              <a:t>nd</a:t>
            </a:r>
            <a:r>
              <a:rPr lang="en-US" sz="3200" dirty="0" smtClean="0"/>
              <a:t> edition - 2019 update</a:t>
            </a:r>
            <a:endParaRPr lang="en-US" sz="3200" dirty="0"/>
          </a:p>
        </p:txBody>
      </p:sp>
      <p:pic>
        <p:nvPicPr>
          <p:cNvPr id="5" name="Picture 4" descr="Liquor glasses of various types, some filled with brown liquor, others filled with clear liquor." title="Liquor glas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258" y="3285793"/>
            <a:ext cx="8737413" cy="2912956"/>
          </a:xfrm>
          <a:prstGeom prst="rect">
            <a:avLst/>
          </a:prstGeom>
          <a:effectLst>
            <a:softEdge rad="127000"/>
          </a:effectLst>
        </p:spPr>
      </p:pic>
      <p:sp>
        <p:nvSpPr>
          <p:cNvPr id="4" name="Slide Number Placeholder 3"/>
          <p:cNvSpPr>
            <a:spLocks noGrp="1"/>
          </p:cNvSpPr>
          <p:nvPr>
            <p:ph type="sldNum" sz="quarter" idx="12"/>
          </p:nvPr>
        </p:nvSpPr>
        <p:spPr/>
        <p:txBody>
          <a:bodyPr vert="horz" lIns="91440" tIns="45720" rIns="91440" bIns="45720" rtlCol="0" anchor="ctr"/>
          <a:lstStyle/>
          <a:p>
            <a:fld id="{D57F1E4F-1CFF-5643-939E-217C01CDF565}" type="slidenum">
              <a:rPr lang="en-US">
                <a:solidFill>
                  <a:schemeClr val="accent2"/>
                </a:solidFill>
              </a:rPr>
              <a:pPr/>
              <a:t>1</a:t>
            </a:fld>
            <a:endParaRPr lang="en-US" dirty="0">
              <a:solidFill>
                <a:schemeClr val="accent2"/>
              </a:solidFill>
            </a:endParaRPr>
          </a:p>
        </p:txBody>
      </p:sp>
    </p:spTree>
    <p:extLst>
      <p:ext uri="{BB962C8B-B14F-4D97-AF65-F5344CB8AC3E}">
        <p14:creationId xmlns:p14="http://schemas.microsoft.com/office/powerpoint/2010/main" val="2963968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 – question 4</a:t>
            </a:r>
            <a:endParaRPr lang="en-US" dirty="0"/>
          </a:p>
        </p:txBody>
      </p:sp>
      <p:sp>
        <p:nvSpPr>
          <p:cNvPr id="3" name="Content Placeholder 2"/>
          <p:cNvSpPr>
            <a:spLocks noGrp="1"/>
          </p:cNvSpPr>
          <p:nvPr>
            <p:ph sz="half" idx="1"/>
          </p:nvPr>
        </p:nvSpPr>
        <p:spPr>
          <a:xfrm>
            <a:off x="581192" y="2228003"/>
            <a:ext cx="6216215" cy="4458384"/>
          </a:xfrm>
        </p:spPr>
        <p:txBody>
          <a:bodyPr>
            <a:normAutofit fontScale="92500" lnSpcReduction="20000"/>
          </a:bodyPr>
          <a:lstStyle/>
          <a:p>
            <a:pPr marL="0" indent="0">
              <a:buNone/>
            </a:pPr>
            <a:r>
              <a:rPr lang="en-US" sz="3200" dirty="0" smtClean="0"/>
              <a:t>Decreasing alcohol use among HIV patients can </a:t>
            </a:r>
            <a:r>
              <a:rPr lang="en-US" sz="3200" b="1" dirty="0" smtClean="0">
                <a:solidFill>
                  <a:schemeClr val="accent2"/>
                </a:solidFill>
              </a:rPr>
              <a:t>reduce</a:t>
            </a:r>
            <a:r>
              <a:rPr lang="en-US" sz="3200" dirty="0" smtClean="0"/>
              <a:t> which of the following:</a:t>
            </a:r>
          </a:p>
          <a:p>
            <a:pPr marL="666900" lvl="1" indent="-342900">
              <a:buFont typeface="+mj-lt"/>
              <a:buAutoNum type="alphaUcPeriod"/>
            </a:pPr>
            <a:r>
              <a:rPr lang="en-US" sz="3200" dirty="0" smtClean="0"/>
              <a:t>Medical and psychiatric consequences of alcohol consumption</a:t>
            </a:r>
          </a:p>
          <a:p>
            <a:pPr marL="666900" lvl="1" indent="-342900">
              <a:buFont typeface="+mj-lt"/>
              <a:buAutoNum type="alphaUcPeriod"/>
            </a:pPr>
            <a:r>
              <a:rPr lang="en-US" sz="3200" dirty="0" smtClean="0"/>
              <a:t>Other drug use</a:t>
            </a:r>
          </a:p>
          <a:p>
            <a:pPr marL="666900" lvl="1" indent="-342900">
              <a:buFont typeface="+mj-lt"/>
              <a:buAutoNum type="alphaUcPeriod"/>
            </a:pPr>
            <a:r>
              <a:rPr lang="en-US" sz="3200" dirty="0" smtClean="0"/>
              <a:t>HIV transmission</a:t>
            </a:r>
          </a:p>
          <a:p>
            <a:pPr marL="666900" lvl="1" indent="-342900">
              <a:buFont typeface="+mj-lt"/>
              <a:buAutoNum type="alphaUcPeriod"/>
            </a:pPr>
            <a:r>
              <a:rPr lang="en-US" sz="3200" dirty="0" smtClean="0"/>
              <a:t>All of the above</a:t>
            </a:r>
          </a:p>
        </p:txBody>
      </p:sp>
      <p:pic>
        <p:nvPicPr>
          <p:cNvPr id="6" name="Content Placeholder 5" descr="Image of several white question marks in white circles with a blue background" title="Placeholder Image - Question Ma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7873" y="2768165"/>
            <a:ext cx="4478434"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3493413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How can we treat alcohol use disorders medically?</a:t>
            </a:r>
            <a:endParaRPr lang="en-US" dirty="0"/>
          </a:p>
        </p:txBody>
      </p:sp>
      <p:sp>
        <p:nvSpPr>
          <p:cNvPr id="6" name="Content Placeholder 5"/>
          <p:cNvSpPr>
            <a:spLocks noGrp="1"/>
          </p:cNvSpPr>
          <p:nvPr>
            <p:ph idx="1"/>
          </p:nvPr>
        </p:nvSpPr>
        <p:spPr/>
        <p:txBody>
          <a:bodyPr/>
          <a:lstStyle/>
          <a:p>
            <a:r>
              <a:rPr lang="en-US" dirty="0" smtClean="0"/>
              <a:t>Medications for alcohol use disorders can:</a:t>
            </a:r>
          </a:p>
          <a:p>
            <a:pPr lvl="1"/>
            <a:r>
              <a:rPr lang="en-US" dirty="0" smtClean="0">
                <a:solidFill>
                  <a:schemeClr val="accent2"/>
                </a:solidFill>
              </a:rPr>
              <a:t>Reduce</a:t>
            </a:r>
            <a:r>
              <a:rPr lang="en-US" dirty="0" smtClean="0"/>
              <a:t> post-acute withdrawal</a:t>
            </a:r>
          </a:p>
          <a:p>
            <a:pPr lvl="1"/>
            <a:r>
              <a:rPr lang="en-US" dirty="0" smtClean="0">
                <a:solidFill>
                  <a:schemeClr val="accent2"/>
                </a:solidFill>
              </a:rPr>
              <a:t>Block or ease </a:t>
            </a:r>
            <a:r>
              <a:rPr lang="en-US" dirty="0" smtClean="0"/>
              <a:t>euphoria from alcohol</a:t>
            </a:r>
          </a:p>
          <a:p>
            <a:pPr lvl="1"/>
            <a:r>
              <a:rPr lang="en-US" dirty="0" smtClean="0">
                <a:solidFill>
                  <a:schemeClr val="accent2"/>
                </a:solidFill>
              </a:rPr>
              <a:t>Discourage drinking </a:t>
            </a:r>
            <a:r>
              <a:rPr lang="en-US" dirty="0" smtClean="0"/>
              <a:t>by creating an unpleasant association with alcohol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100</a:t>
            </a:fld>
            <a:endParaRPr lang="en-US" dirty="0"/>
          </a:p>
        </p:txBody>
      </p:sp>
    </p:spTree>
    <p:extLst>
      <p:ext uri="{BB962C8B-B14F-4D97-AF65-F5344CB8AC3E}">
        <p14:creationId xmlns:p14="http://schemas.microsoft.com/office/powerpoint/2010/main" val="15423858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FDA-Approved Medication #1: Disulfiram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Marketed under the trade name of Antabuse</a:t>
            </a:r>
            <a:r>
              <a:rPr lang="en-US" baseline="30000" dirty="0" smtClean="0"/>
              <a:t>®</a:t>
            </a:r>
          </a:p>
          <a:p>
            <a:r>
              <a:rPr lang="en-US" dirty="0" smtClean="0"/>
              <a:t>Approved by the FDA in 1951</a:t>
            </a:r>
          </a:p>
          <a:p>
            <a:r>
              <a:rPr lang="en-US" dirty="0" smtClean="0"/>
              <a:t>Indication: An aid in the management of selected chronic alcohol patients who want to remain in a </a:t>
            </a:r>
            <a:r>
              <a:rPr lang="en-US" dirty="0" smtClean="0">
                <a:solidFill>
                  <a:schemeClr val="accent2"/>
                </a:solidFill>
              </a:rPr>
              <a:t>state of enforced sobriety</a:t>
            </a:r>
          </a:p>
          <a:p>
            <a:r>
              <a:rPr lang="en-US" dirty="0" smtClean="0">
                <a:solidFill>
                  <a:schemeClr val="accent2"/>
                </a:solidFill>
              </a:rPr>
              <a:t>Discourages drinking </a:t>
            </a:r>
            <a:r>
              <a:rPr lang="en-US" dirty="0" smtClean="0"/>
              <a:t>by making the patient physically ill when alcohol is consumed</a:t>
            </a:r>
          </a:p>
          <a:p>
            <a:r>
              <a:rPr lang="en-US" dirty="0" smtClean="0"/>
              <a:t>Not addictive; no reports of misuse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101</a:t>
            </a:fld>
            <a:endParaRPr lang="en-US" dirty="0"/>
          </a:p>
        </p:txBody>
      </p:sp>
    </p:spTree>
    <p:extLst>
      <p:ext uri="{BB962C8B-B14F-4D97-AF65-F5344CB8AC3E}">
        <p14:creationId xmlns:p14="http://schemas.microsoft.com/office/powerpoint/2010/main" val="12916865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disulfiram work (1)?</a:t>
            </a:r>
            <a:endParaRPr lang="en-US" dirty="0"/>
          </a:p>
        </p:txBody>
      </p:sp>
      <p:sp>
        <p:nvSpPr>
          <p:cNvPr id="9" name="Content Placeholder 8"/>
          <p:cNvSpPr>
            <a:spLocks noGrp="1"/>
          </p:cNvSpPr>
          <p:nvPr>
            <p:ph sz="half" idx="1"/>
          </p:nvPr>
        </p:nvSpPr>
        <p:spPr>
          <a:xfrm>
            <a:off x="673240" y="4003476"/>
            <a:ext cx="11239322" cy="2682911"/>
          </a:xfrm>
        </p:spPr>
        <p:txBody>
          <a:bodyPr>
            <a:normAutofit/>
          </a:bodyPr>
          <a:lstStyle/>
          <a:p>
            <a:r>
              <a:rPr lang="en-US" sz="2800" dirty="0" smtClean="0"/>
              <a:t>Disulfiram works by </a:t>
            </a:r>
            <a:r>
              <a:rPr lang="en-US" sz="2800" dirty="0" smtClean="0">
                <a:solidFill>
                  <a:schemeClr val="accent2"/>
                </a:solidFill>
              </a:rPr>
              <a:t>blocking the enzyme acetaldehyde dehydrogenase</a:t>
            </a:r>
          </a:p>
          <a:p>
            <a:r>
              <a:rPr lang="en-US" sz="2800" dirty="0" smtClean="0"/>
              <a:t>This causes </a:t>
            </a:r>
            <a:r>
              <a:rPr lang="en-US" sz="2800" dirty="0" smtClean="0">
                <a:solidFill>
                  <a:schemeClr val="accent2"/>
                </a:solidFill>
              </a:rPr>
              <a:t>acetaldehyde to accumulate in the blood at 5 to 10 times higher the amount</a:t>
            </a:r>
            <a:r>
              <a:rPr lang="en-US" sz="2800" dirty="0" smtClean="0"/>
              <a:t> than would normally occur with alcohol alone</a:t>
            </a:r>
          </a:p>
          <a:p>
            <a:r>
              <a:rPr lang="en-US" sz="2800" dirty="0" smtClean="0">
                <a:solidFill>
                  <a:schemeClr val="accent2"/>
                </a:solidFill>
              </a:rPr>
              <a:t>Disulfiram-alcohol reaction</a:t>
            </a:r>
            <a:endParaRPr lang="en-US" sz="2800" dirty="0">
              <a:solidFill>
                <a:schemeClr val="accent2"/>
              </a:solidFill>
            </a:endParaRPr>
          </a:p>
        </p:txBody>
      </p:sp>
      <p:pic>
        <p:nvPicPr>
          <p:cNvPr id="25" name="Content Placeholder 24" descr="When an individual drinks alcohol, it is broken down in three stages.  First, the enzyme Alcohol Dehydrogenase converts alcohol into Acetaldehyde.  Acetaldehyde is actually a toxic compound and therefore must be broken down further and eliminated. This occurs through the enzyme acetaldehyde dehydrogenase.  It converts that acetaldehyde into acetate.  Finally, Acetate is converted into water and carbon dioxide and eliminated from the body. Disulfiram works by blocking the effect of acetaldehyde dehydrogenase.  This causes a build of up the toxic acetaldehyde to levels 5-10 times greater than would normally occur of alcohol was breaking down normally. " title="How Does Disulfiram Wor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384550" y="2056289"/>
            <a:ext cx="5422900" cy="2669448"/>
          </a:xfrm>
        </p:spPr>
      </p:pic>
      <p:sp>
        <p:nvSpPr>
          <p:cNvPr id="4" name="Slide Number Placeholder 3"/>
          <p:cNvSpPr>
            <a:spLocks noGrp="1"/>
          </p:cNvSpPr>
          <p:nvPr>
            <p:ph type="sldNum" sz="quarter" idx="12"/>
          </p:nvPr>
        </p:nvSpPr>
        <p:spPr/>
        <p:txBody>
          <a:bodyPr/>
          <a:lstStyle/>
          <a:p>
            <a:fld id="{D57F1E4F-1CFF-5643-939E-217C01CDF565}" type="slidenum">
              <a:rPr lang="en-US" smtClean="0"/>
              <a:pPr/>
              <a:t>102</a:t>
            </a:fld>
            <a:endParaRPr lang="en-US" dirty="0"/>
          </a:p>
        </p:txBody>
      </p:sp>
    </p:spTree>
    <p:extLst>
      <p:ext uri="{BB962C8B-B14F-4D97-AF65-F5344CB8AC3E}">
        <p14:creationId xmlns:p14="http://schemas.microsoft.com/office/powerpoint/2010/main" val="15028808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disulfiram work (2)?</a:t>
            </a:r>
            <a:endParaRPr lang="en-US" dirty="0"/>
          </a:p>
        </p:txBody>
      </p:sp>
      <p:sp>
        <p:nvSpPr>
          <p:cNvPr id="6" name="Content Placeholder 5"/>
          <p:cNvSpPr>
            <a:spLocks noGrp="1"/>
          </p:cNvSpPr>
          <p:nvPr>
            <p:ph idx="1"/>
          </p:nvPr>
        </p:nvSpPr>
        <p:spPr/>
        <p:txBody>
          <a:bodyPr>
            <a:normAutofit fontScale="92500"/>
          </a:bodyPr>
          <a:lstStyle/>
          <a:p>
            <a:r>
              <a:rPr lang="en-US" dirty="0" smtClean="0">
                <a:solidFill>
                  <a:schemeClr val="accent2"/>
                </a:solidFill>
              </a:rPr>
              <a:t>As long as there is alcohol in the blood</a:t>
            </a:r>
            <a:r>
              <a:rPr lang="en-US" dirty="0" smtClean="0"/>
              <a:t>, the disulfiram-alcohol reaction will continue</a:t>
            </a:r>
          </a:p>
          <a:p>
            <a:r>
              <a:rPr lang="en-US" dirty="0" smtClean="0"/>
              <a:t>Symptoms are </a:t>
            </a:r>
            <a:r>
              <a:rPr lang="en-US" dirty="0" smtClean="0">
                <a:solidFill>
                  <a:schemeClr val="accent2"/>
                </a:solidFill>
              </a:rPr>
              <a:t>usually fully developed when the patient’s blood alcohol concentration is 50mg per 100 mL</a:t>
            </a:r>
            <a:r>
              <a:rPr lang="en-US" dirty="0" smtClean="0"/>
              <a:t>, but mild reactions can occur in sensitive patients with level as low as 5-10mg per 100 mL</a:t>
            </a:r>
          </a:p>
          <a:p>
            <a:r>
              <a:rPr lang="en-US" dirty="0" smtClean="0"/>
              <a:t>The disulfiram-alcohol reaction can be </a:t>
            </a:r>
            <a:r>
              <a:rPr lang="en-US" dirty="0" smtClean="0">
                <a:solidFill>
                  <a:schemeClr val="accent2"/>
                </a:solidFill>
              </a:rPr>
              <a:t>triggered when alcohol is consumed 1-2 weeks after the last dose of medication </a:t>
            </a:r>
            <a:r>
              <a:rPr lang="en-US" dirty="0" smtClean="0"/>
              <a:t>was taken</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103</a:t>
            </a:fld>
            <a:endParaRPr lang="en-US" dirty="0"/>
          </a:p>
        </p:txBody>
      </p:sp>
    </p:spTree>
    <p:extLst>
      <p:ext uri="{BB962C8B-B14F-4D97-AF65-F5344CB8AC3E}">
        <p14:creationId xmlns:p14="http://schemas.microsoft.com/office/powerpoint/2010/main" val="33648276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the research say about disulfiram?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Participants treated with disulfiram </a:t>
            </a:r>
            <a:r>
              <a:rPr lang="en-US" dirty="0" smtClean="0">
                <a:solidFill>
                  <a:schemeClr val="accent2"/>
                </a:solidFill>
              </a:rPr>
              <a:t>did not maintain complete abstinence more frequently </a:t>
            </a:r>
            <a:r>
              <a:rPr lang="en-US" dirty="0" smtClean="0"/>
              <a:t>than those treated with placebo</a:t>
            </a:r>
          </a:p>
          <a:p>
            <a:r>
              <a:rPr lang="en-US" dirty="0" smtClean="0"/>
              <a:t>Participants treated with disulfiram had a </a:t>
            </a:r>
            <a:r>
              <a:rPr lang="en-US" dirty="0" smtClean="0">
                <a:solidFill>
                  <a:schemeClr val="accent2"/>
                </a:solidFill>
              </a:rPr>
              <a:t>greater reduction in the number of drinking days during the entire study </a:t>
            </a:r>
            <a:r>
              <a:rPr lang="en-US" dirty="0" smtClean="0"/>
              <a:t>than those treated with placebo</a:t>
            </a:r>
            <a:endParaRPr lang="en-US" dirty="0"/>
          </a:p>
          <a:p>
            <a:r>
              <a:rPr lang="en-US" dirty="0" smtClean="0"/>
              <a:t>According to a 2014 meta-analysis, based on open-label studies, disulfiram is a </a:t>
            </a:r>
            <a:r>
              <a:rPr lang="en-US" dirty="0" smtClean="0">
                <a:solidFill>
                  <a:schemeClr val="accent2"/>
                </a:solidFill>
              </a:rPr>
              <a:t>safe and efficacious treatment </a:t>
            </a:r>
            <a:r>
              <a:rPr lang="en-US" dirty="0" smtClean="0"/>
              <a:t>for alcohol use disorder</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104</a:t>
            </a:fld>
            <a:endParaRPr lang="en-US" dirty="0"/>
          </a:p>
        </p:txBody>
      </p:sp>
      <p:sp>
        <p:nvSpPr>
          <p:cNvPr id="5" name="Footer Placeholder 4"/>
          <p:cNvSpPr>
            <a:spLocks noGrp="1"/>
          </p:cNvSpPr>
          <p:nvPr>
            <p:ph type="ftr" sz="quarter" idx="11"/>
          </p:nvPr>
        </p:nvSpPr>
        <p:spPr>
          <a:xfrm>
            <a:off x="114848" y="6321262"/>
            <a:ext cx="6917210" cy="365125"/>
          </a:xfrm>
        </p:spPr>
        <p:txBody>
          <a:bodyPr/>
          <a:lstStyle/>
          <a:p>
            <a:r>
              <a:rPr lang="en-US" dirty="0" smtClean="0"/>
              <a:t>SOURCE: Skinner et al. (2014).</a:t>
            </a:r>
            <a:endParaRPr lang="en-US" dirty="0"/>
          </a:p>
        </p:txBody>
      </p:sp>
    </p:spTree>
    <p:extLst>
      <p:ext uri="{BB962C8B-B14F-4D97-AF65-F5344CB8AC3E}">
        <p14:creationId xmlns:p14="http://schemas.microsoft.com/office/powerpoint/2010/main" val="9177850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21" y="702156"/>
            <a:ext cx="11368843" cy="1015877"/>
          </a:xfrm>
        </p:spPr>
        <p:txBody>
          <a:bodyPr>
            <a:noAutofit/>
          </a:bodyPr>
          <a:lstStyle/>
          <a:p>
            <a:r>
              <a:rPr lang="en-US" dirty="0" smtClean="0"/>
              <a:t>FDA-Approved Medication #2: Acamprosate</a:t>
            </a:r>
            <a:endParaRPr lang="en-US" dirty="0"/>
          </a:p>
        </p:txBody>
      </p:sp>
      <p:sp>
        <p:nvSpPr>
          <p:cNvPr id="3" name="Content Placeholder 2"/>
          <p:cNvSpPr>
            <a:spLocks noGrp="1"/>
          </p:cNvSpPr>
          <p:nvPr>
            <p:ph idx="1"/>
          </p:nvPr>
        </p:nvSpPr>
        <p:spPr/>
        <p:txBody>
          <a:bodyPr>
            <a:normAutofit fontScale="92500"/>
          </a:bodyPr>
          <a:lstStyle/>
          <a:p>
            <a:r>
              <a:rPr lang="en-US" dirty="0" smtClean="0"/>
              <a:t>Marketed under the trade name of </a:t>
            </a:r>
            <a:r>
              <a:rPr lang="en-US" dirty="0" err="1" smtClean="0"/>
              <a:t>Campral</a:t>
            </a:r>
            <a:r>
              <a:rPr lang="en-US" baseline="30000" dirty="0" smtClean="0"/>
              <a:t>®</a:t>
            </a:r>
          </a:p>
          <a:p>
            <a:r>
              <a:rPr lang="en-US" dirty="0" smtClean="0"/>
              <a:t>Approved by the FDA in 2004</a:t>
            </a:r>
          </a:p>
          <a:p>
            <a:r>
              <a:rPr lang="en-US" dirty="0" smtClean="0"/>
              <a:t>Indication: For the </a:t>
            </a:r>
            <a:r>
              <a:rPr lang="en-US" dirty="0" smtClean="0">
                <a:solidFill>
                  <a:schemeClr val="accent2"/>
                </a:solidFill>
              </a:rPr>
              <a:t>maintenance of abstinence from alcohol </a:t>
            </a:r>
            <a:r>
              <a:rPr lang="en-US" dirty="0" smtClean="0"/>
              <a:t>in patients with alcohol use disorder who are abstinent at treatment initiation by </a:t>
            </a:r>
            <a:r>
              <a:rPr lang="en-US" dirty="0" smtClean="0">
                <a:solidFill>
                  <a:schemeClr val="accent2"/>
                </a:solidFill>
              </a:rPr>
              <a:t>reducing post-acute withdrawal symptoms</a:t>
            </a:r>
          </a:p>
          <a:p>
            <a:r>
              <a:rPr lang="en-US" dirty="0"/>
              <a:t>Not addictive; no reports of </a:t>
            </a:r>
            <a:r>
              <a:rPr lang="en-US" dirty="0" smtClean="0"/>
              <a:t>misuse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105</a:t>
            </a:fld>
            <a:endParaRPr lang="en-US" dirty="0"/>
          </a:p>
        </p:txBody>
      </p:sp>
    </p:spTree>
    <p:extLst>
      <p:ext uri="{BB962C8B-B14F-4D97-AF65-F5344CB8AC3E}">
        <p14:creationId xmlns:p14="http://schemas.microsoft.com/office/powerpoint/2010/main" val="5672809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Acamprosate Work?</a:t>
            </a:r>
            <a:endParaRPr lang="en-US" dirty="0"/>
          </a:p>
        </p:txBody>
      </p:sp>
      <p:sp>
        <p:nvSpPr>
          <p:cNvPr id="3" name="Content Placeholder 2"/>
          <p:cNvSpPr>
            <a:spLocks noGrp="1"/>
          </p:cNvSpPr>
          <p:nvPr>
            <p:ph idx="1"/>
          </p:nvPr>
        </p:nvSpPr>
        <p:spPr>
          <a:xfrm>
            <a:off x="581192" y="2552285"/>
            <a:ext cx="11029615" cy="3678303"/>
          </a:xfrm>
        </p:spPr>
        <p:txBody>
          <a:bodyPr>
            <a:noAutofit/>
          </a:bodyPr>
          <a:lstStyle/>
          <a:p>
            <a:r>
              <a:rPr lang="en-US" sz="2800" dirty="0" smtClean="0"/>
              <a:t>Acamprosate is thought to be a </a:t>
            </a:r>
            <a:r>
              <a:rPr lang="en-US" sz="2800" dirty="0" smtClean="0">
                <a:solidFill>
                  <a:schemeClr val="accent2"/>
                </a:solidFill>
              </a:rPr>
              <a:t>glutamate receptor modulator</a:t>
            </a:r>
          </a:p>
          <a:p>
            <a:r>
              <a:rPr lang="en-US" sz="2800" dirty="0" smtClean="0"/>
              <a:t>When a person stops drinking, glutamate continues to behave normally; because there is no alcohol present, this activity is way too high for normal functioning – resulting in </a:t>
            </a:r>
            <a:r>
              <a:rPr lang="en-US" sz="2800" dirty="0" smtClean="0">
                <a:solidFill>
                  <a:schemeClr val="accent2"/>
                </a:solidFill>
              </a:rPr>
              <a:t>acute alcohol withdrawal</a:t>
            </a:r>
          </a:p>
          <a:p>
            <a:r>
              <a:rPr lang="en-US" sz="2800" dirty="0" smtClean="0"/>
              <a:t>After acute withdrawal is resolved, it </a:t>
            </a:r>
            <a:r>
              <a:rPr lang="en-US" sz="2800" dirty="0" smtClean="0">
                <a:solidFill>
                  <a:schemeClr val="accent2"/>
                </a:solidFill>
              </a:rPr>
              <a:t>takes time for glutamate to return to normal levels</a:t>
            </a:r>
          </a:p>
          <a:p>
            <a:r>
              <a:rPr lang="en-US" sz="2800" dirty="0" smtClean="0"/>
              <a:t>Acamprosate helps to </a:t>
            </a:r>
            <a:r>
              <a:rPr lang="en-US" sz="2800" dirty="0" smtClean="0">
                <a:solidFill>
                  <a:schemeClr val="accent2"/>
                </a:solidFill>
              </a:rPr>
              <a:t>dampen the effects of glutamate </a:t>
            </a:r>
            <a:r>
              <a:rPr lang="en-US" sz="2800" dirty="0" smtClean="0"/>
              <a:t>and to help the individual </a:t>
            </a:r>
            <a:r>
              <a:rPr lang="en-US" sz="2800" dirty="0" smtClean="0">
                <a:solidFill>
                  <a:schemeClr val="accent2"/>
                </a:solidFill>
              </a:rPr>
              <a:t>feel more normal </a:t>
            </a:r>
            <a:r>
              <a:rPr lang="en-US" sz="2800" dirty="0" smtClean="0"/>
              <a:t>(e.g., less anxious/agitated)</a:t>
            </a:r>
          </a:p>
          <a:p>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4971891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the research say about Acamprosate?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Participants treated with acamprosate were able to </a:t>
            </a:r>
            <a:r>
              <a:rPr lang="en-US" dirty="0" smtClean="0">
                <a:solidFill>
                  <a:schemeClr val="accent2"/>
                </a:solidFill>
              </a:rPr>
              <a:t>maintain complete abstinence </a:t>
            </a:r>
            <a:r>
              <a:rPr lang="en-US" dirty="0" smtClean="0">
                <a:solidFill>
                  <a:schemeClr val="tx1"/>
                </a:solidFill>
              </a:rPr>
              <a:t>more frequently </a:t>
            </a:r>
            <a:r>
              <a:rPr lang="en-US" dirty="0" smtClean="0"/>
              <a:t>than those treated with placebo</a:t>
            </a:r>
          </a:p>
          <a:p>
            <a:r>
              <a:rPr lang="en-US" dirty="0" smtClean="0"/>
              <a:t>Participants treated with acamprosate had a </a:t>
            </a:r>
            <a:r>
              <a:rPr lang="en-US" dirty="0" smtClean="0">
                <a:solidFill>
                  <a:schemeClr val="accent2"/>
                </a:solidFill>
              </a:rPr>
              <a:t>greater reduction in the number of drinking days </a:t>
            </a:r>
            <a:r>
              <a:rPr lang="en-US" dirty="0" smtClean="0"/>
              <a:t>during the entire study than those treated with placebo</a:t>
            </a:r>
          </a:p>
          <a:p>
            <a:r>
              <a:rPr lang="en-US" dirty="0" smtClean="0"/>
              <a:t>In the studies, participants treated with acamprosate were able to </a:t>
            </a:r>
            <a:r>
              <a:rPr lang="en-US" dirty="0" smtClean="0">
                <a:solidFill>
                  <a:schemeClr val="accent2"/>
                </a:solidFill>
              </a:rPr>
              <a:t>regain complete abstinence after one relapse</a:t>
            </a:r>
            <a:r>
              <a:rPr lang="en-US" dirty="0" smtClean="0"/>
              <a:t> more frequently than those treated with placebo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107</a:t>
            </a:fld>
            <a:endParaRPr lang="en-US" dirty="0"/>
          </a:p>
        </p:txBody>
      </p:sp>
      <p:sp>
        <p:nvSpPr>
          <p:cNvPr id="5" name="Footer Placeholder 4"/>
          <p:cNvSpPr>
            <a:spLocks noGrp="1"/>
          </p:cNvSpPr>
          <p:nvPr>
            <p:ph type="ftr" sz="quarter" idx="11"/>
          </p:nvPr>
        </p:nvSpPr>
        <p:spPr>
          <a:xfrm>
            <a:off x="114848" y="6321262"/>
            <a:ext cx="6917210" cy="365125"/>
          </a:xfrm>
        </p:spPr>
        <p:txBody>
          <a:bodyPr/>
          <a:lstStyle/>
          <a:p>
            <a:r>
              <a:rPr lang="en-US" dirty="0" smtClean="0"/>
              <a:t>SOURCES: </a:t>
            </a:r>
            <a:r>
              <a:rPr lang="en-US" dirty="0" err="1" smtClean="0"/>
              <a:t>Palc</a:t>
            </a:r>
            <a:r>
              <a:rPr lang="en-US" dirty="0" smtClean="0"/>
              <a:t> et al. (1997); Sass et al. (1996); </a:t>
            </a:r>
            <a:r>
              <a:rPr lang="en-US" dirty="0" err="1" smtClean="0"/>
              <a:t>Paille</a:t>
            </a:r>
            <a:r>
              <a:rPr lang="en-US" dirty="0" smtClean="0"/>
              <a:t> et al. (1995); Mason et al. (2006).</a:t>
            </a:r>
            <a:endParaRPr lang="en-US" dirty="0"/>
          </a:p>
        </p:txBody>
      </p:sp>
    </p:spTree>
    <p:extLst>
      <p:ext uri="{BB962C8B-B14F-4D97-AF65-F5344CB8AC3E}">
        <p14:creationId xmlns:p14="http://schemas.microsoft.com/office/powerpoint/2010/main" val="25031287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03" y="702155"/>
            <a:ext cx="11125138" cy="1015877"/>
          </a:xfrm>
        </p:spPr>
        <p:txBody>
          <a:bodyPr>
            <a:normAutofit/>
          </a:bodyPr>
          <a:lstStyle/>
          <a:p>
            <a:r>
              <a:rPr lang="en-US" dirty="0" smtClean="0"/>
              <a:t>FDA-Approved Medication #3: Naltrexone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Marketed under the trade name of </a:t>
            </a:r>
            <a:r>
              <a:rPr lang="en-US" dirty="0" err="1" smtClean="0"/>
              <a:t>Revia</a:t>
            </a:r>
            <a:r>
              <a:rPr lang="en-US" baseline="30000" dirty="0" smtClean="0"/>
              <a:t>®</a:t>
            </a:r>
            <a:r>
              <a:rPr lang="en-US" dirty="0" smtClean="0"/>
              <a:t> or </a:t>
            </a:r>
            <a:r>
              <a:rPr lang="en-US" dirty="0" err="1" smtClean="0"/>
              <a:t>Depade</a:t>
            </a:r>
            <a:r>
              <a:rPr lang="en-US" baseline="30000" dirty="0" smtClean="0"/>
              <a:t>®</a:t>
            </a:r>
          </a:p>
          <a:p>
            <a:r>
              <a:rPr lang="en-US" dirty="0" smtClean="0"/>
              <a:t>Approved by the FDA in 1994 (for AUD)</a:t>
            </a:r>
          </a:p>
          <a:p>
            <a:r>
              <a:rPr lang="en-US" dirty="0" smtClean="0"/>
              <a:t>Indication: Used in the treatment of alcohol or opioid use disorder and for the </a:t>
            </a:r>
            <a:r>
              <a:rPr lang="en-US" dirty="0" smtClean="0">
                <a:solidFill>
                  <a:schemeClr val="accent2"/>
                </a:solidFill>
              </a:rPr>
              <a:t>blockage of the effects of exogenous administered opioids</a:t>
            </a:r>
            <a:r>
              <a:rPr lang="en-US" dirty="0" smtClean="0"/>
              <a:t> and/or </a:t>
            </a:r>
            <a:r>
              <a:rPr lang="en-US" dirty="0" smtClean="0">
                <a:solidFill>
                  <a:schemeClr val="accent2"/>
                </a:solidFill>
              </a:rPr>
              <a:t>decreasing the pleasurable effects experienced by consuming alcohol</a:t>
            </a:r>
          </a:p>
          <a:p>
            <a:r>
              <a:rPr lang="en-US" dirty="0" smtClean="0"/>
              <a:t>Has not been found to be addictive or produce withdrawal symptoms when medication is discontinued</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108</a:t>
            </a:fld>
            <a:endParaRPr lang="en-US" dirty="0"/>
          </a:p>
        </p:txBody>
      </p:sp>
    </p:spTree>
    <p:extLst>
      <p:ext uri="{BB962C8B-B14F-4D97-AF65-F5344CB8AC3E}">
        <p14:creationId xmlns:p14="http://schemas.microsoft.com/office/powerpoint/2010/main" val="33689731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naltrexone work?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Naltrexone works as an </a:t>
            </a:r>
            <a:r>
              <a:rPr lang="en-US" dirty="0" smtClean="0">
                <a:solidFill>
                  <a:schemeClr val="accent2"/>
                </a:solidFill>
              </a:rPr>
              <a:t>opioid receptor antagonist </a:t>
            </a:r>
            <a:r>
              <a:rPr lang="en-US" dirty="0" smtClean="0"/>
              <a:t>and blocks opioid receptors</a:t>
            </a:r>
          </a:p>
          <a:p>
            <a:r>
              <a:rPr lang="en-US" dirty="0" smtClean="0"/>
              <a:t>This prevents the effects of self-administered opioids</a:t>
            </a:r>
          </a:p>
          <a:p>
            <a:r>
              <a:rPr lang="en-US" dirty="0" smtClean="0"/>
              <a:t>It also </a:t>
            </a:r>
            <a:r>
              <a:rPr lang="en-US" dirty="0" smtClean="0">
                <a:solidFill>
                  <a:schemeClr val="accent2"/>
                </a:solidFill>
              </a:rPr>
              <a:t>diminishes the release of dopamine </a:t>
            </a:r>
            <a:r>
              <a:rPr lang="en-US" dirty="0" smtClean="0"/>
              <a:t>when alcohol is consumed, </a:t>
            </a:r>
            <a:r>
              <a:rPr lang="en-US" dirty="0" smtClean="0">
                <a:solidFill>
                  <a:schemeClr val="accent2"/>
                </a:solidFill>
              </a:rPr>
              <a:t>thus reducing the pleasurable effects</a:t>
            </a:r>
            <a:endParaRPr lang="en-US" dirty="0">
              <a:solidFill>
                <a:schemeClr val="accent2"/>
              </a:solidFill>
            </a:endParaRPr>
          </a:p>
          <a:p>
            <a:r>
              <a:rPr lang="en-US" dirty="0" smtClean="0">
                <a:solidFill>
                  <a:schemeClr val="tx1"/>
                </a:solidFill>
              </a:rPr>
              <a:t>Naltrexone has been shown to </a:t>
            </a:r>
            <a:r>
              <a:rPr lang="en-US" dirty="0" smtClean="0">
                <a:solidFill>
                  <a:schemeClr val="accent2"/>
                </a:solidFill>
              </a:rPr>
              <a:t>reduce alcohol priming </a:t>
            </a:r>
            <a:r>
              <a:rPr lang="en-US" dirty="0" smtClean="0">
                <a:solidFill>
                  <a:schemeClr val="tx1"/>
                </a:solidFill>
              </a:rPr>
              <a:t>(e.g., increased desire to drink), which may </a:t>
            </a:r>
            <a:r>
              <a:rPr lang="en-US" dirty="0" smtClean="0">
                <a:solidFill>
                  <a:schemeClr val="accent2"/>
                </a:solidFill>
              </a:rPr>
              <a:t>reduce likelihood of heavy drinking</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1248594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 – question 5</a:t>
            </a:r>
            <a:endParaRPr lang="en-US" dirty="0"/>
          </a:p>
        </p:txBody>
      </p:sp>
      <p:sp>
        <p:nvSpPr>
          <p:cNvPr id="3" name="Content Placeholder 2"/>
          <p:cNvSpPr>
            <a:spLocks noGrp="1"/>
          </p:cNvSpPr>
          <p:nvPr>
            <p:ph sz="half" idx="1"/>
          </p:nvPr>
        </p:nvSpPr>
        <p:spPr>
          <a:xfrm>
            <a:off x="581192" y="2228003"/>
            <a:ext cx="6150113" cy="4249915"/>
          </a:xfrm>
        </p:spPr>
        <p:txBody>
          <a:bodyPr>
            <a:normAutofit fontScale="92500" lnSpcReduction="20000"/>
          </a:bodyPr>
          <a:lstStyle/>
          <a:p>
            <a:pPr marL="0" indent="0">
              <a:buNone/>
            </a:pPr>
            <a:r>
              <a:rPr lang="en-US" sz="3200" dirty="0" smtClean="0"/>
              <a:t>The </a:t>
            </a:r>
            <a:r>
              <a:rPr lang="en-US" sz="3200" b="1" dirty="0" smtClean="0">
                <a:solidFill>
                  <a:schemeClr val="accent2"/>
                </a:solidFill>
              </a:rPr>
              <a:t>goal(s)</a:t>
            </a:r>
            <a:r>
              <a:rPr lang="en-US" sz="3200" dirty="0" smtClean="0"/>
              <a:t> of effective medication-assisted treatment for alcohol use disorder should be:</a:t>
            </a:r>
          </a:p>
          <a:p>
            <a:pPr marL="666900" lvl="1" indent="-342900">
              <a:buFont typeface="+mj-lt"/>
              <a:buAutoNum type="alphaUcPeriod"/>
            </a:pPr>
            <a:r>
              <a:rPr lang="en-US" sz="3200" dirty="0" smtClean="0"/>
              <a:t>Short-term stabilization and withdrawal</a:t>
            </a:r>
          </a:p>
          <a:p>
            <a:pPr marL="666900" lvl="1" indent="-342900">
              <a:buFont typeface="+mj-lt"/>
              <a:buAutoNum type="alphaUcPeriod"/>
            </a:pPr>
            <a:r>
              <a:rPr lang="en-US" sz="3200" dirty="0" smtClean="0"/>
              <a:t>A treatment of last resort</a:t>
            </a:r>
          </a:p>
          <a:p>
            <a:pPr marL="666900" lvl="1" indent="-342900">
              <a:buFont typeface="+mj-lt"/>
              <a:buAutoNum type="alphaUcPeriod"/>
            </a:pPr>
            <a:r>
              <a:rPr lang="en-US" sz="3200" dirty="0" smtClean="0"/>
              <a:t>Ongoing maintenance</a:t>
            </a:r>
          </a:p>
          <a:p>
            <a:pPr marL="666900" lvl="1" indent="-342900">
              <a:buFont typeface="+mj-lt"/>
              <a:buAutoNum type="alphaUcPeriod"/>
            </a:pPr>
            <a:r>
              <a:rPr lang="en-US" sz="3200" dirty="0" smtClean="0"/>
              <a:t>A and C</a:t>
            </a:r>
          </a:p>
          <a:p>
            <a:pPr marL="666900" lvl="1" indent="-342900">
              <a:buFont typeface="+mj-lt"/>
              <a:buAutoNum type="alphaUcPeriod"/>
            </a:pPr>
            <a:r>
              <a:rPr lang="en-US" sz="3200" dirty="0" smtClean="0"/>
              <a:t>None of the above</a:t>
            </a:r>
          </a:p>
        </p:txBody>
      </p:sp>
      <p:pic>
        <p:nvPicPr>
          <p:cNvPr id="6" name="Content Placeholder 5" descr="Image of several white question marks in white circles with a blue background" title="Placeholder Image - Question Ma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27053" y="2779182"/>
            <a:ext cx="4478434"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7056036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the research say about naltrexone?</a:t>
            </a:r>
            <a:endParaRPr lang="en-US" dirty="0"/>
          </a:p>
        </p:txBody>
      </p:sp>
      <p:sp>
        <p:nvSpPr>
          <p:cNvPr id="3" name="Content Placeholder 2"/>
          <p:cNvSpPr>
            <a:spLocks noGrp="1"/>
          </p:cNvSpPr>
          <p:nvPr>
            <p:ph idx="1"/>
          </p:nvPr>
        </p:nvSpPr>
        <p:spPr/>
        <p:txBody>
          <a:bodyPr>
            <a:normAutofit lnSpcReduction="10000"/>
          </a:bodyPr>
          <a:lstStyle/>
          <a:p>
            <a:r>
              <a:rPr lang="en-US" dirty="0" smtClean="0"/>
              <a:t>Participants treated with naltrexone </a:t>
            </a:r>
            <a:r>
              <a:rPr lang="en-US" dirty="0" smtClean="0">
                <a:solidFill>
                  <a:schemeClr val="accent2"/>
                </a:solidFill>
              </a:rPr>
              <a:t>were not able to maintain complete abstinence more frequently </a:t>
            </a:r>
            <a:r>
              <a:rPr lang="en-US" dirty="0" smtClean="0"/>
              <a:t>than those treated with placebo</a:t>
            </a:r>
          </a:p>
          <a:p>
            <a:r>
              <a:rPr lang="en-US" dirty="0" smtClean="0"/>
              <a:t>Participants treated with naltrexone had a </a:t>
            </a:r>
            <a:r>
              <a:rPr lang="en-US" dirty="0" smtClean="0">
                <a:solidFill>
                  <a:schemeClr val="accent2"/>
                </a:solidFill>
              </a:rPr>
              <a:t>greater reduction in relapse during the study </a:t>
            </a:r>
            <a:r>
              <a:rPr lang="en-US" dirty="0" smtClean="0"/>
              <a:t>than those treated with placebo</a:t>
            </a:r>
          </a:p>
          <a:p>
            <a:r>
              <a:rPr lang="en-US" dirty="0" smtClean="0"/>
              <a:t>Naltrexone </a:t>
            </a:r>
            <a:r>
              <a:rPr lang="en-US" dirty="0" smtClean="0">
                <a:solidFill>
                  <a:schemeClr val="accent2"/>
                </a:solidFill>
              </a:rPr>
              <a:t>reduces the risk of re-imprisonment </a:t>
            </a:r>
            <a:r>
              <a:rPr lang="en-US" dirty="0" smtClean="0"/>
              <a:t>and </a:t>
            </a:r>
            <a:r>
              <a:rPr lang="en-US" dirty="0" smtClean="0">
                <a:solidFill>
                  <a:schemeClr val="accent2"/>
                </a:solidFill>
              </a:rPr>
              <a:t>lowers the risk of opioid use </a:t>
            </a:r>
            <a:r>
              <a:rPr lang="en-US" dirty="0" smtClean="0"/>
              <a:t>with or without psychological support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110</a:t>
            </a:fld>
            <a:endParaRPr lang="en-US" dirty="0"/>
          </a:p>
        </p:txBody>
      </p:sp>
      <p:sp>
        <p:nvSpPr>
          <p:cNvPr id="5" name="Footer Placeholder 4"/>
          <p:cNvSpPr>
            <a:spLocks noGrp="1"/>
          </p:cNvSpPr>
          <p:nvPr>
            <p:ph type="ftr" sz="quarter" idx="11"/>
          </p:nvPr>
        </p:nvSpPr>
        <p:spPr>
          <a:xfrm>
            <a:off x="114848" y="6321262"/>
            <a:ext cx="6917210" cy="365125"/>
          </a:xfrm>
        </p:spPr>
        <p:txBody>
          <a:bodyPr/>
          <a:lstStyle/>
          <a:p>
            <a:r>
              <a:rPr lang="en-US" dirty="0" smtClean="0"/>
              <a:t>SOURCES: O’Malley. (1995); </a:t>
            </a:r>
            <a:r>
              <a:rPr lang="en-US" dirty="0" err="1" smtClean="0"/>
              <a:t>Volpicelli</a:t>
            </a:r>
            <a:r>
              <a:rPr lang="en-US" dirty="0" smtClean="0"/>
              <a:t> et al. (1992).</a:t>
            </a:r>
            <a:endParaRPr lang="en-US" dirty="0"/>
          </a:p>
        </p:txBody>
      </p:sp>
    </p:spTree>
    <p:extLst>
      <p:ext uri="{BB962C8B-B14F-4D97-AF65-F5344CB8AC3E}">
        <p14:creationId xmlns:p14="http://schemas.microsoft.com/office/powerpoint/2010/main" val="34654273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FDA-Approved medication #4: Extended-Release naltrexone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111</a:t>
            </a:fld>
            <a:endParaRPr lang="en-US" dirty="0"/>
          </a:p>
        </p:txBody>
      </p:sp>
      <p:sp>
        <p:nvSpPr>
          <p:cNvPr id="5" name="Content Placeholder 2"/>
          <p:cNvSpPr>
            <a:spLocks noGrp="1"/>
          </p:cNvSpPr>
          <p:nvPr>
            <p:ph idx="1"/>
          </p:nvPr>
        </p:nvSpPr>
        <p:spPr/>
        <p:txBody>
          <a:bodyPr>
            <a:normAutofit/>
          </a:bodyPr>
          <a:lstStyle/>
          <a:p>
            <a:r>
              <a:rPr lang="en-US" dirty="0" smtClean="0"/>
              <a:t>Marketed under the trade name of Vivitrol</a:t>
            </a:r>
            <a:r>
              <a:rPr lang="en-US" baseline="30000" dirty="0" smtClean="0"/>
              <a:t>®</a:t>
            </a:r>
            <a:r>
              <a:rPr lang="en-US" dirty="0" smtClean="0"/>
              <a:t> </a:t>
            </a:r>
            <a:endParaRPr lang="en-US" baseline="30000" dirty="0" smtClean="0"/>
          </a:p>
          <a:p>
            <a:r>
              <a:rPr lang="en-US" dirty="0" smtClean="0"/>
              <a:t>Approved by the FDA in 2006 (for AUD)</a:t>
            </a:r>
          </a:p>
          <a:p>
            <a:r>
              <a:rPr lang="en-US" dirty="0" smtClean="0"/>
              <a:t>Indication: Blocks the euphoric effects of opioids; reduce the number of days of heavy drinking</a:t>
            </a:r>
            <a:endParaRPr lang="en-US" dirty="0" smtClean="0">
              <a:solidFill>
                <a:schemeClr val="accent2"/>
              </a:solidFill>
            </a:endParaRPr>
          </a:p>
          <a:p>
            <a:r>
              <a:rPr lang="en-US" dirty="0" smtClean="0"/>
              <a:t>Blocks opioid receptors for one entire month; it is not possible to remove it from the body once it has been injected</a:t>
            </a:r>
            <a:endParaRPr lang="en-US" dirty="0"/>
          </a:p>
        </p:txBody>
      </p:sp>
    </p:spTree>
    <p:extLst>
      <p:ext uri="{BB962C8B-B14F-4D97-AF65-F5344CB8AC3E}">
        <p14:creationId xmlns:p14="http://schemas.microsoft.com/office/powerpoint/2010/main" val="7310898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Extended-Release naltrexone work?</a:t>
            </a:r>
            <a:endParaRPr lang="en-US" dirty="0"/>
          </a:p>
        </p:txBody>
      </p:sp>
      <p:sp>
        <p:nvSpPr>
          <p:cNvPr id="3" name="Content Placeholder 2"/>
          <p:cNvSpPr>
            <a:spLocks noGrp="1"/>
          </p:cNvSpPr>
          <p:nvPr>
            <p:ph idx="1"/>
          </p:nvPr>
        </p:nvSpPr>
        <p:spPr/>
        <p:txBody>
          <a:bodyPr/>
          <a:lstStyle/>
          <a:p>
            <a:r>
              <a:rPr lang="en-US" dirty="0" smtClean="0"/>
              <a:t>It works in the brain </a:t>
            </a:r>
            <a:r>
              <a:rPr lang="en-US" dirty="0" smtClean="0">
                <a:solidFill>
                  <a:schemeClr val="accent2"/>
                </a:solidFill>
              </a:rPr>
              <a:t>exactly like oral naltrexone</a:t>
            </a:r>
          </a:p>
          <a:p>
            <a:r>
              <a:rPr lang="en-US" dirty="0" smtClean="0"/>
              <a:t>It </a:t>
            </a:r>
            <a:r>
              <a:rPr lang="en-US" dirty="0" smtClean="0">
                <a:solidFill>
                  <a:schemeClr val="accent2"/>
                </a:solidFill>
              </a:rPr>
              <a:t>blocks opioid receptors for one entire month </a:t>
            </a:r>
            <a:r>
              <a:rPr lang="en-US" dirty="0" smtClean="0"/>
              <a:t>compared to 28 doses of oral naltrexone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112</a:t>
            </a:fld>
            <a:endParaRPr lang="en-US" dirty="0"/>
          </a:p>
        </p:txBody>
      </p:sp>
      <p:sp>
        <p:nvSpPr>
          <p:cNvPr id="5" name="Footer Placeholder 4"/>
          <p:cNvSpPr>
            <a:spLocks noGrp="1"/>
          </p:cNvSpPr>
          <p:nvPr>
            <p:ph type="ftr" sz="quarter" idx="11"/>
          </p:nvPr>
        </p:nvSpPr>
        <p:spPr>
          <a:xfrm>
            <a:off x="114848" y="6321262"/>
            <a:ext cx="6917210" cy="365125"/>
          </a:xfrm>
        </p:spPr>
        <p:txBody>
          <a:bodyPr/>
          <a:lstStyle/>
          <a:p>
            <a:r>
              <a:rPr lang="en-US" dirty="0" smtClean="0"/>
              <a:t>SOURCES: SAMHSA. (2012).</a:t>
            </a:r>
            <a:endParaRPr lang="en-US" dirty="0"/>
          </a:p>
        </p:txBody>
      </p:sp>
    </p:spTree>
    <p:extLst>
      <p:ext uri="{BB962C8B-B14F-4D97-AF65-F5344CB8AC3E}">
        <p14:creationId xmlns:p14="http://schemas.microsoft.com/office/powerpoint/2010/main" val="7843549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the research say about extended-release Naltrexone?</a:t>
            </a:r>
            <a:endParaRPr lang="en-US" dirty="0"/>
          </a:p>
        </p:txBody>
      </p:sp>
      <p:sp>
        <p:nvSpPr>
          <p:cNvPr id="3" name="Content Placeholder 2"/>
          <p:cNvSpPr>
            <a:spLocks noGrp="1"/>
          </p:cNvSpPr>
          <p:nvPr>
            <p:ph idx="1"/>
          </p:nvPr>
        </p:nvSpPr>
        <p:spPr/>
        <p:txBody>
          <a:bodyPr>
            <a:normAutofit lnSpcReduction="10000"/>
          </a:bodyPr>
          <a:lstStyle/>
          <a:p>
            <a:r>
              <a:rPr lang="en-US" dirty="0" smtClean="0"/>
              <a:t>Participants </a:t>
            </a:r>
            <a:r>
              <a:rPr lang="en-US" dirty="0" smtClean="0">
                <a:solidFill>
                  <a:schemeClr val="accent2"/>
                </a:solidFill>
              </a:rPr>
              <a:t>did not maintain complete abstinence more frequently</a:t>
            </a:r>
            <a:r>
              <a:rPr lang="en-US" dirty="0" smtClean="0"/>
              <a:t> than those receiving placebo</a:t>
            </a:r>
          </a:p>
          <a:p>
            <a:r>
              <a:rPr lang="en-US" dirty="0" smtClean="0"/>
              <a:t>Participants had a </a:t>
            </a:r>
            <a:r>
              <a:rPr lang="en-US" dirty="0" smtClean="0">
                <a:solidFill>
                  <a:schemeClr val="accent2"/>
                </a:solidFill>
              </a:rPr>
              <a:t>greater reduction in the number of heavy drinking days</a:t>
            </a:r>
            <a:r>
              <a:rPr lang="en-US" dirty="0" smtClean="0"/>
              <a:t> than those receiving placebo</a:t>
            </a:r>
          </a:p>
          <a:p>
            <a:r>
              <a:rPr lang="en-US" dirty="0" smtClean="0"/>
              <a:t>Participants </a:t>
            </a:r>
            <a:r>
              <a:rPr lang="en-US" dirty="0" smtClean="0">
                <a:solidFill>
                  <a:schemeClr val="accent2"/>
                </a:solidFill>
              </a:rPr>
              <a:t>with a 7-day abstinence period from alcohol prior to treatment initiation had a greater reduction in the number of heavy drinking days </a:t>
            </a:r>
            <a:r>
              <a:rPr lang="en-US" dirty="0" smtClean="0"/>
              <a:t>than those receiving placebo</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113</a:t>
            </a:fld>
            <a:endParaRPr lang="en-US" dirty="0"/>
          </a:p>
        </p:txBody>
      </p:sp>
    </p:spTree>
    <p:extLst>
      <p:ext uri="{BB962C8B-B14F-4D97-AF65-F5344CB8AC3E}">
        <p14:creationId xmlns:p14="http://schemas.microsoft.com/office/powerpoint/2010/main" val="14280043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Medications for AUD and Potential Interaction with ARV medications</a:t>
            </a:r>
            <a:endParaRPr lang="en-US" dirty="0"/>
          </a:p>
        </p:txBody>
      </p:sp>
      <p:graphicFrame>
        <p:nvGraphicFramePr>
          <p:cNvPr id="5" name="Content Placeholder 4" descr="This table lists the three FDA-approved medications for AUD in the left column, with potential interactions with ARV medications in the middle column, and additional comments in the right column. " title="Medications for Alcohol Use Disorder and Potential Interaction with Anti-Retroviral Medications"/>
          <p:cNvGraphicFramePr>
            <a:graphicFrameLocks noGrp="1"/>
          </p:cNvGraphicFramePr>
          <p:nvPr>
            <p:ph idx="1"/>
            <p:extLst>
              <p:ext uri="{D42A27DB-BD31-4B8C-83A1-F6EECF244321}">
                <p14:modId xmlns:p14="http://schemas.microsoft.com/office/powerpoint/2010/main" val="1965168546"/>
              </p:ext>
            </p:extLst>
          </p:nvPr>
        </p:nvGraphicFramePr>
        <p:xfrm>
          <a:off x="581025" y="2010403"/>
          <a:ext cx="11029950" cy="4389120"/>
        </p:xfrm>
        <a:graphic>
          <a:graphicData uri="http://schemas.openxmlformats.org/drawingml/2006/table">
            <a:tbl>
              <a:tblPr firstRow="1" bandRow="1">
                <a:tableStyleId>{5C22544A-7EE6-4342-B048-85BDC9FD1C3A}</a:tableStyleId>
              </a:tblPr>
              <a:tblGrid>
                <a:gridCol w="3676650">
                  <a:extLst>
                    <a:ext uri="{9D8B030D-6E8A-4147-A177-3AD203B41FA5}">
                      <a16:colId xmlns:a16="http://schemas.microsoft.com/office/drawing/2014/main" val="2924488309"/>
                    </a:ext>
                  </a:extLst>
                </a:gridCol>
                <a:gridCol w="3676650">
                  <a:extLst>
                    <a:ext uri="{9D8B030D-6E8A-4147-A177-3AD203B41FA5}">
                      <a16:colId xmlns:a16="http://schemas.microsoft.com/office/drawing/2014/main" val="781588219"/>
                    </a:ext>
                  </a:extLst>
                </a:gridCol>
                <a:gridCol w="3676650">
                  <a:extLst>
                    <a:ext uri="{9D8B030D-6E8A-4147-A177-3AD203B41FA5}">
                      <a16:colId xmlns:a16="http://schemas.microsoft.com/office/drawing/2014/main" val="296246767"/>
                    </a:ext>
                  </a:extLst>
                </a:gridCol>
              </a:tblGrid>
              <a:tr h="370840">
                <a:tc>
                  <a:txBody>
                    <a:bodyPr/>
                    <a:lstStyle/>
                    <a:p>
                      <a:r>
                        <a:rPr lang="en-US" sz="2200" dirty="0" smtClean="0"/>
                        <a:t>Medication</a:t>
                      </a:r>
                      <a:endParaRPr lang="en-US" sz="2200" dirty="0"/>
                    </a:p>
                  </a:txBody>
                  <a:tcPr/>
                </a:tc>
                <a:tc>
                  <a:txBody>
                    <a:bodyPr/>
                    <a:lstStyle/>
                    <a:p>
                      <a:r>
                        <a:rPr lang="en-US" sz="2200" dirty="0" smtClean="0"/>
                        <a:t>Potential</a:t>
                      </a:r>
                      <a:r>
                        <a:rPr lang="en-US" sz="2200" baseline="0" dirty="0" smtClean="0"/>
                        <a:t> Interaction with ARV Medications</a:t>
                      </a:r>
                      <a:endParaRPr lang="en-US" sz="2200" dirty="0"/>
                    </a:p>
                  </a:txBody>
                  <a:tcPr/>
                </a:tc>
                <a:tc>
                  <a:txBody>
                    <a:bodyPr/>
                    <a:lstStyle/>
                    <a:p>
                      <a:r>
                        <a:rPr lang="en-US" sz="2200" dirty="0" smtClean="0"/>
                        <a:t>Comments</a:t>
                      </a:r>
                      <a:endParaRPr lang="en-US" sz="2200" dirty="0"/>
                    </a:p>
                  </a:txBody>
                  <a:tcPr/>
                </a:tc>
                <a:extLst>
                  <a:ext uri="{0D108BD9-81ED-4DB2-BD59-A6C34878D82A}">
                    <a16:rowId xmlns:a16="http://schemas.microsoft.com/office/drawing/2014/main" val="3476623914"/>
                  </a:ext>
                </a:extLst>
              </a:tr>
              <a:tr h="370840">
                <a:tc>
                  <a:txBody>
                    <a:bodyPr/>
                    <a:lstStyle/>
                    <a:p>
                      <a:r>
                        <a:rPr lang="en-US" sz="2200" dirty="0" smtClean="0"/>
                        <a:t>Acamprosate</a:t>
                      </a:r>
                      <a:endParaRPr lang="en-US" sz="2200" dirty="0"/>
                    </a:p>
                  </a:txBody>
                  <a:tcPr anchor="ctr"/>
                </a:tc>
                <a:tc>
                  <a:txBody>
                    <a:bodyPr/>
                    <a:lstStyle/>
                    <a:p>
                      <a:r>
                        <a:rPr lang="en-US" sz="2200" dirty="0" smtClean="0"/>
                        <a:t>No significant interactions with ARV medications expected</a:t>
                      </a:r>
                      <a:endParaRPr lang="en-US" sz="2200" dirty="0"/>
                    </a:p>
                  </a:txBody>
                  <a:tcPr anchor="ctr"/>
                </a:tc>
                <a:tc>
                  <a:txBody>
                    <a:bodyPr/>
                    <a:lstStyle/>
                    <a:p>
                      <a:r>
                        <a:rPr lang="en-US" sz="2200" dirty="0" smtClean="0"/>
                        <a:t>Contraindicated in patients with </a:t>
                      </a:r>
                      <a:r>
                        <a:rPr lang="en-US" sz="2200" dirty="0" err="1" smtClean="0"/>
                        <a:t>CrCl</a:t>
                      </a:r>
                      <a:r>
                        <a:rPr lang="en-US" sz="2200" dirty="0" smtClean="0"/>
                        <a:t> &lt;30mL/min</a:t>
                      </a:r>
                      <a:endParaRPr lang="en-US" sz="2200" dirty="0"/>
                    </a:p>
                  </a:txBody>
                  <a:tcPr anchor="ctr"/>
                </a:tc>
                <a:extLst>
                  <a:ext uri="{0D108BD9-81ED-4DB2-BD59-A6C34878D82A}">
                    <a16:rowId xmlns:a16="http://schemas.microsoft.com/office/drawing/2014/main" val="2958859058"/>
                  </a:ext>
                </a:extLst>
              </a:tr>
              <a:tr h="370840">
                <a:tc>
                  <a:txBody>
                    <a:bodyPr/>
                    <a:lstStyle/>
                    <a:p>
                      <a:r>
                        <a:rPr lang="en-US" sz="2200" dirty="0" smtClean="0"/>
                        <a:t>Disulfiram</a:t>
                      </a:r>
                      <a:endParaRPr lang="en-US" sz="2200" dirty="0"/>
                    </a:p>
                  </a:txBody>
                  <a:tcPr anchor="ctr"/>
                </a:tc>
                <a:tc>
                  <a:txBody>
                    <a:bodyPr/>
                    <a:lstStyle/>
                    <a:p>
                      <a:r>
                        <a:rPr lang="en-US" sz="2200" dirty="0" smtClean="0"/>
                        <a:t>Use with caution when prescribing</a:t>
                      </a:r>
                      <a:r>
                        <a:rPr lang="en-US" sz="2200" baseline="0" dirty="0" smtClean="0"/>
                        <a:t> an ARV oral solution that contains ethanol and/or propylene glycol</a:t>
                      </a:r>
                      <a:endParaRPr lang="en-US" sz="2200" dirty="0"/>
                    </a:p>
                  </a:txBody>
                  <a:tcPr anchor="ctr"/>
                </a:tc>
                <a:tc>
                  <a:txBody>
                    <a:bodyPr/>
                    <a:lstStyle/>
                    <a:p>
                      <a:r>
                        <a:rPr lang="en-US" sz="2200" dirty="0" smtClean="0"/>
                        <a:t>Counsel patients regarding disulfiram</a:t>
                      </a:r>
                      <a:r>
                        <a:rPr lang="en-US" sz="2200" baseline="0" dirty="0" smtClean="0"/>
                        <a:t> reaction when taken with alcohol</a:t>
                      </a:r>
                      <a:endParaRPr lang="en-US" sz="2200" dirty="0"/>
                    </a:p>
                  </a:txBody>
                  <a:tcPr anchor="ctr"/>
                </a:tc>
                <a:extLst>
                  <a:ext uri="{0D108BD9-81ED-4DB2-BD59-A6C34878D82A}">
                    <a16:rowId xmlns:a16="http://schemas.microsoft.com/office/drawing/2014/main" val="3020493152"/>
                  </a:ext>
                </a:extLst>
              </a:tr>
              <a:tr h="370840">
                <a:tc>
                  <a:txBody>
                    <a:bodyPr/>
                    <a:lstStyle/>
                    <a:p>
                      <a:r>
                        <a:rPr lang="en-US" sz="2200" dirty="0" smtClean="0"/>
                        <a:t>Naltrexone</a:t>
                      </a:r>
                      <a:endParaRPr lang="en-US" sz="2200" dirty="0"/>
                    </a:p>
                  </a:txBody>
                  <a:tcPr anchor="ctr"/>
                </a:tc>
                <a:tc>
                  <a:txBody>
                    <a:bodyPr/>
                    <a:lstStyle/>
                    <a:p>
                      <a:r>
                        <a:rPr lang="en-US" sz="2200" dirty="0" smtClean="0"/>
                        <a:t>No significant interactions with ARV medications</a:t>
                      </a:r>
                      <a:r>
                        <a:rPr lang="en-US" sz="2200" baseline="0" dirty="0" smtClean="0"/>
                        <a:t> expected</a:t>
                      </a:r>
                      <a:endParaRPr lang="en-US" sz="2200" dirty="0"/>
                    </a:p>
                  </a:txBody>
                  <a:tcPr anchor="ctr"/>
                </a:tc>
                <a:tc>
                  <a:txBody>
                    <a:bodyPr/>
                    <a:lstStyle/>
                    <a:p>
                      <a:r>
                        <a:rPr lang="en-US" sz="2200" dirty="0" smtClean="0"/>
                        <a:t>Has the greatest efficacy of all FDA-approved</a:t>
                      </a:r>
                      <a:r>
                        <a:rPr lang="en-US" sz="2200" baseline="0" dirty="0" smtClean="0"/>
                        <a:t> medications for AUD</a:t>
                      </a:r>
                      <a:endParaRPr lang="en-US" sz="2200" dirty="0"/>
                    </a:p>
                  </a:txBody>
                  <a:tcPr anchor="ctr"/>
                </a:tc>
                <a:extLst>
                  <a:ext uri="{0D108BD9-81ED-4DB2-BD59-A6C34878D82A}">
                    <a16:rowId xmlns:a16="http://schemas.microsoft.com/office/drawing/2014/main" val="2331846571"/>
                  </a:ext>
                </a:extLst>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114</a:t>
            </a:fld>
            <a:endParaRPr lang="en-US" dirty="0"/>
          </a:p>
        </p:txBody>
      </p:sp>
      <p:sp>
        <p:nvSpPr>
          <p:cNvPr id="6" name="Footer Placeholder 4"/>
          <p:cNvSpPr>
            <a:spLocks noGrp="1"/>
          </p:cNvSpPr>
          <p:nvPr>
            <p:ph type="ftr" sz="quarter" idx="11"/>
          </p:nvPr>
        </p:nvSpPr>
        <p:spPr>
          <a:xfrm>
            <a:off x="114848" y="6321262"/>
            <a:ext cx="6917210" cy="365125"/>
          </a:xfrm>
        </p:spPr>
        <p:txBody>
          <a:bodyPr/>
          <a:lstStyle/>
          <a:p>
            <a:r>
              <a:rPr lang="en-US" dirty="0" smtClean="0"/>
              <a:t>SOURCE: U.S. DHHS. (2019).</a:t>
            </a:r>
            <a:endParaRPr lang="en-US" dirty="0"/>
          </a:p>
        </p:txBody>
      </p:sp>
    </p:spTree>
    <p:extLst>
      <p:ext uri="{BB962C8B-B14F-4D97-AF65-F5344CB8AC3E}">
        <p14:creationId xmlns:p14="http://schemas.microsoft.com/office/powerpoint/2010/main" val="2489339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a:xfrm>
            <a:off x="581192" y="2180496"/>
            <a:ext cx="11235670" cy="4505891"/>
          </a:xfrm>
        </p:spPr>
        <p:txBody>
          <a:bodyPr>
            <a:normAutofit fontScale="92500" lnSpcReduction="20000"/>
          </a:bodyPr>
          <a:lstStyle/>
          <a:p>
            <a:r>
              <a:rPr lang="en-US" dirty="0" smtClean="0"/>
              <a:t>A 23-year old Latino male reports a series of unprotected sexual encounters following episodes of binge drinking. He comes to you for help. Upon further discussion, it is discovered that the patient drinks large amounts of alcohol daily (5-7 standard drinks), and increases consumption on the weekend. The patient was recently diagnosed with an alcohol use disorder and was released from medical detox yesterday.</a:t>
            </a:r>
          </a:p>
          <a:p>
            <a:pPr marL="514350" indent="-514350">
              <a:buFont typeface="+mj-lt"/>
              <a:buAutoNum type="arabicPeriod"/>
            </a:pPr>
            <a:r>
              <a:rPr lang="en-US" dirty="0" smtClean="0">
                <a:solidFill>
                  <a:schemeClr val="accent2"/>
                </a:solidFill>
              </a:rPr>
              <a:t>What are the critical issues that need to be addressed?</a:t>
            </a:r>
          </a:p>
          <a:p>
            <a:pPr marL="514350" indent="-514350">
              <a:buFont typeface="+mj-lt"/>
              <a:buAutoNum type="arabicPeriod"/>
            </a:pPr>
            <a:r>
              <a:rPr lang="en-US" dirty="0" smtClean="0">
                <a:solidFill>
                  <a:schemeClr val="accent2"/>
                </a:solidFill>
              </a:rPr>
              <a:t>Should an FDA-approved medication be considered? If so, which medication do you think might be most appropriate?</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115</a:t>
            </a:fld>
            <a:endParaRPr lang="en-US" dirty="0"/>
          </a:p>
        </p:txBody>
      </p:sp>
    </p:spTree>
    <p:extLst>
      <p:ext uri="{BB962C8B-B14F-4D97-AF65-F5344CB8AC3E}">
        <p14:creationId xmlns:p14="http://schemas.microsoft.com/office/powerpoint/2010/main" val="31073842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116</a:t>
            </a:fld>
            <a:endParaRPr lang="en-US" dirty="0"/>
          </a:p>
        </p:txBody>
      </p:sp>
    </p:spTree>
    <p:extLst>
      <p:ext uri="{BB962C8B-B14F-4D97-AF65-F5344CB8AC3E}">
        <p14:creationId xmlns:p14="http://schemas.microsoft.com/office/powerpoint/2010/main" val="26430587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Take home points for clinicians (1)</a:t>
            </a:r>
            <a:endParaRPr lang="en-US" dirty="0"/>
          </a:p>
        </p:txBody>
      </p:sp>
      <p:sp>
        <p:nvSpPr>
          <p:cNvPr id="6" name="Content Placeholder 5"/>
          <p:cNvSpPr>
            <a:spLocks noGrp="1"/>
          </p:cNvSpPr>
          <p:nvPr>
            <p:ph idx="1"/>
          </p:nvPr>
        </p:nvSpPr>
        <p:spPr/>
        <p:txBody>
          <a:bodyPr>
            <a:normAutofit fontScale="92500"/>
          </a:bodyPr>
          <a:lstStyle/>
          <a:p>
            <a:r>
              <a:rPr lang="en-US" dirty="0" smtClean="0">
                <a:solidFill>
                  <a:schemeClr val="accent2"/>
                </a:solidFill>
              </a:rPr>
              <a:t>Know</a:t>
            </a:r>
            <a:r>
              <a:rPr lang="en-US" dirty="0" smtClean="0"/>
              <a:t> you local resources (SUD treatment facilities, 12-step meetings, etc.)</a:t>
            </a:r>
          </a:p>
          <a:p>
            <a:r>
              <a:rPr lang="en-US" dirty="0" smtClean="0">
                <a:solidFill>
                  <a:schemeClr val="accent2"/>
                </a:solidFill>
              </a:rPr>
              <a:t>Remember</a:t>
            </a:r>
            <a:r>
              <a:rPr lang="en-US" dirty="0" smtClean="0"/>
              <a:t> that alcohol use disorder is treatable and every clinic visit is an opportunity for intervention and prevention messages</a:t>
            </a:r>
          </a:p>
          <a:p>
            <a:r>
              <a:rPr lang="en-US" dirty="0" smtClean="0">
                <a:solidFill>
                  <a:schemeClr val="accent2"/>
                </a:solidFill>
              </a:rPr>
              <a:t>Encourage</a:t>
            </a:r>
            <a:r>
              <a:rPr lang="en-US" dirty="0" smtClean="0"/>
              <a:t> patients and staff to discuss the challenges of alcohol use and remind patients of the importance of continued HIV care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117</a:t>
            </a:fld>
            <a:endParaRPr lang="en-US" dirty="0"/>
          </a:p>
        </p:txBody>
      </p:sp>
    </p:spTree>
    <p:extLst>
      <p:ext uri="{BB962C8B-B14F-4D97-AF65-F5344CB8AC3E}">
        <p14:creationId xmlns:p14="http://schemas.microsoft.com/office/powerpoint/2010/main" val="378132863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 for clinicians (2)</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Offer patients an </a:t>
            </a:r>
            <a:r>
              <a:rPr lang="en-US" dirty="0" smtClean="0">
                <a:solidFill>
                  <a:schemeClr val="accent2"/>
                </a:solidFill>
              </a:rPr>
              <a:t>HIV test </a:t>
            </a:r>
            <a:r>
              <a:rPr lang="en-US" dirty="0" smtClean="0"/>
              <a:t>as regular part of medical care</a:t>
            </a:r>
          </a:p>
          <a:p>
            <a:r>
              <a:rPr lang="en-US" dirty="0" smtClean="0"/>
              <a:t>Offer patients </a:t>
            </a:r>
            <a:r>
              <a:rPr lang="en-US" dirty="0" smtClean="0">
                <a:solidFill>
                  <a:schemeClr val="accent2"/>
                </a:solidFill>
              </a:rPr>
              <a:t>STI testing and treatment </a:t>
            </a:r>
            <a:r>
              <a:rPr lang="en-US" dirty="0" smtClean="0"/>
              <a:t>services</a:t>
            </a:r>
          </a:p>
          <a:p>
            <a:r>
              <a:rPr lang="en-US" dirty="0" smtClean="0"/>
              <a:t>Prescribe </a:t>
            </a:r>
            <a:r>
              <a:rPr lang="en-US" dirty="0" smtClean="0">
                <a:solidFill>
                  <a:schemeClr val="accent2"/>
                </a:solidFill>
              </a:rPr>
              <a:t>ART</a:t>
            </a:r>
            <a:r>
              <a:rPr lang="en-US" dirty="0" smtClean="0"/>
              <a:t> as needed to make sure the amount of HIV virus is as low as possible</a:t>
            </a:r>
          </a:p>
          <a:p>
            <a:r>
              <a:rPr lang="en-US" dirty="0" smtClean="0"/>
              <a:t>Make sure people living with HIV get </a:t>
            </a:r>
            <a:r>
              <a:rPr lang="en-US" dirty="0" smtClean="0">
                <a:solidFill>
                  <a:schemeClr val="accent2"/>
                </a:solidFill>
              </a:rPr>
              <a:t>continued medical care</a:t>
            </a:r>
          </a:p>
          <a:p>
            <a:r>
              <a:rPr lang="en-US" dirty="0" smtClean="0"/>
              <a:t>Provide </a:t>
            </a:r>
            <a:r>
              <a:rPr lang="en-US" dirty="0" smtClean="0">
                <a:solidFill>
                  <a:schemeClr val="accent2"/>
                </a:solidFill>
              </a:rPr>
              <a:t>HIV prevention counseling </a:t>
            </a:r>
            <a:r>
              <a:rPr lang="en-US" dirty="0" smtClean="0"/>
              <a:t>to patients and refer to other prevention services (e.g., partner counseling) as needed</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118</a:t>
            </a:fld>
            <a:endParaRPr lang="en-US" dirty="0"/>
          </a:p>
        </p:txBody>
      </p:sp>
    </p:spTree>
    <p:extLst>
      <p:ext uri="{BB962C8B-B14F-4D97-AF65-F5344CB8AC3E}">
        <p14:creationId xmlns:p14="http://schemas.microsoft.com/office/powerpoint/2010/main" val="12210854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Alcohol overdose danger signs and tips for acting quickly</a:t>
            </a:r>
            <a:endParaRPr lang="en-US" dirty="0"/>
          </a:p>
        </p:txBody>
      </p:sp>
      <p:sp>
        <p:nvSpPr>
          <p:cNvPr id="3" name="Content Placeholder 2"/>
          <p:cNvSpPr>
            <a:spLocks noGrp="1"/>
          </p:cNvSpPr>
          <p:nvPr>
            <p:ph idx="1"/>
          </p:nvPr>
        </p:nvSpPr>
        <p:spPr/>
        <p:txBody>
          <a:bodyPr/>
          <a:lstStyle/>
          <a:p>
            <a:r>
              <a:rPr lang="en-US" dirty="0" smtClean="0"/>
              <a:t>Be prepared to provide information to first responders (e.g., amount and type of alcohol consumed)</a:t>
            </a:r>
          </a:p>
          <a:p>
            <a:r>
              <a:rPr lang="en-US" dirty="0" smtClean="0"/>
              <a:t>Do not leave an intoxicated person alone</a:t>
            </a:r>
          </a:p>
          <a:p>
            <a:r>
              <a:rPr lang="en-US" dirty="0" smtClean="0"/>
              <a:t>Help a person who is vomiting</a:t>
            </a:r>
          </a:p>
          <a:p>
            <a:r>
              <a:rPr lang="en-US" dirty="0" smtClean="0"/>
              <a:t>Stay alert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119</a:t>
            </a:fld>
            <a:endParaRPr lang="en-US" dirty="0"/>
          </a:p>
        </p:txBody>
      </p:sp>
      <p:sp>
        <p:nvSpPr>
          <p:cNvPr id="5" name="Footer Placeholder 4"/>
          <p:cNvSpPr>
            <a:spLocks noGrp="1"/>
          </p:cNvSpPr>
          <p:nvPr>
            <p:ph type="ftr" sz="quarter" idx="11"/>
          </p:nvPr>
        </p:nvSpPr>
        <p:spPr/>
        <p:txBody>
          <a:bodyPr/>
          <a:lstStyle/>
          <a:p>
            <a:r>
              <a:rPr lang="en-US" dirty="0" smtClean="0"/>
              <a:t>SOURCE: NIAAA. (2018).</a:t>
            </a:r>
            <a:endParaRPr lang="en-US" dirty="0"/>
          </a:p>
        </p:txBody>
      </p:sp>
    </p:spTree>
    <p:extLst>
      <p:ext uri="{BB962C8B-B14F-4D97-AF65-F5344CB8AC3E}">
        <p14:creationId xmlns:p14="http://schemas.microsoft.com/office/powerpoint/2010/main" val="3577735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some key terms</a:t>
            </a:r>
            <a:endParaRPr lang="en-US" dirty="0"/>
          </a:p>
        </p:txBody>
      </p:sp>
      <p:sp>
        <p:nvSpPr>
          <p:cNvPr id="3" name="Content Placeholder 2"/>
          <p:cNvSpPr>
            <a:spLocks noGrp="1"/>
          </p:cNvSpPr>
          <p:nvPr>
            <p:ph idx="1"/>
          </p:nvPr>
        </p:nvSpPr>
        <p:spPr>
          <a:xfrm>
            <a:off x="581192" y="2180496"/>
            <a:ext cx="11326105" cy="4280594"/>
          </a:xfrm>
        </p:spPr>
        <p:txBody>
          <a:bodyPr>
            <a:normAutofit/>
          </a:bodyPr>
          <a:lstStyle/>
          <a:p>
            <a:r>
              <a:rPr lang="en-US" sz="3000" dirty="0">
                <a:solidFill>
                  <a:schemeClr val="accent2"/>
                </a:solidFill>
              </a:rPr>
              <a:t>At-risk drinking</a:t>
            </a:r>
            <a:r>
              <a:rPr lang="en-US" sz="3000" dirty="0"/>
              <a:t>: alcohol use that exceeds the recommended per-occasion or weekly </a:t>
            </a:r>
            <a:r>
              <a:rPr lang="en-US" sz="3000" dirty="0" smtClean="0"/>
              <a:t>amounts; also called “heavy” drinking </a:t>
            </a:r>
            <a:r>
              <a:rPr lang="en-US" sz="3000" dirty="0"/>
              <a:t>(see slide 14)</a:t>
            </a:r>
          </a:p>
          <a:p>
            <a:r>
              <a:rPr lang="en-US" sz="3000" dirty="0" smtClean="0">
                <a:solidFill>
                  <a:schemeClr val="accent2"/>
                </a:solidFill>
              </a:rPr>
              <a:t>Standard drink</a:t>
            </a:r>
            <a:r>
              <a:rPr lang="en-US" sz="3000" dirty="0" smtClean="0"/>
              <a:t>: an alcoholic beverage that contains roughly 14 grams of pure alcohol (see slide 15)</a:t>
            </a:r>
          </a:p>
          <a:p>
            <a:r>
              <a:rPr lang="en-US" sz="3000" dirty="0" smtClean="0">
                <a:solidFill>
                  <a:schemeClr val="accent2"/>
                </a:solidFill>
              </a:rPr>
              <a:t>Hazardous drinking</a:t>
            </a:r>
            <a:r>
              <a:rPr lang="en-US" sz="3000" dirty="0" smtClean="0"/>
              <a:t>: a quantity or pattern of alcohol consumption that places a person at risk for adverse health events</a:t>
            </a:r>
            <a:endParaRPr lang="en-US" sz="3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840519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a:t>
            </a:r>
            <a:endParaRPr lang="en-US" dirty="0"/>
          </a:p>
        </p:txBody>
      </p:sp>
      <p:pic>
        <p:nvPicPr>
          <p:cNvPr id="4" name="Picture 2" descr="Scantron sheet with person's hand and pencil" title="Test Your Knowledge placeholder imag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46769" y="2116289"/>
            <a:ext cx="6298462" cy="42049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17036949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you learn? – question 1</a:t>
            </a:r>
            <a:endParaRPr lang="en-US" dirty="0"/>
          </a:p>
        </p:txBody>
      </p:sp>
      <p:sp>
        <p:nvSpPr>
          <p:cNvPr id="3" name="Content Placeholder 2"/>
          <p:cNvSpPr>
            <a:spLocks noGrp="1"/>
          </p:cNvSpPr>
          <p:nvPr>
            <p:ph sz="half" idx="1"/>
          </p:nvPr>
        </p:nvSpPr>
        <p:spPr>
          <a:xfrm>
            <a:off x="581193" y="2228003"/>
            <a:ext cx="6366508" cy="4349067"/>
          </a:xfrm>
        </p:spPr>
        <p:txBody>
          <a:bodyPr>
            <a:normAutofit/>
          </a:bodyPr>
          <a:lstStyle/>
          <a:p>
            <a:pPr marL="0" indent="0">
              <a:buNone/>
            </a:pPr>
            <a:r>
              <a:rPr lang="en-US" sz="3200" dirty="0" smtClean="0"/>
              <a:t>At-risk drinking levels are the same, regardless of the drinker’s age or gender:</a:t>
            </a:r>
          </a:p>
          <a:p>
            <a:pPr marL="666900" lvl="1" indent="-342900">
              <a:buFont typeface="+mj-lt"/>
              <a:buAutoNum type="alphaUcPeriod"/>
            </a:pPr>
            <a:r>
              <a:rPr lang="en-US" sz="3200" dirty="0" smtClean="0"/>
              <a:t>True</a:t>
            </a:r>
          </a:p>
          <a:p>
            <a:pPr marL="666900" lvl="1" indent="-342900">
              <a:buFont typeface="+mj-lt"/>
              <a:buAutoNum type="alphaUcPeriod"/>
            </a:pPr>
            <a:r>
              <a:rPr lang="en-US" sz="3200" dirty="0" smtClean="0"/>
              <a:t>False</a:t>
            </a:r>
          </a:p>
        </p:txBody>
      </p:sp>
      <p:pic>
        <p:nvPicPr>
          <p:cNvPr id="6" name="Content Placeholder 5" descr="Image of a hand with chalk writing &quot;Do you know?&quot; on a dark blue chalkboard" title="Placeholder Image - Do you kn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7701" y="2778107"/>
            <a:ext cx="4438606"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121</a:t>
            </a:fld>
            <a:endParaRPr lang="en-US" dirty="0"/>
          </a:p>
        </p:txBody>
      </p:sp>
    </p:spTree>
    <p:extLst>
      <p:ext uri="{BB962C8B-B14F-4D97-AF65-F5344CB8AC3E}">
        <p14:creationId xmlns:p14="http://schemas.microsoft.com/office/powerpoint/2010/main" val="23764458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 – question 2</a:t>
            </a:r>
            <a:endParaRPr lang="en-US" dirty="0"/>
          </a:p>
        </p:txBody>
      </p:sp>
      <p:sp>
        <p:nvSpPr>
          <p:cNvPr id="3" name="Content Placeholder 2"/>
          <p:cNvSpPr>
            <a:spLocks noGrp="1"/>
          </p:cNvSpPr>
          <p:nvPr>
            <p:ph sz="half" idx="1"/>
          </p:nvPr>
        </p:nvSpPr>
        <p:spPr>
          <a:xfrm>
            <a:off x="581192" y="2228003"/>
            <a:ext cx="6282315" cy="4338050"/>
          </a:xfrm>
        </p:spPr>
        <p:txBody>
          <a:bodyPr>
            <a:normAutofit fontScale="85000" lnSpcReduction="20000"/>
          </a:bodyPr>
          <a:lstStyle/>
          <a:p>
            <a:pPr marL="0" indent="0">
              <a:buNone/>
            </a:pPr>
            <a:r>
              <a:rPr lang="en-US" sz="3200" dirty="0" smtClean="0"/>
              <a:t>The four main neurotransmitters relevant to alcohol are:</a:t>
            </a:r>
          </a:p>
          <a:p>
            <a:pPr marL="666900" lvl="1" indent="-342900">
              <a:buFont typeface="+mj-lt"/>
              <a:buAutoNum type="alphaUcPeriod"/>
            </a:pPr>
            <a:r>
              <a:rPr lang="en-US" sz="3200" dirty="0" smtClean="0"/>
              <a:t>Dopamine, serotonin, GABA, and glutamate</a:t>
            </a:r>
          </a:p>
          <a:p>
            <a:pPr marL="666900" lvl="1" indent="-342900">
              <a:buFont typeface="+mj-lt"/>
              <a:buAutoNum type="alphaUcPeriod"/>
            </a:pPr>
            <a:r>
              <a:rPr lang="en-US" sz="3200" dirty="0" smtClean="0"/>
              <a:t>Serotonin, GABA, endorphin, and norepinephrine</a:t>
            </a:r>
          </a:p>
          <a:p>
            <a:pPr marL="666900" lvl="1" indent="-342900">
              <a:buFont typeface="+mj-lt"/>
              <a:buAutoNum type="alphaUcPeriod"/>
            </a:pPr>
            <a:r>
              <a:rPr lang="en-US" sz="3200" dirty="0" smtClean="0"/>
              <a:t>Endogenous opioids, glutamate, GABA, and dopamine</a:t>
            </a:r>
          </a:p>
          <a:p>
            <a:pPr marL="666900" lvl="1" indent="-342900">
              <a:buFont typeface="+mj-lt"/>
              <a:buAutoNum type="alphaUcPeriod"/>
            </a:pPr>
            <a:r>
              <a:rPr lang="en-US" sz="3200" dirty="0" smtClean="0"/>
              <a:t>Endogenous opioids, glutamate, endorphin, and norepinephrine</a:t>
            </a:r>
          </a:p>
        </p:txBody>
      </p:sp>
      <p:pic>
        <p:nvPicPr>
          <p:cNvPr id="6" name="Content Placeholder 5" descr="Image of a hand with chalk writing &quot;Do you know?&quot; on a dark blue chalkboard" title="Placeholder Image - Do you kn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7701" y="2778106"/>
            <a:ext cx="4438606"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122</a:t>
            </a:fld>
            <a:endParaRPr lang="en-US" dirty="0"/>
          </a:p>
        </p:txBody>
      </p:sp>
    </p:spTree>
    <p:extLst>
      <p:ext uri="{BB962C8B-B14F-4D97-AF65-F5344CB8AC3E}">
        <p14:creationId xmlns:p14="http://schemas.microsoft.com/office/powerpoint/2010/main" val="31575086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 – question 3</a:t>
            </a:r>
            <a:endParaRPr lang="en-US" dirty="0"/>
          </a:p>
        </p:txBody>
      </p:sp>
      <p:sp>
        <p:nvSpPr>
          <p:cNvPr id="3" name="Content Placeholder 2"/>
          <p:cNvSpPr>
            <a:spLocks noGrp="1"/>
          </p:cNvSpPr>
          <p:nvPr>
            <p:ph sz="half" idx="1"/>
          </p:nvPr>
        </p:nvSpPr>
        <p:spPr>
          <a:xfrm>
            <a:off x="581193" y="2228003"/>
            <a:ext cx="6366508" cy="4227881"/>
          </a:xfrm>
        </p:spPr>
        <p:txBody>
          <a:bodyPr>
            <a:normAutofit/>
          </a:bodyPr>
          <a:lstStyle/>
          <a:p>
            <a:pPr marL="0" indent="0">
              <a:buNone/>
            </a:pPr>
            <a:r>
              <a:rPr lang="en-US" sz="3200" dirty="0" smtClean="0"/>
              <a:t>Nationwide, binge drinking rates are </a:t>
            </a:r>
            <a:r>
              <a:rPr lang="en-US" sz="3200" b="1" dirty="0" smtClean="0">
                <a:solidFill>
                  <a:schemeClr val="accent2"/>
                </a:solidFill>
              </a:rPr>
              <a:t>higher</a:t>
            </a:r>
            <a:r>
              <a:rPr lang="en-US" sz="3200" b="1" dirty="0" smtClean="0"/>
              <a:t> </a:t>
            </a:r>
            <a:r>
              <a:rPr lang="en-US" sz="3200" dirty="0" smtClean="0"/>
              <a:t>among men than women:</a:t>
            </a:r>
          </a:p>
          <a:p>
            <a:pPr marL="666900" lvl="1" indent="-342900">
              <a:buFont typeface="+mj-lt"/>
              <a:buAutoNum type="alphaUcPeriod"/>
            </a:pPr>
            <a:r>
              <a:rPr lang="en-US" sz="3200" dirty="0" smtClean="0"/>
              <a:t>True</a:t>
            </a:r>
          </a:p>
          <a:p>
            <a:pPr marL="666900" lvl="1" indent="-342900">
              <a:buFont typeface="+mj-lt"/>
              <a:buAutoNum type="alphaUcPeriod"/>
            </a:pPr>
            <a:r>
              <a:rPr lang="en-US" sz="3200" dirty="0" smtClean="0"/>
              <a:t>False</a:t>
            </a:r>
          </a:p>
        </p:txBody>
      </p:sp>
      <p:pic>
        <p:nvPicPr>
          <p:cNvPr id="6" name="Content Placeholder 5" descr="Image of a hand with chalk writing &quot;Do you know?&quot; on a dark blue chalkboard" title="Placeholder Image - Do you kn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7701" y="2880106"/>
            <a:ext cx="4438606"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123</a:t>
            </a:fld>
            <a:endParaRPr lang="en-US" dirty="0"/>
          </a:p>
        </p:txBody>
      </p:sp>
    </p:spTree>
    <p:extLst>
      <p:ext uri="{BB962C8B-B14F-4D97-AF65-F5344CB8AC3E}">
        <p14:creationId xmlns:p14="http://schemas.microsoft.com/office/powerpoint/2010/main" val="27925997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you learn? – question 4</a:t>
            </a:r>
            <a:endParaRPr lang="en-US" dirty="0"/>
          </a:p>
        </p:txBody>
      </p:sp>
      <p:sp>
        <p:nvSpPr>
          <p:cNvPr id="3" name="Content Placeholder 2"/>
          <p:cNvSpPr>
            <a:spLocks noGrp="1"/>
          </p:cNvSpPr>
          <p:nvPr>
            <p:ph sz="half" idx="1"/>
          </p:nvPr>
        </p:nvSpPr>
        <p:spPr>
          <a:xfrm>
            <a:off x="581192" y="2228003"/>
            <a:ext cx="6450271" cy="4238898"/>
          </a:xfrm>
        </p:spPr>
        <p:txBody>
          <a:bodyPr>
            <a:normAutofit fontScale="92500" lnSpcReduction="20000"/>
          </a:bodyPr>
          <a:lstStyle/>
          <a:p>
            <a:pPr marL="0" indent="0">
              <a:buNone/>
            </a:pPr>
            <a:r>
              <a:rPr lang="en-US" sz="3200" dirty="0" smtClean="0"/>
              <a:t>Decreasing alcohol use among HIV patients can </a:t>
            </a:r>
            <a:r>
              <a:rPr lang="en-US" sz="3200" b="1" dirty="0" smtClean="0">
                <a:solidFill>
                  <a:schemeClr val="accent2"/>
                </a:solidFill>
              </a:rPr>
              <a:t>reduce</a:t>
            </a:r>
            <a:r>
              <a:rPr lang="en-US" sz="3200" dirty="0" smtClean="0"/>
              <a:t> which of the following:</a:t>
            </a:r>
          </a:p>
          <a:p>
            <a:pPr marL="666900" lvl="1" indent="-342900">
              <a:buFont typeface="+mj-lt"/>
              <a:buAutoNum type="alphaUcPeriod"/>
            </a:pPr>
            <a:r>
              <a:rPr lang="en-US" sz="3200" dirty="0" smtClean="0"/>
              <a:t>Medical and psychiatric consequences of alcohol consumption</a:t>
            </a:r>
          </a:p>
          <a:p>
            <a:pPr marL="666900" lvl="1" indent="-342900">
              <a:buFont typeface="+mj-lt"/>
              <a:buAutoNum type="alphaUcPeriod"/>
            </a:pPr>
            <a:r>
              <a:rPr lang="en-US" sz="3200" dirty="0" smtClean="0"/>
              <a:t>Other drug use</a:t>
            </a:r>
          </a:p>
          <a:p>
            <a:pPr marL="666900" lvl="1" indent="-342900">
              <a:buFont typeface="+mj-lt"/>
              <a:buAutoNum type="alphaUcPeriod"/>
            </a:pPr>
            <a:r>
              <a:rPr lang="en-US" sz="3200" dirty="0" smtClean="0"/>
              <a:t>HIV transmission</a:t>
            </a:r>
          </a:p>
          <a:p>
            <a:pPr marL="666900" lvl="1" indent="-342900">
              <a:buFont typeface="+mj-lt"/>
              <a:buAutoNum type="alphaUcPeriod"/>
            </a:pPr>
            <a:r>
              <a:rPr lang="en-US" sz="3200" dirty="0" smtClean="0"/>
              <a:t>All of the above</a:t>
            </a:r>
          </a:p>
        </p:txBody>
      </p:sp>
      <p:pic>
        <p:nvPicPr>
          <p:cNvPr id="6" name="Content Placeholder 5" descr="Image of a hand with chalk writing &quot;Do you know?&quot; on a dark blue chalkboard" title="Placeholder Image - Do you kn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1464" y="2880106"/>
            <a:ext cx="4438606"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124</a:t>
            </a:fld>
            <a:endParaRPr lang="en-US" dirty="0"/>
          </a:p>
        </p:txBody>
      </p:sp>
    </p:spTree>
    <p:extLst>
      <p:ext uri="{BB962C8B-B14F-4D97-AF65-F5344CB8AC3E}">
        <p14:creationId xmlns:p14="http://schemas.microsoft.com/office/powerpoint/2010/main" val="23362355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you learn? – question 5</a:t>
            </a:r>
            <a:endParaRPr lang="en-US" dirty="0"/>
          </a:p>
        </p:txBody>
      </p:sp>
      <p:sp>
        <p:nvSpPr>
          <p:cNvPr id="3" name="Content Placeholder 2"/>
          <p:cNvSpPr>
            <a:spLocks noGrp="1"/>
          </p:cNvSpPr>
          <p:nvPr>
            <p:ph sz="half" idx="1"/>
          </p:nvPr>
        </p:nvSpPr>
        <p:spPr>
          <a:xfrm>
            <a:off x="581193" y="2228003"/>
            <a:ext cx="6366508" cy="4260932"/>
          </a:xfrm>
        </p:spPr>
        <p:txBody>
          <a:bodyPr>
            <a:normAutofit fontScale="92500" lnSpcReduction="20000"/>
          </a:bodyPr>
          <a:lstStyle/>
          <a:p>
            <a:pPr marL="0" indent="0">
              <a:buNone/>
            </a:pPr>
            <a:r>
              <a:rPr lang="en-US" sz="3200" dirty="0" smtClean="0"/>
              <a:t>The </a:t>
            </a:r>
            <a:r>
              <a:rPr lang="en-US" sz="3200" b="1" dirty="0" smtClean="0">
                <a:solidFill>
                  <a:schemeClr val="accent2"/>
                </a:solidFill>
              </a:rPr>
              <a:t>goal(s)</a:t>
            </a:r>
            <a:r>
              <a:rPr lang="en-US" sz="3200" dirty="0" smtClean="0"/>
              <a:t> of effective medication-assisted treatment for alcohol use disorder should be:</a:t>
            </a:r>
          </a:p>
          <a:p>
            <a:pPr marL="666900" lvl="1" indent="-342900">
              <a:buFont typeface="+mj-lt"/>
              <a:buAutoNum type="alphaUcPeriod"/>
            </a:pPr>
            <a:r>
              <a:rPr lang="en-US" sz="3200" dirty="0" smtClean="0"/>
              <a:t>Short-term stabilization and withdrawal</a:t>
            </a:r>
          </a:p>
          <a:p>
            <a:pPr marL="666900" lvl="1" indent="-342900">
              <a:buFont typeface="+mj-lt"/>
              <a:buAutoNum type="alphaUcPeriod"/>
            </a:pPr>
            <a:r>
              <a:rPr lang="en-US" sz="3200" dirty="0" smtClean="0"/>
              <a:t>A treatment of last resort</a:t>
            </a:r>
          </a:p>
          <a:p>
            <a:pPr marL="666900" lvl="1" indent="-342900">
              <a:buFont typeface="+mj-lt"/>
              <a:buAutoNum type="alphaUcPeriod"/>
            </a:pPr>
            <a:r>
              <a:rPr lang="en-US" sz="3200" dirty="0" smtClean="0"/>
              <a:t>Ongoing maintenance</a:t>
            </a:r>
          </a:p>
          <a:p>
            <a:pPr marL="666900" lvl="1" indent="-342900">
              <a:buFont typeface="+mj-lt"/>
              <a:buAutoNum type="alphaUcPeriod"/>
            </a:pPr>
            <a:r>
              <a:rPr lang="en-US" sz="3200" dirty="0" smtClean="0"/>
              <a:t>A and C</a:t>
            </a:r>
          </a:p>
          <a:p>
            <a:pPr marL="666900" lvl="1" indent="-342900">
              <a:buFont typeface="+mj-lt"/>
              <a:buAutoNum type="alphaUcPeriod"/>
            </a:pPr>
            <a:r>
              <a:rPr lang="en-US" sz="3200" dirty="0" smtClean="0"/>
              <a:t>None of the above</a:t>
            </a:r>
          </a:p>
        </p:txBody>
      </p:sp>
      <p:pic>
        <p:nvPicPr>
          <p:cNvPr id="6" name="Content Placeholder 5" descr="Image of a hand with chalk writing &quot;Do you know?&quot; on a dark blue chalkboard" title="Placeholder Image - Do you know?"/>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4819" y="2869089"/>
            <a:ext cx="4438606"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125</a:t>
            </a:fld>
            <a:endParaRPr lang="en-US" dirty="0"/>
          </a:p>
        </p:txBody>
      </p:sp>
    </p:spTree>
    <p:extLst>
      <p:ext uri="{BB962C8B-B14F-4D97-AF65-F5344CB8AC3E}">
        <p14:creationId xmlns:p14="http://schemas.microsoft.com/office/powerpoint/2010/main" val="257424065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time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For more information:</a:t>
            </a:r>
          </a:p>
          <a:p>
            <a:pPr lvl="1"/>
            <a:r>
              <a:rPr lang="en-US" dirty="0" smtClean="0"/>
              <a:t>Beth Rutkowski: </a:t>
            </a:r>
            <a:r>
              <a:rPr lang="en-US" dirty="0" smtClean="0">
                <a:hlinkClick r:id="rId3" tooltip="Beth Rutkowski's email address"/>
              </a:rPr>
              <a:t>brutkowski@mednet.ucla.edu</a:t>
            </a:r>
            <a:endParaRPr lang="en-US" dirty="0" smtClean="0"/>
          </a:p>
          <a:p>
            <a:pPr lvl="1"/>
            <a:r>
              <a:rPr lang="en-US" dirty="0" smtClean="0"/>
              <a:t>Thomas E. Freese: </a:t>
            </a:r>
            <a:r>
              <a:rPr lang="en-US" dirty="0" smtClean="0">
                <a:hlinkClick r:id="rId4" tooltip="Tom Freese's email address"/>
              </a:rPr>
              <a:t>tfreese@mednet.ucla.edu</a:t>
            </a:r>
            <a:endParaRPr lang="en-US" dirty="0" smtClean="0"/>
          </a:p>
          <a:p>
            <a:pPr lvl="1"/>
            <a:r>
              <a:rPr lang="en-US" dirty="0" smtClean="0"/>
              <a:t>Tom Donohoe: </a:t>
            </a:r>
            <a:r>
              <a:rPr lang="en-US" dirty="0" smtClean="0">
                <a:hlinkClick r:id="rId5" tooltip="Tom Donohoe's email address"/>
              </a:rPr>
              <a:t>tdonohoe@mednet.ucla.edu</a:t>
            </a:r>
            <a:endParaRPr lang="en-US" dirty="0" smtClean="0"/>
          </a:p>
          <a:p>
            <a:pPr lvl="1"/>
            <a:r>
              <a:rPr lang="en-US" dirty="0" smtClean="0"/>
              <a:t>Pacific Southwest ATTC: </a:t>
            </a:r>
            <a:r>
              <a:rPr lang="en-US" dirty="0" smtClean="0">
                <a:hlinkClick r:id="rId6" tooltip="PSATTC website"/>
              </a:rPr>
              <a:t>http://www.psattc.org</a:t>
            </a:r>
            <a:endParaRPr lang="en-US" dirty="0" smtClean="0"/>
          </a:p>
          <a:p>
            <a:pPr lvl="1"/>
            <a:r>
              <a:rPr lang="en-US" dirty="0" smtClean="0"/>
              <a:t>Pacific AETC website: </a:t>
            </a:r>
            <a:r>
              <a:rPr lang="en-US" dirty="0">
                <a:hlinkClick r:id="rId7" tooltip="Pacific AETC website"/>
              </a:rPr>
              <a:t>http://paetc.org/</a:t>
            </a:r>
            <a:endParaRPr lang="en-US" dirty="0" smtClean="0"/>
          </a:p>
          <a:p>
            <a:pPr lvl="1"/>
            <a:r>
              <a:rPr lang="en-US" dirty="0" smtClean="0"/>
              <a:t>PAETC online course site: </a:t>
            </a:r>
            <a:r>
              <a:rPr lang="en-US" dirty="0">
                <a:hlinkClick r:id="rId8" tooltip="PAETC Learning Management Site"/>
              </a:rPr>
              <a:t>https://hivtrainingcdu.remote-learner.net</a:t>
            </a:r>
            <a:r>
              <a:rPr lang="en-US" dirty="0" smtClean="0">
                <a:hlinkClick r:id="rId8" tooltip="PAETC Learning Management Site"/>
              </a:rPr>
              <a:t>/</a:t>
            </a:r>
            <a:endParaRPr lang="en-US" dirty="0" smtClean="0"/>
          </a:p>
          <a:p>
            <a:pPr lvl="1"/>
            <a:r>
              <a:rPr lang="en-US" dirty="0" smtClean="0"/>
              <a:t>MINT website: </a:t>
            </a:r>
            <a:r>
              <a:rPr lang="en-US" dirty="0" smtClean="0">
                <a:hlinkClick r:id="rId9" tooltip="MINT Website"/>
              </a:rPr>
              <a:t>http://www.motivationalinterview.org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126</a:t>
            </a:fld>
            <a:endParaRPr lang="en-US" dirty="0"/>
          </a:p>
        </p:txBody>
      </p:sp>
    </p:spTree>
    <p:extLst>
      <p:ext uri="{BB962C8B-B14F-4D97-AF65-F5344CB8AC3E}">
        <p14:creationId xmlns:p14="http://schemas.microsoft.com/office/powerpoint/2010/main" val="493913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are A few more key terms</a:t>
            </a:r>
            <a:endParaRPr lang="en-US" dirty="0"/>
          </a:p>
        </p:txBody>
      </p:sp>
      <p:sp>
        <p:nvSpPr>
          <p:cNvPr id="3" name="Content Placeholder 2"/>
          <p:cNvSpPr>
            <a:spLocks noGrp="1"/>
          </p:cNvSpPr>
          <p:nvPr>
            <p:ph idx="1"/>
          </p:nvPr>
        </p:nvSpPr>
        <p:spPr>
          <a:xfrm>
            <a:off x="581192" y="2461852"/>
            <a:ext cx="11029615" cy="3678303"/>
          </a:xfrm>
        </p:spPr>
        <p:txBody>
          <a:bodyPr>
            <a:noAutofit/>
          </a:bodyPr>
          <a:lstStyle/>
          <a:p>
            <a:r>
              <a:rPr lang="en-US" sz="3000" dirty="0" smtClean="0">
                <a:solidFill>
                  <a:schemeClr val="accent2"/>
                </a:solidFill>
              </a:rPr>
              <a:t>Harmful drinking</a:t>
            </a:r>
            <a:r>
              <a:rPr lang="en-US" sz="3000" dirty="0" smtClean="0"/>
              <a:t>: alcohol consumption that results in adverse events (e.g., physical/psychological harm)</a:t>
            </a:r>
          </a:p>
          <a:p>
            <a:r>
              <a:rPr lang="en-US" sz="3000" dirty="0" smtClean="0">
                <a:solidFill>
                  <a:schemeClr val="accent2"/>
                </a:solidFill>
              </a:rPr>
              <a:t>Binge </a:t>
            </a:r>
            <a:r>
              <a:rPr lang="en-US" sz="3000" dirty="0">
                <a:solidFill>
                  <a:schemeClr val="accent2"/>
                </a:solidFill>
              </a:rPr>
              <a:t>d</a:t>
            </a:r>
            <a:r>
              <a:rPr lang="en-US" sz="3000" dirty="0" smtClean="0">
                <a:solidFill>
                  <a:schemeClr val="accent2"/>
                </a:solidFill>
              </a:rPr>
              <a:t>rinking</a:t>
            </a:r>
            <a:r>
              <a:rPr lang="en-US" sz="3000" dirty="0" smtClean="0"/>
              <a:t>: a pattern of drinking that brings a person’s blood alcohol concentration (BAC) to 0.08 grams percent or above; usually happens when men consume 5+ drinks or women consume 4+ drinks in ~2 hours</a:t>
            </a:r>
          </a:p>
          <a:p>
            <a:r>
              <a:rPr lang="en-US" sz="3000" dirty="0" smtClean="0">
                <a:solidFill>
                  <a:schemeClr val="accent2"/>
                </a:solidFill>
              </a:rPr>
              <a:t>Alcohol Use Disorder</a:t>
            </a:r>
            <a:r>
              <a:rPr lang="en-US" sz="3000" dirty="0" smtClean="0"/>
              <a:t>: a </a:t>
            </a:r>
            <a:r>
              <a:rPr lang="en-US" sz="3000" dirty="0"/>
              <a:t>chronic relapsing brain disease characterized by compulsive alcohol use, loss of control over alcohol intake, and a negative emotional state when not </a:t>
            </a:r>
            <a:r>
              <a:rPr lang="en-US" sz="3000" dirty="0" smtClean="0"/>
              <a:t>using</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435104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define risk?</a:t>
            </a:r>
            <a:endParaRPr lang="en-US" dirty="0"/>
          </a:p>
        </p:txBody>
      </p:sp>
      <p:pic>
        <p:nvPicPr>
          <p:cNvPr id="8" name="Content Placeholder 7" descr="Image that describes the low-risk drinking limits for men and women. Men should drink no more than 4 drings on any day or 14 drinks per week. Women should drink no more than 3 drinks on any day or 7 drinks per week." title="What's &quot;low-risk&quot; drinking for AU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3932" y="2215208"/>
            <a:ext cx="8344135" cy="3641077"/>
          </a:xfrm>
        </p:spPr>
      </p:pic>
      <p:sp>
        <p:nvSpPr>
          <p:cNvPr id="10" name="Footer Placeholder 9"/>
          <p:cNvSpPr>
            <a:spLocks noGrp="1"/>
          </p:cNvSpPr>
          <p:nvPr>
            <p:ph type="ftr" sz="quarter" idx="11"/>
          </p:nvPr>
        </p:nvSpPr>
        <p:spPr>
          <a:xfrm>
            <a:off x="88823" y="6363050"/>
            <a:ext cx="6917210" cy="365125"/>
          </a:xfrm>
        </p:spPr>
        <p:txBody>
          <a:bodyPr/>
          <a:lstStyle/>
          <a:p>
            <a:r>
              <a:rPr lang="en-US" dirty="0" smtClean="0"/>
              <a:t>SOURCE: NIAAA (2019). Rethinking Drinking: Alcohol and Your Health.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143902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standard drink?</a:t>
            </a:r>
            <a:endParaRPr lang="en-US" dirty="0"/>
          </a:p>
        </p:txBody>
      </p:sp>
      <p:pic>
        <p:nvPicPr>
          <p:cNvPr id="6" name="Content Placeholder 5" descr="This image portrays a series of images of alcoholic beverages, including a 12-oz of regular beer, an 8-9-oz glass of malt liquor, a 5-oz glass of table wine, a 3-4-oz glass of fortified wine, a 2-3-oz glass of a cordial/liqueur, a 1.5-oz glass of brandy/cognac, and a 1.5-oz glass of 80-proof distilled spirit. Below each image is the ABV." title="What is a &quot;standard&quot; dri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4808" y="2181225"/>
            <a:ext cx="7562383" cy="3678238"/>
          </a:xfrm>
        </p:spPr>
      </p:pic>
      <p:sp>
        <p:nvSpPr>
          <p:cNvPr id="7" name="Footer Placeholder 6"/>
          <p:cNvSpPr>
            <a:spLocks noGrp="1"/>
          </p:cNvSpPr>
          <p:nvPr>
            <p:ph type="ftr" sz="quarter" idx="11"/>
          </p:nvPr>
        </p:nvSpPr>
        <p:spPr/>
        <p:txBody>
          <a:bodyPr/>
          <a:lstStyle/>
          <a:p>
            <a:r>
              <a:rPr lang="en-US" dirty="0" smtClean="0"/>
              <a:t>SOURCE: NIAAA (2019). Rethinking Drinking: Alcohol and Your Health.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50256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Part 1 – Mechanism of action and acute and chronic effects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609308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How does alcohol produce intoxication?</a:t>
            </a:r>
            <a:endParaRPr lang="en-US" dirty="0"/>
          </a:p>
        </p:txBody>
      </p:sp>
      <p:pic>
        <p:nvPicPr>
          <p:cNvPr id="2" name="2-Minute Neuroscience_ Alcohol-1D2uyrNcGuo_x264" descr="This brief, 2-minute video explains the mechanism of action of alcohol. How alcohol acts on the central nervous system to produce intoxication is still poorly understood. In this video, the narrator summarizes current perspectives on the neural effects of alcohol, emphasizing its recognized actions on GABA and glutamate receptors along with some of its systemic effects.&#10;&#10;Video Source: https://www.youtube.com/watch?v=1D2uyrNcGuo.&#10;&#10;TRANSCRIPT: &#10;Welcome to 2 minute neuroscience, where I explain neuroscience topics in 2 minutes or less. In this installment I will discuss alcohol. How alcohol acts in the central nervous system is still poorly understood. Two of the best known effects of alcohol, however, are its actions on GABA and glutamate receptors. Alcohol increases GABA activity at a subtype of the GABA receptor known as GABAa. The mechanism by which this occurs is still not clear, but it is thought that alcohol may act as a positive allosteric modulator, meaning it binds to a site on the receptor that is separate from where GABA binds, and increases the effect GABA has when it binds to the receptor itself. The immediate effect of this action typically is the inhibition of neural firing. Alcohol also inhibits the activity of glutamate receptors. Again, the mechanism for this is not fully understood but because glutamate is generally excitatory, inhibition by alcohol initially leads to the reduction of neural activity. A long list of other synaptic actions have been linked to alcohol, including (but not limited to): activation of serotonin receptors, enhancement of glycine receptor function, inhibition of adenosine reuptake, inhibition of calcium channels, activation of potassium channels, and modulation of nicotinic acetylcholine receptor function. It’s not clear, however, how relevant each of these effects are to the human use of alcohol. There are also some large-scale effects associated with alcohol. For example, alcohol stimulates dopamine transmission in the mesolimbic dopamine pathway--an action thought to be associated with the reinforcement of alcohol consumption. Alcohol affects motor coordination and balance, potentially in part through its influence on neurons in the cerebellum. And it inhibits long-term potentiation and other mechanisms of synaptic plasticity in the hippocampus, which may contribute to its memory-disrupting effects." title="2-Minute Neuroscience: Alcoho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67070" y="2171176"/>
            <a:ext cx="5518150" cy="3678238"/>
          </a:xfrm>
        </p:spPr>
      </p:pic>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4714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Four main neurotransmitters are relevant to alcohol (1)</a:t>
            </a:r>
            <a:endParaRPr lang="en-US" dirty="0"/>
          </a:p>
        </p:txBody>
      </p:sp>
      <p:graphicFrame>
        <p:nvGraphicFramePr>
          <p:cNvPr id="7" name="Content Placeholder 6" descr="This diagram shows two of the four main neurotransmitters relevant to alcohol. On the left hand side of hte diagram are two dark blue rounded rectangular boxes. And on the right, are two light gray right pointing arrows. Endogenous opioids deaden pain and cause euphoria. Dopamine makes you happy." title="Endogenous Opioids and Dopamine DIagram"/>
          <p:cNvGraphicFramePr>
            <a:graphicFrameLocks noGrp="1"/>
          </p:cNvGraphicFramePr>
          <p:nvPr>
            <p:ph idx="1"/>
            <p:extLst>
              <p:ext uri="{D42A27DB-BD31-4B8C-83A1-F6EECF244321}">
                <p14:modId xmlns:p14="http://schemas.microsoft.com/office/powerpoint/2010/main" val="1844462104"/>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800429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Four main neurotransmitters are relevant to alcohol (2)</a:t>
            </a:r>
            <a:endParaRPr lang="en-US" dirty="0"/>
          </a:p>
        </p:txBody>
      </p:sp>
      <p:graphicFrame>
        <p:nvGraphicFramePr>
          <p:cNvPr id="7" name="Content Placeholder 6" descr="This diagram shows the other two of the four main neurotransmitters relevant to alcohol. On the left hand side of hte diagram are two dark blue rounded rectangular boxes. And on the right, are two light gray right pointing arrows. Glutamate is the excitatory neurotransmitter that speeds you up. GABA is the inhibitory neurotransmitter that slows you down." title="Glutamate and GABA Diagram"/>
          <p:cNvGraphicFramePr>
            <a:graphicFrameLocks noGrp="1"/>
          </p:cNvGraphicFramePr>
          <p:nvPr>
            <p:ph idx="1"/>
            <p:extLst>
              <p:ext uri="{D42A27DB-BD31-4B8C-83A1-F6EECF244321}">
                <p14:modId xmlns:p14="http://schemas.microsoft.com/office/powerpoint/2010/main" val="75011123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3788204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collaborators</a:t>
            </a:r>
            <a:endParaRPr lang="en-US" dirty="0"/>
          </a:p>
        </p:txBody>
      </p:sp>
      <p:sp>
        <p:nvSpPr>
          <p:cNvPr id="3" name="Content Placeholder 2"/>
          <p:cNvSpPr>
            <a:spLocks noGrp="1"/>
          </p:cNvSpPr>
          <p:nvPr>
            <p:ph sz="half" idx="1"/>
          </p:nvPr>
        </p:nvSpPr>
        <p:spPr>
          <a:xfrm>
            <a:off x="470660" y="2483138"/>
            <a:ext cx="8196798" cy="3957855"/>
          </a:xfrm>
        </p:spPr>
        <p:txBody>
          <a:bodyPr>
            <a:noAutofit/>
          </a:bodyPr>
          <a:lstStyle/>
          <a:p>
            <a:r>
              <a:rPr lang="en-US" sz="3200" dirty="0"/>
              <a:t>Charles R. Drew University of Medicine and Science</a:t>
            </a:r>
          </a:p>
          <a:p>
            <a:r>
              <a:rPr lang="en-US" sz="3200" dirty="0" smtClean="0"/>
              <a:t>Pacific AIDS Education and Training Center – LA Region </a:t>
            </a:r>
          </a:p>
          <a:p>
            <a:r>
              <a:rPr lang="en-US" sz="3200" dirty="0"/>
              <a:t>UCLA Integrated Substance Abuse Programs</a:t>
            </a:r>
          </a:p>
          <a:p>
            <a:r>
              <a:rPr lang="en-US" sz="3200" dirty="0" smtClean="0"/>
              <a:t>Pacific Southwest Addiction Technology Transfer Center – HHS Region 9</a:t>
            </a:r>
          </a:p>
        </p:txBody>
      </p:sp>
      <p:pic>
        <p:nvPicPr>
          <p:cNvPr id="13" name="Content Placeholder 12" descr="CDU logo - black circle with gold writing" title="CDU log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25357" y="2254438"/>
            <a:ext cx="1023710" cy="1023710"/>
          </a:xfrm>
        </p:spPr>
      </p:pic>
      <p:pic>
        <p:nvPicPr>
          <p:cNvPr id="15" name="Picture 14" descr="PAETC logo - red ribbon with blue writing" title="PAETC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312" y="3590400"/>
            <a:ext cx="1755800" cy="664522"/>
          </a:xfrm>
          <a:prstGeom prst="rect">
            <a:avLst/>
          </a:prstGeom>
        </p:spPr>
      </p:pic>
      <p:pic>
        <p:nvPicPr>
          <p:cNvPr id="14" name="Picture 13" descr="UCLA logo - white writing with blue box" title="UCLA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392" y="4567174"/>
            <a:ext cx="1927640" cy="905387"/>
          </a:xfrm>
          <a:prstGeom prst="rect">
            <a:avLst/>
          </a:prstGeom>
        </p:spPr>
      </p:pic>
      <p:pic>
        <p:nvPicPr>
          <p:cNvPr id="16" name="Picture 15" descr="PSATTC logo - blue and gray writing with shape of three people in a half circle" title="PSATT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5796" y="5784814"/>
            <a:ext cx="1322832" cy="536448"/>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407825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Neuronal activity (1)</a:t>
            </a:r>
            <a:endParaRPr lang="en-US" dirty="0"/>
          </a:p>
        </p:txBody>
      </p:sp>
      <p:graphicFrame>
        <p:nvGraphicFramePr>
          <p:cNvPr id="5" name="Content Placeholder 4" descr="This is a diagram of the first process involved in alcohol's mechanism of action. The diagram includes four rounded rectangular boxes with small gray right-facing arrows in between each box. First, alcohol is used. Next, endogenous opioids are released into the pleasure centers of the brain. Then, in response to this increased endogenous opioid activity, dopamine is released. Lastly, dopamine makes the drinker feel good. This reinforces the behavior and increases the likelihood that it will recur." title="Alcohol Neuronal Activity (1)"/>
          <p:cNvGraphicFramePr>
            <a:graphicFrameLocks noGrp="1"/>
          </p:cNvGraphicFramePr>
          <p:nvPr>
            <p:ph idx="1"/>
            <p:extLst>
              <p:ext uri="{D42A27DB-BD31-4B8C-83A1-F6EECF244321}">
                <p14:modId xmlns:p14="http://schemas.microsoft.com/office/powerpoint/2010/main" val="194572549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910495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Neuronal activity (2)</a:t>
            </a:r>
            <a:endParaRPr lang="en-US" dirty="0"/>
          </a:p>
        </p:txBody>
      </p:sp>
      <p:graphicFrame>
        <p:nvGraphicFramePr>
          <p:cNvPr id="5" name="Content Placeholder 4" descr="This is a diagram of the second, simultanous process involved in alcohol's mechanism of action. The diagram includes three rounded rectangular boxes with small gray right-facing arrows in between each box. First, GABA is increased, slowing the brain down. Next, over time, the brain reacts to the over-abundance of GABA by creating more receptors for glutamate. Lastly, the increased effect of glutamate energizes the system and restores balance. " title="Alcohol Neuronal Activity (2)"/>
          <p:cNvGraphicFramePr>
            <a:graphicFrameLocks noGrp="1"/>
          </p:cNvGraphicFramePr>
          <p:nvPr>
            <p:ph idx="1"/>
            <p:extLst>
              <p:ext uri="{D42A27DB-BD31-4B8C-83A1-F6EECF244321}">
                <p14:modId xmlns:p14="http://schemas.microsoft.com/office/powerpoint/2010/main" val="2015384772"/>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176200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8745" y="925967"/>
            <a:ext cx="11393673" cy="772204"/>
          </a:xfrm>
        </p:spPr>
        <p:txBody>
          <a:bodyPr>
            <a:noAutofit/>
          </a:bodyPr>
          <a:lstStyle/>
          <a:p>
            <a:r>
              <a:rPr lang="en-US" dirty="0" smtClean="0"/>
              <a:t>The Excitatory and Inhibitory Balance (1)</a:t>
            </a:r>
            <a:endParaRPr lang="en-US" dirty="0"/>
          </a:p>
        </p:txBody>
      </p:sp>
      <p:sp>
        <p:nvSpPr>
          <p:cNvPr id="8" name="Oval 7" descr="Dark blue circle on left-side of slide, representing GABA, the inhibitory neurotransmitter&#10;&#10;GABA is the brain’s main inhibitory neuron.  When it is stimulated, the brain slows down.  For instance, when you are relaxing in the evening and start to get sleepy, GABA is beginning to surge forward preparing you to sleep.&#10;&#10;Glutamate is the major excitatory neuron.  Glutamate surges to alert the brain of the need for increased activity making neurotransmitters ready to fire.  &#10;&#10;GABA and Glutamate should work in balance with each other, so that one or the other surges forward depending on need, maintaining function and overall balance in the brain.&#10;&#10;[Click once to move animation forward] When alcohol is introduced, it causes a surge in GABA and with repeated drinks, the glutamate system becomes less able to keep up and maintain balance.&#10;&#10;Over time, as alcohol continues to be consumed, the brain’s compensatory mechanisms kick in an and works to restore balance by creating more [upregulating] glutamate [NMDA] receptors. &#10;&#10;[Click once to move animation forward] This restores balance again.&#10;&#10;[Advance to next slide]&#10;" title="The Excitatory and Inhibitory Balance (1)"/>
          <p:cNvSpPr/>
          <p:nvPr/>
        </p:nvSpPr>
        <p:spPr>
          <a:xfrm>
            <a:off x="2472025" y="2362200"/>
            <a:ext cx="25908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4" name="Title 1"/>
          <p:cNvSpPr txBox="1">
            <a:spLocks/>
          </p:cNvSpPr>
          <p:nvPr/>
        </p:nvSpPr>
        <p:spPr>
          <a:xfrm>
            <a:off x="1524000"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defTabSz="457200">
              <a:lnSpc>
                <a:spcPct val="100000"/>
              </a:lnSpc>
              <a:spcBef>
                <a:spcPts val="0"/>
              </a:spcBef>
            </a:pPr>
            <a:r>
              <a:rPr lang="en-US" sz="2800" dirty="0" smtClean="0">
                <a:solidFill>
                  <a:schemeClr val="tx1"/>
                </a:solidFill>
                <a:latin typeface="Corbel" panose="020B0503020204020204"/>
              </a:rPr>
              <a:t>GABA</a:t>
            </a:r>
            <a:br>
              <a:rPr lang="en-US" sz="2800" dirty="0" smtClean="0">
                <a:solidFill>
                  <a:schemeClr val="tx1"/>
                </a:solidFill>
                <a:latin typeface="Corbel" panose="020B0503020204020204"/>
              </a:rPr>
            </a:br>
            <a:r>
              <a:rPr lang="en-US" sz="1600" dirty="0" smtClean="0">
                <a:solidFill>
                  <a:schemeClr val="tx1"/>
                </a:solidFill>
                <a:latin typeface="Corbel" panose="020B0503020204020204"/>
              </a:rPr>
              <a:t>Inhibitory </a:t>
            </a:r>
            <a:r>
              <a:rPr lang="en-US" sz="1600" dirty="0">
                <a:solidFill>
                  <a:schemeClr val="tx1"/>
                </a:solidFill>
                <a:latin typeface="Corbel" panose="020B0503020204020204"/>
              </a:rPr>
              <a:t>Neurotransmitter</a:t>
            </a:r>
            <a:endParaRPr lang="en-US" sz="2800" dirty="0">
              <a:solidFill>
                <a:schemeClr val="tx1"/>
              </a:solidFill>
              <a:latin typeface="Corbel" panose="020B0503020204020204"/>
            </a:endParaRPr>
          </a:p>
        </p:txBody>
      </p:sp>
      <p:sp>
        <p:nvSpPr>
          <p:cNvPr id="9" name="Oval 8" descr="Light green circle on right-side of slide, representing Glutamate, the excitatory neurotransmitter&#10;&#10;GABA is the brain’s main inhibitory neuron.  When it is stimulated, the brain slows down.  For instance, when you are relaxing in the evening and start to get sleepy, GABA is beginning to surge forward preparing you to sleep.&#10;&#10;Glutamate is the major excitatory neuron.  Glutamate surges to alert the brain of the need for increased activity making neurotransmitters ready to fire.  &#10;&#10;GABA and Glutamate should work in balance with each other, so that one or the other surges forward depending on need, maintaining function and overall balance in the brain.&#10;&#10;[Click once to move animation forward] When alcohol is introduced, it causes a surge in GABA and with repeated drinks, the glutamate system becomes less able to keep up and maintain balance.&#10;&#10;Over time, as alcohol continues to be consumed, the brain’s compensatory mechanisms kick in an and works to restore balance by creating more [upregulating] glutamate [NMDA] receptors. &#10;&#10;[Click once to move animation forward] This restores balance again.&#10;&#10;[Advance to next slide]&#10;" title="The Excitatory and Inhibitory Balance (1)"/>
          <p:cNvSpPr/>
          <p:nvPr/>
        </p:nvSpPr>
        <p:spPr>
          <a:xfrm>
            <a:off x="7119008" y="2362200"/>
            <a:ext cx="2590800" cy="2590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5" name="Title 1"/>
          <p:cNvSpPr txBox="1">
            <a:spLocks/>
          </p:cNvSpPr>
          <p:nvPr/>
        </p:nvSpPr>
        <p:spPr>
          <a:xfrm>
            <a:off x="6129793"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a:r>
              <a:rPr lang="en-US" sz="2800" dirty="0">
                <a:solidFill>
                  <a:schemeClr val="tx1"/>
                </a:solidFill>
                <a:latin typeface="Corbel" panose="020B0503020204020204"/>
              </a:rPr>
              <a:t>Glutamate</a:t>
            </a:r>
            <a:br>
              <a:rPr lang="en-US" sz="2800" dirty="0">
                <a:solidFill>
                  <a:schemeClr val="tx1"/>
                </a:solidFill>
                <a:latin typeface="Corbel" panose="020B0503020204020204"/>
              </a:rPr>
            </a:br>
            <a:r>
              <a:rPr lang="en-US" sz="1600" dirty="0">
                <a:solidFill>
                  <a:schemeClr val="tx1"/>
                </a:solidFill>
                <a:latin typeface="Corbel" panose="020B0503020204020204"/>
              </a:rPr>
              <a:t>Excitatory Neurotransmitter</a:t>
            </a:r>
            <a:endParaRPr lang="en-US" sz="2800" dirty="0">
              <a:solidFill>
                <a:schemeClr val="tx1"/>
              </a:solidFill>
              <a:latin typeface="Corbel" panose="020B0503020204020204"/>
            </a:endParaRPr>
          </a:p>
        </p:txBody>
      </p:sp>
      <p:pic>
        <p:nvPicPr>
          <p:cNvPr id="7" name="Picture 6" descr="Image of a pint-sized beer in middle of slide" title="The Excitatory and Inhibitory Balance (1)"/>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621867" y="1801922"/>
            <a:ext cx="948266" cy="1600200"/>
          </a:xfrm>
          <a:prstGeom prst="rect">
            <a:avLst/>
          </a:prstGeom>
        </p:spPr>
      </p:pic>
      <p:sp>
        <p:nvSpPr>
          <p:cNvPr id="10" name="Slide Number Placeholder 3"/>
          <p:cNvSpPr>
            <a:spLocks noGrp="1"/>
          </p:cNvSpPr>
          <p:nvPr>
            <p:ph type="sldNum" sz="quarter" idx="12"/>
          </p:nvPr>
        </p:nvSpPr>
        <p:spPr>
          <a:xfrm>
            <a:off x="10860052" y="6321262"/>
            <a:ext cx="1052510" cy="365125"/>
          </a:xfrm>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1005863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8"/>
                                        </p:tgtEl>
                                      </p:cBhvr>
                                      <p:by x="133000" y="133000"/>
                                    </p:animScale>
                                  </p:childTnLst>
                                </p:cTn>
                              </p:par>
                              <p:par>
                                <p:cTn id="14" presetID="6" presetClass="emph" presetSubtype="0" fill="hold" grpId="0" nodeType="withEffect">
                                  <p:stCondLst>
                                    <p:cond delay="0"/>
                                  </p:stCondLst>
                                  <p:childTnLst>
                                    <p:animScale>
                                      <p:cBhvr>
                                        <p:cTn id="15" dur="2000" fill="hold"/>
                                        <p:tgtEl>
                                          <p:spTgt spid="9"/>
                                        </p:tgtEl>
                                      </p:cBhvr>
                                      <p:by x="67000" y="67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2000" fill="hold"/>
                                        <p:tgtEl>
                                          <p:spTgt spid="8"/>
                                        </p:tgtEl>
                                      </p:cBhvr>
                                      <p:by x="75000" y="75000"/>
                                    </p:animScale>
                                  </p:childTnLst>
                                </p:cTn>
                              </p:par>
                              <p:par>
                                <p:cTn id="20" presetID="6" presetClass="emph" presetSubtype="0" fill="hold" grpId="1" nodeType="withEffect">
                                  <p:stCondLst>
                                    <p:cond delay="0"/>
                                  </p:stCondLst>
                                  <p:childTnLst>
                                    <p:animScale>
                                      <p:cBhvr>
                                        <p:cTn id="21"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8125" y="784080"/>
            <a:ext cx="11318644" cy="946482"/>
          </a:xfrm>
        </p:spPr>
        <p:txBody>
          <a:bodyPr>
            <a:noAutofit/>
          </a:bodyPr>
          <a:lstStyle/>
          <a:p>
            <a:r>
              <a:rPr lang="en-US" dirty="0" smtClean="0"/>
              <a:t>The Excitatory and Inhibitory Balance (2)</a:t>
            </a:r>
            <a:endParaRPr lang="en-US" dirty="0"/>
          </a:p>
        </p:txBody>
      </p:sp>
      <p:sp>
        <p:nvSpPr>
          <p:cNvPr id="8" name="Oval 7" descr="Dark blue circle on left-side of slide, representing GABA, the inhibitory neurotransmitter&#10;&#10;Now in order to feel that intoxicating feeling, more alcohol needs to be consumed. [Click once to move animation forward]  &#10;&#10;This again results in a surge in GABA, [click once to move animation forward] overwhelming the glutamate system again.  &#10;&#10;This process repeating over time results in what we know as tolerance. You will hear more about tolerance on slide 24.&#10;&#10;The compensatory mechanisms continue, [click once to move animation forward] more glutamate [NMDA] receptors are again added to system and balance is again restored.&#10;&#10;[Advance to next slide]&#10;&#10;" title="The Excitatory and Inhibitory Balance (2)"/>
          <p:cNvSpPr/>
          <p:nvPr/>
        </p:nvSpPr>
        <p:spPr>
          <a:xfrm>
            <a:off x="2472025" y="2362200"/>
            <a:ext cx="25908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4" name="Title 1"/>
          <p:cNvSpPr txBox="1">
            <a:spLocks/>
          </p:cNvSpPr>
          <p:nvPr/>
        </p:nvSpPr>
        <p:spPr>
          <a:xfrm>
            <a:off x="1524000"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defTabSz="457200">
              <a:lnSpc>
                <a:spcPct val="100000"/>
              </a:lnSpc>
              <a:spcBef>
                <a:spcPts val="0"/>
              </a:spcBef>
            </a:pPr>
            <a:r>
              <a:rPr lang="en-US" sz="2800" dirty="0">
                <a:solidFill>
                  <a:schemeClr val="tx1"/>
                </a:solidFill>
                <a:latin typeface="Corbel" panose="020B0503020204020204"/>
              </a:rPr>
              <a:t>GABA</a:t>
            </a:r>
            <a:br>
              <a:rPr lang="en-US" sz="2800" dirty="0">
                <a:solidFill>
                  <a:schemeClr val="tx1"/>
                </a:solidFill>
                <a:latin typeface="Corbel" panose="020B0503020204020204"/>
              </a:rPr>
            </a:br>
            <a:r>
              <a:rPr lang="en-US" sz="1600" dirty="0">
                <a:solidFill>
                  <a:schemeClr val="tx1"/>
                </a:solidFill>
                <a:latin typeface="Corbel" panose="020B0503020204020204"/>
              </a:rPr>
              <a:t>Inhibitory Neurotransmitter</a:t>
            </a:r>
            <a:endParaRPr lang="en-US" sz="2800" dirty="0">
              <a:solidFill>
                <a:schemeClr val="tx1"/>
              </a:solidFill>
              <a:latin typeface="Corbel" panose="020B0503020204020204"/>
            </a:endParaRPr>
          </a:p>
        </p:txBody>
      </p:sp>
      <p:sp>
        <p:nvSpPr>
          <p:cNvPr id="9" name="Oval 8" descr="Light green circle on right-side of slide, representing Glutamate, the excitatory neurotransmitter&#10;&#10;Now in order to feel that intoxicating feeling, more alcohol needs to be consumed. [Click once to move animation forward]  &#10;&#10;This again results in a surge in GABA, [click once to move animation forward] overwhelming the glutamate system again.  &#10;&#10;This process repeating over time results in what we know as tolerance. You will hear more about tolerance on slide 24.&#10;&#10;The compensatory mechanisms continue, [click once to move animation forward] more glutamate [NMDA] receptors are again added to system and balance is again restored.&#10;&#10;[Advance to next slide]&#10;&#10;" title="The Excitatory and Inhibitory Balance (2)"/>
          <p:cNvSpPr/>
          <p:nvPr/>
        </p:nvSpPr>
        <p:spPr>
          <a:xfrm>
            <a:off x="7119008" y="2362200"/>
            <a:ext cx="2590800" cy="2590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5" name="Title 1"/>
          <p:cNvSpPr txBox="1">
            <a:spLocks/>
          </p:cNvSpPr>
          <p:nvPr/>
        </p:nvSpPr>
        <p:spPr>
          <a:xfrm>
            <a:off x="6129793"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a:r>
              <a:rPr lang="en-US" sz="2800" dirty="0">
                <a:solidFill>
                  <a:schemeClr val="tx1"/>
                </a:solidFill>
                <a:latin typeface="Corbel" panose="020B0503020204020204"/>
              </a:rPr>
              <a:t>Glutamate</a:t>
            </a:r>
            <a:br>
              <a:rPr lang="en-US" sz="2800" dirty="0">
                <a:solidFill>
                  <a:schemeClr val="tx1"/>
                </a:solidFill>
                <a:latin typeface="Corbel" panose="020B0503020204020204"/>
              </a:rPr>
            </a:br>
            <a:r>
              <a:rPr lang="en-US" sz="1600" dirty="0">
                <a:solidFill>
                  <a:schemeClr val="tx1"/>
                </a:solidFill>
                <a:latin typeface="Corbel" panose="020B0503020204020204"/>
              </a:rPr>
              <a:t>Excitatory Neurotransmitter</a:t>
            </a:r>
            <a:endParaRPr lang="en-US" sz="2800" dirty="0">
              <a:solidFill>
                <a:schemeClr val="tx1"/>
              </a:solidFill>
              <a:latin typeface="Corbel" panose="020B0503020204020204"/>
            </a:endParaRPr>
          </a:p>
        </p:txBody>
      </p:sp>
      <p:pic>
        <p:nvPicPr>
          <p:cNvPr id="7" name="Picture 6" descr="Image of a pint-sized beer in middle of slide" title="The Excitatory and Inhibitory Balance (2)"/>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574278" y="1780802"/>
            <a:ext cx="948266" cy="1600200"/>
          </a:xfrm>
          <a:prstGeom prst="rect">
            <a:avLst/>
          </a:prstGeom>
        </p:spPr>
      </p:pic>
      <p:pic>
        <p:nvPicPr>
          <p:cNvPr id="11" name="Picture 10" descr="Image of a pint-sized beer in middle of slide" title="The Excitatory and Inhibitory Balance (2)"/>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6012404" y="2062348"/>
            <a:ext cx="948266" cy="1600200"/>
          </a:xfrm>
          <a:prstGeom prst="rect">
            <a:avLst/>
          </a:prstGeom>
        </p:spPr>
      </p:pic>
      <p:pic>
        <p:nvPicPr>
          <p:cNvPr id="12" name="Picture 11" descr="Image of a pint-sized beer in middle of slide" title="The Excitatory and Inhibitory Balance (2)"/>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113065" y="2062348"/>
            <a:ext cx="948266" cy="1600200"/>
          </a:xfrm>
          <a:prstGeom prst="rect">
            <a:avLst/>
          </a:prstGeom>
        </p:spPr>
      </p:pic>
      <p:pic>
        <p:nvPicPr>
          <p:cNvPr id="16" name="Picture 15" descr="Image of a pint-sized beer in middle of slide" title="The Excitatory and Inhibitory Balance (2)"/>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566005" y="2649910"/>
            <a:ext cx="948266" cy="1600200"/>
          </a:xfrm>
          <a:prstGeom prst="rect">
            <a:avLst/>
          </a:prstGeom>
        </p:spPr>
      </p:pic>
      <p:sp>
        <p:nvSpPr>
          <p:cNvPr id="13" name="Slide Number Placeholder 3"/>
          <p:cNvSpPr>
            <a:spLocks noGrp="1"/>
          </p:cNvSpPr>
          <p:nvPr>
            <p:ph type="sldNum" sz="quarter" idx="12"/>
          </p:nvPr>
        </p:nvSpPr>
        <p:spPr>
          <a:xfrm>
            <a:off x="10860052" y="6321262"/>
            <a:ext cx="1052510" cy="365125"/>
          </a:xfrm>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1486111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8"/>
                                        </p:tgtEl>
                                      </p:cBhvr>
                                      <p:by x="133000" y="133000"/>
                                    </p:animScale>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0" nodeType="clickEffect">
                                  <p:stCondLst>
                                    <p:cond delay="0"/>
                                  </p:stCondLst>
                                  <p:childTnLst>
                                    <p:animScale>
                                      <p:cBhvr>
                                        <p:cTn id="27" dur="2000" fill="hold"/>
                                        <p:tgtEl>
                                          <p:spTgt spid="9"/>
                                        </p:tgtEl>
                                      </p:cBhvr>
                                      <p:by x="67000" y="67000"/>
                                    </p:animScale>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8"/>
                                        </p:tgtEl>
                                      </p:cBhvr>
                                      <p:by x="75000" y="75000"/>
                                    </p:animScale>
                                  </p:childTnLst>
                                </p:cTn>
                              </p:par>
                              <p:par>
                                <p:cTn id="32" presetID="6" presetClass="emph" presetSubtype="0" fill="hold" grpId="1" nodeType="withEffect">
                                  <p:stCondLst>
                                    <p:cond delay="0"/>
                                  </p:stCondLst>
                                  <p:childTnLst>
                                    <p:animScale>
                                      <p:cBhvr>
                                        <p:cTn id="3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0777" y="869106"/>
            <a:ext cx="11315988" cy="861456"/>
          </a:xfrm>
        </p:spPr>
        <p:txBody>
          <a:bodyPr>
            <a:noAutofit/>
          </a:bodyPr>
          <a:lstStyle/>
          <a:p>
            <a:r>
              <a:rPr lang="en-US" dirty="0" smtClean="0"/>
              <a:t>The Excitatory and Inhibitory Balance (3)</a:t>
            </a:r>
            <a:endParaRPr lang="en-US" dirty="0"/>
          </a:p>
        </p:txBody>
      </p:sp>
      <p:sp>
        <p:nvSpPr>
          <p:cNvPr id="8" name="Oval 7" descr="Dark blue circle on left-side of slide, representing GABA, the inhibitory neurotransmitter&#10;&#10;Now we have a brain that is held in balance with alcohol boosting GABA, and a supercharged glutamate system with greatly upregulated numbers of glutamate [NMDA] receptors.&#10;&#10;[Click to move animation forward] What happens when a person stops drinking?&#10;&#10;[Click to move animation forward] GABA levels fall to normal or below.  Because there are way too many NMDA receptors that are not being counterbalanced, the brain goes into overdrive and is over excited in many areas.  This leads to the experience of withdrawal such as shakiness, sweating, loss of appetite, agitation, restlessness, irritability, nausea or vomiting, anxiety or nervousness, fast heart rate, tremor, disorientation, headache, insomnia, or seizures.&#10;" title="The Excitatory and Inhibitory Balance (3)"/>
          <p:cNvSpPr/>
          <p:nvPr/>
        </p:nvSpPr>
        <p:spPr>
          <a:xfrm>
            <a:off x="2472025" y="2362200"/>
            <a:ext cx="2590800" cy="259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4" name="Title 1"/>
          <p:cNvSpPr txBox="1">
            <a:spLocks/>
          </p:cNvSpPr>
          <p:nvPr/>
        </p:nvSpPr>
        <p:spPr>
          <a:xfrm>
            <a:off x="1524000"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defTabSz="457200">
              <a:lnSpc>
                <a:spcPct val="100000"/>
              </a:lnSpc>
              <a:spcBef>
                <a:spcPts val="0"/>
              </a:spcBef>
            </a:pPr>
            <a:r>
              <a:rPr lang="en-US" sz="2800" dirty="0">
                <a:solidFill>
                  <a:schemeClr val="tx1"/>
                </a:solidFill>
                <a:latin typeface="Corbel" panose="020B0503020204020204"/>
              </a:rPr>
              <a:t>GABA</a:t>
            </a:r>
            <a:br>
              <a:rPr lang="en-US" sz="2800" dirty="0">
                <a:solidFill>
                  <a:schemeClr val="tx1"/>
                </a:solidFill>
                <a:latin typeface="Corbel" panose="020B0503020204020204"/>
              </a:rPr>
            </a:br>
            <a:r>
              <a:rPr lang="en-US" sz="1600" dirty="0">
                <a:solidFill>
                  <a:schemeClr val="tx1"/>
                </a:solidFill>
                <a:latin typeface="Corbel" panose="020B0503020204020204"/>
              </a:rPr>
              <a:t>Inhibitory Neurotransmitter</a:t>
            </a:r>
            <a:endParaRPr lang="en-US" sz="2800" dirty="0">
              <a:solidFill>
                <a:schemeClr val="tx1"/>
              </a:solidFill>
              <a:latin typeface="Corbel" panose="020B0503020204020204"/>
            </a:endParaRPr>
          </a:p>
        </p:txBody>
      </p:sp>
      <p:sp>
        <p:nvSpPr>
          <p:cNvPr id="9" name="Oval 8" descr="Light green circle on right-side of slide, representing Glutamate, the excitatory neurotransmitter&#10;&#10;Now we have a brain that is held in balance with alcohol boosting GABA, and a supercharged glutamate system with greatly upregulated numbers of glutamate [NMDA] receptors.&#10;&#10;[Click to move animation forward] What happens when a person stops drinking?&#10;&#10;[Click to move animation forward] GABA levels fall to normal or below.  Because there are way too many NMDA receptors that are not being counterbalanced, the brain goes into overdrive and is over excited in many areas.  This leads to the experience of withdrawal such as shakiness, sweating, loss of appetite, agitation, restlessness, irritability, nausea or vomiting, anxiety or nervousness, fast heart rate, tremor, disorientation, headache, insomnia, or seizures.&#10;" title="The Excitatory and Inhibitory Balance (3)"/>
          <p:cNvSpPr/>
          <p:nvPr/>
        </p:nvSpPr>
        <p:spPr>
          <a:xfrm>
            <a:off x="7119008" y="2362200"/>
            <a:ext cx="2590800" cy="25908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sp>
        <p:nvSpPr>
          <p:cNvPr id="15" name="Title 1"/>
          <p:cNvSpPr txBox="1">
            <a:spLocks/>
          </p:cNvSpPr>
          <p:nvPr/>
        </p:nvSpPr>
        <p:spPr>
          <a:xfrm>
            <a:off x="6129793" y="5907092"/>
            <a:ext cx="4555102" cy="8614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pPr algn="ctr"/>
            <a:r>
              <a:rPr lang="en-US" sz="2800" dirty="0">
                <a:solidFill>
                  <a:schemeClr val="tx1"/>
                </a:solidFill>
                <a:latin typeface="Corbel" panose="020B0503020204020204"/>
              </a:rPr>
              <a:t>Glutamate</a:t>
            </a:r>
            <a:br>
              <a:rPr lang="en-US" sz="2800" dirty="0">
                <a:solidFill>
                  <a:schemeClr val="tx1"/>
                </a:solidFill>
                <a:latin typeface="Corbel" panose="020B0503020204020204"/>
              </a:rPr>
            </a:br>
            <a:r>
              <a:rPr lang="en-US" sz="1600" dirty="0">
                <a:solidFill>
                  <a:schemeClr val="tx1"/>
                </a:solidFill>
                <a:latin typeface="Corbel" panose="020B0503020204020204"/>
              </a:rPr>
              <a:t>Excitatory Neurotransmitter</a:t>
            </a:r>
            <a:endParaRPr lang="en-US" sz="2800" dirty="0">
              <a:solidFill>
                <a:schemeClr val="tx1"/>
              </a:solidFill>
              <a:latin typeface="Corbel" panose="020B0503020204020204"/>
            </a:endParaRPr>
          </a:p>
        </p:txBody>
      </p:sp>
      <p:pic>
        <p:nvPicPr>
          <p:cNvPr id="17" name="Picture 16" descr="Image of a pint-sized beer in middle of slide" title="The Excitatory and Inhibitory Balance (3)"/>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578087" y="1774025"/>
            <a:ext cx="948266" cy="1600200"/>
          </a:xfrm>
          <a:prstGeom prst="rect">
            <a:avLst/>
          </a:prstGeom>
        </p:spPr>
      </p:pic>
      <p:pic>
        <p:nvPicPr>
          <p:cNvPr id="11" name="Picture 10" descr="Image of a pint-sized beer in middle of slide" title="The Excitatory and Inhibitory Balance (3)"/>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6016213" y="2055571"/>
            <a:ext cx="948266" cy="1600200"/>
          </a:xfrm>
          <a:prstGeom prst="rect">
            <a:avLst/>
          </a:prstGeom>
        </p:spPr>
      </p:pic>
      <p:pic>
        <p:nvPicPr>
          <p:cNvPr id="12" name="Picture 11" descr="Image of a pint-sized beer in middle of slide" title="The Excitatory and Inhibitory Balance (3)"/>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116874" y="2055571"/>
            <a:ext cx="948266" cy="1600200"/>
          </a:xfrm>
          <a:prstGeom prst="rect">
            <a:avLst/>
          </a:prstGeom>
        </p:spPr>
      </p:pic>
      <p:pic>
        <p:nvPicPr>
          <p:cNvPr id="16" name="Picture 15" descr="Image of a pint-sized beer in middle of slide" title="The Excitatory and Inhibitory Balance (3)"/>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744" l="34396" r="58087"/>
                    </a14:imgEffect>
                  </a14:imgLayer>
                </a14:imgProps>
              </a:ext>
              <a:ext uri="{28A0092B-C50C-407E-A947-70E740481C1C}">
                <a14:useLocalDpi xmlns:a14="http://schemas.microsoft.com/office/drawing/2010/main" val="0"/>
              </a:ext>
            </a:extLst>
          </a:blip>
          <a:srcRect l="33973" t="17746" r="41459" b="15586"/>
          <a:stretch/>
        </p:blipFill>
        <p:spPr>
          <a:xfrm>
            <a:off x="5569814" y="2643133"/>
            <a:ext cx="948266" cy="1600200"/>
          </a:xfrm>
          <a:prstGeom prst="rect">
            <a:avLst/>
          </a:prstGeom>
        </p:spPr>
      </p:pic>
      <p:sp>
        <p:nvSpPr>
          <p:cNvPr id="13" name="Slide Number Placeholder 3"/>
          <p:cNvSpPr>
            <a:spLocks noGrp="1"/>
          </p:cNvSpPr>
          <p:nvPr>
            <p:ph type="sldNum" sz="quarter" idx="12"/>
          </p:nvPr>
        </p:nvSpPr>
        <p:spPr>
          <a:xfrm>
            <a:off x="10860052" y="6321262"/>
            <a:ext cx="1052510" cy="365125"/>
          </a:xfrm>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519960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6" fill="hold"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1+ppt_w/2"/>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2" presetClass="exit" presetSubtype="12" fill="hold" nodeType="afterEffect">
                                  <p:stCondLst>
                                    <p:cond delay="0"/>
                                  </p:stCondLst>
                                  <p:childTnLst>
                                    <p:anim calcmode="lin" valueType="num">
                                      <p:cBhvr additive="base">
                                        <p:cTn id="11" dur="400"/>
                                        <p:tgtEl>
                                          <p:spTgt spid="12"/>
                                        </p:tgtEl>
                                        <p:attrNameLst>
                                          <p:attrName>ppt_x</p:attrName>
                                        </p:attrNameLst>
                                      </p:cBhvr>
                                      <p:tavLst>
                                        <p:tav tm="0">
                                          <p:val>
                                            <p:strVal val="ppt_x"/>
                                          </p:val>
                                        </p:tav>
                                        <p:tav tm="100000">
                                          <p:val>
                                            <p:strVal val="0-ppt_w/2"/>
                                          </p:val>
                                        </p:tav>
                                      </p:tavLst>
                                    </p:anim>
                                    <p:anim calcmode="lin" valueType="num">
                                      <p:cBhvr additive="base">
                                        <p:cTn id="12" dur="400"/>
                                        <p:tgtEl>
                                          <p:spTgt spid="12"/>
                                        </p:tgtEl>
                                        <p:attrNameLst>
                                          <p:attrName>ppt_y</p:attrName>
                                        </p:attrNameLst>
                                      </p:cBhvr>
                                      <p:tavLst>
                                        <p:tav tm="0">
                                          <p:val>
                                            <p:strVal val="ppt_y"/>
                                          </p:val>
                                        </p:tav>
                                        <p:tav tm="100000">
                                          <p:val>
                                            <p:strVal val="1+ppt_h/2"/>
                                          </p:val>
                                        </p:tav>
                                      </p:tavLst>
                                    </p:anim>
                                    <p:set>
                                      <p:cBhvr>
                                        <p:cTn id="13" dur="1" fill="hold">
                                          <p:stCondLst>
                                            <p:cond delay="399"/>
                                          </p:stCondLst>
                                        </p:cTn>
                                        <p:tgtEl>
                                          <p:spTgt spid="12"/>
                                        </p:tgtEl>
                                        <p:attrNameLst>
                                          <p:attrName>style.visibility</p:attrName>
                                        </p:attrNameLst>
                                      </p:cBhvr>
                                      <p:to>
                                        <p:strVal val="hidden"/>
                                      </p:to>
                                    </p:set>
                                  </p:childTnLst>
                                </p:cTn>
                              </p:par>
                            </p:childTnLst>
                          </p:cTn>
                        </p:par>
                        <p:par>
                          <p:cTn id="14" fill="hold">
                            <p:stCondLst>
                              <p:cond delay="900"/>
                            </p:stCondLst>
                            <p:childTnLst>
                              <p:par>
                                <p:cTn id="15" presetID="2" presetClass="exit" presetSubtype="4" fill="hold" nodeType="after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childTnLst>
                          </p:cTn>
                        </p:par>
                        <p:par>
                          <p:cTn id="19" fill="hold">
                            <p:stCondLst>
                              <p:cond delay="1400"/>
                            </p:stCondLst>
                            <p:childTnLst>
                              <p:par>
                                <p:cTn id="20" presetID="2" presetClass="exit" presetSubtype="4" fill="hold" nodeType="afterEffect">
                                  <p:stCondLst>
                                    <p:cond delay="0"/>
                                  </p:stCondLst>
                                  <p:childTnLst>
                                    <p:anim calcmode="lin" valueType="num">
                                      <p:cBhvr additive="base">
                                        <p:cTn id="21" dur="500"/>
                                        <p:tgtEl>
                                          <p:spTgt spid="17"/>
                                        </p:tgtEl>
                                        <p:attrNameLst>
                                          <p:attrName>ppt_x</p:attrName>
                                        </p:attrNameLst>
                                      </p:cBhvr>
                                      <p:tavLst>
                                        <p:tav tm="0">
                                          <p:val>
                                            <p:strVal val="ppt_x"/>
                                          </p:val>
                                        </p:tav>
                                        <p:tav tm="100000">
                                          <p:val>
                                            <p:strVal val="ppt_x"/>
                                          </p:val>
                                        </p:tav>
                                      </p:tavLst>
                                    </p:anim>
                                    <p:anim calcmode="lin" valueType="num">
                                      <p:cBhvr additive="base">
                                        <p:cTn id="22" dur="500"/>
                                        <p:tgtEl>
                                          <p:spTgt spid="17"/>
                                        </p:tgtEl>
                                        <p:attrNameLst>
                                          <p:attrName>ppt_y</p:attrName>
                                        </p:attrNameLst>
                                      </p:cBhvr>
                                      <p:tavLst>
                                        <p:tav tm="0">
                                          <p:val>
                                            <p:strVal val="ppt_y"/>
                                          </p:val>
                                        </p:tav>
                                        <p:tav tm="100000">
                                          <p:val>
                                            <p:strVal val="1+ppt_h/2"/>
                                          </p:val>
                                        </p:tav>
                                      </p:tavLst>
                                    </p:anim>
                                    <p:set>
                                      <p:cBhvr>
                                        <p:cTn id="23" dur="1" fill="hold">
                                          <p:stCondLst>
                                            <p:cond delay="4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0" nodeType="clickEffect">
                                  <p:stCondLst>
                                    <p:cond delay="0"/>
                                  </p:stCondLst>
                                  <p:childTnLst>
                                    <p:animScale>
                                      <p:cBhvr>
                                        <p:cTn id="27" dur="2000" fill="hold"/>
                                        <p:tgtEl>
                                          <p:spTgt spid="8"/>
                                        </p:tgtEl>
                                      </p:cBhvr>
                                      <p:by x="25000" y="25000"/>
                                    </p:animScale>
                                  </p:childTnLst>
                                </p:cTn>
                              </p:par>
                              <p:par>
                                <p:cTn id="28" presetID="6" presetClass="emph" presetSubtype="0" fill="hold" grpId="0" nodeType="withEffect">
                                  <p:stCondLst>
                                    <p:cond delay="0"/>
                                  </p:stCondLst>
                                  <p:childTnLst>
                                    <p:animScale>
                                      <p:cBhvr>
                                        <p:cTn id="29"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Tolerance</a:t>
            </a:r>
            <a:endParaRPr lang="en-US" dirty="0"/>
          </a:p>
        </p:txBody>
      </p:sp>
      <p:sp>
        <p:nvSpPr>
          <p:cNvPr id="3" name="Content Placeholder 2"/>
          <p:cNvSpPr>
            <a:spLocks noGrp="1"/>
          </p:cNvSpPr>
          <p:nvPr>
            <p:ph sz="half" idx="1"/>
          </p:nvPr>
        </p:nvSpPr>
        <p:spPr>
          <a:xfrm>
            <a:off x="462137" y="2185518"/>
            <a:ext cx="10924170" cy="3633047"/>
          </a:xfrm>
        </p:spPr>
        <p:txBody>
          <a:bodyPr>
            <a:normAutofit/>
          </a:bodyPr>
          <a:lstStyle/>
          <a:p>
            <a:r>
              <a:rPr lang="en-US" sz="3200" dirty="0" smtClean="0"/>
              <a:t>As the brain desired, up-regulation works, and the imbalance is corrected</a:t>
            </a:r>
          </a:p>
          <a:p>
            <a:r>
              <a:rPr lang="en-US" sz="3200" dirty="0" smtClean="0"/>
              <a:t>Now, if the individual continues to drink, it takes more alcohol to override the glutamate system again and feel the same level of intoxication</a:t>
            </a:r>
          </a:p>
          <a:p>
            <a:r>
              <a:rPr lang="en-US" sz="3200" dirty="0" smtClean="0"/>
              <a:t>This effect is known as </a:t>
            </a:r>
            <a:r>
              <a:rPr lang="en-US" sz="3200" b="1" dirty="0" smtClean="0">
                <a:solidFill>
                  <a:schemeClr val="accent2"/>
                </a:solidFill>
              </a:rPr>
              <a:t>tolerance</a:t>
            </a:r>
            <a:endParaRPr lang="en-US" sz="3200" b="1" dirty="0">
              <a:solidFill>
                <a:schemeClr val="accent2"/>
              </a:solidFill>
            </a:endParaRPr>
          </a:p>
        </p:txBody>
      </p:sp>
      <p:pic>
        <p:nvPicPr>
          <p:cNvPr id="13" name="Content Placeholder 12" descr="Image of glasses of beer increasing in size from left to right" title="Glasses of bee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5464" y="4634724"/>
            <a:ext cx="5422900" cy="2051663"/>
          </a:xfrm>
        </p:spPr>
      </p:pic>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063457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 basic facts</a:t>
            </a:r>
            <a:endParaRPr lang="en-US" dirty="0"/>
          </a:p>
        </p:txBody>
      </p:sp>
      <p:sp>
        <p:nvSpPr>
          <p:cNvPr id="3" name="Content Placeholder 2"/>
          <p:cNvSpPr>
            <a:spLocks noGrp="1"/>
          </p:cNvSpPr>
          <p:nvPr>
            <p:ph sz="half" idx="1"/>
          </p:nvPr>
        </p:nvSpPr>
        <p:spPr>
          <a:xfrm>
            <a:off x="581192" y="2228003"/>
            <a:ext cx="8613049" cy="4093259"/>
          </a:xfrm>
        </p:spPr>
        <p:txBody>
          <a:bodyPr>
            <a:normAutofit/>
          </a:bodyPr>
          <a:lstStyle/>
          <a:p>
            <a:r>
              <a:rPr lang="en-US" sz="3200" b="1" dirty="0" smtClean="0">
                <a:solidFill>
                  <a:schemeClr val="accent2"/>
                </a:solidFill>
              </a:rPr>
              <a:t>Description: </a:t>
            </a:r>
            <a:r>
              <a:rPr lang="en-US" sz="3200" dirty="0" smtClean="0"/>
              <a:t>Alcohol or ethyl alcohol (ethanol) is present in varying amounts in beer, wine, and liquors</a:t>
            </a:r>
          </a:p>
          <a:p>
            <a:r>
              <a:rPr lang="en-US" sz="3200" b="1" dirty="0" smtClean="0">
                <a:solidFill>
                  <a:schemeClr val="accent2"/>
                </a:solidFill>
              </a:rPr>
              <a:t>Route of administration: </a:t>
            </a:r>
            <a:r>
              <a:rPr lang="en-US" sz="3200" dirty="0" smtClean="0"/>
              <a:t>Oral</a:t>
            </a:r>
          </a:p>
          <a:p>
            <a:r>
              <a:rPr lang="en-US" sz="3200" b="1" dirty="0" smtClean="0">
                <a:solidFill>
                  <a:schemeClr val="accent2"/>
                </a:solidFill>
              </a:rPr>
              <a:t>Acute effects: </a:t>
            </a:r>
            <a:r>
              <a:rPr lang="en-US" sz="3200" dirty="0" smtClean="0"/>
              <a:t>Sedation, euphoria, lower heart rate and respiration, slowed reaction time, impaired coordination, coma, death</a:t>
            </a:r>
            <a:endParaRPr lang="en-US" sz="3200" dirty="0"/>
          </a:p>
        </p:txBody>
      </p:sp>
      <p:pic>
        <p:nvPicPr>
          <p:cNvPr id="6" name="Content Placeholder 5" descr="Image of various types and sizes of bottles (wine, liquor, beer)" title="Liquor bottl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528838" y="2555213"/>
            <a:ext cx="1956428" cy="2931186"/>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728651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Chronic effects and alcohol withdrawal</a:t>
            </a:r>
            <a:endParaRPr lang="en-US" dirty="0"/>
          </a:p>
        </p:txBody>
      </p:sp>
      <p:sp>
        <p:nvSpPr>
          <p:cNvPr id="3" name="Content Placeholder 2"/>
          <p:cNvSpPr>
            <a:spLocks noGrp="1"/>
          </p:cNvSpPr>
          <p:nvPr>
            <p:ph sz="half" idx="1"/>
          </p:nvPr>
        </p:nvSpPr>
        <p:spPr>
          <a:xfrm>
            <a:off x="269695" y="2688215"/>
            <a:ext cx="5422390" cy="3633047"/>
          </a:xfrm>
        </p:spPr>
        <p:txBody>
          <a:bodyPr>
            <a:noAutofit/>
          </a:bodyPr>
          <a:lstStyle/>
          <a:p>
            <a:pPr marL="0" indent="0">
              <a:buNone/>
            </a:pPr>
            <a:r>
              <a:rPr lang="en-US" sz="2400" b="1" dirty="0" smtClean="0">
                <a:solidFill>
                  <a:schemeClr val="accent2"/>
                </a:solidFill>
              </a:rPr>
              <a:t>Mild to moderate symptoms: </a:t>
            </a:r>
          </a:p>
          <a:p>
            <a:pPr lvl="1"/>
            <a:r>
              <a:rPr lang="en-US" sz="2400" dirty="0" smtClean="0"/>
              <a:t>Mild tremors</a:t>
            </a:r>
          </a:p>
          <a:p>
            <a:pPr lvl="1"/>
            <a:r>
              <a:rPr lang="en-US" sz="2400" dirty="0" smtClean="0"/>
              <a:t>Mild anxiety</a:t>
            </a:r>
          </a:p>
          <a:p>
            <a:pPr lvl="1"/>
            <a:r>
              <a:rPr lang="en-US" sz="2400" dirty="0" smtClean="0"/>
              <a:t>Headache</a:t>
            </a:r>
          </a:p>
          <a:p>
            <a:pPr lvl="1"/>
            <a:r>
              <a:rPr lang="en-US" sz="2400" dirty="0" smtClean="0"/>
              <a:t>Diaphoresis</a:t>
            </a:r>
          </a:p>
          <a:p>
            <a:pPr lvl="1"/>
            <a:r>
              <a:rPr lang="en-US" sz="2400" dirty="0" smtClean="0"/>
              <a:t>Palpitations</a:t>
            </a:r>
          </a:p>
          <a:p>
            <a:pPr lvl="1"/>
            <a:r>
              <a:rPr lang="en-US" sz="2400" dirty="0" smtClean="0"/>
              <a:t>Anorexia</a:t>
            </a:r>
          </a:p>
          <a:p>
            <a:pPr lvl="1"/>
            <a:r>
              <a:rPr lang="en-US" sz="2400" dirty="0" smtClean="0"/>
              <a:t>Gastrointestinal upset</a:t>
            </a:r>
            <a:endParaRPr lang="en-US" sz="2400" dirty="0"/>
          </a:p>
        </p:txBody>
      </p:sp>
      <p:sp>
        <p:nvSpPr>
          <p:cNvPr id="5" name="Content Placeholder 4"/>
          <p:cNvSpPr>
            <a:spLocks noGrp="1"/>
          </p:cNvSpPr>
          <p:nvPr>
            <p:ph sz="half" idx="2"/>
          </p:nvPr>
        </p:nvSpPr>
        <p:spPr>
          <a:xfrm>
            <a:off x="5114612" y="2334712"/>
            <a:ext cx="6938628" cy="4267054"/>
          </a:xfrm>
        </p:spPr>
        <p:txBody>
          <a:bodyPr>
            <a:noAutofit/>
          </a:bodyPr>
          <a:lstStyle/>
          <a:p>
            <a:pPr marL="0" indent="0">
              <a:buNone/>
            </a:pPr>
            <a:r>
              <a:rPr lang="en-US" sz="2400" b="1" dirty="0" smtClean="0">
                <a:solidFill>
                  <a:schemeClr val="accent2"/>
                </a:solidFill>
              </a:rPr>
              <a:t>Individuals should be hospitalized for intensive medical management of withdrawal if they have:</a:t>
            </a:r>
          </a:p>
          <a:p>
            <a:pPr lvl="1"/>
            <a:r>
              <a:rPr lang="en-US" sz="2400" dirty="0" smtClean="0"/>
              <a:t>Severe withdrawal symptoms</a:t>
            </a:r>
          </a:p>
          <a:p>
            <a:pPr lvl="1"/>
            <a:r>
              <a:rPr lang="en-US" sz="2400" dirty="0" smtClean="0"/>
              <a:t>History of withdrawal seizures or complications</a:t>
            </a:r>
          </a:p>
          <a:p>
            <a:pPr lvl="1"/>
            <a:r>
              <a:rPr lang="en-US" sz="2400" dirty="0" smtClean="0"/>
              <a:t>Delirium tremens or history of them</a:t>
            </a:r>
          </a:p>
          <a:p>
            <a:pPr lvl="1"/>
            <a:r>
              <a:rPr lang="en-US" sz="2400" dirty="0" smtClean="0"/>
              <a:t>Depression with suicidal ideation</a:t>
            </a:r>
          </a:p>
          <a:p>
            <a:pPr lvl="1"/>
            <a:r>
              <a:rPr lang="en-US" sz="2400" dirty="0" smtClean="0"/>
              <a:t>Severe coexisting medical/psychiatric conditions</a:t>
            </a:r>
          </a:p>
          <a:p>
            <a:pPr lvl="1"/>
            <a:r>
              <a:rPr lang="en-US" sz="2400" dirty="0" smtClean="0"/>
              <a:t>An unstable living situation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292411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Long-term effects of alcohol</a:t>
            </a:r>
            <a:endParaRPr lang="en-US" dirty="0"/>
          </a:p>
        </p:txBody>
      </p:sp>
      <p:sp>
        <p:nvSpPr>
          <p:cNvPr id="7" name="Content Placeholder 6"/>
          <p:cNvSpPr>
            <a:spLocks noGrp="1"/>
          </p:cNvSpPr>
          <p:nvPr>
            <p:ph sz="half" idx="1"/>
          </p:nvPr>
        </p:nvSpPr>
        <p:spPr>
          <a:xfrm>
            <a:off x="381836" y="2331219"/>
            <a:ext cx="11530725" cy="4049486"/>
          </a:xfrm>
        </p:spPr>
        <p:txBody>
          <a:bodyPr>
            <a:noAutofit/>
          </a:bodyPr>
          <a:lstStyle/>
          <a:p>
            <a:r>
              <a:rPr lang="en-US" sz="2400" dirty="0" smtClean="0"/>
              <a:t>Decrease in blood cells leading to anemia, disease, and slow-healing wounds</a:t>
            </a:r>
          </a:p>
          <a:p>
            <a:r>
              <a:rPr lang="en-US" sz="2400" dirty="0" smtClean="0"/>
              <a:t>Brain damage, loss of memory, blackouts, poor vision, slurred speech, and decreased motor control</a:t>
            </a:r>
          </a:p>
          <a:p>
            <a:r>
              <a:rPr lang="en-US" sz="2400" dirty="0" smtClean="0"/>
              <a:t>Increased risk of high blood pressure, hardening of arteries, and heart disease</a:t>
            </a:r>
          </a:p>
          <a:p>
            <a:r>
              <a:rPr lang="en-US" sz="2400" dirty="0" smtClean="0"/>
              <a:t>Liver cirrhosis, jaundice, and diabetes</a:t>
            </a:r>
          </a:p>
          <a:p>
            <a:r>
              <a:rPr lang="en-US" sz="2400" dirty="0" smtClean="0"/>
              <a:t>Immune system dysfunction</a:t>
            </a:r>
          </a:p>
          <a:p>
            <a:r>
              <a:rPr lang="en-US" sz="2400" dirty="0" smtClean="0"/>
              <a:t>Stomach ulcers, hemorrhaging, and gastritis</a:t>
            </a:r>
          </a:p>
          <a:p>
            <a:r>
              <a:rPr lang="en-US" sz="2400" dirty="0" smtClean="0"/>
              <a:t>Thiamine and other deficiencies</a:t>
            </a:r>
          </a:p>
          <a:p>
            <a:r>
              <a:rPr lang="en-US" sz="2400" dirty="0" smtClean="0"/>
              <a:t>Testicular and ovarian atrophy</a:t>
            </a:r>
          </a:p>
          <a:p>
            <a:r>
              <a:rPr lang="en-US" sz="2400" dirty="0" smtClean="0"/>
              <a:t>Harm to fetus during pregnancy</a:t>
            </a:r>
            <a:endParaRPr lang="en-US" sz="2400" dirty="0"/>
          </a:p>
        </p:txBody>
      </p:sp>
      <p:pic>
        <p:nvPicPr>
          <p:cNvPr id="9" name="Content Placeholder 8" descr="Image of the seven human body, with each image highlighting a particular sysetm (skeletal, muscular, organ, circulatory, etc.)" title="The Human Bod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6193" y="3989906"/>
            <a:ext cx="5422900" cy="2065866"/>
          </a:xfrm>
        </p:spPr>
      </p:pic>
      <p:sp>
        <p:nvSpPr>
          <p:cNvPr id="5" name="Slide Number Placeholder 4"/>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751300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Alcohol Use Disorder and Depressive Disorders</a:t>
            </a:r>
            <a:endParaRPr lang="en-US" sz="3400" dirty="0"/>
          </a:p>
        </p:txBody>
      </p:sp>
      <p:sp>
        <p:nvSpPr>
          <p:cNvPr id="6" name="Content Placeholder 5"/>
          <p:cNvSpPr>
            <a:spLocks noGrp="1"/>
          </p:cNvSpPr>
          <p:nvPr>
            <p:ph idx="1"/>
          </p:nvPr>
        </p:nvSpPr>
        <p:spPr/>
        <p:txBody>
          <a:bodyPr>
            <a:normAutofit fontScale="92500" lnSpcReduction="20000"/>
          </a:bodyPr>
          <a:lstStyle/>
          <a:p>
            <a:r>
              <a:rPr lang="en-US" dirty="0" smtClean="0"/>
              <a:t>Psychiatric disorders commonly co-occur with AUD</a:t>
            </a:r>
          </a:p>
          <a:p>
            <a:r>
              <a:rPr lang="en-US" dirty="0" smtClean="0"/>
              <a:t>Prevalence of major depressive disorder is about 10-15%; dysthymia is less common (~2%)</a:t>
            </a:r>
          </a:p>
          <a:p>
            <a:r>
              <a:rPr lang="en-US" dirty="0" smtClean="0"/>
              <a:t>Depressive disorders are most common psychiatric disorder among people with AUD (2.3x more likely to have MDD and 1.7x more likely to have dysthymia)</a:t>
            </a:r>
          </a:p>
          <a:p>
            <a:pPr lvl="1"/>
            <a:r>
              <a:rPr lang="en-US" dirty="0" smtClean="0"/>
              <a:t>Co-occurrence is associated with greater severity and worse prognosis than other disorder alone (incl. increased risk of suicidal behavior)</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sp>
        <p:nvSpPr>
          <p:cNvPr id="7" name="Footer Placeholder 5"/>
          <p:cNvSpPr>
            <a:spLocks noGrp="1"/>
          </p:cNvSpPr>
          <p:nvPr>
            <p:ph type="ftr" sz="quarter" idx="11"/>
          </p:nvPr>
        </p:nvSpPr>
        <p:spPr>
          <a:xfrm>
            <a:off x="128710" y="6321262"/>
            <a:ext cx="6917210" cy="365125"/>
          </a:xfrm>
        </p:spPr>
        <p:txBody>
          <a:bodyPr/>
          <a:lstStyle/>
          <a:p>
            <a:r>
              <a:rPr lang="en-US" dirty="0" smtClean="0"/>
              <a:t>SOURCE: McHugh &amp; Weiss. (2019).</a:t>
            </a:r>
            <a:endParaRPr lang="en-US" dirty="0"/>
          </a:p>
        </p:txBody>
      </p:sp>
    </p:spTree>
    <p:extLst>
      <p:ext uri="{BB962C8B-B14F-4D97-AF65-F5344CB8AC3E}">
        <p14:creationId xmlns:p14="http://schemas.microsoft.com/office/powerpoint/2010/main" val="349453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Roadmap</a:t>
            </a:r>
            <a:endParaRPr lang="en-US" dirty="0"/>
          </a:p>
        </p:txBody>
      </p:sp>
      <p:sp>
        <p:nvSpPr>
          <p:cNvPr id="3" name="Content Placeholder 2"/>
          <p:cNvSpPr>
            <a:spLocks noGrp="1"/>
          </p:cNvSpPr>
          <p:nvPr>
            <p:ph sz="half" idx="1"/>
          </p:nvPr>
        </p:nvSpPr>
        <p:spPr>
          <a:xfrm>
            <a:off x="581193" y="2168298"/>
            <a:ext cx="6955071" cy="4323522"/>
          </a:xfrm>
        </p:spPr>
        <p:txBody>
          <a:bodyPr>
            <a:normAutofit/>
          </a:bodyPr>
          <a:lstStyle/>
          <a:p>
            <a:pPr marL="514350" indent="-514350">
              <a:buFont typeface="+mj-lt"/>
              <a:buAutoNum type="arabicPeriod"/>
            </a:pPr>
            <a:r>
              <a:rPr lang="en-US" sz="2800" dirty="0" smtClean="0">
                <a:solidFill>
                  <a:schemeClr val="tx1"/>
                </a:solidFill>
              </a:rPr>
              <a:t>Mechanism of action and acute and chronic effects of alcohol</a:t>
            </a:r>
          </a:p>
          <a:p>
            <a:pPr marL="514350" indent="-514350">
              <a:buFont typeface="+mj-lt"/>
              <a:buAutoNum type="arabicPeriod"/>
            </a:pPr>
            <a:r>
              <a:rPr lang="en-US" sz="2800" dirty="0" smtClean="0">
                <a:solidFill>
                  <a:schemeClr val="accent2"/>
                </a:solidFill>
              </a:rPr>
              <a:t>Patterns and trends in alcohol use</a:t>
            </a:r>
          </a:p>
          <a:p>
            <a:pPr marL="514350" indent="-514350">
              <a:buFont typeface="+mj-lt"/>
              <a:buAutoNum type="arabicPeriod"/>
            </a:pPr>
            <a:r>
              <a:rPr lang="en-US" sz="2800" dirty="0" smtClean="0">
                <a:solidFill>
                  <a:schemeClr val="tx1"/>
                </a:solidFill>
              </a:rPr>
              <a:t>The intersection of alcohol and HIV</a:t>
            </a:r>
          </a:p>
          <a:p>
            <a:pPr marL="514350" indent="-514350">
              <a:buFont typeface="+mj-lt"/>
              <a:buAutoNum type="arabicPeriod"/>
            </a:pPr>
            <a:r>
              <a:rPr lang="en-US" sz="2800" dirty="0" smtClean="0">
                <a:solidFill>
                  <a:schemeClr val="accent2"/>
                </a:solidFill>
              </a:rPr>
              <a:t>Evidence-based screening and assessment procedures and behavioral and medical interventions for treating people with alcohol use disorders</a:t>
            </a:r>
            <a:endParaRPr lang="en-US" sz="2800" dirty="0">
              <a:solidFill>
                <a:schemeClr val="accent2"/>
              </a:solidFill>
            </a:endParaRPr>
          </a:p>
        </p:txBody>
      </p:sp>
      <p:pic>
        <p:nvPicPr>
          <p:cNvPr id="6" name="Content Placeholder 5" descr="Image of a road map showing major highways and minor roadways with a tan background" title="Road Ma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24002" y="2833636"/>
            <a:ext cx="3665426" cy="2411850"/>
          </a:xfrm>
          <a:effectLst>
            <a:softEdge rad="63500"/>
          </a:effectLst>
        </p:spPr>
      </p:pic>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166554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dangers of Binge drinking</a:t>
            </a:r>
            <a:endParaRPr lang="en-US" dirty="0"/>
          </a:p>
        </p:txBody>
      </p:sp>
      <p:sp>
        <p:nvSpPr>
          <p:cNvPr id="3" name="Content Placeholder 2"/>
          <p:cNvSpPr>
            <a:spLocks noGrp="1"/>
          </p:cNvSpPr>
          <p:nvPr>
            <p:ph sz="half" idx="1"/>
          </p:nvPr>
        </p:nvSpPr>
        <p:spPr/>
        <p:txBody>
          <a:bodyPr/>
          <a:lstStyle/>
          <a:p>
            <a:r>
              <a:rPr lang="en-US" sz="2400" dirty="0" smtClean="0"/>
              <a:t>Unintentional injuries</a:t>
            </a:r>
          </a:p>
          <a:p>
            <a:r>
              <a:rPr lang="en-US" sz="2400" dirty="0" smtClean="0"/>
              <a:t>Violence</a:t>
            </a:r>
          </a:p>
          <a:p>
            <a:r>
              <a:rPr lang="en-US" sz="2400" dirty="0" smtClean="0"/>
              <a:t>Sexually transmitted diseases</a:t>
            </a:r>
          </a:p>
          <a:p>
            <a:r>
              <a:rPr lang="en-US" sz="2400" dirty="0" smtClean="0"/>
              <a:t>Unintended pregnancy</a:t>
            </a:r>
          </a:p>
          <a:p>
            <a:r>
              <a:rPr lang="en-US" sz="2400" dirty="0" smtClean="0"/>
              <a:t>Poor pregnancy outcomes</a:t>
            </a:r>
          </a:p>
          <a:p>
            <a:r>
              <a:rPr lang="en-US" sz="2400" dirty="0" smtClean="0"/>
              <a:t>Fetal alcohol spectrum disorders (FASD)</a:t>
            </a:r>
            <a:endParaRPr lang="en-US" sz="2400" dirty="0"/>
          </a:p>
        </p:txBody>
      </p:sp>
      <p:sp>
        <p:nvSpPr>
          <p:cNvPr id="5" name="Content Placeholder 4"/>
          <p:cNvSpPr>
            <a:spLocks noGrp="1"/>
          </p:cNvSpPr>
          <p:nvPr>
            <p:ph sz="half" idx="2"/>
          </p:nvPr>
        </p:nvSpPr>
        <p:spPr/>
        <p:txBody>
          <a:bodyPr>
            <a:normAutofit/>
          </a:bodyPr>
          <a:lstStyle/>
          <a:p>
            <a:r>
              <a:rPr lang="en-US" sz="2400" dirty="0"/>
              <a:t>Sudden infant death syndrome</a:t>
            </a:r>
          </a:p>
          <a:p>
            <a:r>
              <a:rPr lang="en-US" sz="2400" dirty="0"/>
              <a:t>Chronic diseases</a:t>
            </a:r>
          </a:p>
          <a:p>
            <a:r>
              <a:rPr lang="en-US" sz="2400" dirty="0"/>
              <a:t>A variety of cancers</a:t>
            </a:r>
          </a:p>
          <a:p>
            <a:r>
              <a:rPr lang="en-US" sz="2400" dirty="0"/>
              <a:t>Memory </a:t>
            </a:r>
            <a:r>
              <a:rPr lang="en-US" sz="2400" dirty="0" smtClean="0"/>
              <a:t>problems</a:t>
            </a:r>
          </a:p>
          <a:p>
            <a:r>
              <a:rPr lang="en-US" sz="2400" dirty="0" smtClean="0"/>
              <a:t>Learning problems</a:t>
            </a:r>
          </a:p>
          <a:p>
            <a:r>
              <a:rPr lang="en-US" sz="2400" dirty="0" smtClean="0"/>
              <a:t>Alcohol dependence </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6" name="Footer Placeholder 5"/>
          <p:cNvSpPr>
            <a:spLocks noGrp="1"/>
          </p:cNvSpPr>
          <p:nvPr>
            <p:ph type="ftr" sz="quarter" idx="11"/>
          </p:nvPr>
        </p:nvSpPr>
        <p:spPr/>
        <p:txBody>
          <a:bodyPr/>
          <a:lstStyle/>
          <a:p>
            <a:r>
              <a:rPr lang="en-US" dirty="0" smtClean="0"/>
              <a:t>SOURCES: CDC. (2018); WHO. (2018); </a:t>
            </a:r>
            <a:r>
              <a:rPr lang="en-US" dirty="0" err="1" smtClean="0"/>
              <a:t>Naimi</a:t>
            </a:r>
            <a:r>
              <a:rPr lang="en-US" dirty="0" smtClean="0"/>
              <a:t> et al. (2003); </a:t>
            </a:r>
            <a:r>
              <a:rPr lang="en-US" dirty="0" err="1" smtClean="0"/>
              <a:t>Iyasu</a:t>
            </a:r>
            <a:r>
              <a:rPr lang="en-US" dirty="0" smtClean="0"/>
              <a:t> et al. (2002).</a:t>
            </a:r>
            <a:endParaRPr lang="en-US" dirty="0"/>
          </a:p>
        </p:txBody>
      </p:sp>
    </p:spTree>
    <p:extLst>
      <p:ext uri="{BB962C8B-B14F-4D97-AF65-F5344CB8AC3E}">
        <p14:creationId xmlns:p14="http://schemas.microsoft.com/office/powerpoint/2010/main" val="2790299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signs and symptoms of an alcohol overdose</a:t>
            </a:r>
            <a:endParaRPr lang="en-US" dirty="0"/>
          </a:p>
        </p:txBody>
      </p:sp>
      <p:sp>
        <p:nvSpPr>
          <p:cNvPr id="6" name="Content Placeholder 5"/>
          <p:cNvSpPr>
            <a:spLocks noGrp="1"/>
          </p:cNvSpPr>
          <p:nvPr>
            <p:ph sz="half" idx="1"/>
          </p:nvPr>
        </p:nvSpPr>
        <p:spPr>
          <a:xfrm>
            <a:off x="673610" y="2418922"/>
            <a:ext cx="5422390" cy="3633047"/>
          </a:xfrm>
        </p:spPr>
        <p:txBody>
          <a:bodyPr>
            <a:noAutofit/>
          </a:bodyPr>
          <a:lstStyle/>
          <a:p>
            <a:r>
              <a:rPr lang="en-US" sz="2800" dirty="0" smtClean="0"/>
              <a:t>Mental confusion, stupor</a:t>
            </a:r>
          </a:p>
          <a:p>
            <a:r>
              <a:rPr lang="en-US" sz="2800" dirty="0" smtClean="0"/>
              <a:t>Difficulty remaining conscious; inability to wake up</a:t>
            </a:r>
          </a:p>
          <a:p>
            <a:r>
              <a:rPr lang="en-US" sz="2800" dirty="0" smtClean="0"/>
              <a:t>Vomiting</a:t>
            </a:r>
          </a:p>
          <a:p>
            <a:r>
              <a:rPr lang="en-US" sz="2800" dirty="0" smtClean="0"/>
              <a:t>Seizures</a:t>
            </a:r>
          </a:p>
          <a:p>
            <a:r>
              <a:rPr lang="en-US" sz="2800" dirty="0" smtClean="0"/>
              <a:t>Slow breathing (&lt;8 breaths/min)</a:t>
            </a:r>
          </a:p>
          <a:p>
            <a:r>
              <a:rPr lang="en-US" sz="2800" dirty="0" smtClean="0"/>
              <a:t>Irregular breathing (10 sec between breaths)</a:t>
            </a:r>
          </a:p>
        </p:txBody>
      </p:sp>
      <p:sp>
        <p:nvSpPr>
          <p:cNvPr id="7" name="Content Placeholder 6"/>
          <p:cNvSpPr>
            <a:spLocks noGrp="1"/>
          </p:cNvSpPr>
          <p:nvPr>
            <p:ph sz="half" idx="2"/>
          </p:nvPr>
        </p:nvSpPr>
        <p:spPr>
          <a:xfrm>
            <a:off x="6188417" y="2418922"/>
            <a:ext cx="5422392" cy="3633047"/>
          </a:xfrm>
        </p:spPr>
        <p:txBody>
          <a:bodyPr>
            <a:normAutofit/>
          </a:bodyPr>
          <a:lstStyle/>
          <a:p>
            <a:r>
              <a:rPr lang="en-US" sz="2800" dirty="0"/>
              <a:t>Slow heart rate</a:t>
            </a:r>
          </a:p>
          <a:p>
            <a:r>
              <a:rPr lang="en-US" sz="2800" dirty="0"/>
              <a:t>Clammy skin</a:t>
            </a:r>
          </a:p>
          <a:p>
            <a:r>
              <a:rPr lang="en-US" sz="2800" dirty="0"/>
              <a:t>Dulled responses (no gag reflex)</a:t>
            </a:r>
          </a:p>
          <a:p>
            <a:r>
              <a:rPr lang="en-US" sz="2800" dirty="0"/>
              <a:t>Extremely low body temperature</a:t>
            </a:r>
          </a:p>
          <a:p>
            <a:r>
              <a:rPr lang="en-US" sz="2800" dirty="0"/>
              <a:t>Bluish skin color</a:t>
            </a:r>
          </a:p>
          <a:p>
            <a:r>
              <a:rPr lang="en-US" sz="2800" dirty="0" smtClean="0"/>
              <a:t>Paleness</a:t>
            </a:r>
            <a:endParaRPr lang="en-US" sz="2800"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
        <p:nvSpPr>
          <p:cNvPr id="8" name="Footer Placeholder 7"/>
          <p:cNvSpPr>
            <a:spLocks noGrp="1"/>
          </p:cNvSpPr>
          <p:nvPr>
            <p:ph type="ftr" sz="quarter" idx="11"/>
          </p:nvPr>
        </p:nvSpPr>
        <p:spPr/>
        <p:txBody>
          <a:bodyPr/>
          <a:lstStyle/>
          <a:p>
            <a:r>
              <a:rPr lang="en-US" smtClean="0"/>
              <a:t>SOURCE: NIAAA. (2018).</a:t>
            </a:r>
            <a:endParaRPr lang="en-US" dirty="0"/>
          </a:p>
        </p:txBody>
      </p:sp>
    </p:spTree>
    <p:extLst>
      <p:ext uri="{BB962C8B-B14F-4D97-AF65-F5344CB8AC3E}">
        <p14:creationId xmlns:p14="http://schemas.microsoft.com/office/powerpoint/2010/main" val="2514937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Alcohol use disorder – a comparison between DSM-IV and DSM-5</a:t>
            </a:r>
            <a:endParaRPr lang="en-US" dirty="0"/>
          </a:p>
        </p:txBody>
      </p:sp>
      <p:sp>
        <p:nvSpPr>
          <p:cNvPr id="6" name="Content Placeholder 5"/>
          <p:cNvSpPr>
            <a:spLocks noGrp="1"/>
          </p:cNvSpPr>
          <p:nvPr>
            <p:ph idx="1"/>
          </p:nvPr>
        </p:nvSpPr>
        <p:spPr/>
        <p:txBody>
          <a:bodyPr>
            <a:normAutofit fontScale="85000" lnSpcReduction="20000"/>
          </a:bodyPr>
          <a:lstStyle/>
          <a:p>
            <a:r>
              <a:rPr lang="en-US" dirty="0" smtClean="0"/>
              <a:t>DSM-5 integrates alcohol abuse and alcohol dependence into a single disorder called alcohol use disorder (AUD)</a:t>
            </a:r>
          </a:p>
          <a:p>
            <a:pPr lvl="1"/>
            <a:r>
              <a:rPr lang="en-US" dirty="0" smtClean="0"/>
              <a:t>Mild, moderate, and severe sub-classifications</a:t>
            </a:r>
          </a:p>
          <a:p>
            <a:r>
              <a:rPr lang="en-US" dirty="0" smtClean="0"/>
              <a:t>Anyone meeting any two of 11criteria during the same 12-month period receives a diagnosis of AUD</a:t>
            </a:r>
          </a:p>
          <a:p>
            <a:r>
              <a:rPr lang="en-US" dirty="0" smtClean="0"/>
              <a:t>DSM-5 eliminates legal problems as a criterion</a:t>
            </a:r>
          </a:p>
          <a:p>
            <a:r>
              <a:rPr lang="en-US" dirty="0" smtClean="0"/>
              <a:t>DSM-5 adds craving as a criterion for an AUD diagnosis</a:t>
            </a:r>
          </a:p>
          <a:p>
            <a:r>
              <a:rPr lang="en-US" dirty="0" smtClean="0"/>
              <a:t>DSM-5 revised criteria descriptions with updated language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7" name="Footer Placeholder 6"/>
          <p:cNvSpPr>
            <a:spLocks noGrp="1"/>
          </p:cNvSpPr>
          <p:nvPr>
            <p:ph type="ftr" sz="quarter" idx="11"/>
          </p:nvPr>
        </p:nvSpPr>
        <p:spPr/>
        <p:txBody>
          <a:bodyPr/>
          <a:lstStyle/>
          <a:p>
            <a:r>
              <a:rPr lang="en-US" dirty="0" smtClean="0"/>
              <a:t>SOURCE: NIAAA. (2019). </a:t>
            </a:r>
            <a:endParaRPr lang="en-US" dirty="0"/>
          </a:p>
        </p:txBody>
      </p:sp>
    </p:spTree>
    <p:extLst>
      <p:ext uri="{BB962C8B-B14F-4D97-AF65-F5344CB8AC3E}">
        <p14:creationId xmlns:p14="http://schemas.microsoft.com/office/powerpoint/2010/main" val="868765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2 – Patterns and Trends in the use of alcohol in the united states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4212246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Prevalence of alcohol use disorder in the united states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
        <p:nvSpPr>
          <p:cNvPr id="7" name="Footer Placeholder 6"/>
          <p:cNvSpPr>
            <a:spLocks noGrp="1"/>
          </p:cNvSpPr>
          <p:nvPr>
            <p:ph type="ftr" sz="quarter" idx="11"/>
          </p:nvPr>
        </p:nvSpPr>
        <p:spPr/>
        <p:txBody>
          <a:bodyPr/>
          <a:lstStyle/>
          <a:p>
            <a:r>
              <a:rPr lang="fr-FR" smtClean="0"/>
              <a:t>SOURCE: Grant et al. (2015).</a:t>
            </a:r>
            <a:endParaRPr lang="en-US" dirty="0"/>
          </a:p>
        </p:txBody>
      </p:sp>
      <p:graphicFrame>
        <p:nvGraphicFramePr>
          <p:cNvPr id="9" name="Content Placeholder 8" descr="This bar graph features data from the National Epidemiologic Survey on Alcohol and Related Conditions. It includes the overall annual (13.9%) and lifetime (29.1%) prevalence of alcohol use disorder, and the corresponding rates for Native American respondents (19.2% annual and 43.4% lifetime), younger respondents (26.7% annual and 37% lifetime), male respondents (17.6% annual and 36% lifetime), and white respondents (14% annual and 32.6% lifetime)." title="Prevalence of Alcohol Use Disorder in the United States"/>
          <p:cNvGraphicFramePr>
            <a:graphicFrameLocks noGrp="1"/>
          </p:cNvGraphicFramePr>
          <p:nvPr>
            <p:ph idx="1"/>
            <p:extLst>
              <p:ext uri="{D42A27DB-BD31-4B8C-83A1-F6EECF244321}">
                <p14:modId xmlns:p14="http://schemas.microsoft.com/office/powerpoint/2010/main" val="1518325798"/>
              </p:ext>
            </p:extLst>
          </p:nvPr>
        </p:nvGraphicFramePr>
        <p:xfrm>
          <a:off x="581025" y="2181225"/>
          <a:ext cx="11029950" cy="3678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5101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Binge, and Heavy Alcohol Use among People aged 12 and older, 2018</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
        <p:nvSpPr>
          <p:cNvPr id="6" name="Footer Placeholder 5"/>
          <p:cNvSpPr>
            <a:spLocks noGrp="1"/>
          </p:cNvSpPr>
          <p:nvPr>
            <p:ph type="ftr" sz="quarter" idx="11"/>
          </p:nvPr>
        </p:nvSpPr>
        <p:spPr/>
        <p:txBody>
          <a:bodyPr/>
          <a:lstStyle/>
          <a:p>
            <a:r>
              <a:rPr lang="en-US" dirty="0" smtClean="0"/>
              <a:t>SOURCE: SAMHSA, NSDUH. (2018 results).</a:t>
            </a:r>
            <a:endParaRPr lang="en-US" dirty="0"/>
          </a:p>
        </p:txBody>
      </p:sp>
      <p:pic>
        <p:nvPicPr>
          <p:cNvPr id="8" name="Content Placeholder 7" descr="This chart features data from the 2018 National Survey on Drug Use and Health. There are three blue circles. The largest light blue circle represents the number of alcohol users (139.8 million). The medium sized medium blue circle represents the number of binge alcohol users (67.1 million, 48% of alcohol users.) And the smallest dark blue circle represents the number of heavy alcohol users (16.6 million, 24.7% of binge alcohol users and 11.8% of alcohol users). " title="Current, Binge, and Heavy Alcohol Use among People aged 12 and older, 20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9179" y="2016736"/>
            <a:ext cx="7033642" cy="4304526"/>
          </a:xfrm>
        </p:spPr>
      </p:pic>
    </p:spTree>
    <p:extLst>
      <p:ext uri="{BB962C8B-B14F-4D97-AF65-F5344CB8AC3E}">
        <p14:creationId xmlns:p14="http://schemas.microsoft.com/office/powerpoint/2010/main" val="2576992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Alcohol initiates, 2015-2018</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6" name="Footer Placeholder 5"/>
          <p:cNvSpPr>
            <a:spLocks noGrp="1"/>
          </p:cNvSpPr>
          <p:nvPr>
            <p:ph type="ftr" sz="quarter" idx="11"/>
          </p:nvPr>
        </p:nvSpPr>
        <p:spPr/>
        <p:txBody>
          <a:bodyPr/>
          <a:lstStyle/>
          <a:p>
            <a:r>
              <a:rPr lang="en-US" dirty="0"/>
              <a:t>SOURCE: SAMHSA, </a:t>
            </a:r>
            <a:r>
              <a:rPr lang="en-US" dirty="0" smtClean="0"/>
              <a:t>NSDUH. (2018 results).</a:t>
            </a:r>
            <a:endParaRPr lang="en-US" dirty="0"/>
          </a:p>
        </p:txBody>
      </p:sp>
      <p:pic>
        <p:nvPicPr>
          <p:cNvPr id="7" name="Content Placeholder 6" descr="This bar graph shows the number of people who used alcohol for the first time, by age group and survey year. Among 12-17 year olds, 2.4 million people used alcohol for the first time in 2018, representing 9.6% of individuals in that age group. The numbers were similar in previous years (2.4 million in 2015 and 2.3 million in 2016 and 2017). Among 18-25 year olds, 2.4 million people used alcohol for the first time in 2018, representing 7.2% of individuals in that age group. The numbers were similar in previous years (2.2 million in 2015 and 2016 and 2.4 million in 2017). And among those aged 26 and older, 63,000 used alcohol for the first time in 2018, representing less than 0.05% of inidividuals in that age group. This number represented a significant decrease from previous years (200,000 in 2015, 156,000 in 2016, and 143,000 in 2017)." title="Alcohol Initiates, 2015-20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7418" y="2060643"/>
            <a:ext cx="7997163" cy="4151919"/>
          </a:xfrm>
        </p:spPr>
      </p:pic>
    </p:spTree>
    <p:extLst>
      <p:ext uri="{BB962C8B-B14F-4D97-AF65-F5344CB8AC3E}">
        <p14:creationId xmlns:p14="http://schemas.microsoft.com/office/powerpoint/2010/main" val="2365443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alcohol use by people aged </a:t>
            </a:r>
            <a:br>
              <a:rPr lang="en-US" dirty="0" smtClean="0"/>
            </a:br>
            <a:r>
              <a:rPr lang="en-US" dirty="0" smtClean="0"/>
              <a:t>12 and older, 2002-2018</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6" name="Footer Placeholder 5"/>
          <p:cNvSpPr>
            <a:spLocks noGrp="1"/>
          </p:cNvSpPr>
          <p:nvPr>
            <p:ph type="ftr" sz="quarter" idx="11"/>
          </p:nvPr>
        </p:nvSpPr>
        <p:spPr/>
        <p:txBody>
          <a:bodyPr/>
          <a:lstStyle/>
          <a:p>
            <a:r>
              <a:rPr lang="en-US" dirty="0" smtClean="0"/>
              <a:t>SOURCE: SAMHSA, NSDUH. (2018 results).</a:t>
            </a:r>
            <a:endParaRPr lang="en-US" dirty="0"/>
          </a:p>
        </p:txBody>
      </p:sp>
      <p:pic>
        <p:nvPicPr>
          <p:cNvPr id="7" name="Content Placeholder 6" descr="This line graph provides long term trends in the past month (current) use of alcohol, by age group. As was previously stated, there were an estimated 139.8 million current alcohol users aged 12 or older in 2018, corresponding to slightly more than half of the people in the population (51.1%). The 2018 estimate of past month alcohol use was similar to the estimates in most years from 2002 to 2017. An estimated 9.0% of adolescents aged 12 to 17 in 2018 were current alcohol users, which corresponds to 2.2 million adolescents who drank alcohol in the past month. The percentage of adolescents who were current alcohol users in 2018 was lower than the percentages in most years from 2002 through 2017. Although the estimate of current alcohol use among adolescents decreased between 2002 and 2018, about 1 in 11 adolescents were current alcohol users in 2018. In 2018, an estimated 55.1% of young adults aged 18 to 25 were current alcohol users, which corresponds to about 18.8 million young adults. The percentage of young adults in 2018 who drank alcohol in the past month was lower than the percentages in 2002 through 2016, but it was similar to the percentage in 2017. More than half of adults aged 26 or older in 2018 (55.3%) were current alcohol users. This percentage corresponds to about 118.8 million adults in this age group who drank alcohol in the past month. In each year between 2002 and 2018, slightly more than half of adults aged 26 or older were current alcohol users (ranging from 52.5% to 56.5%). " title="Current Alcohol Use by People Aged 12 and Older, 2002-20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9899" y="2015896"/>
            <a:ext cx="6692201" cy="4305366"/>
          </a:xfrm>
        </p:spPr>
      </p:pic>
    </p:spTree>
    <p:extLst>
      <p:ext uri="{BB962C8B-B14F-4D97-AF65-F5344CB8AC3E}">
        <p14:creationId xmlns:p14="http://schemas.microsoft.com/office/powerpoint/2010/main" val="20803436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t>Alcohol use related to other substance use, major depressive Episode, and serious mental illness</a:t>
            </a:r>
            <a:endParaRPr lang="en-US" sz="3000" dirty="0"/>
          </a:p>
        </p:txBody>
      </p:sp>
      <p:pic>
        <p:nvPicPr>
          <p:cNvPr id="5" name="Content Placeholder 4" descr="This bar graph shows the relationship of alcohol use related to past year marijuana use, past year opioid misuse, past year cocaine use, past year methamphetamine use, past year major depressive episode, and past year serious mental illness. Those individuals who had past month heavy alcohol use were most likely to report past month use of all other substances, as well as past year major depressive episode or past year serious mental illness than those who used alcohol in the past month but no heavy use, and those who did not use alcohol at all in the past month." title="Alcohol Use Related to Other Substance Use, Major Depressive Disorder, and Serious Mental Illnes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3794" y="1919235"/>
            <a:ext cx="8734195" cy="4531805"/>
          </a:xfrm>
        </p:spPr>
      </p:pic>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sp>
        <p:nvSpPr>
          <p:cNvPr id="6" name="Footer Placeholder 5"/>
          <p:cNvSpPr>
            <a:spLocks noGrp="1"/>
          </p:cNvSpPr>
          <p:nvPr>
            <p:ph type="ftr" sz="quarter" idx="11"/>
          </p:nvPr>
        </p:nvSpPr>
        <p:spPr>
          <a:xfrm>
            <a:off x="114848" y="6321262"/>
            <a:ext cx="6917210" cy="365125"/>
          </a:xfrm>
        </p:spPr>
        <p:txBody>
          <a:bodyPr/>
          <a:lstStyle/>
          <a:p>
            <a:r>
              <a:rPr lang="en-US" dirty="0" smtClean="0"/>
              <a:t>SOURCE: SAMHSA, NSDUH. (2018 results).</a:t>
            </a:r>
            <a:endParaRPr lang="en-US" dirty="0"/>
          </a:p>
        </p:txBody>
      </p:sp>
    </p:spTree>
    <p:extLst>
      <p:ext uri="{BB962C8B-B14F-4D97-AF65-F5344CB8AC3E}">
        <p14:creationId xmlns:p14="http://schemas.microsoft.com/office/powerpoint/2010/main" val="3396883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Trends in lifetime use of alcohol, 2018</a:t>
            </a:r>
            <a:endParaRPr lang="en-US" dirty="0"/>
          </a:p>
        </p:txBody>
      </p:sp>
      <p:graphicFrame>
        <p:nvGraphicFramePr>
          <p:cNvPr id="7" name="Content Placeholder 6" descr="This bar chart features data from the 2018 Monitoring the Future Survey. At the far left is the percentage of 8th (23.5%), 10th (43%), and 12th (58.5%) graders who reported any lifetime alcohol use. In the middle is the percentage of 8th (9.2%), 10th (26.2%), and 12th (42.9%) graders who reported ever being drunk. To the right is the percentage of 8th (18%), 10th (35.9%), and 12th (50.4%) graders who reported lifetime consumption of flavored alcohol beverages." title="Trends in Lifetime Use of Alcohol, 2018"/>
          <p:cNvGraphicFramePr>
            <a:graphicFrameLocks noGrp="1"/>
          </p:cNvGraphicFramePr>
          <p:nvPr>
            <p:ph idx="1"/>
            <p:extLst>
              <p:ext uri="{D42A27DB-BD31-4B8C-83A1-F6EECF244321}">
                <p14:modId xmlns:p14="http://schemas.microsoft.com/office/powerpoint/2010/main" val="948942047"/>
              </p:ext>
            </p:extLst>
          </p:nvPr>
        </p:nvGraphicFramePr>
        <p:xfrm>
          <a:off x="581025" y="2181225"/>
          <a:ext cx="11029950" cy="36782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sp>
        <p:nvSpPr>
          <p:cNvPr id="8" name="Footer Placeholder 7"/>
          <p:cNvSpPr>
            <a:spLocks noGrp="1"/>
          </p:cNvSpPr>
          <p:nvPr>
            <p:ph type="ftr" sz="quarter" idx="11"/>
          </p:nvPr>
        </p:nvSpPr>
        <p:spPr/>
        <p:txBody>
          <a:bodyPr/>
          <a:lstStyle/>
          <a:p>
            <a:r>
              <a:rPr lang="en-US" dirty="0" smtClean="0"/>
              <a:t>SOURCE: Monitoring the Future. (2018 results).</a:t>
            </a:r>
            <a:endParaRPr lang="en-US" dirty="0"/>
          </a:p>
        </p:txBody>
      </p:sp>
    </p:spTree>
    <p:extLst>
      <p:ext uri="{BB962C8B-B14F-4D97-AF65-F5344CB8AC3E}">
        <p14:creationId xmlns:p14="http://schemas.microsoft.com/office/powerpoint/2010/main" val="26698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sz="half" idx="1"/>
          </p:nvPr>
        </p:nvSpPr>
        <p:spPr>
          <a:xfrm>
            <a:off x="240994" y="2200398"/>
            <a:ext cx="7455877" cy="4303426"/>
          </a:xfrm>
        </p:spPr>
        <p:txBody>
          <a:bodyPr>
            <a:noAutofit/>
          </a:bodyPr>
          <a:lstStyle/>
          <a:p>
            <a:r>
              <a:rPr lang="en-US" sz="2800" dirty="0" smtClean="0"/>
              <a:t>Briefly tell us:</a:t>
            </a:r>
          </a:p>
          <a:p>
            <a:pPr lvl="1"/>
            <a:r>
              <a:rPr lang="en-US" sz="2800" dirty="0" smtClean="0"/>
              <a:t>What is your name?</a:t>
            </a:r>
          </a:p>
          <a:p>
            <a:pPr lvl="1"/>
            <a:r>
              <a:rPr lang="en-US" sz="2800" dirty="0" smtClean="0">
                <a:solidFill>
                  <a:schemeClr val="accent2"/>
                </a:solidFill>
              </a:rPr>
              <a:t>Where do you work and what do you do there?</a:t>
            </a:r>
          </a:p>
          <a:p>
            <a:pPr lvl="1"/>
            <a:r>
              <a:rPr lang="en-US" sz="2800" dirty="0" smtClean="0"/>
              <a:t>Who is your favorite musician or performer?</a:t>
            </a:r>
          </a:p>
          <a:p>
            <a:pPr lvl="1"/>
            <a:r>
              <a:rPr lang="en-US" sz="2800" dirty="0" smtClean="0">
                <a:solidFill>
                  <a:schemeClr val="accent2"/>
                </a:solidFill>
              </a:rPr>
              <a:t>What is one reason you decided to attend this training?</a:t>
            </a:r>
            <a:endParaRPr lang="en-US" sz="2800" dirty="0">
              <a:solidFill>
                <a:schemeClr val="accent2"/>
              </a:solidFill>
            </a:endParaRPr>
          </a:p>
        </p:txBody>
      </p:sp>
      <p:pic>
        <p:nvPicPr>
          <p:cNvPr id="6" name="Content Placeholder 5" descr="Image of a sign that says &quot;Hello, my name is...&quot; with white text on green background" title="Hello My Name I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97355" y="2639596"/>
            <a:ext cx="3913938" cy="2609291"/>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150923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Trends in Current use of alcohol, 2018</a:t>
            </a:r>
            <a:endParaRPr lang="en-US" dirty="0"/>
          </a:p>
        </p:txBody>
      </p:sp>
      <p:graphicFrame>
        <p:nvGraphicFramePr>
          <p:cNvPr id="7" name="Content Placeholder 6" descr="This bar chart features data from the 2018 Monitoring the Future Survey. At the far left is the percentage of 8th (8.2%), 10th (18.6%), and 12th (30.2%) graders who reported any alcohol use in the past 30 days. In the middle is the percentage of 8th (2.1%), 10th (8.4%), and 12th (17.5%) graders who reported being drunk in the past 30 days. To the right is the percentage of 8th (4.9%), 10th (11.8%), and 12th (18.1%) graders who reported past 30 day consumption of flavored alcohol beverages." title="Trends in Current Use of Alcohol, 2018"/>
          <p:cNvGraphicFramePr>
            <a:graphicFrameLocks noGrp="1"/>
          </p:cNvGraphicFramePr>
          <p:nvPr>
            <p:ph idx="1"/>
            <p:extLst>
              <p:ext uri="{D42A27DB-BD31-4B8C-83A1-F6EECF244321}">
                <p14:modId xmlns:p14="http://schemas.microsoft.com/office/powerpoint/2010/main" val="3264685257"/>
              </p:ext>
            </p:extLst>
          </p:nvPr>
        </p:nvGraphicFramePr>
        <p:xfrm>
          <a:off x="581025" y="2181225"/>
          <a:ext cx="11029950" cy="36782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dirty="0" smtClean="0"/>
              <a:t>SOURCE: Monitoring the Future. (2018 results).</a:t>
            </a:r>
            <a:endParaRPr lang="en-US" dirty="0"/>
          </a:p>
        </p:txBody>
      </p:sp>
    </p:spTree>
    <p:extLst>
      <p:ext uri="{BB962C8B-B14F-4D97-AF65-F5344CB8AC3E}">
        <p14:creationId xmlns:p14="http://schemas.microsoft.com/office/powerpoint/2010/main" val="1863864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Characteristics of Binge drinkers</a:t>
            </a:r>
            <a:endParaRPr lang="en-US" dirty="0"/>
          </a:p>
        </p:txBody>
      </p:sp>
      <p:pic>
        <p:nvPicPr>
          <p:cNvPr id="7" name="Content Placeholder 6" descr="This bar chart features data from the 2015 Youth Risk Behavioral Surveillance System and Behavioral Rick Factor Surveillance System for a variety of demographic groups (high school students grades 9-12; individuals aged 18-24; individuals aged 25-34; individuals aged 35-44; individuals aged 45-64; and individuals aged 65 and older). Binge drinking is most common among 18-34 year olds. " title="Characteristics of Binge Drinker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1024" y="2397555"/>
            <a:ext cx="5703319" cy="3463495"/>
          </a:xfrm>
        </p:spPr>
      </p:pic>
      <p:sp>
        <p:nvSpPr>
          <p:cNvPr id="8" name="Content Placeholder 7"/>
          <p:cNvSpPr>
            <a:spLocks noGrp="1"/>
          </p:cNvSpPr>
          <p:nvPr>
            <p:ph sz="half" idx="2"/>
          </p:nvPr>
        </p:nvSpPr>
        <p:spPr>
          <a:xfrm>
            <a:off x="6389384" y="2397555"/>
            <a:ext cx="5422392" cy="3633047"/>
          </a:xfrm>
        </p:spPr>
        <p:txBody>
          <a:bodyPr>
            <a:normAutofit/>
          </a:bodyPr>
          <a:lstStyle/>
          <a:p>
            <a:r>
              <a:rPr lang="en-US" sz="2400" dirty="0" smtClean="0"/>
              <a:t>1 in 6 U.S. adults binge drink about four times per month</a:t>
            </a:r>
          </a:p>
          <a:p>
            <a:r>
              <a:rPr lang="en-US" sz="2400" dirty="0" smtClean="0"/>
              <a:t>Binge drinking is most common among adults 18-34 years of age</a:t>
            </a:r>
          </a:p>
          <a:p>
            <a:r>
              <a:rPr lang="en-US" sz="2400" dirty="0" smtClean="0"/>
              <a:t>Binge drinking is twice as common among men than among women</a:t>
            </a:r>
          </a:p>
          <a:p>
            <a:pPr lvl="1"/>
            <a:r>
              <a:rPr lang="en-US" sz="2400" dirty="0" smtClean="0"/>
              <a:t>Four in five binge drinks are consumed by men</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41</a:t>
            </a:fld>
            <a:endParaRPr lang="en-US" dirty="0"/>
          </a:p>
        </p:txBody>
      </p:sp>
      <p:sp>
        <p:nvSpPr>
          <p:cNvPr id="2" name="Footer Placeholder 1"/>
          <p:cNvSpPr>
            <a:spLocks noGrp="1"/>
          </p:cNvSpPr>
          <p:nvPr>
            <p:ph type="ftr" sz="quarter" idx="11"/>
          </p:nvPr>
        </p:nvSpPr>
        <p:spPr/>
        <p:txBody>
          <a:bodyPr/>
          <a:lstStyle/>
          <a:p>
            <a:r>
              <a:rPr lang="en-US" dirty="0" smtClean="0"/>
              <a:t>SOURCE: CDC. (2018); </a:t>
            </a:r>
            <a:r>
              <a:rPr lang="en-US" dirty="0" err="1" smtClean="0"/>
              <a:t>Kanny</a:t>
            </a:r>
            <a:r>
              <a:rPr lang="en-US" dirty="0" smtClean="0"/>
              <a:t> et al. (2018).</a:t>
            </a:r>
            <a:endParaRPr lang="en-US" dirty="0"/>
          </a:p>
        </p:txBody>
      </p:sp>
    </p:spTree>
    <p:extLst>
      <p:ext uri="{BB962C8B-B14F-4D97-AF65-F5344CB8AC3E}">
        <p14:creationId xmlns:p14="http://schemas.microsoft.com/office/powerpoint/2010/main" val="981156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Binge alcohol use among young people</a:t>
            </a:r>
            <a:endParaRPr lang="en-US" dirty="0"/>
          </a:p>
        </p:txBody>
      </p:sp>
      <p:pic>
        <p:nvPicPr>
          <p:cNvPr id="6" name="Content Placeholder 5" descr="This bar chart features data on binge drinking patterns by gender and race/ethnicity. In the U.S., 5.3% of young people reported past month binge drinking. With regards to the gender breakdown, 4.6% of males and 6% of females reported past month drinking. And with regards to racial/ethnic breakdown, 6.7% of non-Hispanic whites, 2.8% of non-Hispanic blacks, 6.6% of non-Hispanic American Indians/Alaskan Natives, 2.0% of non-Hispanic Asians, and 4.3% of Hispanics reported past month binge drinking." title="Binge Alcohol Use among Young Peopl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9790" y="2904625"/>
            <a:ext cx="6085885" cy="3416637"/>
          </a:xfrm>
        </p:spPr>
      </p:pic>
      <p:pic>
        <p:nvPicPr>
          <p:cNvPr id="7" name="Content Placeholder 6" descr="In this graphic, is a circle to the left showing the national percentage of young binge drinkers (5.3%). To the right is the following text: &quot;Among youth aged 12-17 in the US in 201, 5.3% (or 1.3 million) reported binge alcohol use in the past month. Past-month binge alcohol use was higher among female youth than among male youth. Compared to the national average, past-month binge alcohol use was higher among non-Hispanic white youth and was lower among Hispanic youth and among non-Hispanic black and Asian youth." title="Binge Alcohol Use among Young People, continu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0111" y="2240206"/>
            <a:ext cx="7179454" cy="2010247"/>
          </a:xfrm>
        </p:spPr>
      </p:pic>
      <p:sp>
        <p:nvSpPr>
          <p:cNvPr id="5" name="Slide Number Placeholder 4"/>
          <p:cNvSpPr>
            <a:spLocks noGrp="1"/>
          </p:cNvSpPr>
          <p:nvPr>
            <p:ph type="sldNum" sz="quarter" idx="12"/>
          </p:nvPr>
        </p:nvSpPr>
        <p:spPr/>
        <p:txBody>
          <a:bodyPr/>
          <a:lstStyle/>
          <a:p>
            <a:fld id="{D57F1E4F-1CFF-5643-939E-217C01CDF565}" type="slidenum">
              <a:rPr lang="en-US" smtClean="0"/>
              <a:pPr/>
              <a:t>42</a:t>
            </a:fld>
            <a:endParaRPr lang="en-US" dirty="0"/>
          </a:p>
        </p:txBody>
      </p:sp>
      <p:sp>
        <p:nvSpPr>
          <p:cNvPr id="8" name="Footer Placeholder 7"/>
          <p:cNvSpPr>
            <a:spLocks noGrp="1"/>
          </p:cNvSpPr>
          <p:nvPr>
            <p:ph type="ftr" sz="quarter" idx="11"/>
          </p:nvPr>
        </p:nvSpPr>
        <p:spPr/>
        <p:txBody>
          <a:bodyPr/>
          <a:lstStyle/>
          <a:p>
            <a:r>
              <a:rPr lang="en-US" dirty="0" smtClean="0"/>
              <a:t>SOURCE: SAMHSA. (2019).</a:t>
            </a:r>
            <a:endParaRPr lang="en-US" dirty="0"/>
          </a:p>
        </p:txBody>
      </p:sp>
    </p:spTree>
    <p:extLst>
      <p:ext uri="{BB962C8B-B14F-4D97-AF65-F5344CB8AC3E}">
        <p14:creationId xmlns:p14="http://schemas.microsoft.com/office/powerpoint/2010/main" val="2121622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good news – decreases in first use of alcohol seen among young people</a:t>
            </a:r>
            <a:endParaRPr lang="en-US" dirty="0"/>
          </a:p>
        </p:txBody>
      </p:sp>
      <p:pic>
        <p:nvPicPr>
          <p:cNvPr id="5" name="Content Placeholder 4" descr="This bar cahrt features substance initiation data from the National Survey on Drug Use and Health from 2002 and 2017. For alcohol use, there was a decrease from 10.5% in 2002 vs. 9.3% in 2017. For marijuana use, there was a decrease from 5.5% in 2002 to 4.8% in 2017. And for cigarette use, there was a decrease from 4.8% in 2002 to 2.4% in 2017." title="More Good News - Decreases in First Use of Alcohol Seen among Young Peopl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5063" y="2181224"/>
            <a:ext cx="7411983" cy="4269947"/>
          </a:xfrm>
        </p:spPr>
      </p:pic>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sp>
        <p:nvSpPr>
          <p:cNvPr id="6" name="Footer Placeholder 5"/>
          <p:cNvSpPr>
            <a:spLocks noGrp="1"/>
          </p:cNvSpPr>
          <p:nvPr>
            <p:ph type="ftr" sz="quarter" idx="11"/>
          </p:nvPr>
        </p:nvSpPr>
        <p:spPr/>
        <p:txBody>
          <a:bodyPr/>
          <a:lstStyle/>
          <a:p>
            <a:r>
              <a:rPr lang="en-US" dirty="0" smtClean="0"/>
              <a:t>SOURCE: SAMHSA. (2019).</a:t>
            </a:r>
            <a:endParaRPr lang="en-US" dirty="0"/>
          </a:p>
        </p:txBody>
      </p:sp>
    </p:spTree>
    <p:extLst>
      <p:ext uri="{BB962C8B-B14F-4D97-AF65-F5344CB8AC3E}">
        <p14:creationId xmlns:p14="http://schemas.microsoft.com/office/powerpoint/2010/main" val="3117677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substance of abuse at time of admission, 2006-2016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
        <p:nvSpPr>
          <p:cNvPr id="6" name="Footer Placeholder 5"/>
          <p:cNvSpPr>
            <a:spLocks noGrp="1"/>
          </p:cNvSpPr>
          <p:nvPr>
            <p:ph type="ftr" sz="quarter" idx="11"/>
          </p:nvPr>
        </p:nvSpPr>
        <p:spPr/>
        <p:txBody>
          <a:bodyPr/>
          <a:lstStyle/>
          <a:p>
            <a:r>
              <a:rPr lang="en-US" dirty="0" smtClean="0"/>
              <a:t>SOURCE: SAMHSA, TEDS. (2017 findings).</a:t>
            </a:r>
            <a:endParaRPr lang="en-US" dirty="0"/>
          </a:p>
        </p:txBody>
      </p:sp>
      <p:pic>
        <p:nvPicPr>
          <p:cNvPr id="7" name="Content Placeholder 6" descr="This line graph features trends in the primary substance of abuse at time of admission. From 2007 to 2014, primary alcohol admissions comprised the largest proportion, hovering around 40%. Primary opiate admissions climbed consistently over time, surpassing alcohol for the first time in 2015. Primary cocaine admissions declined slightly over time. Primary marijuana admissions stayed relatively consistent around 15-18% of all admissions. And primary methamphetamine/amphetamines admissions increased from 2011 to 2016, leveling off and staying stable in 2017." title="Primary Substance of Abuse at Time of Admission, 2007-20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5730" y="2024642"/>
            <a:ext cx="7720540" cy="3987933"/>
          </a:xfrm>
        </p:spPr>
      </p:pic>
    </p:spTree>
    <p:extLst>
      <p:ext uri="{BB962C8B-B14F-4D97-AF65-F5344CB8AC3E}">
        <p14:creationId xmlns:p14="http://schemas.microsoft.com/office/powerpoint/2010/main" val="2256976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Alcohol Treatment gap</a:t>
            </a:r>
            <a:endParaRPr lang="en-US" dirty="0"/>
          </a:p>
        </p:txBody>
      </p:sp>
      <p:pic>
        <p:nvPicPr>
          <p:cNvPr id="5" name="Content Placeholder 4" descr="This pie chart features data from the 2017 National Survey on Drug Use and Health. The vast majority (91.6%) of people with a diagnosable alcohol use disorder (AUD) did not perceive the need for alcohol use treatment and did not receive specialty treatment. Another 4.2% of people with an AUD perceived a need for alcohol use treatment but did not receive any specialty treatment. Only 4.2% of people with an AUD received specialty treatment." title="The Alcohol Treatment Ga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3179" y="1950112"/>
            <a:ext cx="6105643" cy="4649683"/>
          </a:xfrm>
        </p:spPr>
      </p:pic>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sp>
        <p:nvSpPr>
          <p:cNvPr id="6" name="Footer Placeholder 5"/>
          <p:cNvSpPr>
            <a:spLocks noGrp="1"/>
          </p:cNvSpPr>
          <p:nvPr>
            <p:ph type="ftr" sz="quarter" idx="11"/>
          </p:nvPr>
        </p:nvSpPr>
        <p:spPr/>
        <p:txBody>
          <a:bodyPr/>
          <a:lstStyle/>
          <a:p>
            <a:r>
              <a:rPr lang="en-US" smtClean="0"/>
              <a:t>SOURCE: SAMHSA. (2019).</a:t>
            </a:r>
            <a:endParaRPr lang="en-US" dirty="0"/>
          </a:p>
        </p:txBody>
      </p:sp>
    </p:spTree>
    <p:extLst>
      <p:ext uri="{BB962C8B-B14F-4D97-AF65-F5344CB8AC3E}">
        <p14:creationId xmlns:p14="http://schemas.microsoft.com/office/powerpoint/2010/main" val="2992675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Patterns of Alcohol-Related </a:t>
            </a:r>
            <a:br>
              <a:rPr lang="en-US" dirty="0" smtClean="0"/>
            </a:br>
            <a:r>
              <a:rPr lang="en-US" dirty="0" smtClean="0"/>
              <a:t>Injuries and deaths</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Alcohol contributes to more than </a:t>
            </a:r>
            <a:r>
              <a:rPr lang="en-US" dirty="0" smtClean="0">
                <a:solidFill>
                  <a:schemeClr val="accent2"/>
                </a:solidFill>
              </a:rPr>
              <a:t>200 diseases </a:t>
            </a:r>
            <a:r>
              <a:rPr lang="en-US" dirty="0" smtClean="0"/>
              <a:t>and injury-related </a:t>
            </a:r>
            <a:r>
              <a:rPr lang="en-US" dirty="0" smtClean="0">
                <a:solidFill>
                  <a:schemeClr val="accent2"/>
                </a:solidFill>
              </a:rPr>
              <a:t>health conditions</a:t>
            </a:r>
          </a:p>
          <a:p>
            <a:r>
              <a:rPr lang="en-US" dirty="0" smtClean="0"/>
              <a:t>Globally, alcohol misuse is the </a:t>
            </a:r>
            <a:r>
              <a:rPr lang="en-US" dirty="0" smtClean="0">
                <a:solidFill>
                  <a:schemeClr val="accent2"/>
                </a:solidFill>
              </a:rPr>
              <a:t>5</a:t>
            </a:r>
            <a:r>
              <a:rPr lang="en-US" baseline="30000" dirty="0" smtClean="0">
                <a:solidFill>
                  <a:schemeClr val="accent2"/>
                </a:solidFill>
              </a:rPr>
              <a:t>th</a:t>
            </a:r>
            <a:r>
              <a:rPr lang="en-US" dirty="0" smtClean="0">
                <a:solidFill>
                  <a:schemeClr val="accent2"/>
                </a:solidFill>
              </a:rPr>
              <a:t> leading risk factor for premature death</a:t>
            </a:r>
          </a:p>
          <a:p>
            <a:r>
              <a:rPr lang="en-US" dirty="0" smtClean="0"/>
              <a:t>An estimated </a:t>
            </a:r>
            <a:r>
              <a:rPr lang="en-US" dirty="0" smtClean="0">
                <a:solidFill>
                  <a:schemeClr val="accent2"/>
                </a:solidFill>
              </a:rPr>
              <a:t>88,000 people </a:t>
            </a:r>
            <a:r>
              <a:rPr lang="en-US" dirty="0" smtClean="0"/>
              <a:t>in the U.S. die from alcohol-related causes each year (</a:t>
            </a:r>
            <a:r>
              <a:rPr lang="en-US" dirty="0" smtClean="0">
                <a:solidFill>
                  <a:schemeClr val="accent2"/>
                </a:solidFill>
              </a:rPr>
              <a:t>3</a:t>
            </a:r>
            <a:r>
              <a:rPr lang="en-US" baseline="30000" dirty="0" smtClean="0">
                <a:solidFill>
                  <a:schemeClr val="accent2"/>
                </a:solidFill>
              </a:rPr>
              <a:t>rd</a:t>
            </a:r>
            <a:r>
              <a:rPr lang="en-US" dirty="0" smtClean="0">
                <a:solidFill>
                  <a:schemeClr val="accent2"/>
                </a:solidFill>
              </a:rPr>
              <a:t> leading </a:t>
            </a:r>
            <a:r>
              <a:rPr lang="en-US" dirty="0" smtClean="0"/>
              <a:t>preventable cause of death)</a:t>
            </a:r>
          </a:p>
          <a:p>
            <a:r>
              <a:rPr lang="en-US" dirty="0" smtClean="0"/>
              <a:t>Alcohol-impaired driving accounted for nearly </a:t>
            </a:r>
            <a:r>
              <a:rPr lang="en-US" dirty="0" smtClean="0">
                <a:solidFill>
                  <a:schemeClr val="accent2"/>
                </a:solidFill>
              </a:rPr>
              <a:t>10,000 deaths </a:t>
            </a:r>
            <a:r>
              <a:rPr lang="en-US" dirty="0" smtClean="0"/>
              <a:t>in 2014 (</a:t>
            </a:r>
            <a:r>
              <a:rPr lang="en-US" dirty="0" smtClean="0">
                <a:solidFill>
                  <a:schemeClr val="accent2"/>
                </a:solidFill>
              </a:rPr>
              <a:t>31% of all driving fatalities</a:t>
            </a:r>
            <a:r>
              <a:rPr lang="en-US" dirty="0" smtClean="0"/>
              <a:t>)</a:t>
            </a:r>
          </a:p>
        </p:txBody>
      </p:sp>
      <p:sp>
        <p:nvSpPr>
          <p:cNvPr id="5" name="Slide Number Placeholder 4"/>
          <p:cNvSpPr>
            <a:spLocks noGrp="1"/>
          </p:cNvSpPr>
          <p:nvPr>
            <p:ph type="sldNum" sz="quarter" idx="12"/>
          </p:nvPr>
        </p:nvSpPr>
        <p:spPr/>
        <p:txBody>
          <a:bodyPr/>
          <a:lstStyle/>
          <a:p>
            <a:fld id="{D57F1E4F-1CFF-5643-939E-217C01CDF565}" type="slidenum">
              <a:rPr lang="en-US" smtClean="0"/>
              <a:pPr/>
              <a:t>46</a:t>
            </a:fld>
            <a:endParaRPr lang="en-US" dirty="0"/>
          </a:p>
        </p:txBody>
      </p:sp>
      <p:sp>
        <p:nvSpPr>
          <p:cNvPr id="7" name="Footer Placeholder 6"/>
          <p:cNvSpPr>
            <a:spLocks noGrp="1"/>
          </p:cNvSpPr>
          <p:nvPr>
            <p:ph type="ftr" sz="quarter" idx="11"/>
          </p:nvPr>
        </p:nvSpPr>
        <p:spPr/>
        <p:txBody>
          <a:bodyPr/>
          <a:lstStyle/>
          <a:p>
            <a:r>
              <a:rPr lang="en-US" smtClean="0"/>
              <a:t>SOURCE: NIAAA. (2018).</a:t>
            </a:r>
            <a:endParaRPr lang="en-US" dirty="0"/>
          </a:p>
        </p:txBody>
      </p:sp>
    </p:spTree>
    <p:extLst>
      <p:ext uri="{BB962C8B-B14F-4D97-AF65-F5344CB8AC3E}">
        <p14:creationId xmlns:p14="http://schemas.microsoft.com/office/powerpoint/2010/main" val="2224895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and the Human body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2015, there were </a:t>
            </a:r>
            <a:r>
              <a:rPr lang="en-US" dirty="0" smtClean="0">
                <a:solidFill>
                  <a:schemeClr val="accent2"/>
                </a:solidFill>
              </a:rPr>
              <a:t>78,529</a:t>
            </a:r>
            <a:r>
              <a:rPr lang="en-US" dirty="0" smtClean="0"/>
              <a:t> liver disease </a:t>
            </a:r>
            <a:r>
              <a:rPr lang="en-US" dirty="0" smtClean="0">
                <a:solidFill>
                  <a:schemeClr val="accent2"/>
                </a:solidFill>
              </a:rPr>
              <a:t>deaths</a:t>
            </a:r>
            <a:r>
              <a:rPr lang="en-US" dirty="0" smtClean="0"/>
              <a:t> (</a:t>
            </a:r>
            <a:r>
              <a:rPr lang="en-US" dirty="0" smtClean="0">
                <a:solidFill>
                  <a:schemeClr val="accent2"/>
                </a:solidFill>
              </a:rPr>
              <a:t>47% involved alcohol</a:t>
            </a:r>
            <a:r>
              <a:rPr lang="en-US" dirty="0" smtClean="0"/>
              <a:t>)</a:t>
            </a:r>
          </a:p>
          <a:p>
            <a:pPr lvl="1"/>
            <a:r>
              <a:rPr lang="en-US" dirty="0" smtClean="0">
                <a:solidFill>
                  <a:schemeClr val="accent2"/>
                </a:solidFill>
              </a:rPr>
              <a:t>48% of cirrhosis deaths </a:t>
            </a:r>
            <a:r>
              <a:rPr lang="en-US" dirty="0" smtClean="0"/>
              <a:t>were alcohol-related</a:t>
            </a:r>
          </a:p>
          <a:p>
            <a:r>
              <a:rPr lang="en-US" dirty="0" smtClean="0"/>
              <a:t>Alcohol-related liver disease deaths increased 65% between 1999-2016</a:t>
            </a:r>
          </a:p>
          <a:p>
            <a:pPr lvl="1"/>
            <a:r>
              <a:rPr lang="en-US" dirty="0" smtClean="0"/>
              <a:t>Individuals </a:t>
            </a:r>
            <a:r>
              <a:rPr lang="en-US" dirty="0" smtClean="0">
                <a:solidFill>
                  <a:schemeClr val="accent2"/>
                </a:solidFill>
              </a:rPr>
              <a:t>aged 25-34 </a:t>
            </a:r>
            <a:r>
              <a:rPr lang="en-US" dirty="0" smtClean="0">
                <a:solidFill>
                  <a:schemeClr val="tx1"/>
                </a:solidFill>
              </a:rPr>
              <a:t>were</a:t>
            </a:r>
            <a:r>
              <a:rPr lang="en-US" dirty="0" smtClean="0">
                <a:solidFill>
                  <a:schemeClr val="accent2"/>
                </a:solidFill>
              </a:rPr>
              <a:t> disproportionately impacted</a:t>
            </a:r>
          </a:p>
          <a:p>
            <a:r>
              <a:rPr lang="en-US" dirty="0"/>
              <a:t>Alcohol-related liver disease accounts for nearly </a:t>
            </a:r>
            <a:r>
              <a:rPr lang="en-US" dirty="0">
                <a:solidFill>
                  <a:schemeClr val="accent2"/>
                </a:solidFill>
              </a:rPr>
              <a:t>1 in 3 liver transplants</a:t>
            </a:r>
            <a:r>
              <a:rPr lang="en-US" dirty="0"/>
              <a:t> in the U.S.</a:t>
            </a:r>
          </a:p>
          <a:p>
            <a:r>
              <a:rPr lang="en-US" dirty="0" smtClean="0"/>
              <a:t>Alcohol consumption increases the </a:t>
            </a:r>
            <a:r>
              <a:rPr lang="en-US" dirty="0" smtClean="0">
                <a:solidFill>
                  <a:schemeClr val="accent2"/>
                </a:solidFill>
              </a:rPr>
              <a:t>risk for cancer </a:t>
            </a:r>
            <a:r>
              <a:rPr lang="en-US" dirty="0" smtClean="0"/>
              <a:t>of the mouth, esophagus, pharynx, larynx, liver, and breast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
        <p:nvSpPr>
          <p:cNvPr id="5" name="Footer Placeholder 4"/>
          <p:cNvSpPr>
            <a:spLocks noGrp="1"/>
          </p:cNvSpPr>
          <p:nvPr>
            <p:ph type="ftr" sz="quarter" idx="11"/>
          </p:nvPr>
        </p:nvSpPr>
        <p:spPr/>
        <p:txBody>
          <a:bodyPr/>
          <a:lstStyle/>
          <a:p>
            <a:r>
              <a:rPr lang="en-US" dirty="0" smtClean="0"/>
              <a:t>SOURCES: NIAAA. (2018); Tapper et al. (2018).</a:t>
            </a:r>
            <a:endParaRPr lang="en-US" dirty="0"/>
          </a:p>
        </p:txBody>
      </p:sp>
    </p:spTree>
    <p:extLst>
      <p:ext uri="{BB962C8B-B14F-4D97-AF65-F5344CB8AC3E}">
        <p14:creationId xmlns:p14="http://schemas.microsoft.com/office/powerpoint/2010/main" val="1713233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relationship between blood alcohol concentration and impairment</a:t>
            </a:r>
            <a:endParaRPr lang="en-US" dirty="0"/>
          </a:p>
        </p:txBody>
      </p:sp>
      <p:pic>
        <p:nvPicPr>
          <p:cNvPr id="5" name="Content Placeholder 4" descr="This graphic presents the relationship between rising blood alcohol concentration (BAC) and the level of impairment in the individual. As BAC increases, so do the effects of alcohol. Even at very low BACs a person can exhibit mild impairment in speech, memory, attention, etc." title="The Relationship between Blood Alcohol Concentration and Impairm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9869" y="1962784"/>
            <a:ext cx="3072262" cy="4723603"/>
          </a:xfrm>
        </p:spPr>
      </p:pic>
      <p:sp>
        <p:nvSpPr>
          <p:cNvPr id="4" name="Slide Number Placeholder 3"/>
          <p:cNvSpPr>
            <a:spLocks noGrp="1"/>
          </p:cNvSpPr>
          <p:nvPr>
            <p:ph type="sldNum" sz="quarter" idx="12"/>
          </p:nvPr>
        </p:nvSpPr>
        <p:spPr/>
        <p:txBody>
          <a:bodyPr/>
          <a:lstStyle/>
          <a:p>
            <a:fld id="{D57F1E4F-1CFF-5643-939E-217C01CDF565}" type="slidenum">
              <a:rPr lang="en-US" smtClean="0"/>
              <a:pPr/>
              <a:t>48</a:t>
            </a:fld>
            <a:endParaRPr lang="en-US" dirty="0"/>
          </a:p>
        </p:txBody>
      </p:sp>
      <p:sp>
        <p:nvSpPr>
          <p:cNvPr id="6" name="Footer Placeholder 5"/>
          <p:cNvSpPr>
            <a:spLocks noGrp="1"/>
          </p:cNvSpPr>
          <p:nvPr>
            <p:ph type="ftr" sz="quarter" idx="11"/>
          </p:nvPr>
        </p:nvSpPr>
        <p:spPr/>
        <p:txBody>
          <a:bodyPr/>
          <a:lstStyle/>
          <a:p>
            <a:r>
              <a:rPr lang="en-US" smtClean="0"/>
              <a:t>SOURCE: NIAAA. (2018).</a:t>
            </a:r>
            <a:endParaRPr lang="en-US" dirty="0"/>
          </a:p>
        </p:txBody>
      </p:sp>
    </p:spTree>
    <p:extLst>
      <p:ext uri="{BB962C8B-B14F-4D97-AF65-F5344CB8AC3E}">
        <p14:creationId xmlns:p14="http://schemas.microsoft.com/office/powerpoint/2010/main" val="9639517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 – </a:t>
            </a:r>
            <a:br>
              <a:rPr lang="en-US" dirty="0" smtClean="0"/>
            </a:br>
            <a:r>
              <a:rPr lang="en-US" dirty="0" smtClean="0"/>
              <a:t>The intersection of alcohol and HIV/AIDS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71191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Objectives</a:t>
            </a:r>
            <a:endParaRPr lang="en-US" dirty="0"/>
          </a:p>
        </p:txBody>
      </p:sp>
      <p:sp>
        <p:nvSpPr>
          <p:cNvPr id="3" name="Content Placeholder 2"/>
          <p:cNvSpPr>
            <a:spLocks noGrp="1"/>
          </p:cNvSpPr>
          <p:nvPr>
            <p:ph sz="half" idx="1"/>
          </p:nvPr>
        </p:nvSpPr>
        <p:spPr>
          <a:xfrm>
            <a:off x="4481565" y="2298341"/>
            <a:ext cx="7036826" cy="4152701"/>
          </a:xfrm>
        </p:spPr>
        <p:txBody>
          <a:bodyPr>
            <a:noAutofit/>
          </a:bodyPr>
          <a:lstStyle/>
          <a:p>
            <a:r>
              <a:rPr lang="en-US" sz="2600" dirty="0" smtClean="0"/>
              <a:t>Define at least three key terms related to alcohol and at-risk drinking</a:t>
            </a:r>
          </a:p>
          <a:p>
            <a:r>
              <a:rPr lang="en-US" sz="2600" dirty="0" smtClean="0">
                <a:solidFill>
                  <a:schemeClr val="accent2"/>
                </a:solidFill>
              </a:rPr>
              <a:t>Review the neurobiology, medical consequences, and epidemiology of alcohol use</a:t>
            </a:r>
          </a:p>
          <a:p>
            <a:r>
              <a:rPr lang="en-US" sz="2600" dirty="0" smtClean="0"/>
              <a:t>Discuss the intersection of alcohol use and HIV/AIDS</a:t>
            </a:r>
          </a:p>
          <a:p>
            <a:r>
              <a:rPr lang="en-US" sz="2600" dirty="0" smtClean="0">
                <a:solidFill>
                  <a:schemeClr val="accent2"/>
                </a:solidFill>
              </a:rPr>
              <a:t>Explain the key concepts of at least three effective behavioral and three effective medical interventions for alcohol use disorders</a:t>
            </a:r>
            <a:endParaRPr lang="en-US" sz="2600" dirty="0">
              <a:solidFill>
                <a:schemeClr val="accent2"/>
              </a:solidFill>
            </a:endParaRPr>
          </a:p>
        </p:txBody>
      </p:sp>
      <p:pic>
        <p:nvPicPr>
          <p:cNvPr id="6" name="Content Placeholder 5" descr="Image of a person's side profile with wine glasses, bottles, and other glass contiiner wiht a brown background" title="Bottle Head"/>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1081" y="2835494"/>
            <a:ext cx="3685686" cy="2449939"/>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531355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HIV in the U.S. and Dependent Areas</a:t>
            </a:r>
            <a:endParaRPr lang="en-US" dirty="0"/>
          </a:p>
        </p:txBody>
      </p:sp>
      <p:pic>
        <p:nvPicPr>
          <p:cNvPr id="7" name="Content Placeholder 6" descr="This is a graphic depicting data related to new HIV diagoses in the U.S. Of the 38,739 new HIV diagnoses in the U.S. and dependent areas in 2017, 25,748 were among gay and bisexual men (66%), 9,170 were among heterosexuals (24%), 2,389 were among people who inject drugs (PWID, 6%), and 1,252 were among gay and bisexual men who inject drugs (3%)." title="HIV in the U.S. and Dependent Area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671" y="2739182"/>
            <a:ext cx="10730659" cy="2757266"/>
          </a:xfrm>
        </p:spPr>
      </p:pic>
      <p:sp>
        <p:nvSpPr>
          <p:cNvPr id="4" name="Slide Number Placeholder 3"/>
          <p:cNvSpPr>
            <a:spLocks noGrp="1"/>
          </p:cNvSpPr>
          <p:nvPr>
            <p:ph type="sldNum" sz="quarter" idx="12"/>
          </p:nvPr>
        </p:nvSpPr>
        <p:spPr/>
        <p:txBody>
          <a:bodyPr/>
          <a:lstStyle/>
          <a:p>
            <a:fld id="{D57F1E4F-1CFF-5643-939E-217C01CDF565}" type="slidenum">
              <a:rPr lang="en-US" smtClean="0"/>
              <a:pPr/>
              <a:t>50</a:t>
            </a:fld>
            <a:endParaRPr lang="en-US" dirty="0"/>
          </a:p>
        </p:txBody>
      </p:sp>
      <p:sp>
        <p:nvSpPr>
          <p:cNvPr id="8" name="Footer Placeholder 7"/>
          <p:cNvSpPr>
            <a:spLocks noGrp="1"/>
          </p:cNvSpPr>
          <p:nvPr>
            <p:ph type="ftr" sz="quarter" idx="11"/>
          </p:nvPr>
        </p:nvSpPr>
        <p:spPr/>
        <p:txBody>
          <a:bodyPr/>
          <a:lstStyle/>
          <a:p>
            <a:r>
              <a:rPr lang="en-US" dirty="0" smtClean="0"/>
              <a:t>SOURCE: CDC. (2019).</a:t>
            </a:r>
            <a:endParaRPr lang="en-US" dirty="0"/>
          </a:p>
        </p:txBody>
      </p:sp>
    </p:spTree>
    <p:extLst>
      <p:ext uri="{BB962C8B-B14F-4D97-AF65-F5344CB8AC3E}">
        <p14:creationId xmlns:p14="http://schemas.microsoft.com/office/powerpoint/2010/main" val="311878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New HIV diagnoses in the U.S. and Dependent Areas for the most affected populations, 2017</a:t>
            </a:r>
            <a:endParaRPr lang="en-US" sz="3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51</a:t>
            </a:fld>
            <a:endParaRPr lang="en-US" dirty="0"/>
          </a:p>
        </p:txBody>
      </p:sp>
      <p:sp>
        <p:nvSpPr>
          <p:cNvPr id="6" name="Footer Placeholder 5"/>
          <p:cNvSpPr>
            <a:spLocks noGrp="1"/>
          </p:cNvSpPr>
          <p:nvPr>
            <p:ph type="ftr" sz="quarter" idx="11"/>
          </p:nvPr>
        </p:nvSpPr>
        <p:spPr/>
        <p:txBody>
          <a:bodyPr/>
          <a:lstStyle/>
          <a:p>
            <a:r>
              <a:rPr lang="en-US" dirty="0" smtClean="0"/>
              <a:t>SOURCE: CDC. (2019).</a:t>
            </a:r>
            <a:endParaRPr lang="en-US" dirty="0"/>
          </a:p>
        </p:txBody>
      </p:sp>
      <p:pic>
        <p:nvPicPr>
          <p:cNvPr id="8" name="Content Placeholder 7" descr="This bar graph shows the number of new HIV diagnoses for the most affected sub-populations. At the top of the graph is black men who have sex with me (MSM) (9,807), followed by Hispanic/Latino male-to-male sexual contact (7,436), White MSM (6,982), and black heterosexual women (4,008). Smaller numbers of diagnoses were seen among black men, hetersexual contact (1,717), Hispanic/Latnia women, heterosexual contact (1,058), and White women, heterosexual contact (999).&#10;" title="New HIV Diagnoses in the U.S. and Dependent Areas for hte Most Affected Populations, 20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404" y="2200490"/>
            <a:ext cx="10147376" cy="3636237"/>
          </a:xfrm>
        </p:spPr>
      </p:pic>
    </p:spTree>
    <p:extLst>
      <p:ext uri="{BB962C8B-B14F-4D97-AF65-F5344CB8AC3E}">
        <p14:creationId xmlns:p14="http://schemas.microsoft.com/office/powerpoint/2010/main" val="3716591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HIV diagnoses by Age in the U.S. and Dependent areas, 2017</a:t>
            </a:r>
            <a:endParaRPr lang="en-US" dirty="0"/>
          </a:p>
        </p:txBody>
      </p:sp>
      <p:pic>
        <p:nvPicPr>
          <p:cNvPr id="5" name="Content Placeholder 4" descr="This bar graph depicts the numbers of new HIV diagnoses by age group. The From left to right, the numbers were: 8,164 among 13 to 24 year olds, 13,433 among 25 to 34 year olds, 7,397 among 35 to 44 year olds, 5,735 among 45 to 54 year olds, 3,026 among 55 to 64 year olds, and 885 among those 65 and older." title="New HIV Diagnoses by Age in the U.S. and Dependent Areas, 20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9086" y="2026993"/>
            <a:ext cx="5393829" cy="4444146"/>
          </a:xfrm>
        </p:spPr>
      </p:pic>
      <p:sp>
        <p:nvSpPr>
          <p:cNvPr id="4" name="Slide Number Placeholder 3"/>
          <p:cNvSpPr>
            <a:spLocks noGrp="1"/>
          </p:cNvSpPr>
          <p:nvPr>
            <p:ph type="sldNum" sz="quarter" idx="12"/>
          </p:nvPr>
        </p:nvSpPr>
        <p:spPr/>
        <p:txBody>
          <a:bodyPr/>
          <a:lstStyle/>
          <a:p>
            <a:fld id="{D57F1E4F-1CFF-5643-939E-217C01CDF565}" type="slidenum">
              <a:rPr lang="en-US" smtClean="0"/>
              <a:pPr/>
              <a:t>52</a:t>
            </a:fld>
            <a:endParaRPr lang="en-US" dirty="0"/>
          </a:p>
        </p:txBody>
      </p:sp>
      <p:sp>
        <p:nvSpPr>
          <p:cNvPr id="6" name="Footer Placeholder 5"/>
          <p:cNvSpPr>
            <a:spLocks noGrp="1"/>
          </p:cNvSpPr>
          <p:nvPr>
            <p:ph type="ftr" sz="quarter" idx="11"/>
          </p:nvPr>
        </p:nvSpPr>
        <p:spPr/>
        <p:txBody>
          <a:bodyPr/>
          <a:lstStyle/>
          <a:p>
            <a:r>
              <a:rPr lang="en-US" dirty="0" smtClean="0"/>
              <a:t>SOURCE: CDC. (2019).</a:t>
            </a:r>
            <a:endParaRPr lang="en-US" dirty="0"/>
          </a:p>
        </p:txBody>
      </p:sp>
    </p:spTree>
    <p:extLst>
      <p:ext uri="{BB962C8B-B14F-4D97-AF65-F5344CB8AC3E}">
        <p14:creationId xmlns:p14="http://schemas.microsoft.com/office/powerpoint/2010/main" val="30598619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has happened over time with regards to HIV diagnoses?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9" name="Content Placeholder 8" descr="This infographic depicts trends in HIV diagnoses from 2012 to 2016 with blue and green arrows and white text. In this time frame, HIV diagnoses fell 17% among people who inject drugs, remained stable among gay and bisexual men overall, fell 12% among gay and bisexual men who inject drugs, fell 8% among heterosexuals, fell 14% among white gay and bisexual men, remained stable among African American gay and bisexual men, and increased 12% among HIspanic/Latino gay and bisexual men." title="What has Happened Over Time with Regards to HIV Diagnos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5976" y="2680952"/>
            <a:ext cx="10385182" cy="2675313"/>
          </a:xfrm>
        </p:spPr>
      </p:pic>
      <p:sp>
        <p:nvSpPr>
          <p:cNvPr id="10" name="Footer Placeholder 9"/>
          <p:cNvSpPr>
            <a:spLocks noGrp="1"/>
          </p:cNvSpPr>
          <p:nvPr>
            <p:ph type="ftr" sz="quarter" idx="11"/>
          </p:nvPr>
        </p:nvSpPr>
        <p:spPr/>
        <p:txBody>
          <a:bodyPr/>
          <a:lstStyle/>
          <a:p>
            <a:r>
              <a:rPr lang="en-US" dirty="0" smtClean="0"/>
              <a:t>SOURCE: CDC. (2019).</a:t>
            </a:r>
            <a:endParaRPr lang="en-US" dirty="0"/>
          </a:p>
        </p:txBody>
      </p:sp>
    </p:spTree>
    <p:extLst>
      <p:ext uri="{BB962C8B-B14F-4D97-AF65-F5344CB8AC3E}">
        <p14:creationId xmlns:p14="http://schemas.microsoft.com/office/powerpoint/2010/main" val="38464918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Importance of HIV testing</a:t>
            </a:r>
            <a:endParaRPr lang="en-US" dirty="0"/>
          </a:p>
        </p:txBody>
      </p:sp>
      <p:pic>
        <p:nvPicPr>
          <p:cNvPr id="5" name="Content Placeholder 4" descr="This CDC infographic presents data on HIV testing gathered as part of the 2016-2017 Behavioral Risk Factor Surveillance System. One in seven people with HIV do not know they are infected with the virus. More screening is needed, as evidenced by the fact that 60% of U.S. adults have never had an HIV test, and 70% of those with higher HIV risk were not tested in the past year. Everyone should be tested at least once in their lives, and those with higher risk should be tested annually." title="The Importance of HIV Testing (CDC Infographic)"/>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807" y="2181225"/>
            <a:ext cx="8400561" cy="4028656"/>
          </a:xfrm>
        </p:spPr>
      </p:pic>
      <p:sp>
        <p:nvSpPr>
          <p:cNvPr id="4" name="Slide Number Placeholder 3"/>
          <p:cNvSpPr>
            <a:spLocks noGrp="1"/>
          </p:cNvSpPr>
          <p:nvPr>
            <p:ph type="sldNum" sz="quarter" idx="12"/>
          </p:nvPr>
        </p:nvSpPr>
        <p:spPr/>
        <p:txBody>
          <a:bodyPr/>
          <a:lstStyle/>
          <a:p>
            <a:fld id="{D57F1E4F-1CFF-5643-939E-217C01CDF565}" type="slidenum">
              <a:rPr lang="en-US" smtClean="0"/>
              <a:pPr/>
              <a:t>54</a:t>
            </a:fld>
            <a:endParaRPr lang="en-US" dirty="0"/>
          </a:p>
        </p:txBody>
      </p:sp>
      <p:sp>
        <p:nvSpPr>
          <p:cNvPr id="3" name="Footer Placeholder 2"/>
          <p:cNvSpPr>
            <a:spLocks noGrp="1"/>
          </p:cNvSpPr>
          <p:nvPr>
            <p:ph type="ftr" sz="quarter" idx="11"/>
          </p:nvPr>
        </p:nvSpPr>
        <p:spPr/>
        <p:txBody>
          <a:bodyPr/>
          <a:lstStyle/>
          <a:p>
            <a:r>
              <a:rPr lang="en-US" dirty="0" smtClean="0"/>
              <a:t>SOURCE: </a:t>
            </a:r>
            <a:r>
              <a:rPr lang="en-US" dirty="0" err="1" smtClean="0"/>
              <a:t>Pitasi</a:t>
            </a:r>
            <a:r>
              <a:rPr lang="en-US" dirty="0" smtClean="0"/>
              <a:t> et al. (2019).</a:t>
            </a:r>
            <a:endParaRPr lang="en-US" dirty="0"/>
          </a:p>
        </p:txBody>
      </p:sp>
    </p:spTree>
    <p:extLst>
      <p:ext uri="{BB962C8B-B14F-4D97-AF65-F5344CB8AC3E}">
        <p14:creationId xmlns:p14="http://schemas.microsoft.com/office/powerpoint/2010/main" val="24389426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care Continuum</a:t>
            </a:r>
            <a:endParaRPr lang="en-US" dirty="0"/>
          </a:p>
        </p:txBody>
      </p:sp>
      <p:pic>
        <p:nvPicPr>
          <p:cNvPr id="9" name="Content Placeholder 8" descr="The HIV Care Continuum, also known as the HIV Treatment Cascade, is a model developed by Dr. Edward Gardner and colleagues in 2011 that outlines the sequential steps of HIV medical care that people living with HIV go through from initial diagnosis to viral suppression. The top image depicts the care continuum. &#10;" title="HIV Care Continuum"/>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63521" y="2192969"/>
            <a:ext cx="5422900" cy="1829152"/>
          </a:xfrm>
        </p:spPr>
      </p:pic>
      <p:pic>
        <p:nvPicPr>
          <p:cNvPr id="10" name="Content Placeholder 9" descr="The HIV Care Continuum, also known as the HIV Treatment Cascade, is a model developed by Dr. Edward Gardner and colleagues in 2011 that outlines the sequential steps of HIV medical care that people living with HIV go through from initial diagnosis to viral suppression. The bottom image shows where improvements are needed in the care continuum. According to recent data available from the CDC, of the 1.2 million people living with HIV in the U.S. in 2011, 86% were diagnosed, 40% were engaged in HIV medical care, 37% were prescribed ART, and 30% had achieved viral suppression. Stated in another way, only 3 in 10 people living with HIV had the virus under control." title="HIV Care Continuum Shows Where Improvements are Need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163521" y="4427724"/>
            <a:ext cx="5422900" cy="2215642"/>
          </a:xfrm>
        </p:spPr>
      </p:pic>
      <p:sp>
        <p:nvSpPr>
          <p:cNvPr id="4" name="Slide Number Placeholder 3"/>
          <p:cNvSpPr>
            <a:spLocks noGrp="1"/>
          </p:cNvSpPr>
          <p:nvPr>
            <p:ph type="sldNum" sz="quarter" idx="12"/>
          </p:nvPr>
        </p:nvSpPr>
        <p:spPr/>
        <p:txBody>
          <a:bodyPr/>
          <a:lstStyle/>
          <a:p>
            <a:fld id="{D57F1E4F-1CFF-5643-939E-217C01CDF565}" type="slidenum">
              <a:rPr lang="en-US" smtClean="0"/>
              <a:pPr/>
              <a:t>55</a:t>
            </a:fld>
            <a:endParaRPr lang="en-US" dirty="0"/>
          </a:p>
        </p:txBody>
      </p:sp>
      <p:sp>
        <p:nvSpPr>
          <p:cNvPr id="11" name="Footer Placeholder 10"/>
          <p:cNvSpPr>
            <a:spLocks noGrp="1"/>
          </p:cNvSpPr>
          <p:nvPr>
            <p:ph type="ftr" sz="quarter" idx="11"/>
          </p:nvPr>
        </p:nvSpPr>
        <p:spPr/>
        <p:txBody>
          <a:bodyPr/>
          <a:lstStyle/>
          <a:p>
            <a:r>
              <a:rPr lang="en-US" dirty="0" smtClean="0"/>
              <a:t>SOURCE: AIDS.gov. (2016).</a:t>
            </a:r>
            <a:endParaRPr lang="en-US" dirty="0"/>
          </a:p>
        </p:txBody>
      </p:sp>
    </p:spTree>
    <p:extLst>
      <p:ext uri="{BB962C8B-B14F-4D97-AF65-F5344CB8AC3E}">
        <p14:creationId xmlns:p14="http://schemas.microsoft.com/office/powerpoint/2010/main" val="19409024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needed to achieve viral suppression?</a:t>
            </a:r>
            <a:endParaRPr lang="en-US" dirty="0"/>
          </a:p>
        </p:txBody>
      </p:sp>
      <p:pic>
        <p:nvPicPr>
          <p:cNvPr id="5" name="Content Placeholder 4" descr="This is a two-part pie chart that includes data on viral suppression and medical care. In an analysis conducted by the CDC in 2014, among the nearly 840,000 people who had not achieved viral suppression (~70%), 20% did not know they were infected, 66% had been diagnosed but were not engaged in regular HIV medical care, 4% were in HIV care, but not prescribed ART, and 10% had been prescribed ART, but had not yet achieved viral suppression." title="What is Needed to Achieve Viral Suppress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9661" y="2352844"/>
            <a:ext cx="8873360" cy="3840897"/>
          </a:xfrm>
        </p:spPr>
      </p:pic>
      <p:sp>
        <p:nvSpPr>
          <p:cNvPr id="4" name="Slide Number Placeholder 3"/>
          <p:cNvSpPr>
            <a:spLocks noGrp="1"/>
          </p:cNvSpPr>
          <p:nvPr>
            <p:ph type="sldNum" sz="quarter" idx="12"/>
          </p:nvPr>
        </p:nvSpPr>
        <p:spPr/>
        <p:txBody>
          <a:bodyPr/>
          <a:lstStyle/>
          <a:p>
            <a:fld id="{D57F1E4F-1CFF-5643-939E-217C01CDF565}" type="slidenum">
              <a:rPr lang="en-US" smtClean="0"/>
              <a:pPr/>
              <a:t>56</a:t>
            </a:fld>
            <a:endParaRPr lang="en-US" dirty="0"/>
          </a:p>
        </p:txBody>
      </p:sp>
      <p:sp>
        <p:nvSpPr>
          <p:cNvPr id="6" name="Footer Placeholder 5"/>
          <p:cNvSpPr>
            <a:spLocks noGrp="1"/>
          </p:cNvSpPr>
          <p:nvPr>
            <p:ph type="ftr" sz="quarter" idx="11"/>
          </p:nvPr>
        </p:nvSpPr>
        <p:spPr/>
        <p:txBody>
          <a:bodyPr/>
          <a:lstStyle/>
          <a:p>
            <a:r>
              <a:rPr lang="en-US" smtClean="0"/>
              <a:t>SOURCE: AIDS.gov. (2016).</a:t>
            </a:r>
            <a:endParaRPr lang="en-US" dirty="0"/>
          </a:p>
        </p:txBody>
      </p:sp>
    </p:spTree>
    <p:extLst>
      <p:ext uri="{BB962C8B-B14F-4D97-AF65-F5344CB8AC3E}">
        <p14:creationId xmlns:p14="http://schemas.microsoft.com/office/powerpoint/2010/main" val="16221709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more recent data tell us?</a:t>
            </a:r>
            <a:endParaRPr lang="en-US" dirty="0"/>
          </a:p>
        </p:txBody>
      </p:sp>
      <p:pic>
        <p:nvPicPr>
          <p:cNvPr id="5" name="Content Placeholder 4" descr="This image depicts more recent data related to the HIV care continuum. For every 100 people living iwth HIV in 2015, 63 received some HIV care, 49 were retained in care, and 51 were virally suppressed." title="What Does More Recent Tell U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1430" y="1970209"/>
            <a:ext cx="2909141" cy="4505392"/>
          </a:xfrm>
        </p:spPr>
      </p:pic>
      <p:sp>
        <p:nvSpPr>
          <p:cNvPr id="4" name="Slide Number Placeholder 3"/>
          <p:cNvSpPr>
            <a:spLocks noGrp="1"/>
          </p:cNvSpPr>
          <p:nvPr>
            <p:ph type="sldNum" sz="quarter" idx="12"/>
          </p:nvPr>
        </p:nvSpPr>
        <p:spPr/>
        <p:txBody>
          <a:bodyPr/>
          <a:lstStyle/>
          <a:p>
            <a:fld id="{D57F1E4F-1CFF-5643-939E-217C01CDF565}" type="slidenum">
              <a:rPr lang="en-US" smtClean="0"/>
              <a:pPr/>
              <a:t>57</a:t>
            </a:fld>
            <a:endParaRPr lang="en-US" dirty="0"/>
          </a:p>
        </p:txBody>
      </p:sp>
      <p:sp>
        <p:nvSpPr>
          <p:cNvPr id="6" name="Footer Placeholder 5"/>
          <p:cNvSpPr>
            <a:spLocks noGrp="1"/>
          </p:cNvSpPr>
          <p:nvPr>
            <p:ph type="ftr" sz="quarter" idx="11"/>
          </p:nvPr>
        </p:nvSpPr>
        <p:spPr/>
        <p:txBody>
          <a:bodyPr/>
          <a:lstStyle/>
          <a:p>
            <a:r>
              <a:rPr lang="en-US" dirty="0" smtClean="0"/>
              <a:t>SOURCE: CDC. (2019).</a:t>
            </a:r>
            <a:endParaRPr lang="en-US" dirty="0"/>
          </a:p>
        </p:txBody>
      </p:sp>
    </p:spTree>
    <p:extLst>
      <p:ext uri="{BB962C8B-B14F-4D97-AF65-F5344CB8AC3E}">
        <p14:creationId xmlns:p14="http://schemas.microsoft.com/office/powerpoint/2010/main" val="1651249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90-90-90 – An Ambitious Target to End </a:t>
            </a:r>
            <a:br>
              <a:rPr lang="en-US" dirty="0" smtClean="0"/>
            </a:br>
            <a:r>
              <a:rPr lang="en-US" dirty="0" smtClean="0"/>
              <a:t>The AIDS Epidemic By 2020…</a:t>
            </a:r>
            <a:endParaRPr lang="en-US" dirty="0"/>
          </a:p>
        </p:txBody>
      </p:sp>
      <p:graphicFrame>
        <p:nvGraphicFramePr>
          <p:cNvPr id="5" name="Content Placeholder 4" descr="By 2020, 90% of all people living with HIV will know their HIV status. By 2020, 90% of all people with diagnosed HIV infection will receive sustained antiretroviral therapy. By 2020, 90% of all people receiving antiretroviral therapy will have viral suppression." title="90-90-90 - Ending the AIDS Epidemic"/>
          <p:cNvGraphicFramePr>
            <a:graphicFrameLocks noGrp="1"/>
          </p:cNvGraphicFramePr>
          <p:nvPr>
            <p:ph idx="1"/>
            <p:extLst>
              <p:ext uri="{D42A27DB-BD31-4B8C-83A1-F6EECF244321}">
                <p14:modId xmlns:p14="http://schemas.microsoft.com/office/powerpoint/2010/main" val="2266171496"/>
              </p:ext>
            </p:extLst>
          </p:nvPr>
        </p:nvGraphicFramePr>
        <p:xfrm>
          <a:off x="180754" y="2181224"/>
          <a:ext cx="11759610" cy="4140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58</a:t>
            </a:fld>
            <a:endParaRPr lang="en-US" dirty="0"/>
          </a:p>
        </p:txBody>
      </p:sp>
      <p:sp>
        <p:nvSpPr>
          <p:cNvPr id="6" name="Footer Placeholder 5"/>
          <p:cNvSpPr>
            <a:spLocks noGrp="1"/>
          </p:cNvSpPr>
          <p:nvPr>
            <p:ph type="ftr" sz="quarter" idx="11"/>
          </p:nvPr>
        </p:nvSpPr>
        <p:spPr>
          <a:xfrm>
            <a:off x="114848" y="6321262"/>
            <a:ext cx="6917210" cy="365125"/>
          </a:xfrm>
        </p:spPr>
        <p:txBody>
          <a:bodyPr/>
          <a:lstStyle/>
          <a:p>
            <a:r>
              <a:rPr lang="en-US" dirty="0" smtClean="0"/>
              <a:t>SOURCE: UNAIDS. (2017).</a:t>
            </a:r>
            <a:endParaRPr lang="en-US" dirty="0"/>
          </a:p>
        </p:txBody>
      </p:sp>
    </p:spTree>
    <p:extLst>
      <p:ext uri="{BB962C8B-B14F-4D97-AF65-F5344CB8AC3E}">
        <p14:creationId xmlns:p14="http://schemas.microsoft.com/office/powerpoint/2010/main" val="7888220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and HIV: An overview (1)</a:t>
            </a:r>
            <a:endParaRPr lang="en-US" dirty="0"/>
          </a:p>
        </p:txBody>
      </p:sp>
      <p:sp>
        <p:nvSpPr>
          <p:cNvPr id="3" name="Content Placeholder 2"/>
          <p:cNvSpPr>
            <a:spLocks noGrp="1"/>
          </p:cNvSpPr>
          <p:nvPr>
            <p:ph idx="1"/>
          </p:nvPr>
        </p:nvSpPr>
        <p:spPr/>
        <p:txBody>
          <a:bodyPr/>
          <a:lstStyle/>
          <a:p>
            <a:r>
              <a:rPr lang="en-US" dirty="0" smtClean="0"/>
              <a:t>Alcohol is common among persons living with HIV</a:t>
            </a:r>
          </a:p>
          <a:p>
            <a:pPr lvl="1"/>
            <a:r>
              <a:rPr lang="en-US" dirty="0" smtClean="0">
                <a:solidFill>
                  <a:schemeClr val="accent2"/>
                </a:solidFill>
              </a:rPr>
              <a:t>&gt;50% </a:t>
            </a:r>
            <a:r>
              <a:rPr lang="en-US" dirty="0" smtClean="0"/>
              <a:t>of persons with HIV </a:t>
            </a:r>
            <a:r>
              <a:rPr lang="en-US" dirty="0" smtClean="0">
                <a:solidFill>
                  <a:schemeClr val="accent2"/>
                </a:solidFill>
              </a:rPr>
              <a:t>consume any amount </a:t>
            </a:r>
            <a:r>
              <a:rPr lang="en-US" dirty="0" smtClean="0"/>
              <a:t>of alcohol</a:t>
            </a:r>
          </a:p>
          <a:p>
            <a:pPr lvl="1"/>
            <a:r>
              <a:rPr lang="en-US" dirty="0" smtClean="0"/>
              <a:t>In one sample, </a:t>
            </a:r>
            <a:r>
              <a:rPr lang="en-US" dirty="0" smtClean="0">
                <a:solidFill>
                  <a:schemeClr val="accent2"/>
                </a:solidFill>
              </a:rPr>
              <a:t>27%</a:t>
            </a:r>
            <a:r>
              <a:rPr lang="en-US" dirty="0" smtClean="0"/>
              <a:t> of people </a:t>
            </a:r>
            <a:r>
              <a:rPr lang="en-US" dirty="0" smtClean="0">
                <a:solidFill>
                  <a:schemeClr val="accent2"/>
                </a:solidFill>
              </a:rPr>
              <a:t>screened positive </a:t>
            </a:r>
            <a:r>
              <a:rPr lang="en-US" dirty="0" smtClean="0"/>
              <a:t>for unhealthy alcohol use.</a:t>
            </a:r>
          </a:p>
          <a:p>
            <a:r>
              <a:rPr lang="en-US" dirty="0" smtClean="0"/>
              <a:t>Unhealthy alcohol use includes risky or hazardous use, heavy episodic use (e.g., binge drinking) and AUD</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59</a:t>
            </a:fld>
            <a:endParaRPr lang="en-US" dirty="0"/>
          </a:p>
        </p:txBody>
      </p:sp>
      <p:sp>
        <p:nvSpPr>
          <p:cNvPr id="5" name="Footer Placeholder 4"/>
          <p:cNvSpPr>
            <a:spLocks noGrp="1"/>
          </p:cNvSpPr>
          <p:nvPr>
            <p:ph type="ftr" sz="quarter" idx="11"/>
          </p:nvPr>
        </p:nvSpPr>
        <p:spPr/>
        <p:txBody>
          <a:bodyPr/>
          <a:lstStyle/>
          <a:p>
            <a:r>
              <a:rPr lang="en-US" dirty="0" smtClean="0"/>
              <a:t>SOURCE: U.S. DHHS. (2019).</a:t>
            </a:r>
            <a:endParaRPr lang="en-US" dirty="0"/>
          </a:p>
        </p:txBody>
      </p:sp>
    </p:spTree>
    <p:extLst>
      <p:ext uri="{BB962C8B-B14F-4D97-AF65-F5344CB8AC3E}">
        <p14:creationId xmlns:p14="http://schemas.microsoft.com/office/powerpoint/2010/main" val="3269307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a:t>
            </a:r>
            <a:endParaRPr lang="en-US" dirty="0"/>
          </a:p>
        </p:txBody>
      </p:sp>
      <p:pic>
        <p:nvPicPr>
          <p:cNvPr id="4" name="Picture 2" descr="Multiple-choice test with a pencil in the person's right hand" title="Test Your Knowledge placeholder imag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46769" y="2116289"/>
            <a:ext cx="6298462" cy="42049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41864173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and HIV: An overview (2)</a:t>
            </a:r>
            <a:endParaRPr lang="en-US" dirty="0"/>
          </a:p>
        </p:txBody>
      </p:sp>
      <p:sp>
        <p:nvSpPr>
          <p:cNvPr id="3" name="Content Placeholder 2"/>
          <p:cNvSpPr>
            <a:spLocks noGrp="1"/>
          </p:cNvSpPr>
          <p:nvPr>
            <p:ph idx="1"/>
          </p:nvPr>
        </p:nvSpPr>
        <p:spPr/>
        <p:txBody>
          <a:bodyPr>
            <a:normAutofit/>
          </a:bodyPr>
          <a:lstStyle/>
          <a:p>
            <a:r>
              <a:rPr lang="en-US" dirty="0" smtClean="0"/>
              <a:t>People who test positive for HIV are </a:t>
            </a:r>
            <a:r>
              <a:rPr lang="en-US" dirty="0" smtClean="0">
                <a:solidFill>
                  <a:schemeClr val="accent2"/>
                </a:solidFill>
              </a:rPr>
              <a:t>nearly twice as likely </a:t>
            </a:r>
            <a:r>
              <a:rPr lang="en-US" dirty="0" smtClean="0"/>
              <a:t>to use alcohol than people in the general population</a:t>
            </a:r>
          </a:p>
          <a:p>
            <a:r>
              <a:rPr lang="en-US" dirty="0" smtClean="0"/>
              <a:t>Alcohol use can </a:t>
            </a:r>
            <a:r>
              <a:rPr lang="en-US" dirty="0" smtClean="0">
                <a:solidFill>
                  <a:schemeClr val="accent2"/>
                </a:solidFill>
              </a:rPr>
              <a:t>thwart</a:t>
            </a:r>
            <a:r>
              <a:rPr lang="en-US" dirty="0" smtClean="0"/>
              <a:t> prevention efforts and treatment for those already infected</a:t>
            </a:r>
          </a:p>
          <a:p>
            <a:r>
              <a:rPr lang="en-US" dirty="0" smtClean="0"/>
              <a:t>Alcohol use can </a:t>
            </a:r>
            <a:r>
              <a:rPr lang="en-US" dirty="0" smtClean="0">
                <a:solidFill>
                  <a:schemeClr val="accent2"/>
                </a:solidFill>
              </a:rPr>
              <a:t>impair</a:t>
            </a:r>
            <a:r>
              <a:rPr lang="en-US" dirty="0" smtClean="0"/>
              <a:t> judgment, leading to high-risk sexual behaviors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60</a:t>
            </a:fld>
            <a:endParaRPr lang="en-US" dirty="0"/>
          </a:p>
        </p:txBody>
      </p:sp>
      <p:sp>
        <p:nvSpPr>
          <p:cNvPr id="5" name="Footer Placeholder 4"/>
          <p:cNvSpPr>
            <a:spLocks noGrp="1"/>
          </p:cNvSpPr>
          <p:nvPr>
            <p:ph type="ftr" sz="quarter" idx="11"/>
          </p:nvPr>
        </p:nvSpPr>
        <p:spPr/>
        <p:txBody>
          <a:bodyPr/>
          <a:lstStyle/>
          <a:p>
            <a:r>
              <a:rPr lang="en-US" dirty="0" smtClean="0"/>
              <a:t>SOURCES: </a:t>
            </a:r>
            <a:r>
              <a:rPr lang="en-US" dirty="0" err="1" smtClean="0"/>
              <a:t>AIDSinfo</a:t>
            </a:r>
            <a:r>
              <a:rPr lang="en-US" dirty="0" smtClean="0"/>
              <a:t>. (2019); NIAAA. (2010).</a:t>
            </a:r>
            <a:endParaRPr lang="en-US" dirty="0"/>
          </a:p>
        </p:txBody>
      </p:sp>
    </p:spTree>
    <p:extLst>
      <p:ext uri="{BB962C8B-B14F-4D97-AF65-F5344CB8AC3E}">
        <p14:creationId xmlns:p14="http://schemas.microsoft.com/office/powerpoint/2010/main" val="1468301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Alcohol use and risky sexual behaviors</a:t>
            </a:r>
            <a:endParaRPr lang="en-US" dirty="0"/>
          </a:p>
        </p:txBody>
      </p:sp>
      <p:sp>
        <p:nvSpPr>
          <p:cNvPr id="3" name="Content Placeholder 2"/>
          <p:cNvSpPr>
            <a:spLocks noGrp="1"/>
          </p:cNvSpPr>
          <p:nvPr>
            <p:ph idx="1"/>
          </p:nvPr>
        </p:nvSpPr>
        <p:spPr/>
        <p:txBody>
          <a:bodyPr>
            <a:normAutofit/>
          </a:bodyPr>
          <a:lstStyle/>
          <a:p>
            <a:r>
              <a:rPr lang="en-US" dirty="0" smtClean="0"/>
              <a:t>Unhealthy alcohol use has been linked to </a:t>
            </a:r>
            <a:r>
              <a:rPr lang="en-US" dirty="0" smtClean="0">
                <a:solidFill>
                  <a:schemeClr val="accent2"/>
                </a:solidFill>
              </a:rPr>
              <a:t>HIV acquisition</a:t>
            </a:r>
          </a:p>
          <a:p>
            <a:pPr lvl="1"/>
            <a:r>
              <a:rPr lang="en-US" dirty="0" smtClean="0"/>
              <a:t>Any </a:t>
            </a:r>
            <a:r>
              <a:rPr lang="en-US" dirty="0"/>
              <a:t>alcohol use, unhealthy alcohol use, and alcohol use in sexual contexts were all associated with unprotected sex among persons living with HIV</a:t>
            </a:r>
            <a:endParaRPr lang="en-US" dirty="0" smtClean="0"/>
          </a:p>
          <a:p>
            <a:r>
              <a:rPr lang="en-US" dirty="0" smtClean="0"/>
              <a:t>Unhealthy alcohol use is associated with </a:t>
            </a:r>
            <a:r>
              <a:rPr lang="en-US" dirty="0" smtClean="0">
                <a:solidFill>
                  <a:schemeClr val="accent2"/>
                </a:solidFill>
              </a:rPr>
              <a:t>interruptions in all steps of the HIV care continuum</a:t>
            </a:r>
            <a:r>
              <a:rPr lang="en-US" dirty="0" smtClean="0"/>
              <a:t>, including lower adherence to ART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61</a:t>
            </a:fld>
            <a:endParaRPr lang="en-US" dirty="0"/>
          </a:p>
        </p:txBody>
      </p:sp>
      <p:sp>
        <p:nvSpPr>
          <p:cNvPr id="5" name="Footer Placeholder 4"/>
          <p:cNvSpPr>
            <a:spLocks noGrp="1"/>
          </p:cNvSpPr>
          <p:nvPr>
            <p:ph type="ftr" sz="quarter" idx="11"/>
          </p:nvPr>
        </p:nvSpPr>
        <p:spPr/>
        <p:txBody>
          <a:bodyPr/>
          <a:lstStyle/>
          <a:p>
            <a:r>
              <a:rPr lang="en-US" smtClean="0"/>
              <a:t>SOURCE: U.S. DHHS. (2019).</a:t>
            </a:r>
            <a:endParaRPr lang="en-US" dirty="0"/>
          </a:p>
        </p:txBody>
      </p:sp>
    </p:spTree>
    <p:extLst>
      <p:ext uri="{BB962C8B-B14F-4D97-AF65-F5344CB8AC3E}">
        <p14:creationId xmlns:p14="http://schemas.microsoft.com/office/powerpoint/2010/main" val="24762321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substance use affect a person living with HIV?</a:t>
            </a:r>
            <a:endParaRPr lang="en-US" dirty="0"/>
          </a:p>
        </p:txBody>
      </p:sp>
      <p:sp>
        <p:nvSpPr>
          <p:cNvPr id="3" name="Content Placeholder 2"/>
          <p:cNvSpPr>
            <a:spLocks noGrp="1"/>
          </p:cNvSpPr>
          <p:nvPr>
            <p:ph idx="1"/>
          </p:nvPr>
        </p:nvSpPr>
        <p:spPr/>
        <p:txBody>
          <a:bodyPr/>
          <a:lstStyle/>
          <a:p>
            <a:r>
              <a:rPr lang="en-US" dirty="0" smtClean="0"/>
              <a:t>Alcohol and drugs can </a:t>
            </a:r>
            <a:r>
              <a:rPr lang="en-US" dirty="0" smtClean="0">
                <a:solidFill>
                  <a:schemeClr val="accent2"/>
                </a:solidFill>
              </a:rPr>
              <a:t>weaken the immune system</a:t>
            </a:r>
          </a:p>
          <a:p>
            <a:r>
              <a:rPr lang="en-US" dirty="0" smtClean="0"/>
              <a:t>Alcohol and drugs can </a:t>
            </a:r>
            <a:r>
              <a:rPr lang="en-US" dirty="0" smtClean="0">
                <a:solidFill>
                  <a:schemeClr val="accent2"/>
                </a:solidFill>
              </a:rPr>
              <a:t>damage the liver </a:t>
            </a:r>
            <a:r>
              <a:rPr lang="en-US" dirty="0" smtClean="0"/>
              <a:t>and </a:t>
            </a:r>
            <a:r>
              <a:rPr lang="en-US" dirty="0" smtClean="0">
                <a:solidFill>
                  <a:schemeClr val="accent2"/>
                </a:solidFill>
              </a:rPr>
              <a:t>cause liver disease</a:t>
            </a:r>
          </a:p>
          <a:p>
            <a:r>
              <a:rPr lang="en-US" dirty="0" smtClean="0"/>
              <a:t>Some psychoactive substances can </a:t>
            </a:r>
            <a:r>
              <a:rPr lang="en-US" dirty="0" smtClean="0">
                <a:solidFill>
                  <a:schemeClr val="accent2"/>
                </a:solidFill>
              </a:rPr>
              <a:t>interact with HIV medicines</a:t>
            </a:r>
          </a:p>
          <a:p>
            <a:r>
              <a:rPr lang="en-US" dirty="0" smtClean="0"/>
              <a:t>Alcohol and drug use can make it </a:t>
            </a:r>
            <a:r>
              <a:rPr lang="en-US" dirty="0" smtClean="0">
                <a:solidFill>
                  <a:schemeClr val="accent2"/>
                </a:solidFill>
              </a:rPr>
              <a:t>difficult to take HIV medicines </a:t>
            </a:r>
            <a:r>
              <a:rPr lang="en-US" dirty="0" smtClean="0"/>
              <a:t>every day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62</a:t>
            </a:fld>
            <a:endParaRPr lang="en-US" dirty="0"/>
          </a:p>
        </p:txBody>
      </p:sp>
      <p:sp>
        <p:nvSpPr>
          <p:cNvPr id="5" name="Footer Placeholder 4"/>
          <p:cNvSpPr>
            <a:spLocks noGrp="1"/>
          </p:cNvSpPr>
          <p:nvPr>
            <p:ph type="ftr" sz="quarter" idx="11"/>
          </p:nvPr>
        </p:nvSpPr>
        <p:spPr/>
        <p:txBody>
          <a:bodyPr/>
          <a:lstStyle/>
          <a:p>
            <a:r>
              <a:rPr lang="en-US" dirty="0" smtClean="0"/>
              <a:t>SOURCE: </a:t>
            </a:r>
            <a:r>
              <a:rPr lang="en-US" dirty="0" err="1" smtClean="0"/>
              <a:t>AIDSinfo</a:t>
            </a:r>
            <a:r>
              <a:rPr lang="en-US" dirty="0" smtClean="0"/>
              <a:t>. (2019).</a:t>
            </a:r>
            <a:endParaRPr lang="en-US" dirty="0"/>
          </a:p>
        </p:txBody>
      </p:sp>
    </p:spTree>
    <p:extLst>
      <p:ext uri="{BB962C8B-B14F-4D97-AF65-F5344CB8AC3E}">
        <p14:creationId xmlns:p14="http://schemas.microsoft.com/office/powerpoint/2010/main" val="5978219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importance of monitoring alcohol use among patients living with HIV</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Even intermittent use can complicate the clinical management of people living with HIV by:</a:t>
            </a:r>
          </a:p>
          <a:p>
            <a:pPr lvl="1"/>
            <a:r>
              <a:rPr lang="en-US" dirty="0" smtClean="0"/>
              <a:t>Diminishing </a:t>
            </a:r>
            <a:r>
              <a:rPr lang="en-US" dirty="0" smtClean="0">
                <a:solidFill>
                  <a:schemeClr val="accent2"/>
                </a:solidFill>
              </a:rPr>
              <a:t>adherence</a:t>
            </a:r>
            <a:r>
              <a:rPr lang="en-US" dirty="0" smtClean="0"/>
              <a:t> to medications</a:t>
            </a:r>
          </a:p>
          <a:p>
            <a:pPr lvl="1"/>
            <a:r>
              <a:rPr lang="en-US" dirty="0" smtClean="0"/>
              <a:t>Increasing risk of </a:t>
            </a:r>
            <a:r>
              <a:rPr lang="en-US" dirty="0" smtClean="0">
                <a:solidFill>
                  <a:schemeClr val="accent2"/>
                </a:solidFill>
              </a:rPr>
              <a:t>liver injury</a:t>
            </a:r>
          </a:p>
          <a:p>
            <a:pPr lvl="1"/>
            <a:r>
              <a:rPr lang="en-US" dirty="0" smtClean="0"/>
              <a:t>Reducing the patient’s </a:t>
            </a:r>
            <a:r>
              <a:rPr lang="en-US" dirty="0" smtClean="0">
                <a:solidFill>
                  <a:schemeClr val="accent2"/>
                </a:solidFill>
              </a:rPr>
              <a:t>ability to practice safer sex</a:t>
            </a:r>
          </a:p>
          <a:p>
            <a:pPr lvl="1"/>
            <a:r>
              <a:rPr lang="en-US" dirty="0" smtClean="0"/>
              <a:t>Increasing the </a:t>
            </a:r>
            <a:r>
              <a:rPr lang="en-US" dirty="0" smtClean="0">
                <a:solidFill>
                  <a:schemeClr val="accent2"/>
                </a:solidFill>
              </a:rPr>
              <a:t>risk of side effects </a:t>
            </a:r>
            <a:r>
              <a:rPr lang="en-US" dirty="0" smtClean="0"/>
              <a:t>from medications</a:t>
            </a:r>
          </a:p>
          <a:p>
            <a:pPr lvl="1"/>
            <a:r>
              <a:rPr lang="en-US" dirty="0" smtClean="0"/>
              <a:t>Changing </a:t>
            </a:r>
            <a:r>
              <a:rPr lang="en-US" dirty="0" smtClean="0">
                <a:solidFill>
                  <a:schemeClr val="accent2"/>
                </a:solidFill>
              </a:rPr>
              <a:t>pharmacokinetics</a:t>
            </a:r>
            <a:r>
              <a:rPr lang="en-US" dirty="0" smtClean="0"/>
              <a:t> of prescribed medications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63</a:t>
            </a:fld>
            <a:endParaRPr lang="en-US" dirty="0"/>
          </a:p>
        </p:txBody>
      </p:sp>
      <p:sp>
        <p:nvSpPr>
          <p:cNvPr id="5" name="Footer Placeholder 4"/>
          <p:cNvSpPr>
            <a:spLocks noGrp="1"/>
          </p:cNvSpPr>
          <p:nvPr>
            <p:ph type="ftr" sz="quarter" idx="11"/>
          </p:nvPr>
        </p:nvSpPr>
        <p:spPr/>
        <p:txBody>
          <a:bodyPr/>
          <a:lstStyle/>
          <a:p>
            <a:r>
              <a:rPr lang="en-US" dirty="0" smtClean="0"/>
              <a:t>SOURCES: Molina et al. (2018); NIAAA. (2010).</a:t>
            </a:r>
            <a:endParaRPr lang="en-US" dirty="0"/>
          </a:p>
        </p:txBody>
      </p:sp>
    </p:spTree>
    <p:extLst>
      <p:ext uri="{BB962C8B-B14F-4D97-AF65-F5344CB8AC3E}">
        <p14:creationId xmlns:p14="http://schemas.microsoft.com/office/powerpoint/2010/main" val="40402340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Alcohol’s effect on HIV virus growth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Alcohol has </a:t>
            </a:r>
            <a:r>
              <a:rPr lang="en-US" dirty="0" smtClean="0">
                <a:solidFill>
                  <a:schemeClr val="accent2"/>
                </a:solidFill>
              </a:rPr>
              <a:t>direct and indirect effects </a:t>
            </a:r>
            <a:r>
              <a:rPr lang="en-US" dirty="0" smtClean="0"/>
              <a:t>on how the HIV virus develops and how quickly it causes disease</a:t>
            </a:r>
          </a:p>
          <a:p>
            <a:r>
              <a:rPr lang="en-US" dirty="0" smtClean="0"/>
              <a:t>Alcohol can increase how fast the </a:t>
            </a:r>
            <a:r>
              <a:rPr lang="en-US" dirty="0" smtClean="0">
                <a:solidFill>
                  <a:schemeClr val="accent2"/>
                </a:solidFill>
              </a:rPr>
              <a:t>HIV virus replicates</a:t>
            </a:r>
            <a:r>
              <a:rPr lang="en-US" dirty="0" smtClean="0"/>
              <a:t>, leading to </a:t>
            </a:r>
            <a:r>
              <a:rPr lang="en-US" dirty="0" smtClean="0">
                <a:solidFill>
                  <a:schemeClr val="accent2"/>
                </a:solidFill>
              </a:rPr>
              <a:t>higher amounts of virus </a:t>
            </a:r>
            <a:r>
              <a:rPr lang="en-US" dirty="0" smtClean="0"/>
              <a:t>(i.e., viral load) in the body</a:t>
            </a:r>
          </a:p>
          <a:p>
            <a:pPr lvl="1"/>
            <a:r>
              <a:rPr lang="en-US" dirty="0" smtClean="0"/>
              <a:t>This can, in turn, </a:t>
            </a:r>
            <a:r>
              <a:rPr lang="en-US" dirty="0" smtClean="0">
                <a:solidFill>
                  <a:schemeClr val="accent2"/>
                </a:solidFill>
              </a:rPr>
              <a:t>increase the spread </a:t>
            </a:r>
            <a:r>
              <a:rPr lang="en-US" dirty="0" smtClean="0"/>
              <a:t>of disease</a:t>
            </a:r>
          </a:p>
          <a:p>
            <a:pPr lvl="1"/>
            <a:r>
              <a:rPr lang="en-US" dirty="0" smtClean="0"/>
              <a:t>In one study, women receiving ART </a:t>
            </a:r>
            <a:r>
              <a:rPr lang="en-US" dirty="0" smtClean="0">
                <a:solidFill>
                  <a:schemeClr val="accent2"/>
                </a:solidFill>
              </a:rPr>
              <a:t>who drank at least moderately </a:t>
            </a:r>
            <a:r>
              <a:rPr lang="en-US" dirty="0" smtClean="0"/>
              <a:t>were more likely to have higher levels of HIV, making it </a:t>
            </a:r>
            <a:r>
              <a:rPr lang="en-US" dirty="0" smtClean="0">
                <a:solidFill>
                  <a:schemeClr val="accent2"/>
                </a:solidFill>
              </a:rPr>
              <a:t>easier for them to transmit HIV </a:t>
            </a:r>
            <a:r>
              <a:rPr lang="en-US" dirty="0" smtClean="0"/>
              <a:t>to others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64</a:t>
            </a:fld>
            <a:endParaRPr lang="en-US" dirty="0"/>
          </a:p>
        </p:txBody>
      </p:sp>
      <p:sp>
        <p:nvSpPr>
          <p:cNvPr id="5" name="Footer Placeholder 4"/>
          <p:cNvSpPr>
            <a:spLocks noGrp="1"/>
          </p:cNvSpPr>
          <p:nvPr>
            <p:ph type="ftr" sz="quarter" idx="11"/>
          </p:nvPr>
        </p:nvSpPr>
        <p:spPr/>
        <p:txBody>
          <a:bodyPr/>
          <a:lstStyle/>
          <a:p>
            <a:r>
              <a:rPr lang="en-US" dirty="0" smtClean="0"/>
              <a:t>SOURCE: NIAAA. (2010).</a:t>
            </a:r>
            <a:endParaRPr lang="en-US" dirty="0"/>
          </a:p>
        </p:txBody>
      </p:sp>
    </p:spTree>
    <p:extLst>
      <p:ext uri="{BB962C8B-B14F-4D97-AF65-F5344CB8AC3E}">
        <p14:creationId xmlns:p14="http://schemas.microsoft.com/office/powerpoint/2010/main" val="2242095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ART, and the Liver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Liver disease is a major cause of illness and death since the advent of ART</a:t>
            </a:r>
          </a:p>
          <a:p>
            <a:r>
              <a:rPr lang="en-US" dirty="0" smtClean="0"/>
              <a:t>ARTs not only are processed in the liver, but also have toxic effects on the organ</a:t>
            </a:r>
          </a:p>
          <a:p>
            <a:r>
              <a:rPr lang="en-US" dirty="0" smtClean="0"/>
              <a:t>A large proportion of people who are living with HIV are also co-infected with hepatitis C</a:t>
            </a:r>
          </a:p>
          <a:p>
            <a:pPr lvl="1"/>
            <a:r>
              <a:rPr lang="en-US" dirty="0" smtClean="0">
                <a:solidFill>
                  <a:schemeClr val="accent2"/>
                </a:solidFill>
              </a:rPr>
              <a:t>Alcohol use can significantly increase the risk of liver damage in people with HIV alone or with HCV co-infection</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65</a:t>
            </a:fld>
            <a:endParaRPr lang="en-US" dirty="0"/>
          </a:p>
        </p:txBody>
      </p:sp>
      <p:sp>
        <p:nvSpPr>
          <p:cNvPr id="5" name="Footer Placeholder 4"/>
          <p:cNvSpPr>
            <a:spLocks noGrp="1"/>
          </p:cNvSpPr>
          <p:nvPr>
            <p:ph type="ftr" sz="quarter" idx="11"/>
          </p:nvPr>
        </p:nvSpPr>
        <p:spPr/>
        <p:txBody>
          <a:bodyPr/>
          <a:lstStyle/>
          <a:p>
            <a:r>
              <a:rPr lang="en-US" dirty="0" smtClean="0"/>
              <a:t>SOURCE: NIAAA. (2010).</a:t>
            </a:r>
            <a:endParaRPr lang="en-US" dirty="0"/>
          </a:p>
        </p:txBody>
      </p:sp>
    </p:spTree>
    <p:extLst>
      <p:ext uri="{BB962C8B-B14F-4D97-AF65-F5344CB8AC3E}">
        <p14:creationId xmlns:p14="http://schemas.microsoft.com/office/powerpoint/2010/main" val="8788967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Alcohol and HIV on the lungs</a:t>
            </a:r>
            <a:endParaRPr lang="en-US" dirty="0"/>
          </a:p>
        </p:txBody>
      </p:sp>
      <p:sp>
        <p:nvSpPr>
          <p:cNvPr id="3" name="Content Placeholder 2"/>
          <p:cNvSpPr>
            <a:spLocks noGrp="1"/>
          </p:cNvSpPr>
          <p:nvPr>
            <p:ph idx="1"/>
          </p:nvPr>
        </p:nvSpPr>
        <p:spPr/>
        <p:txBody>
          <a:bodyPr>
            <a:normAutofit fontScale="92500"/>
          </a:bodyPr>
          <a:lstStyle/>
          <a:p>
            <a:r>
              <a:rPr lang="en-US" dirty="0" smtClean="0"/>
              <a:t>Patients who drink alcohol or who are living with HIV are more likely to suffer from pneumonia and to have chronic conditions such as emphysema</a:t>
            </a:r>
          </a:p>
          <a:p>
            <a:r>
              <a:rPr lang="en-US" dirty="0" smtClean="0"/>
              <a:t>Lung infections remain a major cause of illness and death in those living with HIV</a:t>
            </a:r>
          </a:p>
          <a:p>
            <a:pPr lvl="1"/>
            <a:r>
              <a:rPr lang="en-US" dirty="0" smtClean="0">
                <a:solidFill>
                  <a:schemeClr val="accent2"/>
                </a:solidFill>
              </a:rPr>
              <a:t>Chronic alcohol consumption has been found to increase the rate at which viruses infect the lungs and aid in the emergence of opportunistic infections</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66</a:t>
            </a:fld>
            <a:endParaRPr lang="en-US" dirty="0"/>
          </a:p>
        </p:txBody>
      </p:sp>
      <p:sp>
        <p:nvSpPr>
          <p:cNvPr id="5" name="Footer Placeholder 4"/>
          <p:cNvSpPr>
            <a:spLocks noGrp="1"/>
          </p:cNvSpPr>
          <p:nvPr>
            <p:ph type="ftr" sz="quarter" idx="11"/>
          </p:nvPr>
        </p:nvSpPr>
        <p:spPr/>
        <p:txBody>
          <a:bodyPr/>
          <a:lstStyle/>
          <a:p>
            <a:r>
              <a:rPr lang="en-US" dirty="0" smtClean="0"/>
              <a:t>SOURCES: NIAAA. (2010); Quintero &amp; </a:t>
            </a:r>
            <a:r>
              <a:rPr lang="en-US" dirty="0" err="1" smtClean="0"/>
              <a:t>Guidot</a:t>
            </a:r>
            <a:r>
              <a:rPr lang="en-US" dirty="0" smtClean="0"/>
              <a:t>. (2010); </a:t>
            </a:r>
            <a:r>
              <a:rPr lang="en-US" dirty="0" err="1" smtClean="0"/>
              <a:t>Bagby</a:t>
            </a:r>
            <a:r>
              <a:rPr lang="en-US" dirty="0" smtClean="0"/>
              <a:t> et al. (2003).</a:t>
            </a:r>
            <a:endParaRPr lang="en-US" dirty="0"/>
          </a:p>
        </p:txBody>
      </p:sp>
    </p:spTree>
    <p:extLst>
      <p:ext uri="{BB962C8B-B14F-4D97-AF65-F5344CB8AC3E}">
        <p14:creationId xmlns:p14="http://schemas.microsoft.com/office/powerpoint/2010/main" val="23364827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Alcohol and HIV on the brain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studies comparing patients with and AUD, HIV infection, or both, </a:t>
            </a:r>
            <a:r>
              <a:rPr lang="en-US" dirty="0" smtClean="0">
                <a:solidFill>
                  <a:schemeClr val="accent2"/>
                </a:solidFill>
              </a:rPr>
              <a:t>people with an AUD had more changes in the brain structure and abnormalities in brain tissue </a:t>
            </a:r>
            <a:r>
              <a:rPr lang="en-US" dirty="0" smtClean="0"/>
              <a:t>than those with HIV alone</a:t>
            </a:r>
          </a:p>
          <a:p>
            <a:r>
              <a:rPr lang="en-US" dirty="0" smtClean="0"/>
              <a:t>Patients with HIV infection and an AUD were </a:t>
            </a:r>
            <a:r>
              <a:rPr lang="en-US" dirty="0" smtClean="0">
                <a:solidFill>
                  <a:schemeClr val="accent2"/>
                </a:solidFill>
              </a:rPr>
              <a:t>especially likely to have difficulty remembering and experiencing problems with coordination and attention</a:t>
            </a:r>
          </a:p>
          <a:p>
            <a:r>
              <a:rPr lang="en-US" dirty="0" smtClean="0"/>
              <a:t>Those with AUD whose HIV infection </a:t>
            </a:r>
            <a:r>
              <a:rPr lang="en-US" dirty="0" smtClean="0">
                <a:solidFill>
                  <a:schemeClr val="accent2"/>
                </a:solidFill>
              </a:rPr>
              <a:t>progressed to AIDS </a:t>
            </a:r>
            <a:r>
              <a:rPr lang="en-US" dirty="0" smtClean="0"/>
              <a:t>had the </a:t>
            </a:r>
            <a:r>
              <a:rPr lang="en-US" dirty="0" smtClean="0">
                <a:solidFill>
                  <a:schemeClr val="accent2"/>
                </a:solidFill>
              </a:rPr>
              <a:t>greatest changes in brain structure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67</a:t>
            </a:fld>
            <a:endParaRPr lang="en-US" dirty="0"/>
          </a:p>
        </p:txBody>
      </p:sp>
      <p:sp>
        <p:nvSpPr>
          <p:cNvPr id="5" name="Footer Placeholder 4"/>
          <p:cNvSpPr>
            <a:spLocks noGrp="1"/>
          </p:cNvSpPr>
          <p:nvPr>
            <p:ph type="ftr" sz="quarter" idx="11"/>
          </p:nvPr>
        </p:nvSpPr>
        <p:spPr/>
        <p:txBody>
          <a:bodyPr/>
          <a:lstStyle/>
          <a:p>
            <a:r>
              <a:rPr lang="en-US" dirty="0" smtClean="0"/>
              <a:t>SOURCES: NIAAA. (2010); </a:t>
            </a:r>
            <a:r>
              <a:rPr lang="en-US" dirty="0" err="1" smtClean="0"/>
              <a:t>Fauci</a:t>
            </a:r>
            <a:r>
              <a:rPr lang="en-US" dirty="0" smtClean="0"/>
              <a:t> &amp; Lane. (2001); </a:t>
            </a:r>
            <a:r>
              <a:rPr lang="en-US" dirty="0" err="1" smtClean="0"/>
              <a:t>Meyerhoff</a:t>
            </a:r>
            <a:r>
              <a:rPr lang="en-US" dirty="0" smtClean="0"/>
              <a:t>. (2001).</a:t>
            </a:r>
            <a:endParaRPr lang="en-US" dirty="0"/>
          </a:p>
        </p:txBody>
      </p:sp>
    </p:spTree>
    <p:extLst>
      <p:ext uri="{BB962C8B-B14F-4D97-AF65-F5344CB8AC3E}">
        <p14:creationId xmlns:p14="http://schemas.microsoft.com/office/powerpoint/2010/main" val="5118082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Indirect effects of alcohol on increasing HIV risk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Alcohol consumption often occurs in bars an clubs where people meet </a:t>
            </a:r>
            <a:r>
              <a:rPr lang="en-US" dirty="0" smtClean="0">
                <a:solidFill>
                  <a:schemeClr val="accent2"/>
                </a:solidFill>
              </a:rPr>
              <a:t>potential sex partners</a:t>
            </a:r>
          </a:p>
          <a:p>
            <a:r>
              <a:rPr lang="en-US" dirty="0" smtClean="0"/>
              <a:t>High-risk sexual behaviors make people who use alcohol more likely to be infected with other sexually transmitted infections; </a:t>
            </a:r>
            <a:r>
              <a:rPr lang="en-US" dirty="0" smtClean="0">
                <a:solidFill>
                  <a:schemeClr val="accent2"/>
                </a:solidFill>
              </a:rPr>
              <a:t>increasing susceptibility</a:t>
            </a:r>
            <a:r>
              <a:rPr lang="en-US" dirty="0" smtClean="0"/>
              <a:t> to HIV infection</a:t>
            </a:r>
          </a:p>
          <a:p>
            <a:r>
              <a:rPr lang="en-US" dirty="0" smtClean="0"/>
              <a:t>People who use alcohol are more likely to </a:t>
            </a:r>
            <a:r>
              <a:rPr lang="en-US" dirty="0" smtClean="0">
                <a:solidFill>
                  <a:schemeClr val="accent2"/>
                </a:solidFill>
              </a:rPr>
              <a:t>use other illicit substances</a:t>
            </a:r>
            <a:r>
              <a:rPr lang="en-US" dirty="0" smtClean="0"/>
              <a:t>, which can involve other risky behaviors such as needle sharing</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68</a:t>
            </a:fld>
            <a:endParaRPr lang="en-US" dirty="0"/>
          </a:p>
        </p:txBody>
      </p:sp>
      <p:sp>
        <p:nvSpPr>
          <p:cNvPr id="5" name="Footer Placeholder 4"/>
          <p:cNvSpPr>
            <a:spLocks noGrp="1"/>
          </p:cNvSpPr>
          <p:nvPr>
            <p:ph type="ftr" sz="quarter" idx="11"/>
          </p:nvPr>
        </p:nvSpPr>
        <p:spPr/>
        <p:txBody>
          <a:bodyPr/>
          <a:lstStyle/>
          <a:p>
            <a:r>
              <a:rPr lang="en-US" smtClean="0"/>
              <a:t>SOURCE: NIAAA. (2010).</a:t>
            </a:r>
            <a:endParaRPr lang="en-US" dirty="0"/>
          </a:p>
        </p:txBody>
      </p:sp>
    </p:spTree>
    <p:extLst>
      <p:ext uri="{BB962C8B-B14F-4D97-AF65-F5344CB8AC3E}">
        <p14:creationId xmlns:p14="http://schemas.microsoft.com/office/powerpoint/2010/main" val="8440732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impact of Alcohol consumption on the survival of individuals living with HIV</a:t>
            </a:r>
            <a:endParaRPr lang="en-US" dirty="0"/>
          </a:p>
        </p:txBody>
      </p:sp>
      <p:sp>
        <p:nvSpPr>
          <p:cNvPr id="3" name="Content Placeholder 2"/>
          <p:cNvSpPr>
            <a:spLocks noGrp="1"/>
          </p:cNvSpPr>
          <p:nvPr>
            <p:ph idx="1"/>
          </p:nvPr>
        </p:nvSpPr>
        <p:spPr/>
        <p:txBody>
          <a:bodyPr/>
          <a:lstStyle/>
          <a:p>
            <a:r>
              <a:rPr lang="en-US" dirty="0" smtClean="0"/>
              <a:t>Non-hazardous alcohol consumption decreased survival by </a:t>
            </a:r>
            <a:r>
              <a:rPr lang="en-US" dirty="0" smtClean="0">
                <a:solidFill>
                  <a:schemeClr val="accent2"/>
                </a:solidFill>
              </a:rPr>
              <a:t>more than one year </a:t>
            </a:r>
            <a:r>
              <a:rPr lang="en-US" dirty="0" smtClean="0"/>
              <a:t>if the frequency of consumption was once per week or greater and by </a:t>
            </a:r>
            <a:r>
              <a:rPr lang="en-US" dirty="0" smtClean="0">
                <a:solidFill>
                  <a:schemeClr val="accent2"/>
                </a:solidFill>
              </a:rPr>
              <a:t>3.3 years </a:t>
            </a:r>
            <a:r>
              <a:rPr lang="en-US" dirty="0" smtClean="0"/>
              <a:t>with daily consumption</a:t>
            </a:r>
          </a:p>
          <a:p>
            <a:r>
              <a:rPr lang="en-US" dirty="0" smtClean="0"/>
              <a:t>Hazardous alcohol consumption decreased overall survival by </a:t>
            </a:r>
            <a:r>
              <a:rPr lang="en-US" dirty="0" smtClean="0">
                <a:solidFill>
                  <a:schemeClr val="accent2"/>
                </a:solidFill>
              </a:rPr>
              <a:t>more than 3 years </a:t>
            </a:r>
            <a:r>
              <a:rPr lang="en-US" dirty="0" smtClean="0"/>
              <a:t>if frequency was once per week or greater and by </a:t>
            </a:r>
            <a:r>
              <a:rPr lang="en-US" dirty="0" smtClean="0">
                <a:solidFill>
                  <a:schemeClr val="accent2"/>
                </a:solidFill>
              </a:rPr>
              <a:t>6. 4 years </a:t>
            </a:r>
            <a:r>
              <a:rPr lang="en-US" dirty="0" smtClean="0"/>
              <a:t>with daily consumption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69</a:t>
            </a:fld>
            <a:endParaRPr lang="en-US" dirty="0"/>
          </a:p>
        </p:txBody>
      </p:sp>
      <p:sp>
        <p:nvSpPr>
          <p:cNvPr id="5" name="Footer Placeholder 4"/>
          <p:cNvSpPr>
            <a:spLocks noGrp="1"/>
          </p:cNvSpPr>
          <p:nvPr>
            <p:ph type="ftr" sz="quarter" idx="11"/>
          </p:nvPr>
        </p:nvSpPr>
        <p:spPr/>
        <p:txBody>
          <a:bodyPr/>
          <a:lstStyle/>
          <a:p>
            <a:r>
              <a:rPr lang="fr-FR" smtClean="0"/>
              <a:t>SOURCE: Braithwaite et al. (2007).</a:t>
            </a:r>
            <a:endParaRPr lang="en-US" dirty="0"/>
          </a:p>
        </p:txBody>
      </p:sp>
    </p:spTree>
    <p:extLst>
      <p:ext uri="{BB962C8B-B14F-4D97-AF65-F5344CB8AC3E}">
        <p14:creationId xmlns:p14="http://schemas.microsoft.com/office/powerpoint/2010/main" val="4220006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 – question 1</a:t>
            </a:r>
            <a:endParaRPr lang="en-US" dirty="0"/>
          </a:p>
        </p:txBody>
      </p:sp>
      <p:sp>
        <p:nvSpPr>
          <p:cNvPr id="3" name="Content Placeholder 2"/>
          <p:cNvSpPr>
            <a:spLocks noGrp="1"/>
          </p:cNvSpPr>
          <p:nvPr>
            <p:ph sz="half" idx="1"/>
          </p:nvPr>
        </p:nvSpPr>
        <p:spPr>
          <a:xfrm>
            <a:off x="581193" y="2228003"/>
            <a:ext cx="6436552" cy="4172797"/>
          </a:xfrm>
        </p:spPr>
        <p:txBody>
          <a:bodyPr>
            <a:normAutofit/>
          </a:bodyPr>
          <a:lstStyle/>
          <a:p>
            <a:pPr marL="0" indent="0">
              <a:buNone/>
            </a:pPr>
            <a:r>
              <a:rPr lang="en-US" sz="3200" dirty="0" smtClean="0"/>
              <a:t>At-risk drinking levels are the same, </a:t>
            </a:r>
            <a:r>
              <a:rPr lang="en-US" sz="3200" dirty="0" smtClean="0">
                <a:solidFill>
                  <a:schemeClr val="accent2"/>
                </a:solidFill>
              </a:rPr>
              <a:t>regardless of </a:t>
            </a:r>
            <a:r>
              <a:rPr lang="en-US" sz="3200" dirty="0" smtClean="0"/>
              <a:t>the drinker’s age or gender:</a:t>
            </a:r>
          </a:p>
          <a:p>
            <a:pPr marL="666900" lvl="1" indent="-342900">
              <a:buFont typeface="+mj-lt"/>
              <a:buAutoNum type="alphaUcPeriod"/>
            </a:pPr>
            <a:r>
              <a:rPr lang="en-US" sz="3200" dirty="0" smtClean="0"/>
              <a:t>True</a:t>
            </a:r>
          </a:p>
          <a:p>
            <a:pPr marL="666900" lvl="1" indent="-342900">
              <a:buFont typeface="+mj-lt"/>
              <a:buAutoNum type="alphaUcPeriod"/>
            </a:pPr>
            <a:r>
              <a:rPr lang="en-US" sz="3200" dirty="0" smtClean="0"/>
              <a:t>False</a:t>
            </a:r>
          </a:p>
        </p:txBody>
      </p:sp>
      <p:pic>
        <p:nvPicPr>
          <p:cNvPr id="6" name="Content Placeholder 5" descr="Image of several white question marks in white circles with a blue background" title="Placeholder Image - Question Ma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1815" y="2872266"/>
            <a:ext cx="4472045" cy="2976691"/>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7483072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treatment as HIV prevention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Decreasing alcohol use among patients living with HIV can reduce medical and psychiatric consequences associated with alcohol consumption</a:t>
            </a:r>
          </a:p>
          <a:p>
            <a:pPr lvl="1"/>
            <a:r>
              <a:rPr lang="en-US" dirty="0" smtClean="0">
                <a:solidFill>
                  <a:schemeClr val="accent2"/>
                </a:solidFill>
              </a:rPr>
              <a:t>It can also decrease other drug use and HIV transmission</a:t>
            </a:r>
          </a:p>
          <a:p>
            <a:r>
              <a:rPr lang="en-US" dirty="0" smtClean="0"/>
              <a:t>SBIRT for alcohol is an integral part of clinical care for people living with HIV</a:t>
            </a:r>
          </a:p>
          <a:p>
            <a:r>
              <a:rPr lang="en-US" dirty="0" smtClean="0"/>
              <a:t>Bottom line – alcohol treatment can be considered primary HIV prevention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70</a:t>
            </a:fld>
            <a:endParaRPr lang="en-US" dirty="0"/>
          </a:p>
        </p:txBody>
      </p:sp>
      <p:sp>
        <p:nvSpPr>
          <p:cNvPr id="5" name="Footer Placeholder 4"/>
          <p:cNvSpPr>
            <a:spLocks noGrp="1"/>
          </p:cNvSpPr>
          <p:nvPr>
            <p:ph type="ftr" sz="quarter" idx="11"/>
          </p:nvPr>
        </p:nvSpPr>
        <p:spPr/>
        <p:txBody>
          <a:bodyPr/>
          <a:lstStyle/>
          <a:p>
            <a:r>
              <a:rPr lang="en-US" dirty="0" smtClean="0"/>
              <a:t>SOURCE: NIAAA. (2010).</a:t>
            </a:r>
            <a:endParaRPr lang="en-US" dirty="0"/>
          </a:p>
        </p:txBody>
      </p:sp>
    </p:spTree>
    <p:extLst>
      <p:ext uri="{BB962C8B-B14F-4D97-AF65-F5344CB8AC3E}">
        <p14:creationId xmlns:p14="http://schemas.microsoft.com/office/powerpoint/2010/main" val="30377657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Medications for HIV infection</a:t>
            </a:r>
            <a:endParaRPr lang="en-US" dirty="0"/>
          </a:p>
        </p:txBody>
      </p:sp>
      <p:sp>
        <p:nvSpPr>
          <p:cNvPr id="3" name="Content Placeholder 2"/>
          <p:cNvSpPr>
            <a:spLocks noGrp="1"/>
          </p:cNvSpPr>
          <p:nvPr>
            <p:ph idx="1"/>
          </p:nvPr>
        </p:nvSpPr>
        <p:spPr/>
        <p:txBody>
          <a:bodyPr/>
          <a:lstStyle/>
          <a:p>
            <a:r>
              <a:rPr lang="en-US" dirty="0" smtClean="0"/>
              <a:t>The current goals for the use of medications to treat HIV are to:</a:t>
            </a:r>
          </a:p>
          <a:p>
            <a:pPr lvl="1"/>
            <a:r>
              <a:rPr lang="en-US" dirty="0" smtClean="0"/>
              <a:t>Control the </a:t>
            </a:r>
            <a:r>
              <a:rPr lang="en-US" dirty="0" smtClean="0">
                <a:solidFill>
                  <a:schemeClr val="accent2"/>
                </a:solidFill>
              </a:rPr>
              <a:t>growth</a:t>
            </a:r>
            <a:r>
              <a:rPr lang="en-US" dirty="0" smtClean="0"/>
              <a:t> of the virus</a:t>
            </a:r>
          </a:p>
          <a:p>
            <a:pPr lvl="1"/>
            <a:r>
              <a:rPr lang="en-US" dirty="0" smtClean="0"/>
              <a:t>Improve overall </a:t>
            </a:r>
            <a:r>
              <a:rPr lang="en-US" dirty="0" smtClean="0">
                <a:solidFill>
                  <a:schemeClr val="accent2"/>
                </a:solidFill>
              </a:rPr>
              <a:t>immune system function </a:t>
            </a:r>
            <a:r>
              <a:rPr lang="en-US" dirty="0" smtClean="0"/>
              <a:t>and status</a:t>
            </a:r>
          </a:p>
          <a:p>
            <a:pPr lvl="1"/>
            <a:r>
              <a:rPr lang="en-US" dirty="0" smtClean="0"/>
              <a:t>Suppress </a:t>
            </a:r>
            <a:r>
              <a:rPr lang="en-US" dirty="0" smtClean="0">
                <a:solidFill>
                  <a:schemeClr val="accent2"/>
                </a:solidFill>
              </a:rPr>
              <a:t>symptoms</a:t>
            </a:r>
          </a:p>
          <a:p>
            <a:pPr lvl="1"/>
            <a:r>
              <a:rPr lang="en-US" dirty="0" smtClean="0"/>
              <a:t>Produce </a:t>
            </a:r>
            <a:r>
              <a:rPr lang="en-US" dirty="0" smtClean="0">
                <a:solidFill>
                  <a:schemeClr val="accent2"/>
                </a:solidFill>
              </a:rPr>
              <a:t>as few side effects </a:t>
            </a:r>
            <a:r>
              <a:rPr lang="en-US" dirty="0" smtClean="0"/>
              <a:t>as possible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8613847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antiretroviral use in special patient populations: SUD and HIV (1)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Persons with SUD and HIV should be </a:t>
            </a:r>
            <a:r>
              <a:rPr lang="en-US" dirty="0" smtClean="0">
                <a:solidFill>
                  <a:schemeClr val="accent2"/>
                </a:solidFill>
              </a:rPr>
              <a:t>screened for additional mental health disorders</a:t>
            </a:r>
          </a:p>
          <a:p>
            <a:r>
              <a:rPr lang="en-US" dirty="0" smtClean="0"/>
              <a:t>Persons with HIV and SUDs should be offered </a:t>
            </a:r>
            <a:r>
              <a:rPr lang="en-US" dirty="0" smtClean="0">
                <a:solidFill>
                  <a:schemeClr val="accent2"/>
                </a:solidFill>
              </a:rPr>
              <a:t>evidence-based pharmacotherapy as part of comprehensive HIV care</a:t>
            </a:r>
          </a:p>
          <a:p>
            <a:r>
              <a:rPr lang="en-US" dirty="0" smtClean="0"/>
              <a:t>Ongoing substance use is </a:t>
            </a:r>
            <a:r>
              <a:rPr lang="en-US" b="1" dirty="0" smtClean="0">
                <a:solidFill>
                  <a:schemeClr val="accent2"/>
                </a:solidFill>
              </a:rPr>
              <a:t>NOT</a:t>
            </a:r>
            <a:r>
              <a:rPr lang="en-US" dirty="0" smtClean="0">
                <a:solidFill>
                  <a:schemeClr val="accent2"/>
                </a:solidFill>
              </a:rPr>
              <a:t> a contraindication </a:t>
            </a:r>
            <a:r>
              <a:rPr lang="en-US" dirty="0" smtClean="0"/>
              <a:t>to ART</a:t>
            </a:r>
          </a:p>
          <a:p>
            <a:r>
              <a:rPr lang="en-US" dirty="0" smtClean="0"/>
              <a:t>Persons who use alcohol and/or drugs </a:t>
            </a:r>
            <a:r>
              <a:rPr lang="en-US" b="1" dirty="0" smtClean="0">
                <a:solidFill>
                  <a:schemeClr val="accent2"/>
                </a:solidFill>
              </a:rPr>
              <a:t>CAN</a:t>
            </a:r>
            <a:r>
              <a:rPr lang="en-US" dirty="0" smtClean="0">
                <a:solidFill>
                  <a:schemeClr val="accent2"/>
                </a:solidFill>
              </a:rPr>
              <a:t> achieve and maintain viral suppression</a:t>
            </a:r>
            <a:r>
              <a:rPr lang="en-US" dirty="0" smtClean="0"/>
              <a:t> with ART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72</a:t>
            </a:fld>
            <a:endParaRPr lang="en-US" dirty="0"/>
          </a:p>
        </p:txBody>
      </p:sp>
    </p:spTree>
    <p:extLst>
      <p:ext uri="{BB962C8B-B14F-4D97-AF65-F5344CB8AC3E}">
        <p14:creationId xmlns:p14="http://schemas.microsoft.com/office/powerpoint/2010/main" val="8449296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antiretroviral use in special patient populations: SUD and HIV (2)</a:t>
            </a:r>
            <a:endParaRPr lang="en-US" dirty="0"/>
          </a:p>
        </p:txBody>
      </p:sp>
      <p:sp>
        <p:nvSpPr>
          <p:cNvPr id="3" name="Content Placeholder 2"/>
          <p:cNvSpPr>
            <a:spLocks noGrp="1"/>
          </p:cNvSpPr>
          <p:nvPr>
            <p:ph idx="1"/>
          </p:nvPr>
        </p:nvSpPr>
        <p:spPr>
          <a:xfrm>
            <a:off x="581192" y="2008883"/>
            <a:ext cx="11029616" cy="4677504"/>
          </a:xfrm>
        </p:spPr>
        <p:txBody>
          <a:bodyPr>
            <a:normAutofit fontScale="92500" lnSpcReduction="20000"/>
          </a:bodyPr>
          <a:lstStyle/>
          <a:p>
            <a:r>
              <a:rPr lang="en-US" dirty="0" smtClean="0"/>
              <a:t>Substance use may increase:</a:t>
            </a:r>
          </a:p>
          <a:p>
            <a:pPr lvl="1"/>
            <a:r>
              <a:rPr lang="en-US" dirty="0" smtClean="0">
                <a:solidFill>
                  <a:schemeClr val="accent2"/>
                </a:solidFill>
              </a:rPr>
              <a:t>Likelihood of risk-taking behaviors</a:t>
            </a:r>
          </a:p>
          <a:p>
            <a:pPr lvl="1"/>
            <a:r>
              <a:rPr lang="en-US" dirty="0" smtClean="0">
                <a:solidFill>
                  <a:schemeClr val="accent2"/>
                </a:solidFill>
              </a:rPr>
              <a:t>Potential for drug-drug interactions</a:t>
            </a:r>
          </a:p>
          <a:p>
            <a:pPr lvl="1"/>
            <a:r>
              <a:rPr lang="en-US" dirty="0" smtClean="0">
                <a:solidFill>
                  <a:schemeClr val="accent2"/>
                </a:solidFill>
              </a:rPr>
              <a:t>Risk of severity of substance-associated toxicities</a:t>
            </a:r>
          </a:p>
          <a:p>
            <a:r>
              <a:rPr lang="en-US" dirty="0" smtClean="0"/>
              <a:t>Selection of ART regimen should take </a:t>
            </a:r>
            <a:r>
              <a:rPr lang="en-US" dirty="0" smtClean="0">
                <a:solidFill>
                  <a:schemeClr val="accent2"/>
                </a:solidFill>
              </a:rPr>
              <a:t>potential adherence barriers, comorbidities which could impact care, potential drug-drug interactions, and possible adverse events </a:t>
            </a:r>
            <a:r>
              <a:rPr lang="en-US" dirty="0" smtClean="0"/>
              <a:t>into account</a:t>
            </a:r>
          </a:p>
          <a:p>
            <a:r>
              <a:rPr lang="en-US" dirty="0" smtClean="0"/>
              <a:t>ART regimens with once-daily dosing of single-tablet regiments, high barriers to resistance, low hepatotoxicity, and low potential for drug-drug interactions are </a:t>
            </a:r>
            <a:r>
              <a:rPr lang="en-US" dirty="0" smtClean="0">
                <a:solidFill>
                  <a:schemeClr val="accent2"/>
                </a:solidFill>
              </a:rPr>
              <a:t>preferred</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42479448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25-year old African American patient recently tested positive for HIV and has come to your office for assistance in developing an ongoing care plan. She discloses that she just moved in with her older girlfriend in South LA. She has a history of experimenting with “some drugs,” but no regular use, and drinks 2-3 beers several nights a week.</a:t>
            </a:r>
          </a:p>
          <a:p>
            <a:pPr marL="514350" indent="-514350">
              <a:buFont typeface="+mj-lt"/>
              <a:buAutoNum type="arabicPeriod"/>
            </a:pPr>
            <a:r>
              <a:rPr lang="en-US" dirty="0" smtClean="0">
                <a:solidFill>
                  <a:schemeClr val="accent2"/>
                </a:solidFill>
              </a:rPr>
              <a:t>What additional information do you need to know?</a:t>
            </a:r>
          </a:p>
          <a:p>
            <a:pPr marL="514350" indent="-514350">
              <a:buFont typeface="+mj-lt"/>
              <a:buAutoNum type="arabicPeriod"/>
            </a:pPr>
            <a:r>
              <a:rPr lang="en-US" dirty="0" smtClean="0">
                <a:solidFill>
                  <a:schemeClr val="accent2"/>
                </a:solidFill>
              </a:rPr>
              <a:t>What services are most important to initiate her care?</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3742810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4A – Assessing for alcohol use among your patients living with HIV</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6454016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SBIRT: An Evidence-based practice</a:t>
            </a:r>
            <a:endParaRPr lang="en-US" dirty="0"/>
          </a:p>
        </p:txBody>
      </p:sp>
      <p:sp>
        <p:nvSpPr>
          <p:cNvPr id="6" name="Content Placeholder 5"/>
          <p:cNvSpPr>
            <a:spLocks noGrp="1"/>
          </p:cNvSpPr>
          <p:nvPr>
            <p:ph idx="1"/>
          </p:nvPr>
        </p:nvSpPr>
        <p:spPr>
          <a:xfrm>
            <a:off x="581192" y="2180496"/>
            <a:ext cx="11115089" cy="4280594"/>
          </a:xfrm>
        </p:spPr>
        <p:txBody>
          <a:bodyPr>
            <a:noAutofit/>
          </a:bodyPr>
          <a:lstStyle/>
          <a:p>
            <a:r>
              <a:rPr lang="en-US" sz="2800" dirty="0" smtClean="0"/>
              <a:t>Screening, Brief Intervention, and Referral to Treatment (SBIRT) is a </a:t>
            </a:r>
            <a:r>
              <a:rPr lang="en-US" sz="2800" dirty="0" smtClean="0">
                <a:solidFill>
                  <a:schemeClr val="accent2"/>
                </a:solidFill>
              </a:rPr>
              <a:t>comprehensive</a:t>
            </a:r>
            <a:r>
              <a:rPr lang="en-US" sz="2800" dirty="0" smtClean="0"/>
              <a:t>, </a:t>
            </a:r>
            <a:r>
              <a:rPr lang="en-US" sz="2800" dirty="0" smtClean="0">
                <a:solidFill>
                  <a:schemeClr val="accent2"/>
                </a:solidFill>
              </a:rPr>
              <a:t>integrated</a:t>
            </a:r>
            <a:r>
              <a:rPr lang="en-US" sz="2800" dirty="0" smtClean="0"/>
              <a:t>, </a:t>
            </a:r>
            <a:r>
              <a:rPr lang="en-US" sz="2800" dirty="0" smtClean="0">
                <a:solidFill>
                  <a:schemeClr val="accent2"/>
                </a:solidFill>
              </a:rPr>
              <a:t>public health </a:t>
            </a:r>
            <a:r>
              <a:rPr lang="en-US" sz="2800" dirty="0" smtClean="0"/>
              <a:t>approach to the delivery of </a:t>
            </a:r>
            <a:r>
              <a:rPr lang="en-US" sz="2800" dirty="0" smtClean="0">
                <a:solidFill>
                  <a:schemeClr val="accent2"/>
                </a:solidFill>
              </a:rPr>
              <a:t>early intervention</a:t>
            </a:r>
            <a:r>
              <a:rPr lang="en-US" sz="2800" dirty="0" smtClean="0"/>
              <a:t> and treatment services. It is used to identify:</a:t>
            </a:r>
          </a:p>
          <a:p>
            <a:pPr lvl="1"/>
            <a:r>
              <a:rPr lang="en-US" dirty="0" smtClean="0"/>
              <a:t>People who may be using alcohol and/or drugs at risky levels</a:t>
            </a:r>
          </a:p>
          <a:p>
            <a:pPr lvl="1"/>
            <a:r>
              <a:rPr lang="en-US" dirty="0" smtClean="0"/>
              <a:t>People who may already have an alcohol/substance use disorder</a:t>
            </a:r>
          </a:p>
          <a:p>
            <a:r>
              <a:rPr lang="en-US" sz="2800" dirty="0" smtClean="0"/>
              <a:t>Screening is </a:t>
            </a:r>
            <a:r>
              <a:rPr lang="en-US" sz="2800" dirty="0" smtClean="0">
                <a:solidFill>
                  <a:schemeClr val="accent2"/>
                </a:solidFill>
              </a:rPr>
              <a:t>useful for everyone</a:t>
            </a:r>
          </a:p>
          <a:p>
            <a:r>
              <a:rPr lang="en-US" sz="2800" dirty="0" smtClean="0"/>
              <a:t>Brief intervention has been shown to be </a:t>
            </a:r>
            <a:r>
              <a:rPr lang="en-US" sz="2800" dirty="0" smtClean="0">
                <a:solidFill>
                  <a:schemeClr val="accent2"/>
                </a:solidFill>
              </a:rPr>
              <a:t>effective for unhealthy alcohol use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76</a:t>
            </a:fld>
            <a:endParaRPr lang="en-US" dirty="0"/>
          </a:p>
        </p:txBody>
      </p:sp>
    </p:spTree>
    <p:extLst>
      <p:ext uri="{BB962C8B-B14F-4D97-AF65-F5344CB8AC3E}">
        <p14:creationId xmlns:p14="http://schemas.microsoft.com/office/powerpoint/2010/main" val="2428751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SBIRT Core competencies?</a:t>
            </a:r>
            <a:endParaRPr lang="en-US" dirty="0"/>
          </a:p>
        </p:txBody>
      </p:sp>
      <p:pic>
        <p:nvPicPr>
          <p:cNvPr id="5" name="Content Placeholder 4" descr="This diagram depicts the core competencies of SBIRT. At the top, in a green box, is knowledge of problematic use of substances. Below the green box are a series of three arrows pointing to the core competencies. To the far left is Universal Screening (ask everyone). In the middle is Brief Intervention (assist individuals to identify reasons to change using MI). To the right is Treatment or Referral to Treatment (achieve successful engagement)." title="SBIRT Core Competenci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9502" y="2457555"/>
            <a:ext cx="11004194" cy="4581316"/>
          </a:xfrm>
        </p:spPr>
      </p:pic>
      <p:sp>
        <p:nvSpPr>
          <p:cNvPr id="4" name="Slide Number Placeholder 3"/>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1961503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One-item alcohol PRE-screen</a:t>
            </a:r>
            <a:endParaRPr lang="en-US" dirty="0"/>
          </a:p>
        </p:txBody>
      </p:sp>
      <p:pic>
        <p:nvPicPr>
          <p:cNvPr id="5" name="Content Placeholder 4" descr="This diagram depicts the validated 1-item pre-screen for alcohol. The question is &quot;Do you sometimes drink beer, wine, or other alcohol beverages?&quot; If the answer is NO, you do not need to conduct further screening. If the answer is YES, you can ask the NIAAA Single Screener, which is &quot;How many times in the past year have you had 5 (men) or 5 (women and people 65+) drinks or more in a day? This allows you to assess for frquency/quantity of week driving or bingeing. The sensitivity of the 1-item screener is 82%, and the specificity is 79%. " title="One Item Alcohol Pre-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8515" y="2181224"/>
            <a:ext cx="7989788" cy="4222998"/>
          </a:xfrm>
        </p:spPr>
      </p:pic>
      <p:sp>
        <p:nvSpPr>
          <p:cNvPr id="4" name="Slide Number Placeholder 3"/>
          <p:cNvSpPr>
            <a:spLocks noGrp="1"/>
          </p:cNvSpPr>
          <p:nvPr>
            <p:ph type="sldNum" sz="quarter" idx="12"/>
          </p:nvPr>
        </p:nvSpPr>
        <p:spPr/>
        <p:txBody>
          <a:bodyPr/>
          <a:lstStyle/>
          <a:p>
            <a:fld id="{D57F1E4F-1CFF-5643-939E-217C01CDF565}" type="slidenum">
              <a:rPr lang="en-US" smtClean="0"/>
              <a:pPr/>
              <a:t>78</a:t>
            </a:fld>
            <a:endParaRPr lang="en-US" dirty="0"/>
          </a:p>
        </p:txBody>
      </p:sp>
      <p:sp>
        <p:nvSpPr>
          <p:cNvPr id="6" name="Footer Placeholder 4"/>
          <p:cNvSpPr>
            <a:spLocks noGrp="1"/>
          </p:cNvSpPr>
          <p:nvPr>
            <p:ph type="ftr" sz="quarter" idx="11"/>
          </p:nvPr>
        </p:nvSpPr>
        <p:spPr>
          <a:xfrm>
            <a:off x="114848" y="6321262"/>
            <a:ext cx="6917210" cy="365125"/>
          </a:xfrm>
        </p:spPr>
        <p:txBody>
          <a:bodyPr/>
          <a:lstStyle/>
          <a:p>
            <a:r>
              <a:rPr lang="fr-FR" dirty="0" smtClean="0"/>
              <a:t>SOURCE: Smith et al. (2009).</a:t>
            </a:r>
            <a:endParaRPr lang="en-US" dirty="0"/>
          </a:p>
        </p:txBody>
      </p:sp>
    </p:spTree>
    <p:extLst>
      <p:ext uri="{BB962C8B-B14F-4D97-AF65-F5344CB8AC3E}">
        <p14:creationId xmlns:p14="http://schemas.microsoft.com/office/powerpoint/2010/main" val="27954840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next?</a:t>
            </a:r>
            <a:endParaRPr lang="en-US" dirty="0"/>
          </a:p>
        </p:txBody>
      </p:sp>
      <p:pic>
        <p:nvPicPr>
          <p:cNvPr id="5" name="Content Placeholder 4" descr="Once you ask the NIAAA 1-item screener, you can assess whether the patient regularly binge drinks or exceeds the recommended limits. If the answer is NO, the patient is at low risk. If the answe is YES, the patient is at risk, and you should assess pattern of use, presence of withdrawal symptoms, and consequences of use in order to evaluate for alcohol use disorder and need for withdrawal management." title="What Happens Nex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0057" y="2181224"/>
            <a:ext cx="7666892" cy="4366099"/>
          </a:xfrm>
        </p:spPr>
      </p:pic>
      <p:sp>
        <p:nvSpPr>
          <p:cNvPr id="4" name="Slide Number Placeholder 3"/>
          <p:cNvSpPr>
            <a:spLocks noGrp="1"/>
          </p:cNvSpPr>
          <p:nvPr>
            <p:ph type="sldNum" sz="quarter" idx="12"/>
          </p:nvPr>
        </p:nvSpPr>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908795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 – question 2</a:t>
            </a:r>
            <a:endParaRPr lang="en-US" dirty="0"/>
          </a:p>
        </p:txBody>
      </p:sp>
      <p:sp>
        <p:nvSpPr>
          <p:cNvPr id="3" name="Content Placeholder 2"/>
          <p:cNvSpPr>
            <a:spLocks noGrp="1"/>
          </p:cNvSpPr>
          <p:nvPr>
            <p:ph sz="half" idx="1"/>
          </p:nvPr>
        </p:nvSpPr>
        <p:spPr>
          <a:xfrm>
            <a:off x="581193" y="2228003"/>
            <a:ext cx="6568754" cy="4238898"/>
          </a:xfrm>
        </p:spPr>
        <p:txBody>
          <a:bodyPr>
            <a:normAutofit fontScale="85000" lnSpcReduction="20000"/>
          </a:bodyPr>
          <a:lstStyle/>
          <a:p>
            <a:pPr marL="0" indent="0">
              <a:buNone/>
            </a:pPr>
            <a:r>
              <a:rPr lang="en-US" sz="3200" dirty="0" smtClean="0"/>
              <a:t>The </a:t>
            </a:r>
            <a:r>
              <a:rPr lang="en-US" sz="3200" b="1" dirty="0" smtClean="0">
                <a:solidFill>
                  <a:schemeClr val="accent2"/>
                </a:solidFill>
              </a:rPr>
              <a:t>four main neurotransmitters </a:t>
            </a:r>
            <a:r>
              <a:rPr lang="en-US" sz="3200" dirty="0" smtClean="0"/>
              <a:t>relevant to alcohol are:</a:t>
            </a:r>
          </a:p>
          <a:p>
            <a:pPr marL="666900" lvl="1" indent="-342900">
              <a:buFont typeface="+mj-lt"/>
              <a:buAutoNum type="alphaUcPeriod"/>
            </a:pPr>
            <a:r>
              <a:rPr lang="en-US" sz="3200" dirty="0" smtClean="0"/>
              <a:t>Dopamine, serotonin, GABA, and glutamate</a:t>
            </a:r>
          </a:p>
          <a:p>
            <a:pPr marL="666900" lvl="1" indent="-342900">
              <a:buFont typeface="+mj-lt"/>
              <a:buAutoNum type="alphaUcPeriod"/>
            </a:pPr>
            <a:r>
              <a:rPr lang="en-US" sz="3200" dirty="0" smtClean="0"/>
              <a:t>Serotonin, GABA, endorphin, and norepinephrine</a:t>
            </a:r>
          </a:p>
          <a:p>
            <a:pPr marL="666900" lvl="1" indent="-342900">
              <a:buFont typeface="+mj-lt"/>
              <a:buAutoNum type="alphaUcPeriod"/>
            </a:pPr>
            <a:r>
              <a:rPr lang="en-US" sz="3200" dirty="0" smtClean="0"/>
              <a:t>Endogenous opioids, glutamate, GABA, and dopamine</a:t>
            </a:r>
          </a:p>
          <a:p>
            <a:pPr marL="666900" lvl="1" indent="-342900">
              <a:buFont typeface="+mj-lt"/>
              <a:buAutoNum type="alphaUcPeriod"/>
            </a:pPr>
            <a:r>
              <a:rPr lang="en-US" sz="3200" dirty="0" smtClean="0"/>
              <a:t>Endogenous opioids, glutamate, endorphin, and norepinephrine</a:t>
            </a:r>
          </a:p>
        </p:txBody>
      </p:sp>
      <p:pic>
        <p:nvPicPr>
          <p:cNvPr id="6" name="Content Placeholder 5" descr="Image of several white question marks in white circles with a blue background" title="Placeholder Image - Question Ma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87326" y="2856980"/>
            <a:ext cx="4478435"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4245770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 – Alcohol Screener</a:t>
            </a:r>
            <a:endParaRPr lang="en-US" dirty="0"/>
          </a:p>
        </p:txBody>
      </p:sp>
      <p:sp>
        <p:nvSpPr>
          <p:cNvPr id="5" name="Content Placeholder 4"/>
          <p:cNvSpPr>
            <a:spLocks noGrp="1"/>
          </p:cNvSpPr>
          <p:nvPr>
            <p:ph sz="half" idx="1"/>
          </p:nvPr>
        </p:nvSpPr>
        <p:spPr>
          <a:xfrm>
            <a:off x="581194" y="2140301"/>
            <a:ext cx="10602622" cy="2090055"/>
          </a:xfrm>
        </p:spPr>
        <p:txBody>
          <a:bodyPr>
            <a:normAutofit/>
          </a:bodyPr>
          <a:lstStyle/>
          <a:p>
            <a:r>
              <a:rPr lang="en-US" sz="2800" dirty="0" smtClean="0"/>
              <a:t>10-question alcohol use screening instrument (scores for each question range from 0-4)</a:t>
            </a:r>
          </a:p>
          <a:p>
            <a:r>
              <a:rPr lang="en-US" sz="2800" dirty="0" smtClean="0"/>
              <a:t>Originally developed for use in primary care, but can also be used in mental health settings, HIV clinics,  school counseling centers, etc.</a:t>
            </a:r>
            <a:endParaRPr lang="en-US" sz="2800" dirty="0"/>
          </a:p>
        </p:txBody>
      </p:sp>
      <p:graphicFrame>
        <p:nvGraphicFramePr>
          <p:cNvPr id="7" name="Content Placeholder 6" descr="This table shows the possible score ranges of the AUDIT with level and action needed. Scores between 0 and 7 are considered low level and the course of action is encouragement. Scores between 8 and 15 are low/moderate, and the course of action is a brief intervention. Scores between 16 and 19 are moderate, and the course of action is brief intervention or brief treatment. Lastly, scores of 20 or more are high, and the course of action is a brief intervention with the goal of accepting a referral to treatment." title="AUDIT Screener Scores"/>
          <p:cNvGraphicFramePr>
            <a:graphicFrameLocks noGrp="1"/>
          </p:cNvGraphicFramePr>
          <p:nvPr>
            <p:ph sz="half" idx="2"/>
            <p:extLst>
              <p:ext uri="{D42A27DB-BD31-4B8C-83A1-F6EECF244321}">
                <p14:modId xmlns:p14="http://schemas.microsoft.com/office/powerpoint/2010/main" val="1681325291"/>
              </p:ext>
            </p:extLst>
          </p:nvPr>
        </p:nvGraphicFramePr>
        <p:xfrm>
          <a:off x="3032892" y="4380384"/>
          <a:ext cx="5422899" cy="2123440"/>
        </p:xfrm>
        <a:graphic>
          <a:graphicData uri="http://schemas.openxmlformats.org/drawingml/2006/table">
            <a:tbl>
              <a:tblPr firstRow="1" bandRow="1">
                <a:tableStyleId>{5C22544A-7EE6-4342-B048-85BDC9FD1C3A}</a:tableStyleId>
              </a:tblPr>
              <a:tblGrid>
                <a:gridCol w="1807633">
                  <a:extLst>
                    <a:ext uri="{9D8B030D-6E8A-4147-A177-3AD203B41FA5}">
                      <a16:colId xmlns:a16="http://schemas.microsoft.com/office/drawing/2014/main" val="4209546276"/>
                    </a:ext>
                  </a:extLst>
                </a:gridCol>
                <a:gridCol w="1807633">
                  <a:extLst>
                    <a:ext uri="{9D8B030D-6E8A-4147-A177-3AD203B41FA5}">
                      <a16:colId xmlns:a16="http://schemas.microsoft.com/office/drawing/2014/main" val="3069077992"/>
                    </a:ext>
                  </a:extLst>
                </a:gridCol>
                <a:gridCol w="1807633">
                  <a:extLst>
                    <a:ext uri="{9D8B030D-6E8A-4147-A177-3AD203B41FA5}">
                      <a16:colId xmlns:a16="http://schemas.microsoft.com/office/drawing/2014/main" val="1531438565"/>
                    </a:ext>
                  </a:extLst>
                </a:gridCol>
              </a:tblGrid>
              <a:tr h="370840">
                <a:tc>
                  <a:txBody>
                    <a:bodyPr/>
                    <a:lstStyle/>
                    <a:p>
                      <a:r>
                        <a:rPr lang="en-US" dirty="0" smtClean="0"/>
                        <a:t>Score</a:t>
                      </a:r>
                      <a:endParaRPr lang="en-US" dirty="0"/>
                    </a:p>
                  </a:txBody>
                  <a:tcPr/>
                </a:tc>
                <a:tc>
                  <a:txBody>
                    <a:bodyPr/>
                    <a:lstStyle/>
                    <a:p>
                      <a:r>
                        <a:rPr lang="en-US" dirty="0" smtClean="0"/>
                        <a:t>Level</a:t>
                      </a:r>
                      <a:endParaRPr lang="en-US" dirty="0"/>
                    </a:p>
                  </a:txBody>
                  <a:tcPr/>
                </a:tc>
                <a:tc>
                  <a:txBody>
                    <a:bodyPr/>
                    <a:lstStyle/>
                    <a:p>
                      <a:r>
                        <a:rPr lang="en-US" dirty="0" smtClean="0"/>
                        <a:t>Action</a:t>
                      </a:r>
                      <a:endParaRPr lang="en-US" dirty="0"/>
                    </a:p>
                  </a:txBody>
                  <a:tcPr/>
                </a:tc>
                <a:extLst>
                  <a:ext uri="{0D108BD9-81ED-4DB2-BD59-A6C34878D82A}">
                    <a16:rowId xmlns:a16="http://schemas.microsoft.com/office/drawing/2014/main" val="1241473570"/>
                  </a:ext>
                </a:extLst>
              </a:tr>
              <a:tr h="370840">
                <a:tc>
                  <a:txBody>
                    <a:bodyPr/>
                    <a:lstStyle/>
                    <a:p>
                      <a:r>
                        <a:rPr lang="en-US" dirty="0" smtClean="0"/>
                        <a:t>0-7</a:t>
                      </a:r>
                      <a:endParaRPr lang="en-US" dirty="0"/>
                    </a:p>
                  </a:txBody>
                  <a:tcPr/>
                </a:tc>
                <a:tc>
                  <a:txBody>
                    <a:bodyPr/>
                    <a:lstStyle/>
                    <a:p>
                      <a:r>
                        <a:rPr lang="en-US" dirty="0" smtClean="0"/>
                        <a:t>Low</a:t>
                      </a:r>
                      <a:endParaRPr lang="en-US" dirty="0"/>
                    </a:p>
                  </a:txBody>
                  <a:tcPr/>
                </a:tc>
                <a:tc>
                  <a:txBody>
                    <a:bodyPr/>
                    <a:lstStyle/>
                    <a:p>
                      <a:r>
                        <a:rPr lang="en-US" dirty="0" smtClean="0"/>
                        <a:t>Encouragement</a:t>
                      </a:r>
                      <a:endParaRPr lang="en-US" dirty="0"/>
                    </a:p>
                  </a:txBody>
                  <a:tcPr/>
                </a:tc>
                <a:extLst>
                  <a:ext uri="{0D108BD9-81ED-4DB2-BD59-A6C34878D82A}">
                    <a16:rowId xmlns:a16="http://schemas.microsoft.com/office/drawing/2014/main" val="3644459795"/>
                  </a:ext>
                </a:extLst>
              </a:tr>
              <a:tr h="370840">
                <a:tc>
                  <a:txBody>
                    <a:bodyPr/>
                    <a:lstStyle/>
                    <a:p>
                      <a:r>
                        <a:rPr lang="en-US" dirty="0" smtClean="0"/>
                        <a:t>8-15</a:t>
                      </a:r>
                      <a:endParaRPr lang="en-US" dirty="0"/>
                    </a:p>
                  </a:txBody>
                  <a:tcPr/>
                </a:tc>
                <a:tc>
                  <a:txBody>
                    <a:bodyPr/>
                    <a:lstStyle/>
                    <a:p>
                      <a:r>
                        <a:rPr lang="en-US" dirty="0" smtClean="0"/>
                        <a:t>Low/Moderate</a:t>
                      </a:r>
                      <a:endParaRPr lang="en-US" dirty="0"/>
                    </a:p>
                  </a:txBody>
                  <a:tcPr/>
                </a:tc>
                <a:tc>
                  <a:txBody>
                    <a:bodyPr/>
                    <a:lstStyle/>
                    <a:p>
                      <a:r>
                        <a:rPr lang="en-US" dirty="0" smtClean="0"/>
                        <a:t>BI</a:t>
                      </a:r>
                      <a:endParaRPr lang="en-US" dirty="0"/>
                    </a:p>
                  </a:txBody>
                  <a:tcPr/>
                </a:tc>
                <a:extLst>
                  <a:ext uri="{0D108BD9-81ED-4DB2-BD59-A6C34878D82A}">
                    <a16:rowId xmlns:a16="http://schemas.microsoft.com/office/drawing/2014/main" val="2577127357"/>
                  </a:ext>
                </a:extLst>
              </a:tr>
              <a:tr h="370840">
                <a:tc>
                  <a:txBody>
                    <a:bodyPr/>
                    <a:lstStyle/>
                    <a:p>
                      <a:r>
                        <a:rPr lang="en-US" dirty="0" smtClean="0"/>
                        <a:t>16-19</a:t>
                      </a:r>
                      <a:endParaRPr lang="en-US" dirty="0"/>
                    </a:p>
                  </a:txBody>
                  <a:tcPr/>
                </a:tc>
                <a:tc>
                  <a:txBody>
                    <a:bodyPr/>
                    <a:lstStyle/>
                    <a:p>
                      <a:r>
                        <a:rPr lang="en-US" dirty="0" smtClean="0"/>
                        <a:t>Moderate</a:t>
                      </a:r>
                      <a:endParaRPr lang="en-US" dirty="0"/>
                    </a:p>
                  </a:txBody>
                  <a:tcPr/>
                </a:tc>
                <a:tc>
                  <a:txBody>
                    <a:bodyPr/>
                    <a:lstStyle/>
                    <a:p>
                      <a:r>
                        <a:rPr lang="en-US" dirty="0" smtClean="0"/>
                        <a:t>BI/Brief Treatment</a:t>
                      </a:r>
                      <a:endParaRPr lang="en-US" dirty="0"/>
                    </a:p>
                  </a:txBody>
                  <a:tcPr/>
                </a:tc>
                <a:extLst>
                  <a:ext uri="{0D108BD9-81ED-4DB2-BD59-A6C34878D82A}">
                    <a16:rowId xmlns:a16="http://schemas.microsoft.com/office/drawing/2014/main" val="3041866937"/>
                  </a:ext>
                </a:extLst>
              </a:tr>
              <a:tr h="370840">
                <a:tc>
                  <a:txBody>
                    <a:bodyPr/>
                    <a:lstStyle/>
                    <a:p>
                      <a:r>
                        <a:rPr lang="en-US" dirty="0" smtClean="0"/>
                        <a:t>20+</a:t>
                      </a:r>
                      <a:endParaRPr lang="en-US" dirty="0"/>
                    </a:p>
                  </a:txBody>
                  <a:tcPr/>
                </a:tc>
                <a:tc>
                  <a:txBody>
                    <a:bodyPr/>
                    <a:lstStyle/>
                    <a:p>
                      <a:r>
                        <a:rPr lang="en-US" dirty="0" smtClean="0"/>
                        <a:t>High</a:t>
                      </a:r>
                      <a:endParaRPr lang="en-US" dirty="0"/>
                    </a:p>
                  </a:txBody>
                  <a:tcPr/>
                </a:tc>
                <a:tc>
                  <a:txBody>
                    <a:bodyPr/>
                    <a:lstStyle/>
                    <a:p>
                      <a:r>
                        <a:rPr lang="en-US" dirty="0" smtClean="0"/>
                        <a:t>BI/Referral to </a:t>
                      </a:r>
                      <a:r>
                        <a:rPr lang="en-US" dirty="0" err="1" smtClean="0"/>
                        <a:t>Tx</a:t>
                      </a:r>
                      <a:endParaRPr lang="en-US" dirty="0"/>
                    </a:p>
                  </a:txBody>
                  <a:tcPr/>
                </a:tc>
                <a:extLst>
                  <a:ext uri="{0D108BD9-81ED-4DB2-BD59-A6C34878D82A}">
                    <a16:rowId xmlns:a16="http://schemas.microsoft.com/office/drawing/2014/main" val="3326500710"/>
                  </a:ext>
                </a:extLst>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41731801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Conducting a brief intervention</a:t>
            </a:r>
            <a:endParaRPr lang="en-US" dirty="0"/>
          </a:p>
        </p:txBody>
      </p:sp>
      <p:graphicFrame>
        <p:nvGraphicFramePr>
          <p:cNvPr id="5" name="Content Placeholder 4" descr="This diagram depicts the three steps of the FLO brief intervention:&#10;&#10;At the top of the diagram is F = Feedback (set the state and provide screening results)&#10;&#10;In the middle is L = Listen and Understand (explore pros and cons, explain importance of change, assess readiness to change)&#10;&#10;At the bottom is O = Options Explored (discuss change options and plan for follow-up)" title="Conducting a Brief Intervention"/>
          <p:cNvGraphicFramePr>
            <a:graphicFrameLocks noGrp="1"/>
          </p:cNvGraphicFramePr>
          <p:nvPr>
            <p:ph idx="1"/>
            <p:extLst>
              <p:ext uri="{D42A27DB-BD31-4B8C-83A1-F6EECF244321}">
                <p14:modId xmlns:p14="http://schemas.microsoft.com/office/powerpoint/2010/main" val="513147815"/>
              </p:ext>
            </p:extLst>
          </p:nvPr>
        </p:nvGraphicFramePr>
        <p:xfrm>
          <a:off x="581025" y="2181224"/>
          <a:ext cx="10944434" cy="4140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7146348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Practice!</a:t>
            </a:r>
            <a:endParaRPr lang="en-US" dirty="0"/>
          </a:p>
        </p:txBody>
      </p:sp>
      <p:sp>
        <p:nvSpPr>
          <p:cNvPr id="3" name="Content Placeholder 2"/>
          <p:cNvSpPr>
            <a:spLocks noGrp="1"/>
          </p:cNvSpPr>
          <p:nvPr>
            <p:ph idx="1"/>
          </p:nvPr>
        </p:nvSpPr>
        <p:spPr/>
        <p:txBody>
          <a:bodyPr/>
          <a:lstStyle/>
          <a:p>
            <a:r>
              <a:rPr lang="en-US" dirty="0" smtClean="0"/>
              <a:t>Part 1 “Repeat After Me”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7197660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try it without a script!</a:t>
            </a:r>
            <a:endParaRPr lang="en-US" dirty="0"/>
          </a:p>
        </p:txBody>
      </p:sp>
      <p:sp>
        <p:nvSpPr>
          <p:cNvPr id="3" name="Content Placeholder 2"/>
          <p:cNvSpPr>
            <a:spLocks noGrp="1"/>
          </p:cNvSpPr>
          <p:nvPr>
            <p:ph idx="1"/>
          </p:nvPr>
        </p:nvSpPr>
        <p:spPr/>
        <p:txBody>
          <a:bodyPr/>
          <a:lstStyle/>
          <a:p>
            <a:r>
              <a:rPr lang="en-US" dirty="0" smtClean="0"/>
              <a:t>Part 2 “In Your Own Words”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37752145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referrals</a:t>
            </a:r>
            <a:endParaRPr lang="en-US" dirty="0"/>
          </a:p>
        </p:txBody>
      </p:sp>
      <p:sp>
        <p:nvSpPr>
          <p:cNvPr id="3" name="Content Placeholder 2"/>
          <p:cNvSpPr>
            <a:spLocks noGrp="1"/>
          </p:cNvSpPr>
          <p:nvPr>
            <p:ph idx="1"/>
          </p:nvPr>
        </p:nvSpPr>
        <p:spPr>
          <a:xfrm>
            <a:off x="581192" y="2180496"/>
            <a:ext cx="11029616" cy="4250449"/>
          </a:xfrm>
        </p:spPr>
        <p:txBody>
          <a:bodyPr>
            <a:normAutofit/>
          </a:bodyPr>
          <a:lstStyle/>
          <a:p>
            <a:r>
              <a:rPr lang="en-US" dirty="0" smtClean="0"/>
              <a:t>Approximately </a:t>
            </a:r>
            <a:r>
              <a:rPr lang="en-US" dirty="0" smtClean="0">
                <a:solidFill>
                  <a:schemeClr val="accent2"/>
                </a:solidFill>
              </a:rPr>
              <a:t>5% of patients </a:t>
            </a:r>
            <a:r>
              <a:rPr lang="en-US" dirty="0" smtClean="0"/>
              <a:t>screened will require referral to more formal substance use assessment and treatment</a:t>
            </a:r>
          </a:p>
          <a:p>
            <a:r>
              <a:rPr lang="en-US" dirty="0" smtClean="0"/>
              <a:t>A </a:t>
            </a:r>
            <a:r>
              <a:rPr lang="en-US" dirty="0" smtClean="0">
                <a:solidFill>
                  <a:schemeClr val="accent2"/>
                </a:solidFill>
              </a:rPr>
              <a:t>“warm hand-off” </a:t>
            </a:r>
            <a:r>
              <a:rPr lang="en-US" dirty="0" smtClean="0"/>
              <a:t>approach to referrals is </a:t>
            </a:r>
            <a:r>
              <a:rPr lang="en-US" dirty="0" smtClean="0">
                <a:solidFill>
                  <a:schemeClr val="accent2"/>
                </a:solidFill>
              </a:rPr>
              <a:t>most effective</a:t>
            </a:r>
          </a:p>
          <a:p>
            <a:r>
              <a:rPr lang="en-US" dirty="0" smtClean="0"/>
              <a:t>Facilitate hand-off by:</a:t>
            </a:r>
          </a:p>
          <a:p>
            <a:pPr lvl="1"/>
            <a:r>
              <a:rPr lang="en-US" dirty="0" smtClean="0"/>
              <a:t>Calling to make appointment for patient</a:t>
            </a:r>
          </a:p>
          <a:p>
            <a:pPr lvl="1"/>
            <a:r>
              <a:rPr lang="en-US" dirty="0" smtClean="0"/>
              <a:t>Providing directions and clinic hours</a:t>
            </a:r>
          </a:p>
          <a:p>
            <a:pPr lvl="1"/>
            <a:r>
              <a:rPr lang="en-US" dirty="0" smtClean="0"/>
              <a:t>Coordinating transportation when needed</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19070406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Alcohol screening practices among HIV Primary care providers</a:t>
            </a:r>
            <a:endParaRPr lang="en-US" dirty="0"/>
          </a:p>
        </p:txBody>
      </p:sp>
      <p:pic>
        <p:nvPicPr>
          <p:cNvPr id="6" name="Content Placeholder 5" descr="This bar graph shows the data related to alcohol screening practices among HIV primary care providers. The majority of providers reported usually or always screening for alcohol use among new patients. Specifically, 74% of providers reported always and an additional 21% reported usually asking new patients whether they drink alcohol. Approximately half of providers reported always asking new patients about their drinking frequency (56%) and intensity (46%) (drinks per drinking day), and an additional one-third or more of providers reported usually asking these questions. Few providers (10%) reported always or usually using a formal screening tool to assess alcohol use. This estimate did not differ between providers practicing at clinic sites using tablet-based clinical assessments (n=109), and those that did not (n=49)" title="Alcohol Screening Practices among HIV Primary Care Provide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2969" y="2119837"/>
            <a:ext cx="9332947" cy="3797544"/>
          </a:xfrm>
        </p:spPr>
      </p:pic>
      <p:sp>
        <p:nvSpPr>
          <p:cNvPr id="4" name="Slide Number Placeholder 3"/>
          <p:cNvSpPr>
            <a:spLocks noGrp="1"/>
          </p:cNvSpPr>
          <p:nvPr>
            <p:ph type="sldNum" sz="quarter" idx="12"/>
          </p:nvPr>
        </p:nvSpPr>
        <p:spPr/>
        <p:txBody>
          <a:bodyPr/>
          <a:lstStyle/>
          <a:p>
            <a:fld id="{D57F1E4F-1CFF-5643-939E-217C01CDF565}" type="slidenum">
              <a:rPr lang="en-US" smtClean="0"/>
              <a:pPr/>
              <a:t>85</a:t>
            </a:fld>
            <a:endParaRPr lang="en-US" dirty="0"/>
          </a:p>
        </p:txBody>
      </p:sp>
      <p:sp>
        <p:nvSpPr>
          <p:cNvPr id="5" name="Footer Placeholder 4"/>
          <p:cNvSpPr>
            <a:spLocks noGrp="1"/>
          </p:cNvSpPr>
          <p:nvPr>
            <p:ph type="ftr" sz="quarter" idx="11"/>
          </p:nvPr>
        </p:nvSpPr>
        <p:spPr/>
        <p:txBody>
          <a:bodyPr/>
          <a:lstStyle/>
          <a:p>
            <a:r>
              <a:rPr lang="en-US" dirty="0" smtClean="0"/>
              <a:t>SOURCE: </a:t>
            </a:r>
            <a:r>
              <a:rPr lang="en-US" dirty="0" err="1" smtClean="0"/>
              <a:t>Chander</a:t>
            </a:r>
            <a:r>
              <a:rPr lang="en-US" dirty="0" smtClean="0"/>
              <a:t> et al. (2016).</a:t>
            </a:r>
            <a:endParaRPr lang="en-US" dirty="0"/>
          </a:p>
        </p:txBody>
      </p:sp>
    </p:spTree>
    <p:extLst>
      <p:ext uri="{BB962C8B-B14F-4D97-AF65-F5344CB8AC3E}">
        <p14:creationId xmlns:p14="http://schemas.microsoft.com/office/powerpoint/2010/main" val="6993191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4B – Effective behavioral treatment interventions for alcohol use disorders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8397169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interventions</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i="1" dirty="0" smtClean="0"/>
              <a:t>It is </a:t>
            </a:r>
            <a:r>
              <a:rPr lang="en-US" sz="4000" i="1" dirty="0" smtClean="0">
                <a:solidFill>
                  <a:schemeClr val="accent2"/>
                </a:solidFill>
              </a:rPr>
              <a:t>imperative</a:t>
            </a:r>
            <a:r>
              <a:rPr lang="en-US" sz="4000" i="1" dirty="0" smtClean="0"/>
              <a:t> that </a:t>
            </a:r>
            <a:r>
              <a:rPr lang="en-US" sz="4000" i="1" dirty="0" smtClean="0">
                <a:solidFill>
                  <a:schemeClr val="accent2"/>
                </a:solidFill>
              </a:rPr>
              <a:t>pharmacotherapies</a:t>
            </a:r>
            <a:r>
              <a:rPr lang="en-US" sz="4000" i="1" dirty="0" smtClean="0"/>
              <a:t> are </a:t>
            </a:r>
            <a:br>
              <a:rPr lang="en-US" sz="4000" i="1" dirty="0" smtClean="0"/>
            </a:br>
            <a:r>
              <a:rPr lang="en-US" sz="4000" i="1" dirty="0" smtClean="0">
                <a:solidFill>
                  <a:schemeClr val="accent2"/>
                </a:solidFill>
              </a:rPr>
              <a:t>paired with </a:t>
            </a:r>
            <a:r>
              <a:rPr lang="en-US" sz="4000" i="1" dirty="0" smtClean="0"/>
              <a:t>some form of evidence-based </a:t>
            </a:r>
            <a:br>
              <a:rPr lang="en-US" sz="4000" i="1" dirty="0" smtClean="0"/>
            </a:br>
            <a:r>
              <a:rPr lang="en-US" sz="4000" i="1" dirty="0" smtClean="0"/>
              <a:t>behavioral therapeutic intervention</a:t>
            </a:r>
            <a:endParaRPr lang="en-US" sz="40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25974173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Individualized treatment planning</a:t>
            </a:r>
            <a:endParaRPr lang="en-US" dirty="0"/>
          </a:p>
        </p:txBody>
      </p:sp>
      <p:sp>
        <p:nvSpPr>
          <p:cNvPr id="3" name="Content Placeholder 2"/>
          <p:cNvSpPr>
            <a:spLocks noGrp="1"/>
          </p:cNvSpPr>
          <p:nvPr>
            <p:ph idx="1"/>
          </p:nvPr>
        </p:nvSpPr>
        <p:spPr/>
        <p:txBody>
          <a:bodyPr/>
          <a:lstStyle/>
          <a:p>
            <a:r>
              <a:rPr lang="en-US" dirty="0" smtClean="0"/>
              <a:t>Treatment teams must evaluate the </a:t>
            </a:r>
            <a:r>
              <a:rPr lang="en-US" dirty="0" smtClean="0">
                <a:solidFill>
                  <a:schemeClr val="accent2"/>
                </a:solidFill>
              </a:rPr>
              <a:t>appropriateness</a:t>
            </a:r>
            <a:r>
              <a:rPr lang="en-US" dirty="0" smtClean="0"/>
              <a:t> of including pharmacotherapies into a patient’s individualized treatment plan</a:t>
            </a:r>
          </a:p>
          <a:p>
            <a:r>
              <a:rPr lang="en-US" dirty="0" smtClean="0"/>
              <a:t>Many factors contribute to a patient’s </a:t>
            </a:r>
            <a:r>
              <a:rPr lang="en-US" dirty="0" smtClean="0">
                <a:solidFill>
                  <a:schemeClr val="accent2"/>
                </a:solidFill>
              </a:rPr>
              <a:t>individualized</a:t>
            </a:r>
            <a:r>
              <a:rPr lang="en-US" dirty="0" smtClean="0"/>
              <a:t> treatment plan, and sometimes medications are not appropriate for all patients or situations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11915001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approach #1: </a:t>
            </a:r>
            <a:br>
              <a:rPr lang="en-US" dirty="0" smtClean="0"/>
            </a:br>
            <a:r>
              <a:rPr lang="en-US" dirty="0" smtClean="0"/>
              <a:t>Contingency Management (CM)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Also known as </a:t>
            </a:r>
            <a:r>
              <a:rPr lang="en-US" dirty="0" smtClean="0">
                <a:solidFill>
                  <a:schemeClr val="accent2"/>
                </a:solidFill>
              </a:rPr>
              <a:t>Motivational Incentives</a:t>
            </a:r>
          </a:p>
          <a:p>
            <a:r>
              <a:rPr lang="en-US" dirty="0" smtClean="0"/>
              <a:t>May be particularly useful for helping patients achieve </a:t>
            </a:r>
            <a:r>
              <a:rPr lang="en-US" dirty="0" smtClean="0">
                <a:solidFill>
                  <a:schemeClr val="accent2"/>
                </a:solidFill>
              </a:rPr>
              <a:t>initial abstinence</a:t>
            </a:r>
          </a:p>
          <a:p>
            <a:r>
              <a:rPr lang="en-US" dirty="0" smtClean="0"/>
              <a:t>Some programs use a </a:t>
            </a:r>
            <a:r>
              <a:rPr lang="en-US" dirty="0" smtClean="0">
                <a:solidFill>
                  <a:schemeClr val="accent2"/>
                </a:solidFill>
              </a:rPr>
              <a:t>voucher-based system </a:t>
            </a:r>
            <a:r>
              <a:rPr lang="en-US" dirty="0" smtClean="0"/>
              <a:t>to give positive rewards for staying in treatment and remaining abstinent</a:t>
            </a:r>
          </a:p>
          <a:p>
            <a:pPr lvl="1"/>
            <a:r>
              <a:rPr lang="en-US" dirty="0" smtClean="0"/>
              <a:t>Based on negative urine screens or attendance, patients </a:t>
            </a:r>
            <a:r>
              <a:rPr lang="en-US" dirty="0" smtClean="0">
                <a:solidFill>
                  <a:schemeClr val="accent2"/>
                </a:solidFill>
              </a:rPr>
              <a:t>earn points </a:t>
            </a:r>
            <a:r>
              <a:rPr lang="en-US" dirty="0" smtClean="0"/>
              <a:t>that can be exchanged for items that encourage healthy living, such as joining a gym, going grocery shopping, or going to dinner and a movie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2041187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 – question 3</a:t>
            </a:r>
            <a:endParaRPr lang="en-US" dirty="0"/>
          </a:p>
        </p:txBody>
      </p:sp>
      <p:sp>
        <p:nvSpPr>
          <p:cNvPr id="3" name="Content Placeholder 2"/>
          <p:cNvSpPr>
            <a:spLocks noGrp="1"/>
          </p:cNvSpPr>
          <p:nvPr>
            <p:ph sz="half" idx="1"/>
          </p:nvPr>
        </p:nvSpPr>
        <p:spPr>
          <a:xfrm>
            <a:off x="581193" y="2228003"/>
            <a:ext cx="6326680" cy="4183814"/>
          </a:xfrm>
        </p:spPr>
        <p:txBody>
          <a:bodyPr>
            <a:normAutofit/>
          </a:bodyPr>
          <a:lstStyle/>
          <a:p>
            <a:pPr marL="0" indent="0">
              <a:buNone/>
            </a:pPr>
            <a:r>
              <a:rPr lang="en-US" sz="3200" dirty="0" smtClean="0"/>
              <a:t>Nationwide, binge drinking rates are </a:t>
            </a:r>
            <a:r>
              <a:rPr lang="en-US" sz="3200" b="1" dirty="0" smtClean="0">
                <a:solidFill>
                  <a:schemeClr val="accent2"/>
                </a:solidFill>
              </a:rPr>
              <a:t>higher</a:t>
            </a:r>
            <a:r>
              <a:rPr lang="en-US" sz="3200" b="1" dirty="0" smtClean="0"/>
              <a:t> </a:t>
            </a:r>
            <a:r>
              <a:rPr lang="en-US" sz="3200" dirty="0" smtClean="0"/>
              <a:t>among men than women:</a:t>
            </a:r>
          </a:p>
          <a:p>
            <a:pPr marL="666900" lvl="1" indent="-342900">
              <a:buFont typeface="+mj-lt"/>
              <a:buAutoNum type="alphaUcPeriod"/>
            </a:pPr>
            <a:r>
              <a:rPr lang="en-US" sz="3200" dirty="0" smtClean="0"/>
              <a:t>True</a:t>
            </a:r>
          </a:p>
          <a:p>
            <a:pPr marL="666900" lvl="1" indent="-342900">
              <a:buFont typeface="+mj-lt"/>
              <a:buAutoNum type="alphaUcPeriod"/>
            </a:pPr>
            <a:r>
              <a:rPr lang="en-US" sz="3200" dirty="0" smtClean="0"/>
              <a:t>False</a:t>
            </a:r>
          </a:p>
        </p:txBody>
      </p:sp>
      <p:pic>
        <p:nvPicPr>
          <p:cNvPr id="6" name="Content Placeholder 5" descr="Image of several white question marks in white circles with a blue background" title="Placeholder Image - Question Ma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7873" y="2880106"/>
            <a:ext cx="4478434" cy="2980944"/>
          </a:xfrm>
          <a:effectLst>
            <a:softEdge rad="1270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5772311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approach #2:</a:t>
            </a:r>
            <a:br>
              <a:rPr lang="en-US" dirty="0" smtClean="0"/>
            </a:br>
            <a:r>
              <a:rPr lang="en-US" dirty="0" smtClean="0"/>
              <a:t>Cognitive Behavioral Therapy (CBT)</a:t>
            </a:r>
            <a:endParaRPr lang="en-US" dirty="0"/>
          </a:p>
        </p:txBody>
      </p:sp>
      <p:sp>
        <p:nvSpPr>
          <p:cNvPr id="3" name="Content Placeholder 2"/>
          <p:cNvSpPr>
            <a:spLocks noGrp="1"/>
          </p:cNvSpPr>
          <p:nvPr>
            <p:ph idx="1"/>
          </p:nvPr>
        </p:nvSpPr>
        <p:spPr>
          <a:xfrm>
            <a:off x="581192" y="2180496"/>
            <a:ext cx="11441096" cy="4290642"/>
          </a:xfrm>
        </p:spPr>
        <p:txBody>
          <a:bodyPr>
            <a:noAutofit/>
          </a:bodyPr>
          <a:lstStyle/>
          <a:p>
            <a:r>
              <a:rPr lang="en-US" sz="2800" dirty="0" smtClean="0">
                <a:solidFill>
                  <a:schemeClr val="accent2"/>
                </a:solidFill>
              </a:rPr>
              <a:t>Relapse Prevention</a:t>
            </a:r>
          </a:p>
          <a:p>
            <a:r>
              <a:rPr lang="en-US" sz="2800" dirty="0" smtClean="0"/>
              <a:t>Underlying assumption – </a:t>
            </a:r>
            <a:r>
              <a:rPr lang="en-US" sz="2800" dirty="0" smtClean="0">
                <a:solidFill>
                  <a:schemeClr val="accent2"/>
                </a:solidFill>
              </a:rPr>
              <a:t>learning processes </a:t>
            </a:r>
            <a:r>
              <a:rPr lang="en-US" sz="2800" dirty="0" smtClean="0"/>
              <a:t>play an important role in the </a:t>
            </a:r>
            <a:r>
              <a:rPr lang="en-US" sz="2800" dirty="0" smtClean="0">
                <a:solidFill>
                  <a:schemeClr val="accent2"/>
                </a:solidFill>
              </a:rPr>
              <a:t>development and continuation </a:t>
            </a:r>
            <a:r>
              <a:rPr lang="en-US" sz="2800" dirty="0" smtClean="0"/>
              <a:t>of an AUD/SUD</a:t>
            </a:r>
          </a:p>
          <a:p>
            <a:r>
              <a:rPr lang="en-US" sz="2800" dirty="0" smtClean="0"/>
              <a:t>CBT attempts to help patients </a:t>
            </a:r>
            <a:r>
              <a:rPr lang="en-US" sz="2800" dirty="0" smtClean="0">
                <a:solidFill>
                  <a:schemeClr val="accent2"/>
                </a:solidFill>
              </a:rPr>
              <a:t>recognize</a:t>
            </a:r>
            <a:r>
              <a:rPr lang="en-US" sz="2800" dirty="0" smtClean="0"/>
              <a:t> the situations in which they are most likely to use alcohol/drugs, </a:t>
            </a:r>
            <a:r>
              <a:rPr lang="en-US" sz="2800" dirty="0" smtClean="0">
                <a:solidFill>
                  <a:schemeClr val="accent2"/>
                </a:solidFill>
              </a:rPr>
              <a:t>avoid</a:t>
            </a:r>
            <a:r>
              <a:rPr lang="en-US" sz="2800" dirty="0" smtClean="0"/>
              <a:t> these situations when appropriate, and </a:t>
            </a:r>
            <a:r>
              <a:rPr lang="en-US" sz="2800" dirty="0" smtClean="0">
                <a:solidFill>
                  <a:schemeClr val="accent2"/>
                </a:solidFill>
              </a:rPr>
              <a:t>cope</a:t>
            </a:r>
            <a:r>
              <a:rPr lang="en-US" sz="2800" dirty="0" smtClean="0"/>
              <a:t> more effectively with a range of problems and behaviors associated with use of substances</a:t>
            </a:r>
          </a:p>
          <a:p>
            <a:r>
              <a:rPr lang="en-US" sz="2800" dirty="0" smtClean="0"/>
              <a:t>CBT is </a:t>
            </a:r>
            <a:r>
              <a:rPr lang="en-US" sz="2800" dirty="0" smtClean="0">
                <a:solidFill>
                  <a:schemeClr val="accent2"/>
                </a:solidFill>
              </a:rPr>
              <a:t>compatible with </a:t>
            </a:r>
            <a:r>
              <a:rPr lang="en-US" sz="2800" dirty="0" smtClean="0"/>
              <a:t>a range of other treatment interventions, such as pharmacotherapy</a:t>
            </a: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41130126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approach #3:</a:t>
            </a:r>
            <a:br>
              <a:rPr lang="en-US" dirty="0" smtClean="0"/>
            </a:br>
            <a:r>
              <a:rPr lang="en-US" dirty="0" smtClean="0"/>
              <a:t>Therapeutic communities (TC)</a:t>
            </a:r>
            <a:endParaRPr lang="en-US" dirty="0"/>
          </a:p>
        </p:txBody>
      </p:sp>
      <p:sp>
        <p:nvSpPr>
          <p:cNvPr id="3" name="Content Placeholder 2"/>
          <p:cNvSpPr>
            <a:spLocks noGrp="1"/>
          </p:cNvSpPr>
          <p:nvPr>
            <p:ph idx="1"/>
          </p:nvPr>
        </p:nvSpPr>
        <p:spPr/>
        <p:txBody>
          <a:bodyPr/>
          <a:lstStyle/>
          <a:p>
            <a:r>
              <a:rPr lang="en-US" dirty="0" smtClean="0">
                <a:solidFill>
                  <a:schemeClr val="accent2"/>
                </a:solidFill>
              </a:rPr>
              <a:t>Residential programs </a:t>
            </a:r>
            <a:r>
              <a:rPr lang="en-US" dirty="0" smtClean="0"/>
              <a:t>with planned lengths of stay of </a:t>
            </a:r>
            <a:r>
              <a:rPr lang="en-US" dirty="0" smtClean="0">
                <a:solidFill>
                  <a:schemeClr val="accent2"/>
                </a:solidFill>
              </a:rPr>
              <a:t>6-12 months</a:t>
            </a:r>
          </a:p>
          <a:p>
            <a:r>
              <a:rPr lang="en-US" dirty="0" smtClean="0"/>
              <a:t>A focus on </a:t>
            </a:r>
            <a:r>
              <a:rPr lang="en-US" dirty="0" smtClean="0">
                <a:solidFill>
                  <a:schemeClr val="accent2"/>
                </a:solidFill>
              </a:rPr>
              <a:t>re-socialization</a:t>
            </a:r>
            <a:r>
              <a:rPr lang="en-US" dirty="0" smtClean="0"/>
              <a:t> of the individual; can include </a:t>
            </a:r>
            <a:r>
              <a:rPr lang="en-US" dirty="0" smtClean="0">
                <a:solidFill>
                  <a:schemeClr val="accent2"/>
                </a:solidFill>
              </a:rPr>
              <a:t>vocational rehabilitation </a:t>
            </a:r>
            <a:r>
              <a:rPr lang="en-US" dirty="0" smtClean="0"/>
              <a:t>and other </a:t>
            </a:r>
            <a:r>
              <a:rPr lang="en-US" dirty="0" smtClean="0">
                <a:solidFill>
                  <a:schemeClr val="accent2"/>
                </a:solidFill>
              </a:rPr>
              <a:t>supportive services</a:t>
            </a:r>
          </a:p>
          <a:p>
            <a:r>
              <a:rPr lang="en-US" dirty="0" smtClean="0"/>
              <a:t>Variation exists with regards to the types of </a:t>
            </a:r>
            <a:r>
              <a:rPr lang="en-US" dirty="0" smtClean="0">
                <a:solidFill>
                  <a:schemeClr val="accent2"/>
                </a:solidFill>
              </a:rPr>
              <a:t>therapeutic processes</a:t>
            </a:r>
            <a:r>
              <a:rPr lang="en-US" dirty="0" smtClean="0"/>
              <a:t> offered in TCs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42165550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Approach #4:</a:t>
            </a:r>
            <a:br>
              <a:rPr lang="en-US" dirty="0" smtClean="0"/>
            </a:br>
            <a:r>
              <a:rPr lang="en-US" dirty="0" smtClean="0"/>
              <a:t>Motivational Interviewing (MI)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t>
            </a:r>
            <a:r>
              <a:rPr lang="en-US" i="1" dirty="0" smtClean="0"/>
              <a:t>A collaborative conversation style for strengthening a person’s own motivation and commitment to change</a:t>
            </a:r>
            <a:r>
              <a:rPr lang="en-US" dirty="0" smtClean="0"/>
              <a:t>.”</a:t>
            </a:r>
          </a:p>
          <a:p>
            <a:r>
              <a:rPr lang="en-US" dirty="0" smtClean="0"/>
              <a:t>The overall style of MI is </a:t>
            </a:r>
            <a:r>
              <a:rPr lang="en-US" dirty="0" smtClean="0">
                <a:solidFill>
                  <a:schemeClr val="accent2"/>
                </a:solidFill>
              </a:rPr>
              <a:t>guiding</a:t>
            </a:r>
            <a:r>
              <a:rPr lang="en-US" dirty="0" smtClean="0"/>
              <a:t>, which lies between directing and following styles</a:t>
            </a:r>
          </a:p>
          <a:p>
            <a:r>
              <a:rPr lang="en-US" dirty="0" smtClean="0"/>
              <a:t>Ambivalence is a </a:t>
            </a:r>
            <a:r>
              <a:rPr lang="en-US" dirty="0" smtClean="0">
                <a:solidFill>
                  <a:schemeClr val="accent2"/>
                </a:solidFill>
              </a:rPr>
              <a:t>normal part </a:t>
            </a:r>
            <a:r>
              <a:rPr lang="en-US" dirty="0" smtClean="0"/>
              <a:t>of preparing for change</a:t>
            </a:r>
          </a:p>
          <a:p>
            <a:r>
              <a:rPr lang="en-US" dirty="0" smtClean="0"/>
              <a:t>People are more likely to be </a:t>
            </a:r>
            <a:r>
              <a:rPr lang="en-US" dirty="0" smtClean="0">
                <a:solidFill>
                  <a:schemeClr val="accent2"/>
                </a:solidFill>
              </a:rPr>
              <a:t>persuaded by </a:t>
            </a:r>
            <a:r>
              <a:rPr lang="en-US" dirty="0" smtClean="0"/>
              <a:t>what they hear themselves say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92</a:t>
            </a:fld>
            <a:endParaRPr lang="en-US" dirty="0"/>
          </a:p>
        </p:txBody>
      </p:sp>
      <p:sp>
        <p:nvSpPr>
          <p:cNvPr id="5" name="Footer Placeholder 4"/>
          <p:cNvSpPr>
            <a:spLocks noGrp="1"/>
          </p:cNvSpPr>
          <p:nvPr>
            <p:ph type="ftr" sz="quarter" idx="11"/>
          </p:nvPr>
        </p:nvSpPr>
        <p:spPr/>
        <p:txBody>
          <a:bodyPr/>
          <a:lstStyle/>
          <a:p>
            <a:r>
              <a:rPr lang="en-US" dirty="0" smtClean="0"/>
              <a:t>SOURCE: Miller &amp; </a:t>
            </a:r>
            <a:r>
              <a:rPr lang="en-US" dirty="0" err="1" smtClean="0"/>
              <a:t>Rollnick</a:t>
            </a:r>
            <a:r>
              <a:rPr lang="en-US" dirty="0" smtClean="0"/>
              <a:t>. (2012).</a:t>
            </a:r>
            <a:endParaRPr lang="en-US" dirty="0"/>
          </a:p>
        </p:txBody>
      </p:sp>
    </p:spTree>
    <p:extLst>
      <p:ext uri="{BB962C8B-B14F-4D97-AF65-F5344CB8AC3E}">
        <p14:creationId xmlns:p14="http://schemas.microsoft.com/office/powerpoint/2010/main" val="7517726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MI principles and micro-Skills</a:t>
            </a:r>
            <a:endParaRPr lang="en-US" dirty="0"/>
          </a:p>
        </p:txBody>
      </p:sp>
      <p:sp>
        <p:nvSpPr>
          <p:cNvPr id="3" name="Content Placeholder 2"/>
          <p:cNvSpPr>
            <a:spLocks noGrp="1"/>
          </p:cNvSpPr>
          <p:nvPr>
            <p:ph sz="half" idx="1"/>
          </p:nvPr>
        </p:nvSpPr>
        <p:spPr/>
        <p:txBody>
          <a:bodyPr/>
          <a:lstStyle/>
          <a:p>
            <a:r>
              <a:rPr lang="en-US" sz="3200" dirty="0" smtClean="0">
                <a:solidFill>
                  <a:schemeClr val="accent2"/>
                </a:solidFill>
              </a:rPr>
              <a:t>Principles</a:t>
            </a:r>
          </a:p>
          <a:p>
            <a:pPr lvl="1"/>
            <a:r>
              <a:rPr lang="en-US" sz="3200" dirty="0" smtClean="0"/>
              <a:t>Express empathy</a:t>
            </a:r>
          </a:p>
          <a:p>
            <a:pPr lvl="1"/>
            <a:r>
              <a:rPr lang="en-US" sz="3200" dirty="0" smtClean="0"/>
              <a:t>Develop discrepancy</a:t>
            </a:r>
          </a:p>
          <a:p>
            <a:pPr lvl="1"/>
            <a:r>
              <a:rPr lang="en-US" sz="3200" dirty="0" smtClean="0"/>
              <a:t>Roll with resistance</a:t>
            </a:r>
          </a:p>
          <a:p>
            <a:pPr lvl="1"/>
            <a:r>
              <a:rPr lang="en-US" sz="3200" dirty="0" smtClean="0"/>
              <a:t>Support self-efficacy</a:t>
            </a:r>
          </a:p>
        </p:txBody>
      </p:sp>
      <p:sp>
        <p:nvSpPr>
          <p:cNvPr id="5" name="Content Placeholder 4"/>
          <p:cNvSpPr>
            <a:spLocks noGrp="1"/>
          </p:cNvSpPr>
          <p:nvPr>
            <p:ph sz="half" idx="2"/>
          </p:nvPr>
        </p:nvSpPr>
        <p:spPr/>
        <p:txBody>
          <a:bodyPr>
            <a:normAutofit/>
          </a:bodyPr>
          <a:lstStyle/>
          <a:p>
            <a:r>
              <a:rPr lang="en-US" sz="3200" dirty="0" smtClean="0">
                <a:solidFill>
                  <a:schemeClr val="accent2"/>
                </a:solidFill>
              </a:rPr>
              <a:t>Micro-Skills</a:t>
            </a:r>
          </a:p>
          <a:p>
            <a:pPr lvl="1"/>
            <a:r>
              <a:rPr lang="en-US" sz="3200" b="1" u="sng" dirty="0" smtClean="0">
                <a:solidFill>
                  <a:schemeClr val="accent2"/>
                </a:solidFill>
              </a:rPr>
              <a:t>O</a:t>
            </a:r>
            <a:r>
              <a:rPr lang="en-US" sz="3200" dirty="0" smtClean="0"/>
              <a:t>pen-Ended Questioning</a:t>
            </a:r>
          </a:p>
          <a:p>
            <a:pPr lvl="1"/>
            <a:r>
              <a:rPr lang="en-US" sz="3200" b="1" u="sng" dirty="0" smtClean="0">
                <a:solidFill>
                  <a:schemeClr val="accent2"/>
                </a:solidFill>
              </a:rPr>
              <a:t>A</a:t>
            </a:r>
            <a:r>
              <a:rPr lang="en-US" sz="3200" dirty="0" smtClean="0"/>
              <a:t>ffirmations</a:t>
            </a:r>
          </a:p>
          <a:p>
            <a:pPr lvl="1"/>
            <a:r>
              <a:rPr lang="en-US" sz="3200" b="1" u="sng" dirty="0" smtClean="0">
                <a:solidFill>
                  <a:schemeClr val="accent2"/>
                </a:solidFill>
              </a:rPr>
              <a:t>R</a:t>
            </a:r>
            <a:r>
              <a:rPr lang="en-US" sz="3200" dirty="0" smtClean="0"/>
              <a:t>eflective Listening</a:t>
            </a:r>
          </a:p>
          <a:p>
            <a:pPr lvl="1"/>
            <a:r>
              <a:rPr lang="en-US" sz="3200" b="1" u="sng" dirty="0" smtClean="0">
                <a:solidFill>
                  <a:schemeClr val="accent2"/>
                </a:solidFill>
              </a:rPr>
              <a:t>S</a:t>
            </a:r>
            <a:r>
              <a:rPr lang="en-US" sz="3200" dirty="0" smtClean="0"/>
              <a:t>ummarizing</a:t>
            </a:r>
            <a:endParaRPr lang="en-US" sz="32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93</a:t>
            </a:fld>
            <a:endParaRPr lang="en-US" dirty="0"/>
          </a:p>
        </p:txBody>
      </p:sp>
      <p:sp>
        <p:nvSpPr>
          <p:cNvPr id="6" name="Footer Placeholder 4"/>
          <p:cNvSpPr>
            <a:spLocks noGrp="1"/>
          </p:cNvSpPr>
          <p:nvPr>
            <p:ph type="ftr" sz="quarter" idx="11"/>
          </p:nvPr>
        </p:nvSpPr>
        <p:spPr>
          <a:xfrm>
            <a:off x="114848" y="6321262"/>
            <a:ext cx="6917210" cy="365125"/>
          </a:xfrm>
        </p:spPr>
        <p:txBody>
          <a:bodyPr/>
          <a:lstStyle/>
          <a:p>
            <a:r>
              <a:rPr lang="en-US" dirty="0" smtClean="0"/>
              <a:t>SOURCE: Miller &amp; </a:t>
            </a:r>
            <a:r>
              <a:rPr lang="en-US" dirty="0" err="1" smtClean="0"/>
              <a:t>Rollnick</a:t>
            </a:r>
            <a:r>
              <a:rPr lang="en-US" dirty="0" smtClean="0"/>
              <a:t>. (2012).</a:t>
            </a:r>
            <a:endParaRPr lang="en-US" dirty="0"/>
          </a:p>
        </p:txBody>
      </p:sp>
    </p:spTree>
    <p:extLst>
      <p:ext uri="{BB962C8B-B14F-4D97-AF65-F5344CB8AC3E}">
        <p14:creationId xmlns:p14="http://schemas.microsoft.com/office/powerpoint/2010/main" val="16312490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Behavioral Approach #5:</a:t>
            </a:r>
            <a:br>
              <a:rPr lang="en-US" dirty="0" smtClean="0"/>
            </a:br>
            <a:r>
              <a:rPr lang="en-US" dirty="0" smtClean="0"/>
              <a:t>12-Step Facilitation Therapy</a:t>
            </a:r>
            <a:endParaRPr lang="en-US" dirty="0"/>
          </a:p>
        </p:txBody>
      </p:sp>
      <p:sp>
        <p:nvSpPr>
          <p:cNvPr id="7" name="Content Placeholder 6"/>
          <p:cNvSpPr>
            <a:spLocks noGrp="1"/>
          </p:cNvSpPr>
          <p:nvPr>
            <p:ph idx="1"/>
          </p:nvPr>
        </p:nvSpPr>
        <p:spPr/>
        <p:txBody>
          <a:bodyPr>
            <a:normAutofit fontScale="92500" lnSpcReduction="20000"/>
          </a:bodyPr>
          <a:lstStyle/>
          <a:p>
            <a:r>
              <a:rPr lang="en-US" dirty="0" smtClean="0"/>
              <a:t>An active </a:t>
            </a:r>
            <a:r>
              <a:rPr lang="en-US" dirty="0" smtClean="0">
                <a:solidFill>
                  <a:schemeClr val="accent2"/>
                </a:solidFill>
              </a:rPr>
              <a:t>engagement</a:t>
            </a:r>
            <a:r>
              <a:rPr lang="en-US" dirty="0" smtClean="0"/>
              <a:t> strategy to:</a:t>
            </a:r>
          </a:p>
          <a:p>
            <a:pPr lvl="1"/>
            <a:r>
              <a:rPr lang="en-US" dirty="0" smtClean="0"/>
              <a:t>Increase likelihood of an individual becoming </a:t>
            </a:r>
            <a:r>
              <a:rPr lang="en-US" dirty="0" smtClean="0">
                <a:solidFill>
                  <a:schemeClr val="accent2"/>
                </a:solidFill>
              </a:rPr>
              <a:t>affiliated with and actively involved in </a:t>
            </a:r>
            <a:r>
              <a:rPr lang="en-US" dirty="0" smtClean="0"/>
              <a:t>12-step self-help program</a:t>
            </a:r>
          </a:p>
          <a:p>
            <a:pPr lvl="1"/>
            <a:r>
              <a:rPr lang="en-US" dirty="0" smtClean="0"/>
              <a:t>Promote </a:t>
            </a:r>
            <a:r>
              <a:rPr lang="en-US" dirty="0" smtClean="0">
                <a:solidFill>
                  <a:schemeClr val="accent2"/>
                </a:solidFill>
              </a:rPr>
              <a:t>abstinence from </a:t>
            </a:r>
            <a:r>
              <a:rPr lang="en-US" dirty="0" smtClean="0"/>
              <a:t>alcohol and other drugs</a:t>
            </a:r>
          </a:p>
          <a:p>
            <a:r>
              <a:rPr lang="en-US" dirty="0" smtClean="0"/>
              <a:t>Involves three key aspects:</a:t>
            </a:r>
          </a:p>
          <a:p>
            <a:pPr lvl="1"/>
            <a:r>
              <a:rPr lang="en-US" dirty="0" smtClean="0">
                <a:solidFill>
                  <a:schemeClr val="accent2"/>
                </a:solidFill>
              </a:rPr>
              <a:t>Acceptance</a:t>
            </a:r>
          </a:p>
          <a:p>
            <a:pPr lvl="1"/>
            <a:r>
              <a:rPr lang="en-US" dirty="0" smtClean="0">
                <a:solidFill>
                  <a:schemeClr val="accent2"/>
                </a:solidFill>
              </a:rPr>
              <a:t>Surrender</a:t>
            </a:r>
          </a:p>
          <a:p>
            <a:pPr lvl="1"/>
            <a:r>
              <a:rPr lang="en-US" dirty="0" smtClean="0">
                <a:solidFill>
                  <a:schemeClr val="accent2"/>
                </a:solidFill>
              </a:rPr>
              <a:t>Active Involvement</a:t>
            </a:r>
            <a:endParaRPr lang="en-US" dirty="0">
              <a:solidFill>
                <a:schemeClr val="accent2"/>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94</a:t>
            </a:fld>
            <a:endParaRPr lang="en-US" dirty="0"/>
          </a:p>
        </p:txBody>
      </p:sp>
      <p:sp>
        <p:nvSpPr>
          <p:cNvPr id="8" name="Footer Placeholder 4"/>
          <p:cNvSpPr>
            <a:spLocks noGrp="1"/>
          </p:cNvSpPr>
          <p:nvPr>
            <p:ph type="ftr" sz="quarter" idx="11"/>
          </p:nvPr>
        </p:nvSpPr>
        <p:spPr>
          <a:xfrm>
            <a:off x="114848" y="6321262"/>
            <a:ext cx="6917210" cy="365125"/>
          </a:xfrm>
        </p:spPr>
        <p:txBody>
          <a:bodyPr/>
          <a:lstStyle/>
          <a:p>
            <a:r>
              <a:rPr lang="en-US" dirty="0" smtClean="0"/>
              <a:t>SOURCES</a:t>
            </a:r>
            <a:r>
              <a:rPr lang="en-US" dirty="0"/>
              <a:t>: Donovan &amp; Welles. (2007</a:t>
            </a:r>
            <a:r>
              <a:rPr lang="en-US" dirty="0" smtClean="0"/>
              <a:t>); Carroll et al. (2000); Project MATCH. (1997).</a:t>
            </a:r>
            <a:endParaRPr lang="en-US" dirty="0"/>
          </a:p>
        </p:txBody>
      </p:sp>
    </p:spTree>
    <p:extLst>
      <p:ext uri="{BB962C8B-B14F-4D97-AF65-F5344CB8AC3E}">
        <p14:creationId xmlns:p14="http://schemas.microsoft.com/office/powerpoint/2010/main" val="32676495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 4C – Effective medical treatment interventions for alcohol use disorders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95</a:t>
            </a:fld>
            <a:endParaRPr lang="en-US" dirty="0"/>
          </a:p>
        </p:txBody>
      </p:sp>
    </p:spTree>
    <p:extLst>
      <p:ext uri="{BB962C8B-B14F-4D97-AF65-F5344CB8AC3E}">
        <p14:creationId xmlns:p14="http://schemas.microsoft.com/office/powerpoint/2010/main" val="22842251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use of medicines to treat AUD – what do you think? – question 1</a:t>
            </a:r>
            <a:endParaRPr lang="en-US" dirty="0"/>
          </a:p>
        </p:txBody>
      </p:sp>
      <p:sp>
        <p:nvSpPr>
          <p:cNvPr id="3" name="Content Placeholder 2"/>
          <p:cNvSpPr>
            <a:spLocks noGrp="1"/>
          </p:cNvSpPr>
          <p:nvPr>
            <p:ph sz="half" idx="1"/>
          </p:nvPr>
        </p:nvSpPr>
        <p:spPr>
          <a:xfrm>
            <a:off x="581192" y="2228003"/>
            <a:ext cx="6290169" cy="4263232"/>
          </a:xfrm>
        </p:spPr>
        <p:txBody>
          <a:bodyPr>
            <a:normAutofit/>
          </a:bodyPr>
          <a:lstStyle/>
          <a:p>
            <a:pPr marL="0" indent="0">
              <a:buNone/>
            </a:pPr>
            <a:r>
              <a:rPr lang="en-US" sz="3200" dirty="0" smtClean="0"/>
              <a:t>My patients should have access to medicines to treat their alcohol use disorder.</a:t>
            </a:r>
          </a:p>
          <a:p>
            <a:pPr marL="666900" lvl="1" indent="-342900">
              <a:buFont typeface="+mj-lt"/>
              <a:buAutoNum type="alphaUcPeriod"/>
            </a:pPr>
            <a:r>
              <a:rPr lang="en-US" sz="3200" dirty="0" smtClean="0"/>
              <a:t>True</a:t>
            </a:r>
          </a:p>
          <a:p>
            <a:pPr marL="666900" lvl="1" indent="-342900">
              <a:buFont typeface="+mj-lt"/>
              <a:buAutoNum type="alphaUcPeriod"/>
            </a:pPr>
            <a:r>
              <a:rPr lang="en-US" sz="3200" dirty="0" smtClean="0"/>
              <a:t>False</a:t>
            </a:r>
          </a:p>
        </p:txBody>
      </p:sp>
      <p:pic>
        <p:nvPicPr>
          <p:cNvPr id="6" name="Content Placeholder 5" descr="Image of the text &quot;What Do You Think&quot; on a black background with a person's hand and yellow question mark on the right side of image" title="Placeholder Image - What Do You Thin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2184" y="3246542"/>
            <a:ext cx="4434840" cy="2471467"/>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96</a:t>
            </a:fld>
            <a:endParaRPr lang="en-US" dirty="0"/>
          </a:p>
        </p:txBody>
      </p:sp>
    </p:spTree>
    <p:extLst>
      <p:ext uri="{BB962C8B-B14F-4D97-AF65-F5344CB8AC3E}">
        <p14:creationId xmlns:p14="http://schemas.microsoft.com/office/powerpoint/2010/main" val="38292751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use of medicines to treat AUD – what do you think? – question 2</a:t>
            </a:r>
            <a:endParaRPr lang="en-US" dirty="0"/>
          </a:p>
        </p:txBody>
      </p:sp>
      <p:sp>
        <p:nvSpPr>
          <p:cNvPr id="3" name="Content Placeholder 2"/>
          <p:cNvSpPr>
            <a:spLocks noGrp="1"/>
          </p:cNvSpPr>
          <p:nvPr>
            <p:ph sz="half" idx="1"/>
          </p:nvPr>
        </p:nvSpPr>
        <p:spPr>
          <a:xfrm>
            <a:off x="581193" y="2187811"/>
            <a:ext cx="6161251" cy="4458384"/>
          </a:xfrm>
        </p:spPr>
        <p:txBody>
          <a:bodyPr>
            <a:noAutofit/>
          </a:bodyPr>
          <a:lstStyle/>
          <a:p>
            <a:pPr marL="0" indent="0">
              <a:buNone/>
            </a:pPr>
            <a:r>
              <a:rPr lang="en-US" sz="2800" dirty="0" smtClean="0"/>
              <a:t>Medications are drugs and you cannot be in recovery if you are taking any.</a:t>
            </a:r>
          </a:p>
          <a:p>
            <a:pPr marL="666900" lvl="1" indent="-342900">
              <a:buFont typeface="+mj-lt"/>
              <a:buAutoNum type="alphaUcPeriod"/>
            </a:pPr>
            <a:r>
              <a:rPr lang="en-US" sz="2800" dirty="0" smtClean="0"/>
              <a:t>Strongly disagree</a:t>
            </a:r>
          </a:p>
          <a:p>
            <a:pPr marL="666900" lvl="1" indent="-342900">
              <a:buFont typeface="+mj-lt"/>
              <a:buAutoNum type="alphaUcPeriod"/>
            </a:pPr>
            <a:r>
              <a:rPr lang="en-US" sz="2800" dirty="0" smtClean="0"/>
              <a:t>Disagree</a:t>
            </a:r>
          </a:p>
          <a:p>
            <a:pPr marL="666900" lvl="1" indent="-342900">
              <a:buFont typeface="+mj-lt"/>
              <a:buAutoNum type="alphaUcPeriod"/>
            </a:pPr>
            <a:r>
              <a:rPr lang="en-US" sz="2800" dirty="0" smtClean="0"/>
              <a:t>Neutral</a:t>
            </a:r>
          </a:p>
          <a:p>
            <a:pPr marL="666900" lvl="1" indent="-342900">
              <a:buFont typeface="+mj-lt"/>
              <a:buAutoNum type="alphaUcPeriod"/>
            </a:pPr>
            <a:r>
              <a:rPr lang="en-US" sz="2800" dirty="0" smtClean="0"/>
              <a:t>Agree</a:t>
            </a:r>
          </a:p>
          <a:p>
            <a:pPr marL="666900" lvl="1" indent="-342900">
              <a:buFont typeface="+mj-lt"/>
              <a:buAutoNum type="alphaUcPeriod"/>
            </a:pPr>
            <a:r>
              <a:rPr lang="en-US" sz="2800" dirty="0" smtClean="0"/>
              <a:t>Strongly agree</a:t>
            </a:r>
          </a:p>
        </p:txBody>
      </p:sp>
      <p:pic>
        <p:nvPicPr>
          <p:cNvPr id="6" name="Content Placeholder 5" descr="Image of the text &quot;What Do You Think&quot; on a black background with a person's hand and yellow question mark on the right side of image" title="Placeholder Image - What Do You Thin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1467" y="3105864"/>
            <a:ext cx="4434840" cy="2471467"/>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36296430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use of medicines to treat AUD – what do you think? – question 3</a:t>
            </a:r>
            <a:endParaRPr lang="en-US" dirty="0"/>
          </a:p>
        </p:txBody>
      </p:sp>
      <p:sp>
        <p:nvSpPr>
          <p:cNvPr id="3" name="Content Placeholder 2"/>
          <p:cNvSpPr>
            <a:spLocks noGrp="1"/>
          </p:cNvSpPr>
          <p:nvPr>
            <p:ph sz="half" idx="1"/>
          </p:nvPr>
        </p:nvSpPr>
        <p:spPr>
          <a:xfrm>
            <a:off x="581192" y="2228003"/>
            <a:ext cx="6211493" cy="4458384"/>
          </a:xfrm>
        </p:spPr>
        <p:txBody>
          <a:bodyPr>
            <a:noAutofit/>
          </a:bodyPr>
          <a:lstStyle/>
          <a:p>
            <a:pPr marL="0" indent="0">
              <a:buNone/>
            </a:pPr>
            <a:r>
              <a:rPr lang="en-US" sz="2800" dirty="0" smtClean="0"/>
              <a:t>Alcoholics Anonymous and Narcotics Anonymous do not support the use of medicines for AUD.</a:t>
            </a:r>
          </a:p>
          <a:p>
            <a:pPr marL="666900" lvl="1" indent="-342900">
              <a:buFont typeface="+mj-lt"/>
              <a:buAutoNum type="alphaUcPeriod"/>
            </a:pPr>
            <a:r>
              <a:rPr lang="en-US" sz="2800" dirty="0" smtClean="0"/>
              <a:t>Strongly disagree</a:t>
            </a:r>
          </a:p>
          <a:p>
            <a:pPr marL="666900" lvl="1" indent="-342900">
              <a:buFont typeface="+mj-lt"/>
              <a:buAutoNum type="alphaUcPeriod"/>
            </a:pPr>
            <a:r>
              <a:rPr lang="en-US" sz="2800" dirty="0" smtClean="0"/>
              <a:t>Disagree</a:t>
            </a:r>
          </a:p>
          <a:p>
            <a:pPr marL="666900" lvl="1" indent="-342900">
              <a:buFont typeface="+mj-lt"/>
              <a:buAutoNum type="alphaUcPeriod"/>
            </a:pPr>
            <a:r>
              <a:rPr lang="en-US" sz="2800" dirty="0" smtClean="0"/>
              <a:t>Neutral</a:t>
            </a:r>
          </a:p>
          <a:p>
            <a:pPr marL="666900" lvl="1" indent="-342900">
              <a:buFont typeface="+mj-lt"/>
              <a:buAutoNum type="alphaUcPeriod"/>
            </a:pPr>
            <a:r>
              <a:rPr lang="en-US" sz="2800" dirty="0" smtClean="0"/>
              <a:t>Agree</a:t>
            </a:r>
          </a:p>
          <a:p>
            <a:pPr marL="666900" lvl="1" indent="-342900">
              <a:buFont typeface="+mj-lt"/>
              <a:buAutoNum type="alphaUcPeriod"/>
            </a:pPr>
            <a:r>
              <a:rPr lang="en-US" sz="2800" dirty="0" smtClean="0"/>
              <a:t>Strongly agree</a:t>
            </a:r>
          </a:p>
        </p:txBody>
      </p:sp>
      <p:pic>
        <p:nvPicPr>
          <p:cNvPr id="6" name="Content Placeholder 5" descr="Image of the text &quot;What Do You Think&quot; on a black background with a person's hand and yellow question mark on the right side of image" title="Placeholder Image - What Do You Thin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1467" y="3176203"/>
            <a:ext cx="4434840" cy="2471467"/>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18227881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use of medicines to treat AUD – what do you think? – question 4</a:t>
            </a:r>
            <a:endParaRPr lang="en-US" dirty="0"/>
          </a:p>
        </p:txBody>
      </p:sp>
      <p:sp>
        <p:nvSpPr>
          <p:cNvPr id="3" name="Content Placeholder 2"/>
          <p:cNvSpPr>
            <a:spLocks noGrp="1"/>
          </p:cNvSpPr>
          <p:nvPr>
            <p:ph sz="half" idx="1"/>
          </p:nvPr>
        </p:nvSpPr>
        <p:spPr>
          <a:xfrm>
            <a:off x="581193" y="2228003"/>
            <a:ext cx="5970332" cy="4333571"/>
          </a:xfrm>
        </p:spPr>
        <p:txBody>
          <a:bodyPr>
            <a:noAutofit/>
          </a:bodyPr>
          <a:lstStyle/>
          <a:p>
            <a:pPr marL="0" indent="0">
              <a:buNone/>
            </a:pPr>
            <a:r>
              <a:rPr lang="en-US" sz="2800" dirty="0" smtClean="0"/>
              <a:t>Medications for AUD are </a:t>
            </a:r>
            <a:r>
              <a:rPr lang="en-US" sz="2800" u="sng" dirty="0" smtClean="0">
                <a:solidFill>
                  <a:schemeClr val="accent2"/>
                </a:solidFill>
              </a:rPr>
              <a:t>not</a:t>
            </a:r>
            <a:r>
              <a:rPr lang="en-US" sz="2800" dirty="0" smtClean="0"/>
              <a:t> effective.</a:t>
            </a:r>
          </a:p>
          <a:p>
            <a:pPr marL="666900" lvl="1" indent="-342900">
              <a:buFont typeface="+mj-lt"/>
              <a:buAutoNum type="alphaUcPeriod"/>
            </a:pPr>
            <a:r>
              <a:rPr lang="en-US" sz="2800" dirty="0" smtClean="0"/>
              <a:t>Strongly disagree</a:t>
            </a:r>
          </a:p>
          <a:p>
            <a:pPr marL="666900" lvl="1" indent="-342900">
              <a:buFont typeface="+mj-lt"/>
              <a:buAutoNum type="alphaUcPeriod"/>
            </a:pPr>
            <a:r>
              <a:rPr lang="en-US" sz="2800" dirty="0" smtClean="0"/>
              <a:t>Disagree</a:t>
            </a:r>
          </a:p>
          <a:p>
            <a:pPr marL="666900" lvl="1" indent="-342900">
              <a:buFont typeface="+mj-lt"/>
              <a:buAutoNum type="alphaUcPeriod"/>
            </a:pPr>
            <a:r>
              <a:rPr lang="en-US" sz="2800" dirty="0" smtClean="0"/>
              <a:t>Neutral</a:t>
            </a:r>
          </a:p>
          <a:p>
            <a:pPr marL="666900" lvl="1" indent="-342900">
              <a:buFont typeface="+mj-lt"/>
              <a:buAutoNum type="alphaUcPeriod"/>
            </a:pPr>
            <a:r>
              <a:rPr lang="en-US" sz="2800" dirty="0" smtClean="0"/>
              <a:t>Agree</a:t>
            </a:r>
          </a:p>
          <a:p>
            <a:pPr marL="666900" lvl="1" indent="-342900">
              <a:buFont typeface="+mj-lt"/>
              <a:buAutoNum type="alphaUcPeriod"/>
            </a:pPr>
            <a:r>
              <a:rPr lang="en-US" sz="2800" dirty="0" smtClean="0"/>
              <a:t>Strongly agree</a:t>
            </a:r>
          </a:p>
        </p:txBody>
      </p:sp>
      <p:pic>
        <p:nvPicPr>
          <p:cNvPr id="6" name="Content Placeholder 5" descr="Image of the text &quot;What Do You Think&quot; on a black background with a person's hand and yellow question mark on the right side of image" title="Placeholder Image - What Do You Thin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1467" y="3306832"/>
            <a:ext cx="4434840" cy="2471467"/>
          </a:xfrm>
          <a:effectLst>
            <a:softEdge rad="63500"/>
          </a:effectLst>
        </p:spPr>
      </p:pic>
      <p:sp>
        <p:nvSpPr>
          <p:cNvPr id="4" name="Slide Number Placeholder 3"/>
          <p:cNvSpPr>
            <a:spLocks noGrp="1"/>
          </p:cNvSpPr>
          <p:nvPr>
            <p:ph type="sldNum" sz="quarter" idx="12"/>
          </p:nvPr>
        </p:nvSpPr>
        <p:spPr/>
        <p:txBody>
          <a:bodyPr/>
          <a:lstStyle/>
          <a:p>
            <a:fld id="{D57F1E4F-1CFF-5643-939E-217C01CDF565}" type="slidenum">
              <a:rPr lang="en-US" smtClean="0"/>
              <a:pPr/>
              <a:t>99</a:t>
            </a:fld>
            <a:endParaRPr lang="en-US" dirty="0"/>
          </a:p>
        </p:txBody>
      </p:sp>
    </p:spTree>
    <p:extLst>
      <p:ext uri="{BB962C8B-B14F-4D97-AF65-F5344CB8AC3E}">
        <p14:creationId xmlns:p14="http://schemas.microsoft.com/office/powerpoint/2010/main" val="1012068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themeOverride>
</file>

<file path=ppt/theme/themeOverride2.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themeOverride>
</file>

<file path=ppt/theme/themeOverride3.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themeOverride>
</file>

<file path=docProps/app.xml><?xml version="1.0" encoding="utf-8"?>
<Properties xmlns="http://schemas.openxmlformats.org/officeDocument/2006/extended-properties" xmlns:vt="http://schemas.openxmlformats.org/officeDocument/2006/docPropsVTypes">
  <Template/>
  <TotalTime>3126</TotalTime>
  <Words>22280</Words>
  <Application>Microsoft Office PowerPoint</Application>
  <PresentationFormat>Widescreen</PresentationFormat>
  <Paragraphs>1493</Paragraphs>
  <Slides>126</Slides>
  <Notes>126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126</vt:i4>
      </vt:variant>
    </vt:vector>
  </HeadingPairs>
  <TitlesOfParts>
    <vt:vector size="135" baseType="lpstr">
      <vt:lpstr>游ゴシック</vt:lpstr>
      <vt:lpstr>Arial</vt:lpstr>
      <vt:lpstr>Calibri</vt:lpstr>
      <vt:lpstr>Corbel</vt:lpstr>
      <vt:lpstr>Gill Sans MT</vt:lpstr>
      <vt:lpstr>Times New Roman</vt:lpstr>
      <vt:lpstr>Wingdings</vt:lpstr>
      <vt:lpstr>Wingdings 2</vt:lpstr>
      <vt:lpstr>Dividend</vt:lpstr>
      <vt:lpstr>Alcohol and HIV:  What clinicians need to know </vt:lpstr>
      <vt:lpstr>Training collaborators</vt:lpstr>
      <vt:lpstr>Training Roadmap</vt:lpstr>
      <vt:lpstr>Introductions</vt:lpstr>
      <vt:lpstr>Educational Objectives</vt:lpstr>
      <vt:lpstr>Test your knowledge</vt:lpstr>
      <vt:lpstr>Test your knowledge – question 1</vt:lpstr>
      <vt:lpstr>Test your knowledge – question 2</vt:lpstr>
      <vt:lpstr>Test your knowledge – question 3</vt:lpstr>
      <vt:lpstr>Test your knowledge – question 4</vt:lpstr>
      <vt:lpstr>Test your knowledge – question 5</vt:lpstr>
      <vt:lpstr>Defining some key terms</vt:lpstr>
      <vt:lpstr>Here are A few more key terms</vt:lpstr>
      <vt:lpstr>How do we define risk?</vt:lpstr>
      <vt:lpstr>What is a standard drink?</vt:lpstr>
      <vt:lpstr>Part 1 – Mechanism of action and acute and chronic effects</vt:lpstr>
      <vt:lpstr>How does alcohol produce intoxication?</vt:lpstr>
      <vt:lpstr>Four main neurotransmitters are relevant to alcohol (1)</vt:lpstr>
      <vt:lpstr>Four main neurotransmitters are relevant to alcohol (2)</vt:lpstr>
      <vt:lpstr>Alcohol Neuronal activity (1)</vt:lpstr>
      <vt:lpstr>Alcohol Neuronal activity (2)</vt:lpstr>
      <vt:lpstr>The Excitatory and Inhibitory Balance (1)</vt:lpstr>
      <vt:lpstr>The Excitatory and Inhibitory Balance (2)</vt:lpstr>
      <vt:lpstr>The Excitatory and Inhibitory Balance (3)</vt:lpstr>
      <vt:lpstr>Tolerance</vt:lpstr>
      <vt:lpstr>Alcohol – basic facts</vt:lpstr>
      <vt:lpstr>Chronic effects and alcohol withdrawal</vt:lpstr>
      <vt:lpstr>Long-term effects of alcohol</vt:lpstr>
      <vt:lpstr>Alcohol Use Disorder and Depressive Disorders</vt:lpstr>
      <vt:lpstr>The dangers of Binge drinking</vt:lpstr>
      <vt:lpstr>Critical signs and symptoms of an alcohol overdose</vt:lpstr>
      <vt:lpstr>Alcohol use disorder – a comparison between DSM-IV and DSM-5</vt:lpstr>
      <vt:lpstr>Part 2 – Patterns and Trends in the use of alcohol in the united states</vt:lpstr>
      <vt:lpstr>Prevalence of alcohol use disorder in the united states</vt:lpstr>
      <vt:lpstr>Current,  Binge, and Heavy Alcohol Use among People aged 12 and older, 2018</vt:lpstr>
      <vt:lpstr>Alcohol initiates, 2015-2018</vt:lpstr>
      <vt:lpstr>current alcohol use by people aged  12 and older, 2002-2018</vt:lpstr>
      <vt:lpstr>Alcohol use related to other substance use, major depressive Episode, and serious mental illness</vt:lpstr>
      <vt:lpstr>Trends in lifetime use of alcohol, 2018</vt:lpstr>
      <vt:lpstr>Trends in Current use of alcohol, 2018</vt:lpstr>
      <vt:lpstr>Characteristics of Binge drinkers</vt:lpstr>
      <vt:lpstr>Binge alcohol use among young people</vt:lpstr>
      <vt:lpstr>Some good news – decreases in first use of alcohol seen among young people</vt:lpstr>
      <vt:lpstr>Primary substance of abuse at time of admission, 2006-2016</vt:lpstr>
      <vt:lpstr>The Alcohol Treatment gap</vt:lpstr>
      <vt:lpstr>Patterns of Alcohol-Related  Injuries and deaths</vt:lpstr>
      <vt:lpstr>Alcohol and the Human body</vt:lpstr>
      <vt:lpstr>The relationship between blood alcohol concentration and impairment</vt:lpstr>
      <vt:lpstr>Part 3 –  The intersection of alcohol and HIV/AIDS</vt:lpstr>
      <vt:lpstr>HIV in the U.S. and Dependent Areas</vt:lpstr>
      <vt:lpstr>New HIV diagnoses in the U.S. and Dependent Areas for the most affected populations, 2017</vt:lpstr>
      <vt:lpstr>NEW HIV diagnoses by Age in the U.S. and Dependent areas, 2017</vt:lpstr>
      <vt:lpstr>What has happened over time with regards to HIV diagnoses?</vt:lpstr>
      <vt:lpstr>The Importance of HIV testing</vt:lpstr>
      <vt:lpstr>HIV care Continuum</vt:lpstr>
      <vt:lpstr>What is needed to achieve viral suppression?</vt:lpstr>
      <vt:lpstr>What does more recent data tell us?</vt:lpstr>
      <vt:lpstr>90-90-90 – An Ambitious Target to End  The AIDS Epidemic By 2020…</vt:lpstr>
      <vt:lpstr>Alcohol and HIV: An overview (1)</vt:lpstr>
      <vt:lpstr>Alcohol and HIV: An overview (2)</vt:lpstr>
      <vt:lpstr>Alcohol use and risky sexual behaviors</vt:lpstr>
      <vt:lpstr>How does substance use affect a person living with HIV?</vt:lpstr>
      <vt:lpstr>The importance of monitoring alcohol use among patients living with HIV</vt:lpstr>
      <vt:lpstr>Alcohol’s effect on HIV virus growth</vt:lpstr>
      <vt:lpstr>Alcohol, ART, and the Liver</vt:lpstr>
      <vt:lpstr>The impact of Alcohol and HIV on the lungs</vt:lpstr>
      <vt:lpstr>The impact of Alcohol and HIV on the brain</vt:lpstr>
      <vt:lpstr>Indirect effects of alcohol on increasing HIV risk</vt:lpstr>
      <vt:lpstr>The impact of Alcohol consumption on the survival of individuals living with HIV</vt:lpstr>
      <vt:lpstr>Alcohol treatment as HIV prevention</vt:lpstr>
      <vt:lpstr>Medications for HIV infection</vt:lpstr>
      <vt:lpstr>Considerations for antiretroviral use in special patient populations: SUD and HIV (1)</vt:lpstr>
      <vt:lpstr>Considerations for antiretroviral use in special patient populations: SUD and HIV (2)</vt:lpstr>
      <vt:lpstr>Case study #1</vt:lpstr>
      <vt:lpstr>Part 4A – Assessing for alcohol use among your patients living with HIV</vt:lpstr>
      <vt:lpstr>SBIRT: An Evidence-based practice</vt:lpstr>
      <vt:lpstr>What are the SBIRT Core competencies?</vt:lpstr>
      <vt:lpstr>One-item alcohol PRE-screen</vt:lpstr>
      <vt:lpstr>What happens next?</vt:lpstr>
      <vt:lpstr>AUDIT – Alcohol Screener</vt:lpstr>
      <vt:lpstr>Conducting a brief intervention</vt:lpstr>
      <vt:lpstr>Let’s Practice!</vt:lpstr>
      <vt:lpstr>Now try it without a script!</vt:lpstr>
      <vt:lpstr>Treatment referrals</vt:lpstr>
      <vt:lpstr>Alcohol screening practices among HIV Primary care providers</vt:lpstr>
      <vt:lpstr>Part 4B – Effective behavioral treatment interventions for alcohol use disorders</vt:lpstr>
      <vt:lpstr>Behavioral interventions</vt:lpstr>
      <vt:lpstr>Individualized treatment planning</vt:lpstr>
      <vt:lpstr>Behavioral approach #1:  Contingency Management (CM)</vt:lpstr>
      <vt:lpstr>Behavioral approach #2: Cognitive Behavioral Therapy (CBT)</vt:lpstr>
      <vt:lpstr>Behavioral approach #3: Therapeutic communities (TC)</vt:lpstr>
      <vt:lpstr>Behavioral Approach #4: Motivational Interviewing (MI)</vt:lpstr>
      <vt:lpstr>Basic MI principles and micro-Skills</vt:lpstr>
      <vt:lpstr>Behavioral Approach #5: 12-Step Facilitation Therapy</vt:lpstr>
      <vt:lpstr>Part 4C – Effective medical treatment interventions for alcohol use disorders</vt:lpstr>
      <vt:lpstr>The use of medicines to treat AUD – what do you think? – question 1</vt:lpstr>
      <vt:lpstr>The use of medicines to treat AUD – what do you think? – question 2</vt:lpstr>
      <vt:lpstr>The use of medicines to treat AUD – what do you think? – question 3</vt:lpstr>
      <vt:lpstr>The use of medicines to treat AUD – what do you think? – question 4</vt:lpstr>
      <vt:lpstr>How can we treat alcohol use disorders medically?</vt:lpstr>
      <vt:lpstr>FDA-Approved Medication #1: Disulfiram</vt:lpstr>
      <vt:lpstr>How does disulfiram work (1)?</vt:lpstr>
      <vt:lpstr>How does disulfiram work (2)?</vt:lpstr>
      <vt:lpstr>What does the research say about disulfiram?</vt:lpstr>
      <vt:lpstr>FDA-Approved Medication #2: Acamprosate</vt:lpstr>
      <vt:lpstr>How does Acamprosate Work?</vt:lpstr>
      <vt:lpstr>What does the research say about Acamprosate?</vt:lpstr>
      <vt:lpstr>FDA-Approved Medication #3: Naltrexone</vt:lpstr>
      <vt:lpstr>How does naltrexone work?</vt:lpstr>
      <vt:lpstr>What does the research say about naltrexone?</vt:lpstr>
      <vt:lpstr>FDA-Approved medication #4: Extended-Release naltrexone</vt:lpstr>
      <vt:lpstr>How does Extended-Release naltrexone work?</vt:lpstr>
      <vt:lpstr>What does the research say about extended-release Naltrexone?</vt:lpstr>
      <vt:lpstr>Medications for AUD and Potential Interaction with ARV medications</vt:lpstr>
      <vt:lpstr>Case study #2</vt:lpstr>
      <vt:lpstr>Concluding thoughts</vt:lpstr>
      <vt:lpstr>Take home points for clinicians (1)</vt:lpstr>
      <vt:lpstr>Take home points for clinicians (2)</vt:lpstr>
      <vt:lpstr>Alcohol overdose danger signs and tips for acting quickly</vt:lpstr>
      <vt:lpstr>What did you learn?</vt:lpstr>
      <vt:lpstr>What did you learn? – question 1</vt:lpstr>
      <vt:lpstr>What did you learn? – question 2</vt:lpstr>
      <vt:lpstr>What did you learn? – question 3</vt:lpstr>
      <vt:lpstr>What did you learn? – question 4</vt:lpstr>
      <vt:lpstr>What did you learn? – question 5</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and Hiv:  What clinicians need to know</dc:title>
  <dc:creator>Beth A Rutkowski</dc:creator>
  <cp:lastModifiedBy>Beth A Rutkowski</cp:lastModifiedBy>
  <cp:revision>197</cp:revision>
  <dcterms:created xsi:type="dcterms:W3CDTF">2019-06-25T14:39:59Z</dcterms:created>
  <dcterms:modified xsi:type="dcterms:W3CDTF">2019-12-02T14:33:32Z</dcterms:modified>
</cp:coreProperties>
</file>