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9.xml" ContentType="application/vnd.openxmlformats-officedocument.presentationml.notesSlide+xml"/>
  <Override PartName="/ppt/tags/tag25.xml" ContentType="application/vnd.openxmlformats-officedocument.presentationml.tags+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2"/>
  </p:notesMasterIdLst>
  <p:handoutMasterIdLst>
    <p:handoutMasterId r:id="rId163"/>
  </p:handoutMasterIdLst>
  <p:sldIdLst>
    <p:sldId id="257" r:id="rId2"/>
    <p:sldId id="455" r:id="rId3"/>
    <p:sldId id="456" r:id="rId4"/>
    <p:sldId id="457" r:id="rId5"/>
    <p:sldId id="458" r:id="rId6"/>
    <p:sldId id="459" r:id="rId7"/>
    <p:sldId id="460" r:id="rId8"/>
    <p:sldId id="461" r:id="rId9"/>
    <p:sldId id="462" r:id="rId10"/>
    <p:sldId id="463" r:id="rId11"/>
    <p:sldId id="511" r:id="rId12"/>
    <p:sldId id="512" r:id="rId13"/>
    <p:sldId id="484" r:id="rId14"/>
    <p:sldId id="545" r:id="rId15"/>
    <p:sldId id="534" r:id="rId16"/>
    <p:sldId id="266" r:id="rId17"/>
    <p:sldId id="267" r:id="rId18"/>
    <p:sldId id="491" r:id="rId19"/>
    <p:sldId id="265" r:id="rId20"/>
    <p:sldId id="515" r:id="rId21"/>
    <p:sldId id="516" r:id="rId22"/>
    <p:sldId id="517" r:id="rId23"/>
    <p:sldId id="268" r:id="rId24"/>
    <p:sldId id="543" r:id="rId25"/>
    <p:sldId id="519" r:id="rId26"/>
    <p:sldId id="548" r:id="rId27"/>
    <p:sldId id="518" r:id="rId28"/>
    <p:sldId id="539" r:id="rId29"/>
    <p:sldId id="540" r:id="rId30"/>
    <p:sldId id="542" r:id="rId31"/>
    <p:sldId id="538" r:id="rId32"/>
    <p:sldId id="536" r:id="rId33"/>
    <p:sldId id="520" r:id="rId34"/>
    <p:sldId id="521" r:id="rId35"/>
    <p:sldId id="522" r:id="rId36"/>
    <p:sldId id="526" r:id="rId37"/>
    <p:sldId id="533" r:id="rId38"/>
    <p:sldId id="528" r:id="rId39"/>
    <p:sldId id="529" r:id="rId40"/>
    <p:sldId id="530" r:id="rId41"/>
    <p:sldId id="531" r:id="rId42"/>
    <p:sldId id="532" r:id="rId43"/>
    <p:sldId id="513" r:id="rId44"/>
    <p:sldId id="544" r:id="rId45"/>
    <p:sldId id="286" r:id="rId46"/>
    <p:sldId id="495" r:id="rId47"/>
    <p:sldId id="287" r:id="rId48"/>
    <p:sldId id="290" r:id="rId49"/>
    <p:sldId id="291" r:id="rId50"/>
    <p:sldId id="292" r:id="rId51"/>
    <p:sldId id="293" r:id="rId52"/>
    <p:sldId id="294" r:id="rId53"/>
    <p:sldId id="295" r:id="rId54"/>
    <p:sldId id="297" r:id="rId55"/>
    <p:sldId id="298" r:id="rId56"/>
    <p:sldId id="299" r:id="rId57"/>
    <p:sldId id="301" r:id="rId58"/>
    <p:sldId id="302" r:id="rId59"/>
    <p:sldId id="303" r:id="rId60"/>
    <p:sldId id="304" r:id="rId61"/>
    <p:sldId id="496" r:id="rId62"/>
    <p:sldId id="497" r:id="rId63"/>
    <p:sldId id="498" r:id="rId64"/>
    <p:sldId id="499" r:id="rId65"/>
    <p:sldId id="500" r:id="rId66"/>
    <p:sldId id="501" r:id="rId67"/>
    <p:sldId id="503" r:id="rId68"/>
    <p:sldId id="504" r:id="rId69"/>
    <p:sldId id="505" r:id="rId70"/>
    <p:sldId id="507" r:id="rId71"/>
    <p:sldId id="306" r:id="rId72"/>
    <p:sldId id="547" r:id="rId73"/>
    <p:sldId id="310" r:id="rId74"/>
    <p:sldId id="311" r:id="rId75"/>
    <p:sldId id="312" r:id="rId76"/>
    <p:sldId id="313" r:id="rId77"/>
    <p:sldId id="314" r:id="rId78"/>
    <p:sldId id="315" r:id="rId79"/>
    <p:sldId id="332" r:id="rId80"/>
    <p:sldId id="508" r:id="rId81"/>
    <p:sldId id="333" r:id="rId82"/>
    <p:sldId id="334" r:id="rId83"/>
    <p:sldId id="335" r:id="rId84"/>
    <p:sldId id="336" r:id="rId85"/>
    <p:sldId id="337" r:id="rId86"/>
    <p:sldId id="338" r:id="rId87"/>
    <p:sldId id="472" r:id="rId88"/>
    <p:sldId id="509" r:id="rId89"/>
    <p:sldId id="473" r:id="rId90"/>
    <p:sldId id="474" r:id="rId91"/>
    <p:sldId id="475" r:id="rId92"/>
    <p:sldId id="339" r:id="rId93"/>
    <p:sldId id="510" r:id="rId94"/>
    <p:sldId id="340" r:id="rId95"/>
    <p:sldId id="343" r:id="rId96"/>
    <p:sldId id="344" r:id="rId97"/>
    <p:sldId id="346" r:id="rId98"/>
    <p:sldId id="514" r:id="rId99"/>
    <p:sldId id="352" r:id="rId100"/>
    <p:sldId id="471" r:id="rId101"/>
    <p:sldId id="354" r:id="rId102"/>
    <p:sldId id="358" r:id="rId103"/>
    <p:sldId id="355" r:id="rId104"/>
    <p:sldId id="356" r:id="rId105"/>
    <p:sldId id="357" r:id="rId106"/>
    <p:sldId id="359" r:id="rId107"/>
    <p:sldId id="360" r:id="rId108"/>
    <p:sldId id="361" r:id="rId109"/>
    <p:sldId id="364" r:id="rId110"/>
    <p:sldId id="365" r:id="rId111"/>
    <p:sldId id="366" r:id="rId112"/>
    <p:sldId id="549" r:id="rId113"/>
    <p:sldId id="550" r:id="rId114"/>
    <p:sldId id="551" r:id="rId115"/>
    <p:sldId id="452" r:id="rId116"/>
    <p:sldId id="368" r:id="rId117"/>
    <p:sldId id="369" r:id="rId118"/>
    <p:sldId id="370" r:id="rId119"/>
    <p:sldId id="371" r:id="rId120"/>
    <p:sldId id="372" r:id="rId121"/>
    <p:sldId id="373" r:id="rId122"/>
    <p:sldId id="374" r:id="rId123"/>
    <p:sldId id="375" r:id="rId124"/>
    <p:sldId id="541" r:id="rId125"/>
    <p:sldId id="378" r:id="rId126"/>
    <p:sldId id="380" r:id="rId127"/>
    <p:sldId id="382" r:id="rId128"/>
    <p:sldId id="381" r:id="rId129"/>
    <p:sldId id="383" r:id="rId130"/>
    <p:sldId id="384" r:id="rId131"/>
    <p:sldId id="385" r:id="rId132"/>
    <p:sldId id="482" r:id="rId133"/>
    <p:sldId id="386" r:id="rId134"/>
    <p:sldId id="439" r:id="rId135"/>
    <p:sldId id="440" r:id="rId136"/>
    <p:sldId id="441" r:id="rId137"/>
    <p:sldId id="442" r:id="rId138"/>
    <p:sldId id="443" r:id="rId139"/>
    <p:sldId id="387" r:id="rId140"/>
    <p:sldId id="388" r:id="rId141"/>
    <p:sldId id="395" r:id="rId142"/>
    <p:sldId id="396" r:id="rId143"/>
    <p:sldId id="420" r:id="rId144"/>
    <p:sldId id="415" r:id="rId145"/>
    <p:sldId id="416" r:id="rId146"/>
    <p:sldId id="417" r:id="rId147"/>
    <p:sldId id="418" r:id="rId148"/>
    <p:sldId id="419" r:id="rId149"/>
    <p:sldId id="421" r:id="rId150"/>
    <p:sldId id="425" r:id="rId151"/>
    <p:sldId id="410" r:id="rId152"/>
    <p:sldId id="429" r:id="rId153"/>
    <p:sldId id="430" r:id="rId154"/>
    <p:sldId id="490" r:id="rId155"/>
    <p:sldId id="477" r:id="rId156"/>
    <p:sldId id="478" r:id="rId157"/>
    <p:sldId id="479" r:id="rId158"/>
    <p:sldId id="480" r:id="rId159"/>
    <p:sldId id="481" r:id="rId160"/>
    <p:sldId id="464" r:id="rId16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01" autoAdjust="0"/>
  </p:normalViewPr>
  <p:slideViewPr>
    <p:cSldViewPr snapToGrid="0">
      <p:cViewPr varScale="1">
        <p:scale>
          <a:sx n="52" d="100"/>
          <a:sy n="52" d="100"/>
        </p:scale>
        <p:origin x="1242" y="7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Percent</a:t>
            </a:r>
            <a:r>
              <a:rPr lang="en-US" baseline="0" dirty="0" smtClean="0"/>
              <a:t> Using Psychotropic Medications, US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rgbClr val="FF0000"/>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Sheet1!$B$2:$B$5</c:f>
              <c:numCache>
                <c:formatCode>General</c:formatCode>
                <c:ptCount val="4"/>
                <c:pt idx="0">
                  <c:v>16.7</c:v>
                </c:pt>
                <c:pt idx="1">
                  <c:v>12</c:v>
                </c:pt>
                <c:pt idx="2">
                  <c:v>8.3000000000000007</c:v>
                </c:pt>
                <c:pt idx="3">
                  <c:v>1.6</c:v>
                </c:pt>
              </c:numCache>
            </c:numRef>
          </c:val>
          <c:extLst>
            <c:ext xmlns:c16="http://schemas.microsoft.com/office/drawing/2014/chart" uri="{C3380CC4-5D6E-409C-BE32-E72D297353CC}">
              <c16:uniqueId val="{00000000-2005-44A7-84D6-D33904AD1D6E}"/>
            </c:ext>
          </c:extLst>
        </c:ser>
        <c:dLbls>
          <c:showLegendKey val="0"/>
          <c:showVal val="0"/>
          <c:showCatName val="0"/>
          <c:showSerName val="0"/>
          <c:showPercent val="0"/>
          <c:showBubbleSize val="0"/>
        </c:dLbls>
        <c:gapWidth val="219"/>
        <c:overlap val="-27"/>
        <c:axId val="339574408"/>
        <c:axId val="339574736"/>
      </c:barChart>
      <c:catAx>
        <c:axId val="33957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574736"/>
        <c:crosses val="autoZero"/>
        <c:auto val="1"/>
        <c:lblAlgn val="ctr"/>
        <c:lblOffset val="100"/>
        <c:noMultiLvlLbl val="0"/>
      </c:catAx>
      <c:valAx>
        <c:axId val="339574736"/>
        <c:scaling>
          <c:orientation val="minMax"/>
          <c:max val="25"/>
        </c:scaling>
        <c:delete val="0"/>
        <c:axPos val="l"/>
        <c:majorGridlines>
          <c:spPr>
            <a:ln w="9525" cap="flat" cmpd="sng" algn="ctr">
              <a:solidFill>
                <a:schemeClr val="tx1">
                  <a:lumMod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574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Percent Using Psychotropic Medications</a:t>
            </a:r>
            <a:r>
              <a:rPr lang="en-US" sz="1800" baseline="0" dirty="0" smtClean="0"/>
              <a:t> by Gender, US</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Male</c:v>
                </c:pt>
              </c:strCache>
            </c:strRef>
          </c:tx>
          <c:spPr>
            <a:solidFill>
              <a:schemeClr val="accent3">
                <a:lumMod val="60000"/>
                <a:lumOff val="40000"/>
              </a:schemeClr>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Sheet1!$B$2:$B$5</c:f>
              <c:numCache>
                <c:formatCode>General</c:formatCode>
                <c:ptCount val="4"/>
                <c:pt idx="0">
                  <c:v>11.9</c:v>
                </c:pt>
                <c:pt idx="1">
                  <c:v>7.7</c:v>
                </c:pt>
                <c:pt idx="2">
                  <c:v>6.1</c:v>
                </c:pt>
                <c:pt idx="3">
                  <c:v>1.5</c:v>
                </c:pt>
              </c:numCache>
            </c:numRef>
          </c:val>
          <c:extLst>
            <c:ext xmlns:c16="http://schemas.microsoft.com/office/drawing/2014/chart" uri="{C3380CC4-5D6E-409C-BE32-E72D297353CC}">
              <c16:uniqueId val="{00000000-0CA5-49CF-A54F-1C08BC6686FF}"/>
            </c:ext>
          </c:extLst>
        </c:ser>
        <c:ser>
          <c:idx val="1"/>
          <c:order val="1"/>
          <c:tx>
            <c:strRef>
              <c:f>Sheet1!$C$1</c:f>
              <c:strCache>
                <c:ptCount val="1"/>
                <c:pt idx="0">
                  <c:v>Female</c:v>
                </c:pt>
              </c:strCache>
            </c:strRef>
          </c:tx>
          <c:spPr>
            <a:solidFill>
              <a:schemeClr val="accent2">
                <a:lumMod val="75000"/>
              </a:schemeClr>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Sheet1!$C$2:$C$5</c:f>
              <c:numCache>
                <c:formatCode>General</c:formatCode>
                <c:ptCount val="4"/>
                <c:pt idx="0">
                  <c:v>21.2</c:v>
                </c:pt>
                <c:pt idx="1">
                  <c:v>15.9</c:v>
                </c:pt>
                <c:pt idx="2">
                  <c:v>10.3</c:v>
                </c:pt>
                <c:pt idx="3">
                  <c:v>1.7</c:v>
                </c:pt>
              </c:numCache>
            </c:numRef>
          </c:val>
          <c:extLst>
            <c:ext xmlns:c16="http://schemas.microsoft.com/office/drawing/2014/chart" uri="{C3380CC4-5D6E-409C-BE32-E72D297353CC}">
              <c16:uniqueId val="{00000001-0CA5-49CF-A54F-1C08BC6686FF}"/>
            </c:ext>
          </c:extLst>
        </c:ser>
        <c:dLbls>
          <c:showLegendKey val="0"/>
          <c:showVal val="0"/>
          <c:showCatName val="0"/>
          <c:showSerName val="0"/>
          <c:showPercent val="0"/>
          <c:showBubbleSize val="0"/>
        </c:dLbls>
        <c:gapWidth val="138"/>
        <c:overlap val="-30"/>
        <c:axId val="484412728"/>
        <c:axId val="484413384"/>
      </c:barChart>
      <c:catAx>
        <c:axId val="484412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4413384"/>
        <c:crosses val="autoZero"/>
        <c:auto val="1"/>
        <c:lblAlgn val="ctr"/>
        <c:lblOffset val="100"/>
        <c:noMultiLvlLbl val="0"/>
      </c:catAx>
      <c:valAx>
        <c:axId val="484413384"/>
        <c:scaling>
          <c:orientation val="minMax"/>
        </c:scaling>
        <c:delete val="0"/>
        <c:axPos val="l"/>
        <c:majorGridlines>
          <c:spPr>
            <a:ln w="9525" cap="flat" cmpd="sng" algn="ctr">
              <a:solidFill>
                <a:schemeClr val="tx1">
                  <a:lumMod val="5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4412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Percent Using Psychotropic Medications by Age, US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18-39</c:v>
                </c:pt>
              </c:strCache>
            </c:strRef>
          </c:tx>
          <c:spPr>
            <a:solidFill>
              <a:schemeClr val="accent2">
                <a:lumMod val="60000"/>
                <a:lumOff val="40000"/>
              </a:schemeClr>
            </a:solidFill>
            <a:ln>
              <a:noFill/>
            </a:ln>
            <a:effectLst/>
          </c:spPr>
          <c:invertIfNegative val="0"/>
          <c:cat>
            <c:strRef>
              <c:f>Sheet1!$A$2:$A$5</c:f>
              <c:strCache>
                <c:ptCount val="4"/>
                <c:pt idx="0">
                  <c:v>All</c:v>
                </c:pt>
                <c:pt idx="1">
                  <c:v>Antidepressants</c:v>
                </c:pt>
                <c:pt idx="2">
                  <c:v>Anxiolytics, sedatives</c:v>
                </c:pt>
                <c:pt idx="3">
                  <c:v>Antipsychotics</c:v>
                </c:pt>
              </c:strCache>
            </c:strRef>
          </c:cat>
          <c:val>
            <c:numRef>
              <c:f>Sheet1!$B$2:$B$5</c:f>
              <c:numCache>
                <c:formatCode>General</c:formatCode>
                <c:ptCount val="4"/>
                <c:pt idx="0">
                  <c:v>9</c:v>
                </c:pt>
                <c:pt idx="1">
                  <c:v>6.6</c:v>
                </c:pt>
                <c:pt idx="2">
                  <c:v>4</c:v>
                </c:pt>
                <c:pt idx="3">
                  <c:v>1.3</c:v>
                </c:pt>
              </c:numCache>
            </c:numRef>
          </c:val>
          <c:extLst>
            <c:ext xmlns:c16="http://schemas.microsoft.com/office/drawing/2014/chart" uri="{C3380CC4-5D6E-409C-BE32-E72D297353CC}">
              <c16:uniqueId val="{00000000-5249-4C65-A359-722C64F6C09F}"/>
            </c:ext>
          </c:extLst>
        </c:ser>
        <c:ser>
          <c:idx val="1"/>
          <c:order val="1"/>
          <c:tx>
            <c:strRef>
              <c:f>Sheet1!$C$1</c:f>
              <c:strCache>
                <c:ptCount val="1"/>
                <c:pt idx="0">
                  <c:v>40-59</c:v>
                </c:pt>
              </c:strCache>
            </c:strRef>
          </c:tx>
          <c:spPr>
            <a:solidFill>
              <a:schemeClr val="accent2"/>
            </a:solidFill>
            <a:ln>
              <a:noFill/>
            </a:ln>
            <a:effectLst/>
          </c:spPr>
          <c:invertIfNegative val="0"/>
          <c:cat>
            <c:strRef>
              <c:f>Sheet1!$A$2:$A$5</c:f>
              <c:strCache>
                <c:ptCount val="4"/>
                <c:pt idx="0">
                  <c:v>All</c:v>
                </c:pt>
                <c:pt idx="1">
                  <c:v>Antidepressants</c:v>
                </c:pt>
                <c:pt idx="2">
                  <c:v>Anxiolytics, sedatives</c:v>
                </c:pt>
                <c:pt idx="3">
                  <c:v>Antipsychotics</c:v>
                </c:pt>
              </c:strCache>
            </c:strRef>
          </c:cat>
          <c:val>
            <c:numRef>
              <c:f>Sheet1!$C$2:$C$5</c:f>
              <c:numCache>
                <c:formatCode>General</c:formatCode>
                <c:ptCount val="4"/>
                <c:pt idx="0">
                  <c:v>18.8</c:v>
                </c:pt>
                <c:pt idx="1">
                  <c:v>13.7</c:v>
                </c:pt>
                <c:pt idx="2">
                  <c:v>9.1999999999999993</c:v>
                </c:pt>
                <c:pt idx="3">
                  <c:v>2.1</c:v>
                </c:pt>
              </c:numCache>
            </c:numRef>
          </c:val>
          <c:extLst>
            <c:ext xmlns:c16="http://schemas.microsoft.com/office/drawing/2014/chart" uri="{C3380CC4-5D6E-409C-BE32-E72D297353CC}">
              <c16:uniqueId val="{00000001-5249-4C65-A359-722C64F6C09F}"/>
            </c:ext>
          </c:extLst>
        </c:ser>
        <c:ser>
          <c:idx val="2"/>
          <c:order val="2"/>
          <c:tx>
            <c:strRef>
              <c:f>Sheet1!$D$1</c:f>
              <c:strCache>
                <c:ptCount val="1"/>
                <c:pt idx="0">
                  <c:v>60-85</c:v>
                </c:pt>
              </c:strCache>
            </c:strRef>
          </c:tx>
          <c:spPr>
            <a:solidFill>
              <a:schemeClr val="accent3"/>
            </a:solidFill>
            <a:ln>
              <a:noFill/>
            </a:ln>
            <a:effectLst/>
          </c:spPr>
          <c:invertIfNegative val="0"/>
          <c:cat>
            <c:strRef>
              <c:f>Sheet1!$A$2:$A$5</c:f>
              <c:strCache>
                <c:ptCount val="4"/>
                <c:pt idx="0">
                  <c:v>All</c:v>
                </c:pt>
                <c:pt idx="1">
                  <c:v>Antidepressants</c:v>
                </c:pt>
                <c:pt idx="2">
                  <c:v>Anxiolytics, sedatives</c:v>
                </c:pt>
                <c:pt idx="3">
                  <c:v>Antipsychotics</c:v>
                </c:pt>
              </c:strCache>
            </c:strRef>
          </c:cat>
          <c:val>
            <c:numRef>
              <c:f>Sheet1!$D$2:$D$5</c:f>
              <c:numCache>
                <c:formatCode>General</c:formatCode>
                <c:ptCount val="4"/>
                <c:pt idx="0">
                  <c:v>25.1</c:v>
                </c:pt>
                <c:pt idx="1">
                  <c:v>17.3</c:v>
                </c:pt>
                <c:pt idx="2">
                  <c:v>13.2</c:v>
                </c:pt>
                <c:pt idx="3">
                  <c:v>1.4</c:v>
                </c:pt>
              </c:numCache>
            </c:numRef>
          </c:val>
          <c:extLst>
            <c:ext xmlns:c16="http://schemas.microsoft.com/office/drawing/2014/chart" uri="{C3380CC4-5D6E-409C-BE32-E72D297353CC}">
              <c16:uniqueId val="{00000002-5249-4C65-A359-722C64F6C09F}"/>
            </c:ext>
          </c:extLst>
        </c:ser>
        <c:dLbls>
          <c:showLegendKey val="0"/>
          <c:showVal val="0"/>
          <c:showCatName val="0"/>
          <c:showSerName val="0"/>
          <c:showPercent val="0"/>
          <c:showBubbleSize val="0"/>
        </c:dLbls>
        <c:gapWidth val="117"/>
        <c:overlap val="-20"/>
        <c:axId val="470583360"/>
        <c:axId val="470583688"/>
      </c:barChart>
      <c:catAx>
        <c:axId val="47058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0583688"/>
        <c:crosses val="autoZero"/>
        <c:auto val="1"/>
        <c:lblAlgn val="ctr"/>
        <c:lblOffset val="100"/>
        <c:noMultiLvlLbl val="0"/>
      </c:catAx>
      <c:valAx>
        <c:axId val="470583688"/>
        <c:scaling>
          <c:orientation val="minMax"/>
          <c:max val="25"/>
        </c:scaling>
        <c:delete val="0"/>
        <c:axPos val="l"/>
        <c:majorGridlines>
          <c:spPr>
            <a:ln w="9525" cap="flat" cmpd="sng" algn="ctr">
              <a:solidFill>
                <a:schemeClr val="tx1">
                  <a:lumMod val="5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058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Percent Using Psychotropic</a:t>
            </a:r>
            <a:r>
              <a:rPr lang="en-US" baseline="0" dirty="0" smtClean="0"/>
              <a:t> Medications by Race/Ethnicity, US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White</c:v>
                </c:pt>
              </c:strCache>
            </c:strRef>
          </c:tx>
          <c:spPr>
            <a:solidFill>
              <a:schemeClr val="tx2">
                <a:lumMod val="40000"/>
                <a:lumOff val="60000"/>
              </a:schemeClr>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Sheet1!$B$2:$B$5</c:f>
              <c:numCache>
                <c:formatCode>General</c:formatCode>
                <c:ptCount val="4"/>
                <c:pt idx="0">
                  <c:v>20.8</c:v>
                </c:pt>
                <c:pt idx="1">
                  <c:v>15</c:v>
                </c:pt>
                <c:pt idx="2">
                  <c:v>10.1</c:v>
                </c:pt>
                <c:pt idx="3">
                  <c:v>1.7</c:v>
                </c:pt>
              </c:numCache>
            </c:numRef>
          </c:val>
          <c:extLst>
            <c:ext xmlns:c16="http://schemas.microsoft.com/office/drawing/2014/chart" uri="{C3380CC4-5D6E-409C-BE32-E72D297353CC}">
              <c16:uniqueId val="{00000000-2E97-4A5B-9575-F57AD2A840A8}"/>
            </c:ext>
          </c:extLst>
        </c:ser>
        <c:ser>
          <c:idx val="1"/>
          <c:order val="1"/>
          <c:tx>
            <c:strRef>
              <c:f>Sheet1!$C$1</c:f>
              <c:strCache>
                <c:ptCount val="1"/>
                <c:pt idx="0">
                  <c:v>Black</c:v>
                </c:pt>
              </c:strCache>
            </c:strRef>
          </c:tx>
          <c:spPr>
            <a:solidFill>
              <a:schemeClr val="accent2"/>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Sheet1!$C$2:$C$5</c:f>
              <c:numCache>
                <c:formatCode>General</c:formatCode>
                <c:ptCount val="4"/>
                <c:pt idx="0">
                  <c:v>9.6999999999999993</c:v>
                </c:pt>
                <c:pt idx="1">
                  <c:v>6.2</c:v>
                </c:pt>
                <c:pt idx="2">
                  <c:v>4.7</c:v>
                </c:pt>
                <c:pt idx="3">
                  <c:v>1.9</c:v>
                </c:pt>
              </c:numCache>
            </c:numRef>
          </c:val>
          <c:extLst>
            <c:ext xmlns:c16="http://schemas.microsoft.com/office/drawing/2014/chart" uri="{C3380CC4-5D6E-409C-BE32-E72D297353CC}">
              <c16:uniqueId val="{00000001-2E97-4A5B-9575-F57AD2A840A8}"/>
            </c:ext>
          </c:extLst>
        </c:ser>
        <c:ser>
          <c:idx val="2"/>
          <c:order val="2"/>
          <c:tx>
            <c:strRef>
              <c:f>Sheet1!$D$1</c:f>
              <c:strCache>
                <c:ptCount val="1"/>
                <c:pt idx="0">
                  <c:v>Hispanic</c:v>
                </c:pt>
              </c:strCache>
            </c:strRef>
          </c:tx>
          <c:spPr>
            <a:solidFill>
              <a:schemeClr val="accent3"/>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Sheet1!$D$2:$D$5</c:f>
              <c:numCache>
                <c:formatCode>General</c:formatCode>
                <c:ptCount val="4"/>
                <c:pt idx="0">
                  <c:v>8.6999999999999993</c:v>
                </c:pt>
                <c:pt idx="1">
                  <c:v>5.7</c:v>
                </c:pt>
                <c:pt idx="2">
                  <c:v>5</c:v>
                </c:pt>
                <c:pt idx="3">
                  <c:v>1.3</c:v>
                </c:pt>
              </c:numCache>
            </c:numRef>
          </c:val>
          <c:extLst>
            <c:ext xmlns:c16="http://schemas.microsoft.com/office/drawing/2014/chart" uri="{C3380CC4-5D6E-409C-BE32-E72D297353CC}">
              <c16:uniqueId val="{00000002-2E97-4A5B-9575-F57AD2A840A8}"/>
            </c:ext>
          </c:extLst>
        </c:ser>
        <c:ser>
          <c:idx val="3"/>
          <c:order val="3"/>
          <c:tx>
            <c:strRef>
              <c:f>Sheet1!$E$1</c:f>
              <c:strCache>
                <c:ptCount val="1"/>
                <c:pt idx="0">
                  <c:v>Asian</c:v>
                </c:pt>
              </c:strCache>
            </c:strRef>
          </c:tx>
          <c:spPr>
            <a:solidFill>
              <a:schemeClr val="accent4"/>
            </a:solidFill>
            <a:ln>
              <a:noFill/>
            </a:ln>
            <a:effectLst/>
          </c:spPr>
          <c:invertIfNegative val="0"/>
          <c:cat>
            <c:strRef>
              <c:f>Sheet1!$A$2:$A$5</c:f>
              <c:strCache>
                <c:ptCount val="4"/>
                <c:pt idx="0">
                  <c:v>Any</c:v>
                </c:pt>
                <c:pt idx="1">
                  <c:v>Antidepressants</c:v>
                </c:pt>
                <c:pt idx="2">
                  <c:v>Anxiolytics, sedatives</c:v>
                </c:pt>
                <c:pt idx="3">
                  <c:v>Antipsychotics</c:v>
                </c:pt>
              </c:strCache>
            </c:strRef>
          </c:cat>
          <c:val>
            <c:numRef>
              <c:f>Sheet1!$E$2:$E$5</c:f>
              <c:numCache>
                <c:formatCode>General</c:formatCode>
                <c:ptCount val="4"/>
                <c:pt idx="0">
                  <c:v>4.8</c:v>
                </c:pt>
                <c:pt idx="1">
                  <c:v>3.1</c:v>
                </c:pt>
                <c:pt idx="2">
                  <c:v>2.2999999999999998</c:v>
                </c:pt>
                <c:pt idx="3">
                  <c:v>0.7</c:v>
                </c:pt>
              </c:numCache>
            </c:numRef>
          </c:val>
          <c:extLst>
            <c:ext xmlns:c16="http://schemas.microsoft.com/office/drawing/2014/chart" uri="{C3380CC4-5D6E-409C-BE32-E72D297353CC}">
              <c16:uniqueId val="{00000003-2E97-4A5B-9575-F57AD2A840A8}"/>
            </c:ext>
          </c:extLst>
        </c:ser>
        <c:dLbls>
          <c:showLegendKey val="0"/>
          <c:showVal val="0"/>
          <c:showCatName val="0"/>
          <c:showSerName val="0"/>
          <c:showPercent val="0"/>
          <c:showBubbleSize val="0"/>
        </c:dLbls>
        <c:gapWidth val="117"/>
        <c:overlap val="-27"/>
        <c:axId val="381585128"/>
        <c:axId val="381587752"/>
      </c:barChart>
      <c:catAx>
        <c:axId val="381585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587752"/>
        <c:crosses val="autoZero"/>
        <c:auto val="1"/>
        <c:lblAlgn val="ctr"/>
        <c:lblOffset val="100"/>
        <c:noMultiLvlLbl val="0"/>
      </c:catAx>
      <c:valAx>
        <c:axId val="381587752"/>
        <c:scaling>
          <c:orientation val="minMax"/>
        </c:scaling>
        <c:delete val="0"/>
        <c:axPos val="l"/>
        <c:majorGridlines>
          <c:spPr>
            <a:ln w="9525" cap="flat" cmpd="sng" algn="ctr">
              <a:solidFill>
                <a:schemeClr val="tx1">
                  <a:lumMod val="50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1585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Outpatient Visits</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300-4732-8106-4DEB4742E67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7-5E65-412C-A8F5-3B14AFF2EDF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6-5E65-412C-A8F5-3B14AFF2EDF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5E65-412C-A8F5-3B14AFF2EDF7}"/>
              </c:ext>
            </c:extLst>
          </c:dPt>
          <c:dPt>
            <c:idx val="4"/>
            <c:invertIfNegative val="0"/>
            <c:bubble3D val="0"/>
            <c:spPr>
              <a:solidFill>
                <a:srgbClr val="FF0000"/>
              </a:solidFill>
              <a:ln>
                <a:noFill/>
              </a:ln>
              <a:effectLst/>
            </c:spPr>
            <c:extLst>
              <c:ext xmlns:c16="http://schemas.microsoft.com/office/drawing/2014/chart" uri="{C3380CC4-5D6E-409C-BE32-E72D297353CC}">
                <c16:uniqueId val="{00000004-5E65-412C-A8F5-3B14AFF2EDF7}"/>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3-5E65-412C-A8F5-3B14AFF2EDF7}"/>
              </c:ext>
            </c:extLst>
          </c:dPt>
          <c:dLbls>
            <c:dLbl>
              <c:idx val="1"/>
              <c:layout>
                <c:manualLayout>
                  <c:x val="0"/>
                  <c:y val="-3.9186509658356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65-412C-A8F5-3B14AFF2EDF7}"/>
                </c:ext>
              </c:extLst>
            </c:dLbl>
            <c:dLbl>
              <c:idx val="2"/>
              <c:layout>
                <c:manualLayout>
                  <c:x val="-9.0103055797766015E-17"/>
                  <c:y val="-4.1635666512003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65-412C-A8F5-3B14AFF2EDF7}"/>
                </c:ext>
              </c:extLst>
            </c:dLbl>
            <c:dLbl>
              <c:idx val="3"/>
              <c:layout>
                <c:manualLayout>
                  <c:x val="-9.0103055797766015E-17"/>
                  <c:y val="-3.4288195951061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65-412C-A8F5-3B14AFF2EDF7}"/>
                </c:ext>
              </c:extLst>
            </c:dLbl>
            <c:dLbl>
              <c:idx val="4"/>
              <c:layout>
                <c:manualLayout>
                  <c:x val="-9.0103055797766015E-17"/>
                  <c:y val="-4.898313707294516E-2"/>
                </c:manualLayout>
              </c:layout>
              <c:showLegendKey val="0"/>
              <c:showVal val="1"/>
              <c:showCatName val="0"/>
              <c:showSerName val="0"/>
              <c:showPercent val="0"/>
              <c:showBubbleSize val="0"/>
              <c:extLst>
                <c:ext xmlns:c15="http://schemas.microsoft.com/office/drawing/2012/chart" uri="{CE6537A1-D6FC-4f65-9D91-7224C49458BB}">
                  <c15:layout>
                    <c:manualLayout>
                      <c:w val="6.2958189731944822E-2"/>
                      <c:h val="6.7143731566237735E-2"/>
                    </c:manualLayout>
                  </c15:layout>
                </c:ext>
                <c:ext xmlns:c16="http://schemas.microsoft.com/office/drawing/2014/chart" uri="{C3380CC4-5D6E-409C-BE32-E72D297353CC}">
                  <c16:uniqueId val="{00000004-5E65-412C-A8F5-3B14AFF2EDF7}"/>
                </c:ext>
              </c:extLst>
            </c:dLbl>
            <c:dLbl>
              <c:idx val="5"/>
              <c:layout>
                <c:manualLayout>
                  <c:x val="-1.8020611159553203E-16"/>
                  <c:y val="-4.408482336565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65-412C-A8F5-3B14AFF2EDF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Osteoarthritis &amp; joint pain</c:v>
                </c:pt>
                <c:pt idx="1">
                  <c:v>COPD/asthma</c:v>
                </c:pt>
                <c:pt idx="2">
                  <c:v>Hypertension</c:v>
                </c:pt>
                <c:pt idx="3">
                  <c:v>Trauma-related disorders</c:v>
                </c:pt>
                <c:pt idx="4">
                  <c:v>Mental disorders</c:v>
                </c:pt>
                <c:pt idx="5">
                  <c:v>Infectious diseases      (Rank 20)</c:v>
                </c:pt>
              </c:strCache>
            </c:strRef>
          </c:cat>
          <c:val>
            <c:numRef>
              <c:f>Sheet1!$B$2:$B$7</c:f>
              <c:numCache>
                <c:formatCode>General</c:formatCode>
                <c:ptCount val="6"/>
                <c:pt idx="0">
                  <c:v>29922</c:v>
                </c:pt>
                <c:pt idx="1">
                  <c:v>28750</c:v>
                </c:pt>
                <c:pt idx="2">
                  <c:v>28538</c:v>
                </c:pt>
                <c:pt idx="3">
                  <c:v>28127</c:v>
                </c:pt>
                <c:pt idx="4">
                  <c:v>27723</c:v>
                </c:pt>
                <c:pt idx="5">
                  <c:v>13304</c:v>
                </c:pt>
              </c:numCache>
            </c:numRef>
          </c:val>
          <c:extLst>
            <c:ext xmlns:c16="http://schemas.microsoft.com/office/drawing/2014/chart" uri="{C3380CC4-5D6E-409C-BE32-E72D297353CC}">
              <c16:uniqueId val="{00000000-5E65-412C-A8F5-3B14AFF2EDF7}"/>
            </c:ext>
          </c:extLst>
        </c:ser>
        <c:dLbls>
          <c:showLegendKey val="0"/>
          <c:showVal val="0"/>
          <c:showCatName val="0"/>
          <c:showSerName val="0"/>
          <c:showPercent val="0"/>
          <c:showBubbleSize val="0"/>
        </c:dLbls>
        <c:gapWidth val="52"/>
        <c:overlap val="75"/>
        <c:axId val="450487480"/>
        <c:axId val="450482888"/>
      </c:barChart>
      <c:catAx>
        <c:axId val="45048748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smtClean="0"/>
                  <a:t>Reason for visit</a:t>
                </a:r>
                <a:endParaRPr lang="en-US" sz="1800" dirty="0"/>
              </a:p>
            </c:rich>
          </c:tx>
          <c:layout>
            <c:manualLayout>
              <c:xMode val="edge"/>
              <c:yMode val="edge"/>
              <c:x val="0.47146501038757876"/>
              <c:y val="0.928398802960124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0482888"/>
        <c:crosses val="autoZero"/>
        <c:auto val="1"/>
        <c:lblAlgn val="ctr"/>
        <c:lblOffset val="100"/>
        <c:noMultiLvlLbl val="0"/>
      </c:catAx>
      <c:valAx>
        <c:axId val="45048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smtClean="0"/>
                  <a:t>Number of visits, in thousands</a:t>
                </a:r>
                <a:endParaRPr lang="en-US" sz="2000" dirty="0"/>
              </a:p>
            </c:rich>
          </c:tx>
          <c:layout>
            <c:manualLayout>
              <c:xMode val="edge"/>
              <c:yMode val="edge"/>
              <c:x val="6.1434611369969583E-3"/>
              <c:y val="9.0400886479072823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0487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Any Service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253-4352-8DAF-4B75225D75C3}"/>
              </c:ext>
            </c:extLst>
          </c:dPt>
          <c:dPt>
            <c:idx val="1"/>
            <c:invertIfNegative val="0"/>
            <c:bubble3D val="0"/>
            <c:spPr>
              <a:solidFill>
                <a:srgbClr val="FF0000"/>
              </a:solidFill>
              <a:ln>
                <a:noFill/>
              </a:ln>
              <a:effectLst/>
            </c:spPr>
            <c:extLst>
              <c:ext xmlns:c16="http://schemas.microsoft.com/office/drawing/2014/chart" uri="{C3380CC4-5D6E-409C-BE32-E72D297353CC}">
                <c16:uniqueId val="{00000007-5E65-412C-A8F5-3B14AFF2EDF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6-5E65-412C-A8F5-3B14AFF2EDF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5E65-412C-A8F5-3B14AFF2EDF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4-5E65-412C-A8F5-3B14AFF2EDF7}"/>
              </c:ext>
            </c:extLst>
          </c:dPt>
          <c:dLbls>
            <c:dLbl>
              <c:idx val="1"/>
              <c:layout>
                <c:manualLayout>
                  <c:x val="0"/>
                  <c:y val="-3.91865096583561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65-412C-A8F5-3B14AFF2EDF7}"/>
                </c:ext>
              </c:extLst>
            </c:dLbl>
            <c:dLbl>
              <c:idx val="2"/>
              <c:layout>
                <c:manualLayout>
                  <c:x val="-9.0103055797766015E-17"/>
                  <c:y val="-4.1635666512003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65-412C-A8F5-3B14AFF2EDF7}"/>
                </c:ext>
              </c:extLst>
            </c:dLbl>
            <c:dLbl>
              <c:idx val="3"/>
              <c:layout>
                <c:manualLayout>
                  <c:x val="-9.0103055797766015E-17"/>
                  <c:y val="-3.4288195951061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65-412C-A8F5-3B14AFF2EDF7}"/>
                </c:ext>
              </c:extLst>
            </c:dLbl>
            <c:dLbl>
              <c:idx val="4"/>
              <c:layout>
                <c:manualLayout>
                  <c:x val="-6.1438331421407851E-4"/>
                  <c:y val="-2.4877354370721583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3845957597734486E-2"/>
                      <c:h val="7.6940358980826754E-2"/>
                    </c:manualLayout>
                  </c15:layout>
                </c:ext>
                <c:ext xmlns:c16="http://schemas.microsoft.com/office/drawing/2014/chart" uri="{C3380CC4-5D6E-409C-BE32-E72D297353CC}">
                  <c16:uniqueId val="{00000004-5E65-412C-A8F5-3B14AFF2EDF7}"/>
                </c:ext>
              </c:extLst>
            </c:dLbl>
            <c:dLbl>
              <c:idx val="5"/>
              <c:layout>
                <c:manualLayout>
                  <c:x val="-1.8020611159553203E-16"/>
                  <c:y val="-4.408482336565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65-412C-A8F5-3B14AFF2EDF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Hypertension</c:v>
                </c:pt>
                <c:pt idx="1">
                  <c:v>Mental disorders</c:v>
                </c:pt>
                <c:pt idx="2">
                  <c:v>COPD/asthma</c:v>
                </c:pt>
                <c:pt idx="3">
                  <c:v>Hyperlipidemia</c:v>
                </c:pt>
                <c:pt idx="4">
                  <c:v>Infectious diseases     (Rank 17)</c:v>
                </c:pt>
              </c:strCache>
            </c:strRef>
          </c:cat>
          <c:val>
            <c:numRef>
              <c:f>Sheet1!$B$2:$B$6</c:f>
              <c:numCache>
                <c:formatCode>General</c:formatCode>
                <c:ptCount val="5"/>
                <c:pt idx="0">
                  <c:v>61996</c:v>
                </c:pt>
                <c:pt idx="1">
                  <c:v>49814</c:v>
                </c:pt>
                <c:pt idx="2">
                  <c:v>47445</c:v>
                </c:pt>
                <c:pt idx="3">
                  <c:v>47195</c:v>
                </c:pt>
                <c:pt idx="4">
                  <c:v>20112</c:v>
                </c:pt>
              </c:numCache>
            </c:numRef>
          </c:val>
          <c:extLst>
            <c:ext xmlns:c16="http://schemas.microsoft.com/office/drawing/2014/chart" uri="{C3380CC4-5D6E-409C-BE32-E72D297353CC}">
              <c16:uniqueId val="{00000000-5E65-412C-A8F5-3B14AFF2EDF7}"/>
            </c:ext>
          </c:extLst>
        </c:ser>
        <c:dLbls>
          <c:showLegendKey val="0"/>
          <c:showVal val="0"/>
          <c:showCatName val="0"/>
          <c:showSerName val="0"/>
          <c:showPercent val="0"/>
          <c:showBubbleSize val="0"/>
        </c:dLbls>
        <c:gapWidth val="52"/>
        <c:overlap val="75"/>
        <c:axId val="450487480"/>
        <c:axId val="450482888"/>
      </c:barChart>
      <c:catAx>
        <c:axId val="45048748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smtClean="0"/>
                  <a:t>Reason for visit</a:t>
                </a:r>
                <a:endParaRPr lang="en-US" sz="1800" dirty="0"/>
              </a:p>
            </c:rich>
          </c:tx>
          <c:layout>
            <c:manualLayout>
              <c:xMode val="edge"/>
              <c:yMode val="edge"/>
              <c:x val="0.47146501038757876"/>
              <c:y val="0.928398802960124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0482888"/>
        <c:crosses val="autoZero"/>
        <c:auto val="1"/>
        <c:lblAlgn val="ctr"/>
        <c:lblOffset val="100"/>
        <c:noMultiLvlLbl val="0"/>
      </c:catAx>
      <c:valAx>
        <c:axId val="45048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smtClean="0"/>
                  <a:t>Number of visits, in thousands</a:t>
                </a:r>
                <a:endParaRPr lang="en-US" sz="2000" dirty="0"/>
              </a:p>
            </c:rich>
          </c:tx>
          <c:layout>
            <c:manualLayout>
              <c:xMode val="edge"/>
              <c:yMode val="edge"/>
              <c:x val="6.1434611369969583E-3"/>
              <c:y val="9.0400886479072823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0487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Prescribed</a:t>
            </a:r>
            <a:r>
              <a:rPr lang="en-US" baseline="0" dirty="0" smtClean="0"/>
              <a:t> Medications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1"/>
        <c:ser>
          <c:idx val="0"/>
          <c:order val="0"/>
          <c:tx>
            <c:strRef>
              <c:f>Sheet1!$B$1</c:f>
              <c:strCache>
                <c:ptCount val="1"/>
                <c:pt idx="0">
                  <c:v>Prescribed Medicines</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B31F-412E-8EC5-8F68AFEAAF23}"/>
              </c:ext>
            </c:extLst>
          </c:dPt>
          <c:dPt>
            <c:idx val="1"/>
            <c:invertIfNegative val="0"/>
            <c:bubble3D val="0"/>
            <c:spPr>
              <a:solidFill>
                <a:srgbClr val="FF0000"/>
              </a:solidFill>
              <a:ln>
                <a:noFill/>
              </a:ln>
              <a:effectLst/>
            </c:spPr>
            <c:extLst>
              <c:ext xmlns:c16="http://schemas.microsoft.com/office/drawing/2014/chart" uri="{C3380CC4-5D6E-409C-BE32-E72D297353CC}">
                <c16:uniqueId val="{00000007-5E65-412C-A8F5-3B14AFF2EDF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6-5E65-412C-A8F5-3B14AFF2EDF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5E65-412C-A8F5-3B14AFF2EDF7}"/>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4-5E65-412C-A8F5-3B14AFF2EDF7}"/>
              </c:ext>
            </c:extLst>
          </c:dPt>
          <c:dLbls>
            <c:dLbl>
              <c:idx val="1"/>
              <c:layout>
                <c:manualLayout>
                  <c:x val="-4.3681887929967645E-17"/>
                  <c:y val="-7.716985876138784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65-412C-A8F5-3B14AFF2EDF7}"/>
                </c:ext>
              </c:extLst>
            </c:dLbl>
            <c:dLbl>
              <c:idx val="2"/>
              <c:layout>
                <c:manualLayout>
                  <c:x val="0"/>
                  <c:y val="3.98194202619082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65-412C-A8F5-3B14AFF2EDF7}"/>
                </c:ext>
              </c:extLst>
            </c:dLbl>
            <c:dLbl>
              <c:idx val="3"/>
              <c:layout>
                <c:manualLayout>
                  <c:x val="0"/>
                  <c:y val="-6.752835264470293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65-412C-A8F5-3B14AFF2EDF7}"/>
                </c:ext>
              </c:extLst>
            </c:dLbl>
            <c:dLbl>
              <c:idx val="4"/>
              <c:layout>
                <c:manualLayout>
                  <c:x val="-6.1438331421407851E-4"/>
                  <c:y val="3.9337344956074435E-3"/>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3845957597734486E-2"/>
                      <c:h val="7.6940358980826754E-2"/>
                    </c:manualLayout>
                  </c15:layout>
                </c:ext>
                <c:ext xmlns:c16="http://schemas.microsoft.com/office/drawing/2014/chart" uri="{C3380CC4-5D6E-409C-BE32-E72D297353CC}">
                  <c16:uniqueId val="{00000004-5E65-412C-A8F5-3B14AFF2EDF7}"/>
                </c:ext>
              </c:extLst>
            </c:dLbl>
            <c:dLbl>
              <c:idx val="5"/>
              <c:layout>
                <c:manualLayout>
                  <c:x val="-1.8020611159553203E-16"/>
                  <c:y val="-4.408482336565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65-412C-A8F5-3B14AFF2EDF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Hypertension</c:v>
                </c:pt>
                <c:pt idx="1">
                  <c:v>Hyperlipidemia</c:v>
                </c:pt>
                <c:pt idx="2">
                  <c:v>Mental disorders</c:v>
                </c:pt>
                <c:pt idx="3">
                  <c:v>COPD/asthma</c:v>
                </c:pt>
                <c:pt idx="4">
                  <c:v>Infectious diseases    (Rank 23)</c:v>
                </c:pt>
              </c:strCache>
            </c:strRef>
          </c:cat>
          <c:val>
            <c:numRef>
              <c:f>Sheet1!$B$2:$B$6</c:f>
              <c:numCache>
                <c:formatCode>General</c:formatCode>
                <c:ptCount val="5"/>
                <c:pt idx="0">
                  <c:v>59344</c:v>
                </c:pt>
                <c:pt idx="1">
                  <c:v>42825</c:v>
                </c:pt>
                <c:pt idx="2">
                  <c:v>42264</c:v>
                </c:pt>
                <c:pt idx="3">
                  <c:v>39750</c:v>
                </c:pt>
                <c:pt idx="4">
                  <c:v>13919</c:v>
                </c:pt>
              </c:numCache>
            </c:numRef>
          </c:val>
          <c:extLst>
            <c:ext xmlns:c16="http://schemas.microsoft.com/office/drawing/2014/chart" uri="{C3380CC4-5D6E-409C-BE32-E72D297353CC}">
              <c16:uniqueId val="{00000000-5E65-412C-A8F5-3B14AFF2EDF7}"/>
            </c:ext>
          </c:extLst>
        </c:ser>
        <c:dLbls>
          <c:showLegendKey val="0"/>
          <c:showVal val="0"/>
          <c:showCatName val="0"/>
          <c:showSerName val="0"/>
          <c:showPercent val="0"/>
          <c:showBubbleSize val="0"/>
        </c:dLbls>
        <c:gapWidth val="52"/>
        <c:overlap val="75"/>
        <c:axId val="450487480"/>
        <c:axId val="450482888"/>
      </c:barChart>
      <c:catAx>
        <c:axId val="45048748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smtClean="0"/>
                  <a:t>Reason for visit</a:t>
                </a:r>
                <a:endParaRPr lang="en-US" sz="1800" dirty="0"/>
              </a:p>
            </c:rich>
          </c:tx>
          <c:layout>
            <c:manualLayout>
              <c:xMode val="edge"/>
              <c:yMode val="edge"/>
              <c:x val="0.47146501038757876"/>
              <c:y val="0.928398802960124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0482888"/>
        <c:crosses val="autoZero"/>
        <c:auto val="1"/>
        <c:lblAlgn val="ctr"/>
        <c:lblOffset val="100"/>
        <c:noMultiLvlLbl val="0"/>
      </c:catAx>
      <c:valAx>
        <c:axId val="450482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smtClean="0"/>
                  <a:t>Number of visits, in thousands</a:t>
                </a:r>
                <a:endParaRPr lang="en-US" sz="2000" dirty="0"/>
              </a:p>
            </c:rich>
          </c:tx>
          <c:layout>
            <c:manualLayout>
              <c:xMode val="edge"/>
              <c:yMode val="edge"/>
              <c:x val="6.1434611369969583E-3"/>
              <c:y val="9.0400886479072823E-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0487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413732137649464E-2"/>
          <c:y val="0.12356375869621559"/>
          <c:w val="0.91885241208540858"/>
          <c:h val="0.72162543087515296"/>
        </c:manualLayout>
      </c:layout>
      <c:barChart>
        <c:barDir val="col"/>
        <c:grouping val="clustered"/>
        <c:varyColors val="0"/>
        <c:ser>
          <c:idx val="0"/>
          <c:order val="0"/>
          <c:tx>
            <c:strRef>
              <c:f>Sheet1!$B$1</c:f>
              <c:strCache>
                <c:ptCount val="1"/>
                <c:pt idx="0">
                  <c:v>18-29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Age </c:v>
                </c:pt>
              </c:strCache>
            </c:strRef>
          </c:cat>
          <c:val>
            <c:numRef>
              <c:f>Sheet1!$B$2</c:f>
              <c:numCache>
                <c:formatCode>General</c:formatCode>
                <c:ptCount val="1"/>
                <c:pt idx="0">
                  <c:v>59</c:v>
                </c:pt>
              </c:numCache>
            </c:numRef>
          </c:val>
          <c:extLst>
            <c:ext xmlns:c16="http://schemas.microsoft.com/office/drawing/2014/chart" uri="{C3380CC4-5D6E-409C-BE32-E72D297353CC}">
              <c16:uniqueId val="{00000000-3E83-448C-92B9-3921DA9406ED}"/>
            </c:ext>
          </c:extLst>
        </c:ser>
        <c:ser>
          <c:idx val="1"/>
          <c:order val="1"/>
          <c:tx>
            <c:strRef>
              <c:f>Sheet1!$C$1</c:f>
              <c:strCache>
                <c:ptCount val="1"/>
                <c:pt idx="0">
                  <c:v>30-39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Age </c:v>
                </c:pt>
              </c:strCache>
            </c:strRef>
          </c:cat>
          <c:val>
            <c:numRef>
              <c:f>Sheet1!$C$2</c:f>
              <c:numCache>
                <c:formatCode>General</c:formatCode>
                <c:ptCount val="1"/>
                <c:pt idx="0">
                  <c:v>54</c:v>
                </c:pt>
              </c:numCache>
            </c:numRef>
          </c:val>
          <c:extLst>
            <c:ext xmlns:c16="http://schemas.microsoft.com/office/drawing/2014/chart" uri="{C3380CC4-5D6E-409C-BE32-E72D297353CC}">
              <c16:uniqueId val="{00000001-3E83-448C-92B9-3921DA9406ED}"/>
            </c:ext>
          </c:extLst>
        </c:ser>
        <c:ser>
          <c:idx val="2"/>
          <c:order val="2"/>
          <c:tx>
            <c:strRef>
              <c:f>Sheet1!$D$1</c:f>
              <c:strCache>
                <c:ptCount val="1"/>
                <c:pt idx="0">
                  <c:v>40-49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Age </c:v>
                </c:pt>
              </c:strCache>
            </c:strRef>
          </c:cat>
          <c:val>
            <c:numRef>
              <c:f>Sheet1!$D$2</c:f>
              <c:numCache>
                <c:formatCode>General</c:formatCode>
                <c:ptCount val="1"/>
                <c:pt idx="0">
                  <c:v>48</c:v>
                </c:pt>
              </c:numCache>
            </c:numRef>
          </c:val>
          <c:extLst>
            <c:ext xmlns:c16="http://schemas.microsoft.com/office/drawing/2014/chart" uri="{C3380CC4-5D6E-409C-BE32-E72D297353CC}">
              <c16:uniqueId val="{00000002-3E83-448C-92B9-3921DA9406ED}"/>
            </c:ext>
          </c:extLst>
        </c:ser>
        <c:ser>
          <c:idx val="3"/>
          <c:order val="3"/>
          <c:tx>
            <c:strRef>
              <c:f>Sheet1!$E$1</c:f>
              <c:strCache>
                <c:ptCount val="1"/>
                <c:pt idx="0">
                  <c:v>50-59</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Age </c:v>
                </c:pt>
              </c:strCache>
            </c:strRef>
          </c:cat>
          <c:val>
            <c:numRef>
              <c:f>Sheet1!$E$2</c:f>
              <c:numCache>
                <c:formatCode>General</c:formatCode>
                <c:ptCount val="1"/>
                <c:pt idx="0">
                  <c:v>41</c:v>
                </c:pt>
              </c:numCache>
            </c:numRef>
          </c:val>
          <c:extLst>
            <c:ext xmlns:c16="http://schemas.microsoft.com/office/drawing/2014/chart" uri="{C3380CC4-5D6E-409C-BE32-E72D297353CC}">
              <c16:uniqueId val="{00000003-3E83-448C-92B9-3921DA9406ED}"/>
            </c:ext>
          </c:extLst>
        </c:ser>
        <c:ser>
          <c:idx val="4"/>
          <c:order val="4"/>
          <c:tx>
            <c:strRef>
              <c:f>Sheet1!$F$1</c:f>
              <c:strCache>
                <c:ptCount val="1"/>
                <c:pt idx="0">
                  <c:v>60+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Age </c:v>
                </c:pt>
              </c:strCache>
            </c:strRef>
          </c:cat>
          <c:val>
            <c:numRef>
              <c:f>Sheet1!$F$2</c:f>
              <c:numCache>
                <c:formatCode>General</c:formatCode>
                <c:ptCount val="1"/>
                <c:pt idx="0">
                  <c:v>30</c:v>
                </c:pt>
              </c:numCache>
            </c:numRef>
          </c:val>
          <c:extLst>
            <c:ext xmlns:c16="http://schemas.microsoft.com/office/drawing/2014/chart" uri="{C3380CC4-5D6E-409C-BE32-E72D297353CC}">
              <c16:uniqueId val="{00000004-3E83-448C-92B9-3921DA9406ED}"/>
            </c:ext>
          </c:extLst>
        </c:ser>
        <c:dLbls>
          <c:dLblPos val="outEnd"/>
          <c:showLegendKey val="0"/>
          <c:showVal val="1"/>
          <c:showCatName val="0"/>
          <c:showSerName val="0"/>
          <c:showPercent val="0"/>
          <c:showBubbleSize val="0"/>
        </c:dLbls>
        <c:gapWidth val="219"/>
        <c:overlap val="-27"/>
        <c:axId val="455689992"/>
        <c:axId val="455688024"/>
      </c:barChart>
      <c:catAx>
        <c:axId val="455689992"/>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455688024"/>
        <c:crosses val="autoZero"/>
        <c:auto val="1"/>
        <c:lblAlgn val="ctr"/>
        <c:lblOffset val="50"/>
        <c:noMultiLvlLbl val="0"/>
      </c:catAx>
      <c:valAx>
        <c:axId val="455688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455689992"/>
        <c:crosses val="autoZero"/>
        <c:crossBetween val="between"/>
      </c:valAx>
      <c:spPr>
        <a:noFill/>
        <a:ln>
          <a:noFill/>
        </a:ln>
        <a:effectLst/>
      </c:spPr>
    </c:plotArea>
    <c:legend>
      <c:legendPos val="b"/>
      <c:layout>
        <c:manualLayout>
          <c:xMode val="edge"/>
          <c:yMode val="edge"/>
          <c:x val="0.13091953084435923"/>
          <c:y val="0.87787945099156861"/>
          <c:w val="0.76304005332714531"/>
          <c:h val="8.5485884307921187E-2"/>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Any SUD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48</c:v>
                </c:pt>
              </c:numCache>
            </c:numRef>
          </c:val>
          <c:extLst>
            <c:ext xmlns:c16="http://schemas.microsoft.com/office/drawing/2014/chart" uri="{C3380CC4-5D6E-409C-BE32-E72D297353CC}">
              <c16:uniqueId val="{00000000-3BDD-4BFE-A551-12DFA08292C9}"/>
            </c:ext>
          </c:extLst>
        </c:ser>
        <c:ser>
          <c:idx val="1"/>
          <c:order val="1"/>
          <c:tx>
            <c:strRef>
              <c:f>Sheet1!$C$1</c:f>
              <c:strCache>
                <c:ptCount val="1"/>
                <c:pt idx="0">
                  <c:v>Alcohol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19</c:v>
                </c:pt>
              </c:numCache>
            </c:numRef>
          </c:val>
          <c:extLst>
            <c:ext xmlns:c16="http://schemas.microsoft.com/office/drawing/2014/chart" uri="{C3380CC4-5D6E-409C-BE32-E72D297353CC}">
              <c16:uniqueId val="{00000001-3BDD-4BFE-A551-12DFA08292C9}"/>
            </c:ext>
          </c:extLst>
        </c:ser>
        <c:ser>
          <c:idx val="2"/>
          <c:order val="2"/>
          <c:tx>
            <c:strRef>
              <c:f>Sheet1!$D$1</c:f>
              <c:strCache>
                <c:ptCount val="1"/>
                <c:pt idx="0">
                  <c:v>Cocaine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11</c:v>
                </c:pt>
              </c:numCache>
            </c:numRef>
          </c:val>
          <c:extLst>
            <c:ext xmlns:c16="http://schemas.microsoft.com/office/drawing/2014/chart" uri="{C3380CC4-5D6E-409C-BE32-E72D297353CC}">
              <c16:uniqueId val="{00000002-3BDD-4BFE-A551-12DFA08292C9}"/>
            </c:ext>
          </c:extLst>
        </c:ser>
        <c:ser>
          <c:idx val="3"/>
          <c:order val="3"/>
          <c:tx>
            <c:strRef>
              <c:f>Sheet1!$E$1</c:f>
              <c:strCache>
                <c:ptCount val="1"/>
                <c:pt idx="0">
                  <c:v>Marijuana</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General</c:formatCode>
                <c:ptCount val="1"/>
                <c:pt idx="0">
                  <c:v>31</c:v>
                </c:pt>
              </c:numCache>
            </c:numRef>
          </c:val>
          <c:extLst>
            <c:ext xmlns:c16="http://schemas.microsoft.com/office/drawing/2014/chart" uri="{C3380CC4-5D6E-409C-BE32-E72D297353CC}">
              <c16:uniqueId val="{00000003-3BDD-4BFE-A551-12DFA08292C9}"/>
            </c:ext>
          </c:extLst>
        </c:ser>
        <c:ser>
          <c:idx val="4"/>
          <c:order val="4"/>
          <c:tx>
            <c:strRef>
              <c:f>Sheet1!$F$1</c:f>
              <c:strCache>
                <c:ptCount val="1"/>
                <c:pt idx="0">
                  <c:v>Methamphetamine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General</c:formatCode>
                <c:ptCount val="1"/>
                <c:pt idx="0">
                  <c:v>13</c:v>
                </c:pt>
              </c:numCache>
            </c:numRef>
          </c:val>
          <c:extLst>
            <c:ext xmlns:c16="http://schemas.microsoft.com/office/drawing/2014/chart" uri="{C3380CC4-5D6E-409C-BE32-E72D297353CC}">
              <c16:uniqueId val="{00000004-3BDD-4BFE-A551-12DFA08292C9}"/>
            </c:ext>
          </c:extLst>
        </c:ser>
        <c:ser>
          <c:idx val="5"/>
          <c:order val="5"/>
          <c:tx>
            <c:strRef>
              <c:f>Sheet1!$G$1</c:f>
              <c:strCache>
                <c:ptCount val="1"/>
                <c:pt idx="0">
                  <c:v>Opioid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General</c:formatCode>
                <c:ptCount val="1"/>
                <c:pt idx="0">
                  <c:v>4</c:v>
                </c:pt>
              </c:numCache>
            </c:numRef>
          </c:val>
          <c:extLst>
            <c:ext xmlns:c16="http://schemas.microsoft.com/office/drawing/2014/chart" uri="{C3380CC4-5D6E-409C-BE32-E72D297353CC}">
              <c16:uniqueId val="{00000005-3BDD-4BFE-A551-12DFA08292C9}"/>
            </c:ext>
          </c:extLst>
        </c:ser>
        <c:dLbls>
          <c:showLegendKey val="0"/>
          <c:showVal val="0"/>
          <c:showCatName val="0"/>
          <c:showSerName val="0"/>
          <c:showPercent val="0"/>
          <c:showBubbleSize val="0"/>
        </c:dLbls>
        <c:gapWidth val="219"/>
        <c:overlap val="-27"/>
        <c:axId val="307127752"/>
        <c:axId val="307126440"/>
      </c:barChart>
      <c:catAx>
        <c:axId val="30712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126440"/>
        <c:crosses val="autoZero"/>
        <c:auto val="1"/>
        <c:lblAlgn val="ctr"/>
        <c:lblOffset val="100"/>
        <c:noMultiLvlLbl val="0"/>
      </c:catAx>
      <c:valAx>
        <c:axId val="307126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07127752"/>
        <c:crosses val="autoZero"/>
        <c:crossBetween val="between"/>
      </c:valAx>
      <c:spPr>
        <a:noFill/>
        <a:ln>
          <a:noFill/>
        </a:ln>
        <a:effectLst/>
      </c:spPr>
    </c:plotArea>
    <c:legend>
      <c:legendPos val="b"/>
      <c:layout>
        <c:manualLayout>
          <c:xMode val="edge"/>
          <c:yMode val="edge"/>
          <c:x val="5.6136978271068014E-3"/>
          <c:y val="0.81552093097978418"/>
          <c:w val="0.97501539776977642"/>
          <c:h val="0.1696225108441176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033DEE-B8EB-4DED-AB77-36893471BB28}" type="doc">
      <dgm:prSet loTypeId="urn:microsoft.com/office/officeart/2005/8/layout/hProcess9" loCatId="process" qsTypeId="urn:microsoft.com/office/officeart/2005/8/quickstyle/simple1" qsCatId="simple" csTypeId="urn:microsoft.com/office/officeart/2005/8/colors/accent2_3" csCatId="accent2" phldr="1"/>
      <dgm:spPr/>
    </dgm:pt>
    <dgm:pt modelId="{B4C7EB42-14BE-4224-91E9-9FAF1685B933}">
      <dgm:prSet phldrT="[Text]"/>
      <dgm:spPr>
        <a:solidFill>
          <a:schemeClr val="accent6">
            <a:lumMod val="20000"/>
            <a:lumOff val="80000"/>
          </a:schemeClr>
        </a:solidFill>
        <a:ln>
          <a:solidFill>
            <a:schemeClr val="accent2"/>
          </a:solidFill>
        </a:ln>
      </dgm:spPr>
      <dgm:t>
        <a:bodyPr/>
        <a:lstStyle/>
        <a:p>
          <a:r>
            <a:rPr lang="en-US" dirty="0" smtClean="0">
              <a:solidFill>
                <a:schemeClr val="bg1"/>
              </a:solidFill>
              <a:latin typeface="+mj-lt"/>
              <a:cs typeface="Microsoft Sans Serif" pitchFamily="34" charset="0"/>
            </a:rPr>
            <a:t>Risky Substance Use</a:t>
          </a:r>
          <a:endParaRPr lang="en-US" dirty="0">
            <a:solidFill>
              <a:schemeClr val="bg1"/>
            </a:solidFill>
            <a:latin typeface="+mj-lt"/>
            <a:cs typeface="Microsoft Sans Serif" pitchFamily="34" charset="0"/>
          </a:endParaRPr>
        </a:p>
      </dgm:t>
    </dgm:pt>
    <dgm:pt modelId="{59155B91-D088-45C1-B39F-11B5BDA05A05}" type="parTrans" cxnId="{129CCB74-6F9C-4924-9F4D-D585721E0997}">
      <dgm:prSet/>
      <dgm:spPr/>
      <dgm:t>
        <a:bodyPr/>
        <a:lstStyle/>
        <a:p>
          <a:endParaRPr lang="en-US"/>
        </a:p>
      </dgm:t>
    </dgm:pt>
    <dgm:pt modelId="{2EF80CF3-5294-4128-8532-13ACECE3267E}" type="sibTrans" cxnId="{129CCB74-6F9C-4924-9F4D-D585721E0997}">
      <dgm:prSet/>
      <dgm:spPr/>
      <dgm:t>
        <a:bodyPr/>
        <a:lstStyle/>
        <a:p>
          <a:endParaRPr lang="en-US"/>
        </a:p>
      </dgm:t>
    </dgm:pt>
    <dgm:pt modelId="{3674F8C4-0EAC-4FAC-82D1-94776E5DCFBB}">
      <dgm:prSet phldrT="[Text]"/>
      <dgm:spPr>
        <a:solidFill>
          <a:schemeClr val="accent6">
            <a:lumMod val="60000"/>
            <a:lumOff val="40000"/>
          </a:schemeClr>
        </a:solidFill>
        <a:ln>
          <a:solidFill>
            <a:schemeClr val="accent2"/>
          </a:solidFill>
        </a:ln>
      </dgm:spPr>
      <dgm:t>
        <a:bodyPr/>
        <a:lstStyle/>
        <a:p>
          <a:r>
            <a:rPr lang="en-US" dirty="0" smtClean="0">
              <a:solidFill>
                <a:schemeClr val="bg1"/>
              </a:solidFill>
              <a:latin typeface="+mj-lt"/>
              <a:cs typeface="Microsoft Sans Serif" pitchFamily="34" charset="0"/>
            </a:rPr>
            <a:t>Substance Abuse</a:t>
          </a:r>
          <a:endParaRPr lang="en-US" dirty="0">
            <a:solidFill>
              <a:schemeClr val="bg1"/>
            </a:solidFill>
            <a:latin typeface="+mj-lt"/>
            <a:cs typeface="Microsoft Sans Serif" pitchFamily="34" charset="0"/>
          </a:endParaRPr>
        </a:p>
      </dgm:t>
    </dgm:pt>
    <dgm:pt modelId="{2C1C52B2-3042-4E5C-91DB-86240EED54E7}" type="parTrans" cxnId="{8095B280-8403-4ED2-B3F4-555A83D25A2D}">
      <dgm:prSet/>
      <dgm:spPr/>
      <dgm:t>
        <a:bodyPr/>
        <a:lstStyle/>
        <a:p>
          <a:endParaRPr lang="en-US"/>
        </a:p>
      </dgm:t>
    </dgm:pt>
    <dgm:pt modelId="{1843E162-DEDC-4A7A-906B-BA23D4898C35}" type="sibTrans" cxnId="{8095B280-8403-4ED2-B3F4-555A83D25A2D}">
      <dgm:prSet/>
      <dgm:spPr/>
      <dgm:t>
        <a:bodyPr/>
        <a:lstStyle/>
        <a:p>
          <a:endParaRPr lang="en-US"/>
        </a:p>
      </dgm:t>
    </dgm:pt>
    <dgm:pt modelId="{5287814C-B88C-457B-9470-BA03C4FB9C8F}">
      <dgm:prSet phldrT="[Text]"/>
      <dgm:spPr>
        <a:solidFill>
          <a:schemeClr val="accent6">
            <a:lumMod val="75000"/>
          </a:schemeClr>
        </a:solidFill>
        <a:ln>
          <a:solidFill>
            <a:schemeClr val="accent2"/>
          </a:solidFill>
        </a:ln>
      </dgm:spPr>
      <dgm:t>
        <a:bodyPr/>
        <a:lstStyle/>
        <a:p>
          <a:r>
            <a:rPr lang="en-US" dirty="0" smtClean="0">
              <a:solidFill>
                <a:schemeClr val="bg1"/>
              </a:solidFill>
              <a:latin typeface="+mj-lt"/>
              <a:cs typeface="Microsoft Sans Serif" pitchFamily="34" charset="0"/>
            </a:rPr>
            <a:t>Substance Dependence</a:t>
          </a:r>
          <a:endParaRPr lang="en-US" dirty="0">
            <a:solidFill>
              <a:schemeClr val="bg1"/>
            </a:solidFill>
            <a:latin typeface="+mj-lt"/>
            <a:cs typeface="Microsoft Sans Serif" pitchFamily="34" charset="0"/>
          </a:endParaRPr>
        </a:p>
      </dgm:t>
    </dgm:pt>
    <dgm:pt modelId="{52236860-4E76-4D45-A982-D0D9D5706BEB}" type="parTrans" cxnId="{2A90BD2A-F7C1-4D86-A7F5-335899C1B119}">
      <dgm:prSet/>
      <dgm:spPr/>
      <dgm:t>
        <a:bodyPr/>
        <a:lstStyle/>
        <a:p>
          <a:endParaRPr lang="en-US"/>
        </a:p>
      </dgm:t>
    </dgm:pt>
    <dgm:pt modelId="{635122A1-72EC-4A84-B6D4-51F45F472C84}" type="sibTrans" cxnId="{2A90BD2A-F7C1-4D86-A7F5-335899C1B119}">
      <dgm:prSet/>
      <dgm:spPr/>
      <dgm:t>
        <a:bodyPr/>
        <a:lstStyle/>
        <a:p>
          <a:endParaRPr lang="en-US"/>
        </a:p>
      </dgm:t>
    </dgm:pt>
    <dgm:pt modelId="{00DBDDDD-0827-4A6A-91D0-06ADE4B19D8F}" type="pres">
      <dgm:prSet presAssocID="{AA033DEE-B8EB-4DED-AB77-36893471BB28}" presName="CompostProcess" presStyleCnt="0">
        <dgm:presLayoutVars>
          <dgm:dir/>
          <dgm:resizeHandles val="exact"/>
        </dgm:presLayoutVars>
      </dgm:prSet>
      <dgm:spPr/>
    </dgm:pt>
    <dgm:pt modelId="{51B5CD7A-E7A5-493F-8E46-74370ED8022C}" type="pres">
      <dgm:prSet presAssocID="{AA033DEE-B8EB-4DED-AB77-36893471BB28}" presName="arrow" presStyleLbl="bgShp" presStyleIdx="0" presStyleCnt="1"/>
      <dgm:spPr>
        <a:gradFill flip="none" rotWithShape="0">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0800000" scaled="1"/>
          <a:tileRect/>
        </a:gradFill>
        <a:ln>
          <a:solidFill>
            <a:schemeClr val="accent2"/>
          </a:solidFill>
        </a:ln>
      </dgm:spPr>
    </dgm:pt>
    <dgm:pt modelId="{381AF558-BEB2-47D1-8CA8-E89FE388C82D}" type="pres">
      <dgm:prSet presAssocID="{AA033DEE-B8EB-4DED-AB77-36893471BB28}" presName="linearProcess" presStyleCnt="0"/>
      <dgm:spPr/>
    </dgm:pt>
    <dgm:pt modelId="{1A069AC5-9F26-4650-A27A-F5D4765862E6}" type="pres">
      <dgm:prSet presAssocID="{B4C7EB42-14BE-4224-91E9-9FAF1685B933}" presName="textNode" presStyleLbl="node1" presStyleIdx="0" presStyleCnt="3">
        <dgm:presLayoutVars>
          <dgm:bulletEnabled val="1"/>
        </dgm:presLayoutVars>
      </dgm:prSet>
      <dgm:spPr/>
      <dgm:t>
        <a:bodyPr/>
        <a:lstStyle/>
        <a:p>
          <a:endParaRPr lang="en-US"/>
        </a:p>
      </dgm:t>
    </dgm:pt>
    <dgm:pt modelId="{B41F071A-E7E6-4A3E-9C28-0772045B252A}" type="pres">
      <dgm:prSet presAssocID="{2EF80CF3-5294-4128-8532-13ACECE3267E}" presName="sibTrans" presStyleCnt="0"/>
      <dgm:spPr/>
    </dgm:pt>
    <dgm:pt modelId="{683CDE8A-627A-4EDD-A3CF-AAA4A647555F}" type="pres">
      <dgm:prSet presAssocID="{3674F8C4-0EAC-4FAC-82D1-94776E5DCFBB}" presName="textNode" presStyleLbl="node1" presStyleIdx="1" presStyleCnt="3">
        <dgm:presLayoutVars>
          <dgm:bulletEnabled val="1"/>
        </dgm:presLayoutVars>
      </dgm:prSet>
      <dgm:spPr/>
      <dgm:t>
        <a:bodyPr/>
        <a:lstStyle/>
        <a:p>
          <a:endParaRPr lang="en-US"/>
        </a:p>
      </dgm:t>
    </dgm:pt>
    <dgm:pt modelId="{768C1676-F4C5-4520-BDB6-67AC7D3AE68E}" type="pres">
      <dgm:prSet presAssocID="{1843E162-DEDC-4A7A-906B-BA23D4898C35}" presName="sibTrans" presStyleCnt="0"/>
      <dgm:spPr/>
    </dgm:pt>
    <dgm:pt modelId="{B6168F69-C216-43BA-84DE-C50603720EE8}" type="pres">
      <dgm:prSet presAssocID="{5287814C-B88C-457B-9470-BA03C4FB9C8F}" presName="textNode" presStyleLbl="node1" presStyleIdx="2" presStyleCnt="3">
        <dgm:presLayoutVars>
          <dgm:bulletEnabled val="1"/>
        </dgm:presLayoutVars>
      </dgm:prSet>
      <dgm:spPr/>
      <dgm:t>
        <a:bodyPr/>
        <a:lstStyle/>
        <a:p>
          <a:endParaRPr lang="en-US"/>
        </a:p>
      </dgm:t>
    </dgm:pt>
  </dgm:ptLst>
  <dgm:cxnLst>
    <dgm:cxn modelId="{0D3DD148-1CAC-4E9A-B120-933291858A6C}" type="presOf" srcId="{AA033DEE-B8EB-4DED-AB77-36893471BB28}" destId="{00DBDDDD-0827-4A6A-91D0-06ADE4B19D8F}" srcOrd="0" destOrd="0" presId="urn:microsoft.com/office/officeart/2005/8/layout/hProcess9"/>
    <dgm:cxn modelId="{328E2D08-1973-445C-89C1-CD54C58E2F14}" type="presOf" srcId="{3674F8C4-0EAC-4FAC-82D1-94776E5DCFBB}" destId="{683CDE8A-627A-4EDD-A3CF-AAA4A647555F}" srcOrd="0" destOrd="0" presId="urn:microsoft.com/office/officeart/2005/8/layout/hProcess9"/>
    <dgm:cxn modelId="{8095B280-8403-4ED2-B3F4-555A83D25A2D}" srcId="{AA033DEE-B8EB-4DED-AB77-36893471BB28}" destId="{3674F8C4-0EAC-4FAC-82D1-94776E5DCFBB}" srcOrd="1" destOrd="0" parTransId="{2C1C52B2-3042-4E5C-91DB-86240EED54E7}" sibTransId="{1843E162-DEDC-4A7A-906B-BA23D4898C35}"/>
    <dgm:cxn modelId="{344A4052-01A4-48CB-A804-2D9EAD1E4955}" type="presOf" srcId="{B4C7EB42-14BE-4224-91E9-9FAF1685B933}" destId="{1A069AC5-9F26-4650-A27A-F5D4765862E6}" srcOrd="0" destOrd="0" presId="urn:microsoft.com/office/officeart/2005/8/layout/hProcess9"/>
    <dgm:cxn modelId="{B57E0D7E-EE60-4D51-855B-8D89718FDC80}" type="presOf" srcId="{5287814C-B88C-457B-9470-BA03C4FB9C8F}" destId="{B6168F69-C216-43BA-84DE-C50603720EE8}" srcOrd="0" destOrd="0" presId="urn:microsoft.com/office/officeart/2005/8/layout/hProcess9"/>
    <dgm:cxn modelId="{129CCB74-6F9C-4924-9F4D-D585721E0997}" srcId="{AA033DEE-B8EB-4DED-AB77-36893471BB28}" destId="{B4C7EB42-14BE-4224-91E9-9FAF1685B933}" srcOrd="0" destOrd="0" parTransId="{59155B91-D088-45C1-B39F-11B5BDA05A05}" sibTransId="{2EF80CF3-5294-4128-8532-13ACECE3267E}"/>
    <dgm:cxn modelId="{2A90BD2A-F7C1-4D86-A7F5-335899C1B119}" srcId="{AA033DEE-B8EB-4DED-AB77-36893471BB28}" destId="{5287814C-B88C-457B-9470-BA03C4FB9C8F}" srcOrd="2" destOrd="0" parTransId="{52236860-4E76-4D45-A982-D0D9D5706BEB}" sibTransId="{635122A1-72EC-4A84-B6D4-51F45F472C84}"/>
    <dgm:cxn modelId="{57959231-286F-4793-A032-63EDEED38145}" type="presParOf" srcId="{00DBDDDD-0827-4A6A-91D0-06ADE4B19D8F}" destId="{51B5CD7A-E7A5-493F-8E46-74370ED8022C}" srcOrd="0" destOrd="0" presId="urn:microsoft.com/office/officeart/2005/8/layout/hProcess9"/>
    <dgm:cxn modelId="{83BBC475-FAAB-4DE4-9E73-6C5F088C4F65}" type="presParOf" srcId="{00DBDDDD-0827-4A6A-91D0-06ADE4B19D8F}" destId="{381AF558-BEB2-47D1-8CA8-E89FE388C82D}" srcOrd="1" destOrd="0" presId="urn:microsoft.com/office/officeart/2005/8/layout/hProcess9"/>
    <dgm:cxn modelId="{6305ECEF-7A54-4592-A07B-D5C5789B72D5}" type="presParOf" srcId="{381AF558-BEB2-47D1-8CA8-E89FE388C82D}" destId="{1A069AC5-9F26-4650-A27A-F5D4765862E6}" srcOrd="0" destOrd="0" presId="urn:microsoft.com/office/officeart/2005/8/layout/hProcess9"/>
    <dgm:cxn modelId="{A5C77D29-CD18-4386-8DF5-2BCAC722936F}" type="presParOf" srcId="{381AF558-BEB2-47D1-8CA8-E89FE388C82D}" destId="{B41F071A-E7E6-4A3E-9C28-0772045B252A}" srcOrd="1" destOrd="0" presId="urn:microsoft.com/office/officeart/2005/8/layout/hProcess9"/>
    <dgm:cxn modelId="{579A8DEA-44D1-483E-98E4-47B2D2AA225B}" type="presParOf" srcId="{381AF558-BEB2-47D1-8CA8-E89FE388C82D}" destId="{683CDE8A-627A-4EDD-A3CF-AAA4A647555F}" srcOrd="2" destOrd="0" presId="urn:microsoft.com/office/officeart/2005/8/layout/hProcess9"/>
    <dgm:cxn modelId="{A808D09D-823B-4DF2-BE5E-CEFDB01D385F}" type="presParOf" srcId="{381AF558-BEB2-47D1-8CA8-E89FE388C82D}" destId="{768C1676-F4C5-4520-BDB6-67AC7D3AE68E}" srcOrd="3" destOrd="0" presId="urn:microsoft.com/office/officeart/2005/8/layout/hProcess9"/>
    <dgm:cxn modelId="{AC6C626F-93D1-4A73-A173-02D1ABF3C9A8}" type="presParOf" srcId="{381AF558-BEB2-47D1-8CA8-E89FE388C82D}" destId="{B6168F69-C216-43BA-84DE-C50603720EE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5CD7A-E7A5-493F-8E46-74370ED8022C}">
      <dsp:nvSpPr>
        <dsp:cNvPr id="0" name=""/>
        <dsp:cNvSpPr/>
      </dsp:nvSpPr>
      <dsp:spPr>
        <a:xfrm>
          <a:off x="645794" y="0"/>
          <a:ext cx="7319010" cy="2286000"/>
        </a:xfrm>
        <a:prstGeom prst="rightArrow">
          <a:avLst/>
        </a:prstGeom>
        <a:gradFill flip="none" rotWithShape="0">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0800000" scaled="1"/>
          <a:tileRect/>
        </a:gradFill>
        <a:ln>
          <a:solidFill>
            <a:schemeClr val="accent2"/>
          </a:solidFill>
        </a:ln>
        <a:effectLst/>
      </dsp:spPr>
      <dsp:style>
        <a:lnRef idx="0">
          <a:scrgbClr r="0" g="0" b="0"/>
        </a:lnRef>
        <a:fillRef idx="1">
          <a:scrgbClr r="0" g="0" b="0"/>
        </a:fillRef>
        <a:effectRef idx="0">
          <a:scrgbClr r="0" g="0" b="0"/>
        </a:effectRef>
        <a:fontRef idx="minor"/>
      </dsp:style>
    </dsp:sp>
    <dsp:sp modelId="{1A069AC5-9F26-4650-A27A-F5D4765862E6}">
      <dsp:nvSpPr>
        <dsp:cNvPr id="0" name=""/>
        <dsp:cNvSpPr/>
      </dsp:nvSpPr>
      <dsp:spPr>
        <a:xfrm>
          <a:off x="275387" y="685799"/>
          <a:ext cx="2583180" cy="914400"/>
        </a:xfrm>
        <a:prstGeom prst="roundRect">
          <a:avLst/>
        </a:prstGeom>
        <a:solidFill>
          <a:schemeClr val="accent6">
            <a:lumMod val="20000"/>
            <a:lumOff val="80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1"/>
              </a:solidFill>
              <a:latin typeface="+mj-lt"/>
              <a:cs typeface="Microsoft Sans Serif" pitchFamily="34" charset="0"/>
            </a:rPr>
            <a:t>Risky Substance Use</a:t>
          </a:r>
          <a:endParaRPr lang="en-US" sz="2300" kern="1200" dirty="0">
            <a:solidFill>
              <a:schemeClr val="bg1"/>
            </a:solidFill>
            <a:latin typeface="+mj-lt"/>
            <a:cs typeface="Microsoft Sans Serif" pitchFamily="34" charset="0"/>
          </a:endParaRPr>
        </a:p>
      </dsp:txBody>
      <dsp:txXfrm>
        <a:off x="320024" y="730436"/>
        <a:ext cx="2493906" cy="825126"/>
      </dsp:txXfrm>
    </dsp:sp>
    <dsp:sp modelId="{683CDE8A-627A-4EDD-A3CF-AAA4A647555F}">
      <dsp:nvSpPr>
        <dsp:cNvPr id="0" name=""/>
        <dsp:cNvSpPr/>
      </dsp:nvSpPr>
      <dsp:spPr>
        <a:xfrm>
          <a:off x="3013709" y="685799"/>
          <a:ext cx="2583180" cy="914400"/>
        </a:xfrm>
        <a:prstGeom prst="roundRect">
          <a:avLst/>
        </a:prstGeom>
        <a:solidFill>
          <a:schemeClr val="accent6">
            <a:lumMod val="60000"/>
            <a:lumOff val="40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1"/>
              </a:solidFill>
              <a:latin typeface="+mj-lt"/>
              <a:cs typeface="Microsoft Sans Serif" pitchFamily="34" charset="0"/>
            </a:rPr>
            <a:t>Substance Abuse</a:t>
          </a:r>
          <a:endParaRPr lang="en-US" sz="2300" kern="1200" dirty="0">
            <a:solidFill>
              <a:schemeClr val="bg1"/>
            </a:solidFill>
            <a:latin typeface="+mj-lt"/>
            <a:cs typeface="Microsoft Sans Serif" pitchFamily="34" charset="0"/>
          </a:endParaRPr>
        </a:p>
      </dsp:txBody>
      <dsp:txXfrm>
        <a:off x="3058346" y="730436"/>
        <a:ext cx="2493906" cy="825126"/>
      </dsp:txXfrm>
    </dsp:sp>
    <dsp:sp modelId="{B6168F69-C216-43BA-84DE-C50603720EE8}">
      <dsp:nvSpPr>
        <dsp:cNvPr id="0" name=""/>
        <dsp:cNvSpPr/>
      </dsp:nvSpPr>
      <dsp:spPr>
        <a:xfrm>
          <a:off x="5752032" y="685799"/>
          <a:ext cx="2583180" cy="914400"/>
        </a:xfrm>
        <a:prstGeom prst="roundRect">
          <a:avLst/>
        </a:prstGeom>
        <a:solidFill>
          <a:schemeClr val="accent6">
            <a:lumMod val="7500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1"/>
              </a:solidFill>
              <a:latin typeface="+mj-lt"/>
              <a:cs typeface="Microsoft Sans Serif" pitchFamily="34" charset="0"/>
            </a:rPr>
            <a:t>Substance Dependence</a:t>
          </a:r>
          <a:endParaRPr lang="en-US" sz="2300" kern="1200" dirty="0">
            <a:solidFill>
              <a:schemeClr val="bg1"/>
            </a:solidFill>
            <a:latin typeface="+mj-lt"/>
            <a:cs typeface="Microsoft Sans Serif" pitchFamily="34" charset="0"/>
          </a:endParaRPr>
        </a:p>
      </dsp:txBody>
      <dsp:txXfrm>
        <a:off x="5796669" y="730436"/>
        <a:ext cx="2493906" cy="8251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0962E3E-2591-4AB8-BFEC-701004355A1B}" type="datetimeFigureOut">
              <a:rPr lang="en-US" smtClean="0"/>
              <a:t>9/11/2017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B5B13C-B362-4892-9405-D1A689797DB7}" type="slidenum">
              <a:rPr lang="en-US" smtClean="0"/>
              <a:t>‹#›</a:t>
            </a:fld>
            <a:endParaRPr lang="en-US"/>
          </a:p>
        </p:txBody>
      </p:sp>
    </p:spTree>
    <p:extLst>
      <p:ext uri="{BB962C8B-B14F-4D97-AF65-F5344CB8AC3E}">
        <p14:creationId xmlns:p14="http://schemas.microsoft.com/office/powerpoint/2010/main" val="2117677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1ACC69-414B-4B07-862C-EBF9D55FB755}" type="datetimeFigureOut">
              <a:rPr lang="en-US" smtClean="0"/>
              <a:t>9/11/2017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267426-30F7-461A-98C4-0FEBBBE27050}" type="slidenum">
              <a:rPr lang="en-US" smtClean="0"/>
              <a:t>‹#›</a:t>
            </a:fld>
            <a:endParaRPr lang="en-US"/>
          </a:p>
        </p:txBody>
      </p:sp>
    </p:spTree>
    <p:extLst>
      <p:ext uri="{BB962C8B-B14F-4D97-AF65-F5344CB8AC3E}">
        <p14:creationId xmlns:p14="http://schemas.microsoft.com/office/powerpoint/2010/main" val="165956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ncbi.nlm.nih.gov/pubmed/23371914"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TITLE SLIDE</a:t>
            </a:r>
            <a:endParaRPr lang="en-US" sz="1200" kern="120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The purpose of this introductory training is to provide HIV clinicians (including, but not limited to physicians, dentists, nurses, and other allied medical staff, therapists and social workers, and counselors, specialists, and case managers) with a detailed overview of substance abuse,</a:t>
            </a:r>
            <a:r>
              <a:rPr lang="en-US" sz="1200" b="0" i="0" kern="1200" baseline="0" dirty="0" smtClean="0">
                <a:solidFill>
                  <a:schemeClr val="tx1"/>
                </a:solidFill>
                <a:effectLst/>
                <a:latin typeface="+mn-lt"/>
                <a:ea typeface="+mn-ea"/>
                <a:cs typeface="+mn-cs"/>
              </a:rPr>
              <a:t> HIV, mental illness and psychotropic medication use</a:t>
            </a:r>
            <a:r>
              <a:rPr lang="en-US" sz="1200" b="0" i="0" kern="1200" dirty="0" smtClean="0">
                <a:solidFill>
                  <a:schemeClr val="tx1"/>
                </a:solidFill>
                <a:effectLst/>
                <a:latin typeface="+mn-lt"/>
                <a:ea typeface="+mn-ea"/>
                <a:cs typeface="+mn-cs"/>
              </a:rPr>
              <a:t>. The curriculum reviews important epidemiological data focused substance use trends and HIV prevalence; reviews standardized screening and assessment techniques to support the move to improve treatment effectiveness; and concludes with evidence-based and promising clinical strategies. The introductory training includes a 160-slide PowerPoint presentation, Trainer Guide, and a companion 2-page fact sheet. The duration of the training is approximately 180-240 minutes, depending on whether the trainer chooses to present all of the slides, or a selection of slides.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“Test Your Knowledge” questions have been inserted at the beginning and end of the presentation to assess a change in the audience’s level knowledge after the key content has been presented. An answer key is provided in the Trainer’s notes for </a:t>
            </a:r>
            <a:r>
              <a:rPr lang="en-US" sz="1200" b="0" i="0" kern="1200" smtClean="0">
                <a:solidFill>
                  <a:schemeClr val="tx1"/>
                </a:solidFill>
                <a:effectLst/>
                <a:latin typeface="+mn-lt"/>
                <a:ea typeface="+mn-ea"/>
                <a:cs typeface="+mn-cs"/>
              </a:rPr>
              <a:t>slides 4-8 </a:t>
            </a:r>
            <a:r>
              <a:rPr lang="en-US" sz="1200" b="0" i="0" kern="1200" dirty="0" smtClean="0">
                <a:solidFill>
                  <a:schemeClr val="tx1"/>
                </a:solidFill>
                <a:effectLst/>
                <a:latin typeface="+mn-lt"/>
                <a:ea typeface="+mn-ea"/>
                <a:cs typeface="+mn-cs"/>
              </a:rPr>
              <a:t>and slides 155-159.</a:t>
            </a:r>
          </a:p>
          <a:p>
            <a:endParaRPr lang="en-US" sz="1200" b="0" i="0" kern="1200" dirty="0" smtClean="0">
              <a:solidFill>
                <a:schemeClr val="tx1"/>
              </a:solidFill>
              <a:effectLst/>
              <a:latin typeface="+mn-lt"/>
              <a:ea typeface="+mn-ea"/>
              <a:cs typeface="+mn-cs"/>
            </a:endParaRPr>
          </a:p>
          <a:p>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0267426-30F7-461A-98C4-0FEBBBE27050}" type="slidenum">
              <a:rPr lang="en-US" smtClean="0"/>
              <a:t>1</a:t>
            </a:fld>
            <a:endParaRPr lang="en-US"/>
          </a:p>
        </p:txBody>
      </p:sp>
    </p:spTree>
    <p:extLst>
      <p:ext uri="{BB962C8B-B14F-4D97-AF65-F5344CB8AC3E}">
        <p14:creationId xmlns:p14="http://schemas.microsoft.com/office/powerpoint/2010/main" val="227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INSTRUCTIONS</a:t>
            </a:r>
          </a:p>
          <a:p>
            <a:r>
              <a:rPr lang="en-US" altLang="en-US" sz="900" dirty="0"/>
              <a:t>Briefly review each of the educational objectives with the audience.</a:t>
            </a:r>
          </a:p>
        </p:txBody>
      </p:sp>
    </p:spTree>
    <p:extLst>
      <p:ext uri="{BB962C8B-B14F-4D97-AF65-F5344CB8AC3E}">
        <p14:creationId xmlns:p14="http://schemas.microsoft.com/office/powerpoint/2010/main" val="18696089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2000"/>
              </a:spcBef>
            </a:pPr>
            <a:r>
              <a:rPr lang="en-US" b="1" dirty="0" smtClean="0"/>
              <a:t>INSTRUCTIONS</a:t>
            </a:r>
          </a:p>
          <a:p>
            <a:pPr>
              <a:spcBef>
                <a:spcPts val="2000"/>
              </a:spcBef>
            </a:pPr>
            <a:r>
              <a:rPr lang="en-US" dirty="0" smtClean="0"/>
              <a:t>Summarize previous information presented: prevalence rates for all psychological disorders are significantly higher for PLWH</a:t>
            </a:r>
            <a:r>
              <a:rPr lang="en-US" baseline="0" dirty="0" smtClean="0"/>
              <a:t> </a:t>
            </a:r>
            <a:r>
              <a:rPr lang="en-US" dirty="0" smtClean="0"/>
              <a:t>than the general population at nearly 50%</a:t>
            </a:r>
            <a:r>
              <a:rPr lang="en-US" baseline="0" dirty="0" smtClean="0"/>
              <a:t> with one or more mental health and/or substance-related conditions. </a:t>
            </a:r>
            <a:r>
              <a:rPr lang="en-US" dirty="0" smtClean="0"/>
              <a:t>These patients are more likely to be non-adherent to medication regimens and have higher rates of morbidity and mortality.</a:t>
            </a:r>
          </a:p>
          <a:p>
            <a:pPr>
              <a:spcBef>
                <a:spcPts val="2000"/>
              </a:spcBef>
            </a:pPr>
            <a:r>
              <a:rPr lang="en-US" dirty="0" smtClean="0"/>
              <a:t>Co-occurring mental</a:t>
            </a:r>
            <a:r>
              <a:rPr lang="en-US" baseline="0" dirty="0" smtClean="0"/>
              <a:t> health</a:t>
            </a:r>
            <a:r>
              <a:rPr lang="en-US" dirty="0" smtClean="0"/>
              <a:t> disorders</a:t>
            </a:r>
            <a:r>
              <a:rPr lang="en-US" baseline="0" dirty="0" smtClean="0"/>
              <a:t> tend to be</a:t>
            </a:r>
            <a:r>
              <a:rPr lang="en-US" dirty="0" smtClean="0"/>
              <a:t> more prominent in women, racial and ethnic minorities, and among those socially and economically marginalized.</a:t>
            </a:r>
          </a:p>
          <a:p>
            <a:endParaRPr lang="en-US" dirty="0" smtClean="0"/>
          </a:p>
          <a:p>
            <a:r>
              <a:rPr lang="en-US" u="sng" dirty="0" smtClean="0"/>
              <a:t>REFERENCE:</a:t>
            </a:r>
            <a:r>
              <a:rPr lang="en-US" u="sng" baseline="0" dirty="0" smtClean="0"/>
              <a:t> </a:t>
            </a:r>
            <a:endParaRPr lang="en-US"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Bing, E.G.,</a:t>
            </a:r>
            <a:r>
              <a:rPr lang="en-US" baseline="0" dirty="0" smtClean="0"/>
              <a:t> </a:t>
            </a:r>
            <a:r>
              <a:rPr lang="en-US" baseline="0" dirty="0" err="1" smtClean="0"/>
              <a:t>Burnam</a:t>
            </a:r>
            <a:r>
              <a:rPr lang="en-US" baseline="0" dirty="0" smtClean="0"/>
              <a:t>, M.A., &amp; Longshore, D. (2001). Psychiatric Disorders and Drug Use Among Human Immunodeficiency Virus-Infected Adults in the United States. </a:t>
            </a:r>
            <a:r>
              <a:rPr lang="en-US" i="1" baseline="0" dirty="0" smtClean="0"/>
              <a:t>Archives of General Psychiatry, 58(8), </a:t>
            </a:r>
            <a:r>
              <a:rPr lang="en-US" i="0" baseline="0" dirty="0" smtClean="0"/>
              <a:t>721-728. </a:t>
            </a:r>
            <a:endParaRPr lang="en-US" dirty="0" smtClean="0"/>
          </a:p>
          <a:p>
            <a:endParaRPr lang="en-US" dirty="0" smtClean="0"/>
          </a:p>
          <a:p>
            <a:r>
              <a:rPr lang="en-US" dirty="0" err="1" smtClean="0"/>
              <a:t>MacPhee</a:t>
            </a:r>
            <a:r>
              <a:rPr lang="en-US" dirty="0" smtClean="0"/>
              <a:t>, E.R. &amp; </a:t>
            </a:r>
            <a:r>
              <a:rPr lang="en-US" dirty="0" err="1" smtClean="0"/>
              <a:t>Douaihy</a:t>
            </a:r>
            <a:r>
              <a:rPr lang="en-US" dirty="0" smtClean="0"/>
              <a:t>, A. (2005). Triple Diagnosis: An Overview. </a:t>
            </a:r>
            <a:r>
              <a:rPr lang="en-US" i="1" dirty="0" smtClean="0"/>
              <a:t>FOCUS: Guide to AIDS Research</a:t>
            </a:r>
            <a:r>
              <a:rPr lang="en-US" i="1" baseline="0" dirty="0" smtClean="0"/>
              <a:t> &amp; Counseling, 20(3)</a:t>
            </a:r>
            <a:r>
              <a:rPr lang="en-US" baseline="0" dirty="0" smtClean="0"/>
              <a:t>, 5-7.</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100</a:t>
            </a:fld>
            <a:endParaRPr lang="en-US">
              <a:solidFill>
                <a:prstClr val="black"/>
              </a:solidFill>
              <a:latin typeface="Calibri"/>
            </a:endParaRPr>
          </a:p>
        </p:txBody>
      </p:sp>
    </p:spTree>
    <p:extLst>
      <p:ext uri="{BB962C8B-B14F-4D97-AF65-F5344CB8AC3E}">
        <p14:creationId xmlns:p14="http://schemas.microsoft.com/office/powerpoint/2010/main" val="4385484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KEY POINTS: </a:t>
            </a:r>
            <a:r>
              <a:rPr lang="en-US" dirty="0" smtClean="0"/>
              <a:t>The percentage of PLWH</a:t>
            </a:r>
            <a:r>
              <a:rPr lang="en-US" baseline="0" dirty="0" smtClean="0"/>
              <a:t> who screened positive for depression was 5 times greater than in the general population and even higher for women. Depression screening and on-going assessment for depression should be integrated into practice at any healthcare facility with the ability to address depressive symptoms among PLWH or refer for treatment. Hopelessness and a lack of control can result from chronic conditions which create potential obstacles for engaging in health-improving behaviors that may affect treatment adherence and medication adherence. </a:t>
            </a:r>
          </a:p>
          <a:p>
            <a:endParaRPr lang="en-US" baseline="0" dirty="0" smtClean="0"/>
          </a:p>
          <a:p>
            <a:r>
              <a:rPr lang="en-US" u="sng" baseline="0" dirty="0" smtClean="0"/>
              <a:t>REFERENCE: </a:t>
            </a:r>
          </a:p>
          <a:p>
            <a:r>
              <a:rPr lang="en-US" dirty="0" err="1" smtClean="0"/>
              <a:t>Rabkin</a:t>
            </a:r>
            <a:r>
              <a:rPr lang="en-US" dirty="0" smtClean="0"/>
              <a:t>, J.G. (2008). HIV and depression:</a:t>
            </a:r>
            <a:r>
              <a:rPr lang="en-US" baseline="0" dirty="0" smtClean="0"/>
              <a:t> 2008 review and update. </a:t>
            </a:r>
            <a:r>
              <a:rPr lang="en-US" i="1" baseline="0" dirty="0" smtClean="0"/>
              <a:t>Current HIV and AIDS Report</a:t>
            </a:r>
            <a:r>
              <a:rPr lang="en-US" baseline="0" dirty="0" smtClean="0"/>
              <a:t>, </a:t>
            </a:r>
            <a:r>
              <a:rPr lang="en-US" i="1" baseline="0" dirty="0" smtClean="0"/>
              <a:t>5(4), </a:t>
            </a:r>
            <a:r>
              <a:rPr lang="en-US" baseline="0" dirty="0" smtClean="0"/>
              <a:t>163-171.</a:t>
            </a:r>
          </a:p>
          <a:p>
            <a:endParaRPr lang="en-US" baseline="0" dirty="0" smtClean="0"/>
          </a:p>
          <a:p>
            <a:r>
              <a:rPr lang="en-US" baseline="0" dirty="0" smtClean="0"/>
              <a:t>Weatherburn, P., Keogh, P., Reid, D., </a:t>
            </a:r>
            <a:r>
              <a:rPr lang="en-US" baseline="0" dirty="0" err="1" smtClean="0"/>
              <a:t>Dodds</a:t>
            </a:r>
            <a:r>
              <a:rPr lang="en-US" baseline="0" dirty="0" smtClean="0"/>
              <a:t>, C., Bourne, A., et al., (2009) What do you need? 2007-2008 Findings from a national survey of people with diagnosed HIV. Retrieved from: www.sigmaresearch.org.uk/files/report2009b.pdf.</a:t>
            </a:r>
            <a:endParaRPr lang="en-US" dirty="0" smtClean="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101</a:t>
            </a:fld>
            <a:endParaRPr lang="en-US" dirty="0">
              <a:solidFill>
                <a:prstClr val="black"/>
              </a:solidFill>
              <a:latin typeface="Calibri"/>
            </a:endParaRPr>
          </a:p>
        </p:txBody>
      </p:sp>
    </p:spTree>
    <p:extLst>
      <p:ext uri="{BB962C8B-B14F-4D97-AF65-F5344CB8AC3E}">
        <p14:creationId xmlns:p14="http://schemas.microsoft.com/office/powerpoint/2010/main" val="39645538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r>
              <a:rPr lang="en-US" b="1" baseline="0" dirty="0" smtClean="0"/>
              <a:t> </a:t>
            </a:r>
            <a:r>
              <a:rPr lang="en-US" dirty="0" smtClean="0"/>
              <a:t>Prevalence and symptoms vary wildly</a:t>
            </a:r>
            <a:r>
              <a:rPr lang="en-US" baseline="0" dirty="0" smtClean="0"/>
              <a:t> – it’s important to conduct a thorough assessment and coordinate care. The range can account for a number of variables ranging from the focus on clinical symptoms to patient self-report. The importance factor is to consider that depression is related to on-going impacts to health and well-being including general stress, dissatisfaction with life, poorer health, non-adherence to medication and history of alcohol abuse. </a:t>
            </a:r>
          </a:p>
          <a:p>
            <a:endParaRPr lang="en-US" baseline="0" dirty="0" smtClean="0"/>
          </a:p>
          <a:p>
            <a:r>
              <a:rPr lang="en-US" b="1" baseline="0" dirty="0" smtClean="0"/>
              <a:t>Additional information for trainers: </a:t>
            </a:r>
            <a:r>
              <a:rPr lang="en-US" baseline="0" dirty="0" smtClean="0"/>
              <a:t>The wide range of prevalence rates can be accounted for in measuring symptoms vs. diagnoses; different diagnostic criteria i.e. DSM vs. ICD; self-report symptom checklists vs. clinician-administered assessments; assessing for current symptoms vs. the past two weeks vs. the past 30 days or lifetime. </a:t>
            </a:r>
            <a:endParaRPr lang="en-US" dirty="0" smtClean="0"/>
          </a:p>
          <a:p>
            <a:endParaRPr lang="en-US" dirty="0" smtClean="0"/>
          </a:p>
          <a:p>
            <a:r>
              <a:rPr lang="en-US" u="sng" dirty="0" smtClean="0"/>
              <a:t>REFERENCE: </a:t>
            </a:r>
          </a:p>
          <a:p>
            <a:r>
              <a:rPr lang="en-US" dirty="0" err="1" smtClean="0"/>
              <a:t>Chaudhury</a:t>
            </a:r>
            <a:r>
              <a:rPr lang="en-US" dirty="0" smtClean="0"/>
              <a:t>, S, </a:t>
            </a:r>
            <a:r>
              <a:rPr lang="en-US" dirty="0" err="1" smtClean="0"/>
              <a:t>Bakhla</a:t>
            </a:r>
            <a:r>
              <a:rPr lang="en-US" baseline="0" dirty="0" smtClean="0"/>
              <a:t>, A, &amp; Saini, R. (2016). Prevalence, impact, and management of depression and anxiety in patients with HIV: a review. </a:t>
            </a:r>
            <a:r>
              <a:rPr lang="en-US" i="1" baseline="0" dirty="0" smtClean="0"/>
              <a:t>Neurobehavioral HIV Medicine, 7</a:t>
            </a:r>
            <a:r>
              <a:rPr lang="en-US" baseline="0" dirty="0" smtClean="0"/>
              <a:t>, 15-30.</a:t>
            </a:r>
          </a:p>
        </p:txBody>
      </p:sp>
      <p:sp>
        <p:nvSpPr>
          <p:cNvPr id="4" name="Slide Number Placeholder 3"/>
          <p:cNvSpPr>
            <a:spLocks noGrp="1"/>
          </p:cNvSpPr>
          <p:nvPr>
            <p:ph type="sldNum" sz="quarter" idx="10"/>
          </p:nvPr>
        </p:nvSpPr>
        <p:spPr/>
        <p:txBody>
          <a:bodyPr/>
          <a:lstStyle/>
          <a:p>
            <a:fld id="{5BF697F0-321B-48DA-B993-06B21E25F077}" type="slidenum">
              <a:rPr lang="en-US" smtClean="0"/>
              <a:t>102</a:t>
            </a:fld>
            <a:endParaRPr lang="en-US"/>
          </a:p>
        </p:txBody>
      </p:sp>
    </p:spTree>
    <p:extLst>
      <p:ext uri="{BB962C8B-B14F-4D97-AF65-F5344CB8AC3E}">
        <p14:creationId xmlns:p14="http://schemas.microsoft.com/office/powerpoint/2010/main" val="41531509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KEY POINTS: </a:t>
            </a:r>
            <a:r>
              <a:rPr lang="en-US" dirty="0" smtClean="0"/>
              <a:t>As</a:t>
            </a:r>
            <a:r>
              <a:rPr lang="en-US" baseline="0" dirty="0" smtClean="0"/>
              <a:t> previously mentioned, a number of HIV-related conditions can cause depressive symptoms, so it is important to rule out these physical conditions prior to making a diagnosis of major depression. </a:t>
            </a:r>
            <a:endParaRPr lang="en-US" dirty="0" smtClean="0"/>
          </a:p>
          <a:p>
            <a:endParaRPr lang="en-US" dirty="0" smtClean="0"/>
          </a:p>
          <a:p>
            <a:endParaRPr lang="en-US" dirty="0" smtClean="0"/>
          </a:p>
          <a:p>
            <a:r>
              <a:rPr lang="en-US" u="sng"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A.P.A. H.O.P.E. (2010) Training Module</a:t>
            </a:r>
            <a:r>
              <a:rPr lang="en-US" baseline="0" dirty="0" smtClean="0"/>
              <a:t> 3. American Psychological Association, p. 40</a:t>
            </a:r>
            <a:endParaRPr lang="en-US" dirty="0" smtClean="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103</a:t>
            </a:fld>
            <a:endParaRPr lang="en-US" dirty="0">
              <a:solidFill>
                <a:prstClr val="black"/>
              </a:solidFill>
              <a:latin typeface="Calibri"/>
            </a:endParaRPr>
          </a:p>
        </p:txBody>
      </p:sp>
    </p:spTree>
    <p:extLst>
      <p:ext uri="{BB962C8B-B14F-4D97-AF65-F5344CB8AC3E}">
        <p14:creationId xmlns:p14="http://schemas.microsoft.com/office/powerpoint/2010/main" val="2188390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Other aspects of differential diagnosis for depression include distinguishing</a:t>
            </a:r>
            <a:r>
              <a:rPr lang="en-US" baseline="0" dirty="0" smtClean="0"/>
              <a:t> it from cognitive impairment, alcohol or stimulant abuse, and side effects of the listed medications. It is important to take a thorough drug history at intake. In order to distinguish between depression from organic or other cognitive impairment is to note whether there is more sadness and negative cognition/thought versus disorientation and memory loss. Taking a thorough history and observing the individual’s behaviors and affect in the session can assist in determining this distinction. It can be difficult to distinguish between alcohol or other substance-induced cognitive impairment or sadness; in this situation, once the client has been able to obtain a month of sobriety, the presence of symptoms would most likely indicate on-going depression. </a:t>
            </a:r>
            <a:endParaRPr lang="en-US" dirty="0" smtClean="0"/>
          </a:p>
          <a:p>
            <a:endParaRPr lang="en-US" dirty="0" smtClean="0"/>
          </a:p>
          <a:p>
            <a:r>
              <a:rPr lang="en-US" u="sng" dirty="0" smtClean="0"/>
              <a:t>REFERENCE:</a:t>
            </a:r>
            <a:r>
              <a:rPr lang="en-US" u="sng" baseline="0" dirty="0" smtClean="0"/>
              <a:t> </a:t>
            </a:r>
            <a:endParaRPr lang="en-US" u="none" baseline="0" dirty="0" smtClean="0"/>
          </a:p>
          <a:p>
            <a:r>
              <a:rPr lang="en-US" u="none" baseline="0" dirty="0" err="1" smtClean="0"/>
              <a:t>Gaida</a:t>
            </a:r>
            <a:r>
              <a:rPr lang="en-US" u="none" baseline="0" dirty="0" smtClean="0"/>
              <a:t>, R., </a:t>
            </a:r>
            <a:r>
              <a:rPr lang="en-US" u="none" baseline="0" dirty="0" err="1" smtClean="0"/>
              <a:t>Truter</a:t>
            </a:r>
            <a:r>
              <a:rPr lang="en-US" u="none" baseline="0" dirty="0" smtClean="0"/>
              <a:t>, I., </a:t>
            </a:r>
            <a:r>
              <a:rPr lang="en-US" u="none" baseline="0" dirty="0" err="1" smtClean="0"/>
              <a:t>Grobler</a:t>
            </a:r>
            <a:r>
              <a:rPr lang="en-US" u="none" baseline="0" dirty="0" smtClean="0"/>
              <a:t>, C., </a:t>
            </a:r>
            <a:r>
              <a:rPr lang="en-US" u="none" baseline="0" dirty="0" err="1" smtClean="0"/>
              <a:t>Kotze</a:t>
            </a:r>
            <a:r>
              <a:rPr lang="en-US" u="none" baseline="0" dirty="0" smtClean="0"/>
              <a:t>, T., &amp; Godman, B. (2016). A review of trials investigating </a:t>
            </a:r>
            <a:r>
              <a:rPr lang="en-US" u="none" baseline="0" dirty="0" err="1" smtClean="0"/>
              <a:t>efavirenz</a:t>
            </a:r>
            <a:r>
              <a:rPr lang="en-US" u="none" baseline="0" dirty="0" smtClean="0"/>
              <a:t>-induced neuropsychiatric side effects and the implications. </a:t>
            </a:r>
            <a:r>
              <a:rPr lang="en-US" i="1" u="none" baseline="0" dirty="0" smtClean="0"/>
              <a:t>Expert Review of Anti-infective Therapy, 14(4), </a:t>
            </a:r>
            <a:r>
              <a:rPr lang="en-US" i="0" u="none" baseline="0" dirty="0" smtClean="0"/>
              <a:t>377-388. </a:t>
            </a:r>
            <a:endParaRPr lang="en-US"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104</a:t>
            </a:fld>
            <a:endParaRPr lang="en-US"/>
          </a:p>
        </p:txBody>
      </p:sp>
    </p:spTree>
    <p:extLst>
      <p:ext uri="{BB962C8B-B14F-4D97-AF65-F5344CB8AC3E}">
        <p14:creationId xmlns:p14="http://schemas.microsoft.com/office/powerpoint/2010/main" val="3164060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1" dirty="0" smtClean="0"/>
              <a:t>KEY POINTS: </a:t>
            </a:r>
            <a:r>
              <a:rPr lang="en-US" dirty="0" err="1" smtClean="0"/>
              <a:t>Efavirenz</a:t>
            </a:r>
            <a:r>
              <a:rPr lang="en-US" dirty="0" smtClean="0"/>
              <a:t>, in particular, can cause psychiatric side effects. In</a:t>
            </a:r>
            <a:r>
              <a:rPr lang="en-US" baseline="0" dirty="0" smtClean="0"/>
              <a:t> animal studies, the administration of </a:t>
            </a:r>
            <a:r>
              <a:rPr lang="en-US" baseline="0" dirty="0" err="1" smtClean="0"/>
              <a:t>efavirenz</a:t>
            </a:r>
            <a:r>
              <a:rPr lang="en-US" baseline="0" dirty="0" smtClean="0"/>
              <a:t> caused behavioral symptoms of depression and anxiety as well as neurological changes such as monoamine changes. </a:t>
            </a:r>
          </a:p>
          <a:p>
            <a:pPr defTabSz="949478">
              <a:defRPr/>
            </a:pPr>
            <a:endParaRPr lang="en-US" baseline="0" dirty="0" smtClean="0"/>
          </a:p>
          <a:p>
            <a:pPr defTabSz="949478">
              <a:defRPr/>
            </a:pPr>
            <a:r>
              <a:rPr lang="en-US" u="sng" baseline="0" dirty="0" smtClean="0"/>
              <a:t>REFERENCE: </a:t>
            </a:r>
            <a:endParaRPr lang="en-US" dirty="0" smtClean="0"/>
          </a:p>
          <a:p>
            <a:pPr defTabSz="949478">
              <a:defRPr/>
            </a:pPr>
            <a:r>
              <a:rPr lang="en-US" dirty="0" err="1" smtClean="0"/>
              <a:t>Cavalcante</a:t>
            </a:r>
            <a:r>
              <a:rPr lang="en-US" dirty="0" smtClean="0"/>
              <a:t>, G., Chaves </a:t>
            </a:r>
            <a:r>
              <a:rPr lang="en-US" dirty="0" err="1" smtClean="0"/>
              <a:t>Filho</a:t>
            </a:r>
            <a:r>
              <a:rPr lang="en-US" dirty="0" smtClean="0"/>
              <a:t>, A.J.,</a:t>
            </a:r>
            <a:r>
              <a:rPr lang="en-US" baseline="0" dirty="0" smtClean="0"/>
              <a:t> </a:t>
            </a:r>
            <a:r>
              <a:rPr lang="en-US" baseline="0" dirty="0" err="1" smtClean="0"/>
              <a:t>Linhares</a:t>
            </a:r>
            <a:r>
              <a:rPr lang="en-US" baseline="0" dirty="0" smtClean="0"/>
              <a:t>, M.I., de </a:t>
            </a:r>
            <a:r>
              <a:rPr lang="en-US" baseline="0" dirty="0" err="1" smtClean="0"/>
              <a:t>Carvalho</a:t>
            </a:r>
            <a:r>
              <a:rPr lang="en-US" baseline="0" dirty="0" smtClean="0"/>
              <a:t> Lima, C.N., et al</a:t>
            </a:r>
            <a:r>
              <a:rPr lang="en-US" dirty="0" smtClean="0"/>
              <a:t>. (2017).</a:t>
            </a:r>
            <a:r>
              <a:rPr lang="en-US" baseline="0" dirty="0" smtClean="0"/>
              <a:t> </a:t>
            </a:r>
            <a:r>
              <a:rPr lang="en-US" dirty="0" smtClean="0"/>
              <a:t>HIV antiretroviral drug </a:t>
            </a:r>
            <a:r>
              <a:rPr lang="en-US" dirty="0" err="1" smtClean="0"/>
              <a:t>Efavirenz</a:t>
            </a:r>
            <a:r>
              <a:rPr lang="en-US" dirty="0" smtClean="0"/>
              <a:t> induces anxiety-like and depression-like behavior in rats: evaluation of neurotransmitter alterations in the striatum. </a:t>
            </a:r>
            <a:r>
              <a:rPr lang="en-US" i="1" dirty="0" smtClean="0"/>
              <a:t>European Journal of Pharmacology,</a:t>
            </a:r>
            <a:r>
              <a:rPr lang="en-US" i="1" baseline="0" dirty="0" smtClean="0"/>
              <a:t> 799, </a:t>
            </a:r>
            <a:r>
              <a:rPr lang="en-US" i="0" baseline="0" dirty="0" smtClean="0"/>
              <a:t>7-15</a:t>
            </a:r>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F697F0-321B-48DA-B993-06B21E25F077}" type="slidenum">
              <a:rPr lang="en-US" smtClean="0"/>
              <a:t>105</a:t>
            </a:fld>
            <a:endParaRPr lang="en-US"/>
          </a:p>
        </p:txBody>
      </p:sp>
    </p:spTree>
    <p:extLst>
      <p:ext uri="{BB962C8B-B14F-4D97-AF65-F5344CB8AC3E}">
        <p14:creationId xmlns:p14="http://schemas.microsoft.com/office/powerpoint/2010/main" val="37522643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b="0" dirty="0" smtClean="0"/>
              <a:t>It can be difficult to treat depression in HIV-seropositive</a:t>
            </a:r>
            <a:r>
              <a:rPr lang="en-US" b="0" baseline="0" dirty="0" smtClean="0"/>
              <a:t> individuals due to exacerbation of untreated depression co-occurring with HIV </a:t>
            </a:r>
            <a:r>
              <a:rPr lang="en-US" b="0" baseline="0" dirty="0" err="1" smtClean="0"/>
              <a:t>seropositivity</a:t>
            </a:r>
            <a:r>
              <a:rPr lang="en-US" b="0" baseline="0" dirty="0" smtClean="0"/>
              <a:t>. One study found that almost half of all survey respondents exhibited symptoms of depression or were already taking antidepressants. While over half of the individuals taking antidepressants had fully resolved symptoms, only 25% of all the individuals with persistent depressive symptoms received any adjustment to their medication. This indicates that while HIV care providers start patients on antidepressants, there is limited follow-up or on-going management that results in changes to the initial treatment intervention. </a:t>
            </a:r>
            <a:endParaRPr lang="en-US" dirty="0" smtClean="0"/>
          </a:p>
          <a:p>
            <a:endParaRPr lang="en-US" dirty="0" smtClean="0"/>
          </a:p>
          <a:p>
            <a:r>
              <a:rPr lang="en-US" u="sng" dirty="0" smtClean="0"/>
              <a:t>REFERENCE: </a:t>
            </a:r>
          </a:p>
          <a:p>
            <a:r>
              <a:rPr lang="en-US" dirty="0" smtClean="0"/>
              <a:t>Cholera,</a:t>
            </a:r>
            <a:r>
              <a:rPr lang="en-US" baseline="0" dirty="0" smtClean="0"/>
              <a:t> R., Pence, B.W., </a:t>
            </a:r>
            <a:r>
              <a:rPr lang="en-US" baseline="0" dirty="0" err="1" smtClean="0"/>
              <a:t>Bengtson</a:t>
            </a:r>
            <a:r>
              <a:rPr lang="en-US" baseline="0" dirty="0" smtClean="0"/>
              <a:t>, A.M., Crane, H.M., </a:t>
            </a:r>
            <a:r>
              <a:rPr lang="en-US" baseline="0" dirty="0" err="1" smtClean="0"/>
              <a:t>Christopoulos</a:t>
            </a:r>
            <a:r>
              <a:rPr lang="en-US" baseline="0" dirty="0" smtClean="0"/>
              <a:t>, K., et al. (2017). Mind the gap: gaps in antidepressant treatment, treatment adjustments, and outcomes among patients in routine HIV care in a multisite U.S. clinical cohort. </a:t>
            </a:r>
            <a:r>
              <a:rPr lang="en-US" i="1" baseline="0" dirty="0" err="1" smtClean="0"/>
              <a:t>PLoS</a:t>
            </a:r>
            <a:r>
              <a:rPr lang="en-US" i="1" baseline="0" dirty="0" smtClean="0"/>
              <a:t> ONE, 12(1), </a:t>
            </a:r>
            <a:r>
              <a:rPr lang="en-US" i="0" baseline="0" dirty="0" smtClean="0"/>
              <a:t>1-14. </a:t>
            </a:r>
            <a:endParaRPr lang="en-US" dirty="0"/>
          </a:p>
        </p:txBody>
      </p:sp>
      <p:sp>
        <p:nvSpPr>
          <p:cNvPr id="4" name="Slide Number Placeholder 3"/>
          <p:cNvSpPr>
            <a:spLocks noGrp="1"/>
          </p:cNvSpPr>
          <p:nvPr>
            <p:ph type="sldNum" sz="quarter" idx="10"/>
          </p:nvPr>
        </p:nvSpPr>
        <p:spPr/>
        <p:txBody>
          <a:bodyPr/>
          <a:lstStyle/>
          <a:p>
            <a:fld id="{5BF697F0-321B-48DA-B993-06B21E25F077}" type="slidenum">
              <a:rPr lang="en-US" smtClean="0"/>
              <a:t>106</a:t>
            </a:fld>
            <a:endParaRPr lang="en-US"/>
          </a:p>
        </p:txBody>
      </p:sp>
    </p:spTree>
    <p:extLst>
      <p:ext uri="{BB962C8B-B14F-4D97-AF65-F5344CB8AC3E}">
        <p14:creationId xmlns:p14="http://schemas.microsoft.com/office/powerpoint/2010/main" val="26385731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An important point here is that antidepressants are effective in treating depression among PLWH regardless of whether they are abusing</a:t>
            </a:r>
            <a:r>
              <a:rPr lang="en-US" baseline="0" dirty="0" smtClean="0"/>
              <a:t> alcohol. Clinicians should not be reluctant to actively treat depression even with active alcohol abuse. </a:t>
            </a:r>
            <a:endParaRPr lang="en-US" dirty="0" smtClean="0"/>
          </a:p>
          <a:p>
            <a:endParaRPr lang="en-US" dirty="0" smtClean="0"/>
          </a:p>
          <a:p>
            <a:r>
              <a:rPr lang="en-US" u="sng" dirty="0" smtClean="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Grelotti</a:t>
            </a:r>
            <a:r>
              <a:rPr lang="en-US" baseline="0" dirty="0" smtClean="0"/>
              <a:t>, D.J., Hammer, G.P., Dilley, J.W., </a:t>
            </a:r>
            <a:r>
              <a:rPr lang="en-US" baseline="0" dirty="0" err="1" smtClean="0"/>
              <a:t>Karasic</a:t>
            </a:r>
            <a:r>
              <a:rPr lang="en-US" baseline="0" dirty="0" smtClean="0"/>
              <a:t>, D.H., Sorensen, J.L., </a:t>
            </a:r>
            <a:r>
              <a:rPr lang="en-US" baseline="0" dirty="0" err="1" smtClean="0"/>
              <a:t>Bangsberg</a:t>
            </a:r>
            <a:r>
              <a:rPr lang="en-US" baseline="0" dirty="0" smtClean="0"/>
              <a:t>., D.R., &amp; Tsai, A.C. (2017). Does substance use compromise depression treatment in persons with HIV? Findings from a randomized controlled trial. </a:t>
            </a:r>
            <a:r>
              <a:rPr lang="en-US" i="1" baseline="0" dirty="0" smtClean="0"/>
              <a:t>AIDS Care 29(3), </a:t>
            </a:r>
            <a:r>
              <a:rPr lang="en-US" baseline="0" dirty="0" smtClean="0"/>
              <a:t>273-279. </a:t>
            </a:r>
          </a:p>
          <a:p>
            <a:endParaRPr lang="en-US" dirty="0" smtClean="0"/>
          </a:p>
          <a:p>
            <a:r>
              <a:rPr lang="en-US" dirty="0" smtClean="0"/>
              <a:t>Stall,</a:t>
            </a:r>
            <a:r>
              <a:rPr lang="en-US" baseline="0" dirty="0" smtClean="0"/>
              <a:t> R., Coulter, R.W.S., Friedman, M.R., &amp; </a:t>
            </a:r>
            <a:r>
              <a:rPr lang="en-US" baseline="0" dirty="0" err="1" smtClean="0"/>
              <a:t>Plankey</a:t>
            </a:r>
            <a:r>
              <a:rPr lang="en-US" baseline="0" dirty="0" smtClean="0"/>
              <a:t>, M.W. (2015). Commentary on “</a:t>
            </a:r>
            <a:r>
              <a:rPr lang="en-US" baseline="0" dirty="0" err="1" smtClean="0"/>
              <a:t>Syndemics</a:t>
            </a:r>
            <a:r>
              <a:rPr lang="en-US" baseline="0" dirty="0" smtClean="0"/>
              <a:t> of psychosocial problems and HIV risk: a systematic review of empirical tests of the disease interaction concept” by A. Tsai and B. Burns. </a:t>
            </a:r>
            <a:r>
              <a:rPr lang="en-US" i="1" baseline="0" dirty="0" smtClean="0"/>
              <a:t>Social Science &amp; Medicine 145,</a:t>
            </a:r>
            <a:r>
              <a:rPr lang="en-US" baseline="0" dirty="0" smtClean="0"/>
              <a:t> 129-131.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107</a:t>
            </a:fld>
            <a:endParaRPr lang="en-US">
              <a:solidFill>
                <a:prstClr val="black"/>
              </a:solidFill>
              <a:latin typeface="Calibri" panose="020F0502020204030204"/>
            </a:endParaRPr>
          </a:p>
        </p:txBody>
      </p:sp>
    </p:spTree>
    <p:extLst>
      <p:ext uri="{BB962C8B-B14F-4D97-AF65-F5344CB8AC3E}">
        <p14:creationId xmlns:p14="http://schemas.microsoft.com/office/powerpoint/2010/main" val="8824592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Health</a:t>
            </a:r>
            <a:r>
              <a:rPr lang="en-US" baseline="0" dirty="0" smtClean="0"/>
              <a:t> disparities exist among people living with HIV just as in the general population. Women are more likely to have depression, but African-American and Hispanic PLWH are less likely to receive antidepressants than White PLWH.</a:t>
            </a:r>
            <a:endParaRPr lang="en-US" dirty="0" smtClean="0"/>
          </a:p>
          <a:p>
            <a:endParaRPr lang="en-US" dirty="0" smtClean="0"/>
          </a:p>
          <a:p>
            <a:r>
              <a:rPr lang="en-US" u="sng" dirty="0" smtClean="0"/>
              <a:t>REFERENCE:</a:t>
            </a:r>
            <a:r>
              <a:rPr lang="en-US" u="sng" baseline="0" dirty="0" smtClean="0"/>
              <a:t> </a:t>
            </a:r>
            <a:endParaRPr lang="en-US" u="sng" dirty="0" smtClean="0"/>
          </a:p>
          <a:p>
            <a:r>
              <a:rPr lang="en-US" dirty="0" err="1" smtClean="0"/>
              <a:t>Bengtson</a:t>
            </a:r>
            <a:r>
              <a:rPr lang="en-US" dirty="0" smtClean="0"/>
              <a:t>,</a:t>
            </a:r>
            <a:r>
              <a:rPr lang="en-US" baseline="0" dirty="0" smtClean="0"/>
              <a:t> A.M., Pence, B.W., Crane, H.M., </a:t>
            </a:r>
            <a:r>
              <a:rPr lang="en-US" baseline="0" dirty="0" err="1" smtClean="0"/>
              <a:t>Christopolous</a:t>
            </a:r>
            <a:r>
              <a:rPr lang="en-US" baseline="0" dirty="0" smtClean="0"/>
              <a:t>, K., </a:t>
            </a:r>
            <a:r>
              <a:rPr lang="en-US" baseline="0" dirty="0" err="1" smtClean="0"/>
              <a:t>Fredericksen</a:t>
            </a:r>
            <a:r>
              <a:rPr lang="en-US" baseline="0" dirty="0" smtClean="0"/>
              <a:t>, R.J., et al. (2016). Disparities in Depressive symptoms and antidepressant treatment by gender and race/ethnicity among people living with HIV in the United States. </a:t>
            </a:r>
            <a:r>
              <a:rPr lang="en-US" i="1" baseline="0" dirty="0" err="1" smtClean="0"/>
              <a:t>PLoS</a:t>
            </a:r>
            <a:r>
              <a:rPr lang="en-US" i="1" baseline="0" dirty="0" smtClean="0"/>
              <a:t> ONE 11(8), </a:t>
            </a:r>
            <a:r>
              <a:rPr lang="en-US" sz="1200" b="0" i="0" kern="1200" dirty="0" smtClean="0">
                <a:solidFill>
                  <a:schemeClr val="tx1"/>
                </a:solidFill>
                <a:effectLst/>
                <a:latin typeface="+mn-lt"/>
                <a:ea typeface="+mn-ea"/>
                <a:cs typeface="+mn-cs"/>
              </a:rPr>
              <a:t>e0160738</a:t>
            </a:r>
            <a:r>
              <a:rPr lang="en-US" baseline="0" dirty="0" smtClean="0"/>
              <a: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smtClean="0">
                <a:solidFill>
                  <a:schemeClr val="tx1"/>
                </a:solidFill>
                <a:effectLst/>
                <a:latin typeface="+mn-lt"/>
                <a:ea typeface="+mn-ea"/>
                <a:cs typeface="+mn-cs"/>
              </a:rPr>
              <a:t>Fotolia, purchased image, 2017</a:t>
            </a:r>
            <a:endParaRPr lang="en-US" sz="1200" b="0" i="0" kern="1200" dirty="0" smtClean="0">
              <a:solidFill>
                <a:schemeClr val="tx1"/>
              </a:solidFill>
              <a:latin typeface="+mn-lt"/>
              <a:ea typeface="+mn-ea"/>
              <a:cs typeface="+mn-cs"/>
            </a:endParaRPr>
          </a:p>
          <a:p>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BF697F0-321B-48DA-B993-06B21E25F077}" type="slidenum">
              <a:rPr lang="en-US" smtClean="0"/>
              <a:t>108</a:t>
            </a:fld>
            <a:endParaRPr lang="en-US"/>
          </a:p>
        </p:txBody>
      </p:sp>
    </p:spTree>
    <p:extLst>
      <p:ext uri="{BB962C8B-B14F-4D97-AF65-F5344CB8AC3E}">
        <p14:creationId xmlns:p14="http://schemas.microsoft.com/office/powerpoint/2010/main" val="30338903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KEY POINTS: </a:t>
            </a:r>
            <a:r>
              <a:rPr lang="en-US" dirty="0" smtClean="0"/>
              <a:t>In one study, PLWH screened</a:t>
            </a:r>
            <a:r>
              <a:rPr lang="en-US" baseline="0" dirty="0" smtClean="0"/>
              <a:t> positive for anxiety disorders 8 times higher than rates in the general population. It is important to realize that anxiety often manifests in physical symptoms that mimic medical issues.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t>REFERENCE: </a:t>
            </a:r>
            <a:br>
              <a:rPr lang="en-US" u="sng" dirty="0" smtClean="0"/>
            </a:br>
            <a:r>
              <a:rPr lang="en-US" dirty="0" smtClean="0"/>
              <a:t>A.P.A. H.O.P.E. (2010) Training Module</a:t>
            </a:r>
            <a:r>
              <a:rPr lang="en-US" baseline="0" dirty="0" smtClean="0"/>
              <a:t> 3. American Psychological Association, p. 44f.</a:t>
            </a:r>
            <a:endParaRPr lang="en-US" dirty="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109</a:t>
            </a:fld>
            <a:endParaRPr lang="en-US" dirty="0">
              <a:solidFill>
                <a:prstClr val="black"/>
              </a:solidFill>
              <a:latin typeface="Calibri"/>
            </a:endParaRPr>
          </a:p>
        </p:txBody>
      </p:sp>
    </p:spTree>
    <p:extLst>
      <p:ext uri="{BB962C8B-B14F-4D97-AF65-F5344CB8AC3E}">
        <p14:creationId xmlns:p14="http://schemas.microsoft.com/office/powerpoint/2010/main" val="251203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purpose of this slide is</a:t>
            </a:r>
            <a:r>
              <a:rPr lang="en-US" baseline="0" dirty="0" smtClean="0"/>
              <a:t> to serve as a “road map” for the trainer to describe to participants the different sections of the training and the focus at each point. The training starts with an overview of the way substance use, mental health, and HIV play a role in the use and prescribing of psychotropic medications while providing some general prevalence statistics and epidemiology. From there, participants will learn about different medications used to treat specific mental illnesses and the training will conclude with a description of different treatment recommendations and considerations.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2016</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11</a:t>
            </a:fld>
            <a:endParaRPr lang="en-US"/>
          </a:p>
        </p:txBody>
      </p:sp>
    </p:spTree>
    <p:extLst>
      <p:ext uri="{BB962C8B-B14F-4D97-AF65-F5344CB8AC3E}">
        <p14:creationId xmlns:p14="http://schemas.microsoft.com/office/powerpoint/2010/main" val="8751684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INSTRUCTIONS</a:t>
            </a:r>
          </a:p>
          <a:p>
            <a:r>
              <a:rPr lang="en-US" b="0" dirty="0" smtClean="0"/>
              <a:t>Have a member of the audience read through the quote and ask</a:t>
            </a:r>
            <a:r>
              <a:rPr lang="en-US" b="0" baseline="0" dirty="0" smtClean="0"/>
              <a:t> for volunteers to identify the ways in which this would look in their setting. </a:t>
            </a:r>
          </a:p>
          <a:p>
            <a:endParaRPr lang="en-US" b="0" baseline="0" dirty="0" smtClean="0"/>
          </a:p>
          <a:p>
            <a:r>
              <a:rPr lang="en-US" b="0" u="sng" baseline="0"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A.P.A. H.O.P.E. (2010) Training Module</a:t>
            </a:r>
            <a:r>
              <a:rPr lang="en-US" baseline="0" dirty="0" smtClean="0"/>
              <a:t> 3. American Psychological Association, p. 45f.</a:t>
            </a:r>
            <a:endParaRPr lang="en-US" dirty="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110</a:t>
            </a:fld>
            <a:endParaRPr lang="en-US" dirty="0">
              <a:solidFill>
                <a:prstClr val="black"/>
              </a:solidFill>
              <a:latin typeface="Calibri"/>
            </a:endParaRPr>
          </a:p>
        </p:txBody>
      </p:sp>
    </p:spTree>
    <p:extLst>
      <p:ext uri="{BB962C8B-B14F-4D97-AF65-F5344CB8AC3E}">
        <p14:creationId xmlns:p14="http://schemas.microsoft.com/office/powerpoint/2010/main" val="42326746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INSTRUCTIONS</a:t>
            </a:r>
            <a:endParaRPr lang="en-US" b="0" dirty="0" smtClean="0"/>
          </a:p>
          <a:p>
            <a:r>
              <a:rPr lang="en-US" b="0" dirty="0" smtClean="0"/>
              <a:t>Present</a:t>
            </a:r>
            <a:r>
              <a:rPr lang="en-US" b="0" baseline="0" dirty="0" smtClean="0"/>
              <a:t> these questions to the audience as questions that will assist them in making determinations as to whether or not symptoms are substance-induced or a primary mental disorder. For example, if episodes of substance abuse occur </a:t>
            </a:r>
            <a:r>
              <a:rPr lang="en-US" b="1" baseline="0" dirty="0" smtClean="0"/>
              <a:t>after</a:t>
            </a:r>
            <a:r>
              <a:rPr lang="en-US" b="0" baseline="0" dirty="0" smtClean="0"/>
              <a:t> the occurrence of psychiatric symptoms, the individual is most likely self-medicating to relieve symptoms of an existing primary mental disorder. </a:t>
            </a:r>
            <a:endParaRPr lang="en-US" b="0" dirty="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111</a:t>
            </a:fld>
            <a:endParaRPr lang="en-US" dirty="0">
              <a:solidFill>
                <a:prstClr val="black"/>
              </a:solidFill>
              <a:latin typeface="Calibri"/>
            </a:endParaRPr>
          </a:p>
        </p:txBody>
      </p:sp>
    </p:spTree>
    <p:extLst>
      <p:ext uri="{BB962C8B-B14F-4D97-AF65-F5344CB8AC3E}">
        <p14:creationId xmlns:p14="http://schemas.microsoft.com/office/powerpoint/2010/main" val="24681071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As</a:t>
            </a:r>
            <a:r>
              <a:rPr lang="en-US" baseline="0" dirty="0" smtClean="0"/>
              <a:t> with many psychiatric conditions, PLWH with bipolar disorder tend to have reduced adherence to both psychotropic medications and HIV medications. </a:t>
            </a:r>
            <a:endParaRPr lang="en-US" dirty="0" smtClean="0"/>
          </a:p>
          <a:p>
            <a:endParaRPr lang="en-US" dirty="0" smtClean="0"/>
          </a:p>
          <a:p>
            <a:r>
              <a:rPr lang="en-US" u="sng" dirty="0" smtClean="0"/>
              <a:t>REFERENCES: </a:t>
            </a:r>
          </a:p>
          <a:p>
            <a:r>
              <a:rPr lang="en-US" dirty="0" err="1" smtClean="0"/>
              <a:t>Casaletto</a:t>
            </a:r>
            <a:r>
              <a:rPr lang="en-US" dirty="0" smtClean="0"/>
              <a:t>., K.B., Kwan, S., Montoya, J.L.,</a:t>
            </a:r>
            <a:r>
              <a:rPr lang="en-US" baseline="0" dirty="0" smtClean="0"/>
              <a:t> </a:t>
            </a:r>
            <a:r>
              <a:rPr lang="en-US" baseline="0" dirty="0" err="1" smtClean="0"/>
              <a:t>Obermeit</a:t>
            </a:r>
            <a:r>
              <a:rPr lang="en-US" baseline="0" dirty="0" smtClean="0"/>
              <a:t>, L.C., </a:t>
            </a:r>
            <a:r>
              <a:rPr lang="en-US" baseline="0" dirty="0" err="1" smtClean="0"/>
              <a:t>Gouaux</a:t>
            </a:r>
            <a:r>
              <a:rPr lang="en-US" baseline="0" dirty="0" smtClean="0"/>
              <a:t>, B., et al. (2016). Predictors of psychotropic medication adherence among HIV+ individuals living with bipolar disorder. </a:t>
            </a:r>
            <a:r>
              <a:rPr lang="en-US" i="1" baseline="0" dirty="0" smtClean="0"/>
              <a:t>The International Journal of Psychiatry in Medicine, 51(1), </a:t>
            </a:r>
            <a:r>
              <a:rPr lang="en-US" baseline="0" dirty="0" smtClean="0"/>
              <a:t>69-83.</a:t>
            </a:r>
          </a:p>
          <a:p>
            <a:endParaRPr lang="en-US" baseline="0" dirty="0" smtClean="0"/>
          </a:p>
          <a:p>
            <a:r>
              <a:rPr lang="en-US" baseline="0" dirty="0" err="1" smtClean="0"/>
              <a:t>Cruess</a:t>
            </a:r>
            <a:r>
              <a:rPr lang="en-US" baseline="0" dirty="0" smtClean="0"/>
              <a:t>, D.G., </a:t>
            </a:r>
            <a:r>
              <a:rPr lang="en-US" baseline="0" dirty="0" err="1" smtClean="0"/>
              <a:t>Kalichman</a:t>
            </a:r>
            <a:r>
              <a:rPr lang="en-US" baseline="0" dirty="0" smtClean="0"/>
              <a:t>, S.C., </a:t>
            </a:r>
            <a:r>
              <a:rPr lang="en-US" baseline="0" dirty="0" err="1" smtClean="0"/>
              <a:t>Amaral</a:t>
            </a:r>
            <a:r>
              <a:rPr lang="en-US" baseline="0" dirty="0" smtClean="0"/>
              <a:t>, C., et al. (2012). Benefits of adherence to psychotropic medications on depressive symptoms and </a:t>
            </a:r>
            <a:r>
              <a:rPr lang="en-US" baseline="0" dirty="0" err="1" smtClean="0"/>
              <a:t>antriretroviral</a:t>
            </a:r>
            <a:r>
              <a:rPr lang="en-US" baseline="0" dirty="0" smtClean="0"/>
              <a:t> medication adherence among men and women living with HIV/AIDS. </a:t>
            </a:r>
            <a:r>
              <a:rPr lang="en-US" i="1" baseline="0" dirty="0" smtClean="0"/>
              <a:t>Annals of Behavioral Medicine 43,</a:t>
            </a:r>
            <a:r>
              <a:rPr lang="en-US" baseline="0" dirty="0" smtClean="0"/>
              <a:t> 189-197.</a:t>
            </a:r>
          </a:p>
          <a:p>
            <a:endParaRPr lang="en-US" dirty="0" smtClean="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112</a:t>
            </a:fld>
            <a:endParaRPr lang="en-US">
              <a:solidFill>
                <a:prstClr val="black"/>
              </a:solidFill>
              <a:latin typeface="Calibri" panose="020F0502020204030204"/>
            </a:endParaRPr>
          </a:p>
        </p:txBody>
      </p:sp>
    </p:spTree>
    <p:extLst>
      <p:ext uri="{BB962C8B-B14F-4D97-AF65-F5344CB8AC3E}">
        <p14:creationId xmlns:p14="http://schemas.microsoft.com/office/powerpoint/2010/main" val="38321342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There is limited data on HIV-associated mania</a:t>
            </a:r>
            <a:r>
              <a:rPr lang="en-US" baseline="0" dirty="0" smtClean="0"/>
              <a:t> though it appears that the impairment will increase as the disease progresses. HIV-related opportunistic infections that can mimic mania are: </a:t>
            </a:r>
            <a:r>
              <a:rPr lang="en-US" b="1" baseline="0" dirty="0" smtClean="0"/>
              <a:t>toxoplasmosis</a:t>
            </a:r>
            <a:r>
              <a:rPr lang="en-US" b="0" baseline="0" dirty="0" smtClean="0"/>
              <a:t>, a </a:t>
            </a:r>
            <a:r>
              <a:rPr lang="en-US" baseline="0" dirty="0" smtClean="0"/>
              <a:t>parasite infection causing flu-like symptoms; </a:t>
            </a:r>
            <a:r>
              <a:rPr lang="en-US" b="1" baseline="0" dirty="0" err="1" smtClean="0"/>
              <a:t>cryptococcal</a:t>
            </a:r>
            <a:r>
              <a:rPr lang="en-US" b="1" baseline="0" dirty="0" smtClean="0"/>
              <a:t> meningitis</a:t>
            </a:r>
            <a:r>
              <a:rPr lang="en-US" b="0" baseline="0" dirty="0" smtClean="0"/>
              <a:t>, a</a:t>
            </a:r>
            <a:r>
              <a:rPr lang="en-US" baseline="0" dirty="0" smtClean="0"/>
              <a:t> fungus typically found in the soil that can cause infection of the brain and spinal cord; </a:t>
            </a:r>
            <a:r>
              <a:rPr lang="en-US" b="1" baseline="0" dirty="0" smtClean="0"/>
              <a:t>CNS lymphoma</a:t>
            </a:r>
            <a:r>
              <a:rPr lang="en-US" b="0" baseline="0" dirty="0" smtClean="0"/>
              <a:t>, m</a:t>
            </a:r>
            <a:r>
              <a:rPr lang="en-US" baseline="0" dirty="0" smtClean="0"/>
              <a:t>alignant cancer cells forming in the brain or spinal cord; </a:t>
            </a:r>
            <a:r>
              <a:rPr lang="en-US" b="1" baseline="0" dirty="0" err="1" smtClean="0"/>
              <a:t>neurosyphilis</a:t>
            </a:r>
            <a:r>
              <a:rPr lang="en-US" b="0" baseline="0" dirty="0" smtClean="0"/>
              <a:t>, </a:t>
            </a:r>
            <a:r>
              <a:rPr lang="en-US" baseline="0" dirty="0" smtClean="0"/>
              <a:t>syphilitic infection of the brain or spinal cord which can be indicated by headache, stiff neck, nausea and vomiting; </a:t>
            </a:r>
            <a:r>
              <a:rPr lang="en-US" b="1" baseline="0" dirty="0" smtClean="0"/>
              <a:t>herpes</a:t>
            </a:r>
            <a:r>
              <a:rPr lang="en-US" b="0" baseline="0" dirty="0" smtClean="0"/>
              <a:t>, a</a:t>
            </a:r>
            <a:r>
              <a:rPr lang="en-US" baseline="0" dirty="0" smtClean="0"/>
              <a:t> virus causing contagious sores often around the mouth or genitals; </a:t>
            </a:r>
            <a:r>
              <a:rPr lang="en-US" b="1" baseline="0" dirty="0" smtClean="0"/>
              <a:t>B12 deficiency</a:t>
            </a:r>
            <a:r>
              <a:rPr lang="en-US" b="0" baseline="0" dirty="0" smtClean="0"/>
              <a:t>, </a:t>
            </a:r>
            <a:r>
              <a:rPr lang="en-US" baseline="0" dirty="0" smtClean="0"/>
              <a:t>a vitamin bound to proteins in food which can cause dementia in severe cases of deficiency. </a:t>
            </a:r>
            <a:endParaRPr lang="en-US" dirty="0" smtClean="0"/>
          </a:p>
          <a:p>
            <a:endParaRPr lang="en-US" dirty="0" smtClean="0"/>
          </a:p>
          <a:p>
            <a:r>
              <a:rPr lang="en-US" u="sng" dirty="0" smtClean="0"/>
              <a:t>REFERENCE: </a:t>
            </a:r>
          </a:p>
          <a:p>
            <a:r>
              <a:rPr lang="en-US" dirty="0" smtClean="0"/>
              <a:t>Ellen, S.R.,</a:t>
            </a:r>
            <a:r>
              <a:rPr lang="en-US" baseline="0" dirty="0" smtClean="0"/>
              <a:t> Judd, F.K., </a:t>
            </a:r>
            <a:r>
              <a:rPr lang="en-US" baseline="0" dirty="0" err="1" smtClean="0"/>
              <a:t>Mijch</a:t>
            </a:r>
            <a:r>
              <a:rPr lang="en-US" baseline="0" dirty="0" smtClean="0"/>
              <a:t>, A.M., &amp; </a:t>
            </a:r>
            <a:r>
              <a:rPr lang="en-US" baseline="0" dirty="0" err="1" smtClean="0"/>
              <a:t>Cockram</a:t>
            </a:r>
            <a:r>
              <a:rPr lang="en-US" baseline="0" dirty="0" smtClean="0"/>
              <a:t>, A.</a:t>
            </a:r>
            <a:r>
              <a:rPr lang="en-US" dirty="0" smtClean="0"/>
              <a:t> (1999), Secondary Mania in Patients</a:t>
            </a:r>
            <a:r>
              <a:rPr lang="en-US" baseline="0" dirty="0" smtClean="0"/>
              <a:t> with HIV Infection.</a:t>
            </a:r>
            <a:r>
              <a:rPr lang="en-US" dirty="0" smtClean="0"/>
              <a:t> </a:t>
            </a:r>
            <a:r>
              <a:rPr lang="en-US" i="1" dirty="0" smtClean="0"/>
              <a:t>Australian &amp; New Zealand </a:t>
            </a:r>
            <a:r>
              <a:rPr lang="en-US" i="1" baseline="0" dirty="0" smtClean="0"/>
              <a:t>Journal of Psychiatry, 33</a:t>
            </a:r>
            <a:r>
              <a:rPr lang="en-US" baseline="0" dirty="0" smtClean="0"/>
              <a:t>, 353-360.</a:t>
            </a:r>
            <a:endParaRPr lang="en-US" dirty="0" smtClean="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113</a:t>
            </a:fld>
            <a:endParaRPr lang="en-US" dirty="0">
              <a:solidFill>
                <a:prstClr val="black"/>
              </a:solidFill>
              <a:latin typeface="Calibri"/>
            </a:endParaRPr>
          </a:p>
        </p:txBody>
      </p:sp>
    </p:spTree>
    <p:extLst>
      <p:ext uri="{BB962C8B-B14F-4D97-AF65-F5344CB8AC3E}">
        <p14:creationId xmlns:p14="http://schemas.microsoft.com/office/powerpoint/2010/main" val="24412125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Read</a:t>
            </a:r>
            <a:r>
              <a:rPr lang="en-US" b="0" baseline="0" dirty="0" smtClean="0"/>
              <a:t> through the different symptoms of HIV-associated mania and ask the audience how those symptoms might be misdiagnosed or identified as a different substance-induced or mental health symptom.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baseline="0" dirty="0" smtClean="0"/>
              <a:t>REFERENCE: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A.P.A. H.O.P.E. (2010) Training Module</a:t>
            </a:r>
            <a:r>
              <a:rPr lang="en-US" baseline="0" dirty="0" smtClean="0"/>
              <a:t> 3. American Psychological Association, p. 49f.</a:t>
            </a:r>
            <a:endParaRPr lang="en-US" dirty="0" smtClean="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114</a:t>
            </a:fld>
            <a:endParaRPr lang="en-US" dirty="0">
              <a:solidFill>
                <a:prstClr val="black"/>
              </a:solidFill>
              <a:latin typeface="Calibri"/>
            </a:endParaRPr>
          </a:p>
        </p:txBody>
      </p:sp>
    </p:spTree>
    <p:extLst>
      <p:ext uri="{BB962C8B-B14F-4D97-AF65-F5344CB8AC3E}">
        <p14:creationId xmlns:p14="http://schemas.microsoft.com/office/powerpoint/2010/main" val="636346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b="0" baseline="0" dirty="0" smtClean="0"/>
              <a:t>While HIV mania can develop as the disease progresses, consider that other diagnoses may actually account for the symptoms. Other diagnoses to consider include bipolar disorder – either the manic symptoms or the depressive symptoms may mimic HIV mania. Substance-induced mood disorders, schizoaffective disorder, other personality disorders, and HIV-associated dementia can all create symptoms or behaviors that present similarly to HIV mania. Thorough and on-going assessment is clinically indicated. </a:t>
            </a:r>
          </a:p>
          <a:p>
            <a:endParaRPr lang="en-US" b="0" baseline="0" dirty="0" smtClean="0"/>
          </a:p>
          <a:p>
            <a:endParaRPr lang="en-US" b="0"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115</a:t>
            </a:fld>
            <a:endParaRPr lang="en-US"/>
          </a:p>
        </p:txBody>
      </p:sp>
    </p:spTree>
    <p:extLst>
      <p:ext uri="{BB962C8B-B14F-4D97-AF65-F5344CB8AC3E}">
        <p14:creationId xmlns:p14="http://schemas.microsoft.com/office/powerpoint/2010/main" val="41284736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baseline="0" dirty="0" smtClean="0"/>
              <a:t>Note that this next subsection of treatment integration is to consider how drug-drug interactions may affect the patient. Throughout this section, encourage participants to consider their scope of practice and, if mediation interactions are outside their scope, always refer to a physician if concerns arise. </a:t>
            </a:r>
          </a:p>
          <a:p>
            <a:endParaRPr lang="en-US" b="0" baseline="0" dirty="0" smtClean="0"/>
          </a:p>
          <a:p>
            <a:endParaRPr lang="en-US" b="0" baseline="0" dirty="0" smtClean="0"/>
          </a:p>
          <a:p>
            <a:endParaRPr lang="en-US" b="0"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0"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116</a:t>
            </a:fld>
            <a:endParaRPr lang="en-US"/>
          </a:p>
        </p:txBody>
      </p:sp>
    </p:spTree>
    <p:extLst>
      <p:ext uri="{BB962C8B-B14F-4D97-AF65-F5344CB8AC3E}">
        <p14:creationId xmlns:p14="http://schemas.microsoft.com/office/powerpoint/2010/main" val="15778850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introduces the section on</a:t>
            </a:r>
            <a:r>
              <a:rPr lang="en-US" baseline="0" dirty="0" smtClean="0"/>
              <a:t> drug-drug interactions. Many medications have side effects that may be attributed either to a psychiatric condition or to the HIV itself. Again, imperative to get a full medication/drug history.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117</a:t>
            </a:fld>
            <a:endParaRPr lang="en-US"/>
          </a:p>
        </p:txBody>
      </p:sp>
    </p:spTree>
    <p:extLst>
      <p:ext uri="{BB962C8B-B14F-4D97-AF65-F5344CB8AC3E}">
        <p14:creationId xmlns:p14="http://schemas.microsoft.com/office/powerpoint/2010/main" val="17141691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explains</a:t>
            </a:r>
            <a:r>
              <a:rPr lang="en-US" baseline="0" dirty="0" smtClean="0"/>
              <a:t> how medications are metabolized by the cytochrome P450 (CYP) system in the liver. </a:t>
            </a:r>
          </a:p>
          <a:p>
            <a:r>
              <a:rPr lang="en-US" baseline="0" dirty="0" smtClean="0"/>
              <a:t>Important points: protease inhibitors tend to inhibit CYP, while NNRTI’s (non-nucleoside reverse transcriptase inhibitors) tend to induce CYP. This affects blood levels of other medications, often requiring a dose adjustment of those meds. </a:t>
            </a:r>
            <a:endParaRPr lang="en-US" dirty="0" smtClean="0"/>
          </a:p>
          <a:p>
            <a:endParaRPr lang="en-US" dirty="0" smtClean="0"/>
          </a:p>
          <a:p>
            <a:r>
              <a:rPr lang="en-US" u="sng" dirty="0" smtClean="0"/>
              <a:t>REFERENCE:</a:t>
            </a:r>
          </a:p>
          <a:p>
            <a:r>
              <a:rPr lang="en-US" dirty="0" err="1" smtClean="0"/>
              <a:t>Stolbach</a:t>
            </a:r>
            <a:r>
              <a:rPr lang="en-US" dirty="0" smtClean="0"/>
              <a:t>,</a:t>
            </a:r>
            <a:r>
              <a:rPr lang="en-US" baseline="0" dirty="0" smtClean="0"/>
              <a:t> A., </a:t>
            </a:r>
            <a:r>
              <a:rPr lang="en-US" baseline="0" dirty="0" err="1" smtClean="0"/>
              <a:t>Paziana</a:t>
            </a:r>
            <a:r>
              <a:rPr lang="en-US" baseline="0" dirty="0" smtClean="0"/>
              <a:t>, K, </a:t>
            </a:r>
            <a:r>
              <a:rPr lang="en-US" baseline="0" dirty="0" err="1" smtClean="0"/>
              <a:t>Heverling</a:t>
            </a:r>
            <a:r>
              <a:rPr lang="en-US" baseline="0" dirty="0" smtClean="0"/>
              <a:t>, H., &amp; Pham, P. (2015).  A review of the toxicity of HIV medications II: interactions with drugs and complementary and alternative medicine products. </a:t>
            </a:r>
            <a:r>
              <a:rPr lang="en-US" i="1" baseline="0" dirty="0" smtClean="0"/>
              <a:t>Journal of Medical Toxicology, 11, </a:t>
            </a:r>
            <a:r>
              <a:rPr lang="en-US" baseline="0" dirty="0" smtClean="0"/>
              <a:t>326-341.</a:t>
            </a:r>
            <a:endParaRPr lang="en-US" dirty="0"/>
          </a:p>
        </p:txBody>
      </p:sp>
      <p:sp>
        <p:nvSpPr>
          <p:cNvPr id="4" name="Slide Number Placeholder 3"/>
          <p:cNvSpPr>
            <a:spLocks noGrp="1"/>
          </p:cNvSpPr>
          <p:nvPr>
            <p:ph type="sldNum" sz="quarter" idx="10"/>
          </p:nvPr>
        </p:nvSpPr>
        <p:spPr/>
        <p:txBody>
          <a:bodyPr/>
          <a:lstStyle/>
          <a:p>
            <a:pPr defTabSz="931774">
              <a:defRPr/>
            </a:pPr>
            <a:fld id="{94087CE3-E907-491D-A6A4-197A44335A0D}" type="slidenum">
              <a:rPr lang="en-US">
                <a:solidFill>
                  <a:prstClr val="black"/>
                </a:solidFill>
                <a:latin typeface="Calibri"/>
              </a:rPr>
              <a:pPr defTabSz="931774">
                <a:defRPr/>
              </a:pPr>
              <a:t>118</a:t>
            </a:fld>
            <a:endParaRPr lang="en-US" dirty="0">
              <a:solidFill>
                <a:prstClr val="black"/>
              </a:solidFill>
              <a:latin typeface="Calibri"/>
            </a:endParaRPr>
          </a:p>
        </p:txBody>
      </p:sp>
    </p:spTree>
    <p:extLst>
      <p:ext uri="{BB962C8B-B14F-4D97-AF65-F5344CB8AC3E}">
        <p14:creationId xmlns:p14="http://schemas.microsoft.com/office/powerpoint/2010/main" val="37012863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Make</a:t>
            </a:r>
            <a:r>
              <a:rPr lang="en-US" baseline="0" dirty="0" smtClean="0"/>
              <a:t> the point that </a:t>
            </a:r>
            <a:r>
              <a:rPr lang="en-US" baseline="0" dirty="0" err="1" smtClean="0"/>
              <a:t>buspirone</a:t>
            </a:r>
            <a:r>
              <a:rPr lang="en-US" baseline="0" dirty="0" smtClean="0"/>
              <a:t> and zolpidem should be avoided by PLWH taking protease inhibitors and that of the anti-anxiety benzodiazepines, clonazepam and lorazepam are the safest to use with protease inhibitors. </a:t>
            </a:r>
          </a:p>
          <a:p>
            <a:endParaRPr lang="en-US" baseline="0" dirty="0" smtClean="0"/>
          </a:p>
          <a:p>
            <a:r>
              <a:rPr lang="en-US" b="1" baseline="0" dirty="0" smtClean="0"/>
              <a:t>Additional information for trainers:</a:t>
            </a:r>
          </a:p>
          <a:p>
            <a:r>
              <a:rPr lang="en-US" b="0" baseline="0" dirty="0" err="1" smtClean="0"/>
              <a:t>Buspirone</a:t>
            </a:r>
            <a:r>
              <a:rPr lang="en-US" b="0" baseline="0" dirty="0" smtClean="0"/>
              <a:t> </a:t>
            </a:r>
            <a:r>
              <a:rPr lang="en-US" b="0" baseline="0" dirty="0" smtClean="0">
                <a:sym typeface="Wingdings" panose="05000000000000000000" pitchFamily="2" charset="2"/>
              </a:rPr>
              <a:t> </a:t>
            </a:r>
            <a:r>
              <a:rPr lang="en-US" b="0" baseline="0" dirty="0" err="1" smtClean="0">
                <a:sym typeface="Wingdings" panose="05000000000000000000" pitchFamily="2" charset="2"/>
              </a:rPr>
              <a:t>Buspar</a:t>
            </a:r>
            <a:endParaRPr lang="en-US" b="0" baseline="0" dirty="0" smtClean="0">
              <a:sym typeface="Wingdings" panose="05000000000000000000" pitchFamily="2" charset="2"/>
            </a:endParaRPr>
          </a:p>
          <a:p>
            <a:r>
              <a:rPr lang="en-US" b="0" baseline="0" dirty="0" smtClean="0">
                <a:sym typeface="Wingdings" panose="05000000000000000000" pitchFamily="2" charset="2"/>
              </a:rPr>
              <a:t>Zolpidem  Ambien</a:t>
            </a:r>
          </a:p>
          <a:p>
            <a:r>
              <a:rPr lang="en-US" b="0" baseline="0" dirty="0" smtClean="0">
                <a:sym typeface="Wingdings" panose="05000000000000000000" pitchFamily="2" charset="2"/>
              </a:rPr>
              <a:t>Clonazepam  </a:t>
            </a:r>
            <a:r>
              <a:rPr lang="en-US" b="0" baseline="0" dirty="0" err="1" smtClean="0">
                <a:sym typeface="Wingdings" panose="05000000000000000000" pitchFamily="2" charset="2"/>
              </a:rPr>
              <a:t>Klonopin</a:t>
            </a:r>
            <a:endParaRPr lang="en-US" b="0" baseline="0" dirty="0" smtClean="0">
              <a:sym typeface="Wingdings" panose="05000000000000000000" pitchFamily="2" charset="2"/>
            </a:endParaRPr>
          </a:p>
          <a:p>
            <a:r>
              <a:rPr lang="en-US" b="0" baseline="0" dirty="0" err="1" smtClean="0">
                <a:sym typeface="Wingdings" panose="05000000000000000000" pitchFamily="2" charset="2"/>
              </a:rPr>
              <a:t>Loreazepam</a:t>
            </a:r>
            <a:r>
              <a:rPr lang="en-US" b="0" baseline="0" dirty="0" smtClean="0">
                <a:sym typeface="Wingdings" panose="05000000000000000000" pitchFamily="2" charset="2"/>
              </a:rPr>
              <a:t>  Ativan</a:t>
            </a:r>
            <a:endParaRPr lang="en-US" b="0" baseline="0" dirty="0" smtClean="0"/>
          </a:p>
          <a:p>
            <a:endParaRPr lang="en-US" dirty="0" smtClean="0"/>
          </a:p>
          <a:p>
            <a:endParaRPr lang="en-US" b="0" dirty="0"/>
          </a:p>
        </p:txBody>
      </p:sp>
      <p:sp>
        <p:nvSpPr>
          <p:cNvPr id="4" name="Slide Number Placeholder 3"/>
          <p:cNvSpPr>
            <a:spLocks noGrp="1"/>
          </p:cNvSpPr>
          <p:nvPr>
            <p:ph type="sldNum" sz="quarter" idx="10"/>
          </p:nvPr>
        </p:nvSpPr>
        <p:spPr/>
        <p:txBody>
          <a:bodyPr/>
          <a:lstStyle/>
          <a:p>
            <a:fld id="{A0267426-30F7-461A-98C4-0FEBBBE27050}" type="slidenum">
              <a:rPr lang="en-US" smtClean="0"/>
              <a:t>119</a:t>
            </a:fld>
            <a:endParaRPr lang="en-US"/>
          </a:p>
        </p:txBody>
      </p:sp>
    </p:spTree>
    <p:extLst>
      <p:ext uri="{BB962C8B-B14F-4D97-AF65-F5344CB8AC3E}">
        <p14:creationId xmlns:p14="http://schemas.microsoft.com/office/powerpoint/2010/main" val="1970708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endParaRPr lang="en-US" b="0" dirty="0" smtClean="0"/>
          </a:p>
          <a:p>
            <a:r>
              <a:rPr lang="en-US" b="0" dirty="0" smtClean="0"/>
              <a:t>Introduce</a:t>
            </a:r>
            <a:r>
              <a:rPr lang="en-US" b="0" baseline="0" dirty="0" smtClean="0"/>
              <a:t> this section as establishing a foundational understanding of the way in which mental health, substance use, and physical health, including HIV, play a role in the prescribing and adherence to psychotropic medications. </a:t>
            </a:r>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12</a:t>
            </a:fld>
            <a:endParaRPr lang="en-US"/>
          </a:p>
        </p:txBody>
      </p:sp>
    </p:spTree>
    <p:extLst>
      <p:ext uri="{BB962C8B-B14F-4D97-AF65-F5344CB8AC3E}">
        <p14:creationId xmlns:p14="http://schemas.microsoft.com/office/powerpoint/2010/main" val="2154533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Taking paroxetine</a:t>
            </a:r>
            <a:r>
              <a:rPr lang="en-US" baseline="0" dirty="0" smtClean="0"/>
              <a:t> (Paxil) or sertraline (Zoloft) with ritonavir reduces the antidepressant blood levels by 39-49%, while there were no significant interactions reported between ritonavir and fluoxetine (Prozac) or </a:t>
            </a:r>
            <a:r>
              <a:rPr lang="en-US" baseline="0" dirty="0" err="1" smtClean="0"/>
              <a:t>escitalopram</a:t>
            </a:r>
            <a:r>
              <a:rPr lang="en-US" baseline="0" dirty="0" smtClean="0"/>
              <a:t> (Lexapro). </a:t>
            </a:r>
          </a:p>
          <a:p>
            <a:endParaRPr lang="en-US" baseline="0" dirty="0" smtClean="0"/>
          </a:p>
          <a:p>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120</a:t>
            </a:fld>
            <a:endParaRPr lang="en-US"/>
          </a:p>
        </p:txBody>
      </p:sp>
    </p:spTree>
    <p:extLst>
      <p:ext uri="{BB962C8B-B14F-4D97-AF65-F5344CB8AC3E}">
        <p14:creationId xmlns:p14="http://schemas.microsoft.com/office/powerpoint/2010/main" val="37977310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b="0" baseline="0" dirty="0" smtClean="0"/>
              <a:t>An individual taking anxiolytics and benzodiazepines should avoid taking other sedative-hypnotics or </a:t>
            </a:r>
            <a:r>
              <a:rPr lang="en-US" b="0" baseline="0" dirty="0" err="1" smtClean="0"/>
              <a:t>buspirone</a:t>
            </a:r>
            <a:r>
              <a:rPr lang="en-US" b="0" baseline="0" dirty="0" smtClean="0"/>
              <a:t>. When benzodiazepines are taken with </a:t>
            </a:r>
            <a:r>
              <a:rPr lang="en-US" b="1" baseline="0" dirty="0" smtClean="0"/>
              <a:t>CYP inhibitors </a:t>
            </a:r>
            <a:r>
              <a:rPr lang="en-US" b="0" baseline="0" dirty="0" smtClean="0"/>
              <a:t>like ritonavir (an HIV antiviral medication), there can be increased sedation as a side effect of the medication. The mechanism of action when taken with a </a:t>
            </a:r>
            <a:r>
              <a:rPr lang="en-US" b="1" baseline="0" dirty="0" smtClean="0"/>
              <a:t>CYP inducer </a:t>
            </a:r>
            <a:r>
              <a:rPr lang="en-US" b="0" baseline="0" dirty="0" smtClean="0"/>
              <a:t>is the opposite and may result in withdrawal symptoms or a reduced anxiolytic effect which may compel the patient to try to take more of the benzodiazepine to get the desired effect. </a:t>
            </a:r>
          </a:p>
          <a:p>
            <a:endParaRPr lang="en-US" b="0" baseline="0" dirty="0" smtClean="0"/>
          </a:p>
          <a:p>
            <a:r>
              <a:rPr lang="en-US" b="1" baseline="0" dirty="0" smtClean="0"/>
              <a:t>Additional information for trainers: </a:t>
            </a:r>
            <a:r>
              <a:rPr lang="en-US" b="0" baseline="0" dirty="0" smtClean="0"/>
              <a:t>CYP refers to the enzyme cytochrome which is responsible for the oxidation and disposal of certain molecules in the body. </a:t>
            </a:r>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121</a:t>
            </a:fld>
            <a:endParaRPr lang="en-US"/>
          </a:p>
        </p:txBody>
      </p:sp>
    </p:spTree>
    <p:extLst>
      <p:ext uri="{BB962C8B-B14F-4D97-AF65-F5344CB8AC3E}">
        <p14:creationId xmlns:p14="http://schemas.microsoft.com/office/powerpoint/2010/main" val="33653776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As far as antidepressant</a:t>
            </a:r>
            <a:r>
              <a:rPr lang="en-US" baseline="0" dirty="0" smtClean="0"/>
              <a:t> interactions with HIV medications, the SSRI’s appear to be generally safe to use, and of those the b</a:t>
            </a:r>
            <a:r>
              <a:rPr lang="en-US" dirty="0" smtClean="0"/>
              <a:t>est options appear to be sertraline (Zoloft), citalopram (</a:t>
            </a:r>
            <a:r>
              <a:rPr lang="en-US" dirty="0" err="1" smtClean="0"/>
              <a:t>Celexa</a:t>
            </a:r>
            <a:r>
              <a:rPr lang="en-US" dirty="0" smtClean="0"/>
              <a:t>), and </a:t>
            </a:r>
            <a:r>
              <a:rPr lang="en-US" dirty="0" err="1" smtClean="0"/>
              <a:t>escitalopram</a:t>
            </a:r>
            <a:r>
              <a:rPr lang="en-US" dirty="0" smtClean="0"/>
              <a:t> (Lexapro).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Important</a:t>
            </a:r>
            <a:r>
              <a:rPr lang="en-US" baseline="0" dirty="0" smtClean="0"/>
              <a:t> point: depressed PLWH taking an SSRI have better outcomes not only in terms of reduced depressive symptoms, but also HIV-related outcomes. </a:t>
            </a:r>
            <a:endParaRPr lang="en-US" dirty="0" smtClean="0"/>
          </a:p>
          <a:p>
            <a:endParaRPr lang="en-US" dirty="0" smtClean="0"/>
          </a:p>
          <a:p>
            <a:r>
              <a:rPr lang="en-US" u="sng"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Stolbach</a:t>
            </a:r>
            <a:r>
              <a:rPr lang="en-US" dirty="0" smtClean="0"/>
              <a:t>,</a:t>
            </a:r>
            <a:r>
              <a:rPr lang="en-US" baseline="0" dirty="0" smtClean="0"/>
              <a:t> A., </a:t>
            </a:r>
            <a:r>
              <a:rPr lang="en-US" baseline="0" dirty="0" err="1" smtClean="0"/>
              <a:t>Paziana</a:t>
            </a:r>
            <a:r>
              <a:rPr lang="en-US" baseline="0" dirty="0" smtClean="0"/>
              <a:t>, K, </a:t>
            </a:r>
            <a:r>
              <a:rPr lang="en-US" baseline="0" dirty="0" err="1" smtClean="0"/>
              <a:t>Heverling</a:t>
            </a:r>
            <a:r>
              <a:rPr lang="en-US" baseline="0" dirty="0" smtClean="0"/>
              <a:t>, H., &amp; Pham, P. (2015).  A review of the toxicity of HIV medications II: interactions with drugs and complementary and alternative medicine products. </a:t>
            </a:r>
            <a:r>
              <a:rPr lang="en-US" i="1" baseline="0" dirty="0" smtClean="0"/>
              <a:t>Journal of Medical Toxicology, 11, </a:t>
            </a:r>
            <a:r>
              <a:rPr lang="en-US" baseline="0" dirty="0" smtClean="0"/>
              <a:t>326-341.</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122</a:t>
            </a:fld>
            <a:endParaRPr lang="en-US"/>
          </a:p>
        </p:txBody>
      </p:sp>
    </p:spTree>
    <p:extLst>
      <p:ext uri="{BB962C8B-B14F-4D97-AF65-F5344CB8AC3E}">
        <p14:creationId xmlns:p14="http://schemas.microsoft.com/office/powerpoint/2010/main" val="37077552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a:t>
            </a:r>
            <a:r>
              <a:rPr lang="en-US" b="1" baseline="0" dirty="0" smtClean="0"/>
              <a:t> </a:t>
            </a:r>
            <a:r>
              <a:rPr lang="en-US" dirty="0" smtClean="0"/>
              <a:t>The tricyclic antidepressants</a:t>
            </a:r>
            <a:r>
              <a:rPr lang="en-US" baseline="0" dirty="0" smtClean="0"/>
              <a:t> have side effects similar to those of many </a:t>
            </a:r>
            <a:r>
              <a:rPr lang="en-US" baseline="0" dirty="0" err="1" smtClean="0"/>
              <a:t>antiretrovirals</a:t>
            </a:r>
            <a:r>
              <a:rPr lang="en-US" baseline="0" dirty="0" smtClean="0"/>
              <a:t>, so they may be multiplied if taken together. Bupropion (Wellbutrin) seems to have fewer side effects and to be easier to tolerate. </a:t>
            </a:r>
            <a:endParaRPr lang="en-US" dirty="0" smtClean="0"/>
          </a:p>
          <a:p>
            <a:endParaRPr lang="en-US" b="1" dirty="0" smtClean="0"/>
          </a:p>
          <a:p>
            <a:endParaRPr lang="en-US" b="1"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123</a:t>
            </a:fld>
            <a:endParaRPr lang="en-US"/>
          </a:p>
        </p:txBody>
      </p:sp>
    </p:spTree>
    <p:extLst>
      <p:ext uri="{BB962C8B-B14F-4D97-AF65-F5344CB8AC3E}">
        <p14:creationId xmlns:p14="http://schemas.microsoft.com/office/powerpoint/2010/main" val="32979551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baseline="0" dirty="0" smtClean="0"/>
              <a:t>Introduce the next section as focusing specifically on the interaction between HIV symptoms and medications and illicit drug use. </a:t>
            </a:r>
            <a:endParaRPr lang="en-US" b="0" dirty="0" smtClean="0"/>
          </a:p>
          <a:p>
            <a:endParaRPr lang="en-US" dirty="0" smtClean="0"/>
          </a:p>
          <a:p>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124</a:t>
            </a:fld>
            <a:endParaRPr lang="en-US"/>
          </a:p>
        </p:txBody>
      </p:sp>
    </p:spTree>
    <p:extLst>
      <p:ext uri="{BB962C8B-B14F-4D97-AF65-F5344CB8AC3E}">
        <p14:creationId xmlns:p14="http://schemas.microsoft.com/office/powerpoint/2010/main" val="37828355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b="0" dirty="0" smtClean="0"/>
              <a:t>Illicit</a:t>
            </a:r>
            <a:r>
              <a:rPr lang="en-US" b="0" baseline="0" dirty="0" smtClean="0"/>
              <a:t> drug use is identified as use of any illegal substance or any prescription medication for a purpose other than intended by a prescribing physician. Six percent of all new HIV cases are due to injection drug use in the United States which also puts injection drug users (IDU) at greater risk of developing other health related consequences, such as bacterial infections. </a:t>
            </a:r>
          </a:p>
          <a:p>
            <a:endParaRPr lang="en-US" b="0" baseline="0" dirty="0" smtClean="0"/>
          </a:p>
          <a:p>
            <a:r>
              <a:rPr lang="en-US" b="0" u="sng" baseline="0" dirty="0" smtClean="0"/>
              <a:t>REFERENCE: </a:t>
            </a:r>
          </a:p>
          <a:p>
            <a:r>
              <a:rPr lang="en-US" b="0" baseline="0" dirty="0" smtClean="0"/>
              <a:t>Centers for Disease Control and Prevention. (2017, March). HIV and Injection Drug Use. Centers for Disease Control and Prevention: Division of HIV/AIDS Prevention. Retrieved from: </a:t>
            </a:r>
            <a:r>
              <a:rPr lang="en-US" dirty="0" smtClean="0"/>
              <a:t>https://www.cdc.gov/hiv/risk/idu.html.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125</a:t>
            </a:fld>
            <a:endParaRPr lang="en-US"/>
          </a:p>
        </p:txBody>
      </p:sp>
    </p:spTree>
    <p:extLst>
      <p:ext uri="{BB962C8B-B14F-4D97-AF65-F5344CB8AC3E}">
        <p14:creationId xmlns:p14="http://schemas.microsoft.com/office/powerpoint/2010/main" val="20953453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rPr>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Physicians</a:t>
            </a:r>
            <a:r>
              <a:rPr lang="en-US" baseline="0" dirty="0" smtClean="0">
                <a:solidFill>
                  <a:prstClr val="black"/>
                </a:solidFill>
              </a:rPr>
              <a:t> and other prescribers need to be aware of the possible interactions between HIV meds and drugs of abuse. Read the examples of oxycodone, hydrocodone, and methadone from each bullet point. </a:t>
            </a:r>
            <a:endParaRPr lang="en-US"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prstClr val="black"/>
                </a:solidFill>
              </a:rPr>
              <a:t>Additional information</a:t>
            </a:r>
            <a:r>
              <a:rPr lang="en-US" b="1" baseline="0" dirty="0" smtClean="0">
                <a:solidFill>
                  <a:prstClr val="black"/>
                </a:solidFill>
              </a:rPr>
              <a:t> for trainers: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NNRTI – non nucleoside reverse transcription inhibitors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solidFill>
                  <a:prstClr val="black"/>
                </a:solidFil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Antoniou, T. &amp; Tseng, A.L. (2002). Interactions between recreational drugs and antiretroviral agents. </a:t>
            </a:r>
            <a:r>
              <a:rPr lang="en-US" i="1" dirty="0" smtClean="0">
                <a:solidFill>
                  <a:prstClr val="black"/>
                </a:solidFill>
              </a:rPr>
              <a:t>The Annals of Pharmacotherapy, 36, </a:t>
            </a:r>
            <a:r>
              <a:rPr lang="en-US" dirty="0" smtClean="0">
                <a:solidFill>
                  <a:prstClr val="black"/>
                </a:solidFill>
              </a:rPr>
              <a:t>1598-1613. </a:t>
            </a:r>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126</a:t>
            </a:fld>
            <a:endParaRPr lang="en-US">
              <a:solidFill>
                <a:prstClr val="black"/>
              </a:solidFill>
              <a:latin typeface="Calibri" panose="020F0502020204030204"/>
            </a:endParaRPr>
          </a:p>
        </p:txBody>
      </p:sp>
    </p:spTree>
    <p:extLst>
      <p:ext uri="{BB962C8B-B14F-4D97-AF65-F5344CB8AC3E}">
        <p14:creationId xmlns:p14="http://schemas.microsoft.com/office/powerpoint/2010/main" val="21222702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solidFill>
                  <a:prstClr val="black"/>
                </a:solidFill>
              </a:rPr>
              <a:t>KEY POINTS: </a:t>
            </a:r>
            <a:r>
              <a:rPr lang="en-US" dirty="0" smtClean="0">
                <a:solidFill>
                  <a:prstClr val="black"/>
                </a:solidFill>
              </a:rPr>
              <a:t>Depending</a:t>
            </a:r>
            <a:r>
              <a:rPr lang="en-US" baseline="0" dirty="0" smtClean="0">
                <a:solidFill>
                  <a:prstClr val="black"/>
                </a:solidFill>
              </a:rPr>
              <a:t> on the type of antiretroviral a patient is taking, if they are actively using heroin they should be monitored for either opioid withdrawal or opioid toxicity. There are very few studies looking at cocaine in combination with </a:t>
            </a:r>
            <a:r>
              <a:rPr lang="en-US" baseline="0" dirty="0" err="1" smtClean="0">
                <a:solidFill>
                  <a:prstClr val="black"/>
                </a:solidFill>
              </a:rPr>
              <a:t>antiretrovirals</a:t>
            </a:r>
            <a:r>
              <a:rPr lang="en-US" baseline="0" dirty="0" smtClean="0">
                <a:solidFill>
                  <a:prstClr val="black"/>
                </a:solidFill>
              </a:rPr>
              <a:t>, but the ones that exist indicate increased toxicity with protease inhibitors. </a:t>
            </a:r>
            <a:endParaRPr lang="en-US" dirty="0" smtClean="0">
              <a:solidFill>
                <a:prstClr val="black"/>
              </a:solidFill>
            </a:endParaRPr>
          </a:p>
          <a:p>
            <a:pPr defTabSz="931774">
              <a:defRPr/>
            </a:pPr>
            <a:endParaRPr lang="en-US"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solidFill>
                  <a:prstClr val="black"/>
                </a:solidFil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Antoniou, T. &amp; Tseng, A.L. (2002). Interactions between recreational drugs and antiretroviral agents. </a:t>
            </a:r>
            <a:r>
              <a:rPr lang="en-US" i="1" dirty="0" smtClean="0">
                <a:solidFill>
                  <a:prstClr val="black"/>
                </a:solidFill>
              </a:rPr>
              <a:t>The Annals of Pharmacotherapy, 36, </a:t>
            </a:r>
            <a:r>
              <a:rPr lang="en-US" dirty="0" smtClean="0">
                <a:solidFill>
                  <a:prstClr val="black"/>
                </a:solidFill>
              </a:rPr>
              <a:t>1598-1613. </a:t>
            </a:r>
          </a:p>
          <a:p>
            <a:endParaRPr lang="en-US"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127</a:t>
            </a:fld>
            <a:endParaRPr lang="en-US">
              <a:solidFill>
                <a:prstClr val="black"/>
              </a:solidFill>
              <a:latin typeface="Calibri" panose="020F0502020204030204"/>
            </a:endParaRPr>
          </a:p>
        </p:txBody>
      </p:sp>
    </p:spTree>
    <p:extLst>
      <p:ext uri="{BB962C8B-B14F-4D97-AF65-F5344CB8AC3E}">
        <p14:creationId xmlns:p14="http://schemas.microsoft.com/office/powerpoint/2010/main" val="34950685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KEY POINTS:</a:t>
            </a:r>
            <a:r>
              <a:rPr lang="en-US" baseline="0" dirty="0" smtClean="0"/>
              <a:t> Using either MDMA (Ecstasy) or methamphetamine with protease inhibitors is likely to produce life-threatening drug interactions.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solidFill>
                  <a:prstClr val="black"/>
                </a:solidFil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Antoniou, T. &amp; Tseng, A.L. (2002). Interactions between recreational drugs and antiretroviral agents. </a:t>
            </a:r>
            <a:r>
              <a:rPr lang="en-US" i="1" dirty="0" smtClean="0">
                <a:solidFill>
                  <a:prstClr val="black"/>
                </a:solidFill>
              </a:rPr>
              <a:t>The Annals of Pharmacotherapy, 36, </a:t>
            </a:r>
            <a:r>
              <a:rPr lang="en-US" dirty="0" smtClean="0">
                <a:solidFill>
                  <a:prstClr val="black"/>
                </a:solidFill>
              </a:rPr>
              <a:t>1598-1613. </a:t>
            </a:r>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128</a:t>
            </a:fld>
            <a:endParaRPr lang="en-US">
              <a:solidFill>
                <a:prstClr val="black"/>
              </a:solidFill>
              <a:latin typeface="Calibri" panose="020F0502020204030204"/>
            </a:endParaRPr>
          </a:p>
        </p:txBody>
      </p:sp>
    </p:spTree>
    <p:extLst>
      <p:ext uri="{BB962C8B-B14F-4D97-AF65-F5344CB8AC3E}">
        <p14:creationId xmlns:p14="http://schemas.microsoft.com/office/powerpoint/2010/main" val="19979707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solidFill>
                  <a:prstClr val="black"/>
                </a:solidFill>
              </a:rPr>
              <a:t>KEY POINTS: </a:t>
            </a:r>
            <a:r>
              <a:rPr lang="en-US" dirty="0" smtClean="0">
                <a:solidFill>
                  <a:prstClr val="black"/>
                </a:solidFill>
              </a:rPr>
              <a:t>With regard</a:t>
            </a:r>
            <a:r>
              <a:rPr lang="en-US" baseline="0" dirty="0" smtClean="0">
                <a:solidFill>
                  <a:prstClr val="black"/>
                </a:solidFill>
              </a:rPr>
              <a:t> to cannabis, using it with CYP inhibitors may lead to increased THC levels, causing unpleasant and/or dangerous side effects. However, using small amounts of cannabis may be relatively safe. Patients should be warned that they may need to reduce the amount of cannabis they use to obtain the same effect. </a:t>
            </a:r>
            <a:endParaRPr lang="en-US" dirty="0" smtClean="0">
              <a:solidFill>
                <a:prstClr val="black"/>
              </a:solidFill>
            </a:endParaRPr>
          </a:p>
          <a:p>
            <a:pPr defTabSz="931774">
              <a:defRPr/>
            </a:pPr>
            <a:endParaRPr lang="en-US"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solidFill>
                  <a:prstClr val="black"/>
                </a:solidFil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Antoniou, T. &amp; Tseng, A.L. (2002). Interactions between recreational drugs and antiretroviral agents. </a:t>
            </a:r>
            <a:r>
              <a:rPr lang="en-US" i="1" dirty="0" smtClean="0">
                <a:solidFill>
                  <a:prstClr val="black"/>
                </a:solidFill>
              </a:rPr>
              <a:t>The Annals of Pharmacotherapy, 36, </a:t>
            </a:r>
            <a:r>
              <a:rPr lang="en-US" dirty="0" smtClean="0">
                <a:solidFill>
                  <a:prstClr val="black"/>
                </a:solidFill>
              </a:rPr>
              <a:t>1598-1613. </a:t>
            </a:r>
          </a:p>
          <a:p>
            <a:endParaRPr lang="en-US"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129</a:t>
            </a:fld>
            <a:endParaRPr lang="en-US">
              <a:solidFill>
                <a:prstClr val="black"/>
              </a:solidFill>
              <a:latin typeface="Calibri" panose="020F0502020204030204"/>
            </a:endParaRPr>
          </a:p>
        </p:txBody>
      </p:sp>
    </p:spTree>
    <p:extLst>
      <p:ext uri="{BB962C8B-B14F-4D97-AF65-F5344CB8AC3E}">
        <p14:creationId xmlns:p14="http://schemas.microsoft.com/office/powerpoint/2010/main" val="365045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Read</a:t>
            </a:r>
            <a:r>
              <a:rPr lang="en-US" b="0" baseline="0" dirty="0" smtClean="0"/>
              <a:t> the definition of psychotropic medications to the audience. </a:t>
            </a:r>
            <a:endParaRPr lang="en-US" b="0" dirty="0" smtClean="0"/>
          </a:p>
          <a:p>
            <a:endParaRPr lang="en-US" b="1" dirty="0" smtClean="0"/>
          </a:p>
          <a:p>
            <a:r>
              <a:rPr lang="en-US" b="1" dirty="0" smtClean="0"/>
              <a:t>KEY POINTS: </a:t>
            </a:r>
            <a:r>
              <a:rPr lang="en-US" dirty="0" smtClean="0"/>
              <a:t>It is important</a:t>
            </a:r>
            <a:r>
              <a:rPr lang="en-US" baseline="0" dirty="0" smtClean="0"/>
              <a:t> to define psychotropic medications and have a common definition for the remainder of the training. This definition of </a:t>
            </a:r>
            <a:r>
              <a:rPr lang="en-US" dirty="0" smtClean="0"/>
              <a:t>“psychotropic medication” is defined</a:t>
            </a:r>
            <a:r>
              <a:rPr lang="en-US" baseline="0" dirty="0" smtClean="0"/>
              <a:t> </a:t>
            </a:r>
            <a:r>
              <a:rPr lang="en-US" dirty="0" smtClean="0"/>
              <a:t>per the</a:t>
            </a:r>
            <a:r>
              <a:rPr lang="en-US" baseline="0" dirty="0" smtClean="0"/>
              <a:t> California </a:t>
            </a:r>
            <a:r>
              <a:rPr lang="en-US" dirty="0" smtClean="0"/>
              <a:t>Welfare &amp; Institutions Codes, Section 369.5(d) and describes</a:t>
            </a:r>
            <a:r>
              <a:rPr lang="en-US" baseline="0" dirty="0" smtClean="0"/>
              <a:t> psychotropic medicines as any medications in the treatment of psychiatric disorders or illness that affect the central nervous system. Some general categories of medications are then listed. </a:t>
            </a:r>
            <a:endParaRPr lang="en-US" dirty="0"/>
          </a:p>
        </p:txBody>
      </p:sp>
      <p:sp>
        <p:nvSpPr>
          <p:cNvPr id="4" name="Slide Number Placeholder 3"/>
          <p:cNvSpPr>
            <a:spLocks noGrp="1"/>
          </p:cNvSpPr>
          <p:nvPr>
            <p:ph type="sldNum" sz="quarter" idx="10"/>
          </p:nvPr>
        </p:nvSpPr>
        <p:spPr/>
        <p:txBody>
          <a:bodyPr/>
          <a:lstStyle/>
          <a:p>
            <a:fld id="{5BF697F0-321B-48DA-B993-06B21E25F077}" type="slidenum">
              <a:rPr lang="en-US" smtClean="0"/>
              <a:t>13</a:t>
            </a:fld>
            <a:endParaRPr lang="en-US" dirty="0"/>
          </a:p>
        </p:txBody>
      </p:sp>
    </p:spTree>
    <p:extLst>
      <p:ext uri="{BB962C8B-B14F-4D97-AF65-F5344CB8AC3E}">
        <p14:creationId xmlns:p14="http://schemas.microsoft.com/office/powerpoint/2010/main" val="37049440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Regular</a:t>
            </a:r>
            <a:r>
              <a:rPr lang="en-US" baseline="0" dirty="0" smtClean="0"/>
              <a:t> drinking may lead to reduced levels of both PI’s and NNRTI’s, resulting in the development of resistant viral strains over time.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solidFill>
                  <a:prstClr val="black"/>
                </a:solidFil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Antoniou, T. &amp; Tseng, A.L. (2002). Interactions between recreational drugs and antiretroviral agents. </a:t>
            </a:r>
            <a:r>
              <a:rPr lang="en-US" i="1" dirty="0" smtClean="0">
                <a:solidFill>
                  <a:prstClr val="black"/>
                </a:solidFill>
              </a:rPr>
              <a:t>The Annals of Pharmacotherapy, 36, </a:t>
            </a:r>
            <a:r>
              <a:rPr lang="en-US" dirty="0" smtClean="0">
                <a:solidFill>
                  <a:prstClr val="black"/>
                </a:solidFill>
              </a:rPr>
              <a:t>1598-1613. </a:t>
            </a: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130</a:t>
            </a:fld>
            <a:endParaRPr lang="en-US"/>
          </a:p>
        </p:txBody>
      </p:sp>
    </p:spTree>
    <p:extLst>
      <p:ext uri="{BB962C8B-B14F-4D97-AF65-F5344CB8AC3E}">
        <p14:creationId xmlns:p14="http://schemas.microsoft.com/office/powerpoint/2010/main" val="38488260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Both GHB and Ketamine</a:t>
            </a:r>
            <a:r>
              <a:rPr lang="en-US" baseline="0" dirty="0" smtClean="0"/>
              <a:t> should be avoided while taking protease inhibitors. GHB should be avoided due to being metabolized by CYP similarly to protease inhibitors which could result in increased GHB toxicity. While there are no studies that examine use of ketamine with </a:t>
            </a:r>
            <a:r>
              <a:rPr lang="en-US" baseline="0" dirty="0" err="1" smtClean="0"/>
              <a:t>antiretrovirals</a:t>
            </a:r>
            <a:r>
              <a:rPr lang="en-US" baseline="0" dirty="0" smtClean="0"/>
              <a:t>, it should be avoided based on the mechanism of </a:t>
            </a:r>
            <a:r>
              <a:rPr lang="en-US" baseline="0" dirty="0" err="1" smtClean="0"/>
              <a:t>metabolization</a:t>
            </a:r>
            <a:r>
              <a:rPr lang="en-US" baseline="0" dirty="0" smtClean="0"/>
              <a:t>. </a:t>
            </a:r>
          </a:p>
          <a:p>
            <a:endParaRPr lang="en-US" baseline="0" dirty="0" smtClean="0"/>
          </a:p>
          <a:p>
            <a:r>
              <a:rPr lang="en-US" b="1" baseline="0" dirty="0" smtClean="0"/>
              <a:t>Additional information for trainers: </a:t>
            </a:r>
            <a:r>
              <a:rPr lang="en-US" b="0" baseline="0" dirty="0" smtClean="0"/>
              <a:t>Gamma </a:t>
            </a:r>
            <a:r>
              <a:rPr lang="en-US" b="0" baseline="0" dirty="0" err="1" smtClean="0"/>
              <a:t>hydroxybutyrate</a:t>
            </a:r>
            <a:r>
              <a:rPr lang="en-US" b="0" baseline="0" dirty="0" smtClean="0"/>
              <a:t> (GHB) is typically sold as a liquid or a powder and used for its euphoric effects. It can produce a feeling of calm and acts as a central nervous system depressant. It is sometimes referred to as the “date rape” drug due to the CNS depressant effects when mixed with alcohol.  </a:t>
            </a:r>
            <a:endParaRPr lang="en-US" b="1"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smtClean="0">
                <a:solidFill>
                  <a:prstClr val="black"/>
                </a:solidFill>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rPr>
              <a:t>Antoniou, T. &amp; Tseng, A.L. (2002). Interactions between recreational drugs and antiretroviral agents. </a:t>
            </a:r>
            <a:r>
              <a:rPr lang="en-US" i="1" dirty="0" smtClean="0">
                <a:solidFill>
                  <a:prstClr val="black"/>
                </a:solidFill>
              </a:rPr>
              <a:t>The Annals of Pharmacotherapy, 36, </a:t>
            </a:r>
            <a:r>
              <a:rPr lang="en-US" dirty="0" smtClean="0">
                <a:solidFill>
                  <a:prstClr val="black"/>
                </a:solidFill>
              </a:rPr>
              <a:t>1598-1613. </a:t>
            </a: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131</a:t>
            </a:fld>
            <a:endParaRPr lang="en-US"/>
          </a:p>
        </p:txBody>
      </p:sp>
    </p:spTree>
    <p:extLst>
      <p:ext uri="{BB962C8B-B14F-4D97-AF65-F5344CB8AC3E}">
        <p14:creationId xmlns:p14="http://schemas.microsoft.com/office/powerpoint/2010/main" val="36074340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INSTRUCTIONS</a:t>
            </a:r>
          </a:p>
          <a:p>
            <a:pPr lvl="0"/>
            <a:r>
              <a:rPr lang="en-US" sz="1200" b="0" kern="1200" baseline="0" dirty="0" smtClean="0">
                <a:solidFill>
                  <a:schemeClr val="tx1"/>
                </a:solidFill>
                <a:effectLst/>
                <a:latin typeface="+mn-lt"/>
                <a:ea typeface="+mn-ea"/>
                <a:cs typeface="+mn-cs"/>
              </a:rPr>
              <a:t>Divide participants into groups of 2-4, depending on the size of the training. Read the vignette of James out loud and ask the participants to discuss the case in their groups and then debrief their discussion with the entire group. Allow 5-10 minutes for groups to review the case and develop answers for some key questions. Ask groups to consider: </a:t>
            </a:r>
          </a:p>
          <a:p>
            <a:pPr lvl="0"/>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other information do you need to know about James?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questions/concerns would you have about medication</a:t>
            </a:r>
            <a:r>
              <a:rPr lang="en-US" sz="1200" kern="1200" baseline="0" dirty="0" smtClean="0">
                <a:solidFill>
                  <a:schemeClr val="tx1"/>
                </a:solidFill>
                <a:effectLst/>
                <a:latin typeface="+mn-lt"/>
                <a:ea typeface="+mn-ea"/>
                <a:cs typeface="+mn-cs"/>
              </a:rPr>
              <a:t> interactions and/or substance use?</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Given your role, when would James enter treatment at your facility?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is the initial clinical focus of treatment and what strategies would you use to successfully engage James in integrated treatment?</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Allow for approximately 8 minutes for debrief, depending on the number of groups.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132</a:t>
            </a:fld>
            <a:endParaRPr lang="en-US"/>
          </a:p>
        </p:txBody>
      </p:sp>
    </p:spTree>
    <p:extLst>
      <p:ext uri="{BB962C8B-B14F-4D97-AF65-F5344CB8AC3E}">
        <p14:creationId xmlns:p14="http://schemas.microsoft.com/office/powerpoint/2010/main" val="267421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The slide transitions from</a:t>
            </a:r>
            <a:r>
              <a:rPr lang="en-US" baseline="0" dirty="0" smtClean="0"/>
              <a:t> discussing assessment and drug-drug interaction information to identifying ways in which providers can start to utilize different treatment planning conceptualizations and interventions with clients. </a:t>
            </a:r>
          </a:p>
          <a:p>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2016</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133</a:t>
            </a:fld>
            <a:endParaRPr lang="en-US"/>
          </a:p>
        </p:txBody>
      </p:sp>
    </p:spTree>
    <p:extLst>
      <p:ext uri="{BB962C8B-B14F-4D97-AF65-F5344CB8AC3E}">
        <p14:creationId xmlns:p14="http://schemas.microsoft.com/office/powerpoint/2010/main" val="35691286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dirty="0" smtClean="0"/>
              <a:t>This slide identifies the challenges that providers</a:t>
            </a:r>
            <a:r>
              <a:rPr lang="en-US" baseline="0" dirty="0" smtClean="0"/>
              <a:t> tend to face at an organizational level in treatment complex “triple diagnosis” cases – clients who experience mental, physical and behavioral health impairments. The intervention slides frame treatment as requiring a multidisciplinary, integrated approach. Within this, role delineation is critical. Supportive and consistent supervision that is provided on an on-going basis will ensure that individuals who are working within an integrated service modality will be able to understand their role and the role of their team members. Organizations should have a mechanism in place to provide regular and consistent feedback to staff in order to make communication about progress as efficient as possible. Research indicates that integrating services can improve outcomes for patients while reducing overall health costs. The following slides will present some of the challenges that may arise and how to address those challenges. </a:t>
            </a:r>
          </a:p>
          <a:p>
            <a:endParaRPr lang="en-US" baseline="0" dirty="0" smtClean="0"/>
          </a:p>
          <a:p>
            <a:r>
              <a:rPr lang="en-US" u="sng" baseline="0" dirty="0" smtClean="0"/>
              <a:t>REFERENCE: </a:t>
            </a:r>
          </a:p>
          <a:p>
            <a:r>
              <a:rPr lang="en-US" b="0" u="none" dirty="0" err="1" smtClean="0"/>
              <a:t>Kaaya</a:t>
            </a:r>
            <a:r>
              <a:rPr lang="en-US" b="0" u="none" dirty="0" smtClean="0"/>
              <a:t>, S., </a:t>
            </a:r>
            <a:r>
              <a:rPr lang="en-US" b="0" u="none" dirty="0" err="1" smtClean="0"/>
              <a:t>Eutache</a:t>
            </a:r>
            <a:r>
              <a:rPr lang="en-US" b="0" u="none" dirty="0" smtClean="0"/>
              <a:t>, E.,</a:t>
            </a:r>
            <a:r>
              <a:rPr lang="en-US" b="0" u="none" baseline="0" dirty="0" smtClean="0"/>
              <a:t> </a:t>
            </a:r>
            <a:r>
              <a:rPr lang="en-US" b="0" u="none" baseline="0" dirty="0" err="1" smtClean="0"/>
              <a:t>Lapidos-Salaiz</a:t>
            </a:r>
            <a:r>
              <a:rPr lang="en-US" b="0" u="none" baseline="0" dirty="0" smtClean="0"/>
              <a:t>, I., </a:t>
            </a:r>
            <a:r>
              <a:rPr lang="en-US" b="0" u="none" baseline="0" dirty="0" err="1" smtClean="0"/>
              <a:t>Musisi</a:t>
            </a:r>
            <a:r>
              <a:rPr lang="en-US" b="0" u="none" baseline="0" dirty="0" smtClean="0"/>
              <a:t>, S., </a:t>
            </a:r>
            <a:r>
              <a:rPr lang="en-US" b="0" u="none" baseline="0" dirty="0" err="1" smtClean="0"/>
              <a:t>Psaros</a:t>
            </a:r>
            <a:r>
              <a:rPr lang="en-US" b="0" u="none" baseline="0" dirty="0" smtClean="0"/>
              <a:t>, C. &amp; </a:t>
            </a:r>
            <a:r>
              <a:rPr lang="en-US" b="0" u="none" baseline="0" dirty="0" err="1" smtClean="0"/>
              <a:t>Wissow</a:t>
            </a:r>
            <a:r>
              <a:rPr lang="en-US" b="0" u="none" baseline="0" dirty="0" smtClean="0"/>
              <a:t>, L.. (2013). Grand Challenges: Improving HIV Treatment Outcomes by Integrating </a:t>
            </a:r>
            <a:r>
              <a:rPr lang="en-US" b="0" u="none" baseline="0" dirty="0" err="1" smtClean="0"/>
              <a:t>Intervetions</a:t>
            </a:r>
            <a:r>
              <a:rPr lang="en-US" b="0" u="none" baseline="0" dirty="0" smtClean="0"/>
              <a:t> for Co-Morbid Mental Illness. </a:t>
            </a:r>
            <a:r>
              <a:rPr lang="en-US" b="0" i="1" u="none" baseline="0" dirty="0" smtClean="0"/>
              <a:t>PLOS Medicine</a:t>
            </a:r>
            <a:r>
              <a:rPr lang="en-US" b="0" i="0" u="none" baseline="0" dirty="0" smtClean="0"/>
              <a:t>, </a:t>
            </a:r>
            <a:r>
              <a:rPr lang="en-US" b="0" i="1" u="none" baseline="0" dirty="0" smtClean="0"/>
              <a:t>10(5)</a:t>
            </a:r>
            <a:r>
              <a:rPr lang="en-US" b="0" i="0" u="none" baseline="0" dirty="0" smtClean="0"/>
              <a:t>, 1-5. </a:t>
            </a:r>
            <a:endParaRPr lang="en-US" b="0"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134</a:t>
            </a:fld>
            <a:endParaRPr lang="en-US"/>
          </a:p>
        </p:txBody>
      </p:sp>
    </p:spTree>
    <p:extLst>
      <p:ext uri="{BB962C8B-B14F-4D97-AF65-F5344CB8AC3E}">
        <p14:creationId xmlns:p14="http://schemas.microsoft.com/office/powerpoint/2010/main" val="22868701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From the </a:t>
            </a:r>
            <a:r>
              <a:rPr lang="en-US" dirty="0" err="1" smtClean="0"/>
              <a:t>Kaaya</a:t>
            </a:r>
            <a:r>
              <a:rPr lang="en-US" dirty="0" smtClean="0"/>
              <a:t> et</a:t>
            </a:r>
            <a:r>
              <a:rPr lang="en-US" baseline="0" dirty="0" smtClean="0"/>
              <a:t> al study referenced on the previous slide, there are four specific recommendations for organizational development of capacity to meet the challenges of integration presented by individuals diagnosed with HIV, mental health issues, and substance use issues. The first recommendation is to use a life course approach in conceptualization and treatment intervention. This includes, intervening early; if individuals can be screened for mental, physical, and behavioral health issues regularly, the possibility of earlier detection before significant impairments or exacerbation of impairments occurs is higher. Earlier intervention may reduce the effects of HAND and improve or maintain cognitive functioning. Antiretroviral treatments are beneficial in minimizing these neurocognitive declines. </a:t>
            </a:r>
          </a:p>
          <a:p>
            <a:endParaRPr lang="en-US" baseline="0" dirty="0" smtClean="0"/>
          </a:p>
          <a:p>
            <a:r>
              <a:rPr lang="en-US" b="1" dirty="0" smtClean="0"/>
              <a:t>Additional Information for Trainers: </a:t>
            </a:r>
            <a:r>
              <a:rPr lang="en-US" dirty="0" smtClean="0"/>
              <a:t>PMTCT – Prevention of Mother-to-Child Transmission is a curriculum</a:t>
            </a:r>
            <a:r>
              <a:rPr lang="en-US" baseline="0" dirty="0" smtClean="0"/>
              <a:t> for healthcare providers to begin to reduce risk of transmission of HIV from mother to child. This type of transmission is referred to as </a:t>
            </a:r>
            <a:r>
              <a:rPr lang="en-US" b="1" baseline="0" dirty="0" smtClean="0"/>
              <a:t>vertical </a:t>
            </a:r>
            <a:r>
              <a:rPr lang="en-US" b="0" baseline="0" dirty="0" smtClean="0"/>
              <a:t>transmission, whereas </a:t>
            </a:r>
            <a:r>
              <a:rPr lang="en-US" b="1" baseline="0" dirty="0" smtClean="0"/>
              <a:t>horizontal </a:t>
            </a:r>
            <a:r>
              <a:rPr lang="en-US" b="0" baseline="0" dirty="0" smtClean="0"/>
              <a:t>transmission is any method of transmission between individuals of the a similar generation through transmission of bodily fluids(rather than from one generation to the next as in a parent-child relationship). </a:t>
            </a:r>
          </a:p>
          <a:p>
            <a:endParaRPr lang="en-US" b="0" baseline="0" dirty="0" smtClean="0"/>
          </a:p>
          <a:p>
            <a:r>
              <a:rPr lang="en-US" b="0" u="sng" baseline="0"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err="1" smtClean="0"/>
              <a:t>Kaaya</a:t>
            </a:r>
            <a:r>
              <a:rPr lang="en-US" b="0" u="none" dirty="0" smtClean="0"/>
              <a:t>, S., </a:t>
            </a:r>
            <a:r>
              <a:rPr lang="en-US" b="0" u="none" dirty="0" err="1" smtClean="0"/>
              <a:t>Eutache</a:t>
            </a:r>
            <a:r>
              <a:rPr lang="en-US" b="0" u="none" dirty="0" smtClean="0"/>
              <a:t>, E.,</a:t>
            </a:r>
            <a:r>
              <a:rPr lang="en-US" b="0" u="none" baseline="0" dirty="0" smtClean="0"/>
              <a:t> </a:t>
            </a:r>
            <a:r>
              <a:rPr lang="en-US" b="0" u="none" baseline="0" dirty="0" err="1" smtClean="0"/>
              <a:t>Lapidos-Salaiz</a:t>
            </a:r>
            <a:r>
              <a:rPr lang="en-US" b="0" u="none" baseline="0" dirty="0" smtClean="0"/>
              <a:t>, I., </a:t>
            </a:r>
            <a:r>
              <a:rPr lang="en-US" b="0" u="none" baseline="0" dirty="0" err="1" smtClean="0"/>
              <a:t>Musisi</a:t>
            </a:r>
            <a:r>
              <a:rPr lang="en-US" b="0" u="none" baseline="0" dirty="0" smtClean="0"/>
              <a:t>, S., </a:t>
            </a:r>
            <a:r>
              <a:rPr lang="en-US" b="0" u="none" baseline="0" dirty="0" err="1" smtClean="0"/>
              <a:t>Psaros</a:t>
            </a:r>
            <a:r>
              <a:rPr lang="en-US" b="0" u="none" baseline="0" dirty="0" smtClean="0"/>
              <a:t>, C. &amp; </a:t>
            </a:r>
            <a:r>
              <a:rPr lang="en-US" b="0" u="none" baseline="0" dirty="0" err="1" smtClean="0"/>
              <a:t>Wissow</a:t>
            </a:r>
            <a:r>
              <a:rPr lang="en-US" b="0" u="none" baseline="0" dirty="0" smtClean="0"/>
              <a:t>, L.. (2013). Grand Challenges: Improving HIV Treatment Outcomes by Integrating </a:t>
            </a:r>
            <a:r>
              <a:rPr lang="en-US" b="0" u="none" baseline="0" dirty="0" err="1" smtClean="0"/>
              <a:t>Intervetions</a:t>
            </a:r>
            <a:r>
              <a:rPr lang="en-US" b="0" u="none" baseline="0" dirty="0" smtClean="0"/>
              <a:t> for Co-Morbid Mental Illness. </a:t>
            </a:r>
            <a:r>
              <a:rPr lang="en-US" b="0" i="1" u="none" baseline="0" dirty="0" smtClean="0"/>
              <a:t>PLOS Medicine</a:t>
            </a:r>
            <a:r>
              <a:rPr lang="en-US" b="0" i="0" u="none" baseline="0" dirty="0" smtClean="0"/>
              <a:t>, </a:t>
            </a:r>
            <a:r>
              <a:rPr lang="en-US" b="0" i="1" u="none" baseline="0" dirty="0" smtClean="0"/>
              <a:t>10(5)</a:t>
            </a:r>
            <a:r>
              <a:rPr lang="en-US" b="0" i="0" u="none" baseline="0" dirty="0" smtClean="0"/>
              <a:t>, 1-5. </a:t>
            </a:r>
            <a:endParaRPr lang="en-US" b="0" u="sng"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135</a:t>
            </a:fld>
            <a:endParaRPr lang="en-US"/>
          </a:p>
        </p:txBody>
      </p:sp>
    </p:spTree>
    <p:extLst>
      <p:ext uri="{BB962C8B-B14F-4D97-AF65-F5344CB8AC3E}">
        <p14:creationId xmlns:p14="http://schemas.microsoft.com/office/powerpoint/2010/main" val="2998504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dirty="0" smtClean="0"/>
              <a:t>From the </a:t>
            </a:r>
            <a:r>
              <a:rPr lang="en-US" dirty="0" err="1" smtClean="0"/>
              <a:t>Kaaya</a:t>
            </a:r>
            <a:r>
              <a:rPr lang="en-US" dirty="0" smtClean="0"/>
              <a:t> et</a:t>
            </a:r>
            <a:r>
              <a:rPr lang="en-US" baseline="0" dirty="0" smtClean="0"/>
              <a:t> al study referenced on the previous slide, there are four specific recommendations for organizational development of capacity to meet the challenges of integration presented by individuals diagnosed with HIV, mental health issues, and substance use issues. The second recommendation is to use evidence-based treatment interventions. Cognitive-behavioral based treatment interventions that have strong evidence supporting their use with “triply” diagnosed populations can be accessible to multiple disciplines and levels of experience among providers at an organization. Screening, brief intervention and referral to treatment services act as a harm reduction model for alcohol use and can increase opportunities for on-going screening and assessment of progress in treatment. </a:t>
            </a:r>
            <a:endParaRPr lang="en-US" dirty="0" smtClean="0"/>
          </a:p>
          <a:p>
            <a:endParaRPr lang="en-US" dirty="0" smtClean="0"/>
          </a:p>
          <a:p>
            <a:r>
              <a:rPr lang="en-US" b="1" dirty="0" smtClean="0"/>
              <a:t>Additional Information</a:t>
            </a:r>
            <a:r>
              <a:rPr lang="en-US" b="1" baseline="0" dirty="0" smtClean="0"/>
              <a:t> for Trainers:</a:t>
            </a:r>
            <a:r>
              <a:rPr lang="en-US" b="0" baseline="0" dirty="0" smtClean="0"/>
              <a:t> The following acronyms represent evidence-based treatments that are manualized or brief interventions that have demonstrated efficacy with reducing substance use and depressive symptoms as well as enhancing motivation or coping skills. </a:t>
            </a:r>
            <a:endParaRPr lang="en-US" b="1" dirty="0" smtClean="0"/>
          </a:p>
          <a:p>
            <a:r>
              <a:rPr lang="en-US" dirty="0" smtClean="0"/>
              <a:t>CBT – cognitive-behavioral</a:t>
            </a:r>
            <a:r>
              <a:rPr lang="en-US" baseline="0" dirty="0" smtClean="0"/>
              <a:t> therapy</a:t>
            </a:r>
          </a:p>
          <a:p>
            <a:r>
              <a:rPr lang="en-US" baseline="0" dirty="0" smtClean="0"/>
              <a:t>IPT – interpersonal therapy</a:t>
            </a:r>
          </a:p>
          <a:p>
            <a:r>
              <a:rPr lang="en-US" baseline="0" dirty="0" smtClean="0"/>
              <a:t>SPT – supportive psychotherapy</a:t>
            </a:r>
          </a:p>
          <a:p>
            <a:r>
              <a:rPr lang="en-US" baseline="0" dirty="0" smtClean="0"/>
              <a:t>SBIRT – screening, brief intervention, and referral to treatment </a:t>
            </a:r>
          </a:p>
          <a:p>
            <a:endParaRPr lang="en-US" baseline="0" dirty="0" smtClean="0"/>
          </a:p>
          <a:p>
            <a:r>
              <a:rPr lang="en-US" b="0" u="sng" baseline="0"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err="1" smtClean="0"/>
              <a:t>Kaaya</a:t>
            </a:r>
            <a:r>
              <a:rPr lang="en-US" b="0" u="none" dirty="0" smtClean="0"/>
              <a:t>, S., </a:t>
            </a:r>
            <a:r>
              <a:rPr lang="en-US" b="0" u="none" dirty="0" err="1" smtClean="0"/>
              <a:t>Eutache</a:t>
            </a:r>
            <a:r>
              <a:rPr lang="en-US" b="0" u="none" dirty="0" smtClean="0"/>
              <a:t>, E.,</a:t>
            </a:r>
            <a:r>
              <a:rPr lang="en-US" b="0" u="none" baseline="0" dirty="0" smtClean="0"/>
              <a:t> </a:t>
            </a:r>
            <a:r>
              <a:rPr lang="en-US" b="0" u="none" baseline="0" dirty="0" err="1" smtClean="0"/>
              <a:t>Lapidos-Salaiz</a:t>
            </a:r>
            <a:r>
              <a:rPr lang="en-US" b="0" u="none" baseline="0" dirty="0" smtClean="0"/>
              <a:t>, I., </a:t>
            </a:r>
            <a:r>
              <a:rPr lang="en-US" b="0" u="none" baseline="0" dirty="0" err="1" smtClean="0"/>
              <a:t>Musisi</a:t>
            </a:r>
            <a:r>
              <a:rPr lang="en-US" b="0" u="none" baseline="0" dirty="0" smtClean="0"/>
              <a:t>, S., </a:t>
            </a:r>
            <a:r>
              <a:rPr lang="en-US" b="0" u="none" baseline="0" dirty="0" err="1" smtClean="0"/>
              <a:t>Psaros</a:t>
            </a:r>
            <a:r>
              <a:rPr lang="en-US" b="0" u="none" baseline="0" dirty="0" smtClean="0"/>
              <a:t>, C. &amp; </a:t>
            </a:r>
            <a:r>
              <a:rPr lang="en-US" b="0" u="none" baseline="0" dirty="0" err="1" smtClean="0"/>
              <a:t>Wissow</a:t>
            </a:r>
            <a:r>
              <a:rPr lang="en-US" b="0" u="none" baseline="0" dirty="0" smtClean="0"/>
              <a:t>, L.. (2013). Grand Challenges: Improving HIV Treatment Outcomes by Integrating </a:t>
            </a:r>
            <a:r>
              <a:rPr lang="en-US" b="0" u="none" baseline="0" dirty="0" err="1" smtClean="0"/>
              <a:t>Intervetions</a:t>
            </a:r>
            <a:r>
              <a:rPr lang="en-US" b="0" u="none" baseline="0" dirty="0" smtClean="0"/>
              <a:t> for Co-Morbid Mental Illness. </a:t>
            </a:r>
            <a:r>
              <a:rPr lang="en-US" b="0" i="1" u="none" baseline="0" dirty="0" smtClean="0"/>
              <a:t>PLOS Medicine</a:t>
            </a:r>
            <a:r>
              <a:rPr lang="en-US" b="0" i="0" u="none" baseline="0" dirty="0" smtClean="0"/>
              <a:t>, </a:t>
            </a:r>
            <a:r>
              <a:rPr lang="en-US" b="0" i="1" u="none" baseline="0" dirty="0" smtClean="0"/>
              <a:t>10(5)</a:t>
            </a:r>
            <a:r>
              <a:rPr lang="en-US" b="0" i="0" u="none" baseline="0" dirty="0" smtClean="0"/>
              <a:t>, 1-5. </a:t>
            </a:r>
            <a:endParaRPr lang="en-US" b="0" u="sng"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136</a:t>
            </a:fld>
            <a:endParaRPr lang="en-US"/>
          </a:p>
        </p:txBody>
      </p:sp>
    </p:spTree>
    <p:extLst>
      <p:ext uri="{BB962C8B-B14F-4D97-AF65-F5344CB8AC3E}">
        <p14:creationId xmlns:p14="http://schemas.microsoft.com/office/powerpoint/2010/main" val="7228363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From the </a:t>
            </a:r>
            <a:r>
              <a:rPr lang="en-US" dirty="0" err="1" smtClean="0"/>
              <a:t>Kaaya</a:t>
            </a:r>
            <a:r>
              <a:rPr lang="en-US" dirty="0" smtClean="0"/>
              <a:t> et</a:t>
            </a:r>
            <a:r>
              <a:rPr lang="en-US" baseline="0" dirty="0" smtClean="0"/>
              <a:t> al study referenced on the previous slide, there are four specific recommendations for organizational development of capacity to meet the challenges of integration presented by individuals diagnosed with HIV, mental health issues, and substance use issues. The third recommendation is to understand the way in which the environment influences recovery and health. A comprehensive assessment examining biopsychosocial factors related to mental health, substance use, and health-related behaviors can provide information about the way in which daily life stressors influence the individual and family’s ability to manage symptoms. An emphasis on integrated, multidisciplinary approaches to care enhances ART adherence and improves treatment outcomes. </a:t>
            </a:r>
          </a:p>
          <a:p>
            <a:endParaRPr lang="en-US" baseline="0" dirty="0" smtClean="0"/>
          </a:p>
          <a:p>
            <a:r>
              <a:rPr lang="en-US" dirty="0" smtClean="0"/>
              <a:t>Project TALC – Teens</a:t>
            </a:r>
            <a:r>
              <a:rPr lang="en-US" baseline="0" dirty="0" smtClean="0"/>
              <a:t> and Adults Learning to Communicate is a modular approach to enhancing communication between caregivers/adults with HIV or AIDS and teens living with adults who have HIV or AIDS. Enrollment in the curriculum resulted in reduced HIV/AIDS-related stigma. </a:t>
            </a:r>
          </a:p>
          <a:p>
            <a:endParaRPr lang="en-US" baseline="0" dirty="0" smtClean="0"/>
          </a:p>
          <a:p>
            <a:r>
              <a:rPr lang="en-US" b="0" u="sng" baseline="0"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err="1" smtClean="0"/>
              <a:t>Kaaya</a:t>
            </a:r>
            <a:r>
              <a:rPr lang="en-US" b="0" u="none" dirty="0" smtClean="0"/>
              <a:t>, S., </a:t>
            </a:r>
            <a:r>
              <a:rPr lang="en-US" b="0" u="none" dirty="0" err="1" smtClean="0"/>
              <a:t>Eutache</a:t>
            </a:r>
            <a:r>
              <a:rPr lang="en-US" b="0" u="none" dirty="0" smtClean="0"/>
              <a:t>, E.,</a:t>
            </a:r>
            <a:r>
              <a:rPr lang="en-US" b="0" u="none" baseline="0" dirty="0" smtClean="0"/>
              <a:t> </a:t>
            </a:r>
            <a:r>
              <a:rPr lang="en-US" b="0" u="none" baseline="0" dirty="0" err="1" smtClean="0"/>
              <a:t>Lapidos-Salaiz</a:t>
            </a:r>
            <a:r>
              <a:rPr lang="en-US" b="0" u="none" baseline="0" dirty="0" smtClean="0"/>
              <a:t>, I., </a:t>
            </a:r>
            <a:r>
              <a:rPr lang="en-US" b="0" u="none" baseline="0" dirty="0" err="1" smtClean="0"/>
              <a:t>Musisi</a:t>
            </a:r>
            <a:r>
              <a:rPr lang="en-US" b="0" u="none" baseline="0" dirty="0" smtClean="0"/>
              <a:t>, S., </a:t>
            </a:r>
            <a:r>
              <a:rPr lang="en-US" b="0" u="none" baseline="0" dirty="0" err="1" smtClean="0"/>
              <a:t>Psaros</a:t>
            </a:r>
            <a:r>
              <a:rPr lang="en-US" b="0" u="none" baseline="0" dirty="0" smtClean="0"/>
              <a:t>, C. &amp; </a:t>
            </a:r>
            <a:r>
              <a:rPr lang="en-US" b="0" u="none" baseline="0" dirty="0" err="1" smtClean="0"/>
              <a:t>Wissow</a:t>
            </a:r>
            <a:r>
              <a:rPr lang="en-US" b="0" u="none" baseline="0" dirty="0" smtClean="0"/>
              <a:t>, L.. (2013). Grand Challenges: Improving HIV Treatment Outcomes by Integrating </a:t>
            </a:r>
            <a:r>
              <a:rPr lang="en-US" b="0" u="none" baseline="0" dirty="0" err="1" smtClean="0"/>
              <a:t>Intervetions</a:t>
            </a:r>
            <a:r>
              <a:rPr lang="en-US" b="0" u="none" baseline="0" dirty="0" smtClean="0"/>
              <a:t> for Co-Morbid Mental Illness. </a:t>
            </a:r>
            <a:r>
              <a:rPr lang="en-US" b="0" i="1" u="none" baseline="0" dirty="0" smtClean="0"/>
              <a:t>PLOS Medicine</a:t>
            </a:r>
            <a:r>
              <a:rPr lang="en-US" b="0" i="0" u="none" baseline="0" dirty="0" smtClean="0"/>
              <a:t>, </a:t>
            </a:r>
            <a:r>
              <a:rPr lang="en-US" b="0" i="1" u="none" baseline="0" dirty="0" smtClean="0"/>
              <a:t>10(5)</a:t>
            </a:r>
            <a:r>
              <a:rPr lang="en-US" b="0" i="0" u="none" baseline="0" dirty="0" smtClean="0"/>
              <a:t>, 1-5. </a:t>
            </a:r>
            <a:endParaRPr lang="en-US" b="0" u="sng"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137</a:t>
            </a:fld>
            <a:endParaRPr lang="en-US"/>
          </a:p>
        </p:txBody>
      </p:sp>
    </p:spTree>
    <p:extLst>
      <p:ext uri="{BB962C8B-B14F-4D97-AF65-F5344CB8AC3E}">
        <p14:creationId xmlns:p14="http://schemas.microsoft.com/office/powerpoint/2010/main" val="24369792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From the </a:t>
            </a:r>
            <a:r>
              <a:rPr lang="en-US" dirty="0" err="1" smtClean="0"/>
              <a:t>Kaaya</a:t>
            </a:r>
            <a:r>
              <a:rPr lang="en-US" dirty="0" smtClean="0"/>
              <a:t> et</a:t>
            </a:r>
            <a:r>
              <a:rPr lang="en-US" baseline="0" dirty="0" smtClean="0"/>
              <a:t> al study referenced on the previous slide, there are four specific recommendations for organizational development of capacity to meet the challenges of integration presented by individuals diagnosed with HIV, mental health issues, and substance use issues. The fourth recommendation is to consider system-wide approaches to integrated treatment, This includes the recognition that most people will tend to seek care or access care as a result of physical impairments resulting from chronic illnesses rather than psychological reasons. However, the onset of a mental disorder may place the individual at risk of developing a medical condition or exacerbating an existing medical condition. While resources for treatment of co-occurring mental health/substance use and HIV conditions can be expensive or difficult to find, integrating services at all points of access, even if just for screening and referral, can maximize opportunities for engagement, education, and early identification. </a:t>
            </a:r>
          </a:p>
          <a:p>
            <a:endParaRPr lang="en-US" baseline="0" dirty="0" smtClean="0"/>
          </a:p>
          <a:p>
            <a:r>
              <a:rPr lang="en-US" b="0" u="sng" baseline="0"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err="1" smtClean="0"/>
              <a:t>Kaaya</a:t>
            </a:r>
            <a:r>
              <a:rPr lang="en-US" b="0" u="none" dirty="0" smtClean="0"/>
              <a:t>, S., </a:t>
            </a:r>
            <a:r>
              <a:rPr lang="en-US" b="0" u="none" dirty="0" err="1" smtClean="0"/>
              <a:t>Eutache</a:t>
            </a:r>
            <a:r>
              <a:rPr lang="en-US" b="0" u="none" dirty="0" smtClean="0"/>
              <a:t>, E.,</a:t>
            </a:r>
            <a:r>
              <a:rPr lang="en-US" b="0" u="none" baseline="0" dirty="0" smtClean="0"/>
              <a:t> </a:t>
            </a:r>
            <a:r>
              <a:rPr lang="en-US" b="0" u="none" baseline="0" dirty="0" err="1" smtClean="0"/>
              <a:t>Lapidos-Salaiz</a:t>
            </a:r>
            <a:r>
              <a:rPr lang="en-US" b="0" u="none" baseline="0" dirty="0" smtClean="0"/>
              <a:t>, I., </a:t>
            </a:r>
            <a:r>
              <a:rPr lang="en-US" b="0" u="none" baseline="0" dirty="0" err="1" smtClean="0"/>
              <a:t>Musisi</a:t>
            </a:r>
            <a:r>
              <a:rPr lang="en-US" b="0" u="none" baseline="0" dirty="0" smtClean="0"/>
              <a:t>, S., </a:t>
            </a:r>
            <a:r>
              <a:rPr lang="en-US" b="0" u="none" baseline="0" dirty="0" err="1" smtClean="0"/>
              <a:t>Psaros</a:t>
            </a:r>
            <a:r>
              <a:rPr lang="en-US" b="0" u="none" baseline="0" dirty="0" smtClean="0"/>
              <a:t>, C. &amp; </a:t>
            </a:r>
            <a:r>
              <a:rPr lang="en-US" b="0" u="none" baseline="0" dirty="0" err="1" smtClean="0"/>
              <a:t>Wissow</a:t>
            </a:r>
            <a:r>
              <a:rPr lang="en-US" b="0" u="none" baseline="0" dirty="0" smtClean="0"/>
              <a:t>, L.. (2013). Grand Challenges: Improving HIV Treatment Outcomes by Integrating </a:t>
            </a:r>
            <a:r>
              <a:rPr lang="en-US" b="0" u="none" baseline="0" dirty="0" err="1" smtClean="0"/>
              <a:t>Intervetions</a:t>
            </a:r>
            <a:r>
              <a:rPr lang="en-US" b="0" u="none" baseline="0" dirty="0" smtClean="0"/>
              <a:t> for Co-Morbid Mental Illness. </a:t>
            </a:r>
            <a:r>
              <a:rPr lang="en-US" b="0" i="1" u="none" baseline="0" dirty="0" smtClean="0"/>
              <a:t>PLOS Medicine</a:t>
            </a:r>
            <a:r>
              <a:rPr lang="en-US" b="0" i="0" u="none" baseline="0" dirty="0" smtClean="0"/>
              <a:t>, </a:t>
            </a:r>
            <a:r>
              <a:rPr lang="en-US" b="0" i="1" u="none" baseline="0" dirty="0" smtClean="0"/>
              <a:t>10(5)</a:t>
            </a:r>
            <a:r>
              <a:rPr lang="en-US" b="0" i="0" u="none" baseline="0" dirty="0" smtClean="0"/>
              <a:t>, 1-5. </a:t>
            </a:r>
            <a:endParaRPr lang="en-US" b="0" u="sng"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138</a:t>
            </a:fld>
            <a:endParaRPr lang="en-US"/>
          </a:p>
        </p:txBody>
      </p:sp>
    </p:spTree>
    <p:extLst>
      <p:ext uri="{BB962C8B-B14F-4D97-AF65-F5344CB8AC3E}">
        <p14:creationId xmlns:p14="http://schemas.microsoft.com/office/powerpoint/2010/main" val="23176181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a:t>
            </a:r>
            <a:r>
              <a:rPr lang="en-US" baseline="0" dirty="0" smtClean="0"/>
              <a:t> is the same as Slide 14. It is presented again at this point in the presentation in order to remind participants that the distinction between medications and drugs is important and the way in which providers use language can enhance motivation and assist understanding.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139</a:t>
            </a:fld>
            <a:endParaRPr lang="en-US"/>
          </a:p>
        </p:txBody>
      </p:sp>
    </p:spTree>
    <p:extLst>
      <p:ext uri="{BB962C8B-B14F-4D97-AF65-F5344CB8AC3E}">
        <p14:creationId xmlns:p14="http://schemas.microsoft.com/office/powerpoint/2010/main" val="42619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Present the information</a:t>
            </a:r>
            <a:r>
              <a:rPr lang="en-US" baseline="0" dirty="0" smtClean="0"/>
              <a:t> in the two boxes, distinguishing between the term drugs (substances that make people feel good but can also make it difficult to manage mental health) and medications (useful and effective tools for reducing symptoms and preventing relapse). Ask the audience why this distinction is important.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a:t>
            </a:fld>
            <a:endParaRPr lang="en-US"/>
          </a:p>
        </p:txBody>
      </p:sp>
    </p:spTree>
    <p:extLst>
      <p:ext uri="{BB962C8B-B14F-4D97-AF65-F5344CB8AC3E}">
        <p14:creationId xmlns:p14="http://schemas.microsoft.com/office/powerpoint/2010/main" val="25584051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As a continuation of the previous slide, the</a:t>
            </a:r>
            <a:r>
              <a:rPr lang="en-US" baseline="0" dirty="0" smtClean="0"/>
              <a:t> way in which language is used can act as a motivational strategy to increase medication compliance. MI-based brief interventions can be useful, particularly among non-injection drug use HIV-positive individuals. A longer timeframe for intervention may be required to create substantial change for individuals injecting drugs. Motivational techniques can also be useful in reducing experiences of agitation, apathy, irritability, anxiety, and depression among older individuals diagnosed with HIV. The opportunity to listen for “change talk” means being able to hear what the individual is saying, identify their own self-identified values and incorporate that into an intervention. </a:t>
            </a:r>
          </a:p>
          <a:p>
            <a:endParaRPr lang="en-US" baseline="0" dirty="0" smtClean="0"/>
          </a:p>
          <a:p>
            <a:r>
              <a:rPr lang="en-US" u="sng" baseline="0" dirty="0" smtClean="0"/>
              <a:t>REFERENCES:</a:t>
            </a:r>
            <a:endParaRPr lang="en-US" dirty="0" smtClean="0"/>
          </a:p>
          <a:p>
            <a:r>
              <a:rPr lang="en-US" dirty="0" err="1" smtClean="0"/>
              <a:t>Aharonovich</a:t>
            </a:r>
            <a:r>
              <a:rPr lang="en-US" dirty="0" smtClean="0"/>
              <a:t>, E., </a:t>
            </a:r>
            <a:r>
              <a:rPr lang="en-US" dirty="0" err="1" smtClean="0"/>
              <a:t>Sarvet</a:t>
            </a:r>
            <a:r>
              <a:rPr lang="en-US" dirty="0" smtClean="0"/>
              <a:t>,</a:t>
            </a:r>
            <a:r>
              <a:rPr lang="en-US" baseline="0" dirty="0" smtClean="0"/>
              <a:t> A.</a:t>
            </a:r>
            <a:r>
              <a:rPr lang="en-US" dirty="0" smtClean="0"/>
              <a:t>, </a:t>
            </a:r>
            <a:r>
              <a:rPr lang="en-US" dirty="0" err="1" smtClean="0"/>
              <a:t>Stohl</a:t>
            </a:r>
            <a:r>
              <a:rPr lang="en-US" dirty="0" smtClean="0"/>
              <a:t>, M., </a:t>
            </a:r>
            <a:r>
              <a:rPr lang="en-US" dirty="0" err="1" smtClean="0"/>
              <a:t>DesJarlais</a:t>
            </a:r>
            <a:r>
              <a:rPr lang="en-US" dirty="0" smtClean="0"/>
              <a:t>, D., </a:t>
            </a:r>
            <a:r>
              <a:rPr lang="en-US" dirty="0" err="1" smtClean="0"/>
              <a:t>Tross</a:t>
            </a:r>
            <a:r>
              <a:rPr lang="en-US" dirty="0" smtClean="0"/>
              <a:t>, S., et al.</a:t>
            </a:r>
            <a:r>
              <a:rPr lang="en-US" baseline="0" dirty="0" smtClean="0"/>
              <a:t> (2017). </a:t>
            </a:r>
            <a:r>
              <a:rPr lang="en-US" dirty="0" smtClean="0"/>
              <a:t>Reducing non-injection drug use in HIV primary care: A randomized trial of brief motivational interviewing, with and without </a:t>
            </a:r>
            <a:r>
              <a:rPr lang="en-US" dirty="0" err="1" smtClean="0"/>
              <a:t>HealthCall</a:t>
            </a:r>
            <a:r>
              <a:rPr lang="en-US" dirty="0" smtClean="0"/>
              <a:t>, a technology-based enhancement. </a:t>
            </a:r>
            <a:r>
              <a:rPr lang="en-US" i="1" dirty="0" smtClean="0"/>
              <a:t>Journal of Substance</a:t>
            </a:r>
            <a:r>
              <a:rPr lang="en-US" i="1" baseline="0" dirty="0" smtClean="0"/>
              <a:t> Abuse Treatment, 74, </a:t>
            </a:r>
            <a:r>
              <a:rPr lang="en-US" baseline="0" dirty="0" smtClean="0"/>
              <a:t>71-79.</a:t>
            </a:r>
          </a:p>
          <a:p>
            <a:endParaRPr lang="en-US" baseline="0" dirty="0" smtClean="0"/>
          </a:p>
          <a:p>
            <a:r>
              <a:rPr lang="en-US" baseline="0" dirty="0" smtClean="0"/>
              <a:t>Milanini, B., </a:t>
            </a:r>
            <a:r>
              <a:rPr lang="en-US" baseline="0" dirty="0" err="1" smtClean="0"/>
              <a:t>Catella</a:t>
            </a:r>
            <a:r>
              <a:rPr lang="en-US" baseline="0" dirty="0" smtClean="0"/>
              <a:t>, S., </a:t>
            </a:r>
            <a:r>
              <a:rPr lang="en-US" baseline="0" dirty="0" err="1" smtClean="0"/>
              <a:t>Perkovich</a:t>
            </a:r>
            <a:r>
              <a:rPr lang="en-US" baseline="0" dirty="0" smtClean="0"/>
              <a:t>, B., </a:t>
            </a:r>
            <a:r>
              <a:rPr lang="en-US" baseline="0" dirty="0" err="1" smtClean="0"/>
              <a:t>Esmaeili-Firidouni</a:t>
            </a:r>
            <a:r>
              <a:rPr lang="en-US" baseline="0" dirty="0" smtClean="0"/>
              <a:t>, P., </a:t>
            </a:r>
            <a:r>
              <a:rPr lang="en-US" baseline="0" dirty="0" err="1" smtClean="0"/>
              <a:t>Wendelken</a:t>
            </a:r>
            <a:r>
              <a:rPr lang="en-US" baseline="0" dirty="0" smtClean="0"/>
              <a:t>, L., et al. (2017). Psychiatric symptom burden in older people living with HIV with and without cognitive impairment: the UCSF HIV over 60 cohort study. </a:t>
            </a:r>
            <a:r>
              <a:rPr lang="en-US" i="1" baseline="0" dirty="0" smtClean="0"/>
              <a:t>AIDS Care, 29(9)</a:t>
            </a:r>
            <a:r>
              <a:rPr lang="en-US" i="0" baseline="0" dirty="0" smtClean="0"/>
              <a:t>, 1178-1185.</a:t>
            </a:r>
            <a:endParaRPr lang="en-US" i="1"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140</a:t>
            </a:fld>
            <a:endParaRPr lang="en-US">
              <a:solidFill>
                <a:prstClr val="black"/>
              </a:solidFill>
              <a:latin typeface="Calibri" panose="020F0502020204030204"/>
            </a:endParaRPr>
          </a:p>
        </p:txBody>
      </p:sp>
    </p:spTree>
    <p:extLst>
      <p:ext uri="{BB962C8B-B14F-4D97-AF65-F5344CB8AC3E}">
        <p14:creationId xmlns:p14="http://schemas.microsoft.com/office/powerpoint/2010/main" val="40706111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When talking to client about their medication</a:t>
            </a:r>
            <a:r>
              <a:rPr lang="en-US" baseline="0" dirty="0" smtClean="0"/>
              <a:t> adherence, use open-ended questions when able to determine whether or not the individual recognizes having acted differently when missing doses or to determine whether missed doses were related to substance use/relapse. It may be useful to help the client identify reasons as to why they were unable to take medications to develop insight around medication adherence. When asking questions, it is important to ask without judgement. Two useful questions to ask are: “how many doses did you miss”; and “why did you miss doses?” In asking these questions, it is essential to talk to the client during the first session in which medication is identified as an important goal about the reason a provider might be asking these questions. Without establishing the purpose behind these questions, they can easily be construed as judgmental, even if the provider is intending to ask them without judgment. Let the client know ahead of time that these questions will always be asked because people miss doses, but just because doses are missed does not mean it will not be discussed in the hopes of coming up with coping mechanisms and organizational strategies to prevent missed doses in the future.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141</a:t>
            </a:fld>
            <a:endParaRPr lang="en-US"/>
          </a:p>
        </p:txBody>
      </p:sp>
    </p:spTree>
    <p:extLst>
      <p:ext uri="{BB962C8B-B14F-4D97-AF65-F5344CB8AC3E}">
        <p14:creationId xmlns:p14="http://schemas.microsoft.com/office/powerpoint/2010/main" val="157951335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r>
              <a:rPr lang="en-US" b="1" baseline="0" dirty="0" smtClean="0"/>
              <a:t> </a:t>
            </a:r>
            <a:r>
              <a:rPr lang="en-US" dirty="0" smtClean="0"/>
              <a:t>If</a:t>
            </a:r>
            <a:r>
              <a:rPr lang="en-US" baseline="0" dirty="0" smtClean="0"/>
              <a:t> a client admits to not taking a medication, a few strategies for continuing the conversation include acknowledging that they have a right to choose NOT to take their medication and that it is, ultimately, their choice whether or not they decide to take the medication; talk about the pros and cons of medication use; what is the individual getting out of using medication versus not using medication. As a provider, never accept “I just don’t like pills.” This is an opportunity to focus on developing an intervention that could help the client identify a reason for such an important decision.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142</a:t>
            </a:fld>
            <a:endParaRPr lang="en-US"/>
          </a:p>
        </p:txBody>
      </p:sp>
    </p:spTree>
    <p:extLst>
      <p:ext uri="{BB962C8B-B14F-4D97-AF65-F5344CB8AC3E}">
        <p14:creationId xmlns:p14="http://schemas.microsoft.com/office/powerpoint/2010/main" val="13068690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Conduct a group activity based</a:t>
            </a:r>
            <a:r>
              <a:rPr lang="en-US" baseline="0" dirty="0" smtClean="0"/>
              <a:t> on things clients may say as reasons for not taking a medication. Have training participants break into groups of 3-4 and discuss how they might address each of the phrases on the slide if a client were to give this as a reason for not taking medication. Debrief the activity by asking groups to share how they would address each of the phrases. </a:t>
            </a:r>
          </a:p>
          <a:p>
            <a:endParaRPr lang="en-US" baseline="0" dirty="0" smtClean="0"/>
          </a:p>
          <a:p>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143</a:t>
            </a:fld>
            <a:endParaRPr lang="en-US"/>
          </a:p>
        </p:txBody>
      </p:sp>
    </p:spTree>
    <p:extLst>
      <p:ext uri="{BB962C8B-B14F-4D97-AF65-F5344CB8AC3E}">
        <p14:creationId xmlns:p14="http://schemas.microsoft.com/office/powerpoint/2010/main" val="32647902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Some other</a:t>
            </a:r>
            <a:r>
              <a:rPr lang="en-US" baseline="0" dirty="0" smtClean="0"/>
              <a:t> education that you might be able to provide to clients to help them understand medication includes the fact that relapses decrease with consistent medication adherence. It can be useful for clients to know that medication administration or prescribing can be a process and different symptoms require different combinations of medications that may have to be modified or adjusted during an initial “trial-and-error” period and in on-going reassessment of treatment needs based on progress. Medications can also take time to start working, potentially up to a week or two of continuous use.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144</a:t>
            </a:fld>
            <a:endParaRPr lang="en-US"/>
          </a:p>
        </p:txBody>
      </p:sp>
    </p:spTree>
    <p:extLst>
      <p:ext uri="{BB962C8B-B14F-4D97-AF65-F5344CB8AC3E}">
        <p14:creationId xmlns:p14="http://schemas.microsoft.com/office/powerpoint/2010/main" val="37962313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Side effects</a:t>
            </a:r>
            <a:r>
              <a:rPr lang="en-US" baseline="0" dirty="0" smtClean="0"/>
              <a:t> may be part of the medication use. Some individuals experience side effects and others experience minimal side effects. The extent to which an individual may experience side effects depends on the medication being used and individual differences including age, weight, sex, metabolic rate and other medications. In general, the side effects are temporary but certain medications may carry risk of significant side effects (i.e. antidepressants and the potential for increased suicidality). Always talk to a doctor if experiencing side effects.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145</a:t>
            </a:fld>
            <a:endParaRPr lang="en-US"/>
          </a:p>
        </p:txBody>
      </p:sp>
    </p:spTree>
    <p:extLst>
      <p:ext uri="{BB962C8B-B14F-4D97-AF65-F5344CB8AC3E}">
        <p14:creationId xmlns:p14="http://schemas.microsoft.com/office/powerpoint/2010/main" val="2587386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A useful tool may be</a:t>
            </a:r>
            <a:r>
              <a:rPr lang="en-US" baseline="0" dirty="0" smtClean="0"/>
              <a:t> for the client or client and provider to write down side effects as they occur. Keeping a log of different medications and the class of medications helps to organize the client’s medication adherence as well as provide the counselor with a list of how the client is experiencing different medications. Consider, ahead of time, questions that need to be asked to doctors in order for the client to adequately advocate for themselves and have any concerns addressed in the meeting with the doctor. </a:t>
            </a:r>
          </a:p>
          <a:p>
            <a:endParaRPr lang="en-US" baseline="0" dirty="0" smtClean="0"/>
          </a:p>
          <a:p>
            <a:r>
              <a:rPr lang="en-US" u="sng" baseline="0" dirty="0" smtClean="0"/>
              <a:t>REFERENCE:</a:t>
            </a:r>
            <a:endParaRPr lang="en-US" u="none" baseline="0" dirty="0" smtClean="0"/>
          </a:p>
          <a:p>
            <a:r>
              <a:rPr lang="en-US" sz="1200" b="0" i="0" kern="1200" dirty="0" smtClean="0">
                <a:solidFill>
                  <a:schemeClr val="tx1"/>
                </a:solidFill>
                <a:effectLst/>
                <a:latin typeface="+mn-lt"/>
                <a:ea typeface="+mn-ea"/>
                <a:cs typeface="+mn-cs"/>
              </a:rPr>
              <a:t>Illness Management and Recovery : Evidence-Based Practices KIT. (2009). </a:t>
            </a:r>
            <a:r>
              <a:rPr lang="en-US" sz="1200" b="0" i="1" kern="1200" dirty="0" smtClean="0">
                <a:solidFill>
                  <a:schemeClr val="tx1"/>
                </a:solidFill>
                <a:effectLst/>
                <a:latin typeface="+mn-lt"/>
                <a:ea typeface="+mn-ea"/>
                <a:cs typeface="+mn-cs"/>
              </a:rPr>
              <a:t>U.S. Dept. of Health and Human Services, Substance Abuse and Mental Health Services Administration, Center for Mental Health Services, Rockville, MD.</a:t>
            </a:r>
            <a:endParaRPr lang="en-US"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146</a:t>
            </a:fld>
            <a:endParaRPr lang="en-US"/>
          </a:p>
        </p:txBody>
      </p:sp>
    </p:spTree>
    <p:extLst>
      <p:ext uri="{BB962C8B-B14F-4D97-AF65-F5344CB8AC3E}">
        <p14:creationId xmlns:p14="http://schemas.microsoft.com/office/powerpoint/2010/main" val="15001650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sz="1200" b="0" i="0" kern="1200" dirty="0" smtClean="0">
                <a:solidFill>
                  <a:schemeClr val="tx1"/>
                </a:solidFill>
                <a:effectLst/>
                <a:latin typeface="+mn-lt"/>
                <a:ea typeface="+mn-ea"/>
                <a:cs typeface="+mn-cs"/>
              </a:rPr>
              <a:t>This slide provides sample questions the client and counselor may want to consider in consultation with a doctor regarding side effects of medications. Ask the audience for other questions that might be useful for a client to consider prior to meeting with a doctor. Ask the audience to identify interventions or skills that client may be able to develop in order to ensure that there is a structured, organized method for keeping track of questions and remembering to ask them during a meeting with a doctor.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267426-30F7-461A-98C4-0FEBBBE27050}" type="slidenum">
              <a:rPr lang="en-US" smtClean="0"/>
              <a:t>147</a:t>
            </a:fld>
            <a:endParaRPr lang="en-US"/>
          </a:p>
        </p:txBody>
      </p:sp>
    </p:spTree>
    <p:extLst>
      <p:ext uri="{BB962C8B-B14F-4D97-AF65-F5344CB8AC3E}">
        <p14:creationId xmlns:p14="http://schemas.microsoft.com/office/powerpoint/2010/main" val="41044008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Remind</a:t>
            </a:r>
            <a:r>
              <a:rPr lang="en-US" baseline="0" dirty="0" smtClean="0"/>
              <a:t> and emphasize for participants that integrating multidisciplinary team members, including doctors, leads to improved outcomes in treatment. </a:t>
            </a:r>
          </a:p>
          <a:p>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148</a:t>
            </a:fld>
            <a:endParaRPr lang="en-US"/>
          </a:p>
        </p:txBody>
      </p:sp>
    </p:spTree>
    <p:extLst>
      <p:ext uri="{BB962C8B-B14F-4D97-AF65-F5344CB8AC3E}">
        <p14:creationId xmlns:p14="http://schemas.microsoft.com/office/powerpoint/2010/main" val="156295499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Consider ways to increase medication compliance, including developing a medication</a:t>
            </a:r>
            <a:r>
              <a:rPr lang="en-US" baseline="0" dirty="0" smtClean="0"/>
              <a:t> schedule that is simple to understand for the client. Make sure the schedule to take medications is embedded in the individual’s daily schedule at a consistent time and place. Identify opportunities for clear reminders or cues (i.e. putting an alarm in a client’s smartphone, putting post-it note reminders next to medication or near an item the client uses everyday like a toothbrush or television remote).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149</a:t>
            </a:fld>
            <a:endParaRPr lang="en-US"/>
          </a:p>
        </p:txBody>
      </p:sp>
    </p:spTree>
    <p:extLst>
      <p:ext uri="{BB962C8B-B14F-4D97-AF65-F5344CB8AC3E}">
        <p14:creationId xmlns:p14="http://schemas.microsoft.com/office/powerpoint/2010/main" val="4252896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are the major classes of psychotropic medications.</a:t>
            </a:r>
            <a:r>
              <a:rPr lang="en-US" baseline="0" dirty="0" smtClean="0"/>
              <a:t> Connect this information with the </a:t>
            </a:r>
            <a:r>
              <a:rPr lang="en-US" b="1" baseline="0" dirty="0" smtClean="0"/>
              <a:t>double-sided handout</a:t>
            </a:r>
            <a:r>
              <a:rPr lang="en-US" b="0" baseline="0" dirty="0" smtClean="0"/>
              <a:t> provided participants that provides a crosswalk from the brand name of a medication to the generic and vice versa. The reverse side provides a list of categories of medications, listing the generic name first and its corresponding brand name. This allows participants to become familiar with both terms during the training and serves as a reference tool following training. Generic names are listed first and recommended for use throughout the training in order to avoid conflict of interests.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15</a:t>
            </a:fld>
            <a:endParaRPr lang="en-US"/>
          </a:p>
        </p:txBody>
      </p:sp>
    </p:spTree>
    <p:extLst>
      <p:ext uri="{BB962C8B-B14F-4D97-AF65-F5344CB8AC3E}">
        <p14:creationId xmlns:p14="http://schemas.microsoft.com/office/powerpoint/2010/main" val="42013027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Another</a:t>
            </a:r>
            <a:r>
              <a:rPr lang="en-US" baseline="0" dirty="0" smtClean="0"/>
              <a:t> recommendation to enhance medication compliance is to write down strategies, whether a client has tried them or not, and ask the client which they have tried, which they haven’t, and which they might consider using in the future. This allows for a conversation that will break steps down into discrete, manageable pieces while tailoring taking medication to an individual’s daily schedule and routine. Always consider what obstacles may be present in order to try to address those before they become stressors that might cause the individual to miss a dose. </a:t>
            </a:r>
          </a:p>
          <a:p>
            <a:endParaRPr lang="en-US" baseline="0" dirty="0" smtClean="0"/>
          </a:p>
          <a:p>
            <a:r>
              <a:rPr lang="en-US" u="sng" baseline="0" dirty="0" smtClean="0"/>
              <a:t>REFERENCE:</a:t>
            </a:r>
            <a:endParaRPr lang="en-US" u="none" baseline="0" dirty="0" smtClean="0"/>
          </a:p>
          <a:p>
            <a:r>
              <a:rPr lang="en-US" sz="1200" b="0" i="0" kern="1200" dirty="0" smtClean="0">
                <a:solidFill>
                  <a:schemeClr val="tx1"/>
                </a:solidFill>
                <a:effectLst/>
                <a:latin typeface="+mn-lt"/>
                <a:ea typeface="+mn-ea"/>
                <a:cs typeface="+mn-cs"/>
              </a:rPr>
              <a:t>Illness Management and Recovery : Evidence-Based Practices KIT. (2009). </a:t>
            </a:r>
            <a:r>
              <a:rPr lang="en-US" sz="1200" b="0" i="1" kern="1200" dirty="0" smtClean="0">
                <a:solidFill>
                  <a:schemeClr val="tx1"/>
                </a:solidFill>
                <a:effectLst/>
                <a:latin typeface="+mn-lt"/>
                <a:ea typeface="+mn-ea"/>
                <a:cs typeface="+mn-cs"/>
              </a:rPr>
              <a:t>U.S. Dept. of Health and Human Services, Substance Abuse and Mental Health Services Administration, Center for Mental Health Services, Rockville, MD.</a:t>
            </a:r>
            <a:endParaRPr lang="en-US" u="sng"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150</a:t>
            </a:fld>
            <a:endParaRPr lang="en-US"/>
          </a:p>
        </p:txBody>
      </p:sp>
    </p:spTree>
    <p:extLst>
      <p:ext uri="{BB962C8B-B14F-4D97-AF65-F5344CB8AC3E}">
        <p14:creationId xmlns:p14="http://schemas.microsoft.com/office/powerpoint/2010/main" val="15106889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b="0" dirty="0" smtClean="0"/>
              <a:t>The</a:t>
            </a:r>
            <a:r>
              <a:rPr lang="en-US" b="0" baseline="0" dirty="0" smtClean="0"/>
              <a:t> main point of this slide is that individuals who were provided with medication-assisted treatment for substance use issues at intake showed a greater reduction in substance use and improved treatment engagement compared to individuals who just received an intervention or referral. Important to consider is that if we can effectively engage individuals using medicines that reduce unpleasant symptoms, they are more likely to be engaged and treatment compliant. </a:t>
            </a:r>
            <a:endParaRPr lang="en-US" b="1" dirty="0" smtClean="0"/>
          </a:p>
          <a:p>
            <a:endParaRPr lang="en-US" b="1" dirty="0" smtClean="0"/>
          </a:p>
          <a:p>
            <a:r>
              <a:rPr lang="en-US" b="1" dirty="0" smtClean="0"/>
              <a:t>Additional</a:t>
            </a:r>
            <a:r>
              <a:rPr lang="en-US" b="1" baseline="0" dirty="0" smtClean="0"/>
              <a:t> information for trainers: </a:t>
            </a:r>
            <a:r>
              <a:rPr lang="en-US" dirty="0" smtClean="0"/>
              <a:t>Drs. Gail </a:t>
            </a:r>
            <a:r>
              <a:rPr lang="en-US" dirty="0" err="1" smtClean="0"/>
              <a:t>D’Onofrio</a:t>
            </a:r>
            <a:r>
              <a:rPr lang="en-US" dirty="0" smtClean="0"/>
              <a:t>, David </a:t>
            </a:r>
            <a:r>
              <a:rPr lang="en-US" dirty="0" err="1" smtClean="0"/>
              <a:t>Fiellin</a:t>
            </a:r>
            <a:r>
              <a:rPr lang="en-US" dirty="0" smtClean="0"/>
              <a:t>, and colleagues at the Yale School of Medicine and School of Public Health screened 71,000 patients who presented for emergency care at a large urban hospital. Of 329 who met the researchers’ study criteria and were found to be addicted to opioids, one-third (34 percent) came to the ED seeking treatment for their opioid addiction, and another 8.8 percent were experiencing opioid overdoses. The rest were identified through screening after presenting with various other emergencies. Most (75.1 percent) used heroin, and the remainder reported misusing prescription opioids exclusively. Use or misuse of other addictive drugs was highly prevalent, including cigarettes (88 percent), cocaine (55 percent), marijuana (53 percent), and sedatives (47 percent).</a:t>
            </a:r>
          </a:p>
          <a:p>
            <a:r>
              <a:rPr lang="en-US" dirty="0" smtClean="0"/>
              <a:t>The researchers assigned each patient addicted to opioids to one of three protocols:</a:t>
            </a:r>
          </a:p>
          <a:p>
            <a:r>
              <a:rPr lang="en-US" dirty="0" smtClean="0"/>
              <a:t>Referral for treatment via a handout with information on local treatment centers offering inpatient and outpatient care, and how to contact them</a:t>
            </a:r>
          </a:p>
          <a:p>
            <a:r>
              <a:rPr lang="en-US" dirty="0" smtClean="0"/>
              <a:t>A 10-to-15 minute motivational and informational discussion addressing drug use, addiction, and treatment, using the manualized Brief Negotiation Interview (BNI) modified for opioid users; plus active connection to local service providers, securing of insurance approval, and transportation arrangements</a:t>
            </a:r>
          </a:p>
          <a:p>
            <a:r>
              <a:rPr lang="en-US" dirty="0" smtClean="0"/>
              <a:t>The BNI and a sufficient take-home supply of </a:t>
            </a:r>
            <a:r>
              <a:rPr lang="en-US" dirty="0" err="1" smtClean="0"/>
              <a:t>Bp</a:t>
            </a:r>
            <a:r>
              <a:rPr lang="en-US" dirty="0" smtClean="0"/>
              <a:t>/</a:t>
            </a:r>
            <a:r>
              <a:rPr lang="en-US" dirty="0" err="1" smtClean="0"/>
              <a:t>Nx</a:t>
            </a:r>
            <a:r>
              <a:rPr lang="en-US" dirty="0" smtClean="0"/>
              <a:t> (preceded by an onsite initial dose of </a:t>
            </a:r>
            <a:r>
              <a:rPr lang="en-US" dirty="0" err="1" smtClean="0"/>
              <a:t>Bp</a:t>
            </a:r>
            <a:r>
              <a:rPr lang="en-US" dirty="0" smtClean="0"/>
              <a:t>/</a:t>
            </a:r>
            <a:r>
              <a:rPr lang="en-US" dirty="0" err="1" smtClean="0"/>
              <a:t>Nx</a:t>
            </a:r>
            <a:r>
              <a:rPr lang="en-US" dirty="0" smtClean="0"/>
              <a:t> for patients in withdrawal) to last until an initial scheduled appointment for office-based follow-up care within 3 days</a:t>
            </a:r>
          </a:p>
          <a:p>
            <a:r>
              <a:rPr lang="en-US" dirty="0" smtClean="0">
                <a:solidFill>
                  <a:srgbClr val="FFFF00"/>
                </a:solidFill>
              </a:rPr>
              <a:t>They found that 30 days after their ED visits, 78 percent of patients who were given </a:t>
            </a:r>
            <a:r>
              <a:rPr lang="en-US" dirty="0" err="1" smtClean="0">
                <a:solidFill>
                  <a:srgbClr val="FFFF00"/>
                </a:solidFill>
              </a:rPr>
              <a:t>Bp</a:t>
            </a:r>
            <a:r>
              <a:rPr lang="en-US" dirty="0" smtClean="0">
                <a:solidFill>
                  <a:srgbClr val="FFFF00"/>
                </a:solidFill>
              </a:rPr>
              <a:t>/</a:t>
            </a:r>
            <a:r>
              <a:rPr lang="en-US" dirty="0" err="1" smtClean="0">
                <a:solidFill>
                  <a:srgbClr val="FFFF00"/>
                </a:solidFill>
              </a:rPr>
              <a:t>Nx</a:t>
            </a:r>
            <a:r>
              <a:rPr lang="en-US" dirty="0" smtClean="0">
                <a:solidFill>
                  <a:srgbClr val="FFFF00"/>
                </a:solidFill>
              </a:rPr>
              <a:t> were engaged in addiction treatment, compared with 45 percent of those in the referral and brief intervention group, and 37 percent in the referral-only group (see Figure). The average number of days per week of self-reported opioid use, which was 5.4 in all groups at the time of their ED visit, had fallen to 0.9 in the </a:t>
            </a:r>
            <a:r>
              <a:rPr lang="en-US" dirty="0" err="1" smtClean="0">
                <a:solidFill>
                  <a:srgbClr val="FFFF00"/>
                </a:solidFill>
              </a:rPr>
              <a:t>Bp</a:t>
            </a:r>
            <a:r>
              <a:rPr lang="en-US" dirty="0" smtClean="0">
                <a:solidFill>
                  <a:srgbClr val="FFFF00"/>
                </a:solidFill>
              </a:rPr>
              <a:t>/</a:t>
            </a:r>
            <a:r>
              <a:rPr lang="en-US" dirty="0" err="1" smtClean="0">
                <a:solidFill>
                  <a:srgbClr val="FFFF00"/>
                </a:solidFill>
              </a:rPr>
              <a:t>Nx</a:t>
            </a:r>
            <a:r>
              <a:rPr lang="en-US" dirty="0" smtClean="0">
                <a:solidFill>
                  <a:srgbClr val="FFFF00"/>
                </a:solidFill>
              </a:rPr>
              <a:t> group, 2.4 in the interview plus referral group, and 2.3 in the referral-only group. </a:t>
            </a:r>
          </a:p>
          <a:p>
            <a:r>
              <a:rPr lang="en-US" dirty="0" smtClean="0"/>
              <a:t>Among the patients who were engaged in treatment at follow-up, fewer of those who had initiated </a:t>
            </a:r>
            <a:r>
              <a:rPr lang="en-US" dirty="0" err="1" smtClean="0"/>
              <a:t>Bp</a:t>
            </a:r>
            <a:r>
              <a:rPr lang="en-US" dirty="0" smtClean="0"/>
              <a:t>/</a:t>
            </a:r>
            <a:r>
              <a:rPr lang="en-US" dirty="0" err="1" smtClean="0"/>
              <a:t>Nx</a:t>
            </a:r>
            <a:r>
              <a:rPr lang="en-US" dirty="0" smtClean="0"/>
              <a:t> in the ED were enrolled in costly inpatient care (11 percent versus 35 to 37 percent in the other groups). Patients in all three groups exhibited similar reductions of about one-third in behaviors that increase the risk for contracting or transmitting HIV.</a:t>
            </a:r>
          </a:p>
          <a:p>
            <a:endParaRPr lang="en-US" dirty="0" smtClean="0"/>
          </a:p>
          <a:p>
            <a:r>
              <a:rPr lang="en-US" u="sng" dirty="0" smtClean="0"/>
              <a:t>REFERENCE:</a:t>
            </a:r>
            <a:r>
              <a:rPr lang="en-US" u="sng" baseline="0" dirty="0" smtClean="0"/>
              <a:t> </a:t>
            </a:r>
            <a:endParaRPr lang="en-US" u="none" baseline="0" dirty="0" smtClean="0"/>
          </a:p>
          <a:p>
            <a:r>
              <a:rPr lang="en-US" u="none" baseline="0" dirty="0" err="1" smtClean="0"/>
              <a:t>D’Onofrio</a:t>
            </a:r>
            <a:r>
              <a:rPr lang="en-US" u="none" baseline="0" dirty="0" smtClean="0"/>
              <a:t>, G., O’Connor, P.G., </a:t>
            </a:r>
            <a:r>
              <a:rPr lang="en-US" u="none" baseline="0" dirty="0" err="1" smtClean="0"/>
              <a:t>Pantalon</a:t>
            </a:r>
            <a:r>
              <a:rPr lang="en-US" u="none" baseline="0" dirty="0" smtClean="0"/>
              <a:t>, M.V., </a:t>
            </a:r>
            <a:r>
              <a:rPr lang="en-US" u="none" baseline="0" dirty="0" err="1" smtClean="0"/>
              <a:t>Chawarski</a:t>
            </a:r>
            <a:r>
              <a:rPr lang="en-US" u="none" baseline="0" dirty="0" smtClean="0"/>
              <a:t>, M.C., Busch, S.H. et al. (2015). Emergency department-initiated buprenorphine/naloxone treatment for opioid dependence: a randomized clinical trial. </a:t>
            </a:r>
            <a:r>
              <a:rPr lang="en-US" i="1" u="none" baseline="0" dirty="0" smtClean="0"/>
              <a:t>JAMA, 313(16)</a:t>
            </a:r>
            <a:r>
              <a:rPr lang="en-US" i="0" u="none" baseline="0" dirty="0" smtClean="0"/>
              <a:t>, 1636-1644. </a:t>
            </a:r>
            <a:endParaRPr lang="en-US"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E50EC2F-F31E-49FD-B0ED-0005F08AF60D}" type="slidenum">
              <a:rPr lang="en-US" smtClean="0"/>
              <a:t>151</a:t>
            </a:fld>
            <a:endParaRPr lang="en-US"/>
          </a:p>
        </p:txBody>
      </p:sp>
    </p:spTree>
    <p:extLst>
      <p:ext uri="{BB962C8B-B14F-4D97-AF65-F5344CB8AC3E}">
        <p14:creationId xmlns:p14="http://schemas.microsoft.com/office/powerpoint/2010/main" val="20830039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Case management and linkage</a:t>
            </a:r>
            <a:r>
              <a:rPr lang="en-US" baseline="0" dirty="0" smtClean="0"/>
              <a:t> is an essential component of integrated treatment as recommended in the four treatment approaches previously discussed in this section (</a:t>
            </a:r>
            <a:r>
              <a:rPr lang="en-US" baseline="0" dirty="0" err="1" smtClean="0"/>
              <a:t>Kaaya</a:t>
            </a:r>
            <a:r>
              <a:rPr lang="en-US" baseline="0" dirty="0" smtClean="0"/>
              <a:t>, et al, 2013). Some of the challenges to effective continuity in care include a brief intervention being too brief. If a brief intervention is the service an individual receives in a community health clinic, hospital, or other health agency before being referred to specialty care, providers should ensure that there is on-going communication and intervention, if possible. Motivation for change is typically lacking in individuals who come in for substance use or mental health treatment which makes continuity difficult to maintain and effective linkage a challenge. A number of system characteristics, including lack of resources or long waitlists, can hinder transition and coordination. Patient characteristics such as lack of motivation can also impact referral. Provider characteristics such as holding clients too long or not communicating with treatment team can also influence outcomes in treatment. It is useful to education patients and determine expectations for treatment in order to reduce barriers that may arise from misinformation. Consider the way in which stigma – whether it’s mental health, substance use treatment, or HIV diagnosis – that may contribute to hindering engagement. </a:t>
            </a:r>
          </a:p>
          <a:p>
            <a:endParaRPr lang="en-US" baseline="0" dirty="0" smtClean="0"/>
          </a:p>
          <a:p>
            <a:r>
              <a:rPr lang="en-US" u="sng" baseline="0" dirty="0" smtClean="0"/>
              <a:t>REFERENCES: </a:t>
            </a:r>
            <a:endParaRPr lang="en-US" u="none" baseline="0" dirty="0" smtClean="0"/>
          </a:p>
          <a:p>
            <a:r>
              <a:rPr lang="en-US" u="none" baseline="0" dirty="0" err="1" smtClean="0"/>
              <a:t>Cucciare</a:t>
            </a:r>
            <a:r>
              <a:rPr lang="en-US" u="none" baseline="0" dirty="0" smtClean="0"/>
              <a:t>, M.A., &amp; </a:t>
            </a:r>
            <a:r>
              <a:rPr lang="en-US" u="none" baseline="0" dirty="0" err="1" smtClean="0"/>
              <a:t>Timko</a:t>
            </a:r>
            <a:r>
              <a:rPr lang="en-US" u="none" baseline="0" dirty="0" smtClean="0"/>
              <a:t>, C., (2015). Bridging the gap between medical settings and specialty addiction treatment. </a:t>
            </a:r>
            <a:r>
              <a:rPr lang="en-US" i="1" u="none" baseline="0" dirty="0" smtClean="0"/>
              <a:t>Addiction, 110(9), </a:t>
            </a:r>
            <a:r>
              <a:rPr lang="en-US" i="0" u="none" baseline="0" dirty="0" smtClean="0"/>
              <a:t>1417-1419. </a:t>
            </a:r>
            <a:endParaRPr lang="en-US" u="none" baseline="0" dirty="0" smtClean="0"/>
          </a:p>
          <a:p>
            <a:endParaRPr lang="en-US" u="none" baseline="0" dirty="0" smtClean="0"/>
          </a:p>
          <a:p>
            <a:r>
              <a:rPr lang="en-US" u="none" baseline="0" dirty="0" err="1" smtClean="0"/>
              <a:t>Saitz</a:t>
            </a:r>
            <a:r>
              <a:rPr lang="en-US" u="none" baseline="0" dirty="0" smtClean="0"/>
              <a:t>, R. (2015). Is SBIRT the answer? Probably not. </a:t>
            </a:r>
            <a:r>
              <a:rPr lang="en-US" i="1" u="none" baseline="0" dirty="0" smtClean="0"/>
              <a:t>Addiction</a:t>
            </a:r>
            <a:r>
              <a:rPr lang="en-US" i="0" u="none" baseline="0" dirty="0" smtClean="0"/>
              <a:t>, </a:t>
            </a:r>
            <a:r>
              <a:rPr lang="en-US" i="1" u="none" baseline="0" dirty="0" smtClean="0"/>
              <a:t>110(9), </a:t>
            </a:r>
            <a:r>
              <a:rPr lang="en-US" i="0" u="none" baseline="0" dirty="0" smtClean="0"/>
              <a:t>1416-1417.</a:t>
            </a:r>
          </a:p>
          <a:p>
            <a:endParaRPr lang="en-US" i="0" u="none" baseline="0" dirty="0" smtClean="0"/>
          </a:p>
          <a:p>
            <a:endParaRPr lang="en-US"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152</a:t>
            </a:fld>
            <a:endParaRPr lang="en-US"/>
          </a:p>
        </p:txBody>
      </p:sp>
    </p:spTree>
    <p:extLst>
      <p:ext uri="{BB962C8B-B14F-4D97-AF65-F5344CB8AC3E}">
        <p14:creationId xmlns:p14="http://schemas.microsoft.com/office/powerpoint/2010/main" val="9037070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Review</a:t>
            </a:r>
            <a:r>
              <a:rPr lang="en-US" baseline="0" dirty="0" smtClean="0"/>
              <a:t> the tips for clinicians presented on the slide to enhance integrated coordination of treatment. Ask participants what other suggestions or ideas they have for improving referral and communication among providers. </a:t>
            </a:r>
          </a:p>
          <a:p>
            <a:endParaRPr lang="en-US" baseline="0" dirty="0" smtClean="0"/>
          </a:p>
          <a:p>
            <a:r>
              <a:rPr lang="en-US" u="sng" baseline="0" dirty="0" smtClean="0"/>
              <a:t>REFERENCE:</a:t>
            </a:r>
            <a:endParaRPr lang="en-US" u="none" baseline="0" dirty="0" smtClean="0"/>
          </a:p>
          <a:p>
            <a:r>
              <a:rPr lang="en-US" u="none" baseline="0" dirty="0" smtClean="0"/>
              <a:t>Glass, J.E. (2015). Challenges ahead in developing and testing referral to treatment interventions. </a:t>
            </a:r>
            <a:r>
              <a:rPr lang="en-US" i="1" u="none" baseline="0" dirty="0" smtClean="0"/>
              <a:t>Addiction, 110(9)</a:t>
            </a:r>
            <a:r>
              <a:rPr lang="en-US" i="0" u="none" baseline="0" dirty="0" smtClean="0"/>
              <a:t>, 1419-1420.</a:t>
            </a:r>
            <a:endParaRPr lang="en-US" u="sng" dirty="0"/>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pPr>
                <a:defRPr/>
              </a:pPr>
              <a:t>153</a:t>
            </a:fld>
            <a:endParaRPr lang="en-US"/>
          </a:p>
        </p:txBody>
      </p:sp>
    </p:spTree>
    <p:extLst>
      <p:ext uri="{BB962C8B-B14F-4D97-AF65-F5344CB8AC3E}">
        <p14:creationId xmlns:p14="http://schemas.microsoft.com/office/powerpoint/2010/main" val="234063364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Review the final</a:t>
            </a:r>
            <a:r>
              <a:rPr lang="en-US" baseline="0" dirty="0" smtClean="0"/>
              <a:t> tips for clinicians and begin to summarize the training. </a:t>
            </a:r>
            <a:r>
              <a:rPr lang="en-US" dirty="0" smtClean="0"/>
              <a:t>Note that importance of </a:t>
            </a:r>
            <a:r>
              <a:rPr lang="en-US" b="1" dirty="0" smtClean="0"/>
              <a:t>communication</a:t>
            </a:r>
            <a:r>
              <a:rPr lang="en-US" dirty="0" smtClean="0"/>
              <a:t> – it is impossible (and</a:t>
            </a:r>
            <a:r>
              <a:rPr lang="en-US" baseline="0" dirty="0" smtClean="0"/>
              <a:t> outside of most providers’ scope of practice) to know every single medication/drug interaction; make sure that you are communicating with other providers on the integrated team.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154</a:t>
            </a:fld>
            <a:endParaRPr lang="en-US"/>
          </a:p>
        </p:txBody>
      </p:sp>
    </p:spTree>
    <p:extLst>
      <p:ext uri="{BB962C8B-B14F-4D97-AF65-F5344CB8AC3E}">
        <p14:creationId xmlns:p14="http://schemas.microsoft.com/office/powerpoint/2010/main" val="24750351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Review the correct response with participants. </a:t>
            </a:r>
            <a:endParaRPr lang="en-US" sz="900" b="0" i="0" kern="1200" dirty="0" smtClean="0">
              <a:solidFill>
                <a:schemeClr val="tx1"/>
              </a:solidFill>
              <a:latin typeface="+mn-lt"/>
              <a:ea typeface="+mn-ea"/>
              <a:cs typeface="+mn-cs"/>
            </a:endParaRPr>
          </a:p>
          <a:p>
            <a:endParaRPr lang="en-US" altLang="en-US" sz="900" b="1" dirty="0" smtClean="0"/>
          </a:p>
          <a:p>
            <a:r>
              <a:rPr lang="en-US" altLang="en-US" sz="900" b="1" dirty="0" smtClean="0"/>
              <a:t>Answer Key:</a:t>
            </a:r>
          </a:p>
          <a:p>
            <a:r>
              <a:rPr lang="en-US" altLang="en-US" sz="900" dirty="0" smtClean="0"/>
              <a:t>#1 – correct response is D (Prescription pain relievers)</a:t>
            </a:r>
            <a:endParaRPr lang="en-US" altLang="en-US" sz="900" dirty="0"/>
          </a:p>
        </p:txBody>
      </p:sp>
    </p:spTree>
    <p:extLst>
      <p:ext uri="{BB962C8B-B14F-4D97-AF65-F5344CB8AC3E}">
        <p14:creationId xmlns:p14="http://schemas.microsoft.com/office/powerpoint/2010/main" val="17610184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Review the correct response with participants. </a:t>
            </a:r>
            <a:endParaRPr lang="en-US" sz="900" b="0" i="0" kern="1200" dirty="0" smtClean="0">
              <a:solidFill>
                <a:schemeClr val="tx1"/>
              </a:solidFill>
              <a:latin typeface="+mn-lt"/>
              <a:ea typeface="+mn-ea"/>
              <a:cs typeface="+mn-cs"/>
            </a:endParaRPr>
          </a:p>
          <a:p>
            <a:endParaRPr lang="en-US" altLang="en-US" sz="900" b="1" dirty="0" smtClean="0"/>
          </a:p>
          <a:p>
            <a:r>
              <a:rPr lang="en-US" altLang="en-US" sz="900" b="1" dirty="0" smtClean="0"/>
              <a:t>Answer </a:t>
            </a:r>
            <a:r>
              <a:rPr lang="en-US" altLang="en-US" sz="900" b="1" dirty="0"/>
              <a:t>Key:</a:t>
            </a:r>
          </a:p>
          <a:p>
            <a:r>
              <a:rPr lang="en-US" altLang="en-US" sz="900" dirty="0"/>
              <a:t>#2 – correct response is </a:t>
            </a:r>
            <a:r>
              <a:rPr lang="en-US" altLang="en-US" sz="900" dirty="0" smtClean="0"/>
              <a:t>B</a:t>
            </a:r>
            <a:r>
              <a:rPr lang="en-US" altLang="en-US" sz="900" baseline="0" dirty="0" smtClean="0"/>
              <a:t> (second)</a:t>
            </a:r>
            <a:endParaRPr lang="en-US" altLang="en-US" sz="900" dirty="0"/>
          </a:p>
        </p:txBody>
      </p:sp>
    </p:spTree>
    <p:extLst>
      <p:ext uri="{BB962C8B-B14F-4D97-AF65-F5344CB8AC3E}">
        <p14:creationId xmlns:p14="http://schemas.microsoft.com/office/powerpoint/2010/main" val="14214078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Review the correct response with participants. </a:t>
            </a:r>
            <a:endParaRPr lang="en-US" sz="900" b="0" i="0" kern="1200" dirty="0" smtClean="0">
              <a:solidFill>
                <a:schemeClr val="tx1"/>
              </a:solidFill>
              <a:latin typeface="+mn-lt"/>
              <a:ea typeface="+mn-ea"/>
              <a:cs typeface="+mn-cs"/>
            </a:endParaRPr>
          </a:p>
          <a:p>
            <a:endParaRPr lang="en-US" altLang="en-US" sz="900" b="1" dirty="0" smtClean="0"/>
          </a:p>
          <a:p>
            <a:r>
              <a:rPr lang="en-US" altLang="en-US" sz="900" b="1" dirty="0" smtClean="0"/>
              <a:t>Answer </a:t>
            </a:r>
            <a:r>
              <a:rPr lang="en-US" altLang="en-US" sz="900" b="1" dirty="0"/>
              <a:t>Key:</a:t>
            </a:r>
          </a:p>
          <a:p>
            <a:r>
              <a:rPr lang="en-US" altLang="en-US" sz="900" dirty="0"/>
              <a:t>#3 – correct response is </a:t>
            </a:r>
            <a:r>
              <a:rPr lang="en-US" altLang="en-US" sz="900" dirty="0" smtClean="0"/>
              <a:t>A (True)</a:t>
            </a:r>
            <a:endParaRPr lang="en-US" altLang="en-US" sz="900" dirty="0"/>
          </a:p>
        </p:txBody>
      </p:sp>
    </p:spTree>
    <p:extLst>
      <p:ext uri="{BB962C8B-B14F-4D97-AF65-F5344CB8AC3E}">
        <p14:creationId xmlns:p14="http://schemas.microsoft.com/office/powerpoint/2010/main" val="26492086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Review the correct response with participants. </a:t>
            </a:r>
            <a:endParaRPr lang="en-US" sz="900" b="0" i="0" kern="1200" dirty="0" smtClean="0">
              <a:solidFill>
                <a:schemeClr val="tx1"/>
              </a:solidFill>
              <a:latin typeface="+mn-lt"/>
              <a:ea typeface="+mn-ea"/>
              <a:cs typeface="+mn-cs"/>
            </a:endParaRPr>
          </a:p>
          <a:p>
            <a:endParaRPr lang="en-US" altLang="en-US" sz="900" b="1" dirty="0" smtClean="0"/>
          </a:p>
          <a:p>
            <a:r>
              <a:rPr lang="en-US" altLang="en-US" sz="900" b="1" dirty="0" smtClean="0"/>
              <a:t>Answer </a:t>
            </a:r>
            <a:r>
              <a:rPr lang="en-US" altLang="en-US" sz="900" b="1" dirty="0"/>
              <a:t>Key:</a:t>
            </a:r>
          </a:p>
          <a:p>
            <a:r>
              <a:rPr lang="en-US" altLang="en-US" sz="900" dirty="0"/>
              <a:t>#4 – correct response is </a:t>
            </a:r>
            <a:r>
              <a:rPr lang="en-US" altLang="en-US" sz="900" dirty="0" smtClean="0"/>
              <a:t>D (Both B and C)</a:t>
            </a:r>
            <a:endParaRPr lang="en-US" altLang="en-US" sz="900" dirty="0"/>
          </a:p>
        </p:txBody>
      </p:sp>
    </p:spTree>
    <p:extLst>
      <p:ext uri="{BB962C8B-B14F-4D97-AF65-F5344CB8AC3E}">
        <p14:creationId xmlns:p14="http://schemas.microsoft.com/office/powerpoint/2010/main" val="27302997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Review the correct response with participants. </a:t>
            </a:r>
            <a:endParaRPr lang="en-US" sz="900" b="0" i="0" kern="1200" dirty="0" smtClean="0">
              <a:solidFill>
                <a:schemeClr val="tx1"/>
              </a:solidFill>
              <a:latin typeface="+mn-lt"/>
              <a:ea typeface="+mn-ea"/>
              <a:cs typeface="+mn-cs"/>
            </a:endParaRPr>
          </a:p>
          <a:p>
            <a:endParaRPr lang="en-US" altLang="en-US" sz="900" b="1" dirty="0" smtClean="0"/>
          </a:p>
          <a:p>
            <a:r>
              <a:rPr lang="en-US" altLang="en-US" sz="900" b="1" dirty="0" smtClean="0"/>
              <a:t>Answer </a:t>
            </a:r>
            <a:r>
              <a:rPr lang="en-US" altLang="en-US" sz="900" b="1" dirty="0"/>
              <a:t>Key:</a:t>
            </a:r>
          </a:p>
          <a:p>
            <a:r>
              <a:rPr lang="en-US" altLang="en-US" sz="900" dirty="0"/>
              <a:t>#5 – correct response is B (False)</a:t>
            </a:r>
          </a:p>
        </p:txBody>
      </p:sp>
    </p:spTree>
    <p:extLst>
      <p:ext uri="{BB962C8B-B14F-4D97-AF65-F5344CB8AC3E}">
        <p14:creationId xmlns:p14="http://schemas.microsoft.com/office/powerpoint/2010/main" val="2344744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baseline="0" dirty="0" smtClean="0"/>
              <a:t>Review the information on the slide, highlighting that there is limited public information available about the extent of psychiatric medication use in the United States due to the fact that most information is cross-sectional rather than providing a longitudinal perspective of on-going medication use. This is one area in which an understanding of the impact of longer-term use would be beneficial.  </a:t>
            </a:r>
          </a:p>
          <a:p>
            <a:r>
              <a:rPr lang="en-US" b="1" dirty="0" smtClean="0"/>
              <a:t>Ask the audience:</a:t>
            </a:r>
            <a:r>
              <a:rPr lang="en-US" dirty="0" smtClean="0"/>
              <a:t> why do you think there is such limited information on prescription drug use?</a:t>
            </a:r>
          </a:p>
          <a:p>
            <a:endParaRPr lang="en-US" dirty="0" smtClean="0"/>
          </a:p>
          <a:p>
            <a:r>
              <a:rPr lang="en-US" u="sng" dirty="0" smtClean="0"/>
              <a:t>REFERENCE</a:t>
            </a:r>
          </a:p>
          <a:p>
            <a:r>
              <a:rPr lang="en-US" dirty="0" smtClean="0"/>
              <a:t>Moore,</a:t>
            </a:r>
            <a:r>
              <a:rPr lang="en-US" baseline="0" dirty="0" smtClean="0"/>
              <a:t> T.J. &amp; </a:t>
            </a:r>
            <a:r>
              <a:rPr lang="en-US" baseline="0" dirty="0" err="1" smtClean="0"/>
              <a:t>Mattison</a:t>
            </a:r>
            <a:r>
              <a:rPr lang="en-US" baseline="0" dirty="0" smtClean="0"/>
              <a:t>, D.R. (2016). Adult utilization of psychiatric drugs by sex, age, and race. </a:t>
            </a:r>
            <a:r>
              <a:rPr lang="en-US" i="1" baseline="0" dirty="0" smtClean="0"/>
              <a:t>JAMA Internal Medicine, 177(2), </a:t>
            </a:r>
            <a:r>
              <a:rPr lang="en-US" i="0" baseline="0" dirty="0" smtClean="0"/>
              <a:t>274-275</a:t>
            </a:r>
            <a:r>
              <a:rPr lang="en-US" baseline="0" dirty="0" smtClean="0"/>
              <a:t>. </a:t>
            </a:r>
          </a:p>
          <a:p>
            <a:r>
              <a:rPr lang="en-US" baseline="0" dirty="0" smtClean="0"/>
              <a:t>(based on 2013 Medical Expenditure Panel Survey) </a:t>
            </a:r>
          </a:p>
          <a:p>
            <a:endParaRPr lang="en-US"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44078498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TextEdit="1"/>
          </p:cNvSpPr>
          <p:nvPr>
            <p:ph type="sldImg"/>
          </p:nvPr>
        </p:nvSpPr>
        <p:spPr bwMode="auto">
          <a:xfrm>
            <a:off x="458788" y="722313"/>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Rectangle 3"/>
          <p:cNvSpPr>
            <a:spLocks noGrp="1"/>
          </p:cNvSpPr>
          <p:nvPr>
            <p:ph type="body" idx="1"/>
          </p:nvPr>
        </p:nvSpPr>
        <p:spPr>
          <a:xfrm>
            <a:off x="731838" y="4560888"/>
            <a:ext cx="58515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b="1" dirty="0" smtClean="0"/>
              <a:t>ADD TRAINER(S)</a:t>
            </a:r>
            <a:r>
              <a:rPr lang="en-US" altLang="en-US" sz="900" b="1" baseline="0" dirty="0" smtClean="0"/>
              <a:t> NAMES AND CONTACT INFORMATION AND </a:t>
            </a:r>
            <a:r>
              <a:rPr lang="en-US" altLang="en-US" sz="900" b="1" dirty="0" smtClean="0"/>
              <a:t>REPLACE</a:t>
            </a:r>
            <a:r>
              <a:rPr lang="en-US" altLang="en-US" sz="900" b="1" baseline="0" dirty="0" smtClean="0"/>
              <a:t> IMAGES FOR TRAINER’S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dirty="0" smtClean="0"/>
              <a:t>This </a:t>
            </a:r>
            <a:r>
              <a:rPr lang="en-US" altLang="en-US" sz="900" dirty="0"/>
              <a:t>concludes the presentation. Thank the participants for their time and address any last-minute questions about the content. Encourage participants to reach out to the Pacific Southwest ATTC or the</a:t>
            </a:r>
            <a:r>
              <a:rPr lang="en-US" altLang="en-US" sz="900" baseline="0" dirty="0"/>
              <a:t> LA Region PA</a:t>
            </a:r>
            <a:r>
              <a:rPr lang="en-US" altLang="en-US" sz="900" dirty="0"/>
              <a:t>ETC, should they have questions or concerns following the training session.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dirty="0"/>
          </a:p>
        </p:txBody>
      </p:sp>
    </p:spTree>
    <p:extLst>
      <p:ext uri="{BB962C8B-B14F-4D97-AF65-F5344CB8AC3E}">
        <p14:creationId xmlns:p14="http://schemas.microsoft.com/office/powerpoint/2010/main" val="139060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While longitudinal</a:t>
            </a:r>
            <a:r>
              <a:rPr lang="en-US" baseline="0" dirty="0" smtClean="0"/>
              <a:t> data on the impact of the psychotropic medication use is limited, there is some information regarding how long individuals tend to use medications and the implications for health of on-going use of psychotropic medications. Most individuals use medication “long term” – meaning they have used a prescribed medication for at least two years or have had 3 or more prescriptions of that medication filled within a year. </a:t>
            </a:r>
          </a:p>
          <a:p>
            <a:endParaRPr lang="en-US" baseline="0" dirty="0" smtClean="0"/>
          </a:p>
          <a:p>
            <a:r>
              <a:rPr lang="en-US" baseline="0" dirty="0" smtClean="0"/>
              <a:t>While there was little difference in long-term use of major categories of medications, many users of </a:t>
            </a:r>
            <a:endParaRPr lang="en-US" dirty="0" smtClean="0"/>
          </a:p>
          <a:p>
            <a:r>
              <a:rPr lang="en-US" dirty="0" smtClean="0"/>
              <a:t>zolpidem</a:t>
            </a:r>
            <a:r>
              <a:rPr lang="en-US" baseline="0" dirty="0" smtClean="0"/>
              <a:t> (brand name Ambien used to aid in sleep) report pairing the sedative with other CNS depressant substances such as alcohol or benzodiazepines. Zolpidem users are warned that it should not be combined with other CNS depressants due to risk of respiratory impact, impairment to alertness and motor coordination. </a:t>
            </a:r>
          </a:p>
          <a:p>
            <a:endParaRPr lang="en-US" baseline="0" dirty="0" smtClean="0"/>
          </a:p>
          <a:p>
            <a:r>
              <a:rPr lang="en-US" b="1" baseline="0" dirty="0" smtClean="0"/>
              <a:t>Additional information for trainers: </a:t>
            </a:r>
            <a:r>
              <a:rPr lang="en-US" b="0" baseline="0" dirty="0" smtClean="0"/>
              <a:t>benzodiazepines</a:t>
            </a:r>
            <a:r>
              <a:rPr lang="en-US" baseline="0" dirty="0" smtClean="0"/>
              <a:t> include specific labels and warning about potential dependence, tolerance, and withdrawal effects of long-term use.</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63598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KEY POINTS: </a:t>
            </a:r>
            <a:r>
              <a:rPr lang="en-US" sz="1200" b="0" kern="1200" dirty="0" smtClean="0">
                <a:solidFill>
                  <a:schemeClr val="tx1"/>
                </a:solidFill>
                <a:effectLst/>
                <a:latin typeface="+mn-lt"/>
                <a:ea typeface="+mn-ea"/>
                <a:cs typeface="+mn-cs"/>
              </a:rPr>
              <a:t>Among</a:t>
            </a:r>
            <a:r>
              <a:rPr lang="en-US" sz="1200" b="0" kern="1200" baseline="0" dirty="0" smtClean="0">
                <a:solidFill>
                  <a:schemeClr val="tx1"/>
                </a:solidFill>
                <a:effectLst/>
                <a:latin typeface="+mn-lt"/>
                <a:ea typeface="+mn-ea"/>
                <a:cs typeface="+mn-cs"/>
              </a:rPr>
              <a:t> all Americans, 16.7% currently use any psychotropic medication. 12% use antidepressants, 8.3% use anxiolytics/sedatives, and 1.6% use antipsychotics. </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**ANIMATION INSTRUCTIONS**</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slide is animated upon clicking. </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The first click reveals the graph “Percent Using Medications</a:t>
            </a:r>
            <a:r>
              <a:rPr lang="en-US" sz="1200" b="1" i="1" kern="1200" baseline="0" dirty="0" smtClean="0">
                <a:solidFill>
                  <a:schemeClr val="tx1"/>
                </a:solidFill>
                <a:effectLst/>
                <a:latin typeface="+mn-lt"/>
                <a:ea typeface="+mn-ea"/>
                <a:cs typeface="+mn-cs"/>
              </a:rPr>
              <a:t> by Gender, US;</a:t>
            </a:r>
            <a:r>
              <a:rPr lang="en-US" sz="1200" b="1" i="1" kern="1200" dirty="0" smtClean="0">
                <a:solidFill>
                  <a:schemeClr val="tx1"/>
                </a:solidFill>
                <a:effectLst/>
                <a:latin typeface="+mn-lt"/>
                <a:ea typeface="+mn-ea"/>
                <a:cs typeface="+mn-cs"/>
              </a:rPr>
              <a:t>” red lines will animate across the screen, connecting the overall</a:t>
            </a:r>
            <a:r>
              <a:rPr lang="en-US" sz="1200" b="1" i="1" kern="1200" baseline="0" dirty="0" smtClean="0">
                <a:solidFill>
                  <a:schemeClr val="tx1"/>
                </a:solidFill>
                <a:effectLst/>
                <a:latin typeface="+mn-lt"/>
                <a:ea typeface="+mn-ea"/>
                <a:cs typeface="+mn-cs"/>
              </a:rPr>
              <a:t> “Percent Using” category to its corresponding category on the right-hand graph.</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a:t>
            </a:r>
            <a:r>
              <a:rPr lang="en-US" sz="1200" kern="1200" baseline="0" dirty="0" smtClean="0">
                <a:solidFill>
                  <a:schemeClr val="tx1"/>
                </a:solidFill>
                <a:effectLst/>
                <a:latin typeface="+mn-lt"/>
                <a:ea typeface="+mn-ea"/>
                <a:cs typeface="+mn-cs"/>
              </a:rPr>
              <a:t> males, 11.9% are using any psychotropic, 7.7% are using antidepressants, 6.1% are using anxiolytics/sedatives, and 1.5% are using antipsychotics; among females, 21.2% are using any psychotropic, 15.9% are using antidepressants, 10.3% are using anxiolytics/sedatives, and 1.7% are using antipsychotics.</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out the previous graph and click to</a:t>
            </a:r>
            <a:r>
              <a:rPr lang="en-US" sz="1200" b="1" i="1" kern="1200" dirty="0" smtClean="0">
                <a:solidFill>
                  <a:schemeClr val="tx1"/>
                </a:solidFill>
                <a:effectLst/>
                <a:latin typeface="+mn-lt"/>
                <a:ea typeface="+mn-ea"/>
                <a:cs typeface="+mn-cs"/>
              </a:rPr>
              <a:t> reveal the next graph, “Percent Using Psychotropic Medications by Age, US.”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a:t>
            </a:r>
            <a:r>
              <a:rPr lang="en-US" sz="1200" kern="1200" baseline="0" dirty="0" smtClean="0">
                <a:solidFill>
                  <a:schemeClr val="tx1"/>
                </a:solidFill>
                <a:effectLst/>
                <a:latin typeface="+mn-lt"/>
                <a:ea typeface="+mn-ea"/>
                <a:cs typeface="+mn-cs"/>
              </a:rPr>
              <a:t> 18-39 year-olds, 9% are using any psychotropics, 6.6% are using antidepressants, 4% are taking anxiolytics/sedatives, and 1.3% are using antipsychotics; among 40-59 year-olds, 18.8% are using any psychotropics, 13.7% are using antidepressants, 9.2% are taking anxiolytics/sedatives, and 2.1% are using antipsychotics; a</a:t>
            </a:r>
            <a:r>
              <a:rPr lang="en-US" sz="1200" kern="1200" dirty="0" smtClean="0">
                <a:solidFill>
                  <a:schemeClr val="tx1"/>
                </a:solidFill>
                <a:effectLst/>
                <a:latin typeface="+mn-lt"/>
                <a:ea typeface="+mn-ea"/>
                <a:cs typeface="+mn-cs"/>
              </a:rPr>
              <a:t>mong</a:t>
            </a:r>
            <a:r>
              <a:rPr lang="en-US" sz="1200" kern="1200" baseline="0" dirty="0" smtClean="0">
                <a:solidFill>
                  <a:schemeClr val="tx1"/>
                </a:solidFill>
                <a:effectLst/>
                <a:latin typeface="+mn-lt"/>
                <a:ea typeface="+mn-ea"/>
                <a:cs typeface="+mn-cs"/>
              </a:rPr>
              <a:t> 60-85 year-olds, 25.1% are using any psychotropics, 17.3% are using antidepressants, 13.2% are taking anxiolytics/sedatives, and 1.4% are using antipsychotics.  </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out the previous graph and click to</a:t>
            </a:r>
            <a:r>
              <a:rPr lang="en-US" sz="1200" b="1" i="1" kern="1200" dirty="0" smtClean="0">
                <a:solidFill>
                  <a:schemeClr val="tx1"/>
                </a:solidFill>
                <a:effectLst/>
                <a:latin typeface="+mn-lt"/>
                <a:ea typeface="+mn-ea"/>
                <a:cs typeface="+mn-cs"/>
              </a:rPr>
              <a:t> reveal the next graph, “Percent Using Psychotropic Medications by Race/Ethnicity, US.”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a:t>
            </a:r>
            <a:r>
              <a:rPr lang="en-US" sz="1200" kern="1200" baseline="0" dirty="0" smtClean="0">
                <a:solidFill>
                  <a:schemeClr val="tx1"/>
                </a:solidFill>
                <a:effectLst/>
                <a:latin typeface="+mn-lt"/>
                <a:ea typeface="+mn-ea"/>
                <a:cs typeface="+mn-cs"/>
              </a:rPr>
              <a:t> white individuals, 20.8% are using any psychotropics, 15% are using antidepressants, 10.1% are taking anxiolytics/sedatives, and 1.7% are using antipsychotics; among black individuals, 9.7% are using any psychotropics, 6.2% are using antidepressants, 4.7% are taking anxiolytics/sedatives, and 1.9% are using antipsychotics; a</a:t>
            </a:r>
            <a:r>
              <a:rPr lang="en-US" sz="1200" kern="1200" dirty="0" smtClean="0">
                <a:solidFill>
                  <a:schemeClr val="tx1"/>
                </a:solidFill>
                <a:effectLst/>
                <a:latin typeface="+mn-lt"/>
                <a:ea typeface="+mn-ea"/>
                <a:cs typeface="+mn-cs"/>
              </a:rPr>
              <a:t>mong</a:t>
            </a:r>
            <a:r>
              <a:rPr lang="en-US" sz="1200" kern="1200" baseline="0" dirty="0" smtClean="0">
                <a:solidFill>
                  <a:schemeClr val="tx1"/>
                </a:solidFill>
                <a:effectLst/>
                <a:latin typeface="+mn-lt"/>
                <a:ea typeface="+mn-ea"/>
                <a:cs typeface="+mn-cs"/>
              </a:rPr>
              <a:t> Hispanic individuals, 8.7% are using any psychotropics, 5.7% are using antidepressants, 5% are taking anxiolytics/sedatives, and 1.3% are using antipsychotics; a</a:t>
            </a:r>
            <a:r>
              <a:rPr lang="en-US" sz="1200" kern="1200" dirty="0" smtClean="0">
                <a:solidFill>
                  <a:schemeClr val="tx1"/>
                </a:solidFill>
                <a:effectLst/>
                <a:latin typeface="+mn-lt"/>
                <a:ea typeface="+mn-ea"/>
                <a:cs typeface="+mn-cs"/>
              </a:rPr>
              <a:t>mong</a:t>
            </a:r>
            <a:r>
              <a:rPr lang="en-US" sz="1200" kern="1200" baseline="0" dirty="0" smtClean="0">
                <a:solidFill>
                  <a:schemeClr val="tx1"/>
                </a:solidFill>
                <a:effectLst/>
                <a:latin typeface="+mn-lt"/>
                <a:ea typeface="+mn-ea"/>
                <a:cs typeface="+mn-cs"/>
              </a:rPr>
              <a:t> Asian individuals, 4.8% are using any psychotropics, 3.1% are using antidepressants, 2.3% are taking anxiolytics/sedatives, and 0.7% are using antipsychotics.  </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u="sng" dirty="0" smtClean="0"/>
              <a:t>REFERENCE:</a:t>
            </a:r>
          </a:p>
          <a:p>
            <a:r>
              <a:rPr lang="en-US" dirty="0" smtClean="0"/>
              <a:t>Moore,</a:t>
            </a:r>
            <a:r>
              <a:rPr lang="en-US" baseline="0" dirty="0" smtClean="0"/>
              <a:t> T.J. &amp; </a:t>
            </a:r>
            <a:r>
              <a:rPr lang="en-US" baseline="0" dirty="0" err="1" smtClean="0"/>
              <a:t>Mattison</a:t>
            </a:r>
            <a:r>
              <a:rPr lang="en-US" baseline="0" dirty="0" smtClean="0"/>
              <a:t>, D.R. (2016). Adult utilization of psychiatric drugs by sex, age, and race. </a:t>
            </a:r>
            <a:r>
              <a:rPr lang="en-US" i="1" baseline="0" dirty="0" smtClean="0"/>
              <a:t>JAMA Internal Medicine, 177(2), </a:t>
            </a:r>
            <a:r>
              <a:rPr lang="en-US" i="0" baseline="0" dirty="0" smtClean="0"/>
              <a:t>274-275</a:t>
            </a:r>
            <a:r>
              <a:rPr lang="en-US" baseline="0" dirty="0" smtClean="0"/>
              <a:t>. </a:t>
            </a:r>
          </a:p>
          <a:p>
            <a:r>
              <a:rPr lang="en-US" baseline="0" dirty="0" smtClean="0"/>
              <a:t>(based on 2013 Medical Expenditure Panel Survey)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18</a:t>
            </a:fld>
            <a:endParaRPr lang="en-US"/>
          </a:p>
        </p:txBody>
      </p:sp>
    </p:spTree>
    <p:extLst>
      <p:ext uri="{BB962C8B-B14F-4D97-AF65-F5344CB8AC3E}">
        <p14:creationId xmlns:p14="http://schemas.microsoft.com/office/powerpoint/2010/main" val="3232095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presents the top</a:t>
            </a:r>
            <a:r>
              <a:rPr lang="en-US" baseline="0" dirty="0" smtClean="0"/>
              <a:t> ten prescribed psychiatric medications from the 2013 Medical Expenditures Survey, aged 18 to 85 years old. The table also notes the number of prescriptions filled by individuals for a particular medication during that period of time, noting that most users of psychiatric medications are long-term users (classified as 3 or more prescriptions filled in one year). </a:t>
            </a:r>
          </a:p>
          <a:p>
            <a:endParaRPr lang="en-US" dirty="0" smtClean="0"/>
          </a:p>
          <a:p>
            <a:r>
              <a:rPr lang="en-US" b="1" dirty="0" smtClean="0"/>
              <a:t>Additional information for trainers:</a:t>
            </a:r>
            <a:r>
              <a:rPr lang="en-US" dirty="0" smtClean="0"/>
              <a:t> </a:t>
            </a:r>
          </a:p>
          <a:p>
            <a:r>
              <a:rPr lang="en-US" dirty="0" smtClean="0"/>
              <a:t>SSRI –</a:t>
            </a:r>
            <a:r>
              <a:rPr lang="en-US" baseline="0" dirty="0" smtClean="0"/>
              <a:t> selective serotonin reuptake inhibitor</a:t>
            </a:r>
          </a:p>
          <a:p>
            <a:r>
              <a:rPr lang="en-US" baseline="0" dirty="0" smtClean="0"/>
              <a:t>SNRI – serotonin norepinephrine reuptake inhibitor</a:t>
            </a:r>
          </a:p>
          <a:p>
            <a:r>
              <a:rPr lang="en-US" baseline="0" dirty="0" smtClean="0"/>
              <a:t>SARI – serotonin antagonist reuptake inhibitor</a:t>
            </a:r>
          </a:p>
          <a:p>
            <a:r>
              <a:rPr lang="en-US" b="0" baseline="0" dirty="0" smtClean="0"/>
              <a:t>The top 2 medications listed are antidepressants, 4 of the top 6 are antidepressants.</a:t>
            </a:r>
          </a:p>
          <a:p>
            <a:endParaRPr lang="en-US" b="0" baseline="0" dirty="0" smtClean="0"/>
          </a:p>
          <a:p>
            <a:r>
              <a:rPr lang="en-US" u="sng" dirty="0" smtClean="0"/>
              <a:t>REFERENCE:</a:t>
            </a:r>
          </a:p>
          <a:p>
            <a:r>
              <a:rPr lang="en-US" dirty="0" smtClean="0"/>
              <a:t>Moore,</a:t>
            </a:r>
            <a:r>
              <a:rPr lang="en-US" baseline="0" dirty="0" smtClean="0"/>
              <a:t> T.J. &amp; </a:t>
            </a:r>
            <a:r>
              <a:rPr lang="en-US" baseline="0" dirty="0" err="1" smtClean="0"/>
              <a:t>Mattison</a:t>
            </a:r>
            <a:r>
              <a:rPr lang="en-US" baseline="0" dirty="0" smtClean="0"/>
              <a:t>, D.R. (2016). Adult utilization of psychiatric drugs by sex, age, and race. </a:t>
            </a:r>
            <a:r>
              <a:rPr lang="en-US" i="1" baseline="0" dirty="0" smtClean="0"/>
              <a:t>JAMA Internal Medicine, 177(2), </a:t>
            </a:r>
            <a:r>
              <a:rPr lang="en-US" i="0" baseline="0" dirty="0" smtClean="0"/>
              <a:t>274-275</a:t>
            </a:r>
            <a:r>
              <a:rPr lang="en-US" baseline="0" dirty="0" smtClean="0"/>
              <a:t>. </a:t>
            </a:r>
          </a:p>
          <a:p>
            <a:r>
              <a:rPr lang="en-US" baseline="0" dirty="0" smtClean="0"/>
              <a:t>(based on 2013 Medical Expenditure Panel Survey) </a:t>
            </a:r>
          </a:p>
          <a:p>
            <a:endParaRPr lang="en-US" b="0"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7202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This PowerPoint presentation, Trainer Guide, and companion fact sheet were developed by Andrew Kurtz, MA, LMFT, James Peck, PsyD, Beth Rutkowski, MPH (Associate Director of Training of UCLA ISAP) and Thomas E. Freese, PhD (Director of Training of UCLA ISAP and Director of the Pacific Southwest ATTC) through supplemental funding provided by the Pacific AIDS Education and Training Center, based at Charles R. Drew University of Medicine and Science. We wish to acknowledge Phil Meyer, LCSW, Kevin-Paul Johnson, Maya Gil Cantu, MPH, and Thomas </a:t>
            </a:r>
            <a:r>
              <a:rPr lang="en-US" sz="1200" kern="1200" dirty="0" err="1" smtClean="0">
                <a:solidFill>
                  <a:schemeClr val="tx1"/>
                </a:solidFill>
                <a:effectLst/>
                <a:latin typeface="+mn-lt"/>
                <a:ea typeface="+mn-ea"/>
                <a:cs typeface="+mn-cs"/>
              </a:rPr>
              <a:t>Donohoe</a:t>
            </a:r>
            <a:r>
              <a:rPr lang="en-US" sz="1200" kern="1200" dirty="0" smtClean="0">
                <a:solidFill>
                  <a:schemeClr val="tx1"/>
                </a:solidFill>
                <a:effectLst/>
                <a:latin typeface="+mn-lt"/>
                <a:ea typeface="+mn-ea"/>
                <a:cs typeface="+mn-cs"/>
              </a:rPr>
              <a:t>, MBA, from the LA Region PAETC.</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3330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This slide presents information from the Health and Human</a:t>
            </a:r>
            <a:r>
              <a:rPr lang="en-US" baseline="0" dirty="0" smtClean="0"/>
              <a:t> Services 2014 Medical Expenditure Panel Survey. In connection with the previous slide, in which information related to the number and types of medications individuals are prescribed is presented, this and the next three slides begin to expand participants’ understanding of who is going to the doctor and for what. To highlight in this slide: among the reasons for outpatient visits in the United States, mental disorders ranks fifth. This is useful in beginning to understand that the more people who go to the doctor for mental disorder treatment, the more individuals are likely to be prescribed psychiatric medications. The narrative of conceptualizing why people are going to the doctor continues on the next slide. </a:t>
            </a:r>
          </a:p>
          <a:p>
            <a:endParaRPr lang="en-US" baseline="0" dirty="0" smtClean="0"/>
          </a:p>
          <a:p>
            <a:r>
              <a:rPr lang="en-US" b="1" baseline="0" dirty="0" smtClean="0"/>
              <a:t>Additional information for trainers:</a:t>
            </a:r>
          </a:p>
          <a:p>
            <a:r>
              <a:rPr lang="en-US" b="0" baseline="0" dirty="0" smtClean="0"/>
              <a:t>HIV is included in infectious diseases for the purposes of this study; that data point is included for participant’s reference. Infectious disease visits rank 20</a:t>
            </a:r>
            <a:r>
              <a:rPr lang="en-US" b="0" baseline="30000" dirty="0" smtClean="0"/>
              <a:t>th</a:t>
            </a:r>
            <a:r>
              <a:rPr lang="en-US" b="0" baseline="0" dirty="0" smtClean="0"/>
              <a:t>, with approximately 13,304,000 outpatient visits occurring in 2014. </a:t>
            </a:r>
          </a:p>
          <a:p>
            <a:endParaRPr lang="en-US" b="0" baseline="0" dirty="0" smtClean="0"/>
          </a:p>
          <a:p>
            <a:r>
              <a:rPr lang="en-US" u="sng" baseline="0" dirty="0" smtClean="0"/>
              <a:t>REFERENCE: </a:t>
            </a:r>
          </a:p>
          <a:p>
            <a:r>
              <a:rPr lang="en-US" sz="1200" b="0" i="0" kern="1200" dirty="0" smtClean="0">
                <a:solidFill>
                  <a:schemeClr val="tx1"/>
                </a:solidFill>
                <a:effectLst/>
                <a:latin typeface="+mn-lt"/>
                <a:ea typeface="+mn-ea"/>
                <a:cs typeface="+mn-cs"/>
              </a:rPr>
              <a:t>Medical Expenditure Panel Survey (MEPS). Content last reviewed April 2015. Agency for Healthcare Research and Quality, Rockville, MD. Downloaded from: http://www.ahrq.gov/research/data/meps/index.html</a:t>
            </a:r>
            <a:endParaRPr lang="en-US" b="0" dirty="0"/>
          </a:p>
        </p:txBody>
      </p:sp>
      <p:sp>
        <p:nvSpPr>
          <p:cNvPr id="4" name="Slide Number Placeholder 3"/>
          <p:cNvSpPr>
            <a:spLocks noGrp="1"/>
          </p:cNvSpPr>
          <p:nvPr>
            <p:ph type="sldNum" sz="quarter" idx="10"/>
          </p:nvPr>
        </p:nvSpPr>
        <p:spPr/>
        <p:txBody>
          <a:bodyPr/>
          <a:lstStyle/>
          <a:p>
            <a:fld id="{A0267426-30F7-461A-98C4-0FEBBBE27050}" type="slidenum">
              <a:rPr lang="en-US" smtClean="0"/>
              <a:t>20</a:t>
            </a:fld>
            <a:endParaRPr lang="en-US"/>
          </a:p>
        </p:txBody>
      </p:sp>
    </p:spTree>
    <p:extLst>
      <p:ext uri="{BB962C8B-B14F-4D97-AF65-F5344CB8AC3E}">
        <p14:creationId xmlns:p14="http://schemas.microsoft.com/office/powerpoint/2010/main" val="115300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This slide is a continuation from the previous slide and presents information from the Health and Human</a:t>
            </a:r>
            <a:r>
              <a:rPr lang="en-US" baseline="0" dirty="0" smtClean="0"/>
              <a:t> Services 2014 Medical Expenditure Panel Survey. This slide illustrates the top four reasons for any service in the United States during 2014. Whereas mental disorders ranked fifth among outpatient visits, mental disorders ranks second among any visit. This indicates that while individuals may be going to the doctor for outpatient treatment of mental disorders, they are utilizing more services more frequently than only outpatient interventions, indicating a significant healthcare need among the general population. </a:t>
            </a:r>
          </a:p>
          <a:p>
            <a:endParaRPr lang="en-US" baseline="0" dirty="0" smtClean="0"/>
          </a:p>
          <a:p>
            <a:r>
              <a:rPr lang="en-US" b="1" baseline="0" dirty="0" smtClean="0"/>
              <a:t>Additional information for trainers:</a:t>
            </a:r>
          </a:p>
          <a:p>
            <a:r>
              <a:rPr lang="en-US" b="0" baseline="0" dirty="0" smtClean="0"/>
              <a:t>HIV is included in infectious diseases for the purposes of this study; that data point is included for participant’s reference. Infectious disease visits rank 17</a:t>
            </a:r>
            <a:r>
              <a:rPr lang="en-US" b="0" baseline="30000" dirty="0" smtClean="0"/>
              <a:t>th</a:t>
            </a:r>
            <a:r>
              <a:rPr lang="en-US" b="0" baseline="0" dirty="0" smtClean="0"/>
              <a:t> among all services provided, with approximately 20,112,000 outpatient visits occurring in 2014. </a:t>
            </a:r>
          </a:p>
          <a:p>
            <a:endParaRPr lang="en-US" b="0" baseline="0" dirty="0" smtClean="0"/>
          </a:p>
          <a:p>
            <a:r>
              <a:rPr lang="en-US" u="sng" baseline="0" dirty="0" smtClean="0"/>
              <a:t>REFERENCE: </a:t>
            </a:r>
          </a:p>
          <a:p>
            <a:r>
              <a:rPr lang="en-US" sz="1200" b="0" i="0" kern="1200" dirty="0" smtClean="0">
                <a:solidFill>
                  <a:schemeClr val="tx1"/>
                </a:solidFill>
                <a:effectLst/>
                <a:latin typeface="+mn-lt"/>
                <a:ea typeface="+mn-ea"/>
                <a:cs typeface="+mn-cs"/>
              </a:rPr>
              <a:t>Medical Expenditure Panel Survey (MEPS). Content last reviewed April 2015. Agency for Healthcare Research and Quality, Rockville, MD. Downloaded from: http://www.ahrq.gov/research/data/meps/index.html</a:t>
            </a:r>
            <a:endParaRPr lang="en-US" b="0"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21</a:t>
            </a:fld>
            <a:endParaRPr lang="en-US"/>
          </a:p>
        </p:txBody>
      </p:sp>
    </p:spTree>
    <p:extLst>
      <p:ext uri="{BB962C8B-B14F-4D97-AF65-F5344CB8AC3E}">
        <p14:creationId xmlns:p14="http://schemas.microsoft.com/office/powerpoint/2010/main" val="3574071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This slide is a continuation from the previous slide and presents information from the Health and Human</a:t>
            </a:r>
            <a:r>
              <a:rPr lang="en-US" baseline="0" dirty="0" smtClean="0"/>
              <a:t> Services 2014 Medical Expenditure Panel Survey. This slide illustrates the top four reasons for prescribed medications in the United States during 2014. Mental disorders ranks third as the most common reasons for prescribing medications. This indicates that a significant portion of the population is accessing services for mental health needs, as indicated on the previous slide of “any services,” specifically, obtaining prescriptions to address mental health needs. </a:t>
            </a:r>
          </a:p>
          <a:p>
            <a:endParaRPr lang="en-US" baseline="0" dirty="0" smtClean="0"/>
          </a:p>
          <a:p>
            <a:r>
              <a:rPr lang="en-US" b="1" baseline="0" dirty="0" smtClean="0"/>
              <a:t>Additional information for trainers:</a:t>
            </a:r>
          </a:p>
          <a:p>
            <a:r>
              <a:rPr lang="en-US" b="0" baseline="0" dirty="0" smtClean="0"/>
              <a:t>HIV is included in infectious diseases for the purposes of this study; that data point is included for participant’s reference. Infectious disease visits rank 23</a:t>
            </a:r>
            <a:r>
              <a:rPr lang="en-US" b="0" baseline="30000" dirty="0" smtClean="0"/>
              <a:t>rd</a:t>
            </a:r>
            <a:r>
              <a:rPr lang="en-US" b="0" baseline="0" dirty="0" smtClean="0"/>
              <a:t> among all services provided, with approximately 13,919,000 outpatient visits occurring in 2014. </a:t>
            </a:r>
          </a:p>
          <a:p>
            <a:endParaRPr lang="en-US" b="0" baseline="0" dirty="0" smtClean="0"/>
          </a:p>
          <a:p>
            <a:r>
              <a:rPr lang="en-US" u="sng" baseline="0" dirty="0" smtClean="0"/>
              <a:t>REFERENCE: </a:t>
            </a:r>
          </a:p>
          <a:p>
            <a:r>
              <a:rPr lang="en-US" sz="1200" b="0" i="0" kern="1200" dirty="0" smtClean="0">
                <a:solidFill>
                  <a:schemeClr val="tx1"/>
                </a:solidFill>
                <a:effectLst/>
                <a:latin typeface="+mn-lt"/>
                <a:ea typeface="+mn-ea"/>
                <a:cs typeface="+mn-cs"/>
              </a:rPr>
              <a:t>Medical Expenditure Panel Survey (MEPS). Content last reviewed April 2015. Agency for Healthcare Research and Quality, Rockville, MD. Downloaded from: http://www.ahrq.gov/research/data/meps/index.html</a:t>
            </a:r>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22</a:t>
            </a:fld>
            <a:endParaRPr lang="en-US"/>
          </a:p>
        </p:txBody>
      </p:sp>
    </p:spTree>
    <p:extLst>
      <p:ext uri="{BB962C8B-B14F-4D97-AF65-F5344CB8AC3E}">
        <p14:creationId xmlns:p14="http://schemas.microsoft.com/office/powerpoint/2010/main" val="83638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dirty="0" smtClean="0"/>
              <a:t>The</a:t>
            </a:r>
            <a:r>
              <a:rPr lang="en-US" baseline="0" dirty="0" smtClean="0"/>
              <a:t> previous slides indicated the reasons that individuals are going to the doctor with mental disorders and obtaining medications to treat mental disorders ranking within the top five of all reasons individuals go to the doctor. While there have been efforts to reduce disparities in access to services and the way in which medications are prescribed and utilized, they have not been completely eliminated. Substantial documentation exists regarding disparities that exist in utilization of medications and medication services for mental disorders by older adults, including whites using more prescription medications thank African-American and Hispanic counterparts. This highlights a potential barrier to treatment in that non-White patients were routinely unable to afford their medication which increased cost-related </a:t>
            </a:r>
            <a:r>
              <a:rPr lang="en-US" baseline="0" dirty="0" err="1" smtClean="0"/>
              <a:t>nonadherence</a:t>
            </a:r>
            <a:r>
              <a:rPr lang="en-US" baseline="0" dirty="0" smtClean="0"/>
              <a:t> and could potentially result in exacerbation of existing symptoms. Medicare regulation Part D was developed to reduce these disparities but have not completely eliminate them, indicating that recognizing these disparities and reducing barriers to access would be a useful component of treatment. </a:t>
            </a:r>
          </a:p>
          <a:p>
            <a:endParaRPr lang="en-US" baseline="0" dirty="0" smtClean="0"/>
          </a:p>
          <a:p>
            <a:r>
              <a:rPr lang="en-US" baseline="0" dirty="0" smtClean="0"/>
              <a:t>There are additional disparities that may exist between groups due to access to care, transportation availability, income, education and language barriers. In general, the rates of use of psychotropic medications for black and Asian adults is lower than white adults, and women are twice as likely to take medications as compared to men. This serves as a summary for the graph on Slide 18 that indicated differences in use by gender, age, and race/ethnicity. </a:t>
            </a:r>
          </a:p>
          <a:p>
            <a:endParaRPr lang="en-US" baseline="0" dirty="0" smtClean="0"/>
          </a:p>
          <a:p>
            <a:r>
              <a:rPr lang="en-US" u="sng" baseline="0" dirty="0" smtClean="0"/>
              <a:t>REFERENCES: </a:t>
            </a:r>
          </a:p>
          <a:p>
            <a:r>
              <a:rPr lang="en-US" sz="1200" b="0" i="0" kern="1200" dirty="0" err="1" smtClean="0">
                <a:solidFill>
                  <a:schemeClr val="tx1"/>
                </a:solidFill>
                <a:effectLst/>
                <a:latin typeface="+mn-lt"/>
                <a:ea typeface="+mn-ea"/>
                <a:cs typeface="+mn-cs"/>
              </a:rPr>
              <a:t>Mahmoudi</a:t>
            </a:r>
            <a:r>
              <a:rPr lang="en-US" sz="1200" b="0" i="0" kern="1200" dirty="0" smtClean="0">
                <a:solidFill>
                  <a:schemeClr val="tx1"/>
                </a:solidFill>
                <a:effectLst/>
                <a:latin typeface="+mn-lt"/>
                <a:ea typeface="+mn-ea"/>
                <a:cs typeface="+mn-cs"/>
              </a:rPr>
              <a:t>, E., &amp; Jensen, G. A. (2014). Has Medicare Part D Reduced Racial/Ethnic Disparities in Prescription Drug Use and Spending? </a:t>
            </a:r>
            <a:r>
              <a:rPr lang="en-US" sz="1200" b="0" i="1" kern="1200" dirty="0" smtClean="0">
                <a:solidFill>
                  <a:schemeClr val="tx1"/>
                </a:solidFill>
                <a:effectLst/>
                <a:latin typeface="+mn-lt"/>
                <a:ea typeface="+mn-ea"/>
                <a:cs typeface="+mn-cs"/>
              </a:rPr>
              <a:t>Health Services Research</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49</a:t>
            </a:r>
            <a:r>
              <a:rPr lang="en-US" sz="1200" b="0" i="0" kern="1200" dirty="0" smtClean="0">
                <a:solidFill>
                  <a:schemeClr val="tx1"/>
                </a:solidFill>
                <a:effectLst/>
                <a:latin typeface="+mn-lt"/>
                <a:ea typeface="+mn-ea"/>
                <a:cs typeface="+mn-cs"/>
              </a:rPr>
              <a:t>(2), 502–525. </a:t>
            </a:r>
            <a:endParaRPr lang="en-US" u="sng" baseline="0"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23</a:t>
            </a:fld>
            <a:endParaRPr lang="en-US"/>
          </a:p>
        </p:txBody>
      </p:sp>
    </p:spTree>
    <p:extLst>
      <p:ext uri="{BB962C8B-B14F-4D97-AF65-F5344CB8AC3E}">
        <p14:creationId xmlns:p14="http://schemas.microsoft.com/office/powerpoint/2010/main" val="2734236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This slide serves to transition from understanding the</a:t>
            </a:r>
            <a:r>
              <a:rPr lang="en-US" baseline="0" dirty="0" smtClean="0"/>
              <a:t> extent of prescribing and use of psychotropics to emphasizing the prevalence of substance use and mental health disorders that may complicate treatment or cause diversion of prescribed medications.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24</a:t>
            </a:fld>
            <a:endParaRPr lang="en-US"/>
          </a:p>
        </p:txBody>
      </p:sp>
    </p:spTree>
    <p:extLst>
      <p:ext uri="{BB962C8B-B14F-4D97-AF65-F5344CB8AC3E}">
        <p14:creationId xmlns:p14="http://schemas.microsoft.com/office/powerpoint/2010/main" val="2528094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70765" fontAlgn="base">
              <a:spcBef>
                <a:spcPct val="0"/>
              </a:spcBef>
              <a:spcAft>
                <a:spcPct val="0"/>
              </a:spcAft>
              <a:defRPr/>
            </a:pPr>
            <a:fld id="{6D6C3F95-98F1-4E4D-A94C-3DFB4746EC1B}" type="slidenum">
              <a:rPr lang="en-US">
                <a:solidFill>
                  <a:prstClr val="black"/>
                </a:solidFill>
                <a:latin typeface="Times New Roman" pitchFamily="18" charset="0"/>
              </a:rPr>
              <a:pPr defTabSz="970765" fontAlgn="base">
                <a:spcBef>
                  <a:spcPct val="0"/>
                </a:spcBef>
                <a:spcAft>
                  <a:spcPct val="0"/>
                </a:spcAft>
                <a:defRPr/>
              </a:pPr>
              <a:t>25</a:t>
            </a:fld>
            <a:endParaRPr lang="en-US" dirty="0">
              <a:solidFill>
                <a:prstClr val="black"/>
              </a:solidFill>
              <a:latin typeface="Times New Roman" pitchFamily="18" charset="0"/>
            </a:endParaRPr>
          </a:p>
        </p:txBody>
      </p:sp>
      <p:sp>
        <p:nvSpPr>
          <p:cNvPr id="125955" name="Rectangle 2"/>
          <p:cNvSpPr>
            <a:spLocks noGrp="1" noRot="1" noChangeAspect="1" noChangeArrowheads="1" noTextEdit="1"/>
          </p:cNvSpPr>
          <p:nvPr>
            <p:ph type="sldImg"/>
          </p:nvPr>
        </p:nvSpPr>
        <p:spPr>
          <a:xfrm>
            <a:off x="474663" y="730250"/>
            <a:ext cx="6376987" cy="3587750"/>
          </a:xfrm>
          <a:ln/>
        </p:spPr>
      </p:sp>
      <p:sp>
        <p:nvSpPr>
          <p:cNvPr id="125956" name="Rectangle 3"/>
          <p:cNvSpPr>
            <a:spLocks noGrp="1" noChangeArrowheads="1"/>
          </p:cNvSpPr>
          <p:nvPr>
            <p:ph type="body" idx="1"/>
          </p:nvPr>
        </p:nvSpPr>
        <p:spPr>
          <a:xfrm>
            <a:off x="975399" y="4563227"/>
            <a:ext cx="5372982" cy="4322019"/>
          </a:xfrm>
          <a:noFill/>
          <a:ln/>
        </p:spPr>
        <p:txBody>
          <a:bodyPr lIns="95346" tIns="47672" rIns="95346" bIns="47672"/>
          <a:lstStyle/>
          <a:p>
            <a:pPr eaLnBrk="1" hangingPunct="1"/>
            <a:r>
              <a:rPr lang="en-US" b="1" dirty="0" smtClean="0"/>
              <a:t>KEY</a:t>
            </a:r>
            <a:r>
              <a:rPr lang="en-US" b="1" baseline="0" dirty="0" smtClean="0"/>
              <a:t> POINTS: </a:t>
            </a:r>
            <a:r>
              <a:rPr lang="en-US" dirty="0" smtClean="0"/>
              <a:t>This slide indicates that nearly 30 million people reported past-month use of an illicit drug. “Current use” is defined as use within the past 30 days. Marijuana ranked first in past-month use; non-medical use of prescription drugs ranked second. For the past two years, similar numbers of people initiated use of marijuana and non-medical use of prescription drugs. This</a:t>
            </a:r>
            <a:r>
              <a:rPr lang="en-US" baseline="0" dirty="0" smtClean="0"/>
              <a:t> graph also breaks out the use of illicit drugs from use of prescription medications not as intended by a physician, providing a useful picture of the extent to which people are currently abusing medications. Among the psychotropics, tranquilizers (including benzodiazepines and anxiolytics) and stimulants rank the highest. </a:t>
            </a:r>
            <a:endParaRPr lang="en-US" dirty="0" smtClean="0"/>
          </a:p>
          <a:p>
            <a:pPr eaLnBrk="1" hangingPunct="1"/>
            <a:endParaRPr lang="en-US" dirty="0" smtClean="0"/>
          </a:p>
          <a:p>
            <a:pPr eaLnBrk="1" hangingPunct="1"/>
            <a:r>
              <a:rPr lang="en-US" b="0" u="sng" dirty="0" smtClean="0"/>
              <a:t>REFERENCE:</a:t>
            </a:r>
            <a:r>
              <a:rPr lang="en-US" b="0" u="sng" baseline="0" dirty="0" smtClean="0"/>
              <a:t> </a:t>
            </a:r>
          </a:p>
          <a:p>
            <a:pPr eaLnBrk="1" hangingPunct="1"/>
            <a:r>
              <a:rPr lang="en-US" sz="1200" b="0" i="0" kern="1200" dirty="0" smtClean="0">
                <a:solidFill>
                  <a:schemeClr val="tx1"/>
                </a:solidFill>
                <a:effectLst/>
                <a:latin typeface="+mn-lt"/>
                <a:ea typeface="+mn-ea"/>
                <a:cs typeface="+mn-cs"/>
              </a:rPr>
              <a:t>Center for Behavioral Health Statistics and Quality. (2016). </a:t>
            </a:r>
            <a:r>
              <a:rPr lang="en-US" sz="1200" b="0" i="1" kern="1200" dirty="0" smtClean="0">
                <a:solidFill>
                  <a:schemeClr val="tx1"/>
                </a:solidFill>
                <a:effectLst/>
                <a:latin typeface="+mn-lt"/>
                <a:ea typeface="+mn-ea"/>
                <a:cs typeface="+mn-cs"/>
              </a:rPr>
              <a:t>2015 National Survey on Drug Use and Health: Methodological summary and definitions</a:t>
            </a:r>
            <a:r>
              <a:rPr lang="en-US" sz="1200" b="0" i="0" kern="1200" dirty="0" smtClean="0">
                <a:solidFill>
                  <a:schemeClr val="tx1"/>
                </a:solidFill>
                <a:effectLst/>
                <a:latin typeface="+mn-lt"/>
                <a:ea typeface="+mn-ea"/>
                <a:cs typeface="+mn-cs"/>
              </a:rPr>
              <a:t>. Rockville, MD: Substance Abuse and Mental Health Services Administration.</a:t>
            </a:r>
            <a:endParaRPr lang="en-US" dirty="0" smtClean="0"/>
          </a:p>
        </p:txBody>
      </p:sp>
    </p:spTree>
    <p:extLst>
      <p:ext uri="{BB962C8B-B14F-4D97-AF65-F5344CB8AC3E}">
        <p14:creationId xmlns:p14="http://schemas.microsoft.com/office/powerpoint/2010/main" val="3297524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000" b="1" dirty="0"/>
              <a:t>KEY </a:t>
            </a:r>
            <a:r>
              <a:rPr lang="en-GB" sz="1000" b="1" dirty="0" smtClean="0"/>
              <a:t>POINTS: </a:t>
            </a:r>
            <a:r>
              <a:rPr lang="en-GB" sz="1000" dirty="0" smtClean="0"/>
              <a:t>Prolonged </a:t>
            </a:r>
            <a:r>
              <a:rPr lang="en-GB" sz="1000" dirty="0"/>
              <a:t>and heavy marijuana use can eventually lead to substance abuse and dependence, which together are known as </a:t>
            </a:r>
            <a:r>
              <a:rPr lang="en-GB" sz="1000" b="1" dirty="0"/>
              <a:t>substance use disorders. </a:t>
            </a:r>
            <a:r>
              <a:rPr lang="en-GB" sz="1000" dirty="0"/>
              <a:t>Substance use disorders fall on a continuum of problematic alcohol and drug use. Highly problematic levels of substance use—called substance abuse and substance dependence—are defined as “disorders,” instead of just “problematic” substance use. A substance use disorder </a:t>
            </a:r>
            <a:r>
              <a:rPr lang="en-US" sz="1000" dirty="0"/>
              <a:t>is a state in which an individual compulsively uses alcohol or drugs even when faced with negative consequences. This behavior is reinforcing, or rewarding.  A major feature of a substance use disorder is the loss of control in limiting intake of the addictive substance. When working with patients who use alcohol or drugs, it is important to figure out where patients fall on this spectrum; some may have serious problems and need to abstain from alcohol and drugs, while others may not need to stop all together, but reduce use to prevent adverse effects.</a:t>
            </a:r>
          </a:p>
        </p:txBody>
      </p:sp>
      <p:sp>
        <p:nvSpPr>
          <p:cNvPr id="4" name="Slide Number Placeholder 3"/>
          <p:cNvSpPr>
            <a:spLocks noGrp="1"/>
          </p:cNvSpPr>
          <p:nvPr>
            <p:ph type="sldNum" sz="quarter" idx="10"/>
          </p:nvPr>
        </p:nvSpPr>
        <p:spPr/>
        <p:txBody>
          <a:bodyPr/>
          <a:lstStyle/>
          <a:p>
            <a:fld id="{DAB44DF1-5C38-4433-BC60-FA0FBF069AA6}"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18134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KEY POINTS: </a:t>
            </a:r>
            <a:r>
              <a:rPr lang="en-US" sz="1200" b="0" i="0" kern="1200" dirty="0" smtClean="0">
                <a:solidFill>
                  <a:schemeClr val="tx1"/>
                </a:solidFill>
                <a:effectLst/>
                <a:latin typeface="+mn-lt"/>
                <a:ea typeface="+mn-ea"/>
                <a:cs typeface="+mn-cs"/>
              </a:rPr>
              <a:t>Considering the prevalence of substance</a:t>
            </a:r>
            <a:r>
              <a:rPr lang="en-US" sz="1200" b="0" i="0" kern="1200" baseline="0" dirty="0" smtClean="0">
                <a:solidFill>
                  <a:schemeClr val="tx1"/>
                </a:solidFill>
                <a:effectLst/>
                <a:latin typeface="+mn-lt"/>
                <a:ea typeface="+mn-ea"/>
                <a:cs typeface="+mn-cs"/>
              </a:rPr>
              <a:t> use disorders allows us to better understand the extent to which individuals may be using medications not as prescribed or intended. Additionally, considering occurrences of severe mental illness and substance use disorder is important in understanding the potential for individuals who may be more likely to be prescribed psychotropic medications (individuals with severe mental illness) to abuse substances. </a:t>
            </a:r>
            <a:r>
              <a:rPr lang="en-US" sz="1200" b="0" i="0" kern="1200" dirty="0" smtClean="0">
                <a:solidFill>
                  <a:schemeClr val="tx1"/>
                </a:solidFill>
                <a:effectLst/>
                <a:latin typeface="+mn-lt"/>
                <a:ea typeface="+mn-ea"/>
                <a:cs typeface="+mn-cs"/>
              </a:rPr>
              <a:t>The data presented here are from </a:t>
            </a:r>
            <a:r>
              <a:rPr lang="en-US" sz="1200" b="0" i="0" u="none" kern="1200" dirty="0" smtClean="0">
                <a:solidFill>
                  <a:schemeClr val="tx1"/>
                </a:solidFill>
                <a:effectLst/>
                <a:latin typeface="+mn-lt"/>
                <a:ea typeface="+mn-ea"/>
                <a:cs typeface="+mn-cs"/>
              </a:rPr>
              <a:t>the National</a:t>
            </a:r>
            <a:r>
              <a:rPr lang="en-US" sz="1200" b="0" i="0" u="none" kern="1200" baseline="0" dirty="0" smtClean="0">
                <a:solidFill>
                  <a:schemeClr val="tx1"/>
                </a:solidFill>
                <a:effectLst/>
                <a:latin typeface="+mn-lt"/>
                <a:ea typeface="+mn-ea"/>
                <a:cs typeface="+mn-cs"/>
              </a:rPr>
              <a:t> Survey on Drug Use and Health</a:t>
            </a:r>
            <a:r>
              <a:rPr lang="en-US" sz="1200" b="0" i="0" u="non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NSDUH), which defines severe</a:t>
            </a:r>
            <a:r>
              <a:rPr lang="en-US" sz="1200" b="0" i="0" kern="1200" baseline="0" dirty="0" smtClean="0">
                <a:solidFill>
                  <a:schemeClr val="tx1"/>
                </a:solidFill>
                <a:effectLst/>
                <a:latin typeface="+mn-lt"/>
                <a:ea typeface="+mn-ea"/>
                <a:cs typeface="+mn-cs"/>
              </a:rPr>
              <a:t> mental illness(SMI)</a:t>
            </a:r>
            <a:r>
              <a:rPr lang="en-US" sz="1200" b="0" i="0" kern="1200" dirty="0" smtClean="0">
                <a:solidFill>
                  <a:schemeClr val="tx1"/>
                </a:solidFill>
                <a:effectLst/>
                <a:latin typeface="+mn-lt"/>
                <a:ea typeface="+mn-ea"/>
                <a:cs typeface="+mn-cs"/>
              </a:rPr>
              <a:t> as:</a:t>
            </a:r>
            <a:r>
              <a:rPr lang="en-US" sz="1200" b="0" i="0" kern="1200" baseline="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 mental, behavioral, or emotional disorder (excluding developmental and substance use disorders)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diagnosable currently or within the past year</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of sufficient duration to meet diagnostic criteria specified within the 5th edition of the </a:t>
            </a:r>
            <a:r>
              <a:rPr lang="en-US" sz="1200" b="0" i="1" kern="1200" dirty="0" smtClean="0">
                <a:solidFill>
                  <a:schemeClr val="tx1"/>
                </a:solidFill>
                <a:effectLst/>
                <a:latin typeface="+mn-lt"/>
                <a:ea typeface="+mn-ea"/>
                <a:cs typeface="+mn-cs"/>
              </a:rPr>
              <a:t>Diagnostic and Statistical Manual of Mental Disorders </a:t>
            </a:r>
            <a:r>
              <a:rPr lang="en-US" sz="1200" b="0" i="0" kern="1200" dirty="0" smtClean="0">
                <a:solidFill>
                  <a:schemeClr val="tx1"/>
                </a:solidFill>
                <a:effectLst/>
                <a:latin typeface="+mn-lt"/>
                <a:ea typeface="+mn-ea"/>
                <a:cs typeface="+mn-cs"/>
              </a:rPr>
              <a:t>(DSM-5)</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resulting in serious functional impairment, which substantially interferes with or limits one or more major life activities</a:t>
            </a:r>
          </a:p>
          <a:p>
            <a:endParaRPr lang="en-US" dirty="0" smtClean="0"/>
          </a:p>
          <a:p>
            <a:r>
              <a:rPr lang="en-US" sz="1200" b="1" kern="1200" dirty="0" smtClean="0">
                <a:solidFill>
                  <a:schemeClr val="tx1"/>
                </a:solidFill>
                <a:effectLst/>
                <a:latin typeface="+mn-lt"/>
                <a:ea typeface="+mn-ea"/>
                <a:cs typeface="+mn-cs"/>
              </a:rPr>
              <a:t>**ANIMATION**</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slide is animated upon clicking. </a:t>
            </a:r>
            <a:endParaRPr lang="en-US" b="1" dirty="0" smtClean="0"/>
          </a:p>
          <a:p>
            <a:r>
              <a:rPr lang="en-US" b="0" dirty="0" smtClean="0"/>
              <a:t>Each</a:t>
            </a:r>
            <a:r>
              <a:rPr lang="en-US" b="0" baseline="0" dirty="0" smtClean="0"/>
              <a:t> of the individual boxes presented in the animations represent 3 million people, as indicated in the key in the top right of the slide. </a:t>
            </a:r>
            <a:endParaRPr lang="en-US" b="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The first animation is automatic and reveals the “Current Users of Illicit</a:t>
            </a:r>
            <a:r>
              <a:rPr lang="en-US" sz="1200" b="1" i="1" kern="1200" baseline="0" dirty="0" smtClean="0">
                <a:solidFill>
                  <a:schemeClr val="tx1"/>
                </a:solidFill>
                <a:effectLst/>
                <a:latin typeface="+mn-lt"/>
                <a:ea typeface="+mn-ea"/>
                <a:cs typeface="+mn-cs"/>
              </a:rPr>
              <a:t> Drugs.” The representation of the number of current users will animate from left to right.  </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t>National prevalence data of substance use disorders indicates</a:t>
            </a:r>
            <a:r>
              <a:rPr lang="en-US" baseline="0" dirty="0" smtClean="0"/>
              <a:t> </a:t>
            </a:r>
            <a:r>
              <a:rPr lang="en-US" dirty="0" smtClean="0">
                <a:solidFill>
                  <a:schemeClr val="accent5"/>
                </a:solidFill>
              </a:rPr>
              <a:t>27.1 million were current users of illicit drugs.</a:t>
            </a:r>
          </a:p>
          <a:p>
            <a:endParaRPr lang="en-US" dirty="0" smtClean="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a:t>
            </a:r>
            <a:r>
              <a:rPr lang="en-US" sz="1200" b="1" i="1" kern="1200" baseline="0" dirty="0" smtClean="0">
                <a:solidFill>
                  <a:schemeClr val="tx1"/>
                </a:solidFill>
                <a:effectLst/>
                <a:latin typeface="+mn-lt"/>
                <a:ea typeface="+mn-ea"/>
                <a:cs typeface="+mn-cs"/>
              </a:rPr>
              <a:t> to advance the animation and reveal the next set of data:</a:t>
            </a:r>
            <a:r>
              <a:rPr lang="en-US" sz="1200" b="1" i="1" kern="1200" dirty="0" smtClean="0">
                <a:solidFill>
                  <a:schemeClr val="tx1"/>
                </a:solidFill>
                <a:effectLst/>
                <a:latin typeface="+mn-lt"/>
                <a:ea typeface="+mn-ea"/>
                <a:cs typeface="+mn-cs"/>
              </a:rPr>
              <a:t> “Individuals with a Substance Use Disorder</a:t>
            </a:r>
            <a:r>
              <a:rPr lang="en-US" sz="1200" b="1" i="1" kern="1200" baseline="0" dirty="0" smtClean="0">
                <a:solidFill>
                  <a:schemeClr val="tx1"/>
                </a:solidFill>
                <a:effectLst/>
                <a:latin typeface="+mn-lt"/>
                <a:ea typeface="+mn-ea"/>
                <a:cs typeface="+mn-cs"/>
              </a:rPr>
              <a:t>.” The representation of the number of current users will fill in on the existing bar from bottom to top, representing a subset of the Current Users bar.  </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prevalence data of substance use disorders indicates</a:t>
            </a:r>
            <a:r>
              <a:rPr lang="en-US" baseline="0" dirty="0" smtClean="0"/>
              <a:t> 20.8 </a:t>
            </a:r>
            <a:r>
              <a:rPr lang="en-US" dirty="0" smtClean="0">
                <a:solidFill>
                  <a:schemeClr val="accent5"/>
                </a:solidFill>
              </a:rPr>
              <a:t>million individuals has a substance use disorder. </a:t>
            </a:r>
          </a:p>
          <a:p>
            <a:endParaRPr lang="en-US" dirty="0" smtClean="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a:t>
            </a:r>
            <a:r>
              <a:rPr lang="en-US" sz="1200" b="1" i="1" kern="1200" baseline="0" dirty="0" smtClean="0">
                <a:solidFill>
                  <a:schemeClr val="tx1"/>
                </a:solidFill>
                <a:effectLst/>
                <a:latin typeface="+mn-lt"/>
                <a:ea typeface="+mn-ea"/>
                <a:cs typeface="+mn-cs"/>
              </a:rPr>
              <a:t> to advance the animation and reveal the next set of data:</a:t>
            </a:r>
            <a:r>
              <a:rPr lang="en-US" sz="1200" b="1" i="1" kern="1200" dirty="0" smtClean="0">
                <a:solidFill>
                  <a:schemeClr val="tx1"/>
                </a:solidFill>
                <a:effectLst/>
                <a:latin typeface="+mn-lt"/>
                <a:ea typeface="+mn-ea"/>
                <a:cs typeface="+mn-cs"/>
              </a:rPr>
              <a:t> “Current Users</a:t>
            </a:r>
            <a:r>
              <a:rPr lang="en-US" sz="1200" b="1" i="1" kern="1200" baseline="0" dirty="0" smtClean="0">
                <a:solidFill>
                  <a:schemeClr val="tx1"/>
                </a:solidFill>
                <a:effectLst/>
                <a:latin typeface="+mn-lt"/>
                <a:ea typeface="+mn-ea"/>
                <a:cs typeface="+mn-cs"/>
              </a:rPr>
              <a:t> of Alcohol.”</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prevalence data of substance use disorders indicates</a:t>
            </a:r>
            <a:r>
              <a:rPr lang="en-US" baseline="0" dirty="0" smtClean="0"/>
              <a:t> 138.3 </a:t>
            </a:r>
            <a:r>
              <a:rPr lang="en-US" dirty="0" smtClean="0">
                <a:solidFill>
                  <a:schemeClr val="accent5"/>
                </a:solidFill>
              </a:rPr>
              <a:t>million individuals currently use alcohol. This representation</a:t>
            </a:r>
            <a:r>
              <a:rPr lang="en-US" baseline="0" dirty="0" smtClean="0">
                <a:solidFill>
                  <a:schemeClr val="accent5"/>
                </a:solidFill>
              </a:rPr>
              <a:t> serves to contrast the high number of alcohol users as compared to any illicit substance use.</a:t>
            </a:r>
            <a:r>
              <a:rPr lang="en-US" dirty="0" smtClean="0">
                <a:solidFill>
                  <a:schemeClr val="accent5"/>
                </a:solidFill>
              </a:rPr>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 to reveal the “Individuals</a:t>
            </a:r>
            <a:r>
              <a:rPr lang="en-US" sz="1200" b="1" i="1" kern="1200" baseline="0" dirty="0" smtClean="0">
                <a:solidFill>
                  <a:schemeClr val="tx1"/>
                </a:solidFill>
                <a:effectLst/>
                <a:latin typeface="+mn-lt"/>
                <a:ea typeface="+mn-ea"/>
                <a:cs typeface="+mn-cs"/>
              </a:rPr>
              <a:t> with a Mental Health Disorder.” The representation of the number of individuals will animate from left to right.  </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dirty="0" smtClean="0"/>
              <a:t>National prevalence data of mental health disorders indicates</a:t>
            </a:r>
            <a:r>
              <a:rPr lang="en-US" baseline="0" dirty="0" smtClean="0"/>
              <a:t> 43.4</a:t>
            </a:r>
            <a:r>
              <a:rPr lang="en-US" dirty="0" smtClean="0">
                <a:solidFill>
                  <a:schemeClr val="accent5"/>
                </a:solidFill>
              </a:rPr>
              <a:t> million</a:t>
            </a:r>
            <a:r>
              <a:rPr lang="en-US" baseline="0" dirty="0" smtClean="0">
                <a:solidFill>
                  <a:schemeClr val="accent5"/>
                </a:solidFill>
              </a:rPr>
              <a:t> currently have a mental health disorder</a:t>
            </a:r>
            <a:r>
              <a:rPr lang="en-US" dirty="0" smtClean="0">
                <a:solidFill>
                  <a:schemeClr val="accent5"/>
                </a:solidFill>
              </a:rPr>
              <a:t>.</a:t>
            </a:r>
          </a:p>
          <a:p>
            <a:endParaRPr lang="en-US" dirty="0" smtClean="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a:t>
            </a:r>
            <a:r>
              <a:rPr lang="en-US" sz="1200" b="1" i="1" kern="1200" baseline="0" dirty="0" smtClean="0">
                <a:solidFill>
                  <a:schemeClr val="tx1"/>
                </a:solidFill>
                <a:effectLst/>
                <a:latin typeface="+mn-lt"/>
                <a:ea typeface="+mn-ea"/>
                <a:cs typeface="+mn-cs"/>
              </a:rPr>
              <a:t> to advance the animation and reveal the next set of data:</a:t>
            </a:r>
            <a:r>
              <a:rPr lang="en-US" sz="1200" b="1" i="1" kern="1200" dirty="0" smtClean="0">
                <a:solidFill>
                  <a:schemeClr val="tx1"/>
                </a:solidFill>
                <a:effectLst/>
                <a:latin typeface="+mn-lt"/>
                <a:ea typeface="+mn-ea"/>
                <a:cs typeface="+mn-cs"/>
              </a:rPr>
              <a:t> “Individuals with a Mental Health Disorder and Substance Use Disorder</a:t>
            </a:r>
            <a:r>
              <a:rPr lang="en-US" sz="1200" b="1" i="1" kern="1200" baseline="0" dirty="0" smtClean="0">
                <a:solidFill>
                  <a:schemeClr val="tx1"/>
                </a:solidFill>
                <a:effectLst/>
                <a:latin typeface="+mn-lt"/>
                <a:ea typeface="+mn-ea"/>
                <a:cs typeface="+mn-cs"/>
              </a:rPr>
              <a:t>.” The representation of the number of individuals will fill in on the existing bar from bottom to top, representing a subset of the Individuals with a Mental Health Disorder bar.  </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prevalence data of mental</a:t>
            </a:r>
            <a:r>
              <a:rPr lang="en-US" baseline="0" dirty="0" smtClean="0"/>
              <a:t> health </a:t>
            </a:r>
            <a:r>
              <a:rPr lang="en-US" dirty="0" smtClean="0"/>
              <a:t>disorders indicates</a:t>
            </a:r>
            <a:r>
              <a:rPr lang="en-US" baseline="0" dirty="0" smtClean="0"/>
              <a:t> 8.1 </a:t>
            </a:r>
            <a:r>
              <a:rPr lang="en-US" dirty="0" smtClean="0">
                <a:solidFill>
                  <a:schemeClr val="accent5"/>
                </a:solidFill>
              </a:rPr>
              <a:t>million individuals have a co-occurring</a:t>
            </a:r>
            <a:r>
              <a:rPr lang="en-US" baseline="0" dirty="0" smtClean="0">
                <a:solidFill>
                  <a:schemeClr val="accent5"/>
                </a:solidFill>
              </a:rPr>
              <a:t> substance use disorder</a:t>
            </a:r>
            <a:r>
              <a:rPr lang="en-US" dirty="0" smtClean="0">
                <a:solidFill>
                  <a:schemeClr val="accent5"/>
                </a:solidFill>
              </a:rPr>
              <a: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a:t>
            </a:r>
            <a:r>
              <a:rPr lang="en-US" sz="1200" b="1" i="1" kern="1200" baseline="0" dirty="0" smtClean="0">
                <a:solidFill>
                  <a:schemeClr val="tx1"/>
                </a:solidFill>
                <a:effectLst/>
                <a:latin typeface="+mn-lt"/>
                <a:ea typeface="+mn-ea"/>
                <a:cs typeface="+mn-cs"/>
              </a:rPr>
              <a:t> to advance the animation and reveal the next set of data:</a:t>
            </a:r>
            <a:r>
              <a:rPr lang="en-US" sz="1200" b="1" i="1" kern="1200" dirty="0" smtClean="0">
                <a:solidFill>
                  <a:schemeClr val="tx1"/>
                </a:solidFill>
                <a:effectLst/>
                <a:latin typeface="+mn-lt"/>
                <a:ea typeface="+mn-ea"/>
                <a:cs typeface="+mn-cs"/>
              </a:rPr>
              <a:t> “Individuals with a Severe Mental Health Disorder and Substance Use Disorder</a:t>
            </a:r>
            <a:r>
              <a:rPr lang="en-US" sz="1200" b="1" i="1" kern="1200" baseline="0" dirty="0" smtClean="0">
                <a:solidFill>
                  <a:schemeClr val="tx1"/>
                </a:solidFill>
                <a:effectLst/>
                <a:latin typeface="+mn-lt"/>
                <a:ea typeface="+mn-ea"/>
                <a:cs typeface="+mn-cs"/>
              </a:rPr>
              <a:t>.” The representation of the number of individuals will fill in on the existing bar from bottom to top, representing a subset of the Individuals with a Mental Health Disorder bar.  </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National prevalence data of mental</a:t>
            </a:r>
            <a:r>
              <a:rPr lang="en-US" baseline="0" dirty="0" smtClean="0"/>
              <a:t> health </a:t>
            </a:r>
            <a:r>
              <a:rPr lang="en-US" dirty="0" smtClean="0"/>
              <a:t>disorders indicates</a:t>
            </a:r>
            <a:r>
              <a:rPr lang="en-US" baseline="0" dirty="0" smtClean="0"/>
              <a:t> 2.3 </a:t>
            </a:r>
            <a:r>
              <a:rPr lang="en-US" dirty="0" smtClean="0">
                <a:solidFill>
                  <a:schemeClr val="accent5"/>
                </a:solidFill>
              </a:rPr>
              <a:t>million individuals have a co-occurring</a:t>
            </a:r>
            <a:r>
              <a:rPr lang="en-US" baseline="0" dirty="0" smtClean="0">
                <a:solidFill>
                  <a:schemeClr val="accent5"/>
                </a:solidFill>
              </a:rPr>
              <a:t> substance use disorder and severe mental illness</a:t>
            </a:r>
            <a:r>
              <a:rPr lang="en-US" dirty="0" smtClean="0">
                <a:solidFill>
                  <a:schemeClr val="accent5"/>
                </a:solidFill>
              </a:rPr>
              <a:t>. </a:t>
            </a:r>
          </a:p>
          <a:p>
            <a:pPr marL="0" indent="0">
              <a:buFont typeface="Arial" panose="020B0604020202020204" pitchFamily="34" charset="0"/>
              <a:buNone/>
            </a:pPr>
            <a:endParaRPr lang="en-US" dirty="0" smtClean="0">
              <a:solidFill>
                <a:schemeClr val="accent5"/>
              </a:solidFill>
            </a:endParaRPr>
          </a:p>
          <a:p>
            <a:pPr marL="0" indent="0">
              <a:buFont typeface="Arial" panose="020B0604020202020204" pitchFamily="34" charset="0"/>
              <a:buNone/>
            </a:pPr>
            <a:r>
              <a:rPr lang="en-US" u="sng" dirty="0" smtClean="0">
                <a:solidFill>
                  <a:schemeClr val="accent5"/>
                </a:solidFill>
              </a:rPr>
              <a:t>REFERENCE:</a:t>
            </a:r>
          </a:p>
          <a:p>
            <a:r>
              <a:rPr lang="en-US" sz="1200" b="0" i="0" kern="1200" dirty="0" smtClean="0">
                <a:solidFill>
                  <a:schemeClr val="tx1"/>
                </a:solidFill>
                <a:effectLst/>
                <a:latin typeface="+mn-lt"/>
                <a:ea typeface="+mn-ea"/>
                <a:cs typeface="+mn-cs"/>
              </a:rPr>
              <a:t>Center for Behavioral Health Statistics and Quality. (2016). </a:t>
            </a:r>
            <a:r>
              <a:rPr lang="en-US" sz="1200" b="0" i="1" kern="1200" dirty="0" smtClean="0">
                <a:solidFill>
                  <a:schemeClr val="tx1"/>
                </a:solidFill>
                <a:effectLst/>
                <a:latin typeface="+mn-lt"/>
                <a:ea typeface="+mn-ea"/>
                <a:cs typeface="+mn-cs"/>
              </a:rPr>
              <a:t>2015 National Survey on Drug Use and Health: Methodological summary and definitions</a:t>
            </a:r>
            <a:r>
              <a:rPr lang="en-US" sz="1200" b="0" i="0" kern="1200" dirty="0" smtClean="0">
                <a:solidFill>
                  <a:schemeClr val="tx1"/>
                </a:solidFill>
                <a:effectLst/>
                <a:latin typeface="+mn-lt"/>
                <a:ea typeface="+mn-ea"/>
                <a:cs typeface="+mn-cs"/>
              </a:rPr>
              <a:t>. Rockville, MD: Substance Abuse and Mental Health Services Administration.</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27</a:t>
            </a:fld>
            <a:endParaRPr lang="en-US"/>
          </a:p>
        </p:txBody>
      </p:sp>
    </p:spTree>
    <p:extLst>
      <p:ext uri="{BB962C8B-B14F-4D97-AF65-F5344CB8AC3E}">
        <p14:creationId xmlns:p14="http://schemas.microsoft.com/office/powerpoint/2010/main" val="3128293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KEY POINTS: </a:t>
            </a:r>
            <a:r>
              <a:rPr lang="en-US" baseline="0" dirty="0" smtClean="0"/>
              <a:t>This slide presents information related to SUD prevalence among people living with HIV in consideration of the way in which individuals diagnosed with HIV are affected by substance abuse and substance use disorders. The information in this study is based on a sample of over 10,000 HIV-positive adults in care at 7 sites around the country. Substance use disorder prevalence is highest among individuals aged 18-29, with decreasing prevalence the older an individual is. </a:t>
            </a:r>
            <a:endParaRPr lang="en-US" dirty="0" smtClean="0"/>
          </a:p>
          <a:p>
            <a:endParaRPr lang="en-US" dirty="0" smtClean="0"/>
          </a:p>
          <a:p>
            <a:r>
              <a:rPr lang="en-US" u="sng" dirty="0" smtClean="0"/>
              <a:t>REFERENCE:</a:t>
            </a:r>
            <a:r>
              <a:rPr lang="en-US" u="sng" baseline="0" dirty="0" smtClean="0"/>
              <a:t> </a:t>
            </a:r>
            <a:endParaRPr lang="en-US" u="sng" dirty="0" smtClean="0"/>
          </a:p>
          <a:p>
            <a:r>
              <a:rPr lang="en-US" dirty="0" smtClean="0"/>
              <a:t>Hartzler, B., Dombrowski, J.C.,</a:t>
            </a:r>
            <a:r>
              <a:rPr lang="en-US" baseline="0" dirty="0" smtClean="0"/>
              <a:t> Crane, H.M., Eron, J.J., Geng, E.H., et al. (2016). Prevalence and predictors of substance use disorders among HIV care enrollees in the United States. </a:t>
            </a:r>
            <a:r>
              <a:rPr lang="en-US" i="1" baseline="0" dirty="0" smtClean="0"/>
              <a:t>AIDS &amp; Behavior</a:t>
            </a:r>
            <a:r>
              <a:rPr lang="en-US" baseline="0" dirty="0" smtClean="0"/>
              <a:t>, 1-11.</a:t>
            </a:r>
          </a:p>
          <a:p>
            <a:endParaRPr lang="en-US" baseline="0" dirty="0" smtClean="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973574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KEY POINTS: </a:t>
            </a:r>
            <a:r>
              <a:rPr lang="en-US" dirty="0" smtClean="0"/>
              <a:t>This slide continues the information</a:t>
            </a:r>
            <a:r>
              <a:rPr lang="en-US" baseline="0" dirty="0" smtClean="0"/>
              <a:t> from the previous slide, identifying the prevalence of substance use disorders among people living with HIV, grouped by type of substance. Among all people living with HIV, 48% report any substance use disorder. Marijuana is the most common substance of abuse (31%). Alcohol (19%) and methamphetamine (13%) are the next most common, followed by cocaine (11%) and opioids (4%). </a:t>
            </a:r>
          </a:p>
          <a:p>
            <a:endParaRPr lang="en-US" baseline="0" dirty="0" smtClean="0"/>
          </a:p>
          <a:p>
            <a:r>
              <a:rPr lang="en-US" u="sng" dirty="0" smtClean="0"/>
              <a:t>REFERENCE:</a:t>
            </a:r>
            <a:r>
              <a:rPr lang="en-US" u="sng" baseline="0" dirty="0" smtClean="0"/>
              <a:t> </a:t>
            </a:r>
            <a:endParaRPr lang="en-US" u="sng" dirty="0" smtClean="0"/>
          </a:p>
          <a:p>
            <a:r>
              <a:rPr lang="en-US" dirty="0" smtClean="0"/>
              <a:t>Hartzler, B., Dombrowski, J.C.,</a:t>
            </a:r>
            <a:r>
              <a:rPr lang="en-US" baseline="0" dirty="0" smtClean="0"/>
              <a:t> Crane, H.M., Eron, J.J., Geng, E.H., et al. (2016). Prevalence and predictors of substance use disorders among HIV care enrollees in the United States. </a:t>
            </a:r>
            <a:r>
              <a:rPr lang="en-US" i="1" baseline="0" dirty="0" smtClean="0"/>
              <a:t>AIDS &amp; Behavior</a:t>
            </a:r>
            <a:r>
              <a:rPr lang="en-US" baseline="0" dirty="0" smtClean="0"/>
              <a:t>, 1-11.</a:t>
            </a:r>
          </a:p>
          <a:p>
            <a:endParaRPr lang="en-US" dirty="0"/>
          </a:p>
        </p:txBody>
      </p:sp>
      <p:sp>
        <p:nvSpPr>
          <p:cNvPr id="4" name="Slide Number Placeholder 3"/>
          <p:cNvSpPr>
            <a:spLocks noGrp="1"/>
          </p:cNvSpPr>
          <p:nvPr>
            <p:ph type="sldNum" sz="quarter" idx="10"/>
          </p:nvPr>
        </p:nvSpPr>
        <p:spPr/>
        <p:txBody>
          <a:bodyPr/>
          <a:lstStyle/>
          <a:p>
            <a:fld id="{5BF697F0-321B-48DA-B993-06B21E25F077}" type="slidenum">
              <a:rPr lang="en-US" smtClean="0"/>
              <a:t>29</a:t>
            </a:fld>
            <a:endParaRPr lang="en-US"/>
          </a:p>
        </p:txBody>
      </p:sp>
    </p:spTree>
    <p:extLst>
      <p:ext uri="{BB962C8B-B14F-4D97-AF65-F5344CB8AC3E}">
        <p14:creationId xmlns:p14="http://schemas.microsoft.com/office/powerpoint/2010/main" val="241605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34" indent="-228534">
              <a:defRPr/>
            </a:pPr>
            <a:r>
              <a:rPr lang="en-US" sz="1200" b="1" kern="1200" dirty="0" smtClean="0">
                <a:solidFill>
                  <a:schemeClr val="tx1"/>
                </a:solidFill>
                <a:latin typeface="+mn-lt"/>
                <a:ea typeface="+mn-ea"/>
                <a:cs typeface="+mn-cs"/>
              </a:rPr>
              <a:t>INSTRUCTIONS</a:t>
            </a:r>
          </a:p>
          <a:p>
            <a:pPr>
              <a:defRPr/>
            </a:pPr>
            <a:r>
              <a:rPr lang="en-US" sz="1200" kern="1200" dirty="0" smtClean="0">
                <a:solidFill>
                  <a:schemeClr val="tx1"/>
                </a:solidFill>
                <a:latin typeface="+mn-lt"/>
                <a:ea typeface="+mn-ea"/>
                <a:cs typeface="+mn-cs"/>
              </a:rPr>
              <a:t>The purpose of the following five (5) questions is to test the pre-training level of psychotropic</a:t>
            </a:r>
            <a:r>
              <a:rPr lang="en-US" sz="1200" kern="1200" baseline="0" dirty="0" smtClean="0">
                <a:solidFill>
                  <a:schemeClr val="tx1"/>
                </a:solidFill>
                <a:latin typeface="+mn-lt"/>
                <a:ea typeface="+mn-ea"/>
                <a:cs typeface="+mn-cs"/>
              </a:rPr>
              <a:t> medication</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mental health, and HIV</a:t>
            </a:r>
            <a:r>
              <a:rPr lang="en-US" sz="1200" kern="1200" dirty="0" smtClean="0">
                <a:solidFill>
                  <a:schemeClr val="tx1"/>
                </a:solidFill>
                <a:latin typeface="+mn-lt"/>
                <a:ea typeface="+mn-ea"/>
                <a:cs typeface="+mn-cs"/>
              </a:rPr>
              <a:t> knowledge amongst the training participants. The questions are formatted as either multiple choice or true/false questions. Read each question and the possible responses aloud, and give training participants time to jot down their response before moving on to the next question. </a:t>
            </a:r>
            <a:r>
              <a:rPr lang="en-US" sz="1200" b="1" u="sng" kern="1200" dirty="0" smtClean="0">
                <a:solidFill>
                  <a:schemeClr val="tx1"/>
                </a:solidFill>
                <a:latin typeface="+mn-lt"/>
                <a:ea typeface="+mn-ea"/>
                <a:cs typeface="+mn-cs"/>
              </a:rPr>
              <a:t>Do not</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reveal the answers to the questions until the end of the training session (when you re-administer the questions that appear on slides 155-159). </a:t>
            </a:r>
            <a:endParaRPr lang="en-US" dirty="0" smtClean="0"/>
          </a:p>
        </p:txBody>
      </p:sp>
      <p:sp>
        <p:nvSpPr>
          <p:cNvPr id="4" name="Slide Number Placeholder 3"/>
          <p:cNvSpPr>
            <a:spLocks noGrp="1"/>
          </p:cNvSpPr>
          <p:nvPr>
            <p:ph type="sldNum" sz="quarter" idx="10"/>
          </p:nvPr>
        </p:nvSpPr>
        <p:spPr/>
        <p:txBody>
          <a:bodyPr/>
          <a:lstStyle/>
          <a:p>
            <a:fld id="{D428D147-A619-4BE7-B1D0-117B7DB1A985}" type="slidenum">
              <a:rPr lang="en-US" smtClean="0"/>
              <a:t>3</a:t>
            </a:fld>
            <a:endParaRPr lang="en-US"/>
          </a:p>
        </p:txBody>
      </p:sp>
    </p:spTree>
    <p:extLst>
      <p:ext uri="{BB962C8B-B14F-4D97-AF65-F5344CB8AC3E}">
        <p14:creationId xmlns:p14="http://schemas.microsoft.com/office/powerpoint/2010/main" val="141537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The interaction between HIV and the development of HIV-associated neurocognitive</a:t>
            </a:r>
            <a:r>
              <a:rPr lang="en-US" baseline="0" dirty="0" smtClean="0"/>
              <a:t> disorders is complex and dependent upon multiple factors. Once of which is the administration of illicit substances. Substance abuse has been shown to have a detrimental impact on cognitive functioning among PLWH, regardless of whether or not the individual was adhering to combination antiretroviral therapies. </a:t>
            </a:r>
            <a:endParaRPr lang="en-US" dirty="0" smtClean="0"/>
          </a:p>
          <a:p>
            <a:endParaRPr lang="en-US" dirty="0" smtClean="0"/>
          </a:p>
          <a:p>
            <a:r>
              <a:rPr lang="en-US" u="sng" dirty="0" smtClean="0"/>
              <a:t>REFERENCES:</a:t>
            </a:r>
          </a:p>
          <a:p>
            <a:r>
              <a:rPr lang="en-US" dirty="0" smtClean="0"/>
              <a:t>Busch, K.E.,</a:t>
            </a:r>
            <a:r>
              <a:rPr lang="en-US" baseline="0" dirty="0" smtClean="0"/>
              <a:t> Laurent, P., </a:t>
            </a:r>
            <a:r>
              <a:rPr lang="en-US" baseline="0" dirty="0" err="1" smtClean="0"/>
              <a:t>Soltesz</a:t>
            </a:r>
            <a:r>
              <a:rPr lang="en-US" baseline="0" dirty="0" smtClean="0"/>
              <a:t>, Z., Murphy, R.J., </a:t>
            </a:r>
            <a:r>
              <a:rPr lang="en-US" baseline="0" dirty="0" err="1" smtClean="0"/>
              <a:t>Faivre</a:t>
            </a:r>
            <a:r>
              <a:rPr lang="en-US" baseline="0" dirty="0" smtClean="0"/>
              <a:t>, O., et al. (2012). Tonic signaling from O</a:t>
            </a:r>
            <a:r>
              <a:rPr lang="en-US" baseline="-25000" dirty="0" smtClean="0"/>
              <a:t>2</a:t>
            </a:r>
            <a:r>
              <a:rPr lang="en-US" baseline="0" dirty="0" smtClean="0"/>
              <a:t> sensors sets neural circuit activity and behavioral state. </a:t>
            </a:r>
            <a:r>
              <a:rPr lang="en-US" i="1" baseline="0" dirty="0" smtClean="0"/>
              <a:t>Nature Neuroscience</a:t>
            </a:r>
            <a:r>
              <a:rPr lang="en-US" i="0" baseline="0" dirty="0" smtClean="0"/>
              <a:t>, </a:t>
            </a:r>
            <a:r>
              <a:rPr lang="en-US" i="1" baseline="0" dirty="0" smtClean="0"/>
              <a:t>15</a:t>
            </a:r>
            <a:r>
              <a:rPr lang="en-US" i="0" baseline="0" dirty="0" smtClean="0"/>
              <a:t>, 581-591. </a:t>
            </a:r>
            <a:endParaRPr lang="en-US" dirty="0" smtClean="0"/>
          </a:p>
          <a:p>
            <a:endParaRPr lang="en-US" dirty="0" smtClean="0"/>
          </a:p>
          <a:p>
            <a:r>
              <a:rPr lang="en-US" dirty="0" smtClean="0"/>
              <a:t>Calderon</a:t>
            </a:r>
            <a:r>
              <a:rPr lang="en-US" dirty="0"/>
              <a:t>, T.M., Williams, D.W., Lopez, L</a:t>
            </a:r>
            <a:r>
              <a:rPr lang="en-US" dirty="0" smtClean="0"/>
              <a:t>., </a:t>
            </a:r>
            <a:r>
              <a:rPr lang="en-US" dirty="0" err="1" smtClean="0"/>
              <a:t>Eugenin</a:t>
            </a:r>
            <a:r>
              <a:rPr lang="en-US" dirty="0" smtClean="0"/>
              <a:t>, E.A., Cheney, L. </a:t>
            </a:r>
            <a:r>
              <a:rPr lang="en-US" dirty="0"/>
              <a:t>et al</a:t>
            </a:r>
            <a:r>
              <a:rPr lang="en-US" dirty="0" smtClean="0"/>
              <a:t>. (2017). Dopamine Increases</a:t>
            </a:r>
            <a:r>
              <a:rPr lang="en-US" baseline="0" dirty="0" smtClean="0"/>
              <a:t> CD14+C16+ Monocyte Transmigration across the Blood Brain Barrier: Implications for Substance Abuse and HIV </a:t>
            </a:r>
            <a:r>
              <a:rPr lang="en-US" baseline="0" dirty="0" err="1" smtClean="0"/>
              <a:t>Neuropathogensis</a:t>
            </a:r>
            <a:r>
              <a:rPr lang="en-US" baseline="0" dirty="0" smtClean="0"/>
              <a:t>. </a:t>
            </a:r>
            <a:r>
              <a:rPr lang="en-US" i="1" dirty="0" smtClean="0"/>
              <a:t>Journal of  </a:t>
            </a:r>
            <a:r>
              <a:rPr lang="en-US" i="1" dirty="0" err="1"/>
              <a:t>Neuroimmune</a:t>
            </a:r>
            <a:r>
              <a:rPr lang="en-US" i="1" dirty="0"/>
              <a:t> </a:t>
            </a:r>
            <a:r>
              <a:rPr lang="en-US" i="1" dirty="0" smtClean="0"/>
              <a:t>Pharmacology, 12(2),</a:t>
            </a:r>
            <a:r>
              <a:rPr lang="en-US" i="1" baseline="0" dirty="0" smtClean="0"/>
              <a:t> </a:t>
            </a:r>
            <a:r>
              <a:rPr lang="en-US" i="0" baseline="0" dirty="0" smtClean="0"/>
              <a:t>353-370.</a:t>
            </a:r>
          </a:p>
          <a:p>
            <a:endParaRPr lang="en-US" i="0" baseline="0" dirty="0" smtClean="0"/>
          </a:p>
          <a:p>
            <a:r>
              <a:rPr lang="en-US" i="0" baseline="0" dirty="0" smtClean="0"/>
              <a:t>Hauser, K.F., El-</a:t>
            </a:r>
            <a:r>
              <a:rPr lang="en-US" i="0" baseline="0" dirty="0" err="1" smtClean="0"/>
              <a:t>Hage</a:t>
            </a:r>
            <a:r>
              <a:rPr lang="en-US" i="0" baseline="0" dirty="0" smtClean="0"/>
              <a:t>, N., </a:t>
            </a:r>
            <a:r>
              <a:rPr lang="en-US" i="0" baseline="0" dirty="0" err="1" smtClean="0"/>
              <a:t>Stiene</a:t>
            </a:r>
            <a:r>
              <a:rPr lang="en-US" i="0" baseline="0" dirty="0" smtClean="0"/>
              <a:t>-Martin, A., Maragos, W.F., </a:t>
            </a:r>
            <a:r>
              <a:rPr lang="en-US" i="0" baseline="0" dirty="0" err="1" smtClean="0"/>
              <a:t>Nath</a:t>
            </a:r>
            <a:r>
              <a:rPr lang="en-US" i="0" baseline="0" dirty="0" smtClean="0"/>
              <a:t>, A. et al. (2007). HIV-1 </a:t>
            </a:r>
            <a:r>
              <a:rPr lang="en-US" i="0" baseline="0" dirty="0" err="1" smtClean="0"/>
              <a:t>neuropathogensis</a:t>
            </a:r>
            <a:r>
              <a:rPr lang="en-US" i="0" baseline="0" dirty="0" smtClean="0"/>
              <a:t>: glial mechanisms revealed through substance abuse. </a:t>
            </a:r>
            <a:r>
              <a:rPr lang="en-US" i="1" baseline="0" dirty="0" smtClean="0"/>
              <a:t>Journal of Neurochemistry, 100(3), </a:t>
            </a:r>
            <a:r>
              <a:rPr lang="en-US" i="0" baseline="0" dirty="0" smtClean="0"/>
              <a:t>567-586. </a:t>
            </a:r>
          </a:p>
          <a:p>
            <a:endParaRPr lang="en-US" i="0" baseline="0" dirty="0" smtClean="0"/>
          </a:p>
          <a:p>
            <a:r>
              <a:rPr lang="en-US" i="0" baseline="0" dirty="0" smtClean="0"/>
              <a:t>Meade, C.S., </a:t>
            </a:r>
            <a:r>
              <a:rPr lang="en-US" i="0" baseline="0" dirty="0" err="1" smtClean="0"/>
              <a:t>Towe</a:t>
            </a:r>
            <a:r>
              <a:rPr lang="en-US" i="0" baseline="0" dirty="0" smtClean="0"/>
              <a:t>, S.L., </a:t>
            </a:r>
            <a:r>
              <a:rPr lang="en-US" i="0" baseline="0" dirty="0" err="1" smtClean="0"/>
              <a:t>Skalski</a:t>
            </a:r>
            <a:r>
              <a:rPr lang="en-US" i="0" baseline="0" dirty="0" smtClean="0"/>
              <a:t>, L.M., &amp; Robertson, K.R. (2015). Independent effects of HIV infection and cocaine dependence on neurocognitive impairment in a community sample living in the southern United States. </a:t>
            </a:r>
            <a:r>
              <a:rPr lang="en-US" i="1" u="none" baseline="0" dirty="0" smtClean="0"/>
              <a:t>Drug and Alcohol Dependence, 149(1), </a:t>
            </a:r>
            <a:r>
              <a:rPr lang="en-US" i="0" u="none" baseline="0" dirty="0" smtClean="0"/>
              <a:t>128-135. </a:t>
            </a:r>
            <a:endParaRPr lang="en-US" i="0" baseline="0" dirty="0" smtClean="0"/>
          </a:p>
          <a:p>
            <a:endParaRPr lang="en-US" i="0" baseline="0" dirty="0" smtClean="0"/>
          </a:p>
          <a:p>
            <a:r>
              <a:rPr lang="en-US" i="0" baseline="0" dirty="0" smtClean="0"/>
              <a:t>Meyer, A.L., </a:t>
            </a:r>
            <a:r>
              <a:rPr lang="en-US" i="0" baseline="0" dirty="0" err="1" smtClean="0"/>
              <a:t>Boscardin</a:t>
            </a:r>
            <a:r>
              <a:rPr lang="en-US" i="0" baseline="0" dirty="0" smtClean="0"/>
              <a:t>, W.J., </a:t>
            </a:r>
            <a:r>
              <a:rPr lang="en-US" i="0" baseline="0" dirty="0" err="1" smtClean="0"/>
              <a:t>Kwasa</a:t>
            </a:r>
            <a:r>
              <a:rPr lang="en-US" i="0" baseline="0" dirty="0" smtClean="0"/>
              <a:t>, J.K., &amp; Price, R.W. (2013). Is It Time To Rethink How Neuropsychological Tests Are Used to Diagnose Mild Forms of HIV-Associated Neurocognitive Disorders? Impact of False-Positive Rates on Prevalence and Power. </a:t>
            </a:r>
            <a:r>
              <a:rPr lang="en-US" i="1" baseline="0" dirty="0" err="1" smtClean="0"/>
              <a:t>Neuroepidemiology</a:t>
            </a:r>
            <a:r>
              <a:rPr lang="en-US" i="1" baseline="0" dirty="0" smtClean="0"/>
              <a:t>, 41</a:t>
            </a:r>
            <a:r>
              <a:rPr lang="en-US" i="0" baseline="0" dirty="0" smtClean="0"/>
              <a:t>, 208-216.</a:t>
            </a:r>
          </a:p>
          <a:p>
            <a:endParaRPr lang="en-US" i="0" baseline="0" dirty="0" smtClean="0"/>
          </a:p>
          <a:p>
            <a:r>
              <a:rPr lang="en-US" i="0" baseline="0" dirty="0" smtClean="0"/>
              <a:t>Weber, E., Blackstone, K., &amp; Woods, S.P. (2013). Cognitive </a:t>
            </a:r>
            <a:r>
              <a:rPr lang="en-US" i="0" baseline="0" dirty="0" err="1" smtClean="0"/>
              <a:t>Neurorehabilitation</a:t>
            </a:r>
            <a:r>
              <a:rPr lang="en-US" i="0" baseline="0" dirty="0" smtClean="0"/>
              <a:t> of HIV-associated Neurocognitive Disorders; A Qualitative Review and Call to Action. </a:t>
            </a:r>
            <a:r>
              <a:rPr lang="en-US" i="1" baseline="0" dirty="0" smtClean="0"/>
              <a:t>Neuropsychology Review, 23(1), </a:t>
            </a:r>
            <a:r>
              <a:rPr lang="en-US" i="0" baseline="0" dirty="0" smtClean="0"/>
              <a:t>81-98. </a:t>
            </a:r>
          </a:p>
          <a:p>
            <a:endParaRPr lang="en-US" i="0" baseline="0" dirty="0" smtClean="0"/>
          </a:p>
          <a:p>
            <a:endParaRPr lang="en-US" i="0" baseline="0" dirty="0" smtClean="0"/>
          </a:p>
          <a:p>
            <a:r>
              <a:rPr lang="en-US" sz="1200" b="0" i="0" kern="1200" dirty="0" err="1" smtClean="0">
                <a:solidFill>
                  <a:schemeClr val="tx1"/>
                </a:solidFill>
                <a:effectLst/>
                <a:latin typeface="+mn-lt"/>
                <a:ea typeface="+mn-ea"/>
                <a:cs typeface="+mn-cs"/>
              </a:rPr>
              <a:t>Rippeth</a:t>
            </a:r>
            <a:r>
              <a:rPr lang="en-US" sz="1200" b="0" i="0" kern="1200" dirty="0" smtClean="0">
                <a:solidFill>
                  <a:schemeClr val="tx1"/>
                </a:solidFill>
                <a:effectLst/>
                <a:latin typeface="+mn-lt"/>
                <a:ea typeface="+mn-ea"/>
                <a:cs typeface="+mn-cs"/>
              </a:rPr>
              <a:t>, J.,</a:t>
            </a:r>
            <a:r>
              <a:rPr lang="en-US" sz="1200" b="0" i="0" kern="1200" baseline="0" dirty="0" smtClean="0">
                <a:solidFill>
                  <a:schemeClr val="tx1"/>
                </a:solidFill>
                <a:effectLst/>
                <a:latin typeface="+mn-lt"/>
                <a:ea typeface="+mn-ea"/>
                <a:cs typeface="+mn-cs"/>
              </a:rPr>
              <a:t> Heaton, R. , Carey, C., </a:t>
            </a:r>
            <a:r>
              <a:rPr lang="en-US" sz="1200" b="0" i="0" kern="1200" baseline="0" dirty="0" err="1" smtClean="0">
                <a:solidFill>
                  <a:schemeClr val="tx1"/>
                </a:solidFill>
                <a:effectLst/>
                <a:latin typeface="+mn-lt"/>
                <a:ea typeface="+mn-ea"/>
                <a:cs typeface="+mn-cs"/>
              </a:rPr>
              <a:t>Marcotte</a:t>
            </a:r>
            <a:r>
              <a:rPr lang="en-US" sz="1200" b="0" i="0" kern="1200" baseline="0" dirty="0" smtClean="0">
                <a:solidFill>
                  <a:schemeClr val="tx1"/>
                </a:solidFill>
                <a:effectLst/>
                <a:latin typeface="+mn-lt"/>
                <a:ea typeface="+mn-ea"/>
                <a:cs typeface="+mn-cs"/>
              </a:rPr>
              <a:t>, T., Moore, D., et al. </a:t>
            </a:r>
            <a:r>
              <a:rPr lang="en-US" sz="1200" b="0" i="0" kern="1200" dirty="0" smtClean="0">
                <a:solidFill>
                  <a:schemeClr val="tx1"/>
                </a:solidFill>
                <a:effectLst/>
                <a:latin typeface="+mn-lt"/>
                <a:ea typeface="+mn-ea"/>
                <a:cs typeface="+mn-cs"/>
              </a:rPr>
              <a:t>(2004). Methamphetamine dependence increases risk of neuropsychological impairment in HIV infected persons. </a:t>
            </a:r>
            <a:r>
              <a:rPr lang="en-US" sz="1200" b="0" i="1" kern="1200" dirty="0" smtClean="0">
                <a:solidFill>
                  <a:schemeClr val="tx1"/>
                </a:solidFill>
                <a:effectLst/>
                <a:latin typeface="+mn-lt"/>
                <a:ea typeface="+mn-ea"/>
                <a:cs typeface="+mn-cs"/>
              </a:rPr>
              <a:t>Journal of the International Neuropsychological Society,</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(1), 1-14.</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277429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slide serves to transition from examining prevalence of substance use disorders and mental health disorders</a:t>
            </a:r>
            <a:r>
              <a:rPr lang="en-US" baseline="0" dirty="0" smtClean="0"/>
              <a:t> to expanding upon additional risk factors among people living with HIV who may be at risk of additional health related consequences due to a combination of physical health status, mental health impairment, and ongoing substance use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31</a:t>
            </a:fld>
            <a:endParaRPr lang="en-US"/>
          </a:p>
        </p:txBody>
      </p:sp>
    </p:spTree>
    <p:extLst>
      <p:ext uri="{BB962C8B-B14F-4D97-AF65-F5344CB8AC3E}">
        <p14:creationId xmlns:p14="http://schemas.microsoft.com/office/powerpoint/2010/main" val="78713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dirty="0" smtClean="0"/>
              <a:t>Recognizing</a:t>
            </a:r>
            <a:r>
              <a:rPr lang="en-US" baseline="0" dirty="0" smtClean="0"/>
              <a:t> the possibility of co-occurring mental, neurological, or substance use issues among individual with HIV helps to understand treatment needs. </a:t>
            </a:r>
            <a:r>
              <a:rPr lang="en-US" dirty="0" smtClean="0"/>
              <a:t>“Exceeding physical co-morbidities” includes a</a:t>
            </a:r>
            <a:r>
              <a:rPr lang="en-US" baseline="0" dirty="0" smtClean="0"/>
              <a:t> cluster of physical issues under the following organ systems: vascular disease (myocardial infarction, coronary artery disease, stroke, peripheral vascular disease; pulmonary diseases (COPD, pulmonary hypertension, asthma, bronchiectasis, pneumoconiosis; liver disease (hepatitis B and C). </a:t>
            </a:r>
            <a:r>
              <a:rPr lang="en-US" dirty="0" smtClean="0"/>
              <a:t> </a:t>
            </a:r>
          </a:p>
          <a:p>
            <a:endParaRPr lang="en-US" dirty="0" smtClean="0"/>
          </a:p>
          <a:p>
            <a:r>
              <a:rPr lang="en-US" b="0" u="sng" dirty="0" smtClean="0"/>
              <a:t>REFERENCE: </a:t>
            </a:r>
            <a:endParaRPr lang="en-US" b="0" u="none" dirty="0" smtClean="0"/>
          </a:p>
          <a:p>
            <a:r>
              <a:rPr lang="en-US" b="0" u="none" dirty="0" err="1" smtClean="0"/>
              <a:t>Kaaya</a:t>
            </a:r>
            <a:r>
              <a:rPr lang="en-US" b="0" u="none" dirty="0" smtClean="0"/>
              <a:t>, S., </a:t>
            </a:r>
            <a:r>
              <a:rPr lang="en-US" b="0" u="none" dirty="0" err="1" smtClean="0"/>
              <a:t>Eutache</a:t>
            </a:r>
            <a:r>
              <a:rPr lang="en-US" b="0" u="none" dirty="0" smtClean="0"/>
              <a:t>, E.,</a:t>
            </a:r>
            <a:r>
              <a:rPr lang="en-US" b="0" u="none" baseline="0" dirty="0" smtClean="0"/>
              <a:t> </a:t>
            </a:r>
            <a:r>
              <a:rPr lang="en-US" b="0" u="none" baseline="0" dirty="0" err="1" smtClean="0"/>
              <a:t>Lapidos-Salaiz</a:t>
            </a:r>
            <a:r>
              <a:rPr lang="en-US" b="0" u="none" baseline="0" dirty="0" smtClean="0"/>
              <a:t>, I., </a:t>
            </a:r>
            <a:r>
              <a:rPr lang="en-US" b="0" u="none" baseline="0" dirty="0" err="1" smtClean="0"/>
              <a:t>Musisi</a:t>
            </a:r>
            <a:r>
              <a:rPr lang="en-US" b="0" u="none" baseline="0" dirty="0" smtClean="0"/>
              <a:t>, S., </a:t>
            </a:r>
            <a:r>
              <a:rPr lang="en-US" b="0" u="none" baseline="0" dirty="0" err="1" smtClean="0"/>
              <a:t>Psaros</a:t>
            </a:r>
            <a:r>
              <a:rPr lang="en-US" b="0" u="none" baseline="0" dirty="0" smtClean="0"/>
              <a:t>, C. &amp; </a:t>
            </a:r>
            <a:r>
              <a:rPr lang="en-US" b="0" u="none" baseline="0" dirty="0" err="1" smtClean="0"/>
              <a:t>Wissow</a:t>
            </a:r>
            <a:r>
              <a:rPr lang="en-US" b="0" u="none" baseline="0" dirty="0" smtClean="0"/>
              <a:t>, L.. (2013). Grand Challenges: Improving HIV Treatment Outcomes by Integrating </a:t>
            </a:r>
            <a:r>
              <a:rPr lang="en-US" b="0" u="none" baseline="0" dirty="0" err="1" smtClean="0"/>
              <a:t>Intervetions</a:t>
            </a:r>
            <a:r>
              <a:rPr lang="en-US" b="0" u="none" baseline="0" dirty="0" smtClean="0"/>
              <a:t> for Co-Morbid Mental Illness. </a:t>
            </a:r>
            <a:r>
              <a:rPr lang="en-US" b="0" i="1" u="none" baseline="0" dirty="0" smtClean="0"/>
              <a:t>PLOS Medicine</a:t>
            </a:r>
            <a:r>
              <a:rPr lang="en-US" b="0" i="0" u="none" baseline="0" dirty="0" smtClean="0"/>
              <a:t>, </a:t>
            </a:r>
            <a:r>
              <a:rPr lang="en-US" b="0" i="1" u="none" baseline="0" dirty="0" smtClean="0"/>
              <a:t>10(5)</a:t>
            </a:r>
            <a:r>
              <a:rPr lang="en-US" b="0" i="0" u="none" baseline="0" dirty="0" smtClean="0"/>
              <a:t>, 1-5. </a:t>
            </a:r>
            <a:endParaRPr lang="en-US" b="0"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32</a:t>
            </a:fld>
            <a:endParaRPr lang="en-US"/>
          </a:p>
        </p:txBody>
      </p:sp>
    </p:spTree>
    <p:extLst>
      <p:ext uri="{BB962C8B-B14F-4D97-AF65-F5344CB8AC3E}">
        <p14:creationId xmlns:p14="http://schemas.microsoft.com/office/powerpoint/2010/main" val="2459323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KEY POINTS: </a:t>
            </a:r>
            <a:r>
              <a:rPr lang="en-US" u="none" dirty="0" smtClean="0"/>
              <a:t>Among</a:t>
            </a:r>
            <a:r>
              <a:rPr lang="en-US" u="none" baseline="0" dirty="0" smtClean="0"/>
              <a:t> individuals with severe mental illness, there is an increased risk of HIV infection due to health behaviors and inequities that can contribute to contracting blood-borne viruses. Behaviors and symptomatology associated with severe mental illness that may play a role in increasing the risk of blood-borne virus contraction include engaging in unprotected sex, trading sex or engaging in sex work for money, intravenous drug use, and </a:t>
            </a:r>
            <a:r>
              <a:rPr lang="en-US" u="none" baseline="0" dirty="0" err="1" smtClean="0"/>
              <a:t>hypersexuality</a:t>
            </a:r>
            <a:r>
              <a:rPr lang="en-US" u="none" baseline="0" dirty="0" smtClean="0"/>
              <a:t> that may result from an acute phase of a mental illness episode. Of particular note as well is that the prevalence of SMI in the US is nearly twice as high as the worldwide prevalence. </a:t>
            </a:r>
            <a:endParaRPr lang="en-US" u="none" dirty="0" smtClean="0"/>
          </a:p>
          <a:p>
            <a:endParaRPr lang="en-US" u="sng" dirty="0" smtClean="0"/>
          </a:p>
          <a:p>
            <a:r>
              <a:rPr lang="en-US" u="sng" dirty="0" smtClean="0"/>
              <a:t>REFERENCE:</a:t>
            </a:r>
            <a:r>
              <a:rPr lang="en-US" u="sng" baseline="0" dirty="0" smtClean="0"/>
              <a:t> </a:t>
            </a:r>
          </a:p>
          <a:p>
            <a:r>
              <a:rPr lang="en-US" u="none" baseline="0" dirty="0" smtClean="0"/>
              <a:t>Hughes, E., </a:t>
            </a:r>
            <a:r>
              <a:rPr lang="en-US" u="none" baseline="0" dirty="0" err="1" smtClean="0"/>
              <a:t>Bassi</a:t>
            </a:r>
            <a:r>
              <a:rPr lang="en-US" u="none" baseline="0" dirty="0" smtClean="0"/>
              <a:t>, S., </a:t>
            </a:r>
            <a:r>
              <a:rPr lang="en-US" u="none" baseline="0" dirty="0" err="1" smtClean="0"/>
              <a:t>Gilbody</a:t>
            </a:r>
            <a:r>
              <a:rPr lang="en-US" u="none" baseline="0" dirty="0" smtClean="0"/>
              <a:t>, S., Bland, M., &amp; Martin, F. (2016). Prevalence of HIV, hepatitis B, and hepatitis C in people with severe mental illness: a systematic review and meta-analysis. </a:t>
            </a:r>
            <a:r>
              <a:rPr lang="en-US" i="1" u="none" baseline="0" dirty="0" smtClean="0"/>
              <a:t>Lancet Psychiatry, 3, </a:t>
            </a:r>
            <a:r>
              <a:rPr lang="en-US" i="0" u="none" baseline="0" dirty="0" smtClean="0"/>
              <a:t>40-48. </a:t>
            </a:r>
            <a:endParaRPr lang="en-US" u="none" dirty="0"/>
          </a:p>
        </p:txBody>
      </p:sp>
      <p:sp>
        <p:nvSpPr>
          <p:cNvPr id="4" name="Slide Number Placeholder 3"/>
          <p:cNvSpPr>
            <a:spLocks noGrp="1"/>
          </p:cNvSpPr>
          <p:nvPr>
            <p:ph type="sldNum" sz="quarter" idx="10"/>
          </p:nvPr>
        </p:nvSpPr>
        <p:spPr/>
        <p:txBody>
          <a:bodyPr/>
          <a:lstStyle/>
          <a:p>
            <a:fld id="{A0267426-30F7-461A-98C4-0FEBBBE27050}" type="slidenum">
              <a:rPr lang="en-US" smtClean="0"/>
              <a:t>33</a:t>
            </a:fld>
            <a:endParaRPr lang="en-US"/>
          </a:p>
        </p:txBody>
      </p:sp>
    </p:spTree>
    <p:extLst>
      <p:ext uri="{BB962C8B-B14F-4D97-AF65-F5344CB8AC3E}">
        <p14:creationId xmlns:p14="http://schemas.microsoft.com/office/powerpoint/2010/main" val="3948109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b="0" dirty="0" smtClean="0"/>
              <a:t>This</a:t>
            </a:r>
            <a:r>
              <a:rPr lang="en-US" b="0" baseline="0" dirty="0" smtClean="0"/>
              <a:t> slide has representations of the prevalence of HIV among SMI populations. As the graph animates in, the red lines will note the percent of SMI individuals within a particular region/continent who have been diagnosed with HIV. </a:t>
            </a:r>
            <a:r>
              <a:rPr lang="en-US" b="0" dirty="0" smtClean="0"/>
              <a:t>Note that among the various population in the world, the</a:t>
            </a:r>
            <a:r>
              <a:rPr lang="en-US" b="0" baseline="0" dirty="0" smtClean="0"/>
              <a:t> US experiences a higher rate of HIV among the SMI population than any other region except for Africa. This indicates that, as reference on the previous slide, not only are there higher rates of severe mental illness in the United States but those individuals with SMI are disproportionately affected by HIV compared to non-SMI individuals in the US and SMI individuals across the world (with the exception of Africa). </a:t>
            </a:r>
            <a:r>
              <a:rPr lang="en-US" dirty="0" smtClean="0"/>
              <a:t>Specify that while we have general rates of diagnosis among certain</a:t>
            </a:r>
            <a:r>
              <a:rPr lang="en-US" baseline="0" dirty="0" smtClean="0"/>
              <a:t> </a:t>
            </a:r>
            <a:r>
              <a:rPr lang="en-US" dirty="0" smtClean="0"/>
              <a:t>regions,</a:t>
            </a:r>
            <a:r>
              <a:rPr lang="en-US" baseline="0" dirty="0" smtClean="0"/>
              <a:t> the </a:t>
            </a:r>
            <a:r>
              <a:rPr lang="en-US" dirty="0" smtClean="0"/>
              <a:t>study did not report rates for specific countries in some regions.</a:t>
            </a:r>
          </a:p>
          <a:p>
            <a:endParaRPr lang="en-US" b="0" baseline="0" dirty="0" smtClean="0"/>
          </a:p>
          <a:p>
            <a:endParaRPr lang="en-US" b="0" baseline="0" dirty="0" smtClean="0"/>
          </a:p>
          <a:p>
            <a:r>
              <a:rPr lang="en-US" sz="1200" b="1" kern="1200" dirty="0" smtClean="0">
                <a:solidFill>
                  <a:schemeClr val="tx1"/>
                </a:solidFill>
                <a:effectLst/>
                <a:latin typeface="+mn-lt"/>
                <a:ea typeface="+mn-ea"/>
                <a:cs typeface="+mn-cs"/>
              </a:rPr>
              <a:t>**ANIMATION**</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slide is animated upon clicking. </a:t>
            </a:r>
            <a:endParaRPr lang="en-US" sz="1200" kern="1200" dirty="0" smtClean="0">
              <a:solidFill>
                <a:schemeClr val="tx1"/>
              </a:solidFill>
              <a:effectLst/>
              <a:latin typeface="+mn-lt"/>
              <a:ea typeface="+mn-ea"/>
              <a:cs typeface="+mn-cs"/>
            </a:endParaRPr>
          </a:p>
          <a:p>
            <a:endParaRPr lang="en-US" b="0" dirty="0" smtClean="0"/>
          </a:p>
          <a:p>
            <a:r>
              <a:rPr lang="en-US" sz="1200" b="1" i="1" kern="1200" dirty="0" smtClean="0">
                <a:solidFill>
                  <a:schemeClr val="tx1"/>
                </a:solidFill>
                <a:effectLst/>
                <a:latin typeface="+mn-lt"/>
                <a:ea typeface="+mn-ea"/>
                <a:cs typeface="+mn-cs"/>
              </a:rPr>
              <a:t>The first click reveals the blue bar over the United States that represents the percent of</a:t>
            </a:r>
            <a:r>
              <a:rPr lang="en-US" sz="1200" b="1" i="1" kern="1200" baseline="0" dirty="0" smtClean="0">
                <a:solidFill>
                  <a:schemeClr val="tx1"/>
                </a:solidFill>
                <a:effectLst/>
                <a:latin typeface="+mn-lt"/>
                <a:ea typeface="+mn-ea"/>
                <a:cs typeface="+mn-cs"/>
              </a:rPr>
              <a:t> individuals in the general population who have HIV.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0.4%</a:t>
            </a:r>
            <a:r>
              <a:rPr lang="en-US" sz="1200" kern="1200" baseline="0" dirty="0" smtClean="0">
                <a:solidFill>
                  <a:schemeClr val="tx1"/>
                </a:solidFill>
                <a:effectLst/>
                <a:latin typeface="+mn-lt"/>
                <a:ea typeface="+mn-ea"/>
                <a:cs typeface="+mn-cs"/>
              </a:rPr>
              <a:t> of individuals in the United States are identified as having been infected with HIV.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the next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red bar over the United States represents the percent of SMI individuals who have been diagnosed with HIV. Among SMI populations, 6% have been diagnosed with HIV. </a:t>
            </a:r>
            <a:endParaRPr lang="en-US" sz="1200" b="0" i="0"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the next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red bar over Europe represents the percent of SMI individuals in Europe who have been diagnosed with HIV. Among SMI populations in Europe, 1.9% have been diagnosed with HIV. </a:t>
            </a:r>
            <a:endParaRPr lang="en-US" sz="1200" b="0" i="0"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the next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red bar over China represents the percent of SMI individuals in Asia who have been diagnosed with HIV. Among SMI populations in Asia, 1.5% have been diagnosed with HIV.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the next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red bar over Brazil represents the percent of SMI individuals in South America who have been diagnosed with HIV. Among SMI populations in South America, 2.7% have been diagnosed with HIV.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Click to</a:t>
            </a:r>
            <a:r>
              <a:rPr lang="en-US" sz="1200" b="1" i="1" kern="1200" baseline="0" dirty="0" smtClean="0">
                <a:solidFill>
                  <a:schemeClr val="tx1"/>
                </a:solidFill>
                <a:effectLst/>
                <a:latin typeface="+mn-lt"/>
                <a:ea typeface="+mn-ea"/>
                <a:cs typeface="+mn-cs"/>
              </a:rPr>
              <a:t> animate the last next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red bar over Africa represents the percent of SMI individuals in Africa who have been diagnosed with HIV. Among SMI populations in Africa, 19.2% have been diagnosed with HIV.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r>
              <a:rPr lang="en-US" u="sng" dirty="0" smtClean="0"/>
              <a:t>REFERENCE:</a:t>
            </a:r>
            <a:r>
              <a:rPr lang="en-US" u="sng" baseline="0" dirty="0" smtClean="0"/>
              <a:t> </a:t>
            </a:r>
          </a:p>
          <a:p>
            <a:r>
              <a:rPr lang="en-US" u="none" baseline="0" dirty="0" smtClean="0"/>
              <a:t>Hughes, E., </a:t>
            </a:r>
            <a:r>
              <a:rPr lang="en-US" u="none" baseline="0" dirty="0" err="1" smtClean="0"/>
              <a:t>Bassi</a:t>
            </a:r>
            <a:r>
              <a:rPr lang="en-US" u="none" baseline="0" dirty="0" smtClean="0"/>
              <a:t>, S., </a:t>
            </a:r>
            <a:r>
              <a:rPr lang="en-US" u="none" baseline="0" dirty="0" err="1" smtClean="0"/>
              <a:t>Gilbody</a:t>
            </a:r>
            <a:r>
              <a:rPr lang="en-US" u="none" baseline="0" dirty="0" smtClean="0"/>
              <a:t>, S., Bland, M., &amp; Martin, F. (2016). Prevalence of HIV, hepatitis B, and hepatitis C in people with severe mental illness: a systematic review and meta-analysis. </a:t>
            </a:r>
            <a:r>
              <a:rPr lang="en-US" i="1" u="none" baseline="0" dirty="0" smtClean="0"/>
              <a:t>Lancet Psychiatry, 3, </a:t>
            </a:r>
            <a:r>
              <a:rPr lang="en-US" i="0" u="none" baseline="0" dirty="0" smtClean="0"/>
              <a:t>40-48. </a:t>
            </a:r>
            <a:endParaRPr lang="en-US"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smtClean="0">
                <a:solidFill>
                  <a:schemeClr val="tx1"/>
                </a:solidFill>
                <a:effectLst/>
                <a:latin typeface="+mn-lt"/>
                <a:ea typeface="+mn-ea"/>
                <a:cs typeface="+mn-cs"/>
              </a:rPr>
              <a:t>Shelf, R.I. University of Texas Libraries. Downloaded from: https://www.lib.utexas.edu/maps/world_maps/world_pol_2013.pdf</a:t>
            </a:r>
            <a:endParaRPr lang="en-US" sz="1200" b="1" i="0" u="non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267426-30F7-461A-98C4-0FEBBBE27050}" type="slidenum">
              <a:rPr lang="en-US" smtClean="0"/>
              <a:t>34</a:t>
            </a:fld>
            <a:endParaRPr lang="en-US"/>
          </a:p>
        </p:txBody>
      </p:sp>
    </p:spTree>
    <p:extLst>
      <p:ext uri="{BB962C8B-B14F-4D97-AF65-F5344CB8AC3E}">
        <p14:creationId xmlns:p14="http://schemas.microsoft.com/office/powerpoint/2010/main" val="3993220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Review the bulleted risk factors on the slide that describe the global risk factors for HIV among SMI populations.</a:t>
            </a:r>
          </a:p>
          <a:p>
            <a:endParaRPr lang="en-US" b="1" dirty="0" smtClean="0"/>
          </a:p>
          <a:p>
            <a:r>
              <a:rPr lang="en-US" b="1" dirty="0" smtClean="0"/>
              <a:t>Additional information for trainers:</a:t>
            </a:r>
            <a:r>
              <a:rPr lang="en-US" b="1" baseline="0" dirty="0" smtClean="0"/>
              <a:t> </a:t>
            </a:r>
            <a:r>
              <a:rPr lang="en-US" dirty="0" smtClean="0"/>
              <a:t>Additional HIV risk factors exist for severely</a:t>
            </a:r>
            <a:r>
              <a:rPr lang="en-US" baseline="0" dirty="0" smtClean="0"/>
              <a:t> mentally ill </a:t>
            </a:r>
            <a:r>
              <a:rPr lang="en-US" dirty="0" smtClean="0"/>
              <a:t>populations worldwide. One theory regarding higher prevalence among women is due to SMI</a:t>
            </a:r>
            <a:r>
              <a:rPr lang="en-US" baseline="0" dirty="0" smtClean="0"/>
              <a:t> making individuals vulnerable to exploitation or sexual assault; as well as cultural power differentials that may have reduced refusal or condom negotiation during sexual activity. </a:t>
            </a:r>
          </a:p>
          <a:p>
            <a:endParaRPr lang="en-US" baseline="0" dirty="0" smtClean="0"/>
          </a:p>
          <a:p>
            <a:r>
              <a:rPr lang="en-US" u="sng" dirty="0" smtClean="0"/>
              <a:t>REFERENCE:</a:t>
            </a:r>
            <a:r>
              <a:rPr lang="en-US" u="sng" baseline="0" dirty="0" smtClean="0"/>
              <a:t> </a:t>
            </a:r>
          </a:p>
          <a:p>
            <a:r>
              <a:rPr lang="en-US" u="none" baseline="0" dirty="0" smtClean="0"/>
              <a:t>Hughes, E., </a:t>
            </a:r>
            <a:r>
              <a:rPr lang="en-US" u="none" baseline="0" dirty="0" err="1" smtClean="0"/>
              <a:t>Bassi</a:t>
            </a:r>
            <a:r>
              <a:rPr lang="en-US" u="none" baseline="0" dirty="0" smtClean="0"/>
              <a:t>, S., </a:t>
            </a:r>
            <a:r>
              <a:rPr lang="en-US" u="none" baseline="0" dirty="0" err="1" smtClean="0"/>
              <a:t>Gilbody</a:t>
            </a:r>
            <a:r>
              <a:rPr lang="en-US" u="none" baseline="0" dirty="0" smtClean="0"/>
              <a:t>, S., Bland, M., &amp; Martin, F. (2016). Prevalence of HIV, hepatitis B, and hepatitis C in people with severe mental illness: a systematic review and meta-analysis. </a:t>
            </a:r>
            <a:r>
              <a:rPr lang="en-US" i="1" u="none" baseline="0" dirty="0" smtClean="0"/>
              <a:t>Lancet Psychiatry, 3, </a:t>
            </a:r>
            <a:r>
              <a:rPr lang="en-US" i="0" u="none" baseline="0" dirty="0" smtClean="0"/>
              <a:t>40-48. </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35</a:t>
            </a:fld>
            <a:endParaRPr lang="en-US"/>
          </a:p>
        </p:txBody>
      </p:sp>
    </p:spTree>
    <p:extLst>
      <p:ext uri="{BB962C8B-B14F-4D97-AF65-F5344CB8AC3E}">
        <p14:creationId xmlns:p14="http://schemas.microsoft.com/office/powerpoint/2010/main" val="471677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Despite the fact that significant</a:t>
            </a:r>
            <a:r>
              <a:rPr lang="en-US" baseline="0" dirty="0" smtClean="0"/>
              <a:t> risk of HIV infection is present for individuals with severe mental illness, and impacts of substance use can exacerbate risks, as well as existing physical and mental health impairments, there are treatment recommendations for individuals with HIV and co-occurring substance use and severe mental illness. Additionally, research indicates that individuals living with HIV and severe mental illness can achieve outcomes in treatment that are similar to non-severely mentally ill counterparts. The key is efforts to engage individuals in high quality, integrated services. There also exists some consensus among providers as to first-line medications for treatment of depression, psychosis, secondary mania, and anxiety among PLWHA. </a:t>
            </a:r>
          </a:p>
          <a:p>
            <a:endParaRPr lang="en-US" baseline="0" dirty="0" smtClean="0"/>
          </a:p>
          <a:p>
            <a:endParaRPr lang="en-US" baseline="0" dirty="0" smtClean="0"/>
          </a:p>
          <a:p>
            <a:r>
              <a:rPr lang="en-US" u="sng" baseline="0" dirty="0" smtClean="0"/>
              <a:t>REFERENCE: </a:t>
            </a:r>
            <a:endParaRPr lang="en-US" u="none" baseline="0" dirty="0" smtClean="0"/>
          </a:p>
          <a:p>
            <a:r>
              <a:rPr lang="en-US" sz="1200" b="0" i="0" kern="1200" dirty="0" smtClean="0">
                <a:solidFill>
                  <a:schemeClr val="tx1"/>
                </a:solidFill>
                <a:effectLst/>
                <a:latin typeface="+mn-lt"/>
                <a:ea typeface="+mn-ea"/>
                <a:cs typeface="+mn-cs"/>
              </a:rPr>
              <a:t>Blank, M. B., </a:t>
            </a:r>
            <a:r>
              <a:rPr lang="en-US" sz="1200" b="0" i="0" kern="1200" dirty="0" err="1" smtClean="0">
                <a:solidFill>
                  <a:schemeClr val="tx1"/>
                </a:solidFill>
                <a:effectLst/>
                <a:latin typeface="+mn-lt"/>
                <a:ea typeface="+mn-ea"/>
                <a:cs typeface="+mn-cs"/>
              </a:rPr>
              <a:t>Himelhoch</a:t>
            </a:r>
            <a:r>
              <a:rPr lang="en-US" sz="1200" b="0" i="0" kern="1200" dirty="0" smtClean="0">
                <a:solidFill>
                  <a:schemeClr val="tx1"/>
                </a:solidFill>
                <a:effectLst/>
                <a:latin typeface="+mn-lt"/>
                <a:ea typeface="+mn-ea"/>
                <a:cs typeface="+mn-cs"/>
              </a:rPr>
              <a:t>, S., Walkup, J., &amp; Eisenberg, M. M. (2013). Treatment Considerations for HIV-Infected Individuals with Severe Mental Illness. </a:t>
            </a:r>
            <a:r>
              <a:rPr lang="en-US" sz="1200" b="0" i="1" kern="1200" dirty="0" smtClean="0">
                <a:solidFill>
                  <a:schemeClr val="tx1"/>
                </a:solidFill>
                <a:effectLst/>
                <a:latin typeface="+mn-lt"/>
                <a:ea typeface="+mn-ea"/>
                <a:cs typeface="+mn-cs"/>
              </a:rPr>
              <a:t>Current HIV/AIDS Reports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10(4).</a:t>
            </a:r>
            <a:r>
              <a:rPr lang="en-US" sz="1200" b="0" i="1" kern="1200" baseline="0" dirty="0" smtClean="0">
                <a:solidFill>
                  <a:schemeClr val="tx1"/>
                </a:solidFill>
                <a:effectLst/>
                <a:latin typeface="+mn-lt"/>
                <a:ea typeface="+mn-ea"/>
                <a:cs typeface="+mn-cs"/>
              </a:rPr>
              <a:t> </a:t>
            </a:r>
            <a:endParaRPr lang="en-US" u="sng" baseline="0"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36</a:t>
            </a:fld>
            <a:endParaRPr lang="en-US"/>
          </a:p>
        </p:txBody>
      </p:sp>
    </p:spTree>
    <p:extLst>
      <p:ext uri="{BB962C8B-B14F-4D97-AF65-F5344CB8AC3E}">
        <p14:creationId xmlns:p14="http://schemas.microsoft.com/office/powerpoint/2010/main" val="413202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a:t>
            </a:r>
            <a:r>
              <a:rPr lang="en-US" baseline="0" dirty="0" smtClean="0"/>
              <a:t>w that participants understand the interactions between substance use, mental health, HIV and psychotropic prescribing, transition into understanding the mechanism of action for various psychotropic medicines and how they affect key neurotransmitters in the brain.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37</a:t>
            </a:fld>
            <a:endParaRPr lang="en-US"/>
          </a:p>
        </p:txBody>
      </p:sp>
    </p:spTree>
    <p:extLst>
      <p:ext uri="{BB962C8B-B14F-4D97-AF65-F5344CB8AC3E}">
        <p14:creationId xmlns:p14="http://schemas.microsoft.com/office/powerpoint/2010/main" val="3101088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Click to play the video. Upon click, the title will animate out and the video will start in full screen automatically.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video demonstrates how neurotransmitters</a:t>
            </a:r>
            <a:r>
              <a:rPr lang="en-US" baseline="0" dirty="0" smtClean="0"/>
              <a:t> work in the brain. </a:t>
            </a: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38</a:t>
            </a:fld>
            <a:endParaRPr lang="en-US"/>
          </a:p>
        </p:txBody>
      </p:sp>
    </p:spTree>
    <p:extLst>
      <p:ext uri="{BB962C8B-B14F-4D97-AF65-F5344CB8AC3E}">
        <p14:creationId xmlns:p14="http://schemas.microsoft.com/office/powerpoint/2010/main" val="1392537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dirty="0" smtClean="0"/>
              <a:t>The next 4 slides</a:t>
            </a:r>
            <a:r>
              <a:rPr lang="en-US" baseline="0" dirty="0" smtClean="0"/>
              <a:t> present a type of neurotransmitter, i.e. serotonin, along with its normal functions, examples of illicit drugs that can disrupt its functioning, the type of mental illness the neurotransmitter is associated with, and the types of medications used to address imbalances of the neurotransmitter. </a:t>
            </a: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39</a:t>
            </a:fld>
            <a:endParaRPr lang="en-US"/>
          </a:p>
        </p:txBody>
      </p:sp>
    </p:spTree>
    <p:extLst>
      <p:ext uri="{BB962C8B-B14F-4D97-AF65-F5344CB8AC3E}">
        <p14:creationId xmlns:p14="http://schemas.microsoft.com/office/powerpoint/2010/main" val="69522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a:t>
            </a:r>
            <a:endParaRPr lang="en-US" sz="900" b="0" i="0" kern="1200" dirty="0" smtClean="0">
              <a:solidFill>
                <a:schemeClr val="tx1"/>
              </a:solidFill>
              <a:latin typeface="+mn-lt"/>
              <a:ea typeface="+mn-ea"/>
              <a:cs typeface="+mn-cs"/>
            </a:endParaRPr>
          </a:p>
          <a:p>
            <a:endParaRPr lang="en-US" sz="900" dirty="0" smtClean="0"/>
          </a:p>
          <a:p>
            <a:endParaRPr lang="en-US" altLang="en-US" sz="900" b="1" dirty="0" smtClean="0"/>
          </a:p>
          <a:p>
            <a:r>
              <a:rPr lang="en-US" altLang="en-US" sz="900" b="1" dirty="0" smtClean="0"/>
              <a:t>Answer Key:</a:t>
            </a:r>
          </a:p>
          <a:p>
            <a:r>
              <a:rPr lang="en-US" altLang="en-US" sz="900" dirty="0" smtClean="0"/>
              <a:t>#1 – correct response is D (Prescription pain relievers)</a:t>
            </a:r>
            <a:endParaRPr lang="en-US" altLang="en-US" sz="900" dirty="0"/>
          </a:p>
        </p:txBody>
      </p:sp>
    </p:spTree>
    <p:extLst>
      <p:ext uri="{BB962C8B-B14F-4D97-AF65-F5344CB8AC3E}">
        <p14:creationId xmlns:p14="http://schemas.microsoft.com/office/powerpoint/2010/main" val="490954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dirty="0" smtClean="0"/>
              <a:t>This slide </a:t>
            </a:r>
            <a:r>
              <a:rPr lang="en-US" baseline="0" dirty="0" smtClean="0"/>
              <a:t>presents a type of neurotransmitter, dopamine (the “feel good” neurotransmitter), along with its normal functions, examples of illicit drugs that can disrupt its functioning, the type of mental illness the neurotransmitter is associated with, and the types of medications used to address imbalances of the neurotransmitter. </a:t>
            </a: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40</a:t>
            </a:fld>
            <a:endParaRPr lang="en-US"/>
          </a:p>
        </p:txBody>
      </p:sp>
    </p:spTree>
    <p:extLst>
      <p:ext uri="{BB962C8B-B14F-4D97-AF65-F5344CB8AC3E}">
        <p14:creationId xmlns:p14="http://schemas.microsoft.com/office/powerpoint/2010/main" val="370217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dirty="0" smtClean="0"/>
              <a:t>This</a:t>
            </a:r>
            <a:r>
              <a:rPr lang="en-US" baseline="0" dirty="0" smtClean="0"/>
              <a:t> slide presents a type of neurotransmitter (epinephrine and norepinephrine – “fight or flight” neurotransmitters), along with its normal functions, examples of illicit drugs that can disrupt its functioning, the type of mental illness the neurotransmitter is associated with, and the types of medications used to address imbalances of the neurotransmitter. </a:t>
            </a:r>
            <a:endParaRPr lang="en-US"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41</a:t>
            </a:fld>
            <a:endParaRPr lang="en-US"/>
          </a:p>
        </p:txBody>
      </p:sp>
    </p:spTree>
    <p:extLst>
      <p:ext uri="{BB962C8B-B14F-4D97-AF65-F5344CB8AC3E}">
        <p14:creationId xmlns:p14="http://schemas.microsoft.com/office/powerpoint/2010/main" val="3139132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dirty="0" smtClean="0"/>
              <a:t>This</a:t>
            </a:r>
            <a:r>
              <a:rPr lang="en-US" baseline="0" dirty="0" smtClean="0"/>
              <a:t> slide presents a type of neurotransmitter (acetylcholine), along with its normal functions, examples of illicit drugs that can disrupt its functioning, the type of mental illness the neurotransmitter is associated with, and the types of medications used to address imbalances of the neurotransmitter. </a:t>
            </a: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42</a:t>
            </a:fld>
            <a:endParaRPr lang="en-US"/>
          </a:p>
        </p:txBody>
      </p:sp>
    </p:spTree>
    <p:extLst>
      <p:ext uri="{BB962C8B-B14F-4D97-AF65-F5344CB8AC3E}">
        <p14:creationId xmlns:p14="http://schemas.microsoft.com/office/powerpoint/2010/main" val="874425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a:t>
            </a:r>
            <a:r>
              <a:rPr lang="en-US" b="0" baseline="0" dirty="0" smtClean="0"/>
              <a:t> present categories of disorders and discuss the prevalence of those disorders (among PLWHA, when available) and then associated medications used to treat that particular mental health disorder. </a:t>
            </a:r>
            <a:endParaRPr lang="en-US" b="0" dirty="0"/>
          </a:p>
        </p:txBody>
      </p:sp>
      <p:sp>
        <p:nvSpPr>
          <p:cNvPr id="4" name="Slide Number Placeholder 3"/>
          <p:cNvSpPr>
            <a:spLocks noGrp="1"/>
          </p:cNvSpPr>
          <p:nvPr>
            <p:ph type="sldNum" sz="quarter" idx="10"/>
          </p:nvPr>
        </p:nvSpPr>
        <p:spPr/>
        <p:txBody>
          <a:bodyPr/>
          <a:lstStyle/>
          <a:p>
            <a:fld id="{A0267426-30F7-461A-98C4-0FEBBBE27050}" type="slidenum">
              <a:rPr lang="en-US" smtClean="0"/>
              <a:t>43</a:t>
            </a:fld>
            <a:endParaRPr lang="en-US"/>
          </a:p>
        </p:txBody>
      </p:sp>
    </p:spTree>
    <p:extLst>
      <p:ext uri="{BB962C8B-B14F-4D97-AF65-F5344CB8AC3E}">
        <p14:creationId xmlns:p14="http://schemas.microsoft.com/office/powerpoint/2010/main" val="3860754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Before reviewing the different medications,</a:t>
            </a:r>
            <a:r>
              <a:rPr lang="en-US" baseline="0" dirty="0" smtClean="0"/>
              <a:t> i</a:t>
            </a:r>
            <a:r>
              <a:rPr lang="en-US" dirty="0" smtClean="0"/>
              <a:t>t is essential to note for training participants that many</a:t>
            </a:r>
            <a:r>
              <a:rPr lang="en-US" baseline="0" dirty="0" smtClean="0"/>
              <a:t> psychotropic medications contain “Black Box” warnings of dangers of use that can include significant effects on health as well as an increase in suicidal thinking and behavior. Of particular concern are antidepressants, all of which contain a black box warning for a potential increase in suicidal thinking and behavior. </a:t>
            </a:r>
          </a:p>
          <a:p>
            <a:endParaRPr lang="en-US" baseline="0" dirty="0" smtClean="0"/>
          </a:p>
          <a:p>
            <a:r>
              <a:rPr lang="en-US" b="1" baseline="0" dirty="0" smtClean="0"/>
              <a:t>a</a:t>
            </a:r>
            <a:r>
              <a:rPr lang="en-US" b="1" dirty="0" smtClean="0"/>
              <a:t>granulocytosis</a:t>
            </a:r>
            <a:r>
              <a:rPr lang="en-US" baseline="0" dirty="0" smtClean="0"/>
              <a:t> – a decrease in white blood cells, a type of infection-fighting blood cell; can result from medication use, substance abuse, HIV</a:t>
            </a:r>
          </a:p>
          <a:p>
            <a:endParaRPr lang="en-US" baseline="0" dirty="0" smtClean="0"/>
          </a:p>
          <a:p>
            <a:r>
              <a:rPr lang="en-US" u="sng" baseline="0" dirty="0" smtClean="0"/>
              <a:t>REFERENCE: </a:t>
            </a:r>
          </a:p>
          <a:p>
            <a:r>
              <a:rPr lang="en-US" u="none" baseline="0" dirty="0" err="1" smtClean="0"/>
              <a:t>Harbert</a:t>
            </a:r>
            <a:r>
              <a:rPr lang="en-US" u="none" baseline="0" dirty="0" smtClean="0"/>
              <a:t>, A. &amp; Tucker-</a:t>
            </a:r>
            <a:r>
              <a:rPr lang="en-US" u="none" baseline="0" dirty="0" err="1" smtClean="0"/>
              <a:t>Tatlow</a:t>
            </a:r>
            <a:r>
              <a:rPr lang="en-US" u="none" baseline="0" dirty="0" smtClean="0"/>
              <a:t>, J. (2015). </a:t>
            </a:r>
            <a:r>
              <a:rPr lang="en-US" i="1" u="none" baseline="0" dirty="0" smtClean="0"/>
              <a:t>Literature Review: Psychotropic Medication and Foster Youth</a:t>
            </a:r>
            <a:r>
              <a:rPr lang="en-US" i="0" u="none" baseline="0" dirty="0" smtClean="0"/>
              <a:t>. Southern Area Consortium of Human Services, San Diego State University. Downloaded from: https://pdfs.semanticscholar.org/785e/c5a72a864ad80505f2680121ebdefb8839aa.pdf</a:t>
            </a:r>
          </a:p>
          <a:p>
            <a:endParaRPr lang="en-US" dirty="0"/>
          </a:p>
        </p:txBody>
      </p:sp>
      <p:sp>
        <p:nvSpPr>
          <p:cNvPr id="4" name="Slide Number Placeholder 3"/>
          <p:cNvSpPr>
            <a:spLocks noGrp="1"/>
          </p:cNvSpPr>
          <p:nvPr>
            <p:ph type="sldNum" sz="quarter" idx="10"/>
          </p:nvPr>
        </p:nvSpPr>
        <p:spPr/>
        <p:txBody>
          <a:bodyPr/>
          <a:lstStyle/>
          <a:p>
            <a:fld id="{5BF697F0-321B-48DA-B993-06B21E25F077}" type="slidenum">
              <a:rPr lang="en-US" smtClean="0"/>
              <a:t>44</a:t>
            </a:fld>
            <a:endParaRPr lang="en-US"/>
          </a:p>
        </p:txBody>
      </p:sp>
    </p:spTree>
    <p:extLst>
      <p:ext uri="{BB962C8B-B14F-4D97-AF65-F5344CB8AC3E}">
        <p14:creationId xmlns:p14="http://schemas.microsoft.com/office/powerpoint/2010/main" val="2823098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 detail depression prevalence, mechanisms of depression and medications used to treat depression. </a:t>
            </a:r>
          </a:p>
          <a:p>
            <a:endParaRPr lang="en-US" b="0" dirty="0" smtClean="0"/>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0267426-30F7-461A-98C4-0FEBBBE27050}" type="slidenum">
              <a:rPr lang="en-US" smtClean="0"/>
              <a:t>45</a:t>
            </a:fld>
            <a:endParaRPr lang="en-US"/>
          </a:p>
        </p:txBody>
      </p:sp>
    </p:spTree>
    <p:extLst>
      <p:ext uri="{BB962C8B-B14F-4D97-AF65-F5344CB8AC3E}">
        <p14:creationId xmlns:p14="http://schemas.microsoft.com/office/powerpoint/2010/main" val="293479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KEY</a:t>
            </a:r>
            <a:r>
              <a:rPr lang="en-US" b="1" u="none" baseline="0" dirty="0" smtClean="0"/>
              <a:t> POINTS: </a:t>
            </a:r>
            <a:r>
              <a:rPr lang="en-US" b="0" u="none" baseline="0" dirty="0" smtClean="0"/>
              <a:t>The prevalence of different diagnostic subtypes of depression can vary. Major depressive disorder among the PLWH is approximately 7% while dysthymia is between 0.5% and 1.5%. There are a number of predictors of depressive disorder including early childhood experiences and developmental trauma, as well as on-going life stressors and changes in physical health status. </a:t>
            </a:r>
          </a:p>
          <a:p>
            <a:endParaRPr lang="en-US" b="0" u="none" baseline="0" dirty="0" smtClean="0"/>
          </a:p>
          <a:p>
            <a:r>
              <a:rPr lang="en-US" b="1" u="none" baseline="0" dirty="0" smtClean="0"/>
              <a:t>Additional information for trainers: </a:t>
            </a:r>
            <a:r>
              <a:rPr lang="en-US" b="0" u="none" baseline="0" dirty="0" smtClean="0"/>
              <a:t>The 12-month prevalence of major depressive disorder among the general population of the United States is approximately 3.8%.</a:t>
            </a:r>
            <a:endParaRPr lang="en-US" b="1" u="none" dirty="0" smtClean="0"/>
          </a:p>
          <a:p>
            <a:endParaRPr lang="en-US" u="sng" dirty="0" smtClean="0"/>
          </a:p>
          <a:p>
            <a:r>
              <a:rPr lang="en-US" u="sng"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Chaudhury</a:t>
            </a:r>
            <a:r>
              <a:rPr lang="en-US" dirty="0" smtClean="0"/>
              <a:t>, S, </a:t>
            </a:r>
            <a:r>
              <a:rPr lang="en-US" dirty="0" err="1" smtClean="0"/>
              <a:t>Bakhla</a:t>
            </a:r>
            <a:r>
              <a:rPr lang="en-US" baseline="0" dirty="0" smtClean="0"/>
              <a:t>, A, &amp; Saini, R. (2016). Prevalence, impact, and management of depression and anxiety in patients with HIV: a review. </a:t>
            </a:r>
            <a:r>
              <a:rPr lang="en-US" i="1" baseline="0" dirty="0" smtClean="0"/>
              <a:t>Neurobehavioral HIV Medicine</a:t>
            </a:r>
            <a:r>
              <a:rPr lang="en-US" baseline="0" dirty="0" smtClean="0"/>
              <a:t>, </a:t>
            </a:r>
            <a:r>
              <a:rPr lang="en-US" i="1" baseline="0" dirty="0" smtClean="0"/>
              <a:t>7</a:t>
            </a:r>
            <a:r>
              <a:rPr lang="en-US" baseline="0" dirty="0" smtClean="0"/>
              <a:t>, 15-30.</a:t>
            </a:r>
          </a:p>
          <a:p>
            <a:endParaRPr lang="en-US" u="sng"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459556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KEY POINTS:</a:t>
            </a:r>
            <a:r>
              <a:rPr lang="en-US" b="1" baseline="0" dirty="0" smtClean="0">
                <a:effectLst/>
              </a:rPr>
              <a:t> </a:t>
            </a:r>
            <a:r>
              <a:rPr lang="en-US" dirty="0" smtClean="0">
                <a:effectLst/>
              </a:rPr>
              <a:t>Note that, as discussed on the previous slide, there are many factors that many</a:t>
            </a:r>
            <a:r>
              <a:rPr lang="en-US" baseline="0" dirty="0" smtClean="0">
                <a:effectLst/>
              </a:rPr>
              <a:t> contribute to d</a:t>
            </a:r>
            <a:r>
              <a:rPr lang="en-US" dirty="0" smtClean="0">
                <a:effectLst/>
              </a:rPr>
              <a:t>epression, including abnormalities in the circadian rhythm, or biological clock. However, the</a:t>
            </a:r>
            <a:r>
              <a:rPr lang="en-US" baseline="0" dirty="0" smtClean="0">
                <a:effectLst/>
              </a:rPr>
              <a:t> current hypothesis of the development of depression from a neurochemical framework identifies a deficit in certain groups of neurotransmitters called monoamines. The lack of these monoamines results in an upregulation process in the brain in which additional receptors are created to try to counterbalance the lack of the available neurotransmitters. The neurotransmitters that are responsible for this shift in balance are: norepinephrine, serotonin, and dopamine. </a:t>
            </a:r>
          </a:p>
          <a:p>
            <a:endParaRPr lang="en-US" baseline="0" dirty="0" smtClean="0">
              <a:effectLst/>
            </a:endParaRPr>
          </a:p>
          <a:p>
            <a:r>
              <a:rPr lang="en-US" b="1" baseline="0" dirty="0" smtClean="0">
                <a:effectLst/>
              </a:rPr>
              <a:t>Additional information for trainers: </a:t>
            </a:r>
            <a:r>
              <a:rPr lang="en-US" dirty="0" smtClean="0">
                <a:effectLst/>
              </a:rPr>
              <a:t>An</a:t>
            </a:r>
            <a:r>
              <a:rPr lang="en-US" baseline="0" dirty="0" smtClean="0">
                <a:effectLst/>
              </a:rPr>
              <a:t> additional offshoot of the monoamine hypothesis is the monoamine oxidase-A hypothesis, which states that monoamine oxidase-A, which metabolizes the monoamine neurotransmitters, is overly active in people with depression, leading to lower levels of those neurotransmitters. </a:t>
            </a:r>
            <a:endParaRPr lang="en-US" b="1" baseline="0" dirty="0" smtClean="0">
              <a:effectLst/>
            </a:endParaRPr>
          </a:p>
          <a:p>
            <a:endParaRPr lang="en-US" baseline="0" dirty="0" smtClean="0">
              <a:effectLst/>
            </a:endParaRPr>
          </a:p>
          <a:p>
            <a:r>
              <a:rPr lang="en-US" u="sng" baseline="0" dirty="0" smtClean="0">
                <a:effectLst/>
              </a:rPr>
              <a:t>REFERENCES:</a:t>
            </a:r>
          </a:p>
          <a:p>
            <a:r>
              <a:rPr lang="en-US" u="none" baseline="0" dirty="0" smtClean="0">
                <a:effectLst/>
              </a:rPr>
              <a:t>Carlson, N. (2005). Foundations of Physiological Psychology, 6</a:t>
            </a:r>
            <a:r>
              <a:rPr lang="en-US" u="none" baseline="30000" dirty="0" smtClean="0">
                <a:effectLst/>
              </a:rPr>
              <a:t>th</a:t>
            </a:r>
            <a:r>
              <a:rPr lang="en-US" u="none" baseline="0" dirty="0" smtClean="0">
                <a:effectLst/>
              </a:rPr>
              <a:t> Ed. Boston, MA: Allyn and Bacon</a:t>
            </a:r>
          </a:p>
          <a:p>
            <a:endParaRPr lang="en-US" u="none" baseline="0" dirty="0" smtClean="0">
              <a:effectLst/>
            </a:endParaRPr>
          </a:p>
          <a:p>
            <a:r>
              <a:rPr lang="en-US" u="none" baseline="0" dirty="0" err="1" smtClean="0">
                <a:effectLst/>
              </a:rPr>
              <a:t>Castr</a:t>
            </a:r>
            <a:r>
              <a:rPr lang="en-US" dirty="0" err="1" smtClean="0">
                <a:effectLst/>
              </a:rPr>
              <a:t>én</a:t>
            </a:r>
            <a:r>
              <a:rPr lang="en-US" dirty="0" smtClean="0">
                <a:effectLst/>
              </a:rPr>
              <a:t>, E</a:t>
            </a:r>
            <a:r>
              <a:rPr lang="en-US" u="none" baseline="0" dirty="0" smtClean="0">
                <a:effectLst/>
              </a:rPr>
              <a:t>. (2005). Is mood chemistry? </a:t>
            </a:r>
            <a:r>
              <a:rPr lang="en-US" i="1" u="none" baseline="0" dirty="0" smtClean="0">
                <a:effectLst/>
              </a:rPr>
              <a:t>Nature Reviews Neuroscience, 6(3), </a:t>
            </a:r>
            <a:r>
              <a:rPr lang="en-US" i="0" u="none" baseline="0" dirty="0" smtClean="0">
                <a:effectLst/>
              </a:rPr>
              <a:t>241-246</a:t>
            </a:r>
            <a:endParaRPr lang="en-US" u="none" baseline="0" dirty="0" smtClean="0">
              <a:effectLst/>
            </a:endParaRPr>
          </a:p>
          <a:p>
            <a:r>
              <a:rPr lang="en-US" u="sng" baseline="0" dirty="0" smtClean="0">
                <a:effectLst/>
              </a:rPr>
              <a:t> </a:t>
            </a:r>
          </a:p>
          <a:p>
            <a:r>
              <a:rPr lang="en-US" u="none" baseline="0" dirty="0" smtClean="0">
                <a:effectLst/>
              </a:rPr>
              <a:t>Stahl, S. (2013). Stahl’s Essential Psychopharmacology: Neuroscientific Basis and Practical Applications. United Kingdom: Cambridge University Press. </a:t>
            </a:r>
            <a:endParaRPr lang="en-US" u="none" dirty="0"/>
          </a:p>
        </p:txBody>
      </p:sp>
      <p:sp>
        <p:nvSpPr>
          <p:cNvPr id="4" name="Slide Number Placeholder 3"/>
          <p:cNvSpPr>
            <a:spLocks noGrp="1"/>
          </p:cNvSpPr>
          <p:nvPr>
            <p:ph type="sldNum" sz="quarter" idx="10"/>
          </p:nvPr>
        </p:nvSpPr>
        <p:spPr/>
        <p:txBody>
          <a:bodyPr/>
          <a:lstStyle/>
          <a:p>
            <a:fld id="{2B39C079-BB25-4B84-B1CE-32B06CBE367B}" type="slidenum">
              <a:rPr lang="en-US" smtClean="0"/>
              <a:pPr/>
              <a:t>47</a:t>
            </a:fld>
            <a:endParaRPr lang="en-US" dirty="0"/>
          </a:p>
        </p:txBody>
      </p:sp>
    </p:spTree>
    <p:extLst>
      <p:ext uri="{BB962C8B-B14F-4D97-AF65-F5344CB8AC3E}">
        <p14:creationId xmlns:p14="http://schemas.microsoft.com/office/powerpoint/2010/main" val="4060264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KEY POINTS: </a:t>
            </a:r>
            <a:r>
              <a:rPr lang="en-US" dirty="0" smtClean="0">
                <a:effectLst/>
              </a:rPr>
              <a:t>Neuroplasticity is an important concept in understanding how and why counseling</a:t>
            </a:r>
            <a:r>
              <a:rPr lang="en-US" baseline="0" dirty="0" smtClean="0">
                <a:effectLst/>
              </a:rPr>
              <a:t> and therapy work. Neuroplasticity is the brain’s ability to develop, grow, conform, and adapt to different situations by developing new connections between neurons. Structure and consistency, as well as the development and reinforcement of new skills, in treatment promote neuroplasticity in regions of the brain useful for attention, concentration, judgement, and impulse control. </a:t>
            </a:r>
            <a:r>
              <a:rPr lang="en-US" dirty="0" smtClean="0">
                <a:effectLst/>
              </a:rPr>
              <a:t>Studies</a:t>
            </a:r>
            <a:r>
              <a:rPr lang="en-US" baseline="0" dirty="0" smtClean="0">
                <a:effectLst/>
              </a:rPr>
              <a:t> show that neuroplasticity is impaired in depression, and that antidepressants can increase neuroplasticity.  </a:t>
            </a:r>
            <a:endParaRPr lang="en-US" dirty="0" smtClean="0">
              <a:effectLst/>
            </a:endParaRPr>
          </a:p>
          <a:p>
            <a:endParaRPr lang="en-US" dirty="0" smtClean="0">
              <a:effectLst/>
            </a:endParaRPr>
          </a:p>
          <a:p>
            <a:r>
              <a:rPr lang="en-US" u="sng" dirty="0" smtClean="0">
                <a:effectLst/>
              </a:rPr>
              <a:t>REFERENCE:</a:t>
            </a:r>
          </a:p>
          <a:p>
            <a:r>
              <a:rPr lang="en-US" dirty="0" err="1" smtClean="0">
                <a:effectLst/>
              </a:rPr>
              <a:t>Pittenger</a:t>
            </a:r>
            <a:r>
              <a:rPr lang="en-US" dirty="0" smtClean="0">
                <a:effectLst/>
              </a:rPr>
              <a:t>, C. &amp; </a:t>
            </a:r>
            <a:r>
              <a:rPr lang="en-US" dirty="0" err="1" smtClean="0">
                <a:effectLst/>
              </a:rPr>
              <a:t>Duman</a:t>
            </a:r>
            <a:r>
              <a:rPr lang="en-US" dirty="0" smtClean="0">
                <a:effectLst/>
              </a:rPr>
              <a:t>, R.S. (2008). Stress,</a:t>
            </a:r>
            <a:r>
              <a:rPr lang="en-US" baseline="0" dirty="0" smtClean="0">
                <a:effectLst/>
              </a:rPr>
              <a:t> Depression, and Neuroplasticity: A Convergence of Mechanisms. </a:t>
            </a:r>
            <a:r>
              <a:rPr lang="en-US" i="1" baseline="0" dirty="0" err="1" smtClean="0">
                <a:effectLst/>
              </a:rPr>
              <a:t>Neuropsychopharmacology</a:t>
            </a:r>
            <a:r>
              <a:rPr lang="en-US" i="1" baseline="0" dirty="0" smtClean="0">
                <a:effectLst/>
              </a:rPr>
              <a:t>, 33(1), </a:t>
            </a:r>
            <a:r>
              <a:rPr lang="en-US" i="0" baseline="0" dirty="0" smtClean="0">
                <a:effectLst/>
              </a:rPr>
              <a:t>88-109.</a:t>
            </a:r>
            <a:endParaRPr lang="en-US" dirty="0" smtClean="0"/>
          </a:p>
        </p:txBody>
      </p:sp>
      <p:sp>
        <p:nvSpPr>
          <p:cNvPr id="4" name="Slide Number Placeholder 3"/>
          <p:cNvSpPr>
            <a:spLocks noGrp="1"/>
          </p:cNvSpPr>
          <p:nvPr>
            <p:ph type="sldNum" sz="quarter" idx="10"/>
          </p:nvPr>
        </p:nvSpPr>
        <p:spPr/>
        <p:txBody>
          <a:bodyPr/>
          <a:lstStyle/>
          <a:p>
            <a:fld id="{2B39C079-BB25-4B84-B1CE-32B06CBE367B}" type="slidenum">
              <a:rPr lang="en-US" smtClean="0"/>
              <a:pPr/>
              <a:t>48</a:t>
            </a:fld>
            <a:endParaRPr lang="en-US"/>
          </a:p>
        </p:txBody>
      </p:sp>
    </p:spTree>
    <p:extLst>
      <p:ext uri="{BB962C8B-B14F-4D97-AF65-F5344CB8AC3E}">
        <p14:creationId xmlns:p14="http://schemas.microsoft.com/office/powerpoint/2010/main" val="4210860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dirty="0" smtClean="0"/>
              <a:t>Read the</a:t>
            </a:r>
            <a:r>
              <a:rPr lang="en-US" baseline="0" dirty="0" smtClean="0"/>
              <a:t> categories and examples of antidepressants on this and the next slide. It may be useful to reference the handout and note that this slide lists generic names first, followed by brand names.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2016</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49</a:t>
            </a:fld>
            <a:endParaRPr lang="en-US"/>
          </a:p>
        </p:txBody>
      </p:sp>
    </p:spTree>
    <p:extLst>
      <p:ext uri="{BB962C8B-B14F-4D97-AF65-F5344CB8AC3E}">
        <p14:creationId xmlns:p14="http://schemas.microsoft.com/office/powerpoint/2010/main" val="52761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a:t>
            </a:r>
            <a:endParaRPr lang="en-US" sz="900" b="0" i="0" kern="1200" dirty="0" smtClean="0">
              <a:solidFill>
                <a:schemeClr val="tx1"/>
              </a:solidFill>
              <a:latin typeface="+mn-lt"/>
              <a:ea typeface="+mn-ea"/>
              <a:cs typeface="+mn-cs"/>
            </a:endParaRPr>
          </a:p>
          <a:p>
            <a:endParaRPr lang="en-US" sz="900" dirty="0" smtClean="0"/>
          </a:p>
          <a:p>
            <a:r>
              <a:rPr lang="en-US" altLang="en-US" sz="900" b="1" dirty="0" smtClean="0"/>
              <a:t>Answer Key:</a:t>
            </a:r>
          </a:p>
          <a:p>
            <a:r>
              <a:rPr lang="en-US" altLang="en-US" sz="900" dirty="0" smtClean="0"/>
              <a:t>#2 – correct response is B</a:t>
            </a:r>
            <a:r>
              <a:rPr lang="en-US" altLang="en-US" sz="900" baseline="0" dirty="0" smtClean="0"/>
              <a:t> (second)</a:t>
            </a:r>
            <a:endParaRPr lang="en-US" altLang="en-US" sz="900" dirty="0"/>
          </a:p>
        </p:txBody>
      </p:sp>
    </p:spTree>
    <p:extLst>
      <p:ext uri="{BB962C8B-B14F-4D97-AF65-F5344CB8AC3E}">
        <p14:creationId xmlns:p14="http://schemas.microsoft.com/office/powerpoint/2010/main" val="3643455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a:t>
            </a:r>
            <a:r>
              <a:rPr lang="en-US" baseline="0" dirty="0" smtClean="0"/>
              <a:t> categories and examples of antidepressants on this and the next slide. It may be useful to reference the handout and note that this slide lists generic names first, followed by brand names. </a:t>
            </a:r>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50</a:t>
            </a:fld>
            <a:endParaRPr lang="en-US"/>
          </a:p>
        </p:txBody>
      </p:sp>
    </p:spTree>
    <p:extLst>
      <p:ext uri="{BB962C8B-B14F-4D97-AF65-F5344CB8AC3E}">
        <p14:creationId xmlns:p14="http://schemas.microsoft.com/office/powerpoint/2010/main" val="2078903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KEY POINTS: </a:t>
            </a:r>
            <a:r>
              <a:rPr lang="en-US" dirty="0" smtClean="0"/>
              <a:t>Antidepressants</a:t>
            </a:r>
            <a:r>
              <a:rPr lang="en-US" baseline="0" dirty="0" smtClean="0"/>
              <a:t> are complex medications and exert effects in a number of ways. They increase the monoamine neurotransmitters. They also increase BDNF (BDNF acts on neurons in the Central Nervous System and helps to encouraged differentiation and growth of new neurons in areas important to learning, memory, and thinking). They also reduce </a:t>
            </a:r>
            <a:r>
              <a:rPr lang="en-US" baseline="0" dirty="0" err="1" smtClean="0"/>
              <a:t>corticotropin</a:t>
            </a:r>
            <a:r>
              <a:rPr lang="en-US" baseline="0" dirty="0" smtClean="0"/>
              <a:t> releasing hormone, which is involved in the stress response, and increase the generation of new neurons in the hippocampus (regulates emotion and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REFERENCE: </a:t>
            </a:r>
            <a:endParaRPr lang="en-US"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err="1" smtClean="0"/>
              <a:t>Grimonprez</a:t>
            </a:r>
            <a:r>
              <a:rPr lang="en-US" u="none" baseline="0" dirty="0" smtClean="0"/>
              <a:t>, A., </a:t>
            </a:r>
            <a:r>
              <a:rPr lang="en-US" u="none" baseline="0" dirty="0" err="1" smtClean="0"/>
              <a:t>Raedt</a:t>
            </a:r>
            <a:r>
              <a:rPr lang="en-US" u="none" baseline="0" dirty="0" smtClean="0"/>
              <a:t>, R., </a:t>
            </a:r>
            <a:r>
              <a:rPr lang="en-US" u="none" baseline="0" dirty="0" err="1" smtClean="0"/>
              <a:t>Baeken</a:t>
            </a:r>
            <a:r>
              <a:rPr lang="en-US" u="none" baseline="0" dirty="0" smtClean="0"/>
              <a:t>, C., Boon, P., &amp; </a:t>
            </a:r>
            <a:r>
              <a:rPr lang="en-US" u="none" baseline="0" dirty="0" err="1" smtClean="0"/>
              <a:t>Vonck</a:t>
            </a:r>
            <a:r>
              <a:rPr lang="en-US" u="none" baseline="0" dirty="0" smtClean="0"/>
              <a:t>, K. (2015). The antidepressant mechanism of action of </a:t>
            </a:r>
            <a:r>
              <a:rPr lang="en-US" u="none" baseline="0" dirty="0" err="1" smtClean="0"/>
              <a:t>vagus</a:t>
            </a:r>
            <a:r>
              <a:rPr lang="en-US" u="none" baseline="0" dirty="0" smtClean="0"/>
              <a:t> nerve stimulation: Evidence from preclinical studies. </a:t>
            </a:r>
            <a:r>
              <a:rPr lang="en-US" i="1" u="none" baseline="0" dirty="0" smtClean="0"/>
              <a:t>Neuroscience &amp; </a:t>
            </a:r>
            <a:r>
              <a:rPr lang="en-US" i="1" u="none" baseline="0" dirty="0" err="1" smtClean="0"/>
              <a:t>Biobehavioral</a:t>
            </a:r>
            <a:r>
              <a:rPr lang="en-US" i="1" u="none" baseline="0" dirty="0" smtClean="0"/>
              <a:t> Reviews, 56, </a:t>
            </a:r>
            <a:r>
              <a:rPr lang="en-US" i="0" u="none" baseline="0" dirty="0" smtClean="0"/>
              <a:t>26-34. </a:t>
            </a:r>
            <a:endParaRPr lang="en-US" u="sng" dirty="0" smtClean="0"/>
          </a:p>
          <a:p>
            <a:endParaRPr lang="en-US" dirty="0"/>
          </a:p>
        </p:txBody>
      </p:sp>
      <p:sp>
        <p:nvSpPr>
          <p:cNvPr id="4" name="Slide Number Placeholder 3"/>
          <p:cNvSpPr>
            <a:spLocks noGrp="1"/>
          </p:cNvSpPr>
          <p:nvPr>
            <p:ph type="sldNum" sz="quarter" idx="10"/>
          </p:nvPr>
        </p:nvSpPr>
        <p:spPr/>
        <p:txBody>
          <a:bodyPr/>
          <a:lstStyle/>
          <a:p>
            <a:fld id="{2B39C079-BB25-4B84-B1CE-32B06CBE367B}" type="slidenum">
              <a:rPr lang="en-US" smtClean="0"/>
              <a:pPr/>
              <a:t>51</a:t>
            </a:fld>
            <a:endParaRPr lang="en-US"/>
          </a:p>
        </p:txBody>
      </p:sp>
    </p:spTree>
    <p:extLst>
      <p:ext uri="{BB962C8B-B14F-4D97-AF65-F5344CB8AC3E}">
        <p14:creationId xmlns:p14="http://schemas.microsoft.com/office/powerpoint/2010/main" val="5351983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dirty="0" smtClean="0"/>
              <a:t>Blocking monoamine transporter proteins</a:t>
            </a:r>
            <a:r>
              <a:rPr lang="en-US" baseline="0" dirty="0" smtClean="0"/>
              <a:t> reduces the “recycling” of the neurotransmitters by the sending neuron, which keeps more of them in the synapse, effectively increasing the amount of the neurotransmitter. </a:t>
            </a:r>
          </a:p>
          <a:p>
            <a:endParaRPr lang="en-US" baseline="0" dirty="0" smtClean="0"/>
          </a:p>
          <a:p>
            <a:r>
              <a:rPr lang="en-US" u="sng" baseline="0" dirty="0" smtClean="0"/>
              <a:t>REFERENCE: </a:t>
            </a:r>
            <a:endParaRPr lang="en-US" u="none" baseline="0" dirty="0" smtClean="0"/>
          </a:p>
          <a:p>
            <a:r>
              <a:rPr lang="en-US" u="none" baseline="0" dirty="0" err="1" smtClean="0"/>
              <a:t>Feighner</a:t>
            </a:r>
            <a:r>
              <a:rPr lang="en-US" u="none" baseline="0" dirty="0" smtClean="0"/>
              <a:t>, J.P. (1999) Mechanism of action of antidepressant medications. </a:t>
            </a:r>
            <a:r>
              <a:rPr lang="en-US" i="1" u="none" baseline="0" dirty="0" smtClean="0"/>
              <a:t>The Journal of Clinical Psychiatry, 60(4), </a:t>
            </a:r>
            <a:r>
              <a:rPr lang="en-US" i="0" u="none" baseline="0" dirty="0" smtClean="0"/>
              <a:t>4-13. </a:t>
            </a:r>
          </a:p>
          <a:p>
            <a:endParaRPr lang="en-US" i="0" u="none" baseline="0" dirty="0" smtClean="0"/>
          </a:p>
          <a:p>
            <a:r>
              <a:rPr lang="en-US" i="0" u="none" baseline="0" dirty="0" smtClean="0"/>
              <a:t>Taylor, C., </a:t>
            </a:r>
            <a:r>
              <a:rPr lang="en-US" i="0" u="none" baseline="0" dirty="0" err="1" smtClean="0"/>
              <a:t>Fricker</a:t>
            </a:r>
            <a:r>
              <a:rPr lang="en-US" i="0" u="none" baseline="0" dirty="0" smtClean="0"/>
              <a:t>, A.D., Devi, L.A., &amp; Gomes, I. (2005). Mechanism of action of antidepressants: from neurotransmitter systems to signaling pathways. </a:t>
            </a:r>
            <a:r>
              <a:rPr lang="en-US" i="1" u="none" baseline="0" dirty="0" smtClean="0"/>
              <a:t>Cellular Signaling, 17(5), </a:t>
            </a:r>
            <a:r>
              <a:rPr lang="en-US" i="0" u="none" baseline="0" dirty="0" smtClean="0"/>
              <a:t>549-557. </a:t>
            </a:r>
          </a:p>
          <a:p>
            <a:endParaRPr lang="en-US" i="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kern="1200" dirty="0" smtClean="0">
                <a:solidFill>
                  <a:schemeClr val="tx1"/>
                </a:solidFill>
                <a:effectLst/>
                <a:latin typeface="+mn-lt"/>
                <a:ea typeface="+mn-ea"/>
                <a:cs typeface="+mn-cs"/>
              </a:rPr>
              <a:t>National Institute on Drug Abuse, retrieved from: https://d14rmgtrwzf5a.cloudfront.net/sites/default/files/eslide9.gif, 2007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52</a:t>
            </a:fld>
            <a:endParaRPr lang="en-US"/>
          </a:p>
        </p:txBody>
      </p:sp>
    </p:spTree>
    <p:extLst>
      <p:ext uri="{BB962C8B-B14F-4D97-AF65-F5344CB8AC3E}">
        <p14:creationId xmlns:p14="http://schemas.microsoft.com/office/powerpoint/2010/main" val="26952929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KEY POINTS: </a:t>
            </a:r>
            <a:r>
              <a:rPr lang="en-US" baseline="0" dirty="0" smtClean="0"/>
              <a:t>Pharmaceutical companies have tested antidepressants for a variety of disorders such as OCD, bulimia nervosa, panic disorder, social phobia, premenstrual dysphoric disorder, PTSD, gen anxiety, etc. These will be detailed on the slides that follow. </a:t>
            </a:r>
          </a:p>
          <a:p>
            <a:endParaRPr lang="en-US" baseline="0" dirty="0" smtClean="0"/>
          </a:p>
          <a:p>
            <a:r>
              <a:rPr lang="en-US" u="sng" baseline="0" dirty="0" smtClean="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Calderone</a:t>
            </a:r>
            <a:r>
              <a:rPr lang="en-US" dirty="0" smtClean="0"/>
              <a:t>,</a:t>
            </a:r>
            <a:r>
              <a:rPr lang="en-US" baseline="0" dirty="0" smtClean="0"/>
              <a:t> J. (2014). The rise of all-purpose antidepressants. Scientific American online: https://www.scientificamerican.com/article/the-rise-of-all-purpose-antidepressants/, accessed on 2/14/17.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Pratt, L.A., Brody, D.J., </a:t>
            </a:r>
            <a:r>
              <a:rPr lang="en-US" dirty="0" err="1" smtClean="0"/>
              <a:t>Gu</a:t>
            </a:r>
            <a:r>
              <a:rPr lang="en-US" dirty="0" smtClean="0"/>
              <a:t>, Q. (2011) Antidepressant use in persons aged 12 and over: United States, 2005–2008. NCHS data brief, no 76. Hyattsville, MD: National Center for Health Statistics.</a:t>
            </a:r>
            <a:endParaRPr lang="en-US" u="sng" dirty="0"/>
          </a:p>
        </p:txBody>
      </p:sp>
      <p:sp>
        <p:nvSpPr>
          <p:cNvPr id="4" name="Slide Number Placeholder 3"/>
          <p:cNvSpPr>
            <a:spLocks noGrp="1"/>
          </p:cNvSpPr>
          <p:nvPr>
            <p:ph type="sldNum" sz="quarter" idx="10"/>
          </p:nvPr>
        </p:nvSpPr>
        <p:spPr/>
        <p:txBody>
          <a:bodyPr/>
          <a:lstStyle/>
          <a:p>
            <a:fld id="{5BF697F0-321B-48DA-B993-06B21E25F077}" type="slidenum">
              <a:rPr lang="en-US" smtClean="0"/>
              <a:t>53</a:t>
            </a:fld>
            <a:endParaRPr lang="en-US"/>
          </a:p>
        </p:txBody>
      </p:sp>
    </p:spTree>
    <p:extLst>
      <p:ext uri="{BB962C8B-B14F-4D97-AF65-F5344CB8AC3E}">
        <p14:creationId xmlns:p14="http://schemas.microsoft.com/office/powerpoint/2010/main" val="1386214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b="0" baseline="0" dirty="0" smtClean="0"/>
              <a:t>The medications listed are considered SSRI (Selective Serotonin Reuptake Inhibitors) and are FDA-approved for treatment of depression; the exception is fluvoxamine which is approved for social phobia and OCD. Three of the medications come in extended-release forms requiring reduced frequency of dosing; all are available as generics which are typically more cost-effective for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Additional information for trainers: </a:t>
            </a:r>
            <a:r>
              <a:rPr lang="en-US" b="0" baseline="0" dirty="0" smtClean="0"/>
              <a:t>use the included handout to encourage participants to cross-reference the generic names as presented with their brand names if that is the name they’re more familiar with in their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Fluoxetine</a:t>
            </a:r>
            <a:r>
              <a:rPr lang="en-US" sz="1200" baseline="0" dirty="0" smtClean="0"/>
              <a:t> </a:t>
            </a:r>
            <a:r>
              <a:rPr lang="en-US" sz="1200" baseline="0" dirty="0" smtClean="0">
                <a:sym typeface="Wingdings" panose="05000000000000000000" pitchFamily="2" charset="2"/>
              </a:rPr>
              <a:t></a:t>
            </a:r>
            <a:r>
              <a:rPr lang="en-US" sz="1200" baseline="0" dirty="0" smtClean="0"/>
              <a:t> Prozac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Paroxetine</a:t>
            </a:r>
            <a:r>
              <a:rPr lang="en-US" sz="1200" baseline="0" dirty="0" smtClean="0"/>
              <a:t> </a:t>
            </a:r>
            <a:r>
              <a:rPr lang="en-US" sz="1200" baseline="0" dirty="0" smtClean="0">
                <a:sym typeface="Wingdings" panose="05000000000000000000" pitchFamily="2" charset="2"/>
              </a:rPr>
              <a:t></a:t>
            </a:r>
            <a:r>
              <a:rPr lang="en-US" sz="1200" baseline="0" dirty="0" smtClean="0"/>
              <a:t> Paxil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Sertraline </a:t>
            </a:r>
            <a:r>
              <a:rPr lang="en-US" sz="1200" dirty="0" smtClean="0">
                <a:sym typeface="Wingdings" panose="05000000000000000000" pitchFamily="2" charset="2"/>
              </a:rPr>
              <a:t></a:t>
            </a:r>
            <a:r>
              <a:rPr lang="en-US" sz="1200" dirty="0" smtClean="0"/>
              <a:t> Zoloft</a:t>
            </a:r>
            <a:r>
              <a:rPr lang="en-US" sz="120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Fluvoxamine </a:t>
            </a:r>
            <a:r>
              <a:rPr lang="en-US" sz="1200" dirty="0" smtClean="0">
                <a:sym typeface="Wingdings" panose="05000000000000000000" pitchFamily="2" charset="2"/>
              </a:rPr>
              <a:t></a:t>
            </a:r>
            <a:r>
              <a:rPr lang="en-US" sz="1200" dirty="0" smtClean="0"/>
              <a:t> </a:t>
            </a:r>
            <a:r>
              <a:rPr lang="en-US" sz="1200" dirty="0" err="1" smtClean="0"/>
              <a:t>Luvox</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Citalopram</a:t>
            </a:r>
            <a:r>
              <a:rPr lang="en-US" sz="1200" baseline="0" dirty="0" smtClean="0"/>
              <a:t> </a:t>
            </a:r>
            <a:r>
              <a:rPr lang="en-US" sz="1200" baseline="0" dirty="0" smtClean="0">
                <a:sym typeface="Wingdings" panose="05000000000000000000" pitchFamily="2" charset="2"/>
              </a:rPr>
              <a:t></a:t>
            </a:r>
            <a:r>
              <a:rPr lang="en-US" sz="1200" baseline="0" dirty="0" smtClean="0"/>
              <a:t> </a:t>
            </a:r>
            <a:r>
              <a:rPr lang="en-US" sz="1200" baseline="0" dirty="0" err="1" smtClean="0"/>
              <a:t>Celexa</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t>Escitalopram</a:t>
            </a:r>
            <a:r>
              <a:rPr lang="en-US" sz="1200" baseline="0" dirty="0" smtClean="0"/>
              <a:t> </a:t>
            </a:r>
            <a:r>
              <a:rPr lang="en-US" sz="1200" baseline="0" dirty="0" smtClean="0">
                <a:sym typeface="Wingdings" panose="05000000000000000000" pitchFamily="2" charset="2"/>
              </a:rPr>
              <a:t></a:t>
            </a:r>
            <a:r>
              <a:rPr lang="en-US" sz="1200" baseline="0" dirty="0" smtClean="0"/>
              <a:t> </a:t>
            </a:r>
            <a:r>
              <a:rPr lang="en-US" sz="1200" dirty="0" smtClean="0"/>
              <a:t>Lexapro</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54</a:t>
            </a:fld>
            <a:endParaRPr lang="en-US"/>
          </a:p>
        </p:txBody>
      </p:sp>
    </p:spTree>
    <p:extLst>
      <p:ext uri="{BB962C8B-B14F-4D97-AF65-F5344CB8AC3E}">
        <p14:creationId xmlns:p14="http://schemas.microsoft.com/office/powerpoint/2010/main" val="35810547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SSRI’s are FDA-approved for the listed conditions.</a:t>
            </a:r>
            <a:r>
              <a:rPr lang="en-US" baseline="0" dirty="0" smtClean="0"/>
              <a:t> </a:t>
            </a:r>
            <a:r>
              <a:rPr lang="en-US" b="0" dirty="0" smtClean="0"/>
              <a:t>The side effects presented are some of the potential Black Box warnings</a:t>
            </a:r>
            <a:r>
              <a:rPr lang="en-US" b="0" baseline="0" dirty="0" smtClean="0"/>
              <a:t> included for these medications, suicide in particular. </a:t>
            </a:r>
            <a:r>
              <a:rPr lang="en-US" dirty="0" smtClean="0"/>
              <a:t>Serotonin syndrome</a:t>
            </a:r>
            <a:r>
              <a:rPr lang="en-US" baseline="0" dirty="0" smtClean="0"/>
              <a:t> symptoms include high body temperature, nausea, vomiting, diarrhea, shaking and can result from administration of a serotonin medication.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55</a:t>
            </a:fld>
            <a:endParaRPr lang="en-US"/>
          </a:p>
        </p:txBody>
      </p:sp>
    </p:spTree>
    <p:extLst>
      <p:ext uri="{BB962C8B-B14F-4D97-AF65-F5344CB8AC3E}">
        <p14:creationId xmlns:p14="http://schemas.microsoft.com/office/powerpoint/2010/main" val="3629919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SNRI’s increase</a:t>
            </a:r>
            <a:r>
              <a:rPr lang="en-US" baseline="0" dirty="0" smtClean="0"/>
              <a:t> both serotonin and norepinephrine and are FDA-approved for the listed conditions. “Off-label use” means that the medication is not FDA-approved to treat a condition, but that physicians sometimes use it for that condition anyway (usually if the standard treatments have been ineffective).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r>
              <a:rPr lang="en-US" b="1" baseline="0" dirty="0" smtClean="0"/>
              <a:t>Additional information for trainers: </a:t>
            </a:r>
          </a:p>
          <a:p>
            <a:r>
              <a:rPr lang="en-US" baseline="0" dirty="0" smtClean="0"/>
              <a:t>MDD-Major Depressive Disorder </a:t>
            </a:r>
          </a:p>
          <a:p>
            <a:r>
              <a:rPr lang="en-US" baseline="0" dirty="0" smtClean="0"/>
              <a:t>GAD-Generalized Anxiety Disorder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Use the included handout to encourage participants to cross-reference the generic names as presented with their brand names if that is the name they’re more familiar with in their work</a:t>
            </a:r>
          </a:p>
          <a:p>
            <a:r>
              <a:rPr lang="en-US" baseline="0" dirty="0" smtClean="0"/>
              <a:t>Venlafaxine </a:t>
            </a:r>
            <a:r>
              <a:rPr lang="en-US" baseline="0" dirty="0" smtClean="0">
                <a:sym typeface="Wingdings" panose="05000000000000000000" pitchFamily="2" charset="2"/>
              </a:rPr>
              <a:t></a:t>
            </a:r>
            <a:r>
              <a:rPr lang="en-US" baseline="0" dirty="0" smtClean="0"/>
              <a:t> Effexor </a:t>
            </a:r>
          </a:p>
          <a:p>
            <a:r>
              <a:rPr lang="en-US" baseline="0" dirty="0" err="1" smtClean="0"/>
              <a:t>Desvenlafaxine</a:t>
            </a:r>
            <a:r>
              <a:rPr lang="en-US" baseline="0" dirty="0" smtClean="0"/>
              <a:t> </a:t>
            </a:r>
            <a:r>
              <a:rPr lang="en-US" baseline="0" dirty="0" smtClean="0">
                <a:sym typeface="Wingdings" panose="05000000000000000000" pitchFamily="2" charset="2"/>
              </a:rPr>
              <a:t></a:t>
            </a:r>
            <a:r>
              <a:rPr lang="en-US" baseline="0" dirty="0" smtClean="0"/>
              <a:t> </a:t>
            </a:r>
            <a:r>
              <a:rPr lang="en-US" baseline="0" dirty="0" err="1" smtClean="0"/>
              <a:t>Pristiq</a:t>
            </a:r>
            <a:r>
              <a:rPr lang="en-US" baseline="0" dirty="0" smtClean="0"/>
              <a:t> </a:t>
            </a:r>
          </a:p>
          <a:p>
            <a:r>
              <a:rPr lang="en-US" baseline="0" dirty="0" smtClean="0"/>
              <a:t>Duloxetine </a:t>
            </a:r>
            <a:r>
              <a:rPr lang="en-US" baseline="0" dirty="0" smtClean="0">
                <a:sym typeface="Wingdings" panose="05000000000000000000" pitchFamily="2" charset="2"/>
              </a:rPr>
              <a:t></a:t>
            </a:r>
            <a:r>
              <a:rPr lang="en-US" baseline="0" dirty="0" smtClean="0"/>
              <a:t> Cymbalta </a:t>
            </a:r>
          </a:p>
          <a:p>
            <a:r>
              <a:rPr lang="en-US" dirty="0" err="1" smtClean="0"/>
              <a:t>Milnacipran</a:t>
            </a:r>
            <a:r>
              <a:rPr lang="en-US" baseline="0" dirty="0" smtClean="0"/>
              <a:t> </a:t>
            </a:r>
            <a:r>
              <a:rPr lang="en-US" baseline="0" dirty="0" smtClean="0">
                <a:sym typeface="Wingdings" panose="05000000000000000000" pitchFamily="2" charset="2"/>
              </a:rPr>
              <a:t></a:t>
            </a:r>
            <a:r>
              <a:rPr lang="en-US" baseline="0" dirty="0" smtClean="0"/>
              <a:t> </a:t>
            </a:r>
            <a:r>
              <a:rPr lang="en-US" baseline="0" dirty="0" err="1" smtClean="0"/>
              <a:t>Savella</a:t>
            </a:r>
            <a:r>
              <a:rPr lang="en-US" baseline="0" dirty="0" smtClean="0"/>
              <a:t> </a:t>
            </a:r>
          </a:p>
          <a:p>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56</a:t>
            </a:fld>
            <a:endParaRPr lang="en-US"/>
          </a:p>
        </p:txBody>
      </p:sp>
    </p:spTree>
    <p:extLst>
      <p:ext uri="{BB962C8B-B14F-4D97-AF65-F5344CB8AC3E}">
        <p14:creationId xmlns:p14="http://schemas.microsoft.com/office/powerpoint/2010/main" val="8090280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SARI’s reduces one type of serotonin and increases</a:t>
            </a:r>
            <a:r>
              <a:rPr lang="en-US" baseline="0" dirty="0" smtClean="0"/>
              <a:t> another. Trazadone was originally approved for major depression, but is today primarily prescribed for insomnia related to depression. </a:t>
            </a:r>
            <a:endParaRPr lang="en-US" dirty="0" smtClean="0"/>
          </a:p>
          <a:p>
            <a:endParaRPr lang="en-US" dirty="0" smtClean="0"/>
          </a:p>
          <a:p>
            <a:r>
              <a:rPr lang="en-US" b="1" dirty="0" smtClean="0"/>
              <a:t>Additional</a:t>
            </a:r>
            <a:r>
              <a:rPr lang="en-US" b="1" baseline="0" dirty="0" smtClean="0"/>
              <a:t> information for trainers: </a:t>
            </a:r>
            <a:r>
              <a:rPr lang="en-US" b="0" baseline="0" dirty="0" smtClean="0"/>
              <a:t>There are different categories of the endogenous serotonin neurotransmitter; the two that are implicated in the mechanism of action for SARIs are: </a:t>
            </a:r>
            <a:endParaRPr lang="en-US" b="1" baseline="0" dirty="0" smtClean="0"/>
          </a:p>
          <a:p>
            <a:r>
              <a:rPr lang="en-US" dirty="0" smtClean="0"/>
              <a:t>5HT1A – receptor that binds endogenous serotonin</a:t>
            </a:r>
          </a:p>
          <a:p>
            <a:r>
              <a:rPr lang="en-US" dirty="0" smtClean="0"/>
              <a:t>5HT2A</a:t>
            </a:r>
            <a:r>
              <a:rPr lang="en-US" baseline="0" dirty="0" smtClean="0"/>
              <a:t> – main excitatory subtype for serotonin (may also play an inhibitory role in orbitofrontal cortex and visual cortex)</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57</a:t>
            </a:fld>
            <a:endParaRPr lang="en-US"/>
          </a:p>
        </p:txBody>
      </p:sp>
    </p:spTree>
    <p:extLst>
      <p:ext uri="{BB962C8B-B14F-4D97-AF65-F5344CB8AC3E}">
        <p14:creationId xmlns:p14="http://schemas.microsoft.com/office/powerpoint/2010/main" val="25012460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The tricyclic antidepressants</a:t>
            </a:r>
            <a:r>
              <a:rPr lang="en-US" baseline="0" dirty="0" smtClean="0"/>
              <a:t> (TCA’s) were the original antidepressants, but are not considered “first line” treatments  for depression today, mainly because of their many side effects and drug interactions. Usually SSRI’s are tried first, and if several SSRI’s are ineffective for a particular patient then a TCA might be tried.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58</a:t>
            </a:fld>
            <a:endParaRPr lang="en-US"/>
          </a:p>
        </p:txBody>
      </p:sp>
    </p:spTree>
    <p:extLst>
      <p:ext uri="{BB962C8B-B14F-4D97-AF65-F5344CB8AC3E}">
        <p14:creationId xmlns:p14="http://schemas.microsoft.com/office/powerpoint/2010/main" val="4075854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dirty="0" smtClean="0"/>
              <a:t>Monoamine</a:t>
            </a:r>
            <a:r>
              <a:rPr lang="en-US" baseline="0" dirty="0" smtClean="0"/>
              <a:t> Oxidase Inhibitors (MAOI’s) are older antidepressants, and like the TCA’s are no longer considered first-line medications for depression, again due to some of their side effects. At the doses required to treat depression, they often cause issues with high blood pressure.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59</a:t>
            </a:fld>
            <a:endParaRPr lang="en-US"/>
          </a:p>
        </p:txBody>
      </p:sp>
    </p:spTree>
    <p:extLst>
      <p:ext uri="{BB962C8B-B14F-4D97-AF65-F5344CB8AC3E}">
        <p14:creationId xmlns:p14="http://schemas.microsoft.com/office/powerpoint/2010/main" val="20937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a:t>
            </a:r>
            <a:endParaRPr lang="en-US" sz="900" b="0" i="0" kern="1200" dirty="0" smtClean="0">
              <a:solidFill>
                <a:schemeClr val="tx1"/>
              </a:solidFill>
              <a:latin typeface="+mn-lt"/>
              <a:ea typeface="+mn-ea"/>
              <a:cs typeface="+mn-cs"/>
            </a:endParaRPr>
          </a:p>
          <a:p>
            <a:endParaRPr lang="en-US" sz="900" dirty="0" smtClean="0"/>
          </a:p>
          <a:p>
            <a:r>
              <a:rPr lang="en-US" altLang="en-US" sz="900" b="1" dirty="0" smtClean="0"/>
              <a:t>Answer Key:</a:t>
            </a:r>
          </a:p>
          <a:p>
            <a:r>
              <a:rPr lang="en-US" altLang="en-US" sz="900" dirty="0" smtClean="0"/>
              <a:t>#3 – correct response is A (True)</a:t>
            </a:r>
            <a:endParaRPr lang="en-US" altLang="en-US" sz="900" dirty="0"/>
          </a:p>
        </p:txBody>
      </p:sp>
    </p:spTree>
    <p:extLst>
      <p:ext uri="{BB962C8B-B14F-4D97-AF65-F5344CB8AC3E}">
        <p14:creationId xmlns:p14="http://schemas.microsoft.com/office/powerpoint/2010/main" val="1494233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smtClean="0"/>
              <a:t>INSTRUCTION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 explanation of treatment-resistant</a:t>
            </a:r>
            <a:r>
              <a:rPr lang="en-US" baseline="0" dirty="0" smtClean="0"/>
              <a:t> depression. </a:t>
            </a:r>
            <a:r>
              <a:rPr lang="en-US" dirty="0" smtClean="0"/>
              <a:t>Different people respon</a:t>
            </a:r>
            <a:r>
              <a:rPr lang="en-US" baseline="0" dirty="0" smtClean="0"/>
              <a:t>d to medications differently and adjustments are often needed – this is part of the treatment process. Always consult with the prescriber when it appears a patient/client has treatment-resistant depression. </a:t>
            </a:r>
            <a:endParaRPr lang="en-US" dirty="0" smtClean="0"/>
          </a:p>
          <a:p>
            <a:endParaRPr lang="en-US" b="1" i="0" baseline="0" dirty="0" smtClean="0"/>
          </a:p>
          <a:p>
            <a:r>
              <a:rPr lang="en-US" b="1" baseline="0" dirty="0" smtClean="0"/>
              <a:t>Additional information for trainers: </a:t>
            </a:r>
            <a:r>
              <a:rPr lang="en-US" b="0" baseline="0" dirty="0" smtClean="0"/>
              <a:t>ano</a:t>
            </a:r>
            <a:r>
              <a:rPr lang="en-US" baseline="0" dirty="0" smtClean="0"/>
              <a:t>ther identified treatment recommendations for treatment resistant depression is electroconvulsive therapy under general anesthesia in which electric currents are administered through the brain, changing brain chemistry in a way that relieves symptoms of severe depression. </a:t>
            </a:r>
          </a:p>
          <a:p>
            <a:endParaRPr lang="en-US" baseline="0" dirty="0" smtClean="0"/>
          </a:p>
          <a:p>
            <a:r>
              <a:rPr lang="en-US" u="sng" baseline="0" dirty="0" smtClean="0"/>
              <a:t>REFERENCE: </a:t>
            </a:r>
            <a:endParaRPr lang="en-US" u="none" baseline="0" dirty="0" smtClean="0"/>
          </a:p>
          <a:p>
            <a:r>
              <a:rPr lang="en-US" u="none" baseline="0" dirty="0" smtClean="0"/>
              <a:t>Smith, D.F. (2013). Quest for Biomarkers of Treatment-Resistant Depression: Shifting the Paradigm Toward Risk. </a:t>
            </a:r>
            <a:r>
              <a:rPr lang="en-US" i="1" u="none" baseline="0" dirty="0" smtClean="0"/>
              <a:t>Frontiers in Psychiatry, 4, </a:t>
            </a:r>
            <a:r>
              <a:rPr lang="en-US" i="0" u="none" baseline="0" dirty="0" smtClean="0"/>
              <a:t>57. </a:t>
            </a:r>
            <a:endParaRPr lang="en-US" u="sng" dirty="0"/>
          </a:p>
        </p:txBody>
      </p:sp>
      <p:sp>
        <p:nvSpPr>
          <p:cNvPr id="4" name="Slide Number Placeholder 3"/>
          <p:cNvSpPr>
            <a:spLocks noGrp="1"/>
          </p:cNvSpPr>
          <p:nvPr>
            <p:ph type="sldNum" sz="quarter" idx="10"/>
          </p:nvPr>
        </p:nvSpPr>
        <p:spPr/>
        <p:txBody>
          <a:bodyPr/>
          <a:lstStyle/>
          <a:p>
            <a:fld id="{A0267426-30F7-461A-98C4-0FEBBBE27050}" type="slidenum">
              <a:rPr lang="en-US" smtClean="0"/>
              <a:t>60</a:t>
            </a:fld>
            <a:endParaRPr lang="en-US"/>
          </a:p>
        </p:txBody>
      </p:sp>
    </p:spTree>
    <p:extLst>
      <p:ext uri="{BB962C8B-B14F-4D97-AF65-F5344CB8AC3E}">
        <p14:creationId xmlns:p14="http://schemas.microsoft.com/office/powerpoint/2010/main" val="3687648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 detail anxiety prevalence, mechanisms of anxiety and medications used to treat anxiety. </a:t>
            </a:r>
          </a:p>
          <a:p>
            <a:endParaRPr lang="en-US" dirty="0" smtClean="0"/>
          </a:p>
          <a:p>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61</a:t>
            </a:fld>
            <a:endParaRPr lang="en-US"/>
          </a:p>
        </p:txBody>
      </p:sp>
    </p:spTree>
    <p:extLst>
      <p:ext uri="{BB962C8B-B14F-4D97-AF65-F5344CB8AC3E}">
        <p14:creationId xmlns:p14="http://schemas.microsoft.com/office/powerpoint/2010/main" val="26019219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t>KEY</a:t>
            </a:r>
            <a:r>
              <a:rPr lang="en-US" b="1" u="none" baseline="0" dirty="0" smtClean="0"/>
              <a:t> POINTS: </a:t>
            </a:r>
            <a:r>
              <a:rPr lang="en-US" b="0" u="none" baseline="0" dirty="0" smtClean="0"/>
              <a:t>The prevalence of different diagnostic subtypes of anxiety can vary. Panic disorder among PLWH is approximately 11-16% while generalized anxiety disorder is between 6.5% and 20%. </a:t>
            </a:r>
            <a:r>
              <a:rPr lang="en-US" dirty="0" smtClean="0"/>
              <a:t>Prevalence of anxiety disorders in PLWH are several times higher than they are among</a:t>
            </a:r>
            <a:r>
              <a:rPr lang="en-US" baseline="0" dirty="0" smtClean="0"/>
              <a:t> non-HIV infected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Additional information for trainers: </a:t>
            </a:r>
            <a:r>
              <a:rPr lang="en-US" b="0" baseline="0" dirty="0" smtClean="0"/>
              <a:t>The 12-month prevalence of panic disorder among the general population of the United States is approximately 2.7%; the 12-month prevalence of generalized anxiety disorder among the general population in the United States is 3.1%. The prevalence of anxiety disorders among PLWH is significantly higher than the general population, indicating that PLWH are disproportionately affected by symptoms of anxiety and anxiety disorders. </a:t>
            </a: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r>
              <a:rPr lang="en-US" u="sng" dirty="0" smtClean="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Chaudhury</a:t>
            </a:r>
            <a:r>
              <a:rPr lang="en-US" dirty="0" smtClean="0"/>
              <a:t>, S, </a:t>
            </a:r>
            <a:r>
              <a:rPr lang="en-US" dirty="0" err="1" smtClean="0"/>
              <a:t>Bakhla</a:t>
            </a:r>
            <a:r>
              <a:rPr lang="en-US" baseline="0" dirty="0" smtClean="0"/>
              <a:t>, A, &amp; Saini, R. (2016). Prevalence, impact, and management of depression and anxiety in patients with HIV: a review. </a:t>
            </a:r>
            <a:r>
              <a:rPr lang="en-US" i="1" baseline="0" dirty="0" smtClean="0"/>
              <a:t>Neurobehavioral HIV Medicine</a:t>
            </a:r>
            <a:r>
              <a:rPr lang="en-US" baseline="0" dirty="0" smtClean="0"/>
              <a:t>, </a:t>
            </a:r>
            <a:r>
              <a:rPr lang="en-US" i="1" baseline="0" dirty="0" smtClean="0"/>
              <a:t>7</a:t>
            </a:r>
            <a:r>
              <a:rPr lang="en-US" baseline="0" dirty="0" smtClean="0"/>
              <a:t>, 15-30.</a:t>
            </a:r>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21593469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Antidepressants are often considered</a:t>
            </a:r>
            <a:r>
              <a:rPr lang="en-US" baseline="0" dirty="0" smtClean="0"/>
              <a:t> first-line treatments for anxiety disorders. </a:t>
            </a:r>
          </a:p>
          <a:p>
            <a:endParaRPr lang="en-US" baseline="0" dirty="0" smtClean="0"/>
          </a:p>
          <a:p>
            <a:r>
              <a:rPr lang="en-US" b="1" baseline="0" dirty="0" smtClean="0"/>
              <a:t>Additional information for trainers: </a:t>
            </a:r>
          </a:p>
          <a:p>
            <a:r>
              <a:rPr lang="en-US" baseline="0" dirty="0" smtClean="0"/>
              <a:t>OCD </a:t>
            </a:r>
            <a:r>
              <a:rPr lang="en-US" baseline="0" dirty="0" smtClean="0">
                <a:sym typeface="Wingdings" panose="05000000000000000000" pitchFamily="2" charset="2"/>
              </a:rPr>
              <a:t></a:t>
            </a:r>
            <a:r>
              <a:rPr lang="en-US" baseline="0" dirty="0" smtClean="0"/>
              <a:t> Obsessive-Compulsive Disorder</a:t>
            </a:r>
          </a:p>
          <a:p>
            <a:r>
              <a:rPr lang="en-US" baseline="0" dirty="0" smtClean="0"/>
              <a:t>PTSD </a:t>
            </a:r>
            <a:r>
              <a:rPr lang="en-US" baseline="0" dirty="0" smtClean="0">
                <a:sym typeface="Wingdings" panose="05000000000000000000" pitchFamily="2" charset="2"/>
              </a:rPr>
              <a:t></a:t>
            </a:r>
            <a:r>
              <a:rPr lang="en-US" baseline="0" dirty="0" smtClean="0"/>
              <a:t> Post-Traumatic Stress Disorder </a:t>
            </a:r>
          </a:p>
          <a:p>
            <a:r>
              <a:rPr lang="en-US" baseline="0" dirty="0" smtClean="0"/>
              <a:t>Bupropion </a:t>
            </a:r>
            <a:r>
              <a:rPr lang="en-US" baseline="0" dirty="0" smtClean="0">
                <a:sym typeface="Wingdings" panose="05000000000000000000" pitchFamily="2" charset="2"/>
              </a:rPr>
              <a:t></a:t>
            </a:r>
            <a:r>
              <a:rPr lang="en-US" baseline="0" dirty="0" smtClean="0"/>
              <a:t> Wellbutrin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63</a:t>
            </a:fld>
            <a:endParaRPr lang="en-US"/>
          </a:p>
        </p:txBody>
      </p:sp>
    </p:spTree>
    <p:extLst>
      <p:ext uri="{BB962C8B-B14F-4D97-AF65-F5344CB8AC3E}">
        <p14:creationId xmlns:p14="http://schemas.microsoft.com/office/powerpoint/2010/main" val="25737188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a:t>
            </a:r>
            <a:r>
              <a:rPr lang="en-US" baseline="0" dirty="0" smtClean="0"/>
              <a:t> categories and examples of benzodiazepines on this slide. It may be useful to reference the handout and note that this slide lists generic names first, followed by brand names.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Additional information for trainers: </a:t>
            </a:r>
            <a:r>
              <a:rPr lang="en-US" dirty="0" smtClean="0"/>
              <a:t>Benzodiazepines</a:t>
            </a:r>
            <a:r>
              <a:rPr lang="en-US" baseline="0" dirty="0" smtClean="0"/>
              <a:t> are often used as short-term anxiety treatments. Long-term use is discouraged because of the potential for dependence and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64</a:t>
            </a:fld>
            <a:endParaRPr lang="en-US"/>
          </a:p>
        </p:txBody>
      </p:sp>
    </p:spTree>
    <p:extLst>
      <p:ext uri="{BB962C8B-B14F-4D97-AF65-F5344CB8AC3E}">
        <p14:creationId xmlns:p14="http://schemas.microsoft.com/office/powerpoint/2010/main" val="4006309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 bullet points on the slide. Emphasize that tolerance to benzodiazepines can result from on-going use if taken in higher</a:t>
            </a:r>
            <a:r>
              <a:rPr lang="en-US" baseline="0" dirty="0" smtClean="0"/>
              <a:t> doses or over a longer period of time than recommended or intended. This tolerance can result in severe withdrawal symptoms such as seizures that may present critical risk to an individual’s health.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65</a:t>
            </a:fld>
            <a:endParaRPr lang="en-US"/>
          </a:p>
        </p:txBody>
      </p:sp>
    </p:spTree>
    <p:extLst>
      <p:ext uri="{BB962C8B-B14F-4D97-AF65-F5344CB8AC3E}">
        <p14:creationId xmlns:p14="http://schemas.microsoft.com/office/powerpoint/2010/main" val="1127555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b="0" dirty="0" smtClean="0"/>
              <a:t>Benzodiazepines</a:t>
            </a:r>
            <a:r>
              <a:rPr lang="en-US" b="0" baseline="0" dirty="0" smtClean="0"/>
              <a:t> influence a naturally occurring brain chemical to reduce the excitability of neurons. While this decreases anxiety and has a calming effect, side effects (such as sedation or impacts to short-term memory) may result. </a:t>
            </a:r>
            <a:r>
              <a:rPr lang="en-US" dirty="0" smtClean="0"/>
              <a:t>GABA – gamma amino butyric acid – the main inhibitory</a:t>
            </a:r>
            <a:r>
              <a:rPr lang="en-US" baseline="0" dirty="0" smtClean="0"/>
              <a:t> neurotransmitter.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Additional information for trainers: </a:t>
            </a:r>
            <a:r>
              <a:rPr lang="en-US" b="0" baseline="0" dirty="0" smtClean="0"/>
              <a:t>Benzodiazepines may produce an anxiolytic effect which will inhibit the activation of the amygdala to reduce feelings of anxiety and physiological responses related to fear and anxiety.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Benzodiazepines also have a hypnotic effect in which drowsiness can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66</a:t>
            </a:fld>
            <a:endParaRPr lang="en-US"/>
          </a:p>
        </p:txBody>
      </p:sp>
    </p:spTree>
    <p:extLst>
      <p:ext uri="{BB962C8B-B14F-4D97-AF65-F5344CB8AC3E}">
        <p14:creationId xmlns:p14="http://schemas.microsoft.com/office/powerpoint/2010/main" val="5379513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b="0" baseline="0" dirty="0" smtClean="0"/>
              <a:t>The class of medications called sedative-hypnotics are used in the treatment of anxiety as well as sleep disorders by enhancing the functioning of GABA in the brain. This will cause drowsiness and a general slowing of some brain functions</a:t>
            </a:r>
          </a:p>
          <a:p>
            <a:endParaRPr lang="en-US" dirty="0" smtClean="0"/>
          </a:p>
          <a:p>
            <a:endParaRPr lang="en-US" dirty="0" smtClean="0"/>
          </a:p>
          <a:p>
            <a:r>
              <a:rPr lang="en-US" b="1" dirty="0" smtClean="0"/>
              <a:t>Additional</a:t>
            </a:r>
            <a:r>
              <a:rPr lang="en-US" b="1" baseline="0" dirty="0" smtClean="0"/>
              <a:t> information for trainers: </a:t>
            </a:r>
            <a:r>
              <a:rPr lang="en-US" dirty="0" smtClean="0"/>
              <a:t>Barbiturates are</a:t>
            </a:r>
            <a:r>
              <a:rPr lang="en-US" baseline="0" dirty="0" smtClean="0"/>
              <a:t> rarely used due to the dosage that can result in overdose being very close in amount to the dosage required for a therapeutic effect. Overdose symptoms include difficulty thinking, drowsiness or coma, impaired judgment, loss of coordination, slurred speech, respiratory sedation. </a:t>
            </a:r>
          </a:p>
          <a:p>
            <a:endParaRPr lang="en-US" baseline="0" dirty="0" smtClean="0"/>
          </a:p>
          <a:p>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67</a:t>
            </a:fld>
            <a:endParaRPr lang="en-US"/>
          </a:p>
        </p:txBody>
      </p:sp>
    </p:spTree>
    <p:extLst>
      <p:ext uri="{BB962C8B-B14F-4D97-AF65-F5344CB8AC3E}">
        <p14:creationId xmlns:p14="http://schemas.microsoft.com/office/powerpoint/2010/main" val="2184539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2168B-B29E-4CC4-BF9C-0B5C4338F3EF}" type="slidenum">
              <a:rPr lang="en-US"/>
              <a:pPr/>
              <a:t>68</a:t>
            </a:fld>
            <a:endParaRPr lang="en-US"/>
          </a:p>
        </p:txBody>
      </p:sp>
      <p:sp>
        <p:nvSpPr>
          <p:cNvPr id="396290" name="Rectangle 2"/>
          <p:cNvSpPr>
            <a:spLocks noGrp="1" noRot="1" noChangeAspect="1" noChangeArrowheads="1" noTextEdit="1"/>
          </p:cNvSpPr>
          <p:nvPr>
            <p:ph type="sldImg"/>
          </p:nvPr>
        </p:nvSpPr>
        <p:spPr>
          <a:xfrm>
            <a:off x="515938" y="746125"/>
            <a:ext cx="6611937" cy="3719513"/>
          </a:xfrm>
          <a:ln/>
        </p:spPr>
      </p:sp>
      <p:sp>
        <p:nvSpPr>
          <p:cNvPr id="39629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Non-benzodiazepine sedative-hypnotics</a:t>
            </a:r>
            <a:r>
              <a:rPr lang="en-US" baseline="0" dirty="0" smtClean="0"/>
              <a:t> include zolpidem, </a:t>
            </a:r>
            <a:r>
              <a:rPr lang="en-US" baseline="0" dirty="0" err="1" smtClean="0"/>
              <a:t>zaleplon</a:t>
            </a:r>
            <a:r>
              <a:rPr lang="en-US" baseline="0" dirty="0" smtClean="0"/>
              <a:t>, and </a:t>
            </a:r>
            <a:r>
              <a:rPr lang="en-US" baseline="0" dirty="0" err="1" smtClean="0"/>
              <a:t>eszopiclone</a:t>
            </a:r>
            <a:r>
              <a:rPr lang="en-US" baseline="0" dirty="0" smtClean="0"/>
              <a:t>. The sedative-hypnotics have cross-tolerance with alcohol, meaning that if you have a high tolerance for alcohol, you will also have a high tolerance for sedative-hypnotics (you will need higher doses in order for it to be effective). However this also makes it easier to overdose if you combine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13276952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ADCCD1-DD1D-432D-9C74-366EF0093225}" type="slidenum">
              <a:rPr lang="en-US"/>
              <a:pPr/>
              <a:t>69</a:t>
            </a:fld>
            <a:endParaRPr lang="en-US"/>
          </a:p>
        </p:txBody>
      </p:sp>
      <p:sp>
        <p:nvSpPr>
          <p:cNvPr id="397314" name="Rectangle 2"/>
          <p:cNvSpPr>
            <a:spLocks noGrp="1" noRot="1" noChangeAspect="1" noChangeArrowheads="1" noTextEdit="1"/>
          </p:cNvSpPr>
          <p:nvPr>
            <p:ph type="sldImg"/>
          </p:nvPr>
        </p:nvSpPr>
        <p:spPr>
          <a:xfrm>
            <a:off x="515938" y="746125"/>
            <a:ext cx="6613525" cy="3719513"/>
          </a:xfrm>
          <a:ln/>
        </p:spPr>
      </p:sp>
      <p:sp>
        <p:nvSpPr>
          <p:cNvPr id="397315" name="Rectangle 3"/>
          <p:cNvSpPr>
            <a:spLocks noGrp="1" noChangeArrowheads="1"/>
          </p:cNvSpPr>
          <p:nvPr>
            <p:ph type="body" idx="1"/>
          </p:nvPr>
        </p:nvSpPr>
        <p:spPr/>
        <p:txBody>
          <a:bodyPr/>
          <a:lstStyle/>
          <a:p>
            <a:r>
              <a:rPr lang="en-US" b="1" dirty="0" smtClean="0"/>
              <a:t>KEY POINTS: </a:t>
            </a:r>
            <a:r>
              <a:rPr lang="en-US" b="0" dirty="0" smtClean="0"/>
              <a:t>Emphasize that</a:t>
            </a:r>
            <a:r>
              <a:rPr lang="en-US" b="0" baseline="0" dirty="0" smtClean="0"/>
              <a:t> significant health risk is present in overdose. </a:t>
            </a:r>
            <a:r>
              <a:rPr lang="en-US" dirty="0" smtClean="0"/>
              <a:t>Toxicity/overdose may result in unsteady gait, impaired gag reflex, and blurry vision, </a:t>
            </a:r>
            <a:r>
              <a:rPr lang="en-US" dirty="0" err="1" smtClean="0"/>
              <a:t>obtundation</a:t>
            </a:r>
            <a:r>
              <a:rPr lang="en-US" dirty="0" smtClean="0"/>
              <a:t> (altered</a:t>
            </a:r>
            <a:r>
              <a:rPr lang="en-US" baseline="0" dirty="0" smtClean="0"/>
              <a:t> level of consciousness). Patients should be cautioned to never combine sedative-hypnotics with opioids or alcohol. </a:t>
            </a:r>
            <a:endParaRPr lang="en-US" dirty="0"/>
          </a:p>
        </p:txBody>
      </p:sp>
    </p:spTree>
    <p:extLst>
      <p:ext uri="{BB962C8B-B14F-4D97-AF65-F5344CB8AC3E}">
        <p14:creationId xmlns:p14="http://schemas.microsoft.com/office/powerpoint/2010/main" val="276768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a:t>
            </a:r>
            <a:endParaRPr lang="en-US" sz="900" b="0" i="0" kern="1200" dirty="0" smtClean="0">
              <a:solidFill>
                <a:schemeClr val="tx1"/>
              </a:solidFill>
              <a:latin typeface="+mn-lt"/>
              <a:ea typeface="+mn-ea"/>
              <a:cs typeface="+mn-cs"/>
            </a:endParaRPr>
          </a:p>
          <a:p>
            <a:endParaRPr lang="en-US" sz="900" dirty="0" smtClean="0"/>
          </a:p>
          <a:p>
            <a:r>
              <a:rPr lang="en-US" altLang="en-US" sz="900" b="1" dirty="0" smtClean="0"/>
              <a:t>Answer Key:</a:t>
            </a:r>
          </a:p>
          <a:p>
            <a:r>
              <a:rPr lang="en-US" altLang="en-US" sz="900" dirty="0" smtClean="0"/>
              <a:t>#4 – correct response is D (Both B and C)</a:t>
            </a:r>
            <a:endParaRPr lang="en-US" altLang="en-US" sz="900" dirty="0"/>
          </a:p>
        </p:txBody>
      </p:sp>
    </p:spTree>
    <p:extLst>
      <p:ext uri="{BB962C8B-B14F-4D97-AF65-F5344CB8AC3E}">
        <p14:creationId xmlns:p14="http://schemas.microsoft.com/office/powerpoint/2010/main" val="22427739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b="0" dirty="0" smtClean="0"/>
              <a:t>There is no indicator</a:t>
            </a:r>
            <a:r>
              <a:rPr lang="en-US" b="0" baseline="0" dirty="0" smtClean="0"/>
              <a:t> that there is any long-term risk to individuals’ physical health with on-going use of sedative-hypnotics, however, there can be impacts on an individual’s memory including impairments in short-term or recent memories. This can cause difficulty in cognitive functioning or mental health functioning. It is also important to stress that p</a:t>
            </a:r>
            <a:r>
              <a:rPr lang="en-US" dirty="0" smtClean="0"/>
              <a:t>atients/clients</a:t>
            </a:r>
            <a:r>
              <a:rPr lang="en-US" baseline="0" dirty="0" smtClean="0"/>
              <a:t> can develop tolerance, physical dependence, and addiction to sedative-hypnotics which makes long-term use risky.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70</a:t>
            </a:fld>
            <a:endParaRPr lang="en-US"/>
          </a:p>
        </p:txBody>
      </p:sp>
    </p:spTree>
    <p:extLst>
      <p:ext uri="{BB962C8B-B14F-4D97-AF65-F5344CB8AC3E}">
        <p14:creationId xmlns:p14="http://schemas.microsoft.com/office/powerpoint/2010/main" val="24166477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 detail PTSD/trauma prevalence, mechanisms of PTSD/trauma and medications used to treat PTSD. </a:t>
            </a:r>
          </a:p>
          <a:p>
            <a:endParaRPr lang="en-US" dirty="0" smtClean="0"/>
          </a:p>
          <a:p>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71</a:t>
            </a:fld>
            <a:endParaRPr lang="en-US"/>
          </a:p>
        </p:txBody>
      </p:sp>
    </p:spTree>
    <p:extLst>
      <p:ext uri="{BB962C8B-B14F-4D97-AF65-F5344CB8AC3E}">
        <p14:creationId xmlns:p14="http://schemas.microsoft.com/office/powerpoint/2010/main" val="34373446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t>KEY</a:t>
            </a:r>
            <a:r>
              <a:rPr lang="en-US" b="1" u="none" baseline="0" dirty="0" smtClean="0"/>
              <a:t> POINTS: </a:t>
            </a:r>
            <a:r>
              <a:rPr lang="en-US" b="0" u="none" baseline="0" dirty="0" smtClean="0"/>
              <a:t>The prevalence PTSD in the general population is 8.7%. There are a number of additional predictors of PTSD that can include childhood exposure to adverse experiences, emotional problems before the age of 6, previous mental disorder, lower socioeconomic status, and a family history of psychiatric disorders.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t>Additional</a:t>
            </a:r>
            <a:r>
              <a:rPr lang="en-US" b="1" u="none" baseline="0" dirty="0" smtClean="0"/>
              <a:t> information for trainers: </a:t>
            </a:r>
            <a:r>
              <a:rPr lang="en-US" b="0" u="none" baseline="0" dirty="0" smtClean="0"/>
              <a:t>Trauma-related disorders are summarized by PTSD on this particular slide, but there is a range of possible types of traumatic experiences across the lifespan with varying effects on the individual who experienced that particular event. Adverse childhood experiences early in life (before the age of 18) can have developmental, mental and behavioral impacts across the lifespan. While the impact of these events (such as household dysfunction, sexual/emotional/physical abuse, and parental substance use) on the individual’s on-going functioning is well-documented, the resulting symptoms of these experiences is often diagnosed as ADHD or other mood disorders due to the sub-threshold diagnostic features of these types of stressors. Recognize as well that traumatic experiences may not be the traditionally conceptualized “accident, combat, natural disaster” traumas. While only 9% of individuals experience symptoms meeting the criteria for PTSD, research places the amount of individuals who may have experienced a traumatic event at some point in their lives as high as 90%. </a:t>
            </a:r>
            <a:endParaRPr lang="en-US" b="1"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r>
              <a:rPr lang="en-US" u="sng" dirty="0" smtClean="0"/>
              <a:t>REFERENCE: </a:t>
            </a:r>
          </a:p>
          <a:p>
            <a:r>
              <a:rPr lang="en-US" sz="1200" b="0" i="0" kern="1200" dirty="0" smtClean="0">
                <a:solidFill>
                  <a:schemeClr val="tx1"/>
                </a:solidFill>
                <a:effectLst/>
                <a:latin typeface="+mn-lt"/>
                <a:ea typeface="+mn-ea"/>
                <a:cs typeface="+mn-cs"/>
              </a:rPr>
              <a:t>American Psychiatric Association. (2013). </a:t>
            </a:r>
            <a:r>
              <a:rPr lang="en-US" sz="1200" b="0" i="1" kern="1200" dirty="0" smtClean="0">
                <a:solidFill>
                  <a:schemeClr val="tx1"/>
                </a:solidFill>
                <a:effectLst/>
                <a:latin typeface="+mn-lt"/>
                <a:ea typeface="+mn-ea"/>
                <a:cs typeface="+mn-cs"/>
              </a:rPr>
              <a:t>Diagnostic and statistical manual of mental disorders: DSM-5</a:t>
            </a:r>
            <a:r>
              <a:rPr lang="en-US" sz="1200" b="0" i="0" kern="1200" dirty="0" smtClean="0">
                <a:solidFill>
                  <a:schemeClr val="tx1"/>
                </a:solidFill>
                <a:effectLst/>
                <a:latin typeface="+mn-lt"/>
                <a:ea typeface="+mn-ea"/>
                <a:cs typeface="+mn-cs"/>
              </a:rPr>
              <a:t>. Washington, D.C: American Psychiatric Association.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Kilpatrick,</a:t>
            </a:r>
            <a:r>
              <a:rPr lang="en-US" sz="1200" b="0" i="0" kern="1200" baseline="0" dirty="0" smtClean="0">
                <a:solidFill>
                  <a:schemeClr val="tx1"/>
                </a:solidFill>
                <a:effectLst/>
                <a:latin typeface="+mn-lt"/>
                <a:ea typeface="+mn-ea"/>
                <a:cs typeface="+mn-cs"/>
              </a:rPr>
              <a:t> D.G., Resnick, H.S., </a:t>
            </a:r>
            <a:r>
              <a:rPr lang="en-US" sz="1200" b="0" i="0" kern="1200" baseline="0" dirty="0" err="1" smtClean="0">
                <a:solidFill>
                  <a:schemeClr val="tx1"/>
                </a:solidFill>
                <a:effectLst/>
                <a:latin typeface="+mn-lt"/>
                <a:ea typeface="+mn-ea"/>
                <a:cs typeface="+mn-cs"/>
              </a:rPr>
              <a:t>Milanak</a:t>
            </a:r>
            <a:r>
              <a:rPr lang="en-US" sz="1200" b="0" i="0" kern="1200" baseline="0" dirty="0" smtClean="0">
                <a:solidFill>
                  <a:schemeClr val="tx1"/>
                </a:solidFill>
                <a:effectLst/>
                <a:latin typeface="+mn-lt"/>
                <a:ea typeface="+mn-ea"/>
                <a:cs typeface="+mn-cs"/>
              </a:rPr>
              <a:t>, M.E., Miller, M.W., Keyes, K.M., &amp; Friedman, M.J. (2013). National Estimates of Exposure to Traumatic Events and PTSD Prevalence Using </a:t>
            </a:r>
            <a:r>
              <a:rPr lang="en-US" sz="1200" b="0" i="1" kern="1200" baseline="0" dirty="0" smtClean="0">
                <a:solidFill>
                  <a:schemeClr val="tx1"/>
                </a:solidFill>
                <a:effectLst/>
                <a:latin typeface="+mn-lt"/>
                <a:ea typeface="+mn-ea"/>
                <a:cs typeface="+mn-cs"/>
              </a:rPr>
              <a:t>DSM-IV and DSM-5</a:t>
            </a:r>
            <a:r>
              <a:rPr lang="en-US" sz="1200" b="0" i="0" kern="1200" baseline="0" dirty="0" smtClean="0">
                <a:solidFill>
                  <a:schemeClr val="tx1"/>
                </a:solidFill>
                <a:effectLst/>
                <a:latin typeface="+mn-lt"/>
                <a:ea typeface="+mn-ea"/>
                <a:cs typeface="+mn-cs"/>
              </a:rPr>
              <a:t> Criteria. </a:t>
            </a:r>
            <a:r>
              <a:rPr lang="en-US" sz="1200" b="0" i="1" kern="1200" baseline="0" dirty="0" smtClean="0">
                <a:solidFill>
                  <a:schemeClr val="tx1"/>
                </a:solidFill>
                <a:effectLst/>
                <a:latin typeface="+mn-lt"/>
                <a:ea typeface="+mn-ea"/>
                <a:cs typeface="+mn-cs"/>
              </a:rPr>
              <a:t>Journal of Traumatic Stress, 26(5), </a:t>
            </a:r>
            <a:r>
              <a:rPr lang="en-US" sz="1200" b="0" i="0" kern="1200" baseline="0" dirty="0" smtClean="0">
                <a:solidFill>
                  <a:schemeClr val="tx1"/>
                </a:solidFill>
                <a:effectLst/>
                <a:latin typeface="+mn-lt"/>
                <a:ea typeface="+mn-ea"/>
                <a:cs typeface="+mn-cs"/>
              </a:rPr>
              <a:t>537-547. </a:t>
            </a:r>
            <a:endParaRPr lang="en-US" dirty="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34570851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SSRI’s have the most data</a:t>
            </a:r>
            <a:r>
              <a:rPr lang="en-US" baseline="0" dirty="0" smtClean="0"/>
              <a:t> from randomized clinical trials (RCT’s) to support the treatment of PTSD. The recommended dosages are from the VA’s clinician’s guide to medications for PTSD. Currently, SSRI’s are the only medications that are approved for the treatment of PTSD by the Food and Drug Administration.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REFERENCE: </a:t>
            </a:r>
            <a:endParaRPr lang="en-US"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err="1" smtClean="0"/>
              <a:t>Jeffreys</a:t>
            </a:r>
            <a:r>
              <a:rPr lang="en-US" u="none" baseline="0" dirty="0" smtClean="0"/>
              <a:t>, M. (2017, March 30). Clinician’s Guide to Medications for PTSD. Retrieved from https://www.ptsd.va.gov/professional/treatment/overview/clinicians-guide-to-medications-for-ptsd.asp</a:t>
            </a:r>
            <a:endParaRPr lang="en-US" u="sng"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73</a:t>
            </a:fld>
            <a:endParaRPr lang="en-US"/>
          </a:p>
        </p:txBody>
      </p:sp>
    </p:spTree>
    <p:extLst>
      <p:ext uri="{BB962C8B-B14F-4D97-AF65-F5344CB8AC3E}">
        <p14:creationId xmlns:p14="http://schemas.microsoft.com/office/powerpoint/2010/main" val="26072616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Venlafaxine, </a:t>
            </a:r>
            <a:r>
              <a:rPr lang="en-US" dirty="0" err="1" smtClean="0"/>
              <a:t>nefazodone</a:t>
            </a:r>
            <a:r>
              <a:rPr lang="en-US" dirty="0" smtClean="0"/>
              <a:t>, and trazodone either alter the transmission</a:t>
            </a:r>
            <a:r>
              <a:rPr lang="en-US" baseline="0" dirty="0" smtClean="0"/>
              <a:t> of serotonin or affect the balance between serotonin and norepinephrine. </a:t>
            </a:r>
            <a:endParaRPr lang="en-US" dirty="0" smtClean="0"/>
          </a:p>
          <a:p>
            <a:endParaRPr lang="en-US" b="1" dirty="0" smtClean="0"/>
          </a:p>
          <a:p>
            <a:endParaRPr lang="en-US" b="1"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74</a:t>
            </a:fld>
            <a:endParaRPr lang="en-US"/>
          </a:p>
        </p:txBody>
      </p:sp>
    </p:spTree>
    <p:extLst>
      <p:ext uri="{BB962C8B-B14F-4D97-AF65-F5344CB8AC3E}">
        <p14:creationId xmlns:p14="http://schemas.microsoft.com/office/powerpoint/2010/main" val="2627955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200" b="1" dirty="0" smtClean="0"/>
              <a:t>KEY POINTS:</a:t>
            </a:r>
            <a:r>
              <a:rPr lang="en-US" sz="1200" b="1" baseline="0" dirty="0" smtClean="0"/>
              <a:t> </a:t>
            </a:r>
            <a:r>
              <a:rPr lang="en-US" sz="1200" b="0" baseline="0" dirty="0" smtClean="0"/>
              <a:t>While SSRI’s are currently the only medications that are approved by the FDA for PTSD treatment, there is evidence that other medications such as antidepressants and mood stabilizers can be used for the purpose of reducing some of the symptoms related to PTSD. Anticonvulsants or anti-epileptic medicines are also used in the treatment of PTSD. </a:t>
            </a:r>
            <a:r>
              <a:rPr lang="en-US" sz="1200" dirty="0" smtClean="0"/>
              <a:t>Mood</a:t>
            </a:r>
            <a:r>
              <a:rPr lang="en-US" sz="1200" baseline="0" dirty="0" smtClean="0"/>
              <a:t> stabilizers are also used to treat PTSD. </a:t>
            </a:r>
          </a:p>
          <a:p>
            <a:pPr marL="0" lvl="1"/>
            <a:endParaRPr lang="en-US" sz="1200" baseline="0" dirty="0" smtClean="0"/>
          </a:p>
          <a:p>
            <a:pPr marL="0" lvl="1"/>
            <a:r>
              <a:rPr lang="en-US" sz="1200" b="1" baseline="0" dirty="0" smtClean="0"/>
              <a:t>Additional information for trainers: </a:t>
            </a:r>
            <a:r>
              <a:rPr lang="en-US" sz="1200" b="0" baseline="0" dirty="0" smtClean="0"/>
              <a:t>“Off-label” use of a medication means use for a purpose other than approved by the FDA for an identified condition; this is a common, legal, and safe practice in most cases.</a:t>
            </a:r>
            <a:endParaRPr lang="en-US" sz="1200" b="1" dirty="0" smtClean="0"/>
          </a:p>
          <a:p>
            <a:pPr marL="0" lvl="1"/>
            <a:endParaRPr lang="en-US" sz="1200" dirty="0" smtClean="0"/>
          </a:p>
          <a:p>
            <a:pPr marL="0" lvl="1"/>
            <a:r>
              <a:rPr lang="en-US" sz="1200" dirty="0" smtClean="0"/>
              <a:t>Carbamazepine</a:t>
            </a:r>
            <a:r>
              <a:rPr lang="en-US" sz="1200" baseline="0" dirty="0" smtClean="0"/>
              <a:t> </a:t>
            </a:r>
            <a:r>
              <a:rPr lang="en-US" sz="1200" baseline="0" dirty="0" smtClean="0">
                <a:sym typeface="Wingdings" panose="05000000000000000000" pitchFamily="2" charset="2"/>
              </a:rPr>
              <a:t> </a:t>
            </a:r>
            <a:r>
              <a:rPr lang="en-US" sz="1200" baseline="0" dirty="0" err="1" smtClean="0">
                <a:sym typeface="Wingdings" panose="05000000000000000000" pitchFamily="2" charset="2"/>
              </a:rPr>
              <a:t>T</a:t>
            </a:r>
            <a:r>
              <a:rPr lang="en-US" sz="1200" dirty="0" err="1" smtClean="0"/>
              <a:t>egretol</a:t>
            </a:r>
            <a:endParaRPr lang="en-US" sz="1200" dirty="0" smtClean="0"/>
          </a:p>
          <a:p>
            <a:pPr marL="0" lvl="1"/>
            <a:r>
              <a:rPr lang="en-US" sz="1200" dirty="0" smtClean="0"/>
              <a:t>Divalproex</a:t>
            </a:r>
            <a:r>
              <a:rPr lang="en-US" sz="1200" baseline="0" dirty="0" smtClean="0"/>
              <a:t> </a:t>
            </a:r>
            <a:r>
              <a:rPr lang="en-US" sz="1200" baseline="0" dirty="0" smtClean="0">
                <a:sym typeface="Wingdings" panose="05000000000000000000" pitchFamily="2" charset="2"/>
              </a:rPr>
              <a:t> </a:t>
            </a:r>
            <a:r>
              <a:rPr lang="en-US" sz="1200" dirty="0" smtClean="0"/>
              <a:t>Depakote</a:t>
            </a:r>
          </a:p>
          <a:p>
            <a:pPr marL="0" lvl="1"/>
            <a:r>
              <a:rPr lang="en-US" sz="1200" dirty="0" smtClean="0"/>
              <a:t>Lamotrigine</a:t>
            </a:r>
            <a:r>
              <a:rPr lang="en-US" sz="1200" baseline="0" dirty="0" smtClean="0"/>
              <a:t> </a:t>
            </a:r>
            <a:r>
              <a:rPr lang="en-US" sz="1200" baseline="0" dirty="0" smtClean="0">
                <a:sym typeface="Wingdings" panose="05000000000000000000" pitchFamily="2" charset="2"/>
              </a:rPr>
              <a:t> </a:t>
            </a:r>
            <a:r>
              <a:rPr lang="en-US" sz="1200" dirty="0" err="1" smtClean="0"/>
              <a:t>Lamictal</a:t>
            </a:r>
            <a:endParaRPr lang="en-US" sz="1200" dirty="0" smtClean="0"/>
          </a:p>
          <a:p>
            <a:pPr marL="0" lvl="1"/>
            <a:r>
              <a:rPr lang="en-US" sz="1200" dirty="0" err="1" smtClean="0"/>
              <a:t>Topiramate</a:t>
            </a:r>
            <a:r>
              <a:rPr lang="en-US" sz="1200" baseline="0" dirty="0" smtClean="0"/>
              <a:t> </a:t>
            </a:r>
            <a:r>
              <a:rPr lang="en-US" sz="1200" baseline="0" dirty="0" smtClean="0">
                <a:sym typeface="Wingdings" panose="05000000000000000000" pitchFamily="2" charset="2"/>
              </a:rPr>
              <a:t> </a:t>
            </a:r>
            <a:r>
              <a:rPr lang="en-US" sz="1200" dirty="0" err="1" smtClean="0"/>
              <a:t>Topimax</a:t>
            </a:r>
            <a:endParaRPr lang="en-US" dirty="0" smtClean="0"/>
          </a:p>
          <a:p>
            <a:pPr marL="0" lvl="1"/>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75</a:t>
            </a:fld>
            <a:endParaRPr lang="en-US"/>
          </a:p>
        </p:txBody>
      </p:sp>
    </p:spTree>
    <p:extLst>
      <p:ext uri="{BB962C8B-B14F-4D97-AF65-F5344CB8AC3E}">
        <p14:creationId xmlns:p14="http://schemas.microsoft.com/office/powerpoint/2010/main" val="27976128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r>
              <a:rPr lang="en-US" b="1" baseline="0" dirty="0" smtClean="0"/>
              <a:t> </a:t>
            </a:r>
            <a:r>
              <a:rPr lang="en-US" dirty="0" smtClean="0"/>
              <a:t>Antipsychotic medications</a:t>
            </a:r>
            <a:r>
              <a:rPr lang="en-US" baseline="0" dirty="0" smtClean="0"/>
              <a:t> are used to treat PTSD patients with psychotic symptoms, but there is little evidence that antipsychotics treat the core symptoms of PTSD. It is not recommended that a patient with PTSD be treated ONLY with an antipsychotic medication.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B39C079-BB25-4B84-B1CE-32B06CBE367B}" type="slidenum">
              <a:rPr lang="en-US" smtClean="0"/>
              <a:pPr/>
              <a:t>76</a:t>
            </a:fld>
            <a:endParaRPr lang="en-US"/>
          </a:p>
        </p:txBody>
      </p:sp>
    </p:spTree>
    <p:extLst>
      <p:ext uri="{BB962C8B-B14F-4D97-AF65-F5344CB8AC3E}">
        <p14:creationId xmlns:p14="http://schemas.microsoft.com/office/powerpoint/2010/main" val="40062700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 </a:t>
            </a:r>
            <a:r>
              <a:rPr lang="en-US" dirty="0" smtClean="0"/>
              <a:t>These are considered</a:t>
            </a:r>
            <a:r>
              <a:rPr lang="en-US" baseline="0" dirty="0" smtClean="0"/>
              <a:t> to be “second-line” treatments for PTSD, meaning they should be considered only once the “first line” medications are determined to be unsuccessful or if there is a reason (substance use, physical health concerns) that a frontline medication should not be administered to an individual. This determination should be made by the prescribing physician.  </a:t>
            </a:r>
          </a:p>
          <a:p>
            <a:endParaRPr lang="en-US" baseline="0" dirty="0" smtClean="0"/>
          </a:p>
          <a:p>
            <a:r>
              <a:rPr lang="en-US" b="1" baseline="0" dirty="0" smtClean="0"/>
              <a:t>Additional information for trainers: </a:t>
            </a:r>
          </a:p>
          <a:p>
            <a:r>
              <a:rPr lang="en-US" baseline="0" dirty="0" err="1" smtClean="0"/>
              <a:t>Prazosin</a:t>
            </a:r>
            <a:r>
              <a:rPr lang="en-US" baseline="0" dirty="0" smtClean="0"/>
              <a:t> </a:t>
            </a:r>
            <a:r>
              <a:rPr lang="en-US" baseline="0" dirty="0" smtClean="0">
                <a:sym typeface="Wingdings" panose="05000000000000000000" pitchFamily="2" charset="2"/>
              </a:rPr>
              <a:t> </a:t>
            </a:r>
            <a:r>
              <a:rPr lang="en-US" baseline="0" dirty="0" err="1" smtClean="0"/>
              <a:t>Minipress</a:t>
            </a:r>
            <a:r>
              <a:rPr lang="en-US" baseline="0" dirty="0" smtClean="0"/>
              <a:t> </a:t>
            </a:r>
          </a:p>
          <a:p>
            <a:r>
              <a:rPr lang="en-US" baseline="0" dirty="0" err="1" smtClean="0"/>
              <a:t>Buspirone</a:t>
            </a:r>
            <a:r>
              <a:rPr lang="en-US" baseline="0" dirty="0" smtClean="0"/>
              <a:t> </a:t>
            </a:r>
            <a:r>
              <a:rPr lang="en-US" baseline="0" dirty="0" smtClean="0">
                <a:sym typeface="Wingdings" panose="05000000000000000000" pitchFamily="2" charset="2"/>
              </a:rPr>
              <a:t></a:t>
            </a:r>
            <a:r>
              <a:rPr lang="en-US" baseline="0" dirty="0" smtClean="0"/>
              <a:t> </a:t>
            </a:r>
            <a:r>
              <a:rPr lang="en-US" baseline="0" dirty="0" err="1" smtClean="0"/>
              <a:t>Buspar</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77</a:t>
            </a:fld>
            <a:endParaRPr lang="en-US"/>
          </a:p>
        </p:txBody>
      </p:sp>
    </p:spTree>
    <p:extLst>
      <p:ext uri="{BB962C8B-B14F-4D97-AF65-F5344CB8AC3E}">
        <p14:creationId xmlns:p14="http://schemas.microsoft.com/office/powerpoint/2010/main" val="1328078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r>
              <a:rPr lang="en-US" b="1" baseline="0" dirty="0" smtClean="0"/>
              <a:t> </a:t>
            </a:r>
            <a:r>
              <a:rPr lang="en-US" dirty="0" smtClean="0"/>
              <a:t>Benzodiazepines can</a:t>
            </a:r>
            <a:r>
              <a:rPr lang="en-US" baseline="0" dirty="0" smtClean="0"/>
              <a:t> provide an opportunity to stabilize an individual short-term and transition them to longer-term treatment approaches. There are warnings and cautions that providers must be aware of when a patient is taking benzodiazepines. Much like in the treatment of anxiety disorders, benzodiazepines in the treatment of PTSD can be habit-forming and should be used with caution and continuous monitoring and oversight by members of the treatment team. While stabilization of symptoms can result, benzodiazepines have been shown to not have any significant impact in the treatment of core PTSD symptoms, meaning that providers should be cognizant of the need for continuing PTSD-focused interventions if benzodiazepine use allows for stabilization of some symptoms. </a:t>
            </a:r>
            <a:endParaRPr lang="en-US" dirty="0" smtClean="0"/>
          </a:p>
          <a:p>
            <a:endParaRPr lang="en-US" dirty="0" smtClean="0"/>
          </a:p>
          <a:p>
            <a:r>
              <a:rPr lang="en-US" b="1" dirty="0" smtClean="0"/>
              <a:t>Additional information for trainers:</a:t>
            </a:r>
          </a:p>
          <a:p>
            <a:pPr marL="0" lvl="1"/>
            <a:r>
              <a:rPr lang="en-US" sz="2520" dirty="0" smtClean="0"/>
              <a:t>Lorazepam</a:t>
            </a:r>
            <a:r>
              <a:rPr lang="en-US" sz="2520" baseline="0" dirty="0" smtClean="0"/>
              <a:t> </a:t>
            </a:r>
            <a:r>
              <a:rPr lang="en-US" sz="2520" baseline="0" dirty="0" smtClean="0">
                <a:sym typeface="Wingdings" panose="05000000000000000000" pitchFamily="2" charset="2"/>
              </a:rPr>
              <a:t> </a:t>
            </a:r>
            <a:r>
              <a:rPr lang="en-US" sz="2520" dirty="0" smtClean="0"/>
              <a:t>Ativan </a:t>
            </a:r>
          </a:p>
          <a:p>
            <a:pPr marL="0" lvl="1"/>
            <a:r>
              <a:rPr lang="en-US" sz="2520" dirty="0" smtClean="0"/>
              <a:t>Clonazepam</a:t>
            </a:r>
            <a:r>
              <a:rPr lang="en-US" sz="2520" baseline="0" dirty="0" smtClean="0"/>
              <a:t> </a:t>
            </a:r>
            <a:r>
              <a:rPr lang="en-US" sz="2520" baseline="0" dirty="0" smtClean="0">
                <a:sym typeface="Wingdings" panose="05000000000000000000" pitchFamily="2" charset="2"/>
              </a:rPr>
              <a:t> </a:t>
            </a:r>
            <a:r>
              <a:rPr lang="en-US" sz="2520" dirty="0" err="1" smtClean="0"/>
              <a:t>Klonopin</a:t>
            </a:r>
            <a:r>
              <a:rPr lang="en-US" sz="2520" dirty="0" smtClean="0"/>
              <a:t> </a:t>
            </a:r>
          </a:p>
          <a:p>
            <a:pPr marL="0" lvl="1"/>
            <a:r>
              <a:rPr lang="en-US" sz="2520" dirty="0" smtClean="0"/>
              <a:t>Alprazolam</a:t>
            </a:r>
            <a:r>
              <a:rPr lang="en-US" sz="2520" baseline="0" dirty="0" smtClean="0"/>
              <a:t> </a:t>
            </a:r>
            <a:r>
              <a:rPr lang="en-US" sz="2520" baseline="0" dirty="0" smtClean="0">
                <a:sym typeface="Wingdings" panose="05000000000000000000" pitchFamily="2" charset="2"/>
              </a:rPr>
              <a:t> </a:t>
            </a:r>
            <a:r>
              <a:rPr lang="en-US" sz="2520" dirty="0" smtClean="0"/>
              <a:t>Xanax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78</a:t>
            </a:fld>
            <a:endParaRPr lang="en-US"/>
          </a:p>
        </p:txBody>
      </p:sp>
    </p:spTree>
    <p:extLst>
      <p:ext uri="{BB962C8B-B14F-4D97-AF65-F5344CB8AC3E}">
        <p14:creationId xmlns:p14="http://schemas.microsoft.com/office/powerpoint/2010/main" val="406536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 detail psychosis prevalence, mechanisms of psychosis and medications used to treat psychosis. </a:t>
            </a:r>
          </a:p>
          <a:p>
            <a:endParaRPr lang="en-US" b="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79</a:t>
            </a:fld>
            <a:endParaRPr lang="en-US"/>
          </a:p>
        </p:txBody>
      </p:sp>
    </p:spTree>
    <p:extLst>
      <p:ext uri="{BB962C8B-B14F-4D97-AF65-F5344CB8AC3E}">
        <p14:creationId xmlns:p14="http://schemas.microsoft.com/office/powerpoint/2010/main" val="82338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b="1" kern="1200" dirty="0" smtClean="0">
                <a:solidFill>
                  <a:schemeClr val="tx1"/>
                </a:solidFill>
                <a:latin typeface="+mn-lt"/>
                <a:ea typeface="+mn-ea"/>
                <a:cs typeface="+mn-cs"/>
              </a:rPr>
              <a:t>INSTRUCTIONS</a:t>
            </a:r>
          </a:p>
          <a:p>
            <a:r>
              <a:rPr lang="en-US" sz="900" b="0" i="0" kern="1200" dirty="0" smtClean="0">
                <a:solidFill>
                  <a:schemeClr val="tx1"/>
                </a:solidFill>
                <a:latin typeface="+mn-lt"/>
                <a:ea typeface="+mn-ea"/>
                <a:cs typeface="+mn-cs"/>
              </a:rPr>
              <a:t>Read the question</a:t>
            </a:r>
            <a:r>
              <a:rPr lang="en-US" sz="900" b="0" i="0" kern="1200" baseline="0" dirty="0" smtClean="0">
                <a:solidFill>
                  <a:schemeClr val="tx1"/>
                </a:solidFill>
                <a:latin typeface="+mn-lt"/>
                <a:ea typeface="+mn-ea"/>
                <a:cs typeface="+mn-cs"/>
              </a:rPr>
              <a:t> and choices, and review audience responses out loud. </a:t>
            </a:r>
            <a:endParaRPr lang="en-US" sz="900" b="0" i="0" kern="1200" dirty="0" smtClean="0">
              <a:solidFill>
                <a:schemeClr val="tx1"/>
              </a:solidFill>
              <a:latin typeface="+mn-lt"/>
              <a:ea typeface="+mn-ea"/>
              <a:cs typeface="+mn-cs"/>
            </a:endParaRPr>
          </a:p>
          <a:p>
            <a:endParaRPr lang="en-US" sz="900" dirty="0" smtClean="0"/>
          </a:p>
          <a:p>
            <a:r>
              <a:rPr lang="en-US" altLang="en-US" sz="900" b="1" dirty="0" smtClean="0"/>
              <a:t>Answer Key:</a:t>
            </a:r>
          </a:p>
          <a:p>
            <a:r>
              <a:rPr lang="en-US" altLang="en-US" sz="900" dirty="0" smtClean="0"/>
              <a:t>#5 – correct response is B (False)</a:t>
            </a:r>
            <a:endParaRPr lang="en-US" altLang="en-US" sz="900" dirty="0"/>
          </a:p>
        </p:txBody>
      </p:sp>
    </p:spTree>
    <p:extLst>
      <p:ext uri="{BB962C8B-B14F-4D97-AF65-F5344CB8AC3E}">
        <p14:creationId xmlns:p14="http://schemas.microsoft.com/office/powerpoint/2010/main" val="13003995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t>KEY</a:t>
            </a:r>
            <a:r>
              <a:rPr lang="en-US" b="1" u="none" baseline="0" dirty="0" smtClean="0"/>
              <a:t> POINTS: </a:t>
            </a:r>
            <a:r>
              <a:rPr lang="en-US" b="0" u="none" baseline="0" dirty="0" smtClean="0"/>
              <a:t>The prevalence of different diagnostic subtypes of psychotic spectrum disorders can vary. Schizophrenia among the general population is approximately 0.3-0.7% while schizoaffective disorder is between approximately 0.3%. </a:t>
            </a:r>
            <a:r>
              <a:rPr lang="en-US" dirty="0" smtClean="0"/>
              <a:t>The incidence</a:t>
            </a:r>
            <a:r>
              <a:rPr lang="en-US" baseline="0" dirty="0" smtClean="0"/>
              <a:t> of substance or medication-induced first episode psychosis is approximately 7-25%, indicating that it is more likely that an individual will experience their first episode of psychosis as a result of medication or substance use. </a:t>
            </a: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r>
              <a:rPr lang="en-US" u="sng" dirty="0" smtClean="0"/>
              <a:t>REFERENCE: </a:t>
            </a:r>
          </a:p>
          <a:p>
            <a:r>
              <a:rPr lang="en-US" sz="1200" b="0" i="0" kern="1200" dirty="0" smtClean="0">
                <a:solidFill>
                  <a:schemeClr val="tx1"/>
                </a:solidFill>
                <a:effectLst/>
                <a:latin typeface="+mn-lt"/>
                <a:ea typeface="+mn-ea"/>
                <a:cs typeface="+mn-cs"/>
              </a:rPr>
              <a:t>American Psychiatric Association. (2013). </a:t>
            </a:r>
            <a:r>
              <a:rPr lang="en-US" sz="1200" b="0" i="1" kern="1200" dirty="0" smtClean="0">
                <a:solidFill>
                  <a:schemeClr val="tx1"/>
                </a:solidFill>
                <a:effectLst/>
                <a:latin typeface="+mn-lt"/>
                <a:ea typeface="+mn-ea"/>
                <a:cs typeface="+mn-cs"/>
              </a:rPr>
              <a:t>Diagnostic and statistical manual of mental disorders: DSM-5</a:t>
            </a:r>
            <a:r>
              <a:rPr lang="en-US" sz="1200" b="0" i="0" kern="1200" dirty="0" smtClean="0">
                <a:solidFill>
                  <a:schemeClr val="tx1"/>
                </a:solidFill>
                <a:effectLst/>
                <a:latin typeface="+mn-lt"/>
                <a:ea typeface="+mn-ea"/>
                <a:cs typeface="+mn-cs"/>
              </a:rPr>
              <a:t>. Washington, D.C: American Psychiatric Association.</a:t>
            </a:r>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80</a:t>
            </a:fld>
            <a:endParaRPr lang="en-US">
              <a:solidFill>
                <a:prstClr val="black"/>
              </a:solidFill>
              <a:latin typeface="Calibri" panose="020F0502020204030204"/>
            </a:endParaRPr>
          </a:p>
        </p:txBody>
      </p:sp>
    </p:spTree>
    <p:extLst>
      <p:ext uri="{BB962C8B-B14F-4D97-AF65-F5344CB8AC3E}">
        <p14:creationId xmlns:p14="http://schemas.microsoft.com/office/powerpoint/2010/main" val="18100941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KEY POINTS: </a:t>
            </a:r>
            <a:r>
              <a:rPr lang="en-US" b="0" dirty="0" smtClean="0"/>
              <a:t>In consideration of a</a:t>
            </a:r>
            <a:r>
              <a:rPr lang="en-US" b="0" baseline="0" dirty="0" smtClean="0"/>
              <a:t> diagnosis of schizophrenia or other psychotic disorder, providers should recognize how rare a diagnosis of schizophrenia is among the general population, and, depending on the organization and individual works in, differential diagnoses of other mental health disorders or even organic causes of symptoms should be ruled out. </a:t>
            </a:r>
            <a:r>
              <a:rPr lang="en-US" dirty="0" smtClean="0"/>
              <a:t>Symptoms of psychosis</a:t>
            </a:r>
            <a:r>
              <a:rPr lang="en-US" baseline="0" dirty="0" smtClean="0"/>
              <a:t> can be mimicked by some of the organic disturbances of HIV. Physical symptoms of pneumonia, dehydration, electrolyte disturbance, fever and infections can be associated with HIV or may be a result of lack of proper diet and self-care that can be a symptom of the cognitive decline associated with psychotic symptoms. Individuals diagnosed with HIV and psychosis can be at greater risk of morbidity and mortality due to difficulty maintaining adherence to regular medication regimens. </a:t>
            </a:r>
            <a:endParaRPr lang="en-US" dirty="0" smtClean="0"/>
          </a:p>
          <a:p>
            <a:endParaRPr lang="en-US" dirty="0" smtClean="0"/>
          </a:p>
          <a:p>
            <a:r>
              <a:rPr lang="en-US" u="sng" dirty="0" smtClean="0"/>
              <a:t>REFERENCE:</a:t>
            </a:r>
            <a:r>
              <a:rPr lang="en-US" u="sng" baseline="0" dirty="0" smtClean="0"/>
              <a:t> </a:t>
            </a:r>
            <a:endParaRPr lang="en-US" u="sng" dirty="0" smtClean="0"/>
          </a:p>
          <a:p>
            <a:r>
              <a:rPr lang="en-US" dirty="0" smtClean="0"/>
              <a:t>A.P.A. H.O.P.E. (2010) Training Module</a:t>
            </a:r>
            <a:r>
              <a:rPr lang="en-US" baseline="0" dirty="0" smtClean="0"/>
              <a:t> 3. American Psychological Association, p. 48</a:t>
            </a:r>
            <a:endParaRPr lang="en-US" dirty="0"/>
          </a:p>
        </p:txBody>
      </p:sp>
      <p:sp>
        <p:nvSpPr>
          <p:cNvPr id="4" name="Slide Number Placeholder 3"/>
          <p:cNvSpPr>
            <a:spLocks noGrp="1"/>
          </p:cNvSpPr>
          <p:nvPr>
            <p:ph type="sldNum" sz="quarter" idx="10"/>
          </p:nvPr>
        </p:nvSpPr>
        <p:spPr/>
        <p:txBody>
          <a:bodyPr/>
          <a:lstStyle/>
          <a:p>
            <a:pPr defTabSz="949478">
              <a:defRPr/>
            </a:pPr>
            <a:fld id="{94087CE3-E907-491D-A6A4-197A44335A0D}" type="slidenum">
              <a:rPr lang="en-US">
                <a:solidFill>
                  <a:prstClr val="black"/>
                </a:solidFill>
                <a:latin typeface="Calibri"/>
              </a:rPr>
              <a:pPr defTabSz="949478">
                <a:defRPr/>
              </a:pPr>
              <a:t>81</a:t>
            </a:fld>
            <a:endParaRPr lang="en-US" dirty="0">
              <a:solidFill>
                <a:prstClr val="black"/>
              </a:solidFill>
              <a:latin typeface="Calibri"/>
            </a:endParaRPr>
          </a:p>
        </p:txBody>
      </p:sp>
    </p:spTree>
    <p:extLst>
      <p:ext uri="{BB962C8B-B14F-4D97-AF65-F5344CB8AC3E}">
        <p14:creationId xmlns:p14="http://schemas.microsoft.com/office/powerpoint/2010/main" val="9271373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The dopamine hypothesis</a:t>
            </a:r>
            <a:r>
              <a:rPr lang="en-US" baseline="0" dirty="0" smtClean="0"/>
              <a:t> of schizophrenia states that schizophrenia is caused by excessive dopamine activity in the brain. Measurements of the amount of dopamine in the brains of individuals with schizophrenia has shown higher amounts that in individuals who do not have schizophrenia. This seems to be related to the way in which stimulant drugs (which affect the dopaminergic system of the brain) can produce schizophrenia-like symptoms such as hallucinations or delusions. Antipsychotic medications block dopamine receptors in an attempt to reduce this activity. </a:t>
            </a: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82</a:t>
            </a:fld>
            <a:endParaRPr lang="en-US"/>
          </a:p>
        </p:txBody>
      </p:sp>
    </p:spTree>
    <p:extLst>
      <p:ext uri="{BB962C8B-B14F-4D97-AF65-F5344CB8AC3E}">
        <p14:creationId xmlns:p14="http://schemas.microsoft.com/office/powerpoint/2010/main" val="39551410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While antipsychotic</a:t>
            </a:r>
            <a:r>
              <a:rPr lang="en-US" baseline="0" dirty="0" smtClean="0"/>
              <a:t> medications reduce psychotic symptoms, they are not considered to be a cure for psychosis. One of the difficulties in treating individuals with psychosis is that they often discontinue their medication when they feel “normal”, but then they eventually have another psychotic episode because they aren’t taking medication.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83</a:t>
            </a:fld>
            <a:endParaRPr lang="en-US"/>
          </a:p>
        </p:txBody>
      </p:sp>
    </p:spTree>
    <p:extLst>
      <p:ext uri="{BB962C8B-B14F-4D97-AF65-F5344CB8AC3E}">
        <p14:creationId xmlns:p14="http://schemas.microsoft.com/office/powerpoint/2010/main" val="1555179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a:t>
            </a:r>
            <a:r>
              <a:rPr lang="en-US" baseline="0" dirty="0" smtClean="0"/>
              <a:t> categories and examples of antipsychotics/neuroleptics on this slide. It may be useful to reference the handout and note that this slide lists generic names first, followed by brand names.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84</a:t>
            </a:fld>
            <a:endParaRPr lang="en-US"/>
          </a:p>
        </p:txBody>
      </p:sp>
    </p:spTree>
    <p:extLst>
      <p:ext uri="{BB962C8B-B14F-4D97-AF65-F5344CB8AC3E}">
        <p14:creationId xmlns:p14="http://schemas.microsoft.com/office/powerpoint/2010/main" val="26751625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a:t>
            </a:r>
            <a:r>
              <a:rPr lang="en-US" b="1" baseline="0" dirty="0" smtClean="0"/>
              <a:t> POINTS: </a:t>
            </a:r>
            <a:r>
              <a:rPr lang="en-US" dirty="0" smtClean="0"/>
              <a:t>The “atypical” antipsychotics</a:t>
            </a:r>
            <a:r>
              <a:rPr lang="en-US" baseline="0" dirty="0" smtClean="0"/>
              <a:t> generally have fewer side effects than the older, “typical” antipsychotics. They are also generally more effective with treatment-resistant individuals (patients who have tried one or more “typical” medications with limited or no success) and against negative symptoms such as flat affect, anhedonia (loss of the ability to experience pleasure), </a:t>
            </a:r>
            <a:r>
              <a:rPr lang="en-US" baseline="0" dirty="0" err="1" smtClean="0"/>
              <a:t>alogia</a:t>
            </a:r>
            <a:r>
              <a:rPr lang="en-US" baseline="0" dirty="0" smtClean="0"/>
              <a:t> (poverty of speech-brief, empty replies to questions), and </a:t>
            </a:r>
            <a:r>
              <a:rPr lang="en-US" baseline="0" dirty="0" err="1" smtClean="0"/>
              <a:t>avolition</a:t>
            </a:r>
            <a:r>
              <a:rPr lang="en-US" baseline="0" dirty="0" smtClean="0"/>
              <a:t> (inability to initiate and persist in goal-directed activities). </a:t>
            </a:r>
            <a:endParaRPr lang="en-US" dirty="0" smtClean="0"/>
          </a:p>
          <a:p>
            <a:endParaRPr lang="en-US" b="1" dirty="0"/>
          </a:p>
        </p:txBody>
      </p:sp>
      <p:sp>
        <p:nvSpPr>
          <p:cNvPr id="4" name="Slide Number Placeholder 3"/>
          <p:cNvSpPr>
            <a:spLocks noGrp="1"/>
          </p:cNvSpPr>
          <p:nvPr>
            <p:ph type="sldNum" sz="quarter" idx="10"/>
          </p:nvPr>
        </p:nvSpPr>
        <p:spPr/>
        <p:txBody>
          <a:bodyPr/>
          <a:lstStyle/>
          <a:p>
            <a:fld id="{A0267426-30F7-461A-98C4-0FEBBBE27050}" type="slidenum">
              <a:rPr lang="en-US" smtClean="0"/>
              <a:t>85</a:t>
            </a:fld>
            <a:endParaRPr lang="en-US"/>
          </a:p>
        </p:txBody>
      </p:sp>
    </p:spTree>
    <p:extLst>
      <p:ext uri="{BB962C8B-B14F-4D97-AF65-F5344CB8AC3E}">
        <p14:creationId xmlns:p14="http://schemas.microsoft.com/office/powerpoint/2010/main" val="2239335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a:t>
            </a:r>
            <a:r>
              <a:rPr lang="en-US" b="1" baseline="0" dirty="0" smtClean="0"/>
              <a:t> POINTS: </a:t>
            </a:r>
            <a:r>
              <a:rPr lang="en-US" dirty="0" smtClean="0"/>
              <a:t>Another medication useful for treatment-resistant</a:t>
            </a:r>
            <a:r>
              <a:rPr lang="en-US" baseline="0" dirty="0" smtClean="0"/>
              <a:t> psychosis is clozapine. However, a side effect is agranulocytosis (a severe lack of one type of infection-fighting white blood cells), which is especially problematic for people with compromised immune functioning. While clozapine is recognized as an effective antipsychotic for the treatment of schizophrenia, there is limited research about the way in which it can be effectively administered to individuals with co-occurring SMI and HIV, despite high rates of the combination of impairments. </a:t>
            </a:r>
          </a:p>
          <a:p>
            <a:endParaRPr lang="en-US" baseline="0" dirty="0" smtClean="0"/>
          </a:p>
          <a:p>
            <a:r>
              <a:rPr lang="en-US" u="sng" baseline="0" dirty="0" smtClean="0"/>
              <a:t>REFERENCE: </a:t>
            </a:r>
            <a:endParaRPr lang="en-US" dirty="0" smtClean="0"/>
          </a:p>
          <a:p>
            <a:r>
              <a:rPr lang="en-US" dirty="0" smtClean="0"/>
              <a:t>Elmore, H., Lewin, J., Bradley, M., &amp; </a:t>
            </a:r>
            <a:r>
              <a:rPr lang="en-US" dirty="0" err="1" smtClean="0"/>
              <a:t>Sinkman</a:t>
            </a:r>
            <a:r>
              <a:rPr lang="en-US" dirty="0" smtClean="0"/>
              <a:t>, A.</a:t>
            </a:r>
            <a:r>
              <a:rPr lang="en-US" baseline="0" dirty="0" smtClean="0"/>
              <a:t> (2016). </a:t>
            </a:r>
            <a:r>
              <a:rPr lang="en-US" dirty="0" smtClean="0"/>
              <a:t>Use of Granulocyte Colony-Stimulating Factor in a Neutropenic HIV-Infected Patient on Clozapine. </a:t>
            </a:r>
            <a:r>
              <a:rPr lang="en-US" i="1" dirty="0" smtClean="0"/>
              <a:t>Psychosomatics</a:t>
            </a:r>
            <a:r>
              <a:rPr lang="en-US" i="0" dirty="0" smtClean="0"/>
              <a:t>,</a:t>
            </a:r>
            <a:r>
              <a:rPr lang="en-US" i="0" baseline="0" dirty="0" smtClean="0"/>
              <a:t> </a:t>
            </a:r>
            <a:r>
              <a:rPr lang="en-US" i="1" dirty="0" smtClean="0"/>
              <a:t>57, </a:t>
            </a:r>
            <a:r>
              <a:rPr lang="en-US" dirty="0" smtClean="0"/>
              <a:t>651–654.</a:t>
            </a:r>
            <a:endParaRPr lang="en-US" dirty="0"/>
          </a:p>
        </p:txBody>
      </p:sp>
      <p:sp>
        <p:nvSpPr>
          <p:cNvPr id="4" name="Slide Number Placeholder 3"/>
          <p:cNvSpPr>
            <a:spLocks noGrp="1"/>
          </p:cNvSpPr>
          <p:nvPr>
            <p:ph type="sldNum" sz="quarter" idx="10"/>
          </p:nvPr>
        </p:nvSpPr>
        <p:spPr/>
        <p:txBody>
          <a:bodyPr/>
          <a:lstStyle/>
          <a:p>
            <a:fld id="{5BF697F0-321B-48DA-B993-06B21E25F077}" type="slidenum">
              <a:rPr lang="en-US" smtClean="0"/>
              <a:t>86</a:t>
            </a:fld>
            <a:endParaRPr lang="en-US"/>
          </a:p>
        </p:txBody>
      </p:sp>
    </p:spTree>
    <p:extLst>
      <p:ext uri="{BB962C8B-B14F-4D97-AF65-F5344CB8AC3E}">
        <p14:creationId xmlns:p14="http://schemas.microsoft.com/office/powerpoint/2010/main" val="37214570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 detail ADHD prevalence, mechanisms of ADHD and medications used to treat ADHD. </a:t>
            </a:r>
          </a:p>
          <a:p>
            <a:endParaRPr lang="en-US" b="0" dirty="0" smtClean="0"/>
          </a:p>
          <a:p>
            <a:endParaRPr lang="en-US" b="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87</a:t>
            </a:fld>
            <a:endParaRPr lang="en-US"/>
          </a:p>
        </p:txBody>
      </p:sp>
    </p:spTree>
    <p:extLst>
      <p:ext uri="{BB962C8B-B14F-4D97-AF65-F5344CB8AC3E}">
        <p14:creationId xmlns:p14="http://schemas.microsoft.com/office/powerpoint/2010/main" val="28497951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t>KEY</a:t>
            </a:r>
            <a:r>
              <a:rPr lang="en-US" b="1" u="none" baseline="0" dirty="0" smtClean="0"/>
              <a:t> POINTS: </a:t>
            </a:r>
            <a:r>
              <a:rPr lang="en-US" dirty="0" smtClean="0"/>
              <a:t>The prevalence</a:t>
            </a:r>
            <a:r>
              <a:rPr lang="en-US" baseline="0" dirty="0" smtClean="0"/>
              <a:t> of ADHD among individuals with HIV is 2.5%. The listed factors are correlated with ADHD. One indicator of risk of ADHD is exposure in utero to alcohol or infection.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Additional information for trainers: </a:t>
            </a:r>
            <a:r>
              <a:rPr lang="en-US" b="0" baseline="0" dirty="0" smtClean="0"/>
              <a:t>The 12-month prevalence of ADHD among adults in the general population of the United States is approximately 4.1%.  </a:t>
            </a:r>
            <a:endParaRPr lang="en-US" dirty="0" smtClean="0"/>
          </a:p>
          <a:p>
            <a:endParaRPr lang="en-US" dirty="0" smtClean="0"/>
          </a:p>
          <a:p>
            <a:r>
              <a:rPr lang="en-US" u="sng" dirty="0" smtClean="0"/>
              <a:t>REFERENCE: </a:t>
            </a:r>
          </a:p>
          <a:p>
            <a:r>
              <a:rPr lang="en-US" sz="1200" b="0" i="0" kern="1200" dirty="0" smtClean="0">
                <a:solidFill>
                  <a:schemeClr val="tx1"/>
                </a:solidFill>
                <a:effectLst/>
                <a:latin typeface="+mn-lt"/>
                <a:ea typeface="+mn-ea"/>
                <a:cs typeface="+mn-cs"/>
              </a:rPr>
              <a:t>American Psychiatric Association. (2013). </a:t>
            </a:r>
            <a:r>
              <a:rPr lang="en-US" sz="1200" b="0" i="1" kern="1200" dirty="0" smtClean="0">
                <a:solidFill>
                  <a:schemeClr val="tx1"/>
                </a:solidFill>
                <a:effectLst/>
                <a:latin typeface="+mn-lt"/>
                <a:ea typeface="+mn-ea"/>
                <a:cs typeface="+mn-cs"/>
              </a:rPr>
              <a:t>Diagnostic and statistical manual of mental disorders: DSM-5</a:t>
            </a:r>
            <a:r>
              <a:rPr lang="en-US" sz="1200" b="0" i="0" kern="1200" dirty="0" smtClean="0">
                <a:solidFill>
                  <a:schemeClr val="tx1"/>
                </a:solidFill>
                <a:effectLst/>
                <a:latin typeface="+mn-lt"/>
                <a:ea typeface="+mn-ea"/>
                <a:cs typeface="+mn-cs"/>
              </a:rPr>
              <a:t>. Washington, D.C: American Psychiatric Association.</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Chaudhury</a:t>
            </a:r>
            <a:r>
              <a:rPr lang="en-US" dirty="0" smtClean="0"/>
              <a:t>, S, </a:t>
            </a:r>
            <a:r>
              <a:rPr lang="en-US" dirty="0" err="1" smtClean="0"/>
              <a:t>Bakhla</a:t>
            </a:r>
            <a:r>
              <a:rPr lang="en-US" baseline="0" dirty="0" smtClean="0"/>
              <a:t>, A, &amp; Saini, R. (2016). Prevalence, impact, and management of depression and anxiety in patients with HIV: a review. </a:t>
            </a:r>
            <a:r>
              <a:rPr lang="en-US" i="1" baseline="0" dirty="0" smtClean="0"/>
              <a:t>Neurobehavioral HIV Medicine</a:t>
            </a:r>
            <a:r>
              <a:rPr lang="en-US" baseline="0" dirty="0" smtClean="0"/>
              <a:t>, </a:t>
            </a:r>
            <a:r>
              <a:rPr lang="en-US" i="1" baseline="0" dirty="0" smtClean="0"/>
              <a:t>7</a:t>
            </a:r>
            <a:r>
              <a:rPr lang="en-US" baseline="0" dirty="0" smtClean="0"/>
              <a:t>, 15-30.</a:t>
            </a:r>
          </a:p>
          <a:p>
            <a:endParaRPr lang="en-US" sz="1200" b="0" i="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12619214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a:t>
            </a:r>
            <a:r>
              <a:rPr lang="en-US" baseline="0" dirty="0" smtClean="0"/>
              <a:t> two categories of ADHD medicines and examples of stimulants and non-stimulant medicines on this slide. It may be useful to reference the handout and note that this slide lists generic names first, followed by brand names.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89</a:t>
            </a:fld>
            <a:endParaRPr lang="en-US"/>
          </a:p>
        </p:txBody>
      </p:sp>
    </p:spTree>
    <p:extLst>
      <p:ext uri="{BB962C8B-B14F-4D97-AF65-F5344CB8AC3E}">
        <p14:creationId xmlns:p14="http://schemas.microsoft.com/office/powerpoint/2010/main" val="397138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400" b="1" kern="1200" dirty="0" smtClean="0">
                <a:solidFill>
                  <a:schemeClr val="tx1"/>
                </a:solidFill>
                <a:latin typeface="+mn-lt"/>
                <a:ea typeface="+mn-ea"/>
                <a:cs typeface="+mn-cs"/>
              </a:rPr>
              <a:t>INSTRUCTIONS</a:t>
            </a:r>
          </a:p>
          <a:p>
            <a:pPr>
              <a:defRPr/>
            </a:pPr>
            <a:r>
              <a:rPr lang="en-US" sz="1400" kern="1200" dirty="0" smtClean="0">
                <a:solidFill>
                  <a:schemeClr val="tx1"/>
                </a:solidFill>
                <a:latin typeface="+mn-lt"/>
                <a:ea typeface="+mn-ea"/>
                <a:cs typeface="+mn-cs"/>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pPr>
              <a:defRPr/>
            </a:pPr>
            <a:endParaRPr lang="en-US" sz="1400" kern="1200" dirty="0" smtClean="0">
              <a:solidFill>
                <a:schemeClr val="tx1"/>
              </a:solidFill>
              <a:latin typeface="+mn-lt"/>
              <a:ea typeface="+mn-ea"/>
              <a:cs typeface="+mn-cs"/>
            </a:endParaRPr>
          </a:p>
          <a:p>
            <a:pPr>
              <a:defRPr/>
            </a:pPr>
            <a:r>
              <a:rPr lang="en-US" sz="1400" kern="1200" dirty="0" smtClean="0">
                <a:solidFill>
                  <a:schemeClr val="tx1"/>
                </a:solidFill>
                <a:latin typeface="+mn-lt"/>
                <a:ea typeface="+mn-ea"/>
                <a:cs typeface="+mn-cs"/>
              </a:rPr>
              <a:t>If the group is too large for formal introductions, the trainer can quickly ask participants the following two questions to gauge their work setting and professional training:</a:t>
            </a:r>
          </a:p>
          <a:p>
            <a:pPr>
              <a:defRPr/>
            </a:pPr>
            <a:r>
              <a:rPr lang="en-US" sz="1400" kern="1200" dirty="0" smtClean="0">
                <a:solidFill>
                  <a:schemeClr val="tx1"/>
                </a:solidFill>
                <a:latin typeface="+mn-lt"/>
                <a:ea typeface="+mn-ea"/>
                <a:cs typeface="+mn-cs"/>
              </a:rPr>
              <a:t>     1.</a:t>
            </a:r>
            <a:r>
              <a:rPr lang="en-US" sz="1400" kern="1200" baseline="0" dirty="0" smtClean="0">
                <a:solidFill>
                  <a:schemeClr val="tx1"/>
                </a:solidFill>
                <a:latin typeface="+mn-lt"/>
                <a:ea typeface="+mn-ea"/>
                <a:cs typeface="+mn-cs"/>
              </a:rPr>
              <a:t> </a:t>
            </a:r>
            <a:r>
              <a:rPr lang="en-US" sz="1400" kern="1200" dirty="0" smtClean="0">
                <a:solidFill>
                  <a:schemeClr val="tx1"/>
                </a:solidFill>
                <a:latin typeface="+mn-lt"/>
                <a:ea typeface="+mn-ea"/>
                <a:cs typeface="+mn-cs"/>
              </a:rPr>
              <a:t>How many [case managers, LMFTs or LCSWs, counselors, administrators, physicians, PAs, nurse practitioners, nurses, medical assistants, dentists, etc.] are in the room? Did I miss anyone? {elicit responses}</a:t>
            </a:r>
          </a:p>
          <a:p>
            <a:pPr>
              <a:defRPr/>
            </a:pPr>
            <a:r>
              <a:rPr lang="en-US" sz="1400" kern="1200" baseline="0" dirty="0" smtClean="0">
                <a:solidFill>
                  <a:schemeClr val="tx1"/>
                </a:solidFill>
                <a:latin typeface="+mn-lt"/>
                <a:ea typeface="+mn-ea"/>
                <a:cs typeface="+mn-cs"/>
              </a:rPr>
              <a:t>     </a:t>
            </a:r>
            <a:r>
              <a:rPr lang="en-US" sz="1400" kern="1200" dirty="0" smtClean="0">
                <a:solidFill>
                  <a:schemeClr val="tx1"/>
                </a:solidFill>
                <a:latin typeface="+mn-lt"/>
                <a:ea typeface="+mn-ea"/>
                <a:cs typeface="+mn-cs"/>
              </a:rPr>
              <a:t>2. How many people work in a [substance abuse, mental health, primary care, infectious disease] setting? Did I miss any settings? {elicit responses}</a:t>
            </a:r>
            <a:endParaRPr lang="en-US" sz="1400" kern="1200" dirty="0">
              <a:solidFill>
                <a:schemeClr val="tx1"/>
              </a:solidFill>
              <a:latin typeface="+mn-lt"/>
              <a:ea typeface="+mn-ea"/>
              <a:cs typeface="+mn-cs"/>
            </a:endParaRPr>
          </a:p>
        </p:txBody>
      </p:sp>
    </p:spTree>
    <p:extLst>
      <p:ext uri="{BB962C8B-B14F-4D97-AF65-F5344CB8AC3E}">
        <p14:creationId xmlns:p14="http://schemas.microsoft.com/office/powerpoint/2010/main" val="3977019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Stimulant</a:t>
            </a:r>
            <a:r>
              <a:rPr lang="en-US" baseline="0" dirty="0" smtClean="0"/>
              <a:t> medications are FDA-approved to treat ADHD and narcolepsy. They are not advised to be used in patients who have cardiovascular disease, hypertension, or glaucoma. The warnings from the medication labels are listed.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Additional</a:t>
            </a:r>
            <a:r>
              <a:rPr lang="en-US" b="1" baseline="0" dirty="0" smtClean="0"/>
              <a:t> information for trainers: </a:t>
            </a:r>
            <a:r>
              <a:rPr lang="en-US" b="0" baseline="0" dirty="0" smtClean="0"/>
              <a:t>Related to the suppression of growth in children – p</a:t>
            </a:r>
            <a:r>
              <a:rPr lang="en-US" dirty="0" smtClean="0"/>
              <a:t>ublished data are currently inadequate to determine whether chronic use of amphetamines may cause a suppression of growth;</a:t>
            </a:r>
            <a:r>
              <a:rPr lang="en-US" baseline="0" dirty="0" smtClean="0"/>
              <a:t> </a:t>
            </a:r>
            <a:r>
              <a:rPr lang="en-US" dirty="0" smtClean="0"/>
              <a:t>however, based on existing research, it is likely that this may be one of the side effects of ADHD stimulant use. </a:t>
            </a:r>
          </a:p>
        </p:txBody>
      </p:sp>
      <p:sp>
        <p:nvSpPr>
          <p:cNvPr id="4" name="Slide Number Placeholder 3"/>
          <p:cNvSpPr>
            <a:spLocks noGrp="1"/>
          </p:cNvSpPr>
          <p:nvPr>
            <p:ph type="sldNum" sz="quarter" idx="10"/>
          </p:nvPr>
        </p:nvSpPr>
        <p:spPr/>
        <p:txBody>
          <a:bodyPr/>
          <a:lstStyle/>
          <a:p>
            <a:fld id="{A0267426-30F7-461A-98C4-0FEBBBE27050}" type="slidenum">
              <a:rPr lang="en-US" smtClean="0"/>
              <a:t>90</a:t>
            </a:fld>
            <a:endParaRPr lang="en-US"/>
          </a:p>
        </p:txBody>
      </p:sp>
    </p:spTree>
    <p:extLst>
      <p:ext uri="{BB962C8B-B14F-4D97-AF65-F5344CB8AC3E}">
        <p14:creationId xmlns:p14="http://schemas.microsoft.com/office/powerpoint/2010/main" val="33614157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dirty="0" smtClean="0"/>
              <a:t>The exact</a:t>
            </a:r>
            <a:r>
              <a:rPr lang="en-US" baseline="0" dirty="0" smtClean="0"/>
              <a:t> mechanism by which stimulant medications treat ADHD is unknown; however, it is believed that they increase levels of dopamine and norepinephrine. In people without ADHD, this produces high energy and euphoria, but in people with ADHD it has the opposite, a calming effect. </a:t>
            </a:r>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91</a:t>
            </a:fld>
            <a:endParaRPr lang="en-US"/>
          </a:p>
        </p:txBody>
      </p:sp>
    </p:spTree>
    <p:extLst>
      <p:ext uri="{BB962C8B-B14F-4D97-AF65-F5344CB8AC3E}">
        <p14:creationId xmlns:p14="http://schemas.microsoft.com/office/powerpoint/2010/main" val="7427018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section will detail bipolar</a:t>
            </a:r>
            <a:r>
              <a:rPr lang="en-US" b="0" baseline="0" dirty="0" smtClean="0"/>
              <a:t> disorder</a:t>
            </a:r>
            <a:r>
              <a:rPr lang="en-US" b="0" dirty="0" smtClean="0"/>
              <a:t> prevalence, mechanisms of bipolar disorder and medications used to treat bipolar disorder. </a:t>
            </a:r>
          </a:p>
          <a:p>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92</a:t>
            </a:fld>
            <a:endParaRPr lang="en-US"/>
          </a:p>
        </p:txBody>
      </p:sp>
    </p:spTree>
    <p:extLst>
      <p:ext uri="{BB962C8B-B14F-4D97-AF65-F5344CB8AC3E}">
        <p14:creationId xmlns:p14="http://schemas.microsoft.com/office/powerpoint/2010/main" val="35844750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smtClean="0"/>
              <a:t>KEY</a:t>
            </a:r>
            <a:r>
              <a:rPr lang="en-US" b="1" u="none" baseline="0" dirty="0" smtClean="0"/>
              <a:t> POINTS: </a:t>
            </a:r>
            <a:r>
              <a:rPr lang="en-US" dirty="0" smtClean="0"/>
              <a:t>The prevalence</a:t>
            </a:r>
            <a:r>
              <a:rPr lang="en-US" baseline="0" dirty="0" smtClean="0"/>
              <a:t> of bipolar I disorder in the general population is 0.6%. The prevalence of bipolar II disorder is slightly higher at 0.8%. The listed factors are correlated with bipolar disorder. One of the main indicators of risk for development of bipolar disorder is genetic.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Additional information for trainers: </a:t>
            </a:r>
            <a:r>
              <a:rPr lang="en-US" b="0" baseline="0" dirty="0" smtClean="0"/>
              <a:t>The difference between Bipolar I and Bipolar II diagnoses is based on symptom severity and duration. In order to meet the criteria for Bipolar I, practitioners should consider whether the criteria of a manic episode is met. This criteria is required for a diagnosis of Bipolar I. Manic episodes are characterized by elevated mood or irritability, similar to a hypomanic episode, but with increased severity lasting at least 1 week that may result in hospitalization. </a:t>
            </a:r>
            <a:endParaRPr lang="en-US" b="1" dirty="0" smtClean="0"/>
          </a:p>
          <a:p>
            <a:endParaRPr lang="en-US" dirty="0" smtClean="0"/>
          </a:p>
          <a:p>
            <a:r>
              <a:rPr lang="en-US" u="sng" dirty="0" smtClean="0"/>
              <a:t>REFERENCE: </a:t>
            </a:r>
          </a:p>
          <a:p>
            <a:r>
              <a:rPr lang="en-US" sz="1200" b="0" i="0" kern="1200" dirty="0" smtClean="0">
                <a:solidFill>
                  <a:schemeClr val="tx1"/>
                </a:solidFill>
                <a:effectLst/>
                <a:latin typeface="+mn-lt"/>
                <a:ea typeface="+mn-ea"/>
                <a:cs typeface="+mn-cs"/>
              </a:rPr>
              <a:t>American Psychiatric Association. (2013). </a:t>
            </a:r>
            <a:r>
              <a:rPr lang="en-US" sz="1200" b="0" i="1" kern="1200" dirty="0" smtClean="0">
                <a:solidFill>
                  <a:schemeClr val="tx1"/>
                </a:solidFill>
                <a:effectLst/>
                <a:latin typeface="+mn-lt"/>
                <a:ea typeface="+mn-ea"/>
                <a:cs typeface="+mn-cs"/>
              </a:rPr>
              <a:t>Diagnostic and statistical manual of mental disorders: DSM-5</a:t>
            </a:r>
            <a:r>
              <a:rPr lang="en-US" sz="1200" b="0" i="0" kern="1200" dirty="0" smtClean="0">
                <a:solidFill>
                  <a:schemeClr val="tx1"/>
                </a:solidFill>
                <a:effectLst/>
                <a:latin typeface="+mn-lt"/>
                <a:ea typeface="+mn-ea"/>
                <a:cs typeface="+mn-cs"/>
              </a:rPr>
              <a:t>. Washington, D.C: American Psychiatric Association.</a:t>
            </a:r>
          </a:p>
        </p:txBody>
      </p:sp>
      <p:sp>
        <p:nvSpPr>
          <p:cNvPr id="4" name="Slide Number Placeholder 3"/>
          <p:cNvSpPr>
            <a:spLocks noGrp="1"/>
          </p:cNvSpPr>
          <p:nvPr>
            <p:ph type="sldNum" sz="quarter" idx="10"/>
          </p:nvPr>
        </p:nvSpPr>
        <p:spPr/>
        <p:txBody>
          <a:bodyPr/>
          <a:lstStyle/>
          <a:p>
            <a:pPr defTabSz="931774">
              <a:defRPr/>
            </a:pPr>
            <a:fld id="{5BF697F0-321B-48DA-B993-06B21E25F077}" type="slidenum">
              <a:rPr lang="en-US">
                <a:solidFill>
                  <a:prstClr val="black"/>
                </a:solidFill>
                <a:latin typeface="Calibri" panose="020F0502020204030204"/>
              </a:rPr>
              <a:pPr defTabSz="931774">
                <a:defRPr/>
              </a:pPr>
              <a:t>93</a:t>
            </a:fld>
            <a:endParaRPr lang="en-US">
              <a:solidFill>
                <a:prstClr val="black"/>
              </a:solidFill>
              <a:latin typeface="Calibri" panose="020F0502020204030204"/>
            </a:endParaRPr>
          </a:p>
        </p:txBody>
      </p:sp>
    </p:spTree>
    <p:extLst>
      <p:ext uri="{BB962C8B-B14F-4D97-AF65-F5344CB8AC3E}">
        <p14:creationId xmlns:p14="http://schemas.microsoft.com/office/powerpoint/2010/main" val="6430577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b="0" dirty="0" smtClean="0"/>
              <a:t>There is a strong genetic component to bipolar disorder.</a:t>
            </a:r>
            <a:r>
              <a:rPr lang="en-US" b="0" baseline="0" dirty="0" smtClean="0"/>
              <a:t> The amygdala, which plays a role in emotion regulation and learning, has been found to be smaller in children with bipolar disorder, but it is unclear if it actually causes bipolar or results from it. The frontal cortex has been found to be smaller in people with bipolar disorder. This has implications for executive functioning, reasoning, decision-making, and judgment. </a:t>
            </a:r>
            <a:endParaRPr lang="en-US" b="0" dirty="0" smtClean="0"/>
          </a:p>
          <a:p>
            <a:endParaRPr lang="en-US" b="1" dirty="0" smtClean="0"/>
          </a:p>
          <a:p>
            <a:r>
              <a:rPr lang="en-US" b="1" dirty="0" smtClean="0"/>
              <a:t>Additional</a:t>
            </a:r>
            <a:r>
              <a:rPr lang="en-US" b="1" baseline="0" dirty="0" smtClean="0"/>
              <a:t> information for trainers: </a:t>
            </a:r>
            <a:r>
              <a:rPr lang="en-US" b="0" dirty="0" smtClean="0"/>
              <a:t>Executive functioning</a:t>
            </a:r>
            <a:r>
              <a:rPr lang="en-US" b="0" baseline="0" dirty="0" smtClean="0"/>
              <a:t> and the frontal cortex are responsible for planning, focusing, managing tasks, inhibitory control – all skills that clients attempt to learn or develop in treatment. In bipolar disorder, difficulty with emotional processing and lack of inhibitory control/planning resulting from changes to the frontal cortex are similar to neurological changes that result from on-going substance use. </a:t>
            </a:r>
            <a:endParaRPr lang="en-US" b="0" dirty="0" smtClean="0"/>
          </a:p>
          <a:p>
            <a:endParaRPr lang="en-US" b="1" dirty="0" smtClean="0"/>
          </a:p>
          <a:p>
            <a:endParaRPr lang="en-US" b="1" dirty="0" smtClean="0"/>
          </a:p>
          <a:p>
            <a:r>
              <a:rPr lang="en-US" b="0" u="sng" dirty="0" smtClean="0"/>
              <a:t>REFERENCE:</a:t>
            </a:r>
            <a:r>
              <a:rPr lang="en-US" b="0" u="sng" baseline="0" dirty="0" smtClean="0"/>
              <a:t> </a:t>
            </a:r>
            <a:endParaRPr lang="en-US" b="1" dirty="0" smtClean="0"/>
          </a:p>
          <a:p>
            <a:r>
              <a:rPr lang="en-US" dirty="0" smtClean="0"/>
              <a:t>Garrett, A.</a:t>
            </a:r>
            <a:r>
              <a:rPr lang="en-US" baseline="0" dirty="0" smtClean="0"/>
              <a:t> &amp; Chang, K. (2008). The role of the amygdala in bipolar disorder development. </a:t>
            </a:r>
            <a:r>
              <a:rPr lang="en-US" i="1" baseline="0" dirty="0" smtClean="0"/>
              <a:t>Development and Psychopathology, 20(4), </a:t>
            </a:r>
            <a:r>
              <a:rPr lang="en-US" i="0" baseline="0" dirty="0" smtClean="0"/>
              <a:t>1285-1296. </a:t>
            </a:r>
            <a:endParaRPr lang="en-US" i="1" dirty="0" smtClean="0"/>
          </a:p>
          <a:p>
            <a:endParaRPr lang="en-US" dirty="0" smtClean="0"/>
          </a:p>
          <a:p>
            <a:r>
              <a:rPr lang="en-US" dirty="0" smtClean="0"/>
              <a:t>Harrison, P.J., (2016).</a:t>
            </a:r>
            <a:r>
              <a:rPr lang="en-US" baseline="0" dirty="0" smtClean="0"/>
              <a:t> Molecular neurobiological clues to the pathogenesis of bipolar disorder. </a:t>
            </a:r>
            <a:r>
              <a:rPr lang="en-US" i="1" baseline="0" dirty="0" smtClean="0"/>
              <a:t>Current Opinion in Neurobiology, 36, </a:t>
            </a:r>
            <a:r>
              <a:rPr lang="en-US" i="0" baseline="0" dirty="0" smtClean="0"/>
              <a:t>1-6. </a:t>
            </a:r>
          </a:p>
        </p:txBody>
      </p:sp>
      <p:sp>
        <p:nvSpPr>
          <p:cNvPr id="4" name="Slide Number Placeholder 3"/>
          <p:cNvSpPr>
            <a:spLocks noGrp="1"/>
          </p:cNvSpPr>
          <p:nvPr>
            <p:ph type="sldNum" sz="quarter" idx="10"/>
          </p:nvPr>
        </p:nvSpPr>
        <p:spPr/>
        <p:txBody>
          <a:bodyPr/>
          <a:lstStyle/>
          <a:p>
            <a:fld id="{2B39C079-BB25-4B84-B1CE-32B06CBE367B}" type="slidenum">
              <a:rPr lang="en-US" smtClean="0"/>
              <a:pPr/>
              <a:t>94</a:t>
            </a:fld>
            <a:endParaRPr lang="en-US"/>
          </a:p>
        </p:txBody>
      </p:sp>
    </p:spTree>
    <p:extLst>
      <p:ext uri="{BB962C8B-B14F-4D97-AF65-F5344CB8AC3E}">
        <p14:creationId xmlns:p14="http://schemas.microsoft.com/office/powerpoint/2010/main" val="3383526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a:t>
            </a:r>
            <a:r>
              <a:rPr lang="en-US" baseline="0" dirty="0" smtClean="0"/>
              <a:t> categories of mood stabilizers used in the treatment of bipolar disorder It may be useful to reference the handout and note that this slide lists generic names first, followed by brand names.</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Additional information for trainers: </a:t>
            </a:r>
            <a:r>
              <a:rPr lang="en-US" dirty="0" smtClean="0"/>
              <a:t>Mood</a:t>
            </a:r>
            <a:r>
              <a:rPr lang="en-US" baseline="0" dirty="0" smtClean="0"/>
              <a:t> stabilizers such as lithium and </a:t>
            </a:r>
            <a:r>
              <a:rPr lang="en-US" baseline="0" dirty="0" err="1" smtClean="0"/>
              <a:t>valproic</a:t>
            </a:r>
            <a:r>
              <a:rPr lang="en-US" baseline="0" dirty="0" smtClean="0"/>
              <a:t> acid are generally the first-line treatments for bipolar disorder, but atypical antipsychotic medications are also used. </a:t>
            </a:r>
            <a:endParaRPr lang="en-US" dirty="0" smtClean="0"/>
          </a:p>
          <a:p>
            <a:endParaRPr lang="en-US" dirty="0" smtClean="0"/>
          </a:p>
          <a:p>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95</a:t>
            </a:fld>
            <a:endParaRPr lang="en-US"/>
          </a:p>
        </p:txBody>
      </p:sp>
    </p:spTree>
    <p:extLst>
      <p:ext uri="{BB962C8B-B14F-4D97-AF65-F5344CB8AC3E}">
        <p14:creationId xmlns:p14="http://schemas.microsoft.com/office/powerpoint/2010/main" val="32067969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b="0" dirty="0" smtClean="0"/>
              <a:t>Lithium</a:t>
            </a:r>
            <a:r>
              <a:rPr lang="en-US" b="0" baseline="0" dirty="0" smtClean="0"/>
              <a:t> is one of the first-line treatments for bipolar disorder and works by changing brain structure and functioning. Lithium seems to be able to preserve or increase the volume of brain structures involved in emotional processing and regulation such as the amygdala and prefrontal cortex (discussed on Slide 94) which may indicate that there are neuroprotective effects of the medication. The mechanism of action of lithium is a reduction of excitatory neurotransmitters dopamine and glutamate and an increase in inhibitory neurotransmitters. Stress that creates imbalances chemically may also be reduced neurologically. Protective proteins that increase neuroplasticity and neuronal growth in the brain are increased by lithium while protecting the brain against further cell death (apoptosis). </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Additional</a:t>
            </a:r>
            <a:r>
              <a:rPr lang="en-US" b="1" baseline="0" dirty="0" smtClean="0"/>
              <a:t> information for trainers: </a:t>
            </a:r>
            <a:r>
              <a:rPr lang="en-US" b="0" baseline="0" dirty="0" smtClean="0"/>
              <a:t>Oxidative stress i</a:t>
            </a:r>
            <a:r>
              <a:rPr lang="en-US" dirty="0" smtClean="0"/>
              <a:t>s an imbalance between the production of free radicals and the ability of the body to counteract or detoxify their harmful effects through neutralization by antioxidants. This stress can contribute to the apoptotic</a:t>
            </a:r>
            <a:r>
              <a:rPr lang="en-US" baseline="0" dirty="0" smtClean="0"/>
              <a:t> process (cell death) in the brain. </a:t>
            </a:r>
            <a:endParaRPr lang="en-US" dirty="0" smtClean="0"/>
          </a:p>
          <a:p>
            <a:endParaRPr lang="en-US" b="1" dirty="0" smtClean="0">
              <a:hlinkClick r:id="rId3" tooltip="CNS drugs."/>
            </a:endParaRPr>
          </a:p>
          <a:p>
            <a:r>
              <a:rPr lang="en-US" u="sng" dirty="0" smtClean="0"/>
              <a:t>REFERENCE:</a:t>
            </a:r>
            <a:endParaRPr lang="en-US" u="sng" dirty="0" smtClean="0">
              <a:hlinkClick r:id="rId3" tooltip="CNS drugs."/>
            </a:endParaRPr>
          </a:p>
          <a:p>
            <a:r>
              <a:rPr lang="en-US" dirty="0" err="1" smtClean="0"/>
              <a:t>Malhi</a:t>
            </a:r>
            <a:r>
              <a:rPr lang="en-US" dirty="0" smtClean="0"/>
              <a:t>, G.S.,</a:t>
            </a:r>
            <a:r>
              <a:rPr lang="en-US" baseline="0" dirty="0" smtClean="0"/>
              <a:t> </a:t>
            </a:r>
            <a:r>
              <a:rPr lang="en-US" baseline="0" dirty="0" err="1" smtClean="0"/>
              <a:t>Tanious</a:t>
            </a:r>
            <a:r>
              <a:rPr lang="en-US" baseline="0" dirty="0" smtClean="0"/>
              <a:t>, P., Das, P., </a:t>
            </a:r>
            <a:r>
              <a:rPr lang="en-US" baseline="0" dirty="0" err="1" smtClean="0"/>
              <a:t>Coulston</a:t>
            </a:r>
            <a:r>
              <a:rPr lang="en-US" baseline="0" dirty="0" smtClean="0"/>
              <a:t>, C.M., &amp; </a:t>
            </a:r>
            <a:r>
              <a:rPr lang="en-US" baseline="0" dirty="0" err="1" smtClean="0"/>
              <a:t>Berk</a:t>
            </a:r>
            <a:r>
              <a:rPr lang="en-US" baseline="0" dirty="0" smtClean="0"/>
              <a:t>, M. (2013). Potential mechanisms of action of lithium in bipolar disorder. Current understanding. </a:t>
            </a:r>
            <a:r>
              <a:rPr lang="en-US" i="1" baseline="0" dirty="0" smtClean="0"/>
              <a:t>CNS Drugs, 27(2), </a:t>
            </a:r>
            <a:r>
              <a:rPr lang="en-US" i="0" baseline="0" dirty="0" smtClean="0"/>
              <a:t>135-153. </a:t>
            </a:r>
            <a:endParaRPr lang="en-US" b="1" dirty="0"/>
          </a:p>
        </p:txBody>
      </p:sp>
      <p:sp>
        <p:nvSpPr>
          <p:cNvPr id="4" name="Slide Number Placeholder 3"/>
          <p:cNvSpPr>
            <a:spLocks noGrp="1"/>
          </p:cNvSpPr>
          <p:nvPr>
            <p:ph type="sldNum" sz="quarter" idx="10"/>
          </p:nvPr>
        </p:nvSpPr>
        <p:spPr/>
        <p:txBody>
          <a:bodyPr/>
          <a:lstStyle/>
          <a:p>
            <a:fld id="{2B39C079-BB25-4B84-B1CE-32B06CBE367B}" type="slidenum">
              <a:rPr lang="en-US" smtClean="0"/>
              <a:pPr/>
              <a:t>96</a:t>
            </a:fld>
            <a:endParaRPr lang="en-US"/>
          </a:p>
        </p:txBody>
      </p:sp>
    </p:spTree>
    <p:extLst>
      <p:ext uri="{BB962C8B-B14F-4D97-AF65-F5344CB8AC3E}">
        <p14:creationId xmlns:p14="http://schemas.microsoft.com/office/powerpoint/2010/main" val="30162773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KEY POINTS: </a:t>
            </a:r>
            <a:r>
              <a:rPr lang="en-US" b="0" dirty="0" smtClean="0"/>
              <a:t>While some clients may report the use of a combination of herbal/vitamin/alternative</a:t>
            </a:r>
            <a:r>
              <a:rPr lang="en-US" b="0" baseline="0" dirty="0" smtClean="0"/>
              <a:t> therapies as having been useful in the treatment of bipolar disorder (i.e., the consumption of antioxidant-rich foods in order to combat oxidation in the brain), t</a:t>
            </a:r>
            <a:r>
              <a:rPr lang="en-US" dirty="0" smtClean="0"/>
              <a:t>here has been limited research</a:t>
            </a:r>
            <a:r>
              <a:rPr lang="en-US" baseline="0" dirty="0" smtClean="0"/>
              <a:t> conducted on natural/herbal supplements as treatments for bipolar disorder. Studies examining the effects of omega-3 fatty acids typically found in fish oil and salmon are one of the supplements that have been evaluated to determine whether or not they might be a viable alternative treatment for bipolar disorder. The results have been mixed. </a:t>
            </a:r>
            <a:endParaRPr lang="en-US" dirty="0" smtClean="0"/>
          </a:p>
          <a:p>
            <a:endParaRPr lang="en-US" dirty="0" smtClean="0"/>
          </a:p>
          <a:p>
            <a:r>
              <a:rPr lang="en-US" u="sng" dirty="0" smtClean="0"/>
              <a:t>REFERENCE: </a:t>
            </a:r>
          </a:p>
          <a:p>
            <a:r>
              <a:rPr lang="en-US" dirty="0" smtClean="0"/>
              <a:t>The National Institute</a:t>
            </a:r>
            <a:r>
              <a:rPr lang="en-US" baseline="0" dirty="0" smtClean="0"/>
              <a:t> of Mental Health. (2016, April). Bipolar Disorder. Retrieved from: </a:t>
            </a:r>
            <a:r>
              <a:rPr lang="en-US" dirty="0" smtClean="0"/>
              <a:t>http://www.nimh.nih.gov/health/topics/bipolar-disorder/index.shtml#part_145406</a:t>
            </a:r>
          </a:p>
          <a:p>
            <a:endParaRPr lang="en-US" dirty="0" smtClean="0"/>
          </a:p>
          <a:p>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B39C079-BB25-4B84-B1CE-32B06CBE367B}" type="slidenum">
              <a:rPr lang="en-US" smtClean="0"/>
              <a:pPr/>
              <a:t>97</a:t>
            </a:fld>
            <a:endParaRPr lang="en-US"/>
          </a:p>
        </p:txBody>
      </p:sp>
    </p:spTree>
    <p:extLst>
      <p:ext uri="{BB962C8B-B14F-4D97-AF65-F5344CB8AC3E}">
        <p14:creationId xmlns:p14="http://schemas.microsoft.com/office/powerpoint/2010/main" val="9576888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endParaRPr lang="en-US" b="0" dirty="0" smtClean="0"/>
          </a:p>
          <a:p>
            <a:r>
              <a:rPr lang="en-US" b="0" dirty="0" smtClean="0"/>
              <a:t>Note to</a:t>
            </a:r>
            <a:r>
              <a:rPr lang="en-US" b="0" baseline="0" dirty="0" smtClean="0"/>
              <a:t> participants that at this point in the training, the focus is shifting to building upon understanding of the different medications for categories of disorders to putting together treatment recommendations that would be useful in creating discussions that address need for referral for medication evaluation by a physician or strategies for medication adherence. </a:t>
            </a:r>
            <a:endParaRPr lang="en-US" b="1" dirty="0" smtClean="0"/>
          </a:p>
          <a:p>
            <a:endParaRPr lang="en-US" dirty="0"/>
          </a:p>
        </p:txBody>
      </p:sp>
      <p:sp>
        <p:nvSpPr>
          <p:cNvPr id="4" name="Slide Number Placeholder 3"/>
          <p:cNvSpPr>
            <a:spLocks noGrp="1"/>
          </p:cNvSpPr>
          <p:nvPr>
            <p:ph type="sldNum" sz="quarter" idx="10"/>
          </p:nvPr>
        </p:nvSpPr>
        <p:spPr/>
        <p:txBody>
          <a:bodyPr/>
          <a:lstStyle/>
          <a:p>
            <a:fld id="{A0267426-30F7-461A-98C4-0FEBBBE27050}" type="slidenum">
              <a:rPr lang="en-US" smtClean="0"/>
              <a:t>98</a:t>
            </a:fld>
            <a:endParaRPr lang="en-US"/>
          </a:p>
        </p:txBody>
      </p:sp>
    </p:spTree>
    <p:extLst>
      <p:ext uri="{BB962C8B-B14F-4D97-AF65-F5344CB8AC3E}">
        <p14:creationId xmlns:p14="http://schemas.microsoft.com/office/powerpoint/2010/main" val="33313751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b="0" dirty="0" smtClean="0"/>
              <a:t>This first</a:t>
            </a:r>
            <a:r>
              <a:rPr lang="en-US" b="0" baseline="0" dirty="0" smtClean="0"/>
              <a:t> subsection of treatment recommendations focuses on being able to recognize and distinguish HIV and psychiatric illness symptoms. </a:t>
            </a:r>
          </a:p>
          <a:p>
            <a:endParaRPr lang="en-US" b="0" baseline="0"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kern="1200" baseline="0" dirty="0" smtClean="0">
                <a:solidFill>
                  <a:schemeClr val="tx1"/>
                </a:solidFill>
                <a:effectLst/>
                <a:latin typeface="+mn-lt"/>
                <a:ea typeface="+mn-ea"/>
                <a:cs typeface="+mn-cs"/>
              </a:rPr>
              <a:t>Image credit: </a:t>
            </a:r>
            <a:r>
              <a:rPr lang="en-US" sz="1200" b="0" i="0" u="none" kern="1200" baseline="0" dirty="0" err="1" smtClean="0">
                <a:solidFill>
                  <a:schemeClr val="tx1"/>
                </a:solidFill>
                <a:effectLst/>
                <a:latin typeface="+mn-lt"/>
                <a:ea typeface="+mn-ea"/>
                <a:cs typeface="+mn-cs"/>
              </a:rPr>
              <a:t>Fotolia</a:t>
            </a:r>
            <a:r>
              <a:rPr lang="en-US" sz="1200" b="0" i="0" u="none" kern="1200" baseline="0" dirty="0" smtClean="0">
                <a:solidFill>
                  <a:schemeClr val="tx1"/>
                </a:solidFill>
                <a:effectLst/>
                <a:latin typeface="+mn-lt"/>
                <a:ea typeface="+mn-ea"/>
                <a:cs typeface="+mn-cs"/>
              </a:rPr>
              <a:t>, purchased image, 2017</a:t>
            </a:r>
            <a:endParaRPr lang="en-US" sz="1200" b="0" i="0" kern="1200" dirty="0" smtClean="0">
              <a:solidFill>
                <a:schemeClr val="tx1"/>
              </a:solidFill>
              <a:latin typeface="+mn-lt"/>
              <a:ea typeface="+mn-ea"/>
              <a:cs typeface="+mn-cs"/>
            </a:endParaRPr>
          </a:p>
          <a:p>
            <a:endParaRPr lang="en-US" dirty="0" smtClean="0"/>
          </a:p>
          <a:p>
            <a:endParaRPr lang="en-US" b="0" dirty="0" smtClean="0"/>
          </a:p>
        </p:txBody>
      </p:sp>
      <p:sp>
        <p:nvSpPr>
          <p:cNvPr id="4" name="Slide Number Placeholder 3"/>
          <p:cNvSpPr>
            <a:spLocks noGrp="1"/>
          </p:cNvSpPr>
          <p:nvPr>
            <p:ph type="sldNum" sz="quarter" idx="10"/>
          </p:nvPr>
        </p:nvSpPr>
        <p:spPr/>
        <p:txBody>
          <a:bodyPr/>
          <a:lstStyle/>
          <a:p>
            <a:fld id="{A0267426-30F7-461A-98C4-0FEBBBE27050}" type="slidenum">
              <a:rPr lang="en-US" smtClean="0"/>
              <a:t>99</a:t>
            </a:fld>
            <a:endParaRPr lang="en-US"/>
          </a:p>
        </p:txBody>
      </p:sp>
    </p:spTree>
    <p:extLst>
      <p:ext uri="{BB962C8B-B14F-4D97-AF65-F5344CB8AC3E}">
        <p14:creationId xmlns:p14="http://schemas.microsoft.com/office/powerpoint/2010/main" val="416661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C11060C-08F0-488C-BC6C-67AC0D5B440E}" type="datetimeFigureOut">
              <a:rPr lang="en-US" smtClean="0"/>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193876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19510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457260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53848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322897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C11060C-08F0-488C-BC6C-67AC0D5B440E}" type="datetimeFigureOut">
              <a:rPr lang="en-US" smtClean="0"/>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786251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C11060C-08F0-488C-BC6C-67AC0D5B440E}" type="datetimeFigureOut">
              <a:rPr lang="en-US" smtClean="0"/>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22790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11060C-08F0-488C-BC6C-67AC0D5B440E}"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984824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11060C-08F0-488C-BC6C-67AC0D5B440E}"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09911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3124200"/>
            <a:ext cx="9753600" cy="1293592"/>
          </a:xfrm>
        </p:spPr>
        <p:txBody>
          <a:bodyPr anchor="t"/>
          <a:lstStyle>
            <a:lvl1pPr algn="l">
              <a:defRPr sz="4000" b="0" cap="none"/>
            </a:lvl1pPr>
          </a:lstStyle>
          <a:p>
            <a:r>
              <a:rPr lang="en-US"/>
              <a:t>Click to edit Master title style</a:t>
            </a:r>
          </a:p>
        </p:txBody>
      </p:sp>
      <p:sp>
        <p:nvSpPr>
          <p:cNvPr id="3" name="Slide Number Placeholder 7"/>
          <p:cNvSpPr>
            <a:spLocks noGrp="1"/>
          </p:cNvSpPr>
          <p:nvPr>
            <p:ph type="sldNum" sz="quarter" idx="11"/>
          </p:nvPr>
        </p:nvSpPr>
        <p:spPr>
          <a:xfrm>
            <a:off x="10937064" y="6556248"/>
            <a:ext cx="1254937"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extLst>
      <p:ext uri="{BB962C8B-B14F-4D97-AF65-F5344CB8AC3E}">
        <p14:creationId xmlns:p14="http://schemas.microsoft.com/office/powerpoint/2010/main" val="15091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11060C-08F0-488C-BC6C-67AC0D5B440E}"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371861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C11060C-08F0-488C-BC6C-67AC0D5B440E}"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04151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62896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11060C-08F0-488C-BC6C-67AC0D5B440E}" type="datetimeFigureOut">
              <a:rPr lang="en-US" smtClean="0"/>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83535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11060C-08F0-488C-BC6C-67AC0D5B440E}" type="datetimeFigureOut">
              <a:rPr lang="en-US" smtClean="0"/>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10567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1060C-08F0-488C-BC6C-67AC0D5B440E}" type="datetimeFigureOut">
              <a:rPr lang="en-US" smtClean="0"/>
              <a:t>9/11/2017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123260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295356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11060C-08F0-488C-BC6C-67AC0D5B440E}"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1DAC3C-D667-4FAC-BC6A-8DC678FAFCBB}" type="slidenum">
              <a:rPr lang="en-US" smtClean="0"/>
              <a:t>‹#›</a:t>
            </a:fld>
            <a:endParaRPr lang="en-US"/>
          </a:p>
        </p:txBody>
      </p:sp>
    </p:spTree>
    <p:extLst>
      <p:ext uri="{BB962C8B-B14F-4D97-AF65-F5344CB8AC3E}">
        <p14:creationId xmlns:p14="http://schemas.microsoft.com/office/powerpoint/2010/main" val="309578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lumMod val="94000"/>
              </a:srgbClr>
            </a:gs>
            <a:gs pos="23000">
              <a:srgbClr val="002060">
                <a:lumMod val="97000"/>
                <a:lumOff val="3000"/>
              </a:srgbClr>
            </a:gs>
            <a:gs pos="69000">
              <a:srgbClr val="002060">
                <a:lumMod val="99000"/>
              </a:srgbClr>
            </a:gs>
            <a:gs pos="97000">
              <a:srgbClr val="002060">
                <a:lumMod val="54000"/>
              </a:srgbClr>
            </a:gs>
          </a:gsLst>
          <a:path path="circle">
            <a:fillToRect l="100000" t="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C11060C-08F0-488C-BC6C-67AC0D5B440E}" type="datetimeFigureOut">
              <a:rPr lang="en-US" smtClean="0"/>
              <a:t>9/11/2017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91DAC3C-D667-4FAC-BC6A-8DC678FAFCBB}" type="slidenum">
              <a:rPr lang="en-US" smtClean="0"/>
              <a:t>‹#›</a:t>
            </a:fld>
            <a:endParaRPr lang="en-US"/>
          </a:p>
        </p:txBody>
      </p:sp>
    </p:spTree>
    <p:extLst>
      <p:ext uri="{BB962C8B-B14F-4D97-AF65-F5344CB8AC3E}">
        <p14:creationId xmlns:p14="http://schemas.microsoft.com/office/powerpoint/2010/main" val="12294386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12.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12.jpeg"/><Relationship Id="rId4" Type="http://schemas.openxmlformats.org/officeDocument/2006/relationships/image" Target="../media/image11.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openxmlformats.org/officeDocument/2006/relationships/image" Target="../media/image53.JP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49.jpeg"/><Relationship Id="rId4" Type="http://schemas.openxmlformats.org/officeDocument/2006/relationships/image" Target="../media/image51.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6.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hyperlink" Target="http://link.springer.com/article/10.1007/s11481-017-9726-9#CR59" TargetMode="External"/><Relationship Id="rId3" Type="http://schemas.openxmlformats.org/officeDocument/2006/relationships/hyperlink" Target="http://link.springer.com/article/10.1007/s11481-017-9726-9#CR69" TargetMode="External"/><Relationship Id="rId7" Type="http://schemas.openxmlformats.org/officeDocument/2006/relationships/hyperlink" Target="http://link.springer.com/article/10.1007/s11481-017-9726-9#CR93"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link.springer.com/article/10.1007/s11481-017-9726-9#CR60" TargetMode="External"/><Relationship Id="rId5" Type="http://schemas.openxmlformats.org/officeDocument/2006/relationships/hyperlink" Target="http://link.springer.com/article/10.1007/s11481-017-9726-9#CR14" TargetMode="External"/><Relationship Id="rId4" Type="http://schemas.openxmlformats.org/officeDocument/2006/relationships/hyperlink" Target="http://link.springer.com/article/10.1007/s11481-017-9726-9#CR3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1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1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12.jpeg"/><Relationship Id="rId4" Type="http://schemas.openxmlformats.org/officeDocument/2006/relationships/image" Target="../media/image1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12.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7691"/>
            <a:ext cx="12192000" cy="1641490"/>
          </a:xfrm>
        </p:spPr>
        <p:txBody>
          <a:bodyPr>
            <a:normAutofit fontScale="90000"/>
          </a:bodyPr>
          <a:lstStyle/>
          <a:p>
            <a:pPr algn="ctr"/>
            <a:r>
              <a:rPr lang="en-US" sz="8000" dirty="0" smtClean="0"/>
              <a:t>Never Mix, Never Worry: </a:t>
            </a:r>
            <a:br>
              <a:rPr lang="en-US" sz="8000" dirty="0" smtClean="0"/>
            </a:br>
            <a:r>
              <a:rPr lang="en-US" sz="6000" dirty="0" smtClean="0"/>
              <a:t>What </a:t>
            </a:r>
            <a:r>
              <a:rPr lang="en-US" sz="6000" dirty="0" smtClean="0"/>
              <a:t>Clinicians Need </a:t>
            </a:r>
            <a:r>
              <a:rPr lang="en-US" sz="6000" dirty="0" smtClean="0"/>
              <a:t>to Know </a:t>
            </a:r>
            <a:r>
              <a:rPr lang="en-US" sz="6000" dirty="0" smtClean="0"/>
              <a:t>about </a:t>
            </a:r>
            <a:r>
              <a:rPr lang="en-US" sz="6000" dirty="0" smtClean="0"/>
              <a:t/>
            </a:r>
            <a:br>
              <a:rPr lang="en-US" sz="6000" dirty="0" smtClean="0"/>
            </a:br>
            <a:r>
              <a:rPr lang="en-US" sz="6000" dirty="0" smtClean="0"/>
              <a:t>HIV and Psychotropics</a:t>
            </a:r>
            <a:endParaRPr lang="en-US" sz="6000" dirty="0"/>
          </a:p>
        </p:txBody>
      </p:sp>
      <p:sp>
        <p:nvSpPr>
          <p:cNvPr id="3" name="Rectangle 3"/>
          <p:cNvSpPr>
            <a:spLocks noGrp="1"/>
          </p:cNvSpPr>
          <p:nvPr>
            <p:ph type="subTitle" idx="1"/>
          </p:nvPr>
        </p:nvSpPr>
        <p:spPr>
          <a:xfrm>
            <a:off x="2102426" y="3406843"/>
            <a:ext cx="9144000" cy="1676400"/>
          </a:xfrm>
        </p:spPr>
        <p:txBody>
          <a:bodyPr>
            <a:normAutofit/>
          </a:bodyPr>
          <a:lstStyle/>
          <a:p>
            <a:r>
              <a:rPr lang="en-US" altLang="en-US" sz="2800" dirty="0">
                <a:solidFill>
                  <a:schemeClr val="accent5"/>
                </a:solidFill>
              </a:rPr>
              <a:t>TRAINER’S NAME</a:t>
            </a:r>
          </a:p>
          <a:p>
            <a:r>
              <a:rPr lang="en-US" altLang="en-US" sz="2800" dirty="0">
                <a:solidFill>
                  <a:schemeClr val="accent5"/>
                </a:solidFill>
              </a:rPr>
              <a:t>TRAINING DATE</a:t>
            </a:r>
          </a:p>
          <a:p>
            <a:r>
              <a:rPr lang="en-US" altLang="en-US" sz="2800" dirty="0">
                <a:solidFill>
                  <a:schemeClr val="accent5"/>
                </a:solidFill>
              </a:rPr>
              <a:t>TRAINING LOCATION</a:t>
            </a:r>
          </a:p>
        </p:txBody>
      </p:sp>
      <p:pic>
        <p:nvPicPr>
          <p:cNvPr id="4" name="Picture 10" descr="NudeP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D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4708" y="6117077"/>
            <a:ext cx="1752600" cy="664723"/>
          </a:xfrm>
          <a:prstGeom prst="rect">
            <a:avLst/>
          </a:prstGeom>
          <a:solidFill>
            <a:schemeClr val="tx1">
              <a:lumMod val="95000"/>
            </a:schemeClr>
          </a:solidFill>
        </p:spPr>
      </p:pic>
      <p:grpSp>
        <p:nvGrpSpPr>
          <p:cNvPr id="13" name="Group 12"/>
          <p:cNvGrpSpPr/>
          <p:nvPr/>
        </p:nvGrpSpPr>
        <p:grpSpPr>
          <a:xfrm>
            <a:off x="962305" y="3207025"/>
            <a:ext cx="6075509" cy="2005319"/>
            <a:chOff x="723766" y="3246781"/>
            <a:chExt cx="6075509" cy="2005319"/>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766" y="3246781"/>
              <a:ext cx="3047439" cy="2005319"/>
            </a:xfrm>
            <a:prstGeom prst="rect">
              <a:avLst/>
            </a:prstGeom>
            <a:ln w="22225">
              <a:solidFill>
                <a:schemeClr val="tx1"/>
              </a:solidFill>
            </a:ln>
            <a:effectLst>
              <a:softEdge rad="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4581" y="3246784"/>
              <a:ext cx="3004694" cy="2002536"/>
            </a:xfrm>
            <a:prstGeom prst="rect">
              <a:avLst/>
            </a:prstGeom>
            <a:ln w="22225">
              <a:solidFill>
                <a:schemeClr val="tx1"/>
              </a:solidFill>
            </a:ln>
          </p:spPr>
        </p:pic>
      </p:grpSp>
    </p:spTree>
    <p:extLst>
      <p:ext uri="{BB962C8B-B14F-4D97-AF65-F5344CB8AC3E}">
        <p14:creationId xmlns:p14="http://schemas.microsoft.com/office/powerpoint/2010/main" val="347219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1752600" y="304800"/>
            <a:ext cx="8915400" cy="1066800"/>
          </a:xfrm>
        </p:spPr>
        <p:txBody>
          <a:bodyPr>
            <a:normAutofit fontScale="90000"/>
          </a:bodyPr>
          <a:lstStyle/>
          <a:p>
            <a:r>
              <a:rPr lang="en-US" altLang="en-US" dirty="0"/>
              <a:t>Educational Objectives </a:t>
            </a:r>
            <a:br>
              <a:rPr lang="en-US" altLang="en-US" dirty="0"/>
            </a:br>
            <a:r>
              <a:rPr lang="en-US" altLang="en-US" sz="2400" dirty="0"/>
              <a:t>At the end of this training session, participants will be able to:</a:t>
            </a:r>
          </a:p>
        </p:txBody>
      </p:sp>
      <p:sp>
        <p:nvSpPr>
          <p:cNvPr id="23554" name="Rectangle 3"/>
          <p:cNvSpPr>
            <a:spLocks noGrp="1"/>
          </p:cNvSpPr>
          <p:nvPr>
            <p:ph idx="1"/>
          </p:nvPr>
        </p:nvSpPr>
        <p:spPr>
          <a:xfrm>
            <a:off x="829056" y="1901826"/>
            <a:ext cx="9762744" cy="4346575"/>
          </a:xfrm>
        </p:spPr>
        <p:txBody>
          <a:bodyPr>
            <a:noAutofit/>
          </a:bodyPr>
          <a:lstStyle/>
          <a:p>
            <a:pPr marL="533400" indent="-533400">
              <a:spcAft>
                <a:spcPct val="100000"/>
              </a:spcAft>
              <a:buClr>
                <a:schemeClr val="tx2">
                  <a:lumMod val="60000"/>
                  <a:lumOff val="40000"/>
                </a:schemeClr>
              </a:buClr>
              <a:buFont typeface="Arial" panose="020B0604020202020204" pitchFamily="34" charset="0"/>
              <a:buAutoNum type="arabicPeriod"/>
            </a:pPr>
            <a:r>
              <a:rPr lang="en-US" altLang="en-US" sz="2400" dirty="0" smtClean="0"/>
              <a:t>Describe the epidemiology, neurobiology, and mechanism of action of psychotropic medication use. </a:t>
            </a:r>
          </a:p>
          <a:p>
            <a:pPr marL="533400" indent="-533400">
              <a:spcAft>
                <a:spcPct val="100000"/>
              </a:spcAft>
              <a:buClr>
                <a:schemeClr val="tx2">
                  <a:lumMod val="60000"/>
                  <a:lumOff val="40000"/>
                </a:schemeClr>
              </a:buClr>
              <a:buFont typeface="Arial" panose="020B0604020202020204" pitchFamily="34" charset="0"/>
              <a:buAutoNum type="arabicPeriod"/>
            </a:pPr>
            <a:r>
              <a:rPr lang="en-US" altLang="en-US" sz="2400" dirty="0" smtClean="0">
                <a:solidFill>
                  <a:schemeClr val="accent5"/>
                </a:solidFill>
              </a:rPr>
              <a:t>Identify at least two (2) psychotropics</a:t>
            </a:r>
            <a:r>
              <a:rPr lang="en-US" altLang="en-US" sz="2400" dirty="0">
                <a:solidFill>
                  <a:schemeClr val="accent5"/>
                </a:solidFill>
              </a:rPr>
              <a:t> </a:t>
            </a:r>
            <a:r>
              <a:rPr lang="en-US" altLang="en-US" sz="2400" dirty="0" smtClean="0">
                <a:solidFill>
                  <a:schemeClr val="accent5"/>
                </a:solidFill>
              </a:rPr>
              <a:t>and the corresponding mental health diagnosis they are used to treat.</a:t>
            </a:r>
          </a:p>
          <a:p>
            <a:pPr marL="533400" indent="-533400">
              <a:spcAft>
                <a:spcPct val="100000"/>
              </a:spcAft>
              <a:buClr>
                <a:schemeClr val="tx2">
                  <a:lumMod val="60000"/>
                  <a:lumOff val="40000"/>
                </a:schemeClr>
              </a:buClr>
              <a:buFont typeface="Arial" panose="020B0604020202020204" pitchFamily="34" charset="0"/>
              <a:buAutoNum type="arabicPeriod"/>
            </a:pPr>
            <a:r>
              <a:rPr lang="en-US" altLang="en-US" sz="2400" dirty="0" smtClean="0">
                <a:solidFill>
                  <a:schemeClr val="tx1"/>
                </a:solidFill>
              </a:rPr>
              <a:t>Discuss at least three treatment interventions to avoid drug-drug interactions and/or enhance medication use as directed.</a:t>
            </a:r>
          </a:p>
          <a:p>
            <a:pPr marL="533400" indent="-533400">
              <a:spcAft>
                <a:spcPct val="100000"/>
              </a:spcAft>
              <a:buClr>
                <a:schemeClr val="tx2">
                  <a:lumMod val="60000"/>
                  <a:lumOff val="40000"/>
                </a:schemeClr>
              </a:buClr>
              <a:buFont typeface="Arial" panose="020B0604020202020204" pitchFamily="34" charset="0"/>
              <a:buAutoNum type="arabicPeriod"/>
            </a:pPr>
            <a:r>
              <a:rPr lang="en-US" altLang="en-US" sz="2400" dirty="0" smtClean="0">
                <a:solidFill>
                  <a:schemeClr val="accent5"/>
                </a:solidFill>
              </a:rPr>
              <a:t>Describe two medication side effects that could be misdiagnosed as a symptom of HIV or a mental health disorder. </a:t>
            </a:r>
            <a:endParaRPr lang="en-US" altLang="en-US" sz="2400" dirty="0">
              <a:solidFill>
                <a:schemeClr val="accent5"/>
              </a:solidFill>
            </a:endParaRPr>
          </a:p>
        </p:txBody>
      </p:sp>
      <p:sp>
        <p:nvSpPr>
          <p:cNvPr id="4" name="Slide Number Placeholder 2"/>
          <p:cNvSpPr>
            <a:spLocks noGrp="1"/>
          </p:cNvSpPr>
          <p:nvPr>
            <p:ph type="sldNum" sz="quarter" idx="12"/>
          </p:nvPr>
        </p:nvSpPr>
        <p:spPr>
          <a:xfrm>
            <a:off x="8534400" y="6361330"/>
            <a:ext cx="2057400" cy="365125"/>
          </a:xfrm>
        </p:spPr>
        <p:txBody>
          <a:bodyPr/>
          <a:lstStyle/>
          <a:p>
            <a:r>
              <a:rPr lang="en-US" altLang="en-US" dirty="0"/>
              <a:t>10</a:t>
            </a:r>
          </a:p>
        </p:txBody>
      </p:sp>
    </p:spTree>
    <p:custDataLst>
      <p:tags r:id="rId1"/>
    </p:custDataLst>
    <p:extLst>
      <p:ext uri="{BB962C8B-B14F-4D97-AF65-F5344CB8AC3E}">
        <p14:creationId xmlns:p14="http://schemas.microsoft.com/office/powerpoint/2010/main" val="508704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dissolve">
                                      <p:cBhvr>
                                        <p:cTn id="7" dur="500"/>
                                        <p:tgtEl>
                                          <p:spTgt spid="2355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dissolve">
                                      <p:cBhvr>
                                        <p:cTn id="11" dur="500"/>
                                        <p:tgtEl>
                                          <p:spTgt spid="23554">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dissolve">
                                      <p:cBhvr>
                                        <p:cTn id="15" dur="500"/>
                                        <p:tgtEl>
                                          <p:spTgt spid="23554">
                                            <p:txEl>
                                              <p:pRg st="2" end="2"/>
                                            </p:txEl>
                                          </p:spTgt>
                                        </p:tgtEl>
                                      </p:cBhvr>
                                    </p:animEffect>
                                  </p:childTnLst>
                                </p:cTn>
                              </p:par>
                            </p:childTnLst>
                          </p:cTn>
                        </p:par>
                        <p:par>
                          <p:cTn id="16" fill="hold">
                            <p:stCondLst>
                              <p:cond delay="2000"/>
                            </p:stCondLst>
                            <p:childTnLst>
                              <p:par>
                                <p:cTn id="17" presetID="9" presetClass="entr" presetSubtype="0" fill="hold" grpId="0" nodeType="afterEffect">
                                  <p:stCondLst>
                                    <p:cond delay="1000"/>
                                  </p:stCondLst>
                                  <p:childTnLst>
                                    <p:set>
                                      <p:cBhvr>
                                        <p:cTn id="18" dur="1" fill="hold">
                                          <p:stCondLst>
                                            <p:cond delay="0"/>
                                          </p:stCondLst>
                                        </p:cTn>
                                        <p:tgtEl>
                                          <p:spTgt spid="23554">
                                            <p:txEl>
                                              <p:pRg st="3" end="3"/>
                                            </p:txEl>
                                          </p:spTgt>
                                        </p:tgtEl>
                                        <p:attrNameLst>
                                          <p:attrName>style.visibility</p:attrName>
                                        </p:attrNameLst>
                                      </p:cBhvr>
                                      <p:to>
                                        <p:strVal val="visible"/>
                                      </p:to>
                                    </p:set>
                                    <p:animEffect transition="in" filter="dissolve">
                                      <p:cBhvr>
                                        <p:cTn id="19"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idx="1"/>
          </p:nvPr>
        </p:nvSpPr>
        <p:spPr/>
        <p:txBody>
          <a:bodyPr/>
          <a:lstStyle/>
          <a:p>
            <a:pPr>
              <a:buNone/>
            </a:pPr>
            <a:r>
              <a:rPr lang="en-US" sz="3200" dirty="0" smtClean="0"/>
              <a:t>Comorbid Conditions:</a:t>
            </a:r>
          </a:p>
          <a:p>
            <a:pPr lvl="1"/>
            <a:r>
              <a:rPr lang="en-US" sz="2800" dirty="0" smtClean="0"/>
              <a:t>HIV/AIDS Diagnoses</a:t>
            </a:r>
          </a:p>
          <a:p>
            <a:pPr lvl="1"/>
            <a:r>
              <a:rPr lang="en-US" sz="2800" dirty="0" smtClean="0"/>
              <a:t>Mental Health Diagnosis</a:t>
            </a:r>
          </a:p>
          <a:p>
            <a:pPr lvl="1"/>
            <a:r>
              <a:rPr lang="en-US" sz="2800" dirty="0" smtClean="0"/>
              <a:t>Substance Abuse Issues</a:t>
            </a:r>
          </a:p>
          <a:p>
            <a:endParaRPr lang="en-US" dirty="0"/>
          </a:p>
          <a:p>
            <a:r>
              <a:rPr lang="en-US" dirty="0" smtClean="0"/>
              <a:t>Among HIV-positive patients, nearly 50% screened positive for a MH disorder, nearly 40% for illicit drug use (other than marijuana), and more than 12% were drug dependent.</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1228946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a:t>
            </a:r>
            <a:endParaRPr lang="en-US" dirty="0"/>
          </a:p>
        </p:txBody>
      </p:sp>
      <p:sp>
        <p:nvSpPr>
          <p:cNvPr id="3" name="Content Placeholder 2"/>
          <p:cNvSpPr>
            <a:spLocks noGrp="1"/>
          </p:cNvSpPr>
          <p:nvPr>
            <p:ph idx="1"/>
          </p:nvPr>
        </p:nvSpPr>
        <p:spPr/>
        <p:txBody>
          <a:bodyPr>
            <a:normAutofit/>
          </a:bodyPr>
          <a:lstStyle/>
          <a:p>
            <a:pPr>
              <a:spcBef>
                <a:spcPts val="2500"/>
              </a:spcBef>
            </a:pPr>
            <a:r>
              <a:rPr lang="en-US" dirty="0" smtClean="0"/>
              <a:t>Proportion of HIV+ screened positive for Major Depression was </a:t>
            </a:r>
            <a:r>
              <a:rPr lang="en-US" dirty="0" smtClean="0">
                <a:solidFill>
                  <a:schemeClr val="accent5"/>
                </a:solidFill>
              </a:rPr>
              <a:t>5 times greater </a:t>
            </a:r>
            <a:r>
              <a:rPr lang="en-US" dirty="0" smtClean="0"/>
              <a:t>than in general population &amp; higher for women</a:t>
            </a:r>
          </a:p>
          <a:p>
            <a:pPr>
              <a:spcBef>
                <a:spcPts val="2500"/>
              </a:spcBef>
            </a:pPr>
            <a:r>
              <a:rPr lang="en-US" dirty="0" smtClean="0">
                <a:solidFill>
                  <a:schemeClr val="tx1"/>
                </a:solidFill>
              </a:rPr>
              <a:t>Up to </a:t>
            </a:r>
            <a:r>
              <a:rPr lang="en-US" dirty="0" smtClean="0">
                <a:solidFill>
                  <a:schemeClr val="accent5"/>
                </a:solidFill>
              </a:rPr>
              <a:t>72% of PLWH </a:t>
            </a:r>
            <a:r>
              <a:rPr lang="en-US" dirty="0" smtClean="0"/>
              <a:t>had depressive symptoms in last year</a:t>
            </a:r>
          </a:p>
          <a:p>
            <a:pPr>
              <a:spcBef>
                <a:spcPts val="2500"/>
              </a:spcBef>
            </a:pPr>
            <a:r>
              <a:rPr lang="en-US" dirty="0" smtClean="0"/>
              <a:t>Depression is the most common MH reaction to chronic illness based on </a:t>
            </a:r>
            <a:r>
              <a:rPr lang="en-US" dirty="0" smtClean="0">
                <a:solidFill>
                  <a:schemeClr val="accent5"/>
                </a:solidFill>
              </a:rPr>
              <a:t>hopelessness &amp; perceived lack of control</a:t>
            </a:r>
          </a:p>
          <a:p>
            <a:pPr>
              <a:spcBef>
                <a:spcPts val="2500"/>
              </a:spcBef>
            </a:pPr>
            <a:r>
              <a:rPr lang="en-US" dirty="0" smtClean="0"/>
              <a:t>Depression </a:t>
            </a:r>
            <a:r>
              <a:rPr lang="en-US" dirty="0"/>
              <a:t>a</a:t>
            </a:r>
            <a:r>
              <a:rPr lang="en-US" dirty="0" smtClean="0"/>
              <a:t>ffects treatment adherence and leads to </a:t>
            </a:r>
            <a:r>
              <a:rPr lang="en-US" dirty="0" smtClean="0">
                <a:solidFill>
                  <a:schemeClr val="accent5"/>
                </a:solidFill>
              </a:rPr>
              <a:t>social isolation, poor diet, vocational impairment, and reduced exercise</a:t>
            </a:r>
            <a:endParaRPr lang="en-US" dirty="0">
              <a:solidFill>
                <a:schemeClr val="accent5"/>
              </a:solidFill>
            </a:endParaRP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1511708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Prevalence of Depression</a:t>
            </a:r>
            <a:endParaRPr lang="en-US" dirty="0"/>
          </a:p>
        </p:txBody>
      </p:sp>
      <p:sp>
        <p:nvSpPr>
          <p:cNvPr id="3" name="Content Placeholder 2"/>
          <p:cNvSpPr>
            <a:spLocks noGrp="1"/>
          </p:cNvSpPr>
          <p:nvPr>
            <p:ph idx="1"/>
          </p:nvPr>
        </p:nvSpPr>
        <p:spPr/>
        <p:txBody>
          <a:bodyPr>
            <a:noAutofit/>
          </a:bodyPr>
          <a:lstStyle/>
          <a:p>
            <a:r>
              <a:rPr lang="en-US" dirty="0" smtClean="0"/>
              <a:t>A recent review article found rates of depression among PLWH ranging from 7.2% to 71.9% and rates of anxiety from 4.5% to 82.3% (</a:t>
            </a:r>
            <a:r>
              <a:rPr lang="en-US" dirty="0" err="1" smtClean="0"/>
              <a:t>Chaudhury</a:t>
            </a:r>
            <a:r>
              <a:rPr lang="en-US" dirty="0" smtClean="0"/>
              <a:t>, </a:t>
            </a:r>
            <a:r>
              <a:rPr lang="en-US" dirty="0" err="1" smtClean="0"/>
              <a:t>Bakhla</a:t>
            </a:r>
            <a:r>
              <a:rPr lang="en-US" dirty="0" smtClean="0"/>
              <a:t>, &amp; Saini, 2016)</a:t>
            </a:r>
          </a:p>
          <a:p>
            <a:endParaRPr lang="en-US" dirty="0" smtClean="0"/>
          </a:p>
          <a:p>
            <a:r>
              <a:rPr lang="en-US" dirty="0" smtClean="0"/>
              <a:t>Predictors of depression include general stress, dissatisfaction with life situation, poor health, belief that all aspects of life are affected by HIV, ART, non-adherence to medications, history of alcohol abuse, and history of psychiatric treatment </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9712607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Dx for Depression</a:t>
            </a:r>
            <a:endParaRPr lang="en-US" dirty="0"/>
          </a:p>
        </p:txBody>
      </p:sp>
      <p:sp>
        <p:nvSpPr>
          <p:cNvPr id="3" name="Content Placeholder 2"/>
          <p:cNvSpPr>
            <a:spLocks noGrp="1"/>
          </p:cNvSpPr>
          <p:nvPr>
            <p:ph idx="1"/>
          </p:nvPr>
        </p:nvSpPr>
        <p:spPr/>
        <p:txBody>
          <a:bodyPr>
            <a:normAutofit/>
          </a:bodyPr>
          <a:lstStyle/>
          <a:p>
            <a:r>
              <a:rPr lang="en-US" dirty="0" smtClean="0"/>
              <a:t>“HIV-related conditions which can cause depressive symptoms include CNS disorders such as toxoplasmosis, cryptococcal meningitis, and lymphoma.  Male HIV clients with low serum testosterone levels have been found to have significant rates of depressive symptoms.”</a:t>
            </a:r>
          </a:p>
          <a:p>
            <a:endParaRPr lang="en-US" dirty="0" smtClean="0"/>
          </a:p>
          <a:p>
            <a:r>
              <a:rPr lang="en-US" dirty="0" smtClean="0"/>
              <a:t>So a thorough medical exam to R/O these disorders is crucial before deciding to diagnose with a depressive syndrome.</a:t>
            </a:r>
            <a:endParaRPr lang="en-US" dirty="0"/>
          </a:p>
        </p:txBody>
      </p:sp>
      <p:sp>
        <p:nvSpPr>
          <p:cNvPr id="4" name="TextBox 3"/>
          <p:cNvSpPr txBox="1"/>
          <p:nvPr/>
        </p:nvSpPr>
        <p:spPr>
          <a:xfrm>
            <a:off x="131135" y="6442777"/>
            <a:ext cx="5964865" cy="615553"/>
          </a:xfrm>
          <a:prstGeom prst="rect">
            <a:avLst/>
          </a:prstGeom>
          <a:noFill/>
        </p:spPr>
        <p:txBody>
          <a:bodyPr wrap="square" rtlCol="0">
            <a:spAutoFit/>
          </a:bodyPr>
          <a:lstStyle/>
          <a:p>
            <a:r>
              <a:rPr lang="en-US" sz="1600" dirty="0" smtClean="0"/>
              <a:t>SOURCE: </a:t>
            </a:r>
            <a:r>
              <a:rPr lang="en-US" sz="1600" dirty="0"/>
              <a:t>A.P.A.  H.O.P.E.  (2010)  Training Module 3, p. 40</a:t>
            </a:r>
          </a:p>
          <a:p>
            <a:endParaRPr lang="en-US"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946240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Differential Dx for Depression</a:t>
            </a:r>
            <a:endParaRPr lang="en-US" dirty="0"/>
          </a:p>
        </p:txBody>
      </p:sp>
      <p:sp>
        <p:nvSpPr>
          <p:cNvPr id="3" name="Content Placeholder 2"/>
          <p:cNvSpPr>
            <a:spLocks noGrp="1"/>
          </p:cNvSpPr>
          <p:nvPr>
            <p:ph idx="1"/>
          </p:nvPr>
        </p:nvSpPr>
        <p:spPr>
          <a:xfrm>
            <a:off x="1120000" y="1825625"/>
            <a:ext cx="9725209" cy="4351338"/>
          </a:xfrm>
        </p:spPr>
        <p:txBody>
          <a:bodyPr>
            <a:normAutofit/>
          </a:bodyPr>
          <a:lstStyle/>
          <a:p>
            <a:pPr>
              <a:spcBef>
                <a:spcPts val="2500"/>
              </a:spcBef>
            </a:pPr>
            <a:r>
              <a:rPr lang="en-US" dirty="0" smtClean="0"/>
              <a:t>Distinguish from cognitive impairment:  more sadness &amp; negative thoughts vs. disorientation or memory loss</a:t>
            </a:r>
          </a:p>
          <a:p>
            <a:pPr>
              <a:spcBef>
                <a:spcPts val="2500"/>
              </a:spcBef>
            </a:pPr>
            <a:r>
              <a:rPr lang="en-US" dirty="0" smtClean="0"/>
              <a:t>Distinguish from alcohol or stimulant abuse (or possibly opiate withdrawal):  a month of sobriety in which patient continues to exhibit depressive symptoms</a:t>
            </a:r>
          </a:p>
          <a:p>
            <a:pPr>
              <a:spcBef>
                <a:spcPts val="2500"/>
              </a:spcBef>
            </a:pPr>
            <a:r>
              <a:rPr lang="en-US" dirty="0" err="1" smtClean="0"/>
              <a:t>Efavirenz</a:t>
            </a:r>
            <a:r>
              <a:rPr lang="en-US" dirty="0" smtClean="0"/>
              <a:t> (</a:t>
            </a:r>
            <a:r>
              <a:rPr lang="en-US" dirty="0" err="1" smtClean="0"/>
              <a:t>Sustiva</a:t>
            </a:r>
            <a:r>
              <a:rPr lang="en-US" dirty="0" smtClean="0"/>
              <a:t>), interferon, clonidine, steroids, etc. can all mimic major depression</a:t>
            </a:r>
          </a:p>
          <a:p>
            <a:pPr>
              <a:spcBef>
                <a:spcPts val="2500"/>
              </a:spcBef>
            </a:pPr>
            <a:r>
              <a:rPr lang="en-US" dirty="0" smtClean="0"/>
              <a:t>Take a thorough drug history</a:t>
            </a:r>
          </a:p>
        </p:txBody>
      </p:sp>
      <p:sp>
        <p:nvSpPr>
          <p:cNvPr id="4" name="TextBox 3"/>
          <p:cNvSpPr txBox="1"/>
          <p:nvPr/>
        </p:nvSpPr>
        <p:spPr>
          <a:xfrm>
            <a:off x="140677" y="6365631"/>
            <a:ext cx="4994031" cy="338554"/>
          </a:xfrm>
          <a:prstGeom prst="rect">
            <a:avLst/>
          </a:prstGeom>
          <a:noFill/>
        </p:spPr>
        <p:txBody>
          <a:bodyPr wrap="square" rtlCol="0">
            <a:spAutoFit/>
          </a:bodyPr>
          <a:lstStyle/>
          <a:p>
            <a:r>
              <a:rPr lang="en-US" sz="1600" dirty="0" smtClean="0"/>
              <a:t>SOURCE: </a:t>
            </a:r>
            <a:r>
              <a:rPr lang="en-US" sz="1600" dirty="0" err="1" smtClean="0"/>
              <a:t>Gaida</a:t>
            </a:r>
            <a:r>
              <a:rPr lang="en-US" sz="1600" dirty="0" smtClean="0"/>
              <a:t>, </a:t>
            </a:r>
            <a:r>
              <a:rPr lang="en-US" sz="1600" dirty="0" err="1" smtClean="0"/>
              <a:t>Truter</a:t>
            </a:r>
            <a:r>
              <a:rPr lang="en-US" sz="1600" dirty="0" smtClean="0"/>
              <a:t>, </a:t>
            </a:r>
            <a:r>
              <a:rPr lang="en-US" sz="1600" dirty="0" err="1" smtClean="0"/>
              <a:t>Grobler</a:t>
            </a:r>
            <a:r>
              <a:rPr lang="en-US" sz="1600" dirty="0" smtClean="0"/>
              <a:t>, </a:t>
            </a:r>
            <a:r>
              <a:rPr lang="en-US" sz="1600" dirty="0" err="1" smtClean="0"/>
              <a:t>Kotze</a:t>
            </a:r>
            <a:r>
              <a:rPr lang="en-US" sz="1600" dirty="0" smtClean="0"/>
              <a:t> &amp; Godman, 2016</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92877003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Differential </a:t>
            </a:r>
            <a:r>
              <a:rPr lang="en-US" dirty="0" err="1" smtClean="0"/>
              <a:t>Dx</a:t>
            </a:r>
            <a:r>
              <a:rPr lang="en-US" dirty="0" smtClean="0"/>
              <a:t> for Depression</a:t>
            </a:r>
            <a:endParaRPr lang="en-US" dirty="0"/>
          </a:p>
        </p:txBody>
      </p:sp>
      <p:sp>
        <p:nvSpPr>
          <p:cNvPr id="3" name="Content Placeholder 2"/>
          <p:cNvSpPr>
            <a:spLocks noGrp="1"/>
          </p:cNvSpPr>
          <p:nvPr>
            <p:ph idx="1"/>
          </p:nvPr>
        </p:nvSpPr>
        <p:spPr/>
        <p:txBody>
          <a:bodyPr/>
          <a:lstStyle/>
          <a:p>
            <a:r>
              <a:rPr lang="en-US" dirty="0" err="1" smtClean="0"/>
              <a:t>Efavirenz</a:t>
            </a:r>
            <a:r>
              <a:rPr lang="en-US" dirty="0" smtClean="0"/>
              <a:t> (</a:t>
            </a:r>
            <a:r>
              <a:rPr lang="en-US" dirty="0" err="1" smtClean="0"/>
              <a:t>Sustiva</a:t>
            </a:r>
            <a:r>
              <a:rPr lang="en-US" dirty="0" smtClean="0"/>
              <a:t>) </a:t>
            </a:r>
            <a:r>
              <a:rPr lang="en-US" dirty="0"/>
              <a:t>has been noted to cause neuropsychiatric side effects in up to 50% of </a:t>
            </a:r>
            <a:r>
              <a:rPr lang="en-US" dirty="0" smtClean="0"/>
              <a:t>users</a:t>
            </a:r>
            <a:endParaRPr lang="en-US" dirty="0"/>
          </a:p>
          <a:p>
            <a:endParaRPr lang="en-US" dirty="0" smtClean="0"/>
          </a:p>
          <a:p>
            <a:r>
              <a:rPr lang="en-US" dirty="0" err="1" smtClean="0"/>
              <a:t>Efavirenz</a:t>
            </a:r>
            <a:r>
              <a:rPr lang="en-US" dirty="0" smtClean="0"/>
              <a:t> (</a:t>
            </a:r>
            <a:r>
              <a:rPr lang="en-US" dirty="0" err="1" smtClean="0"/>
              <a:t>Sustiva</a:t>
            </a:r>
            <a:r>
              <a:rPr lang="en-US" dirty="0" smtClean="0"/>
              <a:t>) causes behavioral symptoms of both depression and anxiety in rats, accompanied by altered monoamine concentrations and levels of GABA and glutamate (</a:t>
            </a:r>
            <a:r>
              <a:rPr lang="en-US" dirty="0" err="1" smtClean="0"/>
              <a:t>Cavalcante</a:t>
            </a:r>
            <a:r>
              <a:rPr lang="en-US" dirty="0" smtClean="0"/>
              <a:t>, 2017) </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527303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 of Treating Depression </a:t>
            </a:r>
            <a:br>
              <a:rPr lang="en-US" dirty="0" smtClean="0"/>
            </a:br>
            <a:r>
              <a:rPr lang="en-US" dirty="0" smtClean="0"/>
              <a:t>in HIV-seropositive Individuals </a:t>
            </a:r>
            <a:endParaRPr lang="en-US" dirty="0"/>
          </a:p>
        </p:txBody>
      </p:sp>
      <p:sp>
        <p:nvSpPr>
          <p:cNvPr id="3" name="Content Placeholder 2"/>
          <p:cNvSpPr>
            <a:spLocks noGrp="1"/>
          </p:cNvSpPr>
          <p:nvPr>
            <p:ph idx="1"/>
          </p:nvPr>
        </p:nvSpPr>
        <p:spPr>
          <a:xfrm>
            <a:off x="1120000" y="1825624"/>
            <a:ext cx="9874065" cy="4681501"/>
          </a:xfrm>
        </p:spPr>
        <p:txBody>
          <a:bodyPr>
            <a:normAutofit/>
          </a:bodyPr>
          <a:lstStyle/>
          <a:p>
            <a:r>
              <a:rPr lang="en-US" dirty="0" smtClean="0"/>
              <a:t>In one multisite study of individuals in HIV primary care, </a:t>
            </a:r>
            <a:r>
              <a:rPr lang="en-US" dirty="0" smtClean="0">
                <a:solidFill>
                  <a:schemeClr val="accent5"/>
                </a:solidFill>
              </a:rPr>
              <a:t>nearly 40% </a:t>
            </a:r>
            <a:r>
              <a:rPr lang="en-US" dirty="0" smtClean="0"/>
              <a:t>had PHQ-9 scores indicating depression or were already taking antidepressants (Cholera et al., 2017) </a:t>
            </a:r>
          </a:p>
          <a:p>
            <a:r>
              <a:rPr lang="en-US" dirty="0" smtClean="0"/>
              <a:t>Of those, approximately </a:t>
            </a:r>
            <a:r>
              <a:rPr lang="en-US" dirty="0" smtClean="0">
                <a:solidFill>
                  <a:schemeClr val="accent5"/>
                </a:solidFill>
              </a:rPr>
              <a:t>60% were receiving antidepressants </a:t>
            </a:r>
            <a:r>
              <a:rPr lang="en-US" dirty="0" smtClean="0"/>
              <a:t>and only </a:t>
            </a:r>
            <a:r>
              <a:rPr lang="en-US" dirty="0" smtClean="0">
                <a:solidFill>
                  <a:schemeClr val="accent5"/>
                </a:solidFill>
              </a:rPr>
              <a:t>36% of those had fully resolved symptoms</a:t>
            </a:r>
          </a:p>
          <a:p>
            <a:r>
              <a:rPr lang="en-US" dirty="0" smtClean="0"/>
              <a:t>Of individuals with persistent depressive symptoms, only </a:t>
            </a:r>
            <a:r>
              <a:rPr lang="en-US" b="1" dirty="0" smtClean="0">
                <a:solidFill>
                  <a:schemeClr val="accent5"/>
                </a:solidFill>
              </a:rPr>
              <a:t>1 in 4 received a dose adjustment </a:t>
            </a:r>
          </a:p>
          <a:p>
            <a:pPr lvl="1"/>
            <a:r>
              <a:rPr lang="en-US" dirty="0" smtClean="0"/>
              <a:t>indicates that HIV primary care providers may be comfortable </a:t>
            </a:r>
            <a:r>
              <a:rPr lang="en-US" dirty="0" smtClean="0">
                <a:solidFill>
                  <a:schemeClr val="accent5"/>
                </a:solidFill>
              </a:rPr>
              <a:t>starting a patient</a:t>
            </a:r>
            <a:r>
              <a:rPr lang="en-US" dirty="0" smtClean="0"/>
              <a:t> on antidepressants but </a:t>
            </a:r>
            <a:r>
              <a:rPr lang="en-US" b="1" dirty="0" smtClean="0">
                <a:solidFill>
                  <a:schemeClr val="accent5"/>
                </a:solidFill>
              </a:rPr>
              <a:t>not with ongoing management </a:t>
            </a:r>
          </a:p>
          <a:p>
            <a:r>
              <a:rPr lang="en-US" dirty="0" smtClean="0"/>
              <a:t>Highlights importance of referring patients to psychiatrists with experience treating HIV and co-occurring conditions </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28367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par>
                                <p:cTn id="14" presetID="3" presetClass="emph" presetSubtype="2" fill="hold" nodeType="withEffect">
                                  <p:stCondLst>
                                    <p:cond delay="0"/>
                                  </p:stCondLst>
                                  <p:childTnLst>
                                    <p:animClr clrSpc="rgb" dir="cw">
                                      <p:cBhvr override="childStyle">
                                        <p:cTn id="15" dur="1000" fill="hold"/>
                                        <p:tgtEl>
                                          <p:spTgt spid="3">
                                            <p:txEl>
                                              <p:pRg st="0" end="0"/>
                                            </p:txEl>
                                          </p:spTgt>
                                        </p:tgtEl>
                                        <p:attrNameLst>
                                          <p:attrName>style.color</p:attrName>
                                        </p:attrNameLst>
                                      </p:cBhvr>
                                      <p:to>
                                        <a:srgbClr val="4D4D4D"/>
                                      </p:to>
                                    </p:animClr>
                                  </p:childTnLst>
                                </p:cTn>
                              </p:par>
                              <p:par>
                                <p:cTn id="16" presetID="3" presetClass="emph" presetSubtype="2" fill="hold" nodeType="withEffect">
                                  <p:stCondLst>
                                    <p:cond delay="0"/>
                                  </p:stCondLst>
                                  <p:childTnLst>
                                    <p:animClr clrSpc="rgb" dir="cw">
                                      <p:cBhvr override="childStyle">
                                        <p:cTn id="17" dur="1000" fill="hold"/>
                                        <p:tgtEl>
                                          <p:spTgt spid="3">
                                            <p:txEl>
                                              <p:pRg st="1" end="1"/>
                                            </p:txEl>
                                          </p:spTgt>
                                        </p:tgtEl>
                                        <p:attrNameLst>
                                          <p:attrName>style.color</p:attrName>
                                        </p:attrNameLst>
                                      </p:cBhvr>
                                      <p:to>
                                        <a:srgbClr val="4D4D4D"/>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 and Substance Misuse</a:t>
            </a:r>
            <a:endParaRPr lang="en-US" dirty="0"/>
          </a:p>
        </p:txBody>
      </p:sp>
      <p:sp>
        <p:nvSpPr>
          <p:cNvPr id="3" name="Content Placeholder 2"/>
          <p:cNvSpPr>
            <a:spLocks noGrp="1"/>
          </p:cNvSpPr>
          <p:nvPr>
            <p:ph idx="1"/>
          </p:nvPr>
        </p:nvSpPr>
        <p:spPr/>
        <p:txBody>
          <a:bodyPr>
            <a:normAutofit/>
          </a:bodyPr>
          <a:lstStyle/>
          <a:p>
            <a:r>
              <a:rPr lang="en-US" dirty="0" smtClean="0"/>
              <a:t>Depression and substance misuse are considered “</a:t>
            </a:r>
            <a:r>
              <a:rPr lang="en-US" dirty="0" err="1" smtClean="0"/>
              <a:t>syndemics</a:t>
            </a:r>
            <a:r>
              <a:rPr lang="en-US" dirty="0" smtClean="0"/>
              <a:t>” because they interact in marginalized populations to increase HIV risk behaviors and vulnerability to HIV (Stall et al., 2015)</a:t>
            </a:r>
          </a:p>
          <a:p>
            <a:endParaRPr lang="en-US" dirty="0" smtClean="0"/>
          </a:p>
          <a:p>
            <a:r>
              <a:rPr lang="en-US" dirty="0" smtClean="0"/>
              <a:t>Antidepressant treatment is just as effective in PLWH with active alcohol use disorder as it is in PLWH with no alcohol use disorder (</a:t>
            </a:r>
            <a:r>
              <a:rPr lang="en-US" dirty="0" err="1" smtClean="0"/>
              <a:t>Grelotti</a:t>
            </a:r>
            <a:r>
              <a:rPr lang="en-US" dirty="0" smtClean="0"/>
              <a:t> et al., 2017)</a:t>
            </a:r>
          </a:p>
          <a:p>
            <a:pPr lvl="1"/>
            <a:r>
              <a:rPr lang="en-US" sz="2800" dirty="0" smtClean="0"/>
              <a:t>Highlights the importance of treating depression even in the presence of active substance use </a:t>
            </a:r>
            <a:endParaRPr lang="en-US" sz="280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2176417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Disparities in Depression Treatment </a:t>
            </a:r>
            <a:endParaRPr lang="en-US" dirty="0"/>
          </a:p>
        </p:txBody>
      </p:sp>
      <p:sp>
        <p:nvSpPr>
          <p:cNvPr id="3" name="Content Placeholder 2"/>
          <p:cNvSpPr>
            <a:spLocks noGrp="1"/>
          </p:cNvSpPr>
          <p:nvPr>
            <p:ph idx="1"/>
          </p:nvPr>
        </p:nvSpPr>
        <p:spPr>
          <a:xfrm>
            <a:off x="1120000" y="1825625"/>
            <a:ext cx="6227098" cy="4351338"/>
          </a:xfrm>
        </p:spPr>
        <p:txBody>
          <a:bodyPr/>
          <a:lstStyle/>
          <a:p>
            <a:r>
              <a:rPr lang="en-US" dirty="0" smtClean="0"/>
              <a:t>Among PLWH, women are more likely to report depressive symptoms and to receive antidepressant treatment than men (</a:t>
            </a:r>
            <a:r>
              <a:rPr lang="en-US" dirty="0" err="1" smtClean="0"/>
              <a:t>Bengtson</a:t>
            </a:r>
            <a:r>
              <a:rPr lang="en-US" dirty="0" smtClean="0"/>
              <a:t> et al., 2016)</a:t>
            </a:r>
          </a:p>
          <a:p>
            <a:endParaRPr lang="en-US" dirty="0" smtClean="0"/>
          </a:p>
          <a:p>
            <a:r>
              <a:rPr lang="en-US" dirty="0" smtClean="0"/>
              <a:t>African-American and Hispanic PLWH are less likely to receive antidepressant treatment than white non-Hispanics, reflecting the same disparities found in the general population </a:t>
            </a:r>
          </a:p>
          <a:p>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2332" y="1666480"/>
            <a:ext cx="3126988" cy="4691872"/>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495173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Anxiety Disorders</a:t>
            </a:r>
            <a:endParaRPr lang="en-US" dirty="0"/>
          </a:p>
        </p:txBody>
      </p:sp>
      <p:sp>
        <p:nvSpPr>
          <p:cNvPr id="5" name="Text Placeholder 4"/>
          <p:cNvSpPr>
            <a:spLocks noGrp="1"/>
          </p:cNvSpPr>
          <p:nvPr>
            <p:ph type="body" idx="1"/>
          </p:nvPr>
        </p:nvSpPr>
        <p:spPr>
          <a:xfrm>
            <a:off x="512064" y="1985962"/>
            <a:ext cx="10843324" cy="2354389"/>
          </a:xfrm>
        </p:spPr>
        <p:txBody>
          <a:bodyPr>
            <a:normAutofit/>
          </a:bodyPr>
          <a:lstStyle/>
          <a:p>
            <a:pPr marL="342900" indent="-342900">
              <a:buFont typeface="Arial" panose="020B0604020202020204" pitchFamily="34" charset="0"/>
              <a:buChar char="•"/>
            </a:pPr>
            <a:r>
              <a:rPr lang="en-US" sz="3200" dirty="0">
                <a:solidFill>
                  <a:schemeClr val="tx1"/>
                </a:solidFill>
              </a:rPr>
              <a:t>HIV+ screened positive for anxiety disorders at a rate 8 times that of the general population.</a:t>
            </a:r>
          </a:p>
          <a:p>
            <a:pPr marL="342900" indent="-342900">
              <a:buFont typeface="Arial" panose="020B0604020202020204" pitchFamily="34" charset="0"/>
              <a:buChar char="•"/>
            </a:pPr>
            <a:r>
              <a:rPr lang="en-US" sz="3200" dirty="0">
                <a:solidFill>
                  <a:schemeClr val="tx1"/>
                </a:solidFill>
              </a:rPr>
              <a:t>Anxiety often manifests in autonomic and/or somatic symptoms that mimic medical issues:</a:t>
            </a:r>
          </a:p>
          <a:p>
            <a:endParaRPr lang="en-US" dirty="0"/>
          </a:p>
        </p:txBody>
      </p:sp>
      <p:sp>
        <p:nvSpPr>
          <p:cNvPr id="3" name="Content Placeholder 2"/>
          <p:cNvSpPr>
            <a:spLocks noGrp="1"/>
          </p:cNvSpPr>
          <p:nvPr>
            <p:ph sz="half" idx="2"/>
          </p:nvPr>
        </p:nvSpPr>
        <p:spPr>
          <a:xfrm>
            <a:off x="1729600" y="4138294"/>
            <a:ext cx="5025216" cy="2434527"/>
          </a:xfrm>
        </p:spPr>
        <p:txBody>
          <a:bodyPr>
            <a:normAutofit lnSpcReduction="10000"/>
          </a:bodyPr>
          <a:lstStyle/>
          <a:p>
            <a:r>
              <a:rPr lang="en-US" dirty="0" smtClean="0"/>
              <a:t>chest pain/palpitations</a:t>
            </a:r>
          </a:p>
          <a:p>
            <a:r>
              <a:rPr lang="en-US" dirty="0" smtClean="0"/>
              <a:t>breathing problems</a:t>
            </a:r>
          </a:p>
          <a:p>
            <a:r>
              <a:rPr lang="en-US" dirty="0" smtClean="0"/>
              <a:t>choking sensation</a:t>
            </a:r>
          </a:p>
          <a:p>
            <a:r>
              <a:rPr lang="en-US" dirty="0" smtClean="0"/>
              <a:t>muscle tension</a:t>
            </a:r>
          </a:p>
          <a:p>
            <a:r>
              <a:rPr lang="en-US" dirty="0" smtClean="0"/>
              <a:t>nausea/ vomiting</a:t>
            </a:r>
          </a:p>
        </p:txBody>
      </p:sp>
      <p:sp>
        <p:nvSpPr>
          <p:cNvPr id="7" name="Content Placeholder 6"/>
          <p:cNvSpPr>
            <a:spLocks noGrp="1"/>
          </p:cNvSpPr>
          <p:nvPr>
            <p:ph sz="quarter" idx="4"/>
          </p:nvPr>
        </p:nvSpPr>
        <p:spPr>
          <a:xfrm>
            <a:off x="6097588" y="4140007"/>
            <a:ext cx="5035548" cy="2434527"/>
          </a:xfrm>
        </p:spPr>
        <p:txBody>
          <a:bodyPr>
            <a:normAutofit lnSpcReduction="10000"/>
          </a:bodyPr>
          <a:lstStyle/>
          <a:p>
            <a:r>
              <a:rPr lang="en-US" dirty="0"/>
              <a:t>sweating </a:t>
            </a:r>
            <a:r>
              <a:rPr lang="en-US" dirty="0" smtClean="0"/>
              <a:t>profusely</a:t>
            </a:r>
          </a:p>
          <a:p>
            <a:r>
              <a:rPr lang="en-US" dirty="0" smtClean="0"/>
              <a:t>flushing/tingling sensations</a:t>
            </a:r>
          </a:p>
          <a:p>
            <a:r>
              <a:rPr lang="en-US" dirty="0"/>
              <a:t>f</a:t>
            </a:r>
            <a:r>
              <a:rPr lang="en-US" dirty="0" smtClean="0"/>
              <a:t>atigue</a:t>
            </a:r>
          </a:p>
          <a:p>
            <a:r>
              <a:rPr lang="en-US" dirty="0" smtClean="0"/>
              <a:t>headache/vertigo</a:t>
            </a:r>
          </a:p>
          <a:p>
            <a:r>
              <a:rPr lang="en-US" dirty="0" smtClean="0"/>
              <a:t>diarrhea</a:t>
            </a:r>
            <a:endParaRPr lang="en-US" dirty="0"/>
          </a:p>
          <a:p>
            <a:endParaRPr lang="en-US" dirty="0"/>
          </a:p>
        </p:txBody>
      </p:sp>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109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99025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we’ll cover</a:t>
            </a:r>
            <a:endParaRPr lang="en-US" dirty="0"/>
          </a:p>
        </p:txBody>
      </p:sp>
      <p:sp>
        <p:nvSpPr>
          <p:cNvPr id="3" name="Content Placeholder 2"/>
          <p:cNvSpPr>
            <a:spLocks noGrp="1"/>
          </p:cNvSpPr>
          <p:nvPr>
            <p:ph idx="1"/>
          </p:nvPr>
        </p:nvSpPr>
        <p:spPr>
          <a:xfrm>
            <a:off x="1120000" y="1825624"/>
            <a:ext cx="10233800" cy="4841393"/>
          </a:xfrm>
        </p:spPr>
        <p:txBody>
          <a:bodyPr>
            <a:normAutofit/>
          </a:bodyPr>
          <a:lstStyle/>
          <a:p>
            <a:r>
              <a:rPr lang="en-US" dirty="0" smtClean="0"/>
              <a:t>Psychotropics as the link in integrated treatment: recognizing the intersection of substance use, mental health, and HIV</a:t>
            </a:r>
          </a:p>
          <a:p>
            <a:r>
              <a:rPr lang="en-US" dirty="0" smtClean="0">
                <a:solidFill>
                  <a:schemeClr val="accent5"/>
                </a:solidFill>
              </a:rPr>
              <a:t>Medications used to treat mental illness:</a:t>
            </a:r>
          </a:p>
          <a:p>
            <a:endParaRPr lang="en-US" dirty="0"/>
          </a:p>
          <a:p>
            <a:pPr marL="0" indent="0">
              <a:buNone/>
            </a:pPr>
            <a:endParaRPr lang="en-US" sz="1100" dirty="0" smtClean="0"/>
          </a:p>
          <a:p>
            <a:pPr marL="0" indent="0">
              <a:buNone/>
            </a:pPr>
            <a:endParaRPr lang="en-US" sz="900" dirty="0" smtClean="0"/>
          </a:p>
          <a:p>
            <a:r>
              <a:rPr lang="en-US" dirty="0" smtClean="0"/>
              <a:t>Treatment Recommendations</a:t>
            </a:r>
          </a:p>
          <a:p>
            <a:pPr lvl="2"/>
            <a:r>
              <a:rPr lang="en-US" sz="2400" dirty="0" smtClean="0"/>
              <a:t>Assessment and identification</a:t>
            </a:r>
          </a:p>
          <a:p>
            <a:pPr lvl="2"/>
            <a:r>
              <a:rPr lang="en-US" sz="2400" dirty="0" smtClean="0"/>
              <a:t>Drug-drug interactions</a:t>
            </a:r>
          </a:p>
          <a:p>
            <a:pPr lvl="2"/>
            <a:r>
              <a:rPr lang="en-US" sz="2400" dirty="0" smtClean="0"/>
              <a:t>Treatment approaches</a:t>
            </a:r>
          </a:p>
          <a:p>
            <a:r>
              <a:rPr lang="en-US" dirty="0" smtClean="0">
                <a:solidFill>
                  <a:schemeClr val="accent5"/>
                </a:solidFill>
              </a:rPr>
              <a:t>Final tips for providers</a:t>
            </a:r>
          </a:p>
          <a:p>
            <a:pPr lvl="1"/>
            <a:endParaRPr lang="en-US" dirty="0" smtClean="0"/>
          </a:p>
          <a:p>
            <a:pPr lvl="1"/>
            <a:endParaRPr lang="en-US" dirty="0" smtClean="0"/>
          </a:p>
          <a:p>
            <a:pPr lvl="1"/>
            <a:endParaRPr lang="en-US" dirty="0" smtClean="0"/>
          </a:p>
          <a:p>
            <a:pPr lvl="1"/>
            <a:endParaRPr lang="en-US" dirty="0" smtClean="0"/>
          </a:p>
        </p:txBody>
      </p:sp>
      <p:sp>
        <p:nvSpPr>
          <p:cNvPr id="5" name="TextBox 4"/>
          <p:cNvSpPr txBox="1"/>
          <p:nvPr/>
        </p:nvSpPr>
        <p:spPr>
          <a:xfrm>
            <a:off x="1620455" y="3102014"/>
            <a:ext cx="4178461" cy="1200329"/>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solidFill>
                  <a:schemeClr val="accent5"/>
                </a:solidFill>
              </a:rPr>
              <a:t>Depression	</a:t>
            </a:r>
          </a:p>
          <a:p>
            <a:pPr marL="742950" lvl="1" indent="-285750">
              <a:buFont typeface="Arial" panose="020B0604020202020204" pitchFamily="34" charset="0"/>
              <a:buChar char="•"/>
            </a:pPr>
            <a:r>
              <a:rPr lang="en-US" sz="2400" dirty="0">
                <a:solidFill>
                  <a:schemeClr val="accent5"/>
                </a:solidFill>
              </a:rPr>
              <a:t>Anxiety</a:t>
            </a:r>
          </a:p>
          <a:p>
            <a:pPr marL="742950" lvl="1" indent="-285750">
              <a:buFont typeface="Arial" panose="020B0604020202020204" pitchFamily="34" charset="0"/>
              <a:buChar char="•"/>
            </a:pPr>
            <a:r>
              <a:rPr lang="en-US" sz="2400" dirty="0" smtClean="0">
                <a:solidFill>
                  <a:schemeClr val="accent5"/>
                </a:solidFill>
              </a:rPr>
              <a:t>PTSD</a:t>
            </a:r>
            <a:endParaRPr lang="en-US" sz="2400" dirty="0">
              <a:solidFill>
                <a:schemeClr val="accent5"/>
              </a:solidFill>
            </a:endParaRPr>
          </a:p>
        </p:txBody>
      </p:sp>
      <p:sp>
        <p:nvSpPr>
          <p:cNvPr id="6" name="TextBox 5"/>
          <p:cNvSpPr txBox="1"/>
          <p:nvPr/>
        </p:nvSpPr>
        <p:spPr>
          <a:xfrm>
            <a:off x="4203540" y="3092369"/>
            <a:ext cx="4178461" cy="1200329"/>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solidFill>
                  <a:schemeClr val="accent5"/>
                </a:solidFill>
              </a:rPr>
              <a:t>Psychosis</a:t>
            </a:r>
          </a:p>
          <a:p>
            <a:pPr marL="742950" lvl="1" indent="-285750">
              <a:buFont typeface="Arial" panose="020B0604020202020204" pitchFamily="34" charset="0"/>
              <a:buChar char="•"/>
            </a:pPr>
            <a:r>
              <a:rPr lang="en-US" sz="2400" dirty="0">
                <a:solidFill>
                  <a:schemeClr val="accent5"/>
                </a:solidFill>
              </a:rPr>
              <a:t>ADHD</a:t>
            </a:r>
          </a:p>
          <a:p>
            <a:pPr marL="742950" lvl="1" indent="-285750">
              <a:buFont typeface="Arial" panose="020B0604020202020204" pitchFamily="34" charset="0"/>
              <a:buChar char="•"/>
            </a:pPr>
            <a:r>
              <a:rPr lang="en-US" sz="2400" dirty="0" smtClean="0">
                <a:solidFill>
                  <a:schemeClr val="accent5"/>
                </a:solidFill>
              </a:rPr>
              <a:t>Bipolar</a:t>
            </a:r>
            <a:endParaRPr lang="en-US" sz="2400" dirty="0">
              <a:solidFill>
                <a:schemeClr val="accent5"/>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7573" y="3200527"/>
            <a:ext cx="3927505" cy="2945629"/>
          </a:xfrm>
          <a:prstGeom prst="rect">
            <a:avLst/>
          </a:prstGeom>
          <a:ln>
            <a:noFill/>
          </a:ln>
          <a:effectLst>
            <a:softEdge rad="112500"/>
          </a:effectLst>
        </p:spPr>
      </p:pic>
      <p:sp>
        <p:nvSpPr>
          <p:cNvPr id="8" name="Slide Number Placeholder 2"/>
          <p:cNvSpPr>
            <a:spLocks noGrp="1"/>
          </p:cNvSpPr>
          <p:nvPr>
            <p:ph type="sldNum" sz="quarter" idx="12"/>
          </p:nvPr>
        </p:nvSpPr>
        <p:spPr>
          <a:xfrm>
            <a:off x="8534400" y="6361330"/>
            <a:ext cx="2057400" cy="365125"/>
          </a:xfrm>
        </p:spPr>
        <p:txBody>
          <a:bodyPr/>
          <a:lstStyle/>
          <a:p>
            <a:r>
              <a:rPr lang="en-US" altLang="en-US" dirty="0" smtClean="0"/>
              <a:t>11</a:t>
            </a:r>
            <a:endParaRPr lang="en-US" altLang="en-US" dirty="0"/>
          </a:p>
        </p:txBody>
      </p:sp>
    </p:spTree>
    <p:extLst>
      <p:ext uri="{BB962C8B-B14F-4D97-AF65-F5344CB8AC3E}">
        <p14:creationId xmlns:p14="http://schemas.microsoft.com/office/powerpoint/2010/main" val="23797685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Diagnosing Anxiety Disorders</a:t>
            </a:r>
            <a:endParaRPr lang="en-US" dirty="0"/>
          </a:p>
        </p:txBody>
      </p:sp>
      <p:sp>
        <p:nvSpPr>
          <p:cNvPr id="3" name="Content Placeholder 2"/>
          <p:cNvSpPr>
            <a:spLocks noGrp="1"/>
          </p:cNvSpPr>
          <p:nvPr>
            <p:ph idx="1"/>
          </p:nvPr>
        </p:nvSpPr>
        <p:spPr>
          <a:xfrm>
            <a:off x="1120000" y="2197765"/>
            <a:ext cx="10233800" cy="4351338"/>
          </a:xfrm>
        </p:spPr>
        <p:txBody>
          <a:bodyPr/>
          <a:lstStyle/>
          <a:p>
            <a:pPr marL="0" indent="0">
              <a:lnSpc>
                <a:spcPts val="4500"/>
              </a:lnSpc>
              <a:spcBef>
                <a:spcPts val="3000"/>
              </a:spcBef>
              <a:spcAft>
                <a:spcPts val="1800"/>
              </a:spcAft>
              <a:buNone/>
            </a:pPr>
            <a:r>
              <a:rPr lang="en-US" dirty="0" smtClean="0"/>
              <a:t>“A broad differential diagnosis should be considered including primary psychiatric disorders with associated anxiety (e.g., depressive disorders), neuropsychiatric disorders directly related to HIV infection (e.g., neurocognitive disorders and delirium), substance use or medications, and other HIV- related complications (e.g., various medical complications and medication side effects).”</a:t>
            </a:r>
          </a:p>
        </p:txBody>
      </p:sp>
      <p:sp>
        <p:nvSpPr>
          <p:cNvPr id="4" name="TextBox 3"/>
          <p:cNvSpPr txBox="1"/>
          <p:nvPr/>
        </p:nvSpPr>
        <p:spPr>
          <a:xfrm>
            <a:off x="0" y="6534834"/>
            <a:ext cx="6585995" cy="646331"/>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SOURCE: A.P.A</a:t>
            </a:r>
            <a:r>
              <a:rPr lang="en-US" dirty="0">
                <a:latin typeface="Calibri" panose="020F0502020204030204" pitchFamily="34" charset="0"/>
                <a:cs typeface="Calibri" panose="020F0502020204030204" pitchFamily="34" charset="0"/>
              </a:rPr>
              <a:t>.  H.O.P.E.  (2010)  Training Module 3, pp. 45f.</a:t>
            </a:r>
          </a:p>
          <a:p>
            <a:endParaRPr lang="en-US" dirty="0">
              <a:latin typeface="Calibri" panose="020F0502020204030204" pitchFamily="34" charset="0"/>
              <a:cs typeface="Calibri" panose="020F0502020204030204" pitchFamily="34" charset="0"/>
            </a:endParaRP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4704123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Differential Diagnosis:  Substance-Induced vs. Primary Mental Disorders?</a:t>
            </a:r>
            <a:endParaRPr lang="en-US" dirty="0"/>
          </a:p>
        </p:txBody>
      </p:sp>
      <p:sp>
        <p:nvSpPr>
          <p:cNvPr id="3" name="Content Placeholder 2"/>
          <p:cNvSpPr>
            <a:spLocks noGrp="1"/>
          </p:cNvSpPr>
          <p:nvPr>
            <p:ph idx="1"/>
          </p:nvPr>
        </p:nvSpPr>
        <p:spPr>
          <a:xfrm>
            <a:off x="1120000" y="2102071"/>
            <a:ext cx="10233800" cy="4351338"/>
          </a:xfrm>
        </p:spPr>
        <p:txBody>
          <a:bodyPr>
            <a:normAutofit lnSpcReduction="10000"/>
          </a:bodyPr>
          <a:lstStyle/>
          <a:p>
            <a:r>
              <a:rPr lang="en-US" dirty="0" smtClean="0"/>
              <a:t>Do episodes of substance abuse occur after an upsurge of psychiatric symptoms?</a:t>
            </a:r>
          </a:p>
          <a:p>
            <a:r>
              <a:rPr lang="en-US" dirty="0" smtClean="0"/>
              <a:t>Do psychiatric symptoms tend to occur only after episodes of substance use?</a:t>
            </a:r>
          </a:p>
          <a:p>
            <a:r>
              <a:rPr lang="en-US" dirty="0" smtClean="0"/>
              <a:t>Does substance abuse continue in the absence of psychiatric symptoms?</a:t>
            </a:r>
          </a:p>
          <a:p>
            <a:r>
              <a:rPr lang="en-US" dirty="0" smtClean="0"/>
              <a:t>Do symptoms of MI return when psycho-pharmacological treatment for these symptoms is discontinued?</a:t>
            </a:r>
          </a:p>
          <a:p>
            <a:r>
              <a:rPr lang="en-US" dirty="0" smtClean="0"/>
              <a:t>Does the client’s history suggest the development of a particular MH disorder which was delayed or obscured by substance abuse?</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070904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Bipolar Disorder and PLWH</a:t>
            </a:r>
            <a:endParaRPr lang="en-US" dirty="0"/>
          </a:p>
        </p:txBody>
      </p:sp>
      <p:sp>
        <p:nvSpPr>
          <p:cNvPr id="3" name="Content Placeholder 2"/>
          <p:cNvSpPr>
            <a:spLocks noGrp="1"/>
          </p:cNvSpPr>
          <p:nvPr>
            <p:ph idx="1"/>
          </p:nvPr>
        </p:nvSpPr>
        <p:spPr/>
        <p:txBody>
          <a:bodyPr/>
          <a:lstStyle/>
          <a:p>
            <a:r>
              <a:rPr lang="en-US" dirty="0" smtClean="0"/>
              <a:t>PLWH who have bipolar disorder do not demonstrate good adherence to psychotropic medications (i.e. 78% in one study; </a:t>
            </a:r>
            <a:r>
              <a:rPr lang="en-US" dirty="0" err="1" smtClean="0"/>
              <a:t>Casaletto</a:t>
            </a:r>
            <a:r>
              <a:rPr lang="en-US" dirty="0" smtClean="0"/>
              <a:t> et al., 2016)</a:t>
            </a:r>
          </a:p>
          <a:p>
            <a:endParaRPr lang="en-US" dirty="0" smtClean="0"/>
          </a:p>
          <a:p>
            <a:r>
              <a:rPr lang="en-US" dirty="0" smtClean="0"/>
              <a:t>This is especially concerning in this population as PLWH who are less adherent to psychotropic medications tend to demonstrate poorer antiretroviral adherence as well (</a:t>
            </a:r>
            <a:r>
              <a:rPr lang="en-US" dirty="0" err="1" smtClean="0"/>
              <a:t>Cruess</a:t>
            </a:r>
            <a:r>
              <a:rPr lang="en-US" dirty="0" smtClean="0"/>
              <a:t> et al., 2012)</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732096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HIV-Associated Mania</a:t>
            </a:r>
            <a:endParaRPr lang="en-US" dirty="0"/>
          </a:p>
        </p:txBody>
      </p:sp>
      <p:sp>
        <p:nvSpPr>
          <p:cNvPr id="3" name="Content Placeholder 2"/>
          <p:cNvSpPr>
            <a:spLocks noGrp="1"/>
          </p:cNvSpPr>
          <p:nvPr>
            <p:ph idx="1"/>
          </p:nvPr>
        </p:nvSpPr>
        <p:spPr/>
        <p:txBody>
          <a:bodyPr/>
          <a:lstStyle/>
          <a:p>
            <a:r>
              <a:rPr lang="en-US" dirty="0" smtClean="0"/>
              <a:t>There is limited prevalence data on this diagnosis.</a:t>
            </a:r>
          </a:p>
          <a:p>
            <a:pPr marL="0" indent="0">
              <a:buNone/>
            </a:pPr>
            <a:endParaRPr lang="en-US" dirty="0" smtClean="0"/>
          </a:p>
          <a:p>
            <a:r>
              <a:rPr lang="en-US" dirty="0" smtClean="0"/>
              <a:t>Although, anecdotally, the prevalence rates increase as the disease progresses.</a:t>
            </a:r>
          </a:p>
          <a:p>
            <a:endParaRPr lang="en-US" dirty="0" smtClean="0"/>
          </a:p>
          <a:p>
            <a:r>
              <a:rPr lang="en-US" dirty="0" smtClean="0"/>
              <a:t>Opportunistic infections which mimic mania: toxoplasmosis; cryptococcal meningitis; CNS lymphoma; neurosyphillis; herpes; and B12 deficiency.</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684971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of HIV-Associated Mania</a:t>
            </a:r>
            <a:endParaRPr lang="en-US" dirty="0"/>
          </a:p>
        </p:txBody>
      </p:sp>
      <p:sp>
        <p:nvSpPr>
          <p:cNvPr id="4" name="Text Placeholder 3"/>
          <p:cNvSpPr>
            <a:spLocks noGrp="1"/>
          </p:cNvSpPr>
          <p:nvPr>
            <p:ph type="body" idx="1"/>
          </p:nvPr>
        </p:nvSpPr>
        <p:spPr>
          <a:xfrm>
            <a:off x="1120000" y="1273970"/>
            <a:ext cx="10235388" cy="823912"/>
          </a:xfrm>
        </p:spPr>
        <p:txBody>
          <a:bodyPr>
            <a:noAutofit/>
          </a:bodyPr>
          <a:lstStyle/>
          <a:p>
            <a:r>
              <a:rPr lang="en-US" sz="3200" dirty="0" smtClean="0">
                <a:solidFill>
                  <a:schemeClr val="accent5"/>
                </a:solidFill>
              </a:rPr>
              <a:t>Common symptoms of HIV-associated mania include: </a:t>
            </a:r>
            <a:endParaRPr lang="en-US" sz="3200" dirty="0">
              <a:solidFill>
                <a:schemeClr val="accent5"/>
              </a:solidFill>
            </a:endParaRPr>
          </a:p>
        </p:txBody>
      </p:sp>
      <p:sp>
        <p:nvSpPr>
          <p:cNvPr id="3" name="Content Placeholder 2"/>
          <p:cNvSpPr>
            <a:spLocks noGrp="1"/>
          </p:cNvSpPr>
          <p:nvPr>
            <p:ph sz="half" idx="2"/>
          </p:nvPr>
        </p:nvSpPr>
        <p:spPr/>
        <p:txBody>
          <a:bodyPr>
            <a:normAutofit fontScale="92500" lnSpcReduction="10000"/>
          </a:bodyPr>
          <a:lstStyle/>
          <a:p>
            <a:r>
              <a:rPr lang="en-US" dirty="0" smtClean="0"/>
              <a:t>decreased sleep</a:t>
            </a:r>
          </a:p>
          <a:p>
            <a:r>
              <a:rPr lang="en-US" dirty="0" smtClean="0"/>
              <a:t>increased activity (increased energy levels)</a:t>
            </a:r>
          </a:p>
          <a:p>
            <a:r>
              <a:rPr lang="en-US" dirty="0" smtClean="0"/>
              <a:t>euphoria</a:t>
            </a:r>
          </a:p>
          <a:p>
            <a:r>
              <a:rPr lang="en-US" dirty="0" smtClean="0"/>
              <a:t>inflated self-esteem</a:t>
            </a:r>
          </a:p>
          <a:p>
            <a:r>
              <a:rPr lang="en-US" dirty="0" smtClean="0"/>
              <a:t>increased talkativeness, pressured speech</a:t>
            </a:r>
          </a:p>
          <a:p>
            <a:r>
              <a:rPr lang="en-US" dirty="0" smtClean="0"/>
              <a:t>hyper-sexuality associated with impulsivity and poor judgment </a:t>
            </a:r>
            <a:endParaRPr lang="en-US" dirty="0"/>
          </a:p>
        </p:txBody>
      </p:sp>
      <p:sp>
        <p:nvSpPr>
          <p:cNvPr id="6" name="Content Placeholder 5"/>
          <p:cNvSpPr>
            <a:spLocks noGrp="1"/>
          </p:cNvSpPr>
          <p:nvPr>
            <p:ph sz="quarter" idx="4"/>
          </p:nvPr>
        </p:nvSpPr>
        <p:spPr>
          <a:xfrm>
            <a:off x="6319840" y="2599533"/>
            <a:ext cx="5035548" cy="3684588"/>
          </a:xfrm>
        </p:spPr>
        <p:txBody>
          <a:bodyPr>
            <a:normAutofit/>
          </a:bodyPr>
          <a:lstStyle/>
          <a:p>
            <a:r>
              <a:rPr lang="en-US" dirty="0"/>
              <a:t>racing </a:t>
            </a:r>
            <a:r>
              <a:rPr lang="en-US" dirty="0" smtClean="0"/>
              <a:t>thoughts </a:t>
            </a:r>
          </a:p>
          <a:p>
            <a:r>
              <a:rPr lang="en-US" dirty="0" smtClean="0"/>
              <a:t>attention </a:t>
            </a:r>
            <a:r>
              <a:rPr lang="en-US" dirty="0"/>
              <a:t>to irrelevant </a:t>
            </a:r>
            <a:r>
              <a:rPr lang="en-US" dirty="0" smtClean="0"/>
              <a:t>activities</a:t>
            </a:r>
          </a:p>
          <a:p>
            <a:r>
              <a:rPr lang="en-US" dirty="0" smtClean="0"/>
              <a:t>grandiosity </a:t>
            </a:r>
          </a:p>
          <a:p>
            <a:r>
              <a:rPr lang="en-US" dirty="0" smtClean="0"/>
              <a:t>hallucinations </a:t>
            </a:r>
            <a:r>
              <a:rPr lang="en-US" dirty="0"/>
              <a:t>or </a:t>
            </a:r>
            <a:r>
              <a:rPr lang="en-US" dirty="0" smtClean="0"/>
              <a:t>delusions</a:t>
            </a:r>
          </a:p>
          <a:p>
            <a:r>
              <a:rPr lang="en-US" dirty="0" smtClean="0"/>
              <a:t>psychomotor agitation </a:t>
            </a:r>
          </a:p>
          <a:p>
            <a:r>
              <a:rPr lang="en-US" dirty="0" smtClean="0"/>
              <a:t>excessive spending</a:t>
            </a:r>
            <a:endParaRPr lang="en-US" dirty="0"/>
          </a:p>
          <a:p>
            <a:endParaRPr lang="en-US" dirty="0"/>
          </a:p>
        </p:txBody>
      </p:sp>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671521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Dx for HIV Mania</a:t>
            </a:r>
            <a:endParaRPr lang="en-US" dirty="0"/>
          </a:p>
        </p:txBody>
      </p:sp>
      <p:sp>
        <p:nvSpPr>
          <p:cNvPr id="3" name="Content Placeholder 2"/>
          <p:cNvSpPr>
            <a:spLocks noGrp="1"/>
          </p:cNvSpPr>
          <p:nvPr>
            <p:ph idx="1"/>
          </p:nvPr>
        </p:nvSpPr>
        <p:spPr>
          <a:xfrm>
            <a:off x="1120000" y="1825625"/>
            <a:ext cx="8672586" cy="4351338"/>
          </a:xfrm>
        </p:spPr>
        <p:txBody>
          <a:bodyPr/>
          <a:lstStyle/>
          <a:p>
            <a:pPr>
              <a:buNone/>
            </a:pPr>
            <a:r>
              <a:rPr lang="en-US" sz="3200" dirty="0" smtClean="0"/>
              <a:t>Differential diagnoses to consider include:</a:t>
            </a:r>
          </a:p>
          <a:p>
            <a:pPr marL="0" indent="0">
              <a:buNone/>
            </a:pPr>
            <a:endParaRPr lang="en-US" dirty="0" smtClean="0"/>
          </a:p>
          <a:p>
            <a:r>
              <a:rPr lang="en-US" dirty="0" smtClean="0"/>
              <a:t>Bipolar disorder (manic or depressed)</a:t>
            </a:r>
          </a:p>
          <a:p>
            <a:r>
              <a:rPr lang="en-US" dirty="0" smtClean="0"/>
              <a:t>Substance-induced mood disorder</a:t>
            </a:r>
          </a:p>
          <a:p>
            <a:r>
              <a:rPr lang="en-US" dirty="0" smtClean="0"/>
              <a:t>Schizoaffective disorder</a:t>
            </a:r>
          </a:p>
          <a:p>
            <a:r>
              <a:rPr lang="en-US" dirty="0" smtClean="0"/>
              <a:t>Personality disorder</a:t>
            </a:r>
          </a:p>
          <a:p>
            <a:r>
              <a:rPr lang="en-US" dirty="0" smtClean="0"/>
              <a:t>HIV-associated dementia</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899" y="2787043"/>
            <a:ext cx="4318012" cy="2882087"/>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73627075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800" dirty="0" smtClean="0"/>
              <a:t>Drug-Drug </a:t>
            </a:r>
            <a:r>
              <a:rPr lang="en-US" sz="8800" dirty="0"/>
              <a:t>I</a:t>
            </a:r>
            <a:r>
              <a:rPr lang="en-US" sz="8800" dirty="0" smtClean="0"/>
              <a:t>nteractions </a:t>
            </a:r>
            <a:endParaRPr lang="en-US" sz="8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484" y="2377297"/>
            <a:ext cx="2623073" cy="1737360"/>
          </a:xfrm>
          <a:prstGeom prst="rect">
            <a:avLst/>
          </a:prstGeom>
          <a:ln w="22225">
            <a:solidFill>
              <a:schemeClr val="tx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4189" y="2377233"/>
            <a:ext cx="2606812" cy="1737360"/>
          </a:xfrm>
          <a:prstGeom prst="rect">
            <a:avLst/>
          </a:prstGeom>
          <a:ln w="22225">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974" y="2374996"/>
            <a:ext cx="2606040" cy="1737360"/>
          </a:xfrm>
          <a:prstGeom prst="rect">
            <a:avLst/>
          </a:prstGeom>
          <a:ln w="22225">
            <a:solidFill>
              <a:schemeClr val="tx1"/>
            </a:solidFill>
          </a:ln>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6976901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Side Effects (SEs)</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Several HIV meds have mild to severe SEs which may be incorrectly attributed to HIV</a:t>
            </a:r>
          </a:p>
          <a:p>
            <a:endParaRPr lang="en-US" sz="3200" dirty="0" smtClean="0"/>
          </a:p>
          <a:p>
            <a:r>
              <a:rPr lang="en-US" sz="3200" dirty="0" smtClean="0"/>
              <a:t>It is critically important to accurately determine all of the medications (Rx, OTC, supplements, illicit, alternative remedies)</a:t>
            </a:r>
          </a:p>
          <a:p>
            <a:endParaRPr lang="en-US" sz="3200" dirty="0" smtClean="0"/>
          </a:p>
          <a:p>
            <a:r>
              <a:rPr lang="en-US" sz="3200" dirty="0" smtClean="0"/>
              <a:t>Many antiretrovirals have overlapping toxicities with psychotropics—some have a psychiatric component</a:t>
            </a:r>
            <a:endParaRPr lang="en-US" sz="320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009695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Liver Processing: Cytochrome P450 (CYP) Enzymes</a:t>
            </a:r>
            <a:endParaRPr lang="en-US" dirty="0"/>
          </a:p>
        </p:txBody>
      </p:sp>
      <p:sp>
        <p:nvSpPr>
          <p:cNvPr id="3" name="Content Placeholder 2"/>
          <p:cNvSpPr>
            <a:spLocks noGrp="1"/>
          </p:cNvSpPr>
          <p:nvPr>
            <p:ph idx="1"/>
          </p:nvPr>
        </p:nvSpPr>
        <p:spPr/>
        <p:txBody>
          <a:bodyPr>
            <a:normAutofit lnSpcReduction="10000"/>
          </a:bodyPr>
          <a:lstStyle/>
          <a:p>
            <a:r>
              <a:rPr lang="en-US" dirty="0" smtClean="0"/>
              <a:t>These enzymes </a:t>
            </a:r>
            <a:r>
              <a:rPr lang="en-US" dirty="0" smtClean="0">
                <a:solidFill>
                  <a:schemeClr val="accent5"/>
                </a:solidFill>
              </a:rPr>
              <a:t>oxidize</a:t>
            </a:r>
            <a:r>
              <a:rPr lang="en-US" dirty="0" smtClean="0"/>
              <a:t> (metabolize) drugs</a:t>
            </a:r>
          </a:p>
          <a:p>
            <a:r>
              <a:rPr lang="en-US" dirty="0" smtClean="0">
                <a:solidFill>
                  <a:schemeClr val="accent5"/>
                </a:solidFill>
              </a:rPr>
              <a:t>Protease inhibitors </a:t>
            </a:r>
            <a:r>
              <a:rPr lang="en-US" dirty="0" smtClean="0"/>
              <a:t>tend to </a:t>
            </a:r>
            <a:r>
              <a:rPr lang="en-US" i="1" dirty="0" smtClean="0">
                <a:solidFill>
                  <a:schemeClr val="accent5"/>
                </a:solidFill>
              </a:rPr>
              <a:t>inhibit</a:t>
            </a:r>
            <a:r>
              <a:rPr lang="en-US" dirty="0" smtClean="0"/>
              <a:t> CYP</a:t>
            </a:r>
          </a:p>
          <a:p>
            <a:r>
              <a:rPr lang="en-US" dirty="0" smtClean="0"/>
              <a:t>Most </a:t>
            </a:r>
            <a:r>
              <a:rPr lang="en-US" dirty="0" smtClean="0">
                <a:solidFill>
                  <a:schemeClr val="accent5"/>
                </a:solidFill>
              </a:rPr>
              <a:t>NNRTI’s </a:t>
            </a:r>
            <a:r>
              <a:rPr lang="en-US" i="1" dirty="0" smtClean="0">
                <a:solidFill>
                  <a:schemeClr val="accent5"/>
                </a:solidFill>
              </a:rPr>
              <a:t>induce</a:t>
            </a:r>
            <a:r>
              <a:rPr lang="en-US" dirty="0" smtClean="0">
                <a:solidFill>
                  <a:schemeClr val="accent5"/>
                </a:solidFill>
              </a:rPr>
              <a:t> </a:t>
            </a:r>
            <a:r>
              <a:rPr lang="en-US" dirty="0" smtClean="0"/>
              <a:t>CYP</a:t>
            </a:r>
          </a:p>
          <a:p>
            <a:r>
              <a:rPr lang="en-US" dirty="0" smtClean="0"/>
              <a:t>If </a:t>
            </a:r>
            <a:r>
              <a:rPr lang="en-US" dirty="0" smtClean="0">
                <a:solidFill>
                  <a:schemeClr val="accent5"/>
                </a:solidFill>
              </a:rPr>
              <a:t>CYP is being inhibited</a:t>
            </a:r>
            <a:r>
              <a:rPr lang="en-US" dirty="0" smtClean="0"/>
              <a:t>, it can’t metabolize other medications as well, </a:t>
            </a:r>
            <a:r>
              <a:rPr lang="en-US" dirty="0" smtClean="0">
                <a:solidFill>
                  <a:schemeClr val="accent5"/>
                </a:solidFill>
              </a:rPr>
              <a:t>leading to higher blood levels </a:t>
            </a:r>
            <a:r>
              <a:rPr lang="en-US" dirty="0" smtClean="0"/>
              <a:t>(bioavailability) of those meds</a:t>
            </a:r>
          </a:p>
          <a:p>
            <a:pPr lvl="1"/>
            <a:r>
              <a:rPr lang="en-US" dirty="0" smtClean="0"/>
              <a:t>Therefore dosage of those meds may need to be </a:t>
            </a:r>
            <a:r>
              <a:rPr lang="en-US" i="1" dirty="0" smtClean="0"/>
              <a:t>decreased</a:t>
            </a:r>
            <a:r>
              <a:rPr lang="en-US" dirty="0" smtClean="0"/>
              <a:t> </a:t>
            </a:r>
          </a:p>
          <a:p>
            <a:pPr lvl="1"/>
            <a:r>
              <a:rPr lang="en-US" dirty="0" smtClean="0"/>
              <a:t>Grapefruit juice is a potent CYP inhibitor </a:t>
            </a:r>
          </a:p>
          <a:p>
            <a:r>
              <a:rPr lang="en-US" dirty="0" smtClean="0"/>
              <a:t>If </a:t>
            </a:r>
            <a:r>
              <a:rPr lang="en-US" dirty="0" smtClean="0">
                <a:solidFill>
                  <a:schemeClr val="accent5"/>
                </a:solidFill>
              </a:rPr>
              <a:t>CYP is being induced</a:t>
            </a:r>
            <a:r>
              <a:rPr lang="en-US" dirty="0" smtClean="0"/>
              <a:t>, it may metabolize other meds too rapidly, </a:t>
            </a:r>
            <a:r>
              <a:rPr lang="en-US" dirty="0" smtClean="0">
                <a:solidFill>
                  <a:schemeClr val="accent5"/>
                </a:solidFill>
              </a:rPr>
              <a:t>leading to lower levels </a:t>
            </a:r>
            <a:r>
              <a:rPr lang="en-US" dirty="0" smtClean="0"/>
              <a:t>of those meds</a:t>
            </a:r>
          </a:p>
          <a:p>
            <a:pPr lvl="1"/>
            <a:r>
              <a:rPr lang="en-US" dirty="0" smtClean="0"/>
              <a:t>Therefore dosage of those meds may need to be </a:t>
            </a:r>
            <a:r>
              <a:rPr lang="en-US" i="1" dirty="0" smtClean="0"/>
              <a:t>increased</a:t>
            </a:r>
            <a:r>
              <a:rPr lang="en-US" dirty="0" smtClean="0"/>
              <a:t> </a:t>
            </a:r>
          </a:p>
          <a:p>
            <a:pPr>
              <a:buNone/>
            </a:pPr>
            <a:endParaRPr lang="en-US" dirty="0" smtClean="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1455582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Drug-Drug Interactions </a:t>
            </a:r>
            <a:endParaRPr lang="en-US" dirty="0"/>
          </a:p>
        </p:txBody>
      </p:sp>
      <p:sp>
        <p:nvSpPr>
          <p:cNvPr id="3" name="Content Placeholder 2"/>
          <p:cNvSpPr>
            <a:spLocks noGrp="1"/>
          </p:cNvSpPr>
          <p:nvPr>
            <p:ph idx="1"/>
          </p:nvPr>
        </p:nvSpPr>
        <p:spPr>
          <a:xfrm>
            <a:off x="1031358" y="1825625"/>
            <a:ext cx="10322442" cy="4351338"/>
          </a:xfrm>
        </p:spPr>
        <p:txBody>
          <a:bodyPr/>
          <a:lstStyle/>
          <a:p>
            <a:r>
              <a:rPr lang="en-US" sz="3200" dirty="0" smtClean="0"/>
              <a:t>Medications metabolized by the CYP450 or CYP3A4 systems should be avoided by PLWH taking protease inhibitors </a:t>
            </a:r>
          </a:p>
          <a:p>
            <a:r>
              <a:rPr lang="en-US" sz="3200" dirty="0" smtClean="0"/>
              <a:t>Anxiolytics: </a:t>
            </a:r>
          </a:p>
          <a:p>
            <a:pPr lvl="1"/>
            <a:r>
              <a:rPr lang="en-US" sz="2800" dirty="0" smtClean="0">
                <a:solidFill>
                  <a:schemeClr val="accent5"/>
                </a:solidFill>
              </a:rPr>
              <a:t>Avoid </a:t>
            </a:r>
            <a:r>
              <a:rPr lang="en-US" sz="2800" dirty="0" err="1" smtClean="0">
                <a:solidFill>
                  <a:schemeClr val="accent5"/>
                </a:solidFill>
              </a:rPr>
              <a:t>buspirone</a:t>
            </a:r>
            <a:r>
              <a:rPr lang="en-US" sz="2800" dirty="0">
                <a:solidFill>
                  <a:schemeClr val="accent5"/>
                </a:solidFill>
              </a:rPr>
              <a:t> </a:t>
            </a:r>
            <a:r>
              <a:rPr lang="en-US" sz="2800" dirty="0" smtClean="0">
                <a:solidFill>
                  <a:schemeClr val="accent5"/>
                </a:solidFill>
              </a:rPr>
              <a:t>and non-benzodiazepine sedative-hypnotics </a:t>
            </a:r>
            <a:r>
              <a:rPr lang="en-US" sz="2800" dirty="0" smtClean="0"/>
              <a:t>like zolpidem</a:t>
            </a:r>
          </a:p>
          <a:p>
            <a:pPr lvl="1"/>
            <a:r>
              <a:rPr lang="en-US" sz="2800" dirty="0" smtClean="0"/>
              <a:t>Of the benzodiazepines, </a:t>
            </a:r>
            <a:r>
              <a:rPr lang="en-US" sz="2800" dirty="0" smtClean="0">
                <a:solidFill>
                  <a:schemeClr val="accent5"/>
                </a:solidFill>
              </a:rPr>
              <a:t>clonazepam and lorazepam are the safest to use </a:t>
            </a:r>
            <a:endParaRPr lang="en-US" sz="2800" dirty="0">
              <a:solidFill>
                <a:schemeClr val="accent5"/>
              </a:solidFill>
            </a:endParaRPr>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119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042142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2154" y="2681527"/>
            <a:ext cx="9144000" cy="1641490"/>
          </a:xfrm>
        </p:spPr>
        <p:txBody>
          <a:bodyPr>
            <a:noAutofit/>
          </a:bodyPr>
          <a:lstStyle/>
          <a:p>
            <a:r>
              <a:rPr lang="en-US" sz="7200" dirty="0" smtClean="0"/>
              <a:t>The Link of Psychotropics </a:t>
            </a:r>
            <a:br>
              <a:rPr lang="en-US" sz="7200" dirty="0" smtClean="0"/>
            </a:br>
            <a:r>
              <a:rPr lang="en-US" sz="7200" dirty="0" smtClean="0"/>
              <a:t>in Integrated Treatment</a:t>
            </a:r>
            <a:endParaRPr lang="en-US" sz="7200" dirty="0"/>
          </a:p>
        </p:txBody>
      </p:sp>
      <p:sp>
        <p:nvSpPr>
          <p:cNvPr id="3" name="Slide Number Placeholder 2"/>
          <p:cNvSpPr>
            <a:spLocks noGrp="1"/>
          </p:cNvSpPr>
          <p:nvPr>
            <p:ph type="sldNum" sz="quarter" idx="12"/>
          </p:nvPr>
        </p:nvSpPr>
        <p:spPr>
          <a:xfrm>
            <a:off x="8534400" y="6361330"/>
            <a:ext cx="2057400" cy="365125"/>
          </a:xfrm>
        </p:spPr>
        <p:txBody>
          <a:bodyPr/>
          <a:lstStyle/>
          <a:p>
            <a:r>
              <a:rPr lang="en-US" altLang="en-US" dirty="0" smtClean="0"/>
              <a:t>12</a:t>
            </a:r>
            <a:endParaRPr lang="en-US" altLang="en-US" dirty="0"/>
          </a:p>
        </p:txBody>
      </p:sp>
    </p:spTree>
    <p:extLst>
      <p:ext uri="{BB962C8B-B14F-4D97-AF65-F5344CB8AC3E}">
        <p14:creationId xmlns:p14="http://schemas.microsoft.com/office/powerpoint/2010/main" val="307971554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Drug-Drug Interactions </a:t>
            </a:r>
          </a:p>
        </p:txBody>
      </p:sp>
      <p:sp>
        <p:nvSpPr>
          <p:cNvPr id="3" name="Content Placeholder 2"/>
          <p:cNvSpPr>
            <a:spLocks noGrp="1"/>
          </p:cNvSpPr>
          <p:nvPr>
            <p:ph idx="1"/>
          </p:nvPr>
        </p:nvSpPr>
        <p:spPr>
          <a:xfrm>
            <a:off x="949878" y="1825625"/>
            <a:ext cx="6344056" cy="4351338"/>
          </a:xfrm>
        </p:spPr>
        <p:txBody>
          <a:bodyPr>
            <a:normAutofit/>
          </a:bodyPr>
          <a:lstStyle/>
          <a:p>
            <a:r>
              <a:rPr lang="en-US" sz="3600" dirty="0" smtClean="0"/>
              <a:t>Examples: 	</a:t>
            </a:r>
          </a:p>
          <a:p>
            <a:pPr lvl="1"/>
            <a:r>
              <a:rPr lang="en-US" sz="3200" dirty="0" smtClean="0"/>
              <a:t>Taking ritonavir with paroxetine or sertraline decreases concentrations of the antidepressants by 39-49%. </a:t>
            </a:r>
          </a:p>
          <a:p>
            <a:pPr lvl="1"/>
            <a:r>
              <a:rPr lang="en-US" sz="3200" dirty="0" smtClean="0"/>
              <a:t>No significant interactions reported between ritonavir and fluoxetine or escitalopram</a:t>
            </a:r>
          </a:p>
          <a:p>
            <a:pPr lvl="1"/>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5881" y="2048718"/>
            <a:ext cx="4487243" cy="3067293"/>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62173818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Drug-Drug Interactions </a:t>
            </a:r>
            <a:endParaRPr lang="en-US" dirty="0"/>
          </a:p>
        </p:txBody>
      </p:sp>
      <p:sp>
        <p:nvSpPr>
          <p:cNvPr id="3" name="Content Placeholder 2"/>
          <p:cNvSpPr>
            <a:spLocks noGrp="1"/>
          </p:cNvSpPr>
          <p:nvPr>
            <p:ph idx="1"/>
          </p:nvPr>
        </p:nvSpPr>
        <p:spPr/>
        <p:txBody>
          <a:bodyPr>
            <a:noAutofit/>
          </a:bodyPr>
          <a:lstStyle/>
          <a:p>
            <a:r>
              <a:rPr lang="en-US" sz="3200" dirty="0" smtClean="0">
                <a:solidFill>
                  <a:schemeClr val="accent5"/>
                </a:solidFill>
              </a:rPr>
              <a:t>Anxiolytics: </a:t>
            </a:r>
          </a:p>
          <a:p>
            <a:pPr lvl="1"/>
            <a:r>
              <a:rPr lang="en-US" sz="2800" dirty="0" smtClean="0"/>
              <a:t>Avoid </a:t>
            </a:r>
            <a:r>
              <a:rPr lang="en-US" sz="2800" dirty="0" err="1" smtClean="0"/>
              <a:t>buspirone</a:t>
            </a:r>
            <a:r>
              <a:rPr lang="en-US" sz="2800" dirty="0"/>
              <a:t> </a:t>
            </a:r>
            <a:r>
              <a:rPr lang="en-US" sz="2800" dirty="0" smtClean="0"/>
              <a:t>and non-benzodiazepine sedative-hypnotics like zolpidem </a:t>
            </a:r>
          </a:p>
          <a:p>
            <a:r>
              <a:rPr lang="en-US" dirty="0" smtClean="0">
                <a:solidFill>
                  <a:schemeClr val="accent5"/>
                </a:solidFill>
              </a:rPr>
              <a:t>Benzodiazepines:</a:t>
            </a:r>
          </a:p>
          <a:p>
            <a:pPr lvl="1"/>
            <a:r>
              <a:rPr lang="en-US" sz="2800" dirty="0" smtClean="0"/>
              <a:t>When taken in the presence of a CYP inhibitor, such as ritonavir, can result in increased sedation </a:t>
            </a:r>
          </a:p>
          <a:p>
            <a:pPr lvl="1"/>
            <a:r>
              <a:rPr lang="en-US" sz="2800" dirty="0" smtClean="0"/>
              <a:t>When taken in the presence of a CYP inducer, like </a:t>
            </a:r>
            <a:r>
              <a:rPr lang="en-US" sz="2800" dirty="0" err="1" smtClean="0"/>
              <a:t>efavirenz</a:t>
            </a:r>
            <a:r>
              <a:rPr lang="en-US" sz="2800" dirty="0" smtClean="0"/>
              <a:t>, can result in decreased anxiolytic effect or even withdrawal symptoms </a:t>
            </a:r>
            <a:endParaRPr lang="en-US" sz="2800" dirty="0"/>
          </a:p>
          <a:p>
            <a:pPr lvl="1"/>
            <a:r>
              <a:rPr lang="en-US" sz="2800" dirty="0" smtClean="0"/>
              <a:t> </a:t>
            </a:r>
            <a:r>
              <a:rPr lang="en-US" sz="2800" dirty="0"/>
              <a:t>C</a:t>
            </a:r>
            <a:r>
              <a:rPr lang="en-US" sz="2800" dirty="0" smtClean="0"/>
              <a:t>lonazepam and lorazepam appear to be the safest to use </a:t>
            </a:r>
          </a:p>
          <a:p>
            <a:pPr lvl="1"/>
            <a:endParaRPr lang="en-US" sz="2800" dirty="0"/>
          </a:p>
          <a:p>
            <a:endParaRPr lang="en-US" sz="320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352305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Drug-Drug Interactions </a:t>
            </a:r>
          </a:p>
        </p:txBody>
      </p:sp>
      <p:sp>
        <p:nvSpPr>
          <p:cNvPr id="3" name="Content Placeholder 2"/>
          <p:cNvSpPr>
            <a:spLocks noGrp="1"/>
          </p:cNvSpPr>
          <p:nvPr>
            <p:ph idx="1"/>
          </p:nvPr>
        </p:nvSpPr>
        <p:spPr>
          <a:xfrm>
            <a:off x="1120000" y="1825625"/>
            <a:ext cx="9810270" cy="4351338"/>
          </a:xfrm>
        </p:spPr>
        <p:txBody>
          <a:bodyPr>
            <a:normAutofit/>
          </a:bodyPr>
          <a:lstStyle/>
          <a:p>
            <a:r>
              <a:rPr lang="en-US" sz="3200" dirty="0" smtClean="0"/>
              <a:t>Antidepressants</a:t>
            </a:r>
          </a:p>
          <a:p>
            <a:pPr lvl="1"/>
            <a:r>
              <a:rPr lang="en-US" sz="2800" dirty="0" smtClean="0"/>
              <a:t>SSRI’s are generally safe to use, but since they are metabolized by the CYP450 system, their plasma levels may be affected by antiretrovirals</a:t>
            </a:r>
          </a:p>
          <a:p>
            <a:pPr lvl="1"/>
            <a:r>
              <a:rPr lang="en-US" sz="2800" dirty="0" smtClean="0"/>
              <a:t>Best options are sertraline, citalopram, and escitalopram</a:t>
            </a:r>
          </a:p>
          <a:p>
            <a:pPr marL="0" indent="0">
              <a:buNone/>
            </a:pPr>
            <a:endParaRPr lang="en-US" sz="3200" dirty="0" smtClean="0"/>
          </a:p>
          <a:p>
            <a:r>
              <a:rPr lang="en-US" sz="3200" dirty="0" smtClean="0"/>
              <a:t>Depressed PLWH who are compliant on SSRI’s show reductions in depressive symptoms, better ART adherence, and improved HIV-related laboratory results </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45966981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Drug-Drug Interactions </a:t>
            </a:r>
          </a:p>
        </p:txBody>
      </p:sp>
      <p:sp>
        <p:nvSpPr>
          <p:cNvPr id="3" name="Content Placeholder 2"/>
          <p:cNvSpPr>
            <a:spLocks noGrp="1"/>
          </p:cNvSpPr>
          <p:nvPr>
            <p:ph idx="1"/>
          </p:nvPr>
        </p:nvSpPr>
        <p:spPr>
          <a:xfrm>
            <a:off x="1120000" y="1825625"/>
            <a:ext cx="6558882" cy="4351338"/>
          </a:xfrm>
        </p:spPr>
        <p:txBody>
          <a:bodyPr>
            <a:normAutofit/>
          </a:bodyPr>
          <a:lstStyle/>
          <a:p>
            <a:r>
              <a:rPr lang="en-US" sz="3200" dirty="0" smtClean="0"/>
              <a:t>TCA’s (tricyclic antidepressants) should be used cautiously because of their increased side effect profile including dry mouth, a frequent complaint of PLWH taking ART </a:t>
            </a:r>
          </a:p>
          <a:p>
            <a:endParaRPr lang="en-US" sz="3200" dirty="0" smtClean="0"/>
          </a:p>
          <a:p>
            <a:r>
              <a:rPr lang="en-US" sz="3200" dirty="0" smtClean="0"/>
              <a:t>Bupropion appears to be well-tolerated </a:t>
            </a: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246" y="1101987"/>
            <a:ext cx="3419856" cy="5163312"/>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2463102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000" dirty="0" smtClean="0"/>
              <a:t>HIV &amp; Illicit Drug Interactions</a:t>
            </a:r>
            <a:endParaRPr lang="en-US" sz="80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788"/>
          <a:stretch/>
        </p:blipFill>
        <p:spPr>
          <a:xfrm>
            <a:off x="5399950" y="2349794"/>
            <a:ext cx="2647950" cy="17621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09" y="2377297"/>
            <a:ext cx="2623073" cy="1737360"/>
          </a:xfrm>
          <a:prstGeom prst="rect">
            <a:avLst/>
          </a:prstGeom>
          <a:ln w="22225">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314" y="2377233"/>
            <a:ext cx="2606812" cy="1737360"/>
          </a:xfrm>
          <a:prstGeom prst="rect">
            <a:avLst/>
          </a:prstGeom>
          <a:ln w="22225">
            <a:solidFill>
              <a:schemeClr val="tx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9099" y="2374996"/>
            <a:ext cx="2606040" cy="1737360"/>
          </a:xfrm>
          <a:prstGeom prst="rect">
            <a:avLst/>
          </a:prstGeom>
          <a:ln w="22225">
            <a:solidFill>
              <a:schemeClr val="tx1"/>
            </a:solidFill>
          </a:ln>
        </p:spPr>
      </p:pic>
      <p:sp>
        <p:nvSpPr>
          <p:cNvPr id="11"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7167677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Substance Abuse Disorder</a:t>
            </a:r>
            <a:endParaRPr lang="en-US" dirty="0"/>
          </a:p>
        </p:txBody>
      </p:sp>
      <p:sp>
        <p:nvSpPr>
          <p:cNvPr id="3" name="Content Placeholder 2"/>
          <p:cNvSpPr>
            <a:spLocks noGrp="1"/>
          </p:cNvSpPr>
          <p:nvPr>
            <p:ph idx="1"/>
          </p:nvPr>
        </p:nvSpPr>
        <p:spPr/>
        <p:txBody>
          <a:bodyPr>
            <a:normAutofit/>
          </a:bodyPr>
          <a:lstStyle/>
          <a:p>
            <a:r>
              <a:rPr lang="en-US" sz="3200" dirty="0" smtClean="0"/>
              <a:t>In 2015, 6% of all new HIV cases in the United States were related to injection drug use.</a:t>
            </a:r>
          </a:p>
          <a:p>
            <a:endParaRPr lang="en-US" sz="3200" dirty="0" smtClean="0"/>
          </a:p>
          <a:p>
            <a:r>
              <a:rPr lang="en-US" sz="3200" dirty="0" smtClean="0"/>
              <a:t>IDU’s are at a higher risk of developing bacterial infections.</a:t>
            </a:r>
          </a:p>
          <a:p>
            <a:endParaRPr lang="en-US" sz="3200" dirty="0" smtClean="0"/>
          </a:p>
          <a:p>
            <a:r>
              <a:rPr lang="en-US" sz="3200" dirty="0" smtClean="0"/>
              <a:t>“Triple diagnosis” (HIV, MH disorder, &amp; substance abuse) presents the most complex dilemmas to the clinician.</a:t>
            </a:r>
            <a:endParaRPr lang="en-US" sz="3200" dirty="0"/>
          </a:p>
        </p:txBody>
      </p:sp>
      <p:sp>
        <p:nvSpPr>
          <p:cNvPr id="4" name="TextBox 3"/>
          <p:cNvSpPr txBox="1"/>
          <p:nvPr/>
        </p:nvSpPr>
        <p:spPr>
          <a:xfrm>
            <a:off x="0" y="6488668"/>
            <a:ext cx="2708476" cy="369332"/>
          </a:xfrm>
          <a:prstGeom prst="rect">
            <a:avLst/>
          </a:prstGeom>
          <a:noFill/>
        </p:spPr>
        <p:txBody>
          <a:bodyPr wrap="square" rtlCol="0">
            <a:spAutoFit/>
          </a:bodyPr>
          <a:lstStyle/>
          <a:p>
            <a:r>
              <a:rPr lang="en-US" dirty="0" smtClean="0"/>
              <a:t>SOURCE: CDC, 2017</a:t>
            </a:r>
            <a:endParaRPr lang="en-US"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505902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Drug-Drug Interactions</a:t>
            </a:r>
            <a:endParaRPr lang="en-US" dirty="0"/>
          </a:p>
        </p:txBody>
      </p:sp>
      <p:sp>
        <p:nvSpPr>
          <p:cNvPr id="3" name="Content Placeholder 2"/>
          <p:cNvSpPr>
            <a:spLocks noGrp="1"/>
          </p:cNvSpPr>
          <p:nvPr>
            <p:ph idx="1"/>
          </p:nvPr>
        </p:nvSpPr>
        <p:spPr>
          <a:xfrm>
            <a:off x="609600" y="1600201"/>
            <a:ext cx="10972800" cy="5076644"/>
          </a:xfrm>
        </p:spPr>
        <p:txBody>
          <a:bodyPr>
            <a:normAutofit/>
          </a:bodyPr>
          <a:lstStyle/>
          <a:p>
            <a:r>
              <a:rPr lang="en-US" sz="3200" dirty="0" smtClean="0"/>
              <a:t>Opioids</a:t>
            </a:r>
          </a:p>
          <a:p>
            <a:pPr lvl="1"/>
            <a:r>
              <a:rPr lang="en-US" sz="2800" dirty="0" smtClean="0"/>
              <a:t>Oxycodone administered with ritonavir (</a:t>
            </a:r>
            <a:r>
              <a:rPr lang="en-US" sz="2800" dirty="0" err="1"/>
              <a:t>Norvir</a:t>
            </a:r>
            <a:r>
              <a:rPr lang="en-US" sz="2800" dirty="0"/>
              <a:t>)  </a:t>
            </a:r>
            <a:r>
              <a:rPr lang="en-US" sz="2800" dirty="0" smtClean="0"/>
              <a:t>for 4 days led to a </a:t>
            </a:r>
            <a:r>
              <a:rPr lang="en-US" sz="2800" dirty="0" smtClean="0">
                <a:solidFill>
                  <a:schemeClr val="accent5"/>
                </a:solidFill>
              </a:rPr>
              <a:t>tripling of oxycodone levels </a:t>
            </a:r>
            <a:r>
              <a:rPr lang="en-US" sz="2800" dirty="0" smtClean="0"/>
              <a:t>and participants reported increased subjective feelings of opioid activity </a:t>
            </a:r>
          </a:p>
          <a:p>
            <a:pPr lvl="1"/>
            <a:r>
              <a:rPr lang="en-US" sz="2800" dirty="0" smtClean="0"/>
              <a:t>Because of the way hydrocodone is metabolized, administration with ritonavir should theoretically </a:t>
            </a:r>
            <a:r>
              <a:rPr lang="en-US" sz="2800" dirty="0" smtClean="0">
                <a:solidFill>
                  <a:schemeClr val="accent5"/>
                </a:solidFill>
              </a:rPr>
              <a:t>increase the risk of withdrawal symptoms</a:t>
            </a:r>
            <a:r>
              <a:rPr lang="en-US" sz="2800" dirty="0" smtClean="0">
                <a:solidFill>
                  <a:srgbClr val="FFC000"/>
                </a:solidFill>
              </a:rPr>
              <a:t> </a:t>
            </a:r>
            <a:r>
              <a:rPr lang="en-US" sz="2800" dirty="0" smtClean="0"/>
              <a:t>or reduced pain relief </a:t>
            </a:r>
          </a:p>
          <a:p>
            <a:pPr lvl="1"/>
            <a:r>
              <a:rPr lang="en-US" sz="2800" dirty="0" smtClean="0"/>
              <a:t>Methadone: NNRTI’s reduced methadone levels by 37-45%, leading to </a:t>
            </a:r>
            <a:r>
              <a:rPr lang="en-US" sz="2800" dirty="0" smtClean="0">
                <a:solidFill>
                  <a:schemeClr val="accent5"/>
                </a:solidFill>
              </a:rPr>
              <a:t>symptoms of withdrawal </a:t>
            </a:r>
          </a:p>
          <a:p>
            <a:pPr lvl="2"/>
            <a:r>
              <a:rPr lang="en-US" sz="2400" dirty="0" smtClean="0"/>
              <a:t>More complicated relationship with protease inhibitors</a:t>
            </a:r>
          </a:p>
          <a:p>
            <a:pPr lvl="2"/>
            <a:r>
              <a:rPr lang="en-US" sz="2400" dirty="0" smtClean="0">
                <a:solidFill>
                  <a:schemeClr val="accent5"/>
                </a:solidFill>
              </a:rPr>
              <a:t>Bottom line: </a:t>
            </a:r>
            <a:r>
              <a:rPr lang="en-US" sz="2400" dirty="0" smtClean="0"/>
              <a:t>prescribers need to be aware of the possible interactions</a:t>
            </a:r>
            <a:endParaRPr lang="en-US" sz="240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20634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left)">
                                      <p:cBhvr>
                                        <p:cTn id="18" dur="500"/>
                                        <p:tgtEl>
                                          <p:spTgt spid="3">
                                            <p:txEl>
                                              <p:pRg st="5" end="5"/>
                                            </p:txEl>
                                          </p:spTgt>
                                        </p:tgtEl>
                                      </p:cBhvr>
                                    </p:animEffect>
                                  </p:childTnLst>
                                </p:cTn>
                              </p:par>
                              <p:par>
                                <p:cTn id="19" presetID="3" presetClass="emph" presetSubtype="2" fill="hold" nodeType="withEffect">
                                  <p:stCondLst>
                                    <p:cond delay="0"/>
                                  </p:stCondLst>
                                  <p:childTnLst>
                                    <p:animClr clrSpc="rgb" dir="cw">
                                      <p:cBhvr override="childStyle">
                                        <p:cTn id="20" dur="500" fill="hold"/>
                                        <p:tgtEl>
                                          <p:spTgt spid="3">
                                            <p:txEl>
                                              <p:pRg st="1" end="1"/>
                                            </p:txEl>
                                          </p:spTgt>
                                        </p:tgtEl>
                                        <p:attrNameLst>
                                          <p:attrName>style.color</p:attrName>
                                        </p:attrNameLst>
                                      </p:cBhvr>
                                      <p:to>
                                        <a:srgbClr val="5F5F5F"/>
                                      </p:to>
                                    </p:animClr>
                                  </p:childTnLst>
                                </p:cTn>
                              </p:par>
                              <p:par>
                                <p:cTn id="21" presetID="3" presetClass="emph" presetSubtype="2" fill="hold" nodeType="withEffect">
                                  <p:stCondLst>
                                    <p:cond delay="0"/>
                                  </p:stCondLst>
                                  <p:childTnLst>
                                    <p:animClr clrSpc="rgb" dir="cw">
                                      <p:cBhvr override="childStyle">
                                        <p:cTn id="22" dur="500" fill="hold"/>
                                        <p:tgtEl>
                                          <p:spTgt spid="3">
                                            <p:txEl>
                                              <p:pRg st="2" end="2"/>
                                            </p:txEl>
                                          </p:spTgt>
                                        </p:tgtEl>
                                        <p:attrNameLst>
                                          <p:attrName>style.color</p:attrName>
                                        </p:attrNameLst>
                                      </p:cBhvr>
                                      <p:to>
                                        <a:srgbClr val="5F5F5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rPr>
              <a:t>Drug-Drug Interactions</a:t>
            </a:r>
            <a:br>
              <a:rPr lang="en-US" sz="4400" dirty="0">
                <a:solidFill>
                  <a:schemeClr val="tx1"/>
                </a:solidFill>
              </a:rPr>
            </a:br>
            <a:r>
              <a:rPr lang="en-US" sz="3600" dirty="0">
                <a:solidFill>
                  <a:schemeClr val="tx1"/>
                </a:solidFill>
              </a:rPr>
              <a:t>Illicit Drugs</a:t>
            </a:r>
            <a:endParaRPr lang="en-US" sz="6000" dirty="0">
              <a:solidFill>
                <a:schemeClr val="tx1"/>
              </a:solidFill>
            </a:endParaRPr>
          </a:p>
        </p:txBody>
      </p:sp>
      <p:sp>
        <p:nvSpPr>
          <p:cNvPr id="3" name="Content Placeholder 2"/>
          <p:cNvSpPr>
            <a:spLocks noGrp="1"/>
          </p:cNvSpPr>
          <p:nvPr>
            <p:ph idx="1"/>
          </p:nvPr>
        </p:nvSpPr>
        <p:spPr/>
        <p:txBody>
          <a:bodyPr/>
          <a:lstStyle/>
          <a:p>
            <a:r>
              <a:rPr lang="en-US" sz="3200" dirty="0" smtClean="0"/>
              <a:t>Heroin	</a:t>
            </a:r>
          </a:p>
          <a:p>
            <a:pPr lvl="1"/>
            <a:r>
              <a:rPr lang="en-US" sz="2800" dirty="0" smtClean="0"/>
              <a:t>Similar to morphine, patients should be monitored for signs &amp; symptoms of either opioid withdrawal or opioid toxicity (increased drowsiness, decreased rate &amp; depth of respiration, nausea, vomiting, hypotension, bradycardia), depending on the class of ARV taken </a:t>
            </a:r>
          </a:p>
          <a:p>
            <a:endParaRPr lang="en-US" dirty="0" smtClean="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473777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625" y="133631"/>
            <a:ext cx="10515600" cy="1325563"/>
          </a:xfrm>
        </p:spPr>
        <p:txBody>
          <a:bodyPr>
            <a:normAutofit fontScale="90000"/>
          </a:bodyPr>
          <a:lstStyle/>
          <a:p>
            <a:r>
              <a:rPr lang="en-US" dirty="0"/>
              <a:t>Drug-Drug </a:t>
            </a:r>
            <a:r>
              <a:rPr lang="en-US" dirty="0" smtClean="0"/>
              <a:t>Interactions</a:t>
            </a:r>
            <a:br>
              <a:rPr lang="en-US" dirty="0" smtClean="0"/>
            </a:br>
            <a:r>
              <a:rPr lang="en-US" sz="3600" dirty="0" smtClean="0"/>
              <a:t>Illicit Drugs</a:t>
            </a:r>
            <a:endParaRPr lang="en-US" sz="3600" dirty="0"/>
          </a:p>
        </p:txBody>
      </p:sp>
      <p:sp>
        <p:nvSpPr>
          <p:cNvPr id="3" name="Content Placeholder 2"/>
          <p:cNvSpPr>
            <a:spLocks noGrp="1"/>
          </p:cNvSpPr>
          <p:nvPr>
            <p:ph idx="1"/>
          </p:nvPr>
        </p:nvSpPr>
        <p:spPr>
          <a:xfrm>
            <a:off x="648182" y="1663580"/>
            <a:ext cx="11215868" cy="4351338"/>
          </a:xfrm>
        </p:spPr>
        <p:txBody>
          <a:bodyPr>
            <a:noAutofit/>
          </a:bodyPr>
          <a:lstStyle/>
          <a:p>
            <a:r>
              <a:rPr lang="en-US" sz="3200" dirty="0" smtClean="0"/>
              <a:t>Cocaine</a:t>
            </a:r>
            <a:endParaRPr lang="en-US" sz="3200" dirty="0"/>
          </a:p>
          <a:p>
            <a:pPr lvl="1"/>
            <a:r>
              <a:rPr lang="en-US" sz="2800" dirty="0"/>
              <a:t>Very few studies</a:t>
            </a:r>
          </a:p>
          <a:p>
            <a:pPr lvl="1"/>
            <a:r>
              <a:rPr lang="en-US" sz="2800" dirty="0"/>
              <a:t>Existing studies indicate increased toxicity with </a:t>
            </a:r>
            <a:r>
              <a:rPr lang="en-US" sz="2800" dirty="0" smtClean="0"/>
              <a:t>PI’s</a:t>
            </a:r>
          </a:p>
          <a:p>
            <a:r>
              <a:rPr lang="en-US" sz="3200" dirty="0" smtClean="0"/>
              <a:t>Methamphetamine</a:t>
            </a:r>
          </a:p>
          <a:p>
            <a:pPr lvl="1"/>
            <a:r>
              <a:rPr lang="en-US" sz="2800" dirty="0" smtClean="0"/>
              <a:t>Mainly metabolized by CYP, so again dangerous interactions may occur with PI’s especially ritonavir (</a:t>
            </a:r>
            <a:r>
              <a:rPr lang="en-US" sz="2800" dirty="0" err="1" smtClean="0"/>
              <a:t>Norvir</a:t>
            </a:r>
            <a:r>
              <a:rPr lang="en-US" sz="2800" dirty="0" smtClean="0"/>
              <a:t>)</a:t>
            </a:r>
          </a:p>
          <a:p>
            <a:r>
              <a:rPr lang="en-US" sz="3200" dirty="0"/>
              <a:t>MDMA (Ecstasy) </a:t>
            </a:r>
          </a:p>
          <a:p>
            <a:pPr lvl="1"/>
            <a:r>
              <a:rPr lang="en-US" sz="2800" dirty="0"/>
              <a:t>Taking with PI’s can lead to increased levels of MDMA, </a:t>
            </a:r>
            <a:r>
              <a:rPr lang="en-US" sz="2800" dirty="0" smtClean="0"/>
              <a:t>toxicity including </a:t>
            </a:r>
            <a:r>
              <a:rPr lang="en-US" sz="2800" dirty="0"/>
              <a:t>death </a:t>
            </a:r>
          </a:p>
          <a:p>
            <a:pPr lvl="1"/>
            <a:r>
              <a:rPr lang="en-US" sz="2800" dirty="0"/>
              <a:t>Patients using MDMA while on PI’s should be warned to discontinue using </a:t>
            </a:r>
            <a:r>
              <a:rPr lang="en-US" sz="2800" dirty="0" smtClean="0"/>
              <a:t>MDMA or monitor reaction to small doses</a:t>
            </a:r>
            <a:endParaRPr lang="en-US" sz="280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2360009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rPr>
              <a:t>Drug-Drug Interactions</a:t>
            </a:r>
            <a:br>
              <a:rPr lang="en-US" sz="4400" dirty="0">
                <a:solidFill>
                  <a:schemeClr val="tx1"/>
                </a:solidFill>
              </a:rPr>
            </a:br>
            <a:r>
              <a:rPr lang="en-US" sz="3600" dirty="0">
                <a:solidFill>
                  <a:schemeClr val="tx1"/>
                </a:solidFill>
              </a:rPr>
              <a:t>Illicit Drugs</a:t>
            </a:r>
            <a:endParaRPr lang="en-US" sz="6000" dirty="0">
              <a:solidFill>
                <a:schemeClr val="tx1"/>
              </a:solidFill>
            </a:endParaRPr>
          </a:p>
        </p:txBody>
      </p:sp>
      <p:sp>
        <p:nvSpPr>
          <p:cNvPr id="3" name="Content Placeholder 2"/>
          <p:cNvSpPr>
            <a:spLocks noGrp="1"/>
          </p:cNvSpPr>
          <p:nvPr>
            <p:ph idx="1"/>
          </p:nvPr>
        </p:nvSpPr>
        <p:spPr>
          <a:xfrm>
            <a:off x="925975" y="1825625"/>
            <a:ext cx="10787605" cy="4351338"/>
          </a:xfrm>
        </p:spPr>
        <p:txBody>
          <a:bodyPr>
            <a:noAutofit/>
          </a:bodyPr>
          <a:lstStyle/>
          <a:p>
            <a:r>
              <a:rPr lang="en-US" sz="3200" dirty="0" smtClean="0"/>
              <a:t>THC </a:t>
            </a:r>
          </a:p>
          <a:p>
            <a:pPr lvl="1"/>
            <a:r>
              <a:rPr lang="en-US" sz="2800" dirty="0" smtClean="0"/>
              <a:t>In the presence of CYP inhibitors, may lead to increased THC levels, causing hallucinations, delusions, paranoia, altered time sense, anxiety, panic, loss of insight, orthostatic hypotension, and increased heart rate</a:t>
            </a:r>
          </a:p>
          <a:p>
            <a:pPr marL="457200" lvl="1" indent="0">
              <a:buNone/>
            </a:pPr>
            <a:endParaRPr lang="en-US" sz="1800" dirty="0" smtClean="0"/>
          </a:p>
          <a:p>
            <a:pPr lvl="1"/>
            <a:r>
              <a:rPr lang="en-US" sz="2800" dirty="0" smtClean="0"/>
              <a:t>However, “a clinically significant drug interaction may not exist when THC is used in moderate amounts. Patients who use THC and are beginning antiretroviral therapy should be warned about possible accentuation of the effects of THC, and that they may need to use less THC for the same effect following treatment initiation.” </a:t>
            </a:r>
            <a:r>
              <a:rPr lang="en-US" sz="2000" dirty="0" smtClean="0"/>
              <a:t>(Antoniou &amp; Tseng, 2002, p. 1609) </a:t>
            </a:r>
          </a:p>
          <a:p>
            <a:pPr lvl="1"/>
            <a:endParaRPr lang="en-US" sz="2800" dirty="0" smtClean="0"/>
          </a:p>
          <a:p>
            <a:pPr lvl="1"/>
            <a:endParaRPr lang="en-US" sz="280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129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271715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psychotropic medicines?</a:t>
            </a:r>
            <a:endParaRPr lang="en-US" dirty="0"/>
          </a:p>
        </p:txBody>
      </p:sp>
      <p:sp>
        <p:nvSpPr>
          <p:cNvPr id="3" name="Content Placeholder 2"/>
          <p:cNvSpPr>
            <a:spLocks noGrp="1"/>
          </p:cNvSpPr>
          <p:nvPr>
            <p:ph idx="1"/>
          </p:nvPr>
        </p:nvSpPr>
        <p:spPr>
          <a:xfrm>
            <a:off x="838200" y="2312275"/>
            <a:ext cx="10515600" cy="3864687"/>
          </a:xfrm>
        </p:spPr>
        <p:txBody>
          <a:bodyPr/>
          <a:lstStyle/>
          <a:p>
            <a:pPr marL="0" indent="0">
              <a:buNone/>
            </a:pPr>
            <a:r>
              <a:rPr lang="en-US" dirty="0" smtClean="0"/>
              <a:t>Psychotropic medications, sometimes called </a:t>
            </a:r>
            <a:r>
              <a:rPr lang="en-US" dirty="0"/>
              <a:t>psychiatric medicines </a:t>
            </a:r>
            <a:r>
              <a:rPr lang="en-US" dirty="0" smtClean="0"/>
              <a:t>are “those </a:t>
            </a:r>
            <a:r>
              <a:rPr lang="en-US" dirty="0"/>
              <a:t>medications prescribed </a:t>
            </a:r>
            <a:r>
              <a:rPr lang="en-US" dirty="0" smtClean="0"/>
              <a:t>to </a:t>
            </a:r>
            <a:r>
              <a:rPr lang="en-US" dirty="0"/>
              <a:t>affect the central nervous system to treat psychiatric disorders or illnesses. They may include, but are not limited to, anxiolytic agents, antidepressants, mood stabilizers, antipsychotic medications, anti-Parkinson agents, hypnotics, medications for dementia, and psychostimulants</a:t>
            </a:r>
            <a:r>
              <a:rPr lang="en-US" dirty="0" smtClean="0"/>
              <a:t>.”</a:t>
            </a:r>
          </a:p>
          <a:p>
            <a:pPr marL="0" indent="0">
              <a:buNone/>
            </a:pPr>
            <a:r>
              <a:rPr lang="en-US" sz="1200" dirty="0" smtClean="0"/>
              <a:t>							</a:t>
            </a:r>
            <a:r>
              <a:rPr lang="en-US" sz="1600" dirty="0"/>
              <a:t>Welfare &amp; Institutions Code, Section 369.5(d)</a:t>
            </a:r>
            <a:endParaRPr lang="en-US" sz="1200" dirty="0"/>
          </a:p>
          <a:p>
            <a:pPr marL="0" indent="0">
              <a:buNone/>
            </a:pPr>
            <a:endParaRPr lang="en-US" dirty="0"/>
          </a:p>
        </p:txBody>
      </p:sp>
      <p:sp>
        <p:nvSpPr>
          <p:cNvPr id="4" name="Slide Number Placeholder 2"/>
          <p:cNvSpPr>
            <a:spLocks noGrp="1"/>
          </p:cNvSpPr>
          <p:nvPr>
            <p:ph type="sldNum" sz="quarter" idx="12"/>
          </p:nvPr>
        </p:nvSpPr>
        <p:spPr>
          <a:xfrm>
            <a:off x="8534400" y="6361330"/>
            <a:ext cx="2057400" cy="365125"/>
          </a:xfrm>
        </p:spPr>
        <p:txBody>
          <a:bodyPr/>
          <a:lstStyle/>
          <a:p>
            <a:r>
              <a:rPr lang="en-US" altLang="en-US" dirty="0" smtClean="0"/>
              <a:t>13</a:t>
            </a:r>
            <a:endParaRPr lang="en-US" altLang="en-US" dirty="0"/>
          </a:p>
        </p:txBody>
      </p:sp>
    </p:spTree>
    <p:extLst>
      <p:ext uri="{BB962C8B-B14F-4D97-AF65-F5344CB8AC3E}">
        <p14:creationId xmlns:p14="http://schemas.microsoft.com/office/powerpoint/2010/main" val="336653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rPr>
              <a:t>Drug-Drug Interactions</a:t>
            </a:r>
            <a:r>
              <a:rPr lang="en-US" sz="3600" dirty="0">
                <a:solidFill>
                  <a:schemeClr val="tx1"/>
                </a:solidFill>
              </a:rPr>
              <a:t/>
            </a:r>
            <a:br>
              <a:rPr lang="en-US" sz="3600" dirty="0">
                <a:solidFill>
                  <a:schemeClr val="tx1"/>
                </a:solidFill>
              </a:rPr>
            </a:br>
            <a:r>
              <a:rPr lang="en-US" sz="3600" dirty="0" smtClean="0">
                <a:solidFill>
                  <a:schemeClr val="tx1"/>
                </a:solidFill>
              </a:rPr>
              <a:t>Alcohol</a:t>
            </a:r>
            <a:endParaRPr lang="en-US" sz="3600" dirty="0">
              <a:solidFill>
                <a:schemeClr val="tx1"/>
              </a:solidFill>
            </a:endParaRPr>
          </a:p>
        </p:txBody>
      </p:sp>
      <p:sp>
        <p:nvSpPr>
          <p:cNvPr id="3" name="Content Placeholder 2"/>
          <p:cNvSpPr>
            <a:spLocks noGrp="1"/>
          </p:cNvSpPr>
          <p:nvPr>
            <p:ph idx="1"/>
          </p:nvPr>
        </p:nvSpPr>
        <p:spPr>
          <a:xfrm>
            <a:off x="979100" y="2187132"/>
            <a:ext cx="10233800" cy="4351338"/>
          </a:xfrm>
        </p:spPr>
        <p:txBody>
          <a:bodyPr/>
          <a:lstStyle/>
          <a:p>
            <a:r>
              <a:rPr lang="en-US" dirty="0" smtClean="0"/>
              <a:t>Acute administration of alcohol may inhibit CYP </a:t>
            </a:r>
          </a:p>
          <a:p>
            <a:endParaRPr lang="en-US" dirty="0" smtClean="0"/>
          </a:p>
          <a:p>
            <a:r>
              <a:rPr lang="en-US" dirty="0" smtClean="0"/>
              <a:t>Chronic administration of alcohol may reduce levels of medications metabolized by CYP, leading to sub-therapeutic concentration of PI’s and NNRTI’s, which could result in the development of resistance and reduced efficacy over time   </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70333433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1"/>
                </a:solidFill>
              </a:rPr>
              <a:t>Drug-Drug Interactions</a:t>
            </a:r>
            <a:br>
              <a:rPr lang="en-US" sz="4000" dirty="0">
                <a:solidFill>
                  <a:schemeClr val="tx1"/>
                </a:solidFill>
              </a:rPr>
            </a:br>
            <a:r>
              <a:rPr lang="en-US" sz="3200" dirty="0">
                <a:solidFill>
                  <a:schemeClr val="tx1"/>
                </a:solidFill>
              </a:rPr>
              <a:t>Illicit Drugs</a:t>
            </a:r>
            <a:endParaRPr lang="en-US" dirty="0">
              <a:solidFill>
                <a:schemeClr val="tx1"/>
              </a:solidFill>
            </a:endParaRPr>
          </a:p>
        </p:txBody>
      </p:sp>
      <p:sp>
        <p:nvSpPr>
          <p:cNvPr id="3" name="Content Placeholder 2"/>
          <p:cNvSpPr>
            <a:spLocks noGrp="1"/>
          </p:cNvSpPr>
          <p:nvPr>
            <p:ph idx="1"/>
          </p:nvPr>
        </p:nvSpPr>
        <p:spPr/>
        <p:txBody>
          <a:bodyPr>
            <a:normAutofit/>
          </a:bodyPr>
          <a:lstStyle/>
          <a:p>
            <a:pPr lvl="0"/>
            <a:r>
              <a:rPr lang="en-US" sz="3200" dirty="0">
                <a:solidFill>
                  <a:schemeClr val="tx1"/>
                </a:solidFill>
              </a:rPr>
              <a:t>GHB</a:t>
            </a:r>
          </a:p>
          <a:p>
            <a:pPr lvl="1"/>
            <a:r>
              <a:rPr lang="en-US" sz="2800" dirty="0">
                <a:solidFill>
                  <a:schemeClr val="tx1"/>
                </a:solidFill>
              </a:rPr>
              <a:t>Also metabolized by CYP, so using while taking PI’s could lead to GHB toxicity </a:t>
            </a:r>
          </a:p>
          <a:p>
            <a:endParaRPr lang="en-US" sz="3200" dirty="0" smtClean="0">
              <a:solidFill>
                <a:schemeClr val="tx1"/>
              </a:solidFill>
            </a:endParaRPr>
          </a:p>
          <a:p>
            <a:r>
              <a:rPr lang="en-US" sz="3200" dirty="0" smtClean="0">
                <a:solidFill>
                  <a:schemeClr val="tx1"/>
                </a:solidFill>
              </a:rPr>
              <a:t>Ketamine</a:t>
            </a:r>
          </a:p>
          <a:p>
            <a:pPr lvl="1"/>
            <a:r>
              <a:rPr lang="en-US" sz="2800" dirty="0" smtClean="0">
                <a:solidFill>
                  <a:schemeClr val="tx1"/>
                </a:solidFill>
              </a:rPr>
              <a:t>No studies or case reports of ketamine with antiretrovirals, but because of how it is metabolized, should be avoided particularly while taking ritonavir (</a:t>
            </a:r>
            <a:r>
              <a:rPr lang="en-US" sz="2800" dirty="0" err="1" smtClean="0">
                <a:solidFill>
                  <a:schemeClr val="tx1"/>
                </a:solidFill>
              </a:rPr>
              <a:t>Norvir</a:t>
            </a:r>
            <a:r>
              <a:rPr lang="en-US" sz="2800" dirty="0" smtClean="0">
                <a:solidFill>
                  <a:schemeClr val="tx1"/>
                </a:solidFill>
              </a:rPr>
              <a:t>), nelfinavir (</a:t>
            </a:r>
            <a:r>
              <a:rPr lang="en-US" sz="2800" dirty="0" err="1" smtClean="0">
                <a:solidFill>
                  <a:schemeClr val="tx1"/>
                </a:solidFill>
              </a:rPr>
              <a:t>Viracept</a:t>
            </a:r>
            <a:r>
              <a:rPr lang="en-US" sz="2800" dirty="0" smtClean="0">
                <a:solidFill>
                  <a:schemeClr val="tx1"/>
                </a:solidFill>
              </a:rPr>
              <a:t>), and </a:t>
            </a:r>
            <a:r>
              <a:rPr lang="en-US" sz="2800" dirty="0" err="1" smtClean="0">
                <a:solidFill>
                  <a:schemeClr val="tx1"/>
                </a:solidFill>
              </a:rPr>
              <a:t>efavirenz</a:t>
            </a:r>
            <a:r>
              <a:rPr lang="en-US" sz="2800" dirty="0" smtClean="0">
                <a:solidFill>
                  <a:schemeClr val="tx1"/>
                </a:solidFill>
              </a:rPr>
              <a:t> (</a:t>
            </a:r>
            <a:r>
              <a:rPr lang="en-US" sz="2800" dirty="0" err="1" smtClean="0">
                <a:solidFill>
                  <a:schemeClr val="tx1"/>
                </a:solidFill>
              </a:rPr>
              <a:t>Sustiva</a:t>
            </a:r>
            <a:r>
              <a:rPr lang="en-US" sz="2800" dirty="0" smtClean="0">
                <a:solidFill>
                  <a:schemeClr val="tx1"/>
                </a:solidFill>
              </a:rPr>
              <a:t>)</a:t>
            </a:r>
          </a:p>
          <a:p>
            <a:endParaRPr lang="en-US" dirty="0">
              <a:solidFill>
                <a:schemeClr val="tx1"/>
              </a:solidFill>
            </a:endParaRP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6885014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James’ Story</a:t>
            </a:r>
            <a:endParaRPr lang="en-US" dirty="0"/>
          </a:p>
        </p:txBody>
      </p:sp>
      <p:sp>
        <p:nvSpPr>
          <p:cNvPr id="3" name="Content Placeholder 2"/>
          <p:cNvSpPr>
            <a:spLocks noGrp="1"/>
          </p:cNvSpPr>
          <p:nvPr>
            <p:ph idx="1"/>
          </p:nvPr>
        </p:nvSpPr>
        <p:spPr>
          <a:xfrm>
            <a:off x="1120000" y="1825625"/>
            <a:ext cx="10233800" cy="4713398"/>
          </a:xfrm>
        </p:spPr>
        <p:txBody>
          <a:bodyPr>
            <a:normAutofit lnSpcReduction="10000"/>
          </a:bodyPr>
          <a:lstStyle/>
          <a:p>
            <a:pPr marL="0" indent="0">
              <a:buNone/>
            </a:pPr>
            <a:r>
              <a:rPr lang="en-US" dirty="0" smtClean="0"/>
              <a:t>James </a:t>
            </a:r>
            <a:r>
              <a:rPr lang="en-US" dirty="0"/>
              <a:t>is an HIV positive </a:t>
            </a:r>
            <a:r>
              <a:rPr lang="en-US" dirty="0" smtClean="0"/>
              <a:t>41-year-old male working as an </a:t>
            </a:r>
            <a:r>
              <a:rPr lang="en-US" dirty="0"/>
              <a:t>auto mechanic who, 4 years ago, was involved in a head-on collision while attempting to pass another vehicle. </a:t>
            </a:r>
            <a:r>
              <a:rPr lang="en-US" dirty="0" smtClean="0"/>
              <a:t>James </a:t>
            </a:r>
            <a:r>
              <a:rPr lang="en-US" dirty="0"/>
              <a:t>survived with a significant back injury and has only been able to work sporadically. While still in the hospital, </a:t>
            </a:r>
            <a:r>
              <a:rPr lang="en-US" dirty="0" smtClean="0"/>
              <a:t>James </a:t>
            </a:r>
            <a:r>
              <a:rPr lang="en-US" dirty="0"/>
              <a:t>complained of feeling unreal, numb, and disinterested in the care he received. </a:t>
            </a:r>
            <a:r>
              <a:rPr lang="en-US" dirty="0" smtClean="0"/>
              <a:t>James </a:t>
            </a:r>
            <a:r>
              <a:rPr lang="en-US" dirty="0"/>
              <a:t>was discharged from the hospital with a variety of medications, including pain pills. He started feeling he could not face the day without the pain medication and needs to drink “a little” to help him sleep. Recently, </a:t>
            </a:r>
            <a:r>
              <a:rPr lang="en-US" dirty="0" smtClean="0"/>
              <a:t>James </a:t>
            </a:r>
            <a:r>
              <a:rPr lang="en-US" dirty="0"/>
              <a:t>reported difficulty sleeping due to bad dreams of the accident. He has been obtaining pain pills from a variety of illegal sources. Currently, he’s at risk of becoming homeless due to missed work and inability to pay rent. </a:t>
            </a:r>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638470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8800" dirty="0" smtClean="0"/>
              <a:t>Treatment Approaches</a:t>
            </a:r>
            <a:endParaRPr lang="en-US" sz="8800" dirty="0"/>
          </a:p>
        </p:txBody>
      </p:sp>
      <p:grpSp>
        <p:nvGrpSpPr>
          <p:cNvPr id="6" name="Group 5"/>
          <p:cNvGrpSpPr/>
          <p:nvPr/>
        </p:nvGrpSpPr>
        <p:grpSpPr>
          <a:xfrm>
            <a:off x="192937" y="2371060"/>
            <a:ext cx="5250934" cy="1740860"/>
            <a:chOff x="192937" y="2371060"/>
            <a:chExt cx="5250934" cy="1740860"/>
          </a:xfrm>
        </p:grpSpPr>
        <p:pic>
          <p:nvPicPr>
            <p:cNvPr id="7" name="Picture 6"/>
            <p:cNvPicPr>
              <a:picLocks noChangeAspect="1"/>
            </p:cNvPicPr>
            <p:nvPr/>
          </p:nvPicPr>
          <p:blipFill>
            <a:blip r:embed="rId3"/>
            <a:stretch>
              <a:fillRect/>
            </a:stretch>
          </p:blipFill>
          <p:spPr>
            <a:xfrm>
              <a:off x="192937" y="2371060"/>
              <a:ext cx="2623785" cy="1740860"/>
            </a:xfrm>
            <a:prstGeom prst="rect">
              <a:avLst/>
            </a:prstGeom>
          </p:spPr>
        </p:pic>
        <p:pic>
          <p:nvPicPr>
            <p:cNvPr id="8" name="Picture 7"/>
            <p:cNvPicPr>
              <a:picLocks noChangeAspect="1"/>
            </p:cNvPicPr>
            <p:nvPr/>
          </p:nvPicPr>
          <p:blipFill>
            <a:blip r:embed="rId4"/>
            <a:stretch>
              <a:fillRect/>
            </a:stretch>
          </p:blipFill>
          <p:spPr>
            <a:xfrm>
              <a:off x="2816723" y="2372880"/>
              <a:ext cx="2627148" cy="1739040"/>
            </a:xfrm>
            <a:prstGeom prst="rect">
              <a:avLst/>
            </a:prstGeom>
          </p:spPr>
        </p:pic>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0788"/>
          <a:stretch/>
        </p:blipFill>
        <p:spPr>
          <a:xfrm>
            <a:off x="5457825" y="2349794"/>
            <a:ext cx="2647950" cy="176212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6601" r="11243"/>
          <a:stretch/>
        </p:blipFill>
        <p:spPr>
          <a:xfrm>
            <a:off x="208344" y="2349660"/>
            <a:ext cx="2592729" cy="173404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377" y="2348266"/>
            <a:ext cx="2712536" cy="178952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2972" y="2351049"/>
            <a:ext cx="2653979" cy="1760993"/>
          </a:xfrm>
          <a:prstGeom prst="rect">
            <a:avLst/>
          </a:prstGeom>
        </p:spPr>
      </p:pic>
      <p:sp>
        <p:nvSpPr>
          <p:cNvPr id="10"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22916926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 of Integration</a:t>
            </a:r>
            <a:endParaRPr lang="en-US" dirty="0"/>
          </a:p>
        </p:txBody>
      </p:sp>
      <p:sp>
        <p:nvSpPr>
          <p:cNvPr id="3" name="Content Placeholder 2"/>
          <p:cNvSpPr>
            <a:spLocks noGrp="1"/>
          </p:cNvSpPr>
          <p:nvPr>
            <p:ph idx="1"/>
          </p:nvPr>
        </p:nvSpPr>
        <p:spPr/>
        <p:txBody>
          <a:bodyPr/>
          <a:lstStyle/>
          <a:p>
            <a:r>
              <a:rPr lang="en-US" dirty="0" smtClean="0"/>
              <a:t>Multidisciplinary role delineation requires </a:t>
            </a:r>
            <a:r>
              <a:rPr lang="en-US" dirty="0" smtClean="0">
                <a:solidFill>
                  <a:schemeClr val="accent5"/>
                </a:solidFill>
              </a:rPr>
              <a:t>supportive and on-going supervision</a:t>
            </a:r>
          </a:p>
          <a:p>
            <a:r>
              <a:rPr lang="en-US" dirty="0" smtClean="0"/>
              <a:t>Monitoring and feedback mechanisms must be </a:t>
            </a:r>
            <a:r>
              <a:rPr lang="en-US" dirty="0" smtClean="0">
                <a:solidFill>
                  <a:schemeClr val="accent5"/>
                </a:solidFill>
              </a:rPr>
              <a:t>efficient and regular </a:t>
            </a:r>
          </a:p>
          <a:p>
            <a:r>
              <a:rPr lang="en-US" dirty="0" smtClean="0"/>
              <a:t>Integration of mental health interventions into HIV can be </a:t>
            </a:r>
            <a:r>
              <a:rPr lang="en-US" dirty="0" smtClean="0">
                <a:solidFill>
                  <a:schemeClr val="accent5"/>
                </a:solidFill>
              </a:rPr>
              <a:t>effective at improving outcomes while reducing costs</a:t>
            </a:r>
          </a:p>
          <a:p>
            <a:r>
              <a:rPr lang="en-US" dirty="0" smtClean="0"/>
              <a:t>There are a </a:t>
            </a:r>
            <a:r>
              <a:rPr lang="en-US" dirty="0" smtClean="0">
                <a:solidFill>
                  <a:schemeClr val="accent5"/>
                </a:solidFill>
              </a:rPr>
              <a:t>number of challenges </a:t>
            </a:r>
            <a:r>
              <a:rPr lang="en-US" dirty="0" smtClean="0"/>
              <a:t>that are specific to middle- and low-income regions/individuals</a:t>
            </a:r>
            <a:endParaRPr lang="en-US" dirty="0"/>
          </a:p>
        </p:txBody>
      </p:sp>
      <p:sp>
        <p:nvSpPr>
          <p:cNvPr id="4" name="Rectangle 3"/>
          <p:cNvSpPr/>
          <p:nvPr/>
        </p:nvSpPr>
        <p:spPr>
          <a:xfrm>
            <a:off x="0" y="6488668"/>
            <a:ext cx="2731325" cy="369332"/>
          </a:xfrm>
          <a:prstGeom prst="rect">
            <a:avLst/>
          </a:prstGeom>
        </p:spPr>
        <p:txBody>
          <a:bodyPr wrap="none">
            <a:spAutoFit/>
          </a:bodyPr>
          <a:lstStyle/>
          <a:p>
            <a:r>
              <a:rPr lang="en-US" dirty="0"/>
              <a:t>SOURCE: </a:t>
            </a:r>
            <a:r>
              <a:rPr lang="en-US" dirty="0" err="1"/>
              <a:t>Kaaya</a:t>
            </a:r>
            <a:r>
              <a:rPr lang="en-US" dirty="0"/>
              <a:t> et al, 2013</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0180446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 1:</a:t>
            </a:r>
            <a:br>
              <a:rPr lang="en-US" dirty="0" smtClean="0"/>
            </a:br>
            <a:r>
              <a:rPr lang="en-US" dirty="0" smtClean="0"/>
              <a:t>Use a Life Course Approach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chemeClr val="accent5"/>
                </a:solidFill>
              </a:rPr>
              <a:t>Early intervention </a:t>
            </a:r>
            <a:r>
              <a:rPr lang="en-US" dirty="0" smtClean="0"/>
              <a:t>may reduce effects of HAND </a:t>
            </a:r>
          </a:p>
          <a:p>
            <a:endParaRPr lang="en-US" dirty="0" smtClean="0">
              <a:solidFill>
                <a:schemeClr val="accent5"/>
              </a:solidFill>
            </a:endParaRPr>
          </a:p>
          <a:p>
            <a:r>
              <a:rPr lang="en-US" dirty="0" smtClean="0">
                <a:solidFill>
                  <a:schemeClr val="accent5"/>
                </a:solidFill>
              </a:rPr>
              <a:t>Prevention of </a:t>
            </a:r>
            <a:r>
              <a:rPr lang="en-US" dirty="0">
                <a:solidFill>
                  <a:schemeClr val="accent5"/>
                </a:solidFill>
              </a:rPr>
              <a:t>Mother-to-Child Transmission (</a:t>
            </a:r>
            <a:r>
              <a:rPr lang="en-US" dirty="0" smtClean="0">
                <a:solidFill>
                  <a:schemeClr val="accent5"/>
                </a:solidFill>
              </a:rPr>
              <a:t>PMTCT) </a:t>
            </a:r>
            <a:r>
              <a:rPr lang="en-US" dirty="0">
                <a:solidFill>
                  <a:schemeClr val="accent5"/>
                </a:solidFill>
              </a:rPr>
              <a:t>Curriculum reduces the risk </a:t>
            </a:r>
            <a:r>
              <a:rPr lang="en-US" dirty="0"/>
              <a:t>of vertical HIV transmission across settings with high and low resources</a:t>
            </a:r>
          </a:p>
          <a:p>
            <a:endParaRPr lang="en-US" dirty="0" smtClean="0">
              <a:solidFill>
                <a:schemeClr val="accent5"/>
              </a:solidFill>
            </a:endParaRPr>
          </a:p>
          <a:p>
            <a:r>
              <a:rPr lang="en-US" dirty="0" smtClean="0">
                <a:solidFill>
                  <a:schemeClr val="accent5"/>
                </a:solidFill>
              </a:rPr>
              <a:t>Reduction of cognitive impairments earlier </a:t>
            </a:r>
            <a:r>
              <a:rPr lang="en-US" dirty="0" smtClean="0"/>
              <a:t>may enhance opportunities for education and employment</a:t>
            </a:r>
          </a:p>
          <a:p>
            <a:endParaRPr lang="en-US" dirty="0" smtClean="0">
              <a:solidFill>
                <a:schemeClr val="accent5"/>
              </a:solidFill>
            </a:endParaRPr>
          </a:p>
          <a:p>
            <a:r>
              <a:rPr lang="en-US" dirty="0" smtClean="0">
                <a:solidFill>
                  <a:schemeClr val="accent5"/>
                </a:solidFill>
              </a:rPr>
              <a:t>ART is beneficial </a:t>
            </a:r>
            <a:r>
              <a:rPr lang="en-US" dirty="0" smtClean="0"/>
              <a:t>in minimizing exacerbation of neurocognitive declines</a:t>
            </a:r>
          </a:p>
          <a:p>
            <a:endParaRPr lang="en-US" dirty="0"/>
          </a:p>
        </p:txBody>
      </p:sp>
      <p:sp>
        <p:nvSpPr>
          <p:cNvPr id="4" name="Rectangle 3"/>
          <p:cNvSpPr/>
          <p:nvPr/>
        </p:nvSpPr>
        <p:spPr>
          <a:xfrm>
            <a:off x="0" y="6488668"/>
            <a:ext cx="2731325" cy="369332"/>
          </a:xfrm>
          <a:prstGeom prst="rect">
            <a:avLst/>
          </a:prstGeom>
        </p:spPr>
        <p:txBody>
          <a:bodyPr wrap="none">
            <a:spAutoFit/>
          </a:bodyPr>
          <a:lstStyle/>
          <a:p>
            <a:r>
              <a:rPr lang="en-US" dirty="0"/>
              <a:t>SOURCE: </a:t>
            </a:r>
            <a:r>
              <a:rPr lang="en-US" dirty="0" err="1"/>
              <a:t>Kaaya</a:t>
            </a:r>
            <a:r>
              <a:rPr lang="en-US" dirty="0"/>
              <a:t> et al, 2013</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9665391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 2:</a:t>
            </a:r>
            <a:br>
              <a:rPr lang="en-US" dirty="0" smtClean="0"/>
            </a:br>
            <a:r>
              <a:rPr lang="en-US" dirty="0" smtClean="0"/>
              <a:t>Use Evidence-Based Interventions</a:t>
            </a:r>
            <a:endParaRPr lang="en-US" dirty="0"/>
          </a:p>
        </p:txBody>
      </p:sp>
      <p:sp>
        <p:nvSpPr>
          <p:cNvPr id="3" name="Content Placeholder 2"/>
          <p:cNvSpPr>
            <a:spLocks noGrp="1"/>
          </p:cNvSpPr>
          <p:nvPr>
            <p:ph idx="1"/>
          </p:nvPr>
        </p:nvSpPr>
        <p:spPr>
          <a:xfrm>
            <a:off x="1120000" y="1825625"/>
            <a:ext cx="10233800" cy="4744140"/>
          </a:xfrm>
        </p:spPr>
        <p:txBody>
          <a:bodyPr>
            <a:normAutofit lnSpcReduction="10000"/>
          </a:bodyPr>
          <a:lstStyle/>
          <a:p>
            <a:r>
              <a:rPr lang="en-US" dirty="0" smtClean="0"/>
              <a:t>Cognitive Behavioral Therapy, Interpersonal Therapy, and Supportive Psychotherapy have been studied in a variety of settings</a:t>
            </a:r>
          </a:p>
          <a:p>
            <a:pPr lvl="1"/>
            <a:r>
              <a:rPr lang="en-US" dirty="0" smtClean="0"/>
              <a:t>Results include reduced severity of depression symptoms, increased coping, enhanced support networks, and increased self-esteem</a:t>
            </a:r>
          </a:p>
          <a:p>
            <a:pPr lvl="1"/>
            <a:r>
              <a:rPr lang="en-US" dirty="0" smtClean="0"/>
              <a:t>Can be administered by licensed providers and trained non-specialized healthcare workers</a:t>
            </a:r>
          </a:p>
          <a:p>
            <a:r>
              <a:rPr lang="en-US" dirty="0" smtClean="0"/>
              <a:t>Screening, Brief Intervention and Referral to Treatment increases moderate and safe levels of drinking </a:t>
            </a:r>
          </a:p>
          <a:p>
            <a:r>
              <a:rPr lang="en-US" dirty="0" smtClean="0"/>
              <a:t>Reduction in mortality among problem drinkers</a:t>
            </a:r>
          </a:p>
          <a:p>
            <a:r>
              <a:rPr lang="en-US" dirty="0" smtClean="0"/>
              <a:t>SBI provides opportunities for assessment of incremental benefits in HIV treatment </a:t>
            </a:r>
          </a:p>
          <a:p>
            <a:endParaRPr lang="en-US" dirty="0"/>
          </a:p>
        </p:txBody>
      </p:sp>
      <p:sp>
        <p:nvSpPr>
          <p:cNvPr id="4" name="Rectangle 3"/>
          <p:cNvSpPr/>
          <p:nvPr/>
        </p:nvSpPr>
        <p:spPr>
          <a:xfrm>
            <a:off x="193506" y="6488668"/>
            <a:ext cx="2731325" cy="369332"/>
          </a:xfrm>
          <a:prstGeom prst="rect">
            <a:avLst/>
          </a:prstGeom>
        </p:spPr>
        <p:txBody>
          <a:bodyPr wrap="none">
            <a:spAutoFit/>
          </a:bodyPr>
          <a:lstStyle/>
          <a:p>
            <a:r>
              <a:rPr lang="en-US" dirty="0"/>
              <a:t>SOURCE: </a:t>
            </a:r>
            <a:r>
              <a:rPr lang="en-US" dirty="0" err="1"/>
              <a:t>Kaaya</a:t>
            </a:r>
            <a:r>
              <a:rPr lang="en-US" dirty="0"/>
              <a:t> et al, 2013</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4392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Recommendation 3:</a:t>
            </a:r>
            <a:br>
              <a:rPr lang="en-US" sz="4800" dirty="0" smtClean="0"/>
            </a:br>
            <a:r>
              <a:rPr lang="en-US" sz="4800" dirty="0" smtClean="0"/>
              <a:t>Understanding Environmental Influences</a:t>
            </a:r>
            <a:endParaRPr lang="en-US" sz="4800" dirty="0"/>
          </a:p>
        </p:txBody>
      </p:sp>
      <p:sp>
        <p:nvSpPr>
          <p:cNvPr id="3" name="Content Placeholder 2"/>
          <p:cNvSpPr>
            <a:spLocks noGrp="1"/>
          </p:cNvSpPr>
          <p:nvPr>
            <p:ph idx="1"/>
          </p:nvPr>
        </p:nvSpPr>
        <p:spPr/>
        <p:txBody>
          <a:bodyPr/>
          <a:lstStyle/>
          <a:p>
            <a:r>
              <a:rPr lang="en-US" dirty="0" smtClean="0"/>
              <a:t>Complete a comprehensive assessment of daily life stressors that influence the individual’s and family’s ability to manage </a:t>
            </a:r>
          </a:p>
          <a:p>
            <a:r>
              <a:rPr lang="en-US" dirty="0" smtClean="0"/>
              <a:t>Integrated, multidisciplinary treatment is associated with improved ART adherence</a:t>
            </a:r>
          </a:p>
          <a:p>
            <a:r>
              <a:rPr lang="en-US" dirty="0" smtClean="0"/>
              <a:t>Project TALC has been adapted to incorporate specific culturally and regionally relevant approaches to wellness and healing </a:t>
            </a:r>
          </a:p>
          <a:p>
            <a:r>
              <a:rPr lang="en-US" dirty="0" smtClean="0"/>
              <a:t>Following administration, caregivers reported less HIV-related stigma</a:t>
            </a:r>
          </a:p>
          <a:p>
            <a:pPr marL="0" indent="0">
              <a:buNone/>
            </a:pPr>
            <a:endParaRPr lang="en-US" dirty="0"/>
          </a:p>
        </p:txBody>
      </p:sp>
      <p:sp>
        <p:nvSpPr>
          <p:cNvPr id="4" name="Rectangle 3"/>
          <p:cNvSpPr/>
          <p:nvPr/>
        </p:nvSpPr>
        <p:spPr>
          <a:xfrm>
            <a:off x="99721" y="6488668"/>
            <a:ext cx="2731325" cy="369332"/>
          </a:xfrm>
          <a:prstGeom prst="rect">
            <a:avLst/>
          </a:prstGeom>
        </p:spPr>
        <p:txBody>
          <a:bodyPr wrap="none">
            <a:spAutoFit/>
          </a:bodyPr>
          <a:lstStyle/>
          <a:p>
            <a:r>
              <a:rPr lang="en-US" dirty="0"/>
              <a:t>SOURCE: </a:t>
            </a:r>
            <a:r>
              <a:rPr lang="en-US" dirty="0" err="1"/>
              <a:t>Kaaya</a:t>
            </a:r>
            <a:r>
              <a:rPr lang="en-US" dirty="0"/>
              <a:t> et al, 2013</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593997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 4:</a:t>
            </a:r>
            <a:br>
              <a:rPr lang="en-US" dirty="0" smtClean="0"/>
            </a:br>
            <a:r>
              <a:rPr lang="en-US" dirty="0" smtClean="0"/>
              <a:t>System-Wide Approaches</a:t>
            </a:r>
            <a:endParaRPr lang="en-US" dirty="0"/>
          </a:p>
        </p:txBody>
      </p:sp>
      <p:sp>
        <p:nvSpPr>
          <p:cNvPr id="3" name="Content Placeholder 2"/>
          <p:cNvSpPr>
            <a:spLocks noGrp="1"/>
          </p:cNvSpPr>
          <p:nvPr>
            <p:ph idx="1"/>
          </p:nvPr>
        </p:nvSpPr>
        <p:spPr/>
        <p:txBody>
          <a:bodyPr/>
          <a:lstStyle/>
          <a:p>
            <a:r>
              <a:rPr lang="en-US" dirty="0" smtClean="0"/>
              <a:t>People tend to seek care for physical causes of impairments resulting from chronic illnesses rather than psychological </a:t>
            </a:r>
          </a:p>
          <a:p>
            <a:r>
              <a:rPr lang="en-US" dirty="0" smtClean="0"/>
              <a:t>Onset of a mental disorder can indicate a new or worsening medical issue</a:t>
            </a:r>
          </a:p>
          <a:p>
            <a:r>
              <a:rPr lang="en-US" dirty="0" smtClean="0"/>
              <a:t>Resource availability for individuals with MNS and HIV tend to be expensive and/or time consuming</a:t>
            </a:r>
          </a:p>
          <a:p>
            <a:r>
              <a:rPr lang="en-US" dirty="0" smtClean="0"/>
              <a:t>Integration can reduce barriers to treatment as well as minimize stigma</a:t>
            </a:r>
            <a:endParaRPr lang="en-US" dirty="0"/>
          </a:p>
        </p:txBody>
      </p:sp>
      <p:sp>
        <p:nvSpPr>
          <p:cNvPr id="4" name="Rectangle 3"/>
          <p:cNvSpPr/>
          <p:nvPr/>
        </p:nvSpPr>
        <p:spPr>
          <a:xfrm>
            <a:off x="0" y="6488668"/>
            <a:ext cx="2731325" cy="369332"/>
          </a:xfrm>
          <a:prstGeom prst="rect">
            <a:avLst/>
          </a:prstGeom>
        </p:spPr>
        <p:txBody>
          <a:bodyPr wrap="none">
            <a:spAutoFit/>
          </a:bodyPr>
          <a:lstStyle/>
          <a:p>
            <a:r>
              <a:rPr lang="en-US" dirty="0"/>
              <a:t>SOURCE: </a:t>
            </a:r>
            <a:r>
              <a:rPr lang="en-US" dirty="0" err="1"/>
              <a:t>Kaaya</a:t>
            </a:r>
            <a:r>
              <a:rPr lang="en-US" dirty="0"/>
              <a:t> et al, 2013</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96459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49348" y="1042685"/>
            <a:ext cx="7924800" cy="6019800"/>
          </a:xfrm>
          <a:prstGeom prst="rect">
            <a:avLst/>
          </a:prstGeom>
        </p:spPr>
        <p:txBody>
          <a:bodyPr>
            <a:normAutofit/>
          </a:bodyPr>
          <a:lstStyle/>
          <a:p>
            <a:pPr marL="0" indent="0" algn="ctr">
              <a:buNone/>
            </a:pPr>
            <a:r>
              <a:rPr lang="en-US" sz="4000" dirty="0" smtClean="0"/>
              <a:t>Remember the difference </a:t>
            </a:r>
            <a:r>
              <a:rPr lang="en-US" sz="4000" dirty="0"/>
              <a:t>between </a:t>
            </a:r>
          </a:p>
          <a:p>
            <a:pPr marL="0" indent="0" algn="ctr">
              <a:buNone/>
            </a:pPr>
            <a:r>
              <a:rPr lang="en-US" sz="4000" dirty="0">
                <a:solidFill>
                  <a:schemeClr val="tx2"/>
                </a:solidFill>
              </a:rPr>
              <a:t>drugs </a:t>
            </a:r>
            <a:r>
              <a:rPr lang="en-US" sz="4000" dirty="0"/>
              <a:t>and </a:t>
            </a:r>
            <a:r>
              <a:rPr lang="en-US" sz="4000" dirty="0" smtClean="0">
                <a:solidFill>
                  <a:schemeClr val="tx2"/>
                </a:solidFill>
              </a:rPr>
              <a:t>medications</a:t>
            </a:r>
            <a:r>
              <a:rPr lang="en-US" sz="4000" dirty="0"/>
              <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endParaRPr lang="en-US" i="1" dirty="0" smtClean="0"/>
          </a:p>
          <a:p>
            <a:pPr marL="0" indent="0" algn="ctr">
              <a:buNone/>
            </a:pPr>
            <a:endParaRPr lang="en-US" i="1" dirty="0" smtClean="0"/>
          </a:p>
        </p:txBody>
      </p:sp>
      <p:sp>
        <p:nvSpPr>
          <p:cNvPr id="4" name="Rounded Rectangle 3"/>
          <p:cNvSpPr/>
          <p:nvPr/>
        </p:nvSpPr>
        <p:spPr>
          <a:xfrm>
            <a:off x="6326048" y="3176285"/>
            <a:ext cx="3200400" cy="2590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Medications are some of the most powerful tools available for reducing symptoms and preventing relapses.</a:t>
            </a:r>
          </a:p>
        </p:txBody>
      </p:sp>
      <p:sp>
        <p:nvSpPr>
          <p:cNvPr id="5" name="Rounded Rectangle 4"/>
          <p:cNvSpPr/>
          <p:nvPr/>
        </p:nvSpPr>
        <p:spPr>
          <a:xfrm>
            <a:off x="2554148" y="3176285"/>
            <a:ext cx="3200400" cy="2590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Substances that make people feel good but can also cause problems and make it more difficult to manage mental illness</a:t>
            </a:r>
            <a:r>
              <a:rPr lang="en-US" sz="2000" dirty="0"/>
              <a:t>.</a:t>
            </a:r>
          </a:p>
        </p:txBody>
      </p:sp>
      <p:cxnSp>
        <p:nvCxnSpPr>
          <p:cNvPr id="7" name="Straight Arrow Connector 6"/>
          <p:cNvCxnSpPr/>
          <p:nvPr/>
        </p:nvCxnSpPr>
        <p:spPr>
          <a:xfrm>
            <a:off x="4230548" y="2490485"/>
            <a:ext cx="0" cy="609600"/>
          </a:xfrm>
          <a:prstGeom prst="straightConnector1">
            <a:avLst/>
          </a:prstGeom>
          <a:ln w="88900">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888148" y="2490485"/>
            <a:ext cx="0" cy="609600"/>
          </a:xfrm>
          <a:prstGeom prst="straightConnector1">
            <a:avLst/>
          </a:prstGeom>
          <a:ln w="88900">
            <a:round/>
            <a:headEnd type="none"/>
            <a:tailEnd type="stealth"/>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139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978164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133600" y="533400"/>
            <a:ext cx="7924800" cy="6019800"/>
          </a:xfrm>
          <a:prstGeom prst="rect">
            <a:avLst/>
          </a:prstGeom>
        </p:spPr>
        <p:txBody>
          <a:bodyPr>
            <a:normAutofit/>
          </a:bodyPr>
          <a:lstStyle/>
          <a:p>
            <a:pPr marL="0" indent="0" algn="ctr">
              <a:buNone/>
            </a:pPr>
            <a:r>
              <a:rPr lang="en-US" sz="4000" dirty="0" smtClean="0"/>
              <a:t>What is the difference </a:t>
            </a:r>
            <a:r>
              <a:rPr lang="en-US" sz="4000" dirty="0"/>
              <a:t>between </a:t>
            </a:r>
          </a:p>
          <a:p>
            <a:pPr marL="0" indent="0" algn="ctr">
              <a:buNone/>
            </a:pPr>
            <a:r>
              <a:rPr lang="en-US" sz="4000" dirty="0">
                <a:solidFill>
                  <a:schemeClr val="tx2"/>
                </a:solidFill>
              </a:rPr>
              <a:t>drugs </a:t>
            </a:r>
            <a:r>
              <a:rPr lang="en-US" sz="4000" dirty="0"/>
              <a:t>and </a:t>
            </a:r>
            <a:r>
              <a:rPr lang="en-US" sz="4000" dirty="0">
                <a:solidFill>
                  <a:schemeClr val="tx2"/>
                </a:solidFill>
              </a:rPr>
              <a:t>medications</a:t>
            </a:r>
            <a:r>
              <a:rPr lang="en-US" sz="4000" dirty="0"/>
              <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endParaRPr lang="en-US" i="1" dirty="0" smtClean="0"/>
          </a:p>
          <a:p>
            <a:pPr marL="0" indent="0" algn="ctr">
              <a:buNone/>
            </a:pPr>
            <a:endParaRPr lang="en-US" i="1" dirty="0" smtClean="0"/>
          </a:p>
          <a:p>
            <a:pPr marL="0" indent="0" algn="ctr">
              <a:buNone/>
            </a:pPr>
            <a:r>
              <a:rPr lang="en-US" i="1" dirty="0"/>
              <a:t>Why is this distinction important?</a:t>
            </a:r>
          </a:p>
        </p:txBody>
      </p:sp>
      <p:sp>
        <p:nvSpPr>
          <p:cNvPr id="4" name="Rounded Rectangle 3"/>
          <p:cNvSpPr/>
          <p:nvPr/>
        </p:nvSpPr>
        <p:spPr>
          <a:xfrm>
            <a:off x="6210300" y="2667000"/>
            <a:ext cx="3200400" cy="2590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Medications are some of the most powerful tools available for reducing symptoms and preventing relapses.</a:t>
            </a:r>
          </a:p>
        </p:txBody>
      </p:sp>
      <p:sp>
        <p:nvSpPr>
          <p:cNvPr id="5" name="Rounded Rectangle 4"/>
          <p:cNvSpPr/>
          <p:nvPr/>
        </p:nvSpPr>
        <p:spPr>
          <a:xfrm>
            <a:off x="2438400" y="2667000"/>
            <a:ext cx="3200400" cy="259080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Substances that make people feel good but can also cause problems and make it more difficult to manage mental illness</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t>
            </a:r>
          </a:p>
        </p:txBody>
      </p:sp>
      <p:cxnSp>
        <p:nvCxnSpPr>
          <p:cNvPr id="7" name="Straight Arrow Connector 6"/>
          <p:cNvCxnSpPr/>
          <p:nvPr/>
        </p:nvCxnSpPr>
        <p:spPr>
          <a:xfrm>
            <a:off x="4114800" y="1981200"/>
            <a:ext cx="0" cy="609600"/>
          </a:xfrm>
          <a:prstGeom prst="straightConnector1">
            <a:avLst/>
          </a:prstGeom>
          <a:ln w="88900">
            <a:round/>
            <a:headEnd type="none"/>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772400" y="1981200"/>
            <a:ext cx="0" cy="609600"/>
          </a:xfrm>
          <a:prstGeom prst="straightConnector1">
            <a:avLst/>
          </a:prstGeom>
          <a:ln w="88900">
            <a:round/>
            <a:headEnd type="none"/>
            <a:tailEnd type="stealth"/>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6B351B-9155-4478-A843-9D12552254ED}" type="slidenum">
              <a:rPr kumimoji="0" lang="en-US"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0196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barn(inVertical)">
                                      <p:cBhvr>
                                        <p:cTn id="2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Motivational Strategies for </a:t>
            </a:r>
            <a:br>
              <a:rPr lang="en-US" dirty="0" smtClean="0"/>
            </a:br>
            <a:r>
              <a:rPr lang="en-US" dirty="0" smtClean="0"/>
              <a:t>Med Adherence</a:t>
            </a:r>
            <a:endParaRPr lang="en-US" dirty="0"/>
          </a:p>
        </p:txBody>
      </p:sp>
      <p:sp>
        <p:nvSpPr>
          <p:cNvPr id="3" name="Content Placeholder 2"/>
          <p:cNvSpPr>
            <a:spLocks noGrp="1"/>
          </p:cNvSpPr>
          <p:nvPr>
            <p:ph idx="1"/>
          </p:nvPr>
        </p:nvSpPr>
        <p:spPr>
          <a:xfrm>
            <a:off x="1120000" y="1825625"/>
            <a:ext cx="10233800" cy="4785240"/>
          </a:xfrm>
        </p:spPr>
        <p:txBody>
          <a:bodyPr>
            <a:normAutofit/>
          </a:bodyPr>
          <a:lstStyle/>
          <a:p>
            <a:r>
              <a:rPr lang="en-US" dirty="0" smtClean="0"/>
              <a:t>MI-based brief interventions can reduce non-injection drug use among HIV-positive individuals (Aharonovich et al., 2017)</a:t>
            </a:r>
          </a:p>
          <a:p>
            <a:endParaRPr lang="en-US" dirty="0" smtClean="0"/>
          </a:p>
          <a:p>
            <a:r>
              <a:rPr lang="en-US" dirty="0" smtClean="0"/>
              <a:t>Older PLWH (&gt;60) experience more agitation, apathy, irritability, anxiety, and depression than older non-infected individuals (Milanini, 2017)</a:t>
            </a:r>
          </a:p>
          <a:p>
            <a:endParaRPr lang="en-US" dirty="0"/>
          </a:p>
          <a:p>
            <a:r>
              <a:rPr lang="en-US" dirty="0" smtClean="0"/>
              <a:t>Listening for change talk and modifying intervention appropriately</a:t>
            </a:r>
          </a:p>
          <a:p>
            <a:pPr lvl="1"/>
            <a:r>
              <a:rPr lang="en-US" dirty="0" smtClean="0"/>
              <a:t>Connect the interventions (the desired behavior change) to something that is intrinsically valuable to the individual</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25895956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520861" y="365125"/>
            <a:ext cx="14132687" cy="1325563"/>
          </a:xfrm>
        </p:spPr>
        <p:txBody>
          <a:bodyPr/>
          <a:lstStyle/>
          <a:p>
            <a:pPr eaLnBrk="1" hangingPunct="1"/>
            <a:r>
              <a:rPr lang="en-US" altLang="en-US" sz="4000" dirty="0"/>
              <a:t>Talking with Clients </a:t>
            </a:r>
            <a:br>
              <a:rPr lang="en-US" altLang="en-US" sz="4000" dirty="0"/>
            </a:br>
            <a:r>
              <a:rPr lang="en-US" altLang="en-US" sz="4000" dirty="0"/>
              <a:t>about their Medication Use</a:t>
            </a:r>
          </a:p>
        </p:txBody>
      </p:sp>
      <p:sp>
        <p:nvSpPr>
          <p:cNvPr id="113667" name="Rectangle 3"/>
          <p:cNvSpPr>
            <a:spLocks noGrp="1" noChangeArrowheads="1"/>
          </p:cNvSpPr>
          <p:nvPr>
            <p:ph idx="1"/>
          </p:nvPr>
        </p:nvSpPr>
        <p:spPr/>
        <p:txBody>
          <a:bodyPr>
            <a:normAutofit/>
          </a:bodyPr>
          <a:lstStyle/>
          <a:p>
            <a:pPr eaLnBrk="1" hangingPunct="1">
              <a:lnSpc>
                <a:spcPct val="90000"/>
              </a:lnSpc>
              <a:spcBef>
                <a:spcPct val="0"/>
              </a:spcBef>
              <a:spcAft>
                <a:spcPct val="100000"/>
              </a:spcAft>
            </a:pPr>
            <a:r>
              <a:rPr lang="en-US" altLang="en-US" dirty="0" smtClean="0"/>
              <a:t>“</a:t>
            </a:r>
            <a:r>
              <a:rPr lang="en-US" altLang="en-US" i="1" dirty="0" smtClean="0"/>
              <a:t>How many doses have you missed?”</a:t>
            </a:r>
            <a:r>
              <a:rPr lang="en-US" altLang="en-US" dirty="0" smtClean="0"/>
              <a:t> </a:t>
            </a:r>
            <a:endParaRPr lang="es-MX" altLang="en-US" dirty="0" smtClean="0"/>
          </a:p>
          <a:p>
            <a:pPr eaLnBrk="1" hangingPunct="1">
              <a:lnSpc>
                <a:spcPct val="90000"/>
              </a:lnSpc>
              <a:spcBef>
                <a:spcPct val="0"/>
              </a:spcBef>
              <a:spcAft>
                <a:spcPct val="100000"/>
              </a:spcAft>
            </a:pPr>
            <a:r>
              <a:rPr lang="en-US" altLang="en-US" dirty="0" smtClean="0"/>
              <a:t>Have you felt or acted different on days when you missed your medication</a:t>
            </a:r>
            <a:r>
              <a:rPr lang="es-MX" altLang="en-US" dirty="0" smtClean="0"/>
              <a:t>?</a:t>
            </a:r>
          </a:p>
          <a:p>
            <a:pPr eaLnBrk="1" hangingPunct="1">
              <a:lnSpc>
                <a:spcPct val="90000"/>
              </a:lnSpc>
              <a:spcBef>
                <a:spcPct val="0"/>
              </a:spcBef>
              <a:spcAft>
                <a:spcPct val="100000"/>
              </a:spcAft>
            </a:pPr>
            <a:r>
              <a:rPr lang="en-US" altLang="en-US" dirty="0" smtClean="0"/>
              <a:t>Was missing the medication related to any substance use relapse</a:t>
            </a:r>
            <a:r>
              <a:rPr lang="es-MX" altLang="en-US" dirty="0" smtClean="0"/>
              <a:t>?</a:t>
            </a:r>
          </a:p>
          <a:p>
            <a:pPr eaLnBrk="1" hangingPunct="1">
              <a:lnSpc>
                <a:spcPct val="90000"/>
              </a:lnSpc>
              <a:spcBef>
                <a:spcPct val="0"/>
              </a:spcBef>
              <a:spcAft>
                <a:spcPct val="100000"/>
              </a:spcAft>
            </a:pPr>
            <a:r>
              <a:rPr lang="en-US" altLang="en-US" i="1" dirty="0" smtClean="0"/>
              <a:t>“Why did you miss the medication? Did you forget, or did you choose not to take it at that time?” </a:t>
            </a:r>
            <a:r>
              <a:rPr lang="en-US" altLang="en-US" dirty="0" smtClean="0"/>
              <a:t>Without judgment </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0029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pPr eaLnBrk="1" hangingPunct="1"/>
            <a:r>
              <a:rPr lang="en-US" altLang="en-US" smtClean="0"/>
              <a:t>Talking with Clients about their Medication</a:t>
            </a:r>
          </a:p>
        </p:txBody>
      </p:sp>
      <p:sp>
        <p:nvSpPr>
          <p:cNvPr id="119811" name="Rectangle 3"/>
          <p:cNvSpPr>
            <a:spLocks noGrp="1" noChangeArrowheads="1"/>
          </p:cNvSpPr>
          <p:nvPr>
            <p:ph idx="1"/>
          </p:nvPr>
        </p:nvSpPr>
        <p:spPr>
          <a:xfrm>
            <a:off x="914400" y="1825625"/>
            <a:ext cx="10439400" cy="4351338"/>
          </a:xfrm>
        </p:spPr>
        <p:txBody>
          <a:bodyPr>
            <a:normAutofit/>
          </a:bodyPr>
          <a:lstStyle/>
          <a:p>
            <a:pPr>
              <a:lnSpc>
                <a:spcPct val="90000"/>
              </a:lnSpc>
              <a:spcBef>
                <a:spcPts val="600"/>
              </a:spcBef>
            </a:pPr>
            <a:r>
              <a:rPr lang="en-US" altLang="en-US" sz="2800" b="1" dirty="0"/>
              <a:t>For clients who admit to choosing NOT to take their medication:</a:t>
            </a:r>
            <a:r>
              <a:rPr lang="en-US" altLang="en-US" sz="2800" dirty="0"/>
              <a:t> </a:t>
            </a:r>
            <a:endParaRPr lang="es-MX" altLang="en-US" sz="2800" dirty="0"/>
          </a:p>
          <a:p>
            <a:pPr lvl="1">
              <a:lnSpc>
                <a:spcPct val="90000"/>
              </a:lnSpc>
              <a:spcBef>
                <a:spcPts val="600"/>
              </a:spcBef>
            </a:pPr>
            <a:r>
              <a:rPr lang="en-US" altLang="en-US" sz="2800" dirty="0"/>
              <a:t>Acknowledge they have a right to choose NOT to use any medication </a:t>
            </a:r>
            <a:endParaRPr lang="es-MX" altLang="en-US" sz="2800" dirty="0"/>
          </a:p>
          <a:p>
            <a:pPr lvl="1">
              <a:lnSpc>
                <a:spcPct val="90000"/>
              </a:lnSpc>
              <a:spcBef>
                <a:spcPts val="600"/>
              </a:spcBef>
            </a:pPr>
            <a:r>
              <a:rPr lang="en-US" altLang="en-US" sz="2800" dirty="0"/>
              <a:t>They owe it to themselves to make sure their decision is well thought out </a:t>
            </a:r>
            <a:endParaRPr lang="es-MX" altLang="en-US" sz="2800" dirty="0"/>
          </a:p>
          <a:p>
            <a:pPr lvl="1">
              <a:lnSpc>
                <a:spcPct val="90000"/>
              </a:lnSpc>
              <a:spcBef>
                <a:spcPts val="600"/>
              </a:spcBef>
            </a:pPr>
            <a:r>
              <a:rPr lang="en-US" altLang="en-US" sz="2800" dirty="0"/>
              <a:t>They need to discuss it with their prescribing physician</a:t>
            </a:r>
            <a:endParaRPr lang="es-MX" altLang="en-US" sz="2800" dirty="0"/>
          </a:p>
          <a:p>
            <a:pPr lvl="1">
              <a:lnSpc>
                <a:spcPct val="90000"/>
              </a:lnSpc>
              <a:spcBef>
                <a:spcPts val="600"/>
              </a:spcBef>
            </a:pPr>
            <a:r>
              <a:rPr lang="en-US" altLang="en-US" sz="2800" dirty="0"/>
              <a:t>What is the reason for choosing not to take the medication</a:t>
            </a:r>
            <a:r>
              <a:rPr lang="es-MX" altLang="en-US" sz="2800" dirty="0"/>
              <a:t>?</a:t>
            </a:r>
          </a:p>
          <a:p>
            <a:pPr lvl="1">
              <a:lnSpc>
                <a:spcPct val="90000"/>
              </a:lnSpc>
              <a:spcBef>
                <a:spcPts val="600"/>
              </a:spcBef>
            </a:pPr>
            <a:r>
              <a:rPr lang="en-US" altLang="en-US" sz="2800" i="1" dirty="0"/>
              <a:t>Don’t accept “I just don’t like pills”.</a:t>
            </a:r>
            <a:r>
              <a:rPr lang="en-US" altLang="en-US" sz="2800" dirty="0"/>
              <a:t> Tell them you are sure they wouldn’t make such an important decision without having a reason </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83085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People Might Say</a:t>
            </a:r>
            <a:endParaRPr lang="en-US" dirty="0"/>
          </a:p>
        </p:txBody>
      </p:sp>
      <p:sp>
        <p:nvSpPr>
          <p:cNvPr id="3" name="Content Placeholder 2"/>
          <p:cNvSpPr>
            <a:spLocks noGrp="1"/>
          </p:cNvSpPr>
          <p:nvPr>
            <p:ph idx="1"/>
          </p:nvPr>
        </p:nvSpPr>
        <p:spPr/>
        <p:txBody>
          <a:bodyPr/>
          <a:lstStyle/>
          <a:p>
            <a:r>
              <a:rPr lang="en-US" dirty="0"/>
              <a:t>“I’m not crazy. I don’t need meds</a:t>
            </a:r>
            <a:r>
              <a:rPr lang="en-US" dirty="0" smtClean="0"/>
              <a:t>.”</a:t>
            </a:r>
          </a:p>
          <a:p>
            <a:pPr marL="0" indent="0">
              <a:buNone/>
            </a:pPr>
            <a:endParaRPr lang="en-US" dirty="0" smtClean="0"/>
          </a:p>
          <a:p>
            <a:r>
              <a:rPr lang="en-US" dirty="0" smtClean="0"/>
              <a:t>“I don’t like the way they make me feel.”</a:t>
            </a:r>
          </a:p>
          <a:p>
            <a:pPr marL="0" indent="0">
              <a:buNone/>
            </a:pPr>
            <a:endParaRPr lang="en-US" dirty="0" smtClean="0"/>
          </a:p>
          <a:p>
            <a:r>
              <a:rPr lang="en-US" dirty="0" smtClean="0"/>
              <a:t>“They don’t work.”</a:t>
            </a:r>
          </a:p>
          <a:p>
            <a:endParaRPr lang="en-US" dirty="0"/>
          </a:p>
          <a:p>
            <a:r>
              <a:rPr lang="en-US" dirty="0" smtClean="0"/>
              <a:t>“The doctor doesn’t listen to me.”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6775" y="3212016"/>
            <a:ext cx="4409028" cy="2938481"/>
          </a:xfrm>
          <a:prstGeom prst="rect">
            <a:avLst/>
          </a:prstGeom>
        </p:spPr>
      </p:pic>
      <p:sp>
        <p:nvSpPr>
          <p:cNvPr id="7"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143</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256470177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medication effectively</a:t>
            </a:r>
            <a:endParaRPr lang="en-US" dirty="0"/>
          </a:p>
        </p:txBody>
      </p:sp>
      <p:sp>
        <p:nvSpPr>
          <p:cNvPr id="3" name="Content Placeholder 2"/>
          <p:cNvSpPr>
            <a:spLocks noGrp="1"/>
          </p:cNvSpPr>
          <p:nvPr>
            <p:ph idx="1"/>
          </p:nvPr>
        </p:nvSpPr>
        <p:spPr/>
        <p:txBody>
          <a:bodyPr>
            <a:normAutofit lnSpcReduction="10000"/>
          </a:bodyPr>
          <a:lstStyle/>
          <a:p>
            <a:r>
              <a:rPr lang="en-US" dirty="0" smtClean="0"/>
              <a:t>Relapses decrease with consistent medication adherence</a:t>
            </a:r>
          </a:p>
          <a:p>
            <a:endParaRPr lang="en-US" dirty="0" smtClean="0"/>
          </a:p>
          <a:p>
            <a:r>
              <a:rPr lang="en-US" dirty="0" smtClean="0"/>
              <a:t>Different symptoms require different combinations of medications</a:t>
            </a:r>
          </a:p>
          <a:p>
            <a:endParaRPr lang="en-US" dirty="0" smtClean="0"/>
          </a:p>
          <a:p>
            <a:r>
              <a:rPr lang="en-US" dirty="0" smtClean="0"/>
              <a:t>Individuals require different combinations of medications</a:t>
            </a:r>
          </a:p>
          <a:p>
            <a:endParaRPr lang="en-US" dirty="0" smtClean="0"/>
          </a:p>
          <a:p>
            <a:r>
              <a:rPr lang="en-US" dirty="0" smtClean="0"/>
              <a:t>Medication may contain a “trial-and-error” aspect</a:t>
            </a:r>
          </a:p>
          <a:p>
            <a:endParaRPr lang="en-US" dirty="0" smtClean="0"/>
          </a:p>
          <a:p>
            <a:r>
              <a:rPr lang="en-US" dirty="0" smtClean="0"/>
              <a:t>Medication may not offer immediate relief</a:t>
            </a:r>
          </a:p>
        </p:txBody>
      </p:sp>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144</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404375795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side effects</a:t>
            </a:r>
            <a:endParaRPr lang="en-US" dirty="0"/>
          </a:p>
        </p:txBody>
      </p:sp>
      <p:sp>
        <p:nvSpPr>
          <p:cNvPr id="3" name="Content Placeholder 2"/>
          <p:cNvSpPr>
            <a:spLocks noGrp="1"/>
          </p:cNvSpPr>
          <p:nvPr>
            <p:ph idx="1"/>
          </p:nvPr>
        </p:nvSpPr>
        <p:spPr/>
        <p:txBody>
          <a:bodyPr/>
          <a:lstStyle/>
          <a:p>
            <a:r>
              <a:rPr lang="en-US" sz="3200" dirty="0" smtClean="0"/>
              <a:t>Reaction to medication may depend on age, weight, sex, metabolic rate, other medications, etc.</a:t>
            </a:r>
          </a:p>
          <a:p>
            <a:endParaRPr lang="en-US" sz="3200" dirty="0" smtClean="0"/>
          </a:p>
          <a:p>
            <a:r>
              <a:rPr lang="en-US" sz="3200" dirty="0" smtClean="0"/>
              <a:t>In most cases, side effects are temporary</a:t>
            </a:r>
          </a:p>
          <a:p>
            <a:endParaRPr lang="en-US" sz="3200" dirty="0" smtClean="0"/>
          </a:p>
          <a:p>
            <a:r>
              <a:rPr lang="en-US" sz="3200" dirty="0" smtClean="0"/>
              <a:t>More serious side effects are associated with misuse or older antipsychotics</a:t>
            </a:r>
          </a:p>
          <a:p>
            <a:pPr marL="0" indent="0">
              <a:buNone/>
            </a:pPr>
            <a:endParaRPr lang="en-US" dirty="0"/>
          </a:p>
        </p:txBody>
      </p:sp>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145</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131980331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side effects</a:t>
            </a:r>
            <a:endParaRPr lang="en-US" dirty="0"/>
          </a:p>
        </p:txBody>
      </p:sp>
      <p:sp>
        <p:nvSpPr>
          <p:cNvPr id="3" name="Content Placeholder 2"/>
          <p:cNvSpPr>
            <a:spLocks noGrp="1"/>
          </p:cNvSpPr>
          <p:nvPr>
            <p:ph idx="1"/>
          </p:nvPr>
        </p:nvSpPr>
        <p:spPr/>
        <p:txBody>
          <a:bodyPr/>
          <a:lstStyle/>
          <a:p>
            <a:r>
              <a:rPr lang="en-US" dirty="0" smtClean="0"/>
              <a:t>If experiencing side effects, be sure to talk to prescribing doctor</a:t>
            </a:r>
          </a:p>
          <a:p>
            <a:r>
              <a:rPr lang="en-US" dirty="0" smtClean="0"/>
              <a:t>Get as much information as possible</a:t>
            </a:r>
          </a:p>
          <a:p>
            <a:r>
              <a:rPr lang="en-US" dirty="0" smtClean="0"/>
              <a:t>Consider questions to ask prior to meeting with doctor</a:t>
            </a:r>
          </a:p>
          <a:p>
            <a:pPr marL="0" indent="0">
              <a:buNone/>
            </a:pPr>
            <a:endParaRPr 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895601" y="3589208"/>
            <a:ext cx="6096000" cy="235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89100" y="6163032"/>
            <a:ext cx="1752600" cy="369332"/>
          </a:xfrm>
          <a:prstGeom prst="rect">
            <a:avLst/>
          </a:prstGeom>
          <a:noFill/>
        </p:spPr>
        <p:txBody>
          <a:bodyPr wrap="square" rtlCol="0">
            <a:spAutoFit/>
          </a:bodyPr>
          <a:lstStyle/>
          <a:p>
            <a:r>
              <a:rPr lang="en-US" dirty="0"/>
              <a:t>Topic 5</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237"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146</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263780901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side effects</a:t>
            </a:r>
            <a:endParaRPr lang="en-US" dirty="0"/>
          </a:p>
        </p:txBody>
      </p:sp>
      <p:sp>
        <p:nvSpPr>
          <p:cNvPr id="3" name="Content Placeholder 2"/>
          <p:cNvSpPr>
            <a:spLocks noGrp="1"/>
          </p:cNvSpPr>
          <p:nvPr>
            <p:ph idx="1"/>
          </p:nvPr>
        </p:nvSpPr>
        <p:spPr/>
        <p:txBody>
          <a:bodyPr/>
          <a:lstStyle/>
          <a:p>
            <a:r>
              <a:rPr lang="en-US" sz="3600" dirty="0" smtClean="0"/>
              <a:t>Some questions to guide discussion with a doctor:</a:t>
            </a:r>
          </a:p>
          <a:p>
            <a:pPr lvl="1"/>
            <a:r>
              <a:rPr lang="en-US" sz="3200" dirty="0" smtClean="0"/>
              <a:t>How will this medication help me? What will it help me with?</a:t>
            </a:r>
          </a:p>
          <a:p>
            <a:pPr lvl="1"/>
            <a:r>
              <a:rPr lang="en-US" sz="3200" dirty="0" smtClean="0"/>
              <a:t>How long does it take the medication to work? How long will it be before I feel some benefit?</a:t>
            </a:r>
          </a:p>
          <a:p>
            <a:pPr lvl="1"/>
            <a:r>
              <a:rPr lang="en-US" sz="3200" dirty="0" smtClean="0"/>
              <a:t>What side effects are there? Long term?</a:t>
            </a:r>
          </a:p>
          <a:p>
            <a:pPr lvl="1"/>
            <a:r>
              <a:rPr lang="en-US" sz="3200" dirty="0" smtClean="0"/>
              <a:t>What can I do about side effects?</a:t>
            </a:r>
          </a:p>
          <a:p>
            <a:pPr lvl="1"/>
            <a:r>
              <a:rPr lang="en-US" sz="3200" dirty="0" smtClean="0"/>
              <a:t>What if it doesn’t work for me?</a:t>
            </a:r>
          </a:p>
          <a:p>
            <a:pPr marL="0" indent="0">
              <a:buNone/>
            </a:pPr>
            <a:endParaRPr lang="en-US" dirty="0"/>
          </a:p>
        </p:txBody>
      </p:sp>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147</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29812379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side effects</a:t>
            </a:r>
            <a:endParaRPr lang="en-US" dirty="0"/>
          </a:p>
        </p:txBody>
      </p:sp>
      <p:sp>
        <p:nvSpPr>
          <p:cNvPr id="3" name="Content Placeholder 2"/>
          <p:cNvSpPr>
            <a:spLocks noGrp="1"/>
          </p:cNvSpPr>
          <p:nvPr>
            <p:ph idx="1"/>
          </p:nvPr>
        </p:nvSpPr>
        <p:spPr>
          <a:xfrm>
            <a:off x="1401418" y="1825625"/>
            <a:ext cx="9389165" cy="4351338"/>
          </a:xfrm>
        </p:spPr>
        <p:txBody>
          <a:bodyPr/>
          <a:lstStyle/>
          <a:p>
            <a:pPr marL="0" indent="0" algn="ctr">
              <a:buNone/>
            </a:pPr>
            <a:r>
              <a:rPr lang="en-US" dirty="0" smtClean="0"/>
              <a:t>The primary care provider is a critical team member and vital to decision-making. It is important that clients actively participate to contribute their expertise and counselors remain updated with treatment planning. </a:t>
            </a:r>
          </a:p>
          <a:p>
            <a:pPr marL="0" indent="0" algn="ctr">
              <a:buNone/>
            </a:pPr>
            <a:endParaRPr lang="en-US" dirty="0"/>
          </a:p>
        </p:txBody>
      </p:sp>
      <p:pic>
        <p:nvPicPr>
          <p:cNvPr id="13314" name="Picture 2" descr="\\isap-fs01\Training\PHOTOS\Hands_clasped_cir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184" y="3640709"/>
            <a:ext cx="2615632" cy="271564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148</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112240276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a medication schedule</a:t>
            </a:r>
            <a:endParaRPr lang="en-US" dirty="0"/>
          </a:p>
        </p:txBody>
      </p:sp>
      <p:sp>
        <p:nvSpPr>
          <p:cNvPr id="3" name="Content Placeholder 2"/>
          <p:cNvSpPr>
            <a:spLocks noGrp="1"/>
          </p:cNvSpPr>
          <p:nvPr>
            <p:ph idx="1"/>
          </p:nvPr>
        </p:nvSpPr>
        <p:spPr>
          <a:xfrm>
            <a:off x="1120000" y="2090111"/>
            <a:ext cx="10233800" cy="4351338"/>
          </a:xfrm>
        </p:spPr>
        <p:txBody>
          <a:bodyPr/>
          <a:lstStyle/>
          <a:p>
            <a:r>
              <a:rPr lang="en-US" dirty="0" smtClean="0"/>
              <a:t>Make it as simple as possible</a:t>
            </a:r>
          </a:p>
          <a:p>
            <a:r>
              <a:rPr lang="en-US" dirty="0" smtClean="0"/>
              <a:t>Embed it into your daily routine</a:t>
            </a:r>
          </a:p>
          <a:p>
            <a:r>
              <a:rPr lang="en-US" dirty="0" smtClean="0"/>
              <a:t>Take medicine at the same time everyday</a:t>
            </a:r>
          </a:p>
          <a:p>
            <a:r>
              <a:rPr lang="en-US" dirty="0" smtClean="0"/>
              <a:t>Establish clear reminders and cues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51233958"/>
              </p:ext>
            </p:extLst>
          </p:nvPr>
        </p:nvGraphicFramePr>
        <p:xfrm>
          <a:off x="2005902" y="4721729"/>
          <a:ext cx="8281098" cy="1727199"/>
        </p:xfrm>
        <a:graphic>
          <a:graphicData uri="http://schemas.openxmlformats.org/drawingml/2006/table">
            <a:tbl>
              <a:tblPr firstRow="1" bandRow="1">
                <a:tableStyleId>{5C22544A-7EE6-4342-B048-85BDC9FD1C3A}</a:tableStyleId>
              </a:tblPr>
              <a:tblGrid>
                <a:gridCol w="1183014">
                  <a:extLst>
                    <a:ext uri="{9D8B030D-6E8A-4147-A177-3AD203B41FA5}">
                      <a16:colId xmlns:a16="http://schemas.microsoft.com/office/drawing/2014/main" val="20000"/>
                    </a:ext>
                  </a:extLst>
                </a:gridCol>
                <a:gridCol w="1183014">
                  <a:extLst>
                    <a:ext uri="{9D8B030D-6E8A-4147-A177-3AD203B41FA5}">
                      <a16:colId xmlns:a16="http://schemas.microsoft.com/office/drawing/2014/main" val="20001"/>
                    </a:ext>
                  </a:extLst>
                </a:gridCol>
                <a:gridCol w="1183014">
                  <a:extLst>
                    <a:ext uri="{9D8B030D-6E8A-4147-A177-3AD203B41FA5}">
                      <a16:colId xmlns:a16="http://schemas.microsoft.com/office/drawing/2014/main" val="20002"/>
                    </a:ext>
                  </a:extLst>
                </a:gridCol>
                <a:gridCol w="1183014">
                  <a:extLst>
                    <a:ext uri="{9D8B030D-6E8A-4147-A177-3AD203B41FA5}">
                      <a16:colId xmlns:a16="http://schemas.microsoft.com/office/drawing/2014/main" val="20003"/>
                    </a:ext>
                  </a:extLst>
                </a:gridCol>
                <a:gridCol w="1183014">
                  <a:extLst>
                    <a:ext uri="{9D8B030D-6E8A-4147-A177-3AD203B41FA5}">
                      <a16:colId xmlns:a16="http://schemas.microsoft.com/office/drawing/2014/main" val="20004"/>
                    </a:ext>
                  </a:extLst>
                </a:gridCol>
                <a:gridCol w="1183014">
                  <a:extLst>
                    <a:ext uri="{9D8B030D-6E8A-4147-A177-3AD203B41FA5}">
                      <a16:colId xmlns:a16="http://schemas.microsoft.com/office/drawing/2014/main" val="20005"/>
                    </a:ext>
                  </a:extLst>
                </a:gridCol>
                <a:gridCol w="1183014">
                  <a:extLst>
                    <a:ext uri="{9D8B030D-6E8A-4147-A177-3AD203B41FA5}">
                      <a16:colId xmlns:a16="http://schemas.microsoft.com/office/drawing/2014/main" val="20006"/>
                    </a:ext>
                  </a:extLst>
                </a:gridCol>
              </a:tblGrid>
              <a:tr h="575733">
                <a:tc>
                  <a:txBody>
                    <a:bodyPr/>
                    <a:lstStyle/>
                    <a:p>
                      <a:r>
                        <a:rPr lang="en-US" sz="2800" dirty="0" smtClean="0"/>
                        <a:t>Mon</a:t>
                      </a:r>
                      <a:endParaRPr lang="en-US" sz="2800" dirty="0"/>
                    </a:p>
                  </a:txBody>
                  <a:tcPr marL="141962" marR="141962" marT="70981" marB="70981"/>
                </a:tc>
                <a:tc>
                  <a:txBody>
                    <a:bodyPr/>
                    <a:lstStyle/>
                    <a:p>
                      <a:r>
                        <a:rPr lang="en-US" sz="2800" dirty="0" smtClean="0"/>
                        <a:t>Tues</a:t>
                      </a:r>
                      <a:endParaRPr lang="en-US" sz="2800" dirty="0"/>
                    </a:p>
                  </a:txBody>
                  <a:tcPr marL="141962" marR="141962" marT="70981" marB="70981"/>
                </a:tc>
                <a:tc>
                  <a:txBody>
                    <a:bodyPr/>
                    <a:lstStyle/>
                    <a:p>
                      <a:r>
                        <a:rPr lang="en-US" sz="2800" dirty="0" smtClean="0"/>
                        <a:t>Wed</a:t>
                      </a:r>
                      <a:endParaRPr lang="en-US" sz="2800" dirty="0"/>
                    </a:p>
                  </a:txBody>
                  <a:tcPr marL="141962" marR="141962" marT="70981" marB="70981"/>
                </a:tc>
                <a:tc>
                  <a:txBody>
                    <a:bodyPr/>
                    <a:lstStyle/>
                    <a:p>
                      <a:r>
                        <a:rPr lang="en-US" sz="2800" dirty="0" smtClean="0"/>
                        <a:t>Thurs</a:t>
                      </a:r>
                      <a:endParaRPr lang="en-US" sz="2800" dirty="0"/>
                    </a:p>
                  </a:txBody>
                  <a:tcPr marL="141962" marR="141962" marT="70981" marB="70981"/>
                </a:tc>
                <a:tc>
                  <a:txBody>
                    <a:bodyPr/>
                    <a:lstStyle/>
                    <a:p>
                      <a:r>
                        <a:rPr lang="en-US" sz="2800" dirty="0" smtClean="0"/>
                        <a:t>Fri</a:t>
                      </a:r>
                      <a:endParaRPr lang="en-US" sz="2800" dirty="0"/>
                    </a:p>
                  </a:txBody>
                  <a:tcPr marL="141962" marR="141962" marT="70981" marB="70981"/>
                </a:tc>
                <a:tc>
                  <a:txBody>
                    <a:bodyPr/>
                    <a:lstStyle/>
                    <a:p>
                      <a:r>
                        <a:rPr lang="en-US" sz="2800" dirty="0" smtClean="0"/>
                        <a:t>Sat</a:t>
                      </a:r>
                      <a:endParaRPr lang="en-US" sz="2800" dirty="0"/>
                    </a:p>
                  </a:txBody>
                  <a:tcPr marL="141962" marR="141962" marT="70981" marB="70981"/>
                </a:tc>
                <a:tc>
                  <a:txBody>
                    <a:bodyPr/>
                    <a:lstStyle/>
                    <a:p>
                      <a:r>
                        <a:rPr lang="en-US" sz="2800" dirty="0" smtClean="0"/>
                        <a:t>Sun</a:t>
                      </a:r>
                      <a:endParaRPr lang="en-US" sz="2800" dirty="0"/>
                    </a:p>
                  </a:txBody>
                  <a:tcPr marL="141962" marR="141962" marT="70981" marB="70981"/>
                </a:tc>
                <a:extLst>
                  <a:ext uri="{0D108BD9-81ED-4DB2-BD59-A6C34878D82A}">
                    <a16:rowId xmlns:a16="http://schemas.microsoft.com/office/drawing/2014/main" val="10000"/>
                  </a:ext>
                </a:extLst>
              </a:tr>
              <a:tr h="575733">
                <a:tc>
                  <a:txBody>
                    <a:bodyPr/>
                    <a:lstStyle/>
                    <a:p>
                      <a:endParaRPr lang="en-US" sz="2800" dirty="0"/>
                    </a:p>
                  </a:txBody>
                  <a:tcPr marL="141962" marR="141962" marT="70981" marB="70981"/>
                </a:tc>
                <a:tc>
                  <a:txBody>
                    <a:bodyPr/>
                    <a:lstStyle/>
                    <a:p>
                      <a:endParaRPr lang="en-US" sz="2800" dirty="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dirty="0"/>
                    </a:p>
                  </a:txBody>
                  <a:tcPr marL="141962" marR="141962" marT="70981" marB="70981"/>
                </a:tc>
                <a:extLst>
                  <a:ext uri="{0D108BD9-81ED-4DB2-BD59-A6C34878D82A}">
                    <a16:rowId xmlns:a16="http://schemas.microsoft.com/office/drawing/2014/main" val="10001"/>
                  </a:ext>
                </a:extLst>
              </a:tr>
              <a:tr h="575733">
                <a:tc>
                  <a:txBody>
                    <a:bodyPr/>
                    <a:lstStyle/>
                    <a:p>
                      <a:endParaRPr lang="en-US" sz="2800" dirty="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a:p>
                  </a:txBody>
                  <a:tcPr marL="141962" marR="141962" marT="70981" marB="70981"/>
                </a:tc>
                <a:tc>
                  <a:txBody>
                    <a:bodyPr/>
                    <a:lstStyle/>
                    <a:p>
                      <a:endParaRPr lang="en-US" sz="2800" dirty="0"/>
                    </a:p>
                  </a:txBody>
                  <a:tcPr marL="141962" marR="141962" marT="70981" marB="70981"/>
                </a:tc>
                <a:extLst>
                  <a:ext uri="{0D108BD9-81ED-4DB2-BD59-A6C34878D82A}">
                    <a16:rowId xmlns:a16="http://schemas.microsoft.com/office/drawing/2014/main" val="10002"/>
                  </a:ext>
                </a:extLst>
              </a:tr>
            </a:tbl>
          </a:graphicData>
        </a:graphic>
      </p:graphicFrame>
      <p:grpSp>
        <p:nvGrpSpPr>
          <p:cNvPr id="5" name="Group 4"/>
          <p:cNvGrpSpPr>
            <a:grpSpLocks/>
          </p:cNvGrpSpPr>
          <p:nvPr/>
        </p:nvGrpSpPr>
        <p:grpSpPr bwMode="auto">
          <a:xfrm>
            <a:off x="2202006" y="5216413"/>
            <a:ext cx="845994" cy="699784"/>
            <a:chOff x="6400800" y="4267200"/>
            <a:chExt cx="1460863" cy="1208315"/>
          </a:xfrm>
        </p:grpSpPr>
        <p:pic>
          <p:nvPicPr>
            <p:cNvPr id="6" name="Picture 4" descr="Campral_pills"/>
            <p:cNvPicPr>
              <a:picLocks noChangeAspect="1" noChangeArrowheads="1"/>
            </p:cNvPicPr>
            <p:nvPr/>
          </p:nvPicPr>
          <p:blipFill>
            <a:blip r:embed="rId3" cstate="print"/>
            <a:srcRect l="2348" t="14809" r="56720" b="18098"/>
            <a:stretch>
              <a:fillRect/>
            </a:stretch>
          </p:blipFill>
          <p:spPr bwMode="auto">
            <a:xfrm>
              <a:off x="6400800" y="4267200"/>
              <a:ext cx="927463" cy="929403"/>
            </a:xfrm>
            <a:prstGeom prst="rect">
              <a:avLst/>
            </a:prstGeom>
            <a:noFill/>
            <a:ln w="12700">
              <a:noFill/>
              <a:miter lim="800000"/>
              <a:headEnd/>
              <a:tailEnd/>
            </a:ln>
          </p:spPr>
        </p:pic>
        <p:pic>
          <p:nvPicPr>
            <p:cNvPr id="7" name="Picture 4" descr="Campral_pills"/>
            <p:cNvPicPr>
              <a:picLocks noChangeAspect="1" noChangeArrowheads="1"/>
            </p:cNvPicPr>
            <p:nvPr/>
          </p:nvPicPr>
          <p:blipFill>
            <a:blip r:embed="rId4" cstate="print"/>
            <a:srcRect l="2348" t="14809" r="56720" b="18098"/>
            <a:stretch>
              <a:fillRect/>
            </a:stretch>
          </p:blipFill>
          <p:spPr bwMode="auto">
            <a:xfrm>
              <a:off x="6934200" y="4546112"/>
              <a:ext cx="927463" cy="929403"/>
            </a:xfrm>
            <a:prstGeom prst="rect">
              <a:avLst/>
            </a:prstGeom>
            <a:noFill/>
            <a:ln w="12700">
              <a:noFill/>
              <a:miter lim="800000"/>
              <a:headEnd/>
              <a:tailEnd/>
            </a:ln>
          </p:spPr>
        </p:pic>
      </p:grpSp>
      <p:grpSp>
        <p:nvGrpSpPr>
          <p:cNvPr id="11" name="Group 10"/>
          <p:cNvGrpSpPr>
            <a:grpSpLocks/>
          </p:cNvGrpSpPr>
          <p:nvPr/>
        </p:nvGrpSpPr>
        <p:grpSpPr bwMode="auto">
          <a:xfrm>
            <a:off x="4572000" y="5216413"/>
            <a:ext cx="845994" cy="699784"/>
            <a:chOff x="6400800" y="4267200"/>
            <a:chExt cx="1460863" cy="1208315"/>
          </a:xfrm>
        </p:grpSpPr>
        <p:pic>
          <p:nvPicPr>
            <p:cNvPr id="12" name="Picture 4" descr="Campral_pills"/>
            <p:cNvPicPr>
              <a:picLocks noChangeAspect="1" noChangeArrowheads="1"/>
            </p:cNvPicPr>
            <p:nvPr/>
          </p:nvPicPr>
          <p:blipFill>
            <a:blip r:embed="rId3" cstate="print"/>
            <a:srcRect l="2348" t="14809" r="56720" b="18098"/>
            <a:stretch>
              <a:fillRect/>
            </a:stretch>
          </p:blipFill>
          <p:spPr bwMode="auto">
            <a:xfrm>
              <a:off x="6400800" y="4267200"/>
              <a:ext cx="927463" cy="929403"/>
            </a:xfrm>
            <a:prstGeom prst="rect">
              <a:avLst/>
            </a:prstGeom>
            <a:noFill/>
            <a:ln w="12700">
              <a:noFill/>
              <a:miter lim="800000"/>
              <a:headEnd/>
              <a:tailEnd/>
            </a:ln>
          </p:spPr>
        </p:pic>
        <p:pic>
          <p:nvPicPr>
            <p:cNvPr id="13" name="Picture 4" descr="Campral_pills"/>
            <p:cNvPicPr>
              <a:picLocks noChangeAspect="1" noChangeArrowheads="1"/>
            </p:cNvPicPr>
            <p:nvPr/>
          </p:nvPicPr>
          <p:blipFill>
            <a:blip r:embed="rId4" cstate="print"/>
            <a:srcRect l="2348" t="14809" r="56720" b="18098"/>
            <a:stretch>
              <a:fillRect/>
            </a:stretch>
          </p:blipFill>
          <p:spPr bwMode="auto">
            <a:xfrm>
              <a:off x="6934200" y="4546112"/>
              <a:ext cx="927463" cy="929403"/>
            </a:xfrm>
            <a:prstGeom prst="rect">
              <a:avLst/>
            </a:prstGeom>
            <a:noFill/>
            <a:ln w="12700">
              <a:noFill/>
              <a:miter lim="800000"/>
              <a:headEnd/>
              <a:tailEnd/>
            </a:ln>
          </p:spPr>
        </p:pic>
      </p:grpSp>
      <p:grpSp>
        <p:nvGrpSpPr>
          <p:cNvPr id="14" name="Group 13"/>
          <p:cNvGrpSpPr>
            <a:grpSpLocks/>
          </p:cNvGrpSpPr>
          <p:nvPr/>
        </p:nvGrpSpPr>
        <p:grpSpPr bwMode="auto">
          <a:xfrm>
            <a:off x="6858000" y="5216413"/>
            <a:ext cx="845994" cy="699784"/>
            <a:chOff x="6400800" y="4267200"/>
            <a:chExt cx="1460863" cy="1208315"/>
          </a:xfrm>
        </p:grpSpPr>
        <p:pic>
          <p:nvPicPr>
            <p:cNvPr id="15" name="Picture 4" descr="Campral_pills"/>
            <p:cNvPicPr>
              <a:picLocks noChangeAspect="1" noChangeArrowheads="1"/>
            </p:cNvPicPr>
            <p:nvPr/>
          </p:nvPicPr>
          <p:blipFill>
            <a:blip r:embed="rId3" cstate="print"/>
            <a:srcRect l="2348" t="14809" r="56720" b="18098"/>
            <a:stretch>
              <a:fillRect/>
            </a:stretch>
          </p:blipFill>
          <p:spPr bwMode="auto">
            <a:xfrm>
              <a:off x="6400800" y="4267200"/>
              <a:ext cx="927463" cy="929403"/>
            </a:xfrm>
            <a:prstGeom prst="rect">
              <a:avLst/>
            </a:prstGeom>
            <a:noFill/>
            <a:ln w="12700">
              <a:noFill/>
              <a:miter lim="800000"/>
              <a:headEnd/>
              <a:tailEnd/>
            </a:ln>
          </p:spPr>
        </p:pic>
        <p:pic>
          <p:nvPicPr>
            <p:cNvPr id="16" name="Picture 4" descr="Campral_pills"/>
            <p:cNvPicPr>
              <a:picLocks noChangeAspect="1" noChangeArrowheads="1"/>
            </p:cNvPicPr>
            <p:nvPr/>
          </p:nvPicPr>
          <p:blipFill>
            <a:blip r:embed="rId4" cstate="print"/>
            <a:srcRect l="2348" t="14809" r="56720" b="18098"/>
            <a:stretch>
              <a:fillRect/>
            </a:stretch>
          </p:blipFill>
          <p:spPr bwMode="auto">
            <a:xfrm>
              <a:off x="6934200" y="4546112"/>
              <a:ext cx="927463" cy="929403"/>
            </a:xfrm>
            <a:prstGeom prst="rect">
              <a:avLst/>
            </a:prstGeom>
            <a:noFill/>
            <a:ln w="12700">
              <a:noFill/>
              <a:miter lim="800000"/>
              <a:headEnd/>
              <a:tailEnd/>
            </a:ln>
          </p:spPr>
        </p:pic>
      </p:grpSp>
      <p:grpSp>
        <p:nvGrpSpPr>
          <p:cNvPr id="33" name="Group 32"/>
          <p:cNvGrpSpPr/>
          <p:nvPr/>
        </p:nvGrpSpPr>
        <p:grpSpPr>
          <a:xfrm>
            <a:off x="3621663" y="5392360"/>
            <a:ext cx="406269" cy="174207"/>
            <a:chOff x="-2971800" y="3649050"/>
            <a:chExt cx="1828800" cy="784184"/>
          </a:xfrm>
        </p:grpSpPr>
        <p:sp>
          <p:nvSpPr>
            <p:cNvPr id="34" name="Flowchart: Delay 33"/>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lay 35"/>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757473" y="5604445"/>
            <a:ext cx="406269" cy="174207"/>
            <a:chOff x="-2971800" y="3649050"/>
            <a:chExt cx="1828800" cy="784184"/>
          </a:xfrm>
        </p:grpSpPr>
        <p:sp>
          <p:nvSpPr>
            <p:cNvPr id="38" name="Flowchart: Delay 37"/>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20700000">
            <a:off x="3428685" y="5554837"/>
            <a:ext cx="406269" cy="174207"/>
            <a:chOff x="-2971800" y="3649050"/>
            <a:chExt cx="1828800" cy="784184"/>
          </a:xfrm>
        </p:grpSpPr>
        <p:sp>
          <p:nvSpPr>
            <p:cNvPr id="26" name="Flowchart: Delay 25"/>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4677761" y="5616874"/>
            <a:ext cx="406269" cy="174207"/>
            <a:chOff x="-2971800" y="3649050"/>
            <a:chExt cx="1828800" cy="784184"/>
          </a:xfrm>
        </p:grpSpPr>
        <p:sp>
          <p:nvSpPr>
            <p:cNvPr id="42" name="Flowchart: Delay 41"/>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5943601" y="5380043"/>
            <a:ext cx="406269" cy="174207"/>
            <a:chOff x="-2971800" y="3649050"/>
            <a:chExt cx="1828800" cy="784184"/>
          </a:xfrm>
        </p:grpSpPr>
        <p:sp>
          <p:nvSpPr>
            <p:cNvPr id="46" name="Flowchart: Delay 45"/>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6079411" y="5592128"/>
            <a:ext cx="406269" cy="174207"/>
            <a:chOff x="-2971800" y="3649050"/>
            <a:chExt cx="1828800" cy="784184"/>
          </a:xfrm>
        </p:grpSpPr>
        <p:sp>
          <p:nvSpPr>
            <p:cNvPr id="50" name="Flowchart: Delay 49"/>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rot="20700000">
            <a:off x="5750623" y="5542520"/>
            <a:ext cx="406269" cy="174207"/>
            <a:chOff x="-2971800" y="3649050"/>
            <a:chExt cx="1828800" cy="784184"/>
          </a:xfrm>
        </p:grpSpPr>
        <p:sp>
          <p:nvSpPr>
            <p:cNvPr id="54" name="Flowchart: Delay 53"/>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9465391" y="5401377"/>
            <a:ext cx="406269" cy="174207"/>
            <a:chOff x="-2971800" y="3649050"/>
            <a:chExt cx="1828800" cy="784184"/>
          </a:xfrm>
        </p:grpSpPr>
        <p:sp>
          <p:nvSpPr>
            <p:cNvPr id="58" name="Flowchart: Delay 57"/>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9601201" y="5613462"/>
            <a:ext cx="406269" cy="174207"/>
            <a:chOff x="-2971800" y="3649050"/>
            <a:chExt cx="1828800" cy="784184"/>
          </a:xfrm>
        </p:grpSpPr>
        <p:sp>
          <p:nvSpPr>
            <p:cNvPr id="62" name="Flowchart: Delay 61"/>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rot="20700000">
            <a:off x="9272413" y="5563854"/>
            <a:ext cx="406269" cy="174207"/>
            <a:chOff x="-2971800" y="3649050"/>
            <a:chExt cx="1828800" cy="784184"/>
          </a:xfrm>
        </p:grpSpPr>
        <p:sp>
          <p:nvSpPr>
            <p:cNvPr id="66" name="Flowchart: Delay 65"/>
            <p:cNvSpPr/>
            <p:nvPr/>
          </p:nvSpPr>
          <p:spPr>
            <a:xfrm>
              <a:off x="-1981200" y="3649050"/>
              <a:ext cx="838200" cy="784184"/>
            </a:xfrm>
            <a:prstGeom prst="flowChartDelay">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209800" y="3649050"/>
              <a:ext cx="228600" cy="7841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Delay 67"/>
            <p:cNvSpPr/>
            <p:nvPr/>
          </p:nvSpPr>
          <p:spPr>
            <a:xfrm rot="10800000">
              <a:off x="-2971800" y="3649050"/>
              <a:ext cx="762000" cy="784184"/>
            </a:xfrm>
            <a:prstGeom prst="flowChartDelay">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Multiply 70"/>
          <p:cNvSpPr/>
          <p:nvPr/>
        </p:nvSpPr>
        <p:spPr>
          <a:xfrm>
            <a:off x="4343225" y="5686928"/>
            <a:ext cx="1295400" cy="1115047"/>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p:cNvSpPr/>
          <p:nvPr/>
        </p:nvSpPr>
        <p:spPr>
          <a:xfrm>
            <a:off x="6747399" y="5686928"/>
            <a:ext cx="1295400" cy="1115047"/>
          </a:xfrm>
          <a:prstGeom prst="mathMultiply">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86655" y="5467146"/>
            <a:ext cx="1104900" cy="1446550"/>
          </a:xfrm>
          <a:prstGeom prst="rect">
            <a:avLst/>
          </a:prstGeom>
          <a:noFill/>
        </p:spPr>
        <p:txBody>
          <a:bodyPr wrap="square" rtlCol="0">
            <a:spAutoFit/>
          </a:bodyPr>
          <a:lstStyle/>
          <a:p>
            <a:r>
              <a:rPr lang="en-US" sz="8800" b="1" dirty="0">
                <a:solidFill>
                  <a:srgbClr val="FF0000"/>
                </a:solidFill>
                <a:sym typeface="Wingdings 2"/>
              </a:rPr>
              <a:t></a:t>
            </a:r>
            <a:endParaRPr lang="en-US" b="1" dirty="0">
              <a:solidFill>
                <a:srgbClr val="FF0000"/>
              </a:solidFill>
            </a:endParaRPr>
          </a:p>
        </p:txBody>
      </p:sp>
      <p:sp>
        <p:nvSpPr>
          <p:cNvPr id="69" name="TextBox 68"/>
          <p:cNvSpPr txBox="1"/>
          <p:nvPr/>
        </p:nvSpPr>
        <p:spPr>
          <a:xfrm>
            <a:off x="3390900" y="5458327"/>
            <a:ext cx="1104900" cy="1446550"/>
          </a:xfrm>
          <a:prstGeom prst="rect">
            <a:avLst/>
          </a:prstGeom>
          <a:noFill/>
        </p:spPr>
        <p:txBody>
          <a:bodyPr wrap="square" rtlCol="0">
            <a:spAutoFit/>
          </a:bodyPr>
          <a:lstStyle/>
          <a:p>
            <a:r>
              <a:rPr lang="en-US" sz="8800" b="1" dirty="0">
                <a:solidFill>
                  <a:srgbClr val="FF0000"/>
                </a:solidFill>
                <a:sym typeface="Wingdings 2"/>
              </a:rPr>
              <a:t></a:t>
            </a:r>
            <a:endParaRPr lang="en-US" b="1" dirty="0">
              <a:solidFill>
                <a:srgbClr val="FF0000"/>
              </a:solidFill>
            </a:endParaRPr>
          </a:p>
        </p:txBody>
      </p:sp>
      <p:sp>
        <p:nvSpPr>
          <p:cNvPr id="75" name="TextBox 74"/>
          <p:cNvSpPr txBox="1"/>
          <p:nvPr/>
        </p:nvSpPr>
        <p:spPr>
          <a:xfrm>
            <a:off x="5753100" y="5458327"/>
            <a:ext cx="1104900" cy="1446550"/>
          </a:xfrm>
          <a:prstGeom prst="rect">
            <a:avLst/>
          </a:prstGeom>
          <a:noFill/>
        </p:spPr>
        <p:txBody>
          <a:bodyPr wrap="square" rtlCol="0">
            <a:spAutoFit/>
          </a:bodyPr>
          <a:lstStyle/>
          <a:p>
            <a:r>
              <a:rPr lang="en-US" sz="8800" b="1" dirty="0">
                <a:solidFill>
                  <a:srgbClr val="FF0000"/>
                </a:solidFill>
                <a:sym typeface="Wingdings 2"/>
              </a:rPr>
              <a:t></a:t>
            </a:r>
            <a:endParaRPr lang="en-US" b="1" dirty="0">
              <a:solidFill>
                <a:srgbClr val="FF0000"/>
              </a:solidFill>
            </a:endParaRPr>
          </a:p>
        </p:txBody>
      </p:sp>
      <p:sp>
        <p:nvSpPr>
          <p:cNvPr id="76" name="TextBox 75"/>
          <p:cNvSpPr txBox="1"/>
          <p:nvPr/>
        </p:nvSpPr>
        <p:spPr>
          <a:xfrm>
            <a:off x="9334500" y="5459577"/>
            <a:ext cx="1104900" cy="1446550"/>
          </a:xfrm>
          <a:prstGeom prst="rect">
            <a:avLst/>
          </a:prstGeom>
          <a:noFill/>
        </p:spPr>
        <p:txBody>
          <a:bodyPr wrap="square" rtlCol="0">
            <a:spAutoFit/>
          </a:bodyPr>
          <a:lstStyle/>
          <a:p>
            <a:r>
              <a:rPr lang="en-US" sz="8800" b="1" dirty="0">
                <a:solidFill>
                  <a:srgbClr val="FF0000"/>
                </a:solidFill>
                <a:sym typeface="Wingdings 2"/>
              </a:rPr>
              <a:t></a:t>
            </a:r>
            <a:endParaRPr lang="en-US" b="1" dirty="0">
              <a:solidFill>
                <a:srgbClr val="FF0000"/>
              </a:solidFill>
            </a:endParaRPr>
          </a:p>
        </p:txBody>
      </p:sp>
      <p:sp>
        <p:nvSpPr>
          <p:cNvPr id="70"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149</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335948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8" grpId="0"/>
      <p:bldP spid="69"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Common Classes of Psychiatric Medications </a:t>
            </a:r>
            <a:endParaRPr lang="en-US" dirty="0"/>
          </a:p>
        </p:txBody>
      </p:sp>
      <p:sp>
        <p:nvSpPr>
          <p:cNvPr id="3" name="Content Placeholder 2"/>
          <p:cNvSpPr>
            <a:spLocks noGrp="1"/>
          </p:cNvSpPr>
          <p:nvPr>
            <p:ph idx="1"/>
          </p:nvPr>
        </p:nvSpPr>
        <p:spPr>
          <a:xfrm>
            <a:off x="1120000" y="2116571"/>
            <a:ext cx="10233800" cy="4351338"/>
          </a:xfrm>
        </p:spPr>
        <p:txBody>
          <a:bodyPr/>
          <a:lstStyle/>
          <a:p>
            <a:pPr lvl="1">
              <a:buFont typeface="Arial" pitchFamily="34" charset="0"/>
              <a:buChar char="•"/>
            </a:pPr>
            <a:r>
              <a:rPr lang="en-US" sz="3840" dirty="0"/>
              <a:t>Antidepressants</a:t>
            </a:r>
          </a:p>
          <a:p>
            <a:pPr lvl="1">
              <a:buFont typeface="Arial" pitchFamily="34" charset="0"/>
              <a:buChar char="•"/>
            </a:pPr>
            <a:r>
              <a:rPr lang="en-US" sz="3840" dirty="0">
                <a:solidFill>
                  <a:schemeClr val="accent5"/>
                </a:solidFill>
              </a:rPr>
              <a:t>Antipsychotics</a:t>
            </a:r>
          </a:p>
          <a:p>
            <a:pPr lvl="1">
              <a:buFont typeface="Arial" pitchFamily="34" charset="0"/>
              <a:buChar char="•"/>
            </a:pPr>
            <a:r>
              <a:rPr lang="en-US" sz="3840" dirty="0"/>
              <a:t>Mood Stabilizers</a:t>
            </a:r>
          </a:p>
          <a:p>
            <a:pPr lvl="1">
              <a:buFont typeface="Arial" pitchFamily="34" charset="0"/>
              <a:buChar char="•"/>
            </a:pPr>
            <a:r>
              <a:rPr lang="en-US" sz="3840" dirty="0">
                <a:solidFill>
                  <a:schemeClr val="accent5"/>
                </a:solidFill>
              </a:rPr>
              <a:t>Benzodiazepines</a:t>
            </a:r>
          </a:p>
          <a:p>
            <a:pPr lvl="1">
              <a:buFont typeface="Arial" pitchFamily="34" charset="0"/>
              <a:buChar char="•"/>
            </a:pPr>
            <a:r>
              <a:rPr lang="en-US" sz="3840" dirty="0"/>
              <a:t>ADHD meds </a:t>
            </a:r>
            <a:endParaRPr lang="en-US" sz="3840" dirty="0" smtClean="0"/>
          </a:p>
          <a:p>
            <a:pPr marL="457200" lvl="1" indent="0">
              <a:buNone/>
            </a:pPr>
            <a:r>
              <a:rPr lang="en-US" sz="3840" dirty="0"/>
              <a:t> </a:t>
            </a:r>
            <a:r>
              <a:rPr lang="en-US" sz="3840" dirty="0" smtClean="0"/>
              <a:t> (</a:t>
            </a:r>
            <a:r>
              <a:rPr lang="en-US" sz="3840" dirty="0"/>
              <a:t>e.g., stimulants)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916" y="2297595"/>
            <a:ext cx="4870623" cy="3246120"/>
          </a:xfrm>
          <a:prstGeom prst="rect">
            <a:avLst/>
          </a:prstGeom>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71862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Enhancing medication compliance </a:t>
            </a:r>
            <a:endParaRPr lang="en-US" dirty="0"/>
          </a:p>
        </p:txBody>
      </p:sp>
      <p:sp>
        <p:nvSpPr>
          <p:cNvPr id="3" name="Content Placeholder 2"/>
          <p:cNvSpPr>
            <a:spLocks noGrp="1"/>
          </p:cNvSpPr>
          <p:nvPr>
            <p:ph idx="1"/>
          </p:nvPr>
        </p:nvSpPr>
        <p:spPr/>
        <p:txBody>
          <a:bodyPr/>
          <a:lstStyle/>
          <a:p>
            <a:r>
              <a:rPr lang="en-US" dirty="0" smtClean="0"/>
              <a:t>Break steps down into manageable pieces</a:t>
            </a:r>
          </a:p>
          <a:p>
            <a:r>
              <a:rPr lang="en-US" dirty="0" smtClean="0"/>
              <a:t>Tailor medication routine to individual’s daily routine</a:t>
            </a:r>
          </a:p>
          <a:p>
            <a:r>
              <a:rPr lang="en-US" dirty="0" smtClean="0"/>
              <a:t>Identify obstacles</a:t>
            </a:r>
            <a:endParaRPr lang="en-US"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236"/>
          <a:stretch/>
        </p:blipFill>
        <p:spPr bwMode="auto">
          <a:xfrm>
            <a:off x="3168650" y="3563365"/>
            <a:ext cx="5715000" cy="261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689100" y="6163032"/>
            <a:ext cx="1752600" cy="369332"/>
          </a:xfrm>
          <a:prstGeom prst="rect">
            <a:avLst/>
          </a:prstGeom>
          <a:noFill/>
        </p:spPr>
        <p:txBody>
          <a:bodyPr wrap="square" rtlCol="0">
            <a:spAutoFit/>
          </a:bodyPr>
          <a:lstStyle/>
          <a:p>
            <a:r>
              <a:rPr lang="en-US" dirty="0"/>
              <a:t>Topic 5</a:t>
            </a:r>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237" y="6535936"/>
            <a:ext cx="1236726" cy="32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150</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348771270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is important</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75" b="52308"/>
          <a:stretch/>
        </p:blipFill>
        <p:spPr bwMode="auto">
          <a:xfrm>
            <a:off x="914400" y="3016251"/>
            <a:ext cx="5357446" cy="327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913" b="1278"/>
          <a:stretch/>
        </p:blipFill>
        <p:spPr bwMode="auto">
          <a:xfrm>
            <a:off x="6541476" y="3019671"/>
            <a:ext cx="5410200" cy="326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87669" y="1690688"/>
            <a:ext cx="11295184" cy="1077218"/>
          </a:xfrm>
          <a:prstGeom prst="rect">
            <a:avLst/>
          </a:prstGeom>
          <a:noFill/>
        </p:spPr>
        <p:txBody>
          <a:bodyPr wrap="square" rtlCol="0">
            <a:spAutoFit/>
          </a:bodyPr>
          <a:lstStyle/>
          <a:p>
            <a:r>
              <a:rPr lang="en-US" sz="3200" dirty="0" smtClean="0"/>
              <a:t>Patients given an initial dose of medication demonstrated higher treatment engagement and reduced days of illicit substance use </a:t>
            </a:r>
            <a:endParaRPr lang="en-US" dirty="0"/>
          </a:p>
        </p:txBody>
      </p:sp>
      <p:sp>
        <p:nvSpPr>
          <p:cNvPr id="4" name="TextBox 3"/>
          <p:cNvSpPr txBox="1"/>
          <p:nvPr/>
        </p:nvSpPr>
        <p:spPr>
          <a:xfrm>
            <a:off x="574431" y="6435969"/>
            <a:ext cx="7280031" cy="369332"/>
          </a:xfrm>
          <a:prstGeom prst="rect">
            <a:avLst/>
          </a:prstGeom>
          <a:noFill/>
        </p:spPr>
        <p:txBody>
          <a:bodyPr wrap="square" rtlCol="0">
            <a:spAutoFit/>
          </a:bodyPr>
          <a:lstStyle/>
          <a:p>
            <a:r>
              <a:rPr lang="en-US" dirty="0" smtClean="0"/>
              <a:t>SOURCE: </a:t>
            </a:r>
            <a:r>
              <a:rPr lang="en-US" dirty="0" err="1" smtClean="0"/>
              <a:t>D’Onofrio</a:t>
            </a:r>
            <a:r>
              <a:rPr lang="en-US" dirty="0"/>
              <a:t> </a:t>
            </a:r>
            <a:r>
              <a:rPr lang="en-US" dirty="0" smtClean="0"/>
              <a:t>&amp; </a:t>
            </a:r>
            <a:r>
              <a:rPr lang="en-US" dirty="0" err="1" smtClean="0"/>
              <a:t>Fiellin</a:t>
            </a:r>
            <a:r>
              <a:rPr lang="en-US" dirty="0" smtClean="0"/>
              <a:t>, 2015.</a:t>
            </a:r>
            <a:endParaRPr lang="en-US" dirty="0"/>
          </a:p>
        </p:txBody>
      </p:sp>
      <p:sp>
        <p:nvSpPr>
          <p:cNvPr id="7"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151</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17685438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a:bodyPr>
          <a:lstStyle/>
          <a:p>
            <a:r>
              <a:rPr lang="en-US" dirty="0" smtClean="0"/>
              <a:t>Challenges to Continuity</a:t>
            </a:r>
            <a:endParaRPr lang="en-US" dirty="0"/>
          </a:p>
        </p:txBody>
      </p:sp>
      <p:sp>
        <p:nvSpPr>
          <p:cNvPr id="3" name="Content Placeholder 2"/>
          <p:cNvSpPr>
            <a:spLocks noGrp="1"/>
          </p:cNvSpPr>
          <p:nvPr>
            <p:ph idx="1"/>
          </p:nvPr>
        </p:nvSpPr>
        <p:spPr>
          <a:xfrm>
            <a:off x="1033939" y="1631987"/>
            <a:ext cx="10040369" cy="4351338"/>
          </a:xfrm>
        </p:spPr>
        <p:txBody>
          <a:bodyPr>
            <a:normAutofit lnSpcReduction="10000"/>
          </a:bodyPr>
          <a:lstStyle/>
          <a:p>
            <a:r>
              <a:rPr lang="en-US" dirty="0" smtClean="0"/>
              <a:t>Brief interventions can be too brief</a:t>
            </a:r>
          </a:p>
          <a:p>
            <a:r>
              <a:rPr lang="en-US" dirty="0" smtClean="0"/>
              <a:t>Motivation for change is lacking </a:t>
            </a:r>
          </a:p>
          <a:p>
            <a:r>
              <a:rPr lang="en-US" dirty="0" smtClean="0"/>
              <a:t>Effective linkage is difficult</a:t>
            </a:r>
          </a:p>
          <a:p>
            <a:pPr marL="0" indent="0">
              <a:buNone/>
            </a:pPr>
            <a:r>
              <a:rPr lang="en-US" dirty="0" smtClean="0"/>
              <a:t>						         </a:t>
            </a:r>
            <a:r>
              <a:rPr lang="en-US" i="1" dirty="0" err="1"/>
              <a:t>Saitz</a:t>
            </a:r>
            <a:r>
              <a:rPr lang="en-US" i="1" dirty="0"/>
              <a:t>, 2015</a:t>
            </a:r>
          </a:p>
          <a:p>
            <a:pPr marL="0" indent="0">
              <a:buNone/>
            </a:pPr>
            <a:endParaRPr lang="en-US" sz="700" dirty="0"/>
          </a:p>
          <a:p>
            <a:r>
              <a:rPr lang="en-US" dirty="0" smtClean="0"/>
              <a:t>Patient, provider, and system characteristics hinder transition to services and outcomes</a:t>
            </a:r>
          </a:p>
          <a:p>
            <a:r>
              <a:rPr lang="en-US" dirty="0" smtClean="0"/>
              <a:t>Patient knowledge, expectations and SUD treatment preference can act as barriers</a:t>
            </a:r>
          </a:p>
          <a:p>
            <a:pPr marL="0" indent="0">
              <a:buNone/>
            </a:pPr>
            <a:r>
              <a:rPr lang="en-US" dirty="0"/>
              <a:t>	</a:t>
            </a:r>
            <a:r>
              <a:rPr lang="en-US" dirty="0" smtClean="0"/>
              <a:t>				      </a:t>
            </a:r>
            <a:r>
              <a:rPr lang="en-US" i="1" dirty="0" err="1" smtClean="0"/>
              <a:t>Cucciare</a:t>
            </a:r>
            <a:r>
              <a:rPr lang="en-US" i="1" dirty="0"/>
              <a:t> </a:t>
            </a:r>
            <a:r>
              <a:rPr lang="en-US" i="1" dirty="0" smtClean="0"/>
              <a:t>&amp; </a:t>
            </a:r>
            <a:r>
              <a:rPr lang="en-US" i="1" dirty="0" err="1" smtClean="0"/>
              <a:t>Timko</a:t>
            </a:r>
            <a:r>
              <a:rPr lang="en-US" i="1" dirty="0" smtClean="0"/>
              <a:t>, </a:t>
            </a:r>
            <a:r>
              <a:rPr lang="en-US" i="1" dirty="0"/>
              <a:t>2015</a:t>
            </a:r>
          </a:p>
        </p:txBody>
      </p:sp>
      <p:sp>
        <p:nvSpPr>
          <p:cNvPr id="4" name="Slide Number Placeholder 3"/>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152</a:t>
            </a:fld>
            <a:endParaRPr lang="en-US">
              <a:solidFill>
                <a:srgbClr val="04617B">
                  <a:shade val="90000"/>
                </a:srgbClr>
              </a:solidFill>
            </a:endParaRPr>
          </a:p>
        </p:txBody>
      </p:sp>
      <p:sp>
        <p:nvSpPr>
          <p:cNvPr id="5"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152</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36537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left)">
                                      <p:cBhvr>
                                        <p:cTn id="10" dur="500"/>
                                        <p:tgtEl>
                                          <p:spTgt spid="3">
                                            <p:txEl>
                                              <p:pRg st="6" end="6"/>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left)">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Tips for Clinicians</a:t>
            </a:r>
            <a:endParaRPr lang="en-US" dirty="0"/>
          </a:p>
        </p:txBody>
      </p:sp>
      <p:sp>
        <p:nvSpPr>
          <p:cNvPr id="3" name="Content Placeholder 2"/>
          <p:cNvSpPr>
            <a:spLocks noGrp="1"/>
          </p:cNvSpPr>
          <p:nvPr>
            <p:ph idx="1"/>
          </p:nvPr>
        </p:nvSpPr>
        <p:spPr/>
        <p:txBody>
          <a:bodyPr>
            <a:normAutofit lnSpcReduction="10000"/>
          </a:bodyPr>
          <a:lstStyle/>
          <a:p>
            <a:r>
              <a:rPr lang="en-US" dirty="0" smtClean="0"/>
              <a:t>Referrals to adjunctive treatment need additional </a:t>
            </a:r>
            <a:r>
              <a:rPr lang="en-US" dirty="0" smtClean="0">
                <a:solidFill>
                  <a:srgbClr val="FFFF00"/>
                </a:solidFill>
              </a:rPr>
              <a:t>empirical evidence </a:t>
            </a:r>
            <a:r>
              <a:rPr lang="en-US" dirty="0" smtClean="0"/>
              <a:t>and rigorous trial</a:t>
            </a:r>
          </a:p>
          <a:p>
            <a:r>
              <a:rPr lang="en-US" dirty="0" smtClean="0"/>
              <a:t>Effective referral </a:t>
            </a:r>
            <a:r>
              <a:rPr lang="en-US" dirty="0" smtClean="0">
                <a:solidFill>
                  <a:srgbClr val="FFFF00"/>
                </a:solidFill>
              </a:rPr>
              <a:t>needs to be incorporated </a:t>
            </a:r>
            <a:r>
              <a:rPr lang="en-US" dirty="0" smtClean="0"/>
              <a:t>specifically – not as an afterthought</a:t>
            </a:r>
          </a:p>
          <a:p>
            <a:r>
              <a:rPr lang="en-US" dirty="0" smtClean="0"/>
              <a:t>Identify barriers AND </a:t>
            </a:r>
            <a:r>
              <a:rPr lang="en-US" dirty="0" smtClean="0">
                <a:solidFill>
                  <a:srgbClr val="FFFF00"/>
                </a:solidFill>
              </a:rPr>
              <a:t>facilitators</a:t>
            </a:r>
          </a:p>
          <a:p>
            <a:r>
              <a:rPr lang="en-US" dirty="0" smtClean="0">
                <a:solidFill>
                  <a:srgbClr val="FFFF00"/>
                </a:solidFill>
              </a:rPr>
              <a:t>Repeated contact </a:t>
            </a:r>
            <a:r>
              <a:rPr lang="en-US" dirty="0" smtClean="0"/>
              <a:t>is key</a:t>
            </a:r>
          </a:p>
          <a:p>
            <a:r>
              <a:rPr lang="en-US" dirty="0" smtClean="0">
                <a:solidFill>
                  <a:srgbClr val="FFFF00"/>
                </a:solidFill>
              </a:rPr>
              <a:t>Integrated case management </a:t>
            </a:r>
            <a:r>
              <a:rPr lang="en-US" dirty="0" smtClean="0"/>
              <a:t>consistent with readiness to change is essential</a:t>
            </a:r>
          </a:p>
          <a:p>
            <a:r>
              <a:rPr lang="en-US" b="1" dirty="0" smtClean="0">
                <a:solidFill>
                  <a:schemeClr val="accent5"/>
                </a:solidFill>
              </a:rPr>
              <a:t>Refer </a:t>
            </a:r>
            <a:r>
              <a:rPr lang="en-US" b="1" dirty="0">
                <a:solidFill>
                  <a:schemeClr val="accent5"/>
                </a:solidFill>
              </a:rPr>
              <a:t>patients to psychiatrists with experience treating HIV and co-occurring </a:t>
            </a:r>
            <a:r>
              <a:rPr lang="en-US" b="1" dirty="0" smtClean="0">
                <a:solidFill>
                  <a:schemeClr val="accent5"/>
                </a:solidFill>
              </a:rPr>
              <a:t>conditions!  </a:t>
            </a:r>
            <a:endParaRPr lang="en-US" b="1" dirty="0">
              <a:solidFill>
                <a:schemeClr val="accent5"/>
              </a:solidFill>
            </a:endParaRP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153</a:t>
            </a:fld>
            <a:endParaRPr lang="en-US">
              <a:solidFill>
                <a:srgbClr val="04617B">
                  <a:shade val="90000"/>
                </a:srgbClr>
              </a:solidFill>
            </a:endParaRPr>
          </a:p>
        </p:txBody>
      </p:sp>
      <p:sp>
        <p:nvSpPr>
          <p:cNvPr id="5" name="TextBox 4"/>
          <p:cNvSpPr txBox="1"/>
          <p:nvPr/>
        </p:nvSpPr>
        <p:spPr>
          <a:xfrm>
            <a:off x="1524000" y="6488668"/>
            <a:ext cx="4114800" cy="369332"/>
          </a:xfrm>
          <a:prstGeom prst="rect">
            <a:avLst/>
          </a:prstGeom>
          <a:noFill/>
        </p:spPr>
        <p:txBody>
          <a:bodyPr wrap="square" rtlCol="0">
            <a:spAutoFit/>
          </a:bodyPr>
          <a:lstStyle/>
          <a:p>
            <a:r>
              <a:rPr lang="en-US" dirty="0"/>
              <a:t>SOURCE: Glass, 2015</a:t>
            </a:r>
          </a:p>
        </p:txBody>
      </p:sp>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153</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68221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Clinicians/Final Thoughts</a:t>
            </a:r>
            <a:endParaRPr lang="en-US" dirty="0"/>
          </a:p>
        </p:txBody>
      </p:sp>
      <p:sp>
        <p:nvSpPr>
          <p:cNvPr id="6" name="Content Placeholder 5"/>
          <p:cNvSpPr>
            <a:spLocks noGrp="1"/>
          </p:cNvSpPr>
          <p:nvPr>
            <p:ph idx="1"/>
          </p:nvPr>
        </p:nvSpPr>
        <p:spPr>
          <a:xfrm>
            <a:off x="1120000" y="1825625"/>
            <a:ext cx="9991948" cy="4764018"/>
          </a:xfrm>
        </p:spPr>
        <p:txBody>
          <a:bodyPr>
            <a:normAutofit/>
          </a:bodyPr>
          <a:lstStyle/>
          <a:p>
            <a:r>
              <a:rPr lang="en-US" dirty="0" smtClean="0"/>
              <a:t>Integrate and coordinate care</a:t>
            </a:r>
          </a:p>
          <a:p>
            <a:r>
              <a:rPr lang="en-US" dirty="0" smtClean="0"/>
              <a:t>Utilize motivational enhancement techniques to discuss understanding of prescribed medications and increase adherence</a:t>
            </a:r>
          </a:p>
          <a:p>
            <a:r>
              <a:rPr lang="en-US" dirty="0" smtClean="0"/>
              <a:t>Utilize CBT approaches to organize routines as well as on-going questions or concerns</a:t>
            </a:r>
          </a:p>
          <a:p>
            <a:r>
              <a:rPr lang="en-US" dirty="0" smtClean="0"/>
              <a:t>Assist clients in improving their insight and health literacy regarding prescriptions and medication interactions</a:t>
            </a:r>
          </a:p>
          <a:p>
            <a:r>
              <a:rPr lang="en-US" dirty="0" smtClean="0"/>
              <a:t>Enhance linkage by providing specific support and following-up on referrals</a:t>
            </a:r>
          </a:p>
          <a:p>
            <a:r>
              <a:rPr lang="en-US" dirty="0" smtClean="0"/>
              <a:t>Communicate!</a:t>
            </a:r>
            <a:endParaRPr lang="en-US" dirty="0"/>
          </a:p>
        </p:txBody>
      </p:sp>
      <p:sp>
        <p:nvSpPr>
          <p:cNvPr id="4"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154</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extLst>
      <p:ext uri="{BB962C8B-B14F-4D97-AF65-F5344CB8AC3E}">
        <p14:creationId xmlns:p14="http://schemas.microsoft.com/office/powerpoint/2010/main" val="206144646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smtClean="0"/>
              <a:t>Post-Test </a:t>
            </a:r>
            <a:r>
              <a:rPr lang="en-US" altLang="en-US" dirty="0"/>
              <a:t>Question</a:t>
            </a:r>
          </a:p>
        </p:txBody>
      </p:sp>
      <p:sp>
        <p:nvSpPr>
          <p:cNvPr id="5125" name="TPAnswers"/>
          <p:cNvSpPr>
            <a:spLocks noGrp="1"/>
          </p:cNvSpPr>
          <p:nvPr>
            <p:ph idx="1"/>
            <p:custDataLst>
              <p:tags r:id="rId2"/>
            </p:custDataLst>
          </p:nvPr>
        </p:nvSpPr>
        <p:spPr>
          <a:xfrm>
            <a:off x="2209800" y="3429001"/>
            <a:ext cx="8229600" cy="3382963"/>
          </a:xfrm>
        </p:spPr>
        <p:txBody>
          <a:bodyPr/>
          <a:lstStyle/>
          <a:p>
            <a:pPr marL="971550" lvl="1" indent="-514350">
              <a:buClr>
                <a:schemeClr val="accent5"/>
              </a:buClr>
              <a:buFont typeface="Arial" panose="020B0604020202020204" pitchFamily="34" charset="0"/>
              <a:buAutoNum type="alphaUcPeriod"/>
            </a:pPr>
            <a:r>
              <a:rPr lang="en-US" altLang="en-US" sz="3000" dirty="0" smtClean="0"/>
              <a:t>Marijuana</a:t>
            </a:r>
            <a:endParaRPr lang="en-US" altLang="en-US" sz="3000" dirty="0"/>
          </a:p>
          <a:p>
            <a:pPr marL="971550" lvl="1" indent="-514350">
              <a:buClr>
                <a:schemeClr val="accent5"/>
              </a:buClr>
              <a:buFont typeface="Arial" panose="020B0604020202020204" pitchFamily="34" charset="0"/>
              <a:buAutoNum type="alphaUcPeriod"/>
            </a:pPr>
            <a:r>
              <a:rPr lang="en-US" altLang="en-US" sz="3000" dirty="0" smtClean="0"/>
              <a:t>Heroin</a:t>
            </a:r>
          </a:p>
          <a:p>
            <a:pPr marL="971550" lvl="1" indent="-514350">
              <a:buClr>
                <a:schemeClr val="accent5"/>
              </a:buClr>
              <a:buFont typeface="Arial" panose="020B0604020202020204" pitchFamily="34" charset="0"/>
              <a:buAutoNum type="alphaUcPeriod"/>
            </a:pPr>
            <a:r>
              <a:rPr lang="en-US" altLang="en-US" sz="3000" dirty="0"/>
              <a:t>Benzodiazepines/anxiolytics</a:t>
            </a:r>
          </a:p>
          <a:p>
            <a:pPr marL="971550" lvl="1" indent="-514350">
              <a:buClr>
                <a:schemeClr val="accent5"/>
              </a:buClr>
              <a:buFont typeface="Arial" panose="020B0604020202020204" pitchFamily="34" charset="0"/>
              <a:buAutoNum type="alphaUcPeriod"/>
            </a:pPr>
            <a:r>
              <a:rPr lang="en-US" altLang="en-US" sz="3000" dirty="0" smtClean="0"/>
              <a:t>Prescription pain relievers</a:t>
            </a:r>
            <a:endParaRPr lang="en-US" altLang="en-US" sz="3000" dirty="0"/>
          </a:p>
          <a:p>
            <a:pPr marL="971550" lvl="1" indent="-514350">
              <a:buClr>
                <a:schemeClr val="tx2">
                  <a:lumMod val="60000"/>
                  <a:lumOff val="40000"/>
                </a:schemeClr>
              </a:buClr>
              <a:buFont typeface="Arial" panose="020B0604020202020204" pitchFamily="34" charset="0"/>
              <a:buAutoNum type="alphaUcPeriod"/>
            </a:pPr>
            <a:endParaRPr lang="en-US" altLang="en-US" sz="30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indent="-533400" eaLnBrk="0" hangingPunct="0">
              <a:spcBef>
                <a:spcPct val="20000"/>
              </a:spcBef>
              <a:buClr>
                <a:schemeClr val="accent5"/>
              </a:buClr>
              <a:buFont typeface="Arial" charset="0"/>
              <a:buAutoNum type="arabicPeriod"/>
              <a:defRPr/>
            </a:pPr>
            <a:r>
              <a:rPr lang="en-US" sz="3200" dirty="0" smtClean="0"/>
              <a:t>This is the second most commonly abused category of drugs in the United States:</a:t>
            </a:r>
            <a:endParaRPr lang="en-US" sz="3200" dirty="0"/>
          </a:p>
        </p:txBody>
      </p:sp>
      <p:sp>
        <p:nvSpPr>
          <p:cNvPr id="7"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155</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custDataLst>
      <p:tags r:id="rId1"/>
    </p:custDataLst>
    <p:extLst>
      <p:ext uri="{BB962C8B-B14F-4D97-AF65-F5344CB8AC3E}">
        <p14:creationId xmlns:p14="http://schemas.microsoft.com/office/powerpoint/2010/main" val="428573844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PAnswers"/>
          <p:cNvSpPr>
            <a:spLocks noGrp="1"/>
          </p:cNvSpPr>
          <p:nvPr>
            <p:ph idx="1"/>
            <p:custDataLst>
              <p:tags r:id="rId2"/>
            </p:custDataLst>
          </p:nvPr>
        </p:nvSpPr>
        <p:spPr>
          <a:xfrm>
            <a:off x="2362200" y="3430711"/>
            <a:ext cx="8229600" cy="3916363"/>
          </a:xfrm>
        </p:spPr>
        <p:txBody>
          <a:bodyPr/>
          <a:lstStyle/>
          <a:p>
            <a:pPr marL="971550" lvl="1" indent="-514350">
              <a:buClr>
                <a:schemeClr val="accent5"/>
              </a:buClr>
              <a:buFont typeface="Arial" panose="020B0604020202020204" pitchFamily="34" charset="0"/>
              <a:buAutoNum type="alphaUcPeriod"/>
            </a:pPr>
            <a:r>
              <a:rPr lang="en-US" altLang="en-US" sz="3200" dirty="0" smtClean="0"/>
              <a:t>first</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second</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third</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last</a:t>
            </a:r>
            <a:endParaRPr lang="en-US" altLang="en-US" sz="3200" dirty="0"/>
          </a:p>
        </p:txBody>
      </p:sp>
      <p:sp>
        <p:nvSpPr>
          <p:cNvPr id="6147" name="Rectangle 3"/>
          <p:cNvSpPr txBox="1">
            <a:spLocks/>
          </p:cNvSpPr>
          <p:nvPr/>
        </p:nvSpPr>
        <p:spPr bwMode="auto">
          <a:xfrm>
            <a:off x="2209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2"/>
            </a:pPr>
            <a:r>
              <a:rPr lang="en-US" altLang="en-US" sz="3200" dirty="0">
                <a:solidFill>
                  <a:srgbClr val="FFFFFF"/>
                </a:solidFill>
                <a:latin typeface="Calibri" panose="020F0502020204030204" pitchFamily="34" charset="0"/>
              </a:rPr>
              <a:t>The United States ranks ____ in the world for highest rates of HIV in </a:t>
            </a:r>
            <a:r>
              <a:rPr lang="en-US" altLang="en-US" sz="3200" dirty="0" smtClean="0">
                <a:solidFill>
                  <a:srgbClr val="FFFFFF"/>
                </a:solidFill>
                <a:latin typeface="Calibri" panose="020F0502020204030204" pitchFamily="34" charset="0"/>
              </a:rPr>
              <a:t>severely mentally ill (SMI) </a:t>
            </a:r>
            <a:r>
              <a:rPr lang="en-US" altLang="en-US" sz="3200" dirty="0">
                <a:solidFill>
                  <a:srgbClr val="FFFFFF"/>
                </a:solidFill>
                <a:latin typeface="Calibri" panose="020F0502020204030204" pitchFamily="34" charset="0"/>
              </a:rPr>
              <a:t>populations.</a:t>
            </a:r>
          </a:p>
        </p:txBody>
      </p:sp>
      <p:sp>
        <p:nvSpPr>
          <p:cNvPr id="7" name="TPQuestion"/>
          <p:cNvSpPr>
            <a:spLocks noGrp="1"/>
          </p:cNvSpPr>
          <p:nvPr>
            <p:ph type="title"/>
          </p:nvPr>
        </p:nvSpPr>
        <p:spPr>
          <a:xfrm>
            <a:off x="1752600" y="304801"/>
            <a:ext cx="8915400" cy="1212345"/>
          </a:xfrm>
        </p:spPr>
        <p:txBody>
          <a:bodyPr/>
          <a:lstStyle/>
          <a:p>
            <a:r>
              <a:rPr lang="en-US" altLang="en-US" dirty="0" smtClean="0"/>
              <a:t>Post-Test </a:t>
            </a:r>
            <a:r>
              <a:rPr lang="en-US" altLang="en-US" dirty="0"/>
              <a:t>Question</a:t>
            </a:r>
          </a:p>
        </p:txBody>
      </p:sp>
      <p:sp>
        <p:nvSpPr>
          <p:cNvPr id="8"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156</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custDataLst>
      <p:tags r:id="rId1"/>
    </p:custDataLst>
    <p:extLst>
      <p:ext uri="{BB962C8B-B14F-4D97-AF65-F5344CB8AC3E}">
        <p14:creationId xmlns:p14="http://schemas.microsoft.com/office/powerpoint/2010/main" val="150783592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PAnswers"/>
          <p:cNvSpPr>
            <a:spLocks noGrp="1"/>
          </p:cNvSpPr>
          <p:nvPr>
            <p:ph idx="1"/>
            <p:custDataLst>
              <p:tags r:id="rId2"/>
            </p:custDataLst>
          </p:nvPr>
        </p:nvSpPr>
        <p:spPr>
          <a:xfrm>
            <a:off x="2324100" y="3186547"/>
            <a:ext cx="8229600" cy="3459163"/>
          </a:xfrm>
        </p:spPr>
        <p:txBody>
          <a:bodyPr/>
          <a:lstStyle/>
          <a:p>
            <a:pPr marL="971550" lvl="1" indent="-514350">
              <a:buClr>
                <a:schemeClr val="accent5"/>
              </a:buClr>
              <a:buFont typeface="Arial" panose="020B0604020202020204" pitchFamily="34" charset="0"/>
              <a:buAutoNum type="alphaUcPeriod"/>
            </a:pPr>
            <a:r>
              <a:rPr lang="en-US" altLang="en-US" sz="3200" dirty="0"/>
              <a:t>True</a:t>
            </a:r>
          </a:p>
          <a:p>
            <a:pPr marL="971550" lvl="1" indent="-514350">
              <a:buClr>
                <a:schemeClr val="accent5"/>
              </a:buClr>
              <a:buFont typeface="Arial" panose="020B0604020202020204" pitchFamily="34" charset="0"/>
              <a:buAutoNum type="alphaUcPeriod"/>
            </a:pPr>
            <a:r>
              <a:rPr lang="en-US" altLang="en-US" sz="3200" dirty="0"/>
              <a:t>False</a:t>
            </a:r>
          </a:p>
        </p:txBody>
      </p:sp>
      <p:sp>
        <p:nvSpPr>
          <p:cNvPr id="7171" name="Rectangle 3"/>
          <p:cNvSpPr>
            <a:spLocks noChangeArrowheads="1"/>
          </p:cNvSpPr>
          <p:nvPr/>
        </p:nvSpPr>
        <p:spPr bwMode="auto">
          <a:xfrm>
            <a:off x="2209800" y="1676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3"/>
            </a:pPr>
            <a:r>
              <a:rPr lang="en-US" altLang="en-US" sz="3200" dirty="0" smtClean="0">
                <a:solidFill>
                  <a:srgbClr val="FFFFFF"/>
                </a:solidFill>
                <a:latin typeface="Calibri" panose="020F0502020204030204" pitchFamily="34" charset="0"/>
              </a:rPr>
              <a:t>Mental disorders are one of the top five reasons individuals visit the doctor each year. </a:t>
            </a:r>
            <a:endParaRPr lang="en-US" altLang="en-US" sz="3200" dirty="0">
              <a:solidFill>
                <a:srgbClr val="FFFFFF"/>
              </a:solidFill>
              <a:latin typeface="Calibri" panose="020F0502020204030204" pitchFamily="34" charset="0"/>
            </a:endParaRPr>
          </a:p>
        </p:txBody>
      </p:sp>
      <p:sp>
        <p:nvSpPr>
          <p:cNvPr id="7" name="TPQuestion"/>
          <p:cNvSpPr>
            <a:spLocks noGrp="1"/>
          </p:cNvSpPr>
          <p:nvPr>
            <p:ph type="title"/>
          </p:nvPr>
        </p:nvSpPr>
        <p:spPr>
          <a:xfrm>
            <a:off x="1752600" y="311656"/>
            <a:ext cx="8915400" cy="1212345"/>
          </a:xfrm>
        </p:spPr>
        <p:txBody>
          <a:bodyPr/>
          <a:lstStyle/>
          <a:p>
            <a:r>
              <a:rPr lang="en-US" altLang="en-US" dirty="0" smtClean="0"/>
              <a:t>Post-Test </a:t>
            </a:r>
            <a:r>
              <a:rPr lang="en-US" altLang="en-US" dirty="0"/>
              <a:t>Question</a:t>
            </a:r>
          </a:p>
        </p:txBody>
      </p:sp>
      <p:sp>
        <p:nvSpPr>
          <p:cNvPr id="8"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157</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custDataLst>
      <p:tags r:id="rId1"/>
    </p:custDataLst>
    <p:extLst>
      <p:ext uri="{BB962C8B-B14F-4D97-AF65-F5344CB8AC3E}">
        <p14:creationId xmlns:p14="http://schemas.microsoft.com/office/powerpoint/2010/main" val="127649253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PAnswers"/>
          <p:cNvSpPr>
            <a:spLocks noGrp="1"/>
          </p:cNvSpPr>
          <p:nvPr>
            <p:ph idx="1"/>
            <p:custDataLst>
              <p:tags r:id="rId2"/>
            </p:custDataLst>
          </p:nvPr>
        </p:nvSpPr>
        <p:spPr>
          <a:xfrm>
            <a:off x="2209800" y="3575637"/>
            <a:ext cx="8229600" cy="3916363"/>
          </a:xfrm>
        </p:spPr>
        <p:txBody>
          <a:bodyPr/>
          <a:lstStyle/>
          <a:p>
            <a:pPr marL="971550" lvl="1" indent="-514350">
              <a:buClr>
                <a:schemeClr val="accent5"/>
              </a:buClr>
              <a:buFont typeface="Arial" panose="020B0604020202020204" pitchFamily="34" charset="0"/>
              <a:buAutoNum type="alphaUcPeriod"/>
            </a:pPr>
            <a:r>
              <a:rPr lang="en-US" altLang="en-US" sz="3200" dirty="0" smtClean="0"/>
              <a:t>Increased integrative services</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Lower ART adherence</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Lower quality of life</a:t>
            </a:r>
          </a:p>
          <a:p>
            <a:pPr marL="971550" lvl="1" indent="-514350">
              <a:buClr>
                <a:schemeClr val="accent5"/>
              </a:buClr>
              <a:buFont typeface="Arial" panose="020B0604020202020204" pitchFamily="34" charset="0"/>
              <a:buAutoNum type="alphaUcPeriod"/>
            </a:pPr>
            <a:r>
              <a:rPr lang="en-US" altLang="en-US" sz="3200" dirty="0" smtClean="0"/>
              <a:t>Both B and C</a:t>
            </a:r>
          </a:p>
          <a:p>
            <a:pPr marL="971550" lvl="1" indent="-514350">
              <a:buClr>
                <a:schemeClr val="accent5"/>
              </a:buClr>
              <a:buFont typeface="Arial" panose="020B0604020202020204" pitchFamily="34" charset="0"/>
              <a:buAutoNum type="alphaUcPeriod"/>
            </a:pPr>
            <a:r>
              <a:rPr lang="en-US" altLang="en-US" sz="3200" dirty="0" smtClean="0"/>
              <a:t>All of the above</a:t>
            </a:r>
            <a:endParaRPr lang="en-US" altLang="en-US" sz="3200" dirty="0"/>
          </a:p>
          <a:p>
            <a:pPr marL="971550" lvl="1" indent="-514350">
              <a:buClr>
                <a:schemeClr val="tx2">
                  <a:lumMod val="60000"/>
                  <a:lumOff val="40000"/>
                </a:schemeClr>
              </a:buClr>
              <a:buFont typeface="Arial" panose="020B0604020202020204" pitchFamily="34" charset="0"/>
              <a:buAutoNum type="alphaUcPeriod"/>
            </a:pPr>
            <a:endParaRPr lang="en-US" altLang="en-US" sz="3200" dirty="0"/>
          </a:p>
        </p:txBody>
      </p:sp>
      <p:sp>
        <p:nvSpPr>
          <p:cNvPr id="8195" name="Rectangle 3"/>
          <p:cNvSpPr txBox="1">
            <a:spLocks/>
          </p:cNvSpPr>
          <p:nvPr/>
        </p:nvSpPr>
        <p:spPr bwMode="auto">
          <a:xfrm>
            <a:off x="2209800" y="1600200"/>
            <a:ext cx="926273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4"/>
            </a:pPr>
            <a:r>
              <a:rPr lang="en-US" altLang="en-US" sz="3200" dirty="0" smtClean="0">
                <a:solidFill>
                  <a:srgbClr val="FFFFFF"/>
                </a:solidFill>
                <a:latin typeface="Calibri" panose="020F0502020204030204" pitchFamily="34" charset="0"/>
              </a:rPr>
              <a:t>Development of mental, neurocognitive, or substance use issues among people living with HIV (PLWH) is associated with:</a:t>
            </a:r>
            <a:endParaRPr lang="en-US" altLang="en-US" sz="3200" dirty="0">
              <a:solidFill>
                <a:srgbClr val="FFFFFF"/>
              </a:solidFill>
              <a:latin typeface="Calibri" panose="020F0502020204030204" pitchFamily="34" charset="0"/>
            </a:endParaRPr>
          </a:p>
        </p:txBody>
      </p:sp>
      <p:sp>
        <p:nvSpPr>
          <p:cNvPr id="8" name="TPQuestion"/>
          <p:cNvSpPr>
            <a:spLocks noGrp="1"/>
          </p:cNvSpPr>
          <p:nvPr>
            <p:ph type="title"/>
          </p:nvPr>
        </p:nvSpPr>
        <p:spPr>
          <a:xfrm>
            <a:off x="1752600" y="311656"/>
            <a:ext cx="8915400" cy="1212345"/>
          </a:xfrm>
        </p:spPr>
        <p:txBody>
          <a:bodyPr/>
          <a:lstStyle/>
          <a:p>
            <a:r>
              <a:rPr lang="en-US" altLang="en-US" dirty="0" smtClean="0"/>
              <a:t>Post-Test </a:t>
            </a:r>
            <a:r>
              <a:rPr lang="en-US" altLang="en-US" dirty="0"/>
              <a:t>Question</a:t>
            </a:r>
          </a:p>
        </p:txBody>
      </p:sp>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158</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custDataLst>
      <p:tags r:id="rId1"/>
    </p:custDataLst>
    <p:extLst>
      <p:ext uri="{BB962C8B-B14F-4D97-AF65-F5344CB8AC3E}">
        <p14:creationId xmlns:p14="http://schemas.microsoft.com/office/powerpoint/2010/main" val="319395858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PAnswers"/>
          <p:cNvSpPr>
            <a:spLocks noGrp="1"/>
          </p:cNvSpPr>
          <p:nvPr>
            <p:ph type="body" idx="4294967295"/>
            <p:custDataLst>
              <p:tags r:id="rId2"/>
            </p:custDataLst>
          </p:nvPr>
        </p:nvSpPr>
        <p:spPr>
          <a:xfrm>
            <a:off x="2479964" y="3694329"/>
            <a:ext cx="8229600" cy="2849563"/>
          </a:xfrm>
        </p:spPr>
        <p:txBody>
          <a:bodyPr/>
          <a:lstStyle/>
          <a:p>
            <a:pPr marL="971550" lvl="1" indent="-514350">
              <a:buClr>
                <a:schemeClr val="accent5"/>
              </a:buClr>
              <a:buFont typeface="Arial" panose="020B0604020202020204" pitchFamily="34" charset="0"/>
              <a:buAutoNum type="alphaUcPeriod"/>
            </a:pPr>
            <a:r>
              <a:rPr lang="en-US" altLang="en-US" sz="3200" dirty="0"/>
              <a:t>True</a:t>
            </a:r>
          </a:p>
          <a:p>
            <a:pPr marL="971550" lvl="1" indent="-514350">
              <a:buClr>
                <a:schemeClr val="accent5"/>
              </a:buClr>
              <a:buFont typeface="Arial" panose="020B0604020202020204" pitchFamily="34" charset="0"/>
              <a:buAutoNum type="alphaUcPeriod"/>
            </a:pPr>
            <a:r>
              <a:rPr lang="en-US" altLang="en-US" sz="3200" dirty="0"/>
              <a:t>False</a:t>
            </a:r>
          </a:p>
        </p:txBody>
      </p:sp>
      <p:sp>
        <p:nvSpPr>
          <p:cNvPr id="9219" name="Rectangle 3"/>
          <p:cNvSpPr>
            <a:spLocks noChangeArrowheads="1"/>
          </p:cNvSpPr>
          <p:nvPr/>
        </p:nvSpPr>
        <p:spPr bwMode="auto">
          <a:xfrm>
            <a:off x="2209800" y="16764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5"/>
            </a:pPr>
            <a:r>
              <a:rPr lang="en-US" altLang="en-US" sz="3200" dirty="0" smtClean="0">
                <a:solidFill>
                  <a:srgbClr val="FFFFFF"/>
                </a:solidFill>
                <a:latin typeface="Calibri" panose="020F0502020204030204" pitchFamily="34" charset="0"/>
              </a:rPr>
              <a:t>Rates of depression among PLWH are easy to predict because of grief and loss related to receiving an HIV diagnosis. </a:t>
            </a:r>
            <a:endParaRPr lang="en-US" altLang="en-US" sz="3200" dirty="0">
              <a:solidFill>
                <a:srgbClr val="FFFFFF"/>
              </a:solidFill>
              <a:latin typeface="Calibri" panose="020F0502020204030204" pitchFamily="34" charset="0"/>
            </a:endParaRPr>
          </a:p>
        </p:txBody>
      </p:sp>
      <p:sp>
        <p:nvSpPr>
          <p:cNvPr id="9" name="TPQuestion"/>
          <p:cNvSpPr txBox="1">
            <a:spLocks/>
          </p:cNvSpPr>
          <p:nvPr/>
        </p:nvSpPr>
        <p:spPr>
          <a:xfrm>
            <a:off x="1752600" y="540256"/>
            <a:ext cx="8763000" cy="831345"/>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en-US" sz="5400" dirty="0" smtClean="0"/>
              <a:t>Post-Test </a:t>
            </a:r>
            <a:r>
              <a:rPr lang="en-US" altLang="en-US" sz="5400" dirty="0"/>
              <a:t>Question</a:t>
            </a:r>
          </a:p>
        </p:txBody>
      </p:sp>
      <p:sp>
        <p:nvSpPr>
          <p:cNvPr id="6" name="Slide Number Placeholder 5"/>
          <p:cNvSpPr txBox="1">
            <a:spLocks/>
          </p:cNvSpPr>
          <p:nvPr/>
        </p:nvSpPr>
        <p:spPr>
          <a:xfrm>
            <a:off x="9067800" y="6356351"/>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159</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custDataLst>
      <p:tags r:id="rId1"/>
    </p:custDataLst>
    <p:extLst>
      <p:ext uri="{BB962C8B-B14F-4D97-AF65-F5344CB8AC3E}">
        <p14:creationId xmlns:p14="http://schemas.microsoft.com/office/powerpoint/2010/main" val="1042234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Range of Use</a:t>
            </a:r>
            <a:endParaRPr lang="en-US" dirty="0"/>
          </a:p>
        </p:txBody>
      </p:sp>
      <p:sp>
        <p:nvSpPr>
          <p:cNvPr id="3" name="Content Placeholder 2"/>
          <p:cNvSpPr>
            <a:spLocks noGrp="1"/>
          </p:cNvSpPr>
          <p:nvPr>
            <p:ph idx="1"/>
          </p:nvPr>
        </p:nvSpPr>
        <p:spPr>
          <a:xfrm>
            <a:off x="838199" y="1825625"/>
            <a:ext cx="10602433" cy="4351338"/>
          </a:xfrm>
        </p:spPr>
        <p:txBody>
          <a:bodyPr/>
          <a:lstStyle/>
          <a:p>
            <a:r>
              <a:rPr lang="en-US" sz="3200" dirty="0" smtClean="0"/>
              <a:t>Limited public information is available about the extent of psychiatric medication use in the United States </a:t>
            </a:r>
          </a:p>
          <a:p>
            <a:endParaRPr lang="en-US" sz="3200" dirty="0" smtClean="0"/>
          </a:p>
          <a:p>
            <a:r>
              <a:rPr lang="en-US" sz="3200" dirty="0" smtClean="0"/>
              <a:t>Information tends to be cross-sectional </a:t>
            </a:r>
          </a:p>
          <a:p>
            <a:endParaRPr lang="en-US" sz="3200" dirty="0" smtClean="0"/>
          </a:p>
          <a:p>
            <a:r>
              <a:rPr lang="en-US" sz="3200" dirty="0" smtClean="0"/>
              <a:t>Additional information on longitudinal impacts is needed</a:t>
            </a:r>
          </a:p>
          <a:p>
            <a:endParaRPr lang="en-US" dirty="0"/>
          </a:p>
        </p:txBody>
      </p:sp>
      <p:sp>
        <p:nvSpPr>
          <p:cNvPr id="4" name="TextBox 3"/>
          <p:cNvSpPr txBox="1"/>
          <p:nvPr/>
        </p:nvSpPr>
        <p:spPr>
          <a:xfrm>
            <a:off x="136634" y="6453352"/>
            <a:ext cx="51395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Calibri"/>
                <a:ea typeface="+mn-ea"/>
                <a:cs typeface="+mn-cs"/>
              </a:rPr>
              <a:t>SOURCE: Moore &amp; </a:t>
            </a:r>
            <a:r>
              <a:rPr kumimoji="0" lang="en-US" sz="1600" b="0" i="0" u="none" strike="noStrike" kern="1200" cap="none" spc="0" normalizeH="0" baseline="0" noProof="0" dirty="0" err="1" smtClean="0">
                <a:ln>
                  <a:noFill/>
                </a:ln>
                <a:effectLst/>
                <a:uLnTx/>
                <a:uFillTx/>
                <a:latin typeface="Calibri"/>
                <a:ea typeface="+mn-ea"/>
                <a:cs typeface="+mn-cs"/>
              </a:rPr>
              <a:t>Mattison</a:t>
            </a:r>
            <a:r>
              <a:rPr kumimoji="0" lang="en-US" sz="1600" b="0" i="0" u="none" strike="noStrike" kern="1200" cap="none" spc="0" normalizeH="0" baseline="0" noProof="0" dirty="0" smtClean="0">
                <a:ln>
                  <a:noFill/>
                </a:ln>
                <a:effectLst/>
                <a:uLnTx/>
                <a:uFillTx/>
                <a:latin typeface="Calibri"/>
                <a:ea typeface="+mn-ea"/>
                <a:cs typeface="+mn-cs"/>
              </a:rPr>
              <a:t>, 2016</a:t>
            </a:r>
            <a:r>
              <a:rPr kumimoji="0" lang="en-US" sz="1800" b="0" i="0" u="none" strike="noStrike" kern="1200" cap="none" spc="0" normalizeH="0" baseline="0" noProof="0" dirty="0" smtClean="0">
                <a:ln>
                  <a:noFill/>
                </a:ln>
                <a:effectLst/>
                <a:uLnTx/>
                <a:uFillTx/>
                <a:latin typeface="Calibri"/>
                <a:ea typeface="+mn-ea"/>
                <a:cs typeface="+mn-cs"/>
              </a:rPr>
              <a:t> </a:t>
            </a:r>
            <a:endParaRPr kumimoji="0" lang="en-US" sz="1800" b="0" i="0" u="none" strike="noStrike" kern="1200" cap="none" spc="0" normalizeH="0" baseline="0" noProof="0" dirty="0">
              <a:ln>
                <a:noFill/>
              </a:ln>
              <a:effectLst/>
              <a:uLnTx/>
              <a:uFillTx/>
              <a:latin typeface="Calibri"/>
              <a:ea typeface="+mn-ea"/>
              <a:cs typeface="+mn-cs"/>
            </a:endParaRP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91973790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ctrTitle" idx="4294967295"/>
          </p:nvPr>
        </p:nvSpPr>
        <p:spPr>
          <a:xfrm>
            <a:off x="1524000" y="132052"/>
            <a:ext cx="9144000" cy="1738312"/>
          </a:xfrm>
        </p:spPr>
        <p:txBody>
          <a:bodyPr/>
          <a:lstStyle/>
          <a:p>
            <a:pPr algn="ctr"/>
            <a:r>
              <a:rPr lang="en-US" altLang="en-US" sz="4000" dirty="0">
                <a:solidFill>
                  <a:schemeClr val="accent5"/>
                </a:solidFill>
              </a:rPr>
              <a:t>Thank you for your time!</a:t>
            </a:r>
          </a:p>
        </p:txBody>
      </p:sp>
      <p:sp>
        <p:nvSpPr>
          <p:cNvPr id="104451" name="Rectangle 3"/>
          <p:cNvSpPr>
            <a:spLocks noGrp="1"/>
          </p:cNvSpPr>
          <p:nvPr>
            <p:ph type="subTitle" idx="4294967295"/>
          </p:nvPr>
        </p:nvSpPr>
        <p:spPr>
          <a:xfrm>
            <a:off x="1524000" y="2349795"/>
            <a:ext cx="9144000" cy="3365205"/>
          </a:xfrm>
        </p:spPr>
        <p:txBody>
          <a:bodyPr>
            <a:normAutofit/>
          </a:bodyPr>
          <a:lstStyle/>
          <a:p>
            <a:pPr marL="0" indent="0" algn="ctr">
              <a:lnSpc>
                <a:spcPct val="80000"/>
              </a:lnSpc>
              <a:buNone/>
            </a:pPr>
            <a:r>
              <a:rPr lang="en-US" altLang="en-US" sz="2600" dirty="0"/>
              <a:t>For more information:</a:t>
            </a:r>
          </a:p>
          <a:p>
            <a:pPr marL="0" indent="0" algn="ctr">
              <a:lnSpc>
                <a:spcPct val="80000"/>
              </a:lnSpc>
              <a:buNone/>
            </a:pPr>
            <a:endParaRPr lang="en-US" altLang="en-US" sz="2600" dirty="0" smtClean="0"/>
          </a:p>
          <a:p>
            <a:pPr marL="0" indent="0" algn="ctr">
              <a:lnSpc>
                <a:spcPct val="80000"/>
              </a:lnSpc>
              <a:buNone/>
            </a:pPr>
            <a:r>
              <a:rPr lang="en-US" altLang="en-US" sz="2600" dirty="0" smtClean="0"/>
              <a:t>TRAINER: </a:t>
            </a:r>
            <a:r>
              <a:rPr lang="en-US" altLang="en-US" sz="2600" dirty="0" err="1" smtClean="0"/>
              <a:t>email@address</a:t>
            </a:r>
            <a:endParaRPr lang="en-US" altLang="en-US" sz="2600" dirty="0" smtClean="0"/>
          </a:p>
          <a:p>
            <a:pPr marL="0" indent="0" algn="ctr">
              <a:lnSpc>
                <a:spcPct val="80000"/>
              </a:lnSpc>
              <a:buNone/>
            </a:pPr>
            <a:r>
              <a:rPr lang="en-US" altLang="en-US" sz="2600" dirty="0" smtClean="0"/>
              <a:t>TRAINER 2: email@address.2</a:t>
            </a:r>
          </a:p>
          <a:p>
            <a:pPr marL="0" indent="0" algn="ctr">
              <a:lnSpc>
                <a:spcPct val="80000"/>
              </a:lnSpc>
              <a:buNone/>
            </a:pPr>
            <a:r>
              <a:rPr lang="en-US" altLang="en-US" sz="2600" dirty="0" smtClean="0"/>
              <a:t>Kevin-Paul </a:t>
            </a:r>
            <a:r>
              <a:rPr lang="en-US" altLang="en-US" sz="2600" dirty="0"/>
              <a:t>Johnson: kevinpaul@HIVtrainingCDU.org</a:t>
            </a:r>
          </a:p>
          <a:p>
            <a:pPr marL="0" indent="0" algn="ctr">
              <a:lnSpc>
                <a:spcPct val="80000"/>
              </a:lnSpc>
              <a:buNone/>
            </a:pPr>
            <a:r>
              <a:rPr lang="en-US" altLang="en-US" sz="2600" dirty="0"/>
              <a:t>Pacific Southwest ATTC: http://www.psattc.org</a:t>
            </a:r>
          </a:p>
          <a:p>
            <a:pPr marL="0" indent="0" algn="ctr">
              <a:lnSpc>
                <a:spcPct val="80000"/>
              </a:lnSpc>
              <a:buNone/>
            </a:pPr>
            <a:r>
              <a:rPr lang="en-US" altLang="en-US" sz="2600" dirty="0"/>
              <a:t>PAETC Training calendar: http://www.HIVtrainingCDU.org</a:t>
            </a:r>
          </a:p>
        </p:txBody>
      </p:sp>
      <p:pic>
        <p:nvPicPr>
          <p:cNvPr id="104453" name="Picture 9" descr="NudePS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4"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1" descr="CDU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3000" y="6036115"/>
            <a:ext cx="1752600" cy="664723"/>
          </a:xfrm>
          <a:prstGeom prst="rect">
            <a:avLst/>
          </a:prstGeom>
          <a:solidFill>
            <a:schemeClr val="tx1"/>
          </a:solidFill>
        </p:spPr>
      </p:pic>
      <p:sp>
        <p:nvSpPr>
          <p:cNvPr id="7" name="Slide Number Placeholder 5"/>
          <p:cNvSpPr txBox="1">
            <a:spLocks/>
          </p:cNvSpPr>
          <p:nvPr/>
        </p:nvSpPr>
        <p:spPr>
          <a:xfrm>
            <a:off x="10172700" y="6362700"/>
            <a:ext cx="990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160</a:t>
            </a:r>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spTree>
    <p:custDataLst>
      <p:tags r:id="rId1"/>
    </p:custDataLst>
    <p:extLst>
      <p:ext uri="{BB962C8B-B14F-4D97-AF65-F5344CB8AC3E}">
        <p14:creationId xmlns:p14="http://schemas.microsoft.com/office/powerpoint/2010/main" val="1872525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Psychotropics: Range of Use</a:t>
            </a:r>
            <a:endParaRPr lang="en-US" dirty="0"/>
          </a:p>
        </p:txBody>
      </p:sp>
      <p:sp>
        <p:nvSpPr>
          <p:cNvPr id="3" name="Content Placeholder 2"/>
          <p:cNvSpPr>
            <a:spLocks noGrp="1"/>
          </p:cNvSpPr>
          <p:nvPr>
            <p:ph idx="1"/>
          </p:nvPr>
        </p:nvSpPr>
        <p:spPr/>
        <p:txBody>
          <a:bodyPr>
            <a:normAutofit/>
          </a:bodyPr>
          <a:lstStyle/>
          <a:p>
            <a:r>
              <a:rPr lang="en-US" dirty="0" smtClean="0"/>
              <a:t>Most medication use reported was </a:t>
            </a:r>
            <a:r>
              <a:rPr lang="en-US" dirty="0" smtClean="0">
                <a:solidFill>
                  <a:schemeClr val="accent5"/>
                </a:solidFill>
              </a:rPr>
              <a:t>long term </a:t>
            </a:r>
            <a:r>
              <a:rPr lang="en-US" dirty="0" smtClean="0"/>
              <a:t>(84%)</a:t>
            </a:r>
          </a:p>
          <a:p>
            <a:pPr lvl="1"/>
            <a:r>
              <a:rPr lang="en-US" sz="2800" dirty="0" smtClean="0"/>
              <a:t>Use had continued for at least two years</a:t>
            </a:r>
          </a:p>
          <a:p>
            <a:pPr lvl="1"/>
            <a:r>
              <a:rPr lang="en-US" sz="2800" dirty="0" smtClean="0"/>
              <a:t>3 or more prescriptions had been filled that year</a:t>
            </a:r>
          </a:p>
          <a:p>
            <a:r>
              <a:rPr lang="en-US" dirty="0" smtClean="0">
                <a:solidFill>
                  <a:schemeClr val="accent5"/>
                </a:solidFill>
              </a:rPr>
              <a:t>Little difference in long-term use </a:t>
            </a:r>
            <a:r>
              <a:rPr lang="en-US" dirty="0" smtClean="0"/>
              <a:t>between antidepressants; anxiolytics, sedatives, hypnotics; and antipsychotics </a:t>
            </a:r>
          </a:p>
          <a:p>
            <a:r>
              <a:rPr lang="en-US" dirty="0" smtClean="0"/>
              <a:t>Long-term prescribing information for antidepressants is limited</a:t>
            </a:r>
          </a:p>
          <a:p>
            <a:r>
              <a:rPr lang="en-US" dirty="0" smtClean="0"/>
              <a:t>Most </a:t>
            </a:r>
            <a:r>
              <a:rPr lang="en-US" dirty="0" smtClean="0">
                <a:solidFill>
                  <a:schemeClr val="accent5"/>
                </a:solidFill>
              </a:rPr>
              <a:t>users of zolpidem tartrate were long-term users </a:t>
            </a:r>
            <a:r>
              <a:rPr lang="en-US" dirty="0" smtClean="0"/>
              <a:t>and tended to pair with other CNS depressants </a:t>
            </a:r>
            <a:r>
              <a:rPr lang="en-US" dirty="0" smtClean="0">
                <a:solidFill>
                  <a:schemeClr val="accent5"/>
                </a:solidFill>
              </a:rPr>
              <a:t>despite warnings</a:t>
            </a:r>
            <a:endParaRPr lang="en-US" dirty="0">
              <a:solidFill>
                <a:schemeClr val="accent5"/>
              </a:solidFill>
            </a:endParaRPr>
          </a:p>
        </p:txBody>
      </p:sp>
      <p:sp>
        <p:nvSpPr>
          <p:cNvPr id="4" name="TextBox 3"/>
          <p:cNvSpPr txBox="1"/>
          <p:nvPr/>
        </p:nvSpPr>
        <p:spPr>
          <a:xfrm>
            <a:off x="136634" y="6453352"/>
            <a:ext cx="51395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Calibri"/>
                <a:ea typeface="+mn-ea"/>
                <a:cs typeface="+mn-cs"/>
              </a:rPr>
              <a:t>SOURCE: Moore &amp; </a:t>
            </a:r>
            <a:r>
              <a:rPr kumimoji="0" lang="en-US" sz="1600" b="0" i="0" u="none" strike="noStrike" kern="1200" cap="none" spc="0" normalizeH="0" baseline="0" noProof="0" dirty="0" err="1" smtClean="0">
                <a:ln>
                  <a:noFill/>
                </a:ln>
                <a:effectLst/>
                <a:uLnTx/>
                <a:uFillTx/>
                <a:latin typeface="Calibri"/>
                <a:ea typeface="+mn-ea"/>
                <a:cs typeface="+mn-cs"/>
              </a:rPr>
              <a:t>Mattison</a:t>
            </a:r>
            <a:r>
              <a:rPr kumimoji="0" lang="en-US" sz="1600" b="0" i="0" u="none" strike="noStrike" kern="1200" cap="none" spc="0" normalizeH="0" baseline="0" noProof="0" dirty="0" smtClean="0">
                <a:ln>
                  <a:noFill/>
                </a:ln>
                <a:effectLst/>
                <a:uLnTx/>
                <a:uFillTx/>
                <a:latin typeface="Calibri"/>
                <a:ea typeface="+mn-ea"/>
                <a:cs typeface="+mn-cs"/>
              </a:rPr>
              <a:t>, 2016</a:t>
            </a:r>
            <a:r>
              <a:rPr kumimoji="0" lang="en-US" sz="1800" b="0" i="0" u="none" strike="noStrike" kern="1200" cap="none" spc="0" normalizeH="0" baseline="0" noProof="0" dirty="0" smtClean="0">
                <a:ln>
                  <a:noFill/>
                </a:ln>
                <a:effectLst/>
                <a:uLnTx/>
                <a:uFillTx/>
                <a:latin typeface="Calibri"/>
                <a:ea typeface="+mn-ea"/>
                <a:cs typeface="+mn-cs"/>
              </a:rPr>
              <a:t> </a:t>
            </a:r>
            <a:endParaRPr kumimoji="0" lang="en-US" sz="1800" b="0" i="0" u="none" strike="noStrike" kern="1200" cap="none" spc="0" normalizeH="0" baseline="0" noProof="0" dirty="0">
              <a:ln>
                <a:noFill/>
              </a:ln>
              <a:effectLst/>
              <a:uLnTx/>
              <a:uFillTx/>
              <a:latin typeface="Calibri"/>
              <a:ea typeface="+mn-ea"/>
              <a:cs typeface="+mn-cs"/>
            </a:endParaRP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259251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908022337"/>
              </p:ext>
            </p:extLst>
          </p:nvPr>
        </p:nvGraphicFramePr>
        <p:xfrm>
          <a:off x="102911" y="311038"/>
          <a:ext cx="4872212" cy="63336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1562478079"/>
              </p:ext>
            </p:extLst>
          </p:nvPr>
        </p:nvGraphicFramePr>
        <p:xfrm>
          <a:off x="4996170" y="545792"/>
          <a:ext cx="6740021" cy="61775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629883318"/>
              </p:ext>
            </p:extLst>
          </p:nvPr>
        </p:nvGraphicFramePr>
        <p:xfrm>
          <a:off x="4988690" y="542467"/>
          <a:ext cx="6867644" cy="62271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extLst>
              <p:ext uri="{D42A27DB-BD31-4B8C-83A1-F6EECF244321}">
                <p14:modId xmlns:p14="http://schemas.microsoft.com/office/powerpoint/2010/main" val="629327806"/>
              </p:ext>
            </p:extLst>
          </p:nvPr>
        </p:nvGraphicFramePr>
        <p:xfrm>
          <a:off x="4987703" y="235370"/>
          <a:ext cx="6736944" cy="6530033"/>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Straight Connector 2"/>
          <p:cNvCxnSpPr/>
          <p:nvPr/>
        </p:nvCxnSpPr>
        <p:spPr>
          <a:xfrm>
            <a:off x="1026160" y="2794000"/>
            <a:ext cx="5171440" cy="0"/>
          </a:xfrm>
          <a:prstGeom prst="line">
            <a:avLst/>
          </a:prstGeom>
          <a:ln w="222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13280" y="3718560"/>
            <a:ext cx="5608320" cy="0"/>
          </a:xfrm>
          <a:prstGeom prst="line">
            <a:avLst/>
          </a:prstGeom>
          <a:ln w="222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10560" y="4460240"/>
            <a:ext cx="6096000" cy="0"/>
          </a:xfrm>
          <a:prstGeom prst="line">
            <a:avLst/>
          </a:prstGeom>
          <a:ln w="222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87520" y="5781040"/>
            <a:ext cx="6553200" cy="0"/>
          </a:xfrm>
          <a:prstGeom prst="line">
            <a:avLst/>
          </a:prstGeom>
          <a:ln w="22225">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stretch>
            <a:fillRect/>
          </a:stretch>
        </p:blipFill>
        <p:spPr>
          <a:xfrm>
            <a:off x="0" y="0"/>
            <a:ext cx="12192000" cy="6889960"/>
          </a:xfrm>
          <a:prstGeom prst="rect">
            <a:avLst/>
          </a:prstGeom>
        </p:spPr>
      </p:pic>
      <p:sp>
        <p:nvSpPr>
          <p:cNvPr id="11"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5374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par>
                                <p:cTn id="21" presetID="2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grpId="1" nodeType="clickEffect">
                                  <p:stCondLst>
                                    <p:cond delay="0"/>
                                  </p:stCondLst>
                                  <p:childTnLst>
                                    <p:animEffect transition="out" filter="wipe(up)">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1" fill="hold" grpId="1" nodeType="clickEffect">
                                  <p:stCondLst>
                                    <p:cond delay="0"/>
                                  </p:stCondLst>
                                  <p:childTnLst>
                                    <p:animEffect transition="out" filter="wipe(up)">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Graphic spid="8" grpId="0">
        <p:bldAsOne/>
      </p:bldGraphic>
      <p:bldGraphic spid="8" grpId="1">
        <p:bldAsOne/>
      </p:bldGraphic>
      <p:bldGraphic spid="1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Medications are Being Used?</a:t>
            </a:r>
            <a:endParaRPr lang="en-US" dirty="0"/>
          </a:p>
        </p:txBody>
      </p:sp>
      <p:graphicFrame>
        <p:nvGraphicFramePr>
          <p:cNvPr id="4" name="Content Placeholder 3"/>
          <p:cNvGraphicFramePr>
            <a:graphicFrameLocks noGrp="1"/>
          </p:cNvGraphicFramePr>
          <p:nvPr>
            <p:ph idx="1"/>
          </p:nvPr>
        </p:nvGraphicFramePr>
        <p:xfrm>
          <a:off x="609600" y="1600200"/>
          <a:ext cx="10972800" cy="4617720"/>
        </p:xfrm>
        <a:graphic>
          <a:graphicData uri="http://schemas.openxmlformats.org/drawingml/2006/table">
            <a:tbl>
              <a:tblPr firstRow="1" bandRow="1">
                <a:tableStyleId>{5C22544A-7EE6-4342-B048-85BDC9FD1C3A}</a:tableStyleId>
              </a:tblPr>
              <a:tblGrid>
                <a:gridCol w="777766">
                  <a:extLst>
                    <a:ext uri="{9D8B030D-6E8A-4147-A177-3AD203B41FA5}">
                      <a16:colId xmlns:a16="http://schemas.microsoft.com/office/drawing/2014/main" val="2684368506"/>
                    </a:ext>
                  </a:extLst>
                </a:gridCol>
                <a:gridCol w="3611354">
                  <a:extLst>
                    <a:ext uri="{9D8B030D-6E8A-4147-A177-3AD203B41FA5}">
                      <a16:colId xmlns:a16="http://schemas.microsoft.com/office/drawing/2014/main" val="355483731"/>
                    </a:ext>
                  </a:extLst>
                </a:gridCol>
                <a:gridCol w="2194560">
                  <a:extLst>
                    <a:ext uri="{9D8B030D-6E8A-4147-A177-3AD203B41FA5}">
                      <a16:colId xmlns:a16="http://schemas.microsoft.com/office/drawing/2014/main" val="206986118"/>
                    </a:ext>
                  </a:extLst>
                </a:gridCol>
                <a:gridCol w="2194560">
                  <a:extLst>
                    <a:ext uri="{9D8B030D-6E8A-4147-A177-3AD203B41FA5}">
                      <a16:colId xmlns:a16="http://schemas.microsoft.com/office/drawing/2014/main" val="652343761"/>
                    </a:ext>
                  </a:extLst>
                </a:gridCol>
                <a:gridCol w="2194560">
                  <a:extLst>
                    <a:ext uri="{9D8B030D-6E8A-4147-A177-3AD203B41FA5}">
                      <a16:colId xmlns:a16="http://schemas.microsoft.com/office/drawing/2014/main" val="4136937203"/>
                    </a:ext>
                  </a:extLst>
                </a:gridCol>
              </a:tblGrid>
              <a:tr h="370840">
                <a:tc>
                  <a:txBody>
                    <a:bodyPr/>
                    <a:lstStyle/>
                    <a:p>
                      <a:r>
                        <a:rPr lang="en-US" dirty="0" smtClean="0"/>
                        <a:t>Rank</a:t>
                      </a:r>
                      <a:endParaRPr lang="en-US" dirty="0"/>
                    </a:p>
                  </a:txBody>
                  <a:tcPr/>
                </a:tc>
                <a:tc>
                  <a:txBody>
                    <a:bodyPr/>
                    <a:lstStyle/>
                    <a:p>
                      <a:r>
                        <a:rPr lang="en-US" dirty="0" smtClean="0"/>
                        <a:t>Drug Name (Brand Name)</a:t>
                      </a:r>
                      <a:endParaRPr lang="en-US" dirty="0"/>
                    </a:p>
                  </a:txBody>
                  <a:tcPr/>
                </a:tc>
                <a:tc>
                  <a:txBody>
                    <a:bodyPr/>
                    <a:lstStyle/>
                    <a:p>
                      <a:r>
                        <a:rPr lang="en-US" dirty="0" smtClean="0"/>
                        <a:t>Mechanism</a:t>
                      </a:r>
                      <a:r>
                        <a:rPr lang="en-US" baseline="0" dirty="0" smtClean="0"/>
                        <a:t> of Action</a:t>
                      </a:r>
                      <a:endParaRPr lang="en-US" dirty="0"/>
                    </a:p>
                  </a:txBody>
                  <a:tcPr/>
                </a:tc>
                <a:tc>
                  <a:txBody>
                    <a:bodyPr/>
                    <a:lstStyle/>
                    <a:p>
                      <a:r>
                        <a:rPr lang="en-US" dirty="0" smtClean="0"/>
                        <a:t>Reported Use (in thousands)</a:t>
                      </a:r>
                      <a:endParaRPr lang="en-US" dirty="0"/>
                    </a:p>
                  </a:txBody>
                  <a:tcPr/>
                </a:tc>
                <a:tc>
                  <a:txBody>
                    <a:bodyPr/>
                    <a:lstStyle/>
                    <a:p>
                      <a:r>
                        <a:rPr lang="en-US" dirty="0" smtClean="0"/>
                        <a:t>Prescriptions per person</a:t>
                      </a:r>
                      <a:endParaRPr lang="en-US" dirty="0"/>
                    </a:p>
                  </a:txBody>
                  <a:tcPr/>
                </a:tc>
                <a:extLst>
                  <a:ext uri="{0D108BD9-81ED-4DB2-BD59-A6C34878D82A}">
                    <a16:rowId xmlns:a16="http://schemas.microsoft.com/office/drawing/2014/main" val="4165074045"/>
                  </a:ext>
                </a:extLst>
              </a:tr>
              <a:tr h="370840">
                <a:tc>
                  <a:txBody>
                    <a:bodyPr/>
                    <a:lstStyle/>
                    <a:p>
                      <a:r>
                        <a:rPr lang="en-US" dirty="0" smtClean="0"/>
                        <a:t>1</a:t>
                      </a:r>
                      <a:endParaRPr lang="en-US" dirty="0"/>
                    </a:p>
                  </a:txBody>
                  <a:tcPr/>
                </a:tc>
                <a:tc>
                  <a:txBody>
                    <a:bodyPr/>
                    <a:lstStyle/>
                    <a:p>
                      <a:r>
                        <a:rPr lang="en-US" dirty="0" smtClean="0"/>
                        <a:t>Sertraline</a:t>
                      </a:r>
                      <a:r>
                        <a:rPr lang="en-US" baseline="0" dirty="0" smtClean="0"/>
                        <a:t> hydrochloride (Zoloft)</a:t>
                      </a:r>
                      <a:endParaRPr lang="en-US" dirty="0"/>
                    </a:p>
                  </a:txBody>
                  <a:tcPr/>
                </a:tc>
                <a:tc>
                  <a:txBody>
                    <a:bodyPr/>
                    <a:lstStyle/>
                    <a:p>
                      <a:r>
                        <a:rPr lang="en-US" dirty="0" smtClean="0"/>
                        <a:t>SSRI Antidepressant</a:t>
                      </a:r>
                      <a:endParaRPr lang="en-US" dirty="0"/>
                    </a:p>
                  </a:txBody>
                  <a:tcPr/>
                </a:tc>
                <a:tc>
                  <a:txBody>
                    <a:bodyPr/>
                    <a:lstStyle/>
                    <a:p>
                      <a:r>
                        <a:rPr lang="en-US" dirty="0" smtClean="0"/>
                        <a:t>6223</a:t>
                      </a:r>
                      <a:endParaRPr lang="en-US" dirty="0"/>
                    </a:p>
                  </a:txBody>
                  <a:tcPr/>
                </a:tc>
                <a:tc>
                  <a:txBody>
                    <a:bodyPr/>
                    <a:lstStyle/>
                    <a:p>
                      <a:r>
                        <a:rPr lang="en-US" dirty="0" smtClean="0"/>
                        <a:t>5.8</a:t>
                      </a:r>
                      <a:endParaRPr lang="en-US" dirty="0"/>
                    </a:p>
                  </a:txBody>
                  <a:tcPr/>
                </a:tc>
                <a:extLst>
                  <a:ext uri="{0D108BD9-81ED-4DB2-BD59-A6C34878D82A}">
                    <a16:rowId xmlns:a16="http://schemas.microsoft.com/office/drawing/2014/main" val="133689072"/>
                  </a:ext>
                </a:extLst>
              </a:tr>
              <a:tr h="370840">
                <a:tc>
                  <a:txBody>
                    <a:bodyPr/>
                    <a:lstStyle/>
                    <a:p>
                      <a:r>
                        <a:rPr lang="en-US" dirty="0" smtClean="0"/>
                        <a:t>2</a:t>
                      </a:r>
                      <a:endParaRPr lang="en-US" dirty="0"/>
                    </a:p>
                  </a:txBody>
                  <a:tcPr/>
                </a:tc>
                <a:tc>
                  <a:txBody>
                    <a:bodyPr/>
                    <a:lstStyle/>
                    <a:p>
                      <a:r>
                        <a:rPr lang="en-US" dirty="0" smtClean="0"/>
                        <a:t>Citalopram </a:t>
                      </a:r>
                      <a:r>
                        <a:rPr lang="en-US" dirty="0" err="1" smtClean="0"/>
                        <a:t>hydrobromide</a:t>
                      </a:r>
                      <a:r>
                        <a:rPr lang="en-US" dirty="0" smtClean="0"/>
                        <a:t> (</a:t>
                      </a:r>
                      <a:r>
                        <a:rPr lang="en-US" dirty="0" err="1" smtClean="0"/>
                        <a:t>Celexa</a:t>
                      </a:r>
                      <a:r>
                        <a:rPr lang="en-US" dirty="0" smtClean="0"/>
                        <a: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SSRI Antidepressant</a:t>
                      </a:r>
                    </a:p>
                  </a:txBody>
                  <a:tcPr/>
                </a:tc>
                <a:tc>
                  <a:txBody>
                    <a:bodyPr/>
                    <a:lstStyle/>
                    <a:p>
                      <a:r>
                        <a:rPr lang="en-US" dirty="0" smtClean="0"/>
                        <a:t>5403</a:t>
                      </a:r>
                      <a:endParaRPr lang="en-US" dirty="0"/>
                    </a:p>
                  </a:txBody>
                  <a:tcPr/>
                </a:tc>
                <a:tc>
                  <a:txBody>
                    <a:bodyPr/>
                    <a:lstStyle/>
                    <a:p>
                      <a:r>
                        <a:rPr lang="en-US" dirty="0" smtClean="0"/>
                        <a:t>5.6</a:t>
                      </a:r>
                      <a:endParaRPr lang="en-US" dirty="0"/>
                    </a:p>
                  </a:txBody>
                  <a:tcPr/>
                </a:tc>
                <a:extLst>
                  <a:ext uri="{0D108BD9-81ED-4DB2-BD59-A6C34878D82A}">
                    <a16:rowId xmlns:a16="http://schemas.microsoft.com/office/drawing/2014/main" val="2331162100"/>
                  </a:ext>
                </a:extLst>
              </a:tr>
              <a:tr h="370840">
                <a:tc>
                  <a:txBody>
                    <a:bodyPr/>
                    <a:lstStyle/>
                    <a:p>
                      <a:r>
                        <a:rPr lang="en-US" dirty="0" smtClean="0"/>
                        <a:t>3</a:t>
                      </a:r>
                      <a:endParaRPr lang="en-US" dirty="0"/>
                    </a:p>
                  </a:txBody>
                  <a:tcPr/>
                </a:tc>
                <a:tc>
                  <a:txBody>
                    <a:bodyPr/>
                    <a:lstStyle/>
                    <a:p>
                      <a:r>
                        <a:rPr lang="en-US" dirty="0" smtClean="0"/>
                        <a:t>Alprazolam (Xanax)</a:t>
                      </a:r>
                      <a:endParaRPr lang="en-US" dirty="0"/>
                    </a:p>
                  </a:txBody>
                  <a:tcPr/>
                </a:tc>
                <a:tc>
                  <a:txBody>
                    <a:bodyPr/>
                    <a:lstStyle/>
                    <a:p>
                      <a:r>
                        <a:rPr lang="en-US" dirty="0" smtClean="0"/>
                        <a:t>Benzodiazepine</a:t>
                      </a:r>
                      <a:endParaRPr lang="en-US" dirty="0"/>
                    </a:p>
                  </a:txBody>
                  <a:tcPr/>
                </a:tc>
                <a:tc>
                  <a:txBody>
                    <a:bodyPr/>
                    <a:lstStyle/>
                    <a:p>
                      <a:r>
                        <a:rPr lang="en-US" dirty="0" smtClean="0"/>
                        <a:t>5259</a:t>
                      </a:r>
                    </a:p>
                  </a:txBody>
                  <a:tcPr/>
                </a:tc>
                <a:tc>
                  <a:txBody>
                    <a:bodyPr/>
                    <a:lstStyle/>
                    <a:p>
                      <a:r>
                        <a:rPr lang="en-US" dirty="0" smtClean="0"/>
                        <a:t>4.9</a:t>
                      </a:r>
                      <a:endParaRPr lang="en-US" dirty="0"/>
                    </a:p>
                  </a:txBody>
                  <a:tcPr/>
                </a:tc>
                <a:extLst>
                  <a:ext uri="{0D108BD9-81ED-4DB2-BD59-A6C34878D82A}">
                    <a16:rowId xmlns:a16="http://schemas.microsoft.com/office/drawing/2014/main" val="2350198207"/>
                  </a:ext>
                </a:extLst>
              </a:tr>
              <a:tr h="370840">
                <a:tc>
                  <a:txBody>
                    <a:bodyPr/>
                    <a:lstStyle/>
                    <a:p>
                      <a:r>
                        <a:rPr lang="en-US" dirty="0" smtClean="0"/>
                        <a:t>4</a:t>
                      </a:r>
                      <a:endParaRPr lang="en-US" dirty="0"/>
                    </a:p>
                  </a:txBody>
                  <a:tcPr/>
                </a:tc>
                <a:tc>
                  <a:txBody>
                    <a:bodyPr/>
                    <a:lstStyle/>
                    <a:p>
                      <a:r>
                        <a:rPr lang="en-US" dirty="0" smtClean="0"/>
                        <a:t>Zolpidem</a:t>
                      </a:r>
                      <a:r>
                        <a:rPr lang="en-US" baseline="0" dirty="0" smtClean="0"/>
                        <a:t> tartrate (Ambien)</a:t>
                      </a:r>
                      <a:endParaRPr lang="en-US" dirty="0"/>
                    </a:p>
                  </a:txBody>
                  <a:tcPr/>
                </a:tc>
                <a:tc>
                  <a:txBody>
                    <a:bodyPr/>
                    <a:lstStyle/>
                    <a:p>
                      <a:r>
                        <a:rPr lang="en-US" dirty="0" smtClean="0"/>
                        <a:t>Hypnotic</a:t>
                      </a:r>
                      <a:endParaRPr lang="en-US" dirty="0"/>
                    </a:p>
                  </a:txBody>
                  <a:tcPr/>
                </a:tc>
                <a:tc>
                  <a:txBody>
                    <a:bodyPr/>
                    <a:lstStyle/>
                    <a:p>
                      <a:r>
                        <a:rPr lang="en-US" dirty="0" smtClean="0"/>
                        <a:t>4865</a:t>
                      </a:r>
                      <a:endParaRPr lang="en-US" dirty="0"/>
                    </a:p>
                  </a:txBody>
                  <a:tcPr/>
                </a:tc>
                <a:tc>
                  <a:txBody>
                    <a:bodyPr/>
                    <a:lstStyle/>
                    <a:p>
                      <a:r>
                        <a:rPr lang="en-US" dirty="0" smtClean="0"/>
                        <a:t>5.0</a:t>
                      </a:r>
                      <a:endParaRPr lang="en-US" dirty="0"/>
                    </a:p>
                  </a:txBody>
                  <a:tcPr/>
                </a:tc>
                <a:extLst>
                  <a:ext uri="{0D108BD9-81ED-4DB2-BD59-A6C34878D82A}">
                    <a16:rowId xmlns:a16="http://schemas.microsoft.com/office/drawing/2014/main" val="4108484660"/>
                  </a:ext>
                </a:extLst>
              </a:tr>
              <a:tr h="370840">
                <a:tc>
                  <a:txBody>
                    <a:bodyPr/>
                    <a:lstStyle/>
                    <a:p>
                      <a:r>
                        <a:rPr lang="en-US" dirty="0" smtClean="0"/>
                        <a:t>5</a:t>
                      </a:r>
                      <a:endParaRPr lang="en-US" dirty="0"/>
                    </a:p>
                  </a:txBody>
                  <a:tcPr/>
                </a:tc>
                <a:tc>
                  <a:txBody>
                    <a:bodyPr/>
                    <a:lstStyle/>
                    <a:p>
                      <a:r>
                        <a:rPr lang="en-US" dirty="0" smtClean="0"/>
                        <a:t>Fluoxetine</a:t>
                      </a:r>
                      <a:r>
                        <a:rPr lang="en-US" baseline="0" dirty="0" smtClean="0"/>
                        <a:t> hydrochloride (Prozac)</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SSRI Antidepressant</a:t>
                      </a:r>
                    </a:p>
                  </a:txBody>
                  <a:tcPr/>
                </a:tc>
                <a:tc>
                  <a:txBody>
                    <a:bodyPr/>
                    <a:lstStyle/>
                    <a:p>
                      <a:r>
                        <a:rPr lang="en-US" dirty="0" smtClean="0"/>
                        <a:t>4259</a:t>
                      </a:r>
                      <a:endParaRPr lang="en-US" dirty="0"/>
                    </a:p>
                  </a:txBody>
                  <a:tcPr/>
                </a:tc>
                <a:tc>
                  <a:txBody>
                    <a:bodyPr/>
                    <a:lstStyle/>
                    <a:p>
                      <a:r>
                        <a:rPr lang="en-US" dirty="0" smtClean="0"/>
                        <a:t>5.5</a:t>
                      </a:r>
                      <a:endParaRPr lang="en-US" dirty="0"/>
                    </a:p>
                  </a:txBody>
                  <a:tcPr/>
                </a:tc>
                <a:extLst>
                  <a:ext uri="{0D108BD9-81ED-4DB2-BD59-A6C34878D82A}">
                    <a16:rowId xmlns:a16="http://schemas.microsoft.com/office/drawing/2014/main" val="4212929773"/>
                  </a:ext>
                </a:extLst>
              </a:tr>
              <a:tr h="370840">
                <a:tc>
                  <a:txBody>
                    <a:bodyPr/>
                    <a:lstStyle/>
                    <a:p>
                      <a:r>
                        <a:rPr lang="en-US" dirty="0" smtClean="0"/>
                        <a:t>6</a:t>
                      </a:r>
                      <a:endParaRPr lang="en-US" dirty="0"/>
                    </a:p>
                  </a:txBody>
                  <a:tcPr/>
                </a:tc>
                <a:tc>
                  <a:txBody>
                    <a:bodyPr/>
                    <a:lstStyle/>
                    <a:p>
                      <a:r>
                        <a:rPr lang="en-US" dirty="0" smtClean="0"/>
                        <a:t>Trazodone hydrochloride</a:t>
                      </a:r>
                      <a:r>
                        <a:rPr lang="en-US" baseline="0" dirty="0" smtClean="0"/>
                        <a:t> (</a:t>
                      </a:r>
                      <a:r>
                        <a:rPr lang="en-US" baseline="0" dirty="0" err="1" smtClean="0"/>
                        <a:t>Desyrel</a:t>
                      </a:r>
                      <a:r>
                        <a:rPr lang="en-US" baseline="0" dirty="0" smtClean="0"/>
                        <a: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SARI Antidepressant</a:t>
                      </a:r>
                    </a:p>
                  </a:txBody>
                  <a:tcPr/>
                </a:tc>
                <a:tc>
                  <a:txBody>
                    <a:bodyPr/>
                    <a:lstStyle/>
                    <a:p>
                      <a:r>
                        <a:rPr lang="en-US" dirty="0" smtClean="0"/>
                        <a:t>4166</a:t>
                      </a:r>
                      <a:endParaRPr lang="en-US" dirty="0"/>
                    </a:p>
                  </a:txBody>
                  <a:tcPr/>
                </a:tc>
                <a:tc>
                  <a:txBody>
                    <a:bodyPr/>
                    <a:lstStyle/>
                    <a:p>
                      <a:r>
                        <a:rPr lang="en-US" dirty="0" smtClean="0"/>
                        <a:t>5.6</a:t>
                      </a:r>
                      <a:endParaRPr lang="en-US" dirty="0"/>
                    </a:p>
                  </a:txBody>
                  <a:tcPr/>
                </a:tc>
                <a:extLst>
                  <a:ext uri="{0D108BD9-81ED-4DB2-BD59-A6C34878D82A}">
                    <a16:rowId xmlns:a16="http://schemas.microsoft.com/office/drawing/2014/main" val="4095465345"/>
                  </a:ext>
                </a:extLst>
              </a:tr>
              <a:tr h="370840">
                <a:tc>
                  <a:txBody>
                    <a:bodyPr/>
                    <a:lstStyle/>
                    <a:p>
                      <a:r>
                        <a:rPr lang="en-US" dirty="0" smtClean="0"/>
                        <a:t>7</a:t>
                      </a:r>
                      <a:endParaRPr lang="en-US" dirty="0"/>
                    </a:p>
                  </a:txBody>
                  <a:tcPr/>
                </a:tc>
                <a:tc>
                  <a:txBody>
                    <a:bodyPr/>
                    <a:lstStyle/>
                    <a:p>
                      <a:r>
                        <a:rPr lang="en-US" dirty="0" smtClean="0"/>
                        <a:t>Clonazepam</a:t>
                      </a:r>
                      <a:r>
                        <a:rPr lang="en-US" baseline="0" dirty="0" smtClean="0"/>
                        <a:t> (</a:t>
                      </a:r>
                      <a:r>
                        <a:rPr lang="en-US" baseline="0" dirty="0" err="1" smtClean="0"/>
                        <a:t>Klonopin</a:t>
                      </a:r>
                      <a:r>
                        <a:rPr lang="en-US" baseline="0" dirty="0" smtClean="0"/>
                        <a:t>)</a:t>
                      </a:r>
                      <a:endParaRPr lang="en-US" dirty="0"/>
                    </a:p>
                  </a:txBody>
                  <a:tcPr/>
                </a:tc>
                <a:tc>
                  <a:txBody>
                    <a:bodyPr/>
                    <a:lstStyle/>
                    <a:p>
                      <a:r>
                        <a:rPr lang="en-US" dirty="0" smtClean="0"/>
                        <a:t>Benzodiazepine</a:t>
                      </a:r>
                      <a:endParaRPr lang="en-US" dirty="0"/>
                    </a:p>
                  </a:txBody>
                  <a:tcPr/>
                </a:tc>
                <a:tc>
                  <a:txBody>
                    <a:bodyPr/>
                    <a:lstStyle/>
                    <a:p>
                      <a:r>
                        <a:rPr lang="en-US" dirty="0" smtClean="0"/>
                        <a:t>3273</a:t>
                      </a:r>
                      <a:endParaRPr lang="en-US" dirty="0"/>
                    </a:p>
                  </a:txBody>
                  <a:tcPr/>
                </a:tc>
                <a:tc>
                  <a:txBody>
                    <a:bodyPr/>
                    <a:lstStyle/>
                    <a:p>
                      <a:r>
                        <a:rPr lang="en-US" dirty="0" smtClean="0"/>
                        <a:t>6.3</a:t>
                      </a:r>
                      <a:endParaRPr lang="en-US" dirty="0"/>
                    </a:p>
                  </a:txBody>
                  <a:tcPr/>
                </a:tc>
                <a:extLst>
                  <a:ext uri="{0D108BD9-81ED-4DB2-BD59-A6C34878D82A}">
                    <a16:rowId xmlns:a16="http://schemas.microsoft.com/office/drawing/2014/main" val="3358901169"/>
                  </a:ext>
                </a:extLst>
              </a:tr>
              <a:tr h="370840">
                <a:tc>
                  <a:txBody>
                    <a:bodyPr/>
                    <a:lstStyle/>
                    <a:p>
                      <a:r>
                        <a:rPr lang="en-US" dirty="0" smtClean="0"/>
                        <a:t>8</a:t>
                      </a:r>
                      <a:endParaRPr lang="en-US" dirty="0"/>
                    </a:p>
                  </a:txBody>
                  <a:tcPr/>
                </a:tc>
                <a:tc>
                  <a:txBody>
                    <a:bodyPr/>
                    <a:lstStyle/>
                    <a:p>
                      <a:r>
                        <a:rPr lang="en-US" dirty="0" smtClean="0"/>
                        <a:t>Lorazepam</a:t>
                      </a:r>
                      <a:r>
                        <a:rPr lang="en-US" baseline="0" dirty="0" smtClean="0"/>
                        <a:t> (Ativan)</a:t>
                      </a:r>
                      <a:endParaRPr lang="en-US" dirty="0"/>
                    </a:p>
                  </a:txBody>
                  <a:tcPr/>
                </a:tc>
                <a:tc>
                  <a:txBody>
                    <a:bodyPr/>
                    <a:lstStyle/>
                    <a:p>
                      <a:r>
                        <a:rPr lang="en-US" dirty="0" smtClean="0"/>
                        <a:t>Benzodiazepine</a:t>
                      </a:r>
                      <a:endParaRPr lang="en-US" dirty="0"/>
                    </a:p>
                  </a:txBody>
                  <a:tcPr/>
                </a:tc>
                <a:tc>
                  <a:txBody>
                    <a:bodyPr/>
                    <a:lstStyle/>
                    <a:p>
                      <a:r>
                        <a:rPr lang="en-US" dirty="0" smtClean="0"/>
                        <a:t>3165</a:t>
                      </a:r>
                      <a:endParaRPr lang="en-US" dirty="0"/>
                    </a:p>
                  </a:txBody>
                  <a:tcPr/>
                </a:tc>
                <a:tc>
                  <a:txBody>
                    <a:bodyPr/>
                    <a:lstStyle/>
                    <a:p>
                      <a:r>
                        <a:rPr lang="en-US" dirty="0" smtClean="0"/>
                        <a:t>4.9</a:t>
                      </a:r>
                      <a:endParaRPr lang="en-US" dirty="0"/>
                    </a:p>
                  </a:txBody>
                  <a:tcPr/>
                </a:tc>
                <a:extLst>
                  <a:ext uri="{0D108BD9-81ED-4DB2-BD59-A6C34878D82A}">
                    <a16:rowId xmlns:a16="http://schemas.microsoft.com/office/drawing/2014/main" val="3885809417"/>
                  </a:ext>
                </a:extLst>
              </a:tr>
              <a:tr h="370840">
                <a:tc>
                  <a:txBody>
                    <a:bodyPr/>
                    <a:lstStyle/>
                    <a:p>
                      <a:r>
                        <a:rPr lang="en-US" dirty="0" smtClean="0"/>
                        <a:t>9</a:t>
                      </a:r>
                      <a:endParaRPr lang="en-US" dirty="0"/>
                    </a:p>
                  </a:txBody>
                  <a:tcPr/>
                </a:tc>
                <a:tc>
                  <a:txBody>
                    <a:bodyPr/>
                    <a:lstStyle/>
                    <a:p>
                      <a:r>
                        <a:rPr lang="en-US" dirty="0" smtClean="0"/>
                        <a:t>Escitalopram oxalate (Lexapro)</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SSRI Antidepressant</a:t>
                      </a:r>
                    </a:p>
                  </a:txBody>
                  <a:tcPr/>
                </a:tc>
                <a:tc>
                  <a:txBody>
                    <a:bodyPr/>
                    <a:lstStyle/>
                    <a:p>
                      <a:r>
                        <a:rPr lang="en-US" dirty="0" smtClean="0"/>
                        <a:t>3065</a:t>
                      </a:r>
                      <a:endParaRPr lang="en-US" dirty="0"/>
                    </a:p>
                  </a:txBody>
                  <a:tcPr/>
                </a:tc>
                <a:tc>
                  <a:txBody>
                    <a:bodyPr/>
                    <a:lstStyle/>
                    <a:p>
                      <a:r>
                        <a:rPr lang="en-US" dirty="0" smtClean="0"/>
                        <a:t>5.5</a:t>
                      </a:r>
                      <a:endParaRPr lang="en-US" dirty="0"/>
                    </a:p>
                  </a:txBody>
                  <a:tcPr/>
                </a:tc>
                <a:extLst>
                  <a:ext uri="{0D108BD9-81ED-4DB2-BD59-A6C34878D82A}">
                    <a16:rowId xmlns:a16="http://schemas.microsoft.com/office/drawing/2014/main" val="4138184473"/>
                  </a:ext>
                </a:extLst>
              </a:tr>
              <a:tr h="370840">
                <a:tc>
                  <a:txBody>
                    <a:bodyPr/>
                    <a:lstStyle/>
                    <a:p>
                      <a:r>
                        <a:rPr lang="en-US" dirty="0" smtClean="0"/>
                        <a:t>10</a:t>
                      </a:r>
                      <a:endParaRPr lang="en-US" dirty="0"/>
                    </a:p>
                  </a:txBody>
                  <a:tcPr/>
                </a:tc>
                <a:tc>
                  <a:txBody>
                    <a:bodyPr/>
                    <a:lstStyle/>
                    <a:p>
                      <a:r>
                        <a:rPr lang="en-US" dirty="0" smtClean="0"/>
                        <a:t>Duloxetine</a:t>
                      </a:r>
                      <a:r>
                        <a:rPr lang="en-US" baseline="0" dirty="0" smtClean="0"/>
                        <a:t> hydrochloride (Cymbalta)</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SNRI Antidepressant</a:t>
                      </a:r>
                    </a:p>
                  </a:txBody>
                  <a:tcPr/>
                </a:tc>
                <a:tc>
                  <a:txBody>
                    <a:bodyPr/>
                    <a:lstStyle/>
                    <a:p>
                      <a:r>
                        <a:rPr lang="en-US" dirty="0" smtClean="0"/>
                        <a:t>2709</a:t>
                      </a:r>
                      <a:endParaRPr lang="en-US" dirty="0"/>
                    </a:p>
                  </a:txBody>
                  <a:tcPr/>
                </a:tc>
                <a:tc>
                  <a:txBody>
                    <a:bodyPr/>
                    <a:lstStyle/>
                    <a:p>
                      <a:r>
                        <a:rPr lang="en-US" dirty="0" smtClean="0"/>
                        <a:t>5.7</a:t>
                      </a:r>
                      <a:endParaRPr lang="en-US" dirty="0"/>
                    </a:p>
                  </a:txBody>
                  <a:tcPr/>
                </a:tc>
                <a:extLst>
                  <a:ext uri="{0D108BD9-81ED-4DB2-BD59-A6C34878D82A}">
                    <a16:rowId xmlns:a16="http://schemas.microsoft.com/office/drawing/2014/main" val="4130991508"/>
                  </a:ext>
                </a:extLst>
              </a:tr>
            </a:tbl>
          </a:graphicData>
        </a:graphic>
      </p:graphicFrame>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19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83288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p:txBody>
          <a:bodyPr vert="horz" lIns="91440" tIns="45720" rIns="91440" bIns="45720" rtlCol="0" anchor="ctr">
            <a:normAutofit fontScale="90000"/>
          </a:bodyPr>
          <a:lstStyle/>
          <a:p>
            <a:r>
              <a:rPr lang="en-US" altLang="en-US" dirty="0">
                <a:solidFill>
                  <a:schemeClr val="tx1">
                    <a:lumMod val="85000"/>
                  </a:schemeClr>
                </a:solidFill>
              </a:rPr>
              <a:t>Training </a:t>
            </a:r>
            <a:r>
              <a:rPr lang="en-US" altLang="en-US" dirty="0" smtClean="0">
                <a:solidFill>
                  <a:schemeClr val="tx1">
                    <a:lumMod val="85000"/>
                  </a:schemeClr>
                </a:solidFill>
              </a:rPr>
              <a:t>Collaborators and Special Acknowledgements</a:t>
            </a:r>
            <a:endParaRPr lang="en-US" altLang="en-US" dirty="0">
              <a:solidFill>
                <a:schemeClr val="tx1">
                  <a:lumMod val="85000"/>
                </a:schemeClr>
              </a:solidFill>
            </a:endParaRPr>
          </a:p>
        </p:txBody>
      </p:sp>
      <p:sp>
        <p:nvSpPr>
          <p:cNvPr id="3075" name="Rectangle 3"/>
          <p:cNvSpPr>
            <a:spLocks noGrp="1"/>
          </p:cNvSpPr>
          <p:nvPr>
            <p:ph idx="1"/>
          </p:nvPr>
        </p:nvSpPr>
        <p:spPr/>
        <p:txBody>
          <a:bodyPr>
            <a:normAutofit/>
          </a:bodyPr>
          <a:lstStyle/>
          <a:p>
            <a:pPr>
              <a:buClr>
                <a:schemeClr val="tx1">
                  <a:lumMod val="85000"/>
                </a:schemeClr>
              </a:buClr>
            </a:pPr>
            <a:endParaRPr lang="en-US" altLang="en-US" sz="3600" b="1" u="sng" dirty="0"/>
          </a:p>
          <a:p>
            <a:pPr>
              <a:buClr>
                <a:schemeClr val="tx1">
                  <a:lumMod val="85000"/>
                </a:schemeClr>
              </a:buClr>
            </a:pPr>
            <a:r>
              <a:rPr lang="en-US" altLang="en-US" sz="3600" dirty="0"/>
              <a:t>LA Region Pacific AIDS Education and Training Center</a:t>
            </a:r>
          </a:p>
          <a:p>
            <a:pPr>
              <a:buClr>
                <a:schemeClr val="tx1">
                  <a:lumMod val="85000"/>
                </a:schemeClr>
              </a:buClr>
            </a:pPr>
            <a:r>
              <a:rPr lang="en-US" altLang="en-US" sz="3600" dirty="0">
                <a:solidFill>
                  <a:schemeClr val="accent5"/>
                </a:solidFill>
              </a:rPr>
              <a:t>Pacific Southwest Addiction Technology Transfer Center</a:t>
            </a:r>
          </a:p>
          <a:p>
            <a:pPr>
              <a:buClr>
                <a:schemeClr val="tx1">
                  <a:lumMod val="85000"/>
                </a:schemeClr>
              </a:buClr>
            </a:pPr>
            <a:r>
              <a:rPr lang="en-US" altLang="en-US" sz="3600" dirty="0"/>
              <a:t>UCLA Integrated Substance Abuse Programs</a:t>
            </a:r>
          </a:p>
          <a:p>
            <a:pPr>
              <a:buClr>
                <a:schemeClr val="tx1">
                  <a:lumMod val="85000"/>
                </a:schemeClr>
              </a:buClr>
            </a:pPr>
            <a:endParaRPr lang="en-US" altLang="en-US" sz="3600" dirty="0"/>
          </a:p>
          <a:p>
            <a:pPr marL="0" indent="0">
              <a:buClr>
                <a:schemeClr val="tx1">
                  <a:lumMod val="85000"/>
                </a:schemeClr>
              </a:buClr>
              <a:buNone/>
            </a:pPr>
            <a:endParaRPr lang="en-US" altLang="en-US" sz="3600" b="1" u="sng" dirty="0">
              <a:solidFill>
                <a:srgbClr val="FFFF00"/>
              </a:solidFill>
            </a:endParaRPr>
          </a:p>
        </p:txBody>
      </p:sp>
      <p:sp>
        <p:nvSpPr>
          <p:cNvPr id="3" name="Slide Number Placeholder 2"/>
          <p:cNvSpPr>
            <a:spLocks noGrp="1"/>
          </p:cNvSpPr>
          <p:nvPr>
            <p:ph type="sldNum" sz="quarter" idx="12"/>
          </p:nvPr>
        </p:nvSpPr>
        <p:spPr/>
        <p:txBody>
          <a:bodyPr/>
          <a:lstStyle/>
          <a:p>
            <a:fld id="{70F353DC-E220-4A57-A478-FFF9A64FA4CB}" type="slidenum">
              <a:rPr lang="en-US" altLang="en-US" smtClean="0"/>
              <a:pPr/>
              <a:t>2</a:t>
            </a:fld>
            <a:endParaRPr lang="en-US" altLang="en-US"/>
          </a:p>
        </p:txBody>
      </p:sp>
    </p:spTree>
    <p:custDataLst>
      <p:tags r:id="rId1"/>
    </p:custDataLst>
    <p:extLst>
      <p:ext uri="{BB962C8B-B14F-4D97-AF65-F5344CB8AC3E}">
        <p14:creationId xmlns:p14="http://schemas.microsoft.com/office/powerpoint/2010/main" val="3016259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4" y="203080"/>
            <a:ext cx="10515600" cy="1325563"/>
          </a:xfrm>
        </p:spPr>
        <p:txBody>
          <a:bodyPr>
            <a:noAutofit/>
          </a:bodyPr>
          <a:lstStyle/>
          <a:p>
            <a:r>
              <a:rPr lang="en-US" sz="4400" dirty="0" smtClean="0"/>
              <a:t>Top Five Reasons for Outpatient Visits, US</a:t>
            </a:r>
            <a:endParaRPr lang="en-US" sz="4400" dirty="0"/>
          </a:p>
        </p:txBody>
      </p:sp>
      <p:graphicFrame>
        <p:nvGraphicFramePr>
          <p:cNvPr id="6" name="Content Placeholder 5"/>
          <p:cNvGraphicFramePr>
            <a:graphicFrameLocks noGrp="1"/>
          </p:cNvGraphicFramePr>
          <p:nvPr>
            <p:ph idx="1"/>
            <p:extLst/>
          </p:nvPr>
        </p:nvGraphicFramePr>
        <p:xfrm>
          <a:off x="567160" y="1342664"/>
          <a:ext cx="10579261" cy="53243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519446"/>
            <a:ext cx="67266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Calibri"/>
                <a:ea typeface="+mn-ea"/>
                <a:cs typeface="+mn-cs"/>
              </a:rPr>
              <a:t>SOURCE: HHS, MEPS, 2014</a:t>
            </a:r>
            <a:endParaRPr kumimoji="0" lang="en-US" sz="1600" b="0" i="0" u="none" strike="noStrike" kern="1200" cap="none" spc="0" normalizeH="0" baseline="0" noProof="0" dirty="0">
              <a:ln>
                <a:noFill/>
              </a:ln>
              <a:effectLst/>
              <a:uLnTx/>
              <a:uFillTx/>
              <a:latin typeface="Calibri"/>
              <a:ea typeface="+mn-ea"/>
              <a:cs typeface="+mn-cs"/>
            </a:endParaRP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677000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4" y="203080"/>
            <a:ext cx="10515600" cy="1325563"/>
          </a:xfrm>
        </p:spPr>
        <p:txBody>
          <a:bodyPr>
            <a:noAutofit/>
          </a:bodyPr>
          <a:lstStyle/>
          <a:p>
            <a:r>
              <a:rPr lang="en-US" sz="4400" dirty="0" smtClean="0"/>
              <a:t>Top Four of Any Service Received, US</a:t>
            </a:r>
            <a:endParaRPr lang="en-US" sz="4400" dirty="0"/>
          </a:p>
        </p:txBody>
      </p:sp>
      <p:graphicFrame>
        <p:nvGraphicFramePr>
          <p:cNvPr id="6" name="Content Placeholder 5"/>
          <p:cNvGraphicFramePr>
            <a:graphicFrameLocks noGrp="1"/>
          </p:cNvGraphicFramePr>
          <p:nvPr>
            <p:ph idx="1"/>
            <p:extLst/>
          </p:nvPr>
        </p:nvGraphicFramePr>
        <p:xfrm>
          <a:off x="636607" y="1284790"/>
          <a:ext cx="10660283" cy="52896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519446"/>
            <a:ext cx="67266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Calibri"/>
                <a:ea typeface="+mn-ea"/>
                <a:cs typeface="+mn-cs"/>
              </a:rPr>
              <a:t>SOURCE: HHS, MEPS, 2014</a:t>
            </a:r>
            <a:endParaRPr kumimoji="0" lang="en-US" sz="1600" b="0" i="0" u="none" strike="noStrike" kern="1200" cap="none" spc="0" normalizeH="0" baseline="0" noProof="0" dirty="0">
              <a:ln>
                <a:noFill/>
              </a:ln>
              <a:effectLst/>
              <a:uLnTx/>
              <a:uFillTx/>
              <a:latin typeface="Calibri"/>
              <a:ea typeface="+mn-ea"/>
              <a:cs typeface="+mn-cs"/>
            </a:endParaRP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67433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163324"/>
            <a:ext cx="11489634" cy="1325563"/>
          </a:xfrm>
        </p:spPr>
        <p:txBody>
          <a:bodyPr>
            <a:noAutofit/>
          </a:bodyPr>
          <a:lstStyle/>
          <a:p>
            <a:r>
              <a:rPr lang="en-US" sz="4400" dirty="0" smtClean="0"/>
              <a:t>Top Four Reasons for Prescribed Medications, US</a:t>
            </a:r>
            <a:endParaRPr lang="en-US" sz="4400" dirty="0"/>
          </a:p>
        </p:txBody>
      </p:sp>
      <p:graphicFrame>
        <p:nvGraphicFramePr>
          <p:cNvPr id="6" name="Content Placeholder 5"/>
          <p:cNvGraphicFramePr>
            <a:graphicFrameLocks noGrp="1"/>
          </p:cNvGraphicFramePr>
          <p:nvPr>
            <p:ph idx="1"/>
            <p:extLst/>
          </p:nvPr>
        </p:nvGraphicFramePr>
        <p:xfrm>
          <a:off x="636607" y="1284790"/>
          <a:ext cx="10660283" cy="52896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519446"/>
            <a:ext cx="67266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effectLst/>
                <a:uLnTx/>
                <a:uFillTx/>
                <a:latin typeface="Calibri"/>
                <a:ea typeface="+mn-ea"/>
                <a:cs typeface="+mn-cs"/>
              </a:rPr>
              <a:t>SOURCE: HHS, MEPS, 2014</a:t>
            </a:r>
            <a:endParaRPr kumimoji="0" lang="en-US" sz="1600" b="0" i="0" u="none" strike="noStrike" kern="1200" cap="none" spc="0" normalizeH="0" baseline="0" noProof="0" dirty="0">
              <a:ln>
                <a:noFill/>
              </a:ln>
              <a:effectLst/>
              <a:uLnTx/>
              <a:uFillTx/>
              <a:latin typeface="Calibri"/>
              <a:ea typeface="+mn-ea"/>
              <a:cs typeface="+mn-cs"/>
            </a:endParaRP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146025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Disparities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Documented disparities in utilization by older adults</a:t>
            </a:r>
          </a:p>
          <a:p>
            <a:r>
              <a:rPr lang="en-US" dirty="0" smtClean="0"/>
              <a:t>Whites used more prescription medications and had higher expenditures than African Americans and Hispanics</a:t>
            </a:r>
          </a:p>
          <a:p>
            <a:r>
              <a:rPr lang="en-US" dirty="0" smtClean="0"/>
              <a:t>Being unable to afford medication and cost-related nonadherence were key factors in differences</a:t>
            </a:r>
          </a:p>
          <a:p>
            <a:r>
              <a:rPr lang="en-US" dirty="0" smtClean="0"/>
              <a:t>Medicare Part D reduced some disparities but did not eliminate them</a:t>
            </a:r>
          </a:p>
          <a:p>
            <a:r>
              <a:rPr lang="en-US" dirty="0" smtClean="0"/>
              <a:t>Additional disparities may persist due to access to care, transportation availability, income, education, language barriers</a:t>
            </a:r>
          </a:p>
          <a:p>
            <a:r>
              <a:rPr lang="en-US" dirty="0"/>
              <a:t>Rates of use for black and Asian adults were lower than for  white adults</a:t>
            </a:r>
          </a:p>
          <a:p>
            <a:r>
              <a:rPr lang="en-US" dirty="0"/>
              <a:t>Women were twice as likely to take medications compared to </a:t>
            </a:r>
            <a:r>
              <a:rPr lang="en-US" dirty="0" smtClean="0"/>
              <a:t>men</a:t>
            </a:r>
            <a:endParaRPr lang="en-US" dirty="0"/>
          </a:p>
        </p:txBody>
      </p:sp>
      <p:sp>
        <p:nvSpPr>
          <p:cNvPr id="4" name="TextBox 3"/>
          <p:cNvSpPr txBox="1"/>
          <p:nvPr/>
        </p:nvSpPr>
        <p:spPr>
          <a:xfrm>
            <a:off x="0" y="6519446"/>
            <a:ext cx="5339255" cy="338554"/>
          </a:xfrm>
          <a:prstGeom prst="rect">
            <a:avLst/>
          </a:prstGeom>
          <a:noFill/>
        </p:spPr>
        <p:txBody>
          <a:bodyPr wrap="square" rtlCol="0">
            <a:spAutoFit/>
          </a:bodyPr>
          <a:lstStyle/>
          <a:p>
            <a:r>
              <a:rPr lang="en-US" sz="1600" dirty="0" smtClean="0"/>
              <a:t>SOURCE: </a:t>
            </a:r>
            <a:r>
              <a:rPr lang="en-US" sz="1600" dirty="0" err="1" smtClean="0"/>
              <a:t>Mahmoudi</a:t>
            </a:r>
            <a:r>
              <a:rPr lang="en-US" sz="1600" dirty="0"/>
              <a:t> </a:t>
            </a:r>
            <a:r>
              <a:rPr lang="en-US" sz="1600" dirty="0" smtClean="0"/>
              <a:t>&amp; Jensen, 2014</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6323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left)">
                                      <p:cBhvr>
                                        <p:cTn id="10" dur="500"/>
                                        <p:tgtEl>
                                          <p:spTgt spid="3">
                                            <p:txEl>
                                              <p:pRg st="5" end="5"/>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left)">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The Challenge of Illicit Use</a:t>
            </a:r>
            <a:endParaRPr lang="en-US" sz="7200" dirty="0"/>
          </a:p>
        </p:txBody>
      </p:sp>
      <p:grpSp>
        <p:nvGrpSpPr>
          <p:cNvPr id="10" name="Group 9"/>
          <p:cNvGrpSpPr/>
          <p:nvPr/>
        </p:nvGrpSpPr>
        <p:grpSpPr>
          <a:xfrm>
            <a:off x="642758" y="2224930"/>
            <a:ext cx="7873534" cy="1744670"/>
            <a:chOff x="227806" y="399796"/>
            <a:chExt cx="7873534" cy="174467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6" y="407106"/>
              <a:ext cx="2623073" cy="1737360"/>
            </a:xfrm>
            <a:prstGeom prst="rect">
              <a:avLst/>
            </a:prstGeom>
            <a:ln w="22225">
              <a:solidFill>
                <a:schemeClr val="tx1"/>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511" y="400547"/>
              <a:ext cx="2606812" cy="1737360"/>
            </a:xfrm>
            <a:prstGeom prst="rect">
              <a:avLst/>
            </a:prstGeom>
            <a:ln w="22225">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528" y="399796"/>
              <a:ext cx="2606812" cy="1737360"/>
            </a:xfrm>
            <a:prstGeom prst="rect">
              <a:avLst/>
            </a:prstGeom>
            <a:ln w="22225">
              <a:solidFill>
                <a:schemeClr val="tx1"/>
              </a:solidFill>
            </a:ln>
          </p:spPr>
        </p:pic>
      </p:grpSp>
      <p:sp>
        <p:nvSpPr>
          <p:cNvPr id="11"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7695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p:cNvSpPr>
            <a:spLocks noGrp="1" noChangeArrowheads="1"/>
          </p:cNvSpPr>
          <p:nvPr>
            <p:ph idx="1"/>
          </p:nvPr>
        </p:nvSpPr>
        <p:spPr>
          <a:xfrm>
            <a:off x="1244600" y="685801"/>
            <a:ext cx="9702800" cy="682625"/>
          </a:xfrm>
          <a:noFill/>
        </p:spPr>
        <p:txBody>
          <a:bodyPr vert="horz" lIns="0" tIns="0" rIns="0" bIns="0" anchor="b">
            <a:noAutofit/>
          </a:bodyPr>
          <a:lstStyle/>
          <a:p>
            <a:pPr marL="0" indent="0" algn="ctr" defTabSz="452438">
              <a:buSzPct val="90000"/>
              <a:buFont typeface="Monotype Sorts" pitchFamily="2" charset="2"/>
              <a:buChar char=" "/>
            </a:pPr>
            <a:r>
              <a:rPr lang="en-US" sz="2800" b="1" dirty="0">
                <a:solidFill>
                  <a:schemeClr val="tx1"/>
                </a:solidFill>
                <a:effectLst>
                  <a:outerShdw blurRad="38100" dist="38100" dir="2700000" algn="tl">
                    <a:srgbClr val="000000">
                      <a:alpha val="43137"/>
                    </a:srgbClr>
                  </a:outerShdw>
                </a:effectLst>
              </a:rPr>
              <a:t>Substance </a:t>
            </a:r>
            <a:r>
              <a:rPr lang="en-US" b="1" dirty="0">
                <a:solidFill>
                  <a:schemeClr val="tx1"/>
                </a:solidFill>
                <a:effectLst>
                  <a:outerShdw blurRad="38100" dist="38100" dir="2700000" algn="tl">
                    <a:srgbClr val="000000">
                      <a:alpha val="43137"/>
                    </a:srgbClr>
                  </a:outerShdw>
                </a:effectLst>
              </a:rPr>
              <a:t>U</a:t>
            </a:r>
            <a:r>
              <a:rPr lang="en-US" sz="2800" b="1" dirty="0" smtClean="0">
                <a:solidFill>
                  <a:schemeClr val="tx1"/>
                </a:solidFill>
                <a:effectLst>
                  <a:outerShdw blurRad="38100" dist="38100" dir="2700000" algn="tl">
                    <a:srgbClr val="000000">
                      <a:alpha val="43137"/>
                    </a:srgbClr>
                  </a:outerShdw>
                </a:effectLst>
              </a:rPr>
              <a:t>se </a:t>
            </a:r>
            <a:r>
              <a:rPr lang="en-US" sz="2800" b="1" dirty="0">
                <a:solidFill>
                  <a:schemeClr val="tx1"/>
                </a:solidFill>
                <a:effectLst>
                  <a:outerShdw blurRad="38100" dist="38100" dir="2700000" algn="tl">
                    <a:srgbClr val="000000">
                      <a:alpha val="43137"/>
                    </a:srgbClr>
                  </a:outerShdw>
                </a:effectLst>
              </a:rPr>
              <a:t>Challenges: </a:t>
            </a:r>
          </a:p>
          <a:p>
            <a:pPr marL="0" indent="0" algn="ctr" defTabSz="452438">
              <a:buSzPct val="90000"/>
              <a:buFont typeface="Monotype Sorts" pitchFamily="2" charset="2"/>
              <a:buChar char=" "/>
            </a:pPr>
            <a:r>
              <a:rPr lang="en-US" sz="2800" b="1" dirty="0">
                <a:solidFill>
                  <a:schemeClr val="tx1"/>
                </a:solidFill>
                <a:effectLst>
                  <a:outerShdw blurRad="38100" dist="38100" dir="2700000" algn="tl">
                    <a:srgbClr val="000000">
                      <a:alpha val="43137"/>
                    </a:srgbClr>
                  </a:outerShdw>
                </a:effectLst>
              </a:rPr>
              <a:t>27.0 Million Americans Are Current* Users of Illicit Drugs</a:t>
            </a:r>
          </a:p>
        </p:txBody>
      </p:sp>
      <p:sp>
        <p:nvSpPr>
          <p:cNvPr id="13316" name="Text Box 4"/>
          <p:cNvSpPr txBox="1">
            <a:spLocks noChangeArrowheads="1"/>
          </p:cNvSpPr>
          <p:nvPr/>
        </p:nvSpPr>
        <p:spPr bwMode="auto">
          <a:xfrm>
            <a:off x="1524000" y="6553201"/>
            <a:ext cx="6629400" cy="304800"/>
          </a:xfrm>
          <a:prstGeom prst="rect">
            <a:avLst/>
          </a:prstGeom>
          <a:noFill/>
          <a:ln w="9525">
            <a:noFill/>
            <a:miter lim="800000"/>
            <a:headEnd/>
            <a:tailEnd/>
          </a:ln>
        </p:spPr>
        <p:txBody>
          <a:bodyPr lIns="0" tIns="0" rIns="0" bIns="0"/>
          <a:lstStyle/>
          <a:p>
            <a:pPr defTabSz="406400" eaLnBrk="0" fontAlgn="base" hangingPunct="0">
              <a:spcBef>
                <a:spcPct val="0"/>
              </a:spcBef>
              <a:spcAft>
                <a:spcPct val="0"/>
              </a:spcAft>
              <a:buClr>
                <a:srgbClr val="104160"/>
              </a:buClr>
              <a:buSzPct val="90000"/>
            </a:pPr>
            <a:r>
              <a:rPr lang="en-US" sz="1400" dirty="0">
                <a:solidFill>
                  <a:prstClr val="white"/>
                </a:solidFill>
                <a:latin typeface="Calibri"/>
                <a:cs typeface="Arial" charset="0"/>
              </a:rPr>
              <a:t>SOURCE:  SAMHSA, </a:t>
            </a:r>
            <a:r>
              <a:rPr lang="en-US" sz="1400" dirty="0" smtClean="0">
                <a:solidFill>
                  <a:prstClr val="white"/>
                </a:solidFill>
                <a:latin typeface="Calibri"/>
                <a:cs typeface="Arial" charset="0"/>
              </a:rPr>
              <a:t>2015 </a:t>
            </a:r>
            <a:r>
              <a:rPr lang="en-US" sz="1400" i="1" dirty="0">
                <a:solidFill>
                  <a:prstClr val="white"/>
                </a:solidFill>
                <a:latin typeface="Calibri"/>
                <a:cs typeface="Arial" charset="0"/>
              </a:rPr>
              <a:t>National Survey on Drug Use and Health </a:t>
            </a:r>
            <a:r>
              <a:rPr lang="en-US" sz="1400" dirty="0">
                <a:solidFill>
                  <a:prstClr val="white"/>
                </a:solidFill>
                <a:latin typeface="Calibri"/>
                <a:cs typeface="Arial" charset="0"/>
              </a:rPr>
              <a:t>(released in </a:t>
            </a:r>
            <a:r>
              <a:rPr lang="en-US" sz="1400" dirty="0" smtClean="0">
                <a:solidFill>
                  <a:prstClr val="white"/>
                </a:solidFill>
                <a:latin typeface="Calibri"/>
                <a:cs typeface="Arial" charset="0"/>
              </a:rPr>
              <a:t>2016).</a:t>
            </a:r>
            <a:endParaRPr lang="en-US" sz="1400" dirty="0">
              <a:solidFill>
                <a:prstClr val="white"/>
              </a:solidFill>
              <a:latin typeface="Calibri"/>
              <a:cs typeface="Arial" charset="0"/>
            </a:endParaRPr>
          </a:p>
        </p:txBody>
      </p:sp>
      <p:sp>
        <p:nvSpPr>
          <p:cNvPr id="13318" name="AutoShape 7"/>
          <p:cNvSpPr>
            <a:spLocks noChangeAspect="1" noChangeArrowheads="1" noTextEdit="1"/>
          </p:cNvSpPr>
          <p:nvPr/>
        </p:nvSpPr>
        <p:spPr bwMode="auto">
          <a:xfrm>
            <a:off x="2514600" y="1524000"/>
            <a:ext cx="7239000" cy="4935538"/>
          </a:xfrm>
          <a:prstGeom prst="rect">
            <a:avLst/>
          </a:prstGeom>
          <a:noFill/>
          <a:ln w="9525">
            <a:noFill/>
            <a:miter lim="800000"/>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pic>
        <p:nvPicPr>
          <p:cNvPr id="2" name="Picture 1"/>
          <p:cNvPicPr>
            <a:picLocks noChangeAspect="1"/>
          </p:cNvPicPr>
          <p:nvPr/>
        </p:nvPicPr>
        <p:blipFill rotWithShape="1">
          <a:blip r:embed="rId3"/>
          <a:srcRect l="541" t="2531" r="770" b="1315"/>
          <a:stretch/>
        </p:blipFill>
        <p:spPr>
          <a:xfrm>
            <a:off x="1655884" y="1462089"/>
            <a:ext cx="8956431" cy="4912593"/>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9172864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1143000"/>
          </a:xfrm>
        </p:spPr>
        <p:txBody>
          <a:bodyPr>
            <a:normAutofit/>
          </a:bodyPr>
          <a:lstStyle/>
          <a:p>
            <a:r>
              <a:rPr lang="en-US" dirty="0" smtClean="0">
                <a:effectLst>
                  <a:outerShdw blurRad="38100" dist="38100" dir="2700000" algn="tl">
                    <a:srgbClr val="000000">
                      <a:alpha val="43137"/>
                    </a:srgbClr>
                  </a:outerShdw>
                </a:effectLst>
                <a:cs typeface="Microsoft Sans Serif" pitchFamily="34" charset="0"/>
              </a:rPr>
              <a:t>Substance Use Disorders</a:t>
            </a:r>
            <a:endParaRPr lang="en-US" dirty="0">
              <a:effectLst>
                <a:outerShdw blurRad="38100" dist="38100" dir="2700000" algn="tl">
                  <a:srgbClr val="000000">
                    <a:alpha val="43137"/>
                  </a:srgbClr>
                </a:outerShdw>
              </a:effectLst>
              <a:cs typeface="Microsoft Sans Serif" pitchFamily="34" charset="0"/>
            </a:endParaRPr>
          </a:p>
        </p:txBody>
      </p:sp>
      <p:sp>
        <p:nvSpPr>
          <p:cNvPr id="3" name="Content Placeholder 2"/>
          <p:cNvSpPr>
            <a:spLocks noGrp="1"/>
          </p:cNvSpPr>
          <p:nvPr>
            <p:ph idx="1"/>
          </p:nvPr>
        </p:nvSpPr>
        <p:spPr>
          <a:xfrm>
            <a:off x="1676400" y="1355834"/>
            <a:ext cx="8991600" cy="1996966"/>
          </a:xfrm>
        </p:spPr>
        <p:txBody>
          <a:bodyPr>
            <a:normAutofit/>
          </a:bodyPr>
          <a:lstStyle/>
          <a:p>
            <a:r>
              <a:rPr lang="en-US" dirty="0">
                <a:cs typeface="Microsoft Sans Serif" pitchFamily="34" charset="0"/>
              </a:rPr>
              <a:t>SUD fall on a continuum of alcohol and drug use</a:t>
            </a:r>
          </a:p>
        </p:txBody>
      </p:sp>
      <p:sp>
        <p:nvSpPr>
          <p:cNvPr id="5" name="Right Arrow 4"/>
          <p:cNvSpPr/>
          <p:nvPr/>
        </p:nvSpPr>
        <p:spPr>
          <a:xfrm>
            <a:off x="1981200" y="1905000"/>
            <a:ext cx="8229600" cy="990600"/>
          </a:xfrm>
          <a:prstGeom prst="right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black"/>
                </a:solidFill>
                <a:cs typeface="Microsoft Sans Serif" pitchFamily="34" charset="0"/>
              </a:rPr>
              <a:t>PROBLEMATIC SUBSTANCE USE</a:t>
            </a:r>
          </a:p>
        </p:txBody>
      </p:sp>
      <p:graphicFrame>
        <p:nvGraphicFramePr>
          <p:cNvPr id="6" name="Diagram 5"/>
          <p:cNvGraphicFramePr/>
          <p:nvPr>
            <p:extLst/>
          </p:nvPr>
        </p:nvGraphicFramePr>
        <p:xfrm>
          <a:off x="1731112" y="2979035"/>
          <a:ext cx="8610600" cy="228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ight Arrow 6"/>
          <p:cNvSpPr/>
          <p:nvPr/>
        </p:nvSpPr>
        <p:spPr>
          <a:xfrm>
            <a:off x="5039710" y="5123793"/>
            <a:ext cx="5257800" cy="990600"/>
          </a:xfrm>
          <a:prstGeom prst="rightArrow">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08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black"/>
                </a:solidFill>
                <a:cs typeface="Microsoft Sans Serif" pitchFamily="34" charset="0"/>
              </a:rPr>
              <a:t>SUBSTANCE USE DISORDERS (SUD)</a:t>
            </a:r>
          </a:p>
        </p:txBody>
      </p:sp>
      <p:sp>
        <p:nvSpPr>
          <p:cNvPr id="4" name="Slide Number Placeholder 3"/>
          <p:cNvSpPr>
            <a:spLocks noGrp="1"/>
          </p:cNvSpPr>
          <p:nvPr>
            <p:ph type="sldNum" sz="quarter" idx="12"/>
          </p:nvPr>
        </p:nvSpPr>
        <p:spPr/>
        <p:txBody>
          <a:bodyPr/>
          <a:lstStyle/>
          <a:p>
            <a:fld id="{C1B28A6F-06A0-4359-A774-E9C76C0D0D08}" type="slidenum">
              <a:rPr lang="en-US" smtClean="0">
                <a:solidFill>
                  <a:prstClr val="white">
                    <a:tint val="75000"/>
                  </a:prstClr>
                </a:solidFill>
              </a:rPr>
              <a:pPr/>
              <a:t>26</a:t>
            </a:fld>
            <a:endParaRPr lang="en-US">
              <a:solidFill>
                <a:prstClr val="white">
                  <a:tint val="75000"/>
                </a:prstClr>
              </a:solidFill>
            </a:endParaRPr>
          </a:p>
        </p:txBody>
      </p:sp>
    </p:spTree>
    <p:custDataLst>
      <p:tags r:id="rId1"/>
    </p:custDataLst>
    <p:extLst>
      <p:ext uri="{BB962C8B-B14F-4D97-AF65-F5344CB8AC3E}">
        <p14:creationId xmlns:p14="http://schemas.microsoft.com/office/powerpoint/2010/main" val="2728718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National Prevalence of Substance Use and Mental Health Disorders</a:t>
            </a:r>
            <a:endParaRPr lang="en-US" dirty="0"/>
          </a:p>
        </p:txBody>
      </p:sp>
      <p:sp>
        <p:nvSpPr>
          <p:cNvPr id="11" name="TextBox 10"/>
          <p:cNvSpPr txBox="1"/>
          <p:nvPr/>
        </p:nvSpPr>
        <p:spPr>
          <a:xfrm>
            <a:off x="513415" y="1847762"/>
            <a:ext cx="5766805" cy="523220"/>
          </a:xfrm>
          <a:prstGeom prst="rect">
            <a:avLst/>
          </a:prstGeom>
          <a:noFill/>
        </p:spPr>
        <p:txBody>
          <a:bodyPr wrap="square" rtlCol="0">
            <a:spAutoFit/>
          </a:bodyPr>
          <a:lstStyle/>
          <a:p>
            <a:r>
              <a:rPr lang="en-US" sz="2800" dirty="0" smtClean="0"/>
              <a:t>Current users of illicit drugs (27.1m)</a:t>
            </a:r>
            <a:endParaRPr lang="en-US" sz="2800" dirty="0"/>
          </a:p>
        </p:txBody>
      </p:sp>
      <p:grpSp>
        <p:nvGrpSpPr>
          <p:cNvPr id="3" name="Group 2"/>
          <p:cNvGrpSpPr/>
          <p:nvPr/>
        </p:nvGrpSpPr>
        <p:grpSpPr>
          <a:xfrm>
            <a:off x="661531" y="2447664"/>
            <a:ext cx="5793015" cy="723812"/>
            <a:chOff x="500761" y="2367280"/>
            <a:chExt cx="5793015" cy="723812"/>
          </a:xfrm>
        </p:grpSpPr>
        <p:pic>
          <p:nvPicPr>
            <p:cNvPr id="8" name="Picture 7"/>
            <p:cNvPicPr>
              <a:picLocks noChangeAspect="1"/>
            </p:cNvPicPr>
            <p:nvPr/>
          </p:nvPicPr>
          <p:blipFill>
            <a:blip r:embed="rId3">
              <a:duotone>
                <a:schemeClr val="accent6">
                  <a:shade val="45000"/>
                  <a:satMod val="135000"/>
                </a:schemeClr>
                <a:prstClr val="white"/>
              </a:duotone>
            </a:blip>
            <a:stretch>
              <a:fillRect/>
            </a:stretch>
          </p:blipFill>
          <p:spPr>
            <a:xfrm>
              <a:off x="1121727" y="2367280"/>
              <a:ext cx="654627" cy="609600"/>
            </a:xfrm>
            <a:prstGeom prst="rect">
              <a:avLst/>
            </a:prstGeom>
          </p:spPr>
        </p:pic>
        <p:pic>
          <p:nvPicPr>
            <p:cNvPr id="9" name="Picture 8"/>
            <p:cNvPicPr>
              <a:picLocks noChangeAspect="1"/>
            </p:cNvPicPr>
            <p:nvPr/>
          </p:nvPicPr>
          <p:blipFill>
            <a:blip r:embed="rId3">
              <a:duotone>
                <a:schemeClr val="accent6">
                  <a:shade val="45000"/>
                  <a:satMod val="135000"/>
                </a:schemeClr>
                <a:prstClr val="white"/>
              </a:duotone>
            </a:blip>
            <a:stretch>
              <a:fillRect/>
            </a:stretch>
          </p:blipFill>
          <p:spPr>
            <a:xfrm>
              <a:off x="1776354" y="2367280"/>
              <a:ext cx="654627" cy="609600"/>
            </a:xfrm>
            <a:prstGeom prst="rect">
              <a:avLst/>
            </a:prstGeom>
          </p:spPr>
        </p:pic>
        <p:pic>
          <p:nvPicPr>
            <p:cNvPr id="12" name="Picture 11"/>
            <p:cNvPicPr>
              <a:picLocks noChangeAspect="1"/>
            </p:cNvPicPr>
            <p:nvPr/>
          </p:nvPicPr>
          <p:blipFill>
            <a:blip r:embed="rId3">
              <a:duotone>
                <a:schemeClr val="accent6">
                  <a:shade val="45000"/>
                  <a:satMod val="135000"/>
                </a:schemeClr>
                <a:prstClr val="white"/>
              </a:duotone>
            </a:blip>
            <a:stretch>
              <a:fillRect/>
            </a:stretch>
          </p:blipFill>
          <p:spPr>
            <a:xfrm>
              <a:off x="2349168" y="2367280"/>
              <a:ext cx="654627" cy="609600"/>
            </a:xfrm>
            <a:prstGeom prst="rect">
              <a:avLst/>
            </a:prstGeom>
          </p:spPr>
        </p:pic>
        <p:pic>
          <p:nvPicPr>
            <p:cNvPr id="13" name="Picture 12"/>
            <p:cNvPicPr>
              <a:picLocks noChangeAspect="1"/>
            </p:cNvPicPr>
            <p:nvPr/>
          </p:nvPicPr>
          <p:blipFill>
            <a:blip r:embed="rId3">
              <a:duotone>
                <a:schemeClr val="accent6">
                  <a:shade val="45000"/>
                  <a:satMod val="135000"/>
                </a:schemeClr>
                <a:prstClr val="white"/>
              </a:duotone>
            </a:blip>
            <a:stretch>
              <a:fillRect/>
            </a:stretch>
          </p:blipFill>
          <p:spPr>
            <a:xfrm>
              <a:off x="3003795" y="2367280"/>
              <a:ext cx="654627" cy="609600"/>
            </a:xfrm>
            <a:prstGeom prst="rect">
              <a:avLst/>
            </a:prstGeom>
          </p:spPr>
        </p:pic>
        <p:pic>
          <p:nvPicPr>
            <p:cNvPr id="14" name="Picture 13"/>
            <p:cNvPicPr>
              <a:picLocks noChangeAspect="1"/>
            </p:cNvPicPr>
            <p:nvPr/>
          </p:nvPicPr>
          <p:blipFill>
            <a:blip r:embed="rId3">
              <a:duotone>
                <a:schemeClr val="accent6">
                  <a:shade val="45000"/>
                  <a:satMod val="135000"/>
                </a:schemeClr>
                <a:prstClr val="white"/>
              </a:duotone>
            </a:blip>
            <a:stretch>
              <a:fillRect/>
            </a:stretch>
          </p:blipFill>
          <p:spPr>
            <a:xfrm>
              <a:off x="3576609" y="2367280"/>
              <a:ext cx="654627" cy="609600"/>
            </a:xfrm>
            <a:prstGeom prst="rect">
              <a:avLst/>
            </a:prstGeom>
          </p:spPr>
        </p:pic>
        <p:pic>
          <p:nvPicPr>
            <p:cNvPr id="15" name="Picture 14"/>
            <p:cNvPicPr>
              <a:picLocks noChangeAspect="1"/>
            </p:cNvPicPr>
            <p:nvPr/>
          </p:nvPicPr>
          <p:blipFill>
            <a:blip r:embed="rId3">
              <a:duotone>
                <a:schemeClr val="accent6">
                  <a:shade val="45000"/>
                  <a:satMod val="135000"/>
                </a:schemeClr>
                <a:prstClr val="white"/>
              </a:duotone>
            </a:blip>
            <a:stretch>
              <a:fillRect/>
            </a:stretch>
          </p:blipFill>
          <p:spPr>
            <a:xfrm>
              <a:off x="4162164" y="2367280"/>
              <a:ext cx="654627" cy="609600"/>
            </a:xfrm>
            <a:prstGeom prst="rect">
              <a:avLst/>
            </a:prstGeom>
          </p:spPr>
        </p:pic>
        <p:pic>
          <p:nvPicPr>
            <p:cNvPr id="16" name="Picture 15"/>
            <p:cNvPicPr>
              <a:picLocks noChangeAspect="1"/>
            </p:cNvPicPr>
            <p:nvPr/>
          </p:nvPicPr>
          <p:blipFill>
            <a:blip r:embed="rId3">
              <a:duotone>
                <a:schemeClr val="accent6">
                  <a:shade val="45000"/>
                  <a:satMod val="135000"/>
                </a:schemeClr>
                <a:prstClr val="white"/>
              </a:duotone>
            </a:blip>
            <a:stretch>
              <a:fillRect/>
            </a:stretch>
          </p:blipFill>
          <p:spPr>
            <a:xfrm>
              <a:off x="4805272" y="2367280"/>
              <a:ext cx="654627" cy="609600"/>
            </a:xfrm>
            <a:prstGeom prst="rect">
              <a:avLst/>
            </a:prstGeom>
          </p:spPr>
        </p:pic>
        <p:pic>
          <p:nvPicPr>
            <p:cNvPr id="17" name="Picture 16"/>
            <p:cNvPicPr>
              <a:picLocks noChangeAspect="1"/>
            </p:cNvPicPr>
            <p:nvPr/>
          </p:nvPicPr>
          <p:blipFill>
            <a:blip r:embed="rId3">
              <a:duotone>
                <a:schemeClr val="accent6">
                  <a:shade val="45000"/>
                  <a:satMod val="135000"/>
                </a:schemeClr>
                <a:prstClr val="white"/>
              </a:duotone>
            </a:blip>
            <a:stretch>
              <a:fillRect/>
            </a:stretch>
          </p:blipFill>
          <p:spPr>
            <a:xfrm>
              <a:off x="5441373" y="2367280"/>
              <a:ext cx="654627" cy="609600"/>
            </a:xfrm>
            <a:prstGeom prst="rect">
              <a:avLst/>
            </a:prstGeom>
          </p:spPr>
        </p:pic>
        <p:pic>
          <p:nvPicPr>
            <p:cNvPr id="18" name="Picture 17"/>
            <p:cNvPicPr>
              <a:picLocks noChangeAspect="1"/>
            </p:cNvPicPr>
            <p:nvPr/>
          </p:nvPicPr>
          <p:blipFill>
            <a:blip r:embed="rId3">
              <a:duotone>
                <a:schemeClr val="accent6">
                  <a:shade val="45000"/>
                  <a:satMod val="135000"/>
                </a:schemeClr>
                <a:prstClr val="white"/>
              </a:duotone>
            </a:blip>
            <a:stretch>
              <a:fillRect/>
            </a:stretch>
          </p:blipFill>
          <p:spPr>
            <a:xfrm>
              <a:off x="500761" y="2367280"/>
              <a:ext cx="654627" cy="609600"/>
            </a:xfrm>
            <a:prstGeom prst="rect">
              <a:avLst/>
            </a:prstGeom>
          </p:spPr>
        </p:pic>
        <p:pic>
          <p:nvPicPr>
            <p:cNvPr id="19" name="Picture 18"/>
            <p:cNvPicPr>
              <a:picLocks noChangeAspect="1"/>
            </p:cNvPicPr>
            <p:nvPr/>
          </p:nvPicPr>
          <p:blipFill rotWithShape="1">
            <a:blip r:embed="rId3">
              <a:duotone>
                <a:schemeClr val="accent6">
                  <a:shade val="45000"/>
                  <a:satMod val="135000"/>
                </a:schemeClr>
                <a:prstClr val="white"/>
              </a:duotone>
            </a:blip>
            <a:srcRect l="-1" t="-402" r="69025" b="-18333"/>
            <a:stretch/>
          </p:blipFill>
          <p:spPr>
            <a:xfrm>
              <a:off x="6091011" y="2367280"/>
              <a:ext cx="202765" cy="723812"/>
            </a:xfrm>
            <a:prstGeom prst="rect">
              <a:avLst/>
            </a:prstGeom>
          </p:spPr>
        </p:pic>
      </p:grpSp>
      <p:grpSp>
        <p:nvGrpSpPr>
          <p:cNvPr id="23" name="Group 22"/>
          <p:cNvGrpSpPr/>
          <p:nvPr/>
        </p:nvGrpSpPr>
        <p:grpSpPr>
          <a:xfrm>
            <a:off x="9097674" y="1292772"/>
            <a:ext cx="2852588" cy="847661"/>
            <a:chOff x="8739457" y="1292772"/>
            <a:chExt cx="3210805" cy="954107"/>
          </a:xfrm>
        </p:grpSpPr>
        <p:pic>
          <p:nvPicPr>
            <p:cNvPr id="20" name="Picture 19"/>
            <p:cNvPicPr>
              <a:picLocks noChangeAspect="1"/>
            </p:cNvPicPr>
            <p:nvPr/>
          </p:nvPicPr>
          <p:blipFill>
            <a:blip r:embed="rId3">
              <a:duotone>
                <a:schemeClr val="accent6">
                  <a:shade val="45000"/>
                  <a:satMod val="135000"/>
                </a:schemeClr>
                <a:prstClr val="white"/>
              </a:duotone>
            </a:blip>
            <a:stretch>
              <a:fillRect/>
            </a:stretch>
          </p:blipFill>
          <p:spPr>
            <a:xfrm>
              <a:off x="8739457" y="1419384"/>
              <a:ext cx="654627" cy="609600"/>
            </a:xfrm>
            <a:prstGeom prst="rect">
              <a:avLst/>
            </a:prstGeom>
          </p:spPr>
        </p:pic>
        <p:sp>
          <p:nvSpPr>
            <p:cNvPr id="21" name="Equal 20"/>
            <p:cNvSpPr/>
            <p:nvPr/>
          </p:nvSpPr>
          <p:spPr>
            <a:xfrm>
              <a:off x="9606455" y="1524000"/>
              <a:ext cx="588579" cy="42041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10300138" y="1292772"/>
              <a:ext cx="1650124" cy="954107"/>
            </a:xfrm>
            <a:prstGeom prst="rect">
              <a:avLst/>
            </a:prstGeom>
            <a:noFill/>
          </p:spPr>
          <p:txBody>
            <a:bodyPr wrap="square" rtlCol="0">
              <a:spAutoFit/>
            </a:bodyPr>
            <a:lstStyle/>
            <a:p>
              <a:r>
                <a:rPr lang="en-US" sz="2800" dirty="0" smtClean="0"/>
                <a:t>3 million people</a:t>
              </a:r>
              <a:endParaRPr lang="en-US" sz="2800" dirty="0"/>
            </a:p>
          </p:txBody>
        </p:sp>
      </p:grpSp>
      <p:sp>
        <p:nvSpPr>
          <p:cNvPr id="24" name="TextBox 23"/>
          <p:cNvSpPr txBox="1"/>
          <p:nvPr/>
        </p:nvSpPr>
        <p:spPr>
          <a:xfrm>
            <a:off x="462028" y="1849028"/>
            <a:ext cx="8109216" cy="523220"/>
          </a:xfrm>
          <a:prstGeom prst="rect">
            <a:avLst/>
          </a:prstGeom>
          <a:noFill/>
        </p:spPr>
        <p:txBody>
          <a:bodyPr wrap="square" rtlCol="0">
            <a:spAutoFit/>
          </a:bodyPr>
          <a:lstStyle/>
          <a:p>
            <a:r>
              <a:rPr lang="en-US" sz="2800" dirty="0" smtClean="0"/>
              <a:t>Individuals with a substance use disorder (20.8m)</a:t>
            </a:r>
            <a:endParaRPr lang="en-US" sz="2800" dirty="0"/>
          </a:p>
        </p:txBody>
      </p:sp>
      <p:grpSp>
        <p:nvGrpSpPr>
          <p:cNvPr id="2" name="Group 1"/>
          <p:cNvGrpSpPr/>
          <p:nvPr/>
        </p:nvGrpSpPr>
        <p:grpSpPr>
          <a:xfrm>
            <a:off x="661531" y="2447664"/>
            <a:ext cx="4316030" cy="609600"/>
            <a:chOff x="500761" y="2376551"/>
            <a:chExt cx="4316030" cy="609600"/>
          </a:xfrm>
        </p:grpSpPr>
        <p:pic>
          <p:nvPicPr>
            <p:cNvPr id="25" name="Picture 24"/>
            <p:cNvPicPr>
              <a:picLocks noChangeAspect="1"/>
            </p:cNvPicPr>
            <p:nvPr/>
          </p:nvPicPr>
          <p:blipFill>
            <a:blip r:embed="rId3">
              <a:duotone>
                <a:schemeClr val="bg2">
                  <a:shade val="45000"/>
                  <a:satMod val="135000"/>
                </a:schemeClr>
                <a:prstClr val="white"/>
              </a:duotone>
            </a:blip>
            <a:stretch>
              <a:fillRect/>
            </a:stretch>
          </p:blipFill>
          <p:spPr>
            <a:xfrm>
              <a:off x="1121727" y="2376551"/>
              <a:ext cx="654627" cy="609600"/>
            </a:xfrm>
            <a:prstGeom prst="rect">
              <a:avLst/>
            </a:prstGeom>
          </p:spPr>
        </p:pic>
        <p:pic>
          <p:nvPicPr>
            <p:cNvPr id="26" name="Picture 25"/>
            <p:cNvPicPr>
              <a:picLocks noChangeAspect="1"/>
            </p:cNvPicPr>
            <p:nvPr/>
          </p:nvPicPr>
          <p:blipFill>
            <a:blip r:embed="rId3">
              <a:duotone>
                <a:schemeClr val="bg2">
                  <a:shade val="45000"/>
                  <a:satMod val="135000"/>
                </a:schemeClr>
                <a:prstClr val="white"/>
              </a:duotone>
            </a:blip>
            <a:stretch>
              <a:fillRect/>
            </a:stretch>
          </p:blipFill>
          <p:spPr>
            <a:xfrm>
              <a:off x="1776354" y="2376551"/>
              <a:ext cx="654627" cy="609600"/>
            </a:xfrm>
            <a:prstGeom prst="rect">
              <a:avLst/>
            </a:prstGeom>
          </p:spPr>
        </p:pic>
        <p:pic>
          <p:nvPicPr>
            <p:cNvPr id="27" name="Picture 26"/>
            <p:cNvPicPr>
              <a:picLocks noChangeAspect="1"/>
            </p:cNvPicPr>
            <p:nvPr/>
          </p:nvPicPr>
          <p:blipFill>
            <a:blip r:embed="rId3">
              <a:duotone>
                <a:schemeClr val="bg2">
                  <a:shade val="45000"/>
                  <a:satMod val="135000"/>
                </a:schemeClr>
                <a:prstClr val="white"/>
              </a:duotone>
            </a:blip>
            <a:stretch>
              <a:fillRect/>
            </a:stretch>
          </p:blipFill>
          <p:spPr>
            <a:xfrm>
              <a:off x="2349168" y="2376551"/>
              <a:ext cx="654627" cy="609600"/>
            </a:xfrm>
            <a:prstGeom prst="rect">
              <a:avLst/>
            </a:prstGeom>
          </p:spPr>
        </p:pic>
        <p:pic>
          <p:nvPicPr>
            <p:cNvPr id="28" name="Picture 27"/>
            <p:cNvPicPr>
              <a:picLocks noChangeAspect="1"/>
            </p:cNvPicPr>
            <p:nvPr/>
          </p:nvPicPr>
          <p:blipFill>
            <a:blip r:embed="rId3">
              <a:duotone>
                <a:schemeClr val="bg2">
                  <a:shade val="45000"/>
                  <a:satMod val="135000"/>
                </a:schemeClr>
                <a:prstClr val="white"/>
              </a:duotone>
            </a:blip>
            <a:stretch>
              <a:fillRect/>
            </a:stretch>
          </p:blipFill>
          <p:spPr>
            <a:xfrm>
              <a:off x="3003795" y="2376551"/>
              <a:ext cx="654627" cy="609600"/>
            </a:xfrm>
            <a:prstGeom prst="rect">
              <a:avLst/>
            </a:prstGeom>
          </p:spPr>
        </p:pic>
        <p:pic>
          <p:nvPicPr>
            <p:cNvPr id="29" name="Picture 28"/>
            <p:cNvPicPr>
              <a:picLocks noChangeAspect="1"/>
            </p:cNvPicPr>
            <p:nvPr/>
          </p:nvPicPr>
          <p:blipFill>
            <a:blip r:embed="rId3">
              <a:duotone>
                <a:schemeClr val="bg2">
                  <a:shade val="45000"/>
                  <a:satMod val="135000"/>
                </a:schemeClr>
                <a:prstClr val="white"/>
              </a:duotone>
            </a:blip>
            <a:stretch>
              <a:fillRect/>
            </a:stretch>
          </p:blipFill>
          <p:spPr>
            <a:xfrm>
              <a:off x="3576609" y="2376551"/>
              <a:ext cx="654627" cy="609600"/>
            </a:xfrm>
            <a:prstGeom prst="rect">
              <a:avLst/>
            </a:prstGeom>
          </p:spPr>
        </p:pic>
        <p:pic>
          <p:nvPicPr>
            <p:cNvPr id="30" name="Picture 29"/>
            <p:cNvPicPr>
              <a:picLocks noChangeAspect="1"/>
            </p:cNvPicPr>
            <p:nvPr/>
          </p:nvPicPr>
          <p:blipFill>
            <a:blip r:embed="rId3">
              <a:duotone>
                <a:schemeClr val="bg2">
                  <a:shade val="45000"/>
                  <a:satMod val="135000"/>
                </a:schemeClr>
                <a:prstClr val="white"/>
              </a:duotone>
            </a:blip>
            <a:stretch>
              <a:fillRect/>
            </a:stretch>
          </p:blipFill>
          <p:spPr>
            <a:xfrm>
              <a:off x="4162164" y="2376551"/>
              <a:ext cx="654627" cy="609600"/>
            </a:xfrm>
            <a:prstGeom prst="rect">
              <a:avLst/>
            </a:prstGeom>
          </p:spPr>
        </p:pic>
        <p:pic>
          <p:nvPicPr>
            <p:cNvPr id="33" name="Picture 32"/>
            <p:cNvPicPr>
              <a:picLocks noChangeAspect="1"/>
            </p:cNvPicPr>
            <p:nvPr/>
          </p:nvPicPr>
          <p:blipFill>
            <a:blip r:embed="rId3">
              <a:duotone>
                <a:schemeClr val="bg2">
                  <a:shade val="45000"/>
                  <a:satMod val="135000"/>
                </a:schemeClr>
                <a:prstClr val="white"/>
              </a:duotone>
            </a:blip>
            <a:stretch>
              <a:fillRect/>
            </a:stretch>
          </p:blipFill>
          <p:spPr>
            <a:xfrm>
              <a:off x="500761" y="2376551"/>
              <a:ext cx="654627" cy="609600"/>
            </a:xfrm>
            <a:prstGeom prst="rect">
              <a:avLst/>
            </a:prstGeom>
          </p:spPr>
        </p:pic>
      </p:grpSp>
      <p:sp>
        <p:nvSpPr>
          <p:cNvPr id="35" name="TextBox 34"/>
          <p:cNvSpPr txBox="1"/>
          <p:nvPr/>
        </p:nvSpPr>
        <p:spPr>
          <a:xfrm>
            <a:off x="408786" y="3154708"/>
            <a:ext cx="5143062" cy="523220"/>
          </a:xfrm>
          <a:prstGeom prst="rect">
            <a:avLst/>
          </a:prstGeom>
          <a:noFill/>
        </p:spPr>
        <p:txBody>
          <a:bodyPr wrap="square" rtlCol="0">
            <a:spAutoFit/>
          </a:bodyPr>
          <a:lstStyle/>
          <a:p>
            <a:r>
              <a:rPr lang="en-US" sz="2800" dirty="0" smtClean="0"/>
              <a:t>Current users of alcohol (138.3m)</a:t>
            </a:r>
            <a:endParaRPr lang="en-US" sz="2800" dirty="0"/>
          </a:p>
        </p:txBody>
      </p:sp>
      <p:grpSp>
        <p:nvGrpSpPr>
          <p:cNvPr id="64" name="Group 63"/>
          <p:cNvGrpSpPr/>
          <p:nvPr/>
        </p:nvGrpSpPr>
        <p:grpSpPr>
          <a:xfrm>
            <a:off x="529436" y="3828616"/>
            <a:ext cx="4025005" cy="438524"/>
            <a:chOff x="489242" y="3301138"/>
            <a:chExt cx="5595239" cy="609600"/>
          </a:xfrm>
        </p:grpSpPr>
        <p:pic>
          <p:nvPicPr>
            <p:cNvPr id="36" name="Picture 35"/>
            <p:cNvPicPr>
              <a:picLocks noChangeAspect="1"/>
            </p:cNvPicPr>
            <p:nvPr/>
          </p:nvPicPr>
          <p:blipFill>
            <a:blip r:embed="rId3">
              <a:duotone>
                <a:schemeClr val="accent6">
                  <a:shade val="45000"/>
                  <a:satMod val="135000"/>
                </a:schemeClr>
                <a:prstClr val="white"/>
              </a:duotone>
            </a:blip>
            <a:stretch>
              <a:fillRect/>
            </a:stretch>
          </p:blipFill>
          <p:spPr>
            <a:xfrm>
              <a:off x="1110208" y="3301138"/>
              <a:ext cx="654627" cy="609600"/>
            </a:xfrm>
            <a:prstGeom prst="rect">
              <a:avLst/>
            </a:prstGeom>
          </p:spPr>
        </p:pic>
        <p:pic>
          <p:nvPicPr>
            <p:cNvPr id="37" name="Picture 36"/>
            <p:cNvPicPr>
              <a:picLocks noChangeAspect="1"/>
            </p:cNvPicPr>
            <p:nvPr/>
          </p:nvPicPr>
          <p:blipFill>
            <a:blip r:embed="rId3">
              <a:duotone>
                <a:schemeClr val="accent6">
                  <a:shade val="45000"/>
                  <a:satMod val="135000"/>
                </a:schemeClr>
                <a:prstClr val="white"/>
              </a:duotone>
            </a:blip>
            <a:stretch>
              <a:fillRect/>
            </a:stretch>
          </p:blipFill>
          <p:spPr>
            <a:xfrm>
              <a:off x="1764835" y="3301138"/>
              <a:ext cx="654627" cy="609600"/>
            </a:xfrm>
            <a:prstGeom prst="rect">
              <a:avLst/>
            </a:prstGeom>
          </p:spPr>
        </p:pic>
        <p:pic>
          <p:nvPicPr>
            <p:cNvPr id="38" name="Picture 37"/>
            <p:cNvPicPr>
              <a:picLocks noChangeAspect="1"/>
            </p:cNvPicPr>
            <p:nvPr/>
          </p:nvPicPr>
          <p:blipFill>
            <a:blip r:embed="rId3">
              <a:duotone>
                <a:schemeClr val="accent6">
                  <a:shade val="45000"/>
                  <a:satMod val="135000"/>
                </a:schemeClr>
                <a:prstClr val="white"/>
              </a:duotone>
            </a:blip>
            <a:stretch>
              <a:fillRect/>
            </a:stretch>
          </p:blipFill>
          <p:spPr>
            <a:xfrm>
              <a:off x="2337649" y="3301138"/>
              <a:ext cx="654627" cy="609600"/>
            </a:xfrm>
            <a:prstGeom prst="rect">
              <a:avLst/>
            </a:prstGeom>
          </p:spPr>
        </p:pic>
        <p:pic>
          <p:nvPicPr>
            <p:cNvPr id="39" name="Picture 38"/>
            <p:cNvPicPr>
              <a:picLocks noChangeAspect="1"/>
            </p:cNvPicPr>
            <p:nvPr/>
          </p:nvPicPr>
          <p:blipFill>
            <a:blip r:embed="rId3">
              <a:duotone>
                <a:schemeClr val="accent6">
                  <a:shade val="45000"/>
                  <a:satMod val="135000"/>
                </a:schemeClr>
                <a:prstClr val="white"/>
              </a:duotone>
            </a:blip>
            <a:stretch>
              <a:fillRect/>
            </a:stretch>
          </p:blipFill>
          <p:spPr>
            <a:xfrm>
              <a:off x="2992276" y="3301138"/>
              <a:ext cx="654627" cy="609600"/>
            </a:xfrm>
            <a:prstGeom prst="rect">
              <a:avLst/>
            </a:prstGeom>
          </p:spPr>
        </p:pic>
        <p:pic>
          <p:nvPicPr>
            <p:cNvPr id="40" name="Picture 39"/>
            <p:cNvPicPr>
              <a:picLocks noChangeAspect="1"/>
            </p:cNvPicPr>
            <p:nvPr/>
          </p:nvPicPr>
          <p:blipFill>
            <a:blip r:embed="rId3">
              <a:duotone>
                <a:schemeClr val="accent6">
                  <a:shade val="45000"/>
                  <a:satMod val="135000"/>
                </a:schemeClr>
                <a:prstClr val="white"/>
              </a:duotone>
            </a:blip>
            <a:stretch>
              <a:fillRect/>
            </a:stretch>
          </p:blipFill>
          <p:spPr>
            <a:xfrm>
              <a:off x="3565090" y="3301138"/>
              <a:ext cx="654627" cy="609600"/>
            </a:xfrm>
            <a:prstGeom prst="rect">
              <a:avLst/>
            </a:prstGeom>
          </p:spPr>
        </p:pic>
        <p:pic>
          <p:nvPicPr>
            <p:cNvPr id="41" name="Picture 40"/>
            <p:cNvPicPr>
              <a:picLocks noChangeAspect="1"/>
            </p:cNvPicPr>
            <p:nvPr/>
          </p:nvPicPr>
          <p:blipFill>
            <a:blip r:embed="rId3">
              <a:duotone>
                <a:schemeClr val="accent6">
                  <a:shade val="45000"/>
                  <a:satMod val="135000"/>
                </a:schemeClr>
                <a:prstClr val="white"/>
              </a:duotone>
            </a:blip>
            <a:stretch>
              <a:fillRect/>
            </a:stretch>
          </p:blipFill>
          <p:spPr>
            <a:xfrm>
              <a:off x="4150645" y="3301138"/>
              <a:ext cx="654627" cy="609600"/>
            </a:xfrm>
            <a:prstGeom prst="rect">
              <a:avLst/>
            </a:prstGeom>
          </p:spPr>
        </p:pic>
        <p:pic>
          <p:nvPicPr>
            <p:cNvPr id="42" name="Picture 41"/>
            <p:cNvPicPr>
              <a:picLocks noChangeAspect="1"/>
            </p:cNvPicPr>
            <p:nvPr/>
          </p:nvPicPr>
          <p:blipFill>
            <a:blip r:embed="rId3">
              <a:duotone>
                <a:schemeClr val="accent6">
                  <a:shade val="45000"/>
                  <a:satMod val="135000"/>
                </a:schemeClr>
                <a:prstClr val="white"/>
              </a:duotone>
            </a:blip>
            <a:stretch>
              <a:fillRect/>
            </a:stretch>
          </p:blipFill>
          <p:spPr>
            <a:xfrm>
              <a:off x="4793753" y="3301138"/>
              <a:ext cx="654627" cy="609600"/>
            </a:xfrm>
            <a:prstGeom prst="rect">
              <a:avLst/>
            </a:prstGeom>
          </p:spPr>
        </p:pic>
        <p:pic>
          <p:nvPicPr>
            <p:cNvPr id="43" name="Picture 42"/>
            <p:cNvPicPr>
              <a:picLocks noChangeAspect="1"/>
            </p:cNvPicPr>
            <p:nvPr/>
          </p:nvPicPr>
          <p:blipFill>
            <a:blip r:embed="rId3">
              <a:duotone>
                <a:schemeClr val="accent6">
                  <a:shade val="45000"/>
                  <a:satMod val="135000"/>
                </a:schemeClr>
                <a:prstClr val="white"/>
              </a:duotone>
            </a:blip>
            <a:stretch>
              <a:fillRect/>
            </a:stretch>
          </p:blipFill>
          <p:spPr>
            <a:xfrm>
              <a:off x="5429854" y="3301138"/>
              <a:ext cx="654627" cy="609600"/>
            </a:xfrm>
            <a:prstGeom prst="rect">
              <a:avLst/>
            </a:prstGeom>
          </p:spPr>
        </p:pic>
        <p:pic>
          <p:nvPicPr>
            <p:cNvPr id="44" name="Picture 43"/>
            <p:cNvPicPr>
              <a:picLocks noChangeAspect="1"/>
            </p:cNvPicPr>
            <p:nvPr/>
          </p:nvPicPr>
          <p:blipFill>
            <a:blip r:embed="rId3">
              <a:duotone>
                <a:schemeClr val="accent6">
                  <a:shade val="45000"/>
                  <a:satMod val="135000"/>
                </a:schemeClr>
                <a:prstClr val="white"/>
              </a:duotone>
            </a:blip>
            <a:stretch>
              <a:fillRect/>
            </a:stretch>
          </p:blipFill>
          <p:spPr>
            <a:xfrm>
              <a:off x="489242" y="3301138"/>
              <a:ext cx="654627" cy="609600"/>
            </a:xfrm>
            <a:prstGeom prst="rect">
              <a:avLst/>
            </a:prstGeom>
          </p:spPr>
        </p:pic>
      </p:grpSp>
      <p:grpSp>
        <p:nvGrpSpPr>
          <p:cNvPr id="125" name="Group 124"/>
          <p:cNvGrpSpPr/>
          <p:nvPr/>
        </p:nvGrpSpPr>
        <p:grpSpPr>
          <a:xfrm>
            <a:off x="4503505" y="3828616"/>
            <a:ext cx="4025005" cy="438524"/>
            <a:chOff x="489242" y="3301138"/>
            <a:chExt cx="5595239" cy="609600"/>
          </a:xfrm>
        </p:grpSpPr>
        <p:pic>
          <p:nvPicPr>
            <p:cNvPr id="126" name="Picture 125"/>
            <p:cNvPicPr>
              <a:picLocks noChangeAspect="1"/>
            </p:cNvPicPr>
            <p:nvPr/>
          </p:nvPicPr>
          <p:blipFill>
            <a:blip r:embed="rId3">
              <a:duotone>
                <a:schemeClr val="accent6">
                  <a:shade val="45000"/>
                  <a:satMod val="135000"/>
                </a:schemeClr>
                <a:prstClr val="white"/>
              </a:duotone>
            </a:blip>
            <a:stretch>
              <a:fillRect/>
            </a:stretch>
          </p:blipFill>
          <p:spPr>
            <a:xfrm>
              <a:off x="1110208" y="3301138"/>
              <a:ext cx="654627" cy="609600"/>
            </a:xfrm>
            <a:prstGeom prst="rect">
              <a:avLst/>
            </a:prstGeom>
          </p:spPr>
        </p:pic>
        <p:pic>
          <p:nvPicPr>
            <p:cNvPr id="127" name="Picture 126"/>
            <p:cNvPicPr>
              <a:picLocks noChangeAspect="1"/>
            </p:cNvPicPr>
            <p:nvPr/>
          </p:nvPicPr>
          <p:blipFill>
            <a:blip r:embed="rId3">
              <a:duotone>
                <a:schemeClr val="accent6">
                  <a:shade val="45000"/>
                  <a:satMod val="135000"/>
                </a:schemeClr>
                <a:prstClr val="white"/>
              </a:duotone>
            </a:blip>
            <a:stretch>
              <a:fillRect/>
            </a:stretch>
          </p:blipFill>
          <p:spPr>
            <a:xfrm>
              <a:off x="1764835" y="3301138"/>
              <a:ext cx="654627" cy="609600"/>
            </a:xfrm>
            <a:prstGeom prst="rect">
              <a:avLst/>
            </a:prstGeom>
          </p:spPr>
        </p:pic>
        <p:pic>
          <p:nvPicPr>
            <p:cNvPr id="128" name="Picture 127"/>
            <p:cNvPicPr>
              <a:picLocks noChangeAspect="1"/>
            </p:cNvPicPr>
            <p:nvPr/>
          </p:nvPicPr>
          <p:blipFill>
            <a:blip r:embed="rId3">
              <a:duotone>
                <a:schemeClr val="accent6">
                  <a:shade val="45000"/>
                  <a:satMod val="135000"/>
                </a:schemeClr>
                <a:prstClr val="white"/>
              </a:duotone>
            </a:blip>
            <a:stretch>
              <a:fillRect/>
            </a:stretch>
          </p:blipFill>
          <p:spPr>
            <a:xfrm>
              <a:off x="2337649" y="3301138"/>
              <a:ext cx="654627" cy="609600"/>
            </a:xfrm>
            <a:prstGeom prst="rect">
              <a:avLst/>
            </a:prstGeom>
          </p:spPr>
        </p:pic>
        <p:pic>
          <p:nvPicPr>
            <p:cNvPr id="129" name="Picture 128"/>
            <p:cNvPicPr>
              <a:picLocks noChangeAspect="1"/>
            </p:cNvPicPr>
            <p:nvPr/>
          </p:nvPicPr>
          <p:blipFill>
            <a:blip r:embed="rId3">
              <a:duotone>
                <a:schemeClr val="accent6">
                  <a:shade val="45000"/>
                  <a:satMod val="135000"/>
                </a:schemeClr>
                <a:prstClr val="white"/>
              </a:duotone>
            </a:blip>
            <a:stretch>
              <a:fillRect/>
            </a:stretch>
          </p:blipFill>
          <p:spPr>
            <a:xfrm>
              <a:off x="2992276" y="3301138"/>
              <a:ext cx="654627" cy="609600"/>
            </a:xfrm>
            <a:prstGeom prst="rect">
              <a:avLst/>
            </a:prstGeom>
          </p:spPr>
        </p:pic>
        <p:pic>
          <p:nvPicPr>
            <p:cNvPr id="130" name="Picture 129"/>
            <p:cNvPicPr>
              <a:picLocks noChangeAspect="1"/>
            </p:cNvPicPr>
            <p:nvPr/>
          </p:nvPicPr>
          <p:blipFill>
            <a:blip r:embed="rId3">
              <a:duotone>
                <a:schemeClr val="accent6">
                  <a:shade val="45000"/>
                  <a:satMod val="135000"/>
                </a:schemeClr>
                <a:prstClr val="white"/>
              </a:duotone>
            </a:blip>
            <a:stretch>
              <a:fillRect/>
            </a:stretch>
          </p:blipFill>
          <p:spPr>
            <a:xfrm>
              <a:off x="3565090" y="3301138"/>
              <a:ext cx="654627" cy="609600"/>
            </a:xfrm>
            <a:prstGeom prst="rect">
              <a:avLst/>
            </a:prstGeom>
          </p:spPr>
        </p:pic>
        <p:pic>
          <p:nvPicPr>
            <p:cNvPr id="131" name="Picture 130"/>
            <p:cNvPicPr>
              <a:picLocks noChangeAspect="1"/>
            </p:cNvPicPr>
            <p:nvPr/>
          </p:nvPicPr>
          <p:blipFill>
            <a:blip r:embed="rId3">
              <a:duotone>
                <a:schemeClr val="accent6">
                  <a:shade val="45000"/>
                  <a:satMod val="135000"/>
                </a:schemeClr>
                <a:prstClr val="white"/>
              </a:duotone>
            </a:blip>
            <a:stretch>
              <a:fillRect/>
            </a:stretch>
          </p:blipFill>
          <p:spPr>
            <a:xfrm>
              <a:off x="4150645" y="3301138"/>
              <a:ext cx="654627" cy="609600"/>
            </a:xfrm>
            <a:prstGeom prst="rect">
              <a:avLst/>
            </a:prstGeom>
          </p:spPr>
        </p:pic>
        <p:pic>
          <p:nvPicPr>
            <p:cNvPr id="132" name="Picture 131"/>
            <p:cNvPicPr>
              <a:picLocks noChangeAspect="1"/>
            </p:cNvPicPr>
            <p:nvPr/>
          </p:nvPicPr>
          <p:blipFill>
            <a:blip r:embed="rId3">
              <a:duotone>
                <a:schemeClr val="accent6">
                  <a:shade val="45000"/>
                  <a:satMod val="135000"/>
                </a:schemeClr>
                <a:prstClr val="white"/>
              </a:duotone>
            </a:blip>
            <a:stretch>
              <a:fillRect/>
            </a:stretch>
          </p:blipFill>
          <p:spPr>
            <a:xfrm>
              <a:off x="4793753" y="3301138"/>
              <a:ext cx="654627" cy="609600"/>
            </a:xfrm>
            <a:prstGeom prst="rect">
              <a:avLst/>
            </a:prstGeom>
          </p:spPr>
        </p:pic>
        <p:pic>
          <p:nvPicPr>
            <p:cNvPr id="133" name="Picture 132"/>
            <p:cNvPicPr>
              <a:picLocks noChangeAspect="1"/>
            </p:cNvPicPr>
            <p:nvPr/>
          </p:nvPicPr>
          <p:blipFill>
            <a:blip r:embed="rId3">
              <a:duotone>
                <a:schemeClr val="accent6">
                  <a:shade val="45000"/>
                  <a:satMod val="135000"/>
                </a:schemeClr>
                <a:prstClr val="white"/>
              </a:duotone>
            </a:blip>
            <a:stretch>
              <a:fillRect/>
            </a:stretch>
          </p:blipFill>
          <p:spPr>
            <a:xfrm>
              <a:off x="5429854" y="3301138"/>
              <a:ext cx="654627" cy="609600"/>
            </a:xfrm>
            <a:prstGeom prst="rect">
              <a:avLst/>
            </a:prstGeom>
          </p:spPr>
        </p:pic>
        <p:pic>
          <p:nvPicPr>
            <p:cNvPr id="134" name="Picture 133"/>
            <p:cNvPicPr>
              <a:picLocks noChangeAspect="1"/>
            </p:cNvPicPr>
            <p:nvPr/>
          </p:nvPicPr>
          <p:blipFill>
            <a:blip r:embed="rId3">
              <a:duotone>
                <a:schemeClr val="accent6">
                  <a:shade val="45000"/>
                  <a:satMod val="135000"/>
                </a:schemeClr>
                <a:prstClr val="white"/>
              </a:duotone>
            </a:blip>
            <a:stretch>
              <a:fillRect/>
            </a:stretch>
          </p:blipFill>
          <p:spPr>
            <a:xfrm>
              <a:off x="489242" y="3301138"/>
              <a:ext cx="654627" cy="609600"/>
            </a:xfrm>
            <a:prstGeom prst="rect">
              <a:avLst/>
            </a:prstGeom>
          </p:spPr>
        </p:pic>
      </p:grpSp>
      <p:grpSp>
        <p:nvGrpSpPr>
          <p:cNvPr id="6" name="Group 5"/>
          <p:cNvGrpSpPr/>
          <p:nvPr/>
        </p:nvGrpSpPr>
        <p:grpSpPr>
          <a:xfrm>
            <a:off x="8567056" y="4267140"/>
            <a:ext cx="3107391" cy="438524"/>
            <a:chOff x="8526862" y="3971158"/>
            <a:chExt cx="3107391" cy="438524"/>
          </a:xfrm>
        </p:grpSpPr>
        <p:pic>
          <p:nvPicPr>
            <p:cNvPr id="137" name="Picture 136"/>
            <p:cNvPicPr>
              <a:picLocks noChangeAspect="1"/>
            </p:cNvPicPr>
            <p:nvPr/>
          </p:nvPicPr>
          <p:blipFill>
            <a:blip r:embed="rId3">
              <a:duotone>
                <a:schemeClr val="accent6">
                  <a:shade val="45000"/>
                  <a:satMod val="135000"/>
                </a:schemeClr>
                <a:prstClr val="white"/>
              </a:duotone>
            </a:blip>
            <a:stretch>
              <a:fillRect/>
            </a:stretch>
          </p:blipFill>
          <p:spPr>
            <a:xfrm>
              <a:off x="8526862" y="3971158"/>
              <a:ext cx="470914" cy="438524"/>
            </a:xfrm>
            <a:prstGeom prst="rect">
              <a:avLst/>
            </a:prstGeom>
          </p:spPr>
        </p:pic>
        <p:pic>
          <p:nvPicPr>
            <p:cNvPr id="138" name="Picture 137"/>
            <p:cNvPicPr>
              <a:picLocks noChangeAspect="1"/>
            </p:cNvPicPr>
            <p:nvPr/>
          </p:nvPicPr>
          <p:blipFill>
            <a:blip r:embed="rId3">
              <a:duotone>
                <a:schemeClr val="accent6">
                  <a:shade val="45000"/>
                  <a:satMod val="135000"/>
                </a:schemeClr>
                <a:prstClr val="white"/>
              </a:duotone>
            </a:blip>
            <a:stretch>
              <a:fillRect/>
            </a:stretch>
          </p:blipFill>
          <p:spPr>
            <a:xfrm>
              <a:off x="8938923" y="3971158"/>
              <a:ext cx="470914" cy="438524"/>
            </a:xfrm>
            <a:prstGeom prst="rect">
              <a:avLst/>
            </a:prstGeom>
          </p:spPr>
        </p:pic>
        <p:pic>
          <p:nvPicPr>
            <p:cNvPr id="139" name="Picture 138"/>
            <p:cNvPicPr>
              <a:picLocks noChangeAspect="1"/>
            </p:cNvPicPr>
            <p:nvPr/>
          </p:nvPicPr>
          <p:blipFill>
            <a:blip r:embed="rId3">
              <a:duotone>
                <a:schemeClr val="accent6">
                  <a:shade val="45000"/>
                  <a:satMod val="135000"/>
                </a:schemeClr>
                <a:prstClr val="white"/>
              </a:duotone>
            </a:blip>
            <a:stretch>
              <a:fillRect/>
            </a:stretch>
          </p:blipFill>
          <p:spPr>
            <a:xfrm>
              <a:off x="9409837" y="3971158"/>
              <a:ext cx="470914" cy="438524"/>
            </a:xfrm>
            <a:prstGeom prst="rect">
              <a:avLst/>
            </a:prstGeom>
          </p:spPr>
        </p:pic>
        <p:pic>
          <p:nvPicPr>
            <p:cNvPr id="140" name="Picture 139"/>
            <p:cNvPicPr>
              <a:picLocks noChangeAspect="1"/>
            </p:cNvPicPr>
            <p:nvPr/>
          </p:nvPicPr>
          <p:blipFill>
            <a:blip r:embed="rId3">
              <a:duotone>
                <a:schemeClr val="accent6">
                  <a:shade val="45000"/>
                  <a:satMod val="135000"/>
                </a:schemeClr>
                <a:prstClr val="white"/>
              </a:duotone>
            </a:blip>
            <a:stretch>
              <a:fillRect/>
            </a:stretch>
          </p:blipFill>
          <p:spPr>
            <a:xfrm>
              <a:off x="9821898" y="3971158"/>
              <a:ext cx="470914" cy="438524"/>
            </a:xfrm>
            <a:prstGeom prst="rect">
              <a:avLst/>
            </a:prstGeom>
          </p:spPr>
        </p:pic>
        <p:pic>
          <p:nvPicPr>
            <p:cNvPr id="141" name="Picture 140"/>
            <p:cNvPicPr>
              <a:picLocks noChangeAspect="1"/>
            </p:cNvPicPr>
            <p:nvPr/>
          </p:nvPicPr>
          <p:blipFill>
            <a:blip r:embed="rId3">
              <a:duotone>
                <a:schemeClr val="accent6">
                  <a:shade val="45000"/>
                  <a:satMod val="135000"/>
                </a:schemeClr>
                <a:prstClr val="white"/>
              </a:duotone>
            </a:blip>
            <a:stretch>
              <a:fillRect/>
            </a:stretch>
          </p:blipFill>
          <p:spPr>
            <a:xfrm>
              <a:off x="10243124" y="3971158"/>
              <a:ext cx="470914" cy="438524"/>
            </a:xfrm>
            <a:prstGeom prst="rect">
              <a:avLst/>
            </a:prstGeom>
          </p:spPr>
        </p:pic>
        <p:pic>
          <p:nvPicPr>
            <p:cNvPr id="142" name="Picture 141"/>
            <p:cNvPicPr>
              <a:picLocks noChangeAspect="1"/>
            </p:cNvPicPr>
            <p:nvPr/>
          </p:nvPicPr>
          <p:blipFill>
            <a:blip r:embed="rId3">
              <a:duotone>
                <a:schemeClr val="accent6">
                  <a:shade val="45000"/>
                  <a:satMod val="135000"/>
                </a:schemeClr>
                <a:prstClr val="white"/>
              </a:duotone>
            </a:blip>
            <a:stretch>
              <a:fillRect/>
            </a:stretch>
          </p:blipFill>
          <p:spPr>
            <a:xfrm>
              <a:off x="10705752" y="3971158"/>
              <a:ext cx="470914" cy="438524"/>
            </a:xfrm>
            <a:prstGeom prst="rect">
              <a:avLst/>
            </a:prstGeom>
          </p:spPr>
        </p:pic>
        <p:pic>
          <p:nvPicPr>
            <p:cNvPr id="143" name="Picture 142"/>
            <p:cNvPicPr>
              <a:picLocks noChangeAspect="1"/>
            </p:cNvPicPr>
            <p:nvPr/>
          </p:nvPicPr>
          <p:blipFill>
            <a:blip r:embed="rId3">
              <a:duotone>
                <a:schemeClr val="accent6">
                  <a:shade val="45000"/>
                  <a:satMod val="135000"/>
                </a:schemeClr>
                <a:prstClr val="white"/>
              </a:duotone>
            </a:blip>
            <a:stretch>
              <a:fillRect/>
            </a:stretch>
          </p:blipFill>
          <p:spPr>
            <a:xfrm>
              <a:off x="11163339" y="3971158"/>
              <a:ext cx="470914" cy="438524"/>
            </a:xfrm>
            <a:prstGeom prst="rect">
              <a:avLst/>
            </a:prstGeom>
          </p:spPr>
        </p:pic>
      </p:grpSp>
      <p:grpSp>
        <p:nvGrpSpPr>
          <p:cNvPr id="4" name="Group 3"/>
          <p:cNvGrpSpPr/>
          <p:nvPr/>
        </p:nvGrpSpPr>
        <p:grpSpPr>
          <a:xfrm>
            <a:off x="8519536" y="3828616"/>
            <a:ext cx="917614" cy="438524"/>
            <a:chOff x="8479342" y="3532634"/>
            <a:chExt cx="917614" cy="438524"/>
          </a:xfrm>
        </p:grpSpPr>
        <p:pic>
          <p:nvPicPr>
            <p:cNvPr id="136" name="Picture 135"/>
            <p:cNvPicPr>
              <a:picLocks noChangeAspect="1"/>
            </p:cNvPicPr>
            <p:nvPr/>
          </p:nvPicPr>
          <p:blipFill>
            <a:blip r:embed="rId3">
              <a:duotone>
                <a:schemeClr val="accent6">
                  <a:shade val="45000"/>
                  <a:satMod val="135000"/>
                </a:schemeClr>
                <a:prstClr val="white"/>
              </a:duotone>
            </a:blip>
            <a:stretch>
              <a:fillRect/>
            </a:stretch>
          </p:blipFill>
          <p:spPr>
            <a:xfrm>
              <a:off x="8926042" y="3532634"/>
              <a:ext cx="470914" cy="438524"/>
            </a:xfrm>
            <a:prstGeom prst="rect">
              <a:avLst/>
            </a:prstGeom>
          </p:spPr>
        </p:pic>
        <p:pic>
          <p:nvPicPr>
            <p:cNvPr id="144" name="Picture 143"/>
            <p:cNvPicPr>
              <a:picLocks noChangeAspect="1"/>
            </p:cNvPicPr>
            <p:nvPr/>
          </p:nvPicPr>
          <p:blipFill>
            <a:blip r:embed="rId3">
              <a:duotone>
                <a:schemeClr val="accent6">
                  <a:shade val="45000"/>
                  <a:satMod val="135000"/>
                </a:schemeClr>
                <a:prstClr val="white"/>
              </a:duotone>
            </a:blip>
            <a:stretch>
              <a:fillRect/>
            </a:stretch>
          </p:blipFill>
          <p:spPr>
            <a:xfrm>
              <a:off x="8479342" y="3532634"/>
              <a:ext cx="470914" cy="438524"/>
            </a:xfrm>
            <a:prstGeom prst="rect">
              <a:avLst/>
            </a:prstGeom>
          </p:spPr>
        </p:pic>
      </p:grpSp>
      <p:grpSp>
        <p:nvGrpSpPr>
          <p:cNvPr id="145" name="Group 144"/>
          <p:cNvGrpSpPr/>
          <p:nvPr/>
        </p:nvGrpSpPr>
        <p:grpSpPr>
          <a:xfrm>
            <a:off x="517599" y="4267140"/>
            <a:ext cx="4025005" cy="438524"/>
            <a:chOff x="489242" y="3301138"/>
            <a:chExt cx="5595239" cy="609600"/>
          </a:xfrm>
        </p:grpSpPr>
        <p:pic>
          <p:nvPicPr>
            <p:cNvPr id="146" name="Picture 145"/>
            <p:cNvPicPr>
              <a:picLocks noChangeAspect="1"/>
            </p:cNvPicPr>
            <p:nvPr/>
          </p:nvPicPr>
          <p:blipFill>
            <a:blip r:embed="rId3">
              <a:duotone>
                <a:schemeClr val="accent6">
                  <a:shade val="45000"/>
                  <a:satMod val="135000"/>
                </a:schemeClr>
                <a:prstClr val="white"/>
              </a:duotone>
            </a:blip>
            <a:stretch>
              <a:fillRect/>
            </a:stretch>
          </p:blipFill>
          <p:spPr>
            <a:xfrm>
              <a:off x="1110208" y="3301138"/>
              <a:ext cx="654627" cy="609600"/>
            </a:xfrm>
            <a:prstGeom prst="rect">
              <a:avLst/>
            </a:prstGeom>
          </p:spPr>
        </p:pic>
        <p:pic>
          <p:nvPicPr>
            <p:cNvPr id="147" name="Picture 146"/>
            <p:cNvPicPr>
              <a:picLocks noChangeAspect="1"/>
            </p:cNvPicPr>
            <p:nvPr/>
          </p:nvPicPr>
          <p:blipFill>
            <a:blip r:embed="rId3">
              <a:duotone>
                <a:schemeClr val="accent6">
                  <a:shade val="45000"/>
                  <a:satMod val="135000"/>
                </a:schemeClr>
                <a:prstClr val="white"/>
              </a:duotone>
            </a:blip>
            <a:stretch>
              <a:fillRect/>
            </a:stretch>
          </p:blipFill>
          <p:spPr>
            <a:xfrm>
              <a:off x="1764835" y="3301138"/>
              <a:ext cx="654627" cy="609600"/>
            </a:xfrm>
            <a:prstGeom prst="rect">
              <a:avLst/>
            </a:prstGeom>
          </p:spPr>
        </p:pic>
        <p:pic>
          <p:nvPicPr>
            <p:cNvPr id="148" name="Picture 147"/>
            <p:cNvPicPr>
              <a:picLocks noChangeAspect="1"/>
            </p:cNvPicPr>
            <p:nvPr/>
          </p:nvPicPr>
          <p:blipFill>
            <a:blip r:embed="rId3">
              <a:duotone>
                <a:schemeClr val="accent6">
                  <a:shade val="45000"/>
                  <a:satMod val="135000"/>
                </a:schemeClr>
                <a:prstClr val="white"/>
              </a:duotone>
            </a:blip>
            <a:stretch>
              <a:fillRect/>
            </a:stretch>
          </p:blipFill>
          <p:spPr>
            <a:xfrm>
              <a:off x="2337649" y="3301138"/>
              <a:ext cx="654627" cy="609600"/>
            </a:xfrm>
            <a:prstGeom prst="rect">
              <a:avLst/>
            </a:prstGeom>
          </p:spPr>
        </p:pic>
        <p:pic>
          <p:nvPicPr>
            <p:cNvPr id="149" name="Picture 148"/>
            <p:cNvPicPr>
              <a:picLocks noChangeAspect="1"/>
            </p:cNvPicPr>
            <p:nvPr/>
          </p:nvPicPr>
          <p:blipFill>
            <a:blip r:embed="rId3">
              <a:duotone>
                <a:schemeClr val="accent6">
                  <a:shade val="45000"/>
                  <a:satMod val="135000"/>
                </a:schemeClr>
                <a:prstClr val="white"/>
              </a:duotone>
            </a:blip>
            <a:stretch>
              <a:fillRect/>
            </a:stretch>
          </p:blipFill>
          <p:spPr>
            <a:xfrm>
              <a:off x="2992276" y="3301138"/>
              <a:ext cx="654627" cy="609600"/>
            </a:xfrm>
            <a:prstGeom prst="rect">
              <a:avLst/>
            </a:prstGeom>
          </p:spPr>
        </p:pic>
        <p:pic>
          <p:nvPicPr>
            <p:cNvPr id="150" name="Picture 149"/>
            <p:cNvPicPr>
              <a:picLocks noChangeAspect="1"/>
            </p:cNvPicPr>
            <p:nvPr/>
          </p:nvPicPr>
          <p:blipFill>
            <a:blip r:embed="rId3">
              <a:duotone>
                <a:schemeClr val="accent6">
                  <a:shade val="45000"/>
                  <a:satMod val="135000"/>
                </a:schemeClr>
                <a:prstClr val="white"/>
              </a:duotone>
            </a:blip>
            <a:stretch>
              <a:fillRect/>
            </a:stretch>
          </p:blipFill>
          <p:spPr>
            <a:xfrm>
              <a:off x="3565090" y="3301138"/>
              <a:ext cx="654627" cy="609600"/>
            </a:xfrm>
            <a:prstGeom prst="rect">
              <a:avLst/>
            </a:prstGeom>
          </p:spPr>
        </p:pic>
        <p:pic>
          <p:nvPicPr>
            <p:cNvPr id="151" name="Picture 150"/>
            <p:cNvPicPr>
              <a:picLocks noChangeAspect="1"/>
            </p:cNvPicPr>
            <p:nvPr/>
          </p:nvPicPr>
          <p:blipFill>
            <a:blip r:embed="rId3">
              <a:duotone>
                <a:schemeClr val="accent6">
                  <a:shade val="45000"/>
                  <a:satMod val="135000"/>
                </a:schemeClr>
                <a:prstClr val="white"/>
              </a:duotone>
            </a:blip>
            <a:stretch>
              <a:fillRect/>
            </a:stretch>
          </p:blipFill>
          <p:spPr>
            <a:xfrm>
              <a:off x="4150645" y="3301138"/>
              <a:ext cx="654627" cy="609600"/>
            </a:xfrm>
            <a:prstGeom prst="rect">
              <a:avLst/>
            </a:prstGeom>
          </p:spPr>
        </p:pic>
        <p:pic>
          <p:nvPicPr>
            <p:cNvPr id="152" name="Picture 151"/>
            <p:cNvPicPr>
              <a:picLocks noChangeAspect="1"/>
            </p:cNvPicPr>
            <p:nvPr/>
          </p:nvPicPr>
          <p:blipFill>
            <a:blip r:embed="rId3">
              <a:duotone>
                <a:schemeClr val="accent6">
                  <a:shade val="45000"/>
                  <a:satMod val="135000"/>
                </a:schemeClr>
                <a:prstClr val="white"/>
              </a:duotone>
            </a:blip>
            <a:stretch>
              <a:fillRect/>
            </a:stretch>
          </p:blipFill>
          <p:spPr>
            <a:xfrm>
              <a:off x="4793753" y="3301138"/>
              <a:ext cx="654627" cy="609600"/>
            </a:xfrm>
            <a:prstGeom prst="rect">
              <a:avLst/>
            </a:prstGeom>
          </p:spPr>
        </p:pic>
        <p:pic>
          <p:nvPicPr>
            <p:cNvPr id="153" name="Picture 152"/>
            <p:cNvPicPr>
              <a:picLocks noChangeAspect="1"/>
            </p:cNvPicPr>
            <p:nvPr/>
          </p:nvPicPr>
          <p:blipFill>
            <a:blip r:embed="rId3">
              <a:duotone>
                <a:schemeClr val="accent6">
                  <a:shade val="45000"/>
                  <a:satMod val="135000"/>
                </a:schemeClr>
                <a:prstClr val="white"/>
              </a:duotone>
            </a:blip>
            <a:stretch>
              <a:fillRect/>
            </a:stretch>
          </p:blipFill>
          <p:spPr>
            <a:xfrm>
              <a:off x="5429854" y="3301138"/>
              <a:ext cx="654627" cy="609600"/>
            </a:xfrm>
            <a:prstGeom prst="rect">
              <a:avLst/>
            </a:prstGeom>
          </p:spPr>
        </p:pic>
        <p:pic>
          <p:nvPicPr>
            <p:cNvPr id="154" name="Picture 153"/>
            <p:cNvPicPr>
              <a:picLocks noChangeAspect="1"/>
            </p:cNvPicPr>
            <p:nvPr/>
          </p:nvPicPr>
          <p:blipFill>
            <a:blip r:embed="rId3">
              <a:duotone>
                <a:schemeClr val="accent6">
                  <a:shade val="45000"/>
                  <a:satMod val="135000"/>
                </a:schemeClr>
                <a:prstClr val="white"/>
              </a:duotone>
            </a:blip>
            <a:stretch>
              <a:fillRect/>
            </a:stretch>
          </p:blipFill>
          <p:spPr>
            <a:xfrm>
              <a:off x="489242" y="3301138"/>
              <a:ext cx="654627" cy="609600"/>
            </a:xfrm>
            <a:prstGeom prst="rect">
              <a:avLst/>
            </a:prstGeom>
          </p:spPr>
        </p:pic>
      </p:grpSp>
      <p:grpSp>
        <p:nvGrpSpPr>
          <p:cNvPr id="155" name="Group 154"/>
          <p:cNvGrpSpPr/>
          <p:nvPr/>
        </p:nvGrpSpPr>
        <p:grpSpPr>
          <a:xfrm>
            <a:off x="4542604" y="4267140"/>
            <a:ext cx="4025005" cy="438524"/>
            <a:chOff x="489242" y="3301138"/>
            <a:chExt cx="5595239" cy="609600"/>
          </a:xfrm>
        </p:grpSpPr>
        <p:pic>
          <p:nvPicPr>
            <p:cNvPr id="156" name="Picture 155"/>
            <p:cNvPicPr>
              <a:picLocks noChangeAspect="1"/>
            </p:cNvPicPr>
            <p:nvPr/>
          </p:nvPicPr>
          <p:blipFill>
            <a:blip r:embed="rId3">
              <a:duotone>
                <a:schemeClr val="accent6">
                  <a:shade val="45000"/>
                  <a:satMod val="135000"/>
                </a:schemeClr>
                <a:prstClr val="white"/>
              </a:duotone>
            </a:blip>
            <a:stretch>
              <a:fillRect/>
            </a:stretch>
          </p:blipFill>
          <p:spPr>
            <a:xfrm>
              <a:off x="1110208" y="3301138"/>
              <a:ext cx="654627" cy="609600"/>
            </a:xfrm>
            <a:prstGeom prst="rect">
              <a:avLst/>
            </a:prstGeom>
          </p:spPr>
        </p:pic>
        <p:pic>
          <p:nvPicPr>
            <p:cNvPr id="157" name="Picture 156"/>
            <p:cNvPicPr>
              <a:picLocks noChangeAspect="1"/>
            </p:cNvPicPr>
            <p:nvPr/>
          </p:nvPicPr>
          <p:blipFill>
            <a:blip r:embed="rId3">
              <a:duotone>
                <a:schemeClr val="accent6">
                  <a:shade val="45000"/>
                  <a:satMod val="135000"/>
                </a:schemeClr>
                <a:prstClr val="white"/>
              </a:duotone>
            </a:blip>
            <a:stretch>
              <a:fillRect/>
            </a:stretch>
          </p:blipFill>
          <p:spPr>
            <a:xfrm>
              <a:off x="1764835" y="3301138"/>
              <a:ext cx="654627" cy="609600"/>
            </a:xfrm>
            <a:prstGeom prst="rect">
              <a:avLst/>
            </a:prstGeom>
          </p:spPr>
        </p:pic>
        <p:pic>
          <p:nvPicPr>
            <p:cNvPr id="158" name="Picture 157"/>
            <p:cNvPicPr>
              <a:picLocks noChangeAspect="1"/>
            </p:cNvPicPr>
            <p:nvPr/>
          </p:nvPicPr>
          <p:blipFill>
            <a:blip r:embed="rId3">
              <a:duotone>
                <a:schemeClr val="accent6">
                  <a:shade val="45000"/>
                  <a:satMod val="135000"/>
                </a:schemeClr>
                <a:prstClr val="white"/>
              </a:duotone>
            </a:blip>
            <a:stretch>
              <a:fillRect/>
            </a:stretch>
          </p:blipFill>
          <p:spPr>
            <a:xfrm>
              <a:off x="2337649" y="3301138"/>
              <a:ext cx="654627" cy="609600"/>
            </a:xfrm>
            <a:prstGeom prst="rect">
              <a:avLst/>
            </a:prstGeom>
          </p:spPr>
        </p:pic>
        <p:pic>
          <p:nvPicPr>
            <p:cNvPr id="159" name="Picture 158"/>
            <p:cNvPicPr>
              <a:picLocks noChangeAspect="1"/>
            </p:cNvPicPr>
            <p:nvPr/>
          </p:nvPicPr>
          <p:blipFill>
            <a:blip r:embed="rId3">
              <a:duotone>
                <a:schemeClr val="accent6">
                  <a:shade val="45000"/>
                  <a:satMod val="135000"/>
                </a:schemeClr>
                <a:prstClr val="white"/>
              </a:duotone>
            </a:blip>
            <a:stretch>
              <a:fillRect/>
            </a:stretch>
          </p:blipFill>
          <p:spPr>
            <a:xfrm>
              <a:off x="2992276" y="3301138"/>
              <a:ext cx="654627" cy="609600"/>
            </a:xfrm>
            <a:prstGeom prst="rect">
              <a:avLst/>
            </a:prstGeom>
          </p:spPr>
        </p:pic>
        <p:pic>
          <p:nvPicPr>
            <p:cNvPr id="160" name="Picture 159"/>
            <p:cNvPicPr>
              <a:picLocks noChangeAspect="1"/>
            </p:cNvPicPr>
            <p:nvPr/>
          </p:nvPicPr>
          <p:blipFill>
            <a:blip r:embed="rId3">
              <a:duotone>
                <a:schemeClr val="accent6">
                  <a:shade val="45000"/>
                  <a:satMod val="135000"/>
                </a:schemeClr>
                <a:prstClr val="white"/>
              </a:duotone>
            </a:blip>
            <a:stretch>
              <a:fillRect/>
            </a:stretch>
          </p:blipFill>
          <p:spPr>
            <a:xfrm>
              <a:off x="3565090" y="3301138"/>
              <a:ext cx="654627" cy="609600"/>
            </a:xfrm>
            <a:prstGeom prst="rect">
              <a:avLst/>
            </a:prstGeom>
          </p:spPr>
        </p:pic>
        <p:pic>
          <p:nvPicPr>
            <p:cNvPr id="161" name="Picture 160"/>
            <p:cNvPicPr>
              <a:picLocks noChangeAspect="1"/>
            </p:cNvPicPr>
            <p:nvPr/>
          </p:nvPicPr>
          <p:blipFill>
            <a:blip r:embed="rId3">
              <a:duotone>
                <a:schemeClr val="accent6">
                  <a:shade val="45000"/>
                  <a:satMod val="135000"/>
                </a:schemeClr>
                <a:prstClr val="white"/>
              </a:duotone>
            </a:blip>
            <a:stretch>
              <a:fillRect/>
            </a:stretch>
          </p:blipFill>
          <p:spPr>
            <a:xfrm>
              <a:off x="4150645" y="3301138"/>
              <a:ext cx="654627" cy="609600"/>
            </a:xfrm>
            <a:prstGeom prst="rect">
              <a:avLst/>
            </a:prstGeom>
          </p:spPr>
        </p:pic>
        <p:pic>
          <p:nvPicPr>
            <p:cNvPr id="162" name="Picture 161"/>
            <p:cNvPicPr>
              <a:picLocks noChangeAspect="1"/>
            </p:cNvPicPr>
            <p:nvPr/>
          </p:nvPicPr>
          <p:blipFill>
            <a:blip r:embed="rId3">
              <a:duotone>
                <a:schemeClr val="accent6">
                  <a:shade val="45000"/>
                  <a:satMod val="135000"/>
                </a:schemeClr>
                <a:prstClr val="white"/>
              </a:duotone>
            </a:blip>
            <a:stretch>
              <a:fillRect/>
            </a:stretch>
          </p:blipFill>
          <p:spPr>
            <a:xfrm>
              <a:off x="4793753" y="3301138"/>
              <a:ext cx="654627" cy="609600"/>
            </a:xfrm>
            <a:prstGeom prst="rect">
              <a:avLst/>
            </a:prstGeom>
          </p:spPr>
        </p:pic>
        <p:pic>
          <p:nvPicPr>
            <p:cNvPr id="163" name="Picture 162"/>
            <p:cNvPicPr>
              <a:picLocks noChangeAspect="1"/>
            </p:cNvPicPr>
            <p:nvPr/>
          </p:nvPicPr>
          <p:blipFill>
            <a:blip r:embed="rId3">
              <a:duotone>
                <a:schemeClr val="accent6">
                  <a:shade val="45000"/>
                  <a:satMod val="135000"/>
                </a:schemeClr>
                <a:prstClr val="white"/>
              </a:duotone>
            </a:blip>
            <a:stretch>
              <a:fillRect/>
            </a:stretch>
          </p:blipFill>
          <p:spPr>
            <a:xfrm>
              <a:off x="5429854" y="3301138"/>
              <a:ext cx="654627" cy="609600"/>
            </a:xfrm>
            <a:prstGeom prst="rect">
              <a:avLst/>
            </a:prstGeom>
          </p:spPr>
        </p:pic>
        <p:pic>
          <p:nvPicPr>
            <p:cNvPr id="164" name="Picture 163"/>
            <p:cNvPicPr>
              <a:picLocks noChangeAspect="1"/>
            </p:cNvPicPr>
            <p:nvPr/>
          </p:nvPicPr>
          <p:blipFill>
            <a:blip r:embed="rId3">
              <a:duotone>
                <a:schemeClr val="accent6">
                  <a:shade val="45000"/>
                  <a:satMod val="135000"/>
                </a:schemeClr>
                <a:prstClr val="white"/>
              </a:duotone>
            </a:blip>
            <a:stretch>
              <a:fillRect/>
            </a:stretch>
          </p:blipFill>
          <p:spPr>
            <a:xfrm>
              <a:off x="489242" y="3301138"/>
              <a:ext cx="654627" cy="609600"/>
            </a:xfrm>
            <a:prstGeom prst="rect">
              <a:avLst/>
            </a:prstGeom>
          </p:spPr>
        </p:pic>
      </p:grpSp>
      <p:sp>
        <p:nvSpPr>
          <p:cNvPr id="165" name="TextBox 164"/>
          <p:cNvSpPr txBox="1"/>
          <p:nvPr/>
        </p:nvSpPr>
        <p:spPr>
          <a:xfrm>
            <a:off x="463416" y="4964954"/>
            <a:ext cx="8570053" cy="523220"/>
          </a:xfrm>
          <a:prstGeom prst="rect">
            <a:avLst/>
          </a:prstGeom>
          <a:noFill/>
        </p:spPr>
        <p:txBody>
          <a:bodyPr wrap="square" rtlCol="0">
            <a:spAutoFit/>
          </a:bodyPr>
          <a:lstStyle/>
          <a:p>
            <a:r>
              <a:rPr lang="en-US" sz="2800" dirty="0" smtClean="0"/>
              <a:t>Individuals with a mental health disorder (43.4m)</a:t>
            </a:r>
            <a:endParaRPr lang="en-US" sz="2800" dirty="0"/>
          </a:p>
        </p:txBody>
      </p:sp>
      <p:grpSp>
        <p:nvGrpSpPr>
          <p:cNvPr id="184" name="Group 183"/>
          <p:cNvGrpSpPr/>
          <p:nvPr/>
        </p:nvGrpSpPr>
        <p:grpSpPr>
          <a:xfrm>
            <a:off x="707985" y="5651333"/>
            <a:ext cx="9345879" cy="647774"/>
            <a:chOff x="2094281" y="5590466"/>
            <a:chExt cx="9345879" cy="647774"/>
          </a:xfrm>
        </p:grpSpPr>
        <p:pic>
          <p:nvPicPr>
            <p:cNvPr id="166" name="Picture 165"/>
            <p:cNvPicPr>
              <a:picLocks noChangeAspect="1"/>
            </p:cNvPicPr>
            <p:nvPr/>
          </p:nvPicPr>
          <p:blipFill>
            <a:blip r:embed="rId3">
              <a:duotone>
                <a:schemeClr val="accent6">
                  <a:shade val="45000"/>
                  <a:satMod val="135000"/>
                </a:schemeClr>
                <a:prstClr val="white"/>
              </a:duotone>
            </a:blip>
            <a:stretch>
              <a:fillRect/>
            </a:stretch>
          </p:blipFill>
          <p:spPr>
            <a:xfrm>
              <a:off x="2094281" y="5590466"/>
              <a:ext cx="654627" cy="609600"/>
            </a:xfrm>
            <a:prstGeom prst="rect">
              <a:avLst/>
            </a:prstGeom>
          </p:spPr>
        </p:pic>
        <p:pic>
          <p:nvPicPr>
            <p:cNvPr id="167" name="Picture 166"/>
            <p:cNvPicPr>
              <a:picLocks noChangeAspect="1"/>
            </p:cNvPicPr>
            <p:nvPr/>
          </p:nvPicPr>
          <p:blipFill>
            <a:blip r:embed="rId3">
              <a:duotone>
                <a:schemeClr val="accent6">
                  <a:shade val="45000"/>
                  <a:satMod val="135000"/>
                </a:schemeClr>
                <a:prstClr val="white"/>
              </a:duotone>
            </a:blip>
            <a:stretch>
              <a:fillRect/>
            </a:stretch>
          </p:blipFill>
          <p:spPr>
            <a:xfrm>
              <a:off x="2746056" y="5590466"/>
              <a:ext cx="654627" cy="609600"/>
            </a:xfrm>
            <a:prstGeom prst="rect">
              <a:avLst/>
            </a:prstGeom>
          </p:spPr>
        </p:pic>
        <p:pic>
          <p:nvPicPr>
            <p:cNvPr id="168" name="Picture 167"/>
            <p:cNvPicPr>
              <a:picLocks noChangeAspect="1"/>
            </p:cNvPicPr>
            <p:nvPr/>
          </p:nvPicPr>
          <p:blipFill>
            <a:blip r:embed="rId3">
              <a:duotone>
                <a:schemeClr val="accent6">
                  <a:shade val="45000"/>
                  <a:satMod val="135000"/>
                </a:schemeClr>
                <a:prstClr val="white"/>
              </a:duotone>
            </a:blip>
            <a:stretch>
              <a:fillRect/>
            </a:stretch>
          </p:blipFill>
          <p:spPr>
            <a:xfrm>
              <a:off x="3385841" y="5590466"/>
              <a:ext cx="654627" cy="609600"/>
            </a:xfrm>
            <a:prstGeom prst="rect">
              <a:avLst/>
            </a:prstGeom>
          </p:spPr>
        </p:pic>
        <p:pic>
          <p:nvPicPr>
            <p:cNvPr id="169" name="Picture 168"/>
            <p:cNvPicPr>
              <a:picLocks noChangeAspect="1"/>
            </p:cNvPicPr>
            <p:nvPr/>
          </p:nvPicPr>
          <p:blipFill>
            <a:blip r:embed="rId3">
              <a:duotone>
                <a:schemeClr val="accent6">
                  <a:shade val="45000"/>
                  <a:satMod val="135000"/>
                </a:schemeClr>
                <a:prstClr val="white"/>
              </a:duotone>
            </a:blip>
            <a:stretch>
              <a:fillRect/>
            </a:stretch>
          </p:blipFill>
          <p:spPr>
            <a:xfrm>
              <a:off x="4022774" y="5590466"/>
              <a:ext cx="654627" cy="609600"/>
            </a:xfrm>
            <a:prstGeom prst="rect">
              <a:avLst/>
            </a:prstGeom>
          </p:spPr>
        </p:pic>
        <p:pic>
          <p:nvPicPr>
            <p:cNvPr id="170" name="Picture 169"/>
            <p:cNvPicPr>
              <a:picLocks noChangeAspect="1"/>
            </p:cNvPicPr>
            <p:nvPr/>
          </p:nvPicPr>
          <p:blipFill>
            <a:blip r:embed="rId3">
              <a:duotone>
                <a:schemeClr val="accent6">
                  <a:shade val="45000"/>
                  <a:satMod val="135000"/>
                </a:schemeClr>
                <a:prstClr val="white"/>
              </a:duotone>
            </a:blip>
            <a:stretch>
              <a:fillRect/>
            </a:stretch>
          </p:blipFill>
          <p:spPr>
            <a:xfrm>
              <a:off x="4674549" y="5590466"/>
              <a:ext cx="654627" cy="609600"/>
            </a:xfrm>
            <a:prstGeom prst="rect">
              <a:avLst/>
            </a:prstGeom>
          </p:spPr>
        </p:pic>
        <p:pic>
          <p:nvPicPr>
            <p:cNvPr id="171" name="Picture 170"/>
            <p:cNvPicPr>
              <a:picLocks noChangeAspect="1"/>
            </p:cNvPicPr>
            <p:nvPr/>
          </p:nvPicPr>
          <p:blipFill>
            <a:blip r:embed="rId3">
              <a:duotone>
                <a:schemeClr val="accent6">
                  <a:shade val="45000"/>
                  <a:satMod val="135000"/>
                </a:schemeClr>
                <a:prstClr val="white"/>
              </a:duotone>
            </a:blip>
            <a:stretch>
              <a:fillRect/>
            </a:stretch>
          </p:blipFill>
          <p:spPr>
            <a:xfrm>
              <a:off x="5314334" y="5590466"/>
              <a:ext cx="654627" cy="609600"/>
            </a:xfrm>
            <a:prstGeom prst="rect">
              <a:avLst/>
            </a:prstGeom>
          </p:spPr>
        </p:pic>
        <p:pic>
          <p:nvPicPr>
            <p:cNvPr id="172" name="Picture 171"/>
            <p:cNvPicPr>
              <a:picLocks noChangeAspect="1"/>
            </p:cNvPicPr>
            <p:nvPr/>
          </p:nvPicPr>
          <p:blipFill>
            <a:blip r:embed="rId3">
              <a:duotone>
                <a:schemeClr val="accent6">
                  <a:shade val="45000"/>
                  <a:satMod val="135000"/>
                </a:schemeClr>
                <a:prstClr val="white"/>
              </a:duotone>
            </a:blip>
            <a:stretch>
              <a:fillRect/>
            </a:stretch>
          </p:blipFill>
          <p:spPr>
            <a:xfrm>
              <a:off x="5962323" y="5590466"/>
              <a:ext cx="654627" cy="609600"/>
            </a:xfrm>
            <a:prstGeom prst="rect">
              <a:avLst/>
            </a:prstGeom>
          </p:spPr>
        </p:pic>
        <p:pic>
          <p:nvPicPr>
            <p:cNvPr id="173" name="Picture 172"/>
            <p:cNvPicPr>
              <a:picLocks noChangeAspect="1"/>
            </p:cNvPicPr>
            <p:nvPr/>
          </p:nvPicPr>
          <p:blipFill>
            <a:blip r:embed="rId3">
              <a:duotone>
                <a:schemeClr val="accent6">
                  <a:shade val="45000"/>
                  <a:satMod val="135000"/>
                </a:schemeClr>
                <a:prstClr val="white"/>
              </a:duotone>
            </a:blip>
            <a:stretch>
              <a:fillRect/>
            </a:stretch>
          </p:blipFill>
          <p:spPr>
            <a:xfrm>
              <a:off x="6614098" y="5590466"/>
              <a:ext cx="654627" cy="609600"/>
            </a:xfrm>
            <a:prstGeom prst="rect">
              <a:avLst/>
            </a:prstGeom>
          </p:spPr>
        </p:pic>
        <p:pic>
          <p:nvPicPr>
            <p:cNvPr id="174" name="Picture 173"/>
            <p:cNvPicPr>
              <a:picLocks noChangeAspect="1"/>
            </p:cNvPicPr>
            <p:nvPr/>
          </p:nvPicPr>
          <p:blipFill>
            <a:blip r:embed="rId3">
              <a:duotone>
                <a:schemeClr val="accent6">
                  <a:shade val="45000"/>
                  <a:satMod val="135000"/>
                </a:schemeClr>
                <a:prstClr val="white"/>
              </a:duotone>
            </a:blip>
            <a:stretch>
              <a:fillRect/>
            </a:stretch>
          </p:blipFill>
          <p:spPr>
            <a:xfrm>
              <a:off x="7253883" y="5590466"/>
              <a:ext cx="654627" cy="609600"/>
            </a:xfrm>
            <a:prstGeom prst="rect">
              <a:avLst/>
            </a:prstGeom>
          </p:spPr>
        </p:pic>
        <p:pic>
          <p:nvPicPr>
            <p:cNvPr id="175" name="Picture 174"/>
            <p:cNvPicPr>
              <a:picLocks noChangeAspect="1"/>
            </p:cNvPicPr>
            <p:nvPr/>
          </p:nvPicPr>
          <p:blipFill>
            <a:blip r:embed="rId3">
              <a:duotone>
                <a:schemeClr val="accent6">
                  <a:shade val="45000"/>
                  <a:satMod val="135000"/>
                </a:schemeClr>
                <a:prstClr val="white"/>
              </a:duotone>
            </a:blip>
            <a:stretch>
              <a:fillRect/>
            </a:stretch>
          </p:blipFill>
          <p:spPr>
            <a:xfrm>
              <a:off x="7903702" y="5590466"/>
              <a:ext cx="654627" cy="609600"/>
            </a:xfrm>
            <a:prstGeom prst="rect">
              <a:avLst/>
            </a:prstGeom>
          </p:spPr>
        </p:pic>
        <p:pic>
          <p:nvPicPr>
            <p:cNvPr id="176" name="Picture 175"/>
            <p:cNvPicPr>
              <a:picLocks noChangeAspect="1"/>
            </p:cNvPicPr>
            <p:nvPr/>
          </p:nvPicPr>
          <p:blipFill>
            <a:blip r:embed="rId3">
              <a:duotone>
                <a:schemeClr val="accent6">
                  <a:shade val="45000"/>
                  <a:satMod val="135000"/>
                </a:schemeClr>
                <a:prstClr val="white"/>
              </a:duotone>
            </a:blip>
            <a:stretch>
              <a:fillRect/>
            </a:stretch>
          </p:blipFill>
          <p:spPr>
            <a:xfrm>
              <a:off x="8555477" y="5590466"/>
              <a:ext cx="654627" cy="609600"/>
            </a:xfrm>
            <a:prstGeom prst="rect">
              <a:avLst/>
            </a:prstGeom>
          </p:spPr>
        </p:pic>
        <p:pic>
          <p:nvPicPr>
            <p:cNvPr id="177" name="Picture 176"/>
            <p:cNvPicPr>
              <a:picLocks noChangeAspect="1"/>
            </p:cNvPicPr>
            <p:nvPr/>
          </p:nvPicPr>
          <p:blipFill>
            <a:blip r:embed="rId3">
              <a:duotone>
                <a:schemeClr val="accent6">
                  <a:shade val="45000"/>
                  <a:satMod val="135000"/>
                </a:schemeClr>
                <a:prstClr val="white"/>
              </a:duotone>
            </a:blip>
            <a:stretch>
              <a:fillRect/>
            </a:stretch>
          </p:blipFill>
          <p:spPr>
            <a:xfrm>
              <a:off x="9195262" y="5590466"/>
              <a:ext cx="654627" cy="609600"/>
            </a:xfrm>
            <a:prstGeom prst="rect">
              <a:avLst/>
            </a:prstGeom>
          </p:spPr>
        </p:pic>
        <p:pic>
          <p:nvPicPr>
            <p:cNvPr id="178" name="Picture 177"/>
            <p:cNvPicPr>
              <a:picLocks noChangeAspect="1"/>
            </p:cNvPicPr>
            <p:nvPr/>
          </p:nvPicPr>
          <p:blipFill>
            <a:blip r:embed="rId3">
              <a:duotone>
                <a:schemeClr val="accent6">
                  <a:shade val="45000"/>
                  <a:satMod val="135000"/>
                </a:schemeClr>
                <a:prstClr val="white"/>
              </a:duotone>
            </a:blip>
            <a:stretch>
              <a:fillRect/>
            </a:stretch>
          </p:blipFill>
          <p:spPr>
            <a:xfrm>
              <a:off x="9832195" y="5590466"/>
              <a:ext cx="654627" cy="609600"/>
            </a:xfrm>
            <a:prstGeom prst="rect">
              <a:avLst/>
            </a:prstGeom>
          </p:spPr>
        </p:pic>
        <p:pic>
          <p:nvPicPr>
            <p:cNvPr id="179" name="Picture 178"/>
            <p:cNvPicPr>
              <a:picLocks noChangeAspect="1"/>
            </p:cNvPicPr>
            <p:nvPr/>
          </p:nvPicPr>
          <p:blipFill>
            <a:blip r:embed="rId3">
              <a:duotone>
                <a:schemeClr val="accent6">
                  <a:shade val="45000"/>
                  <a:satMod val="135000"/>
                </a:schemeClr>
                <a:prstClr val="white"/>
              </a:duotone>
            </a:blip>
            <a:stretch>
              <a:fillRect/>
            </a:stretch>
          </p:blipFill>
          <p:spPr>
            <a:xfrm>
              <a:off x="10483970" y="5590466"/>
              <a:ext cx="654627" cy="609600"/>
            </a:xfrm>
            <a:prstGeom prst="rect">
              <a:avLst/>
            </a:prstGeom>
          </p:spPr>
        </p:pic>
        <p:pic>
          <p:nvPicPr>
            <p:cNvPr id="183" name="Picture 182"/>
            <p:cNvPicPr>
              <a:picLocks noChangeAspect="1"/>
            </p:cNvPicPr>
            <p:nvPr/>
          </p:nvPicPr>
          <p:blipFill rotWithShape="1">
            <a:blip r:embed="rId3">
              <a:duotone>
                <a:schemeClr val="accent6">
                  <a:shade val="45000"/>
                  <a:satMod val="135000"/>
                </a:schemeClr>
                <a:prstClr val="white"/>
              </a:duotone>
            </a:blip>
            <a:srcRect t="1" r="51230" b="-6263"/>
            <a:stretch/>
          </p:blipFill>
          <p:spPr>
            <a:xfrm>
              <a:off x="11120903" y="5590466"/>
              <a:ext cx="319257" cy="647774"/>
            </a:xfrm>
            <a:prstGeom prst="rect">
              <a:avLst/>
            </a:prstGeom>
          </p:spPr>
        </p:pic>
      </p:grpSp>
      <p:pic>
        <p:nvPicPr>
          <p:cNvPr id="185" name="Picture 184"/>
          <p:cNvPicPr>
            <a:picLocks noChangeAspect="1"/>
          </p:cNvPicPr>
          <p:nvPr/>
        </p:nvPicPr>
        <p:blipFill>
          <a:blip r:embed="rId3">
            <a:duotone>
              <a:schemeClr val="accent1">
                <a:shade val="45000"/>
                <a:satMod val="135000"/>
              </a:schemeClr>
              <a:prstClr val="white"/>
            </a:duotone>
          </a:blip>
          <a:stretch>
            <a:fillRect/>
          </a:stretch>
        </p:blipFill>
        <p:spPr>
          <a:xfrm>
            <a:off x="708345" y="5652566"/>
            <a:ext cx="654627" cy="609600"/>
          </a:xfrm>
          <a:prstGeom prst="rect">
            <a:avLst/>
          </a:prstGeom>
        </p:spPr>
      </p:pic>
      <p:pic>
        <p:nvPicPr>
          <p:cNvPr id="186" name="Picture 185"/>
          <p:cNvPicPr>
            <a:picLocks noChangeAspect="1"/>
          </p:cNvPicPr>
          <p:nvPr/>
        </p:nvPicPr>
        <p:blipFill>
          <a:blip r:embed="rId3">
            <a:duotone>
              <a:schemeClr val="accent1">
                <a:shade val="45000"/>
                <a:satMod val="135000"/>
              </a:schemeClr>
              <a:prstClr val="white"/>
            </a:duotone>
          </a:blip>
          <a:stretch>
            <a:fillRect/>
          </a:stretch>
        </p:blipFill>
        <p:spPr>
          <a:xfrm>
            <a:off x="1359760" y="5655143"/>
            <a:ext cx="654627" cy="609600"/>
          </a:xfrm>
          <a:prstGeom prst="rect">
            <a:avLst/>
          </a:prstGeom>
        </p:spPr>
      </p:pic>
      <p:pic>
        <p:nvPicPr>
          <p:cNvPr id="187" name="Picture 186"/>
          <p:cNvPicPr>
            <a:picLocks noChangeAspect="1"/>
          </p:cNvPicPr>
          <p:nvPr/>
        </p:nvPicPr>
        <p:blipFill rotWithShape="1">
          <a:blip r:embed="rId3">
            <a:duotone>
              <a:schemeClr val="accent1">
                <a:shade val="45000"/>
                <a:satMod val="135000"/>
              </a:schemeClr>
              <a:prstClr val="white"/>
            </a:duotone>
          </a:blip>
          <a:srcRect t="1" r="58643" b="-1465"/>
          <a:stretch/>
        </p:blipFill>
        <p:spPr>
          <a:xfrm>
            <a:off x="2010449" y="5651332"/>
            <a:ext cx="270733" cy="618527"/>
          </a:xfrm>
          <a:prstGeom prst="rect">
            <a:avLst/>
          </a:prstGeom>
        </p:spPr>
      </p:pic>
      <p:sp>
        <p:nvSpPr>
          <p:cNvPr id="188" name="TextBox 187"/>
          <p:cNvSpPr txBox="1"/>
          <p:nvPr/>
        </p:nvSpPr>
        <p:spPr>
          <a:xfrm>
            <a:off x="466756" y="4973769"/>
            <a:ext cx="5977146" cy="523220"/>
          </a:xfrm>
          <a:prstGeom prst="rect">
            <a:avLst/>
          </a:prstGeom>
          <a:noFill/>
        </p:spPr>
        <p:txBody>
          <a:bodyPr wrap="square" rtlCol="0">
            <a:spAutoFit/>
          </a:bodyPr>
          <a:lstStyle/>
          <a:p>
            <a:r>
              <a:rPr lang="en-US" sz="2800" dirty="0" smtClean="0"/>
              <a:t>Individuals with MHD and SUD (8.1m) </a:t>
            </a:r>
            <a:endParaRPr lang="en-US" sz="2800" dirty="0"/>
          </a:p>
        </p:txBody>
      </p:sp>
      <p:sp>
        <p:nvSpPr>
          <p:cNvPr id="189" name="TextBox 188"/>
          <p:cNvSpPr txBox="1"/>
          <p:nvPr/>
        </p:nvSpPr>
        <p:spPr>
          <a:xfrm>
            <a:off x="483725" y="4932311"/>
            <a:ext cx="9241188" cy="523220"/>
          </a:xfrm>
          <a:prstGeom prst="rect">
            <a:avLst/>
          </a:prstGeom>
          <a:noFill/>
        </p:spPr>
        <p:txBody>
          <a:bodyPr wrap="square" rtlCol="0">
            <a:spAutoFit/>
          </a:bodyPr>
          <a:lstStyle/>
          <a:p>
            <a:r>
              <a:rPr lang="en-US" sz="2800" dirty="0" smtClean="0"/>
              <a:t>Individuals with severe mental illness (SMI) and SUD (2.3m)</a:t>
            </a:r>
            <a:endParaRPr lang="en-US" sz="2800" dirty="0"/>
          </a:p>
        </p:txBody>
      </p:sp>
      <p:pic>
        <p:nvPicPr>
          <p:cNvPr id="190" name="Picture 189"/>
          <p:cNvPicPr>
            <a:picLocks noChangeAspect="1"/>
          </p:cNvPicPr>
          <p:nvPr/>
        </p:nvPicPr>
        <p:blipFill rotWithShape="1">
          <a:blip r:embed="rId3">
            <a:duotone>
              <a:prstClr val="black"/>
              <a:srgbClr val="D9C3A5">
                <a:tint val="50000"/>
                <a:satMod val="180000"/>
              </a:srgbClr>
            </a:duotone>
          </a:blip>
          <a:srcRect l="-1" r="44543" b="-14550"/>
          <a:stretch/>
        </p:blipFill>
        <p:spPr>
          <a:xfrm>
            <a:off x="695754" y="5651332"/>
            <a:ext cx="369118" cy="703747"/>
          </a:xfrm>
          <a:prstGeom prst="rect">
            <a:avLst/>
          </a:prstGeom>
        </p:spPr>
      </p:pic>
      <p:sp>
        <p:nvSpPr>
          <p:cNvPr id="191" name="Text Box 4"/>
          <p:cNvSpPr txBox="1">
            <a:spLocks noChangeArrowheads="1"/>
          </p:cNvSpPr>
          <p:nvPr/>
        </p:nvSpPr>
        <p:spPr bwMode="auto">
          <a:xfrm>
            <a:off x="164123" y="6553200"/>
            <a:ext cx="6629400" cy="304800"/>
          </a:xfrm>
          <a:prstGeom prst="rect">
            <a:avLst/>
          </a:prstGeom>
          <a:noFill/>
          <a:ln w="9525">
            <a:noFill/>
            <a:miter lim="800000"/>
            <a:headEnd/>
            <a:tailEnd/>
          </a:ln>
        </p:spPr>
        <p:txBody>
          <a:bodyPr lIns="0" tIns="0" rIns="0" bIns="0"/>
          <a:lstStyle/>
          <a:p>
            <a:pPr defTabSz="406400" eaLnBrk="0" fontAlgn="base" hangingPunct="0">
              <a:spcBef>
                <a:spcPct val="0"/>
              </a:spcBef>
              <a:spcAft>
                <a:spcPct val="0"/>
              </a:spcAft>
              <a:buClr>
                <a:srgbClr val="104160"/>
              </a:buClr>
              <a:buSzPct val="90000"/>
            </a:pPr>
            <a:r>
              <a:rPr lang="en-US" sz="1400" dirty="0">
                <a:solidFill>
                  <a:prstClr val="white"/>
                </a:solidFill>
                <a:latin typeface="Calibri"/>
                <a:cs typeface="Arial" charset="0"/>
              </a:rPr>
              <a:t>SOURCE:  SAMHSA, </a:t>
            </a:r>
            <a:r>
              <a:rPr lang="en-US" sz="1400" dirty="0" smtClean="0">
                <a:solidFill>
                  <a:prstClr val="white"/>
                </a:solidFill>
                <a:latin typeface="Calibri"/>
                <a:cs typeface="Arial" charset="0"/>
              </a:rPr>
              <a:t>2015 </a:t>
            </a:r>
            <a:r>
              <a:rPr lang="en-US" sz="1400" i="1" dirty="0">
                <a:solidFill>
                  <a:prstClr val="white"/>
                </a:solidFill>
                <a:latin typeface="Calibri"/>
                <a:cs typeface="Arial" charset="0"/>
              </a:rPr>
              <a:t>National Survey on Drug Use and Health </a:t>
            </a:r>
            <a:r>
              <a:rPr lang="en-US" sz="1400" dirty="0">
                <a:solidFill>
                  <a:prstClr val="white"/>
                </a:solidFill>
                <a:latin typeface="Calibri"/>
                <a:cs typeface="Arial" charset="0"/>
              </a:rPr>
              <a:t>(released in </a:t>
            </a:r>
            <a:r>
              <a:rPr lang="en-US" sz="1400" dirty="0" smtClean="0">
                <a:solidFill>
                  <a:prstClr val="white"/>
                </a:solidFill>
                <a:latin typeface="Calibri"/>
                <a:cs typeface="Arial" charset="0"/>
              </a:rPr>
              <a:t>2016).</a:t>
            </a:r>
            <a:endParaRPr lang="en-US" sz="1400" dirty="0">
              <a:solidFill>
                <a:prstClr val="white"/>
              </a:solidFill>
              <a:latin typeface="Calibri"/>
              <a:cs typeface="Arial" charset="0"/>
            </a:endParaRPr>
          </a:p>
        </p:txBody>
      </p:sp>
      <p:pic>
        <p:nvPicPr>
          <p:cNvPr id="192" name="Picture 191"/>
          <p:cNvPicPr>
            <a:picLocks noChangeAspect="1"/>
          </p:cNvPicPr>
          <p:nvPr/>
        </p:nvPicPr>
        <p:blipFill>
          <a:blip r:embed="rId4"/>
          <a:stretch>
            <a:fillRect/>
          </a:stretch>
        </p:blipFill>
        <p:spPr>
          <a:xfrm>
            <a:off x="10160" y="0"/>
            <a:ext cx="12181840" cy="6831982"/>
          </a:xfrm>
          <a:prstGeom prst="rect">
            <a:avLst/>
          </a:prstGeom>
        </p:spPr>
      </p:pic>
      <p:sp>
        <p:nvSpPr>
          <p:cNvPr id="10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73336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92"/>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par>
                          <p:cTn id="22" fill="hold">
                            <p:stCondLst>
                              <p:cond delay="0"/>
                            </p:stCondLst>
                            <p:childTnLst>
                              <p:par>
                                <p:cTn id="23" presetID="5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par>
                                <p:cTn id="38" presetID="22" presetClass="entr" presetSubtype="8"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left)">
                                      <p:cBhvr>
                                        <p:cTn id="40" dur="500"/>
                                        <p:tgtEl>
                                          <p:spTgt spid="64"/>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wipe(left)">
                                      <p:cBhvr>
                                        <p:cTn id="44" dur="200"/>
                                        <p:tgtEl>
                                          <p:spTgt spid="125"/>
                                        </p:tgtEl>
                                      </p:cBhvr>
                                    </p:animEffect>
                                  </p:childTnLst>
                                </p:cTn>
                              </p:par>
                            </p:childTnLst>
                          </p:cTn>
                        </p:par>
                        <p:par>
                          <p:cTn id="45" fill="hold">
                            <p:stCondLst>
                              <p:cond delay="700"/>
                            </p:stCondLst>
                            <p:childTnLst>
                              <p:par>
                                <p:cTn id="46" presetID="22" presetClass="entr" presetSubtype="8"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200"/>
                                        <p:tgtEl>
                                          <p:spTgt spid="4"/>
                                        </p:tgtEl>
                                      </p:cBhvr>
                                    </p:animEffect>
                                  </p:childTnLst>
                                </p:cTn>
                              </p:par>
                            </p:childTnLst>
                          </p:cTn>
                        </p:par>
                        <p:par>
                          <p:cTn id="49" fill="hold">
                            <p:stCondLst>
                              <p:cond delay="900"/>
                            </p:stCondLst>
                            <p:childTnLst>
                              <p:par>
                                <p:cTn id="50" presetID="22" presetClass="entr" presetSubtype="8" fill="hold" nodeType="afterEffect">
                                  <p:stCondLst>
                                    <p:cond delay="0"/>
                                  </p:stCondLst>
                                  <p:childTnLst>
                                    <p:set>
                                      <p:cBhvr>
                                        <p:cTn id="51" dur="1" fill="hold">
                                          <p:stCondLst>
                                            <p:cond delay="0"/>
                                          </p:stCondLst>
                                        </p:cTn>
                                        <p:tgtEl>
                                          <p:spTgt spid="145"/>
                                        </p:tgtEl>
                                        <p:attrNameLst>
                                          <p:attrName>style.visibility</p:attrName>
                                        </p:attrNameLst>
                                      </p:cBhvr>
                                      <p:to>
                                        <p:strVal val="visible"/>
                                      </p:to>
                                    </p:set>
                                    <p:animEffect transition="in" filter="wipe(left)">
                                      <p:cBhvr>
                                        <p:cTn id="52" dur="200"/>
                                        <p:tgtEl>
                                          <p:spTgt spid="145"/>
                                        </p:tgtEl>
                                      </p:cBhvr>
                                    </p:animEffect>
                                  </p:childTnLst>
                                </p:cTn>
                              </p:par>
                            </p:childTnLst>
                          </p:cTn>
                        </p:par>
                        <p:par>
                          <p:cTn id="53" fill="hold">
                            <p:stCondLst>
                              <p:cond delay="1100"/>
                            </p:stCondLst>
                            <p:childTnLst>
                              <p:par>
                                <p:cTn id="54" presetID="22" presetClass="entr" presetSubtype="8" fill="hold" nodeType="afterEffect">
                                  <p:stCondLst>
                                    <p:cond delay="0"/>
                                  </p:stCondLst>
                                  <p:childTnLst>
                                    <p:set>
                                      <p:cBhvr>
                                        <p:cTn id="55" dur="1" fill="hold">
                                          <p:stCondLst>
                                            <p:cond delay="0"/>
                                          </p:stCondLst>
                                        </p:cTn>
                                        <p:tgtEl>
                                          <p:spTgt spid="155"/>
                                        </p:tgtEl>
                                        <p:attrNameLst>
                                          <p:attrName>style.visibility</p:attrName>
                                        </p:attrNameLst>
                                      </p:cBhvr>
                                      <p:to>
                                        <p:strVal val="visible"/>
                                      </p:to>
                                    </p:set>
                                    <p:animEffect transition="in" filter="wipe(left)">
                                      <p:cBhvr>
                                        <p:cTn id="56" dur="200"/>
                                        <p:tgtEl>
                                          <p:spTgt spid="155"/>
                                        </p:tgtEl>
                                      </p:cBhvr>
                                    </p:animEffect>
                                  </p:childTnLst>
                                </p:cTn>
                              </p:par>
                            </p:childTnLst>
                          </p:cTn>
                        </p:par>
                        <p:par>
                          <p:cTn id="57" fill="hold">
                            <p:stCondLst>
                              <p:cond delay="1300"/>
                            </p:stCondLst>
                            <p:childTnLst>
                              <p:par>
                                <p:cTn id="58" presetID="22" presetClass="entr" presetSubtype="8"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2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65"/>
                                        </p:tgtEl>
                                        <p:attrNameLst>
                                          <p:attrName>style.visibility</p:attrName>
                                        </p:attrNameLst>
                                      </p:cBhvr>
                                      <p:to>
                                        <p:strVal val="visible"/>
                                      </p:to>
                                    </p:set>
                                    <p:anim calcmode="lin" valueType="num">
                                      <p:cBhvr>
                                        <p:cTn id="65" dur="500" fill="hold"/>
                                        <p:tgtEl>
                                          <p:spTgt spid="165"/>
                                        </p:tgtEl>
                                        <p:attrNameLst>
                                          <p:attrName>ppt_w</p:attrName>
                                        </p:attrNameLst>
                                      </p:cBhvr>
                                      <p:tavLst>
                                        <p:tav tm="0">
                                          <p:val>
                                            <p:fltVal val="0"/>
                                          </p:val>
                                        </p:tav>
                                        <p:tav tm="100000">
                                          <p:val>
                                            <p:strVal val="#ppt_w"/>
                                          </p:val>
                                        </p:tav>
                                      </p:tavLst>
                                    </p:anim>
                                    <p:anim calcmode="lin" valueType="num">
                                      <p:cBhvr>
                                        <p:cTn id="66" dur="500" fill="hold"/>
                                        <p:tgtEl>
                                          <p:spTgt spid="165"/>
                                        </p:tgtEl>
                                        <p:attrNameLst>
                                          <p:attrName>ppt_h</p:attrName>
                                        </p:attrNameLst>
                                      </p:cBhvr>
                                      <p:tavLst>
                                        <p:tav tm="0">
                                          <p:val>
                                            <p:fltVal val="0"/>
                                          </p:val>
                                        </p:tav>
                                        <p:tav tm="100000">
                                          <p:val>
                                            <p:strVal val="#ppt_h"/>
                                          </p:val>
                                        </p:tav>
                                      </p:tavLst>
                                    </p:anim>
                                    <p:animEffect transition="in" filter="fade">
                                      <p:cBhvr>
                                        <p:cTn id="67" dur="500"/>
                                        <p:tgtEl>
                                          <p:spTgt spid="165"/>
                                        </p:tgtEl>
                                      </p:cBhvr>
                                    </p:animEffect>
                                  </p:childTnLst>
                                </p:cTn>
                              </p:par>
                              <p:par>
                                <p:cTn id="68" presetID="22" presetClass="entr" presetSubtype="8" fill="hold" nodeType="withEffect">
                                  <p:stCondLst>
                                    <p:cond delay="0"/>
                                  </p:stCondLst>
                                  <p:childTnLst>
                                    <p:set>
                                      <p:cBhvr>
                                        <p:cTn id="69" dur="1" fill="hold">
                                          <p:stCondLst>
                                            <p:cond delay="0"/>
                                          </p:stCondLst>
                                        </p:cTn>
                                        <p:tgtEl>
                                          <p:spTgt spid="184"/>
                                        </p:tgtEl>
                                        <p:attrNameLst>
                                          <p:attrName>style.visibility</p:attrName>
                                        </p:attrNameLst>
                                      </p:cBhvr>
                                      <p:to>
                                        <p:strVal val="visible"/>
                                      </p:to>
                                    </p:set>
                                    <p:animEffect transition="in" filter="wipe(left)">
                                      <p:cBhvr>
                                        <p:cTn id="70" dur="500"/>
                                        <p:tgtEl>
                                          <p:spTgt spid="18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65"/>
                                        </p:tgtEl>
                                        <p:attrNameLst>
                                          <p:attrName>style.visibility</p:attrName>
                                        </p:attrNameLst>
                                      </p:cBhvr>
                                      <p:to>
                                        <p:strVal val="hidden"/>
                                      </p:to>
                                    </p:set>
                                  </p:childTnLst>
                                </p:cTn>
                              </p:par>
                            </p:childTnLst>
                          </p:cTn>
                        </p:par>
                        <p:par>
                          <p:cTn id="75" fill="hold">
                            <p:stCondLst>
                              <p:cond delay="0"/>
                            </p:stCondLst>
                            <p:childTnLst>
                              <p:par>
                                <p:cTn id="76" presetID="53" presetClass="entr" presetSubtype="16" fill="hold" nodeType="afterEffect">
                                  <p:stCondLst>
                                    <p:cond delay="0"/>
                                  </p:stCondLst>
                                  <p:childTnLst>
                                    <p:set>
                                      <p:cBhvr>
                                        <p:cTn id="77" dur="1" fill="hold">
                                          <p:stCondLst>
                                            <p:cond delay="0"/>
                                          </p:stCondLst>
                                        </p:cTn>
                                        <p:tgtEl>
                                          <p:spTgt spid="188">
                                            <p:txEl>
                                              <p:pRg st="0" end="0"/>
                                            </p:txEl>
                                          </p:spTgt>
                                        </p:tgtEl>
                                        <p:attrNameLst>
                                          <p:attrName>style.visibility</p:attrName>
                                        </p:attrNameLst>
                                      </p:cBhvr>
                                      <p:to>
                                        <p:strVal val="visible"/>
                                      </p:to>
                                    </p:set>
                                    <p:anim calcmode="lin" valueType="num">
                                      <p:cBhvr>
                                        <p:cTn id="78" dur="500" fill="hold"/>
                                        <p:tgtEl>
                                          <p:spTgt spid="188">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188">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188">
                                            <p:txEl>
                                              <p:pRg st="0" end="0"/>
                                            </p:txEl>
                                          </p:spTgt>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185"/>
                                        </p:tgtEl>
                                        <p:attrNameLst>
                                          <p:attrName>style.visibility</p:attrName>
                                        </p:attrNameLst>
                                      </p:cBhvr>
                                      <p:to>
                                        <p:strVal val="visible"/>
                                      </p:to>
                                    </p:set>
                                    <p:animEffect transition="in" filter="wipe(down)">
                                      <p:cBhvr>
                                        <p:cTn id="84" dur="300"/>
                                        <p:tgtEl>
                                          <p:spTgt spid="185"/>
                                        </p:tgtEl>
                                      </p:cBhvr>
                                    </p:animEffect>
                                  </p:childTnLst>
                                </p:cTn>
                              </p:par>
                              <p:par>
                                <p:cTn id="85" presetID="22" presetClass="entr" presetSubtype="4" fill="hold" nodeType="withEffect">
                                  <p:stCondLst>
                                    <p:cond delay="0"/>
                                  </p:stCondLst>
                                  <p:childTnLst>
                                    <p:set>
                                      <p:cBhvr>
                                        <p:cTn id="86" dur="1" fill="hold">
                                          <p:stCondLst>
                                            <p:cond delay="0"/>
                                          </p:stCondLst>
                                        </p:cTn>
                                        <p:tgtEl>
                                          <p:spTgt spid="186"/>
                                        </p:tgtEl>
                                        <p:attrNameLst>
                                          <p:attrName>style.visibility</p:attrName>
                                        </p:attrNameLst>
                                      </p:cBhvr>
                                      <p:to>
                                        <p:strVal val="visible"/>
                                      </p:to>
                                    </p:set>
                                    <p:animEffect transition="in" filter="wipe(down)">
                                      <p:cBhvr>
                                        <p:cTn id="87" dur="300"/>
                                        <p:tgtEl>
                                          <p:spTgt spid="186"/>
                                        </p:tgtEl>
                                      </p:cBhvr>
                                    </p:animEffect>
                                  </p:childTnLst>
                                </p:cTn>
                              </p:par>
                              <p:par>
                                <p:cTn id="88" presetID="22" presetClass="entr" presetSubtype="4" fill="hold" nodeType="withEffect">
                                  <p:stCondLst>
                                    <p:cond delay="0"/>
                                  </p:stCondLst>
                                  <p:childTnLst>
                                    <p:set>
                                      <p:cBhvr>
                                        <p:cTn id="89" dur="1" fill="hold">
                                          <p:stCondLst>
                                            <p:cond delay="0"/>
                                          </p:stCondLst>
                                        </p:cTn>
                                        <p:tgtEl>
                                          <p:spTgt spid="187"/>
                                        </p:tgtEl>
                                        <p:attrNameLst>
                                          <p:attrName>style.visibility</p:attrName>
                                        </p:attrNameLst>
                                      </p:cBhvr>
                                      <p:to>
                                        <p:strVal val="visible"/>
                                      </p:to>
                                    </p:set>
                                    <p:animEffect transition="in" filter="wipe(down)">
                                      <p:cBhvr>
                                        <p:cTn id="90" dur="300"/>
                                        <p:tgtEl>
                                          <p:spTgt spid="187"/>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88">
                                            <p:txEl>
                                              <p:pRg st="0" end="0"/>
                                            </p:txEl>
                                          </p:spTgt>
                                        </p:tgtEl>
                                        <p:attrNameLst>
                                          <p:attrName>style.visibility</p:attrName>
                                        </p:attrNameLst>
                                      </p:cBhvr>
                                      <p:to>
                                        <p:strVal val="hidden"/>
                                      </p:to>
                                    </p:set>
                                  </p:childTnLst>
                                </p:cTn>
                              </p:par>
                            </p:childTnLst>
                          </p:cTn>
                        </p:par>
                        <p:par>
                          <p:cTn id="95" fill="hold">
                            <p:stCondLst>
                              <p:cond delay="0"/>
                            </p:stCondLst>
                            <p:childTnLst>
                              <p:par>
                                <p:cTn id="96" presetID="53" presetClass="entr" presetSubtype="16" fill="hold" grpId="0" nodeType="afterEffect">
                                  <p:stCondLst>
                                    <p:cond delay="0"/>
                                  </p:stCondLst>
                                  <p:childTnLst>
                                    <p:set>
                                      <p:cBhvr>
                                        <p:cTn id="97" dur="1" fill="hold">
                                          <p:stCondLst>
                                            <p:cond delay="0"/>
                                          </p:stCondLst>
                                        </p:cTn>
                                        <p:tgtEl>
                                          <p:spTgt spid="189"/>
                                        </p:tgtEl>
                                        <p:attrNameLst>
                                          <p:attrName>style.visibility</p:attrName>
                                        </p:attrNameLst>
                                      </p:cBhvr>
                                      <p:to>
                                        <p:strVal val="visible"/>
                                      </p:to>
                                    </p:set>
                                    <p:anim calcmode="lin" valueType="num">
                                      <p:cBhvr>
                                        <p:cTn id="98" dur="500" fill="hold"/>
                                        <p:tgtEl>
                                          <p:spTgt spid="189"/>
                                        </p:tgtEl>
                                        <p:attrNameLst>
                                          <p:attrName>ppt_w</p:attrName>
                                        </p:attrNameLst>
                                      </p:cBhvr>
                                      <p:tavLst>
                                        <p:tav tm="0">
                                          <p:val>
                                            <p:fltVal val="0"/>
                                          </p:val>
                                        </p:tav>
                                        <p:tav tm="100000">
                                          <p:val>
                                            <p:strVal val="#ppt_w"/>
                                          </p:val>
                                        </p:tav>
                                      </p:tavLst>
                                    </p:anim>
                                    <p:anim calcmode="lin" valueType="num">
                                      <p:cBhvr>
                                        <p:cTn id="99" dur="500" fill="hold"/>
                                        <p:tgtEl>
                                          <p:spTgt spid="189"/>
                                        </p:tgtEl>
                                        <p:attrNameLst>
                                          <p:attrName>ppt_h</p:attrName>
                                        </p:attrNameLst>
                                      </p:cBhvr>
                                      <p:tavLst>
                                        <p:tav tm="0">
                                          <p:val>
                                            <p:fltVal val="0"/>
                                          </p:val>
                                        </p:tav>
                                        <p:tav tm="100000">
                                          <p:val>
                                            <p:strVal val="#ppt_h"/>
                                          </p:val>
                                        </p:tav>
                                      </p:tavLst>
                                    </p:anim>
                                    <p:animEffect transition="in" filter="fade">
                                      <p:cBhvr>
                                        <p:cTn id="100" dur="500"/>
                                        <p:tgtEl>
                                          <p:spTgt spid="189"/>
                                        </p:tgtEl>
                                      </p:cBhvr>
                                    </p:animEffect>
                                  </p:childTnLst>
                                </p:cTn>
                              </p:par>
                            </p:childTnLst>
                          </p:cTn>
                        </p:par>
                        <p:par>
                          <p:cTn id="101" fill="hold">
                            <p:stCondLst>
                              <p:cond delay="500"/>
                            </p:stCondLst>
                            <p:childTnLst>
                              <p:par>
                                <p:cTn id="102" presetID="22" presetClass="entr" presetSubtype="4" fill="hold" nodeType="afterEffect">
                                  <p:stCondLst>
                                    <p:cond delay="0"/>
                                  </p:stCondLst>
                                  <p:childTnLst>
                                    <p:set>
                                      <p:cBhvr>
                                        <p:cTn id="103" dur="1" fill="hold">
                                          <p:stCondLst>
                                            <p:cond delay="0"/>
                                          </p:stCondLst>
                                        </p:cTn>
                                        <p:tgtEl>
                                          <p:spTgt spid="190"/>
                                        </p:tgtEl>
                                        <p:attrNameLst>
                                          <p:attrName>style.visibility</p:attrName>
                                        </p:attrNameLst>
                                      </p:cBhvr>
                                      <p:to>
                                        <p:strVal val="visible"/>
                                      </p:to>
                                    </p:set>
                                    <p:animEffect transition="in" filter="wipe(down)">
                                      <p:cBhvr>
                                        <p:cTn id="104" dur="3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4" grpId="0"/>
      <p:bldP spid="35" grpId="0"/>
      <p:bldP spid="165" grpId="0"/>
      <p:bldP spid="165" grpId="1"/>
      <p:bldP spid="188" grpId="0" build="allAtOnce"/>
      <p:bldP spid="1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SUD Prevalence Among PLWH by Age (%)</a:t>
            </a:r>
            <a:br>
              <a:rPr lang="en-US" dirty="0" smtClean="0"/>
            </a:br>
            <a:r>
              <a:rPr lang="en-US" sz="2700" dirty="0" smtClean="0"/>
              <a:t>(Hartzler et al., 2016) </a:t>
            </a:r>
            <a:endParaRPr lang="en-US" dirty="0"/>
          </a:p>
        </p:txBody>
      </p:sp>
      <p:graphicFrame>
        <p:nvGraphicFramePr>
          <p:cNvPr id="6" name="Content Placeholder 5"/>
          <p:cNvGraphicFramePr>
            <a:graphicFrameLocks noGrp="1"/>
          </p:cNvGraphicFramePr>
          <p:nvPr>
            <p:ph idx="1"/>
            <p:extLst/>
          </p:nvPr>
        </p:nvGraphicFramePr>
        <p:xfrm>
          <a:off x="609600" y="1421524"/>
          <a:ext cx="11230303" cy="519999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057704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37" y="336988"/>
            <a:ext cx="11813059" cy="1143000"/>
          </a:xfrm>
        </p:spPr>
        <p:txBody>
          <a:bodyPr>
            <a:normAutofit fontScale="90000"/>
          </a:bodyPr>
          <a:lstStyle/>
          <a:p>
            <a:pPr algn="ctr"/>
            <a:r>
              <a:rPr lang="en-US" sz="4900" dirty="0"/>
              <a:t>SUD Prevalence Among PLWH </a:t>
            </a:r>
            <a:r>
              <a:rPr lang="en-US" sz="4900" dirty="0" smtClean="0"/>
              <a:t>by Substance (%)</a:t>
            </a:r>
            <a:r>
              <a:rPr lang="en-US" dirty="0" smtClean="0"/>
              <a:t/>
            </a:r>
            <a:br>
              <a:rPr lang="en-US" dirty="0" smtClean="0"/>
            </a:br>
            <a:r>
              <a:rPr lang="en-US" sz="2700" dirty="0"/>
              <a:t>(Hartzler et al., 2016)</a:t>
            </a:r>
            <a:endParaRPr lang="en-US" dirty="0"/>
          </a:p>
        </p:txBody>
      </p:sp>
      <p:graphicFrame>
        <p:nvGraphicFramePr>
          <p:cNvPr id="6" name="Content Placeholder 5"/>
          <p:cNvGraphicFramePr>
            <a:graphicFrameLocks noGrp="1"/>
          </p:cNvGraphicFramePr>
          <p:nvPr>
            <p:ph idx="1"/>
            <p:extLst/>
          </p:nvPr>
        </p:nvGraphicFramePr>
        <p:xfrm>
          <a:off x="378371" y="1618593"/>
          <a:ext cx="11077903" cy="512904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29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46961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184"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28800" y="762000"/>
            <a:ext cx="7315200" cy="1293592"/>
          </a:xfrm>
        </p:spPr>
        <p:txBody>
          <a:bodyPr>
            <a:normAutofit/>
          </a:bodyPr>
          <a:lstStyle/>
          <a:p>
            <a:r>
              <a:rPr lang="en-US" sz="4400" b="1" dirty="0">
                <a:solidFill>
                  <a:schemeClr val="bg1">
                    <a:lumMod val="65000"/>
                    <a:lumOff val="35000"/>
                  </a:schemeClr>
                </a:solidFill>
              </a:rPr>
              <a:t>Test Your Knowledge</a:t>
            </a:r>
          </a:p>
        </p:txBody>
      </p:sp>
      <p:sp>
        <p:nvSpPr>
          <p:cNvPr id="7" name="Slide Number Placeholder 2"/>
          <p:cNvSpPr>
            <a:spLocks noGrp="1"/>
          </p:cNvSpPr>
          <p:nvPr>
            <p:ph type="sldNum" sz="quarter" idx="4294967295"/>
          </p:nvPr>
        </p:nvSpPr>
        <p:spPr>
          <a:xfrm>
            <a:off x="8534400" y="6361330"/>
            <a:ext cx="2057400" cy="365125"/>
          </a:xfrm>
          <a:prstGeom prst="rect">
            <a:avLst/>
          </a:prstGeom>
        </p:spPr>
        <p:txBody>
          <a:bodyPr/>
          <a:lstStyle/>
          <a:p>
            <a:pPr algn="r"/>
            <a:r>
              <a:rPr lang="en-US" altLang="en-US" dirty="0"/>
              <a:t>3</a:t>
            </a:r>
          </a:p>
        </p:txBody>
      </p:sp>
    </p:spTree>
    <p:extLst>
      <p:ext uri="{BB962C8B-B14F-4D97-AF65-F5344CB8AC3E}">
        <p14:creationId xmlns:p14="http://schemas.microsoft.com/office/powerpoint/2010/main" val="2719084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Substance Use and HIV: HAND</a:t>
            </a:r>
            <a:endParaRPr lang="en-US" dirty="0"/>
          </a:p>
        </p:txBody>
      </p:sp>
      <p:sp>
        <p:nvSpPr>
          <p:cNvPr id="3" name="Content Placeholder 2"/>
          <p:cNvSpPr>
            <a:spLocks noGrp="1"/>
          </p:cNvSpPr>
          <p:nvPr>
            <p:ph idx="1"/>
          </p:nvPr>
        </p:nvSpPr>
        <p:spPr/>
        <p:txBody>
          <a:bodyPr>
            <a:noAutofit/>
          </a:bodyPr>
          <a:lstStyle/>
          <a:p>
            <a:r>
              <a:rPr lang="en-US" sz="3600" dirty="0"/>
              <a:t>Studies suggest that in some human immunodeficiency virus-1 (HIV) infected individuals, the development of </a:t>
            </a:r>
            <a:r>
              <a:rPr lang="en-US" sz="3600" dirty="0" smtClean="0"/>
              <a:t>HIV-associated </a:t>
            </a:r>
            <a:r>
              <a:rPr lang="en-US" sz="3600" dirty="0"/>
              <a:t>neurocognitive disorders (HAND) is accelerated and/or its severity increased with substance abuse, in the absence or presence of prescribed combination antiretroviral therapy (</a:t>
            </a:r>
            <a:r>
              <a:rPr lang="en-US" sz="3600" dirty="0" err="1"/>
              <a:t>cART</a:t>
            </a:r>
            <a:r>
              <a:rPr lang="en-US" sz="3600" dirty="0" smtClean="0"/>
              <a:t>).</a:t>
            </a:r>
            <a:r>
              <a:rPr lang="en-US" sz="3600" dirty="0"/>
              <a:t> </a:t>
            </a:r>
          </a:p>
        </p:txBody>
      </p:sp>
      <p:sp>
        <p:nvSpPr>
          <p:cNvPr id="4" name="TextBox 3"/>
          <p:cNvSpPr txBox="1"/>
          <p:nvPr/>
        </p:nvSpPr>
        <p:spPr>
          <a:xfrm>
            <a:off x="70883" y="6411433"/>
            <a:ext cx="12121117" cy="338554"/>
          </a:xfrm>
          <a:prstGeom prst="rect">
            <a:avLst/>
          </a:prstGeom>
          <a:noFill/>
        </p:spPr>
        <p:txBody>
          <a:bodyPr wrap="square" rtlCol="0">
            <a:spAutoFit/>
          </a:bodyPr>
          <a:lstStyle/>
          <a:p>
            <a:r>
              <a:rPr lang="en-US" sz="1600" dirty="0" smtClean="0"/>
              <a:t>SOURCE: </a:t>
            </a:r>
            <a:r>
              <a:rPr lang="en-US" sz="1600" dirty="0" err="1"/>
              <a:t>Rippeth</a:t>
            </a:r>
            <a:r>
              <a:rPr lang="en-US" sz="1600" dirty="0"/>
              <a:t> et al. </a:t>
            </a:r>
            <a:r>
              <a:rPr lang="en-US" sz="1600" u="sng" dirty="0">
                <a:hlinkClick r:id="rId3" tooltip="View reference"/>
              </a:rPr>
              <a:t>2004</a:t>
            </a:r>
            <a:r>
              <a:rPr lang="en-US" sz="1600" dirty="0"/>
              <a:t>; Hauser et al. </a:t>
            </a:r>
            <a:r>
              <a:rPr lang="en-US" sz="1600" u="sng" dirty="0">
                <a:hlinkClick r:id="rId4" tooltip="View reference"/>
              </a:rPr>
              <a:t>2007</a:t>
            </a:r>
            <a:r>
              <a:rPr lang="en-US" sz="1600" dirty="0"/>
              <a:t>; </a:t>
            </a:r>
            <a:r>
              <a:rPr lang="en-US" sz="1600" dirty="0" smtClean="0"/>
              <a:t>Busch </a:t>
            </a:r>
            <a:r>
              <a:rPr lang="en-US" sz="1600" dirty="0"/>
              <a:t>et al. </a:t>
            </a:r>
            <a:r>
              <a:rPr lang="en-US" sz="1600" dirty="0">
                <a:hlinkClick r:id="rId5" tooltip="View reference"/>
              </a:rPr>
              <a:t>2012</a:t>
            </a:r>
            <a:r>
              <a:rPr lang="en-US" sz="1600" dirty="0"/>
              <a:t>; Meyer et al. </a:t>
            </a:r>
            <a:r>
              <a:rPr lang="en-US" sz="1600" dirty="0">
                <a:hlinkClick r:id="rId6" tooltip="View reference"/>
              </a:rPr>
              <a:t>2013</a:t>
            </a:r>
            <a:r>
              <a:rPr lang="en-US" sz="1600" dirty="0"/>
              <a:t>; Weber et al. </a:t>
            </a:r>
            <a:r>
              <a:rPr lang="en-US" sz="1600" dirty="0">
                <a:hlinkClick r:id="rId7" tooltip="View reference"/>
              </a:rPr>
              <a:t>2013</a:t>
            </a:r>
            <a:r>
              <a:rPr lang="en-US" sz="1600" dirty="0"/>
              <a:t>; Meade et al. </a:t>
            </a:r>
            <a:r>
              <a:rPr lang="en-US" sz="1600" dirty="0">
                <a:hlinkClick r:id="rId8" tooltip="View reference"/>
              </a:rPr>
              <a:t>2015</a:t>
            </a:r>
            <a:endParaRPr lang="en-US" sz="1600" dirty="0"/>
          </a:p>
        </p:txBody>
      </p:sp>
      <p:sp>
        <p:nvSpPr>
          <p:cNvPr id="5" name="Slide Number Placeholder 5"/>
          <p:cNvSpPr>
            <a:spLocks noGrp="1"/>
          </p:cNvSpPr>
          <p:nvPr>
            <p:ph type="sldNum" sz="quarter" idx="4294967295"/>
          </p:nvPr>
        </p:nvSpPr>
        <p:spPr>
          <a:xfrm>
            <a:off x="9822712" y="6384862"/>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86579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Psychotropic Factors and HIV</a:t>
            </a:r>
            <a:endParaRPr lang="en-US" sz="7200" dirty="0"/>
          </a:p>
        </p:txBody>
      </p:sp>
      <p:pic>
        <p:nvPicPr>
          <p:cNvPr id="5" name="Picture 4"/>
          <p:cNvPicPr>
            <a:picLocks noChangeAspect="1"/>
          </p:cNvPicPr>
          <p:nvPr/>
        </p:nvPicPr>
        <p:blipFill>
          <a:blip r:embed="rId3"/>
          <a:stretch>
            <a:fillRect/>
          </a:stretch>
        </p:blipFill>
        <p:spPr>
          <a:xfrm>
            <a:off x="5443871" y="2370063"/>
            <a:ext cx="2594343" cy="1741857"/>
          </a:xfrm>
          <a:prstGeom prst="rect">
            <a:avLst/>
          </a:prstGeom>
        </p:spPr>
      </p:pic>
      <p:grpSp>
        <p:nvGrpSpPr>
          <p:cNvPr id="7" name="Group 6"/>
          <p:cNvGrpSpPr/>
          <p:nvPr/>
        </p:nvGrpSpPr>
        <p:grpSpPr>
          <a:xfrm>
            <a:off x="261758" y="2362090"/>
            <a:ext cx="7873534" cy="1744670"/>
            <a:chOff x="227806" y="399796"/>
            <a:chExt cx="7873534" cy="17446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06" y="407106"/>
              <a:ext cx="2623073" cy="1737360"/>
            </a:xfrm>
            <a:prstGeom prst="rect">
              <a:avLst/>
            </a:prstGeom>
            <a:ln w="22225">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6511" y="400547"/>
              <a:ext cx="2606812" cy="1737360"/>
            </a:xfrm>
            <a:prstGeom prst="rect">
              <a:avLst/>
            </a:prstGeom>
            <a:ln w="22225">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528" y="399796"/>
              <a:ext cx="2606812" cy="1737360"/>
            </a:xfrm>
            <a:prstGeom prst="rect">
              <a:avLst/>
            </a:prstGeom>
            <a:ln w="22225">
              <a:solidFill>
                <a:schemeClr val="tx1"/>
              </a:solidFill>
            </a:ln>
          </p:spPr>
        </p:pic>
      </p:grpSp>
      <p:sp>
        <p:nvSpPr>
          <p:cNvPr id="11"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43851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and MNS</a:t>
            </a:r>
            <a:endParaRPr lang="en-US" dirty="0"/>
          </a:p>
        </p:txBody>
      </p:sp>
      <p:sp>
        <p:nvSpPr>
          <p:cNvPr id="3" name="Content Placeholder 2"/>
          <p:cNvSpPr>
            <a:spLocks noGrp="1"/>
          </p:cNvSpPr>
          <p:nvPr>
            <p:ph idx="1"/>
          </p:nvPr>
        </p:nvSpPr>
        <p:spPr>
          <a:xfrm>
            <a:off x="1119999" y="1825625"/>
            <a:ext cx="10581849" cy="4351338"/>
          </a:xfrm>
        </p:spPr>
        <p:txBody>
          <a:bodyPr>
            <a:normAutofit lnSpcReduction="10000"/>
          </a:bodyPr>
          <a:lstStyle/>
          <a:p>
            <a:r>
              <a:rPr lang="en-US" dirty="0" smtClean="0"/>
              <a:t>Mental, neurological and substance (MNS) issues often arise in individuals with HIV</a:t>
            </a:r>
          </a:p>
          <a:p>
            <a:r>
              <a:rPr lang="en-US" dirty="0"/>
              <a:t>MNS may occur at </a:t>
            </a:r>
            <a:r>
              <a:rPr lang="en-US" dirty="0">
                <a:solidFill>
                  <a:schemeClr val="accent5"/>
                </a:solidFill>
              </a:rPr>
              <a:t>rates exceeding physical co-morbidities</a:t>
            </a:r>
          </a:p>
          <a:p>
            <a:r>
              <a:rPr lang="en-US" dirty="0" smtClean="0"/>
              <a:t>Development of MNS is associated with </a:t>
            </a:r>
            <a:r>
              <a:rPr lang="en-US" dirty="0" smtClean="0">
                <a:solidFill>
                  <a:schemeClr val="accent5"/>
                </a:solidFill>
              </a:rPr>
              <a:t>reduced ART adherence, lower quality of life</a:t>
            </a:r>
            <a:r>
              <a:rPr lang="en-US" dirty="0" smtClean="0"/>
              <a:t>, and functional impairments leading to </a:t>
            </a:r>
            <a:r>
              <a:rPr lang="en-US" dirty="0" smtClean="0">
                <a:solidFill>
                  <a:schemeClr val="accent5"/>
                </a:solidFill>
              </a:rPr>
              <a:t>more negative mental health and medical outcomes</a:t>
            </a:r>
          </a:p>
          <a:p>
            <a:r>
              <a:rPr lang="en-US" dirty="0" smtClean="0"/>
              <a:t>Depression is </a:t>
            </a:r>
            <a:r>
              <a:rPr lang="en-US" dirty="0" smtClean="0">
                <a:solidFill>
                  <a:schemeClr val="accent5"/>
                </a:solidFill>
              </a:rPr>
              <a:t>2x as common </a:t>
            </a:r>
            <a:r>
              <a:rPr lang="en-US" dirty="0" smtClean="0"/>
              <a:t>in PLWH than in non-HIV infected individuals</a:t>
            </a:r>
          </a:p>
          <a:p>
            <a:r>
              <a:rPr lang="en-US" dirty="0" smtClean="0"/>
              <a:t>These factors lead </a:t>
            </a:r>
            <a:r>
              <a:rPr lang="en-US" dirty="0"/>
              <a:t>to higher rates of use of psychotropic medications by PLWH</a:t>
            </a:r>
          </a:p>
          <a:p>
            <a:endParaRPr lang="en-US" dirty="0" smtClean="0"/>
          </a:p>
        </p:txBody>
      </p:sp>
      <p:sp>
        <p:nvSpPr>
          <p:cNvPr id="4" name="TextBox 3"/>
          <p:cNvSpPr txBox="1"/>
          <p:nvPr/>
        </p:nvSpPr>
        <p:spPr>
          <a:xfrm>
            <a:off x="0" y="6437384"/>
            <a:ext cx="5228492" cy="338554"/>
          </a:xfrm>
          <a:prstGeom prst="rect">
            <a:avLst/>
          </a:prstGeom>
          <a:noFill/>
        </p:spPr>
        <p:txBody>
          <a:bodyPr wrap="square" rtlCol="0">
            <a:spAutoFit/>
          </a:bodyPr>
          <a:lstStyle/>
          <a:p>
            <a:r>
              <a:rPr lang="en-US" sz="1600" dirty="0" smtClean="0"/>
              <a:t>SOURCE: </a:t>
            </a:r>
            <a:r>
              <a:rPr lang="en-US" sz="1600" dirty="0" err="1" smtClean="0"/>
              <a:t>Kaaya</a:t>
            </a:r>
            <a:r>
              <a:rPr lang="en-US" sz="1600" dirty="0"/>
              <a:t> </a:t>
            </a:r>
            <a:r>
              <a:rPr lang="en-US" sz="1600" dirty="0" smtClean="0"/>
              <a:t>et al, 2013</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7875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Worldwide Prevalence</a:t>
            </a:r>
            <a:endParaRPr lang="en-US" dirty="0"/>
          </a:p>
        </p:txBody>
      </p:sp>
      <p:sp>
        <p:nvSpPr>
          <p:cNvPr id="3" name="Content Placeholder 2"/>
          <p:cNvSpPr>
            <a:spLocks noGrp="1"/>
          </p:cNvSpPr>
          <p:nvPr>
            <p:ph idx="1"/>
          </p:nvPr>
        </p:nvSpPr>
        <p:spPr>
          <a:xfrm>
            <a:off x="973015" y="1567716"/>
            <a:ext cx="10380785" cy="4657237"/>
          </a:xfrm>
        </p:spPr>
        <p:txBody>
          <a:bodyPr>
            <a:normAutofit/>
          </a:bodyPr>
          <a:lstStyle/>
          <a:p>
            <a:r>
              <a:rPr lang="en-US" dirty="0" smtClean="0"/>
              <a:t>Worldwide prevalence of SMI is about </a:t>
            </a:r>
            <a:r>
              <a:rPr lang="en-US" dirty="0" smtClean="0">
                <a:solidFill>
                  <a:srgbClr val="FFFF00"/>
                </a:solidFill>
              </a:rPr>
              <a:t>4.6 per 1000</a:t>
            </a:r>
          </a:p>
          <a:p>
            <a:r>
              <a:rPr lang="en-US" dirty="0" smtClean="0"/>
              <a:t>US prevalence of SMI is about </a:t>
            </a:r>
            <a:r>
              <a:rPr lang="en-US" dirty="0" smtClean="0">
                <a:solidFill>
                  <a:schemeClr val="accent5"/>
                </a:solidFill>
              </a:rPr>
              <a:t>7.2 per 1000</a:t>
            </a:r>
          </a:p>
          <a:p>
            <a:r>
              <a:rPr lang="en-US" dirty="0" smtClean="0"/>
              <a:t>People with SMI have </a:t>
            </a:r>
            <a:r>
              <a:rPr lang="en-US" dirty="0" smtClean="0">
                <a:solidFill>
                  <a:schemeClr val="accent5"/>
                </a:solidFill>
              </a:rPr>
              <a:t>increasing health inequities</a:t>
            </a:r>
            <a:r>
              <a:rPr lang="en-US" dirty="0" smtClean="0">
                <a:solidFill>
                  <a:schemeClr val="tx1"/>
                </a:solidFill>
              </a:rPr>
              <a:t> and are at </a:t>
            </a:r>
            <a:r>
              <a:rPr lang="en-US" dirty="0" smtClean="0">
                <a:solidFill>
                  <a:schemeClr val="accent5"/>
                </a:solidFill>
              </a:rPr>
              <a:t>higher risk</a:t>
            </a:r>
            <a:r>
              <a:rPr lang="en-US" dirty="0" smtClean="0"/>
              <a:t> of blood-borne viruses</a:t>
            </a:r>
          </a:p>
          <a:p>
            <a:r>
              <a:rPr lang="en-US" dirty="0" smtClean="0"/>
              <a:t>Increased risk due to engaging in behaviors that increase likelihood of infection: </a:t>
            </a:r>
          </a:p>
          <a:p>
            <a:pPr lvl="1"/>
            <a:r>
              <a:rPr lang="en-US" dirty="0" smtClean="0"/>
              <a:t>Unprotected sex</a:t>
            </a:r>
          </a:p>
          <a:p>
            <a:pPr lvl="1"/>
            <a:r>
              <a:rPr lang="en-US" dirty="0" smtClean="0">
                <a:solidFill>
                  <a:schemeClr val="accent5"/>
                </a:solidFill>
              </a:rPr>
              <a:t>Sex work/trading</a:t>
            </a:r>
          </a:p>
          <a:p>
            <a:pPr lvl="1"/>
            <a:r>
              <a:rPr lang="en-US" dirty="0" smtClean="0"/>
              <a:t>IV drug use</a:t>
            </a:r>
          </a:p>
          <a:p>
            <a:pPr lvl="1"/>
            <a:r>
              <a:rPr lang="en-US" dirty="0" smtClean="0">
                <a:solidFill>
                  <a:schemeClr val="accent5"/>
                </a:solidFill>
              </a:rPr>
              <a:t>Hypersexuality due to acute phases of mental illness</a:t>
            </a:r>
            <a:endParaRPr lang="en-US" dirty="0">
              <a:solidFill>
                <a:schemeClr val="accent5"/>
              </a:solidFill>
            </a:endParaRPr>
          </a:p>
        </p:txBody>
      </p:sp>
      <p:sp>
        <p:nvSpPr>
          <p:cNvPr id="4" name="TextBox 3"/>
          <p:cNvSpPr txBox="1"/>
          <p:nvPr/>
        </p:nvSpPr>
        <p:spPr>
          <a:xfrm>
            <a:off x="105508" y="6482861"/>
            <a:ext cx="6975230" cy="338554"/>
          </a:xfrm>
          <a:prstGeom prst="rect">
            <a:avLst/>
          </a:prstGeom>
          <a:noFill/>
        </p:spPr>
        <p:txBody>
          <a:bodyPr wrap="square" rtlCol="0">
            <a:spAutoFit/>
          </a:bodyPr>
          <a:lstStyle/>
          <a:p>
            <a:r>
              <a:rPr lang="en-US" sz="1600" dirty="0" smtClean="0"/>
              <a:t>SOURCE: Hughes, Bassi, Gilbody, Bland &amp; Martin, 2016</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096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500"/>
                                        <p:tgtEl>
                                          <p:spTgt spid="3">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438" y="241912"/>
            <a:ext cx="11287125" cy="707886"/>
          </a:xfrm>
          <a:prstGeom prst="rect">
            <a:avLst/>
          </a:prstGeom>
          <a:noFill/>
        </p:spPr>
        <p:txBody>
          <a:bodyPr wrap="square" rtlCol="0">
            <a:spAutoFit/>
          </a:bodyPr>
          <a:lstStyle/>
          <a:p>
            <a:pPr algn="ctr"/>
            <a:r>
              <a:rPr lang="en-US" sz="4000" dirty="0" smtClean="0"/>
              <a:t>Prevalence of HIV in SMI Populations Worldwide</a:t>
            </a:r>
            <a:endParaRPr lang="en-US" sz="4000" dirty="0"/>
          </a:p>
        </p:txBody>
      </p:sp>
      <p:pic>
        <p:nvPicPr>
          <p:cNvPr id="1026" name="Picture 2" descr="https://www.cia.gov/library/publications/the-world-factbook/graphics/ref_maps/political/jpg/world.jpg"/>
          <p:cNvPicPr>
            <a:picLocks noChangeAspect="1" noChangeArrowheads="1"/>
          </p:cNvPicPr>
          <p:nvPr/>
        </p:nvPicPr>
        <p:blipFill rotWithShape="1">
          <a:blip r:embed="rId3">
            <a:extLst>
              <a:ext uri="{28A0092B-C50C-407E-A947-70E740481C1C}">
                <a14:useLocalDpi xmlns:a14="http://schemas.microsoft.com/office/drawing/2010/main" val="0"/>
              </a:ext>
            </a:extLst>
          </a:blip>
          <a:srcRect l="5980" t="7805" r="5816" b="13326"/>
          <a:stretch/>
        </p:blipFill>
        <p:spPr bwMode="auto">
          <a:xfrm>
            <a:off x="914399" y="1288521"/>
            <a:ext cx="10597662" cy="51591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61139" y="874542"/>
            <a:ext cx="228600" cy="2194560"/>
          </a:xfrm>
          <a:prstGeom prst="rect">
            <a:avLst/>
          </a:prstGeom>
          <a:solidFill>
            <a:srgbClr val="FF0000"/>
          </a:solidFill>
          <a:scene3d>
            <a:camera prst="isometricLeftDown">
              <a:rot lat="2100000" lon="1800000" rev="0"/>
            </a:camera>
            <a:lightRig rig="threePt" dir="t"/>
          </a:scene3d>
          <a:sp3d>
            <a:bevelB w="1905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8930" y="1788942"/>
            <a:ext cx="228600" cy="731520"/>
          </a:xfrm>
          <a:prstGeom prst="rect">
            <a:avLst/>
          </a:prstGeom>
          <a:solidFill>
            <a:srgbClr val="FF0000"/>
          </a:solidFill>
          <a:scene3d>
            <a:camera prst="isometricLeftDown">
              <a:rot lat="2100000" lon="1800000" rev="0"/>
            </a:camera>
            <a:lightRig rig="threePt" dir="t"/>
          </a:scene3d>
          <a:sp3d>
            <a:bevelB w="1905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59361" y="2520462"/>
            <a:ext cx="228600" cy="548640"/>
          </a:xfrm>
          <a:prstGeom prst="rect">
            <a:avLst/>
          </a:prstGeom>
          <a:solidFill>
            <a:srgbClr val="FF0000"/>
          </a:solidFill>
          <a:scene3d>
            <a:camera prst="isometricLeftDown">
              <a:rot lat="2100000" lon="1800000" rev="0"/>
            </a:camera>
            <a:lightRig rig="threePt" dir="t"/>
          </a:scene3d>
          <a:sp3d>
            <a:bevelB w="1905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95700" y="3551584"/>
            <a:ext cx="228600" cy="987552"/>
          </a:xfrm>
          <a:prstGeom prst="rect">
            <a:avLst/>
          </a:prstGeom>
          <a:solidFill>
            <a:srgbClr val="FF0000"/>
          </a:solidFill>
          <a:scene3d>
            <a:camera prst="isometricLeftDown">
              <a:rot lat="2100000" lon="1800000" rev="0"/>
            </a:camera>
            <a:lightRig rig="threePt" dir="t"/>
          </a:scene3d>
          <a:sp3d>
            <a:bevelB w="1905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91301" y="-1685778"/>
            <a:ext cx="228600" cy="6949440"/>
          </a:xfrm>
          <a:prstGeom prst="rect">
            <a:avLst/>
          </a:prstGeom>
          <a:solidFill>
            <a:srgbClr val="FF0000"/>
          </a:solidFill>
          <a:scene3d>
            <a:camera prst="isometricLeftDown">
              <a:rot lat="2100000" lon="1800000" rev="0"/>
            </a:camera>
            <a:lightRig rig="threePt" dir="t"/>
          </a:scene3d>
          <a:sp3d>
            <a:bevelB w="1905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5508" y="6482861"/>
            <a:ext cx="6975230" cy="338554"/>
          </a:xfrm>
          <a:prstGeom prst="rect">
            <a:avLst/>
          </a:prstGeom>
          <a:noFill/>
        </p:spPr>
        <p:txBody>
          <a:bodyPr wrap="square" rtlCol="0">
            <a:spAutoFit/>
          </a:bodyPr>
          <a:lstStyle/>
          <a:p>
            <a:r>
              <a:rPr lang="en-US" sz="1600" dirty="0" smtClean="0"/>
              <a:t>SOURCE: Hughes, Bassi, Gilbody, Bland &amp; Martin, 2016</a:t>
            </a:r>
            <a:endParaRPr lang="en-US" sz="1600" dirty="0"/>
          </a:p>
        </p:txBody>
      </p:sp>
      <p:sp>
        <p:nvSpPr>
          <p:cNvPr id="3" name="TextBox 2"/>
          <p:cNvSpPr txBox="1"/>
          <p:nvPr/>
        </p:nvSpPr>
        <p:spPr>
          <a:xfrm>
            <a:off x="2981325" y="2314575"/>
            <a:ext cx="793505" cy="461665"/>
          </a:xfrm>
          <a:prstGeom prst="rect">
            <a:avLst/>
          </a:prstGeom>
          <a:noFill/>
        </p:spPr>
        <p:txBody>
          <a:bodyPr wrap="square" rtlCol="0">
            <a:spAutoFit/>
          </a:bodyPr>
          <a:lstStyle/>
          <a:p>
            <a:r>
              <a:rPr lang="en-US" sz="2400" b="1" dirty="0" smtClean="0">
                <a:ln>
                  <a:solidFill>
                    <a:schemeClr val="bg1"/>
                  </a:solidFill>
                </a:ln>
                <a:solidFill>
                  <a:srgbClr val="FF0000"/>
                </a:solidFill>
              </a:rPr>
              <a:t>6%</a:t>
            </a:r>
            <a:endParaRPr lang="en-US" sz="2400" b="1" dirty="0">
              <a:ln>
                <a:solidFill>
                  <a:schemeClr val="bg1"/>
                </a:solidFill>
              </a:ln>
              <a:solidFill>
                <a:srgbClr val="FF0000"/>
              </a:solidFill>
            </a:endParaRPr>
          </a:p>
        </p:txBody>
      </p:sp>
      <p:sp>
        <p:nvSpPr>
          <p:cNvPr id="12" name="TextBox 11"/>
          <p:cNvSpPr txBox="1"/>
          <p:nvPr/>
        </p:nvSpPr>
        <p:spPr>
          <a:xfrm>
            <a:off x="4036714" y="3637274"/>
            <a:ext cx="1146351" cy="461665"/>
          </a:xfrm>
          <a:prstGeom prst="rect">
            <a:avLst/>
          </a:prstGeom>
          <a:noFill/>
        </p:spPr>
        <p:txBody>
          <a:bodyPr wrap="square" rtlCol="0">
            <a:spAutoFit/>
          </a:bodyPr>
          <a:lstStyle/>
          <a:p>
            <a:r>
              <a:rPr lang="en-US" sz="2400" b="1" dirty="0" smtClean="0">
                <a:ln>
                  <a:solidFill>
                    <a:schemeClr val="bg1"/>
                  </a:solidFill>
                </a:ln>
                <a:solidFill>
                  <a:srgbClr val="FF0000"/>
                </a:solidFill>
              </a:rPr>
              <a:t>2.7%</a:t>
            </a:r>
            <a:endParaRPr lang="en-US" sz="2400" b="1" dirty="0">
              <a:ln>
                <a:solidFill>
                  <a:schemeClr val="bg1"/>
                </a:solidFill>
              </a:ln>
              <a:solidFill>
                <a:srgbClr val="FF0000"/>
              </a:solidFill>
            </a:endParaRPr>
          </a:p>
        </p:txBody>
      </p:sp>
      <p:sp>
        <p:nvSpPr>
          <p:cNvPr id="13" name="TextBox 12"/>
          <p:cNvSpPr txBox="1"/>
          <p:nvPr/>
        </p:nvSpPr>
        <p:spPr>
          <a:xfrm>
            <a:off x="9203659" y="2520462"/>
            <a:ext cx="1146351" cy="461665"/>
          </a:xfrm>
          <a:prstGeom prst="rect">
            <a:avLst/>
          </a:prstGeom>
          <a:noFill/>
        </p:spPr>
        <p:txBody>
          <a:bodyPr wrap="square" rtlCol="0">
            <a:spAutoFit/>
          </a:bodyPr>
          <a:lstStyle/>
          <a:p>
            <a:r>
              <a:rPr lang="en-US" sz="2400" b="1" dirty="0" smtClean="0">
                <a:ln>
                  <a:solidFill>
                    <a:schemeClr val="bg1"/>
                  </a:solidFill>
                </a:ln>
                <a:solidFill>
                  <a:srgbClr val="FF0000"/>
                </a:solidFill>
              </a:rPr>
              <a:t>1.5%</a:t>
            </a:r>
            <a:endParaRPr lang="en-US" sz="2400" b="1" dirty="0">
              <a:ln>
                <a:solidFill>
                  <a:schemeClr val="bg1"/>
                </a:solidFill>
              </a:ln>
              <a:solidFill>
                <a:srgbClr val="FF0000"/>
              </a:solidFill>
            </a:endParaRPr>
          </a:p>
        </p:txBody>
      </p:sp>
      <p:sp>
        <p:nvSpPr>
          <p:cNvPr id="16" name="TextBox 15"/>
          <p:cNvSpPr txBox="1"/>
          <p:nvPr/>
        </p:nvSpPr>
        <p:spPr>
          <a:xfrm>
            <a:off x="5314008" y="1852910"/>
            <a:ext cx="1146351" cy="461665"/>
          </a:xfrm>
          <a:prstGeom prst="rect">
            <a:avLst/>
          </a:prstGeom>
          <a:noFill/>
        </p:spPr>
        <p:txBody>
          <a:bodyPr wrap="square" rtlCol="0">
            <a:spAutoFit/>
          </a:bodyPr>
          <a:lstStyle/>
          <a:p>
            <a:r>
              <a:rPr lang="en-US" sz="2400" b="1" dirty="0" smtClean="0">
                <a:ln>
                  <a:solidFill>
                    <a:schemeClr val="bg1"/>
                  </a:solidFill>
                </a:ln>
                <a:solidFill>
                  <a:srgbClr val="FF0000"/>
                </a:solidFill>
              </a:rPr>
              <a:t>1.9%</a:t>
            </a:r>
            <a:endParaRPr lang="en-US" sz="2400" b="1" dirty="0">
              <a:ln>
                <a:solidFill>
                  <a:schemeClr val="bg1"/>
                </a:solidFill>
              </a:ln>
              <a:solidFill>
                <a:srgbClr val="FF0000"/>
              </a:solidFill>
            </a:endParaRPr>
          </a:p>
        </p:txBody>
      </p:sp>
      <p:sp>
        <p:nvSpPr>
          <p:cNvPr id="17" name="TextBox 16"/>
          <p:cNvSpPr txBox="1"/>
          <p:nvPr/>
        </p:nvSpPr>
        <p:spPr>
          <a:xfrm>
            <a:off x="6929158" y="3995675"/>
            <a:ext cx="1146351" cy="461665"/>
          </a:xfrm>
          <a:prstGeom prst="rect">
            <a:avLst/>
          </a:prstGeom>
          <a:noFill/>
        </p:spPr>
        <p:txBody>
          <a:bodyPr wrap="square" rtlCol="0">
            <a:spAutoFit/>
          </a:bodyPr>
          <a:lstStyle/>
          <a:p>
            <a:r>
              <a:rPr lang="en-US" sz="2400" b="1" dirty="0" smtClean="0">
                <a:ln>
                  <a:solidFill>
                    <a:schemeClr val="bg1"/>
                  </a:solidFill>
                </a:ln>
                <a:solidFill>
                  <a:srgbClr val="FF0000"/>
                </a:solidFill>
              </a:rPr>
              <a:t>19.2%</a:t>
            </a:r>
            <a:endParaRPr lang="en-US" sz="2400" b="1" dirty="0">
              <a:ln>
                <a:solidFill>
                  <a:schemeClr val="bg1"/>
                </a:solidFill>
              </a:ln>
              <a:solidFill>
                <a:srgbClr val="FF0000"/>
              </a:solidFill>
            </a:endParaRPr>
          </a:p>
        </p:txBody>
      </p:sp>
      <p:sp>
        <p:nvSpPr>
          <p:cNvPr id="18" name="Rectangle 17"/>
          <p:cNvSpPr/>
          <p:nvPr/>
        </p:nvSpPr>
        <p:spPr>
          <a:xfrm>
            <a:off x="2252768" y="2678142"/>
            <a:ext cx="228600" cy="146304"/>
          </a:xfrm>
          <a:prstGeom prst="rect">
            <a:avLst/>
          </a:prstGeom>
          <a:solidFill>
            <a:schemeClr val="tx2"/>
          </a:solidFill>
          <a:scene3d>
            <a:camera prst="isometricLeftDown">
              <a:rot lat="2100000" lon="1800000" rev="0"/>
            </a:camera>
            <a:lightRig rig="threePt" dir="t"/>
          </a:scene3d>
          <a:sp3d>
            <a:bevelB w="1905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442148" y="2447309"/>
            <a:ext cx="1066660" cy="461665"/>
          </a:xfrm>
          <a:prstGeom prst="rect">
            <a:avLst/>
          </a:prstGeom>
          <a:noFill/>
        </p:spPr>
        <p:txBody>
          <a:bodyPr wrap="square" rtlCol="0">
            <a:spAutoFit/>
          </a:bodyPr>
          <a:lstStyle/>
          <a:p>
            <a:r>
              <a:rPr lang="en-US" sz="2400" b="1" dirty="0" smtClean="0">
                <a:ln>
                  <a:solidFill>
                    <a:schemeClr val="bg1"/>
                  </a:solidFill>
                </a:ln>
                <a:solidFill>
                  <a:schemeClr val="tx2"/>
                </a:solidFill>
              </a:rPr>
              <a:t>0.4%</a:t>
            </a:r>
            <a:endParaRPr lang="en-US" sz="2400" b="1" dirty="0">
              <a:ln>
                <a:solidFill>
                  <a:schemeClr val="bg1"/>
                </a:solidFill>
              </a:ln>
              <a:solidFill>
                <a:schemeClr val="tx2"/>
              </a:solidFill>
            </a:endParaRPr>
          </a:p>
        </p:txBody>
      </p:sp>
      <p:pic>
        <p:nvPicPr>
          <p:cNvPr id="5" name="Picture 4"/>
          <p:cNvPicPr>
            <a:picLocks noChangeAspect="1"/>
          </p:cNvPicPr>
          <p:nvPr/>
        </p:nvPicPr>
        <p:blipFill>
          <a:blip r:embed="rId4"/>
          <a:stretch>
            <a:fillRect/>
          </a:stretch>
        </p:blipFill>
        <p:spPr>
          <a:xfrm>
            <a:off x="0" y="-1"/>
            <a:ext cx="12192000" cy="6853759"/>
          </a:xfrm>
          <a:prstGeom prst="rect">
            <a:avLst/>
          </a:prstGeom>
        </p:spPr>
      </p:pic>
      <p:sp>
        <p:nvSpPr>
          <p:cNvPr id="20"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9568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1000"/>
                                        <p:tgtEl>
                                          <p:spTgt spid="1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10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10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1000"/>
                                        <p:tgtEl>
                                          <p:spTgt spid="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1000"/>
                                        <p:tgtEl>
                                          <p:spTgt spid="1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3" grpId="0"/>
      <p:bldP spid="12" grpId="0"/>
      <p:bldP spid="13" grpId="0"/>
      <p:bldP spid="16" grpId="0"/>
      <p:bldP spid="17" grpId="0"/>
      <p:bldP spid="18"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HIV Risk Factors for SMI Populations Worldwide</a:t>
            </a:r>
            <a:endParaRPr lang="en-US" sz="4000" dirty="0"/>
          </a:p>
        </p:txBody>
      </p:sp>
      <p:sp>
        <p:nvSpPr>
          <p:cNvPr id="3" name="Content Placeholder 2"/>
          <p:cNvSpPr>
            <a:spLocks noGrp="1"/>
          </p:cNvSpPr>
          <p:nvPr>
            <p:ph idx="1"/>
          </p:nvPr>
        </p:nvSpPr>
        <p:spPr/>
        <p:txBody>
          <a:bodyPr/>
          <a:lstStyle/>
          <a:p>
            <a:r>
              <a:rPr lang="en-US" dirty="0" smtClean="0"/>
              <a:t>Tend to be similar in high and low HIV-prevalence areas</a:t>
            </a:r>
          </a:p>
          <a:p>
            <a:r>
              <a:rPr lang="en-US" dirty="0" smtClean="0"/>
              <a:t>Black</a:t>
            </a:r>
          </a:p>
          <a:p>
            <a:r>
              <a:rPr lang="en-US" dirty="0" smtClean="0"/>
              <a:t>Female</a:t>
            </a:r>
          </a:p>
          <a:p>
            <a:r>
              <a:rPr lang="en-US" dirty="0" smtClean="0"/>
              <a:t>Injection drug use</a:t>
            </a:r>
          </a:p>
          <a:p>
            <a:r>
              <a:rPr lang="en-US" dirty="0" smtClean="0"/>
              <a:t>Risky sexual behaviors</a:t>
            </a:r>
          </a:p>
          <a:p>
            <a:pPr lvl="1"/>
            <a:r>
              <a:rPr lang="en-US" dirty="0" smtClean="0"/>
              <a:t>Not using a condom</a:t>
            </a:r>
          </a:p>
          <a:p>
            <a:pPr lvl="1"/>
            <a:r>
              <a:rPr lang="en-US" dirty="0" smtClean="0"/>
              <a:t>Having multiple partners</a:t>
            </a:r>
          </a:p>
          <a:p>
            <a:pPr lvl="1"/>
            <a:r>
              <a:rPr lang="en-US" dirty="0" smtClean="0"/>
              <a:t>Sex trading </a:t>
            </a:r>
          </a:p>
          <a:p>
            <a:pPr lvl="1"/>
            <a:r>
              <a:rPr lang="en-US" dirty="0" smtClean="0"/>
              <a:t>Unprotected sex with a partner infected with a blood-borne virus</a:t>
            </a:r>
            <a:endParaRPr lang="en-US" dirty="0"/>
          </a:p>
        </p:txBody>
      </p:sp>
      <p:sp>
        <p:nvSpPr>
          <p:cNvPr id="4" name="TextBox 3"/>
          <p:cNvSpPr txBox="1"/>
          <p:nvPr/>
        </p:nvSpPr>
        <p:spPr>
          <a:xfrm>
            <a:off x="105508" y="6482861"/>
            <a:ext cx="6975230" cy="338554"/>
          </a:xfrm>
          <a:prstGeom prst="rect">
            <a:avLst/>
          </a:prstGeom>
          <a:noFill/>
        </p:spPr>
        <p:txBody>
          <a:bodyPr wrap="square" rtlCol="0">
            <a:spAutoFit/>
          </a:bodyPr>
          <a:lstStyle/>
          <a:p>
            <a:r>
              <a:rPr lang="en-US" sz="1600" dirty="0" smtClean="0"/>
              <a:t>SOURCE: Hughes, Bassi, Gilbody, Bland &amp; Martin, 2016</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468481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Treatment for PLWHA with Co-Occurring SUD and SMI</a:t>
            </a:r>
            <a:endParaRPr lang="en-US" sz="4400" dirty="0"/>
          </a:p>
        </p:txBody>
      </p:sp>
      <p:sp>
        <p:nvSpPr>
          <p:cNvPr id="3" name="Content Placeholder 2"/>
          <p:cNvSpPr>
            <a:spLocks noGrp="1"/>
          </p:cNvSpPr>
          <p:nvPr>
            <p:ph idx="1"/>
          </p:nvPr>
        </p:nvSpPr>
        <p:spPr>
          <a:xfrm>
            <a:off x="903514" y="1825624"/>
            <a:ext cx="10678886" cy="4564289"/>
          </a:xfrm>
        </p:spPr>
        <p:txBody>
          <a:bodyPr/>
          <a:lstStyle/>
          <a:p>
            <a:r>
              <a:rPr lang="en-US" dirty="0" smtClean="0"/>
              <a:t>The good news: research indicates that with high quality, integrated care, SMI PLWHA achieve outcomes similar to other PLWHA without SMI</a:t>
            </a:r>
          </a:p>
          <a:p>
            <a:r>
              <a:rPr lang="en-US" dirty="0" smtClean="0"/>
              <a:t>There are relatively few treatment guidelines for comorbid HIV/AIDS and mental illness/substance use</a:t>
            </a:r>
          </a:p>
          <a:p>
            <a:r>
              <a:rPr lang="en-US" dirty="0" smtClean="0"/>
              <a:t>Previous studies focusing on first-line medication found similarities between providers (39%)</a:t>
            </a:r>
          </a:p>
          <a:p>
            <a:pPr lvl="1"/>
            <a:r>
              <a:rPr lang="en-US" dirty="0" smtClean="0"/>
              <a:t>Depression treated with escitalopram/citalopram </a:t>
            </a:r>
          </a:p>
          <a:p>
            <a:pPr lvl="1"/>
            <a:r>
              <a:rPr lang="en-US" dirty="0" smtClean="0"/>
              <a:t>Psychosis and secondary mania treated with quetiapine</a:t>
            </a:r>
          </a:p>
          <a:p>
            <a:pPr lvl="1"/>
            <a:r>
              <a:rPr lang="en-US" dirty="0" smtClean="0"/>
              <a:t>Anxiety treated with clonazepam</a:t>
            </a:r>
          </a:p>
          <a:p>
            <a:pPr marL="0" indent="0">
              <a:buNone/>
            </a:pPr>
            <a:endParaRPr lang="en-US" dirty="0" smtClean="0"/>
          </a:p>
          <a:p>
            <a:endParaRPr lang="en-US" dirty="0"/>
          </a:p>
        </p:txBody>
      </p:sp>
      <p:sp>
        <p:nvSpPr>
          <p:cNvPr id="4" name="TextBox 3"/>
          <p:cNvSpPr txBox="1"/>
          <p:nvPr/>
        </p:nvSpPr>
        <p:spPr>
          <a:xfrm>
            <a:off x="164123" y="6459415"/>
            <a:ext cx="6775939" cy="369332"/>
          </a:xfrm>
          <a:prstGeom prst="rect">
            <a:avLst/>
          </a:prstGeom>
          <a:noFill/>
        </p:spPr>
        <p:txBody>
          <a:bodyPr wrap="square" rtlCol="0">
            <a:spAutoFit/>
          </a:bodyPr>
          <a:lstStyle/>
          <a:p>
            <a:r>
              <a:rPr lang="en-US" dirty="0" smtClean="0"/>
              <a:t>SOURCE: Blank, </a:t>
            </a:r>
            <a:r>
              <a:rPr lang="en-US" dirty="0" err="1" smtClean="0"/>
              <a:t>Himelhoch</a:t>
            </a:r>
            <a:r>
              <a:rPr lang="en-US" dirty="0" smtClean="0"/>
              <a:t>, Walkup &amp; Eisenberg, 2013 </a:t>
            </a:r>
            <a:endParaRPr lang="en-US"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589087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Neurotransmitters</a:t>
            </a:r>
            <a:endParaRPr lang="en-US" dirty="0"/>
          </a:p>
        </p:txBody>
      </p:sp>
      <p:pic>
        <p:nvPicPr>
          <p:cNvPr id="5" name="Picture 4"/>
          <p:cNvPicPr>
            <a:picLocks noChangeAspect="1"/>
          </p:cNvPicPr>
          <p:nvPr/>
        </p:nvPicPr>
        <p:blipFill>
          <a:blip r:embed="rId3"/>
          <a:stretch>
            <a:fillRect/>
          </a:stretch>
        </p:blipFill>
        <p:spPr>
          <a:xfrm>
            <a:off x="5443871" y="2370063"/>
            <a:ext cx="2594343" cy="1741857"/>
          </a:xfrm>
          <a:prstGeom prst="rect">
            <a:avLst/>
          </a:prstGeom>
        </p:spPr>
      </p:pic>
      <p:grpSp>
        <p:nvGrpSpPr>
          <p:cNvPr id="7" name="Group 6"/>
          <p:cNvGrpSpPr/>
          <p:nvPr/>
        </p:nvGrpSpPr>
        <p:grpSpPr>
          <a:xfrm>
            <a:off x="292238" y="2377330"/>
            <a:ext cx="7873534" cy="1744670"/>
            <a:chOff x="227806" y="399796"/>
            <a:chExt cx="7873534" cy="17446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06" y="407106"/>
              <a:ext cx="2623073" cy="1737360"/>
            </a:xfrm>
            <a:prstGeom prst="rect">
              <a:avLst/>
            </a:prstGeom>
            <a:ln w="22225">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6511" y="400547"/>
              <a:ext cx="2606812" cy="1737360"/>
            </a:xfrm>
            <a:prstGeom prst="rect">
              <a:avLst/>
            </a:prstGeom>
            <a:ln w="22225">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528" y="399796"/>
              <a:ext cx="2606812" cy="1737360"/>
            </a:xfrm>
            <a:prstGeom prst="rect">
              <a:avLst/>
            </a:prstGeom>
            <a:ln w="22225">
              <a:solidFill>
                <a:schemeClr val="tx1"/>
              </a:solidFill>
            </a:ln>
          </p:spPr>
        </p:pic>
      </p:grpSp>
      <p:sp>
        <p:nvSpPr>
          <p:cNvPr id="11"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7573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NormalDopamine_PowerPoint_H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2605559" y="1603289"/>
            <a:ext cx="7057081" cy="39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2209800" y="2667000"/>
            <a:ext cx="7848600" cy="1143000"/>
          </a:xfrm>
          <a:prstGeom prst="rect">
            <a:avLst/>
          </a:prstGeom>
        </p:spPr>
        <p:txBody>
          <a:bodyPr/>
          <a:lst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defTabSz="914400" eaLnBrk="0" hangingPunct="0">
              <a:defRPr/>
            </a:pPr>
            <a:r>
              <a:rPr lang="en-US" b="0" dirty="0" smtClean="0">
                <a:solidFill>
                  <a:srgbClr val="FFFF00"/>
                </a:solidFill>
                <a:latin typeface="Arial"/>
              </a:rPr>
              <a:t>How </a:t>
            </a:r>
            <a:r>
              <a:rPr lang="en-US" b="0" dirty="0">
                <a:solidFill>
                  <a:srgbClr val="FFFF00"/>
                </a:solidFill>
                <a:latin typeface="Arial"/>
              </a:rPr>
              <a:t>D</a:t>
            </a:r>
            <a:r>
              <a:rPr lang="en-US" b="0" dirty="0" smtClean="0">
                <a:solidFill>
                  <a:srgbClr val="FFFF00"/>
                </a:solidFill>
                <a:latin typeface="Arial"/>
              </a:rPr>
              <a:t>o </a:t>
            </a:r>
          </a:p>
          <a:p>
            <a:pPr algn="ctr" defTabSz="914400" eaLnBrk="0" hangingPunct="0">
              <a:defRPr/>
            </a:pPr>
            <a:r>
              <a:rPr lang="en-US" b="0" dirty="0" smtClean="0">
                <a:solidFill>
                  <a:srgbClr val="FFFF00"/>
                </a:solidFill>
                <a:latin typeface="Arial"/>
              </a:rPr>
              <a:t>Neurotransmitters Work?</a:t>
            </a:r>
            <a:endParaRPr lang="en-US" b="0" dirty="0">
              <a:solidFill>
                <a:srgbClr val="FFFF00"/>
              </a:solidFill>
              <a:latin typeface="Arial"/>
            </a:endParaRP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208519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 calcmode="lin" valueType="num">
                                      <p:cBhvr>
                                        <p:cTn id="8" dur="1500"/>
                                        <p:tgtEl>
                                          <p:spTgt spid="7"/>
                                        </p:tgtEl>
                                        <p:attrNameLst>
                                          <p:attrName>style.rotation</p:attrName>
                                        </p:attrNameLst>
                                      </p:cBhvr>
                                      <p:tavLst>
                                        <p:tav tm="0">
                                          <p:val>
                                            <p:fltVal val="0"/>
                                          </p:val>
                                        </p:tav>
                                        <p:tav tm="100000">
                                          <p:val>
                                            <p:fltVal val="90"/>
                                          </p:val>
                                        </p:tav>
                                      </p:tavLst>
                                    </p:anim>
                                    <p:animEffect transition="out" filter="fade">
                                      <p:cBhvr>
                                        <p:cTn id="9" dur="1500"/>
                                        <p:tgtEl>
                                          <p:spTgt spid="7"/>
                                        </p:tgtEl>
                                      </p:cBhvr>
                                    </p:animEffect>
                                    <p:set>
                                      <p:cBhvr>
                                        <p:cTn id="10" dur="1" fill="hold">
                                          <p:stCondLst>
                                            <p:cond delay="1499"/>
                                          </p:stCondLst>
                                        </p:cTn>
                                        <p:tgtEl>
                                          <p:spTgt spid="7"/>
                                        </p:tgtEl>
                                        <p:attrNameLst>
                                          <p:attrName>style.visibility</p:attrName>
                                        </p:attrNameLst>
                                      </p:cBhvr>
                                      <p:to>
                                        <p:strVal val="hidden"/>
                                      </p:to>
                                    </p:set>
                                  </p:childTnLst>
                                </p:cTn>
                              </p:par>
                            </p:childTnLst>
                          </p:cTn>
                        </p:par>
                        <p:par>
                          <p:cTn id="11" fill="hold" nodeType="afterGroup">
                            <p:stCondLst>
                              <p:cond delay="1500"/>
                            </p:stCondLst>
                            <p:childTnLst>
                              <p:par>
                                <p:cTn id="12" presetID="1" presetClass="mediacall" presetSubtype="0" fill="hold" nodeType="afterEffect">
                                  <p:stCondLst>
                                    <p:cond delay="0"/>
                                  </p:stCondLst>
                                  <p:childTnLst>
                                    <p:cmd type="call" cmd="playFrom(0.0)">
                                      <p:cBhvr>
                                        <p:cTn id="13" dur="78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Serotonin</a:t>
            </a:r>
            <a:endParaRPr lang="en-US" dirty="0"/>
          </a:p>
        </p:txBody>
      </p:sp>
      <p:graphicFrame>
        <p:nvGraphicFramePr>
          <p:cNvPr id="4" name="Content Placeholder 3"/>
          <p:cNvGraphicFramePr>
            <a:graphicFrameLocks noGrp="1"/>
          </p:cNvGraphicFramePr>
          <p:nvPr>
            <p:ph idx="1"/>
            <p:extLst/>
          </p:nvPr>
        </p:nvGraphicFramePr>
        <p:xfrm>
          <a:off x="539647" y="1825623"/>
          <a:ext cx="11227632" cy="4335334"/>
        </p:xfrm>
        <a:graphic>
          <a:graphicData uri="http://schemas.openxmlformats.org/drawingml/2006/table">
            <a:tbl>
              <a:tblPr firstRow="1" bandRow="1">
                <a:tableStyleId>{5C22544A-7EE6-4342-B048-85BDC9FD1C3A}</a:tableStyleId>
              </a:tblPr>
              <a:tblGrid>
                <a:gridCol w="2806908">
                  <a:extLst>
                    <a:ext uri="{9D8B030D-6E8A-4147-A177-3AD203B41FA5}">
                      <a16:colId xmlns:a16="http://schemas.microsoft.com/office/drawing/2014/main" val="3320492502"/>
                    </a:ext>
                  </a:extLst>
                </a:gridCol>
                <a:gridCol w="3264107">
                  <a:extLst>
                    <a:ext uri="{9D8B030D-6E8A-4147-A177-3AD203B41FA5}">
                      <a16:colId xmlns:a16="http://schemas.microsoft.com/office/drawing/2014/main" val="916659785"/>
                    </a:ext>
                  </a:extLst>
                </a:gridCol>
                <a:gridCol w="2349709">
                  <a:extLst>
                    <a:ext uri="{9D8B030D-6E8A-4147-A177-3AD203B41FA5}">
                      <a16:colId xmlns:a16="http://schemas.microsoft.com/office/drawing/2014/main" val="3844028122"/>
                    </a:ext>
                  </a:extLst>
                </a:gridCol>
                <a:gridCol w="2806908">
                  <a:extLst>
                    <a:ext uri="{9D8B030D-6E8A-4147-A177-3AD203B41FA5}">
                      <a16:colId xmlns:a16="http://schemas.microsoft.com/office/drawing/2014/main" val="1950318079"/>
                    </a:ext>
                  </a:extLst>
                </a:gridCol>
              </a:tblGrid>
              <a:tr h="1154568">
                <a:tc>
                  <a:txBody>
                    <a:bodyPr/>
                    <a:lstStyle/>
                    <a:p>
                      <a:pPr algn="ctr"/>
                      <a:r>
                        <a:rPr lang="en-US" sz="2400" dirty="0" smtClean="0"/>
                        <a:t>Normal Functions</a:t>
                      </a:r>
                      <a:endParaRPr lang="en-US" sz="2400" dirty="0"/>
                    </a:p>
                  </a:txBody>
                  <a:tcPr/>
                </a:tc>
                <a:tc>
                  <a:txBody>
                    <a:bodyPr/>
                    <a:lstStyle/>
                    <a:p>
                      <a:pPr algn="ctr"/>
                      <a:r>
                        <a:rPr lang="en-US" sz="2400" dirty="0" smtClean="0"/>
                        <a:t>Illicit</a:t>
                      </a:r>
                      <a:r>
                        <a:rPr lang="en-US" sz="2400" baseline="0" dirty="0" smtClean="0"/>
                        <a:t> Drugs that Disrupt Functioning</a:t>
                      </a:r>
                      <a:endParaRPr lang="en-US" sz="2400" dirty="0"/>
                    </a:p>
                  </a:txBody>
                  <a:tcPr/>
                </a:tc>
                <a:tc>
                  <a:txBody>
                    <a:bodyPr/>
                    <a:lstStyle/>
                    <a:p>
                      <a:pPr algn="ctr"/>
                      <a:r>
                        <a:rPr lang="en-US" sz="2400" dirty="0" smtClean="0"/>
                        <a:t>Associated Mental Illness</a:t>
                      </a:r>
                      <a:endParaRPr lang="en-US" sz="2400" dirty="0"/>
                    </a:p>
                  </a:txBody>
                  <a:tcPr/>
                </a:tc>
                <a:tc>
                  <a:txBody>
                    <a:bodyPr/>
                    <a:lstStyle/>
                    <a:p>
                      <a:pPr algn="ctr"/>
                      <a:r>
                        <a:rPr lang="en-US" sz="2400" dirty="0" smtClean="0"/>
                        <a:t>Medications to Rebalance</a:t>
                      </a:r>
                      <a:endParaRPr lang="en-US" sz="2400" dirty="0"/>
                    </a:p>
                  </a:txBody>
                  <a:tcPr/>
                </a:tc>
                <a:extLst>
                  <a:ext uri="{0D108BD9-81ED-4DB2-BD59-A6C34878D82A}">
                    <a16:rowId xmlns:a16="http://schemas.microsoft.com/office/drawing/2014/main" val="2439056707"/>
                  </a:ext>
                </a:extLst>
              </a:tr>
              <a:tr h="3180766">
                <a:tc>
                  <a:txBody>
                    <a:bodyPr/>
                    <a:lstStyle/>
                    <a:p>
                      <a:r>
                        <a:rPr lang="en-US" sz="2800" dirty="0" smtClean="0"/>
                        <a:t>Mood stability, appetite, sleep control, sexual activity,</a:t>
                      </a:r>
                      <a:r>
                        <a:rPr lang="en-US" sz="2800" baseline="0" dirty="0" smtClean="0"/>
                        <a:t> aggression, self-esteem</a:t>
                      </a:r>
                      <a:endParaRPr lang="en-US" sz="2800" dirty="0"/>
                    </a:p>
                  </a:txBody>
                  <a:tcPr/>
                </a:tc>
                <a:tc>
                  <a:txBody>
                    <a:bodyPr/>
                    <a:lstStyle/>
                    <a:p>
                      <a:r>
                        <a:rPr lang="en-US" sz="2800" dirty="0" smtClean="0"/>
                        <a:t>Alcohol,</a:t>
                      </a:r>
                      <a:r>
                        <a:rPr lang="en-US" sz="2800" baseline="0" dirty="0" smtClean="0"/>
                        <a:t> nicotine, methamphetamine, cocaine, LSD, PCP, MDMA</a:t>
                      </a:r>
                      <a:endParaRPr lang="en-US" sz="2800" dirty="0"/>
                    </a:p>
                  </a:txBody>
                  <a:tcPr/>
                </a:tc>
                <a:tc>
                  <a:txBody>
                    <a:bodyPr/>
                    <a:lstStyle/>
                    <a:p>
                      <a:r>
                        <a:rPr lang="en-US" sz="2800" dirty="0" smtClean="0"/>
                        <a:t>Anxiety,</a:t>
                      </a:r>
                      <a:r>
                        <a:rPr lang="en-US" sz="2800" baseline="0" dirty="0" smtClean="0"/>
                        <a:t> mood disorders</a:t>
                      </a:r>
                      <a:endParaRPr lang="en-US" sz="2800" dirty="0"/>
                    </a:p>
                  </a:txBody>
                  <a:tcPr/>
                </a:tc>
                <a:tc>
                  <a:txBody>
                    <a:bodyPr/>
                    <a:lstStyle/>
                    <a:p>
                      <a:r>
                        <a:rPr lang="en-US" sz="2800" dirty="0" smtClean="0"/>
                        <a:t>SSRI’s,</a:t>
                      </a:r>
                      <a:r>
                        <a:rPr lang="en-US" sz="2800" baseline="0" dirty="0" smtClean="0"/>
                        <a:t> SNRI’s, tricyclic antidepressants, atypical antidepressants</a:t>
                      </a:r>
                      <a:endParaRPr lang="en-US" sz="2800" dirty="0"/>
                    </a:p>
                  </a:txBody>
                  <a:tcPr/>
                </a:tc>
                <a:extLst>
                  <a:ext uri="{0D108BD9-81ED-4DB2-BD59-A6C34878D82A}">
                    <a16:rowId xmlns:a16="http://schemas.microsoft.com/office/drawing/2014/main" val="3347338303"/>
                  </a:ext>
                </a:extLst>
              </a:tr>
            </a:tbl>
          </a:graphicData>
        </a:graphic>
      </p:graphicFrame>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39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22052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1752600" y="302347"/>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2209800" y="3429001"/>
            <a:ext cx="8229600" cy="3382963"/>
          </a:xfrm>
        </p:spPr>
        <p:txBody>
          <a:bodyPr/>
          <a:lstStyle/>
          <a:p>
            <a:pPr marL="971550" lvl="1" indent="-514350">
              <a:buClr>
                <a:schemeClr val="accent5"/>
              </a:buClr>
              <a:buFont typeface="Arial" panose="020B0604020202020204" pitchFamily="34" charset="0"/>
              <a:buAutoNum type="alphaUcPeriod"/>
            </a:pPr>
            <a:r>
              <a:rPr lang="en-US" altLang="en-US" sz="3000" dirty="0" smtClean="0"/>
              <a:t>Marijuana</a:t>
            </a:r>
            <a:endParaRPr lang="en-US" altLang="en-US" sz="3000" dirty="0"/>
          </a:p>
          <a:p>
            <a:pPr marL="971550" lvl="1" indent="-514350">
              <a:buClr>
                <a:schemeClr val="accent5"/>
              </a:buClr>
              <a:buFont typeface="Arial" panose="020B0604020202020204" pitchFamily="34" charset="0"/>
              <a:buAutoNum type="alphaUcPeriod"/>
            </a:pPr>
            <a:r>
              <a:rPr lang="en-US" altLang="en-US" sz="3000" dirty="0" smtClean="0"/>
              <a:t>Heroin</a:t>
            </a:r>
          </a:p>
          <a:p>
            <a:pPr marL="971550" lvl="1" indent="-514350">
              <a:buClr>
                <a:schemeClr val="accent5"/>
              </a:buClr>
              <a:buFont typeface="Arial" panose="020B0604020202020204" pitchFamily="34" charset="0"/>
              <a:buAutoNum type="alphaUcPeriod"/>
            </a:pPr>
            <a:r>
              <a:rPr lang="en-US" altLang="en-US" sz="3000" dirty="0"/>
              <a:t>Benzodiazepines/anxiolytics</a:t>
            </a:r>
          </a:p>
          <a:p>
            <a:pPr marL="971550" lvl="1" indent="-514350">
              <a:buClr>
                <a:schemeClr val="accent5"/>
              </a:buClr>
              <a:buFont typeface="Arial" panose="020B0604020202020204" pitchFamily="34" charset="0"/>
              <a:buAutoNum type="alphaUcPeriod"/>
            </a:pPr>
            <a:r>
              <a:rPr lang="en-US" altLang="en-US" sz="3000" dirty="0" smtClean="0"/>
              <a:t>Prescription pain relievers</a:t>
            </a:r>
            <a:endParaRPr lang="en-US" altLang="en-US" sz="3000" dirty="0"/>
          </a:p>
          <a:p>
            <a:pPr marL="971550" lvl="1" indent="-514350">
              <a:buClr>
                <a:schemeClr val="tx2">
                  <a:lumMod val="60000"/>
                  <a:lumOff val="40000"/>
                </a:schemeClr>
              </a:buClr>
              <a:buFont typeface="Arial" panose="020B0604020202020204" pitchFamily="34" charset="0"/>
              <a:buAutoNum type="alphaUcPeriod"/>
            </a:pPr>
            <a:endParaRPr lang="en-US" altLang="en-US" sz="3000" dirty="0"/>
          </a:p>
        </p:txBody>
      </p:sp>
      <p:sp>
        <p:nvSpPr>
          <p:cNvPr id="4" name="Rectangle 3"/>
          <p:cNvSpPr txBox="1">
            <a:spLocks/>
          </p:cNvSpPr>
          <p:nvPr/>
        </p:nvSpPr>
        <p:spPr bwMode="auto">
          <a:xfrm>
            <a:off x="1752600" y="2014728"/>
            <a:ext cx="8686800" cy="1743291"/>
          </a:xfrm>
          <a:prstGeom prst="rect">
            <a:avLst/>
          </a:prstGeom>
          <a:noFill/>
          <a:ln w="9525">
            <a:noFill/>
            <a:miter lim="800000"/>
            <a:headEnd/>
            <a:tailEnd/>
          </a:ln>
        </p:spPr>
        <p:txBody>
          <a:bodyPr/>
          <a:lstStyle/>
          <a:p>
            <a:pPr marL="533400" indent="-533400" eaLnBrk="0" hangingPunct="0">
              <a:spcBef>
                <a:spcPct val="20000"/>
              </a:spcBef>
              <a:buClr>
                <a:schemeClr val="accent5"/>
              </a:buClr>
              <a:buFont typeface="Arial" charset="0"/>
              <a:buAutoNum type="arabicPeriod"/>
              <a:defRPr/>
            </a:pPr>
            <a:r>
              <a:rPr lang="en-US" sz="3200" dirty="0" smtClean="0"/>
              <a:t>This is the second most commonly abused category of drugs in the United States:</a:t>
            </a:r>
            <a:endParaRPr lang="en-US" sz="3200" dirty="0"/>
          </a:p>
        </p:txBody>
      </p:sp>
      <p:sp>
        <p:nvSpPr>
          <p:cNvPr id="6" name="Slide Number Placeholder 2"/>
          <p:cNvSpPr>
            <a:spLocks noGrp="1"/>
          </p:cNvSpPr>
          <p:nvPr>
            <p:ph type="sldNum" sz="quarter" idx="12"/>
          </p:nvPr>
        </p:nvSpPr>
        <p:spPr>
          <a:xfrm>
            <a:off x="8534400" y="6361330"/>
            <a:ext cx="2057400" cy="365125"/>
          </a:xfrm>
        </p:spPr>
        <p:txBody>
          <a:bodyPr/>
          <a:lstStyle/>
          <a:p>
            <a:r>
              <a:rPr lang="en-US" altLang="en-US" dirty="0"/>
              <a:t>4</a:t>
            </a:r>
          </a:p>
        </p:txBody>
      </p:sp>
    </p:spTree>
    <p:custDataLst>
      <p:tags r:id="rId1"/>
    </p:custDataLst>
    <p:extLst>
      <p:ext uri="{BB962C8B-B14F-4D97-AF65-F5344CB8AC3E}">
        <p14:creationId xmlns:p14="http://schemas.microsoft.com/office/powerpoint/2010/main" val="3404696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Dopamine</a:t>
            </a:r>
            <a:endParaRPr lang="en-US" dirty="0"/>
          </a:p>
        </p:txBody>
      </p:sp>
      <p:graphicFrame>
        <p:nvGraphicFramePr>
          <p:cNvPr id="4" name="Content Placeholder 3"/>
          <p:cNvGraphicFramePr>
            <a:graphicFrameLocks noGrp="1"/>
          </p:cNvGraphicFramePr>
          <p:nvPr>
            <p:ph idx="1"/>
            <p:extLst/>
          </p:nvPr>
        </p:nvGraphicFramePr>
        <p:xfrm>
          <a:off x="539647" y="1825623"/>
          <a:ext cx="11227632" cy="4335334"/>
        </p:xfrm>
        <a:graphic>
          <a:graphicData uri="http://schemas.openxmlformats.org/drawingml/2006/table">
            <a:tbl>
              <a:tblPr firstRow="1" bandRow="1">
                <a:tableStyleId>{5C22544A-7EE6-4342-B048-85BDC9FD1C3A}</a:tableStyleId>
              </a:tblPr>
              <a:tblGrid>
                <a:gridCol w="2806908">
                  <a:extLst>
                    <a:ext uri="{9D8B030D-6E8A-4147-A177-3AD203B41FA5}">
                      <a16:colId xmlns:a16="http://schemas.microsoft.com/office/drawing/2014/main" val="3320492502"/>
                    </a:ext>
                  </a:extLst>
                </a:gridCol>
                <a:gridCol w="3264107">
                  <a:extLst>
                    <a:ext uri="{9D8B030D-6E8A-4147-A177-3AD203B41FA5}">
                      <a16:colId xmlns:a16="http://schemas.microsoft.com/office/drawing/2014/main" val="916659785"/>
                    </a:ext>
                  </a:extLst>
                </a:gridCol>
                <a:gridCol w="2349709">
                  <a:extLst>
                    <a:ext uri="{9D8B030D-6E8A-4147-A177-3AD203B41FA5}">
                      <a16:colId xmlns:a16="http://schemas.microsoft.com/office/drawing/2014/main" val="3844028122"/>
                    </a:ext>
                  </a:extLst>
                </a:gridCol>
                <a:gridCol w="2806908">
                  <a:extLst>
                    <a:ext uri="{9D8B030D-6E8A-4147-A177-3AD203B41FA5}">
                      <a16:colId xmlns:a16="http://schemas.microsoft.com/office/drawing/2014/main" val="1950318079"/>
                    </a:ext>
                  </a:extLst>
                </a:gridCol>
              </a:tblGrid>
              <a:tr h="1154568">
                <a:tc>
                  <a:txBody>
                    <a:bodyPr/>
                    <a:lstStyle/>
                    <a:p>
                      <a:pPr algn="ctr"/>
                      <a:r>
                        <a:rPr lang="en-US" sz="2400" dirty="0" smtClean="0"/>
                        <a:t>Normal Functions</a:t>
                      </a:r>
                      <a:endParaRPr lang="en-US" sz="2400" dirty="0"/>
                    </a:p>
                  </a:txBody>
                  <a:tcPr/>
                </a:tc>
                <a:tc>
                  <a:txBody>
                    <a:bodyPr/>
                    <a:lstStyle/>
                    <a:p>
                      <a:pPr algn="ctr"/>
                      <a:r>
                        <a:rPr lang="en-US" sz="2400" dirty="0" smtClean="0"/>
                        <a:t>Illicit</a:t>
                      </a:r>
                      <a:r>
                        <a:rPr lang="en-US" sz="2400" baseline="0" dirty="0" smtClean="0"/>
                        <a:t> Drugs that Disrupt Functioning</a:t>
                      </a:r>
                      <a:endParaRPr lang="en-US" sz="2400" dirty="0"/>
                    </a:p>
                  </a:txBody>
                  <a:tcPr/>
                </a:tc>
                <a:tc>
                  <a:txBody>
                    <a:bodyPr/>
                    <a:lstStyle/>
                    <a:p>
                      <a:pPr algn="ctr"/>
                      <a:r>
                        <a:rPr lang="en-US" sz="2400" dirty="0" smtClean="0"/>
                        <a:t>Associated Mental Illness</a:t>
                      </a:r>
                      <a:endParaRPr lang="en-US" sz="2400" dirty="0"/>
                    </a:p>
                  </a:txBody>
                  <a:tcPr/>
                </a:tc>
                <a:tc>
                  <a:txBody>
                    <a:bodyPr/>
                    <a:lstStyle/>
                    <a:p>
                      <a:pPr algn="ctr"/>
                      <a:r>
                        <a:rPr lang="en-US" sz="2400" dirty="0" smtClean="0"/>
                        <a:t>Medications to Rebalance</a:t>
                      </a:r>
                      <a:endParaRPr lang="en-US" sz="2400" dirty="0"/>
                    </a:p>
                  </a:txBody>
                  <a:tcPr/>
                </a:tc>
                <a:extLst>
                  <a:ext uri="{0D108BD9-81ED-4DB2-BD59-A6C34878D82A}">
                    <a16:rowId xmlns:a16="http://schemas.microsoft.com/office/drawing/2014/main" val="2439056707"/>
                  </a:ext>
                </a:extLst>
              </a:tr>
              <a:tr h="3180766">
                <a:tc>
                  <a:txBody>
                    <a:bodyPr/>
                    <a:lstStyle/>
                    <a:p>
                      <a:r>
                        <a:rPr lang="en-US" sz="2800" dirty="0" smtClean="0"/>
                        <a:t>Muscle</a:t>
                      </a:r>
                      <a:r>
                        <a:rPr lang="en-US" sz="2800" baseline="0" dirty="0" smtClean="0"/>
                        <a:t> tone/control, motor behavior, energy, reward mechanisms, attention span, pleasure</a:t>
                      </a:r>
                      <a:endParaRPr lang="en-US" sz="2800" dirty="0"/>
                    </a:p>
                  </a:txBody>
                  <a:tcPr/>
                </a:tc>
                <a:tc>
                  <a:txBody>
                    <a:bodyPr/>
                    <a:lstStyle/>
                    <a:p>
                      <a:r>
                        <a:rPr lang="en-US" sz="2800" dirty="0" smtClean="0"/>
                        <a:t>Cocaine,</a:t>
                      </a:r>
                      <a:r>
                        <a:rPr lang="en-US" sz="2800" baseline="0" dirty="0" smtClean="0"/>
                        <a:t> nicotine, PCP, meth, caffeine, LSD, marijuana, alcohol, opioid</a:t>
                      </a:r>
                      <a:endParaRPr lang="en-US" sz="2800" dirty="0"/>
                    </a:p>
                  </a:txBody>
                  <a:tcPr/>
                </a:tc>
                <a:tc>
                  <a:txBody>
                    <a:bodyPr/>
                    <a:lstStyle/>
                    <a:p>
                      <a:r>
                        <a:rPr lang="en-US" sz="2800" dirty="0" smtClean="0"/>
                        <a:t>Psychotic disorders</a:t>
                      </a:r>
                      <a:r>
                        <a:rPr lang="en-US" sz="2800" baseline="0" dirty="0" smtClean="0"/>
                        <a:t>; Parkinson’s Disease</a:t>
                      </a:r>
                      <a:endParaRPr lang="en-US" sz="2800" dirty="0"/>
                    </a:p>
                  </a:txBody>
                  <a:tcPr/>
                </a:tc>
                <a:tc>
                  <a:txBody>
                    <a:bodyPr/>
                    <a:lstStyle/>
                    <a:p>
                      <a:r>
                        <a:rPr lang="en-US" sz="2800" dirty="0" smtClean="0"/>
                        <a:t>Dopamine agonists, anti-Parkinson’s</a:t>
                      </a:r>
                      <a:r>
                        <a:rPr lang="en-US" sz="2800" baseline="0" dirty="0" smtClean="0"/>
                        <a:t>, some antidepressants like Wellbutrin </a:t>
                      </a:r>
                    </a:p>
                  </a:txBody>
                  <a:tcPr/>
                </a:tc>
                <a:extLst>
                  <a:ext uri="{0D108BD9-81ED-4DB2-BD59-A6C34878D82A}">
                    <a16:rowId xmlns:a16="http://schemas.microsoft.com/office/drawing/2014/main" val="3347338303"/>
                  </a:ext>
                </a:extLst>
              </a:tr>
            </a:tbl>
          </a:graphicData>
        </a:graphic>
      </p:graphicFrame>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19467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Epinephrine, Norepinephrine</a:t>
            </a:r>
            <a:endParaRPr lang="en-US" dirty="0"/>
          </a:p>
        </p:txBody>
      </p:sp>
      <p:graphicFrame>
        <p:nvGraphicFramePr>
          <p:cNvPr id="4" name="Content Placeholder 3"/>
          <p:cNvGraphicFramePr>
            <a:graphicFrameLocks noGrp="1"/>
          </p:cNvGraphicFramePr>
          <p:nvPr>
            <p:ph idx="1"/>
            <p:extLst/>
          </p:nvPr>
        </p:nvGraphicFramePr>
        <p:xfrm>
          <a:off x="539647" y="1825623"/>
          <a:ext cx="11227632" cy="4335334"/>
        </p:xfrm>
        <a:graphic>
          <a:graphicData uri="http://schemas.openxmlformats.org/drawingml/2006/table">
            <a:tbl>
              <a:tblPr firstRow="1" bandRow="1">
                <a:tableStyleId>{5C22544A-7EE6-4342-B048-85BDC9FD1C3A}</a:tableStyleId>
              </a:tblPr>
              <a:tblGrid>
                <a:gridCol w="2806908">
                  <a:extLst>
                    <a:ext uri="{9D8B030D-6E8A-4147-A177-3AD203B41FA5}">
                      <a16:colId xmlns:a16="http://schemas.microsoft.com/office/drawing/2014/main" val="3320492502"/>
                    </a:ext>
                  </a:extLst>
                </a:gridCol>
                <a:gridCol w="3264107">
                  <a:extLst>
                    <a:ext uri="{9D8B030D-6E8A-4147-A177-3AD203B41FA5}">
                      <a16:colId xmlns:a16="http://schemas.microsoft.com/office/drawing/2014/main" val="916659785"/>
                    </a:ext>
                  </a:extLst>
                </a:gridCol>
                <a:gridCol w="2349709">
                  <a:extLst>
                    <a:ext uri="{9D8B030D-6E8A-4147-A177-3AD203B41FA5}">
                      <a16:colId xmlns:a16="http://schemas.microsoft.com/office/drawing/2014/main" val="3844028122"/>
                    </a:ext>
                  </a:extLst>
                </a:gridCol>
                <a:gridCol w="2806908">
                  <a:extLst>
                    <a:ext uri="{9D8B030D-6E8A-4147-A177-3AD203B41FA5}">
                      <a16:colId xmlns:a16="http://schemas.microsoft.com/office/drawing/2014/main" val="1950318079"/>
                    </a:ext>
                  </a:extLst>
                </a:gridCol>
              </a:tblGrid>
              <a:tr h="1154568">
                <a:tc>
                  <a:txBody>
                    <a:bodyPr/>
                    <a:lstStyle/>
                    <a:p>
                      <a:pPr algn="ctr"/>
                      <a:r>
                        <a:rPr lang="en-US" sz="2400" dirty="0" smtClean="0"/>
                        <a:t>Normal Functions</a:t>
                      </a:r>
                      <a:endParaRPr lang="en-US" sz="2400" dirty="0"/>
                    </a:p>
                  </a:txBody>
                  <a:tcPr/>
                </a:tc>
                <a:tc>
                  <a:txBody>
                    <a:bodyPr/>
                    <a:lstStyle/>
                    <a:p>
                      <a:pPr algn="ctr"/>
                      <a:r>
                        <a:rPr lang="en-US" sz="2400" dirty="0" smtClean="0"/>
                        <a:t>Illicit</a:t>
                      </a:r>
                      <a:r>
                        <a:rPr lang="en-US" sz="2400" baseline="0" dirty="0" smtClean="0"/>
                        <a:t> Drugs that Disrupt Functioning</a:t>
                      </a:r>
                      <a:endParaRPr lang="en-US" sz="2400" dirty="0"/>
                    </a:p>
                  </a:txBody>
                  <a:tcPr/>
                </a:tc>
                <a:tc>
                  <a:txBody>
                    <a:bodyPr/>
                    <a:lstStyle/>
                    <a:p>
                      <a:pPr algn="ctr"/>
                      <a:r>
                        <a:rPr lang="en-US" sz="2400" dirty="0" smtClean="0"/>
                        <a:t>Associated Mental Illness</a:t>
                      </a:r>
                      <a:endParaRPr lang="en-US" sz="2400" dirty="0"/>
                    </a:p>
                  </a:txBody>
                  <a:tcPr/>
                </a:tc>
                <a:tc>
                  <a:txBody>
                    <a:bodyPr/>
                    <a:lstStyle/>
                    <a:p>
                      <a:pPr algn="ctr"/>
                      <a:r>
                        <a:rPr lang="en-US" sz="2400" dirty="0" smtClean="0"/>
                        <a:t>Medications to Rebalance</a:t>
                      </a:r>
                      <a:endParaRPr lang="en-US" sz="2400" dirty="0"/>
                    </a:p>
                  </a:txBody>
                  <a:tcPr/>
                </a:tc>
                <a:extLst>
                  <a:ext uri="{0D108BD9-81ED-4DB2-BD59-A6C34878D82A}">
                    <a16:rowId xmlns:a16="http://schemas.microsoft.com/office/drawing/2014/main" val="2439056707"/>
                  </a:ext>
                </a:extLst>
              </a:tr>
              <a:tr h="3180766">
                <a:tc>
                  <a:txBody>
                    <a:bodyPr/>
                    <a:lstStyle/>
                    <a:p>
                      <a:r>
                        <a:rPr lang="en-US" sz="2800" dirty="0" smtClean="0"/>
                        <a:t>Energy, motivation, eating,</a:t>
                      </a:r>
                      <a:r>
                        <a:rPr lang="en-US" sz="2800" baseline="0" dirty="0" smtClean="0"/>
                        <a:t> heart rate, blood pressure, confidence, alertness</a:t>
                      </a:r>
                      <a:endParaRPr lang="en-US" sz="2800" dirty="0"/>
                    </a:p>
                  </a:txBody>
                  <a:tcPr/>
                </a:tc>
                <a:tc>
                  <a:txBody>
                    <a:bodyPr/>
                    <a:lstStyle/>
                    <a:p>
                      <a:r>
                        <a:rPr lang="en-US" sz="2800" dirty="0" smtClean="0"/>
                        <a:t>Cocaine,</a:t>
                      </a:r>
                      <a:r>
                        <a:rPr lang="en-US" sz="2800" baseline="0" dirty="0" smtClean="0"/>
                        <a:t> meth, nicotine, MDMA, marijuana, 2CB</a:t>
                      </a:r>
                      <a:endParaRPr lang="en-US" sz="2800" dirty="0"/>
                    </a:p>
                  </a:txBody>
                  <a:tcPr/>
                </a:tc>
                <a:tc>
                  <a:txBody>
                    <a:bodyPr/>
                    <a:lstStyle/>
                    <a:p>
                      <a:r>
                        <a:rPr lang="en-US" sz="2800" dirty="0" smtClean="0"/>
                        <a:t>Anxiety, depression, attention disorders</a:t>
                      </a:r>
                      <a:endParaRPr lang="en-US" sz="2800" dirty="0"/>
                    </a:p>
                  </a:txBody>
                  <a:tcPr/>
                </a:tc>
                <a:tc>
                  <a:txBody>
                    <a:bodyPr/>
                    <a:lstStyle/>
                    <a:p>
                      <a:r>
                        <a:rPr lang="en-US" sz="2800" dirty="0" smtClean="0"/>
                        <a:t>Wellbutrin,</a:t>
                      </a:r>
                      <a:r>
                        <a:rPr lang="en-US" sz="2800" baseline="0" dirty="0" smtClean="0"/>
                        <a:t> Ritalin, SNRIs, beta blockers</a:t>
                      </a:r>
                      <a:endParaRPr lang="en-US" sz="2800" dirty="0"/>
                    </a:p>
                  </a:txBody>
                  <a:tcPr/>
                </a:tc>
                <a:extLst>
                  <a:ext uri="{0D108BD9-81ED-4DB2-BD59-A6C34878D82A}">
                    <a16:rowId xmlns:a16="http://schemas.microsoft.com/office/drawing/2014/main" val="3347338303"/>
                  </a:ext>
                </a:extLst>
              </a:tr>
            </a:tbl>
          </a:graphicData>
        </a:graphic>
      </p:graphicFrame>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206882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Acetylcholine</a:t>
            </a:r>
            <a:endParaRPr lang="en-US" dirty="0"/>
          </a:p>
        </p:txBody>
      </p:sp>
      <p:graphicFrame>
        <p:nvGraphicFramePr>
          <p:cNvPr id="4" name="Content Placeholder 3"/>
          <p:cNvGraphicFramePr>
            <a:graphicFrameLocks noGrp="1"/>
          </p:cNvGraphicFramePr>
          <p:nvPr>
            <p:ph idx="1"/>
            <p:extLst/>
          </p:nvPr>
        </p:nvGraphicFramePr>
        <p:xfrm>
          <a:off x="539647" y="1825623"/>
          <a:ext cx="11227632" cy="4335334"/>
        </p:xfrm>
        <a:graphic>
          <a:graphicData uri="http://schemas.openxmlformats.org/drawingml/2006/table">
            <a:tbl>
              <a:tblPr firstRow="1" bandRow="1">
                <a:tableStyleId>{5C22544A-7EE6-4342-B048-85BDC9FD1C3A}</a:tableStyleId>
              </a:tblPr>
              <a:tblGrid>
                <a:gridCol w="2806908">
                  <a:extLst>
                    <a:ext uri="{9D8B030D-6E8A-4147-A177-3AD203B41FA5}">
                      <a16:colId xmlns:a16="http://schemas.microsoft.com/office/drawing/2014/main" val="3320492502"/>
                    </a:ext>
                  </a:extLst>
                </a:gridCol>
                <a:gridCol w="3264107">
                  <a:extLst>
                    <a:ext uri="{9D8B030D-6E8A-4147-A177-3AD203B41FA5}">
                      <a16:colId xmlns:a16="http://schemas.microsoft.com/office/drawing/2014/main" val="916659785"/>
                    </a:ext>
                  </a:extLst>
                </a:gridCol>
                <a:gridCol w="2349709">
                  <a:extLst>
                    <a:ext uri="{9D8B030D-6E8A-4147-A177-3AD203B41FA5}">
                      <a16:colId xmlns:a16="http://schemas.microsoft.com/office/drawing/2014/main" val="3844028122"/>
                    </a:ext>
                  </a:extLst>
                </a:gridCol>
                <a:gridCol w="2806908">
                  <a:extLst>
                    <a:ext uri="{9D8B030D-6E8A-4147-A177-3AD203B41FA5}">
                      <a16:colId xmlns:a16="http://schemas.microsoft.com/office/drawing/2014/main" val="1950318079"/>
                    </a:ext>
                  </a:extLst>
                </a:gridCol>
              </a:tblGrid>
              <a:tr h="1154568">
                <a:tc>
                  <a:txBody>
                    <a:bodyPr/>
                    <a:lstStyle/>
                    <a:p>
                      <a:pPr algn="ctr"/>
                      <a:r>
                        <a:rPr lang="en-US" sz="2400" dirty="0" smtClean="0"/>
                        <a:t>Normal Functions</a:t>
                      </a:r>
                      <a:endParaRPr lang="en-US" sz="2400" dirty="0"/>
                    </a:p>
                  </a:txBody>
                  <a:tcPr/>
                </a:tc>
                <a:tc>
                  <a:txBody>
                    <a:bodyPr/>
                    <a:lstStyle/>
                    <a:p>
                      <a:pPr algn="ctr"/>
                      <a:r>
                        <a:rPr lang="en-US" sz="2400" dirty="0" smtClean="0"/>
                        <a:t>Illicit</a:t>
                      </a:r>
                      <a:r>
                        <a:rPr lang="en-US" sz="2400" baseline="0" dirty="0" smtClean="0"/>
                        <a:t> Drugs that Disrupt Functioning</a:t>
                      </a:r>
                      <a:endParaRPr lang="en-US" sz="2400" dirty="0"/>
                    </a:p>
                  </a:txBody>
                  <a:tcPr/>
                </a:tc>
                <a:tc>
                  <a:txBody>
                    <a:bodyPr/>
                    <a:lstStyle/>
                    <a:p>
                      <a:pPr algn="ctr"/>
                      <a:r>
                        <a:rPr lang="en-US" sz="2400" dirty="0" smtClean="0"/>
                        <a:t>Associated Mental Illness</a:t>
                      </a:r>
                      <a:endParaRPr lang="en-US" sz="2400" dirty="0"/>
                    </a:p>
                  </a:txBody>
                  <a:tcPr/>
                </a:tc>
                <a:tc>
                  <a:txBody>
                    <a:bodyPr/>
                    <a:lstStyle/>
                    <a:p>
                      <a:pPr algn="ctr"/>
                      <a:r>
                        <a:rPr lang="en-US" sz="2400" dirty="0" smtClean="0"/>
                        <a:t>Medications to Rebalance</a:t>
                      </a:r>
                      <a:endParaRPr lang="en-US" sz="2400" dirty="0"/>
                    </a:p>
                  </a:txBody>
                  <a:tcPr/>
                </a:tc>
                <a:extLst>
                  <a:ext uri="{0D108BD9-81ED-4DB2-BD59-A6C34878D82A}">
                    <a16:rowId xmlns:a16="http://schemas.microsoft.com/office/drawing/2014/main" val="2439056707"/>
                  </a:ext>
                </a:extLst>
              </a:tr>
              <a:tr h="3180766">
                <a:tc>
                  <a:txBody>
                    <a:bodyPr/>
                    <a:lstStyle/>
                    <a:p>
                      <a:r>
                        <a:rPr lang="en-US" sz="2800" dirty="0" smtClean="0"/>
                        <a:t>Memory</a:t>
                      </a:r>
                      <a:r>
                        <a:rPr lang="en-US" sz="2800" baseline="0" dirty="0" smtClean="0"/>
                        <a:t>, learning, reflexes, blood pressure, heart rate, sexual behavior, sleep, mental acuity</a:t>
                      </a:r>
                      <a:endParaRPr lang="en-US" sz="2800" dirty="0"/>
                    </a:p>
                  </a:txBody>
                  <a:tcPr/>
                </a:tc>
                <a:tc>
                  <a:txBody>
                    <a:bodyPr/>
                    <a:lstStyle/>
                    <a:p>
                      <a:r>
                        <a:rPr lang="en-US" sz="2800" dirty="0" smtClean="0"/>
                        <a:t>Marijuana,</a:t>
                      </a:r>
                      <a:r>
                        <a:rPr lang="en-US" sz="2800" baseline="0" dirty="0" smtClean="0"/>
                        <a:t> nicotine, alcohol, PCP, cocaine, amphetamine, LSD</a:t>
                      </a:r>
                      <a:endParaRPr lang="en-US" sz="2800" dirty="0"/>
                    </a:p>
                  </a:txBody>
                  <a:tcPr/>
                </a:tc>
                <a:tc>
                  <a:txBody>
                    <a:bodyPr/>
                    <a:lstStyle/>
                    <a:p>
                      <a:r>
                        <a:rPr lang="en-US" sz="2800" dirty="0" smtClean="0"/>
                        <a:t>Alzheimer’s disease, schizophrenia </a:t>
                      </a:r>
                      <a:endParaRPr lang="en-US" sz="2800" dirty="0"/>
                    </a:p>
                  </a:txBody>
                  <a:tcPr/>
                </a:tc>
                <a:tc>
                  <a:txBody>
                    <a:bodyPr/>
                    <a:lstStyle/>
                    <a:p>
                      <a:r>
                        <a:rPr lang="en-US" sz="2800" dirty="0" err="1" smtClean="0"/>
                        <a:t>Benztropine</a:t>
                      </a:r>
                      <a:r>
                        <a:rPr lang="en-US" sz="2800" dirty="0" smtClean="0"/>
                        <a:t>, diphenhydramine</a:t>
                      </a:r>
                      <a:endParaRPr lang="en-US" sz="2800" dirty="0"/>
                    </a:p>
                  </a:txBody>
                  <a:tcPr/>
                </a:tc>
                <a:extLst>
                  <a:ext uri="{0D108BD9-81ED-4DB2-BD59-A6C34878D82A}">
                    <a16:rowId xmlns:a16="http://schemas.microsoft.com/office/drawing/2014/main" val="3347338303"/>
                  </a:ext>
                </a:extLst>
              </a:tr>
            </a:tbl>
          </a:graphicData>
        </a:graphic>
      </p:graphicFrame>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386193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2154" y="2681527"/>
            <a:ext cx="9144000" cy="1641490"/>
          </a:xfrm>
        </p:spPr>
        <p:txBody>
          <a:bodyPr>
            <a:noAutofit/>
          </a:bodyPr>
          <a:lstStyle/>
          <a:p>
            <a:r>
              <a:rPr lang="en-US" sz="6600" dirty="0" smtClean="0"/>
              <a:t>A Review of Medications By Disorder</a:t>
            </a:r>
            <a:endParaRPr lang="en-US" sz="6600" dirty="0"/>
          </a:p>
        </p:txBody>
      </p:sp>
      <p:sp>
        <p:nvSpPr>
          <p:cNvPr id="3"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09204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Box Warnings</a:t>
            </a:r>
            <a:endParaRPr lang="en-US" dirty="0"/>
          </a:p>
        </p:txBody>
      </p:sp>
      <p:sp>
        <p:nvSpPr>
          <p:cNvPr id="3" name="Content Placeholder 2"/>
          <p:cNvSpPr>
            <a:spLocks noGrp="1"/>
          </p:cNvSpPr>
          <p:nvPr>
            <p:ph sz="half" idx="1"/>
          </p:nvPr>
        </p:nvSpPr>
        <p:spPr>
          <a:xfrm>
            <a:off x="743214" y="3793762"/>
            <a:ext cx="5101999" cy="2406741"/>
          </a:xfrm>
        </p:spPr>
        <p:txBody>
          <a:bodyPr>
            <a:normAutofit/>
          </a:bodyPr>
          <a:lstStyle/>
          <a:p>
            <a:pPr lvl="1"/>
            <a:r>
              <a:rPr lang="en-US" dirty="0" smtClean="0"/>
              <a:t>suicidal </a:t>
            </a:r>
            <a:r>
              <a:rPr lang="en-US" dirty="0"/>
              <a:t>thinking and </a:t>
            </a:r>
            <a:r>
              <a:rPr lang="en-US" dirty="0" smtClean="0"/>
              <a:t>behavior </a:t>
            </a:r>
          </a:p>
          <a:p>
            <a:pPr lvl="1"/>
            <a:r>
              <a:rPr lang="en-US" dirty="0" smtClean="0"/>
              <a:t>psychosis</a:t>
            </a:r>
          </a:p>
          <a:p>
            <a:pPr lvl="1"/>
            <a:r>
              <a:rPr lang="en-US" dirty="0" smtClean="0"/>
              <a:t>liver failure</a:t>
            </a:r>
          </a:p>
          <a:p>
            <a:pPr lvl="1"/>
            <a:r>
              <a:rPr lang="en-US" dirty="0" smtClean="0"/>
              <a:t>seizures</a:t>
            </a:r>
          </a:p>
          <a:p>
            <a:pPr lvl="1"/>
            <a:r>
              <a:rPr lang="en-US" dirty="0"/>
              <a:t>agranulocytosis</a:t>
            </a:r>
          </a:p>
          <a:p>
            <a:pPr marL="457200" lvl="1" indent="0">
              <a:buNone/>
            </a:pPr>
            <a:endParaRPr lang="en-US" dirty="0" smtClean="0"/>
          </a:p>
        </p:txBody>
      </p:sp>
      <p:sp>
        <p:nvSpPr>
          <p:cNvPr id="5" name="Content Placeholder 4"/>
          <p:cNvSpPr>
            <a:spLocks noGrp="1"/>
          </p:cNvSpPr>
          <p:nvPr>
            <p:ph sz="half" idx="2"/>
          </p:nvPr>
        </p:nvSpPr>
        <p:spPr>
          <a:xfrm>
            <a:off x="5943055" y="3924390"/>
            <a:ext cx="5758949" cy="2145484"/>
          </a:xfrm>
        </p:spPr>
        <p:txBody>
          <a:bodyPr>
            <a:normAutofit/>
          </a:bodyPr>
          <a:lstStyle/>
          <a:p>
            <a:pPr lvl="1"/>
            <a:r>
              <a:rPr lang="en-US" dirty="0" smtClean="0"/>
              <a:t>anemia  </a:t>
            </a:r>
            <a:endParaRPr lang="en-US" dirty="0"/>
          </a:p>
          <a:p>
            <a:pPr lvl="1"/>
            <a:r>
              <a:rPr lang="en-US" dirty="0"/>
              <a:t>skin and mucous membrane </a:t>
            </a:r>
            <a:r>
              <a:rPr lang="en-US" dirty="0" smtClean="0"/>
              <a:t>disorders</a:t>
            </a:r>
          </a:p>
          <a:p>
            <a:pPr lvl="1"/>
            <a:r>
              <a:rPr lang="en-US" dirty="0" smtClean="0"/>
              <a:t>inflammation of the heart muscle</a:t>
            </a:r>
          </a:p>
          <a:p>
            <a:pPr lvl="1"/>
            <a:r>
              <a:rPr lang="en-US" dirty="0" smtClean="0"/>
              <a:t>high </a:t>
            </a:r>
            <a:r>
              <a:rPr lang="en-US" dirty="0"/>
              <a:t>abuse risk</a:t>
            </a:r>
          </a:p>
          <a:p>
            <a:endParaRPr lang="en-US" dirty="0"/>
          </a:p>
        </p:txBody>
      </p:sp>
      <p:sp>
        <p:nvSpPr>
          <p:cNvPr id="4" name="TextBox 3"/>
          <p:cNvSpPr txBox="1"/>
          <p:nvPr/>
        </p:nvSpPr>
        <p:spPr>
          <a:xfrm>
            <a:off x="0" y="6519446"/>
            <a:ext cx="5244662" cy="338554"/>
          </a:xfrm>
          <a:prstGeom prst="rect">
            <a:avLst/>
          </a:prstGeom>
          <a:noFill/>
        </p:spPr>
        <p:txBody>
          <a:bodyPr wrap="square" rtlCol="0">
            <a:spAutoFit/>
          </a:bodyPr>
          <a:lstStyle/>
          <a:p>
            <a:r>
              <a:rPr lang="en-US" sz="1600" dirty="0" smtClean="0"/>
              <a:t>SOURCE: </a:t>
            </a:r>
            <a:r>
              <a:rPr lang="en-US" sz="1600" dirty="0" err="1" smtClean="0"/>
              <a:t>Harbert</a:t>
            </a:r>
            <a:r>
              <a:rPr lang="en-US" sz="1600" dirty="0" smtClean="0"/>
              <a:t> &amp; Tucker-</a:t>
            </a:r>
            <a:r>
              <a:rPr lang="en-US" sz="1600" dirty="0" err="1" smtClean="0"/>
              <a:t>Tatlow</a:t>
            </a:r>
            <a:r>
              <a:rPr lang="en-US" sz="1600" dirty="0" smtClean="0"/>
              <a:t>, 2015. </a:t>
            </a:r>
            <a:endParaRPr lang="en-US" sz="1600" dirty="0"/>
          </a:p>
        </p:txBody>
      </p:sp>
      <p:sp>
        <p:nvSpPr>
          <p:cNvPr id="6" name="Rectangle 5"/>
          <p:cNvSpPr/>
          <p:nvPr/>
        </p:nvSpPr>
        <p:spPr>
          <a:xfrm>
            <a:off x="627017" y="1802673"/>
            <a:ext cx="11260183" cy="1569660"/>
          </a:xfrm>
          <a:prstGeom prst="rect">
            <a:avLst/>
          </a:prstGeom>
        </p:spPr>
        <p:txBody>
          <a:bodyPr wrap="square">
            <a:spAutoFit/>
          </a:bodyPr>
          <a:lstStyle/>
          <a:p>
            <a:pPr marL="457200" indent="-457200">
              <a:buFont typeface="Arial" panose="020B0604020202020204" pitchFamily="34" charset="0"/>
              <a:buChar char="•"/>
            </a:pPr>
            <a:r>
              <a:rPr lang="en-US" sz="3200" dirty="0"/>
              <a:t>Medications that have received the highest scrutiny from the FDA due to potential adverse effects of use</a:t>
            </a:r>
          </a:p>
          <a:p>
            <a:pPr marL="457200" indent="-457200">
              <a:buFont typeface="Arial" panose="020B0604020202020204" pitchFamily="34" charset="0"/>
              <a:buChar char="•"/>
            </a:pPr>
            <a:r>
              <a:rPr lang="en-US" sz="3200" dirty="0"/>
              <a:t>Serious side effects include increased risk </a:t>
            </a:r>
            <a:r>
              <a:rPr lang="en-US" sz="3200" dirty="0" smtClean="0"/>
              <a:t>of:</a:t>
            </a:r>
            <a:endParaRPr lang="en-US" sz="3200" dirty="0"/>
          </a:p>
        </p:txBody>
      </p:sp>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911813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Depression</a:t>
            </a:r>
            <a:endParaRPr lang="en-US" dirty="0"/>
          </a:p>
        </p:txBody>
      </p:sp>
      <p:pic>
        <p:nvPicPr>
          <p:cNvPr id="5" name="Picture 4"/>
          <p:cNvPicPr>
            <a:picLocks noChangeAspect="1"/>
          </p:cNvPicPr>
          <p:nvPr/>
        </p:nvPicPr>
        <p:blipFill>
          <a:blip r:embed="rId3"/>
          <a:stretch>
            <a:fillRect/>
          </a:stretch>
        </p:blipFill>
        <p:spPr>
          <a:xfrm>
            <a:off x="5443871" y="2370063"/>
            <a:ext cx="2594343" cy="1741857"/>
          </a:xfrm>
          <a:prstGeom prst="rect">
            <a:avLst/>
          </a:prstGeom>
        </p:spPr>
      </p:pic>
      <p:grpSp>
        <p:nvGrpSpPr>
          <p:cNvPr id="7" name="Group 6"/>
          <p:cNvGrpSpPr/>
          <p:nvPr/>
        </p:nvGrpSpPr>
        <p:grpSpPr>
          <a:xfrm>
            <a:off x="261758" y="2392570"/>
            <a:ext cx="7873534" cy="1744670"/>
            <a:chOff x="227806" y="399796"/>
            <a:chExt cx="7873534" cy="17446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06" y="407106"/>
              <a:ext cx="2623073" cy="1737360"/>
            </a:xfrm>
            <a:prstGeom prst="rect">
              <a:avLst/>
            </a:prstGeom>
            <a:ln w="22225">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6511" y="400547"/>
              <a:ext cx="2606812" cy="1737360"/>
            </a:xfrm>
            <a:prstGeom prst="rect">
              <a:avLst/>
            </a:prstGeom>
            <a:ln w="22225">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528" y="399796"/>
              <a:ext cx="2606812" cy="1737360"/>
            </a:xfrm>
            <a:prstGeom prst="rect">
              <a:avLst/>
            </a:prstGeom>
            <a:ln w="22225">
              <a:solidFill>
                <a:schemeClr val="tx1"/>
              </a:solidFill>
            </a:ln>
          </p:spPr>
        </p:pic>
      </p:grpSp>
      <p:sp>
        <p:nvSpPr>
          <p:cNvPr id="11"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57158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Prevalence of Depressive Disorders among PLWH</a:t>
            </a:r>
            <a:endParaRPr lang="en-US" dirty="0"/>
          </a:p>
        </p:txBody>
      </p:sp>
      <p:sp>
        <p:nvSpPr>
          <p:cNvPr id="3" name="Content Placeholder 2"/>
          <p:cNvSpPr>
            <a:spLocks noGrp="1"/>
          </p:cNvSpPr>
          <p:nvPr>
            <p:ph idx="1"/>
          </p:nvPr>
        </p:nvSpPr>
        <p:spPr>
          <a:xfrm>
            <a:off x="1120000" y="2081047"/>
            <a:ext cx="10233800" cy="4382815"/>
          </a:xfrm>
        </p:spPr>
        <p:txBody>
          <a:bodyPr>
            <a:normAutofit/>
          </a:bodyPr>
          <a:lstStyle/>
          <a:p>
            <a:r>
              <a:rPr lang="en-US" dirty="0" smtClean="0"/>
              <a:t>Major depressive disorder: 7%</a:t>
            </a:r>
          </a:p>
          <a:p>
            <a:r>
              <a:rPr lang="en-US" dirty="0" smtClean="0"/>
              <a:t>Persistent depressive disorder(dysthymia): 0.5%-1.5%</a:t>
            </a:r>
          </a:p>
          <a:p>
            <a:pPr marL="0" indent="0">
              <a:buNone/>
            </a:pPr>
            <a:endParaRPr lang="en-US" dirty="0"/>
          </a:p>
          <a:p>
            <a:pPr marL="0" indent="0">
              <a:buNone/>
            </a:pPr>
            <a:endParaRPr lang="en-US" dirty="0" smtClean="0"/>
          </a:p>
          <a:p>
            <a:r>
              <a:rPr lang="en-US" dirty="0"/>
              <a:t>Predictors </a:t>
            </a:r>
            <a:r>
              <a:rPr lang="en-US" dirty="0" smtClean="0"/>
              <a:t>of depressive disorder include neuroticism (negative affectivity), adverse childhood experiences, stressful life events, first-degree family members of individuals with major depressive disorder, genetic liability, substance use, anxiety, personality disorders, chronic illness, diabetes, obesity, cardiovascular diseases</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69793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Neurotransmitters and Depression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deficit of certain </a:t>
            </a:r>
            <a:r>
              <a:rPr lang="en-US" dirty="0" smtClean="0"/>
              <a:t>neurotransmitters (monoamines) </a:t>
            </a:r>
            <a:r>
              <a:rPr lang="en-US" dirty="0"/>
              <a:t>is responsible for the corresponding features of depression: </a:t>
            </a:r>
            <a:endParaRPr lang="en-US" dirty="0" smtClean="0"/>
          </a:p>
          <a:p>
            <a:pPr lvl="1"/>
            <a:r>
              <a:rPr lang="en-US" sz="2800" dirty="0" smtClean="0">
                <a:solidFill>
                  <a:schemeClr val="accent5"/>
                </a:solidFill>
              </a:rPr>
              <a:t>Norepinephrine</a:t>
            </a:r>
            <a:r>
              <a:rPr lang="en-US" sz="2800" dirty="0" smtClean="0"/>
              <a:t> </a:t>
            </a:r>
            <a:r>
              <a:rPr lang="en-US" sz="2800" dirty="0"/>
              <a:t>may be related to alertness and energy as well as anxiety, attention, and interest in life; </a:t>
            </a:r>
            <a:endParaRPr lang="en-US" sz="2800" dirty="0" smtClean="0"/>
          </a:p>
          <a:p>
            <a:pPr lvl="1"/>
            <a:r>
              <a:rPr lang="en-US" sz="2800" dirty="0"/>
              <a:t>L</a:t>
            </a:r>
            <a:r>
              <a:rPr lang="en-US" sz="2800" dirty="0" smtClean="0"/>
              <a:t>ack of </a:t>
            </a:r>
            <a:r>
              <a:rPr lang="en-US" sz="2800" dirty="0">
                <a:solidFill>
                  <a:schemeClr val="accent5"/>
                </a:solidFill>
              </a:rPr>
              <a:t>serotonin</a:t>
            </a:r>
            <a:r>
              <a:rPr lang="en-US" sz="2800" dirty="0"/>
              <a:t> </a:t>
            </a:r>
            <a:r>
              <a:rPr lang="en-US" sz="2800" dirty="0" smtClean="0"/>
              <a:t>related to </a:t>
            </a:r>
            <a:r>
              <a:rPr lang="en-US" sz="2800" dirty="0"/>
              <a:t>anxiety, obsessions, and compulsions; </a:t>
            </a:r>
            <a:endParaRPr lang="en-US" sz="2800" dirty="0" smtClean="0"/>
          </a:p>
          <a:p>
            <a:pPr lvl="1"/>
            <a:r>
              <a:rPr lang="en-US" sz="2800" dirty="0" smtClean="0"/>
              <a:t>Lack of </a:t>
            </a:r>
            <a:r>
              <a:rPr lang="en-US" sz="2800" dirty="0" smtClean="0">
                <a:solidFill>
                  <a:schemeClr val="accent5"/>
                </a:solidFill>
              </a:rPr>
              <a:t>dopamine</a:t>
            </a:r>
            <a:r>
              <a:rPr lang="en-US" sz="2800" dirty="0" smtClean="0"/>
              <a:t> is related </a:t>
            </a:r>
            <a:r>
              <a:rPr lang="en-US" sz="2800" dirty="0"/>
              <a:t>to attention, motivation, pleasure, and reward, as well as interest in </a:t>
            </a:r>
            <a:r>
              <a:rPr lang="en-US" sz="2800" dirty="0" smtClean="0"/>
              <a:t>life</a:t>
            </a:r>
            <a:endParaRPr lang="en-US" sz="2800" dirty="0"/>
          </a:p>
        </p:txBody>
      </p:sp>
      <p:sp>
        <p:nvSpPr>
          <p:cNvPr id="4" name="TextBox 3"/>
          <p:cNvSpPr txBox="1"/>
          <p:nvPr/>
        </p:nvSpPr>
        <p:spPr>
          <a:xfrm>
            <a:off x="0" y="6553200"/>
            <a:ext cx="4380411" cy="338554"/>
          </a:xfrm>
          <a:prstGeom prst="rect">
            <a:avLst/>
          </a:prstGeom>
          <a:noFill/>
        </p:spPr>
        <p:txBody>
          <a:bodyPr wrap="square" rtlCol="0">
            <a:spAutoFit/>
          </a:bodyPr>
          <a:lstStyle/>
          <a:p>
            <a:r>
              <a:rPr lang="en-US" sz="1600" dirty="0" smtClean="0"/>
              <a:t>SOURCE: Stahl, 2013</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61721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Altered Neuroplasticity in Depression</a:t>
            </a:r>
            <a:endParaRPr lang="en-US" dirty="0"/>
          </a:p>
        </p:txBody>
      </p:sp>
      <p:sp>
        <p:nvSpPr>
          <p:cNvPr id="3" name="Content Placeholder 2"/>
          <p:cNvSpPr>
            <a:spLocks noGrp="1"/>
          </p:cNvSpPr>
          <p:nvPr>
            <p:ph idx="1"/>
          </p:nvPr>
        </p:nvSpPr>
        <p:spPr>
          <a:xfrm>
            <a:off x="838200" y="1825625"/>
            <a:ext cx="10515600" cy="4614932"/>
          </a:xfrm>
        </p:spPr>
        <p:txBody>
          <a:bodyPr>
            <a:normAutofit/>
          </a:bodyPr>
          <a:lstStyle/>
          <a:p>
            <a:r>
              <a:rPr lang="en-US" dirty="0" smtClean="0"/>
              <a:t>Neuroplasticity is the ability of the brain to develop new connections</a:t>
            </a:r>
          </a:p>
          <a:p>
            <a:r>
              <a:rPr lang="en-US" dirty="0" smtClean="0"/>
              <a:t>Neuroplasticity </a:t>
            </a:r>
            <a:r>
              <a:rPr lang="en-US" dirty="0"/>
              <a:t>is </a:t>
            </a:r>
            <a:r>
              <a:rPr lang="en-US" dirty="0" smtClean="0"/>
              <a:t>critical </a:t>
            </a:r>
            <a:r>
              <a:rPr lang="en-US" dirty="0"/>
              <a:t>for ongoing brain functioning </a:t>
            </a:r>
            <a:endParaRPr lang="en-US" dirty="0" smtClean="0"/>
          </a:p>
          <a:p>
            <a:r>
              <a:rPr lang="en-US" dirty="0" smtClean="0"/>
              <a:t>Monoamine deficiency and chronic </a:t>
            </a:r>
            <a:r>
              <a:rPr lang="en-US" dirty="0"/>
              <a:t>stress </a:t>
            </a:r>
            <a:r>
              <a:rPr lang="en-US" dirty="0" smtClean="0"/>
              <a:t>reduce neuroplasticity</a:t>
            </a:r>
            <a:endParaRPr lang="en-US" dirty="0"/>
          </a:p>
          <a:p>
            <a:r>
              <a:rPr lang="en-US" dirty="0"/>
              <a:t>Depressed subjects show evidence of impaired </a:t>
            </a:r>
            <a:r>
              <a:rPr lang="en-US" dirty="0" smtClean="0"/>
              <a:t>neuroplasticity</a:t>
            </a:r>
          </a:p>
          <a:p>
            <a:r>
              <a:rPr lang="en-US" dirty="0" smtClean="0"/>
              <a:t>Anti-depressant </a:t>
            </a:r>
            <a:r>
              <a:rPr lang="en-US" dirty="0"/>
              <a:t>medications enhance </a:t>
            </a:r>
            <a:r>
              <a:rPr lang="en-US" dirty="0" smtClean="0"/>
              <a:t>neuroplasticity</a:t>
            </a:r>
          </a:p>
          <a:p>
            <a:r>
              <a:rPr lang="en-US" dirty="0" smtClean="0"/>
              <a:t>The </a:t>
            </a:r>
            <a:r>
              <a:rPr lang="en-US" dirty="0"/>
              <a:t>conclusion is that disrupted neuroplasticity is an underlying feature of </a:t>
            </a:r>
            <a:r>
              <a:rPr lang="en-US" dirty="0" smtClean="0"/>
              <a:t>depression </a:t>
            </a:r>
            <a:r>
              <a:rPr lang="en-US" dirty="0"/>
              <a:t>and is reversed by antidepressants</a:t>
            </a:r>
          </a:p>
        </p:txBody>
      </p:sp>
      <p:sp>
        <p:nvSpPr>
          <p:cNvPr id="4" name="TextBox 3"/>
          <p:cNvSpPr txBox="1"/>
          <p:nvPr/>
        </p:nvSpPr>
        <p:spPr>
          <a:xfrm>
            <a:off x="0" y="6522523"/>
            <a:ext cx="6852645" cy="670953"/>
          </a:xfrm>
          <a:prstGeom prst="rect">
            <a:avLst/>
          </a:prstGeom>
          <a:noFill/>
        </p:spPr>
        <p:txBody>
          <a:bodyPr wrap="none" rtlCol="0">
            <a:spAutoFit/>
          </a:bodyPr>
          <a:lstStyle/>
          <a:p>
            <a:r>
              <a:rPr lang="en-US" sz="1600" dirty="0" smtClean="0"/>
              <a:t>SOURCE: </a:t>
            </a:r>
            <a:r>
              <a:rPr lang="en-US" sz="1600" dirty="0" err="1" smtClean="0"/>
              <a:t>Pittenger</a:t>
            </a:r>
            <a:r>
              <a:rPr lang="en-US" sz="1600" dirty="0" smtClean="0"/>
              <a:t> </a:t>
            </a:r>
            <a:r>
              <a:rPr lang="en-US" sz="1600" dirty="0"/>
              <a:t>&amp; </a:t>
            </a:r>
            <a:r>
              <a:rPr lang="en-US" sz="1600" dirty="0" err="1"/>
              <a:t>Duman</a:t>
            </a:r>
            <a:r>
              <a:rPr lang="en-US" sz="1600" dirty="0"/>
              <a:t>, </a:t>
            </a:r>
            <a:r>
              <a:rPr lang="en-US" sz="1600" dirty="0" smtClean="0"/>
              <a:t>2008; </a:t>
            </a:r>
            <a:r>
              <a:rPr lang="en-US" sz="1600" dirty="0" err="1"/>
              <a:t>Grimonprez</a:t>
            </a:r>
            <a:r>
              <a:rPr lang="en-US" sz="1600" dirty="0"/>
              <a:t>, </a:t>
            </a:r>
            <a:r>
              <a:rPr lang="en-US" sz="1600" dirty="0" err="1"/>
              <a:t>Raedt</a:t>
            </a:r>
            <a:r>
              <a:rPr lang="en-US" sz="1600" dirty="0"/>
              <a:t>, </a:t>
            </a:r>
            <a:r>
              <a:rPr lang="en-US" sz="1600" dirty="0" err="1"/>
              <a:t>Baeken</a:t>
            </a:r>
            <a:r>
              <a:rPr lang="en-US" sz="1600" dirty="0"/>
              <a:t> &amp; </a:t>
            </a:r>
            <a:r>
              <a:rPr lang="en-US" sz="1600" dirty="0" err="1"/>
              <a:t>Vonck</a:t>
            </a:r>
            <a:r>
              <a:rPr lang="en-US" sz="1600" dirty="0"/>
              <a:t>, 2015</a:t>
            </a:r>
          </a:p>
          <a:p>
            <a:endParaRPr lang="en-US" sz="216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577177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838203"/>
            <a:ext cx="9875520" cy="957791"/>
          </a:xfrm>
        </p:spPr>
        <p:txBody>
          <a:bodyPr/>
          <a:lstStyle/>
          <a:p>
            <a:r>
              <a:rPr lang="en-US" dirty="0" smtClean="0"/>
              <a:t>Antidepressants</a:t>
            </a:r>
            <a:endParaRPr lang="en-US" dirty="0"/>
          </a:p>
        </p:txBody>
      </p:sp>
      <p:sp>
        <p:nvSpPr>
          <p:cNvPr id="3" name="Content Placeholder 2"/>
          <p:cNvSpPr>
            <a:spLocks noGrp="1"/>
          </p:cNvSpPr>
          <p:nvPr>
            <p:ph idx="1"/>
          </p:nvPr>
        </p:nvSpPr>
        <p:spPr>
          <a:xfrm>
            <a:off x="609600" y="1795994"/>
            <a:ext cx="9875520" cy="4526492"/>
          </a:xfrm>
        </p:spPr>
        <p:txBody>
          <a:bodyPr/>
          <a:lstStyle/>
          <a:p>
            <a:pPr lvl="2"/>
            <a:r>
              <a:rPr lang="en-US" sz="2880" b="1" dirty="0" smtClean="0"/>
              <a:t>SSRIS</a:t>
            </a:r>
            <a:endParaRPr lang="en-US" sz="2880" b="1" dirty="0"/>
          </a:p>
          <a:p>
            <a:pPr lvl="3"/>
            <a:r>
              <a:rPr lang="it-IT" sz="2880" dirty="0" smtClean="0"/>
              <a:t>Fluoxetine (Prozac)</a:t>
            </a:r>
            <a:endParaRPr lang="it-IT" sz="2880" dirty="0"/>
          </a:p>
          <a:p>
            <a:pPr lvl="3"/>
            <a:r>
              <a:rPr lang="it-IT" sz="2880" dirty="0" smtClean="0"/>
              <a:t>Citalopram (Celexa)</a:t>
            </a:r>
            <a:endParaRPr lang="it-IT" sz="2880" dirty="0"/>
          </a:p>
          <a:p>
            <a:pPr lvl="3"/>
            <a:r>
              <a:rPr lang="it-IT" sz="2880" dirty="0" smtClean="0"/>
              <a:t>Sertraline (Zoloft)</a:t>
            </a:r>
            <a:endParaRPr lang="it-IT" sz="2880" dirty="0"/>
          </a:p>
          <a:p>
            <a:pPr lvl="3"/>
            <a:r>
              <a:rPr lang="it-IT" sz="2880" dirty="0" smtClean="0"/>
              <a:t>Paroxetine (Paxil)</a:t>
            </a:r>
            <a:endParaRPr lang="it-IT" sz="2880" dirty="0"/>
          </a:p>
          <a:p>
            <a:pPr lvl="3"/>
            <a:r>
              <a:rPr lang="it-IT" sz="2880" dirty="0" smtClean="0"/>
              <a:t>Escitalopram (Lexapro)</a:t>
            </a:r>
            <a:endParaRPr lang="en-US" sz="2880" dirty="0"/>
          </a:p>
          <a:p>
            <a:pPr lvl="2"/>
            <a:r>
              <a:rPr lang="en-US" sz="2880" b="1" dirty="0"/>
              <a:t>SNRIs</a:t>
            </a:r>
            <a:r>
              <a:rPr lang="en-US" b="1" dirty="0" smtClean="0"/>
              <a:t> </a:t>
            </a:r>
          </a:p>
          <a:p>
            <a:pPr lvl="3"/>
            <a:r>
              <a:rPr lang="en-US" sz="2880" dirty="0"/>
              <a:t>Duloxetine </a:t>
            </a:r>
            <a:r>
              <a:rPr lang="en-US" sz="2880" dirty="0" smtClean="0"/>
              <a:t>(Cymbalta)</a:t>
            </a:r>
            <a:endParaRPr lang="en-US" sz="2880" dirty="0"/>
          </a:p>
          <a:p>
            <a:pPr lvl="3"/>
            <a:r>
              <a:rPr lang="en-US" sz="2880" dirty="0" smtClean="0"/>
              <a:t>Venlafaxine (Effexor)</a:t>
            </a:r>
            <a:endParaRPr lang="en-US" sz="2880" dirty="0"/>
          </a:p>
          <a:p>
            <a:pPr>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978" y="2041404"/>
            <a:ext cx="4031782" cy="3561954"/>
          </a:xfrm>
          <a:prstGeom prst="rect">
            <a:avLst/>
          </a:prstGeom>
          <a:ln>
            <a:noFill/>
          </a:ln>
          <a:effectLst>
            <a:outerShdw blurRad="292100" dist="139700" dir="2700000" algn="tl" rotWithShape="0">
              <a:srgbClr val="333333">
                <a:alpha val="65000"/>
              </a:srgbClr>
            </a:outerShdw>
          </a:effectLst>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49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40968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PAnswers"/>
          <p:cNvSpPr>
            <a:spLocks noGrp="1"/>
          </p:cNvSpPr>
          <p:nvPr>
            <p:ph idx="1"/>
            <p:custDataLst>
              <p:tags r:id="rId2"/>
            </p:custDataLst>
          </p:nvPr>
        </p:nvSpPr>
        <p:spPr>
          <a:xfrm>
            <a:off x="2362200" y="3430711"/>
            <a:ext cx="8229600" cy="3916363"/>
          </a:xfrm>
        </p:spPr>
        <p:txBody>
          <a:bodyPr/>
          <a:lstStyle/>
          <a:p>
            <a:pPr marL="971550" lvl="1" indent="-514350">
              <a:buClr>
                <a:schemeClr val="accent5"/>
              </a:buClr>
              <a:buFont typeface="Arial" panose="020B0604020202020204" pitchFamily="34" charset="0"/>
              <a:buAutoNum type="alphaUcPeriod"/>
            </a:pPr>
            <a:r>
              <a:rPr lang="en-US" altLang="en-US" sz="3200" dirty="0" smtClean="0"/>
              <a:t>first</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second</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third</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last</a:t>
            </a:r>
            <a:endParaRPr lang="en-US" altLang="en-US" sz="3200" dirty="0"/>
          </a:p>
        </p:txBody>
      </p:sp>
      <p:sp>
        <p:nvSpPr>
          <p:cNvPr id="6147" name="Rectangle 3"/>
          <p:cNvSpPr txBox="1">
            <a:spLocks/>
          </p:cNvSpPr>
          <p:nvPr/>
        </p:nvSpPr>
        <p:spPr bwMode="auto">
          <a:xfrm>
            <a:off x="2209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2"/>
            </a:pPr>
            <a:r>
              <a:rPr lang="en-US" altLang="en-US" sz="3200" dirty="0">
                <a:solidFill>
                  <a:srgbClr val="FFFFFF"/>
                </a:solidFill>
                <a:latin typeface="Calibri" panose="020F0502020204030204" pitchFamily="34" charset="0"/>
              </a:rPr>
              <a:t>The United States ranks ____ in the world for highest rates of HIV in </a:t>
            </a:r>
            <a:r>
              <a:rPr lang="en-US" altLang="en-US" sz="3200" dirty="0" smtClean="0">
                <a:solidFill>
                  <a:srgbClr val="FFFFFF"/>
                </a:solidFill>
                <a:latin typeface="Calibri" panose="020F0502020204030204" pitchFamily="34" charset="0"/>
              </a:rPr>
              <a:t>severely mentally ill (SMI) </a:t>
            </a:r>
            <a:r>
              <a:rPr lang="en-US" altLang="en-US" sz="3200" dirty="0">
                <a:solidFill>
                  <a:srgbClr val="FFFFFF"/>
                </a:solidFill>
                <a:latin typeface="Calibri" panose="020F0502020204030204" pitchFamily="34" charset="0"/>
              </a:rPr>
              <a:t>populations.</a:t>
            </a:r>
          </a:p>
        </p:txBody>
      </p:sp>
      <p:sp>
        <p:nvSpPr>
          <p:cNvPr id="6" name="Slide Number Placeholder 2"/>
          <p:cNvSpPr>
            <a:spLocks noGrp="1"/>
          </p:cNvSpPr>
          <p:nvPr>
            <p:ph type="sldNum" sz="quarter" idx="12"/>
          </p:nvPr>
        </p:nvSpPr>
        <p:spPr>
          <a:xfrm>
            <a:off x="8534400" y="6361330"/>
            <a:ext cx="2057400" cy="365125"/>
          </a:xfrm>
        </p:spPr>
        <p:txBody>
          <a:bodyPr/>
          <a:lstStyle/>
          <a:p>
            <a:r>
              <a:rPr lang="en-US" altLang="en-US" dirty="0"/>
              <a:t>5</a:t>
            </a:r>
          </a:p>
        </p:txBody>
      </p:sp>
      <p:sp>
        <p:nvSpPr>
          <p:cNvPr id="7" name="TPQuestion"/>
          <p:cNvSpPr>
            <a:spLocks noGrp="1"/>
          </p:cNvSpPr>
          <p:nvPr>
            <p:ph type="title"/>
          </p:nvPr>
        </p:nvSpPr>
        <p:spPr>
          <a:xfrm>
            <a:off x="1752600" y="304801"/>
            <a:ext cx="8915400" cy="1212345"/>
          </a:xfrm>
        </p:spPr>
        <p:txBody>
          <a:bodyPr/>
          <a:lstStyle/>
          <a:p>
            <a:r>
              <a:rPr lang="en-US" altLang="en-US" dirty="0"/>
              <a:t>Pre-Test Question</a:t>
            </a:r>
          </a:p>
        </p:txBody>
      </p:sp>
    </p:spTree>
    <p:custDataLst>
      <p:tags r:id="rId1"/>
    </p:custDataLst>
    <p:extLst>
      <p:ext uri="{BB962C8B-B14F-4D97-AF65-F5344CB8AC3E}">
        <p14:creationId xmlns:p14="http://schemas.microsoft.com/office/powerpoint/2010/main" val="1672881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20041"/>
            <a:ext cx="9875520" cy="957791"/>
          </a:xfrm>
        </p:spPr>
        <p:txBody>
          <a:bodyPr/>
          <a:lstStyle/>
          <a:p>
            <a:r>
              <a:rPr lang="en-US" dirty="0" smtClean="0"/>
              <a:t>Antidepressants Cont’d</a:t>
            </a:r>
            <a:endParaRPr lang="en-US" dirty="0"/>
          </a:p>
        </p:txBody>
      </p:sp>
      <p:sp>
        <p:nvSpPr>
          <p:cNvPr id="3" name="Content Placeholder 2"/>
          <p:cNvSpPr>
            <a:spLocks noGrp="1"/>
          </p:cNvSpPr>
          <p:nvPr>
            <p:ph idx="1"/>
          </p:nvPr>
        </p:nvSpPr>
        <p:spPr>
          <a:xfrm>
            <a:off x="1249680" y="1508761"/>
            <a:ext cx="5029200" cy="4526492"/>
          </a:xfrm>
        </p:spPr>
        <p:txBody>
          <a:bodyPr>
            <a:normAutofit lnSpcReduction="10000"/>
          </a:bodyPr>
          <a:lstStyle/>
          <a:p>
            <a:r>
              <a:rPr lang="en-US" sz="3360" dirty="0"/>
              <a:t>  </a:t>
            </a:r>
            <a:r>
              <a:rPr lang="en-US" sz="3360" b="1" dirty="0" smtClean="0"/>
              <a:t>DNRI</a:t>
            </a:r>
            <a:r>
              <a:rPr lang="en-US" sz="3360" dirty="0" smtClean="0"/>
              <a:t> </a:t>
            </a:r>
            <a:endParaRPr lang="en-US" sz="3360" dirty="0"/>
          </a:p>
          <a:p>
            <a:pPr lvl="1"/>
            <a:r>
              <a:rPr lang="en-US" sz="2520" dirty="0" err="1"/>
              <a:t>Bupropion</a:t>
            </a:r>
            <a:r>
              <a:rPr lang="en-US" sz="2520" dirty="0"/>
              <a:t> (</a:t>
            </a:r>
            <a:r>
              <a:rPr lang="en-US" sz="2520" dirty="0" err="1"/>
              <a:t>Wellbutrin</a:t>
            </a:r>
            <a:r>
              <a:rPr lang="en-US" sz="2520" dirty="0"/>
              <a:t>)</a:t>
            </a:r>
            <a:endParaRPr lang="en-US" sz="2880" dirty="0"/>
          </a:p>
          <a:p>
            <a:r>
              <a:rPr lang="en-US" sz="3360" dirty="0"/>
              <a:t>  </a:t>
            </a:r>
            <a:r>
              <a:rPr lang="en-US" sz="3360" b="1" dirty="0"/>
              <a:t>TCAs</a:t>
            </a:r>
            <a:r>
              <a:rPr lang="en-US" sz="3360" dirty="0"/>
              <a:t> </a:t>
            </a:r>
          </a:p>
          <a:p>
            <a:pPr lvl="1"/>
            <a:r>
              <a:rPr lang="en-US" sz="2520" dirty="0"/>
              <a:t>Nortriptyline (</a:t>
            </a:r>
            <a:r>
              <a:rPr lang="en-US" sz="2520" dirty="0" err="1" smtClean="0"/>
              <a:t>Pamelor</a:t>
            </a:r>
            <a:r>
              <a:rPr lang="en-US" sz="2520" dirty="0" smtClean="0"/>
              <a:t>)</a:t>
            </a:r>
          </a:p>
          <a:p>
            <a:pPr lvl="1"/>
            <a:r>
              <a:rPr lang="en-US" sz="2520" dirty="0" err="1" smtClean="0"/>
              <a:t>Clomimpramine</a:t>
            </a:r>
            <a:r>
              <a:rPr lang="en-US" sz="2520" dirty="0" smtClean="0"/>
              <a:t> </a:t>
            </a:r>
            <a:r>
              <a:rPr lang="en-US" sz="2520" dirty="0"/>
              <a:t>(</a:t>
            </a:r>
            <a:r>
              <a:rPr lang="en-US" sz="2520" dirty="0" err="1"/>
              <a:t>Enafranil</a:t>
            </a:r>
            <a:r>
              <a:rPr lang="en-US" sz="2520" dirty="0" smtClean="0"/>
              <a:t>)</a:t>
            </a:r>
          </a:p>
          <a:p>
            <a:pPr lvl="1"/>
            <a:r>
              <a:rPr lang="en-US" sz="2520" dirty="0" err="1" smtClean="0"/>
              <a:t>Amitryptyline</a:t>
            </a:r>
            <a:r>
              <a:rPr lang="en-US" sz="2520" dirty="0" smtClean="0"/>
              <a:t> </a:t>
            </a:r>
            <a:r>
              <a:rPr lang="en-US" sz="2520" dirty="0"/>
              <a:t>(Elavil</a:t>
            </a:r>
            <a:r>
              <a:rPr lang="en-US" sz="2520" dirty="0" smtClean="0"/>
              <a:t>)</a:t>
            </a:r>
          </a:p>
          <a:p>
            <a:pPr lvl="1"/>
            <a:r>
              <a:rPr lang="en-US" sz="2520" dirty="0" err="1" smtClean="0"/>
              <a:t>Desipramine</a:t>
            </a:r>
            <a:r>
              <a:rPr lang="en-US" sz="2520" dirty="0" smtClean="0"/>
              <a:t> </a:t>
            </a:r>
            <a:r>
              <a:rPr lang="en-US" sz="2520" dirty="0"/>
              <a:t>(</a:t>
            </a:r>
            <a:r>
              <a:rPr lang="en-US" sz="2520" dirty="0" err="1"/>
              <a:t>Norpramin</a:t>
            </a:r>
            <a:r>
              <a:rPr lang="en-US" sz="2520" dirty="0"/>
              <a:t>)</a:t>
            </a:r>
            <a:endParaRPr lang="en-US" sz="2880" dirty="0"/>
          </a:p>
          <a:p>
            <a:r>
              <a:rPr lang="en-US" sz="3360" b="1" dirty="0"/>
              <a:t>  </a:t>
            </a:r>
            <a:r>
              <a:rPr lang="en-US" sz="3360" b="1" dirty="0" smtClean="0"/>
              <a:t>MAOIs</a:t>
            </a:r>
          </a:p>
          <a:p>
            <a:pPr lvl="1"/>
            <a:r>
              <a:rPr lang="en-US" sz="2520" dirty="0" err="1"/>
              <a:t>P</a:t>
            </a:r>
            <a:r>
              <a:rPr lang="en-US" sz="2520" dirty="0" err="1" smtClean="0"/>
              <a:t>henylzine</a:t>
            </a:r>
            <a:r>
              <a:rPr lang="en-US" sz="2520" dirty="0" smtClean="0"/>
              <a:t> </a:t>
            </a:r>
            <a:r>
              <a:rPr lang="en-US" sz="2520" dirty="0"/>
              <a:t>(</a:t>
            </a:r>
            <a:r>
              <a:rPr lang="en-US" sz="2520" dirty="0" err="1"/>
              <a:t>Nardil</a:t>
            </a:r>
            <a:r>
              <a:rPr lang="en-US" sz="2520" dirty="0" smtClean="0"/>
              <a:t>)</a:t>
            </a:r>
          </a:p>
          <a:p>
            <a:pPr lvl="1"/>
            <a:r>
              <a:rPr lang="en-US" sz="2520" dirty="0" smtClean="0"/>
              <a:t>Tranylcypromine </a:t>
            </a:r>
            <a:r>
              <a:rPr lang="en-US" sz="2520" dirty="0"/>
              <a:t>(</a:t>
            </a:r>
            <a:r>
              <a:rPr lang="en-US" sz="2520" dirty="0" err="1"/>
              <a:t>Parnate</a:t>
            </a:r>
            <a:r>
              <a:rPr lang="en-US" sz="2520" dirty="0"/>
              <a:t>)</a:t>
            </a:r>
            <a:endParaRPr lang="en-US" sz="252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088" t="10988"/>
          <a:stretch/>
        </p:blipFill>
        <p:spPr>
          <a:xfrm>
            <a:off x="6294120" y="1584959"/>
            <a:ext cx="4770120" cy="4745315"/>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7526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28600"/>
            <a:ext cx="9875520" cy="838200"/>
          </a:xfrm>
        </p:spPr>
        <p:txBody>
          <a:bodyPr>
            <a:normAutofit fontScale="90000"/>
          </a:bodyPr>
          <a:lstStyle/>
          <a:p>
            <a:r>
              <a:rPr lang="en-US" dirty="0" smtClean="0"/>
              <a:t>Antidepressants: Complex Medicines</a:t>
            </a:r>
            <a:endParaRPr lang="en-US" dirty="0"/>
          </a:p>
        </p:txBody>
      </p:sp>
      <p:sp>
        <p:nvSpPr>
          <p:cNvPr id="3" name="Content Placeholder 2"/>
          <p:cNvSpPr>
            <a:spLocks noGrp="1"/>
          </p:cNvSpPr>
          <p:nvPr>
            <p:ph idx="1"/>
          </p:nvPr>
        </p:nvSpPr>
        <p:spPr>
          <a:xfrm>
            <a:off x="574765" y="1547949"/>
            <a:ext cx="11042469" cy="5105400"/>
          </a:xfrm>
        </p:spPr>
        <p:txBody>
          <a:bodyPr>
            <a:normAutofit/>
          </a:bodyPr>
          <a:lstStyle/>
          <a:p>
            <a:pPr marL="0" indent="0">
              <a:buNone/>
            </a:pPr>
            <a:r>
              <a:rPr lang="en-US" sz="3200" dirty="0"/>
              <a:t>Known mechanisms through which antidepressants exert their actions:</a:t>
            </a:r>
          </a:p>
          <a:p>
            <a:pPr lvl="1">
              <a:buFont typeface="Arial" panose="020B0604020202020204" pitchFamily="34" charset="0"/>
              <a:buChar char="•"/>
            </a:pPr>
            <a:r>
              <a:rPr lang="en-US" sz="3200" dirty="0"/>
              <a:t>  Increase in monoamines (neurotransmitters </a:t>
            </a:r>
            <a:r>
              <a:rPr lang="en-US" sz="3200" dirty="0" smtClean="0"/>
              <a:t>dopamine,   	noradrenaline </a:t>
            </a:r>
            <a:r>
              <a:rPr lang="en-US" sz="3200" dirty="0"/>
              <a:t>and serotonin)</a:t>
            </a:r>
          </a:p>
          <a:p>
            <a:pPr lvl="1">
              <a:buFont typeface="Arial" panose="020B0604020202020204" pitchFamily="34" charset="0"/>
              <a:buChar char="•"/>
            </a:pPr>
            <a:r>
              <a:rPr lang="en-US" sz="3200" dirty="0"/>
              <a:t>  </a:t>
            </a:r>
            <a:r>
              <a:rPr lang="en-US" sz="3200" dirty="0" smtClean="0"/>
              <a:t>Increase </a:t>
            </a:r>
            <a:r>
              <a:rPr lang="en-US" sz="3200" dirty="0"/>
              <a:t>in BDNF </a:t>
            </a:r>
            <a:r>
              <a:rPr lang="en-US" sz="3200" dirty="0" smtClean="0"/>
              <a:t>(brain-derived </a:t>
            </a:r>
            <a:r>
              <a:rPr lang="en-US" sz="3200" dirty="0"/>
              <a:t>neurotrophic factor)</a:t>
            </a:r>
          </a:p>
          <a:p>
            <a:pPr lvl="1">
              <a:buFont typeface="Arial" panose="020B0604020202020204" pitchFamily="34" charset="0"/>
              <a:buChar char="•"/>
            </a:pPr>
            <a:r>
              <a:rPr lang="en-US" sz="3200" dirty="0"/>
              <a:t>  </a:t>
            </a:r>
            <a:r>
              <a:rPr lang="en-US" sz="3200" dirty="0" smtClean="0"/>
              <a:t>Decrease </a:t>
            </a:r>
            <a:r>
              <a:rPr lang="en-US" sz="3200" dirty="0"/>
              <a:t>in CRH (corticotropin releasing </a:t>
            </a:r>
            <a:r>
              <a:rPr lang="en-US" sz="3200" dirty="0" smtClean="0"/>
              <a:t>hormone)</a:t>
            </a:r>
            <a:endParaRPr lang="en-US" sz="3200" dirty="0"/>
          </a:p>
          <a:p>
            <a:pPr lvl="1">
              <a:buFont typeface="Arial" panose="020B0604020202020204" pitchFamily="34" charset="0"/>
              <a:buChar char="•"/>
            </a:pPr>
            <a:r>
              <a:rPr lang="en-US" sz="3200" dirty="0"/>
              <a:t>  </a:t>
            </a:r>
            <a:r>
              <a:rPr lang="en-US" sz="3200" dirty="0" smtClean="0"/>
              <a:t>Increase </a:t>
            </a:r>
            <a:r>
              <a:rPr lang="en-US" sz="3200" dirty="0"/>
              <a:t>of </a:t>
            </a:r>
            <a:r>
              <a:rPr lang="en-US" sz="3200" dirty="0" smtClean="0"/>
              <a:t>birth of neurons (neurogenesis) in hippocampus</a:t>
            </a:r>
            <a:endParaRPr lang="en-US" sz="3200" dirty="0"/>
          </a:p>
          <a:p>
            <a:pPr marL="0" indent="0">
              <a:buNone/>
            </a:pPr>
            <a:r>
              <a:rPr lang="en-US" sz="2880" dirty="0"/>
              <a:t>   </a:t>
            </a:r>
          </a:p>
        </p:txBody>
      </p:sp>
      <p:sp>
        <p:nvSpPr>
          <p:cNvPr id="4" name="TextBox 3"/>
          <p:cNvSpPr txBox="1"/>
          <p:nvPr/>
        </p:nvSpPr>
        <p:spPr>
          <a:xfrm>
            <a:off x="72736" y="6494318"/>
            <a:ext cx="5652655" cy="338554"/>
          </a:xfrm>
          <a:prstGeom prst="rect">
            <a:avLst/>
          </a:prstGeom>
          <a:noFill/>
        </p:spPr>
        <p:txBody>
          <a:bodyPr wrap="square" rtlCol="0">
            <a:spAutoFit/>
          </a:bodyPr>
          <a:lstStyle/>
          <a:p>
            <a:r>
              <a:rPr lang="en-US" sz="1600" dirty="0" smtClean="0"/>
              <a:t>SOURCE: </a:t>
            </a:r>
            <a:r>
              <a:rPr lang="en-US" sz="1600" dirty="0" err="1" smtClean="0"/>
              <a:t>Grimonprez</a:t>
            </a:r>
            <a:r>
              <a:rPr lang="en-US" sz="1600" dirty="0" smtClean="0"/>
              <a:t>, </a:t>
            </a:r>
            <a:r>
              <a:rPr lang="en-US" sz="1600" dirty="0" err="1" smtClean="0"/>
              <a:t>Raedt</a:t>
            </a:r>
            <a:r>
              <a:rPr lang="en-US" sz="1600" dirty="0" smtClean="0"/>
              <a:t>, </a:t>
            </a:r>
            <a:r>
              <a:rPr lang="en-US" sz="1600" dirty="0" err="1" smtClean="0"/>
              <a:t>Baeken</a:t>
            </a:r>
            <a:r>
              <a:rPr lang="en-US" sz="1600" dirty="0" smtClean="0"/>
              <a:t>, Boon &amp; </a:t>
            </a:r>
            <a:r>
              <a:rPr lang="en-US" sz="1600" dirty="0" err="1" smtClean="0"/>
              <a:t>Vonck</a:t>
            </a:r>
            <a:r>
              <a:rPr lang="en-US" sz="1600" dirty="0" smtClean="0"/>
              <a:t>, 2015</a:t>
            </a:r>
            <a:endParaRPr lang="en-US" sz="16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1085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40" dirty="0"/>
              <a:t>All antidepressants (except MAO inhibitors) block monoamine transporter proteins</a:t>
            </a:r>
          </a:p>
        </p:txBody>
      </p:sp>
      <p:sp>
        <p:nvSpPr>
          <p:cNvPr id="3" name="Content Placeholder 2"/>
          <p:cNvSpPr>
            <a:spLocks noGrp="1"/>
          </p:cNvSpPr>
          <p:nvPr>
            <p:ph idx="1"/>
          </p:nvPr>
        </p:nvSpPr>
        <p:spPr/>
        <p:txBody>
          <a:bodyPr/>
          <a:lstStyle/>
          <a:p>
            <a:r>
              <a:rPr lang="en-US" sz="2400" dirty="0"/>
              <a:t>Serotonin Transporter(SERT) </a:t>
            </a:r>
          </a:p>
          <a:p>
            <a:r>
              <a:rPr lang="en-US" sz="2400" dirty="0" err="1"/>
              <a:t>Norepinephrine</a:t>
            </a:r>
            <a:r>
              <a:rPr lang="en-US" sz="2400" dirty="0"/>
              <a:t> Transporter(NET)</a:t>
            </a:r>
          </a:p>
          <a:p>
            <a:r>
              <a:rPr lang="en-US" sz="2400" dirty="0"/>
              <a:t>Dopamine Transporter(DAT)</a:t>
            </a:r>
          </a:p>
          <a:p>
            <a:endParaRPr lang="en-US" dirty="0" smtClean="0"/>
          </a:p>
          <a:p>
            <a:pPr marL="0" indent="0">
              <a:buNone/>
            </a:pPr>
            <a:r>
              <a:rPr lang="en-US" dirty="0" smtClean="0"/>
              <a:t>This keeps more of the </a:t>
            </a:r>
          </a:p>
          <a:p>
            <a:pPr marL="0" indent="0">
              <a:buNone/>
            </a:pPr>
            <a:r>
              <a:rPr lang="en-US" dirty="0" smtClean="0"/>
              <a:t>neurotransmitter in the synapse,</a:t>
            </a:r>
          </a:p>
          <a:p>
            <a:pPr marL="0" indent="0">
              <a:buNone/>
            </a:pPr>
            <a:r>
              <a:rPr lang="en-US" dirty="0" smtClean="0"/>
              <a:t>thereby facilitating neurotransmitter</a:t>
            </a:r>
          </a:p>
          <a:p>
            <a:pPr marL="0" indent="0">
              <a:buNone/>
            </a:pPr>
            <a:r>
              <a:rPr lang="en-US" dirty="0" smtClean="0"/>
              <a:t>(</a:t>
            </a:r>
            <a:r>
              <a:rPr lang="en-US" dirty="0"/>
              <a:t>such as </a:t>
            </a:r>
            <a:r>
              <a:rPr lang="en-US" dirty="0" smtClean="0"/>
              <a:t>serotonin) mechanisms</a:t>
            </a:r>
          </a:p>
        </p:txBody>
      </p:sp>
      <p:pic>
        <p:nvPicPr>
          <p:cNvPr id="5" name="Picture 4" descr="http://medicineworld.org/images/blogs/10-2006/serotonin-transporter-61610.jpg"/>
          <p:cNvPicPr/>
          <p:nvPr/>
        </p:nvPicPr>
        <p:blipFill>
          <a:blip r:embed="rId3" cstate="print"/>
          <a:srcRect/>
          <a:stretch>
            <a:fillRect/>
          </a:stretch>
        </p:blipFill>
        <p:spPr bwMode="auto">
          <a:xfrm>
            <a:off x="6837218" y="2047009"/>
            <a:ext cx="4731327" cy="3688773"/>
          </a:xfrm>
          <a:prstGeom prst="rect">
            <a:avLst/>
          </a:prstGeom>
          <a:noFill/>
          <a:ln w="9525">
            <a:noFill/>
            <a:miter lim="800000"/>
            <a:headEnd/>
            <a:tailEnd/>
          </a:ln>
        </p:spPr>
      </p:pic>
      <p:sp>
        <p:nvSpPr>
          <p:cNvPr id="4" name="TextBox 3"/>
          <p:cNvSpPr txBox="1"/>
          <p:nvPr/>
        </p:nvSpPr>
        <p:spPr>
          <a:xfrm>
            <a:off x="0" y="6519446"/>
            <a:ext cx="6265718" cy="307777"/>
          </a:xfrm>
          <a:prstGeom prst="rect">
            <a:avLst/>
          </a:prstGeom>
          <a:noFill/>
        </p:spPr>
        <p:txBody>
          <a:bodyPr wrap="square" rtlCol="0">
            <a:spAutoFit/>
          </a:bodyPr>
          <a:lstStyle/>
          <a:p>
            <a:r>
              <a:rPr lang="en-US" sz="1400" dirty="0" smtClean="0"/>
              <a:t>SOURCE: </a:t>
            </a:r>
            <a:r>
              <a:rPr lang="en-US" sz="1400" dirty="0" err="1" smtClean="0"/>
              <a:t>Feighner</a:t>
            </a:r>
            <a:r>
              <a:rPr lang="en-US" sz="1400" dirty="0" smtClean="0"/>
              <a:t>, 1999; Taylor, </a:t>
            </a:r>
            <a:r>
              <a:rPr lang="en-US" sz="1400" dirty="0" err="1" smtClean="0"/>
              <a:t>Fricker</a:t>
            </a:r>
            <a:r>
              <a:rPr lang="en-US" sz="1400" dirty="0" smtClean="0"/>
              <a:t>, Devi &amp; Gomes, 2005</a:t>
            </a:r>
            <a:endParaRPr lang="en-US" sz="1400" dirty="0"/>
          </a:p>
        </p:txBody>
      </p:sp>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21386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Antidepressant Use </a:t>
            </a:r>
            <a:endParaRPr lang="en-US" dirty="0"/>
          </a:p>
        </p:txBody>
      </p:sp>
      <p:sp>
        <p:nvSpPr>
          <p:cNvPr id="3" name="Content Placeholder 2"/>
          <p:cNvSpPr>
            <a:spLocks noGrp="1"/>
          </p:cNvSpPr>
          <p:nvPr>
            <p:ph idx="1"/>
          </p:nvPr>
        </p:nvSpPr>
        <p:spPr/>
        <p:txBody>
          <a:bodyPr>
            <a:normAutofit lnSpcReduction="10000"/>
          </a:bodyPr>
          <a:lstStyle/>
          <a:p>
            <a:r>
              <a:rPr lang="en-US" dirty="0"/>
              <a:t>Antidepressant use among Americans is </a:t>
            </a:r>
            <a:r>
              <a:rPr lang="en-US" dirty="0" smtClean="0"/>
              <a:t>skyrocketing</a:t>
            </a:r>
          </a:p>
          <a:p>
            <a:r>
              <a:rPr lang="en-US" dirty="0" smtClean="0"/>
              <a:t>Adults </a:t>
            </a:r>
            <a:r>
              <a:rPr lang="en-US" dirty="0"/>
              <a:t>in the U.S. consumed four times more antidepressants in the late </a:t>
            </a:r>
            <a:r>
              <a:rPr lang="en-US" dirty="0" smtClean="0"/>
              <a:t>2000’s </a:t>
            </a:r>
            <a:r>
              <a:rPr lang="en-US" dirty="0"/>
              <a:t>than they did in the early </a:t>
            </a:r>
            <a:r>
              <a:rPr lang="en-US" dirty="0" smtClean="0"/>
              <a:t>1990’s</a:t>
            </a:r>
          </a:p>
          <a:p>
            <a:r>
              <a:rPr lang="en-US" dirty="0" smtClean="0"/>
              <a:t>As </a:t>
            </a:r>
            <a:r>
              <a:rPr lang="en-US" dirty="0"/>
              <a:t>the third most frequently taken medication in the U.S., researchers estimate that 8 to 10 percent of the population is taking an </a:t>
            </a:r>
            <a:r>
              <a:rPr lang="en-US" dirty="0" smtClean="0"/>
              <a:t>antidepressant</a:t>
            </a:r>
          </a:p>
          <a:p>
            <a:r>
              <a:rPr lang="en-US" dirty="0"/>
              <a:t>S</a:t>
            </a:r>
            <a:r>
              <a:rPr lang="en-US" dirty="0" smtClean="0"/>
              <a:t>pike </a:t>
            </a:r>
            <a:r>
              <a:rPr lang="en-US" dirty="0"/>
              <a:t>does not necessarily signify a depression </a:t>
            </a:r>
            <a:r>
              <a:rPr lang="en-US" dirty="0" smtClean="0"/>
              <a:t>epidemic</a:t>
            </a:r>
          </a:p>
          <a:p>
            <a:r>
              <a:rPr lang="en-US" dirty="0" smtClean="0"/>
              <a:t>Through </a:t>
            </a:r>
            <a:r>
              <a:rPr lang="en-US" dirty="0"/>
              <a:t>the early </a:t>
            </a:r>
            <a:r>
              <a:rPr lang="en-US" dirty="0" smtClean="0"/>
              <a:t>2000’s </a:t>
            </a:r>
            <a:r>
              <a:rPr lang="en-US" dirty="0"/>
              <a:t>pharmaceutical companies were aggressively testing selective serotonin reuptake inhibitors (SSRIs), the dominant class of depression drug, for a variety of </a:t>
            </a:r>
            <a:r>
              <a:rPr lang="en-US" dirty="0" smtClean="0"/>
              <a:t>disorders</a:t>
            </a:r>
            <a:endParaRPr lang="en-US" dirty="0"/>
          </a:p>
        </p:txBody>
      </p:sp>
      <p:sp>
        <p:nvSpPr>
          <p:cNvPr id="4" name="TextBox 3"/>
          <p:cNvSpPr txBox="1"/>
          <p:nvPr/>
        </p:nvSpPr>
        <p:spPr>
          <a:xfrm>
            <a:off x="165463" y="6531429"/>
            <a:ext cx="2804160" cy="369332"/>
          </a:xfrm>
          <a:prstGeom prst="rect">
            <a:avLst/>
          </a:prstGeom>
          <a:noFill/>
        </p:spPr>
        <p:txBody>
          <a:bodyPr wrap="square" rtlCol="0">
            <a:spAutoFit/>
          </a:bodyPr>
          <a:lstStyle/>
          <a:p>
            <a:r>
              <a:rPr lang="en-US" dirty="0" smtClean="0"/>
              <a:t>SOURCE: CDC, 2011</a:t>
            </a:r>
            <a:endParaRPr lang="en-US"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11608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left)">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Selective Serotonin </a:t>
            </a:r>
            <a:r>
              <a:rPr lang="en-US" dirty="0"/>
              <a:t>Reuptake </a:t>
            </a:r>
            <a:r>
              <a:rPr lang="en-US" dirty="0" smtClean="0"/>
              <a:t>Inhibitors (SSRIs)</a:t>
            </a:r>
            <a:endParaRPr lang="en-US" dirty="0"/>
          </a:p>
        </p:txBody>
      </p:sp>
      <p:sp>
        <p:nvSpPr>
          <p:cNvPr id="3" name="Content Placeholder 2"/>
          <p:cNvSpPr>
            <a:spLocks noGrp="1"/>
          </p:cNvSpPr>
          <p:nvPr>
            <p:ph idx="1"/>
          </p:nvPr>
        </p:nvSpPr>
        <p:spPr>
          <a:xfrm>
            <a:off x="1120000" y="1939925"/>
            <a:ext cx="10233800" cy="4351338"/>
          </a:xfrm>
        </p:spPr>
        <p:txBody>
          <a:bodyPr>
            <a:normAutofit fontScale="92500" lnSpcReduction="20000"/>
          </a:bodyPr>
          <a:lstStyle/>
          <a:p>
            <a:r>
              <a:rPr lang="en-US" sz="3000" dirty="0" smtClean="0"/>
              <a:t>Agents in this class: fluoxetine, paroxetine, sertraline, fluvoxamine, citalopram,  and escitalopram</a:t>
            </a:r>
          </a:p>
          <a:p>
            <a:pPr marL="0" indent="0">
              <a:buNone/>
            </a:pPr>
            <a:endParaRPr lang="en-US" sz="2600" dirty="0" smtClean="0"/>
          </a:p>
          <a:p>
            <a:r>
              <a:rPr lang="en-US" sz="3000" dirty="0" smtClean="0"/>
              <a:t>Fluvoxamine is not FDA-approved for depression.  It was approved for social phobia and OCD. In other countries it is being used for depression (or off-label in US).</a:t>
            </a:r>
          </a:p>
          <a:p>
            <a:pPr>
              <a:buNone/>
            </a:pPr>
            <a:endParaRPr lang="en-US" sz="2600" dirty="0" smtClean="0"/>
          </a:p>
          <a:p>
            <a:r>
              <a:rPr lang="en-US" sz="3000" dirty="0" smtClean="0"/>
              <a:t>Three come in extended-release form: fluoxetine, paroxetine, fluvoxamine.</a:t>
            </a:r>
          </a:p>
          <a:p>
            <a:pPr marL="0" indent="0">
              <a:buNone/>
            </a:pPr>
            <a:endParaRPr lang="en-US" sz="2600" dirty="0" smtClean="0"/>
          </a:p>
          <a:p>
            <a:r>
              <a:rPr lang="en-US" sz="3000" dirty="0" smtClean="0"/>
              <a:t>All are available as generics</a:t>
            </a:r>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22408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SSRIs </a:t>
            </a:r>
            <a:r>
              <a:rPr lang="en-US" dirty="0"/>
              <a:t>O</a:t>
            </a:r>
            <a:r>
              <a:rPr lang="en-US" dirty="0" smtClean="0"/>
              <a:t>verview</a:t>
            </a:r>
            <a:endParaRPr lang="en-US" dirty="0"/>
          </a:p>
        </p:txBody>
      </p:sp>
      <p:sp>
        <p:nvSpPr>
          <p:cNvPr id="3" name="Content Placeholder 2"/>
          <p:cNvSpPr>
            <a:spLocks noGrp="1"/>
          </p:cNvSpPr>
          <p:nvPr>
            <p:ph idx="1"/>
          </p:nvPr>
        </p:nvSpPr>
        <p:spPr>
          <a:xfrm>
            <a:off x="1120000" y="1573620"/>
            <a:ext cx="10233800" cy="5018566"/>
          </a:xfrm>
        </p:spPr>
        <p:txBody>
          <a:bodyPr>
            <a:normAutofit fontScale="77500" lnSpcReduction="20000"/>
          </a:bodyPr>
          <a:lstStyle/>
          <a:p>
            <a:pPr>
              <a:buNone/>
            </a:pPr>
            <a:r>
              <a:rPr lang="en-US" sz="3400" dirty="0" smtClean="0"/>
              <a:t>  </a:t>
            </a:r>
            <a:r>
              <a:rPr lang="en-US" sz="3400" b="1" dirty="0" smtClean="0"/>
              <a:t>Efficacy </a:t>
            </a:r>
            <a:r>
              <a:rPr lang="en-US" sz="3400" dirty="0" smtClean="0"/>
              <a:t>(FDA-approved) for:</a:t>
            </a:r>
          </a:p>
          <a:p>
            <a:r>
              <a:rPr lang="en-US" sz="3400" dirty="0" smtClean="0"/>
              <a:t>Major Depressive Disorder  </a:t>
            </a:r>
          </a:p>
          <a:p>
            <a:r>
              <a:rPr lang="en-US" sz="3400" dirty="0" smtClean="0"/>
              <a:t>OCD </a:t>
            </a:r>
          </a:p>
          <a:p>
            <a:r>
              <a:rPr lang="en-US" sz="3400" dirty="0" smtClean="0"/>
              <a:t>Social Phobia </a:t>
            </a:r>
          </a:p>
          <a:p>
            <a:r>
              <a:rPr lang="en-US" sz="3400" dirty="0" smtClean="0"/>
              <a:t>PTSD </a:t>
            </a:r>
          </a:p>
          <a:p>
            <a:r>
              <a:rPr lang="en-US" sz="3400" dirty="0" smtClean="0"/>
              <a:t>Bulimia </a:t>
            </a:r>
          </a:p>
          <a:p>
            <a:r>
              <a:rPr lang="en-US" sz="3400" dirty="0" smtClean="0"/>
              <a:t>Generalized Anxiety Disorder </a:t>
            </a:r>
            <a:endParaRPr lang="en-US" sz="3400" dirty="0"/>
          </a:p>
          <a:p>
            <a:r>
              <a:rPr lang="en-US" sz="3400" dirty="0" smtClean="0"/>
              <a:t>Premenstrual Dysphoric Disorder</a:t>
            </a:r>
          </a:p>
          <a:p>
            <a:pPr marL="0" indent="0">
              <a:buNone/>
            </a:pPr>
            <a:endParaRPr lang="en-US" sz="3400" dirty="0" smtClean="0"/>
          </a:p>
          <a:p>
            <a:r>
              <a:rPr lang="en-US" sz="3400" b="1" dirty="0" smtClean="0"/>
              <a:t>Side Effects</a:t>
            </a:r>
            <a:r>
              <a:rPr lang="en-US" sz="3400" dirty="0" smtClean="0"/>
              <a:t>: GI, decreased libido, delayed orgasm, headaches and insomnia/somnolence, anxiety (usually transient)</a:t>
            </a:r>
          </a:p>
          <a:p>
            <a:r>
              <a:rPr lang="en-US" sz="3400" b="1" dirty="0" smtClean="0"/>
              <a:t>Other risks: </a:t>
            </a:r>
            <a:r>
              <a:rPr lang="en-US" sz="3400" dirty="0" smtClean="0"/>
              <a:t>switch to mania, suicidal ideation (black box warning), serotonin syndrome </a:t>
            </a:r>
          </a:p>
          <a:p>
            <a:endParaRPr lang="en-US" dirty="0" smtClean="0"/>
          </a:p>
          <a:p>
            <a:pPr>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647" y="899160"/>
            <a:ext cx="4773841" cy="3259835"/>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95547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Serotonin Norepinephrine Reuptake Inhibitors (SNRIs)</a:t>
            </a:r>
          </a:p>
        </p:txBody>
      </p:sp>
      <p:sp>
        <p:nvSpPr>
          <p:cNvPr id="3" name="Content Placeholder 2"/>
          <p:cNvSpPr>
            <a:spLocks noGrp="1"/>
          </p:cNvSpPr>
          <p:nvPr>
            <p:ph idx="1"/>
          </p:nvPr>
        </p:nvSpPr>
        <p:spPr/>
        <p:txBody>
          <a:bodyPr>
            <a:normAutofit lnSpcReduction="10000"/>
          </a:bodyPr>
          <a:lstStyle/>
          <a:p>
            <a:r>
              <a:rPr lang="en-US" dirty="0" smtClean="0"/>
              <a:t> </a:t>
            </a:r>
            <a:r>
              <a:rPr lang="en-US" b="1" dirty="0" smtClean="0"/>
              <a:t>Four agents</a:t>
            </a:r>
            <a:r>
              <a:rPr lang="en-US" dirty="0" smtClean="0"/>
              <a:t>: venlafaxine, desvenalfaxine, duloxetine, milnacipran</a:t>
            </a:r>
          </a:p>
          <a:p>
            <a:r>
              <a:rPr lang="en-US" b="1" dirty="0" smtClean="0"/>
              <a:t> Efficacy </a:t>
            </a:r>
            <a:r>
              <a:rPr lang="en-US" dirty="0" smtClean="0"/>
              <a:t>(FDA-approved) for:</a:t>
            </a:r>
          </a:p>
          <a:p>
            <a:pPr lvl="1"/>
            <a:r>
              <a:rPr lang="en-US" dirty="0" smtClean="0"/>
              <a:t>MDD</a:t>
            </a:r>
          </a:p>
          <a:p>
            <a:pPr lvl="1"/>
            <a:r>
              <a:rPr lang="en-US" dirty="0" smtClean="0"/>
              <a:t>GAD</a:t>
            </a:r>
          </a:p>
          <a:p>
            <a:pPr lvl="1"/>
            <a:r>
              <a:rPr lang="en-US" dirty="0" smtClean="0"/>
              <a:t>Social Phobia</a:t>
            </a:r>
          </a:p>
          <a:p>
            <a:pPr lvl="1"/>
            <a:r>
              <a:rPr lang="en-US" dirty="0" smtClean="0"/>
              <a:t>Neuropathic pain</a:t>
            </a:r>
          </a:p>
          <a:p>
            <a:pPr lvl="1"/>
            <a:r>
              <a:rPr lang="en-US" dirty="0" smtClean="0"/>
              <a:t>Fibromyalgia</a:t>
            </a:r>
          </a:p>
          <a:p>
            <a:r>
              <a:rPr lang="en-US" b="1" dirty="0" smtClean="0"/>
              <a:t>Off label uses: </a:t>
            </a:r>
            <a:endParaRPr lang="en-US" dirty="0"/>
          </a:p>
          <a:p>
            <a:pPr lvl="1"/>
            <a:r>
              <a:rPr lang="en-US" dirty="0" smtClean="0"/>
              <a:t>ADHD</a:t>
            </a:r>
            <a:endParaRPr lang="en-US" dirty="0"/>
          </a:p>
          <a:p>
            <a:pPr lvl="1"/>
            <a:r>
              <a:rPr lang="en-US" dirty="0" smtClean="0"/>
              <a:t>Urinary incontinence</a:t>
            </a:r>
          </a:p>
          <a:p>
            <a:pPr lvl="1"/>
            <a:r>
              <a:rPr lang="en-US" dirty="0"/>
              <a:t>V</a:t>
            </a:r>
            <a:r>
              <a:rPr lang="en-US" dirty="0" smtClean="0"/>
              <a:t>asomotor symptoms associated with menopause</a:t>
            </a:r>
          </a:p>
          <a:p>
            <a:pPr>
              <a:buNone/>
            </a:pPr>
            <a:endParaRPr lang="en-US" dirty="0" smtClean="0"/>
          </a:p>
          <a:p>
            <a:pPr>
              <a:buNone/>
            </a:pPr>
            <a:endParaRPr lang="en-US" dirty="0" smtClean="0"/>
          </a:p>
          <a:p>
            <a:pPr>
              <a:buNone/>
            </a:pPr>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146" y="2346960"/>
            <a:ext cx="4880006" cy="3255264"/>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8332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Serotonin </a:t>
            </a:r>
            <a:r>
              <a:rPr lang="en-US" sz="4800" dirty="0"/>
              <a:t>Antagonist/Reuptake Inhibitors (SARIs)</a:t>
            </a:r>
          </a:p>
        </p:txBody>
      </p:sp>
      <p:sp>
        <p:nvSpPr>
          <p:cNvPr id="3" name="Content Placeholder 2"/>
          <p:cNvSpPr>
            <a:spLocks noGrp="1"/>
          </p:cNvSpPr>
          <p:nvPr>
            <p:ph idx="1"/>
          </p:nvPr>
        </p:nvSpPr>
        <p:spPr>
          <a:xfrm>
            <a:off x="696686" y="1825625"/>
            <a:ext cx="10339176" cy="4351338"/>
          </a:xfrm>
        </p:spPr>
        <p:txBody>
          <a:bodyPr>
            <a:noAutofit/>
          </a:bodyPr>
          <a:lstStyle/>
          <a:p>
            <a:pPr>
              <a:lnSpc>
                <a:spcPct val="110000"/>
              </a:lnSpc>
            </a:pPr>
            <a:r>
              <a:rPr lang="en-US" b="1" dirty="0" smtClean="0"/>
              <a:t>Two agents</a:t>
            </a:r>
            <a:r>
              <a:rPr lang="en-US" dirty="0" smtClean="0"/>
              <a:t>: trazodone, </a:t>
            </a:r>
            <a:r>
              <a:rPr lang="en-US" dirty="0" err="1" smtClean="0"/>
              <a:t>nefazodone</a:t>
            </a:r>
            <a:endParaRPr lang="en-US" dirty="0" smtClean="0"/>
          </a:p>
          <a:p>
            <a:pPr>
              <a:lnSpc>
                <a:spcPct val="110000"/>
              </a:lnSpc>
            </a:pPr>
            <a:r>
              <a:rPr lang="en-US" dirty="0" smtClean="0"/>
              <a:t>Both have </a:t>
            </a:r>
            <a:r>
              <a:rPr lang="en-US" b="1" dirty="0" smtClean="0"/>
              <a:t>FDA indication </a:t>
            </a:r>
            <a:r>
              <a:rPr lang="en-US" dirty="0" smtClean="0"/>
              <a:t>for MDD but trazodone mostly prescribed for insomnia (not very effective for depression) </a:t>
            </a:r>
          </a:p>
          <a:p>
            <a:pPr>
              <a:lnSpc>
                <a:spcPct val="110000"/>
              </a:lnSpc>
            </a:pPr>
            <a:r>
              <a:rPr lang="en-US" b="1" dirty="0" smtClean="0"/>
              <a:t>Off label use</a:t>
            </a:r>
            <a:r>
              <a:rPr lang="en-US" dirty="0" smtClean="0"/>
              <a:t>: </a:t>
            </a:r>
            <a:endParaRPr lang="en-US" dirty="0"/>
          </a:p>
          <a:p>
            <a:pPr lvl="1">
              <a:lnSpc>
                <a:spcPct val="100000"/>
              </a:lnSpc>
              <a:spcBef>
                <a:spcPts val="0"/>
              </a:spcBef>
            </a:pPr>
            <a:r>
              <a:rPr lang="en-US" sz="2800" dirty="0" smtClean="0"/>
              <a:t>anxiety </a:t>
            </a:r>
          </a:p>
          <a:p>
            <a:pPr lvl="1">
              <a:lnSpc>
                <a:spcPct val="100000"/>
              </a:lnSpc>
              <a:spcBef>
                <a:spcPts val="0"/>
              </a:spcBef>
            </a:pPr>
            <a:r>
              <a:rPr lang="en-US" sz="2800" dirty="0" smtClean="0"/>
              <a:t>Insomnia</a:t>
            </a:r>
            <a:endParaRPr lang="en-US" sz="2800" dirty="0"/>
          </a:p>
          <a:p>
            <a:pPr lvl="1">
              <a:lnSpc>
                <a:spcPct val="100000"/>
              </a:lnSpc>
              <a:spcBef>
                <a:spcPts val="0"/>
              </a:spcBef>
            </a:pPr>
            <a:r>
              <a:rPr lang="en-US" sz="2800" dirty="0" smtClean="0"/>
              <a:t>PTSD</a:t>
            </a:r>
          </a:p>
          <a:p>
            <a:pPr>
              <a:lnSpc>
                <a:spcPct val="110000"/>
              </a:lnSpc>
            </a:pPr>
            <a:r>
              <a:rPr lang="en-US" b="1" dirty="0" smtClean="0"/>
              <a:t>Adverse effects</a:t>
            </a:r>
            <a:r>
              <a:rPr lang="en-US" dirty="0" smtClean="0"/>
              <a:t>: liver damage; if a quarter of a million patients were taking </a:t>
            </a:r>
            <a:r>
              <a:rPr lang="en-US" dirty="0" err="1" smtClean="0"/>
              <a:t>nefazodone</a:t>
            </a:r>
            <a:r>
              <a:rPr lang="en-US" dirty="0" smtClean="0"/>
              <a:t> for a year, one patient would be expected to develop liver damage</a:t>
            </a:r>
          </a:p>
          <a:p>
            <a:pPr>
              <a:buNone/>
            </a:pP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93173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Tricyclic Antidepressants (TCA)</a:t>
            </a:r>
            <a:br>
              <a:rPr lang="en-US" dirty="0" smtClean="0"/>
            </a:br>
            <a:endParaRPr lang="en-US" dirty="0"/>
          </a:p>
        </p:txBody>
      </p:sp>
      <p:sp>
        <p:nvSpPr>
          <p:cNvPr id="3" name="Content Placeholder 2"/>
          <p:cNvSpPr>
            <a:spLocks noGrp="1"/>
          </p:cNvSpPr>
          <p:nvPr>
            <p:ph idx="1"/>
          </p:nvPr>
        </p:nvSpPr>
        <p:spPr>
          <a:xfrm>
            <a:off x="345989" y="1162785"/>
            <a:ext cx="11467070" cy="5289630"/>
          </a:xfrm>
        </p:spPr>
        <p:txBody>
          <a:bodyPr>
            <a:noAutofit/>
          </a:bodyPr>
          <a:lstStyle/>
          <a:p>
            <a:pPr>
              <a:lnSpc>
                <a:spcPct val="110000"/>
              </a:lnSpc>
            </a:pPr>
            <a:r>
              <a:rPr lang="en-US" sz="2400" b="1" dirty="0" smtClean="0"/>
              <a:t>Efficacy</a:t>
            </a:r>
            <a:r>
              <a:rPr lang="en-US" sz="2400" dirty="0" smtClean="0"/>
              <a:t>: Second or third line agents for MDD, Panic, OCD, pain symptoms, migraines, enuresis</a:t>
            </a:r>
          </a:p>
          <a:p>
            <a:pPr marL="0" indent="0">
              <a:lnSpc>
                <a:spcPct val="110000"/>
              </a:lnSpc>
              <a:buNone/>
            </a:pPr>
            <a:endParaRPr lang="en-US" sz="700" dirty="0" smtClean="0"/>
          </a:p>
          <a:p>
            <a:pPr>
              <a:lnSpc>
                <a:spcPct val="110000"/>
              </a:lnSpc>
            </a:pPr>
            <a:r>
              <a:rPr lang="en-US" sz="2400" b="1" dirty="0" smtClean="0"/>
              <a:t>Side Effects</a:t>
            </a:r>
            <a:r>
              <a:rPr lang="en-US" sz="2400" dirty="0" smtClean="0"/>
              <a:t>: dry mouth, urinary retention, constipation, blurred vision, confusion, weight gain, sedation, sexual dysfunction, drop in blood pressure, tachycardia and cardiac abnormalities.</a:t>
            </a:r>
          </a:p>
          <a:p>
            <a:pPr marL="0" indent="0">
              <a:lnSpc>
                <a:spcPct val="110000"/>
              </a:lnSpc>
              <a:buNone/>
            </a:pPr>
            <a:endParaRPr lang="en-US" sz="400" dirty="0" smtClean="0"/>
          </a:p>
          <a:p>
            <a:pPr>
              <a:lnSpc>
                <a:spcPct val="110000"/>
              </a:lnSpc>
            </a:pPr>
            <a:r>
              <a:rPr lang="en-US" sz="2400" b="1" dirty="0" smtClean="0"/>
              <a:t>Drug interactions</a:t>
            </a:r>
            <a:r>
              <a:rPr lang="en-US" sz="2400" dirty="0" smtClean="0"/>
              <a:t>: </a:t>
            </a:r>
          </a:p>
          <a:p>
            <a:pPr lvl="1">
              <a:lnSpc>
                <a:spcPct val="110000"/>
              </a:lnSpc>
            </a:pPr>
            <a:r>
              <a:rPr lang="en-US" dirty="0" smtClean="0"/>
              <a:t>Cimetidine (acid reliever) can increase effects of TCA</a:t>
            </a:r>
          </a:p>
          <a:p>
            <a:pPr lvl="1">
              <a:lnSpc>
                <a:spcPct val="110000"/>
              </a:lnSpc>
            </a:pPr>
            <a:r>
              <a:rPr lang="en-US" dirty="0" smtClean="0"/>
              <a:t>Clonidine – severe increase in blood pressure, stroke</a:t>
            </a:r>
          </a:p>
          <a:p>
            <a:pPr lvl="1">
              <a:lnSpc>
                <a:spcPct val="110000"/>
              </a:lnSpc>
            </a:pPr>
            <a:r>
              <a:rPr lang="en-US" dirty="0" smtClean="0"/>
              <a:t>Oral contraceptives – increase TCA effects </a:t>
            </a:r>
          </a:p>
          <a:p>
            <a:pPr lvl="1">
              <a:lnSpc>
                <a:spcPct val="110000"/>
              </a:lnSpc>
            </a:pPr>
            <a:r>
              <a:rPr lang="en-US" dirty="0" smtClean="0"/>
              <a:t>SSRIs increase TCA effects</a:t>
            </a:r>
          </a:p>
          <a:p>
            <a:pPr lvl="1">
              <a:lnSpc>
                <a:spcPct val="110000"/>
              </a:lnSpc>
            </a:pPr>
            <a:r>
              <a:rPr lang="en-US" dirty="0" smtClean="0"/>
              <a:t>Quetiapine – increase in arrhythmias </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02793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MAO Inhibitors (MAOI)</a:t>
            </a:r>
            <a:r>
              <a:rPr lang="en-US" dirty="0" smtClean="0"/>
              <a:t/>
            </a:r>
            <a:br>
              <a:rPr lang="en-US" dirty="0" smtClean="0"/>
            </a:br>
            <a:endParaRPr lang="en-US" dirty="0"/>
          </a:p>
        </p:txBody>
      </p:sp>
      <p:sp>
        <p:nvSpPr>
          <p:cNvPr id="3" name="Content Placeholder 2"/>
          <p:cNvSpPr>
            <a:spLocks noGrp="1"/>
          </p:cNvSpPr>
          <p:nvPr>
            <p:ph idx="1"/>
          </p:nvPr>
        </p:nvSpPr>
        <p:spPr>
          <a:xfrm>
            <a:off x="1120000" y="1451552"/>
            <a:ext cx="10233800" cy="4351338"/>
          </a:xfrm>
        </p:spPr>
        <p:txBody>
          <a:bodyPr>
            <a:noAutofit/>
          </a:bodyPr>
          <a:lstStyle/>
          <a:p>
            <a:pPr>
              <a:lnSpc>
                <a:spcPct val="120000"/>
              </a:lnSpc>
              <a:spcBef>
                <a:spcPts val="0"/>
              </a:spcBef>
            </a:pPr>
            <a:r>
              <a:rPr lang="en-US" sz="3200" b="1" dirty="0" smtClean="0"/>
              <a:t>Efficacy</a:t>
            </a:r>
            <a:r>
              <a:rPr lang="en-US" sz="3200" dirty="0" smtClean="0"/>
              <a:t>: Third line agents for MDD, second line for Parkinson’s disease (</a:t>
            </a:r>
            <a:r>
              <a:rPr lang="en-US" sz="3200" dirty="0" err="1"/>
              <a:t>s</a:t>
            </a:r>
            <a:r>
              <a:rPr lang="en-US" sz="3200" dirty="0" err="1" smtClean="0"/>
              <a:t>elegiline</a:t>
            </a:r>
            <a:r>
              <a:rPr lang="en-US" sz="3200" dirty="0" smtClean="0"/>
              <a:t>)</a:t>
            </a:r>
          </a:p>
          <a:p>
            <a:pPr>
              <a:lnSpc>
                <a:spcPct val="120000"/>
              </a:lnSpc>
              <a:spcBef>
                <a:spcPts val="0"/>
              </a:spcBef>
            </a:pPr>
            <a:r>
              <a:rPr lang="en-US" sz="3200" b="1" dirty="0" smtClean="0"/>
              <a:t>FDA indications</a:t>
            </a:r>
            <a:r>
              <a:rPr lang="en-US" sz="3200" dirty="0" smtClean="0"/>
              <a:t>: treatment-resistant depression</a:t>
            </a:r>
          </a:p>
          <a:p>
            <a:pPr>
              <a:lnSpc>
                <a:spcPct val="120000"/>
              </a:lnSpc>
              <a:spcBef>
                <a:spcPts val="0"/>
              </a:spcBef>
            </a:pPr>
            <a:r>
              <a:rPr lang="en-US" sz="3200" dirty="0" err="1" smtClean="0"/>
              <a:t>Selegiline</a:t>
            </a:r>
            <a:r>
              <a:rPr lang="en-US" sz="3200" dirty="0" smtClean="0"/>
              <a:t> doses used for Parkinson’s disease (5-10 mg  a day) have a low risk for hypertensive crises</a:t>
            </a:r>
          </a:p>
          <a:p>
            <a:pPr lvl="1">
              <a:lnSpc>
                <a:spcPct val="120000"/>
              </a:lnSpc>
              <a:spcBef>
                <a:spcPts val="0"/>
              </a:spcBef>
            </a:pPr>
            <a:r>
              <a:rPr lang="en-US" sz="2800" dirty="0" smtClean="0"/>
              <a:t>Unfortunately, for the treatment of depression higher doses (40-60 mg a day) are needed.</a:t>
            </a:r>
          </a:p>
          <a:p>
            <a:pPr lvl="1">
              <a:lnSpc>
                <a:spcPct val="120000"/>
              </a:lnSpc>
              <a:spcBef>
                <a:spcPts val="0"/>
              </a:spcBef>
            </a:pPr>
            <a:r>
              <a:rPr lang="en-US" sz="2800" dirty="0" smtClean="0"/>
              <a:t>At these high doses, the risk for hypertensive crises is high.</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59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80183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PAnswers"/>
          <p:cNvSpPr>
            <a:spLocks noGrp="1"/>
          </p:cNvSpPr>
          <p:nvPr>
            <p:ph idx="1"/>
            <p:custDataLst>
              <p:tags r:id="rId2"/>
            </p:custDataLst>
          </p:nvPr>
        </p:nvSpPr>
        <p:spPr>
          <a:xfrm>
            <a:off x="2324100" y="3186547"/>
            <a:ext cx="8229600" cy="3459163"/>
          </a:xfrm>
        </p:spPr>
        <p:txBody>
          <a:bodyPr/>
          <a:lstStyle/>
          <a:p>
            <a:pPr marL="971550" lvl="1" indent="-514350">
              <a:buClr>
                <a:schemeClr val="accent5"/>
              </a:buClr>
              <a:buFont typeface="Arial" panose="020B0604020202020204" pitchFamily="34" charset="0"/>
              <a:buAutoNum type="alphaUcPeriod"/>
            </a:pPr>
            <a:r>
              <a:rPr lang="en-US" altLang="en-US" sz="3200" dirty="0"/>
              <a:t>True</a:t>
            </a:r>
          </a:p>
          <a:p>
            <a:pPr marL="971550" lvl="1" indent="-514350">
              <a:buClr>
                <a:schemeClr val="accent5"/>
              </a:buClr>
              <a:buFont typeface="Arial" panose="020B0604020202020204" pitchFamily="34" charset="0"/>
              <a:buAutoNum type="alphaUcPeriod"/>
            </a:pPr>
            <a:r>
              <a:rPr lang="en-US" altLang="en-US" sz="3200" dirty="0"/>
              <a:t>False</a:t>
            </a:r>
          </a:p>
        </p:txBody>
      </p:sp>
      <p:sp>
        <p:nvSpPr>
          <p:cNvPr id="7171" name="Rectangle 3"/>
          <p:cNvSpPr>
            <a:spLocks noChangeArrowheads="1"/>
          </p:cNvSpPr>
          <p:nvPr/>
        </p:nvSpPr>
        <p:spPr bwMode="auto">
          <a:xfrm>
            <a:off x="2209800" y="1676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3"/>
            </a:pPr>
            <a:r>
              <a:rPr lang="en-US" altLang="en-US" sz="3200" dirty="0" smtClean="0">
                <a:solidFill>
                  <a:srgbClr val="FFFFFF"/>
                </a:solidFill>
                <a:latin typeface="Calibri" panose="020F0502020204030204" pitchFamily="34" charset="0"/>
              </a:rPr>
              <a:t>Mental disorders are one of the top five reasons individuals visit the doctor each year. </a:t>
            </a:r>
            <a:endParaRPr lang="en-US" altLang="en-US" sz="3200" dirty="0">
              <a:solidFill>
                <a:srgbClr val="FFFFFF"/>
              </a:solidFill>
              <a:latin typeface="Calibri" panose="020F0502020204030204" pitchFamily="34" charset="0"/>
            </a:endParaRPr>
          </a:p>
        </p:txBody>
      </p:sp>
      <p:sp>
        <p:nvSpPr>
          <p:cNvPr id="6" name="Slide Number Placeholder 2"/>
          <p:cNvSpPr>
            <a:spLocks noGrp="1"/>
          </p:cNvSpPr>
          <p:nvPr>
            <p:ph type="sldNum" sz="quarter" idx="12"/>
          </p:nvPr>
        </p:nvSpPr>
        <p:spPr>
          <a:xfrm>
            <a:off x="8534400" y="6361330"/>
            <a:ext cx="2057400" cy="365125"/>
          </a:xfrm>
        </p:spPr>
        <p:txBody>
          <a:bodyPr/>
          <a:lstStyle/>
          <a:p>
            <a:r>
              <a:rPr lang="en-US" altLang="en-US" dirty="0"/>
              <a:t>6</a:t>
            </a:r>
          </a:p>
        </p:txBody>
      </p:sp>
      <p:sp>
        <p:nvSpPr>
          <p:cNvPr id="7" name="TPQuestion"/>
          <p:cNvSpPr>
            <a:spLocks noGrp="1"/>
          </p:cNvSpPr>
          <p:nvPr>
            <p:ph type="title"/>
          </p:nvPr>
        </p:nvSpPr>
        <p:spPr>
          <a:xfrm>
            <a:off x="1752600" y="311656"/>
            <a:ext cx="8915400" cy="1212345"/>
          </a:xfrm>
        </p:spPr>
        <p:txBody>
          <a:bodyPr/>
          <a:lstStyle/>
          <a:p>
            <a:r>
              <a:rPr lang="en-US" altLang="en-US" dirty="0"/>
              <a:t>Pre-Test Question</a:t>
            </a:r>
          </a:p>
        </p:txBody>
      </p:sp>
    </p:spTree>
    <p:custDataLst>
      <p:tags r:id="rId1"/>
    </p:custDataLst>
    <p:extLst>
      <p:ext uri="{BB962C8B-B14F-4D97-AF65-F5344CB8AC3E}">
        <p14:creationId xmlns:p14="http://schemas.microsoft.com/office/powerpoint/2010/main" val="2727985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Treatment-Resistant Depression</a:t>
            </a:r>
            <a:endParaRPr lang="en-US" dirty="0"/>
          </a:p>
        </p:txBody>
      </p:sp>
      <p:sp>
        <p:nvSpPr>
          <p:cNvPr id="3" name="Content Placeholder 2"/>
          <p:cNvSpPr>
            <a:spLocks noGrp="1"/>
          </p:cNvSpPr>
          <p:nvPr>
            <p:ph idx="1"/>
          </p:nvPr>
        </p:nvSpPr>
        <p:spPr/>
        <p:txBody>
          <a:bodyPr>
            <a:normAutofit/>
          </a:bodyPr>
          <a:lstStyle/>
          <a:p>
            <a:r>
              <a:rPr lang="en-US" sz="3360" dirty="0"/>
              <a:t>Most recent research studies have defined TRD as the existence of ongoing depressive mood symptoms in an adherent patient, following a minimum of two adequate trials </a:t>
            </a:r>
            <a:r>
              <a:rPr lang="en-US" sz="3360" dirty="0" smtClean="0"/>
              <a:t>to </a:t>
            </a:r>
            <a:r>
              <a:rPr lang="en-US" sz="3360" dirty="0"/>
              <a:t>different antidepressants without the successful resolution or  a  significant  improvement  of  major  depressive  symptoms</a:t>
            </a:r>
            <a:r>
              <a:rPr lang="en-US" sz="3360" dirty="0" smtClean="0"/>
              <a:t>.</a:t>
            </a:r>
          </a:p>
          <a:p>
            <a:r>
              <a:rPr lang="en-US" sz="3360" dirty="0" smtClean="0"/>
              <a:t>Medication switching and medication augmentation are first steps in addressing TRD – talk to a physician!</a:t>
            </a:r>
            <a:endParaRPr lang="en-US" sz="3360" dirty="0"/>
          </a:p>
        </p:txBody>
      </p:sp>
      <p:sp>
        <p:nvSpPr>
          <p:cNvPr id="4" name="TextBox 3"/>
          <p:cNvSpPr txBox="1"/>
          <p:nvPr/>
        </p:nvSpPr>
        <p:spPr>
          <a:xfrm>
            <a:off x="53543" y="6526475"/>
            <a:ext cx="1844351" cy="307777"/>
          </a:xfrm>
          <a:prstGeom prst="rect">
            <a:avLst/>
          </a:prstGeom>
          <a:noFill/>
        </p:spPr>
        <p:txBody>
          <a:bodyPr wrap="none" rtlCol="0">
            <a:spAutoFit/>
          </a:bodyPr>
          <a:lstStyle/>
          <a:p>
            <a:r>
              <a:rPr lang="en-US" sz="1400" dirty="0" smtClean="0"/>
              <a:t>SOURCE: Smith</a:t>
            </a:r>
            <a:r>
              <a:rPr lang="en-US" sz="1400" dirty="0"/>
              <a:t>, </a:t>
            </a:r>
            <a:r>
              <a:rPr lang="en-US" sz="1400" dirty="0" smtClean="0"/>
              <a:t>2013.</a:t>
            </a:r>
            <a:endParaRPr lang="en-US" sz="14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7879156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Anxiety </a:t>
            </a:r>
            <a:endParaRPr lang="en-US" dirty="0"/>
          </a:p>
        </p:txBody>
      </p:sp>
      <p:grpSp>
        <p:nvGrpSpPr>
          <p:cNvPr id="16" name="Group 15"/>
          <p:cNvGrpSpPr/>
          <p:nvPr/>
        </p:nvGrpSpPr>
        <p:grpSpPr>
          <a:xfrm>
            <a:off x="234370" y="2397010"/>
            <a:ext cx="7685168" cy="1742376"/>
            <a:chOff x="234370" y="2397010"/>
            <a:chExt cx="7685168" cy="174237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370" y="2397010"/>
              <a:ext cx="2623073" cy="1737360"/>
            </a:xfrm>
            <a:prstGeom prst="rect">
              <a:avLst/>
            </a:prstGeom>
            <a:ln w="22225">
              <a:solidFill>
                <a:schemeClr val="tx1"/>
              </a:solid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075" y="2402026"/>
              <a:ext cx="2606812" cy="1737360"/>
            </a:xfrm>
            <a:prstGeom prst="rect">
              <a:avLst/>
            </a:prstGeom>
            <a:ln w="22225">
              <a:solidFill>
                <a:schemeClr val="tx1"/>
              </a:solidFill>
            </a:ln>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 t="3171" r="266" b="48814"/>
            <a:stretch/>
          </p:blipFill>
          <p:spPr>
            <a:xfrm>
              <a:off x="5510828" y="2402002"/>
              <a:ext cx="2408710" cy="1737360"/>
            </a:xfrm>
            <a:prstGeom prst="rect">
              <a:avLst/>
            </a:prstGeom>
            <a:ln w="22225">
              <a:solidFill>
                <a:schemeClr val="tx1"/>
              </a:solidFill>
            </a:ln>
          </p:spPr>
        </p:pic>
      </p:grpSp>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5964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Prevalence of Anxiety Disorders among PLWH</a:t>
            </a:r>
            <a:endParaRPr lang="en-US" dirty="0"/>
          </a:p>
        </p:txBody>
      </p:sp>
      <p:sp>
        <p:nvSpPr>
          <p:cNvPr id="3" name="Content Placeholder 2"/>
          <p:cNvSpPr>
            <a:spLocks noGrp="1"/>
          </p:cNvSpPr>
          <p:nvPr>
            <p:ph idx="1"/>
          </p:nvPr>
        </p:nvSpPr>
        <p:spPr>
          <a:xfrm>
            <a:off x="1109489" y="2340632"/>
            <a:ext cx="10233800" cy="4351338"/>
          </a:xfrm>
        </p:spPr>
        <p:txBody>
          <a:bodyPr>
            <a:normAutofit/>
          </a:bodyPr>
          <a:lstStyle/>
          <a:p>
            <a:r>
              <a:rPr lang="en-US" dirty="0" smtClean="0"/>
              <a:t>Panic disorder: 11% - 16%</a:t>
            </a:r>
            <a:endParaRPr lang="en-US" dirty="0"/>
          </a:p>
          <a:p>
            <a:r>
              <a:rPr lang="en-US" dirty="0" smtClean="0"/>
              <a:t>Generalized Anxiety Disorder: 6.5% - 20%</a:t>
            </a:r>
            <a:endParaRPr lang="en-US" dirty="0"/>
          </a:p>
          <a:p>
            <a:pPr marL="0" indent="0">
              <a:buNone/>
            </a:pPr>
            <a:endParaRPr lang="en-US" dirty="0" smtClean="0"/>
          </a:p>
          <a:p>
            <a:r>
              <a:rPr lang="en-US" dirty="0"/>
              <a:t>Predictors of anxiety included being a former smoker, HIV diagnosis within the past year, persistent symptoms for &gt;7 days in the previous 6 months, concurrent substance use disorder, and minimal family support</a:t>
            </a:r>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0446739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Medications to Treat </a:t>
            </a:r>
            <a:r>
              <a:rPr lang="en-US" dirty="0" smtClean="0"/>
              <a:t>Anxiety:</a:t>
            </a:r>
            <a:br>
              <a:rPr lang="en-US" dirty="0" smtClean="0"/>
            </a:br>
            <a:r>
              <a:rPr lang="en-US" dirty="0" smtClean="0"/>
              <a:t>Antidepressants</a:t>
            </a:r>
            <a:endParaRPr lang="en-US" dirty="0"/>
          </a:p>
        </p:txBody>
      </p:sp>
      <p:sp>
        <p:nvSpPr>
          <p:cNvPr id="3" name="Content Placeholder 2"/>
          <p:cNvSpPr>
            <a:spLocks noGrp="1"/>
          </p:cNvSpPr>
          <p:nvPr>
            <p:ph idx="1"/>
          </p:nvPr>
        </p:nvSpPr>
        <p:spPr/>
        <p:txBody>
          <a:bodyPr/>
          <a:lstStyle/>
          <a:p>
            <a:r>
              <a:rPr lang="en-US" dirty="0"/>
              <a:t>SSRIs such as </a:t>
            </a:r>
            <a:r>
              <a:rPr lang="en-US" dirty="0" smtClean="0"/>
              <a:t>fluoxetine, sertraline, escitalopram, paroxetine, and citalopram </a:t>
            </a:r>
            <a:r>
              <a:rPr lang="en-US" dirty="0"/>
              <a:t>are commonly prescribed for panic disorder, OCD, PTSD, and social anxiety disorder</a:t>
            </a:r>
            <a:r>
              <a:rPr lang="en-US" dirty="0" smtClean="0"/>
              <a:t>.</a:t>
            </a:r>
          </a:p>
          <a:p>
            <a:r>
              <a:rPr lang="en-US" dirty="0"/>
              <a:t>SNRI </a:t>
            </a:r>
            <a:r>
              <a:rPr lang="en-US" dirty="0" smtClean="0"/>
              <a:t>venlafaxine </a:t>
            </a:r>
            <a:r>
              <a:rPr lang="en-US" dirty="0"/>
              <a:t>is commonly used to treat </a:t>
            </a:r>
            <a:r>
              <a:rPr lang="en-US" dirty="0" smtClean="0"/>
              <a:t>GAD</a:t>
            </a:r>
          </a:p>
          <a:p>
            <a:pPr lvl="1"/>
            <a:r>
              <a:rPr lang="en-US" dirty="0"/>
              <a:t>antidepressant </a:t>
            </a:r>
            <a:r>
              <a:rPr lang="en-US" dirty="0" err="1" smtClean="0"/>
              <a:t>buproprion</a:t>
            </a:r>
            <a:r>
              <a:rPr lang="en-US" dirty="0" smtClean="0"/>
              <a:t> </a:t>
            </a:r>
            <a:r>
              <a:rPr lang="en-US" dirty="0"/>
              <a:t>is also sometimes </a:t>
            </a:r>
            <a:r>
              <a:rPr lang="en-US" dirty="0" smtClean="0"/>
              <a:t>used</a:t>
            </a:r>
          </a:p>
          <a:p>
            <a:r>
              <a:rPr lang="en-US" dirty="0"/>
              <a:t>Some tricyclic antidepressants work well for </a:t>
            </a:r>
            <a:r>
              <a:rPr lang="en-US" dirty="0" smtClean="0"/>
              <a:t>anxiety (imipramine </a:t>
            </a:r>
            <a:r>
              <a:rPr lang="en-US" dirty="0"/>
              <a:t>is prescribed for panic disorder and </a:t>
            </a:r>
            <a:r>
              <a:rPr lang="en-US" dirty="0" smtClean="0"/>
              <a:t>GAD;  clomipramine </a:t>
            </a:r>
            <a:r>
              <a:rPr lang="en-US" dirty="0"/>
              <a:t>is used to treat </a:t>
            </a:r>
            <a:r>
              <a:rPr lang="en-US" dirty="0" smtClean="0"/>
              <a:t>OCD)</a:t>
            </a:r>
          </a:p>
          <a:p>
            <a:r>
              <a:rPr lang="en-US" dirty="0"/>
              <a:t>MAOIs are also used for anxiety disorders</a:t>
            </a:r>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22486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Benzodiazepines</a:t>
            </a:r>
            <a:endParaRPr lang="en-US" dirty="0"/>
          </a:p>
        </p:txBody>
      </p:sp>
      <p:sp>
        <p:nvSpPr>
          <p:cNvPr id="3" name="Content Placeholder 2"/>
          <p:cNvSpPr>
            <a:spLocks noGrp="1"/>
          </p:cNvSpPr>
          <p:nvPr>
            <p:ph idx="1"/>
          </p:nvPr>
        </p:nvSpPr>
        <p:spPr>
          <a:xfrm>
            <a:off x="1120000" y="2456121"/>
            <a:ext cx="10233800" cy="3720842"/>
          </a:xfrm>
        </p:spPr>
        <p:txBody>
          <a:bodyPr/>
          <a:lstStyle/>
          <a:p>
            <a:r>
              <a:rPr lang="en-US" sz="3360" dirty="0"/>
              <a:t>Clonazepam (</a:t>
            </a:r>
            <a:r>
              <a:rPr lang="en-US" sz="3360" dirty="0" err="1"/>
              <a:t>Klonopin</a:t>
            </a:r>
            <a:r>
              <a:rPr lang="en-US" sz="3360" dirty="0"/>
              <a:t>)</a:t>
            </a:r>
            <a:endParaRPr lang="en-US" sz="2520" dirty="0"/>
          </a:p>
          <a:p>
            <a:r>
              <a:rPr lang="en-US" sz="3360" dirty="0"/>
              <a:t>Lorazepam (Ativan)</a:t>
            </a:r>
            <a:endParaRPr lang="en-US" sz="2520" dirty="0"/>
          </a:p>
          <a:p>
            <a:r>
              <a:rPr lang="en-US" sz="3360" dirty="0"/>
              <a:t>Alprazolam (Xanax)</a:t>
            </a:r>
          </a:p>
          <a:p>
            <a:r>
              <a:rPr lang="en-US" sz="3360" dirty="0"/>
              <a:t>Diazepam (Valium</a:t>
            </a:r>
            <a:r>
              <a:rPr lang="en-US" sz="3360" dirty="0" smtClean="0"/>
              <a:t>)</a:t>
            </a:r>
            <a:endParaRPr lang="en-US" sz="3360" dirty="0"/>
          </a:p>
        </p:txBody>
      </p:sp>
      <p:pic>
        <p:nvPicPr>
          <p:cNvPr id="4098" name="Picture 2" descr="http://www.erfelijkheid.nl/sites/default/files/12394404_s.jpg"/>
          <p:cNvPicPr>
            <a:picLocks noChangeAspect="1" noChangeArrowheads="1"/>
          </p:cNvPicPr>
          <p:nvPr/>
        </p:nvPicPr>
        <p:blipFill>
          <a:blip r:embed="rId3" cstate="print"/>
          <a:srcRect/>
          <a:stretch>
            <a:fillRect/>
          </a:stretch>
        </p:blipFill>
        <p:spPr bwMode="auto">
          <a:xfrm>
            <a:off x="7197534" y="1690688"/>
            <a:ext cx="3364992" cy="4206240"/>
          </a:xfrm>
          <a:prstGeom prst="rect">
            <a:avLst/>
          </a:prstGeom>
          <a:ln>
            <a:noFill/>
          </a:ln>
          <a:effectLst>
            <a:outerShdw blurRad="190500" algn="tl" rotWithShape="0">
              <a:srgbClr val="000000">
                <a:alpha val="70000"/>
              </a:srgbClr>
            </a:outerShdw>
          </a:effectLst>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940928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Medications to Treat </a:t>
            </a:r>
            <a:r>
              <a:rPr lang="en-US" dirty="0" smtClean="0"/>
              <a:t>Anxiety:</a:t>
            </a:r>
            <a:br>
              <a:rPr lang="en-US" dirty="0" smtClean="0"/>
            </a:br>
            <a:r>
              <a:rPr lang="en-US" dirty="0" smtClean="0"/>
              <a:t>Benzodiazepines</a:t>
            </a:r>
            <a:endParaRPr lang="en-US" dirty="0"/>
          </a:p>
        </p:txBody>
      </p:sp>
      <p:sp>
        <p:nvSpPr>
          <p:cNvPr id="3" name="Content Placeholder 2"/>
          <p:cNvSpPr>
            <a:spLocks noGrp="1"/>
          </p:cNvSpPr>
          <p:nvPr>
            <p:ph idx="1"/>
          </p:nvPr>
        </p:nvSpPr>
        <p:spPr>
          <a:xfrm>
            <a:off x="959362" y="2171614"/>
            <a:ext cx="9865157" cy="4351338"/>
          </a:xfrm>
        </p:spPr>
        <p:txBody>
          <a:bodyPr>
            <a:normAutofit/>
          </a:bodyPr>
          <a:lstStyle/>
          <a:p>
            <a:r>
              <a:rPr lang="en-US" dirty="0"/>
              <a:t>S</a:t>
            </a:r>
            <a:r>
              <a:rPr lang="en-US" dirty="0" smtClean="0"/>
              <a:t>tart </a:t>
            </a:r>
            <a:r>
              <a:rPr lang="en-US" dirty="0"/>
              <a:t>working </a:t>
            </a:r>
            <a:r>
              <a:rPr lang="en-US" dirty="0" smtClean="0"/>
              <a:t>more </a:t>
            </a:r>
            <a:r>
              <a:rPr lang="en-US" dirty="0"/>
              <a:t>quickly than antidepressants</a:t>
            </a:r>
          </a:p>
          <a:p>
            <a:endParaRPr lang="en-US" dirty="0" smtClean="0"/>
          </a:p>
          <a:p>
            <a:r>
              <a:rPr lang="en-US" dirty="0" smtClean="0"/>
              <a:t>People </a:t>
            </a:r>
            <a:r>
              <a:rPr lang="en-US" dirty="0"/>
              <a:t>can build a tolerance to benzodiazepines if they are taken over a long period of time and may need higher and higher doses </a:t>
            </a:r>
            <a:r>
              <a:rPr lang="en-US" dirty="0" smtClean="0"/>
              <a:t>to achieve the same effect</a:t>
            </a:r>
          </a:p>
          <a:p>
            <a:endParaRPr lang="en-US" dirty="0" smtClean="0"/>
          </a:p>
          <a:p>
            <a:r>
              <a:rPr lang="en-US" dirty="0" smtClean="0"/>
              <a:t>If </a:t>
            </a:r>
            <a:r>
              <a:rPr lang="en-US" dirty="0"/>
              <a:t>people suddenly stop taking benzodiazepines, they may get withdrawal symptoms</a:t>
            </a:r>
            <a:r>
              <a:rPr lang="en-US" dirty="0" smtClean="0"/>
              <a:t>, </a:t>
            </a:r>
            <a:r>
              <a:rPr lang="en-US" dirty="0"/>
              <a:t>their anxiety may </a:t>
            </a:r>
            <a:r>
              <a:rPr lang="en-US" dirty="0" smtClean="0"/>
              <a:t>return or they may have seizures</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435241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Benzodiazepines</a:t>
            </a:r>
            <a:endParaRPr lang="en-US" dirty="0"/>
          </a:p>
        </p:txBody>
      </p:sp>
      <p:sp>
        <p:nvSpPr>
          <p:cNvPr id="3" name="Content Placeholder 2"/>
          <p:cNvSpPr>
            <a:spLocks noGrp="1"/>
          </p:cNvSpPr>
          <p:nvPr>
            <p:ph idx="1"/>
          </p:nvPr>
        </p:nvSpPr>
        <p:spPr/>
        <p:txBody>
          <a:bodyPr/>
          <a:lstStyle/>
          <a:p>
            <a:r>
              <a:rPr lang="en-US" dirty="0"/>
              <a:t>Benzodiazepines work by increasing the efficiency of a natural brain chemical, </a:t>
            </a:r>
            <a:r>
              <a:rPr lang="en-US" dirty="0" smtClean="0"/>
              <a:t>GABA, </a:t>
            </a:r>
            <a:r>
              <a:rPr lang="en-US" dirty="0"/>
              <a:t>to decrease the excitability of </a:t>
            </a:r>
            <a:r>
              <a:rPr lang="en-US" dirty="0" smtClean="0"/>
              <a:t>neurons. </a:t>
            </a:r>
            <a:r>
              <a:rPr lang="en-US" dirty="0"/>
              <a:t>This reduces the communication between neurons and, therefore, has a calming effect on many of the functions of the </a:t>
            </a:r>
            <a:r>
              <a:rPr lang="en-US" dirty="0" smtClean="0"/>
              <a:t>brain</a:t>
            </a:r>
          </a:p>
          <a:p>
            <a:endParaRPr lang="en-US" dirty="0" smtClean="0"/>
          </a:p>
          <a:p>
            <a:r>
              <a:rPr lang="en-US" dirty="0" smtClean="0"/>
              <a:t>Increasing serotonin function decreases anxiety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532" y="4893564"/>
            <a:ext cx="5618988" cy="1404237"/>
          </a:xfrm>
          <a:prstGeom prst="rect">
            <a:avLst/>
          </a:prstGeom>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02198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rrowheads="1"/>
          </p:cNvSpPr>
          <p:nvPr>
            <p:ph type="title"/>
          </p:nvPr>
        </p:nvSpPr>
        <p:spPr/>
        <p:txBody>
          <a:bodyPr/>
          <a:lstStyle/>
          <a:p>
            <a:r>
              <a:rPr lang="en-US" dirty="0"/>
              <a:t>Sedative-Hypnotics</a:t>
            </a:r>
          </a:p>
        </p:txBody>
      </p:sp>
      <p:sp>
        <p:nvSpPr>
          <p:cNvPr id="282627" name="Rectangle 3"/>
          <p:cNvSpPr>
            <a:spLocks noGrp="1" noChangeArrowheads="1"/>
          </p:cNvSpPr>
          <p:nvPr>
            <p:ph idx="1"/>
          </p:nvPr>
        </p:nvSpPr>
        <p:spPr/>
        <p:txBody>
          <a:bodyPr>
            <a:normAutofit/>
          </a:bodyPr>
          <a:lstStyle/>
          <a:p>
            <a:pPr marL="335280" indent="-335280"/>
            <a:r>
              <a:rPr lang="en-US" sz="4000" dirty="0"/>
              <a:t>Used to treat anxiety and sleep disorders</a:t>
            </a:r>
          </a:p>
          <a:p>
            <a:pPr marL="335280" indent="-335280"/>
            <a:r>
              <a:rPr lang="en-US" sz="4000" dirty="0"/>
              <a:t>Mechanism: enhances GABA</a:t>
            </a:r>
          </a:p>
          <a:p>
            <a:pPr lvl="1"/>
            <a:r>
              <a:rPr lang="en-US" sz="3200" dirty="0" smtClean="0"/>
              <a:t>slows brain function and causes sleepiness</a:t>
            </a:r>
            <a:endParaRPr lang="en-US" sz="3200" dirty="0"/>
          </a:p>
          <a:p>
            <a:pPr marL="335280" indent="-335280"/>
            <a:r>
              <a:rPr lang="en-US" sz="4000" dirty="0"/>
              <a:t>Barbiturates</a:t>
            </a:r>
          </a:p>
          <a:p>
            <a:pPr lvl="1"/>
            <a:r>
              <a:rPr lang="en-US" sz="3200" dirty="0"/>
              <a:t>Phenobarbital</a:t>
            </a:r>
          </a:p>
          <a:p>
            <a:pPr lvl="1"/>
            <a:r>
              <a:rPr lang="en-US" sz="3200" dirty="0" smtClean="0"/>
              <a:t>Pentobarbital</a:t>
            </a:r>
            <a:endParaRPr lang="en-US" sz="3200" dirty="0"/>
          </a:p>
        </p:txBody>
      </p:sp>
      <p:pic>
        <p:nvPicPr>
          <p:cNvPr id="20482" name="Picture 2" descr="http://1.bp.blogspot.com/-KyLp8NLaJ-o/UDVPXJwnAtI/AAAAAAAAAK0/uwvRa7o2f1Q/s1600/Barbiturates+-+Stress+Reliever.jpg"/>
          <p:cNvPicPr>
            <a:picLocks noChangeAspect="1" noChangeArrowheads="1"/>
          </p:cNvPicPr>
          <p:nvPr/>
        </p:nvPicPr>
        <p:blipFill>
          <a:blip r:embed="rId3" cstate="print"/>
          <a:srcRect/>
          <a:stretch>
            <a:fillRect/>
          </a:stretch>
        </p:blipFill>
        <p:spPr bwMode="auto">
          <a:xfrm>
            <a:off x="7159820" y="3954301"/>
            <a:ext cx="3794137" cy="2109770"/>
          </a:xfrm>
          <a:prstGeom prst="rect">
            <a:avLst/>
          </a:prstGeom>
          <a:ln>
            <a:noFill/>
          </a:ln>
          <a:effectLst>
            <a:outerShdw blurRad="190500" algn="tl" rotWithShape="0">
              <a:srgbClr val="000000">
                <a:alpha val="70000"/>
              </a:srgbClr>
            </a:outerShdw>
          </a:effectLst>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86928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rrowheads="1"/>
          </p:cNvSpPr>
          <p:nvPr>
            <p:ph type="title"/>
          </p:nvPr>
        </p:nvSpPr>
        <p:spPr>
          <a:xfrm>
            <a:off x="883920" y="320041"/>
            <a:ext cx="9875520" cy="957791"/>
          </a:xfrm>
        </p:spPr>
        <p:txBody>
          <a:bodyPr/>
          <a:lstStyle/>
          <a:p>
            <a:r>
              <a:rPr lang="en-US" dirty="0"/>
              <a:t>   Sedative-Hypnotics Cont’d</a:t>
            </a:r>
          </a:p>
        </p:txBody>
      </p:sp>
      <p:sp>
        <p:nvSpPr>
          <p:cNvPr id="283651" name="Rectangle 3"/>
          <p:cNvSpPr>
            <a:spLocks noGrp="1" noChangeArrowheads="1"/>
          </p:cNvSpPr>
          <p:nvPr>
            <p:ph idx="1"/>
          </p:nvPr>
        </p:nvSpPr>
        <p:spPr>
          <a:xfrm>
            <a:off x="883920" y="1711843"/>
            <a:ext cx="10149840" cy="4260694"/>
          </a:xfrm>
        </p:spPr>
        <p:txBody>
          <a:bodyPr>
            <a:normAutofit lnSpcReduction="10000"/>
          </a:bodyPr>
          <a:lstStyle/>
          <a:p>
            <a:pPr>
              <a:lnSpc>
                <a:spcPct val="80000"/>
              </a:lnSpc>
            </a:pPr>
            <a:r>
              <a:rPr lang="en-US" sz="3600" dirty="0"/>
              <a:t>Benzodiazepines</a:t>
            </a:r>
          </a:p>
          <a:p>
            <a:pPr>
              <a:lnSpc>
                <a:spcPct val="80000"/>
              </a:lnSpc>
            </a:pPr>
            <a:endParaRPr lang="en-US" sz="3600" dirty="0" smtClean="0"/>
          </a:p>
          <a:p>
            <a:pPr>
              <a:lnSpc>
                <a:spcPct val="80000"/>
              </a:lnSpc>
            </a:pPr>
            <a:r>
              <a:rPr lang="en-US" sz="3600" dirty="0" smtClean="0"/>
              <a:t>Non-benzo </a:t>
            </a:r>
            <a:r>
              <a:rPr lang="en-US" sz="3600" dirty="0"/>
              <a:t>hypnotics</a:t>
            </a:r>
          </a:p>
          <a:p>
            <a:pPr lvl="2">
              <a:lnSpc>
                <a:spcPct val="80000"/>
              </a:lnSpc>
            </a:pPr>
            <a:r>
              <a:rPr lang="en-US" sz="3600" dirty="0" smtClean="0"/>
              <a:t>Zolpidem (Ambien)</a:t>
            </a:r>
            <a:endParaRPr lang="en-US" sz="3600" dirty="0"/>
          </a:p>
          <a:p>
            <a:pPr lvl="2">
              <a:lnSpc>
                <a:spcPct val="80000"/>
              </a:lnSpc>
            </a:pPr>
            <a:r>
              <a:rPr lang="en-US" sz="3600" dirty="0" err="1" smtClean="0"/>
              <a:t>Zaleplon</a:t>
            </a:r>
            <a:r>
              <a:rPr lang="en-US" sz="3600" dirty="0" smtClean="0"/>
              <a:t> (Sonata)</a:t>
            </a:r>
            <a:endParaRPr lang="en-US" sz="3600" dirty="0"/>
          </a:p>
          <a:p>
            <a:pPr lvl="2">
              <a:lnSpc>
                <a:spcPct val="80000"/>
              </a:lnSpc>
            </a:pPr>
            <a:r>
              <a:rPr lang="en-US" sz="3600" dirty="0" err="1" smtClean="0"/>
              <a:t>Eszopiclone</a:t>
            </a:r>
            <a:r>
              <a:rPr lang="en-US" sz="3600" dirty="0" smtClean="0"/>
              <a:t> (</a:t>
            </a:r>
            <a:r>
              <a:rPr lang="en-US" sz="3600" dirty="0" err="1" smtClean="0"/>
              <a:t>Lunesta</a:t>
            </a:r>
            <a:r>
              <a:rPr lang="en-US" sz="3600" dirty="0" smtClean="0"/>
              <a:t>)</a:t>
            </a:r>
          </a:p>
          <a:p>
            <a:pPr>
              <a:lnSpc>
                <a:spcPct val="80000"/>
              </a:lnSpc>
            </a:pPr>
            <a:endParaRPr lang="en-US" sz="3600" dirty="0" smtClean="0"/>
          </a:p>
          <a:p>
            <a:pPr>
              <a:lnSpc>
                <a:spcPct val="80000"/>
              </a:lnSpc>
            </a:pPr>
            <a:r>
              <a:rPr lang="en-US" sz="3600" dirty="0" smtClean="0"/>
              <a:t>Cross-tolerance </a:t>
            </a:r>
            <a:r>
              <a:rPr lang="en-US" sz="3600" dirty="0"/>
              <a:t>with alcohol (GABA related)</a:t>
            </a:r>
          </a:p>
          <a:p>
            <a:pPr>
              <a:lnSpc>
                <a:spcPct val="80000"/>
              </a:lnSpc>
            </a:pP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066" y="1514856"/>
            <a:ext cx="4742926" cy="3163824"/>
          </a:xfrm>
          <a:prstGeom prst="rect">
            <a:avLst/>
          </a:prstGeom>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2554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rrowheads="1"/>
          </p:cNvSpPr>
          <p:nvPr>
            <p:ph type="title"/>
          </p:nvPr>
        </p:nvSpPr>
        <p:spPr/>
        <p:txBody>
          <a:bodyPr/>
          <a:lstStyle/>
          <a:p>
            <a:r>
              <a:rPr lang="en-US" dirty="0"/>
              <a:t>Sedative-Hypnotic Effects</a:t>
            </a:r>
          </a:p>
        </p:txBody>
      </p:sp>
      <p:sp>
        <p:nvSpPr>
          <p:cNvPr id="285699" name="Rectangle 3"/>
          <p:cNvSpPr>
            <a:spLocks noGrp="1" noChangeArrowheads="1"/>
          </p:cNvSpPr>
          <p:nvPr>
            <p:ph sz="half" idx="2"/>
          </p:nvPr>
        </p:nvSpPr>
        <p:spPr>
          <a:xfrm>
            <a:off x="1441066" y="2310455"/>
            <a:ext cx="4848226" cy="3951288"/>
          </a:xfrm>
        </p:spPr>
        <p:txBody>
          <a:bodyPr/>
          <a:lstStyle/>
          <a:p>
            <a:pPr>
              <a:spcBef>
                <a:spcPts val="2000"/>
              </a:spcBef>
            </a:pPr>
            <a:r>
              <a:rPr lang="en-US" sz="3000" dirty="0"/>
              <a:t>Sedation</a:t>
            </a:r>
          </a:p>
          <a:p>
            <a:pPr>
              <a:spcBef>
                <a:spcPts val="2000"/>
              </a:spcBef>
            </a:pPr>
            <a:r>
              <a:rPr lang="en-US" sz="3000" dirty="0"/>
              <a:t>Slurred speech</a:t>
            </a:r>
          </a:p>
          <a:p>
            <a:pPr>
              <a:spcBef>
                <a:spcPts val="2000"/>
              </a:spcBef>
            </a:pPr>
            <a:r>
              <a:rPr lang="en-US" sz="3000" dirty="0" smtClean="0"/>
              <a:t>Reduced coordination</a:t>
            </a:r>
            <a:endParaRPr lang="en-US" sz="3000" dirty="0"/>
          </a:p>
          <a:p>
            <a:pPr>
              <a:spcBef>
                <a:spcPts val="2000"/>
              </a:spcBef>
            </a:pPr>
            <a:r>
              <a:rPr lang="en-US" sz="3000" dirty="0"/>
              <a:t>Unsteady gait</a:t>
            </a:r>
          </a:p>
          <a:p>
            <a:endParaRPr lang="en-US" sz="3000" dirty="0"/>
          </a:p>
        </p:txBody>
      </p:sp>
      <p:sp>
        <p:nvSpPr>
          <p:cNvPr id="8" name="Content Placeholder 7"/>
          <p:cNvSpPr>
            <a:spLocks noGrp="1"/>
          </p:cNvSpPr>
          <p:nvPr>
            <p:ph sz="quarter" idx="4"/>
          </p:nvPr>
        </p:nvSpPr>
        <p:spPr>
          <a:xfrm>
            <a:off x="6289292" y="2108436"/>
            <a:ext cx="5236401" cy="3951288"/>
          </a:xfrm>
        </p:spPr>
        <p:txBody>
          <a:bodyPr>
            <a:normAutofit/>
          </a:bodyPr>
          <a:lstStyle/>
          <a:p>
            <a:pPr>
              <a:spcBef>
                <a:spcPts val="2000"/>
              </a:spcBef>
            </a:pPr>
            <a:r>
              <a:rPr lang="en-US" sz="3000" dirty="0"/>
              <a:t>Impaired attention or </a:t>
            </a:r>
            <a:r>
              <a:rPr lang="en-US" sz="3000" dirty="0" smtClean="0"/>
              <a:t>memory</a:t>
            </a:r>
          </a:p>
          <a:p>
            <a:pPr>
              <a:spcBef>
                <a:spcPts val="2000"/>
              </a:spcBef>
            </a:pPr>
            <a:r>
              <a:rPr lang="en-US" sz="3000" dirty="0" smtClean="0"/>
              <a:t>Stupor </a:t>
            </a:r>
            <a:r>
              <a:rPr lang="en-US" sz="3000" dirty="0"/>
              <a:t>or coma </a:t>
            </a:r>
          </a:p>
          <a:p>
            <a:pPr>
              <a:spcBef>
                <a:spcPts val="2000"/>
              </a:spcBef>
            </a:pPr>
            <a:r>
              <a:rPr lang="en-US" sz="3000" dirty="0"/>
              <a:t>Overdose risk increased with barbiturates or in combination with other sedatives, including opioids and alcohol </a:t>
            </a:r>
          </a:p>
          <a:p>
            <a:endParaRPr lang="en-US" sz="3000"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noProof="0"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69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1049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PAnswers"/>
          <p:cNvSpPr>
            <a:spLocks noGrp="1"/>
          </p:cNvSpPr>
          <p:nvPr>
            <p:ph idx="1"/>
            <p:custDataLst>
              <p:tags r:id="rId2"/>
            </p:custDataLst>
          </p:nvPr>
        </p:nvSpPr>
        <p:spPr>
          <a:xfrm>
            <a:off x="2209800" y="3575637"/>
            <a:ext cx="8229600" cy="3916363"/>
          </a:xfrm>
        </p:spPr>
        <p:txBody>
          <a:bodyPr/>
          <a:lstStyle/>
          <a:p>
            <a:pPr marL="971550" lvl="1" indent="-514350">
              <a:buClr>
                <a:schemeClr val="accent5"/>
              </a:buClr>
              <a:buFont typeface="Arial" panose="020B0604020202020204" pitchFamily="34" charset="0"/>
              <a:buAutoNum type="alphaUcPeriod"/>
            </a:pPr>
            <a:r>
              <a:rPr lang="en-US" altLang="en-US" sz="3200" dirty="0" smtClean="0"/>
              <a:t>Increased integrative services</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Lower antiretroviral (ART) adherence</a:t>
            </a:r>
            <a:endParaRPr lang="en-US" altLang="en-US" sz="3200" dirty="0"/>
          </a:p>
          <a:p>
            <a:pPr marL="971550" lvl="1" indent="-514350">
              <a:buClr>
                <a:schemeClr val="accent5"/>
              </a:buClr>
              <a:buFont typeface="Arial" panose="020B0604020202020204" pitchFamily="34" charset="0"/>
              <a:buAutoNum type="alphaUcPeriod"/>
            </a:pPr>
            <a:r>
              <a:rPr lang="en-US" altLang="en-US" sz="3200" dirty="0" smtClean="0"/>
              <a:t>Lower quality of life</a:t>
            </a:r>
          </a:p>
          <a:p>
            <a:pPr marL="971550" lvl="1" indent="-514350">
              <a:buClr>
                <a:schemeClr val="accent5"/>
              </a:buClr>
              <a:buFont typeface="Arial" panose="020B0604020202020204" pitchFamily="34" charset="0"/>
              <a:buAutoNum type="alphaUcPeriod"/>
            </a:pPr>
            <a:r>
              <a:rPr lang="en-US" altLang="en-US" sz="3200" dirty="0" smtClean="0"/>
              <a:t>Both B and C</a:t>
            </a:r>
          </a:p>
          <a:p>
            <a:pPr marL="971550" lvl="1" indent="-514350">
              <a:buClr>
                <a:schemeClr val="accent5"/>
              </a:buClr>
              <a:buFont typeface="Arial" panose="020B0604020202020204" pitchFamily="34" charset="0"/>
              <a:buAutoNum type="alphaUcPeriod"/>
            </a:pPr>
            <a:r>
              <a:rPr lang="en-US" altLang="en-US" sz="3200" dirty="0" smtClean="0"/>
              <a:t>All of the above</a:t>
            </a:r>
            <a:endParaRPr lang="en-US" altLang="en-US" sz="3200" dirty="0"/>
          </a:p>
          <a:p>
            <a:pPr marL="971550" lvl="1" indent="-514350">
              <a:buClr>
                <a:schemeClr val="tx2">
                  <a:lumMod val="60000"/>
                  <a:lumOff val="40000"/>
                </a:schemeClr>
              </a:buClr>
              <a:buFont typeface="Arial" panose="020B0604020202020204" pitchFamily="34" charset="0"/>
              <a:buAutoNum type="alphaUcPeriod"/>
            </a:pPr>
            <a:endParaRPr lang="en-US" altLang="en-US" sz="3200" dirty="0"/>
          </a:p>
        </p:txBody>
      </p:sp>
      <p:sp>
        <p:nvSpPr>
          <p:cNvPr id="8195" name="Rectangle 3"/>
          <p:cNvSpPr txBox="1">
            <a:spLocks/>
          </p:cNvSpPr>
          <p:nvPr/>
        </p:nvSpPr>
        <p:spPr bwMode="auto">
          <a:xfrm>
            <a:off x="2209800" y="1600200"/>
            <a:ext cx="926273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4"/>
            </a:pPr>
            <a:r>
              <a:rPr lang="en-US" altLang="en-US" sz="3200" dirty="0" smtClean="0">
                <a:solidFill>
                  <a:srgbClr val="FFFFFF"/>
                </a:solidFill>
                <a:latin typeface="Calibri" panose="020F0502020204030204" pitchFamily="34" charset="0"/>
              </a:rPr>
              <a:t>Development of mental, neurocognitive, or substance use issues among people living with HIV (PLWH) is associated with:</a:t>
            </a:r>
            <a:endParaRPr lang="en-US" altLang="en-US" sz="3200" dirty="0">
              <a:solidFill>
                <a:srgbClr val="FFFFFF"/>
              </a:solidFill>
              <a:latin typeface="Calibri" panose="020F0502020204030204" pitchFamily="34" charset="0"/>
            </a:endParaRPr>
          </a:p>
        </p:txBody>
      </p:sp>
      <p:sp>
        <p:nvSpPr>
          <p:cNvPr id="7" name="Slide Number Placeholder 2"/>
          <p:cNvSpPr>
            <a:spLocks noGrp="1"/>
          </p:cNvSpPr>
          <p:nvPr>
            <p:ph type="sldNum" sz="quarter" idx="12"/>
          </p:nvPr>
        </p:nvSpPr>
        <p:spPr>
          <a:xfrm>
            <a:off x="8534400" y="6361330"/>
            <a:ext cx="2057400" cy="365125"/>
          </a:xfrm>
        </p:spPr>
        <p:txBody>
          <a:bodyPr/>
          <a:lstStyle/>
          <a:p>
            <a:r>
              <a:rPr lang="en-US" altLang="en-US" dirty="0"/>
              <a:t>7</a:t>
            </a:r>
          </a:p>
        </p:txBody>
      </p:sp>
      <p:sp>
        <p:nvSpPr>
          <p:cNvPr id="8" name="TPQuestion"/>
          <p:cNvSpPr>
            <a:spLocks noGrp="1"/>
          </p:cNvSpPr>
          <p:nvPr>
            <p:ph type="title"/>
          </p:nvPr>
        </p:nvSpPr>
        <p:spPr>
          <a:xfrm>
            <a:off x="1752600" y="311656"/>
            <a:ext cx="8915400" cy="1212345"/>
          </a:xfrm>
        </p:spPr>
        <p:txBody>
          <a:bodyPr/>
          <a:lstStyle/>
          <a:p>
            <a:r>
              <a:rPr lang="en-US" altLang="en-US" dirty="0"/>
              <a:t>Pre-Test Question</a:t>
            </a:r>
          </a:p>
        </p:txBody>
      </p:sp>
    </p:spTree>
    <p:custDataLst>
      <p:tags r:id="rId1"/>
    </p:custDataLst>
    <p:extLst>
      <p:ext uri="{BB962C8B-B14F-4D97-AF65-F5344CB8AC3E}">
        <p14:creationId xmlns:p14="http://schemas.microsoft.com/office/powerpoint/2010/main" val="3507627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type="title"/>
          </p:nvPr>
        </p:nvSpPr>
        <p:spPr/>
        <p:txBody>
          <a:bodyPr/>
          <a:lstStyle/>
          <a:p>
            <a:r>
              <a:rPr lang="en-US" dirty="0"/>
              <a:t>Other Sedative-Hypnotic Risks</a:t>
            </a:r>
          </a:p>
        </p:txBody>
      </p:sp>
      <p:sp>
        <p:nvSpPr>
          <p:cNvPr id="399363" name="Rectangle 3"/>
          <p:cNvSpPr>
            <a:spLocks noGrp="1" noChangeArrowheads="1"/>
          </p:cNvSpPr>
          <p:nvPr>
            <p:ph idx="1"/>
          </p:nvPr>
        </p:nvSpPr>
        <p:spPr>
          <a:xfrm>
            <a:off x="552912" y="2112705"/>
            <a:ext cx="8048828" cy="4351338"/>
          </a:xfrm>
        </p:spPr>
        <p:txBody>
          <a:bodyPr>
            <a:normAutofit/>
          </a:bodyPr>
          <a:lstStyle/>
          <a:p>
            <a:r>
              <a:rPr lang="en-US" sz="3000" dirty="0"/>
              <a:t>No significant adverse medical consequences </a:t>
            </a:r>
            <a:r>
              <a:rPr lang="en-US" sz="3000" dirty="0" smtClean="0"/>
              <a:t>  of </a:t>
            </a:r>
            <a:r>
              <a:rPr lang="en-US" sz="3000" dirty="0"/>
              <a:t>long-term use</a:t>
            </a:r>
          </a:p>
          <a:p>
            <a:endParaRPr lang="en-US" sz="3000" dirty="0" smtClean="0"/>
          </a:p>
          <a:p>
            <a:r>
              <a:rPr lang="en-US" sz="3000" dirty="0" smtClean="0"/>
              <a:t>Amnesia – difficulty </a:t>
            </a:r>
            <a:r>
              <a:rPr lang="en-US" sz="3000" dirty="0"/>
              <a:t>with recent memory</a:t>
            </a:r>
          </a:p>
          <a:p>
            <a:endParaRPr lang="en-US" sz="3000" dirty="0" smtClean="0"/>
          </a:p>
          <a:p>
            <a:r>
              <a:rPr lang="en-US" sz="3000" dirty="0" smtClean="0"/>
              <a:t>Tolerance</a:t>
            </a:r>
            <a:r>
              <a:rPr lang="en-US" sz="3000" dirty="0"/>
              <a:t>, physiological dependence, </a:t>
            </a:r>
            <a:r>
              <a:rPr lang="en-US" sz="3000" dirty="0" smtClean="0"/>
              <a:t>addiction</a:t>
            </a:r>
          </a:p>
          <a:p>
            <a:pPr marL="0" indent="0">
              <a:buNone/>
            </a:pPr>
            <a:endParaRPr lang="en-US" sz="4800" dirty="0"/>
          </a:p>
          <a:p>
            <a:pPr lvl="1">
              <a:buFont typeface="Wingdings" pitchFamily="2" charset="2"/>
              <a:buNone/>
            </a:pPr>
            <a:endParaRPr lang="en-US" sz="4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491" r="1" b="4687"/>
          <a:stretch/>
        </p:blipFill>
        <p:spPr>
          <a:xfrm>
            <a:off x="8184264" y="2171700"/>
            <a:ext cx="3824856" cy="2491740"/>
          </a:xfrm>
          <a:prstGeom prst="rect">
            <a:avLst/>
          </a:prstGeom>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169260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PTSD</a:t>
            </a:r>
            <a:endParaRPr lang="en-US" dirty="0"/>
          </a:p>
        </p:txBody>
      </p:sp>
      <p:grpSp>
        <p:nvGrpSpPr>
          <p:cNvPr id="12" name="Group 11"/>
          <p:cNvGrpSpPr/>
          <p:nvPr/>
        </p:nvGrpSpPr>
        <p:grpSpPr>
          <a:xfrm>
            <a:off x="190638" y="2404960"/>
            <a:ext cx="7867270" cy="1742440"/>
            <a:chOff x="221118" y="515200"/>
            <a:chExt cx="7867270" cy="174244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18" y="515200"/>
              <a:ext cx="2623073" cy="1737360"/>
            </a:xfrm>
            <a:prstGeom prst="rect">
              <a:avLst/>
            </a:prstGeom>
            <a:ln w="22225">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9823" y="520216"/>
              <a:ext cx="2606812" cy="1737360"/>
            </a:xfrm>
            <a:prstGeom prst="rect">
              <a:avLst/>
            </a:prstGeom>
            <a:ln w="22225">
              <a:solidFill>
                <a:schemeClr val="tx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5434" y="520280"/>
              <a:ext cx="2602954" cy="1737360"/>
            </a:xfrm>
            <a:prstGeom prst="rect">
              <a:avLst/>
            </a:prstGeom>
            <a:ln w="22225">
              <a:solidFill>
                <a:schemeClr val="tx1"/>
              </a:solidFill>
            </a:ln>
          </p:spPr>
        </p:pic>
      </p:grpSp>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36088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Prevalence of PTSD in the </a:t>
            </a:r>
            <a:br>
              <a:rPr lang="en-US" dirty="0" smtClean="0"/>
            </a:br>
            <a:r>
              <a:rPr lang="en-US" dirty="0" smtClean="0"/>
              <a:t>General Population</a:t>
            </a:r>
            <a:endParaRPr lang="en-US" dirty="0"/>
          </a:p>
        </p:txBody>
      </p:sp>
      <p:sp>
        <p:nvSpPr>
          <p:cNvPr id="3" name="Content Placeholder 2"/>
          <p:cNvSpPr>
            <a:spLocks noGrp="1"/>
          </p:cNvSpPr>
          <p:nvPr>
            <p:ph idx="1"/>
          </p:nvPr>
        </p:nvSpPr>
        <p:spPr>
          <a:xfrm>
            <a:off x="1120000" y="2049517"/>
            <a:ext cx="10233800" cy="4550980"/>
          </a:xfrm>
        </p:spPr>
        <p:txBody>
          <a:bodyPr>
            <a:normAutofit/>
          </a:bodyPr>
          <a:lstStyle/>
          <a:p>
            <a:r>
              <a:rPr lang="en-US" dirty="0" smtClean="0"/>
              <a:t>PTSD: 8.7%</a:t>
            </a:r>
          </a:p>
          <a:p>
            <a:endParaRPr lang="en-US" dirty="0" smtClean="0"/>
          </a:p>
          <a:p>
            <a:r>
              <a:rPr lang="en-US" dirty="0"/>
              <a:t>Predictors of </a:t>
            </a:r>
            <a:r>
              <a:rPr lang="en-US" dirty="0" smtClean="0"/>
              <a:t>PTSD include childhood emotional problems by the age of 6, prior mental disorder, lower socioeconomic status, lower education, exposure to prior trauma, childhood adversity, cultural characteristics, lower intelligence, family psychiatric history, and racial/ethnic status</a:t>
            </a:r>
          </a:p>
          <a:p>
            <a:endParaRPr lang="en-US" dirty="0"/>
          </a:p>
          <a:p>
            <a:r>
              <a:rPr lang="en-US" dirty="0" smtClean="0"/>
              <a:t>Characterized by </a:t>
            </a:r>
            <a:r>
              <a:rPr lang="en-US" dirty="0"/>
              <a:t>anxiety, re-experiencing, </a:t>
            </a:r>
            <a:r>
              <a:rPr lang="en-US" dirty="0" err="1"/>
              <a:t>hyperarousal</a:t>
            </a:r>
            <a:r>
              <a:rPr lang="en-US" dirty="0"/>
              <a:t>, avoidance, changes to mood/cognition</a:t>
            </a:r>
          </a:p>
          <a:p>
            <a:endParaRPr lang="en-US" dirty="0"/>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2309226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Selective </a:t>
            </a:r>
            <a:r>
              <a:rPr lang="en-US" dirty="0"/>
              <a:t>Serotonin Reuptake Inhibitors (SSRIs)</a:t>
            </a:r>
          </a:p>
        </p:txBody>
      </p:sp>
      <p:sp>
        <p:nvSpPr>
          <p:cNvPr id="3" name="Content Placeholder 2"/>
          <p:cNvSpPr>
            <a:spLocks noGrp="1"/>
          </p:cNvSpPr>
          <p:nvPr>
            <p:ph idx="1"/>
          </p:nvPr>
        </p:nvSpPr>
        <p:spPr>
          <a:xfrm>
            <a:off x="1158240" y="2156075"/>
            <a:ext cx="9875520" cy="4526492"/>
          </a:xfrm>
        </p:spPr>
        <p:txBody>
          <a:bodyPr>
            <a:normAutofit/>
          </a:bodyPr>
          <a:lstStyle/>
          <a:p>
            <a:r>
              <a:rPr lang="en-US" dirty="0"/>
              <a:t>SSRI's have the strongest empirical evidence for reducing PTSD symptoms with </a:t>
            </a:r>
            <a:r>
              <a:rPr lang="en-US" dirty="0" smtClean="0"/>
              <a:t>RCTs, </a:t>
            </a:r>
            <a:r>
              <a:rPr lang="en-US" dirty="0"/>
              <a:t>and they are the preferred initial class of medications used in PTSD treatment </a:t>
            </a:r>
          </a:p>
          <a:p>
            <a:r>
              <a:rPr lang="en-US" dirty="0"/>
              <a:t>The SSRI's are the only medications approved by the FDA for PTSD.</a:t>
            </a:r>
            <a:endParaRPr lang="en-US" dirty="0" smtClean="0"/>
          </a:p>
          <a:p>
            <a:pPr lvl="1"/>
            <a:r>
              <a:rPr lang="en-US" dirty="0" smtClean="0"/>
              <a:t>Sertraline 50 </a:t>
            </a:r>
            <a:r>
              <a:rPr lang="en-US" dirty="0"/>
              <a:t>mg to 200 mg daily</a:t>
            </a:r>
          </a:p>
          <a:p>
            <a:pPr lvl="1"/>
            <a:r>
              <a:rPr lang="en-US" dirty="0"/>
              <a:t>Paroxetine </a:t>
            </a:r>
            <a:r>
              <a:rPr lang="en-US" dirty="0" smtClean="0"/>
              <a:t>20 </a:t>
            </a:r>
            <a:r>
              <a:rPr lang="en-US" dirty="0"/>
              <a:t>to 60 mg daily</a:t>
            </a:r>
          </a:p>
          <a:p>
            <a:pPr lvl="1"/>
            <a:r>
              <a:rPr lang="en-US" dirty="0"/>
              <a:t>Fluoxetine </a:t>
            </a:r>
            <a:r>
              <a:rPr lang="en-US" dirty="0" smtClean="0"/>
              <a:t>20 </a:t>
            </a:r>
            <a:r>
              <a:rPr lang="en-US" dirty="0"/>
              <a:t>mg to 60 mg </a:t>
            </a:r>
            <a:r>
              <a:rPr lang="en-US" dirty="0" smtClean="0"/>
              <a:t>daily </a:t>
            </a:r>
            <a:r>
              <a:rPr lang="en-US" sz="2400" dirty="0">
                <a:solidFill>
                  <a:schemeClr val="accent5"/>
                </a:solidFill>
              </a:rPr>
              <a:t>(not currently FDA </a:t>
            </a:r>
            <a:r>
              <a:rPr lang="en-US" sz="2400" dirty="0" smtClean="0">
                <a:solidFill>
                  <a:schemeClr val="accent5"/>
                </a:solidFill>
              </a:rPr>
              <a:t>approved)</a:t>
            </a:r>
            <a:endParaRPr lang="en-US" dirty="0">
              <a:solidFill>
                <a:schemeClr val="accent5"/>
              </a:solidFill>
            </a:endParaRPr>
          </a:p>
          <a:p>
            <a:endParaRPr lang="en-US" dirty="0"/>
          </a:p>
        </p:txBody>
      </p:sp>
      <p:sp>
        <p:nvSpPr>
          <p:cNvPr id="4" name="TextBox 3"/>
          <p:cNvSpPr txBox="1"/>
          <p:nvPr/>
        </p:nvSpPr>
        <p:spPr>
          <a:xfrm>
            <a:off x="180534" y="6507135"/>
            <a:ext cx="8811065" cy="350865"/>
          </a:xfrm>
          <a:prstGeom prst="rect">
            <a:avLst/>
          </a:prstGeom>
          <a:noFill/>
        </p:spPr>
        <p:txBody>
          <a:bodyPr wrap="square" rtlCol="0">
            <a:spAutoFit/>
          </a:bodyPr>
          <a:lstStyle/>
          <a:p>
            <a:r>
              <a:rPr lang="en-US" sz="1680" dirty="0"/>
              <a:t>Clinicians guide to medications for PTSD; VA.gov</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080410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antidepressants for PTSD</a:t>
            </a:r>
          </a:p>
        </p:txBody>
      </p:sp>
      <p:sp>
        <p:nvSpPr>
          <p:cNvPr id="3" name="Content Placeholder 2"/>
          <p:cNvSpPr>
            <a:spLocks noGrp="1"/>
          </p:cNvSpPr>
          <p:nvPr>
            <p:ph idx="1"/>
          </p:nvPr>
        </p:nvSpPr>
        <p:spPr>
          <a:xfrm>
            <a:off x="726595" y="2158408"/>
            <a:ext cx="11351991" cy="4214335"/>
          </a:xfrm>
        </p:spPr>
        <p:txBody>
          <a:bodyPr/>
          <a:lstStyle/>
          <a:p>
            <a:r>
              <a:rPr lang="en-US" sz="3200" dirty="0" smtClean="0"/>
              <a:t>Affect </a:t>
            </a:r>
            <a:r>
              <a:rPr lang="en-US" sz="3200" dirty="0"/>
              <a:t>the balance of serotonergic and noradrenergic neurotransmission or which alter serotonin </a:t>
            </a:r>
            <a:r>
              <a:rPr lang="en-US" sz="3200" dirty="0" smtClean="0"/>
              <a:t>neurotransmission</a:t>
            </a:r>
            <a:endParaRPr lang="en-US" sz="2800" dirty="0" smtClean="0"/>
          </a:p>
          <a:p>
            <a:pPr lvl="1"/>
            <a:r>
              <a:rPr lang="en-US" sz="2800" dirty="0" smtClean="0"/>
              <a:t>Venlafaxine 75 </a:t>
            </a:r>
            <a:r>
              <a:rPr lang="en-US" sz="2800" dirty="0"/>
              <a:t>mg to 300 mg </a:t>
            </a:r>
            <a:r>
              <a:rPr lang="en-US" sz="2800" dirty="0" smtClean="0"/>
              <a:t>daily </a:t>
            </a:r>
            <a:endParaRPr lang="en-US" dirty="0">
              <a:solidFill>
                <a:srgbClr val="FFC000"/>
              </a:solidFill>
            </a:endParaRPr>
          </a:p>
          <a:p>
            <a:pPr lvl="1"/>
            <a:r>
              <a:rPr lang="en-US" sz="2800" dirty="0" err="1" smtClean="0"/>
              <a:t>Nefazodone</a:t>
            </a:r>
            <a:r>
              <a:rPr lang="en-US" sz="2800" dirty="0" smtClean="0"/>
              <a:t> 200 </a:t>
            </a:r>
            <a:r>
              <a:rPr lang="en-US" sz="2800" dirty="0"/>
              <a:t>mg to 600 mg </a:t>
            </a:r>
            <a:r>
              <a:rPr lang="en-US" sz="2800" dirty="0" smtClean="0"/>
              <a:t>daily</a:t>
            </a:r>
          </a:p>
          <a:p>
            <a:pPr lvl="1"/>
            <a:r>
              <a:rPr lang="en-US" sz="2800" dirty="0"/>
              <a:t>Trazadone 50 to 200 mg </a:t>
            </a:r>
            <a:r>
              <a:rPr lang="en-US" sz="2800" dirty="0" smtClean="0">
                <a:solidFill>
                  <a:schemeClr val="accent5"/>
                </a:solidFill>
              </a:rPr>
              <a:t>(</a:t>
            </a:r>
            <a:r>
              <a:rPr lang="en-US" sz="2800" dirty="0">
                <a:solidFill>
                  <a:schemeClr val="accent5"/>
                </a:solidFill>
              </a:rPr>
              <a:t>promotes sleep)</a:t>
            </a:r>
          </a:p>
          <a:p>
            <a:endParaRPr lang="en-US" dirty="0"/>
          </a:p>
          <a:p>
            <a:endParaRPr lang="en-US" dirty="0" smtClean="0"/>
          </a:p>
        </p:txBody>
      </p:sp>
      <p:sp>
        <p:nvSpPr>
          <p:cNvPr id="4" name="TextBox 3"/>
          <p:cNvSpPr txBox="1"/>
          <p:nvPr/>
        </p:nvSpPr>
        <p:spPr>
          <a:xfrm>
            <a:off x="883919" y="6333314"/>
            <a:ext cx="8811065" cy="350865"/>
          </a:xfrm>
          <a:prstGeom prst="rect">
            <a:avLst/>
          </a:prstGeom>
          <a:noFill/>
        </p:spPr>
        <p:txBody>
          <a:bodyPr wrap="square" rtlCol="0">
            <a:spAutoFit/>
          </a:bodyPr>
          <a:lstStyle/>
          <a:p>
            <a:r>
              <a:rPr lang="en-US" sz="1680" dirty="0"/>
              <a:t>Clinicians guide to medications for PTSD; VA.gov</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1778" y="3596640"/>
            <a:ext cx="3920453" cy="2615184"/>
          </a:xfrm>
          <a:prstGeom prst="rect">
            <a:avLst/>
          </a:prstGeom>
        </p:spPr>
      </p:pic>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4881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Mood stabilizers for PTSD</a:t>
            </a:r>
            <a:br>
              <a:rPr lang="en-US" dirty="0"/>
            </a:br>
            <a:endParaRPr lang="en-US" dirty="0"/>
          </a:p>
        </p:txBody>
      </p:sp>
      <p:sp>
        <p:nvSpPr>
          <p:cNvPr id="3" name="Content Placeholder 2"/>
          <p:cNvSpPr>
            <a:spLocks noGrp="1"/>
          </p:cNvSpPr>
          <p:nvPr>
            <p:ph idx="1"/>
          </p:nvPr>
        </p:nvSpPr>
        <p:spPr/>
        <p:txBody>
          <a:bodyPr/>
          <a:lstStyle/>
          <a:p>
            <a:r>
              <a:rPr lang="en-US" dirty="0" smtClean="0"/>
              <a:t>Anticonvulsants </a:t>
            </a:r>
            <a:r>
              <a:rPr lang="en-US" dirty="0"/>
              <a:t>or anti-epileptic </a:t>
            </a:r>
            <a:r>
              <a:rPr lang="en-US" dirty="0" smtClean="0"/>
              <a:t>medicines</a:t>
            </a:r>
          </a:p>
          <a:p>
            <a:r>
              <a:rPr lang="en-US" dirty="0" smtClean="0"/>
              <a:t>Affect </a:t>
            </a:r>
            <a:r>
              <a:rPr lang="en-US" dirty="0"/>
              <a:t>the balance between the excitatory neurotransmitter </a:t>
            </a:r>
            <a:r>
              <a:rPr lang="en-US" dirty="0">
                <a:solidFill>
                  <a:schemeClr val="accent5"/>
                </a:solidFill>
              </a:rPr>
              <a:t>glutamate</a:t>
            </a:r>
            <a:r>
              <a:rPr lang="en-US" dirty="0"/>
              <a:t> and the inhibitory neurotransmitter </a:t>
            </a:r>
            <a:r>
              <a:rPr lang="en-US" dirty="0">
                <a:solidFill>
                  <a:schemeClr val="accent5"/>
                </a:solidFill>
              </a:rPr>
              <a:t>gamma-amino-butyric acid (GABA) </a:t>
            </a:r>
            <a:endParaRPr lang="en-US" dirty="0" smtClean="0">
              <a:solidFill>
                <a:schemeClr val="accent5"/>
              </a:solidFill>
            </a:endParaRPr>
          </a:p>
          <a:p>
            <a:pPr lvl="1"/>
            <a:r>
              <a:rPr lang="en-US" sz="2600" dirty="0" smtClean="0"/>
              <a:t>Carbamazepine</a:t>
            </a:r>
            <a:endParaRPr lang="en-US" sz="2600" dirty="0"/>
          </a:p>
          <a:p>
            <a:pPr lvl="1"/>
            <a:r>
              <a:rPr lang="en-US" sz="2600" dirty="0" smtClean="0"/>
              <a:t>Divalproex</a:t>
            </a:r>
            <a:endParaRPr lang="en-US" sz="2600" dirty="0"/>
          </a:p>
          <a:p>
            <a:pPr lvl="1"/>
            <a:r>
              <a:rPr lang="en-US" sz="2600" dirty="0" smtClean="0"/>
              <a:t>Lamotrigine </a:t>
            </a:r>
            <a:endParaRPr lang="en-US" sz="2600" dirty="0"/>
          </a:p>
          <a:p>
            <a:pPr lvl="1"/>
            <a:r>
              <a:rPr lang="en-US" sz="2600" dirty="0" err="1" smtClean="0"/>
              <a:t>Topiramate</a:t>
            </a:r>
            <a:r>
              <a:rPr lang="en-US" sz="2600" dirty="0" smtClean="0"/>
              <a:t> </a:t>
            </a:r>
            <a:r>
              <a:rPr lang="en-US" sz="2800" dirty="0">
                <a:solidFill>
                  <a:schemeClr val="accent5"/>
                </a:solidFill>
              </a:rPr>
              <a:t>(also helpful in reducing alcohol consumption) </a:t>
            </a:r>
          </a:p>
        </p:txBody>
      </p:sp>
      <p:sp>
        <p:nvSpPr>
          <p:cNvPr id="4" name="TextBox 3"/>
          <p:cNvSpPr txBox="1"/>
          <p:nvPr/>
        </p:nvSpPr>
        <p:spPr>
          <a:xfrm>
            <a:off x="883919" y="6333314"/>
            <a:ext cx="8811065" cy="350865"/>
          </a:xfrm>
          <a:prstGeom prst="rect">
            <a:avLst/>
          </a:prstGeom>
          <a:noFill/>
        </p:spPr>
        <p:txBody>
          <a:bodyPr wrap="square" rtlCol="0">
            <a:spAutoFit/>
          </a:bodyPr>
          <a:lstStyle/>
          <a:p>
            <a:r>
              <a:rPr lang="en-US" sz="1680" dirty="0"/>
              <a:t>Clinicians guide to medications for PTSD; VA.gov</a:t>
            </a:r>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51407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dirty="0"/>
              <a:t/>
            </a:r>
            <a:br>
              <a:rPr lang="en-US" dirty="0"/>
            </a:br>
            <a:r>
              <a:rPr lang="en-US" dirty="0"/>
              <a:t>Atypical antipsychotics for PTSD</a:t>
            </a:r>
            <a:br>
              <a:rPr lang="en-US" dirty="0"/>
            </a:br>
            <a:endParaRPr lang="en-US" dirty="0"/>
          </a:p>
        </p:txBody>
      </p:sp>
      <p:sp>
        <p:nvSpPr>
          <p:cNvPr id="3" name="Content Placeholder 2"/>
          <p:cNvSpPr>
            <a:spLocks noGrp="1"/>
          </p:cNvSpPr>
          <p:nvPr>
            <p:ph idx="1"/>
          </p:nvPr>
        </p:nvSpPr>
        <p:spPr/>
        <p:txBody>
          <a:bodyPr/>
          <a:lstStyle/>
          <a:p>
            <a:r>
              <a:rPr lang="en-US" sz="3600" dirty="0" smtClean="0"/>
              <a:t>Antipsychotics reduce </a:t>
            </a:r>
            <a:r>
              <a:rPr lang="en-US" sz="3600" dirty="0"/>
              <a:t>psychotic symptoms in PTSD </a:t>
            </a:r>
            <a:r>
              <a:rPr lang="en-US" sz="3600" dirty="0" smtClean="0"/>
              <a:t>patients but evidence is lacking for treatment of core symptoms</a:t>
            </a:r>
          </a:p>
          <a:p>
            <a:pPr marL="0" indent="0">
              <a:buNone/>
            </a:pPr>
            <a:endParaRPr lang="en-US" sz="3600" dirty="0" smtClean="0"/>
          </a:p>
          <a:p>
            <a:r>
              <a:rPr lang="en-US" sz="3600" dirty="0" smtClean="0"/>
              <a:t>Atypical </a:t>
            </a:r>
            <a:r>
              <a:rPr lang="en-US" sz="3600" dirty="0"/>
              <a:t>antipsychotics are not recommended as monotherapy for </a:t>
            </a:r>
            <a:r>
              <a:rPr lang="en-US" sz="3600" dirty="0" smtClean="0"/>
              <a:t>PTSD</a:t>
            </a:r>
            <a:endParaRPr lang="en-US" sz="3600" dirty="0"/>
          </a:p>
          <a:p>
            <a:endParaRPr lang="en-US" dirty="0"/>
          </a:p>
        </p:txBody>
      </p:sp>
      <p:pic>
        <p:nvPicPr>
          <p:cNvPr id="4" name="Picture 3"/>
          <p:cNvPicPr>
            <a:picLocks noChangeAspect="1"/>
          </p:cNvPicPr>
          <p:nvPr/>
        </p:nvPicPr>
        <p:blipFill>
          <a:blip r:embed="rId3"/>
          <a:stretch>
            <a:fillRect/>
          </a:stretch>
        </p:blipFill>
        <p:spPr>
          <a:xfrm>
            <a:off x="145110" y="6311900"/>
            <a:ext cx="8846063" cy="457240"/>
          </a:xfrm>
          <a:prstGeom prst="rect">
            <a:avLst/>
          </a:prstGeom>
        </p:spPr>
      </p:pic>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68312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medications for PTSD</a:t>
            </a:r>
          </a:p>
        </p:txBody>
      </p:sp>
      <p:sp>
        <p:nvSpPr>
          <p:cNvPr id="3" name="Content Placeholder 2"/>
          <p:cNvSpPr>
            <a:spLocks noGrp="1"/>
          </p:cNvSpPr>
          <p:nvPr>
            <p:ph idx="1"/>
          </p:nvPr>
        </p:nvSpPr>
        <p:spPr/>
        <p:txBody>
          <a:bodyPr/>
          <a:lstStyle/>
          <a:p>
            <a:pPr marL="0" indent="0">
              <a:spcBef>
                <a:spcPts val="2400"/>
              </a:spcBef>
              <a:buNone/>
            </a:pPr>
            <a:r>
              <a:rPr lang="en-US" dirty="0" smtClean="0"/>
              <a:t>Second-line treatments</a:t>
            </a:r>
          </a:p>
          <a:p>
            <a:pPr>
              <a:spcBef>
                <a:spcPts val="2400"/>
              </a:spcBef>
            </a:pPr>
            <a:r>
              <a:rPr lang="en-US" dirty="0" err="1" smtClean="0">
                <a:solidFill>
                  <a:schemeClr val="accent5"/>
                </a:solidFill>
              </a:rPr>
              <a:t>Prazosin</a:t>
            </a:r>
            <a:r>
              <a:rPr lang="en-US" dirty="0" smtClean="0"/>
              <a:t> – helpful to reduce nightmares</a:t>
            </a:r>
            <a:endParaRPr lang="en-US" dirty="0"/>
          </a:p>
          <a:p>
            <a:pPr>
              <a:spcBef>
                <a:spcPts val="2400"/>
              </a:spcBef>
            </a:pPr>
            <a:r>
              <a:rPr lang="en-US" dirty="0">
                <a:solidFill>
                  <a:schemeClr val="accent5"/>
                </a:solidFill>
              </a:rPr>
              <a:t>Tricyclic Antidepressants </a:t>
            </a:r>
            <a:r>
              <a:rPr lang="en-US" dirty="0"/>
              <a:t>(such as </a:t>
            </a:r>
            <a:r>
              <a:rPr lang="en-US" dirty="0" smtClean="0"/>
              <a:t>imipramine</a:t>
            </a:r>
            <a:r>
              <a:rPr lang="en-US" dirty="0"/>
              <a:t>) </a:t>
            </a:r>
          </a:p>
          <a:p>
            <a:pPr>
              <a:spcBef>
                <a:spcPts val="2400"/>
              </a:spcBef>
            </a:pPr>
            <a:r>
              <a:rPr lang="en-US" dirty="0">
                <a:solidFill>
                  <a:schemeClr val="accent5"/>
                </a:solidFill>
              </a:rPr>
              <a:t>Monoamine Oxidase Inhibitors </a:t>
            </a:r>
            <a:r>
              <a:rPr lang="en-US" dirty="0"/>
              <a:t>(MAOIs) (such as </a:t>
            </a:r>
            <a:r>
              <a:rPr lang="en-US" dirty="0" err="1"/>
              <a:t>p</a:t>
            </a:r>
            <a:r>
              <a:rPr lang="en-US" dirty="0" err="1" smtClean="0"/>
              <a:t>henelzine</a:t>
            </a:r>
            <a:r>
              <a:rPr lang="en-US" dirty="0"/>
              <a:t>) </a:t>
            </a:r>
            <a:endParaRPr lang="en-US" dirty="0" smtClean="0"/>
          </a:p>
          <a:p>
            <a:pPr>
              <a:spcBef>
                <a:spcPts val="2400"/>
              </a:spcBef>
            </a:pPr>
            <a:r>
              <a:rPr lang="en-US" dirty="0" err="1">
                <a:solidFill>
                  <a:schemeClr val="accent5"/>
                </a:solidFill>
              </a:rPr>
              <a:t>Buspirone</a:t>
            </a:r>
            <a:r>
              <a:rPr lang="en-US" dirty="0">
                <a:solidFill>
                  <a:schemeClr val="accent5"/>
                </a:solidFill>
              </a:rPr>
              <a:t> and beta </a:t>
            </a:r>
            <a:r>
              <a:rPr lang="en-US" dirty="0" smtClean="0">
                <a:solidFill>
                  <a:schemeClr val="accent5"/>
                </a:solidFill>
              </a:rPr>
              <a:t>blockers </a:t>
            </a:r>
            <a:r>
              <a:rPr lang="en-US" dirty="0" smtClean="0"/>
              <a:t>(adjunct to treat </a:t>
            </a:r>
            <a:r>
              <a:rPr lang="en-US" dirty="0" err="1" smtClean="0"/>
              <a:t>hyperarousal</a:t>
            </a:r>
            <a:r>
              <a:rPr lang="en-US" dirty="0" smtClean="0"/>
              <a:t>)</a:t>
            </a:r>
            <a:endParaRPr lang="en-US" dirty="0"/>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2420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Benzodiazepines and PTSD</a:t>
            </a:r>
          </a:p>
        </p:txBody>
      </p:sp>
      <p:sp>
        <p:nvSpPr>
          <p:cNvPr id="3" name="Content Placeholder 2"/>
          <p:cNvSpPr>
            <a:spLocks noGrp="1"/>
          </p:cNvSpPr>
          <p:nvPr>
            <p:ph idx="1"/>
          </p:nvPr>
        </p:nvSpPr>
        <p:spPr/>
        <p:txBody>
          <a:bodyPr/>
          <a:lstStyle/>
          <a:p>
            <a:r>
              <a:rPr lang="en-US" sz="2880" dirty="0"/>
              <a:t>Potentially habit forming </a:t>
            </a:r>
          </a:p>
          <a:p>
            <a:r>
              <a:rPr lang="en-US" sz="2880" dirty="0"/>
              <a:t>Use with caution </a:t>
            </a:r>
          </a:p>
          <a:p>
            <a:r>
              <a:rPr lang="en-US" sz="2880" dirty="0"/>
              <a:t>Limited studies have not shown them to be useful in treating the core PTSD symptoms </a:t>
            </a:r>
          </a:p>
          <a:p>
            <a:pPr lvl="1"/>
            <a:r>
              <a:rPr lang="en-US" sz="2520" dirty="0"/>
              <a:t>Lorazepam </a:t>
            </a:r>
            <a:r>
              <a:rPr lang="en-US" sz="2520" dirty="0" smtClean="0"/>
              <a:t> </a:t>
            </a:r>
            <a:endParaRPr lang="en-US" sz="2520" dirty="0"/>
          </a:p>
          <a:p>
            <a:pPr lvl="1"/>
            <a:r>
              <a:rPr lang="en-US" sz="2520" dirty="0"/>
              <a:t>Clonazepam </a:t>
            </a:r>
            <a:r>
              <a:rPr lang="en-US" sz="2520" dirty="0" smtClean="0"/>
              <a:t> </a:t>
            </a:r>
            <a:endParaRPr lang="en-US" sz="2520" dirty="0"/>
          </a:p>
          <a:p>
            <a:pPr lvl="1"/>
            <a:r>
              <a:rPr lang="en-US" sz="2520" dirty="0"/>
              <a:t>Alprazolam </a:t>
            </a:r>
            <a:endParaRPr lang="en-US" sz="2520" dirty="0" smtClean="0"/>
          </a:p>
          <a:p>
            <a:r>
              <a:rPr lang="en-US" sz="2880" dirty="0" smtClean="0"/>
              <a:t>Short-term use only (e.g., 5 days) with frequent re-evaluation for side effects </a:t>
            </a:r>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1807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Psychosis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54" y="2366860"/>
            <a:ext cx="2623073" cy="1737360"/>
          </a:xfrm>
          <a:prstGeom prst="rect">
            <a:avLst/>
          </a:prstGeom>
          <a:ln w="22225">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059" y="2364256"/>
            <a:ext cx="2606812" cy="1737360"/>
          </a:xfrm>
          <a:prstGeom prst="rect">
            <a:avLst/>
          </a:prstGeom>
          <a:ln w="22225">
            <a:solidFill>
              <a:schemeClr val="tx1"/>
            </a:solidFill>
          </a:ln>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7905"/>
          <a:stretch/>
        </p:blipFill>
        <p:spPr>
          <a:xfrm>
            <a:off x="5517717" y="2367026"/>
            <a:ext cx="2714079" cy="1737360"/>
          </a:xfrm>
          <a:prstGeom prst="rect">
            <a:avLst/>
          </a:prstGeom>
          <a:ln w="22225">
            <a:solidFill>
              <a:schemeClr val="tx1"/>
            </a:solidFill>
          </a:ln>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79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9078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PAnswers"/>
          <p:cNvSpPr>
            <a:spLocks noGrp="1"/>
          </p:cNvSpPr>
          <p:nvPr>
            <p:ph type="body" idx="4294967295"/>
            <p:custDataLst>
              <p:tags r:id="rId2"/>
            </p:custDataLst>
          </p:nvPr>
        </p:nvSpPr>
        <p:spPr>
          <a:xfrm>
            <a:off x="2479964" y="3694329"/>
            <a:ext cx="8229600" cy="2849563"/>
          </a:xfrm>
        </p:spPr>
        <p:txBody>
          <a:bodyPr/>
          <a:lstStyle/>
          <a:p>
            <a:pPr marL="971550" lvl="1" indent="-514350">
              <a:buClr>
                <a:schemeClr val="accent5"/>
              </a:buClr>
              <a:buFont typeface="Arial" panose="020B0604020202020204" pitchFamily="34" charset="0"/>
              <a:buAutoNum type="alphaUcPeriod"/>
            </a:pPr>
            <a:r>
              <a:rPr lang="en-US" altLang="en-US" sz="3200" dirty="0"/>
              <a:t>True</a:t>
            </a:r>
          </a:p>
          <a:p>
            <a:pPr marL="971550" lvl="1" indent="-514350">
              <a:buClr>
                <a:schemeClr val="accent5"/>
              </a:buClr>
              <a:buFont typeface="Arial" panose="020B0604020202020204" pitchFamily="34" charset="0"/>
              <a:buAutoNum type="alphaUcPeriod"/>
            </a:pPr>
            <a:r>
              <a:rPr lang="en-US" altLang="en-US" sz="3200" dirty="0"/>
              <a:t>False</a:t>
            </a:r>
          </a:p>
        </p:txBody>
      </p:sp>
      <p:sp>
        <p:nvSpPr>
          <p:cNvPr id="9219" name="Rectangle 3"/>
          <p:cNvSpPr>
            <a:spLocks noChangeArrowheads="1"/>
          </p:cNvSpPr>
          <p:nvPr/>
        </p:nvSpPr>
        <p:spPr bwMode="auto">
          <a:xfrm>
            <a:off x="2209800" y="16764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accent5"/>
              </a:buClr>
              <a:buFont typeface="Arial" panose="020B0604020202020204" pitchFamily="34" charset="0"/>
              <a:buAutoNum type="arabicPeriod" startAt="5"/>
            </a:pPr>
            <a:r>
              <a:rPr lang="en-US" altLang="en-US" sz="3200" dirty="0" smtClean="0">
                <a:solidFill>
                  <a:srgbClr val="FFFFFF"/>
                </a:solidFill>
                <a:latin typeface="Calibri" panose="020F0502020204030204" pitchFamily="34" charset="0"/>
              </a:rPr>
              <a:t>Rates of depression among PLWH are easy to predict because of grief and loss related to receiving an HIV diagnosis. </a:t>
            </a:r>
            <a:endParaRPr lang="en-US" altLang="en-US" sz="3200" dirty="0">
              <a:solidFill>
                <a:srgbClr val="FFFFFF"/>
              </a:solidFill>
              <a:latin typeface="Calibri" panose="020F0502020204030204" pitchFamily="34" charset="0"/>
            </a:endParaRPr>
          </a:p>
        </p:txBody>
      </p:sp>
      <p:sp>
        <p:nvSpPr>
          <p:cNvPr id="7" name="Slide Number Placeholder 2"/>
          <p:cNvSpPr>
            <a:spLocks noGrp="1"/>
          </p:cNvSpPr>
          <p:nvPr>
            <p:ph type="sldNum" sz="quarter" idx="12"/>
          </p:nvPr>
        </p:nvSpPr>
        <p:spPr>
          <a:xfrm>
            <a:off x="8534400" y="6361330"/>
            <a:ext cx="2057400" cy="365125"/>
          </a:xfrm>
        </p:spPr>
        <p:txBody>
          <a:bodyPr/>
          <a:lstStyle/>
          <a:p>
            <a:r>
              <a:rPr lang="en-US" altLang="en-US" dirty="0">
                <a:solidFill>
                  <a:schemeClr val="tx1"/>
                </a:solidFill>
              </a:rPr>
              <a:t>8</a:t>
            </a:r>
          </a:p>
        </p:txBody>
      </p:sp>
      <p:sp>
        <p:nvSpPr>
          <p:cNvPr id="9" name="TPQuestion"/>
          <p:cNvSpPr txBox="1">
            <a:spLocks/>
          </p:cNvSpPr>
          <p:nvPr/>
        </p:nvSpPr>
        <p:spPr>
          <a:xfrm>
            <a:off x="1752600" y="540256"/>
            <a:ext cx="8763000" cy="831345"/>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en-US" dirty="0"/>
              <a:t>Pre-Test Question</a:t>
            </a:r>
          </a:p>
        </p:txBody>
      </p:sp>
    </p:spTree>
    <p:custDataLst>
      <p:tags r:id="rId1"/>
    </p:custDataLst>
    <p:extLst>
      <p:ext uri="{BB962C8B-B14F-4D97-AF65-F5344CB8AC3E}">
        <p14:creationId xmlns:p14="http://schemas.microsoft.com/office/powerpoint/2010/main" val="24149749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Prevalence of Schizophrenia Spectrum Disorders in the General Population</a:t>
            </a:r>
            <a:endParaRPr lang="en-US" dirty="0"/>
          </a:p>
        </p:txBody>
      </p:sp>
      <p:sp>
        <p:nvSpPr>
          <p:cNvPr id="3" name="Content Placeholder 2"/>
          <p:cNvSpPr>
            <a:spLocks noGrp="1"/>
          </p:cNvSpPr>
          <p:nvPr>
            <p:ph idx="1"/>
          </p:nvPr>
        </p:nvSpPr>
        <p:spPr>
          <a:xfrm>
            <a:off x="1141021" y="2277570"/>
            <a:ext cx="10233800" cy="4351338"/>
          </a:xfrm>
        </p:spPr>
        <p:txBody>
          <a:bodyPr>
            <a:normAutofit/>
          </a:bodyPr>
          <a:lstStyle/>
          <a:p>
            <a:r>
              <a:rPr lang="en-US" dirty="0" smtClean="0"/>
              <a:t>Schizophrenia: 0.3%-0.7%</a:t>
            </a:r>
            <a:endParaRPr lang="en-US" dirty="0"/>
          </a:p>
          <a:p>
            <a:r>
              <a:rPr lang="en-US" dirty="0" smtClean="0"/>
              <a:t>Schizoaffective Disorder: 0.3%</a:t>
            </a:r>
            <a:endParaRPr lang="en-US" dirty="0"/>
          </a:p>
          <a:p>
            <a:r>
              <a:rPr lang="en-US" dirty="0" smtClean="0"/>
              <a:t>Substance/medication-induced: 7%-25% of first episode psychosis </a:t>
            </a:r>
          </a:p>
          <a:p>
            <a:endParaRPr lang="en-US" dirty="0" smtClean="0"/>
          </a:p>
          <a:p>
            <a:r>
              <a:rPr lang="en-US" dirty="0"/>
              <a:t>Predictors of </a:t>
            </a:r>
            <a:r>
              <a:rPr lang="en-US" dirty="0" smtClean="0"/>
              <a:t>schizophrenia include season of birth, age, growing up in an urban area, genetic factors, pregnancy/birth complications, substance use, prenatal and perinatal adversities (infection, malnutrition, etc.), deficits in cognitive functioning</a:t>
            </a:r>
            <a:endParaRPr lang="en-US" dirty="0"/>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912837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Psychosis</a:t>
            </a:r>
            <a:endParaRPr lang="en-US" dirty="0"/>
          </a:p>
        </p:txBody>
      </p:sp>
      <p:sp>
        <p:nvSpPr>
          <p:cNvPr id="3" name="Content Placeholder 2"/>
          <p:cNvSpPr>
            <a:spLocks noGrp="1"/>
          </p:cNvSpPr>
          <p:nvPr>
            <p:ph idx="1"/>
          </p:nvPr>
        </p:nvSpPr>
        <p:spPr/>
        <p:txBody>
          <a:bodyPr>
            <a:normAutofit/>
          </a:bodyPr>
          <a:lstStyle/>
          <a:p>
            <a:r>
              <a:rPr lang="en-US" dirty="0" smtClean="0"/>
              <a:t>There can be a substantial overlap between symptoms of psychosis and organic syndromes related directly to the HIV disease.</a:t>
            </a:r>
          </a:p>
          <a:p>
            <a:r>
              <a:rPr lang="en-US" dirty="0" smtClean="0"/>
              <a:t>Pneumonia, dehydration and electrolyte disturbance, fever and infections may be associated with psychosis.</a:t>
            </a:r>
          </a:p>
          <a:p>
            <a:r>
              <a:rPr lang="en-US" dirty="0" smtClean="0"/>
              <a:t>Chronic illnesses like HIV tend to lead to greater morbidity &amp; mortality when co-occurring with schizophrenia because individuals are less adherent to medical regimens.</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7197348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80" dirty="0"/>
              <a:t>The Dopamine Hypothesis</a:t>
            </a:r>
          </a:p>
        </p:txBody>
      </p:sp>
      <p:sp>
        <p:nvSpPr>
          <p:cNvPr id="3" name="Content Placeholder 2"/>
          <p:cNvSpPr>
            <a:spLocks noGrp="1"/>
          </p:cNvSpPr>
          <p:nvPr>
            <p:ph idx="1"/>
          </p:nvPr>
        </p:nvSpPr>
        <p:spPr>
          <a:xfrm>
            <a:off x="838200" y="1825625"/>
            <a:ext cx="10515600" cy="4351338"/>
          </a:xfrm>
        </p:spPr>
        <p:txBody>
          <a:bodyPr>
            <a:normAutofit/>
          </a:bodyPr>
          <a:lstStyle/>
          <a:p>
            <a:pPr marL="0">
              <a:lnSpc>
                <a:spcPct val="100000"/>
              </a:lnSpc>
              <a:buNone/>
            </a:pPr>
            <a:r>
              <a:rPr lang="en-US" sz="2880" b="1" dirty="0" smtClean="0"/>
              <a:t>Schizophrenia </a:t>
            </a:r>
            <a:r>
              <a:rPr lang="en-US" sz="2880" b="1" dirty="0"/>
              <a:t>results from excess activity of </a:t>
            </a:r>
            <a:r>
              <a:rPr lang="en-US" sz="2880" b="1" dirty="0" smtClean="0"/>
              <a:t>dopamine neurotransmission: </a:t>
            </a:r>
            <a:endParaRPr lang="en-US" sz="2880" b="1" dirty="0"/>
          </a:p>
          <a:p>
            <a:pPr>
              <a:lnSpc>
                <a:spcPct val="100000"/>
              </a:lnSpc>
            </a:pPr>
            <a:r>
              <a:rPr lang="en-US" sz="2880" dirty="0"/>
              <a:t>All antipsychotic drugs block dopamine </a:t>
            </a:r>
            <a:r>
              <a:rPr lang="en-US" sz="2880" dirty="0" smtClean="0"/>
              <a:t>receptors</a:t>
            </a:r>
            <a:endParaRPr lang="en-US" sz="2880" dirty="0"/>
          </a:p>
          <a:p>
            <a:pPr>
              <a:lnSpc>
                <a:spcPct val="100000"/>
              </a:lnSpc>
            </a:pPr>
            <a:r>
              <a:rPr lang="en-US" sz="2880" dirty="0"/>
              <a:t>Higher levels of dopamine receptors measured in brains of </a:t>
            </a:r>
            <a:r>
              <a:rPr lang="en-US" sz="2880" dirty="0" smtClean="0"/>
              <a:t>individuals with schizophrenia</a:t>
            </a:r>
            <a:endParaRPr lang="en-US" sz="2880" dirty="0"/>
          </a:p>
          <a:p>
            <a:pPr>
              <a:lnSpc>
                <a:spcPct val="100000"/>
              </a:lnSpc>
            </a:pPr>
            <a:r>
              <a:rPr lang="en-US" sz="2880" dirty="0" smtClean="0"/>
              <a:t>Stimulant </a:t>
            </a:r>
            <a:r>
              <a:rPr lang="en-US" sz="2880" dirty="0"/>
              <a:t>drugs which act through dopamine can produce </a:t>
            </a:r>
            <a:r>
              <a:rPr lang="en-US" sz="2880" dirty="0" smtClean="0"/>
              <a:t>schizophrenia-like </a:t>
            </a:r>
            <a:r>
              <a:rPr lang="en-US" sz="2880" dirty="0"/>
              <a:t>behaviors (</a:t>
            </a:r>
            <a:r>
              <a:rPr lang="en-US" sz="2880" dirty="0" smtClean="0"/>
              <a:t>e.g. amphetamines)</a:t>
            </a:r>
            <a:endParaRPr lang="en-US" sz="2880" dirty="0"/>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60983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9966960" cy="1066800"/>
          </a:xfrm>
        </p:spPr>
        <p:txBody>
          <a:bodyPr>
            <a:normAutofit/>
          </a:bodyPr>
          <a:lstStyle/>
          <a:p>
            <a:r>
              <a:rPr lang="en-US" sz="5280" dirty="0"/>
              <a:t>Antipsychotic Agents</a:t>
            </a:r>
          </a:p>
        </p:txBody>
      </p:sp>
      <p:sp>
        <p:nvSpPr>
          <p:cNvPr id="3" name="Content Placeholder 2"/>
          <p:cNvSpPr>
            <a:spLocks noGrp="1"/>
          </p:cNvSpPr>
          <p:nvPr>
            <p:ph sz="quarter" idx="1"/>
          </p:nvPr>
        </p:nvSpPr>
        <p:spPr>
          <a:xfrm>
            <a:off x="975360" y="1447800"/>
            <a:ext cx="10241280" cy="5257800"/>
          </a:xfrm>
        </p:spPr>
        <p:txBody>
          <a:bodyPr>
            <a:normAutofit lnSpcReduction="10000"/>
          </a:bodyPr>
          <a:lstStyle/>
          <a:p>
            <a:r>
              <a:rPr lang="en-US" sz="3600" dirty="0"/>
              <a:t>Antipsychotic drugs are able to reduce psychotic symptoms in a wide variety of conditions, including schizophrenia, bipolar disorder, psychotic depression and drug induced psychosis.</a:t>
            </a:r>
          </a:p>
          <a:p>
            <a:r>
              <a:rPr lang="en-US" sz="3600" dirty="0"/>
              <a:t>They have also been termed neuroleptics, because they suppress motor activity  and emotionality.</a:t>
            </a:r>
          </a:p>
          <a:p>
            <a:pPr marL="0" indent="0">
              <a:lnSpc>
                <a:spcPct val="90000"/>
              </a:lnSpc>
              <a:buNone/>
            </a:pPr>
            <a:r>
              <a:rPr lang="en-US" sz="3600" b="1" dirty="0"/>
              <a:t>		</a:t>
            </a:r>
            <a:r>
              <a:rPr lang="en-US" sz="3600" b="1" dirty="0">
                <a:solidFill>
                  <a:schemeClr val="accent5"/>
                </a:solidFill>
              </a:rPr>
              <a:t>**  These drugs are not a cure  **</a:t>
            </a:r>
          </a:p>
          <a:p>
            <a:pPr>
              <a:lnSpc>
                <a:spcPct val="90000"/>
              </a:lnSpc>
            </a:pPr>
            <a:r>
              <a:rPr lang="en-US" sz="3600" dirty="0"/>
              <a:t>Psychotic diseases are </a:t>
            </a:r>
            <a:r>
              <a:rPr lang="en-US" sz="3600" dirty="0">
                <a:solidFill>
                  <a:schemeClr val="accent5"/>
                </a:solidFill>
              </a:rPr>
              <a:t>life long </a:t>
            </a:r>
            <a:r>
              <a:rPr lang="en-US" sz="3600" dirty="0"/>
              <a:t>and it is </a:t>
            </a:r>
            <a:r>
              <a:rPr lang="en-US" sz="3600" dirty="0">
                <a:solidFill>
                  <a:schemeClr val="accent5"/>
                </a:solidFill>
              </a:rPr>
              <a:t>preferable to prevent the psychotic episodes</a:t>
            </a:r>
            <a:r>
              <a:rPr lang="en-US" sz="3600" dirty="0"/>
              <a:t> than to treat them. </a:t>
            </a:r>
          </a:p>
          <a:p>
            <a:pPr algn="just">
              <a:buNone/>
            </a:pPr>
            <a:endParaRPr lang="en-US" sz="432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0182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777241"/>
            <a:ext cx="9875520" cy="957791"/>
          </a:xfrm>
        </p:spPr>
        <p:txBody>
          <a:bodyPr/>
          <a:lstStyle/>
          <a:p>
            <a:r>
              <a:rPr lang="en-US" dirty="0" smtClean="0"/>
              <a:t>Antipsychotics/</a:t>
            </a:r>
            <a:r>
              <a:rPr lang="en-US" dirty="0" err="1" smtClean="0"/>
              <a:t>Neuroleptics</a:t>
            </a:r>
            <a:endParaRPr lang="en-US" dirty="0"/>
          </a:p>
        </p:txBody>
      </p:sp>
      <p:sp>
        <p:nvSpPr>
          <p:cNvPr id="4" name="Text Placeholder 3"/>
          <p:cNvSpPr>
            <a:spLocks noGrp="1"/>
          </p:cNvSpPr>
          <p:nvPr>
            <p:ph type="body" idx="1"/>
          </p:nvPr>
        </p:nvSpPr>
        <p:spPr>
          <a:xfrm>
            <a:off x="1158240" y="1691640"/>
            <a:ext cx="4848226" cy="639763"/>
          </a:xfrm>
        </p:spPr>
        <p:txBody>
          <a:bodyPr>
            <a:normAutofit/>
          </a:bodyPr>
          <a:lstStyle/>
          <a:p>
            <a:r>
              <a:rPr lang="en-US" sz="3200" dirty="0" err="1" smtClean="0"/>
              <a:t>Typicals</a:t>
            </a:r>
            <a:endParaRPr lang="en-US" sz="3200" dirty="0"/>
          </a:p>
        </p:txBody>
      </p:sp>
      <p:sp>
        <p:nvSpPr>
          <p:cNvPr id="3" name="Content Placeholder 2"/>
          <p:cNvSpPr>
            <a:spLocks noGrp="1"/>
          </p:cNvSpPr>
          <p:nvPr>
            <p:ph sz="half" idx="2"/>
          </p:nvPr>
        </p:nvSpPr>
        <p:spPr>
          <a:xfrm>
            <a:off x="883920" y="2331720"/>
            <a:ext cx="5122546" cy="3951288"/>
          </a:xfrm>
        </p:spPr>
        <p:txBody>
          <a:bodyPr/>
          <a:lstStyle/>
          <a:p>
            <a:pPr lvl="1"/>
            <a:r>
              <a:rPr lang="en-US" sz="2760" dirty="0"/>
              <a:t>Chlorpromazine (</a:t>
            </a:r>
            <a:r>
              <a:rPr lang="en-US" sz="2760" dirty="0" err="1"/>
              <a:t>Thorazine</a:t>
            </a:r>
            <a:r>
              <a:rPr lang="en-US" sz="2760" dirty="0"/>
              <a:t>)</a:t>
            </a:r>
          </a:p>
          <a:p>
            <a:pPr lvl="1"/>
            <a:r>
              <a:rPr lang="en-US" sz="2760" dirty="0"/>
              <a:t>Haloperidol (</a:t>
            </a:r>
            <a:r>
              <a:rPr lang="en-US" sz="2760" dirty="0" err="1"/>
              <a:t>Haldol</a:t>
            </a:r>
            <a:r>
              <a:rPr lang="en-US" sz="2760" dirty="0"/>
              <a:t>)</a:t>
            </a:r>
          </a:p>
          <a:p>
            <a:pPr lvl="1"/>
            <a:r>
              <a:rPr lang="en-US" sz="2760" dirty="0" err="1"/>
              <a:t>Perphenazine</a:t>
            </a:r>
            <a:r>
              <a:rPr lang="en-US" sz="2760" dirty="0"/>
              <a:t> (</a:t>
            </a:r>
            <a:r>
              <a:rPr lang="en-US" sz="2760" dirty="0" err="1"/>
              <a:t>Trilafon</a:t>
            </a:r>
            <a:r>
              <a:rPr lang="en-US" sz="2760" dirty="0"/>
              <a:t>)</a:t>
            </a:r>
          </a:p>
          <a:p>
            <a:pPr lvl="1"/>
            <a:r>
              <a:rPr lang="en-US" sz="2760" dirty="0" err="1"/>
              <a:t>Fluphenazine</a:t>
            </a:r>
            <a:r>
              <a:rPr lang="en-US" sz="2760" dirty="0"/>
              <a:t> (</a:t>
            </a:r>
            <a:r>
              <a:rPr lang="en-US" sz="2760" dirty="0" err="1"/>
              <a:t>Prolixin</a:t>
            </a:r>
            <a:r>
              <a:rPr lang="en-US" sz="2760" dirty="0"/>
              <a:t>)</a:t>
            </a:r>
            <a:endParaRPr lang="en-US" dirty="0" smtClean="0"/>
          </a:p>
          <a:p>
            <a:endParaRPr lang="en-US" dirty="0"/>
          </a:p>
        </p:txBody>
      </p:sp>
      <p:sp>
        <p:nvSpPr>
          <p:cNvPr id="5" name="Text Placeholder 4"/>
          <p:cNvSpPr>
            <a:spLocks noGrp="1"/>
          </p:cNvSpPr>
          <p:nvPr>
            <p:ph type="body" sz="quarter" idx="3"/>
          </p:nvPr>
        </p:nvSpPr>
        <p:spPr>
          <a:xfrm>
            <a:off x="6183631" y="1691640"/>
            <a:ext cx="4850130" cy="639763"/>
          </a:xfrm>
        </p:spPr>
        <p:txBody>
          <a:bodyPr/>
          <a:lstStyle/>
          <a:p>
            <a:r>
              <a:rPr lang="en-US" sz="3200" dirty="0" err="1" smtClean="0"/>
              <a:t>Atypicals</a:t>
            </a:r>
            <a:endParaRPr lang="en-US" dirty="0"/>
          </a:p>
        </p:txBody>
      </p:sp>
      <p:sp>
        <p:nvSpPr>
          <p:cNvPr id="6" name="Content Placeholder 5"/>
          <p:cNvSpPr>
            <a:spLocks noGrp="1"/>
          </p:cNvSpPr>
          <p:nvPr>
            <p:ph sz="quarter" idx="4"/>
          </p:nvPr>
        </p:nvSpPr>
        <p:spPr>
          <a:xfrm>
            <a:off x="6187441" y="2331720"/>
            <a:ext cx="4850130" cy="3951288"/>
          </a:xfrm>
        </p:spPr>
        <p:txBody>
          <a:bodyPr/>
          <a:lstStyle/>
          <a:p>
            <a:pPr lvl="1"/>
            <a:r>
              <a:rPr lang="en-US" sz="2760" dirty="0" err="1"/>
              <a:t>Olanzapine</a:t>
            </a:r>
            <a:r>
              <a:rPr lang="en-US" sz="2760" dirty="0"/>
              <a:t> (</a:t>
            </a:r>
            <a:r>
              <a:rPr lang="en-US" sz="2760" dirty="0" err="1"/>
              <a:t>Zyprexa</a:t>
            </a:r>
            <a:r>
              <a:rPr lang="en-US" sz="2760" dirty="0"/>
              <a:t>)</a:t>
            </a:r>
          </a:p>
          <a:p>
            <a:pPr lvl="1"/>
            <a:r>
              <a:rPr lang="en-US" sz="2760" dirty="0" err="1"/>
              <a:t>Aripiprazole</a:t>
            </a:r>
            <a:r>
              <a:rPr lang="en-US" sz="2760" dirty="0"/>
              <a:t> (</a:t>
            </a:r>
            <a:r>
              <a:rPr lang="en-US" sz="2760" dirty="0" err="1"/>
              <a:t>Abilify</a:t>
            </a:r>
            <a:r>
              <a:rPr lang="en-US" sz="2760" dirty="0"/>
              <a:t>)</a:t>
            </a:r>
            <a:endParaRPr lang="en-US" sz="2400" dirty="0"/>
          </a:p>
          <a:p>
            <a:pPr lvl="1"/>
            <a:r>
              <a:rPr lang="en-US" sz="2760" dirty="0" err="1"/>
              <a:t>Risperidone</a:t>
            </a:r>
            <a:r>
              <a:rPr lang="en-US" sz="2760" dirty="0"/>
              <a:t> (</a:t>
            </a:r>
            <a:r>
              <a:rPr lang="en-US" sz="2760" dirty="0" err="1"/>
              <a:t>Risperdal</a:t>
            </a:r>
            <a:r>
              <a:rPr lang="en-US" sz="2760" dirty="0"/>
              <a:t>)</a:t>
            </a:r>
          </a:p>
          <a:p>
            <a:pPr lvl="1"/>
            <a:r>
              <a:rPr lang="en-US" sz="2760" dirty="0" err="1"/>
              <a:t>Ziprasidone</a:t>
            </a:r>
            <a:r>
              <a:rPr lang="en-US" sz="2760" dirty="0"/>
              <a:t> (</a:t>
            </a:r>
            <a:r>
              <a:rPr lang="en-US" sz="2760" dirty="0" err="1"/>
              <a:t>Geodon</a:t>
            </a:r>
            <a:r>
              <a:rPr lang="en-US" sz="2760" dirty="0"/>
              <a:t>)</a:t>
            </a:r>
          </a:p>
          <a:p>
            <a:pPr lvl="1"/>
            <a:r>
              <a:rPr lang="en-US" sz="2760" dirty="0" err="1"/>
              <a:t>Clozapine</a:t>
            </a:r>
            <a:r>
              <a:rPr lang="en-US" sz="2760" dirty="0"/>
              <a:t> (</a:t>
            </a:r>
            <a:r>
              <a:rPr lang="en-US" sz="2760" dirty="0" err="1"/>
              <a:t>Clozaril</a:t>
            </a:r>
            <a:r>
              <a:rPr lang="en-US" sz="2760" dirty="0"/>
              <a:t>)</a:t>
            </a:r>
          </a:p>
          <a:p>
            <a:pPr lvl="1"/>
            <a:r>
              <a:rPr lang="en-US" sz="2760" dirty="0" err="1"/>
              <a:t>Lurasidone</a:t>
            </a:r>
            <a:r>
              <a:rPr lang="en-US" sz="2760" dirty="0"/>
              <a:t> </a:t>
            </a:r>
            <a:r>
              <a:rPr lang="en-US" sz="2760" dirty="0" smtClean="0"/>
              <a:t>(</a:t>
            </a:r>
            <a:r>
              <a:rPr lang="en-US" sz="2760" dirty="0" err="1" smtClean="0"/>
              <a:t>Latuda</a:t>
            </a:r>
            <a:r>
              <a:rPr lang="en-US" sz="2760" dirty="0" smtClean="0"/>
              <a:t>)</a:t>
            </a:r>
            <a:endParaRPr lang="en-US" sz="2760" dirty="0"/>
          </a:p>
          <a:p>
            <a:pPr lvl="1"/>
            <a:r>
              <a:rPr lang="en-US" sz="2760" dirty="0" err="1"/>
              <a:t>Quetiapine</a:t>
            </a:r>
            <a:r>
              <a:rPr lang="en-US" sz="2760" dirty="0"/>
              <a:t> (</a:t>
            </a:r>
            <a:r>
              <a:rPr lang="en-US" sz="2760" dirty="0" err="1"/>
              <a:t>Seroquel</a:t>
            </a:r>
            <a:r>
              <a:rPr lang="en-US" sz="2760" dirty="0"/>
              <a:t>)</a:t>
            </a:r>
            <a:endParaRPr lang="en-US" dirty="0" smtClean="0"/>
          </a:p>
          <a:p>
            <a:endParaRPr lang="en-US" dirty="0"/>
          </a:p>
        </p:txBody>
      </p:sp>
      <p:pic>
        <p:nvPicPr>
          <p:cNvPr id="6146" name="Picture 2" descr="http://sizzlinghotladies.com/image/552167f538e8b.jpg"/>
          <p:cNvPicPr>
            <a:picLocks noChangeAspect="1" noChangeArrowheads="1"/>
          </p:cNvPicPr>
          <p:nvPr/>
        </p:nvPicPr>
        <p:blipFill>
          <a:blip r:embed="rId3" cstate="print"/>
          <a:srcRect t="4202" b="8403"/>
          <a:stretch>
            <a:fillRect/>
          </a:stretch>
        </p:blipFill>
        <p:spPr bwMode="auto">
          <a:xfrm>
            <a:off x="975360" y="4617720"/>
            <a:ext cx="5262196" cy="1920240"/>
          </a:xfrm>
          <a:prstGeom prst="rect">
            <a:avLst/>
          </a:prstGeom>
          <a:ln>
            <a:noFill/>
          </a:ln>
          <a:effectLst>
            <a:outerShdw blurRad="190500" algn="tl" rotWithShape="0">
              <a:srgbClr val="000000">
                <a:alpha val="70000"/>
              </a:srgbClr>
            </a:outerShdw>
          </a:effectLst>
        </p:spPr>
      </p:pic>
      <p:sp>
        <p:nvSpPr>
          <p:cNvPr id="8"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77663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Antipsychotics/Neuroleptics</a:t>
            </a:r>
          </a:p>
        </p:txBody>
      </p:sp>
      <p:sp>
        <p:nvSpPr>
          <p:cNvPr id="3" name="Content Placeholder 2"/>
          <p:cNvSpPr>
            <a:spLocks noGrp="1"/>
          </p:cNvSpPr>
          <p:nvPr>
            <p:ph idx="1"/>
          </p:nvPr>
        </p:nvSpPr>
        <p:spPr/>
        <p:txBody>
          <a:bodyPr/>
          <a:lstStyle/>
          <a:p>
            <a:pPr>
              <a:lnSpc>
                <a:spcPct val="100000"/>
              </a:lnSpc>
            </a:pPr>
            <a:r>
              <a:rPr lang="en-US" altLang="zh-CN" sz="3360" dirty="0"/>
              <a:t>Distinction between ‘</a:t>
            </a:r>
            <a:r>
              <a:rPr lang="en-US" altLang="zh-CN" sz="3360" b="1" dirty="0"/>
              <a:t>typical</a:t>
            </a:r>
            <a:r>
              <a:rPr lang="en-US" altLang="zh-CN" sz="3360" dirty="0"/>
              <a:t>’ and ‘</a:t>
            </a:r>
            <a:r>
              <a:rPr lang="en-US" altLang="zh-CN" sz="3360" b="1" dirty="0"/>
              <a:t>atypical</a:t>
            </a:r>
            <a:r>
              <a:rPr lang="en-US" altLang="zh-CN" sz="3360" dirty="0"/>
              <a:t>’ groups is not clearly defined, but rests on:</a:t>
            </a:r>
          </a:p>
          <a:p>
            <a:pPr lvl="1">
              <a:lnSpc>
                <a:spcPct val="100000"/>
              </a:lnSpc>
            </a:pPr>
            <a:r>
              <a:rPr lang="en-US" altLang="zh-CN" sz="3360" dirty="0"/>
              <a:t>Incidence of </a:t>
            </a:r>
            <a:r>
              <a:rPr lang="en-US" altLang="zh-CN" sz="3360" dirty="0" smtClean="0"/>
              <a:t>motor activity </a:t>
            </a:r>
            <a:r>
              <a:rPr lang="en-US" altLang="zh-CN" sz="3360" dirty="0"/>
              <a:t>side-effects (less in ‘atypical’ group)</a:t>
            </a:r>
          </a:p>
          <a:p>
            <a:pPr lvl="1">
              <a:lnSpc>
                <a:spcPct val="100000"/>
              </a:lnSpc>
            </a:pPr>
            <a:r>
              <a:rPr lang="en-US" altLang="zh-CN" sz="3360" dirty="0"/>
              <a:t>Efficacy in treatment-resistant group of patients</a:t>
            </a:r>
          </a:p>
          <a:p>
            <a:pPr lvl="1">
              <a:lnSpc>
                <a:spcPct val="100000"/>
              </a:lnSpc>
            </a:pPr>
            <a:r>
              <a:rPr lang="en-US" altLang="zh-CN" sz="3360" dirty="0"/>
              <a:t>Efficacy against negative symptoms.</a:t>
            </a:r>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316900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Antipsychotics and HIV</a:t>
            </a:r>
            <a:endParaRPr lang="en-US" dirty="0"/>
          </a:p>
        </p:txBody>
      </p:sp>
      <p:sp>
        <p:nvSpPr>
          <p:cNvPr id="3" name="Content Placeholder 2"/>
          <p:cNvSpPr>
            <a:spLocks noGrp="1"/>
          </p:cNvSpPr>
          <p:nvPr>
            <p:ph idx="1"/>
          </p:nvPr>
        </p:nvSpPr>
        <p:spPr/>
        <p:txBody>
          <a:bodyPr>
            <a:normAutofit/>
          </a:bodyPr>
          <a:lstStyle/>
          <a:p>
            <a:r>
              <a:rPr lang="en-US" dirty="0" smtClean="0"/>
              <a:t>Clozapine is an effective antipsychotic for treatment-resistant schizophrenia</a:t>
            </a:r>
          </a:p>
          <a:p>
            <a:r>
              <a:rPr lang="en-US" dirty="0" smtClean="0"/>
              <a:t>One possible side effect of clozapine is a severe reduction in white blood cells that could lead to increased </a:t>
            </a:r>
            <a:r>
              <a:rPr lang="en-US" dirty="0"/>
              <a:t>infection (leukopenia</a:t>
            </a:r>
            <a:r>
              <a:rPr lang="en-US" dirty="0" smtClean="0"/>
              <a:t>)</a:t>
            </a:r>
          </a:p>
          <a:p>
            <a:r>
              <a:rPr lang="en-US" dirty="0" smtClean="0"/>
              <a:t>Poses treatment issues for patients with HIV-related white blood cell loss Leukopenia may be due to bone marrow toxicity of HIV, medications used to treat HIV, or both</a:t>
            </a:r>
          </a:p>
          <a:p>
            <a:r>
              <a:rPr lang="en-US" dirty="0" smtClean="0"/>
              <a:t>Limited research about effective administration despite high rates of co-occurrence between SMI and HIV</a:t>
            </a:r>
          </a:p>
          <a:p>
            <a:pPr marL="0" indent="0">
              <a:buNone/>
            </a:pPr>
            <a:endParaRPr lang="en-US" dirty="0"/>
          </a:p>
        </p:txBody>
      </p:sp>
      <p:sp>
        <p:nvSpPr>
          <p:cNvPr id="4" name="TextBox 3"/>
          <p:cNvSpPr txBox="1"/>
          <p:nvPr/>
        </p:nvSpPr>
        <p:spPr>
          <a:xfrm>
            <a:off x="0" y="6516414"/>
            <a:ext cx="5707117" cy="369332"/>
          </a:xfrm>
          <a:prstGeom prst="rect">
            <a:avLst/>
          </a:prstGeom>
          <a:noFill/>
        </p:spPr>
        <p:txBody>
          <a:bodyPr wrap="square" rtlCol="0">
            <a:spAutoFit/>
          </a:bodyPr>
          <a:lstStyle/>
          <a:p>
            <a:r>
              <a:rPr lang="en-US" dirty="0" smtClean="0"/>
              <a:t>SOURCE: Elmore et al, 2016</a:t>
            </a:r>
            <a:endParaRPr lang="en-US" dirty="0"/>
          </a:p>
        </p:txBody>
      </p:sp>
      <p:sp>
        <p:nvSpPr>
          <p:cNvPr id="5"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2613272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ADHD</a:t>
            </a:r>
            <a:endParaRPr lang="en-US" dirty="0"/>
          </a:p>
        </p:txBody>
      </p:sp>
      <p:pic>
        <p:nvPicPr>
          <p:cNvPr id="2" name="Picture 1"/>
          <p:cNvPicPr>
            <a:picLocks noChangeAspect="1"/>
          </p:cNvPicPr>
          <p:nvPr/>
        </p:nvPicPr>
        <p:blipFill rotWithShape="1">
          <a:blip r:embed="rId3"/>
          <a:srcRect l="13414" t="9682" b="13736"/>
          <a:stretch/>
        </p:blipFill>
        <p:spPr>
          <a:xfrm>
            <a:off x="5351271" y="2371060"/>
            <a:ext cx="2343148" cy="17408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205" y="2375894"/>
            <a:ext cx="2623073" cy="1737360"/>
          </a:xfrm>
          <a:prstGeom prst="rect">
            <a:avLst/>
          </a:prstGeom>
          <a:ln w="22225">
            <a:solidFill>
              <a:schemeClr val="tx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910" y="2375830"/>
            <a:ext cx="2606812" cy="1737360"/>
          </a:xfrm>
          <a:prstGeom prst="rect">
            <a:avLst/>
          </a:prstGeom>
          <a:ln w="22225">
            <a:solidFill>
              <a:schemeClr val="tx1"/>
            </a:solid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14173"/>
          <a:stretch/>
        </p:blipFill>
        <p:spPr>
          <a:xfrm>
            <a:off x="5499903" y="2378287"/>
            <a:ext cx="2408622" cy="1737360"/>
          </a:xfrm>
          <a:prstGeom prst="rect">
            <a:avLst/>
          </a:prstGeom>
          <a:ln w="22225">
            <a:solidFill>
              <a:schemeClr val="tx1"/>
            </a:solidFill>
          </a:ln>
        </p:spPr>
      </p:pic>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60230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Prevalence of ADHD among PLWH</a:t>
            </a:r>
            <a:endParaRPr lang="en-US" dirty="0"/>
          </a:p>
        </p:txBody>
      </p:sp>
      <p:sp>
        <p:nvSpPr>
          <p:cNvPr id="3" name="Content Placeholder 2"/>
          <p:cNvSpPr>
            <a:spLocks noGrp="1"/>
          </p:cNvSpPr>
          <p:nvPr>
            <p:ph idx="1"/>
          </p:nvPr>
        </p:nvSpPr>
        <p:spPr>
          <a:xfrm>
            <a:off x="1067448" y="2246039"/>
            <a:ext cx="10233800" cy="4351338"/>
          </a:xfrm>
        </p:spPr>
        <p:txBody>
          <a:bodyPr>
            <a:normAutofit/>
          </a:bodyPr>
          <a:lstStyle/>
          <a:p>
            <a:r>
              <a:rPr lang="en-US" dirty="0" smtClean="0"/>
              <a:t>ADHD: 2.5%</a:t>
            </a:r>
            <a:endParaRPr lang="en-US" dirty="0"/>
          </a:p>
          <a:p>
            <a:endParaRPr lang="en-US" dirty="0" smtClean="0"/>
          </a:p>
          <a:p>
            <a:endParaRPr lang="en-US" dirty="0" smtClean="0"/>
          </a:p>
          <a:p>
            <a:r>
              <a:rPr lang="en-US" dirty="0"/>
              <a:t>Predictors of </a:t>
            </a:r>
            <a:r>
              <a:rPr lang="en-US" dirty="0" smtClean="0"/>
              <a:t>ADHD include reduce behavioral inhibition, negative emotionality, elevated novelty seeking, low birth weight, early adverse experiences, alcohol/infection exposure in utero, first-degree biological relative with ADHD, metabolic abnormalities, sleep disorders, nutritional deficiencies, family interaction</a:t>
            </a:r>
            <a:endParaRPr lang="en-US" dirty="0"/>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8091127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838203"/>
            <a:ext cx="9875520" cy="957791"/>
          </a:xfrm>
        </p:spPr>
        <p:txBody>
          <a:bodyPr/>
          <a:lstStyle/>
          <a:p>
            <a:r>
              <a:rPr lang="en-US" dirty="0" smtClean="0"/>
              <a:t>ADHD Medicines</a:t>
            </a:r>
            <a:endParaRPr lang="en-US" dirty="0"/>
          </a:p>
        </p:txBody>
      </p:sp>
      <p:sp>
        <p:nvSpPr>
          <p:cNvPr id="3" name="Content Placeholder 2"/>
          <p:cNvSpPr>
            <a:spLocks noGrp="1"/>
          </p:cNvSpPr>
          <p:nvPr>
            <p:ph idx="1"/>
          </p:nvPr>
        </p:nvSpPr>
        <p:spPr>
          <a:xfrm>
            <a:off x="279991" y="1773821"/>
            <a:ext cx="9875520" cy="4526492"/>
          </a:xfrm>
        </p:spPr>
        <p:txBody>
          <a:bodyPr/>
          <a:lstStyle/>
          <a:p>
            <a:pPr lvl="2"/>
            <a:r>
              <a:rPr lang="en-US" sz="2880" b="1" dirty="0" smtClean="0"/>
              <a:t>Stimulants</a:t>
            </a:r>
          </a:p>
          <a:p>
            <a:pPr lvl="3"/>
            <a:r>
              <a:rPr lang="en-US" sz="2680" b="1" dirty="0" smtClean="0"/>
              <a:t>Amphetamine mixed salts (Adderall)</a:t>
            </a:r>
          </a:p>
          <a:p>
            <a:pPr lvl="3"/>
            <a:r>
              <a:rPr lang="en-US" sz="2680" b="1" dirty="0" err="1" smtClean="0"/>
              <a:t>Dextroamphetamine</a:t>
            </a:r>
            <a:r>
              <a:rPr lang="en-US" sz="2680" b="1" dirty="0" smtClean="0"/>
              <a:t> sulfate (Dexedrine)</a:t>
            </a:r>
          </a:p>
          <a:p>
            <a:pPr lvl="3"/>
            <a:r>
              <a:rPr lang="en-US" sz="2680" b="1" dirty="0" err="1" smtClean="0"/>
              <a:t>Dexmethylphenidate</a:t>
            </a:r>
            <a:r>
              <a:rPr lang="en-US" sz="2680" b="1" dirty="0" smtClean="0"/>
              <a:t> hydrochloride (Focalin)</a:t>
            </a:r>
          </a:p>
          <a:p>
            <a:pPr lvl="3"/>
            <a:r>
              <a:rPr lang="en-US" sz="2680" b="1" dirty="0" smtClean="0"/>
              <a:t>Methylphenidate hydrochloride (Ritalin)</a:t>
            </a:r>
            <a:endParaRPr lang="en-US" sz="2680" b="1" dirty="0"/>
          </a:p>
          <a:p>
            <a:pPr lvl="2"/>
            <a:r>
              <a:rPr lang="en-US" sz="2880" b="1" dirty="0" smtClean="0"/>
              <a:t>Non-Stimulant</a:t>
            </a:r>
            <a:r>
              <a:rPr lang="en-US" b="1" dirty="0" smtClean="0"/>
              <a:t> </a:t>
            </a:r>
          </a:p>
          <a:p>
            <a:pPr lvl="3"/>
            <a:r>
              <a:rPr lang="en-US" sz="2880" dirty="0" err="1" smtClean="0"/>
              <a:t>Atomoxetine</a:t>
            </a:r>
            <a:r>
              <a:rPr lang="en-US" sz="2880" dirty="0" smtClean="0"/>
              <a:t> (Strattera) </a:t>
            </a:r>
          </a:p>
          <a:p>
            <a:pPr lvl="3"/>
            <a:r>
              <a:rPr lang="en-US" sz="2880" dirty="0" err="1" smtClean="0"/>
              <a:t>Guanfacine</a:t>
            </a:r>
            <a:r>
              <a:rPr lang="en-US" sz="2880" dirty="0" smtClean="0"/>
              <a:t> (</a:t>
            </a:r>
            <a:r>
              <a:rPr lang="en-US" sz="2880" dirty="0" err="1" smtClean="0"/>
              <a:t>Intuniv</a:t>
            </a:r>
            <a:r>
              <a:rPr lang="en-US" sz="2880" dirty="0" smtClean="0"/>
              <a:t>) </a:t>
            </a:r>
          </a:p>
          <a:p>
            <a:pPr lvl="3"/>
            <a:r>
              <a:rPr lang="en-US" sz="2880" dirty="0" smtClean="0"/>
              <a:t>Clonidine (</a:t>
            </a:r>
            <a:r>
              <a:rPr lang="en-US" sz="2880" dirty="0" err="1" smtClean="0"/>
              <a:t>Kapvay</a:t>
            </a:r>
            <a:r>
              <a:rPr lang="en-US" sz="2880" dirty="0" smtClean="0"/>
              <a:t>)</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8107" y="3840021"/>
            <a:ext cx="3899742" cy="2601368"/>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89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90570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1752600" y="341458"/>
            <a:ext cx="8915400" cy="877743"/>
          </a:xfrm>
        </p:spPr>
        <p:txBody>
          <a:bodyPr/>
          <a:lstStyle/>
          <a:p>
            <a:r>
              <a:rPr lang="en-US" altLang="en-US" dirty="0"/>
              <a:t>Introductions</a:t>
            </a:r>
          </a:p>
        </p:txBody>
      </p:sp>
      <p:sp>
        <p:nvSpPr>
          <p:cNvPr id="10243" name="Rectangle 3"/>
          <p:cNvSpPr>
            <a:spLocks noGrp="1"/>
          </p:cNvSpPr>
          <p:nvPr>
            <p:ph idx="1"/>
          </p:nvPr>
        </p:nvSpPr>
        <p:spPr>
          <a:xfrm>
            <a:off x="2133600" y="1676400"/>
            <a:ext cx="8382000" cy="4495800"/>
          </a:xfrm>
        </p:spPr>
        <p:txBody>
          <a:bodyPr>
            <a:normAutofit/>
          </a:bodyPr>
          <a:lstStyle/>
          <a:p>
            <a:pPr marL="0" indent="0">
              <a:buClr>
                <a:schemeClr val="tx1">
                  <a:lumMod val="75000"/>
                </a:schemeClr>
              </a:buClr>
              <a:buNone/>
            </a:pPr>
            <a:r>
              <a:rPr lang="en-US" altLang="en-US" sz="3200" dirty="0"/>
              <a:t>Briefly tell us:</a:t>
            </a:r>
          </a:p>
          <a:p>
            <a:pPr>
              <a:buClr>
                <a:schemeClr val="tx1">
                  <a:lumMod val="75000"/>
                </a:schemeClr>
              </a:buClr>
            </a:pPr>
            <a:r>
              <a:rPr lang="en-US" altLang="en-US" sz="3200" dirty="0">
                <a:solidFill>
                  <a:schemeClr val="accent5"/>
                </a:solidFill>
              </a:rPr>
              <a:t>What is your name?</a:t>
            </a:r>
          </a:p>
          <a:p>
            <a:pPr>
              <a:buClr>
                <a:schemeClr val="tx1">
                  <a:lumMod val="75000"/>
                </a:schemeClr>
              </a:buClr>
            </a:pPr>
            <a:r>
              <a:rPr lang="en-US" altLang="en-US" sz="3200" dirty="0"/>
              <a:t>Where do you work and </a:t>
            </a:r>
            <a:br>
              <a:rPr lang="en-US" altLang="en-US" sz="3200" dirty="0"/>
            </a:br>
            <a:r>
              <a:rPr lang="en-US" altLang="en-US" sz="3200" dirty="0"/>
              <a:t>what you do there?</a:t>
            </a:r>
          </a:p>
          <a:p>
            <a:pPr>
              <a:buClr>
                <a:schemeClr val="tx1">
                  <a:lumMod val="75000"/>
                </a:schemeClr>
              </a:buClr>
            </a:pPr>
            <a:r>
              <a:rPr lang="en-US" altLang="en-US" sz="3200" dirty="0">
                <a:solidFill>
                  <a:schemeClr val="accent5"/>
                </a:solidFill>
              </a:rPr>
              <a:t>Who is your favorite </a:t>
            </a:r>
            <a:br>
              <a:rPr lang="en-US" altLang="en-US" sz="3200" dirty="0">
                <a:solidFill>
                  <a:schemeClr val="accent5"/>
                </a:solidFill>
              </a:rPr>
            </a:br>
            <a:r>
              <a:rPr lang="en-US" altLang="en-US" sz="3200" dirty="0">
                <a:solidFill>
                  <a:schemeClr val="accent5"/>
                </a:solidFill>
              </a:rPr>
              <a:t>musician or performer?</a:t>
            </a:r>
          </a:p>
          <a:p>
            <a:pPr>
              <a:buClr>
                <a:schemeClr val="tx1">
                  <a:lumMod val="75000"/>
                </a:schemeClr>
              </a:buClr>
            </a:pPr>
            <a:r>
              <a:rPr lang="en-US" altLang="en-US" sz="3200" dirty="0"/>
              <a:t>What is one reason you </a:t>
            </a:r>
            <a:br>
              <a:rPr lang="en-US" altLang="en-US" sz="3200" dirty="0"/>
            </a:br>
            <a:r>
              <a:rPr lang="en-US" altLang="en-US" sz="3200" dirty="0"/>
              <a:t>decided to attend this training session?</a:t>
            </a:r>
          </a:p>
        </p:txBody>
      </p:sp>
      <p:pic>
        <p:nvPicPr>
          <p:cNvPr id="5" name="Picture 4" descr="C:\Users\hpadwa\AppData\Local\Microsoft\Windows\Temporary Internet Files\Content.IE5\C30RNMST\hello-my-name-is[1].jpg"/>
          <p:cNvPicPr>
            <a:picLocks noChangeAspect="1" noChangeArrowheads="1"/>
          </p:cNvPicPr>
          <p:nvPr/>
        </p:nvPicPr>
        <p:blipFill>
          <a:blip r:embed="rId4" cstate="print">
            <a:duotone>
              <a:schemeClr val="bg2">
                <a:shade val="45000"/>
                <a:satMod val="135000"/>
              </a:schemeClr>
              <a:prstClr val="white"/>
            </a:duotone>
            <a:extLst/>
          </a:blip>
          <a:srcRect/>
          <a:stretch>
            <a:fillRect/>
          </a:stretch>
        </p:blipFill>
        <p:spPr bwMode="auto">
          <a:xfrm>
            <a:off x="7436427" y="970865"/>
            <a:ext cx="3759200" cy="2819400"/>
          </a:xfrm>
          <a:prstGeom prst="rect">
            <a:avLst/>
          </a:prstGeom>
          <a:noFill/>
          <a:effectLst>
            <a:softEdge rad="63500"/>
          </a:effectLst>
        </p:spPr>
      </p:pic>
      <p:sp>
        <p:nvSpPr>
          <p:cNvPr id="6" name="Slide Number Placeholder 2"/>
          <p:cNvSpPr>
            <a:spLocks noGrp="1"/>
          </p:cNvSpPr>
          <p:nvPr>
            <p:ph type="sldNum" sz="quarter" idx="12"/>
          </p:nvPr>
        </p:nvSpPr>
        <p:spPr>
          <a:xfrm>
            <a:off x="8534400" y="6361330"/>
            <a:ext cx="2057400" cy="365125"/>
          </a:xfrm>
        </p:spPr>
        <p:txBody>
          <a:bodyPr/>
          <a:lstStyle/>
          <a:p>
            <a:r>
              <a:rPr lang="en-US" altLang="en-US" dirty="0"/>
              <a:t>9</a:t>
            </a:r>
          </a:p>
        </p:txBody>
      </p:sp>
    </p:spTree>
    <p:custDataLst>
      <p:tags r:id="rId1"/>
    </p:custDataLst>
    <p:extLst>
      <p:ext uri="{BB962C8B-B14F-4D97-AF65-F5344CB8AC3E}">
        <p14:creationId xmlns:p14="http://schemas.microsoft.com/office/powerpoint/2010/main" val="37113491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ADHD Stimulants</a:t>
            </a:r>
            <a:endParaRPr lang="en-US" dirty="0"/>
          </a:p>
        </p:txBody>
      </p:sp>
      <p:sp>
        <p:nvSpPr>
          <p:cNvPr id="3" name="Content Placeholder 2"/>
          <p:cNvSpPr>
            <a:spLocks noGrp="1"/>
          </p:cNvSpPr>
          <p:nvPr>
            <p:ph idx="1"/>
          </p:nvPr>
        </p:nvSpPr>
        <p:spPr>
          <a:xfrm>
            <a:off x="1120000" y="1501254"/>
            <a:ext cx="10233800" cy="4940489"/>
          </a:xfrm>
        </p:spPr>
        <p:txBody>
          <a:bodyPr>
            <a:normAutofit/>
          </a:bodyPr>
          <a:lstStyle/>
          <a:p>
            <a:r>
              <a:rPr lang="en-US" b="1" dirty="0" smtClean="0"/>
              <a:t>Indications: </a:t>
            </a:r>
          </a:p>
          <a:p>
            <a:pPr lvl="1"/>
            <a:r>
              <a:rPr lang="en-US" b="1" dirty="0" smtClean="0"/>
              <a:t>ADHD treatment (amphetamine, methylphenidate)</a:t>
            </a:r>
          </a:p>
          <a:p>
            <a:pPr lvl="1"/>
            <a:r>
              <a:rPr lang="en-US" b="1" dirty="0" smtClean="0"/>
              <a:t>Narcolepsy (amphetamine)</a:t>
            </a:r>
          </a:p>
          <a:p>
            <a:r>
              <a:rPr lang="en-US" dirty="0" smtClean="0"/>
              <a:t>Contraindications: </a:t>
            </a:r>
          </a:p>
          <a:p>
            <a:pPr lvl="1"/>
            <a:r>
              <a:rPr lang="en-US" dirty="0" smtClean="0"/>
              <a:t>Cardiovascular disease</a:t>
            </a:r>
          </a:p>
          <a:p>
            <a:pPr lvl="1"/>
            <a:r>
              <a:rPr lang="en-US" dirty="0" smtClean="0"/>
              <a:t>Hypertension</a:t>
            </a:r>
          </a:p>
          <a:p>
            <a:pPr lvl="1"/>
            <a:r>
              <a:rPr lang="en-US" dirty="0" smtClean="0"/>
              <a:t>Glaucoma</a:t>
            </a:r>
          </a:p>
          <a:p>
            <a:r>
              <a:rPr lang="en-US" dirty="0" smtClean="0"/>
              <a:t>Warnings: Sudden/serious cardiac events(children and adults), sudden death, stroke, exacerbated psychosis, bipolar illness, aggression, suppression of growth (children), seizures, exacerbation of Tourette’s, increased suicidal ideation</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90</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3468597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ADHD Mechanism of Action</a:t>
            </a:r>
            <a:endParaRPr lang="en-US" dirty="0"/>
          </a:p>
        </p:txBody>
      </p:sp>
      <p:sp>
        <p:nvSpPr>
          <p:cNvPr id="3" name="Content Placeholder 2"/>
          <p:cNvSpPr>
            <a:spLocks noGrp="1"/>
          </p:cNvSpPr>
          <p:nvPr>
            <p:ph idx="1"/>
          </p:nvPr>
        </p:nvSpPr>
        <p:spPr/>
        <p:txBody>
          <a:bodyPr/>
          <a:lstStyle/>
          <a:p>
            <a:r>
              <a:rPr lang="en-US" dirty="0" smtClean="0"/>
              <a:t>Amphetamines have a high potential for abuse</a:t>
            </a:r>
          </a:p>
          <a:p>
            <a:r>
              <a:rPr lang="en-US" dirty="0" smtClean="0"/>
              <a:t>The mode of therapeutic action of amphetamines in ADHD treatment is unknown</a:t>
            </a:r>
          </a:p>
          <a:p>
            <a:r>
              <a:rPr lang="en-US" dirty="0" smtClean="0"/>
              <a:t>Believed that amphetamines block the reuptake of norepinephrine and dopamine</a:t>
            </a:r>
          </a:p>
          <a:p>
            <a:r>
              <a:rPr lang="en-US" dirty="0" smtClean="0"/>
              <a:t>Increased levels of dopamine and norepinephrine are thought to have a calming effect on individuals with ADHD </a:t>
            </a:r>
          </a:p>
          <a:p>
            <a:r>
              <a:rPr lang="en-US" dirty="0" smtClean="0"/>
              <a:t>Risk in long-term use of amphetamine (Adderall) has not been thoroughly evaluated</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91</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4392030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US" sz="8000" dirty="0" smtClean="0"/>
              <a:t>Bipolar Disorder</a:t>
            </a:r>
            <a:endParaRPr lang="en-US" sz="8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51" y="2390007"/>
            <a:ext cx="2623073" cy="1737360"/>
          </a:xfrm>
          <a:prstGeom prst="rect">
            <a:avLst/>
          </a:prstGeom>
          <a:ln w="22225">
            <a:solidFill>
              <a:schemeClr val="tx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056" y="2387403"/>
            <a:ext cx="2606812" cy="1737360"/>
          </a:xfrm>
          <a:prstGeom prst="rect">
            <a:avLst/>
          </a:prstGeom>
          <a:ln w="22225">
            <a:solidFill>
              <a:schemeClr val="tx1"/>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6086" y="2387824"/>
            <a:ext cx="2610652" cy="1737360"/>
          </a:xfrm>
          <a:prstGeom prst="rect">
            <a:avLst/>
          </a:prstGeom>
          <a:ln w="22225">
            <a:solidFill>
              <a:schemeClr val="tx1"/>
            </a:solidFill>
          </a:ln>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92</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667670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Prevalence of Bipolar Disorders in the General Population</a:t>
            </a:r>
            <a:endParaRPr lang="en-US" dirty="0"/>
          </a:p>
        </p:txBody>
      </p:sp>
      <p:sp>
        <p:nvSpPr>
          <p:cNvPr id="3" name="Content Placeholder 2"/>
          <p:cNvSpPr>
            <a:spLocks noGrp="1"/>
          </p:cNvSpPr>
          <p:nvPr>
            <p:ph idx="1"/>
          </p:nvPr>
        </p:nvSpPr>
        <p:spPr>
          <a:xfrm>
            <a:off x="1025407" y="2372163"/>
            <a:ext cx="10233800" cy="4351338"/>
          </a:xfrm>
        </p:spPr>
        <p:txBody>
          <a:bodyPr>
            <a:normAutofit/>
          </a:bodyPr>
          <a:lstStyle/>
          <a:p>
            <a:r>
              <a:rPr lang="en-US" dirty="0" smtClean="0"/>
              <a:t>Bipolar I: 0.6%</a:t>
            </a:r>
          </a:p>
          <a:p>
            <a:r>
              <a:rPr lang="en-US" dirty="0" smtClean="0"/>
              <a:t>Bipolar II: 0.8%</a:t>
            </a:r>
            <a:endParaRPr lang="en-US" dirty="0"/>
          </a:p>
          <a:p>
            <a:endParaRPr lang="en-US" dirty="0" smtClean="0"/>
          </a:p>
          <a:p>
            <a:r>
              <a:rPr lang="en-US" dirty="0"/>
              <a:t>Predictors of </a:t>
            </a:r>
            <a:r>
              <a:rPr lang="en-US" dirty="0" smtClean="0"/>
              <a:t>bipolar include higher socioeconomic status, separated/divorced/widowed individuals, family history of bipolar disorder, genetics</a:t>
            </a:r>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93</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8387834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Bipolar Disorder</a:t>
            </a:r>
          </a:p>
        </p:txBody>
      </p:sp>
      <p:sp>
        <p:nvSpPr>
          <p:cNvPr id="3" name="Content Placeholder 2"/>
          <p:cNvSpPr>
            <a:spLocks noGrp="1"/>
          </p:cNvSpPr>
          <p:nvPr>
            <p:ph idx="1"/>
          </p:nvPr>
        </p:nvSpPr>
        <p:spPr/>
        <p:txBody>
          <a:bodyPr>
            <a:normAutofit fontScale="92500"/>
          </a:bodyPr>
          <a:lstStyle/>
          <a:p>
            <a:r>
              <a:rPr lang="en-US" dirty="0"/>
              <a:t>BD is highly heritable, with estimates of over 80% from twin </a:t>
            </a:r>
            <a:r>
              <a:rPr lang="en-US" dirty="0" smtClean="0"/>
              <a:t>studies</a:t>
            </a:r>
          </a:p>
          <a:p>
            <a:r>
              <a:rPr lang="en-US" dirty="0" smtClean="0"/>
              <a:t>Understanding </a:t>
            </a:r>
            <a:r>
              <a:rPr lang="en-US" dirty="0"/>
              <a:t>of its genetic basis, </a:t>
            </a:r>
            <a:r>
              <a:rPr lang="en-US" dirty="0" smtClean="0"/>
              <a:t>development, </a:t>
            </a:r>
            <a:r>
              <a:rPr lang="en-US" dirty="0"/>
              <a:t>and </a:t>
            </a:r>
            <a:r>
              <a:rPr lang="en-US" dirty="0" smtClean="0"/>
              <a:t>disease process </a:t>
            </a:r>
            <a:r>
              <a:rPr lang="en-US" dirty="0"/>
              <a:t>have remained </a:t>
            </a:r>
            <a:r>
              <a:rPr lang="en-US" dirty="0" smtClean="0"/>
              <a:t>elusive</a:t>
            </a:r>
          </a:p>
          <a:p>
            <a:r>
              <a:rPr lang="en-US" dirty="0" smtClean="0"/>
              <a:t>Emotional processing region (amygdala) is </a:t>
            </a:r>
            <a:r>
              <a:rPr lang="en-US" dirty="0"/>
              <a:t>smaller in children with Bipolar </a:t>
            </a:r>
            <a:r>
              <a:rPr lang="en-US" dirty="0" smtClean="0"/>
              <a:t>Disorder</a:t>
            </a:r>
          </a:p>
          <a:p>
            <a:pPr lvl="1"/>
            <a:r>
              <a:rPr lang="en-US" sz="2800" dirty="0" smtClean="0"/>
              <a:t>unclear </a:t>
            </a:r>
            <a:r>
              <a:rPr lang="en-US" sz="2800" dirty="0"/>
              <a:t>whether this is an abnormality that appears early in development, or only after the onset of early symptoms of mania and/or </a:t>
            </a:r>
            <a:r>
              <a:rPr lang="en-US" sz="2800" dirty="0" smtClean="0"/>
              <a:t>depression</a:t>
            </a:r>
          </a:p>
          <a:p>
            <a:r>
              <a:rPr lang="en-US" dirty="0" smtClean="0"/>
              <a:t>Executive functioning (frontal cortex)</a:t>
            </a:r>
            <a:endParaRPr lang="en-US" dirty="0"/>
          </a:p>
          <a:p>
            <a:pPr lvl="1"/>
            <a:r>
              <a:rPr lang="en-US" sz="2800" dirty="0"/>
              <a:t>Shrinks in size when bipolar disorder is allowed to progress</a:t>
            </a:r>
          </a:p>
          <a:p>
            <a:pPr marL="914400" lvl="2" indent="0">
              <a:buNone/>
            </a:pPr>
            <a:endParaRPr lang="en-US" sz="2400" dirty="0"/>
          </a:p>
          <a:p>
            <a:endParaRPr lang="en-US"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94</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6850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Mood stabilizers</a:t>
            </a:r>
            <a:endParaRPr lang="en-US" dirty="0"/>
          </a:p>
        </p:txBody>
      </p:sp>
      <p:sp>
        <p:nvSpPr>
          <p:cNvPr id="3" name="Content Placeholder 2"/>
          <p:cNvSpPr>
            <a:spLocks noGrp="1"/>
          </p:cNvSpPr>
          <p:nvPr>
            <p:ph idx="1"/>
          </p:nvPr>
        </p:nvSpPr>
        <p:spPr/>
        <p:txBody>
          <a:bodyPr>
            <a:normAutofit lnSpcReduction="10000"/>
          </a:bodyPr>
          <a:lstStyle/>
          <a:p>
            <a:r>
              <a:rPr lang="en-US" dirty="0" smtClean="0"/>
              <a:t>Lithium </a:t>
            </a:r>
          </a:p>
          <a:p>
            <a:r>
              <a:rPr lang="en-US" dirty="0" err="1" smtClean="0"/>
              <a:t>Valproic</a:t>
            </a:r>
            <a:r>
              <a:rPr lang="en-US" dirty="0" smtClean="0"/>
              <a:t> acid (Depakote) </a:t>
            </a:r>
          </a:p>
          <a:p>
            <a:r>
              <a:rPr lang="en-US" dirty="0" smtClean="0"/>
              <a:t>Carbamazepine (</a:t>
            </a:r>
            <a:r>
              <a:rPr lang="en-US" dirty="0" err="1" smtClean="0"/>
              <a:t>Tegretol</a:t>
            </a:r>
            <a:r>
              <a:rPr lang="en-US" dirty="0" smtClean="0"/>
              <a:t>)</a:t>
            </a:r>
          </a:p>
          <a:p>
            <a:r>
              <a:rPr lang="en-US" dirty="0" smtClean="0"/>
              <a:t>Lamotrigine (</a:t>
            </a:r>
            <a:r>
              <a:rPr lang="en-US" dirty="0" err="1" smtClean="0"/>
              <a:t>Lamictal</a:t>
            </a:r>
            <a:r>
              <a:rPr lang="en-US" dirty="0" smtClean="0"/>
              <a:t>)</a:t>
            </a:r>
          </a:p>
          <a:p>
            <a:r>
              <a:rPr lang="en-US" dirty="0" smtClean="0"/>
              <a:t>Atypical neuroleptics</a:t>
            </a:r>
          </a:p>
          <a:p>
            <a:pPr lvl="1"/>
            <a:r>
              <a:rPr lang="en-US" sz="2760" dirty="0"/>
              <a:t>Olanzapine (Zyprexa)</a:t>
            </a:r>
          </a:p>
          <a:p>
            <a:pPr lvl="1"/>
            <a:r>
              <a:rPr lang="en-US" sz="2760" dirty="0"/>
              <a:t>Aripiprazole (</a:t>
            </a:r>
            <a:r>
              <a:rPr lang="en-US" sz="2760" dirty="0" err="1"/>
              <a:t>Abilify</a:t>
            </a:r>
            <a:r>
              <a:rPr lang="en-US" sz="2760" dirty="0"/>
              <a:t>)</a:t>
            </a:r>
            <a:endParaRPr lang="en-US" dirty="0"/>
          </a:p>
          <a:p>
            <a:pPr lvl="1"/>
            <a:r>
              <a:rPr lang="en-US" sz="2760" dirty="0"/>
              <a:t>Risperidone (Risperdal)</a:t>
            </a:r>
          </a:p>
          <a:p>
            <a:pPr lvl="1"/>
            <a:r>
              <a:rPr lang="en-US" sz="2760" dirty="0"/>
              <a:t>Ziprasidone (Geodon)</a:t>
            </a:r>
          </a:p>
          <a:p>
            <a:pPr lvl="1"/>
            <a:r>
              <a:rPr lang="en-US" sz="2760" dirty="0" smtClean="0"/>
              <a:t>Quetiapine </a:t>
            </a:r>
            <a:r>
              <a:rPr lang="en-US" sz="2760" dirty="0"/>
              <a:t>(Seroquel)</a:t>
            </a:r>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248" y="2105608"/>
            <a:ext cx="5172456" cy="3410712"/>
          </a:xfrm>
          <a:prstGeom prst="rect">
            <a:avLst/>
          </a:prstGeom>
        </p:spPr>
      </p:pic>
      <p:sp>
        <p:nvSpPr>
          <p:cNvPr id="6"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95</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857147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Lithium: Mechanism of Action</a:t>
            </a:r>
            <a:endParaRPr lang="en-US" dirty="0"/>
          </a:p>
        </p:txBody>
      </p:sp>
      <p:sp>
        <p:nvSpPr>
          <p:cNvPr id="3" name="Content Placeholder 2"/>
          <p:cNvSpPr>
            <a:spLocks noGrp="1"/>
          </p:cNvSpPr>
          <p:nvPr>
            <p:ph idx="1"/>
          </p:nvPr>
        </p:nvSpPr>
        <p:spPr/>
        <p:txBody>
          <a:bodyPr/>
          <a:lstStyle/>
          <a:p>
            <a:r>
              <a:rPr lang="en-US" sz="2640" dirty="0"/>
              <a:t>Appears to preserve or increase the volume of brain structures involved in emotional regulation (prefrontal cortex, hippocampus and amygdala), possibly reflecting </a:t>
            </a:r>
            <a:r>
              <a:rPr lang="en-US" sz="2640" dirty="0" smtClean="0"/>
              <a:t>neuroprotective </a:t>
            </a:r>
            <a:r>
              <a:rPr lang="en-US" sz="2640" dirty="0"/>
              <a:t>effects</a:t>
            </a:r>
          </a:p>
          <a:p>
            <a:r>
              <a:rPr lang="en-US" sz="2640" dirty="0"/>
              <a:t>At a neuronal level, lithium </a:t>
            </a:r>
            <a:r>
              <a:rPr lang="en-US" sz="2640" dirty="0">
                <a:solidFill>
                  <a:schemeClr val="accent5"/>
                </a:solidFill>
              </a:rPr>
              <a:t>reduces excitatory </a:t>
            </a:r>
            <a:r>
              <a:rPr lang="en-US" sz="2640" dirty="0"/>
              <a:t>(dopamine and glutamate) but </a:t>
            </a:r>
            <a:r>
              <a:rPr lang="en-US" sz="2640" dirty="0">
                <a:solidFill>
                  <a:schemeClr val="accent5"/>
                </a:solidFill>
              </a:rPr>
              <a:t>increases inhibitory </a:t>
            </a:r>
            <a:r>
              <a:rPr lang="en-US" sz="2640" dirty="0"/>
              <a:t>(GABA) neurotransmission;</a:t>
            </a:r>
          </a:p>
          <a:p>
            <a:r>
              <a:rPr lang="en-US" sz="2640" dirty="0"/>
              <a:t>Reduces the oxidative stress that occurs with multiple episodes of mania and depression</a:t>
            </a:r>
          </a:p>
          <a:p>
            <a:r>
              <a:rPr lang="en-US" sz="2640" dirty="0"/>
              <a:t>Increases protective proteins such </a:t>
            </a:r>
            <a:r>
              <a:rPr lang="en-US" sz="2640" dirty="0" smtClean="0"/>
              <a:t>as brain-derived neurotrophic factor (BDNF)</a:t>
            </a:r>
            <a:endParaRPr lang="en-US" sz="2640" dirty="0"/>
          </a:p>
          <a:p>
            <a:r>
              <a:rPr lang="en-US" sz="2640" dirty="0"/>
              <a:t>Reduces cell </a:t>
            </a:r>
            <a:r>
              <a:rPr lang="en-US" sz="2640" dirty="0" smtClean="0"/>
              <a:t>death(apoptotic processes)</a:t>
            </a:r>
            <a:endParaRPr lang="en-US" sz="2640" dirty="0"/>
          </a:p>
        </p:txBody>
      </p:sp>
      <p:sp>
        <p:nvSpPr>
          <p:cNvPr id="4"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96</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929290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Bipolar Disorder: Alternative Therapies</a:t>
            </a:r>
            <a:endParaRPr lang="en-US" dirty="0"/>
          </a:p>
        </p:txBody>
      </p:sp>
      <p:sp>
        <p:nvSpPr>
          <p:cNvPr id="3" name="Content Placeholder 2"/>
          <p:cNvSpPr>
            <a:spLocks noGrp="1"/>
          </p:cNvSpPr>
          <p:nvPr>
            <p:ph idx="1"/>
          </p:nvPr>
        </p:nvSpPr>
        <p:spPr/>
        <p:txBody>
          <a:bodyPr>
            <a:normAutofit/>
          </a:bodyPr>
          <a:lstStyle/>
          <a:p>
            <a:r>
              <a:rPr lang="en-US" dirty="0"/>
              <a:t>Limited research conducted on herbal or natural supplements and how they may affect bipolar disorder</a:t>
            </a:r>
          </a:p>
          <a:p>
            <a:r>
              <a:rPr lang="en-US" dirty="0"/>
              <a:t>Studying omega-3 fatty acids (most commonly found in fish oil) to measure their usefulness for long-term treatment of bipolar </a:t>
            </a:r>
            <a:r>
              <a:rPr lang="en-US" dirty="0" smtClean="0"/>
              <a:t>disorder</a:t>
            </a:r>
          </a:p>
          <a:p>
            <a:r>
              <a:rPr lang="en-US" dirty="0" smtClean="0"/>
              <a:t>Study </a:t>
            </a:r>
            <a:r>
              <a:rPr lang="en-US" dirty="0"/>
              <a:t>results have been mixed</a:t>
            </a:r>
          </a:p>
        </p:txBody>
      </p:sp>
      <p:sp>
        <p:nvSpPr>
          <p:cNvPr id="4" name="TextBox 3"/>
          <p:cNvSpPr txBox="1"/>
          <p:nvPr/>
        </p:nvSpPr>
        <p:spPr>
          <a:xfrm>
            <a:off x="148281" y="6536724"/>
            <a:ext cx="4720281" cy="369332"/>
          </a:xfrm>
          <a:prstGeom prst="rect">
            <a:avLst/>
          </a:prstGeom>
          <a:noFill/>
        </p:spPr>
        <p:txBody>
          <a:bodyPr wrap="square" rtlCol="0">
            <a:spAutoFit/>
          </a:bodyPr>
          <a:lstStyle/>
          <a:p>
            <a:r>
              <a:rPr lang="en-US" dirty="0" smtClean="0"/>
              <a:t>SOURCE: NIH, 2016</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5671" y="3905260"/>
            <a:ext cx="3678299" cy="2455106"/>
          </a:xfrm>
          <a:prstGeom prst="rect">
            <a:avLst/>
          </a:prstGeom>
        </p:spPr>
      </p:pic>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97</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9557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62154" y="2681527"/>
            <a:ext cx="9144000" cy="1641490"/>
          </a:xfrm>
        </p:spPr>
        <p:txBody>
          <a:bodyPr>
            <a:noAutofit/>
          </a:bodyPr>
          <a:lstStyle/>
          <a:p>
            <a:r>
              <a:rPr lang="en-US" sz="8000" dirty="0" smtClean="0"/>
              <a:t>Integrated Treatment </a:t>
            </a:r>
            <a:br>
              <a:rPr lang="en-US" sz="8000" dirty="0" smtClean="0"/>
            </a:br>
            <a:r>
              <a:rPr lang="en-US" sz="8000" dirty="0" smtClean="0"/>
              <a:t>Recommendations</a:t>
            </a:r>
            <a:endParaRPr lang="en-US" sz="8000" dirty="0"/>
          </a:p>
        </p:txBody>
      </p:sp>
      <p:sp>
        <p:nvSpPr>
          <p:cNvPr id="3"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98</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5084887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smtClean="0"/>
              <a:t>Recognizing HIV and Psychiatric Illness</a:t>
            </a:r>
            <a:endParaRPr lang="en-US" sz="6000" dirty="0"/>
          </a:p>
        </p:txBody>
      </p:sp>
      <p:grpSp>
        <p:nvGrpSpPr>
          <p:cNvPr id="5" name="Group 4"/>
          <p:cNvGrpSpPr/>
          <p:nvPr/>
        </p:nvGrpSpPr>
        <p:grpSpPr>
          <a:xfrm>
            <a:off x="224204" y="2350817"/>
            <a:ext cx="7878038" cy="1741885"/>
            <a:chOff x="224204" y="2350817"/>
            <a:chExt cx="7878038" cy="174188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204" y="2351897"/>
              <a:ext cx="2623073" cy="1737360"/>
            </a:xfrm>
            <a:prstGeom prst="rect">
              <a:avLst/>
            </a:prstGeom>
            <a:ln w="22225">
              <a:solidFill>
                <a:schemeClr val="tx1"/>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909" y="2350817"/>
              <a:ext cx="2606812" cy="1737360"/>
            </a:xfrm>
            <a:prstGeom prst="rect">
              <a:avLst/>
            </a:prstGeom>
            <a:ln w="22225">
              <a:solidFill>
                <a:schemeClr val="tx1"/>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430" y="2355342"/>
              <a:ext cx="2606812" cy="1737360"/>
            </a:xfrm>
            <a:prstGeom prst="rect">
              <a:avLst/>
            </a:prstGeom>
            <a:ln w="22225">
              <a:solidFill>
                <a:schemeClr val="tx1"/>
              </a:solidFill>
            </a:ln>
          </p:spPr>
        </p:pic>
      </p:grpSp>
      <p:sp>
        <p:nvSpPr>
          <p:cNvPr id="7" name="Slide Number Placeholder 5"/>
          <p:cNvSpPr>
            <a:spLocks noGrp="1"/>
          </p:cNvSpPr>
          <p:nvPr>
            <p:ph type="sldNum" sz="quarter" idx="4294967295"/>
          </p:nvPr>
        </p:nvSpPr>
        <p:spPr>
          <a:xfrm>
            <a:off x="9067800" y="6356351"/>
            <a:ext cx="990600"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t>99</a:t>
            </a:r>
            <a:endParaRPr kumimoji="0" lang="en-US" sz="12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1515692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SLIDEID" val="92C18B785B27432F9D5508EF210C543A"/>
  <p:tag name="SLIDETYPE" val="Q"/>
  <p:tag name="DEMOGRAPHIC" val="False"/>
  <p:tag name="SPEEDSCORING" val="False"/>
  <p:tag name="CORRECTPOINTVALUE" val="1"/>
  <p:tag name="INCORRECTPOINTVALUE" val="0"/>
  <p:tag name="VALUEFORMAT" val="0%"/>
  <p:tag name="DELIMITERS" val="3.1"/>
  <p:tag name="QUESTIONALIAS" val="Post-Test Question"/>
  <p:tag name="ANSWERSALIAS" val="True|smicln|False"/>
  <p:tag name="SLIDEORDER" val="3"/>
  <p:tag name="SLIDEGUID" val="4CB7FFA88CB441B79D091C2222A1B74B"/>
  <p:tag name="VALUES" val="Correct|smicln|Incorrect"/>
  <p:tag name="RESPONSESGATHERED" val="False"/>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SLIDEGUID" val="EFDFDD8697B14F13BF4DB5A66478B4AB"/>
  <p:tag name="SLIDEID" val="EFDFDD8697B14F13BF4DB5A66478B4AB"/>
  <p:tag name="SLIDEORDER" val="1"/>
  <p:tag name="SLIDETYPE" val="Q"/>
  <p:tag name="DEMOGRAPHIC" val="False"/>
  <p:tag name="SPEEDSCORING" val="False"/>
  <p:tag name="CORRECTPOINTVALUE" val="1"/>
  <p:tag name="INCORRECTPOINTVALUE" val="0"/>
  <p:tag name="QUESTIONALIAS" val="Pre-Test Question"/>
  <p:tag name="VALUEFORMAT" val="0%"/>
  <p:tag name="ANSWERSALIAS" val="Causing a release of excess dopamine|smicln|Blocking dopamine transporters|smicln|Activating dopamine receptors|smicln|Selectively inhibiting serotonin re-uptake"/>
  <p:tag name="TOTALRESPONSES" val="30"/>
  <p:tag name="RESPONSECOUNT" val="30"/>
  <p:tag name="SLICED" val="False"/>
  <p:tag name="RESPONSES" val="4;1;2;1;1;1;4;4;4;1;1;4;2;4;2;1;1;2;2;4;1;3;3;4;2;3;3;2;4;3;"/>
  <p:tag name="CHARTSTRINGSTD" val="9 7 5 9"/>
  <p:tag name="CHARTSTRINGREV" val="9 5 7 9"/>
  <p:tag name="CHARTSTRINGSTDPER" val="0.3 0.233333333333333 0.166666666666667 0.3"/>
  <p:tag name="CHARTSTRINGREVPER" val="0.3 0.166666666666667 0.233333333333333 0.3"/>
  <p:tag name="VALUES" val="No Value|smicln|No Value|smicln|No Value|smicln|No Value"/>
  <p:tag name="RESPONSESGATHERED" val="False"/>
</p:tagLst>
</file>

<file path=ppt/tags/tag18.xml><?xml version="1.0" encoding="utf-8"?>
<p:tagLst xmlns:a="http://schemas.openxmlformats.org/drawingml/2006/main" xmlns:r="http://schemas.openxmlformats.org/officeDocument/2006/relationships" xmlns:p="http://schemas.openxmlformats.org/presentationml/2006/main">
  <p:tag name="ANSWERBULLETS" val="3"/>
  <p:tag name="TEXTLENGTH" val="140"/>
  <p:tag name="FONTSIZE" val="32"/>
  <p:tag name="BULLETTYPE" val="ppBulletAlphaUCPeriod"/>
  <p:tag name="ANSWERTEXT" val="Causing a release of excess dopamine&#10;Blocking dopamine transporters&#10;Activating dopamine receptors&#10;Selectively inhibiting serotonin re-uptake"/>
  <p:tag name="OLDNUMANSWERS" val="4"/>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SLIDEGUID" val="EBFB765BBEE149CBB572B9727B493DEB"/>
  <p:tag name="SLIDEID" val="EBFB765BBEE149CBB572B9727B493DEB"/>
  <p:tag name="SLIDEORDER" val="1"/>
  <p:tag name="SLIDETYPE" val="Q"/>
  <p:tag name="DEMOGRAPHIC" val="False"/>
  <p:tag name="SPEEDSCORING" val="False"/>
  <p:tag name="CORRECTPOINTVALUE" val="1"/>
  <p:tag name="INCORRECTPOINTVALUE" val="0"/>
  <p:tag name="QUESTIONALIAS" val="Pre-Test Question"/>
  <p:tag name="VALUEFORMAT" val="0%"/>
  <p:tag name="ANSWERSALIAS" val="True|smicln|False"/>
  <p:tag name="VALUES" val="No Value|smicln|No Value"/>
  <p:tag name="RESPONSESGATHERED"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SLIDEGUID" val="C5BE93C465294AB888B342D0E542104C"/>
  <p:tag name="SLIDEID" val="C5BE93C465294AB888B342D0E542104C"/>
  <p:tag name="SLIDEORDER" val="1"/>
  <p:tag name="SLIDETYPE" val="Q"/>
  <p:tag name="DEMOGRAPHIC" val="False"/>
  <p:tag name="SPEEDSCORING" val="False"/>
  <p:tag name="CORRECTPOINTVALUE" val="1"/>
  <p:tag name="INCORRECTPOINTVALUE" val="0"/>
  <p:tag name="QUESTIONALIAS" val="Pre-Test Question"/>
  <p:tag name="VALUEFORMAT" val="0%"/>
  <p:tag name="ANSWERSALIAS" val="Vivid dreams|smicln|Fatigue|smicln|Dysphoric mood|smicln|Increased appetite|smicln|All of the above"/>
  <p:tag name="VALUES" val="No Value|smicln|No Value|smicln|No Value|smicln|No Value|smicln|No Value"/>
  <p:tag name="RESPONSESGATHERED" val="False"/>
</p:tagLst>
</file>

<file path=ppt/tags/tag22.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lphaUCPeriod"/>
  <p:tag name="ANSWERTEXT" val="Vivid dreams&#10;Fatigue&#10;Dysphoric mood&#10;Increased appetite&#10;All of the above"/>
  <p:tag name="OLDNUMANSWERS" val="5"/>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SLIDEID" val="92C18B785B27432F9D5508EF210C543A"/>
  <p:tag name="SLIDETYPE" val="Q"/>
  <p:tag name="DEMOGRAPHIC" val="False"/>
  <p:tag name="SPEEDSCORING" val="False"/>
  <p:tag name="CORRECTPOINTVALUE" val="1"/>
  <p:tag name="INCORRECTPOINTVALUE" val="0"/>
  <p:tag name="VALUEFORMAT" val="0%"/>
  <p:tag name="DELIMITERS" val="3.1"/>
  <p:tag name="QUESTIONALIAS" val="Post-Test Question"/>
  <p:tag name="ANSWERSALIAS" val="True|smicln|False"/>
  <p:tag name="SLIDEORDER" val="3"/>
  <p:tag name="SLIDEGUID" val="4CB7FFA88CB441B79D091C2222A1B74B"/>
  <p:tag name="VALUES" val="Correct|smicln|Incorrect"/>
  <p:tag name="RESPONSESGATHERED" val="False"/>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SLIDEGUID" val="EFDFDD8697B14F13BF4DB5A66478B4AB"/>
  <p:tag name="SLIDEID" val="EFDFDD8697B14F13BF4DB5A66478B4AB"/>
  <p:tag name="SLIDEORDER" val="1"/>
  <p:tag name="SLIDETYPE" val="Q"/>
  <p:tag name="DEMOGRAPHIC" val="False"/>
  <p:tag name="SPEEDSCORING" val="False"/>
  <p:tag name="CORRECTPOINTVALUE" val="1"/>
  <p:tag name="INCORRECTPOINTVALUE" val="0"/>
  <p:tag name="QUESTIONALIAS" val="Pre-Test Question"/>
  <p:tag name="VALUEFORMAT" val="0%"/>
  <p:tag name="ANSWERSALIAS" val="Causing a release of excess dopamine|smicln|Blocking dopamine transporters|smicln|Activating dopamine receptors|smicln|Selectively inhibiting serotonin re-uptake"/>
  <p:tag name="TOTALRESPONSES" val="30"/>
  <p:tag name="RESPONSECOUNT" val="30"/>
  <p:tag name="SLICED" val="False"/>
  <p:tag name="RESPONSES" val="4;1;2;1;1;1;4;4;4;1;1;4;2;4;2;1;1;2;2;4;1;3;3;4;2;3;3;2;4;3;"/>
  <p:tag name="CHARTSTRINGSTD" val="9 7 5 9"/>
  <p:tag name="CHARTSTRINGREV" val="9 5 7 9"/>
  <p:tag name="CHARTSTRINGSTDPER" val="0.3 0.233333333333333 0.166666666666667 0.3"/>
  <p:tag name="CHARTSTRINGREVPER" val="0.3 0.166666666666667 0.233333333333333 0.3"/>
  <p:tag name="VALUES" val="No Value|smicln|No Value|smicln|No Value|smicln|No Value"/>
  <p:tag name="RESPONSESGATHERED" val="False"/>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TEXTLENGTH" val="140"/>
  <p:tag name="FONTSIZE" val="32"/>
  <p:tag name="BULLETTYPE" val="ppBulletAlphaUCPeriod"/>
  <p:tag name="ANSWERTEXT" val="Causing a release of excess dopamine&#10;Blocking dopamine transporters&#10;Activating dopamine receptors&#10;Selectively inhibiting serotonin re-uptake"/>
  <p:tag name="OLDNUMANSWERS" val="4"/>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SLIDEGUID" val="EBFB765BBEE149CBB572B9727B493DEB"/>
  <p:tag name="SLIDEID" val="EBFB765BBEE149CBB572B9727B493DEB"/>
  <p:tag name="SLIDEORDER" val="1"/>
  <p:tag name="SLIDETYPE" val="Q"/>
  <p:tag name="DEMOGRAPHIC" val="False"/>
  <p:tag name="SPEEDSCORING" val="False"/>
  <p:tag name="CORRECTPOINTVALUE" val="1"/>
  <p:tag name="INCORRECTPOINTVALUE" val="0"/>
  <p:tag name="QUESTIONALIAS" val="Pre-Test Question"/>
  <p:tag name="VALUEFORMAT" val="0%"/>
  <p:tag name="ANSWERSALIAS" val="True|smicln|False"/>
  <p:tag name="VALUES" val="No Value|smicln|No Value"/>
  <p:tag name="RESPONSESGATHERED" val="False"/>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SLIDEGUID" val="C5BE93C465294AB888B342D0E542104C"/>
  <p:tag name="SLIDEID" val="C5BE93C465294AB888B342D0E542104C"/>
  <p:tag name="SLIDEORDER" val="1"/>
  <p:tag name="SLIDETYPE" val="Q"/>
  <p:tag name="DEMOGRAPHIC" val="False"/>
  <p:tag name="SPEEDSCORING" val="False"/>
  <p:tag name="CORRECTPOINTVALUE" val="1"/>
  <p:tag name="INCORRECTPOINTVALUE" val="0"/>
  <p:tag name="QUESTIONALIAS" val="Pre-Test Question"/>
  <p:tag name="VALUEFORMAT" val="0%"/>
  <p:tag name="ANSWERSALIAS" val="Vivid dreams|smicln|Fatigue|smicln|Dysphoric mood|smicln|Increased appetite|smicln|All of the above"/>
  <p:tag name="VALUES" val="No Value|smicln|No Value|smicln|No Value|smicln|No Value|smicln|No Value"/>
  <p:tag name="RESPONSESGATHERED" val="False"/>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lphaUCPeriod"/>
  <p:tag name="ANSWERTEXT" val="Vivid dreams&#10;Fatigue&#10;Dysphoric mood&#10;Increased appetite&#10;All of the above"/>
  <p:tag name="OLDNUMANSWERS" val="5"/>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8008</TotalTime>
  <Words>25509</Words>
  <Application>Microsoft Office PowerPoint</Application>
  <PresentationFormat>Widescreen</PresentationFormat>
  <Paragraphs>2218</Paragraphs>
  <Slides>160</Slides>
  <Notes>160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160</vt:i4>
      </vt:variant>
    </vt:vector>
  </HeadingPairs>
  <TitlesOfParts>
    <vt:vector size="170" baseType="lpstr">
      <vt:lpstr>Arial</vt:lpstr>
      <vt:lpstr>Calibri</vt:lpstr>
      <vt:lpstr>Corbel</vt:lpstr>
      <vt:lpstr>Microsoft Sans Serif</vt:lpstr>
      <vt:lpstr>Monotype Sorts</vt:lpstr>
      <vt:lpstr>华文楷体</vt:lpstr>
      <vt:lpstr>Times New Roman</vt:lpstr>
      <vt:lpstr>Wingdings</vt:lpstr>
      <vt:lpstr>Wingdings 2</vt:lpstr>
      <vt:lpstr>Depth</vt:lpstr>
      <vt:lpstr>Never Mix, Never Worry:  What Clinicians Need to Know about  HIV and Psychotropics</vt:lpstr>
      <vt:lpstr>Training Collaborators and Special Acknowledgements</vt:lpstr>
      <vt:lpstr>Test Your Knowledge</vt:lpstr>
      <vt:lpstr>Pre-Test Question</vt:lpstr>
      <vt:lpstr>Pre-Test Question</vt:lpstr>
      <vt:lpstr>Pre-Test Question</vt:lpstr>
      <vt:lpstr>Pre-Test Question</vt:lpstr>
      <vt:lpstr>PowerPoint Presentation</vt:lpstr>
      <vt:lpstr>Introductions</vt:lpstr>
      <vt:lpstr>Educational Objectives  At the end of this training session, participants will be able to:</vt:lpstr>
      <vt:lpstr>What we’ll cover</vt:lpstr>
      <vt:lpstr>The Link of Psychotropics  in Integrated Treatment</vt:lpstr>
      <vt:lpstr>What are psychotropic medicines?</vt:lpstr>
      <vt:lpstr>PowerPoint Presentation</vt:lpstr>
      <vt:lpstr>Common Classes of Psychiatric Medications </vt:lpstr>
      <vt:lpstr>Determining Range of Use</vt:lpstr>
      <vt:lpstr>Psychotropics: Range of Use</vt:lpstr>
      <vt:lpstr>PowerPoint Presentation</vt:lpstr>
      <vt:lpstr>What Medications are Being Used?</vt:lpstr>
      <vt:lpstr>Top Five Reasons for Outpatient Visits, US</vt:lpstr>
      <vt:lpstr>Top Four of Any Service Received, US</vt:lpstr>
      <vt:lpstr>Top Four Reasons for Prescribed Medications, US</vt:lpstr>
      <vt:lpstr>Health Disparities</vt:lpstr>
      <vt:lpstr>The Challenge of Illicit Use</vt:lpstr>
      <vt:lpstr>PowerPoint Presentation</vt:lpstr>
      <vt:lpstr>Substance Use Disorders</vt:lpstr>
      <vt:lpstr>National Prevalence of Substance Use and Mental Health Disorders</vt:lpstr>
      <vt:lpstr>SUD Prevalence Among PLWH by Age (%) (Hartzler et al., 2016) </vt:lpstr>
      <vt:lpstr>SUD Prevalence Among PLWH by Substance (%) (Hartzler et al., 2016)</vt:lpstr>
      <vt:lpstr>Substance Use and HIV: HAND</vt:lpstr>
      <vt:lpstr>Psychotropic Factors and HIV</vt:lpstr>
      <vt:lpstr>HIV and MNS</vt:lpstr>
      <vt:lpstr>Worldwide Prevalence</vt:lpstr>
      <vt:lpstr>PowerPoint Presentation</vt:lpstr>
      <vt:lpstr>HIV Risk Factors for SMI Populations Worldwide</vt:lpstr>
      <vt:lpstr>Treatment for PLWHA with Co-Occurring SUD and SMI</vt:lpstr>
      <vt:lpstr>Neurotransmitters</vt:lpstr>
      <vt:lpstr>PowerPoint Presentation</vt:lpstr>
      <vt:lpstr>Serotonin</vt:lpstr>
      <vt:lpstr>Dopamine</vt:lpstr>
      <vt:lpstr>Epinephrine, Norepinephrine</vt:lpstr>
      <vt:lpstr>Acetylcholine</vt:lpstr>
      <vt:lpstr>A Review of Medications By Disorder</vt:lpstr>
      <vt:lpstr>Black Box Warnings</vt:lpstr>
      <vt:lpstr>Depression</vt:lpstr>
      <vt:lpstr>Prevalence of Depressive Disorders among PLWH</vt:lpstr>
      <vt:lpstr> Neurotransmitters and Depression </vt:lpstr>
      <vt:lpstr>Altered Neuroplasticity in Depression</vt:lpstr>
      <vt:lpstr>Antidepressants</vt:lpstr>
      <vt:lpstr>Antidepressants Cont’d</vt:lpstr>
      <vt:lpstr>Antidepressants: Complex Medicines</vt:lpstr>
      <vt:lpstr>All antidepressants (except MAO inhibitors) block monoamine transporter proteins</vt:lpstr>
      <vt:lpstr>Antidepressant Use </vt:lpstr>
      <vt:lpstr>Selective Serotonin Reuptake Inhibitors (SSRIs)</vt:lpstr>
      <vt:lpstr>SSRIs Overview</vt:lpstr>
      <vt:lpstr>Serotonin Norepinephrine Reuptake Inhibitors (SNRIs)</vt:lpstr>
      <vt:lpstr>Serotonin Antagonist/Reuptake Inhibitors (SARIs)</vt:lpstr>
      <vt:lpstr>Tricyclic Antidepressants (TCA) </vt:lpstr>
      <vt:lpstr>MAO Inhibitors (MAOI) </vt:lpstr>
      <vt:lpstr>Treatment-Resistant Depression</vt:lpstr>
      <vt:lpstr>Anxiety </vt:lpstr>
      <vt:lpstr>Prevalence of Anxiety Disorders among PLWH</vt:lpstr>
      <vt:lpstr>Medications to Treat Anxiety: Antidepressants</vt:lpstr>
      <vt:lpstr>Benzodiazepines</vt:lpstr>
      <vt:lpstr>Medications to Treat Anxiety: Benzodiazepines</vt:lpstr>
      <vt:lpstr>Benzodiazepines</vt:lpstr>
      <vt:lpstr>Sedative-Hypnotics</vt:lpstr>
      <vt:lpstr>   Sedative-Hypnotics Cont’d</vt:lpstr>
      <vt:lpstr>Sedative-Hypnotic Effects</vt:lpstr>
      <vt:lpstr>Other Sedative-Hypnotic Risks</vt:lpstr>
      <vt:lpstr>PTSD</vt:lpstr>
      <vt:lpstr>Prevalence of PTSD in the  General Population</vt:lpstr>
      <vt:lpstr>Selective Serotonin Reuptake Inhibitors (SSRIs)</vt:lpstr>
      <vt:lpstr>Other antidepressants for PTSD</vt:lpstr>
      <vt:lpstr>Mood stabilizers for PTSD </vt:lpstr>
      <vt:lpstr>  Atypical antipsychotics for PTSD </vt:lpstr>
      <vt:lpstr>Other medications for PTSD</vt:lpstr>
      <vt:lpstr>Benzodiazepines and PTSD</vt:lpstr>
      <vt:lpstr>Psychosis</vt:lpstr>
      <vt:lpstr>Prevalence of Schizophrenia Spectrum Disorders in the General Population</vt:lpstr>
      <vt:lpstr>Psychosis</vt:lpstr>
      <vt:lpstr>The Dopamine Hypothesis</vt:lpstr>
      <vt:lpstr>Antipsychotic Agents</vt:lpstr>
      <vt:lpstr>Antipsychotics/Neuroleptics</vt:lpstr>
      <vt:lpstr>Antipsychotics/Neuroleptics</vt:lpstr>
      <vt:lpstr>Antipsychotics and HIV</vt:lpstr>
      <vt:lpstr>ADHD</vt:lpstr>
      <vt:lpstr>Prevalence of ADHD among PLWH</vt:lpstr>
      <vt:lpstr>ADHD Medicines</vt:lpstr>
      <vt:lpstr>ADHD Stimulants</vt:lpstr>
      <vt:lpstr>ADHD Mechanism of Action</vt:lpstr>
      <vt:lpstr>Bipolar Disorder</vt:lpstr>
      <vt:lpstr>Prevalence of Bipolar Disorders in the General Population</vt:lpstr>
      <vt:lpstr>Bipolar Disorder</vt:lpstr>
      <vt:lpstr>Mood stabilizers</vt:lpstr>
      <vt:lpstr>Lithium: Mechanism of Action</vt:lpstr>
      <vt:lpstr>Bipolar Disorder: Alternative Therapies</vt:lpstr>
      <vt:lpstr>Integrated Treatment  Recommendations</vt:lpstr>
      <vt:lpstr>Recognizing HIV and Psychiatric Illness</vt:lpstr>
      <vt:lpstr>Differential Diagnosis</vt:lpstr>
      <vt:lpstr>Depression</vt:lpstr>
      <vt:lpstr>Prevalence of Depression</vt:lpstr>
      <vt:lpstr>Differential Dx for Depression</vt:lpstr>
      <vt:lpstr>Other Differential Dx for Depression</vt:lpstr>
      <vt:lpstr>Other Differential Dx for Depression</vt:lpstr>
      <vt:lpstr>Challenge of Treating Depression  in HIV-seropositive Individuals </vt:lpstr>
      <vt:lpstr>Depression and Substance Misuse</vt:lpstr>
      <vt:lpstr>Disparities in Depression Treatment </vt:lpstr>
      <vt:lpstr>Anxiety Disorders</vt:lpstr>
      <vt:lpstr>Diagnosing Anxiety Disorders</vt:lpstr>
      <vt:lpstr>Differential Diagnosis:  Substance-Induced vs. Primary Mental Disorders?</vt:lpstr>
      <vt:lpstr>Bipolar Disorder and PLWH</vt:lpstr>
      <vt:lpstr>HIV-Associated Mania</vt:lpstr>
      <vt:lpstr>Diagnosis of HIV-Associated Mania</vt:lpstr>
      <vt:lpstr>Differential Dx for HIV Mania</vt:lpstr>
      <vt:lpstr>Drug-Drug Interactions </vt:lpstr>
      <vt:lpstr>Medication Side Effects (SEs)</vt:lpstr>
      <vt:lpstr>Liver Processing: Cytochrome P450 (CYP) Enzymes</vt:lpstr>
      <vt:lpstr>Drug-Drug Interactions </vt:lpstr>
      <vt:lpstr>Drug-Drug Interactions </vt:lpstr>
      <vt:lpstr>Drug-Drug Interactions </vt:lpstr>
      <vt:lpstr>Drug-Drug Interactions </vt:lpstr>
      <vt:lpstr>Drug-Drug Interactions </vt:lpstr>
      <vt:lpstr>HIV &amp; Illicit Drug Interactions</vt:lpstr>
      <vt:lpstr>Substance Abuse Disorder</vt:lpstr>
      <vt:lpstr>Drug-Drug Interactions</vt:lpstr>
      <vt:lpstr>Drug-Drug Interactions Illicit Drugs</vt:lpstr>
      <vt:lpstr>Drug-Drug Interactions Illicit Drugs</vt:lpstr>
      <vt:lpstr>Drug-Drug Interactions Illicit Drugs</vt:lpstr>
      <vt:lpstr>Drug-Drug Interactions Alcohol</vt:lpstr>
      <vt:lpstr>Drug-Drug Interactions Illicit Drugs</vt:lpstr>
      <vt:lpstr>James’ Story</vt:lpstr>
      <vt:lpstr>Treatment Approaches</vt:lpstr>
      <vt:lpstr>The Challenge of Integration</vt:lpstr>
      <vt:lpstr>Recommendation 1: Use a Life Course Approach</vt:lpstr>
      <vt:lpstr>Recommendation 2: Use Evidence-Based Interventions</vt:lpstr>
      <vt:lpstr>Recommendation 3: Understanding Environmental Influences</vt:lpstr>
      <vt:lpstr>Recommendation 4: System-Wide Approaches</vt:lpstr>
      <vt:lpstr>PowerPoint Presentation</vt:lpstr>
      <vt:lpstr>Motivational Strategies for  Med Adherence</vt:lpstr>
      <vt:lpstr>Talking with Clients  about their Medication Use</vt:lpstr>
      <vt:lpstr>Talking with Clients about their Medication</vt:lpstr>
      <vt:lpstr>What People Might Say</vt:lpstr>
      <vt:lpstr>Using medication effectively</vt:lpstr>
      <vt:lpstr>Dealing with side effects</vt:lpstr>
      <vt:lpstr>Dealing with side effects</vt:lpstr>
      <vt:lpstr>Dealing with side effects</vt:lpstr>
      <vt:lpstr>Dealing with side effects</vt:lpstr>
      <vt:lpstr>Developing a medication schedule</vt:lpstr>
      <vt:lpstr>Enhancing medication compliance </vt:lpstr>
      <vt:lpstr>Continuity is important</vt:lpstr>
      <vt:lpstr>Challenges to Continuity</vt:lpstr>
      <vt:lpstr>Tips for Clinicians</vt:lpstr>
      <vt:lpstr>Tips for Clinicians/Final Thoughts</vt:lpstr>
      <vt:lpstr>Post-Test Question</vt:lpstr>
      <vt:lpstr>Post-Test Question</vt:lpstr>
      <vt:lpstr>Post-Test Question</vt:lpstr>
      <vt:lpstr>Post-Test Question</vt:lpstr>
      <vt:lpstr>PowerPoint Presentation</vt:lpstr>
      <vt:lpstr>Thank you for your time!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Kurtz</dc:creator>
  <cp:lastModifiedBy>Beth Rutkowski</cp:lastModifiedBy>
  <cp:revision>364</cp:revision>
  <cp:lastPrinted>2017-06-26T16:56:49Z</cp:lastPrinted>
  <dcterms:created xsi:type="dcterms:W3CDTF">2017-03-24T20:14:18Z</dcterms:created>
  <dcterms:modified xsi:type="dcterms:W3CDTF">2017-09-11T15:26:05Z</dcterms:modified>
</cp:coreProperties>
</file>