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charts/chart6.xml" ContentType="application/vnd.openxmlformats-officedocument.drawingml.chart+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5.xml" ContentType="application/vnd.openxmlformats-officedocument.presentationml.notesSlide+xml"/>
  <Override PartName="/ppt/charts/chart9.xml" ContentType="application/vnd.openxmlformats-officedocument.drawingml.chart+xml"/>
  <Override PartName="/ppt/notesSlides/notesSlide86.xml" ContentType="application/vnd.openxmlformats-officedocument.presentationml.notesSlide+xml"/>
  <Override PartName="/ppt/charts/chart10.xml" ContentType="application/vnd.openxmlformats-officedocument.drawingml.chart+xml"/>
  <Override PartName="/ppt/notesSlides/notesSlide87.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notesSlides/notesSlide88.xml" ContentType="application/vnd.openxmlformats-officedocument.presentationml.notesSlide+xml"/>
  <Override PartName="/ppt/charts/chart12.xml" ContentType="application/vnd.openxmlformats-officedocument.drawingml.chart+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13.xml" ContentType="application/vnd.openxmlformats-officedocument.drawingml.chart+xml"/>
  <Override PartName="/ppt/drawings/drawing2.xml" ContentType="application/vnd.openxmlformats-officedocument.drawingml.chartshapes+xml"/>
  <Override PartName="/ppt/notesSlides/notesSlide91.xml" ContentType="application/vnd.openxmlformats-officedocument.presentationml.notesSlide+xml"/>
  <Override PartName="/ppt/charts/chart14.xml" ContentType="application/vnd.openxmlformats-officedocument.drawingml.chart+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5.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5" r:id="rId1"/>
  </p:sldMasterIdLst>
  <p:notesMasterIdLst>
    <p:notesMasterId r:id="rId114"/>
  </p:notesMasterIdLst>
  <p:handoutMasterIdLst>
    <p:handoutMasterId r:id="rId115"/>
  </p:handoutMasterIdLst>
  <p:sldIdLst>
    <p:sldId id="269" r:id="rId2"/>
    <p:sldId id="270" r:id="rId3"/>
    <p:sldId id="275" r:id="rId4"/>
    <p:sldId id="703" r:id="rId5"/>
    <p:sldId id="521" r:id="rId6"/>
    <p:sldId id="522" r:id="rId7"/>
    <p:sldId id="523" r:id="rId8"/>
    <p:sldId id="524" r:id="rId9"/>
    <p:sldId id="525" r:id="rId10"/>
    <p:sldId id="526" r:id="rId11"/>
    <p:sldId id="571" r:id="rId12"/>
    <p:sldId id="572" r:id="rId13"/>
    <p:sldId id="573" r:id="rId14"/>
    <p:sldId id="627" r:id="rId15"/>
    <p:sldId id="628" r:id="rId16"/>
    <p:sldId id="699" r:id="rId17"/>
    <p:sldId id="465" r:id="rId18"/>
    <p:sldId id="551" r:id="rId19"/>
    <p:sldId id="615" r:id="rId20"/>
    <p:sldId id="616" r:id="rId21"/>
    <p:sldId id="705" r:id="rId22"/>
    <p:sldId id="706" r:id="rId23"/>
    <p:sldId id="408" r:id="rId24"/>
    <p:sldId id="697" r:id="rId25"/>
    <p:sldId id="701" r:id="rId26"/>
    <p:sldId id="634" r:id="rId27"/>
    <p:sldId id="425" r:id="rId28"/>
    <p:sldId id="575" r:id="rId29"/>
    <p:sldId id="677" r:id="rId30"/>
    <p:sldId id="708" r:id="rId31"/>
    <p:sldId id="574" r:id="rId32"/>
    <p:sldId id="579" r:id="rId33"/>
    <p:sldId id="580" r:id="rId34"/>
    <p:sldId id="581" r:id="rId35"/>
    <p:sldId id="700" r:id="rId36"/>
    <p:sldId id="582" r:id="rId37"/>
    <p:sldId id="583" r:id="rId38"/>
    <p:sldId id="592" r:id="rId39"/>
    <p:sldId id="629" r:id="rId40"/>
    <p:sldId id="711" r:id="rId41"/>
    <p:sldId id="710" r:id="rId42"/>
    <p:sldId id="709" r:id="rId43"/>
    <p:sldId id="473" r:id="rId44"/>
    <p:sldId id="446" r:id="rId45"/>
    <p:sldId id="667" r:id="rId46"/>
    <p:sldId id="674" r:id="rId47"/>
    <p:sldId id="687" r:id="rId48"/>
    <p:sldId id="438" r:id="rId49"/>
    <p:sldId id="668" r:id="rId50"/>
    <p:sldId id="678" r:id="rId51"/>
    <p:sldId id="679" r:id="rId52"/>
    <p:sldId id="669" r:id="rId53"/>
    <p:sldId id="684" r:id="rId54"/>
    <p:sldId id="595" r:id="rId55"/>
    <p:sldId id="683" r:id="rId56"/>
    <p:sldId id="596" r:id="rId57"/>
    <p:sldId id="682" r:id="rId58"/>
    <p:sldId id="474" r:id="rId59"/>
    <p:sldId id="594" r:id="rId60"/>
    <p:sldId id="268" r:id="rId61"/>
    <p:sldId id="267" r:id="rId62"/>
    <p:sldId id="399" r:id="rId63"/>
    <p:sldId id="400" r:id="rId64"/>
    <p:sldId id="405" r:id="rId65"/>
    <p:sldId id="670" r:id="rId66"/>
    <p:sldId id="635" r:id="rId67"/>
    <p:sldId id="707" r:id="rId68"/>
    <p:sldId id="632" r:id="rId69"/>
    <p:sldId id="633" r:id="rId70"/>
    <p:sldId id="436" r:id="rId71"/>
    <p:sldId id="437" r:id="rId72"/>
    <p:sldId id="642" r:id="rId73"/>
    <p:sldId id="643" r:id="rId74"/>
    <p:sldId id="688" r:id="rId75"/>
    <p:sldId id="659" r:id="rId76"/>
    <p:sldId id="660" r:id="rId77"/>
    <p:sldId id="661" r:id="rId78"/>
    <p:sldId id="696" r:id="rId79"/>
    <p:sldId id="662" r:id="rId80"/>
    <p:sldId id="663" r:id="rId81"/>
    <p:sldId id="664" r:id="rId82"/>
    <p:sldId id="665" r:id="rId83"/>
    <p:sldId id="466" r:id="rId84"/>
    <p:sldId id="599" r:id="rId85"/>
    <p:sldId id="600" r:id="rId86"/>
    <p:sldId id="601" r:id="rId87"/>
    <p:sldId id="602" r:id="rId88"/>
    <p:sldId id="603" r:id="rId89"/>
    <p:sldId id="604" r:id="rId90"/>
    <p:sldId id="606" r:id="rId91"/>
    <p:sldId id="607" r:id="rId92"/>
    <p:sldId id="608" r:id="rId93"/>
    <p:sldId id="610" r:id="rId94"/>
    <p:sldId id="361" r:id="rId95"/>
    <p:sldId id="692" r:id="rId96"/>
    <p:sldId id="691" r:id="rId97"/>
    <p:sldId id="623" r:id="rId98"/>
    <p:sldId id="652" r:id="rId99"/>
    <p:sldId id="653" r:id="rId100"/>
    <p:sldId id="655" r:id="rId101"/>
    <p:sldId id="654" r:id="rId102"/>
    <p:sldId id="656" r:id="rId103"/>
    <p:sldId id="611" r:id="rId104"/>
    <p:sldId id="517" r:id="rId105"/>
    <p:sldId id="419" r:id="rId106"/>
    <p:sldId id="528" r:id="rId107"/>
    <p:sldId id="648" r:id="rId108"/>
    <p:sldId id="649" r:id="rId109"/>
    <p:sldId id="650" r:id="rId110"/>
    <p:sldId id="651" r:id="rId111"/>
    <p:sldId id="658" r:id="rId112"/>
    <p:sldId id="444" r:id="rId1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Freese" initials="TF" lastIdx="7" clrIdx="0">
    <p:extLst/>
  </p:cmAuthor>
  <p:cmAuthor id="2" name="Gloria Miele" initials="GM" lastIdx="29"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9225FF"/>
    <a:srgbClr val="33CC33"/>
    <a:srgbClr val="FA5240"/>
    <a:srgbClr val="3B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7" autoAdjust="0"/>
    <p:restoredTop sz="73406" autoAdjust="0"/>
  </p:normalViewPr>
  <p:slideViewPr>
    <p:cSldViewPr>
      <p:cViewPr varScale="1">
        <p:scale>
          <a:sx n="84" d="100"/>
          <a:sy n="84" d="100"/>
        </p:scale>
        <p:origin x="2142" y="96"/>
      </p:cViewPr>
      <p:guideLst>
        <p:guide orient="horz" pos="2160"/>
        <p:guide pos="2880"/>
      </p:guideLst>
    </p:cSldViewPr>
  </p:slideViewPr>
  <p:outlineViewPr>
    <p:cViewPr>
      <p:scale>
        <a:sx n="33" d="100"/>
        <a:sy n="33" d="100"/>
      </p:scale>
      <p:origin x="0" y="-16947"/>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Macintosh%20HD:Users:rhakiaalcarez:Documents:Personal:HIV_AIDS%20data%20charts%20052616.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oleObject" Target="Macintosh%20HD:Users:rhakiaalcarez:Documents:Personal:HIV_AIDS%20data%20charts%2005261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c:f>
              <c:strCache>
                <c:ptCount val="1"/>
                <c:pt idx="0">
                  <c:v>Injection drug use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Sheet1!$B$2:$F$2</c:f>
              <c:numCache>
                <c:formatCode>General</c:formatCode>
                <c:ptCount val="5"/>
                <c:pt idx="0">
                  <c:v>2010</c:v>
                </c:pt>
                <c:pt idx="1">
                  <c:v>2011</c:v>
                </c:pt>
                <c:pt idx="2">
                  <c:v>2012</c:v>
                </c:pt>
                <c:pt idx="3">
                  <c:v>2013</c:v>
                </c:pt>
                <c:pt idx="4">
                  <c:v>2014</c:v>
                </c:pt>
              </c:numCache>
            </c:numRef>
          </c:cat>
          <c:val>
            <c:numRef>
              <c:f>Sheet1!$B$3:$F$3</c:f>
              <c:numCache>
                <c:formatCode>General</c:formatCode>
                <c:ptCount val="5"/>
                <c:pt idx="0">
                  <c:v>1479</c:v>
                </c:pt>
                <c:pt idx="1">
                  <c:v>1319</c:v>
                </c:pt>
                <c:pt idx="2">
                  <c:v>1204</c:v>
                </c:pt>
                <c:pt idx="3">
                  <c:v>1105</c:v>
                </c:pt>
                <c:pt idx="4">
                  <c:v>1060</c:v>
                </c:pt>
              </c:numCache>
            </c:numRef>
          </c:val>
          <c:extLst>
            <c:ext xmlns:c16="http://schemas.microsoft.com/office/drawing/2014/chart" uri="{C3380CC4-5D6E-409C-BE32-E72D297353CC}">
              <c16:uniqueId val="{00000000-C028-48B3-B660-2C879382C63F}"/>
            </c:ext>
          </c:extLst>
        </c:ser>
        <c:ser>
          <c:idx val="1"/>
          <c:order val="1"/>
          <c:tx>
            <c:strRef>
              <c:f>Sheet1!$A$4</c:f>
              <c:strCache>
                <c:ptCount val="1"/>
                <c:pt idx="0">
                  <c:v>Heterosexual contact</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Sheet1!$B$2:$F$2</c:f>
              <c:numCache>
                <c:formatCode>General</c:formatCode>
                <c:ptCount val="5"/>
                <c:pt idx="0">
                  <c:v>2010</c:v>
                </c:pt>
                <c:pt idx="1">
                  <c:v>2011</c:v>
                </c:pt>
                <c:pt idx="2">
                  <c:v>2012</c:v>
                </c:pt>
                <c:pt idx="3">
                  <c:v>2013</c:v>
                </c:pt>
                <c:pt idx="4">
                  <c:v>2014</c:v>
                </c:pt>
              </c:numCache>
            </c:numRef>
          </c:cat>
          <c:val>
            <c:numRef>
              <c:f>Sheet1!$B$4:$F$4</c:f>
              <c:numCache>
                <c:formatCode>General</c:formatCode>
                <c:ptCount val="5"/>
                <c:pt idx="0">
                  <c:v>8541</c:v>
                </c:pt>
                <c:pt idx="1">
                  <c:v>8018</c:v>
                </c:pt>
                <c:pt idx="2">
                  <c:v>7626</c:v>
                </c:pt>
                <c:pt idx="3">
                  <c:v>7363</c:v>
                </c:pt>
                <c:pt idx="4">
                  <c:v>7369</c:v>
                </c:pt>
              </c:numCache>
            </c:numRef>
          </c:val>
          <c:extLst>
            <c:ext xmlns:c16="http://schemas.microsoft.com/office/drawing/2014/chart" uri="{C3380CC4-5D6E-409C-BE32-E72D297353CC}">
              <c16:uniqueId val="{00000001-C028-48B3-B660-2C879382C63F}"/>
            </c:ext>
          </c:extLst>
        </c:ser>
        <c:ser>
          <c:idx val="2"/>
          <c:order val="2"/>
          <c:tx>
            <c:strRef>
              <c:f>Sheet1!$A$5</c:f>
              <c:strCache>
                <c:ptCount val="1"/>
                <c:pt idx="0">
                  <c:v>other</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Sheet1!$B$2:$F$2</c:f>
              <c:numCache>
                <c:formatCode>General</c:formatCode>
                <c:ptCount val="5"/>
                <c:pt idx="0">
                  <c:v>2010</c:v>
                </c:pt>
                <c:pt idx="1">
                  <c:v>2011</c:v>
                </c:pt>
                <c:pt idx="2">
                  <c:v>2012</c:v>
                </c:pt>
                <c:pt idx="3">
                  <c:v>2013</c:v>
                </c:pt>
                <c:pt idx="4">
                  <c:v>2014</c:v>
                </c:pt>
              </c:numCache>
            </c:numRef>
          </c:cat>
          <c:val>
            <c:numRef>
              <c:f>Sheet1!$B$5:$F$5</c:f>
              <c:numCache>
                <c:formatCode>General</c:formatCode>
                <c:ptCount val="5"/>
                <c:pt idx="0">
                  <c:v>37</c:v>
                </c:pt>
                <c:pt idx="1">
                  <c:v>49</c:v>
                </c:pt>
                <c:pt idx="2">
                  <c:v>39</c:v>
                </c:pt>
                <c:pt idx="3">
                  <c:v>56</c:v>
                </c:pt>
                <c:pt idx="4">
                  <c:v>42</c:v>
                </c:pt>
              </c:numCache>
            </c:numRef>
          </c:val>
          <c:extLst>
            <c:ext xmlns:c16="http://schemas.microsoft.com/office/drawing/2014/chart" uri="{C3380CC4-5D6E-409C-BE32-E72D297353CC}">
              <c16:uniqueId val="{00000002-C028-48B3-B660-2C879382C63F}"/>
            </c:ext>
          </c:extLst>
        </c:ser>
        <c:dLbls>
          <c:showLegendKey val="0"/>
          <c:showVal val="1"/>
          <c:showCatName val="0"/>
          <c:showSerName val="0"/>
          <c:showPercent val="0"/>
          <c:showBubbleSize val="0"/>
        </c:dLbls>
        <c:gapWidth val="75"/>
        <c:axId val="91875200"/>
        <c:axId val="91876736"/>
      </c:barChart>
      <c:catAx>
        <c:axId val="91875200"/>
        <c:scaling>
          <c:orientation val="minMax"/>
        </c:scaling>
        <c:delete val="0"/>
        <c:axPos val="b"/>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lIns="0" anchor="ctr" anchorCtr="1">
            <a:noAutofit/>
          </a:bodyPr>
          <a:lstStyle/>
          <a:p>
            <a:pPr>
              <a:defRPr sz="1200" b="0" i="0" u="none" strike="noStrike" kern="1200" baseline="0">
                <a:solidFill>
                  <a:schemeClr val="tx1"/>
                </a:solidFill>
                <a:latin typeface="+mn-lt"/>
                <a:ea typeface="+mn-ea"/>
                <a:cs typeface="+mn-cs"/>
              </a:defRPr>
            </a:pPr>
            <a:endParaRPr lang="en-US"/>
          </a:p>
        </c:txPr>
        <c:crossAx val="91876736"/>
        <c:crosses val="autoZero"/>
        <c:auto val="1"/>
        <c:lblAlgn val="ctr"/>
        <c:lblOffset val="100"/>
        <c:noMultiLvlLbl val="0"/>
      </c:catAx>
      <c:valAx>
        <c:axId val="91876736"/>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1875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cap="all" normalizeH="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487117436008712"/>
          <c:y val="4.9446226196565822E-2"/>
          <c:w val="0.70200570685545061"/>
          <c:h val="0.77159757164654963"/>
        </c:manualLayout>
      </c:layout>
      <c:barChart>
        <c:barDir val="bar"/>
        <c:grouping val="clustered"/>
        <c:varyColors val="0"/>
        <c:ser>
          <c:idx val="0"/>
          <c:order val="0"/>
          <c:tx>
            <c:strRef>
              <c:f>Sheet1!$B$1</c:f>
              <c:strCache>
                <c:ptCount val="1"/>
                <c:pt idx="0">
                  <c:v>Men</c:v>
                </c:pt>
              </c:strCache>
            </c:strRef>
          </c:tx>
          <c:spPr>
            <a:gradFill flip="none" rotWithShape="1">
              <a:gsLst>
                <a:gs pos="0">
                  <a:srgbClr val="FFD1D1"/>
                </a:gs>
                <a:gs pos="53000">
                  <a:srgbClr val="D4DEFF"/>
                </a:gs>
                <a:gs pos="83000">
                  <a:srgbClr val="D4DEFF"/>
                </a:gs>
                <a:gs pos="100000">
                  <a:srgbClr val="96AB94"/>
                </a:gs>
              </a:gsLst>
              <a:lin ang="5400000" scaled="0"/>
              <a:tileRect r="-100000" b="-100000"/>
            </a:gradFill>
            <a:ln>
              <a:solidFill>
                <a:srgbClr val="FF0000"/>
              </a:solidFill>
            </a:ln>
          </c:spPr>
          <c:invertIfNegative val="0"/>
          <c:dLbls>
            <c:dLbl>
              <c:idx val="0"/>
              <c:layout>
                <c:manualLayout>
                  <c:x val="-3.0864197530864257E-3"/>
                  <c:y val="-8.41809798268347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6C-4D17-A020-0D69F67D890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Minmize problem</c:v>
                </c:pt>
                <c:pt idx="1">
                  <c:v>Fear</c:v>
                </c:pt>
                <c:pt idx="2">
                  <c:v>Structural barriers</c:v>
                </c:pt>
                <c:pt idx="3">
                  <c:v>Stigma</c:v>
                </c:pt>
                <c:pt idx="4">
                  <c:v>Financial</c:v>
                </c:pt>
              </c:strCache>
            </c:strRef>
          </c:cat>
          <c:val>
            <c:numRef>
              <c:f>Sheet1!$B$2:$B$6</c:f>
              <c:numCache>
                <c:formatCode>General</c:formatCode>
                <c:ptCount val="5"/>
                <c:pt idx="0">
                  <c:v>71</c:v>
                </c:pt>
                <c:pt idx="1">
                  <c:v>15</c:v>
                </c:pt>
                <c:pt idx="2">
                  <c:v>25</c:v>
                </c:pt>
                <c:pt idx="3">
                  <c:v>37</c:v>
                </c:pt>
                <c:pt idx="4">
                  <c:v>23</c:v>
                </c:pt>
              </c:numCache>
            </c:numRef>
          </c:val>
          <c:extLst>
            <c:ext xmlns:c16="http://schemas.microsoft.com/office/drawing/2014/chart" uri="{C3380CC4-5D6E-409C-BE32-E72D297353CC}">
              <c16:uniqueId val="{00000001-FE6C-4D17-A020-0D69F67D890B}"/>
            </c:ext>
          </c:extLst>
        </c:ser>
        <c:ser>
          <c:idx val="1"/>
          <c:order val="1"/>
          <c:tx>
            <c:strRef>
              <c:f>Sheet1!$C$1</c:f>
              <c:strCache>
                <c:ptCount val="1"/>
                <c:pt idx="0">
                  <c:v>Women</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Minmize problem</c:v>
                </c:pt>
                <c:pt idx="1">
                  <c:v>Fear</c:v>
                </c:pt>
                <c:pt idx="2">
                  <c:v>Structural barriers</c:v>
                </c:pt>
                <c:pt idx="3">
                  <c:v>Stigma</c:v>
                </c:pt>
                <c:pt idx="4">
                  <c:v>Financial</c:v>
                </c:pt>
              </c:strCache>
            </c:strRef>
          </c:cat>
          <c:val>
            <c:numRef>
              <c:f>Sheet1!$C$2:$C$6</c:f>
              <c:numCache>
                <c:formatCode>General</c:formatCode>
                <c:ptCount val="5"/>
                <c:pt idx="0">
                  <c:v>61</c:v>
                </c:pt>
                <c:pt idx="1">
                  <c:v>21</c:v>
                </c:pt>
                <c:pt idx="2">
                  <c:v>23</c:v>
                </c:pt>
                <c:pt idx="3">
                  <c:v>41</c:v>
                </c:pt>
                <c:pt idx="4">
                  <c:v>25</c:v>
                </c:pt>
              </c:numCache>
            </c:numRef>
          </c:val>
          <c:extLst>
            <c:ext xmlns:c16="http://schemas.microsoft.com/office/drawing/2014/chart" uri="{C3380CC4-5D6E-409C-BE32-E72D297353CC}">
              <c16:uniqueId val="{00000002-FE6C-4D17-A020-0D69F67D890B}"/>
            </c:ext>
          </c:extLst>
        </c:ser>
        <c:dLbls>
          <c:showLegendKey val="0"/>
          <c:showVal val="1"/>
          <c:showCatName val="0"/>
          <c:showSerName val="0"/>
          <c:showPercent val="0"/>
          <c:showBubbleSize val="0"/>
        </c:dLbls>
        <c:gapWidth val="150"/>
        <c:axId val="81604608"/>
        <c:axId val="81606144"/>
      </c:barChart>
      <c:catAx>
        <c:axId val="81604608"/>
        <c:scaling>
          <c:orientation val="minMax"/>
        </c:scaling>
        <c:delete val="0"/>
        <c:axPos val="l"/>
        <c:numFmt formatCode="General" sourceLinked="0"/>
        <c:majorTickMark val="out"/>
        <c:minorTickMark val="none"/>
        <c:tickLblPos val="nextTo"/>
        <c:crossAx val="81606144"/>
        <c:crosses val="autoZero"/>
        <c:auto val="1"/>
        <c:lblAlgn val="ctr"/>
        <c:lblOffset val="100"/>
        <c:noMultiLvlLbl val="0"/>
      </c:catAx>
      <c:valAx>
        <c:axId val="81606144"/>
        <c:scaling>
          <c:orientation val="minMax"/>
        </c:scaling>
        <c:delete val="0"/>
        <c:axPos val="b"/>
        <c:title>
          <c:tx>
            <c:rich>
              <a:bodyPr/>
              <a:lstStyle/>
              <a:p>
                <a:pPr>
                  <a:defRPr/>
                </a:pPr>
                <a:r>
                  <a:rPr lang="en-US"/>
                  <a:t>Percent</a:t>
                </a:r>
              </a:p>
            </c:rich>
          </c:tx>
          <c:layout>
            <c:manualLayout>
              <c:xMode val="edge"/>
              <c:yMode val="edge"/>
              <c:x val="0.54166630547328376"/>
              <c:y val="0.91279969644547521"/>
            </c:manualLayout>
          </c:layout>
          <c:overlay val="0"/>
        </c:title>
        <c:numFmt formatCode="General" sourceLinked="1"/>
        <c:majorTickMark val="out"/>
        <c:minorTickMark val="none"/>
        <c:tickLblPos val="nextTo"/>
        <c:crossAx val="81604608"/>
        <c:crosses val="autoZero"/>
        <c:crossBetween val="between"/>
      </c:valAx>
    </c:plotArea>
    <c:legend>
      <c:legendPos val="r"/>
      <c:layout>
        <c:manualLayout>
          <c:xMode val="edge"/>
          <c:yMode val="edge"/>
          <c:x val="0.80660882667444911"/>
          <c:y val="8.2587948686280235E-2"/>
          <c:w val="0.12739675889137744"/>
          <c:h val="0.14593595256070424"/>
        </c:manualLayout>
      </c:layout>
      <c:overlay val="0"/>
      <c:spPr>
        <a:ln>
          <a:noFill/>
        </a:ln>
      </c:spPr>
    </c:legend>
    <c:plotVisOnly val="1"/>
    <c:dispBlanksAs val="gap"/>
    <c:showDLblsOverMax val="0"/>
  </c:chart>
  <c:spPr>
    <a:ln>
      <a:solidFill>
        <a:schemeClr val="tx1"/>
      </a:solidFill>
    </a:ln>
  </c:spPr>
  <c:txPr>
    <a:bodyPr/>
    <a:lstStyle/>
    <a:p>
      <a:pPr>
        <a:defRPr sz="1800" baseline="0">
          <a:solidFill>
            <a:schemeClr val="tx1"/>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773269660736851"/>
          <c:y val="6.2026852412679183E-2"/>
          <c:w val="0.63691625352386738"/>
          <c:h val="0.79251665657177472"/>
        </c:manualLayout>
      </c:layout>
      <c:barChart>
        <c:barDir val="bar"/>
        <c:grouping val="clustered"/>
        <c:varyColors val="0"/>
        <c:ser>
          <c:idx val="0"/>
          <c:order val="0"/>
          <c:tx>
            <c:strRef>
              <c:f>Sheet1!$B$1</c:f>
              <c:strCache>
                <c:ptCount val="1"/>
                <c:pt idx="0">
                  <c:v>Men</c:v>
                </c:pt>
              </c:strCache>
            </c:strRef>
          </c:tx>
          <c:spPr>
            <a:solidFill>
              <a:schemeClr val="accent5">
                <a:lumMod val="60000"/>
                <a:lumOff val="40000"/>
              </a:schemeClr>
            </a:solidFill>
          </c:spPr>
          <c:invertIfNegative val="0"/>
          <c:dLbls>
            <c:dLbl>
              <c:idx val="2"/>
              <c:layout>
                <c:manualLayout>
                  <c:x val="1.6975308641975335E-2"/>
                  <c:y val="-5.12820512820512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9D-4651-BE46-8A6C50E80E79}"/>
                </c:ext>
              </c:extLst>
            </c:dLbl>
            <c:spPr>
              <a:noFill/>
              <a:ln>
                <a:noFill/>
              </a:ln>
              <a:effectLst/>
            </c:spPr>
            <c:txPr>
              <a:bodyPr/>
              <a:lstStyle/>
              <a:p>
                <a:pPr>
                  <a:defRPr sz="16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AA/12 step program</c:v>
                </c:pt>
                <c:pt idx="1">
                  <c:v>Psychiatric hospital or community MH program</c:v>
                </c:pt>
                <c:pt idx="2">
                  <c:v>Physician, Psychologist, Social Worker</c:v>
                </c:pt>
                <c:pt idx="3">
                  <c:v>Rehab program</c:v>
                </c:pt>
              </c:strCache>
            </c:strRef>
          </c:cat>
          <c:val>
            <c:numRef>
              <c:f>Sheet1!$B$2:$B$5</c:f>
              <c:numCache>
                <c:formatCode>General</c:formatCode>
                <c:ptCount val="4"/>
                <c:pt idx="0">
                  <c:v>76</c:v>
                </c:pt>
                <c:pt idx="1">
                  <c:v>23</c:v>
                </c:pt>
                <c:pt idx="2">
                  <c:v>34</c:v>
                </c:pt>
                <c:pt idx="3">
                  <c:v>46</c:v>
                </c:pt>
              </c:numCache>
            </c:numRef>
          </c:val>
          <c:extLst>
            <c:ext xmlns:c16="http://schemas.microsoft.com/office/drawing/2014/chart" uri="{C3380CC4-5D6E-409C-BE32-E72D297353CC}">
              <c16:uniqueId val="{00000001-E59D-4651-BE46-8A6C50E80E79}"/>
            </c:ext>
          </c:extLst>
        </c:ser>
        <c:ser>
          <c:idx val="1"/>
          <c:order val="1"/>
          <c:tx>
            <c:strRef>
              <c:f>Sheet1!$C$1</c:f>
              <c:strCache>
                <c:ptCount val="1"/>
                <c:pt idx="0">
                  <c:v>Women</c:v>
                </c:pt>
              </c:strCache>
            </c:strRef>
          </c:tx>
          <c:invertIfNegative val="0"/>
          <c:dLbls>
            <c:spPr>
              <a:noFill/>
              <a:ln>
                <a:noFill/>
              </a:ln>
              <a:effectLst/>
            </c:spPr>
            <c:txPr>
              <a:bodyPr/>
              <a:lstStyle/>
              <a:p>
                <a:pPr>
                  <a:defRPr sz="16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AA/12 step program</c:v>
                </c:pt>
                <c:pt idx="1">
                  <c:v>Psychiatric hospital or community MH program</c:v>
                </c:pt>
                <c:pt idx="2">
                  <c:v>Physician, Psychologist, Social Worker</c:v>
                </c:pt>
                <c:pt idx="3">
                  <c:v>Rehab program</c:v>
                </c:pt>
              </c:strCache>
            </c:strRef>
          </c:cat>
          <c:val>
            <c:numRef>
              <c:f>Sheet1!$C$2:$C$5</c:f>
              <c:numCache>
                <c:formatCode>General</c:formatCode>
                <c:ptCount val="4"/>
                <c:pt idx="0">
                  <c:v>71</c:v>
                </c:pt>
                <c:pt idx="1">
                  <c:v>29</c:v>
                </c:pt>
                <c:pt idx="2">
                  <c:v>44</c:v>
                </c:pt>
                <c:pt idx="3">
                  <c:v>41</c:v>
                </c:pt>
              </c:numCache>
            </c:numRef>
          </c:val>
          <c:extLst>
            <c:ext xmlns:c16="http://schemas.microsoft.com/office/drawing/2014/chart" uri="{C3380CC4-5D6E-409C-BE32-E72D297353CC}">
              <c16:uniqueId val="{00000002-E59D-4651-BE46-8A6C50E80E79}"/>
            </c:ext>
          </c:extLst>
        </c:ser>
        <c:dLbls>
          <c:showLegendKey val="0"/>
          <c:showVal val="1"/>
          <c:showCatName val="0"/>
          <c:showSerName val="0"/>
          <c:showPercent val="0"/>
          <c:showBubbleSize val="0"/>
        </c:dLbls>
        <c:gapWidth val="150"/>
        <c:axId val="81524224"/>
        <c:axId val="81525760"/>
      </c:barChart>
      <c:catAx>
        <c:axId val="81524224"/>
        <c:scaling>
          <c:orientation val="minMax"/>
        </c:scaling>
        <c:delete val="0"/>
        <c:axPos val="l"/>
        <c:numFmt formatCode="General" sourceLinked="0"/>
        <c:majorTickMark val="out"/>
        <c:minorTickMark val="none"/>
        <c:tickLblPos val="nextTo"/>
        <c:txPr>
          <a:bodyPr rot="0" vert="horz"/>
          <a:lstStyle/>
          <a:p>
            <a:pPr>
              <a:defRPr sz="1600">
                <a:solidFill>
                  <a:schemeClr val="tx1"/>
                </a:solidFill>
              </a:defRPr>
            </a:pPr>
            <a:endParaRPr lang="en-US"/>
          </a:p>
        </c:txPr>
        <c:crossAx val="81525760"/>
        <c:crossesAt val="0"/>
        <c:auto val="1"/>
        <c:lblAlgn val="ctr"/>
        <c:lblOffset val="100"/>
        <c:tickLblSkip val="1"/>
        <c:noMultiLvlLbl val="0"/>
      </c:catAx>
      <c:valAx>
        <c:axId val="81525760"/>
        <c:scaling>
          <c:orientation val="minMax"/>
          <c:max val="100"/>
        </c:scaling>
        <c:delete val="0"/>
        <c:axPos val="b"/>
        <c:title>
          <c:tx>
            <c:rich>
              <a:bodyPr/>
              <a:lstStyle/>
              <a:p>
                <a:pPr>
                  <a:defRPr>
                    <a:solidFill>
                      <a:srgbClr val="FFFF66"/>
                    </a:solidFill>
                  </a:defRPr>
                </a:pPr>
                <a:r>
                  <a:rPr lang="en-US" sz="1600" dirty="0">
                    <a:solidFill>
                      <a:srgbClr val="FFFF66"/>
                    </a:solidFill>
                  </a:rPr>
                  <a:t>Percent</a:t>
                </a:r>
              </a:p>
            </c:rich>
          </c:tx>
          <c:layout>
            <c:manualLayout>
              <c:xMode val="edge"/>
              <c:yMode val="edge"/>
              <c:x val="0.5940095508894726"/>
              <c:y val="0.93712860892388683"/>
            </c:manualLayout>
          </c:layout>
          <c:overlay val="0"/>
        </c:title>
        <c:numFmt formatCode="General" sourceLinked="1"/>
        <c:majorTickMark val="out"/>
        <c:minorTickMark val="none"/>
        <c:tickLblPos val="nextTo"/>
        <c:txPr>
          <a:bodyPr/>
          <a:lstStyle/>
          <a:p>
            <a:pPr>
              <a:defRPr sz="1600">
                <a:solidFill>
                  <a:schemeClr val="tx1"/>
                </a:solidFill>
              </a:defRPr>
            </a:pPr>
            <a:endParaRPr lang="en-US"/>
          </a:p>
        </c:txPr>
        <c:crossAx val="81524224"/>
        <c:crossesAt val="1"/>
        <c:crossBetween val="between"/>
      </c:valAx>
    </c:plotArea>
    <c:legend>
      <c:legendPos val="r"/>
      <c:layout>
        <c:manualLayout>
          <c:xMode val="edge"/>
          <c:yMode val="edge"/>
          <c:x val="0.77912097793331614"/>
          <c:y val="0.1991415303856249"/>
          <c:w val="0.13702014678720742"/>
          <c:h val="0.12517383403997567"/>
        </c:manualLayout>
      </c:layout>
      <c:overlay val="0"/>
      <c:txPr>
        <a:bodyPr/>
        <a:lstStyle/>
        <a:p>
          <a:pPr>
            <a:defRPr>
              <a:solidFill>
                <a:schemeClr val="tx1"/>
              </a:solidFill>
            </a:defRPr>
          </a:pPr>
          <a:endParaRPr lang="en-US"/>
        </a:p>
      </c:txPr>
    </c:legend>
    <c:plotVisOnly val="1"/>
    <c:dispBlanksAs val="gap"/>
    <c:showDLblsOverMax val="0"/>
  </c:chart>
  <c:spPr>
    <a:ln>
      <a:solidFill>
        <a:schemeClr val="tx1"/>
      </a:solidFill>
    </a:ln>
  </c:spPr>
  <c:txPr>
    <a:bodyPr/>
    <a:lstStyle/>
    <a:p>
      <a:pPr>
        <a:defRPr sz="1800">
          <a:solidFill>
            <a:schemeClr val="bg1"/>
          </a:solidFill>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699195586662781"/>
          <c:y val="4.6642237028063804E-2"/>
          <c:w val="0.63691625352386771"/>
          <c:h val="0.79251665657177472"/>
        </c:manualLayout>
      </c:layout>
      <c:barChart>
        <c:barDir val="bar"/>
        <c:grouping val="clustered"/>
        <c:varyColors val="0"/>
        <c:ser>
          <c:idx val="0"/>
          <c:order val="0"/>
          <c:tx>
            <c:strRef>
              <c:f>Sheet1!$C$1</c:f>
              <c:strCache>
                <c:ptCount val="1"/>
                <c:pt idx="0">
                  <c:v>Men</c:v>
                </c:pt>
              </c:strCache>
            </c:strRef>
          </c:tx>
          <c:spPr>
            <a:solidFill>
              <a:srgbClr val="FFCDCD"/>
            </a:solidFill>
          </c:spPr>
          <c:invertIfNegative val="0"/>
          <c:dLbls>
            <c:spPr>
              <a:noFill/>
              <a:ln>
                <a:noFill/>
              </a:ln>
              <a:effectLst/>
            </c:spPr>
            <c:txPr>
              <a:bodyPr/>
              <a:lstStyle/>
              <a:p>
                <a:pPr>
                  <a:defRPr sz="16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AA/12 step program</c:v>
                </c:pt>
                <c:pt idx="1">
                  <c:v>Psychiatric hospital or community MH program</c:v>
                </c:pt>
                <c:pt idx="2">
                  <c:v>Physician, Psychologist, Social Worker</c:v>
                </c:pt>
                <c:pt idx="3">
                  <c:v>Rehab program</c:v>
                </c:pt>
              </c:strCache>
            </c:strRef>
          </c:cat>
          <c:val>
            <c:numRef>
              <c:f>Sheet1!$C$2:$C$5</c:f>
              <c:numCache>
                <c:formatCode>General</c:formatCode>
                <c:ptCount val="4"/>
                <c:pt idx="0">
                  <c:v>65</c:v>
                </c:pt>
                <c:pt idx="1">
                  <c:v>33</c:v>
                </c:pt>
                <c:pt idx="2">
                  <c:v>45</c:v>
                </c:pt>
                <c:pt idx="3">
                  <c:v>54</c:v>
                </c:pt>
              </c:numCache>
            </c:numRef>
          </c:val>
          <c:extLst>
            <c:ext xmlns:c16="http://schemas.microsoft.com/office/drawing/2014/chart" uri="{C3380CC4-5D6E-409C-BE32-E72D297353CC}">
              <c16:uniqueId val="{00000000-2AB0-481E-B349-2A48A0E605C0}"/>
            </c:ext>
          </c:extLst>
        </c:ser>
        <c:ser>
          <c:idx val="1"/>
          <c:order val="1"/>
          <c:tx>
            <c:strRef>
              <c:f>Sheet1!$B$1</c:f>
              <c:strCache>
                <c:ptCount val="1"/>
                <c:pt idx="0">
                  <c:v>Women</c:v>
                </c:pt>
              </c:strCache>
            </c:strRef>
          </c:tx>
          <c:spPr>
            <a:solidFill>
              <a:srgbClr val="FF0000"/>
            </a:solidFill>
          </c:spPr>
          <c:invertIfNegative val="0"/>
          <c:dLbls>
            <c:spPr>
              <a:noFill/>
              <a:ln>
                <a:noFill/>
              </a:ln>
              <a:effectLst/>
            </c:spPr>
            <c:txPr>
              <a:bodyPr/>
              <a:lstStyle/>
              <a:p>
                <a:pPr>
                  <a:defRPr sz="160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AA/12 step program</c:v>
                </c:pt>
                <c:pt idx="1">
                  <c:v>Psychiatric hospital or community MH program</c:v>
                </c:pt>
                <c:pt idx="2">
                  <c:v>Physician, Psychologist, Social Worker</c:v>
                </c:pt>
                <c:pt idx="3">
                  <c:v>Rehab program</c:v>
                </c:pt>
              </c:strCache>
            </c:strRef>
          </c:cat>
          <c:val>
            <c:numRef>
              <c:f>Sheet1!$B$2:$B$5</c:f>
              <c:numCache>
                <c:formatCode>General</c:formatCode>
                <c:ptCount val="4"/>
                <c:pt idx="0">
                  <c:v>58</c:v>
                </c:pt>
                <c:pt idx="1">
                  <c:v>32</c:v>
                </c:pt>
                <c:pt idx="2">
                  <c:v>54</c:v>
                </c:pt>
                <c:pt idx="3">
                  <c:v>43</c:v>
                </c:pt>
              </c:numCache>
            </c:numRef>
          </c:val>
          <c:extLst>
            <c:ext xmlns:c16="http://schemas.microsoft.com/office/drawing/2014/chart" uri="{C3380CC4-5D6E-409C-BE32-E72D297353CC}">
              <c16:uniqueId val="{00000001-2AB0-481E-B349-2A48A0E605C0}"/>
            </c:ext>
          </c:extLst>
        </c:ser>
        <c:dLbls>
          <c:showLegendKey val="0"/>
          <c:showVal val="1"/>
          <c:showCatName val="0"/>
          <c:showSerName val="0"/>
          <c:showPercent val="0"/>
          <c:showBubbleSize val="0"/>
        </c:dLbls>
        <c:gapWidth val="150"/>
        <c:axId val="81746560"/>
        <c:axId val="81760640"/>
      </c:barChart>
      <c:catAx>
        <c:axId val="81746560"/>
        <c:scaling>
          <c:orientation val="minMax"/>
        </c:scaling>
        <c:delete val="0"/>
        <c:axPos val="l"/>
        <c:numFmt formatCode="General" sourceLinked="0"/>
        <c:majorTickMark val="out"/>
        <c:minorTickMark val="none"/>
        <c:tickLblPos val="nextTo"/>
        <c:txPr>
          <a:bodyPr rot="0" vert="horz"/>
          <a:lstStyle/>
          <a:p>
            <a:pPr>
              <a:defRPr sz="1600">
                <a:solidFill>
                  <a:schemeClr val="tx1"/>
                </a:solidFill>
              </a:defRPr>
            </a:pPr>
            <a:endParaRPr lang="en-US"/>
          </a:p>
        </c:txPr>
        <c:crossAx val="81760640"/>
        <c:crossesAt val="0"/>
        <c:auto val="1"/>
        <c:lblAlgn val="ctr"/>
        <c:lblOffset val="100"/>
        <c:tickLblSkip val="1"/>
        <c:noMultiLvlLbl val="0"/>
      </c:catAx>
      <c:valAx>
        <c:axId val="81760640"/>
        <c:scaling>
          <c:orientation val="minMax"/>
          <c:max val="100"/>
        </c:scaling>
        <c:delete val="0"/>
        <c:axPos val="b"/>
        <c:title>
          <c:tx>
            <c:rich>
              <a:bodyPr/>
              <a:lstStyle/>
              <a:p>
                <a:pPr>
                  <a:defRPr>
                    <a:solidFill>
                      <a:srgbClr val="FFFF66"/>
                    </a:solidFill>
                  </a:defRPr>
                </a:pPr>
                <a:r>
                  <a:rPr lang="en-US" sz="1600" dirty="0">
                    <a:solidFill>
                      <a:srgbClr val="FFFF66"/>
                    </a:solidFill>
                  </a:rPr>
                  <a:t>Percent</a:t>
                </a:r>
              </a:p>
            </c:rich>
          </c:tx>
          <c:layout>
            <c:manualLayout>
              <c:xMode val="edge"/>
              <c:yMode val="edge"/>
              <c:x val="0.58475029163021286"/>
              <c:y val="0.93712860892388683"/>
            </c:manualLayout>
          </c:layout>
          <c:overlay val="0"/>
        </c:title>
        <c:numFmt formatCode="General" sourceLinked="1"/>
        <c:majorTickMark val="out"/>
        <c:minorTickMark val="none"/>
        <c:tickLblPos val="nextTo"/>
        <c:txPr>
          <a:bodyPr/>
          <a:lstStyle/>
          <a:p>
            <a:pPr>
              <a:defRPr sz="1600">
                <a:solidFill>
                  <a:schemeClr val="tx1"/>
                </a:solidFill>
              </a:defRPr>
            </a:pPr>
            <a:endParaRPr lang="en-US"/>
          </a:p>
        </c:txPr>
        <c:crossAx val="81746560"/>
        <c:crossesAt val="1"/>
        <c:crossBetween val="between"/>
      </c:valAx>
    </c:plotArea>
    <c:legend>
      <c:legendPos val="r"/>
      <c:layout>
        <c:manualLayout>
          <c:xMode val="edge"/>
          <c:yMode val="edge"/>
          <c:x val="0.77912097793331636"/>
          <c:y val="0.1991415303856249"/>
          <c:w val="0.13239051715757752"/>
          <c:h val="0.13286614173228406"/>
        </c:manualLayout>
      </c:layout>
      <c:overlay val="0"/>
      <c:txPr>
        <a:bodyPr/>
        <a:lstStyle/>
        <a:p>
          <a:pPr>
            <a:defRPr>
              <a:solidFill>
                <a:schemeClr val="tx1"/>
              </a:solidFill>
            </a:defRPr>
          </a:pPr>
          <a:endParaRPr lang="en-US"/>
        </a:p>
      </c:txPr>
    </c:legend>
    <c:plotVisOnly val="1"/>
    <c:dispBlanksAs val="gap"/>
    <c:showDLblsOverMax val="0"/>
  </c:chart>
  <c:spPr>
    <a:ln>
      <a:solidFill>
        <a:schemeClr val="tx1"/>
      </a:solidFill>
    </a:ln>
  </c:spPr>
  <c:txPr>
    <a:bodyPr/>
    <a:lstStyle/>
    <a:p>
      <a:pPr>
        <a:defRPr sz="1800">
          <a:solidFill>
            <a:schemeClr val="bg1"/>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62229721284838"/>
          <c:y val="9.0384156525888805E-4"/>
          <c:w val="0.52286282306162957"/>
          <c:h val="1"/>
        </c:manualLayout>
      </c:layout>
      <c:pieChart>
        <c:varyColors val="1"/>
        <c:ser>
          <c:idx val="0"/>
          <c:order val="0"/>
          <c:tx>
            <c:strRef>
              <c:f>Sheet1!$B$1</c:f>
              <c:strCache>
                <c:ptCount val="1"/>
              </c:strCache>
            </c:strRef>
          </c:tx>
          <c:spPr>
            <a:gradFill rotWithShape="0">
              <a:gsLst>
                <a:gs pos="0">
                  <a:srgbClr val="FF0000">
                    <a:gamma/>
                    <a:shade val="46275"/>
                    <a:invGamma/>
                  </a:srgbClr>
                </a:gs>
                <a:gs pos="50000">
                  <a:srgbClr val="FF0000"/>
                </a:gs>
                <a:gs pos="100000">
                  <a:srgbClr val="FF0000">
                    <a:gamma/>
                    <a:shade val="46275"/>
                    <a:invGamma/>
                  </a:srgbClr>
                </a:gs>
              </a:gsLst>
              <a:lin ang="2700000" scaled="1"/>
            </a:gradFill>
            <a:ln w="15169">
              <a:solidFill>
                <a:schemeClr val="tx1"/>
              </a:solidFill>
              <a:prstDash val="solid"/>
            </a:ln>
          </c:spPr>
          <c:explosion val="25"/>
          <c:dPt>
            <c:idx val="0"/>
            <c:bubble3D val="0"/>
            <c:explosion val="16"/>
            <c:spPr>
              <a:gradFill rotWithShape="0">
                <a:gsLst>
                  <a:gs pos="0">
                    <a:srgbClr val="FFFF00">
                      <a:gamma/>
                      <a:shade val="46275"/>
                      <a:invGamma/>
                    </a:srgbClr>
                  </a:gs>
                  <a:gs pos="100000">
                    <a:srgbClr val="FFFF00"/>
                  </a:gs>
                </a:gsLst>
                <a:lin ang="2700000" scaled="1"/>
              </a:gradFill>
              <a:ln w="15169">
                <a:solidFill>
                  <a:schemeClr val="tx1"/>
                </a:solidFill>
                <a:prstDash val="solid"/>
              </a:ln>
            </c:spPr>
            <c:extLst>
              <c:ext xmlns:c16="http://schemas.microsoft.com/office/drawing/2014/chart" uri="{C3380CC4-5D6E-409C-BE32-E72D297353CC}">
                <c16:uniqueId val="{00000001-1F2A-4306-9095-6FF53F663AA4}"/>
              </c:ext>
            </c:extLst>
          </c:dPt>
          <c:dPt>
            <c:idx val="1"/>
            <c:bubble3D val="0"/>
            <c:explosion val="0"/>
            <c:extLst>
              <c:ext xmlns:c16="http://schemas.microsoft.com/office/drawing/2014/chart" uri="{C3380CC4-5D6E-409C-BE32-E72D297353CC}">
                <c16:uniqueId val="{00000002-1F2A-4306-9095-6FF53F663AA4}"/>
              </c:ext>
            </c:extLst>
          </c:dPt>
          <c:dLbls>
            <c:dLbl>
              <c:idx val="0"/>
              <c:layout>
                <c:manualLayout>
                  <c:x val="0.15770047440592563"/>
                  <c:y val="1.3830919281289811E-2"/>
                </c:manualLayout>
              </c:layout>
              <c:tx>
                <c:rich>
                  <a:bodyPr/>
                  <a:lstStyle/>
                  <a:p>
                    <a:pPr>
                      <a:defRPr sz="1672" b="1" i="0" u="none" strike="noStrike" baseline="0">
                        <a:solidFill>
                          <a:srgbClr val="FFFFFF"/>
                        </a:solidFill>
                        <a:latin typeface="Arial"/>
                        <a:ea typeface="Arial"/>
                        <a:cs typeface="Arial"/>
                      </a:defRPr>
                    </a:pPr>
                    <a:r>
                      <a:rPr lang="en-US" dirty="0"/>
                      <a:t>65%</a:t>
                    </a:r>
                  </a:p>
                </c:rich>
              </c:tx>
              <c:spPr>
                <a:noFill/>
                <a:ln w="3033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2A-4306-9095-6FF53F663AA4}"/>
                </c:ext>
              </c:extLst>
            </c:dLbl>
            <c:dLbl>
              <c:idx val="1"/>
              <c:layout>
                <c:manualLayout>
                  <c:x val="-0.14005815036222438"/>
                  <c:y val="-9.1907897876401828E-2"/>
                </c:manualLayout>
              </c:layout>
              <c:tx>
                <c:rich>
                  <a:bodyPr/>
                  <a:lstStyle/>
                  <a:p>
                    <a:pPr>
                      <a:defRPr sz="1672" b="1" i="0" u="none" strike="noStrike" baseline="0">
                        <a:solidFill>
                          <a:srgbClr val="FFFFFF"/>
                        </a:solidFill>
                        <a:latin typeface="Arial"/>
                        <a:ea typeface="Arial"/>
                        <a:cs typeface="Arial"/>
                      </a:defRPr>
                    </a:pPr>
                    <a:r>
                      <a:rPr lang="en-US" dirty="0"/>
                      <a:t>35%</a:t>
                    </a:r>
                  </a:p>
                </c:rich>
              </c:tx>
              <c:spPr>
                <a:noFill/>
                <a:ln w="3033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2A-4306-9095-6FF53F663A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No Special Services Provided</c:v>
                </c:pt>
                <c:pt idx="1">
                  <c:v>Provide Special Services or Programs for Women</c:v>
                </c:pt>
              </c:strCache>
            </c:strRef>
          </c:cat>
          <c:val>
            <c:numRef>
              <c:f>Sheet1!$B$2:$B$3</c:f>
              <c:numCache>
                <c:formatCode>General</c:formatCode>
                <c:ptCount val="2"/>
                <c:pt idx="0">
                  <c:v>65.3</c:v>
                </c:pt>
                <c:pt idx="1">
                  <c:v>34.700000000000003</c:v>
                </c:pt>
              </c:numCache>
            </c:numRef>
          </c:val>
          <c:extLst>
            <c:ext xmlns:c16="http://schemas.microsoft.com/office/drawing/2014/chart" uri="{C3380CC4-5D6E-409C-BE32-E72D297353CC}">
              <c16:uniqueId val="{00000003-1F2A-4306-9095-6FF53F663AA4}"/>
            </c:ext>
          </c:extLst>
        </c:ser>
        <c:dLbls>
          <c:showLegendKey val="0"/>
          <c:showVal val="0"/>
          <c:showCatName val="0"/>
          <c:showSerName val="0"/>
          <c:showPercent val="0"/>
          <c:showBubbleSize val="0"/>
          <c:showLeaderLines val="1"/>
        </c:dLbls>
        <c:firstSliceAng val="170"/>
      </c:pieChart>
      <c:spPr>
        <a:noFill/>
        <a:ln w="30339">
          <a:noFill/>
        </a:ln>
      </c:spPr>
    </c:plotArea>
    <c:plotVisOnly val="1"/>
    <c:dispBlanksAs val="zero"/>
    <c:showDLblsOverMax val="0"/>
  </c:chart>
  <c:spPr>
    <a:noFill/>
    <a:ln>
      <a:noFill/>
    </a:ln>
  </c:spPr>
  <c:txPr>
    <a:bodyPr/>
    <a:lstStyle/>
    <a:p>
      <a:pPr>
        <a:defRPr sz="2150" b="1" i="0" u="none" strike="noStrike" baseline="0">
          <a:solidFill>
            <a:schemeClr val="tx1"/>
          </a:solidFill>
          <a:latin typeface="Times New Roman"/>
          <a:ea typeface="Times New Roman"/>
          <a:cs typeface="Times New Roman"/>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20997375328201E-2"/>
          <c:y val="7.0567985045912524E-2"/>
          <c:w val="0.89038382702162056"/>
          <c:h val="0.76936316695352835"/>
        </c:manualLayout>
      </c:layout>
      <c:barChart>
        <c:barDir val="col"/>
        <c:grouping val="clustered"/>
        <c:varyColors val="0"/>
        <c:ser>
          <c:idx val="0"/>
          <c:order val="0"/>
          <c:tx>
            <c:strRef>
              <c:f>Sheet1!$A$2</c:f>
              <c:strCache>
                <c:ptCount val="1"/>
              </c:strCache>
            </c:strRef>
          </c:tx>
          <c:spPr>
            <a:gradFill rotWithShape="0">
              <a:gsLst>
                <a:gs pos="0">
                  <a:srgbClr val="FF0000"/>
                </a:gs>
                <a:gs pos="100000">
                  <a:srgbClr val="FF0000">
                    <a:gamma/>
                    <a:shade val="46275"/>
                    <a:invGamma/>
                  </a:srgbClr>
                </a:gs>
              </a:gsLst>
              <a:lin ang="5400000" scaled="1"/>
            </a:gradFill>
            <a:ln w="11526">
              <a:solidFill>
                <a:schemeClr val="tx1"/>
              </a:solidFill>
              <a:prstDash val="solid"/>
            </a:ln>
          </c:spPr>
          <c:invertIfNegative val="0"/>
          <c:dLbls>
            <c:dLbl>
              <c:idx val="0"/>
              <c:layout>
                <c:manualLayout>
                  <c:x val="1.7144390476470691E-3"/>
                  <c:y val="4.76249160901560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A8F-4A61-AF34-89E72CD3EAED}"/>
                </c:ext>
              </c:extLst>
            </c:dLbl>
            <c:dLbl>
              <c:idx val="1"/>
              <c:layout>
                <c:manualLayout>
                  <c:x val="-1.8816413647614071E-3"/>
                  <c:y val="7.705837088725943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8F-4A61-AF34-89E72CD3EAED}"/>
                </c:ext>
              </c:extLst>
            </c:dLbl>
            <c:dLbl>
              <c:idx val="2"/>
              <c:layout>
                <c:manualLayout>
                  <c:x val="-2.6633271300634605E-3"/>
                  <c:y val="7.38909061371141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8F-4A61-AF34-89E72CD3EAED}"/>
                </c:ext>
              </c:extLst>
            </c:dLbl>
            <c:dLbl>
              <c:idx val="3"/>
              <c:layout>
                <c:manualLayout>
                  <c:x val="1.2454186243346201E-3"/>
                  <c:y val="1.13993623109144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8F-4A61-AF34-89E72CD3EAED}"/>
                </c:ext>
              </c:extLst>
            </c:dLbl>
            <c:dLbl>
              <c:idx val="4"/>
              <c:layout>
                <c:manualLayout>
                  <c:x val="-3.2887480920139886E-3"/>
                  <c:y val="1.223585532630448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8F-4A61-AF34-89E72CD3EAED}"/>
                </c:ext>
              </c:extLst>
            </c:dLbl>
            <c:dLbl>
              <c:idx val="5"/>
              <c:layout>
                <c:manualLayout>
                  <c:x val="-2.1942612494362237E-3"/>
                  <c:y val="9.100009984263676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8F-4A61-AF34-89E72CD3EAED}"/>
                </c:ext>
              </c:extLst>
            </c:dLbl>
            <c:numFmt formatCode="0.0" sourceLinked="0"/>
            <c:spPr>
              <a:noFill/>
              <a:ln w="23052">
                <a:noFill/>
              </a:ln>
            </c:spPr>
            <c:txPr>
              <a:bodyPr/>
              <a:lstStyle/>
              <a:p>
                <a:pPr>
                  <a:defRPr sz="1271"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Domestic 
Violence</c:v>
                </c:pt>
                <c:pt idx="1">
                  <c:v>Trauma-related 
services</c:v>
                </c:pt>
                <c:pt idx="2">
                  <c:v>Pregnancy/
post-partum Services</c:v>
                </c:pt>
                <c:pt idx="3">
                  <c:v>Child 
Care</c:v>
                </c:pt>
                <c:pt idx="4">
                  <c:v>Child
Live-in</c:v>
                </c:pt>
              </c:strCache>
            </c:strRef>
          </c:cat>
          <c:val>
            <c:numRef>
              <c:f>Sheet1!$B$2:$F$2</c:f>
              <c:numCache>
                <c:formatCode>General</c:formatCode>
                <c:ptCount val="5"/>
                <c:pt idx="0">
                  <c:v>31.6</c:v>
                </c:pt>
                <c:pt idx="1">
                  <c:v>18.899999999999999</c:v>
                </c:pt>
                <c:pt idx="2">
                  <c:v>14.5</c:v>
                </c:pt>
                <c:pt idx="3">
                  <c:v>8.2000000000000011</c:v>
                </c:pt>
                <c:pt idx="4">
                  <c:v>4.8</c:v>
                </c:pt>
              </c:numCache>
            </c:numRef>
          </c:val>
          <c:extLst>
            <c:ext xmlns:c16="http://schemas.microsoft.com/office/drawing/2014/chart" uri="{C3380CC4-5D6E-409C-BE32-E72D297353CC}">
              <c16:uniqueId val="{00000006-3A8F-4A61-AF34-89E72CD3EAED}"/>
            </c:ext>
          </c:extLst>
        </c:ser>
        <c:dLbls>
          <c:showLegendKey val="0"/>
          <c:showVal val="1"/>
          <c:showCatName val="0"/>
          <c:showSerName val="0"/>
          <c:showPercent val="0"/>
          <c:showBubbleSize val="0"/>
        </c:dLbls>
        <c:gapWidth val="150"/>
        <c:axId val="107120512"/>
        <c:axId val="107123456"/>
      </c:barChart>
      <c:catAx>
        <c:axId val="107120512"/>
        <c:scaling>
          <c:orientation val="minMax"/>
        </c:scaling>
        <c:delete val="0"/>
        <c:axPos val="b"/>
        <c:numFmt formatCode="General" sourceLinked="1"/>
        <c:majorTickMark val="out"/>
        <c:minorTickMark val="none"/>
        <c:tickLblPos val="nextTo"/>
        <c:spPr>
          <a:ln w="2882">
            <a:solidFill>
              <a:schemeClr val="tx1"/>
            </a:solidFill>
            <a:prstDash val="solid"/>
          </a:ln>
        </c:spPr>
        <c:txPr>
          <a:bodyPr rot="0" vert="horz"/>
          <a:lstStyle/>
          <a:p>
            <a:pPr>
              <a:defRPr sz="1400" b="1" i="0" u="none" strike="noStrike" baseline="0">
                <a:solidFill>
                  <a:schemeClr val="tx1"/>
                </a:solidFill>
                <a:latin typeface="Arial"/>
                <a:ea typeface="Arial"/>
                <a:cs typeface="Arial"/>
              </a:defRPr>
            </a:pPr>
            <a:endParaRPr lang="en-US"/>
          </a:p>
        </c:txPr>
        <c:crossAx val="107123456"/>
        <c:crosses val="autoZero"/>
        <c:auto val="1"/>
        <c:lblAlgn val="ctr"/>
        <c:lblOffset val="100"/>
        <c:tickMarkSkip val="1"/>
        <c:noMultiLvlLbl val="0"/>
      </c:catAx>
      <c:valAx>
        <c:axId val="107123456"/>
        <c:scaling>
          <c:orientation val="minMax"/>
          <c:max val="50"/>
        </c:scaling>
        <c:delete val="0"/>
        <c:axPos val="l"/>
        <c:title>
          <c:tx>
            <c:rich>
              <a:bodyPr/>
              <a:lstStyle/>
              <a:p>
                <a:pPr>
                  <a:defRPr sz="1634" b="1" i="0" u="none" strike="noStrike" baseline="0">
                    <a:solidFill>
                      <a:schemeClr val="tx1"/>
                    </a:solidFill>
                    <a:latin typeface="Arial"/>
                    <a:ea typeface="Arial"/>
                    <a:cs typeface="Arial"/>
                  </a:defRPr>
                </a:pPr>
                <a:r>
                  <a:rPr lang="en-US"/>
                  <a:t>Percentage</a:t>
                </a:r>
              </a:p>
            </c:rich>
          </c:tx>
          <c:layout>
            <c:manualLayout>
              <c:xMode val="edge"/>
              <c:yMode val="edge"/>
              <c:x val="0"/>
              <c:y val="0.30120481927710985"/>
            </c:manualLayout>
          </c:layout>
          <c:overlay val="0"/>
          <c:spPr>
            <a:noFill/>
            <a:ln w="23052">
              <a:noFill/>
            </a:ln>
          </c:spPr>
        </c:title>
        <c:numFmt formatCode="General" sourceLinked="1"/>
        <c:majorTickMark val="out"/>
        <c:minorTickMark val="none"/>
        <c:tickLblPos val="nextTo"/>
        <c:spPr>
          <a:ln w="2882">
            <a:solidFill>
              <a:schemeClr val="tx1"/>
            </a:solidFill>
            <a:prstDash val="solid"/>
          </a:ln>
        </c:spPr>
        <c:txPr>
          <a:bodyPr rot="0" vert="horz"/>
          <a:lstStyle/>
          <a:p>
            <a:pPr>
              <a:defRPr sz="1634" b="1" i="0" u="none" strike="noStrike" baseline="0">
                <a:solidFill>
                  <a:schemeClr val="tx1"/>
                </a:solidFill>
                <a:latin typeface="Arial"/>
                <a:ea typeface="Arial"/>
                <a:cs typeface="Arial"/>
              </a:defRPr>
            </a:pPr>
            <a:endParaRPr lang="en-US"/>
          </a:p>
        </c:txPr>
        <c:crossAx val="107120512"/>
        <c:crosses val="autoZero"/>
        <c:crossBetween val="between"/>
        <c:majorUnit val="10"/>
      </c:valAx>
      <c:spPr>
        <a:noFill/>
        <a:ln w="23052">
          <a:noFill/>
        </a:ln>
      </c:spPr>
    </c:plotArea>
    <c:plotVisOnly val="1"/>
    <c:dispBlanksAs val="gap"/>
    <c:showDLblsOverMax val="0"/>
  </c:chart>
  <c:spPr>
    <a:noFill/>
    <a:ln>
      <a:noFill/>
    </a:ln>
  </c:spPr>
  <c:txPr>
    <a:bodyPr/>
    <a:lstStyle/>
    <a:p>
      <a:pPr>
        <a:defRPr sz="1634"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Sheet2!$A$32</c:f>
              <c:strCache>
                <c:ptCount val="1"/>
                <c:pt idx="0">
                  <c:v>Injection Use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Sheet2!$B$31:$F$31</c:f>
              <c:numCache>
                <c:formatCode>General</c:formatCode>
                <c:ptCount val="5"/>
                <c:pt idx="0">
                  <c:v>2010</c:v>
                </c:pt>
                <c:pt idx="1">
                  <c:v>2011</c:v>
                </c:pt>
                <c:pt idx="2">
                  <c:v>2012</c:v>
                </c:pt>
                <c:pt idx="3">
                  <c:v>2013</c:v>
                </c:pt>
                <c:pt idx="4">
                  <c:v>2014</c:v>
                </c:pt>
              </c:numCache>
            </c:numRef>
          </c:cat>
          <c:val>
            <c:numRef>
              <c:f>Sheet2!$B$32:$F$32</c:f>
              <c:numCache>
                <c:formatCode>General</c:formatCode>
                <c:ptCount val="5"/>
                <c:pt idx="0">
                  <c:v>1501</c:v>
                </c:pt>
                <c:pt idx="1">
                  <c:v>1331</c:v>
                </c:pt>
                <c:pt idx="2">
                  <c:v>1230</c:v>
                </c:pt>
                <c:pt idx="3">
                  <c:v>1118</c:v>
                </c:pt>
                <c:pt idx="4">
                  <c:v>944</c:v>
                </c:pt>
              </c:numCache>
            </c:numRef>
          </c:val>
          <c:extLst>
            <c:ext xmlns:c16="http://schemas.microsoft.com/office/drawing/2014/chart" uri="{C3380CC4-5D6E-409C-BE32-E72D297353CC}">
              <c16:uniqueId val="{00000000-B6B9-48AA-983C-F98C1567946A}"/>
            </c:ext>
          </c:extLst>
        </c:ser>
        <c:ser>
          <c:idx val="1"/>
          <c:order val="1"/>
          <c:tx>
            <c:strRef>
              <c:f>Sheet2!$A$33</c:f>
              <c:strCache>
                <c:ptCount val="1"/>
                <c:pt idx="0">
                  <c:v>Heterosexual Contact</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Sheet2!$B$31:$F$31</c:f>
              <c:numCache>
                <c:formatCode>General</c:formatCode>
                <c:ptCount val="5"/>
                <c:pt idx="0">
                  <c:v>2010</c:v>
                </c:pt>
                <c:pt idx="1">
                  <c:v>2011</c:v>
                </c:pt>
                <c:pt idx="2">
                  <c:v>2012</c:v>
                </c:pt>
                <c:pt idx="3">
                  <c:v>2013</c:v>
                </c:pt>
                <c:pt idx="4">
                  <c:v>2014</c:v>
                </c:pt>
              </c:numCache>
            </c:numRef>
          </c:cat>
          <c:val>
            <c:numRef>
              <c:f>Sheet2!$B$33:$F$33</c:f>
              <c:numCache>
                <c:formatCode>General</c:formatCode>
                <c:ptCount val="5"/>
                <c:pt idx="0">
                  <c:v>5632</c:v>
                </c:pt>
                <c:pt idx="1">
                  <c:v>5318</c:v>
                </c:pt>
                <c:pt idx="2">
                  <c:v>5154</c:v>
                </c:pt>
                <c:pt idx="3">
                  <c:v>4940</c:v>
                </c:pt>
                <c:pt idx="4">
                  <c:v>4241</c:v>
                </c:pt>
              </c:numCache>
            </c:numRef>
          </c:val>
          <c:extLst>
            <c:ext xmlns:c16="http://schemas.microsoft.com/office/drawing/2014/chart" uri="{C3380CC4-5D6E-409C-BE32-E72D297353CC}">
              <c16:uniqueId val="{00000001-B6B9-48AA-983C-F98C1567946A}"/>
            </c:ext>
          </c:extLst>
        </c:ser>
        <c:ser>
          <c:idx val="2"/>
          <c:order val="2"/>
          <c:tx>
            <c:strRef>
              <c:f>Sheet2!$A$34</c:f>
              <c:strCache>
                <c:ptCount val="1"/>
                <c:pt idx="0">
                  <c:v>Other</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Sheet2!$B$31:$F$31</c:f>
              <c:numCache>
                <c:formatCode>General</c:formatCode>
                <c:ptCount val="5"/>
                <c:pt idx="0">
                  <c:v>2010</c:v>
                </c:pt>
                <c:pt idx="1">
                  <c:v>2011</c:v>
                </c:pt>
                <c:pt idx="2">
                  <c:v>2012</c:v>
                </c:pt>
                <c:pt idx="3">
                  <c:v>2013</c:v>
                </c:pt>
                <c:pt idx="4">
                  <c:v>2014</c:v>
                </c:pt>
              </c:numCache>
            </c:numRef>
          </c:cat>
          <c:val>
            <c:numRef>
              <c:f>Sheet2!$B$34:$F$34</c:f>
              <c:numCache>
                <c:formatCode>General</c:formatCode>
                <c:ptCount val="5"/>
                <c:pt idx="0">
                  <c:v>134</c:v>
                </c:pt>
                <c:pt idx="1">
                  <c:v>135</c:v>
                </c:pt>
                <c:pt idx="2">
                  <c:v>111</c:v>
                </c:pt>
                <c:pt idx="3">
                  <c:v>150</c:v>
                </c:pt>
                <c:pt idx="4">
                  <c:v>108</c:v>
                </c:pt>
              </c:numCache>
            </c:numRef>
          </c:val>
          <c:extLst>
            <c:ext xmlns:c16="http://schemas.microsoft.com/office/drawing/2014/chart" uri="{C3380CC4-5D6E-409C-BE32-E72D297353CC}">
              <c16:uniqueId val="{00000002-B6B9-48AA-983C-F98C1567946A}"/>
            </c:ext>
          </c:extLst>
        </c:ser>
        <c:dLbls>
          <c:showLegendKey val="0"/>
          <c:showVal val="1"/>
          <c:showCatName val="0"/>
          <c:showSerName val="0"/>
          <c:showPercent val="0"/>
          <c:showBubbleSize val="0"/>
        </c:dLbls>
        <c:gapWidth val="150"/>
        <c:axId val="92276608"/>
        <c:axId val="92278144"/>
      </c:barChart>
      <c:catAx>
        <c:axId val="92276608"/>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2278144"/>
        <c:crosses val="autoZero"/>
        <c:auto val="1"/>
        <c:lblAlgn val="ctr"/>
        <c:lblOffset val="100"/>
        <c:noMultiLvlLbl val="0"/>
      </c:catAx>
      <c:valAx>
        <c:axId val="9227814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2276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cap="all"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B0E6-4511-AB52-FFC89560382C}"/>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B0E6-4511-AB52-FFC89560382C}"/>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B0E6-4511-AB52-FFC89560382C}"/>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B0E6-4511-AB52-FFC89560382C}"/>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B0E6-4511-AB52-FFC89560382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MSM</c:v>
                </c:pt>
                <c:pt idx="1">
                  <c:v>Heterosexual Male</c:v>
                </c:pt>
                <c:pt idx="2">
                  <c:v>Female</c:v>
                </c:pt>
                <c:pt idx="3">
                  <c:v>Transgender: FTM</c:v>
                </c:pt>
                <c:pt idx="4">
                  <c:v>Transgender: MTF</c:v>
                </c:pt>
              </c:strCache>
            </c:strRef>
          </c:cat>
          <c:val>
            <c:numRef>
              <c:f>Sheet1!$B$2:$B$6</c:f>
              <c:numCache>
                <c:formatCode>0%</c:formatCode>
                <c:ptCount val="5"/>
                <c:pt idx="0" formatCode="0.00%">
                  <c:v>0.83499999999999996</c:v>
                </c:pt>
                <c:pt idx="1">
                  <c:v>0.04</c:v>
                </c:pt>
                <c:pt idx="2" formatCode="0.00%">
                  <c:v>0.113</c:v>
                </c:pt>
                <c:pt idx="3" formatCode="0.00%">
                  <c:v>0</c:v>
                </c:pt>
                <c:pt idx="4" formatCode="0.00%">
                  <c:v>1.0999999999999999E-2</c:v>
                </c:pt>
              </c:numCache>
            </c:numRef>
          </c:val>
          <c:extLst>
            <c:ext xmlns:c16="http://schemas.microsoft.com/office/drawing/2014/chart" uri="{C3380CC4-5D6E-409C-BE32-E72D297353CC}">
              <c16:uniqueId val="{0000000A-B0E6-4511-AB52-FFC89560382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4077233401380382"/>
          <c:y val="0.28629288396745622"/>
          <c:w val="0.24996840672693688"/>
          <c:h val="0.35726319459527178"/>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71E8-4184-8F03-D858F0AA295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71E8-4184-8F03-D858F0AA295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71E8-4184-8F03-D858F0AA295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71E8-4184-8F03-D858F0AA2953}"/>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71E8-4184-8F03-D858F0AA295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MSM</c:v>
                </c:pt>
                <c:pt idx="1">
                  <c:v>Heterosexual Male</c:v>
                </c:pt>
                <c:pt idx="2">
                  <c:v>Female</c:v>
                </c:pt>
                <c:pt idx="3">
                  <c:v>Transgender: FTM</c:v>
                </c:pt>
                <c:pt idx="4">
                  <c:v>Transgender: MTF</c:v>
                </c:pt>
              </c:strCache>
            </c:strRef>
          </c:cat>
          <c:val>
            <c:numRef>
              <c:f>Sheet1!$B$2:$B$6</c:f>
              <c:numCache>
                <c:formatCode>0%</c:formatCode>
                <c:ptCount val="5"/>
                <c:pt idx="0" formatCode="0.00%">
                  <c:v>0.83199999999999996</c:v>
                </c:pt>
                <c:pt idx="1">
                  <c:v>0.04</c:v>
                </c:pt>
                <c:pt idx="2" formatCode="0.00%">
                  <c:v>0.11600000000000001</c:v>
                </c:pt>
                <c:pt idx="3" formatCode="0.00%">
                  <c:v>2E-3</c:v>
                </c:pt>
                <c:pt idx="4" formatCode="0.00%">
                  <c:v>1.0999999999999999E-2</c:v>
                </c:pt>
              </c:numCache>
            </c:numRef>
          </c:val>
          <c:extLst>
            <c:ext xmlns:c16="http://schemas.microsoft.com/office/drawing/2014/chart" uri="{C3380CC4-5D6E-409C-BE32-E72D297353CC}">
              <c16:uniqueId val="{0000000A-71E8-4184-8F03-D858F0AA295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5929085253232231"/>
          <c:y val="0.28629288396745622"/>
          <c:w val="0.23144988820841839"/>
          <c:h val="0.35726319459527178"/>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past year alcohol dependence</c:v>
                </c:pt>
                <c:pt idx="1">
                  <c:v>past month heavy alcohol use</c:v>
                </c:pt>
                <c:pt idx="2">
                  <c:v>past year illicit drug dependence or abuse</c:v>
                </c:pt>
              </c:strCache>
            </c:strRef>
          </c:cat>
          <c:val>
            <c:numRef>
              <c:f>Sheet1!$B$2:$B$4</c:f>
              <c:numCache>
                <c:formatCode>General</c:formatCode>
                <c:ptCount val="3"/>
                <c:pt idx="0">
                  <c:v>8.5</c:v>
                </c:pt>
                <c:pt idx="1">
                  <c:v>10.199999999999999</c:v>
                </c:pt>
                <c:pt idx="2">
                  <c:v>3.4</c:v>
                </c:pt>
              </c:numCache>
            </c:numRef>
          </c:val>
          <c:extLst>
            <c:ext xmlns:c16="http://schemas.microsoft.com/office/drawing/2014/chart" uri="{C3380CC4-5D6E-409C-BE32-E72D297353CC}">
              <c16:uniqueId val="{00000000-C8A4-4646-94A2-9420291DA928}"/>
            </c:ext>
          </c:extLst>
        </c:ser>
        <c:ser>
          <c:idx val="1"/>
          <c:order val="1"/>
          <c:tx>
            <c:strRef>
              <c:f>Sheet1!$C$1</c:f>
              <c:strCache>
                <c:ptCount val="1"/>
                <c:pt idx="0">
                  <c:v>women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past year alcohol dependence</c:v>
                </c:pt>
                <c:pt idx="1">
                  <c:v>past month heavy alcohol use</c:v>
                </c:pt>
                <c:pt idx="2">
                  <c:v>past year illicit drug dependence or abuse</c:v>
                </c:pt>
              </c:strCache>
            </c:strRef>
          </c:cat>
          <c:val>
            <c:numRef>
              <c:f>Sheet1!$C$2:$C$4</c:f>
              <c:numCache>
                <c:formatCode>General</c:formatCode>
                <c:ptCount val="3"/>
                <c:pt idx="0">
                  <c:v>4.4000000000000004</c:v>
                </c:pt>
                <c:pt idx="1">
                  <c:v>3.3</c:v>
                </c:pt>
                <c:pt idx="2">
                  <c:v>1.9</c:v>
                </c:pt>
              </c:numCache>
            </c:numRef>
          </c:val>
          <c:extLst>
            <c:ext xmlns:c16="http://schemas.microsoft.com/office/drawing/2014/chart" uri="{C3380CC4-5D6E-409C-BE32-E72D297353CC}">
              <c16:uniqueId val="{00000001-C8A4-4646-94A2-9420291DA928}"/>
            </c:ext>
          </c:extLst>
        </c:ser>
        <c:dLbls>
          <c:showLegendKey val="0"/>
          <c:showVal val="0"/>
          <c:showCatName val="0"/>
          <c:showSerName val="0"/>
          <c:showPercent val="0"/>
          <c:showBubbleSize val="0"/>
        </c:dLbls>
        <c:gapWidth val="219"/>
        <c:overlap val="-27"/>
        <c:axId val="10679808"/>
        <c:axId val="10681344"/>
      </c:barChart>
      <c:catAx>
        <c:axId val="1067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681344"/>
        <c:crosses val="autoZero"/>
        <c:auto val="1"/>
        <c:lblAlgn val="ctr"/>
        <c:lblOffset val="100"/>
        <c:noMultiLvlLbl val="0"/>
      </c:catAx>
      <c:valAx>
        <c:axId val="1068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79808"/>
        <c:crosses val="autoZero"/>
        <c:crossBetween val="between"/>
      </c:valAx>
      <c:spPr>
        <a:noFill/>
        <a:ln>
          <a:noFill/>
        </a:ln>
        <a:effectLst/>
      </c:spPr>
    </c:plotArea>
    <c:legend>
      <c:legendPos val="b"/>
      <c:layout>
        <c:manualLayout>
          <c:xMode val="edge"/>
          <c:yMode val="edge"/>
          <c:x val="0.65717536089238848"/>
          <c:y val="0.10863631889763778"/>
          <c:w val="0.26689927821522308"/>
          <c:h val="0.2194886811023621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67716535433339"/>
          <c:y val="2.3474178403756058E-2"/>
          <c:w val="0.64960629921260005"/>
          <c:h val="0.77621283255086093"/>
        </c:manualLayout>
      </c:layout>
      <c:barChart>
        <c:barDir val="bar"/>
        <c:grouping val="clustered"/>
        <c:varyColors val="0"/>
        <c:ser>
          <c:idx val="0"/>
          <c:order val="0"/>
          <c:tx>
            <c:strRef>
              <c:f>Sheet1!$A$2</c:f>
              <c:strCache>
                <c:ptCount val="1"/>
                <c:pt idx="0">
                  <c:v>Female</c:v>
                </c:pt>
              </c:strCache>
            </c:strRef>
          </c:tx>
          <c:spPr>
            <a:solidFill>
              <a:schemeClr val="accent1"/>
            </a:solidFill>
            <a:ln w="12692">
              <a:solidFill>
                <a:schemeClr val="tx1"/>
              </a:solidFill>
              <a:prstDash val="solid"/>
            </a:ln>
          </c:spPr>
          <c:invertIfNegative val="0"/>
          <c:dLbls>
            <c:numFmt formatCode="0.0" sourceLinked="0"/>
            <c:spPr>
              <a:noFill/>
              <a:ln w="25383">
                <a:noFill/>
              </a:ln>
            </c:spPr>
            <c:txPr>
              <a:bodyPr/>
              <a:lstStyle/>
              <a:p>
                <a:pPr>
                  <a:defRPr sz="1399"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Any drug use disorder</c:v>
                </c:pt>
                <c:pt idx="1">
                  <c:v>Marijuana</c:v>
                </c:pt>
                <c:pt idx="2">
                  <c:v>Cocaine</c:v>
                </c:pt>
                <c:pt idx="3">
                  <c:v>Amphetamines</c:v>
                </c:pt>
                <c:pt idx="4">
                  <c:v>Opioids</c:v>
                </c:pt>
                <c:pt idx="5">
                  <c:v>Sedatives</c:v>
                </c:pt>
              </c:strCache>
            </c:strRef>
          </c:cat>
          <c:val>
            <c:numRef>
              <c:f>Sheet1!$B$2:$G$2</c:f>
              <c:numCache>
                <c:formatCode>General</c:formatCode>
                <c:ptCount val="6"/>
                <c:pt idx="0">
                  <c:v>7.7</c:v>
                </c:pt>
                <c:pt idx="1">
                  <c:v>6</c:v>
                </c:pt>
                <c:pt idx="2">
                  <c:v>1.8</c:v>
                </c:pt>
                <c:pt idx="3">
                  <c:v>1.5</c:v>
                </c:pt>
                <c:pt idx="4">
                  <c:v>0.9</c:v>
                </c:pt>
                <c:pt idx="5">
                  <c:v>0.6</c:v>
                </c:pt>
              </c:numCache>
            </c:numRef>
          </c:val>
          <c:extLst>
            <c:ext xmlns:c16="http://schemas.microsoft.com/office/drawing/2014/chart" uri="{C3380CC4-5D6E-409C-BE32-E72D297353CC}">
              <c16:uniqueId val="{00000000-4B5B-4C41-905C-DD808492930E}"/>
            </c:ext>
          </c:extLst>
        </c:ser>
        <c:ser>
          <c:idx val="1"/>
          <c:order val="1"/>
          <c:tx>
            <c:strRef>
              <c:f>Sheet1!$A$3</c:f>
              <c:strCache>
                <c:ptCount val="1"/>
                <c:pt idx="0">
                  <c:v>Male</c:v>
                </c:pt>
              </c:strCache>
            </c:strRef>
          </c:tx>
          <c:spPr>
            <a:pattFill prst="wdUpDiag">
              <a:fgClr>
                <a:srgbClr val="00CC99"/>
              </a:fgClr>
              <a:bgClr>
                <a:srgbClr val="FFFFFF"/>
              </a:bgClr>
            </a:pattFill>
            <a:ln w="12692">
              <a:solidFill>
                <a:schemeClr val="tx1"/>
              </a:solidFill>
              <a:prstDash val="solid"/>
            </a:ln>
          </c:spPr>
          <c:invertIfNegative val="0"/>
          <c:dLbls>
            <c:numFmt formatCode="0.0" sourceLinked="0"/>
            <c:spPr>
              <a:noFill/>
              <a:ln w="25383">
                <a:noFill/>
              </a:ln>
            </c:spPr>
            <c:txPr>
              <a:bodyPr/>
              <a:lstStyle/>
              <a:p>
                <a:pPr>
                  <a:defRPr sz="1399"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Any drug use disorder</c:v>
                </c:pt>
                <c:pt idx="1">
                  <c:v>Marijuana</c:v>
                </c:pt>
                <c:pt idx="2">
                  <c:v>Cocaine</c:v>
                </c:pt>
                <c:pt idx="3">
                  <c:v>Amphetamines</c:v>
                </c:pt>
                <c:pt idx="4">
                  <c:v>Opioids</c:v>
                </c:pt>
                <c:pt idx="5">
                  <c:v>Sedatives</c:v>
                </c:pt>
              </c:strCache>
            </c:strRef>
          </c:cat>
          <c:val>
            <c:numRef>
              <c:f>Sheet1!$B$3:$G$3</c:f>
              <c:numCache>
                <c:formatCode>General</c:formatCode>
                <c:ptCount val="6"/>
                <c:pt idx="0">
                  <c:v>12.8</c:v>
                </c:pt>
                <c:pt idx="1">
                  <c:v>10.9</c:v>
                </c:pt>
                <c:pt idx="2">
                  <c:v>3.9</c:v>
                </c:pt>
                <c:pt idx="3">
                  <c:v>2.5</c:v>
                </c:pt>
                <c:pt idx="4">
                  <c:v>2</c:v>
                </c:pt>
                <c:pt idx="5">
                  <c:v>1.6</c:v>
                </c:pt>
              </c:numCache>
            </c:numRef>
          </c:val>
          <c:extLst>
            <c:ext xmlns:c16="http://schemas.microsoft.com/office/drawing/2014/chart" uri="{C3380CC4-5D6E-409C-BE32-E72D297353CC}">
              <c16:uniqueId val="{00000001-4B5B-4C41-905C-DD808492930E}"/>
            </c:ext>
          </c:extLst>
        </c:ser>
        <c:dLbls>
          <c:showLegendKey val="0"/>
          <c:showVal val="1"/>
          <c:showCatName val="0"/>
          <c:showSerName val="0"/>
          <c:showPercent val="0"/>
          <c:showBubbleSize val="0"/>
        </c:dLbls>
        <c:gapWidth val="150"/>
        <c:axId val="49030656"/>
        <c:axId val="49032192"/>
      </c:barChart>
      <c:catAx>
        <c:axId val="49030656"/>
        <c:scaling>
          <c:orientation val="minMax"/>
        </c:scaling>
        <c:delete val="0"/>
        <c:axPos val="l"/>
        <c:numFmt formatCode="General" sourceLinked="1"/>
        <c:majorTickMark val="out"/>
        <c:minorTickMark val="none"/>
        <c:tickLblPos val="nextTo"/>
        <c:spPr>
          <a:ln w="12692">
            <a:solidFill>
              <a:srgbClr val="FFFFFF"/>
            </a:solidFill>
            <a:prstDash val="solid"/>
          </a:ln>
        </c:spPr>
        <c:txPr>
          <a:bodyPr rot="0" vert="horz"/>
          <a:lstStyle/>
          <a:p>
            <a:pPr>
              <a:defRPr sz="1599" b="1" i="0" u="none" strike="noStrike" baseline="0">
                <a:solidFill>
                  <a:srgbClr val="FFFFFF"/>
                </a:solidFill>
                <a:latin typeface="Arial"/>
                <a:ea typeface="Arial"/>
                <a:cs typeface="Arial"/>
              </a:defRPr>
            </a:pPr>
            <a:endParaRPr lang="en-US"/>
          </a:p>
        </c:txPr>
        <c:crossAx val="49032192"/>
        <c:crosses val="autoZero"/>
        <c:auto val="1"/>
        <c:lblAlgn val="ctr"/>
        <c:lblOffset val="100"/>
        <c:tickLblSkip val="1"/>
        <c:tickMarkSkip val="1"/>
        <c:noMultiLvlLbl val="0"/>
      </c:catAx>
      <c:valAx>
        <c:axId val="49032192"/>
        <c:scaling>
          <c:orientation val="minMax"/>
          <c:max val="15"/>
        </c:scaling>
        <c:delete val="0"/>
        <c:axPos val="b"/>
        <c:title>
          <c:tx>
            <c:rich>
              <a:bodyPr/>
              <a:lstStyle/>
              <a:p>
                <a:pPr>
                  <a:defRPr sz="1624" b="1" i="0" u="none" strike="noStrike" baseline="0">
                    <a:solidFill>
                      <a:srgbClr val="FFFF00"/>
                    </a:solidFill>
                    <a:latin typeface="Arial"/>
                    <a:ea typeface="Arial"/>
                    <a:cs typeface="Arial"/>
                  </a:defRPr>
                </a:pPr>
                <a:r>
                  <a:rPr lang="en-US" dirty="0">
                    <a:solidFill>
                      <a:srgbClr val="FFFF00"/>
                    </a:solidFill>
                  </a:rPr>
                  <a:t>Percent</a:t>
                </a:r>
              </a:p>
            </c:rich>
          </c:tx>
          <c:layout>
            <c:manualLayout>
              <c:xMode val="edge"/>
              <c:yMode val="edge"/>
              <c:x val="0.59047925100710386"/>
              <c:y val="0.86169796359127404"/>
            </c:manualLayout>
          </c:layout>
          <c:overlay val="0"/>
          <c:spPr>
            <a:noFill/>
            <a:ln w="25383">
              <a:noFill/>
            </a:ln>
          </c:spPr>
        </c:title>
        <c:numFmt formatCode="General" sourceLinked="1"/>
        <c:majorTickMark val="out"/>
        <c:minorTickMark val="none"/>
        <c:tickLblPos val="nextTo"/>
        <c:spPr>
          <a:ln w="12692">
            <a:solidFill>
              <a:srgbClr val="FFFFFF"/>
            </a:solidFill>
            <a:prstDash val="solid"/>
          </a:ln>
        </c:spPr>
        <c:txPr>
          <a:bodyPr rot="0" vert="horz"/>
          <a:lstStyle/>
          <a:p>
            <a:pPr>
              <a:defRPr sz="1624" b="1" i="0" u="none" strike="noStrike" baseline="0">
                <a:solidFill>
                  <a:srgbClr val="FFFFFF"/>
                </a:solidFill>
                <a:latin typeface="Arial"/>
                <a:ea typeface="Arial"/>
                <a:cs typeface="Arial"/>
              </a:defRPr>
            </a:pPr>
            <a:endParaRPr lang="en-US"/>
          </a:p>
        </c:txPr>
        <c:crossAx val="49030656"/>
        <c:crosses val="autoZero"/>
        <c:crossBetween val="between"/>
        <c:majorUnit val="5"/>
      </c:valAx>
      <c:spPr>
        <a:noFill/>
        <a:ln w="25383">
          <a:noFill/>
        </a:ln>
      </c:spPr>
    </c:plotArea>
    <c:legend>
      <c:legendPos val="r"/>
      <c:layout>
        <c:manualLayout>
          <c:xMode val="edge"/>
          <c:yMode val="edge"/>
          <c:x val="0.53247063379372661"/>
          <c:y val="0.13146756069553805"/>
          <c:w val="0.23653026978185104"/>
          <c:h val="0.13145539906103362"/>
        </c:manualLayout>
      </c:layout>
      <c:overlay val="0"/>
      <c:spPr>
        <a:noFill/>
        <a:ln w="12692">
          <a:solidFill>
            <a:srgbClr val="FFFFFF"/>
          </a:solidFill>
          <a:prstDash val="solid"/>
        </a:ln>
      </c:spPr>
      <c:txPr>
        <a:bodyPr/>
        <a:lstStyle/>
        <a:p>
          <a:pPr>
            <a:defRPr sz="1654" b="1" i="0" u="none" strike="noStrike" baseline="0">
              <a:solidFill>
                <a:srgbClr val="FFFF00"/>
              </a:solidFill>
              <a:latin typeface="Arial"/>
              <a:ea typeface="Arial"/>
              <a:cs typeface="Arial"/>
            </a:defRPr>
          </a:pPr>
          <a:endParaRPr lang="en-US"/>
        </a:p>
      </c:txPr>
    </c:legend>
    <c:plotVisOnly val="1"/>
    <c:dispBlanksAs val="gap"/>
    <c:showDLblsOverMax val="0"/>
  </c:chart>
  <c:spPr>
    <a:noFill/>
    <a:ln>
      <a:noFill/>
    </a:ln>
  </c:spPr>
  <c:txPr>
    <a:bodyPr/>
    <a:lstStyle/>
    <a:p>
      <a:pPr>
        <a:defRPr sz="1624" b="1" i="0" u="none" strike="noStrike" baseline="0">
          <a:solidFill>
            <a:srgbClr val="FFFFFF"/>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12830773202532"/>
          <c:y val="5.2450377296587927E-3"/>
          <c:w val="0.66183077320253003"/>
          <c:h val="0.76579621883202098"/>
        </c:manualLayout>
      </c:layout>
      <c:barChart>
        <c:barDir val="bar"/>
        <c:grouping val="clustered"/>
        <c:varyColors val="0"/>
        <c:ser>
          <c:idx val="0"/>
          <c:order val="0"/>
          <c:tx>
            <c:strRef>
              <c:f>Sheet1!$A$2</c:f>
              <c:strCache>
                <c:ptCount val="1"/>
                <c:pt idx="0">
                  <c:v>Female</c:v>
                </c:pt>
              </c:strCache>
            </c:strRef>
          </c:tx>
          <c:spPr>
            <a:solidFill>
              <a:schemeClr val="accent1"/>
            </a:solidFill>
            <a:ln w="12692">
              <a:solidFill>
                <a:schemeClr val="tx1"/>
              </a:solidFill>
              <a:prstDash val="solid"/>
            </a:ln>
          </c:spPr>
          <c:invertIfNegative val="0"/>
          <c:dLbls>
            <c:numFmt formatCode="0.0" sourceLinked="0"/>
            <c:spPr>
              <a:noFill/>
              <a:ln w="25383">
                <a:noFill/>
              </a:ln>
            </c:spPr>
            <c:txPr>
              <a:bodyPr/>
              <a:lstStyle/>
              <a:p>
                <a:pPr>
                  <a:defRPr sz="1399"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Alcohol </c:v>
                </c:pt>
                <c:pt idx="1">
                  <c:v>Marijuana</c:v>
                </c:pt>
                <c:pt idx="2">
                  <c:v>Cocaine (not smoked) </c:v>
                </c:pt>
                <c:pt idx="3">
                  <c:v>Amphetamines</c:v>
                </c:pt>
                <c:pt idx="4">
                  <c:v>Other Opiates</c:v>
                </c:pt>
                <c:pt idx="5">
                  <c:v>Heroin</c:v>
                </c:pt>
                <c:pt idx="6">
                  <c:v>Sedatives</c:v>
                </c:pt>
              </c:strCache>
            </c:strRef>
          </c:cat>
          <c:val>
            <c:numRef>
              <c:f>Sheet1!$B$2:$H$2</c:f>
              <c:numCache>
                <c:formatCode>General</c:formatCode>
                <c:ptCount val="7"/>
                <c:pt idx="0">
                  <c:v>28.5</c:v>
                </c:pt>
                <c:pt idx="1">
                  <c:v>27.2</c:v>
                </c:pt>
                <c:pt idx="2">
                  <c:v>31.5</c:v>
                </c:pt>
                <c:pt idx="3">
                  <c:v>47.2</c:v>
                </c:pt>
                <c:pt idx="4">
                  <c:v>46.9</c:v>
                </c:pt>
                <c:pt idx="5">
                  <c:v>34.1</c:v>
                </c:pt>
                <c:pt idx="6">
                  <c:v>55.3</c:v>
                </c:pt>
              </c:numCache>
            </c:numRef>
          </c:val>
          <c:extLst>
            <c:ext xmlns:c16="http://schemas.microsoft.com/office/drawing/2014/chart" uri="{C3380CC4-5D6E-409C-BE32-E72D297353CC}">
              <c16:uniqueId val="{00000000-4B5B-4C41-905C-DD808492930E}"/>
            </c:ext>
          </c:extLst>
        </c:ser>
        <c:ser>
          <c:idx val="1"/>
          <c:order val="1"/>
          <c:tx>
            <c:strRef>
              <c:f>Sheet1!$A$3</c:f>
              <c:strCache>
                <c:ptCount val="1"/>
                <c:pt idx="0">
                  <c:v>Male</c:v>
                </c:pt>
              </c:strCache>
            </c:strRef>
          </c:tx>
          <c:spPr>
            <a:pattFill prst="wdUpDiag">
              <a:fgClr>
                <a:srgbClr val="00CC99"/>
              </a:fgClr>
              <a:bgClr>
                <a:srgbClr val="FFFFFF"/>
              </a:bgClr>
            </a:pattFill>
            <a:ln w="12692">
              <a:solidFill>
                <a:schemeClr val="tx1"/>
              </a:solidFill>
              <a:prstDash val="solid"/>
            </a:ln>
          </c:spPr>
          <c:invertIfNegative val="0"/>
          <c:dLbls>
            <c:numFmt formatCode="0.0" sourceLinked="0"/>
            <c:spPr>
              <a:noFill/>
              <a:ln w="25383">
                <a:noFill/>
              </a:ln>
            </c:spPr>
            <c:txPr>
              <a:bodyPr/>
              <a:lstStyle/>
              <a:p>
                <a:pPr>
                  <a:defRPr sz="1399"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Alcohol </c:v>
                </c:pt>
                <c:pt idx="1">
                  <c:v>Marijuana</c:v>
                </c:pt>
                <c:pt idx="2">
                  <c:v>Cocaine (not smoked) </c:v>
                </c:pt>
                <c:pt idx="3">
                  <c:v>Amphetamines</c:v>
                </c:pt>
                <c:pt idx="4">
                  <c:v>Other Opiates</c:v>
                </c:pt>
                <c:pt idx="5">
                  <c:v>Heroin</c:v>
                </c:pt>
                <c:pt idx="6">
                  <c:v>Sedatives</c:v>
                </c:pt>
              </c:strCache>
            </c:strRef>
          </c:cat>
          <c:val>
            <c:numRef>
              <c:f>Sheet1!$B$3:$H$3</c:f>
              <c:numCache>
                <c:formatCode>General</c:formatCode>
                <c:ptCount val="7"/>
                <c:pt idx="0">
                  <c:v>71.5</c:v>
                </c:pt>
                <c:pt idx="1">
                  <c:v>72.7</c:v>
                </c:pt>
                <c:pt idx="2">
                  <c:v>68.5</c:v>
                </c:pt>
                <c:pt idx="3">
                  <c:v>52.8</c:v>
                </c:pt>
                <c:pt idx="4">
                  <c:v>53.1</c:v>
                </c:pt>
                <c:pt idx="5">
                  <c:v>65.8</c:v>
                </c:pt>
                <c:pt idx="6">
                  <c:v>44.7</c:v>
                </c:pt>
              </c:numCache>
            </c:numRef>
          </c:val>
          <c:extLst>
            <c:ext xmlns:c16="http://schemas.microsoft.com/office/drawing/2014/chart" uri="{C3380CC4-5D6E-409C-BE32-E72D297353CC}">
              <c16:uniqueId val="{00000001-4B5B-4C41-905C-DD808492930E}"/>
            </c:ext>
          </c:extLst>
        </c:ser>
        <c:dLbls>
          <c:showLegendKey val="0"/>
          <c:showVal val="1"/>
          <c:showCatName val="0"/>
          <c:showSerName val="0"/>
          <c:showPercent val="0"/>
          <c:showBubbleSize val="0"/>
        </c:dLbls>
        <c:gapWidth val="150"/>
        <c:axId val="49387776"/>
        <c:axId val="49393664"/>
      </c:barChart>
      <c:catAx>
        <c:axId val="49387776"/>
        <c:scaling>
          <c:orientation val="minMax"/>
        </c:scaling>
        <c:delete val="0"/>
        <c:axPos val="l"/>
        <c:numFmt formatCode="General" sourceLinked="1"/>
        <c:majorTickMark val="out"/>
        <c:minorTickMark val="none"/>
        <c:tickLblPos val="nextTo"/>
        <c:spPr>
          <a:ln w="12692">
            <a:solidFill>
              <a:srgbClr val="FFFFFF"/>
            </a:solidFill>
            <a:prstDash val="solid"/>
          </a:ln>
        </c:spPr>
        <c:txPr>
          <a:bodyPr rot="0" vert="horz"/>
          <a:lstStyle/>
          <a:p>
            <a:pPr>
              <a:defRPr sz="1599" b="1" i="0" u="none" strike="noStrike" baseline="0">
                <a:solidFill>
                  <a:srgbClr val="FFFFFF"/>
                </a:solidFill>
                <a:latin typeface="Arial"/>
                <a:ea typeface="Arial"/>
                <a:cs typeface="Arial"/>
              </a:defRPr>
            </a:pPr>
            <a:endParaRPr lang="en-US"/>
          </a:p>
        </c:txPr>
        <c:crossAx val="49393664"/>
        <c:crosses val="autoZero"/>
        <c:auto val="1"/>
        <c:lblAlgn val="ctr"/>
        <c:lblOffset val="100"/>
        <c:tickLblSkip val="1"/>
        <c:tickMarkSkip val="1"/>
        <c:noMultiLvlLbl val="0"/>
      </c:catAx>
      <c:valAx>
        <c:axId val="49393664"/>
        <c:scaling>
          <c:orientation val="minMax"/>
          <c:max val="100"/>
        </c:scaling>
        <c:delete val="0"/>
        <c:axPos val="b"/>
        <c:title>
          <c:tx>
            <c:rich>
              <a:bodyPr/>
              <a:lstStyle/>
              <a:p>
                <a:pPr>
                  <a:defRPr sz="1624" b="1" i="0" u="none" strike="noStrike" baseline="0">
                    <a:solidFill>
                      <a:srgbClr val="FFFFFF"/>
                    </a:solidFill>
                    <a:latin typeface="Arial"/>
                    <a:ea typeface="Arial"/>
                    <a:cs typeface="Arial"/>
                  </a:defRPr>
                </a:pPr>
                <a:r>
                  <a:rPr lang="en-US"/>
                  <a:t>Percent</a:t>
                </a:r>
              </a:p>
            </c:rich>
          </c:tx>
          <c:layout>
            <c:manualLayout>
              <c:xMode val="edge"/>
              <c:yMode val="edge"/>
              <c:x val="0.56988188976377963"/>
              <c:y val="0.90610328638497661"/>
            </c:manualLayout>
          </c:layout>
          <c:overlay val="0"/>
          <c:spPr>
            <a:noFill/>
            <a:ln w="25383">
              <a:noFill/>
            </a:ln>
          </c:spPr>
        </c:title>
        <c:numFmt formatCode="General" sourceLinked="1"/>
        <c:majorTickMark val="out"/>
        <c:minorTickMark val="none"/>
        <c:tickLblPos val="nextTo"/>
        <c:spPr>
          <a:ln w="12692">
            <a:solidFill>
              <a:srgbClr val="FFFFFF"/>
            </a:solidFill>
            <a:prstDash val="solid"/>
          </a:ln>
        </c:spPr>
        <c:txPr>
          <a:bodyPr rot="0" vert="horz"/>
          <a:lstStyle/>
          <a:p>
            <a:pPr>
              <a:defRPr sz="1624" b="1" i="0" u="none" strike="noStrike" baseline="0">
                <a:solidFill>
                  <a:srgbClr val="FFFFFF"/>
                </a:solidFill>
                <a:latin typeface="Arial"/>
                <a:ea typeface="Arial"/>
                <a:cs typeface="Arial"/>
              </a:defRPr>
            </a:pPr>
            <a:endParaRPr lang="en-US"/>
          </a:p>
        </c:txPr>
        <c:crossAx val="49387776"/>
        <c:crosses val="autoZero"/>
        <c:crossBetween val="between"/>
        <c:majorUnit val="10"/>
      </c:valAx>
      <c:spPr>
        <a:noFill/>
        <a:ln w="25400">
          <a:noFill/>
        </a:ln>
      </c:spPr>
    </c:plotArea>
    <c:legend>
      <c:legendPos val="r"/>
      <c:layout>
        <c:manualLayout>
          <c:xMode val="edge"/>
          <c:yMode val="edge"/>
          <c:x val="0.7480851605087826"/>
          <c:y val="0.25646756069553805"/>
          <c:w val="0.23653026978185104"/>
          <c:h val="0.13145539906103362"/>
        </c:manualLayout>
      </c:layout>
      <c:overlay val="0"/>
      <c:spPr>
        <a:noFill/>
        <a:ln w="12692">
          <a:solidFill>
            <a:srgbClr val="FFFFFF"/>
          </a:solidFill>
          <a:prstDash val="solid"/>
        </a:ln>
      </c:spPr>
      <c:txPr>
        <a:bodyPr/>
        <a:lstStyle/>
        <a:p>
          <a:pPr>
            <a:defRPr sz="1654" b="1" i="0" u="none" strike="noStrike" baseline="0">
              <a:solidFill>
                <a:srgbClr val="FFFFFF"/>
              </a:solidFill>
              <a:latin typeface="Arial"/>
              <a:ea typeface="Arial"/>
              <a:cs typeface="Arial"/>
            </a:defRPr>
          </a:pPr>
          <a:endParaRPr lang="en-US"/>
        </a:p>
      </c:txPr>
    </c:legend>
    <c:plotVisOnly val="1"/>
    <c:dispBlanksAs val="gap"/>
    <c:showDLblsOverMax val="0"/>
  </c:chart>
  <c:spPr>
    <a:noFill/>
    <a:ln>
      <a:noFill/>
    </a:ln>
  </c:spPr>
  <c:txPr>
    <a:bodyPr/>
    <a:lstStyle/>
    <a:p>
      <a:pPr>
        <a:defRPr sz="1624" b="1" i="0" u="none" strike="noStrike" baseline="0">
          <a:solidFill>
            <a:srgbClr val="FFFFFF"/>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view3D>
      <c:rotX val="15"/>
      <c:rotY val="20"/>
      <c:rAngAx val="1"/>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258452987494212"/>
          <c:y val="4.9545454545454545E-2"/>
          <c:w val="0.59444315784056356"/>
          <c:h val="0.77541422094964896"/>
        </c:manualLayout>
      </c:layout>
      <c:bar3DChart>
        <c:barDir val="col"/>
        <c:grouping val="percentStacked"/>
        <c:varyColors val="0"/>
        <c:ser>
          <c:idx val="0"/>
          <c:order val="0"/>
          <c:tx>
            <c:strRef>
              <c:f>Sheet1!$B$1</c:f>
              <c:strCache>
                <c:ptCount val="1"/>
                <c:pt idx="0">
                  <c:v>Sought help</c:v>
                </c:pt>
              </c:strCache>
            </c:strRef>
          </c:tx>
          <c:spPr>
            <a:solidFill>
              <a:schemeClr val="bg2"/>
            </a:solidFill>
            <a:ln>
              <a:noFill/>
            </a:ln>
            <a:effectLst/>
            <a:sp3d/>
          </c:spPr>
          <c:invertIfNegative val="0"/>
          <c:dLbls>
            <c:dLbl>
              <c:idx val="0"/>
              <c:layout>
                <c:manualLayout>
                  <c:x val="4.9019607843139162E-3"/>
                  <c:y val="-6.06060606060608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6F-4F7F-9132-1920F697C9E4}"/>
                </c:ext>
              </c:extLst>
            </c:dLbl>
            <c:dLbl>
              <c:idx val="1"/>
              <c:layout>
                <c:manualLayout>
                  <c:x val="9.803921568627556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6F-4F7F-9132-1920F697C9E4}"/>
                </c:ext>
              </c:extLst>
            </c:dLbl>
            <c:dLbl>
              <c:idx val="2"/>
              <c:layout>
                <c:manualLayout>
                  <c:x val="9.8039215686275567E-3"/>
                  <c:y val="-6.06060606060608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6F-4F7F-9132-1920F697C9E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 </c:v>
                </c:pt>
                <c:pt idx="1">
                  <c:v>Men</c:v>
                </c:pt>
                <c:pt idx="2">
                  <c:v>Women </c:v>
                </c:pt>
              </c:strCache>
            </c:strRef>
          </c:cat>
          <c:val>
            <c:numRef>
              <c:f>Sheet1!$B$2:$B$4</c:f>
              <c:numCache>
                <c:formatCode>General</c:formatCode>
                <c:ptCount val="3"/>
                <c:pt idx="0">
                  <c:v>28</c:v>
                </c:pt>
                <c:pt idx="1">
                  <c:v>30.5</c:v>
                </c:pt>
                <c:pt idx="2">
                  <c:v>24</c:v>
                </c:pt>
              </c:numCache>
            </c:numRef>
          </c:val>
          <c:extLst>
            <c:ext xmlns:c16="http://schemas.microsoft.com/office/drawing/2014/chart" uri="{C3380CC4-5D6E-409C-BE32-E72D297353CC}">
              <c16:uniqueId val="{00000003-F56F-4F7F-9132-1920F697C9E4}"/>
            </c:ext>
          </c:extLst>
        </c:ser>
        <c:ser>
          <c:idx val="1"/>
          <c:order val="1"/>
          <c:tx>
            <c:strRef>
              <c:f>Sheet1!$C$1</c:f>
              <c:strCache>
                <c:ptCount val="1"/>
                <c:pt idx="0">
                  <c:v>Did not seek help</c:v>
                </c:pt>
              </c:strCache>
            </c:strRef>
          </c:tx>
          <c:spPr>
            <a:solidFill>
              <a:schemeClr val="accent1">
                <a:tint val="77000"/>
              </a:schemeClr>
            </a:solidFill>
            <a:ln>
              <a:noFill/>
            </a:ln>
            <a:effectLst/>
            <a:sp3d/>
          </c:spPr>
          <c:invertIfNegative val="0"/>
          <c:dLbls>
            <c:dLbl>
              <c:idx val="0"/>
              <c:layout>
                <c:manualLayout>
                  <c:x val="1.4705882352941142E-2"/>
                  <c:y val="3.0303030303030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6F-4F7F-9132-1920F697C9E4}"/>
                </c:ext>
              </c:extLst>
            </c:dLbl>
            <c:dLbl>
              <c:idx val="1"/>
              <c:layout>
                <c:manualLayout>
                  <c:x val="9.8039215686275567E-3"/>
                  <c:y val="-6.06060606060608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6F-4F7F-9132-1920F697C9E4}"/>
                </c:ext>
              </c:extLst>
            </c:dLbl>
            <c:dLbl>
              <c:idx val="2"/>
              <c:layout>
                <c:manualLayout>
                  <c:x val="1.1437908496732221E-2"/>
                  <c:y val="3.0303030303030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6F-4F7F-9132-1920F697C9E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 </c:v>
                </c:pt>
                <c:pt idx="1">
                  <c:v>Men</c:v>
                </c:pt>
                <c:pt idx="2">
                  <c:v>Women </c:v>
                </c:pt>
              </c:strCache>
            </c:strRef>
          </c:cat>
          <c:val>
            <c:numRef>
              <c:f>Sheet1!$C$2:$C$4</c:f>
              <c:numCache>
                <c:formatCode>General</c:formatCode>
                <c:ptCount val="3"/>
                <c:pt idx="0">
                  <c:v>72</c:v>
                </c:pt>
                <c:pt idx="1">
                  <c:v>69.5</c:v>
                </c:pt>
                <c:pt idx="2">
                  <c:v>76</c:v>
                </c:pt>
              </c:numCache>
            </c:numRef>
          </c:val>
          <c:extLst>
            <c:ext xmlns:c16="http://schemas.microsoft.com/office/drawing/2014/chart" uri="{C3380CC4-5D6E-409C-BE32-E72D297353CC}">
              <c16:uniqueId val="{00000007-F56F-4F7F-9132-1920F697C9E4}"/>
            </c:ext>
          </c:extLst>
        </c:ser>
        <c:dLbls>
          <c:showLegendKey val="0"/>
          <c:showVal val="0"/>
          <c:showCatName val="0"/>
          <c:showSerName val="0"/>
          <c:showPercent val="0"/>
          <c:showBubbleSize val="0"/>
        </c:dLbls>
        <c:gapWidth val="150"/>
        <c:shape val="cylinder"/>
        <c:axId val="81196928"/>
        <c:axId val="81198464"/>
        <c:axId val="0"/>
      </c:bar3DChart>
      <c:catAx>
        <c:axId val="8119692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81198464"/>
        <c:crosses val="autoZero"/>
        <c:auto val="1"/>
        <c:lblAlgn val="ctr"/>
        <c:lblOffset val="100"/>
        <c:noMultiLvlLbl val="0"/>
      </c:catAx>
      <c:valAx>
        <c:axId val="8119846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81196928"/>
        <c:crosses val="autoZero"/>
        <c:crossBetween val="between"/>
        <c:majorUnit val="0.2"/>
      </c:valAx>
      <c:spPr>
        <a:noFill/>
        <a:ln>
          <a:noFill/>
        </a:ln>
        <a:effectLst/>
      </c:spPr>
    </c:plotArea>
    <c:legend>
      <c:legendPos val="r"/>
      <c:layout>
        <c:manualLayout>
          <c:xMode val="edge"/>
          <c:yMode val="edge"/>
          <c:x val="0.71702768771550662"/>
          <c:y val="0.2002760677642568"/>
          <c:w val="0.26663244300344807"/>
          <c:h val="0.15702362204724421"/>
        </c:manualLayout>
      </c:layout>
      <c:overlay val="0"/>
      <c:spPr>
        <a:noFill/>
        <a:ln>
          <a:solidFill>
            <a:srgbClr val="FFFF00"/>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487117436008712"/>
          <c:y val="4.6817241913958522E-2"/>
          <c:w val="0.70200570685545061"/>
          <c:h val="0.77159757164654963"/>
        </c:manualLayout>
      </c:layout>
      <c:barChart>
        <c:barDir val="bar"/>
        <c:grouping val="clustered"/>
        <c:varyColors val="0"/>
        <c:ser>
          <c:idx val="0"/>
          <c:order val="0"/>
          <c:tx>
            <c:strRef>
              <c:f>Sheet1!$B$1</c:f>
              <c:strCache>
                <c:ptCount val="1"/>
                <c:pt idx="0">
                  <c:v>Men</c:v>
                </c:pt>
              </c:strCache>
            </c:strRef>
          </c:tx>
          <c:spPr>
            <a:gradFill flip="none" rotWithShape="1">
              <a:gsLst>
                <a:gs pos="0">
                  <a:srgbClr val="8488C4"/>
                </a:gs>
                <a:gs pos="53000">
                  <a:srgbClr val="D4DEFF"/>
                </a:gs>
                <a:gs pos="83000">
                  <a:srgbClr val="D4DEFF"/>
                </a:gs>
                <a:gs pos="100000">
                  <a:srgbClr val="96AB94"/>
                </a:gs>
              </a:gsLst>
              <a:lin ang="5400000" scaled="0"/>
              <a:tileRect r="-100000" b="-100000"/>
            </a:gradFill>
            <a:ln>
              <a:solidFill>
                <a:schemeClr val="accent1"/>
              </a:solidFill>
            </a:ln>
          </c:spPr>
          <c:invertIfNegative val="0"/>
          <c:dLbls>
            <c:spPr>
              <a:noFill/>
              <a:ln>
                <a:noFill/>
              </a:ln>
              <a:effectLst/>
            </c:spPr>
            <c:txPr>
              <a:bodyPr/>
              <a:lstStyle/>
              <a:p>
                <a:pPr>
                  <a:defRPr sz="1700" baseline="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Minmize problem</c:v>
                </c:pt>
                <c:pt idx="1">
                  <c:v>Fear</c:v>
                </c:pt>
                <c:pt idx="2">
                  <c:v>Structural barriers</c:v>
                </c:pt>
                <c:pt idx="3">
                  <c:v>Stigma</c:v>
                </c:pt>
                <c:pt idx="4">
                  <c:v>Financial</c:v>
                </c:pt>
              </c:strCache>
            </c:strRef>
          </c:cat>
          <c:val>
            <c:numRef>
              <c:f>Sheet1!$B$2:$B$6</c:f>
              <c:numCache>
                <c:formatCode>General</c:formatCode>
                <c:ptCount val="5"/>
                <c:pt idx="0">
                  <c:v>67</c:v>
                </c:pt>
                <c:pt idx="1">
                  <c:v>10</c:v>
                </c:pt>
                <c:pt idx="2">
                  <c:v>19</c:v>
                </c:pt>
                <c:pt idx="3">
                  <c:v>26</c:v>
                </c:pt>
                <c:pt idx="4">
                  <c:v>16</c:v>
                </c:pt>
              </c:numCache>
            </c:numRef>
          </c:val>
          <c:extLst>
            <c:ext xmlns:c16="http://schemas.microsoft.com/office/drawing/2014/chart" uri="{C3380CC4-5D6E-409C-BE32-E72D297353CC}">
              <c16:uniqueId val="{00000000-8638-410B-A958-33CA4C30B419}"/>
            </c:ext>
          </c:extLst>
        </c:ser>
        <c:ser>
          <c:idx val="1"/>
          <c:order val="1"/>
          <c:tx>
            <c:strRef>
              <c:f>Sheet1!$C$1</c:f>
              <c:strCache>
                <c:ptCount val="1"/>
                <c:pt idx="0">
                  <c:v>Women</c:v>
                </c:pt>
              </c:strCache>
            </c:strRef>
          </c:tx>
          <c:spPr>
            <a:solidFill>
              <a:srgbClr val="002060"/>
            </a:solidFill>
            <a:ln>
              <a:solidFill>
                <a:srgbClr val="4F81BD"/>
              </a:solidFill>
            </a:ln>
          </c:spPr>
          <c:invertIfNegative val="0"/>
          <c:dLbls>
            <c:spPr>
              <a:noFill/>
              <a:ln>
                <a:noFill/>
              </a:ln>
              <a:effectLst/>
            </c:spPr>
            <c:txPr>
              <a:bodyPr/>
              <a:lstStyle/>
              <a:p>
                <a:pPr>
                  <a:defRPr sz="1700" baseline="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Minmize problem</c:v>
                </c:pt>
                <c:pt idx="1">
                  <c:v>Fear</c:v>
                </c:pt>
                <c:pt idx="2">
                  <c:v>Structural barriers</c:v>
                </c:pt>
                <c:pt idx="3">
                  <c:v>Stigma</c:v>
                </c:pt>
                <c:pt idx="4">
                  <c:v>Financial</c:v>
                </c:pt>
              </c:strCache>
            </c:strRef>
          </c:cat>
          <c:val>
            <c:numRef>
              <c:f>Sheet1!$C$2:$C$6</c:f>
              <c:numCache>
                <c:formatCode>General</c:formatCode>
                <c:ptCount val="5"/>
                <c:pt idx="0">
                  <c:v>70</c:v>
                </c:pt>
                <c:pt idx="1">
                  <c:v>16</c:v>
                </c:pt>
                <c:pt idx="2">
                  <c:v>18</c:v>
                </c:pt>
                <c:pt idx="3">
                  <c:v>31</c:v>
                </c:pt>
                <c:pt idx="4">
                  <c:v>21</c:v>
                </c:pt>
              </c:numCache>
            </c:numRef>
          </c:val>
          <c:extLst>
            <c:ext xmlns:c16="http://schemas.microsoft.com/office/drawing/2014/chart" uri="{C3380CC4-5D6E-409C-BE32-E72D297353CC}">
              <c16:uniqueId val="{00000001-8638-410B-A958-33CA4C30B419}"/>
            </c:ext>
          </c:extLst>
        </c:ser>
        <c:dLbls>
          <c:showLegendKey val="0"/>
          <c:showVal val="1"/>
          <c:showCatName val="0"/>
          <c:showSerName val="0"/>
          <c:showPercent val="0"/>
          <c:showBubbleSize val="0"/>
        </c:dLbls>
        <c:gapWidth val="150"/>
        <c:axId val="81357440"/>
        <c:axId val="81371520"/>
      </c:barChart>
      <c:catAx>
        <c:axId val="81357440"/>
        <c:scaling>
          <c:orientation val="minMax"/>
        </c:scaling>
        <c:delete val="0"/>
        <c:axPos val="l"/>
        <c:numFmt formatCode="General" sourceLinked="0"/>
        <c:majorTickMark val="out"/>
        <c:minorTickMark val="none"/>
        <c:tickLblPos val="nextTo"/>
        <c:txPr>
          <a:bodyPr/>
          <a:lstStyle/>
          <a:p>
            <a:pPr>
              <a:defRPr baseline="0">
                <a:solidFill>
                  <a:schemeClr val="tx1"/>
                </a:solidFill>
                <a:latin typeface="Arial" pitchFamily="34" charset="0"/>
                <a:cs typeface="Arial" pitchFamily="34" charset="0"/>
              </a:defRPr>
            </a:pPr>
            <a:endParaRPr lang="en-US"/>
          </a:p>
        </c:txPr>
        <c:crossAx val="81371520"/>
        <c:crosses val="autoZero"/>
        <c:auto val="1"/>
        <c:lblAlgn val="ctr"/>
        <c:lblOffset val="100"/>
        <c:noMultiLvlLbl val="0"/>
      </c:catAx>
      <c:valAx>
        <c:axId val="81371520"/>
        <c:scaling>
          <c:orientation val="minMax"/>
        </c:scaling>
        <c:delete val="0"/>
        <c:axPos val="b"/>
        <c:title>
          <c:tx>
            <c:rich>
              <a:bodyPr/>
              <a:lstStyle/>
              <a:p>
                <a:pPr>
                  <a:defRPr baseline="0">
                    <a:solidFill>
                      <a:srgbClr val="FFFF66"/>
                    </a:solidFill>
                  </a:defRPr>
                </a:pPr>
                <a:r>
                  <a:rPr lang="en-US" baseline="0" dirty="0">
                    <a:solidFill>
                      <a:srgbClr val="FFFF66"/>
                    </a:solidFill>
                  </a:rPr>
                  <a:t>Percent</a:t>
                </a:r>
              </a:p>
            </c:rich>
          </c:tx>
          <c:layout>
            <c:manualLayout>
              <c:xMode val="edge"/>
              <c:yMode val="edge"/>
              <c:x val="0.54166630547328376"/>
              <c:y val="0.91279969644547454"/>
            </c:manualLayout>
          </c:layout>
          <c:overlay val="0"/>
        </c:title>
        <c:numFmt formatCode="General" sourceLinked="1"/>
        <c:majorTickMark val="out"/>
        <c:minorTickMark val="none"/>
        <c:tickLblPos val="nextTo"/>
        <c:txPr>
          <a:bodyPr/>
          <a:lstStyle/>
          <a:p>
            <a:pPr>
              <a:defRPr baseline="0">
                <a:solidFill>
                  <a:schemeClr val="tx1"/>
                </a:solidFill>
              </a:defRPr>
            </a:pPr>
            <a:endParaRPr lang="en-US"/>
          </a:p>
        </c:txPr>
        <c:crossAx val="81357440"/>
        <c:crosses val="autoZero"/>
        <c:crossBetween val="between"/>
      </c:valAx>
    </c:plotArea>
    <c:legend>
      <c:legendPos val="r"/>
      <c:layout>
        <c:manualLayout>
          <c:xMode val="edge"/>
          <c:yMode val="edge"/>
          <c:x val="0.78324429072534152"/>
          <c:y val="8.258794868628018E-2"/>
          <c:w val="0.15076127750386401"/>
          <c:h val="0.14593595256070413"/>
        </c:manualLayout>
      </c:layout>
      <c:overlay val="0"/>
      <c:spPr>
        <a:ln>
          <a:noFill/>
        </a:ln>
      </c:spPr>
      <c:txPr>
        <a:bodyPr/>
        <a:lstStyle/>
        <a:p>
          <a:pPr>
            <a:defRPr baseline="0">
              <a:solidFill>
                <a:schemeClr val="tx1"/>
              </a:solidFill>
            </a:defRPr>
          </a:pPr>
          <a:endParaRPr lang="en-US"/>
        </a:p>
      </c:txPr>
    </c:legend>
    <c:plotVisOnly val="1"/>
    <c:dispBlanksAs val="gap"/>
    <c:showDLblsOverMax val="0"/>
  </c:chart>
  <c:spPr>
    <a:ln>
      <a:solidFill>
        <a:srgbClr val="FFFFFF"/>
      </a:solidFill>
    </a:ln>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0.4215</cdr:x>
      <cdr:y>0.48607</cdr:y>
    </cdr:from>
    <cdr:to>
      <cdr:x>0.53473</cdr:x>
      <cdr:y>0.62057</cdr:y>
    </cdr:to>
    <cdr:sp macro="" textlink="">
      <cdr:nvSpPr>
        <cdr:cNvPr id="2" name="Oval 1"/>
        <cdr:cNvSpPr/>
      </cdr:nvSpPr>
      <cdr:spPr bwMode="auto">
        <a:xfrm xmlns:a="http://schemas.openxmlformats.org/drawingml/2006/main" rot="20161362">
          <a:off x="3468808" y="2407494"/>
          <a:ext cx="931837" cy="666178"/>
        </a:xfrm>
        <a:prstGeom xmlns:a="http://schemas.openxmlformats.org/drawingml/2006/main" prst="ellipse">
          <a:avLst/>
        </a:prstGeom>
        <a:noFill xmlns:a="http://schemas.openxmlformats.org/drawingml/2006/main"/>
        <a:ln xmlns:a="http://schemas.openxmlformats.org/drawingml/2006/main" w="25400" algn="ctr">
          <a:solidFill>
            <a:srgbClr val="FFFF00"/>
          </a:solidFill>
          <a:round/>
          <a:headEnd/>
          <a:tailEnd/>
        </a:ln>
        <a:effectLst xmlns:a="http://schemas.openxmlformats.org/drawingml/2006/main"/>
      </cdr:spPr>
      <cdr:txBody>
        <a:bodyPr xmlns:a="http://schemas.openxmlformats.org/drawingml/2006/main" wrap="none" anchor="ctr"/>
        <a:lstStyle xmlns:a="http://schemas.openxmlformats.org/drawingml/2006/main">
          <a:defPPr>
            <a:defRPr lang="en-US"/>
          </a:defPPr>
          <a:lvl1pPr algn="l" rtl="0" eaLnBrk="0" fontAlgn="base" hangingPunct="0">
            <a:spcBef>
              <a:spcPct val="0"/>
            </a:spcBef>
            <a:spcAft>
              <a:spcPct val="0"/>
            </a:spcAft>
            <a:defRPr kern="1200">
              <a:solidFill>
                <a:srgbClr val="000000"/>
              </a:solidFill>
              <a:latin typeface="Times New Roman" pitchFamily="18" charset="0"/>
            </a:defRPr>
          </a:lvl1pPr>
          <a:lvl2pPr marL="457200" algn="l" rtl="0" eaLnBrk="0" fontAlgn="base" hangingPunct="0">
            <a:spcBef>
              <a:spcPct val="0"/>
            </a:spcBef>
            <a:spcAft>
              <a:spcPct val="0"/>
            </a:spcAft>
            <a:defRPr kern="1200">
              <a:solidFill>
                <a:srgbClr val="000000"/>
              </a:solidFill>
              <a:latin typeface="Times New Roman" pitchFamily="18" charset="0"/>
            </a:defRPr>
          </a:lvl2pPr>
          <a:lvl3pPr marL="914400" algn="l" rtl="0" eaLnBrk="0" fontAlgn="base" hangingPunct="0">
            <a:spcBef>
              <a:spcPct val="0"/>
            </a:spcBef>
            <a:spcAft>
              <a:spcPct val="0"/>
            </a:spcAft>
            <a:defRPr kern="1200">
              <a:solidFill>
                <a:srgbClr val="000000"/>
              </a:solidFill>
              <a:latin typeface="Times New Roman" pitchFamily="18" charset="0"/>
            </a:defRPr>
          </a:lvl3pPr>
          <a:lvl4pPr marL="1371600" algn="l" rtl="0" eaLnBrk="0" fontAlgn="base" hangingPunct="0">
            <a:spcBef>
              <a:spcPct val="0"/>
            </a:spcBef>
            <a:spcAft>
              <a:spcPct val="0"/>
            </a:spcAft>
            <a:defRPr kern="1200">
              <a:solidFill>
                <a:srgbClr val="000000"/>
              </a:solidFill>
              <a:latin typeface="Times New Roman" pitchFamily="18" charset="0"/>
            </a:defRPr>
          </a:lvl4pPr>
          <a:lvl5pPr marL="1828800" algn="l" rtl="0" eaLnBrk="0" fontAlgn="base" hangingPunct="0">
            <a:spcBef>
              <a:spcPct val="0"/>
            </a:spcBef>
            <a:spcAft>
              <a:spcPct val="0"/>
            </a:spcAft>
            <a:defRPr kern="1200">
              <a:solidFill>
                <a:srgbClr val="000000"/>
              </a:solidFill>
              <a:latin typeface="Times New Roman" pitchFamily="18" charset="0"/>
            </a:defRPr>
          </a:lvl5pPr>
          <a:lvl6pPr marL="2286000" algn="l" defTabSz="914400" rtl="0" eaLnBrk="1" latinLnBrk="0" hangingPunct="1">
            <a:defRPr kern="1200">
              <a:solidFill>
                <a:srgbClr val="000000"/>
              </a:solidFill>
              <a:latin typeface="Times New Roman" pitchFamily="18" charset="0"/>
            </a:defRPr>
          </a:lvl6pPr>
          <a:lvl7pPr marL="2743200" algn="l" defTabSz="914400" rtl="0" eaLnBrk="1" latinLnBrk="0" hangingPunct="1">
            <a:defRPr kern="1200">
              <a:solidFill>
                <a:srgbClr val="000000"/>
              </a:solidFill>
              <a:latin typeface="Times New Roman" pitchFamily="18" charset="0"/>
            </a:defRPr>
          </a:lvl7pPr>
          <a:lvl8pPr marL="3200400" algn="l" defTabSz="914400" rtl="0" eaLnBrk="1" latinLnBrk="0" hangingPunct="1">
            <a:defRPr kern="1200">
              <a:solidFill>
                <a:srgbClr val="000000"/>
              </a:solidFill>
              <a:latin typeface="Times New Roman" pitchFamily="18" charset="0"/>
            </a:defRPr>
          </a:lvl8pPr>
          <a:lvl9pPr marL="3657600" algn="l" defTabSz="914400" rtl="0" eaLnBrk="1" latinLnBrk="0" hangingPunct="1">
            <a:defRPr kern="1200">
              <a:solidFill>
                <a:srgbClr val="000000"/>
              </a:solidFill>
              <a:latin typeface="Times New Roman" pitchFamily="18" charset="0"/>
            </a:defRPr>
          </a:lvl9pPr>
        </a:lstStyle>
        <a:p xmlns:a="http://schemas.openxmlformats.org/drawingml/2006/main">
          <a:endParaRPr lang="en-US" sz="1100">
            <a:latin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0.64807</cdr:x>
      <cdr:y>0.52727</cdr:y>
    </cdr:from>
    <cdr:to>
      <cdr:x>0.75238</cdr:x>
      <cdr:y>0.52727</cdr:y>
    </cdr:to>
    <cdr:cxnSp macro="">
      <cdr:nvCxnSpPr>
        <cdr:cNvPr id="3" name="Straight Arrow Connector 2"/>
        <cdr:cNvCxnSpPr/>
      </cdr:nvCxnSpPr>
      <cdr:spPr>
        <a:xfrm xmlns:a="http://schemas.openxmlformats.org/drawingml/2006/main" flipH="1">
          <a:off x="5185179" y="2209800"/>
          <a:ext cx="834621" cy="0"/>
        </a:xfrm>
        <a:prstGeom xmlns:a="http://schemas.openxmlformats.org/drawingml/2006/main" prst="straightConnector1">
          <a:avLst/>
        </a:prstGeom>
        <a:ln xmlns:a="http://schemas.openxmlformats.org/drawingml/2006/main" w="190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0.74286</cdr:x>
      <cdr:y>0.44021</cdr:y>
    </cdr:from>
    <cdr:to>
      <cdr:x>0.9619</cdr:x>
      <cdr:y>0.8318</cdr:y>
    </cdr:to>
    <cdr:sp macro="" textlink="">
      <cdr:nvSpPr>
        <cdr:cNvPr id="4" name="TextBox 3"/>
        <cdr:cNvSpPr txBox="1"/>
      </cdr:nvSpPr>
      <cdr:spPr>
        <a:xfrm xmlns:a="http://schemas.openxmlformats.org/drawingml/2006/main">
          <a:off x="5943600" y="1844924"/>
          <a:ext cx="1752600" cy="16411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smtClean="0">
              <a:solidFill>
                <a:schemeClr val="tx1"/>
              </a:solidFill>
            </a:rPr>
            <a:t>Provide Special </a:t>
          </a:r>
        </a:p>
        <a:p xmlns:a="http://schemas.openxmlformats.org/drawingml/2006/main">
          <a:r>
            <a:rPr lang="en-US" sz="2000" dirty="0" smtClean="0">
              <a:solidFill>
                <a:schemeClr val="tx1"/>
              </a:solidFill>
            </a:rPr>
            <a:t>Services or </a:t>
          </a:r>
        </a:p>
        <a:p xmlns:a="http://schemas.openxmlformats.org/drawingml/2006/main">
          <a:r>
            <a:rPr lang="en-US" sz="2000" dirty="0" smtClean="0">
              <a:solidFill>
                <a:schemeClr val="tx1"/>
              </a:solidFill>
            </a:rPr>
            <a:t>Programs </a:t>
          </a:r>
        </a:p>
        <a:p xmlns:a="http://schemas.openxmlformats.org/drawingml/2006/main">
          <a:r>
            <a:rPr lang="en-US" sz="2000" dirty="0" smtClean="0">
              <a:solidFill>
                <a:schemeClr val="tx1"/>
              </a:solidFill>
            </a:rPr>
            <a:t>For  Women</a:t>
          </a:r>
          <a:endParaRPr lang="en-US" sz="20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D4012DA-090A-4EFE-B1EC-95D9F1AFA0AE}" type="datetimeFigureOut">
              <a:rPr lang="en-US" smtClean="0"/>
              <a:pPr/>
              <a:t>12/12/2016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F95291A-8217-46C6-8D80-C3B3AD5C4D44}" type="slidenum">
              <a:rPr lang="en-US" smtClean="0"/>
              <a:pPr/>
              <a:t>‹#›</a:t>
            </a:fld>
            <a:endParaRPr lang="en-US"/>
          </a:p>
        </p:txBody>
      </p:sp>
    </p:spTree>
    <p:extLst>
      <p:ext uri="{BB962C8B-B14F-4D97-AF65-F5344CB8AC3E}">
        <p14:creationId xmlns:p14="http://schemas.microsoft.com/office/powerpoint/2010/main" val="1338739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4B4C53-DB16-4C86-81B0-7FBF9EB047FA}" type="datetimeFigureOut">
              <a:rPr lang="en-US" smtClean="0"/>
              <a:pPr/>
              <a:t>12/12/2016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369E10F-6121-43B2-BA19-0EDC1E97F6E2}" type="slidenum">
              <a:rPr lang="en-US" smtClean="0"/>
              <a:pPr/>
              <a:t>‹#›</a:t>
            </a:fld>
            <a:endParaRPr lang="en-US"/>
          </a:p>
        </p:txBody>
      </p:sp>
    </p:spTree>
    <p:extLst>
      <p:ext uri="{BB962C8B-B14F-4D97-AF65-F5344CB8AC3E}">
        <p14:creationId xmlns:p14="http://schemas.microsoft.com/office/powerpoint/2010/main" val="888752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orwh.od.nih.gov/resources/sexgenderhealth/index.as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dc.gov/hiv/group/gender/wome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TITLE SLIDE</a:t>
            </a:r>
            <a:endParaRPr lang="en-US" sz="1000" dirty="0">
              <a:latin typeface="+mj-lt"/>
            </a:endParaRPr>
          </a:p>
          <a:p>
            <a:r>
              <a:rPr lang="en-US" sz="1000" b="1" i="1" kern="1200" dirty="0">
                <a:solidFill>
                  <a:schemeClr val="tx1"/>
                </a:solidFill>
                <a:effectLst/>
                <a:latin typeface="+mj-lt"/>
                <a:ea typeface="+mn-ea"/>
                <a:cs typeface="+mn-cs"/>
              </a:rPr>
              <a:t>The purpose of this introductory training is to provide HIV clinicians (including, but not limited to physicians, dentists, nurses, and other allied medical staff, therapists and social workers, and counselors, specialists, and case managers) with a detailed overview of substance abuse and HIV among women. The curriculum reviews important epidemiological data focused on substance use trends</a:t>
            </a:r>
            <a:r>
              <a:rPr lang="en-US" sz="1000" b="1" i="1" kern="1200" baseline="0" dirty="0">
                <a:solidFill>
                  <a:schemeClr val="tx1"/>
                </a:solidFill>
                <a:effectLst/>
                <a:latin typeface="+mj-lt"/>
                <a:ea typeface="+mn-ea"/>
                <a:cs typeface="+mn-cs"/>
              </a:rPr>
              <a:t> </a:t>
            </a:r>
            <a:r>
              <a:rPr lang="en-US" sz="1000" b="1" i="1" kern="1200" dirty="0">
                <a:solidFill>
                  <a:schemeClr val="tx1"/>
                </a:solidFill>
                <a:effectLst/>
                <a:latin typeface="+mj-lt"/>
                <a:ea typeface="+mn-ea"/>
                <a:cs typeface="+mn-cs"/>
              </a:rPr>
              <a:t>in women and HIV prevalence; reviews standardized screening and assessment techniques to support the move to improve treatment effectiveness; and concludes with evidence-based and promising clinical strategies. The introductory training includes </a:t>
            </a:r>
            <a:r>
              <a:rPr lang="en-US" sz="1000" b="1" i="1" kern="1200" dirty="0" smtClean="0">
                <a:solidFill>
                  <a:schemeClr val="tx1"/>
                </a:solidFill>
                <a:effectLst/>
                <a:latin typeface="+mj-lt"/>
                <a:ea typeface="+mn-ea"/>
                <a:cs typeface="+mn-cs"/>
              </a:rPr>
              <a:t>a 112-slide</a:t>
            </a:r>
            <a:r>
              <a:rPr lang="en-US" sz="1000" b="1" i="1" kern="1200" baseline="0" dirty="0" smtClean="0">
                <a:solidFill>
                  <a:schemeClr val="tx1"/>
                </a:solidFill>
                <a:effectLst/>
                <a:latin typeface="+mj-lt"/>
                <a:ea typeface="+mn-ea"/>
                <a:cs typeface="+mn-cs"/>
              </a:rPr>
              <a:t> </a:t>
            </a:r>
            <a:r>
              <a:rPr lang="en-US" sz="1000" b="1" i="1" kern="1200" dirty="0" smtClean="0">
                <a:solidFill>
                  <a:schemeClr val="tx1"/>
                </a:solidFill>
                <a:effectLst/>
                <a:latin typeface="+mj-lt"/>
                <a:ea typeface="+mn-ea"/>
                <a:cs typeface="+mn-cs"/>
              </a:rPr>
              <a:t>PowerPoint </a:t>
            </a:r>
            <a:r>
              <a:rPr lang="en-US" sz="1000" b="1" i="1" kern="1200" dirty="0">
                <a:solidFill>
                  <a:schemeClr val="tx1"/>
                </a:solidFill>
                <a:effectLst/>
                <a:latin typeface="+mj-lt"/>
                <a:ea typeface="+mn-ea"/>
                <a:cs typeface="+mn-cs"/>
              </a:rPr>
              <a:t>presentation, Trainer Guide, and a companion 2-page fact sheet. The duration of the training is approximately 90-120 minutes, depending on whether the trainer chooses to present all of the slides, or a selection of slides. For example, slides </a:t>
            </a:r>
            <a:r>
              <a:rPr lang="en-US" sz="1000" b="1" i="1" kern="1200" dirty="0" smtClean="0">
                <a:solidFill>
                  <a:schemeClr val="tx1"/>
                </a:solidFill>
                <a:effectLst/>
                <a:latin typeface="+mj-lt"/>
                <a:ea typeface="+mn-ea"/>
                <a:cs typeface="+mn-cs"/>
              </a:rPr>
              <a:t>83-102 </a:t>
            </a:r>
            <a:r>
              <a:rPr lang="en-US" sz="1000" b="1" i="1" kern="1200" dirty="0">
                <a:solidFill>
                  <a:schemeClr val="tx1"/>
                </a:solidFill>
                <a:effectLst/>
                <a:latin typeface="+mj-lt"/>
                <a:ea typeface="+mn-ea"/>
                <a:cs typeface="+mn-cs"/>
              </a:rPr>
              <a:t>represent information about interventions, and can be eliminated if you choose to </a:t>
            </a:r>
            <a:r>
              <a:rPr lang="en-US" sz="1000" b="1" i="1" kern="1200" dirty="0" smtClean="0">
                <a:solidFill>
                  <a:schemeClr val="tx1"/>
                </a:solidFill>
                <a:effectLst/>
                <a:latin typeface="+mj-lt"/>
                <a:ea typeface="+mn-ea"/>
                <a:cs typeface="+mn-cs"/>
              </a:rPr>
              <a:t>end the training with the discussion about gender-responsive care on slide 82. </a:t>
            </a:r>
            <a:endParaRPr lang="en-US" sz="1000" b="1" i="1" kern="1200" dirty="0">
              <a:solidFill>
                <a:schemeClr val="tx1"/>
              </a:solidFill>
              <a:effectLst/>
              <a:latin typeface="+mj-lt"/>
              <a:ea typeface="+mn-ea"/>
              <a:cs typeface="+mn-cs"/>
            </a:endParaRPr>
          </a:p>
          <a:p>
            <a:endParaRPr lang="en-US" sz="1000" b="1" i="1" kern="1200" dirty="0">
              <a:solidFill>
                <a:schemeClr val="tx1"/>
              </a:solidFill>
              <a:effectLst/>
              <a:latin typeface="+mj-lt"/>
              <a:ea typeface="+mn-ea"/>
              <a:cs typeface="+mn-cs"/>
            </a:endParaRPr>
          </a:p>
          <a:p>
            <a:r>
              <a:rPr lang="en-US" sz="1000" b="1" i="1" kern="1200" dirty="0">
                <a:solidFill>
                  <a:schemeClr val="tx1"/>
                </a:solidFill>
                <a:effectLst/>
                <a:latin typeface="+mj-lt"/>
                <a:ea typeface="+mn-ea"/>
                <a:cs typeface="+mn-cs"/>
              </a:rPr>
              <a:t>“Test Your Knowledge” questions have been inserted at the beginning and end of the presentation to assess a change in the audience’s level knowledge after the key content has been presented. An answer key is provided in the Trainer’s notes for slides 6-10 and </a:t>
            </a:r>
            <a:r>
              <a:rPr lang="en-US" sz="1000" b="1" i="1" kern="1200">
                <a:solidFill>
                  <a:schemeClr val="tx1"/>
                </a:solidFill>
                <a:effectLst/>
                <a:latin typeface="+mj-lt"/>
                <a:ea typeface="+mn-ea"/>
                <a:cs typeface="+mn-cs"/>
              </a:rPr>
              <a:t>slides </a:t>
            </a:r>
            <a:r>
              <a:rPr lang="en-US" sz="1000" b="1" i="1" kern="1200" smtClean="0">
                <a:solidFill>
                  <a:schemeClr val="tx1"/>
                </a:solidFill>
                <a:effectLst/>
                <a:latin typeface="+mj-lt"/>
                <a:ea typeface="+mn-ea"/>
                <a:cs typeface="+mn-cs"/>
              </a:rPr>
              <a:t>107-111.</a:t>
            </a:r>
            <a:endParaRPr lang="en-US" sz="1000" b="1" i="1" dirty="0">
              <a:latin typeface="+mj-lt"/>
            </a:endParaRPr>
          </a:p>
          <a:p>
            <a:pPr eaLnBrk="1" hangingPunct="1">
              <a:lnSpc>
                <a:spcPct val="90000"/>
              </a:lnSpc>
            </a:pPr>
            <a:endParaRPr lang="en-US" sz="1000" kern="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a:t>
            </a:fld>
            <a:endParaRPr lang="en-US"/>
          </a:p>
        </p:txBody>
      </p:sp>
    </p:spTree>
    <p:extLst>
      <p:ext uri="{BB962C8B-B14F-4D97-AF65-F5344CB8AC3E}">
        <p14:creationId xmlns:p14="http://schemas.microsoft.com/office/powerpoint/2010/main" val="248344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a:t>
            </a:fld>
            <a:endParaRPr lang="en-US"/>
          </a:p>
        </p:txBody>
      </p:sp>
    </p:spTree>
    <p:extLst>
      <p:ext uri="{BB962C8B-B14F-4D97-AF65-F5344CB8AC3E}">
        <p14:creationId xmlns:p14="http://schemas.microsoft.com/office/powerpoint/2010/main" val="3003222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Safer Sex Skill Building (SSSB) is a five session </a:t>
            </a:r>
            <a:r>
              <a:rPr lang="en-US" sz="1000" kern="1200" baseline="0" dirty="0" smtClean="0">
                <a:solidFill>
                  <a:schemeClr val="tx1"/>
                </a:solidFill>
                <a:effectLst/>
                <a:latin typeface="+mn-lt"/>
                <a:ea typeface="+mn-ea"/>
                <a:cs typeface="+mn-cs"/>
              </a:rPr>
              <a:t>group intervention that was tested in a multi-site study at 12 outpatient drug treatment sites through NIDA’s Clinical Trials Network. Heterosexual, drug using women participated. The intervention uses education, discussion, demonstration, practice and role play to develop safer sex negotiation skills and increased HIV/STD awareness. Results found reductions in unprotected vaginal and anal sex at the 6-month follow-up. There was a dose effect, with women who attended at least 3 sessions reporting fewer unprotected sex occasions compared to women who attended only one session. </a:t>
            </a:r>
            <a:endParaRPr lang="en-US" sz="1000" kern="1200" dirty="0" smtClean="0">
              <a:solidFill>
                <a:schemeClr val="tx1"/>
              </a:solidFill>
              <a:effectLst/>
              <a:latin typeface="+mn-lt"/>
              <a:ea typeface="+mn-ea"/>
              <a:cs typeface="+mn-cs"/>
            </a:endParaRPr>
          </a:p>
          <a:p>
            <a:endParaRPr lang="en-US" sz="1000" kern="1200" dirty="0" smtClean="0">
              <a:solidFill>
                <a:schemeClr val="tx1"/>
              </a:solidFill>
              <a:effectLst/>
              <a:latin typeface="+mn-lt"/>
              <a:ea typeface="+mn-ea"/>
              <a:cs typeface="+mn-cs"/>
            </a:endParaRPr>
          </a:p>
          <a:p>
            <a:r>
              <a:rPr lang="en-US" sz="1000" b="1" u="sng" kern="1200" dirty="0" smtClean="0">
                <a:solidFill>
                  <a:schemeClr val="tx1"/>
                </a:solidFill>
                <a:effectLst/>
                <a:latin typeface="+mn-lt"/>
                <a:ea typeface="+mn-ea"/>
                <a:cs typeface="+mn-cs"/>
              </a:rPr>
              <a:t>REFERENCE</a:t>
            </a:r>
          </a:p>
          <a:p>
            <a:r>
              <a:rPr lang="en-US" sz="1000" kern="1200" dirty="0" smtClean="0">
                <a:solidFill>
                  <a:schemeClr val="tx1"/>
                </a:solidFill>
                <a:effectLst/>
                <a:latin typeface="+mn-lt"/>
                <a:ea typeface="+mn-ea"/>
                <a:cs typeface="+mn-cs"/>
              </a:rPr>
              <a:t>Tross, S., Campbell, A.N., Cohen, L.R., </a:t>
            </a:r>
            <a:r>
              <a:rPr lang="en-US" sz="1000" kern="1200" dirty="0" err="1" smtClean="0">
                <a:solidFill>
                  <a:schemeClr val="tx1"/>
                </a:solidFill>
                <a:effectLst/>
                <a:latin typeface="+mn-lt"/>
                <a:ea typeface="+mn-ea"/>
                <a:cs typeface="+mn-cs"/>
              </a:rPr>
              <a:t>Calsyn</a:t>
            </a:r>
            <a:r>
              <a:rPr lang="en-US" sz="1000" kern="1200" dirty="0" smtClean="0">
                <a:solidFill>
                  <a:schemeClr val="tx1"/>
                </a:solidFill>
                <a:effectLst/>
                <a:latin typeface="+mn-lt"/>
                <a:ea typeface="+mn-ea"/>
                <a:cs typeface="+mn-cs"/>
              </a:rPr>
              <a:t>, D., Pavlicova, M., Miele, G.M., Hu, M.C., Haynes, L., Nugent, N., </a:t>
            </a:r>
            <a:r>
              <a:rPr lang="en-US" sz="1000" kern="1200" dirty="0" err="1" smtClean="0">
                <a:solidFill>
                  <a:schemeClr val="tx1"/>
                </a:solidFill>
                <a:effectLst/>
                <a:latin typeface="+mn-lt"/>
                <a:ea typeface="+mn-ea"/>
                <a:cs typeface="+mn-cs"/>
              </a:rPr>
              <a:t>Gan</a:t>
            </a:r>
            <a:r>
              <a:rPr lang="en-US" sz="1000" kern="1200" dirty="0" smtClean="0">
                <a:solidFill>
                  <a:schemeClr val="tx1"/>
                </a:solidFill>
                <a:effectLst/>
                <a:latin typeface="+mn-lt"/>
                <a:ea typeface="+mn-ea"/>
                <a:cs typeface="+mn-cs"/>
              </a:rPr>
              <a:t>, W., Hatch-Maillette, M., </a:t>
            </a:r>
            <a:r>
              <a:rPr lang="en-US" sz="1000" kern="1200" dirty="0" err="1" smtClean="0">
                <a:solidFill>
                  <a:schemeClr val="tx1"/>
                </a:solidFill>
                <a:effectLst/>
                <a:latin typeface="+mn-lt"/>
                <a:ea typeface="+mn-ea"/>
                <a:cs typeface="+mn-cs"/>
              </a:rPr>
              <a:t>Mandler</a:t>
            </a:r>
            <a:r>
              <a:rPr lang="en-US" sz="1000" kern="1200" dirty="0" smtClean="0">
                <a:solidFill>
                  <a:schemeClr val="tx1"/>
                </a:solidFill>
                <a:effectLst/>
                <a:latin typeface="+mn-lt"/>
                <a:ea typeface="+mn-ea"/>
                <a:cs typeface="+mn-cs"/>
              </a:rPr>
              <a:t>, R., McLaughlin, P., El- </a:t>
            </a:r>
            <a:r>
              <a:rPr lang="en-US" sz="1000" kern="1200" dirty="0" err="1" smtClean="0">
                <a:solidFill>
                  <a:schemeClr val="tx1"/>
                </a:solidFill>
                <a:effectLst/>
                <a:latin typeface="+mn-lt"/>
                <a:ea typeface="+mn-ea"/>
                <a:cs typeface="+mn-cs"/>
              </a:rPr>
              <a:t>Bassel</a:t>
            </a:r>
            <a:r>
              <a:rPr lang="en-US" sz="1000" kern="1200" dirty="0" smtClean="0">
                <a:solidFill>
                  <a:schemeClr val="tx1"/>
                </a:solidFill>
                <a:effectLst/>
                <a:latin typeface="+mn-lt"/>
                <a:ea typeface="+mn-ea"/>
                <a:cs typeface="+mn-cs"/>
              </a:rPr>
              <a:t>, N., </a:t>
            </a:r>
            <a:r>
              <a:rPr lang="en-US" sz="1000" kern="1200" dirty="0" err="1" smtClean="0">
                <a:solidFill>
                  <a:schemeClr val="tx1"/>
                </a:solidFill>
                <a:effectLst/>
                <a:latin typeface="+mn-lt"/>
                <a:ea typeface="+mn-ea"/>
                <a:cs typeface="+mn-cs"/>
              </a:rPr>
              <a:t>Crits</a:t>
            </a:r>
            <a:r>
              <a:rPr lang="en-US" sz="1000" kern="1200" dirty="0" smtClean="0">
                <a:solidFill>
                  <a:schemeClr val="tx1"/>
                </a:solidFill>
                <a:effectLst/>
                <a:latin typeface="+mn-lt"/>
                <a:ea typeface="+mn-ea"/>
                <a:cs typeface="+mn-cs"/>
              </a:rPr>
              <a:t>-Christoph, P., Nunes, E.V. (2008). Effectiveness of HIV/STD sexual risk reduction groups for women in substance abuse treatment programs: Results of NIDA clinical Trials Network Trial. </a:t>
            </a:r>
            <a:r>
              <a:rPr lang="en-US" sz="1000" i="1" kern="1200" dirty="0" smtClean="0">
                <a:solidFill>
                  <a:schemeClr val="tx1"/>
                </a:solidFill>
                <a:effectLst/>
                <a:latin typeface="+mn-lt"/>
                <a:ea typeface="+mn-ea"/>
                <a:cs typeface="+mn-cs"/>
              </a:rPr>
              <a:t>JAIDS Journal of Acquired Immune Deficiency Syndrome, 48</a:t>
            </a:r>
            <a:r>
              <a:rPr lang="en-US" sz="1000" kern="1200" dirty="0" smtClean="0">
                <a:solidFill>
                  <a:schemeClr val="tx1"/>
                </a:solidFill>
                <a:effectLst/>
                <a:latin typeface="+mn-lt"/>
                <a:ea typeface="+mn-ea"/>
                <a:cs typeface="+mn-cs"/>
              </a:rPr>
              <a:t>, 581- 589.</a:t>
            </a:r>
          </a:p>
        </p:txBody>
      </p:sp>
      <p:sp>
        <p:nvSpPr>
          <p:cNvPr id="4" name="Slide Number Placeholder 3"/>
          <p:cNvSpPr>
            <a:spLocks noGrp="1"/>
          </p:cNvSpPr>
          <p:nvPr>
            <p:ph type="sldNum" sz="quarter" idx="10"/>
          </p:nvPr>
        </p:nvSpPr>
        <p:spPr/>
        <p:txBody>
          <a:bodyPr/>
          <a:lstStyle/>
          <a:p>
            <a:fld id="{A2BAF722-9FAA-2E44-BD50-A82C79D2C4D2}" type="slidenum">
              <a:rPr lang="en-US" smtClean="0"/>
              <a:t>100</a:t>
            </a:fld>
            <a:endParaRPr lang="en-US"/>
          </a:p>
        </p:txBody>
      </p:sp>
    </p:spTree>
    <p:extLst>
      <p:ext uri="{BB962C8B-B14F-4D97-AF65-F5344CB8AC3E}">
        <p14:creationId xmlns:p14="http://schemas.microsoft.com/office/powerpoint/2010/main" val="39062360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Based on motivational interviewing techniques,</a:t>
            </a:r>
            <a:r>
              <a:rPr lang="en-US" sz="1000" kern="1200" baseline="0" dirty="0" smtClean="0">
                <a:solidFill>
                  <a:schemeClr val="tx1"/>
                </a:solidFill>
                <a:effectLst/>
                <a:latin typeface="+mn-lt"/>
                <a:ea typeface="+mn-ea"/>
                <a:cs typeface="+mn-cs"/>
              </a:rPr>
              <a:t> MI based risk reduction was tested in recently incarcerated, HIV negative women. The intervention included individual </a:t>
            </a:r>
            <a:r>
              <a:rPr lang="en-US" sz="1000" dirty="0" smtClean="0"/>
              <a:t>counseling, discussion, risk reduction planning, and risk reduction supplies such as condoms. Participants</a:t>
            </a:r>
            <a:r>
              <a:rPr lang="en-US" sz="1000" baseline="0" dirty="0" smtClean="0"/>
              <a:t> in the risk reduction group were significantly less likely to report any unprotected vaginal or anal sex at 3 and 6 month follow up. </a:t>
            </a:r>
            <a:endParaRPr lang="en-US" sz="1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b="1" u="sng" kern="1200" dirty="0" smtClean="0">
                <a:solidFill>
                  <a:schemeClr val="tx1"/>
                </a:solidFill>
                <a:effectLst/>
                <a:latin typeface="+mn-lt"/>
                <a:ea typeface="+mn-ea"/>
                <a:cs typeface="+mn-cs"/>
              </a:rPr>
              <a:t>REFERENCE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Weir, B.W., O’Brien, K., Bard, R.S., </a:t>
            </a:r>
            <a:r>
              <a:rPr lang="en-US" sz="1000" kern="1200" dirty="0" err="1" smtClean="0">
                <a:solidFill>
                  <a:schemeClr val="tx1"/>
                </a:solidFill>
                <a:effectLst/>
                <a:latin typeface="+mn-lt"/>
                <a:ea typeface="+mn-ea"/>
                <a:cs typeface="+mn-cs"/>
              </a:rPr>
              <a:t>Casciato</a:t>
            </a:r>
            <a:r>
              <a:rPr lang="en-US" sz="1000" kern="1200" dirty="0" smtClean="0">
                <a:solidFill>
                  <a:schemeClr val="tx1"/>
                </a:solidFill>
                <a:effectLst/>
                <a:latin typeface="+mn-lt"/>
                <a:ea typeface="+mn-ea"/>
                <a:cs typeface="+mn-cs"/>
              </a:rPr>
              <a:t>, C.J., Maher, J.E., Dent, C. W., Dougherty, J.A., Stark, M.J. (2009). Reducing HIV and partner violence risk among women with criminal justice system involvement: A randomized controlled trial of 2 motivational interviewing-based interventions. </a:t>
            </a:r>
            <a:r>
              <a:rPr lang="en-US" sz="1000" i="1" kern="1200" dirty="0" smtClean="0">
                <a:solidFill>
                  <a:schemeClr val="tx1"/>
                </a:solidFill>
                <a:effectLst/>
                <a:latin typeface="+mn-lt"/>
                <a:ea typeface="+mn-ea"/>
                <a:cs typeface="+mn-cs"/>
              </a:rPr>
              <a:t>AIDS and Behavior, 13</a:t>
            </a:r>
            <a:r>
              <a:rPr lang="en-US" sz="1000" kern="1200" dirty="0" smtClean="0">
                <a:solidFill>
                  <a:schemeClr val="tx1"/>
                </a:solidFill>
                <a:effectLst/>
                <a:latin typeface="+mn-lt"/>
                <a:ea typeface="+mn-ea"/>
                <a:cs typeface="+mn-cs"/>
              </a:rPr>
              <a:t>, 509-522.</a:t>
            </a:r>
          </a:p>
        </p:txBody>
      </p:sp>
      <p:sp>
        <p:nvSpPr>
          <p:cNvPr id="4" name="Slide Number Placeholder 3"/>
          <p:cNvSpPr>
            <a:spLocks noGrp="1"/>
          </p:cNvSpPr>
          <p:nvPr>
            <p:ph type="sldNum" sz="quarter" idx="10"/>
          </p:nvPr>
        </p:nvSpPr>
        <p:spPr/>
        <p:txBody>
          <a:bodyPr/>
          <a:lstStyle/>
          <a:p>
            <a:fld id="{A2BAF722-9FAA-2E44-BD50-A82C79D2C4D2}" type="slidenum">
              <a:rPr lang="en-US" smtClean="0"/>
              <a:t>101</a:t>
            </a:fld>
            <a:endParaRPr lang="en-US"/>
          </a:p>
        </p:txBody>
      </p:sp>
    </p:spTree>
    <p:extLst>
      <p:ext uri="{BB962C8B-B14F-4D97-AF65-F5344CB8AC3E}">
        <p14:creationId xmlns:p14="http://schemas.microsoft.com/office/powerpoint/2010/main" val="5850808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In an</a:t>
            </a:r>
            <a:r>
              <a:rPr lang="en-US" sz="1000" kern="1200" baseline="0" dirty="0" smtClean="0">
                <a:solidFill>
                  <a:schemeClr val="tx1"/>
                </a:solidFill>
                <a:effectLst/>
                <a:latin typeface="+mn-lt"/>
                <a:ea typeface="+mn-ea"/>
                <a:cs typeface="+mn-cs"/>
              </a:rPr>
              <a:t> intervention delivered during prenatal care, CPP incorporates an ecological model and social cognitive theory to create change in HIV risk behaviors in pregnant women. Delivered in weekly group sessions, HIV negative women in 16-40 weeks of gestation learned goal-setting, evaluation, discussion, role play and video demonstrations to increase condom use and reduce unprotected sex. Participants reported fewer occasions of unprotected sex in the past 30 days and a great percentage of condom usage than baseline. </a:t>
            </a:r>
            <a:endParaRPr lang="en-US" sz="1000" kern="1200" dirty="0" smtClean="0">
              <a:solidFill>
                <a:schemeClr val="tx1"/>
              </a:solidFill>
              <a:effectLst/>
              <a:latin typeface="+mn-lt"/>
              <a:ea typeface="+mn-ea"/>
              <a:cs typeface="+mn-cs"/>
            </a:endParaRPr>
          </a:p>
          <a:p>
            <a:endParaRPr lang="en-US" sz="1000" kern="1200" dirty="0" smtClean="0">
              <a:solidFill>
                <a:schemeClr val="tx1"/>
              </a:solidFill>
              <a:effectLst/>
              <a:latin typeface="+mn-lt"/>
              <a:ea typeface="+mn-ea"/>
              <a:cs typeface="+mn-cs"/>
            </a:endParaRPr>
          </a:p>
          <a:p>
            <a:r>
              <a:rPr lang="en-US" sz="1000" b="1" u="sng" kern="1200" dirty="0" smtClean="0">
                <a:solidFill>
                  <a:schemeClr val="tx1"/>
                </a:solidFill>
                <a:effectLst/>
                <a:latin typeface="+mn-lt"/>
                <a:ea typeface="+mn-ea"/>
                <a:cs typeface="+mn-cs"/>
              </a:rPr>
              <a:t>REFERENCES</a:t>
            </a:r>
          </a:p>
          <a:p>
            <a:r>
              <a:rPr lang="en-US" sz="1000" kern="1200" dirty="0" err="1" smtClean="0">
                <a:solidFill>
                  <a:schemeClr val="tx1"/>
                </a:solidFill>
                <a:effectLst/>
                <a:latin typeface="+mn-lt"/>
                <a:ea typeface="+mn-ea"/>
                <a:cs typeface="+mn-cs"/>
              </a:rPr>
              <a:t>Kershwa</a:t>
            </a:r>
            <a:r>
              <a:rPr lang="en-US" sz="1000" kern="1200" dirty="0" smtClean="0">
                <a:solidFill>
                  <a:schemeClr val="tx1"/>
                </a:solidFill>
                <a:effectLst/>
                <a:latin typeface="+mn-lt"/>
                <a:ea typeface="+mn-ea"/>
                <a:cs typeface="+mn-cs"/>
              </a:rPr>
              <a:t>, T.S., </a:t>
            </a:r>
            <a:r>
              <a:rPr lang="en-US" sz="1000" kern="1200" dirty="0" err="1" smtClean="0">
                <a:solidFill>
                  <a:schemeClr val="tx1"/>
                </a:solidFill>
                <a:effectLst/>
                <a:latin typeface="+mn-lt"/>
                <a:ea typeface="+mn-ea"/>
                <a:cs typeface="+mn-cs"/>
              </a:rPr>
              <a:t>Magriples</a:t>
            </a:r>
            <a:r>
              <a:rPr lang="en-US" sz="1000" kern="1200" dirty="0" smtClean="0">
                <a:solidFill>
                  <a:schemeClr val="tx1"/>
                </a:solidFill>
                <a:effectLst/>
                <a:latin typeface="+mn-lt"/>
                <a:ea typeface="+mn-ea"/>
                <a:cs typeface="+mn-cs"/>
              </a:rPr>
              <a:t>, U., </a:t>
            </a:r>
            <a:r>
              <a:rPr lang="en-US" sz="1000" kern="1200" dirty="0" err="1" smtClean="0">
                <a:solidFill>
                  <a:schemeClr val="tx1"/>
                </a:solidFill>
                <a:effectLst/>
                <a:latin typeface="+mn-lt"/>
                <a:ea typeface="+mn-ea"/>
                <a:cs typeface="+mn-cs"/>
              </a:rPr>
              <a:t>Westdahl</a:t>
            </a:r>
            <a:r>
              <a:rPr lang="en-US" sz="1000" kern="1200" dirty="0" smtClean="0">
                <a:solidFill>
                  <a:schemeClr val="tx1"/>
                </a:solidFill>
                <a:effectLst/>
                <a:latin typeface="+mn-lt"/>
                <a:ea typeface="+mn-ea"/>
                <a:cs typeface="+mn-cs"/>
              </a:rPr>
              <a:t>, C., Schindler Rising, S., </a:t>
            </a:r>
            <a:r>
              <a:rPr lang="en-US" sz="1000" kern="1200" dirty="0" err="1" smtClean="0">
                <a:solidFill>
                  <a:schemeClr val="tx1"/>
                </a:solidFill>
                <a:effectLst/>
                <a:latin typeface="+mn-lt"/>
                <a:ea typeface="+mn-ea"/>
                <a:cs typeface="+mn-cs"/>
              </a:rPr>
              <a:t>Ickovics</a:t>
            </a:r>
            <a:r>
              <a:rPr lang="en-US" sz="1000" kern="1200" dirty="0" smtClean="0">
                <a:solidFill>
                  <a:schemeClr val="tx1"/>
                </a:solidFill>
                <a:effectLst/>
                <a:latin typeface="+mn-lt"/>
                <a:ea typeface="+mn-ea"/>
                <a:cs typeface="+mn-cs"/>
              </a:rPr>
              <a:t>, J. (2009).  Pregnancy as a window of opportunity for HIV prevention: Effects of an HIV intervention delivered within prenatal care. </a:t>
            </a:r>
            <a:r>
              <a:rPr lang="en-US" sz="1000" i="1" kern="1200" dirty="0" smtClean="0">
                <a:solidFill>
                  <a:schemeClr val="tx1"/>
                </a:solidFill>
                <a:effectLst/>
                <a:latin typeface="+mn-lt"/>
                <a:ea typeface="+mn-ea"/>
                <a:cs typeface="+mn-cs"/>
              </a:rPr>
              <a:t>American Journal of Public Health, 99</a:t>
            </a:r>
            <a:r>
              <a:rPr lang="en-US" sz="1000" kern="1200" dirty="0" smtClean="0">
                <a:solidFill>
                  <a:schemeClr val="tx1"/>
                </a:solidFill>
                <a:effectLst/>
                <a:latin typeface="+mn-lt"/>
                <a:ea typeface="+mn-ea"/>
                <a:cs typeface="+mn-cs"/>
              </a:rPr>
              <a:t>, 2079-2086.</a:t>
            </a:r>
          </a:p>
          <a:p>
            <a:r>
              <a:rPr lang="en-US" sz="1000" kern="1200" dirty="0" smtClean="0">
                <a:solidFill>
                  <a:schemeClr val="tx1"/>
                </a:solidFill>
                <a:effectLst/>
                <a:latin typeface="+mn-lt"/>
                <a:ea typeface="+mn-ea"/>
                <a:cs typeface="+mn-cs"/>
              </a:rPr>
              <a:t> </a:t>
            </a:r>
          </a:p>
          <a:p>
            <a:r>
              <a:rPr lang="en-US" sz="1000" kern="1200" dirty="0" err="1" smtClean="0">
                <a:solidFill>
                  <a:schemeClr val="tx1"/>
                </a:solidFill>
                <a:effectLst/>
                <a:latin typeface="+mn-lt"/>
                <a:ea typeface="+mn-ea"/>
                <a:cs typeface="+mn-cs"/>
              </a:rPr>
              <a:t>Ickovics</a:t>
            </a:r>
            <a:r>
              <a:rPr lang="en-US" sz="1000" kern="1200" dirty="0" smtClean="0">
                <a:solidFill>
                  <a:schemeClr val="tx1"/>
                </a:solidFill>
                <a:effectLst/>
                <a:latin typeface="+mn-lt"/>
                <a:ea typeface="+mn-ea"/>
                <a:cs typeface="+mn-cs"/>
              </a:rPr>
              <a:t>, J.R., Kershaw, T.S., </a:t>
            </a:r>
            <a:r>
              <a:rPr lang="en-US" sz="1000" kern="1200" dirty="0" err="1" smtClean="0">
                <a:solidFill>
                  <a:schemeClr val="tx1"/>
                </a:solidFill>
                <a:effectLst/>
                <a:latin typeface="+mn-lt"/>
                <a:ea typeface="+mn-ea"/>
                <a:cs typeface="+mn-cs"/>
              </a:rPr>
              <a:t>Westdahl</a:t>
            </a:r>
            <a:r>
              <a:rPr lang="en-US" sz="1000" kern="1200" dirty="0" smtClean="0">
                <a:solidFill>
                  <a:schemeClr val="tx1"/>
                </a:solidFill>
                <a:effectLst/>
                <a:latin typeface="+mn-lt"/>
                <a:ea typeface="+mn-ea"/>
                <a:cs typeface="+mn-cs"/>
              </a:rPr>
              <a:t>, C., </a:t>
            </a:r>
            <a:r>
              <a:rPr lang="en-US" sz="1000" kern="1200" dirty="0" err="1" smtClean="0">
                <a:solidFill>
                  <a:schemeClr val="tx1"/>
                </a:solidFill>
                <a:effectLst/>
                <a:latin typeface="+mn-lt"/>
                <a:ea typeface="+mn-ea"/>
                <a:cs typeface="+mn-cs"/>
              </a:rPr>
              <a:t>Magriples</a:t>
            </a:r>
            <a:r>
              <a:rPr lang="en-US" sz="1000" kern="1200" dirty="0" smtClean="0">
                <a:solidFill>
                  <a:schemeClr val="tx1"/>
                </a:solidFill>
                <a:effectLst/>
                <a:latin typeface="+mn-lt"/>
                <a:ea typeface="+mn-ea"/>
                <a:cs typeface="+mn-cs"/>
              </a:rPr>
              <a:t>, U., Massey, Z., Reynolds, H., Rising, S. S. (2007). Group prenatal care and perinatal outcomes: A randomized controlled trial. </a:t>
            </a:r>
            <a:r>
              <a:rPr lang="en-US" sz="1000" i="1" kern="1200" dirty="0" smtClean="0">
                <a:solidFill>
                  <a:schemeClr val="tx1"/>
                </a:solidFill>
                <a:effectLst/>
                <a:latin typeface="+mn-lt"/>
                <a:ea typeface="+mn-ea"/>
                <a:cs typeface="+mn-cs"/>
              </a:rPr>
              <a:t>Obstetrics &amp; Gynecology, 110</a:t>
            </a:r>
            <a:r>
              <a:rPr lang="en-US" sz="1000" kern="1200" dirty="0" smtClean="0">
                <a:solidFill>
                  <a:schemeClr val="tx1"/>
                </a:solidFill>
                <a:effectLst/>
                <a:latin typeface="+mn-lt"/>
                <a:ea typeface="+mn-ea"/>
                <a:cs typeface="+mn-cs"/>
              </a:rPr>
              <a:t>, 330-339.</a:t>
            </a:r>
          </a:p>
        </p:txBody>
      </p:sp>
      <p:sp>
        <p:nvSpPr>
          <p:cNvPr id="4" name="Slide Number Placeholder 3"/>
          <p:cNvSpPr>
            <a:spLocks noGrp="1"/>
          </p:cNvSpPr>
          <p:nvPr>
            <p:ph type="sldNum" sz="quarter" idx="10"/>
          </p:nvPr>
        </p:nvSpPr>
        <p:spPr/>
        <p:txBody>
          <a:bodyPr/>
          <a:lstStyle/>
          <a:p>
            <a:fld id="{A2BAF722-9FAA-2E44-BD50-A82C79D2C4D2}" type="slidenum">
              <a:rPr lang="en-US" smtClean="0"/>
              <a:t>102</a:t>
            </a:fld>
            <a:endParaRPr lang="en-US"/>
          </a:p>
        </p:txBody>
      </p:sp>
    </p:spTree>
    <p:extLst>
      <p:ext uri="{BB962C8B-B14F-4D97-AF65-F5344CB8AC3E}">
        <p14:creationId xmlns:p14="http://schemas.microsoft.com/office/powerpoint/2010/main" val="22180061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dirty="0" smtClean="0"/>
              <a:t>Women and men have</a:t>
            </a:r>
            <a:r>
              <a:rPr lang="en-US" baseline="0" dirty="0" smtClean="0"/>
              <a:t> different pathways to problems with substance use and present with different clinical profiles. Treatment programs that are gender responsive and address the specific needs of women are associated with higher retention and better outcomes than those that are not. Paying special attention to trauma-informed care is particularly important for women with HIV/AIDS, since they are likely to have experienced some type of trauma in their lifetime. Integrated treatments that address a broad range of issues relevant for women are most effective in treating women with HIV/AIDS and substance use. </a:t>
            </a:r>
            <a:endParaRPr lang="en-US" dirty="0"/>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2FE75ED2-D2B9-4870-AA3E-95CFC5F2BC55}" type="datetime1">
              <a:rPr lang="en-US" smtClean="0"/>
              <a:pPr>
                <a:defRPr/>
              </a:pPr>
              <a:t>12/12/2016</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103</a:t>
            </a:fld>
            <a:endParaRPr lang="en-US"/>
          </a:p>
        </p:txBody>
      </p:sp>
    </p:spTree>
    <p:extLst>
      <p:ext uri="{BB962C8B-B14F-4D97-AF65-F5344CB8AC3E}">
        <p14:creationId xmlns:p14="http://schemas.microsoft.com/office/powerpoint/2010/main" val="28694420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This slide features resources </a:t>
            </a:r>
            <a:r>
              <a:rPr lang="en-US" sz="1000" kern="1200" dirty="0" smtClean="0">
                <a:solidFill>
                  <a:schemeClr val="tx1"/>
                </a:solidFill>
                <a:effectLst/>
                <a:latin typeface="+mn-lt"/>
                <a:ea typeface="+mn-ea"/>
                <a:cs typeface="+mn-cs"/>
              </a:rPr>
              <a:t>for </a:t>
            </a:r>
            <a:r>
              <a:rPr lang="en-US" sz="1000" kern="1200" dirty="0">
                <a:solidFill>
                  <a:schemeClr val="tx1"/>
                </a:solidFill>
                <a:effectLst/>
                <a:latin typeface="+mn-lt"/>
                <a:ea typeface="+mn-ea"/>
                <a:cs typeface="+mn-cs"/>
              </a:rPr>
              <a:t>local referrals. </a:t>
            </a:r>
            <a:endParaRPr lang="en-US" sz="1000" b="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104</a:t>
            </a:fld>
            <a:endParaRPr lang="en-US"/>
          </a:p>
        </p:txBody>
      </p:sp>
    </p:spTree>
    <p:extLst>
      <p:ext uri="{BB962C8B-B14F-4D97-AF65-F5344CB8AC3E}">
        <p14:creationId xmlns:p14="http://schemas.microsoft.com/office/powerpoint/2010/main" val="25775291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This slide features online resources for providers to learn additional information about drug use, HIV, and </a:t>
            </a:r>
            <a:r>
              <a:rPr lang="en-US" sz="1000" kern="1200" dirty="0" smtClean="0">
                <a:solidFill>
                  <a:schemeClr val="tx1"/>
                </a:solidFill>
                <a:effectLst/>
                <a:latin typeface="+mn-lt"/>
                <a:ea typeface="+mn-ea"/>
                <a:cs typeface="+mn-cs"/>
              </a:rPr>
              <a:t>women.</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105</a:t>
            </a:fld>
            <a:endParaRPr lang="en-US"/>
          </a:p>
        </p:txBody>
      </p:sp>
    </p:spTree>
    <p:extLst>
      <p:ext uri="{BB962C8B-B14F-4D97-AF65-F5344CB8AC3E}">
        <p14:creationId xmlns:p14="http://schemas.microsoft.com/office/powerpoint/2010/main" val="13016964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16" indent="-220316">
              <a:defRPr/>
            </a:pPr>
            <a:r>
              <a:rPr lang="en-US" sz="1000" b="1" i="0" dirty="0">
                <a:latin typeface="+mj-lt"/>
              </a:rPr>
              <a:t>INSTRUCTIONS</a:t>
            </a:r>
          </a:p>
          <a:p>
            <a:pPr>
              <a:defRPr/>
            </a:pPr>
            <a:r>
              <a:rPr lang="en-US" sz="1200" b="1" i="1" kern="1200" dirty="0">
                <a:solidFill>
                  <a:schemeClr val="tx1"/>
                </a:solidFill>
                <a:effectLst/>
                <a:latin typeface="+mn-lt"/>
                <a:ea typeface="+mn-ea"/>
                <a:cs typeface="+mn-cs"/>
              </a:rPr>
              <a:t>The purpose of the following five questions is to test the post-training knowledge as it relates to the topic of </a:t>
            </a:r>
            <a:r>
              <a:rPr lang="en-US" sz="1200" b="1" i="1" kern="1200" dirty="0" smtClean="0">
                <a:solidFill>
                  <a:schemeClr val="tx1"/>
                </a:solidFill>
                <a:effectLst/>
                <a:latin typeface="+mn-lt"/>
                <a:ea typeface="+mn-ea"/>
                <a:cs typeface="+mn-cs"/>
              </a:rPr>
              <a:t>Substance Use,</a:t>
            </a:r>
            <a:r>
              <a:rPr lang="en-US" sz="1200" b="1" i="1" kern="1200" baseline="0" dirty="0" smtClean="0">
                <a:solidFill>
                  <a:schemeClr val="tx1"/>
                </a:solidFill>
                <a:effectLst/>
                <a:latin typeface="+mn-lt"/>
                <a:ea typeface="+mn-ea"/>
                <a:cs typeface="+mn-cs"/>
              </a:rPr>
              <a:t> HIV, and Women</a:t>
            </a:r>
            <a:r>
              <a:rPr lang="en-US" sz="1200" b="1" i="1" kern="1200" dirty="0" smtClean="0">
                <a:solidFill>
                  <a:schemeClr val="tx1"/>
                </a:solidFill>
                <a:effectLst/>
                <a:latin typeface="+mn-lt"/>
                <a:ea typeface="+mn-ea"/>
                <a:cs typeface="+mn-cs"/>
              </a:rPr>
              <a:t>. </a:t>
            </a:r>
            <a:r>
              <a:rPr lang="en-US" sz="1200" b="1" i="1" kern="1200" dirty="0">
                <a:solidFill>
                  <a:schemeClr val="tx1"/>
                </a:solidFill>
                <a:effectLst/>
                <a:latin typeface="+mn-lt"/>
                <a:ea typeface="+mn-ea"/>
                <a:cs typeface="+mn-cs"/>
              </a:rPr>
              <a:t>The five questions are formatted as either multiple choice or true/false questions. Read each question and the possible responses aloud, and give training participants time to jot down their response before moving on to the next question. Reveal the correct answer to each question.</a:t>
            </a:r>
            <a:endParaRPr lang="en-US" sz="1000" b="1" i="1" dirty="0">
              <a:latin typeface="+mj-lt"/>
            </a:endParaRPr>
          </a:p>
        </p:txBody>
      </p:sp>
    </p:spTree>
    <p:extLst>
      <p:ext uri="{BB962C8B-B14F-4D97-AF65-F5344CB8AC3E}">
        <p14:creationId xmlns:p14="http://schemas.microsoft.com/office/powerpoint/2010/main" val="14083560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a:t>
            </a:r>
            <a:r>
              <a:rPr lang="en-US" sz="1200" b="1" kern="1200" baseline="0" dirty="0" smtClean="0">
                <a:solidFill>
                  <a:schemeClr val="tx1"/>
                </a:solidFill>
                <a:effectLst/>
                <a:latin typeface="+mn-lt"/>
                <a:ea typeface="+mn-ea"/>
                <a:cs typeface="+mn-cs"/>
              </a:rPr>
              <a:t> KEY</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a:t>
            </a:r>
            <a:r>
              <a:rPr lang="en-US" sz="1200" b="1" kern="1200" dirty="0" smtClean="0">
                <a:solidFill>
                  <a:schemeClr val="tx1"/>
                </a:solidFill>
                <a:effectLst/>
                <a:latin typeface="+mn-lt"/>
                <a:ea typeface="+mn-ea"/>
                <a:cs typeface="+mn-cs"/>
              </a:rPr>
              <a:t>A (True)</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107</a:t>
            </a:fld>
            <a:endParaRPr lang="en-US"/>
          </a:p>
        </p:txBody>
      </p:sp>
    </p:spTree>
    <p:extLst>
      <p:ext uri="{BB962C8B-B14F-4D97-AF65-F5344CB8AC3E}">
        <p14:creationId xmlns:p14="http://schemas.microsoft.com/office/powerpoint/2010/main" val="25047076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a:t>
            </a:r>
            <a:r>
              <a:rPr lang="en-US" sz="1200" b="1" kern="1200" baseline="0" dirty="0" smtClean="0">
                <a:solidFill>
                  <a:schemeClr val="tx1"/>
                </a:solidFill>
                <a:effectLst/>
                <a:latin typeface="+mn-lt"/>
                <a:ea typeface="+mn-ea"/>
                <a:cs typeface="+mn-cs"/>
              </a:rPr>
              <a:t> KEY</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a:t>
            </a:r>
            <a:r>
              <a:rPr lang="en-US" sz="1200" b="1" kern="1200" dirty="0" smtClean="0">
                <a:solidFill>
                  <a:schemeClr val="tx1"/>
                </a:solidFill>
                <a:effectLst/>
                <a:latin typeface="+mn-lt"/>
                <a:ea typeface="+mn-ea"/>
                <a:cs typeface="+mn-cs"/>
              </a:rPr>
              <a:t>C (30%)</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108</a:t>
            </a:fld>
            <a:endParaRPr lang="en-US"/>
          </a:p>
        </p:txBody>
      </p:sp>
    </p:spTree>
    <p:extLst>
      <p:ext uri="{BB962C8B-B14F-4D97-AF65-F5344CB8AC3E}">
        <p14:creationId xmlns:p14="http://schemas.microsoft.com/office/powerpoint/2010/main" val="31859253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a:t>
            </a:r>
            <a:r>
              <a:rPr lang="en-US" sz="1200" b="1" kern="1200" baseline="0" dirty="0" smtClean="0">
                <a:solidFill>
                  <a:schemeClr val="tx1"/>
                </a:solidFill>
                <a:effectLst/>
                <a:latin typeface="+mn-lt"/>
                <a:ea typeface="+mn-ea"/>
                <a:cs typeface="+mn-cs"/>
              </a:rPr>
              <a:t> KEY</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a:t>
            </a:r>
            <a:r>
              <a:rPr lang="en-US" sz="1200" b="1" kern="1200" dirty="0" smtClean="0">
                <a:solidFill>
                  <a:schemeClr val="tx1"/>
                </a:solidFill>
                <a:effectLst/>
                <a:latin typeface="+mn-lt"/>
                <a:ea typeface="+mn-ea"/>
                <a:cs typeface="+mn-cs"/>
              </a:rPr>
              <a:t>C (Take place only</a:t>
            </a:r>
            <a:r>
              <a:rPr lang="en-US" sz="1200" b="1" kern="1200" baseline="0" dirty="0" smtClean="0">
                <a:solidFill>
                  <a:schemeClr val="tx1"/>
                </a:solidFill>
                <a:effectLst/>
                <a:latin typeface="+mn-lt"/>
                <a:ea typeface="+mn-ea"/>
                <a:cs typeface="+mn-cs"/>
              </a:rPr>
              <a:t> at a gender-specific program</a:t>
            </a:r>
            <a:r>
              <a:rPr lang="en-US" sz="1200" b="1"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109</a:t>
            </a:fld>
            <a:endParaRPr lang="en-US"/>
          </a:p>
        </p:txBody>
      </p:sp>
    </p:spTree>
    <p:extLst>
      <p:ext uri="{BB962C8B-B14F-4D97-AF65-F5344CB8AC3E}">
        <p14:creationId xmlns:p14="http://schemas.microsoft.com/office/powerpoint/2010/main" val="1055917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pPr marL="175516" indent="-175516"/>
            <a:r>
              <a:rPr lang="en-US" sz="1000" dirty="0"/>
              <a:t>Both sex and gender differences have an impact on the development of SUDs and on the treatment and recovery service needs of women and girls with SUDs</a:t>
            </a:r>
            <a:r>
              <a:rPr lang="en-US" sz="1000" dirty="0" smtClean="0"/>
              <a:t>. </a:t>
            </a:r>
          </a:p>
          <a:p>
            <a:pPr marL="175516" indent="-175516"/>
            <a:r>
              <a:rPr lang="en-US" sz="1000" dirty="0" smtClean="0"/>
              <a:t>Differences </a:t>
            </a:r>
            <a:r>
              <a:rPr lang="en-US" sz="1000" dirty="0"/>
              <a:t>between men and women include biological, as well as social and environmental factors.</a:t>
            </a:r>
          </a:p>
          <a:p>
            <a:pPr marL="175516" indent="-175516"/>
            <a:endParaRPr lang="en-US" sz="1000" dirty="0"/>
          </a:p>
          <a:p>
            <a:pPr marL="0" indent="0">
              <a:buNone/>
            </a:pPr>
            <a:r>
              <a:rPr lang="en-US" sz="1000" b="1" u="sng" dirty="0"/>
              <a:t>REFERENCES</a:t>
            </a:r>
          </a:p>
          <a:p>
            <a:r>
              <a:rPr lang="en-US" sz="1000" i="1" dirty="0"/>
              <a:t>Addressing the Needs of Women and Girls: Developing Core Competencies for Mental Health and Substance Abuse Service Professionals </a:t>
            </a:r>
            <a:r>
              <a:rPr lang="en-US" sz="1000" dirty="0"/>
              <a:t>(pp. 2-9).</a:t>
            </a:r>
          </a:p>
          <a:p>
            <a:endParaRPr lang="en-US" sz="1000" dirty="0"/>
          </a:p>
          <a:p>
            <a:r>
              <a:rPr lang="en-US" sz="1000" i="1" dirty="0"/>
              <a:t>Guidance to States: Treatment Standards for Women with Substance Use Disorders</a:t>
            </a:r>
            <a:r>
              <a:rPr lang="en-US" sz="1000" dirty="0"/>
              <a:t>, “Introduction and Background” (pp. 6-8).</a:t>
            </a:r>
          </a:p>
          <a:p>
            <a:endParaRPr lang="en-US" sz="1000" dirty="0"/>
          </a:p>
          <a:p>
            <a:r>
              <a:rPr lang="en-US" sz="1000" i="1" dirty="0" smtClean="0"/>
              <a:t>TIP </a:t>
            </a:r>
            <a:r>
              <a:rPr lang="en-US" sz="1000" i="1" dirty="0"/>
              <a:t>51: Substance Abuse Treatment: Addressing the Specific Needs of Women</a:t>
            </a:r>
            <a:r>
              <a:rPr lang="en-US" sz="1000" dirty="0"/>
              <a:t>, “Executive Summary” (pp. xvii-xxiii).</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smtClean="0"/>
              <a:t>Full</a:t>
            </a:r>
            <a:r>
              <a:rPr lang="en-US" sz="1200" b="1" i="0" baseline="0" dirty="0" smtClean="0"/>
              <a:t> citation for TIP 51: </a:t>
            </a:r>
            <a:r>
              <a:rPr lang="en-US" sz="1200" b="0" i="0" dirty="0" smtClean="0"/>
              <a:t>Substance</a:t>
            </a:r>
            <a:r>
              <a:rPr lang="en-US" sz="1200" b="0" i="0" baseline="0" dirty="0" smtClean="0"/>
              <a:t> Abuse </a:t>
            </a:r>
            <a:r>
              <a:rPr lang="en-US" sz="1200" i="0" baseline="0" dirty="0" smtClean="0"/>
              <a:t>and Mental Health Services Administration. (2013). </a:t>
            </a:r>
            <a:r>
              <a:rPr lang="en-US" sz="1200" i="1" baseline="0" dirty="0" smtClean="0"/>
              <a:t>Treatment Improvement Protocol (TIP) 51: Substance Abuse Treatment: Addressing the Specific Needs of Women. </a:t>
            </a:r>
            <a:r>
              <a:rPr lang="en-US" sz="1200" i="0" baseline="0" dirty="0" smtClean="0"/>
              <a:t>Rockville, MD: U.S. Department of Health and Human Services. Accessed November 8, 2015 from </a:t>
            </a:r>
            <a:r>
              <a:rPr lang="en-US" sz="1200" b="0" dirty="0" smtClean="0"/>
              <a:t>http://store.samhsa.gov/shin/content/SMA13-4426/SMA13-4426.pdf.</a:t>
            </a:r>
          </a:p>
          <a:p>
            <a:endParaRPr lang="en-US" dirty="0"/>
          </a:p>
        </p:txBody>
      </p:sp>
      <p:sp>
        <p:nvSpPr>
          <p:cNvPr id="4" name="Slide Number Placeholder 3"/>
          <p:cNvSpPr>
            <a:spLocks noGrp="1"/>
          </p:cNvSpPr>
          <p:nvPr>
            <p:ph type="sldNum" sz="quarter" idx="10"/>
          </p:nvPr>
        </p:nvSpPr>
        <p:spPr/>
        <p:txBody>
          <a:bodyPr/>
          <a:lstStyle/>
          <a:p>
            <a:fld id="{434321B8-287B-471D-B429-24243CF6B4E5}" type="slidenum">
              <a:rPr lang="en-US" smtClean="0"/>
              <a:t>11</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29184307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a:t>
            </a:r>
            <a:r>
              <a:rPr lang="en-US" sz="1200" b="1" kern="1200" baseline="0" dirty="0" smtClean="0">
                <a:solidFill>
                  <a:schemeClr val="tx1"/>
                </a:solidFill>
                <a:effectLst/>
                <a:latin typeface="+mn-lt"/>
                <a:ea typeface="+mn-ea"/>
                <a:cs typeface="+mn-cs"/>
              </a:rPr>
              <a:t> KEY</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a:t>
            </a:r>
            <a:r>
              <a:rPr lang="en-US" sz="1200" b="1" kern="1200" dirty="0" smtClean="0">
                <a:solidFill>
                  <a:schemeClr val="tx1"/>
                </a:solidFill>
                <a:effectLst/>
                <a:latin typeface="+mn-lt"/>
                <a:ea typeface="+mn-ea"/>
                <a:cs typeface="+mn-cs"/>
              </a:rPr>
              <a:t>C (9%)</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110</a:t>
            </a:fld>
            <a:endParaRPr lang="en-US"/>
          </a:p>
        </p:txBody>
      </p:sp>
    </p:spTree>
    <p:extLst>
      <p:ext uri="{BB962C8B-B14F-4D97-AF65-F5344CB8AC3E}">
        <p14:creationId xmlns:p14="http://schemas.microsoft.com/office/powerpoint/2010/main" val="4349676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a:t>
            </a:r>
            <a:r>
              <a:rPr lang="en-US" sz="1200" b="1" kern="1200" baseline="0" dirty="0" smtClean="0">
                <a:solidFill>
                  <a:schemeClr val="tx1"/>
                </a:solidFill>
                <a:effectLst/>
                <a:latin typeface="+mn-lt"/>
                <a:ea typeface="+mn-ea"/>
                <a:cs typeface="+mn-cs"/>
              </a:rPr>
              <a:t> KEY</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a:t>
            </a:r>
            <a:r>
              <a:rPr lang="en-US" sz="1200" b="1" kern="1200" dirty="0" smtClean="0">
                <a:solidFill>
                  <a:schemeClr val="tx1"/>
                </a:solidFill>
                <a:effectLst/>
                <a:latin typeface="+mn-lt"/>
                <a:ea typeface="+mn-ea"/>
                <a:cs typeface="+mn-cs"/>
              </a:rPr>
              <a:t>B (False)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111</a:t>
            </a:fld>
            <a:endParaRPr lang="en-US"/>
          </a:p>
        </p:txBody>
      </p:sp>
    </p:spTree>
    <p:extLst>
      <p:ext uri="{BB962C8B-B14F-4D97-AF65-F5344CB8AC3E}">
        <p14:creationId xmlns:p14="http://schemas.microsoft.com/office/powerpoint/2010/main" val="10702746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dirty="0" smtClean="0"/>
              <a:t>This concludes the presentation. Thank the participants for their time and address any last-minute questions about the content. Encourage participants to reach out to the Pacific Southwest ATTC or the</a:t>
            </a:r>
            <a:r>
              <a:rPr lang="en-US" altLang="en-US" sz="1000" baseline="0" dirty="0" smtClean="0"/>
              <a:t> LA Region PA</a:t>
            </a:r>
            <a:r>
              <a:rPr lang="en-US" altLang="en-US" sz="1000" dirty="0" smtClean="0"/>
              <a:t>ETC, should they have questions or concerns following the training session.</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112</a:t>
            </a:fld>
            <a:endParaRPr lang="en-US"/>
          </a:p>
        </p:txBody>
      </p:sp>
    </p:spTree>
    <p:extLst>
      <p:ext uri="{BB962C8B-B14F-4D97-AF65-F5344CB8AC3E}">
        <p14:creationId xmlns:p14="http://schemas.microsoft.com/office/powerpoint/2010/main" val="684439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a:bodyPr>
          <a:lstStyle/>
          <a:p>
            <a:pPr lvl="0"/>
            <a:r>
              <a:rPr lang="en-US" sz="1000" dirty="0"/>
              <a:t>The terms sex and gender are often used interchangeably in today’s world, but their root meanings are not the same. </a:t>
            </a:r>
          </a:p>
          <a:p>
            <a:pPr marL="0" indent="0">
              <a:buNone/>
            </a:pPr>
            <a:endParaRPr lang="en-US" sz="1000" dirty="0"/>
          </a:p>
          <a:p>
            <a:pPr lvl="0"/>
            <a:r>
              <a:rPr lang="en-US" sz="1000" b="1" dirty="0"/>
              <a:t>Sex differences</a:t>
            </a:r>
            <a:r>
              <a:rPr lang="en-US" sz="1000" dirty="0"/>
              <a:t> relate to biology. Differences between males and females include reproductive organs, hormones, body size, metabolism, and bone mass. </a:t>
            </a:r>
          </a:p>
          <a:p>
            <a:pPr lvl="0"/>
            <a:endParaRPr lang="en-US" sz="1000" dirty="0"/>
          </a:p>
          <a:p>
            <a:r>
              <a:rPr lang="en-US" sz="1000" b="1" dirty="0"/>
              <a:t>Gender differences</a:t>
            </a:r>
            <a:r>
              <a:rPr lang="en-US" sz="1000" dirty="0"/>
              <a:t> refer to the characteristics, roles, and expectations constructed by culture and social norms about what it means to be </a:t>
            </a:r>
            <a:r>
              <a:rPr lang="en-US" sz="1000" i="1" dirty="0"/>
              <a:t>masculine</a:t>
            </a:r>
            <a:r>
              <a:rPr lang="en-US" sz="1000" dirty="0"/>
              <a:t> or </a:t>
            </a:r>
            <a:r>
              <a:rPr lang="en-US" sz="1000" i="1" dirty="0"/>
              <a:t>feminine, </a:t>
            </a:r>
            <a:r>
              <a:rPr lang="en-US" sz="1000" dirty="0"/>
              <a:t>or to be a</a:t>
            </a:r>
            <a:r>
              <a:rPr lang="en-US" sz="1000" i="1" dirty="0"/>
              <a:t> man </a:t>
            </a:r>
            <a:r>
              <a:rPr lang="en-US" sz="1000" dirty="0"/>
              <a:t>or a</a:t>
            </a:r>
            <a:r>
              <a:rPr lang="en-US" sz="1000" i="1" dirty="0"/>
              <a:t> woman.</a:t>
            </a:r>
          </a:p>
          <a:p>
            <a:endParaRPr lang="en-US" sz="1000" i="1" dirty="0"/>
          </a:p>
          <a:p>
            <a:pPr lvl="0"/>
            <a:r>
              <a:rPr lang="en-US" sz="1000" dirty="0"/>
              <a:t>Sex differences related to substance use, for women include developing SUDs and health-related problems more quickly than men, which is called the telescoping effect. As another example, women and girls have less of the gastric enzyme that metabolizes alcohol, so they have higher blood alcohol levels for a longer period of time when they consume the same amounts of alcohol as their male counterparts.</a:t>
            </a:r>
          </a:p>
          <a:p>
            <a:endParaRPr lang="en-US" sz="1000" dirty="0"/>
          </a:p>
          <a:p>
            <a:pPr marL="0" indent="0">
              <a:buNone/>
            </a:pPr>
            <a:r>
              <a:rPr lang="en-US" sz="1000" b="1" u="sng" dirty="0"/>
              <a:t>REFERENCES</a:t>
            </a:r>
          </a:p>
          <a:p>
            <a:pPr marL="0" indent="0">
              <a:buNone/>
            </a:pPr>
            <a:r>
              <a:rPr lang="en-US" sz="1000" i="1" dirty="0"/>
              <a:t>For more information about sex differences, see</a:t>
            </a:r>
            <a:r>
              <a:rPr lang="en-US" sz="1000" i="1" dirty="0" smtClean="0"/>
              <a:t>: Tip </a:t>
            </a:r>
            <a:r>
              <a:rPr lang="en-US" sz="1000" i="1" dirty="0"/>
              <a:t>51: </a:t>
            </a:r>
            <a:r>
              <a:rPr lang="en-US" sz="1000" dirty="0"/>
              <a:t>Chapter 3, “Physiological Effects of Alcohol, Drugs, and Tobacco on Women” (pp. 37-56) and “Biological and Psychological” (pp. 7-9).</a:t>
            </a:r>
          </a:p>
          <a:p>
            <a:pPr lvl="0"/>
            <a:endParaRPr lang="en-US" sz="1000" dirty="0"/>
          </a:p>
          <a:p>
            <a:pPr lvl="0"/>
            <a:r>
              <a:rPr lang="en-US" sz="1000" dirty="0"/>
              <a:t>National Institutes of Health’s Office of Research on Women’s Health website “</a:t>
            </a:r>
            <a:r>
              <a:rPr lang="en-US" sz="1000" i="1" dirty="0"/>
              <a:t>A to Z Guide: Sex and Gender Influences on Health</a:t>
            </a:r>
            <a:r>
              <a:rPr lang="en-US" sz="1000" dirty="0"/>
              <a:t>” at </a:t>
            </a:r>
            <a:r>
              <a:rPr lang="en-US" sz="1000" dirty="0">
                <a:hlinkClick r:id="rId3"/>
              </a:rPr>
              <a:t>http://</a:t>
            </a:r>
            <a:r>
              <a:rPr lang="en-US" sz="1000" dirty="0" smtClean="0">
                <a:hlinkClick r:id="rId3"/>
              </a:rPr>
              <a:t>orwh.od.nih.gov/resources/sexgenderhealth/index.asp</a:t>
            </a:r>
            <a:r>
              <a:rPr lang="en-US" sz="1000" dirty="0" smtClean="0"/>
              <a:t>.</a:t>
            </a:r>
            <a:endParaRPr lang="en-US" sz="1000" dirty="0"/>
          </a:p>
          <a:p>
            <a:endParaRPr lang="en-US" sz="1000" dirty="0"/>
          </a:p>
        </p:txBody>
      </p:sp>
      <p:sp>
        <p:nvSpPr>
          <p:cNvPr id="4" name="Slide Number Placeholder 3"/>
          <p:cNvSpPr>
            <a:spLocks noGrp="1"/>
          </p:cNvSpPr>
          <p:nvPr>
            <p:ph type="sldNum" sz="quarter" idx="10"/>
          </p:nvPr>
        </p:nvSpPr>
        <p:spPr/>
        <p:txBody>
          <a:bodyPr/>
          <a:lstStyle/>
          <a:p>
            <a:fld id="{434321B8-287B-471D-B429-24243CF6B4E5}" type="slidenum">
              <a:rPr lang="en-US" smtClean="0"/>
              <a:t>12</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1464693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r>
              <a:rPr lang="en-US" sz="1000" dirty="0" smtClean="0"/>
              <a:t>The </a:t>
            </a:r>
            <a:r>
              <a:rPr lang="en-US" sz="1000" dirty="0"/>
              <a:t>sense of masculinity or femininity is part of one’s identity.  People measure their femaleness and maleness against certain accepted norms and what it means to be a “man” or a “woman” in one’s culture, religion, race, and so on. </a:t>
            </a:r>
            <a:r>
              <a:rPr lang="en-US" sz="1000" dirty="0" smtClean="0"/>
              <a:t>Certain </a:t>
            </a:r>
            <a:r>
              <a:rPr lang="en-US" sz="1000" dirty="0"/>
              <a:t>characteristics are common among women </a:t>
            </a:r>
            <a:r>
              <a:rPr lang="en-US" sz="1000" dirty="0" smtClean="0"/>
              <a:t>and </a:t>
            </a:r>
            <a:r>
              <a:rPr lang="en-US" sz="1000" dirty="0"/>
              <a:t>should be taken into consideration, but don’t assume a woman </a:t>
            </a:r>
            <a:r>
              <a:rPr lang="en-US" sz="1000" dirty="0" smtClean="0"/>
              <a:t>fits </a:t>
            </a:r>
            <a:r>
              <a:rPr lang="en-US" sz="1000" dirty="0"/>
              <a:t>common gender characteristics simply because she is female. </a:t>
            </a:r>
          </a:p>
          <a:p>
            <a:endParaRPr lang="en-US" sz="1000" dirty="0"/>
          </a:p>
          <a:p>
            <a:r>
              <a:rPr lang="en-US" sz="1000" dirty="0"/>
              <a:t>Gender characteristics are not absolutes, and no two women </a:t>
            </a:r>
            <a:r>
              <a:rPr lang="en-US" sz="1000" dirty="0" smtClean="0"/>
              <a:t>are </a:t>
            </a:r>
            <a:r>
              <a:rPr lang="en-US" sz="1000" dirty="0"/>
              <a:t>the same. Even women with the similar backgrounds can have very different ideas about what it means to be a woman. </a:t>
            </a:r>
            <a:r>
              <a:rPr lang="en-US" sz="1000" dirty="0" smtClean="0"/>
              <a:t>Many </a:t>
            </a:r>
            <a:r>
              <a:rPr lang="en-US" sz="1000" dirty="0"/>
              <a:t>women have traits that are associated with being masculine, and many men have feminine</a:t>
            </a:r>
            <a:r>
              <a:rPr lang="en-US" sz="1000" baseline="0" dirty="0"/>
              <a:t> traits,</a:t>
            </a:r>
            <a:r>
              <a:rPr lang="en-US" sz="1000" dirty="0"/>
              <a:t> regardless of their background, gender identity, or sexual orientation. </a:t>
            </a:r>
          </a:p>
          <a:p>
            <a:endParaRPr lang="en-US" sz="1000" dirty="0"/>
          </a:p>
          <a:p>
            <a:r>
              <a:rPr lang="en-US" sz="1000" dirty="0"/>
              <a:t>No matter what sex a person was assigned at birth, that person may identify as a woman, man, transgender man or woman, gender non-conforming, or another gender identity. The </a:t>
            </a:r>
            <a:r>
              <a:rPr lang="en-US" sz="1000" dirty="0" smtClean="0"/>
              <a:t>term women is </a:t>
            </a:r>
            <a:r>
              <a:rPr lang="en-US" sz="1000" dirty="0"/>
              <a:t>used in this presentation to mean anyone who identifies as female. If a client woman identifies as a </a:t>
            </a:r>
            <a:r>
              <a:rPr lang="en-US" sz="1000" dirty="0" smtClean="0"/>
              <a:t>woman</a:t>
            </a:r>
            <a:r>
              <a:rPr lang="en-US" sz="1000" dirty="0"/>
              <a:t>, she should be considered as such by treatment staff</a:t>
            </a:r>
            <a:r>
              <a:rPr lang="en-US" sz="1000" dirty="0" smtClean="0"/>
              <a:t>.</a:t>
            </a:r>
            <a:endParaRPr lang="en-US" sz="1000" dirty="0"/>
          </a:p>
        </p:txBody>
      </p:sp>
      <p:sp>
        <p:nvSpPr>
          <p:cNvPr id="4" name="Slide Number Placeholder 3"/>
          <p:cNvSpPr>
            <a:spLocks noGrp="1"/>
          </p:cNvSpPr>
          <p:nvPr>
            <p:ph type="sldNum" sz="quarter" idx="10"/>
          </p:nvPr>
        </p:nvSpPr>
        <p:spPr/>
        <p:txBody>
          <a:bodyPr/>
          <a:lstStyle/>
          <a:p>
            <a:fld id="{434321B8-287B-471D-B429-24243CF6B4E5}" type="slidenum">
              <a:rPr lang="en-US" smtClean="0"/>
              <a:t>13</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1592475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A097F-17CF-4520-899E-EF4E86E18E64}" type="slidenum">
              <a:rPr lang="en-US"/>
              <a:pPr/>
              <a:t>14</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US" sz="1000" b="1" i="1" dirty="0" smtClean="0"/>
              <a:t>Review the definition of “gender responsive” by reading the quote or allowing time for trainees to read aloud</a:t>
            </a:r>
            <a:r>
              <a:rPr lang="en-US" sz="1000" b="1" i="1" baseline="0" dirty="0" smtClean="0"/>
              <a:t> or silently</a:t>
            </a:r>
            <a:r>
              <a:rPr lang="en-US" sz="1000" b="1" i="1" dirty="0" smtClean="0"/>
              <a:t>. </a:t>
            </a:r>
            <a:r>
              <a:rPr lang="en-US" sz="1000" b="1" i="1" dirty="0"/>
              <a:t>How can gender-responsiveness </a:t>
            </a:r>
            <a:r>
              <a:rPr lang="en-US" sz="1000" b="1" i="1" dirty="0" smtClean="0"/>
              <a:t>help women in treatment?</a:t>
            </a:r>
          </a:p>
          <a:p>
            <a:endParaRPr lang="en-US" sz="1000" dirty="0" smtClean="0"/>
          </a:p>
          <a:p>
            <a:r>
              <a:rPr lang="en-US" sz="1000" b="1" u="sng" dirty="0" smtClean="0"/>
              <a:t>REFERENCES</a:t>
            </a:r>
          </a:p>
          <a:p>
            <a:pPr rtl="0"/>
            <a:r>
              <a:rPr lang="en-US" sz="1000" b="0" i="0" u="none" strike="noStrike" kern="1200" dirty="0" smtClean="0">
                <a:solidFill>
                  <a:schemeClr val="tx1"/>
                </a:solidFill>
                <a:effectLst/>
                <a:latin typeface="+mn-lt"/>
                <a:ea typeface="+mn-ea"/>
                <a:cs typeface="+mn-cs"/>
              </a:rPr>
              <a:t>Covington, S. S. (2007). </a:t>
            </a:r>
            <a:r>
              <a:rPr lang="en-US" sz="1000" b="0" i="1" u="none" strike="noStrike" kern="1200" dirty="0" smtClean="0">
                <a:solidFill>
                  <a:schemeClr val="tx1"/>
                </a:solidFill>
                <a:effectLst/>
                <a:latin typeface="+mn-lt"/>
                <a:ea typeface="+mn-ea"/>
                <a:cs typeface="+mn-cs"/>
              </a:rPr>
              <a:t>Women and addiction: A gender-responsive approach (The clinical innovators series)</a:t>
            </a:r>
            <a:r>
              <a:rPr lang="en-US" sz="1000" b="0" i="0" u="none" strike="noStrike" kern="1200" dirty="0" smtClean="0">
                <a:solidFill>
                  <a:schemeClr val="tx1"/>
                </a:solidFill>
                <a:effectLst/>
                <a:latin typeface="+mn-lt"/>
                <a:ea typeface="+mn-ea"/>
                <a:cs typeface="+mn-cs"/>
              </a:rPr>
              <a:t>. Center City, MN: </a:t>
            </a:r>
            <a:r>
              <a:rPr lang="en-US" sz="1000" b="0" i="0" u="none" strike="noStrike" kern="1200" dirty="0" err="1" smtClean="0">
                <a:solidFill>
                  <a:schemeClr val="tx1"/>
                </a:solidFill>
                <a:effectLst/>
                <a:latin typeface="+mn-lt"/>
                <a:ea typeface="+mn-ea"/>
                <a:cs typeface="+mn-cs"/>
              </a:rPr>
              <a:t>Hazelden</a:t>
            </a:r>
            <a:r>
              <a:rPr lang="en-US" sz="1000" b="0" i="0" u="none" strike="noStrike" kern="1200" dirty="0" smtClean="0">
                <a:solidFill>
                  <a:schemeClr val="tx1"/>
                </a:solidFill>
                <a:effectLst/>
                <a:latin typeface="+mn-lt"/>
                <a:ea typeface="+mn-ea"/>
                <a:cs typeface="+mn-cs"/>
              </a:rPr>
              <a:t>.</a:t>
            </a:r>
          </a:p>
          <a:p>
            <a:pPr rtl="0"/>
            <a:endParaRPr lang="en-US" sz="1000" b="0" dirty="0" smtClean="0">
              <a:effectLst/>
            </a:endParaRPr>
          </a:p>
          <a:p>
            <a:r>
              <a:rPr lang="en-US" sz="1000" b="0" i="0" u="none" strike="noStrike" kern="1200" dirty="0" smtClean="0">
                <a:solidFill>
                  <a:schemeClr val="tx1"/>
                </a:solidFill>
                <a:effectLst/>
                <a:latin typeface="+mn-lt"/>
                <a:ea typeface="+mn-ea"/>
                <a:cs typeface="+mn-cs"/>
              </a:rPr>
              <a:t>Covington, S. S., &amp; Surrey, J. L. (1997). The relational model of women’s psychological development: Implications for substance abuse. In R. W. </a:t>
            </a:r>
            <a:r>
              <a:rPr lang="en-US" sz="1000" b="0" i="0" u="none" strike="noStrike" kern="1200" dirty="0" err="1" smtClean="0">
                <a:solidFill>
                  <a:schemeClr val="tx1"/>
                </a:solidFill>
                <a:effectLst/>
                <a:latin typeface="+mn-lt"/>
                <a:ea typeface="+mn-ea"/>
                <a:cs typeface="+mn-cs"/>
              </a:rPr>
              <a:t>Wilsnack</a:t>
            </a:r>
            <a:r>
              <a:rPr lang="en-US" sz="1000" b="0" i="0" u="none" strike="noStrike" kern="1200" dirty="0" smtClean="0">
                <a:solidFill>
                  <a:schemeClr val="tx1"/>
                </a:solidFill>
                <a:effectLst/>
                <a:latin typeface="+mn-lt"/>
                <a:ea typeface="+mn-ea"/>
                <a:cs typeface="+mn-cs"/>
              </a:rPr>
              <a:t> &amp; S. C </a:t>
            </a:r>
            <a:r>
              <a:rPr lang="en-US" sz="1000" b="0" i="0" u="none" strike="noStrike" kern="1200" dirty="0" err="1" smtClean="0">
                <a:solidFill>
                  <a:schemeClr val="tx1"/>
                </a:solidFill>
                <a:effectLst/>
                <a:latin typeface="+mn-lt"/>
                <a:ea typeface="+mn-ea"/>
                <a:cs typeface="+mn-cs"/>
              </a:rPr>
              <a:t>Wilsnack</a:t>
            </a:r>
            <a:r>
              <a:rPr lang="en-US" sz="1000" b="0" i="0" u="none" strike="noStrike" kern="1200" dirty="0" smtClean="0">
                <a:solidFill>
                  <a:schemeClr val="tx1"/>
                </a:solidFill>
                <a:effectLst/>
                <a:latin typeface="+mn-lt"/>
                <a:ea typeface="+mn-ea"/>
                <a:cs typeface="+mn-cs"/>
              </a:rPr>
              <a:t> (Eds.), </a:t>
            </a:r>
            <a:r>
              <a:rPr lang="en-US" sz="1000" b="0" i="1" u="none" strike="noStrike" kern="1200" dirty="0" smtClean="0">
                <a:solidFill>
                  <a:schemeClr val="tx1"/>
                </a:solidFill>
                <a:effectLst/>
                <a:latin typeface="+mn-lt"/>
                <a:ea typeface="+mn-ea"/>
                <a:cs typeface="+mn-cs"/>
              </a:rPr>
              <a:t>Gender and alcohol: Individual and social perspectives </a:t>
            </a:r>
            <a:r>
              <a:rPr lang="en-US" sz="1000" b="0" i="0" u="none" strike="noStrike" kern="1200" dirty="0" smtClean="0">
                <a:solidFill>
                  <a:schemeClr val="tx1"/>
                </a:solidFill>
                <a:effectLst/>
                <a:latin typeface="+mn-lt"/>
                <a:ea typeface="+mn-ea"/>
                <a:cs typeface="+mn-cs"/>
              </a:rPr>
              <a:t>(335–351). New Brunswick, NJ: Rutgers Center of Alcohol Studies. </a:t>
            </a:r>
            <a:endParaRPr lang="en-US" sz="1000" dirty="0"/>
          </a:p>
        </p:txBody>
      </p:sp>
    </p:spTree>
    <p:extLst>
      <p:ext uri="{BB962C8B-B14F-4D97-AF65-F5344CB8AC3E}">
        <p14:creationId xmlns:p14="http://schemas.microsoft.com/office/powerpoint/2010/main" val="1475405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dirty="0" smtClean="0"/>
              <a:t>INSTRUCTIONS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i="1" dirty="0" smtClean="0"/>
              <a:t>Mention</a:t>
            </a:r>
            <a:r>
              <a:rPr lang="en-US" sz="1000" b="1" i="1" baseline="0" dirty="0" smtClean="0"/>
              <a:t> that more on gender-responsive care will be addressed later in the training when we talk about treatment. </a:t>
            </a:r>
            <a:endParaRPr lang="en-US" sz="1000" b="1" i="1" dirty="0" smtClean="0"/>
          </a:p>
          <a:p>
            <a:endParaRPr lang="en-US" sz="1000" dirty="0" smtClean="0"/>
          </a:p>
          <a:p>
            <a:r>
              <a:rPr lang="en-US" sz="1000" dirty="0" smtClean="0"/>
              <a:t>Learning </a:t>
            </a:r>
            <a:r>
              <a:rPr lang="en-US" sz="1000" dirty="0"/>
              <a:t>about, and implementing, gender-responsive principles can help improve prevention, treatment, and recovery programs for women and lead to more positive outcomes. Gender-responsive differs from gender-specific in that gender-specific are services those designed solely for women. Gender-responsive is a broader way of looking at services, environment, and experiences and how they address the lives of women</a:t>
            </a:r>
            <a:r>
              <a:rPr lang="en-US" sz="1000" dirty="0" smtClean="0"/>
              <a:t>.</a:t>
            </a:r>
          </a:p>
          <a:p>
            <a:endParaRPr lang="en-US" sz="1000" dirty="0" smtClean="0"/>
          </a:p>
          <a:p>
            <a:endParaRPr lang="en-US" sz="1000" dirty="0"/>
          </a:p>
          <a:p>
            <a:r>
              <a:rPr lang="en-US" sz="1000" dirty="0" smtClean="0"/>
              <a:t>Image</a:t>
            </a:r>
            <a:r>
              <a:rPr lang="en-US" sz="1000" baseline="0" dirty="0" smtClean="0"/>
              <a:t> Credit</a:t>
            </a:r>
            <a:r>
              <a:rPr lang="en-US" sz="1000" dirty="0" smtClean="0"/>
              <a:t>: </a:t>
            </a:r>
            <a:r>
              <a:rPr lang="en-US" sz="1000" dirty="0"/>
              <a:t>SAMHSA,</a:t>
            </a:r>
            <a:r>
              <a:rPr lang="en-US" sz="1000" baseline="0" dirty="0"/>
              <a:t> “</a:t>
            </a:r>
            <a:r>
              <a:rPr lang="en-US" sz="1000" i="1" baseline="0" dirty="0"/>
              <a:t>Addressing the gender-specific treatment needs of women</a:t>
            </a:r>
            <a:r>
              <a:rPr lang="en-US" sz="1000" baseline="0" dirty="0"/>
              <a:t>.” Training of </a:t>
            </a:r>
            <a:r>
              <a:rPr lang="en-US" sz="1000" baseline="0" dirty="0" smtClean="0"/>
              <a:t>Trainers, March, 2016. </a:t>
            </a:r>
            <a:endParaRPr lang="en-US" sz="1000" dirty="0"/>
          </a:p>
          <a:p>
            <a:endParaRPr lang="en-US" dirty="0"/>
          </a:p>
        </p:txBody>
      </p:sp>
      <p:sp>
        <p:nvSpPr>
          <p:cNvPr id="4" name="Slide Number Placeholder 3"/>
          <p:cNvSpPr>
            <a:spLocks noGrp="1"/>
          </p:cNvSpPr>
          <p:nvPr>
            <p:ph type="sldNum" sz="quarter" idx="10"/>
          </p:nvPr>
        </p:nvSpPr>
        <p:spPr/>
        <p:txBody>
          <a:bodyPr/>
          <a:lstStyle/>
          <a:p>
            <a:fld id="{434321B8-287B-471D-B429-24243CF6B4E5}" type="slidenum">
              <a:rPr lang="en-US" smtClean="0"/>
              <a:t>15</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03047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INSTRUCTIONS</a:t>
            </a:r>
          </a:p>
          <a:p>
            <a:r>
              <a:rPr lang="en-US" b="1" i="1" dirty="0" smtClean="0"/>
              <a:t>Ask the question using the automated response</a:t>
            </a:r>
            <a:r>
              <a:rPr lang="en-US" b="1" i="1" baseline="0" dirty="0" smtClean="0"/>
              <a:t> system, if available. Consider staffing, programming, environment. Alternately, have trainees break into small groups to discuss examples of what their organizations do to address the specific needs of women.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16</a:t>
            </a:fld>
            <a:endParaRPr lang="en-US"/>
          </a:p>
        </p:txBody>
      </p:sp>
    </p:spTree>
    <p:extLst>
      <p:ext uri="{BB962C8B-B14F-4D97-AF65-F5344CB8AC3E}">
        <p14:creationId xmlns:p14="http://schemas.microsoft.com/office/powerpoint/2010/main" val="103693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200" dirty="0" smtClean="0">
                <a:solidFill>
                  <a:schemeClr val="tx1"/>
                </a:solidFill>
                <a:effectLst/>
                <a:latin typeface="+mn-lt"/>
                <a:ea typeface="+mn-ea"/>
                <a:cs typeface="+mn-cs"/>
              </a:rPr>
              <a:t>TRANSITION SLIDE</a:t>
            </a:r>
            <a:endParaRPr lang="en-US" sz="1000" b="1" i="0" kern="1200" dirty="0">
              <a:solidFill>
                <a:schemeClr val="tx1"/>
              </a:solidFill>
              <a:effectLst/>
              <a:latin typeface="+mn-lt"/>
              <a:ea typeface="+mn-ea"/>
              <a:cs typeface="+mn-cs"/>
            </a:endParaRPr>
          </a:p>
          <a:p>
            <a:r>
              <a:rPr lang="en-US" sz="1000" b="1" i="1" kern="1200" dirty="0">
                <a:solidFill>
                  <a:schemeClr val="tx1"/>
                </a:solidFill>
                <a:effectLst/>
                <a:latin typeface="+mn-lt"/>
                <a:ea typeface="+mn-ea"/>
                <a:cs typeface="+mn-cs"/>
              </a:rPr>
              <a:t>This slide serves as the transition from setting</a:t>
            </a:r>
            <a:r>
              <a:rPr lang="en-US" sz="1000" b="1" i="1" kern="1200" baseline="0" dirty="0">
                <a:solidFill>
                  <a:schemeClr val="tx1"/>
                </a:solidFill>
                <a:effectLst/>
                <a:latin typeface="+mn-lt"/>
                <a:ea typeface="+mn-ea"/>
                <a:cs typeface="+mn-cs"/>
              </a:rPr>
              <a:t> the context of women’s treatment needs </a:t>
            </a:r>
            <a:r>
              <a:rPr lang="en-US" sz="1000" b="1" i="1" kern="1200" dirty="0">
                <a:solidFill>
                  <a:schemeClr val="tx1"/>
                </a:solidFill>
                <a:effectLst/>
                <a:latin typeface="+mn-lt"/>
                <a:ea typeface="+mn-ea"/>
                <a:cs typeface="+mn-cs"/>
              </a:rPr>
              <a:t>to beginning a discussion specifically about women </a:t>
            </a:r>
            <a:r>
              <a:rPr lang="en-US" sz="1000" b="1" i="1" kern="1200" dirty="0" smtClean="0">
                <a:solidFill>
                  <a:schemeClr val="tx1"/>
                </a:solidFill>
                <a:effectLst/>
                <a:latin typeface="+mn-lt"/>
                <a:ea typeface="+mn-ea"/>
                <a:cs typeface="+mn-cs"/>
              </a:rPr>
              <a:t>and HIV.</a:t>
            </a:r>
            <a:endParaRPr lang="en-US" sz="1000"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17</a:t>
            </a:fld>
            <a:endParaRPr lang="en-US"/>
          </a:p>
        </p:txBody>
      </p:sp>
    </p:spTree>
    <p:extLst>
      <p:ext uri="{BB962C8B-B14F-4D97-AF65-F5344CB8AC3E}">
        <p14:creationId xmlns:p14="http://schemas.microsoft.com/office/powerpoint/2010/main" val="383251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smtClean="0"/>
              <a:t>Approximately 1 in 4 individuals diagnosed with HIV are women. </a:t>
            </a:r>
            <a:r>
              <a:rPr lang="en-US" sz="1000" dirty="0" smtClean="0"/>
              <a:t>New</a:t>
            </a:r>
            <a:r>
              <a:rPr lang="en-US" sz="1000" baseline="0" dirty="0" smtClean="0"/>
              <a:t> </a:t>
            </a:r>
            <a:r>
              <a:rPr lang="en-US" sz="1000" baseline="0" dirty="0"/>
              <a:t>HIV diagnoses among women are primarily among women of color and a result of heterosexual contact. </a:t>
            </a:r>
            <a:r>
              <a:rPr lang="en-US" sz="1000" baseline="0" dirty="0" smtClean="0"/>
              <a:t>Black women are most affected, followed by Latinas and then whites</a:t>
            </a:r>
            <a:r>
              <a:rPr lang="en-US" sz="1000" b="0" dirty="0" smtClean="0"/>
              <a:t> (CDC, </a:t>
            </a:r>
            <a:r>
              <a:rPr lang="en-US" sz="1000" b="0" i="1" dirty="0" smtClean="0"/>
              <a:t>HIV among Women</a:t>
            </a:r>
            <a:r>
              <a:rPr lang="en-US" sz="1000" b="0" dirty="0" smtClean="0"/>
              <a:t>). An estimated 88% of women who are living with HIV are diagnosed, but only 32% have the virus under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These findings</a:t>
            </a:r>
            <a:r>
              <a:rPr lang="en-US" sz="1000" b="0" i="0" kern="1200" baseline="0" dirty="0" smtClean="0">
                <a:solidFill>
                  <a:schemeClr val="tx1"/>
                </a:solidFill>
                <a:effectLst/>
                <a:latin typeface="+mn-lt"/>
                <a:ea typeface="+mn-ea"/>
                <a:cs typeface="+mn-cs"/>
              </a:rPr>
              <a:t> are based on CDC s</a:t>
            </a:r>
            <a:r>
              <a:rPr lang="en-US" sz="1000" b="0" i="0" kern="1200" dirty="0" smtClean="0">
                <a:solidFill>
                  <a:schemeClr val="tx1"/>
                </a:solidFill>
                <a:effectLst/>
                <a:latin typeface="+mn-lt"/>
                <a:ea typeface="+mn-ea"/>
                <a:cs typeface="+mn-cs"/>
              </a:rPr>
              <a:t>urveillance</a:t>
            </a:r>
            <a:r>
              <a:rPr lang="en-US" sz="1000" b="0" i="0" kern="1200" baseline="0" dirty="0" smtClean="0">
                <a:solidFill>
                  <a:schemeClr val="tx1"/>
                </a:solidFill>
                <a:effectLst/>
                <a:latin typeface="+mn-lt"/>
                <a:ea typeface="+mn-ea"/>
                <a:cs typeface="+mn-cs"/>
              </a:rPr>
              <a:t> data. Surveillance </a:t>
            </a:r>
            <a:r>
              <a:rPr lang="en-US" sz="1000" b="0" i="0" kern="1200" dirty="0" smtClean="0">
                <a:solidFill>
                  <a:schemeClr val="tx1"/>
                </a:solidFill>
                <a:effectLst/>
                <a:latin typeface="+mn-lt"/>
                <a:ea typeface="+mn-ea"/>
                <a:cs typeface="+mn-cs"/>
              </a:rPr>
              <a:t>is the ongoing, systematic collection, analysis, interpretation, and dissemination of data regarding a health-related event. HIV surveillance collects, analyzes, and disseminates information about new and existing cases of HIV infection (including AIDS) throughout</a:t>
            </a:r>
            <a:r>
              <a:rPr lang="en-US" sz="1000" b="0" i="0" kern="1200" baseline="0" dirty="0" smtClean="0">
                <a:solidFill>
                  <a:schemeClr val="tx1"/>
                </a:solidFill>
                <a:effectLst/>
                <a:latin typeface="+mn-lt"/>
                <a:ea typeface="+mn-ea"/>
                <a:cs typeface="+mn-cs"/>
              </a:rPr>
              <a:t> the US</a:t>
            </a:r>
            <a:r>
              <a:rPr lang="en-US" sz="10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sng" dirty="0" smtClean="0"/>
              <a:t>REFERENCE</a:t>
            </a:r>
          </a:p>
          <a:p>
            <a:r>
              <a:rPr lang="en-US" sz="1000" dirty="0" smtClean="0"/>
              <a:t>Centers for Disease Control and Prevention. (2015). </a:t>
            </a:r>
            <a:r>
              <a:rPr lang="en-US" sz="1000" i="1" dirty="0" smtClean="0"/>
              <a:t>HIV Surveillance Report, 2014, Volume 26</a:t>
            </a:r>
            <a:r>
              <a:rPr lang="en-US" sz="1000" dirty="0" smtClean="0"/>
              <a:t>. Accessed June 20, 2016</a:t>
            </a:r>
            <a:r>
              <a:rPr lang="en-US" sz="1000" baseline="0" dirty="0" smtClean="0"/>
              <a:t> from </a:t>
            </a:r>
            <a:r>
              <a:rPr lang="en-US" sz="1000" dirty="0" smtClean="0"/>
              <a:t>http://www.cdc.gov/hiv/library/reports/surveillance/.</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18</a:t>
            </a:fld>
            <a:endParaRPr lang="en-US"/>
          </a:p>
        </p:txBody>
      </p:sp>
    </p:spTree>
    <p:extLst>
      <p:ext uri="{BB962C8B-B14F-4D97-AF65-F5344CB8AC3E}">
        <p14:creationId xmlns:p14="http://schemas.microsoft.com/office/powerpoint/2010/main" val="96180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t>According to the CDC, </a:t>
            </a:r>
            <a:r>
              <a:rPr lang="en-US" sz="1000" baseline="0" dirty="0" smtClean="0"/>
              <a:t>the </a:t>
            </a:r>
            <a:r>
              <a:rPr lang="en-US" sz="1000" baseline="0" dirty="0"/>
              <a:t>number of adult or adolescent females that were diagnosed with </a:t>
            </a:r>
            <a:r>
              <a:rPr lang="en-US" sz="1000" baseline="0" dirty="0" smtClean="0"/>
              <a:t>HIV in the US has been decreasing from </a:t>
            </a:r>
            <a:r>
              <a:rPr lang="en-US" sz="1000" baseline="0" dirty="0"/>
              <a:t>2010 to 2014</a:t>
            </a:r>
            <a:r>
              <a:rPr lang="en-US" sz="1000" baseline="0" dirty="0" smtClean="0"/>
              <a:t>. </a:t>
            </a:r>
          </a:p>
          <a:p>
            <a:endParaRPr lang="en-US" sz="1000" baseline="0" dirty="0"/>
          </a:p>
          <a:p>
            <a:r>
              <a:rPr lang="en-US" sz="1000" baseline="0" dirty="0"/>
              <a:t>Modes of contraction include</a:t>
            </a:r>
            <a:r>
              <a:rPr lang="en-US" sz="1000" baseline="0" dirty="0" smtClean="0"/>
              <a:t>:</a:t>
            </a:r>
            <a:endParaRPr lang="en-US" sz="1000" baseline="0" dirty="0"/>
          </a:p>
          <a:p>
            <a:pPr marL="171450" indent="-171450">
              <a:buFont typeface="Arial" panose="020B0604020202020204" pitchFamily="34" charset="0"/>
              <a:buChar char="•"/>
            </a:pPr>
            <a:r>
              <a:rPr lang="en-US" sz="1000" baseline="0" dirty="0" smtClean="0"/>
              <a:t>Injection </a:t>
            </a:r>
            <a:r>
              <a:rPr lang="en-US" sz="1000" baseline="0" dirty="0"/>
              <a:t>drug </a:t>
            </a:r>
            <a:r>
              <a:rPr lang="en-US" sz="1000" baseline="0" dirty="0" smtClean="0"/>
              <a:t>use, heterosexual </a:t>
            </a:r>
            <a:r>
              <a:rPr lang="en-US" sz="1000" baseline="0" dirty="0"/>
              <a:t>contact </a:t>
            </a:r>
            <a:r>
              <a:rPr lang="en-US" sz="1000" baseline="0" dirty="0" smtClean="0"/>
              <a:t>or other, which includes hemophilia</a:t>
            </a:r>
            <a:r>
              <a:rPr lang="en-US" sz="1000" baseline="0" dirty="0"/>
              <a:t>, blood transfusion, perinatal exposure, and risk factors not reported or </a:t>
            </a:r>
            <a:r>
              <a:rPr lang="en-US" sz="1000" baseline="0" dirty="0" smtClean="0"/>
              <a:t>identified.</a:t>
            </a:r>
          </a:p>
          <a:p>
            <a:pPr marL="171450" indent="-171450">
              <a:buFont typeface="Arial" panose="020B0604020202020204" pitchFamily="34" charset="0"/>
              <a:buChar char="•"/>
            </a:pPr>
            <a:r>
              <a:rPr lang="en-US" sz="1000" baseline="0" dirty="0" smtClean="0"/>
              <a:t>Women contract HIV from heterosexual contact at more than five times the rate than through IV drug use. </a:t>
            </a:r>
            <a:endParaRPr lang="en-US" sz="1000" baseline="0" dirty="0"/>
          </a:p>
          <a:p>
            <a:pPr marL="171450" indent="-171450">
              <a:buFont typeface="Arial" panose="020B0604020202020204" pitchFamily="34" charset="0"/>
              <a:buChar char="•"/>
            </a:pPr>
            <a:r>
              <a:rPr lang="en-US" sz="1000" baseline="0" dirty="0" smtClean="0"/>
              <a:t>Contraction </a:t>
            </a:r>
            <a:r>
              <a:rPr lang="en-US" sz="1000" baseline="0" dirty="0"/>
              <a:t>of HIV through heterosexual contact and Injection drug use decreased </a:t>
            </a:r>
            <a:r>
              <a:rPr lang="en-US" sz="1000" baseline="0" dirty="0" smtClean="0"/>
              <a:t>slightly every </a:t>
            </a:r>
            <a:r>
              <a:rPr lang="en-US" sz="1000" baseline="0" dirty="0"/>
              <a:t>year from 2010 to 2014 with a slight </a:t>
            </a:r>
            <a:r>
              <a:rPr lang="en-US" sz="1000" baseline="0" dirty="0" smtClean="0"/>
              <a:t>rise in IV drug use from 2013 to 2014.</a:t>
            </a:r>
            <a:endParaRPr lang="en-US" sz="1000" baseline="0" dirty="0"/>
          </a:p>
          <a:p>
            <a:pPr marL="171450" indent="-171450">
              <a:buFont typeface="Arial" panose="020B0604020202020204" pitchFamily="34" charset="0"/>
              <a:buChar char="•"/>
            </a:pPr>
            <a:r>
              <a:rPr lang="en-US" sz="1000" baseline="0" dirty="0" smtClean="0"/>
              <a:t>Contraction </a:t>
            </a:r>
            <a:r>
              <a:rPr lang="en-US" sz="1000" baseline="0" dirty="0"/>
              <a:t>of HIV through other means </a:t>
            </a:r>
            <a:r>
              <a:rPr lang="en-US" sz="1000" baseline="0" dirty="0" smtClean="0"/>
              <a:t>is quite low. </a:t>
            </a:r>
          </a:p>
          <a:p>
            <a:pPr marL="0" indent="0">
              <a:buFont typeface="Arial"/>
              <a:buNone/>
            </a:pPr>
            <a:endParaRPr lang="en-US" sz="1000" baseline="0" dirty="0"/>
          </a:p>
          <a:p>
            <a:pPr marL="0" indent="0">
              <a:buFont typeface="Arial"/>
              <a:buNone/>
            </a:pPr>
            <a:r>
              <a:rPr lang="en-US" sz="1000" b="1" u="sng" baseline="0" dirty="0" smtClean="0"/>
              <a:t>REFERENCE</a:t>
            </a:r>
            <a:endParaRPr lang="en-US" sz="1000" b="1" u="sng" baseline="0" dirty="0"/>
          </a:p>
          <a:p>
            <a:pPr marL="0" indent="0">
              <a:buFont typeface="Arial"/>
              <a:buNone/>
            </a:pPr>
            <a:r>
              <a:rPr lang="en-US" sz="1000" b="0" i="0" u="none" strike="noStrike" kern="1200" dirty="0">
                <a:solidFill>
                  <a:schemeClr val="tx1"/>
                </a:solidFill>
                <a:effectLst/>
                <a:latin typeface="+mn-lt"/>
                <a:ea typeface="+mn-ea"/>
                <a:cs typeface="+mn-cs"/>
              </a:rPr>
              <a:t>Centers for Disease Control and Prevention. </a:t>
            </a:r>
            <a:r>
              <a:rPr lang="en-US" sz="1000" b="0" i="0" u="none" strike="noStrike" kern="1200" dirty="0" smtClean="0">
                <a:solidFill>
                  <a:schemeClr val="tx1"/>
                </a:solidFill>
                <a:effectLst/>
                <a:latin typeface="+mn-lt"/>
                <a:ea typeface="+mn-ea"/>
                <a:cs typeface="+mn-cs"/>
              </a:rPr>
              <a:t>(2015).</a:t>
            </a:r>
            <a:r>
              <a:rPr lang="en-US" sz="1000" b="0" i="0" u="none" strike="noStrike" kern="1200" baseline="0" dirty="0" smtClean="0">
                <a:solidFill>
                  <a:schemeClr val="tx1"/>
                </a:solidFill>
                <a:effectLst/>
                <a:latin typeface="+mn-lt"/>
                <a:ea typeface="+mn-ea"/>
                <a:cs typeface="+mn-cs"/>
              </a:rPr>
              <a:t> </a:t>
            </a:r>
            <a:r>
              <a:rPr lang="en-US" sz="1000" b="0" i="1" u="none" strike="noStrike" kern="1200" dirty="0" smtClean="0">
                <a:solidFill>
                  <a:schemeClr val="tx1"/>
                </a:solidFill>
                <a:effectLst/>
                <a:latin typeface="+mn-lt"/>
                <a:ea typeface="+mn-ea"/>
                <a:cs typeface="+mn-cs"/>
              </a:rPr>
              <a:t>HIV </a:t>
            </a:r>
            <a:r>
              <a:rPr lang="en-US" sz="1000" b="0" i="1" u="none" strike="noStrike" kern="1200" dirty="0">
                <a:solidFill>
                  <a:schemeClr val="tx1"/>
                </a:solidFill>
                <a:effectLst/>
                <a:latin typeface="+mn-lt"/>
                <a:ea typeface="+mn-ea"/>
                <a:cs typeface="+mn-cs"/>
              </a:rPr>
              <a:t>Surveillance Report, </a:t>
            </a:r>
            <a:r>
              <a:rPr lang="en-US" sz="1000" b="0" i="1" u="none" strike="noStrike" kern="1200" dirty="0" smtClean="0">
                <a:solidFill>
                  <a:schemeClr val="tx1"/>
                </a:solidFill>
                <a:effectLst/>
                <a:latin typeface="+mn-lt"/>
                <a:ea typeface="+mn-ea"/>
                <a:cs typeface="+mn-cs"/>
              </a:rPr>
              <a:t>2014, Volume</a:t>
            </a:r>
            <a:r>
              <a:rPr lang="en-US" sz="1000" b="0" i="1" u="none" strike="noStrike" kern="1200" baseline="0" dirty="0" smtClean="0">
                <a:solidFill>
                  <a:schemeClr val="tx1"/>
                </a:solidFill>
                <a:effectLst/>
                <a:latin typeface="+mn-lt"/>
                <a:ea typeface="+mn-ea"/>
                <a:cs typeface="+mn-cs"/>
              </a:rPr>
              <a:t> 26</a:t>
            </a:r>
            <a:r>
              <a:rPr lang="en-US" sz="1000" b="0" i="0" u="none" strike="noStrike" kern="1200" dirty="0" smtClean="0">
                <a:solidFill>
                  <a:schemeClr val="tx1"/>
                </a:solidFill>
                <a:effectLst/>
                <a:latin typeface="+mn-lt"/>
                <a:ea typeface="+mn-ea"/>
                <a:cs typeface="+mn-cs"/>
              </a:rPr>
              <a:t>.</a:t>
            </a:r>
            <a:r>
              <a:rPr lang="en-US" sz="1000" dirty="0" smtClean="0"/>
              <a:t> Accessed May 26, 2016 from </a:t>
            </a:r>
            <a:r>
              <a:rPr lang="en-US" sz="1000" b="0" i="0" u="none" strike="noStrike" kern="1200" dirty="0" smtClean="0">
                <a:solidFill>
                  <a:schemeClr val="tx1"/>
                </a:solidFill>
                <a:effectLst/>
                <a:latin typeface="+mn-lt"/>
                <a:ea typeface="+mn-ea"/>
                <a:cs typeface="+mn-cs"/>
              </a:rPr>
              <a:t>http</a:t>
            </a:r>
            <a:r>
              <a:rPr lang="en-US" sz="1000" b="0" i="0" u="none" strike="noStrike" kern="1200" dirty="0">
                <a:solidFill>
                  <a:schemeClr val="tx1"/>
                </a:solidFill>
                <a:effectLst/>
                <a:latin typeface="+mn-lt"/>
                <a:ea typeface="+mn-ea"/>
                <a:cs typeface="+mn-cs"/>
              </a:rPr>
              <a:t>://www.cdc.gov/hiv/library/reports/surveillance</a:t>
            </a:r>
            <a:r>
              <a:rPr lang="en-US" sz="1000" b="0" i="0" u="none" strike="noStrike" kern="1200" dirty="0" smtClean="0">
                <a:solidFill>
                  <a:schemeClr val="tx1"/>
                </a:solidFill>
                <a:effectLst/>
                <a:latin typeface="+mn-lt"/>
                <a:ea typeface="+mn-ea"/>
                <a:cs typeface="+mn-cs"/>
              </a:rPr>
              <a:t>/.</a:t>
            </a:r>
            <a:r>
              <a:rPr lang="en-US" sz="1000" dirty="0" smtClean="0"/>
              <a:t> </a:t>
            </a:r>
            <a:endParaRPr lang="en-US" sz="1000" baseline="0" dirty="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2BAF722-9FAA-2E44-BD50-A82C79D2C4D2}" type="slidenum">
              <a:rPr lang="en-US" smtClean="0"/>
              <a:t>19</a:t>
            </a:fld>
            <a:endParaRPr lang="en-US"/>
          </a:p>
        </p:txBody>
      </p:sp>
    </p:spTree>
    <p:extLst>
      <p:ext uri="{BB962C8B-B14F-4D97-AF65-F5344CB8AC3E}">
        <p14:creationId xmlns:p14="http://schemas.microsoft.com/office/powerpoint/2010/main" val="59393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p:spPr>
      </p:sp>
      <p:sp>
        <p:nvSpPr>
          <p:cNvPr id="142339" name="Rectangle 3"/>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1" i="1" dirty="0" smtClean="0"/>
              <a:t>This PowerPoint presentation, Trainer Guide, and companion fact sheet were developed by Gloria</a:t>
            </a:r>
            <a:r>
              <a:rPr lang="en-US" altLang="en-US" sz="1000" b="1" i="1" baseline="0" dirty="0" smtClean="0"/>
              <a:t> Miele, PhD, in collaboration with </a:t>
            </a:r>
            <a:r>
              <a:rPr lang="en-US" altLang="en-US" sz="1000" b="1" i="1" dirty="0" smtClean="0"/>
              <a:t>Beth Rutkowski, MPH (Associate Director of Training of UCLA ISAP) and Thomas E. Freese, PhD (Director of Training of UCLA ISAP and Principal Investigator/Director of the Pacific Southwest ATTC) through supplemental funding provided by the Pacific AIDS Education and Training Center, based at Charles R. Drew University of Medicine and Science. We wish to acknowledge Phil Meyer, LCSW, Kevin-Paul Johnson, Maya Gil</a:t>
            </a:r>
            <a:r>
              <a:rPr lang="en-US" altLang="en-US" sz="1000" b="1" i="1" baseline="0" dirty="0" smtClean="0"/>
              <a:t> Cantu, MPH, </a:t>
            </a:r>
            <a:r>
              <a:rPr lang="en-US" altLang="en-US" sz="1000" b="1" i="1" dirty="0" smtClean="0"/>
              <a:t>and Thomas Donohoe, MBA, from the LA Region PAETC. We would also like to acknowledge</a:t>
            </a:r>
            <a:r>
              <a:rPr lang="en-US" altLang="en-US" sz="1000" b="1" i="1" baseline="0" dirty="0" smtClean="0"/>
              <a:t> the contributions of Dr. Christine Grella, UCLA Integrated Substance Abuse Programs.</a:t>
            </a:r>
            <a:endParaRPr lang="en-US" altLang="en-US" sz="1000" b="1" i="1" dirty="0"/>
          </a:p>
        </p:txBody>
      </p:sp>
    </p:spTree>
    <p:extLst>
      <p:ext uri="{BB962C8B-B14F-4D97-AF65-F5344CB8AC3E}">
        <p14:creationId xmlns:p14="http://schemas.microsoft.com/office/powerpoint/2010/main" val="242592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 similar pattern emerges for AIDS diagnosis </a:t>
            </a:r>
            <a:r>
              <a:rPr lang="en-US" sz="1000" baseline="0" dirty="0" smtClean="0"/>
              <a:t>from </a:t>
            </a:r>
            <a:r>
              <a:rPr lang="en-US" sz="1000" baseline="0" dirty="0"/>
              <a:t>the </a:t>
            </a:r>
            <a:r>
              <a:rPr lang="en-US" sz="1000" baseline="0" dirty="0" smtClean="0"/>
              <a:t>2010 </a:t>
            </a:r>
            <a:r>
              <a:rPr lang="en-US" sz="1000" baseline="0" dirty="0"/>
              <a:t>to </a:t>
            </a:r>
            <a:r>
              <a:rPr lang="en-US" sz="1000" baseline="0" dirty="0" smtClean="0"/>
              <a:t>2014, with decreasing rates of diagnosis for women and adolescents for all methods of contraction. Women are nearly 4 times as likely to contract AIDS through heterosexual contact than IV drug use. </a:t>
            </a:r>
            <a:endParaRPr lang="en-US" sz="1000" baseline="0" dirty="0"/>
          </a:p>
          <a:p>
            <a:endParaRPr lang="en-US" sz="1000" baseline="0" dirty="0"/>
          </a:p>
          <a:p>
            <a:pPr marL="0" indent="0">
              <a:buFont typeface="Arial"/>
              <a:buNone/>
            </a:pPr>
            <a:r>
              <a:rPr lang="en-US" sz="1000" b="1" u="sng" baseline="0" dirty="0" smtClean="0"/>
              <a:t>REFERENCE</a:t>
            </a:r>
          </a:p>
          <a:p>
            <a:pPr marL="0" indent="0">
              <a:buFont typeface="Arial"/>
              <a:buNone/>
            </a:pPr>
            <a:r>
              <a:rPr lang="en-US" sz="1000" b="0" i="0" u="none" strike="noStrike" kern="1200" dirty="0" smtClean="0">
                <a:solidFill>
                  <a:schemeClr val="tx1"/>
                </a:solidFill>
                <a:effectLst/>
                <a:latin typeface="+mn-lt"/>
                <a:ea typeface="+mn-ea"/>
                <a:cs typeface="+mn-cs"/>
              </a:rPr>
              <a:t>Centers for Disease Control and Prevention. (2015).</a:t>
            </a:r>
            <a:r>
              <a:rPr lang="en-US" sz="1000" b="0" i="0" u="none" strike="noStrike" kern="1200" baseline="0" dirty="0" smtClean="0">
                <a:solidFill>
                  <a:schemeClr val="tx1"/>
                </a:solidFill>
                <a:effectLst/>
                <a:latin typeface="+mn-lt"/>
                <a:ea typeface="+mn-ea"/>
                <a:cs typeface="+mn-cs"/>
              </a:rPr>
              <a:t> </a:t>
            </a:r>
            <a:r>
              <a:rPr lang="en-US" sz="1000" b="0" i="1" u="none" strike="noStrike" kern="1200" dirty="0" smtClean="0">
                <a:solidFill>
                  <a:schemeClr val="tx1"/>
                </a:solidFill>
                <a:effectLst/>
                <a:latin typeface="+mn-lt"/>
                <a:ea typeface="+mn-ea"/>
                <a:cs typeface="+mn-cs"/>
              </a:rPr>
              <a:t>HIV Surveillance Report, 2014, Volume</a:t>
            </a:r>
            <a:r>
              <a:rPr lang="en-US" sz="1000" b="0" i="1" u="none" strike="noStrike" kern="1200" baseline="0" dirty="0" smtClean="0">
                <a:solidFill>
                  <a:schemeClr val="tx1"/>
                </a:solidFill>
                <a:effectLst/>
                <a:latin typeface="+mn-lt"/>
                <a:ea typeface="+mn-ea"/>
                <a:cs typeface="+mn-cs"/>
              </a:rPr>
              <a:t> 26</a:t>
            </a:r>
            <a:r>
              <a:rPr lang="en-US" sz="1000" b="0" i="0" u="none" strike="noStrike" kern="1200" dirty="0" smtClean="0">
                <a:solidFill>
                  <a:schemeClr val="tx1"/>
                </a:solidFill>
                <a:effectLst/>
                <a:latin typeface="+mn-lt"/>
                <a:ea typeface="+mn-ea"/>
                <a:cs typeface="+mn-cs"/>
              </a:rPr>
              <a:t>.</a:t>
            </a:r>
            <a:r>
              <a:rPr lang="en-US" sz="1000" dirty="0" smtClean="0"/>
              <a:t> Accessed May 26, 2016 from </a:t>
            </a:r>
            <a:r>
              <a:rPr lang="en-US" sz="1000" b="0" i="0" u="none" strike="noStrike" kern="1200" dirty="0" smtClean="0">
                <a:solidFill>
                  <a:schemeClr val="tx1"/>
                </a:solidFill>
                <a:effectLst/>
                <a:latin typeface="+mn-lt"/>
                <a:ea typeface="+mn-ea"/>
                <a:cs typeface="+mn-cs"/>
              </a:rPr>
              <a:t>http://www.cdc.gov/hiv/library/reports/surveillance/.</a:t>
            </a:r>
            <a:r>
              <a:rPr lang="en-US" sz="1000" dirty="0" smtClean="0"/>
              <a:t> </a:t>
            </a:r>
            <a:endParaRPr lang="en-US" sz="1000" baseline="0" dirty="0"/>
          </a:p>
          <a:p>
            <a:endParaRPr lang="en-US" dirty="0"/>
          </a:p>
        </p:txBody>
      </p:sp>
      <p:sp>
        <p:nvSpPr>
          <p:cNvPr id="4" name="Slide Number Placeholder 3"/>
          <p:cNvSpPr>
            <a:spLocks noGrp="1"/>
          </p:cNvSpPr>
          <p:nvPr>
            <p:ph type="sldNum" sz="quarter" idx="10"/>
          </p:nvPr>
        </p:nvSpPr>
        <p:spPr/>
        <p:txBody>
          <a:bodyPr/>
          <a:lstStyle/>
          <a:p>
            <a:fld id="{A2BAF722-9FAA-2E44-BD50-A82C79D2C4D2}" type="slidenum">
              <a:rPr lang="en-US" smtClean="0"/>
              <a:t>20</a:t>
            </a:fld>
            <a:endParaRPr lang="en-US"/>
          </a:p>
        </p:txBody>
      </p:sp>
    </p:spTree>
    <p:extLst>
      <p:ext uri="{BB962C8B-B14F-4D97-AF65-F5344CB8AC3E}">
        <p14:creationId xmlns:p14="http://schemas.microsoft.com/office/powerpoint/2010/main" val="3117510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In California in 2013, 11.3% of</a:t>
            </a:r>
            <a:r>
              <a:rPr lang="en-US" sz="1000" baseline="0" dirty="0" smtClean="0"/>
              <a:t> newly diagnosed HIV infections were women. All but approximately 4% of the males were MSM.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sng" baseline="0" dirty="0" smtClean="0"/>
              <a:t>REFERENCE</a:t>
            </a:r>
            <a:r>
              <a:rPr lang="en-US" sz="100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California Department of Public Health, Office of AIDS. (2014). </a:t>
            </a:r>
            <a:r>
              <a:rPr lang="en-US" sz="1000" i="1" baseline="0" dirty="0" smtClean="0"/>
              <a:t>The continuum of HIV Care – California, 2014</a:t>
            </a:r>
            <a:r>
              <a:rPr lang="en-US" sz="1000" baseline="0" dirty="0" smtClean="0"/>
              <a:t>. Accessed June 22, 2016 from http://www.cdph.ca.gov/programs/aids/Documents/HIVCareContinuum-2014.pdf.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21</a:t>
            </a:fld>
            <a:endParaRPr lang="en-US"/>
          </a:p>
        </p:txBody>
      </p:sp>
    </p:spTree>
    <p:extLst>
      <p:ext uri="{BB962C8B-B14F-4D97-AF65-F5344CB8AC3E}">
        <p14:creationId xmlns:p14="http://schemas.microsoft.com/office/powerpoint/2010/main" val="2874023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In California in 2013, 11.6%</a:t>
            </a:r>
            <a:r>
              <a:rPr lang="en-US" sz="1000" baseline="0" dirty="0" smtClean="0"/>
              <a:t> of PLWHA were women. All but approximately 4% of the males were MSM. </a:t>
            </a:r>
            <a:endParaRPr lang="en-US" sz="1000" dirty="0" smtClean="0"/>
          </a:p>
          <a:p>
            <a:endParaRPr lang="en-US" sz="10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sng" baseline="0" dirty="0" smtClean="0"/>
              <a:t>REFERENCE</a:t>
            </a:r>
            <a:r>
              <a:rPr lang="en-US" sz="100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California Department of Public Health, Office of AIDS. (2014). </a:t>
            </a:r>
            <a:r>
              <a:rPr lang="en-US" sz="1000" i="1" baseline="0" dirty="0" smtClean="0"/>
              <a:t>The continuum of HIV Care – California, 2014</a:t>
            </a:r>
            <a:r>
              <a:rPr lang="en-US" sz="1000" baseline="0" dirty="0" smtClean="0"/>
              <a:t>. Accessed June 22, 2016 from http://www.cdph.ca.gov/programs/aids/Documents/HIVCareContinuum-2014.pdf. </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22</a:t>
            </a:fld>
            <a:endParaRPr lang="en-US"/>
          </a:p>
        </p:txBody>
      </p:sp>
    </p:spTree>
    <p:extLst>
      <p:ext uri="{BB962C8B-B14F-4D97-AF65-F5344CB8AC3E}">
        <p14:creationId xmlns:p14="http://schemas.microsoft.com/office/powerpoint/2010/main" val="2628150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A few challenges get in the way of prevention, especially for women of color.</a:t>
            </a:r>
            <a:r>
              <a:rPr lang="en-US" sz="1000" baseline="0" dirty="0" smtClean="0"/>
              <a:t> </a:t>
            </a:r>
            <a:r>
              <a:rPr lang="en-US" sz="1000" dirty="0" smtClean="0"/>
              <a:t>For example,</a:t>
            </a:r>
            <a:r>
              <a:rPr lang="en-US" sz="1000" baseline="0" dirty="0" smtClean="0"/>
              <a:t> the majority </a:t>
            </a:r>
            <a:r>
              <a:rPr lang="en-US" sz="1000" dirty="0" smtClean="0"/>
              <a:t>of people living with HIV (prevalence) are in African American and Hispanic/Latino communities. People</a:t>
            </a:r>
            <a:r>
              <a:rPr lang="en-US" sz="1000" baseline="0" dirty="0" smtClean="0"/>
              <a:t> </a:t>
            </a:r>
            <a:r>
              <a:rPr lang="en-US" sz="1000" dirty="0" smtClean="0"/>
              <a:t>tend to have sex with partners of the same race/ethnicity, so women from these communities face a greater risk of HIV infection with each new sexual encounter.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Some women may be unaware of their male partner’s risk factors for HIV (e.g., IV drug</a:t>
            </a:r>
            <a:r>
              <a:rPr lang="en-US" sz="1000" baseline="0" dirty="0" smtClean="0"/>
              <a:t> use or having sex with men) </a:t>
            </a:r>
            <a:r>
              <a:rPr lang="en-US" sz="1000" dirty="0" smtClean="0"/>
              <a:t>and may not use condoms. They may</a:t>
            </a:r>
            <a:r>
              <a:rPr lang="en-US" sz="1000" baseline="0" dirty="0" smtClean="0"/>
              <a:t> assume that being in a monogamous relationship eliminates their risk. </a:t>
            </a:r>
            <a:r>
              <a:rPr lang="en-US" sz="1000" dirty="0" smtClean="0"/>
              <a:t>Women who have been sexually abused may be more likely than women with no abuse history to engage in sexual behaviors like exchanging sex for drugs, having multiple partners, or having sex without a condom.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r>
              <a:rPr lang="en-US" sz="1000" b="1" i="0" u="sng" kern="1200" dirty="0" smtClean="0">
                <a:solidFill>
                  <a:schemeClr val="tx1"/>
                </a:solidFill>
                <a:effectLst/>
                <a:latin typeface="+mn-lt"/>
                <a:ea typeface="+mn-ea"/>
                <a:cs typeface="+mn-cs"/>
              </a:rPr>
              <a:t>REFERENCE</a:t>
            </a:r>
            <a:endParaRPr lang="en-US" sz="1000" b="1" i="0" kern="1200" dirty="0" smtClean="0">
              <a:solidFill>
                <a:schemeClr val="tx1"/>
              </a:solidFill>
              <a:effectLst/>
              <a:latin typeface="+mn-lt"/>
              <a:ea typeface="+mn-ea"/>
              <a:cs typeface="+mn-cs"/>
            </a:endParaRPr>
          </a:p>
          <a:p>
            <a:r>
              <a:rPr lang="en-US" sz="1000" i="0" kern="1200" dirty="0" smtClean="0">
                <a:solidFill>
                  <a:schemeClr val="tx1"/>
                </a:solidFill>
                <a:effectLst/>
                <a:latin typeface="+mn-lt"/>
                <a:ea typeface="+mn-ea"/>
                <a:cs typeface="+mn-cs"/>
              </a:rPr>
              <a:t>Cramer, R.J., et al. (2015). Substance-related coping, HIV-related factors, and mental health among an HIV-positive sexual minority community sample. </a:t>
            </a:r>
            <a:r>
              <a:rPr lang="en-US" sz="1000" i="1" kern="1200" dirty="0" smtClean="0">
                <a:solidFill>
                  <a:schemeClr val="tx1"/>
                </a:solidFill>
                <a:effectLst/>
                <a:latin typeface="+mn-lt"/>
                <a:ea typeface="+mn-ea"/>
                <a:cs typeface="+mn-cs"/>
              </a:rPr>
              <a:t>BMJ Open, 3</a:t>
            </a:r>
            <a:r>
              <a:rPr lang="en-US" sz="1000" i="0" kern="1200" dirty="0" smtClean="0">
                <a:solidFill>
                  <a:schemeClr val="tx1"/>
                </a:solidFill>
                <a:effectLst/>
                <a:latin typeface="+mn-lt"/>
                <a:ea typeface="+mn-ea"/>
                <a:cs typeface="+mn-cs"/>
              </a:rPr>
              <a:t>(2), e001928. </a:t>
            </a:r>
          </a:p>
          <a:p>
            <a:endParaRPr lang="en-US" sz="10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err="1" smtClean="0">
                <a:solidFill>
                  <a:schemeClr val="tx1"/>
                </a:solidFill>
                <a:effectLst/>
                <a:latin typeface="+mn-lt"/>
                <a:ea typeface="+mn-ea"/>
                <a:cs typeface="+mn-cs"/>
              </a:rPr>
              <a:t>Tross</a:t>
            </a:r>
            <a:r>
              <a:rPr lang="en-US" sz="1000" b="0" i="0" kern="1200" dirty="0" smtClean="0">
                <a:solidFill>
                  <a:schemeClr val="tx1"/>
                </a:solidFill>
                <a:effectLst/>
                <a:latin typeface="+mn-lt"/>
                <a:ea typeface="+mn-ea"/>
                <a:cs typeface="+mn-cs"/>
              </a:rPr>
              <a:t>, S.T., Campbell,</a:t>
            </a:r>
            <a:r>
              <a:rPr lang="en-US" sz="1000" b="0" i="0" kern="1200" baseline="0" dirty="0" smtClean="0">
                <a:solidFill>
                  <a:schemeClr val="tx1"/>
                </a:solidFill>
                <a:effectLst/>
                <a:latin typeface="+mn-lt"/>
                <a:ea typeface="+mn-ea"/>
                <a:cs typeface="+mn-cs"/>
              </a:rPr>
              <a:t> A.N.C., </a:t>
            </a:r>
            <a:r>
              <a:rPr lang="en-US" sz="1000" b="0" i="0" kern="1200" baseline="0" dirty="0" err="1" smtClean="0">
                <a:solidFill>
                  <a:schemeClr val="tx1"/>
                </a:solidFill>
                <a:effectLst/>
                <a:latin typeface="+mn-lt"/>
                <a:ea typeface="+mn-ea"/>
                <a:cs typeface="+mn-cs"/>
              </a:rPr>
              <a:t>Cohoen</a:t>
            </a:r>
            <a:r>
              <a:rPr lang="en-US" sz="1000" b="0" i="0" kern="1200" baseline="0" dirty="0" smtClean="0">
                <a:solidFill>
                  <a:schemeClr val="tx1"/>
                </a:solidFill>
                <a:effectLst/>
                <a:latin typeface="+mn-lt"/>
                <a:ea typeface="+mn-ea"/>
                <a:cs typeface="+mn-cs"/>
              </a:rPr>
              <a:t>, L.R., </a:t>
            </a:r>
            <a:r>
              <a:rPr lang="en-US" sz="1000" b="0" i="0" kern="1200" baseline="0" dirty="0" err="1" smtClean="0">
                <a:solidFill>
                  <a:schemeClr val="tx1"/>
                </a:solidFill>
                <a:effectLst/>
                <a:latin typeface="+mn-lt"/>
                <a:ea typeface="+mn-ea"/>
                <a:cs typeface="+mn-cs"/>
              </a:rPr>
              <a:t>Calsyn</a:t>
            </a:r>
            <a:r>
              <a:rPr lang="en-US" sz="1000" b="0" i="0" kern="1200" baseline="0" dirty="0" smtClean="0">
                <a:solidFill>
                  <a:schemeClr val="tx1"/>
                </a:solidFill>
                <a:effectLst/>
                <a:latin typeface="+mn-lt"/>
                <a:ea typeface="+mn-ea"/>
                <a:cs typeface="+mn-cs"/>
              </a:rPr>
              <a:t>, D., </a:t>
            </a:r>
            <a:r>
              <a:rPr lang="en-US" sz="1000" b="0" i="0" kern="1200" baseline="0" dirty="0" err="1" smtClean="0">
                <a:solidFill>
                  <a:schemeClr val="tx1"/>
                </a:solidFill>
                <a:effectLst/>
                <a:latin typeface="+mn-lt"/>
                <a:ea typeface="+mn-ea"/>
                <a:cs typeface="+mn-cs"/>
              </a:rPr>
              <a:t>Pavlicova</a:t>
            </a:r>
            <a:r>
              <a:rPr lang="en-US" sz="1000" b="0" i="0" kern="1200" baseline="0" dirty="0" smtClean="0">
                <a:solidFill>
                  <a:schemeClr val="tx1"/>
                </a:solidFill>
                <a:effectLst/>
                <a:latin typeface="+mn-lt"/>
                <a:ea typeface="+mn-ea"/>
                <a:cs typeface="+mn-cs"/>
              </a:rPr>
              <a:t>, M., et al. (2008). </a:t>
            </a:r>
            <a:r>
              <a:rPr lang="en-US" sz="1000" b="0" i="0" kern="1200" dirty="0" smtClean="0">
                <a:solidFill>
                  <a:schemeClr val="tx1"/>
                </a:solidFill>
                <a:effectLst/>
                <a:latin typeface="+mn-lt"/>
                <a:ea typeface="+mn-ea"/>
                <a:cs typeface="+mn-cs"/>
              </a:rPr>
              <a:t>Effectiveness of HIV/STD sexual risk reduction groups for women in substance abuse treatment programs: Results of a NIDA Clinical Trials Network Trial.</a:t>
            </a:r>
            <a:r>
              <a:rPr lang="en-US" sz="1000" b="0" i="0" kern="1200" baseline="0" dirty="0" smtClean="0">
                <a:solidFill>
                  <a:schemeClr val="tx1"/>
                </a:solidFill>
                <a:effectLst/>
                <a:latin typeface="+mn-lt"/>
                <a:ea typeface="+mn-ea"/>
                <a:cs typeface="+mn-cs"/>
              </a:rPr>
              <a:t> </a:t>
            </a:r>
            <a:r>
              <a:rPr lang="en-US" sz="1000" b="0" i="1" kern="1200" dirty="0" smtClean="0">
                <a:solidFill>
                  <a:schemeClr val="tx1"/>
                </a:solidFill>
                <a:effectLst/>
                <a:latin typeface="+mn-lt"/>
                <a:ea typeface="+mn-ea"/>
                <a:cs typeface="+mn-cs"/>
              </a:rPr>
              <a:t>Journal of Acquired Immune Deficiency Syndromes,</a:t>
            </a:r>
            <a:r>
              <a:rPr lang="en-US" sz="1000" b="0" i="1" kern="1200" baseline="0" dirty="0" smtClean="0">
                <a:solidFill>
                  <a:schemeClr val="tx1"/>
                </a:solidFill>
                <a:effectLst/>
                <a:latin typeface="+mn-lt"/>
                <a:ea typeface="+mn-ea"/>
                <a:cs typeface="+mn-cs"/>
              </a:rPr>
              <a:t> </a:t>
            </a:r>
            <a:r>
              <a:rPr lang="en-US" sz="1000" b="0" i="1" kern="1200" dirty="0" smtClean="0">
                <a:solidFill>
                  <a:schemeClr val="tx1"/>
                </a:solidFill>
                <a:effectLst/>
                <a:latin typeface="+mn-lt"/>
                <a:ea typeface="+mn-ea"/>
                <a:cs typeface="+mn-cs"/>
              </a:rPr>
              <a:t>48</a:t>
            </a:r>
            <a:r>
              <a:rPr lang="en-US" sz="1000" b="0" i="0" kern="1200" dirty="0" smtClean="0">
                <a:solidFill>
                  <a:schemeClr val="tx1"/>
                </a:solidFill>
                <a:effectLst/>
                <a:latin typeface="+mn-lt"/>
                <a:ea typeface="+mn-ea"/>
                <a:cs typeface="+mn-cs"/>
              </a:rPr>
              <a:t>(5), 581-589.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23</a:t>
            </a:fld>
            <a:endParaRPr lang="en-US"/>
          </a:p>
        </p:txBody>
      </p:sp>
    </p:spTree>
    <p:extLst>
      <p:ext uri="{BB962C8B-B14F-4D97-AF65-F5344CB8AC3E}">
        <p14:creationId xmlns:p14="http://schemas.microsoft.com/office/powerpoint/2010/main" val="2490917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Women are at greater risk of getting HIV during unprotected vaginal sex than men. </a:t>
            </a:r>
            <a:r>
              <a:rPr lang="en-US" sz="1000" dirty="0" smtClean="0"/>
              <a:t>Anal sex is riskier for getting HIV than vaginal sex, especially for the receptive partner. In a behavioral survey of heterosexual women at increased risk of HIV infection, 25% of HIV-negative women reported having anal sex without a condom in the previous year. STDs and other infections also</a:t>
            </a:r>
            <a:r>
              <a:rPr lang="en-US" sz="1000" baseline="0" dirty="0" smtClean="0"/>
              <a:t> increase the likelihood of contracting or spreading the HIV virus.</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i="0" u="sng" kern="1200" dirty="0" smtClean="0">
                <a:solidFill>
                  <a:schemeClr val="tx1"/>
                </a:solidFill>
                <a:effectLst/>
                <a:latin typeface="+mn-lt"/>
                <a:ea typeface="+mn-ea"/>
                <a:cs typeface="+mn-cs"/>
              </a:rPr>
              <a:t>REFERENCE</a:t>
            </a:r>
            <a:endParaRPr lang="en-US" sz="1200" b="1"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Cramer, R.J., et al. (2015). Substance-related coping, HIV-related factors, and mental health among an HIV-positive sexual minority community sample. </a:t>
            </a:r>
            <a:r>
              <a:rPr lang="en-US" sz="1200" i="1" kern="1200" dirty="0">
                <a:solidFill>
                  <a:schemeClr val="tx1"/>
                </a:solidFill>
                <a:effectLst/>
                <a:latin typeface="+mn-lt"/>
                <a:ea typeface="+mn-ea"/>
                <a:cs typeface="+mn-cs"/>
              </a:rPr>
              <a:t>BMJ Open, 3</a:t>
            </a:r>
            <a:r>
              <a:rPr lang="en-US" sz="1200" i="0" kern="1200" dirty="0">
                <a:solidFill>
                  <a:schemeClr val="tx1"/>
                </a:solidFill>
                <a:effectLst/>
                <a:latin typeface="+mn-lt"/>
                <a:ea typeface="+mn-ea"/>
                <a:cs typeface="+mn-cs"/>
              </a:rPr>
              <a:t>(2), e001928. </a:t>
            </a:r>
            <a:endParaRPr lang="en-US"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24</a:t>
            </a:fld>
            <a:endParaRPr lang="en-US"/>
          </a:p>
        </p:txBody>
      </p:sp>
    </p:spTree>
    <p:extLst>
      <p:ext uri="{BB962C8B-B14F-4D97-AF65-F5344CB8AC3E}">
        <p14:creationId xmlns:p14="http://schemas.microsoft.com/office/powerpoint/2010/main" val="364741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NIH</a:t>
            </a:r>
            <a:r>
              <a:rPr lang="en-US" sz="1000" baseline="0" dirty="0" smtClean="0"/>
              <a:t> recommends that pregnant women with HIV take HIV medications to reduce the risk of mother to child transmission and protect their own health. </a:t>
            </a:r>
            <a:r>
              <a:rPr lang="en-US" sz="1000" dirty="0" smtClean="0"/>
              <a:t>Women</a:t>
            </a:r>
            <a:r>
              <a:rPr lang="en-US" sz="1000" b="1" dirty="0" smtClean="0"/>
              <a:t> </a:t>
            </a:r>
            <a:r>
              <a:rPr lang="en-US" sz="1000" dirty="0" smtClean="0"/>
              <a:t>who are HIV positive and are or may become pregnant should be assured that medication can almost entirely eliminate the risk of the baby becoming infected with HIV.</a:t>
            </a:r>
          </a:p>
          <a:p>
            <a:endParaRPr lang="en-US" sz="1000" baseline="0" dirty="0" smtClean="0"/>
          </a:p>
          <a:p>
            <a:r>
              <a:rPr lang="en-US" sz="1000" dirty="0" smtClean="0"/>
              <a:t>Women who are already taking HIV medicines when they become pregnant should continue taking the medicines during pregnancy. Women with HIV who are not taking HIV medicines when they become pregnant should consider starting HIV medicines as soon as possible.</a:t>
            </a:r>
          </a:p>
          <a:p>
            <a:endParaRPr lang="en-US" sz="1000" dirty="0" smtClean="0"/>
          </a:p>
          <a:p>
            <a:r>
              <a:rPr lang="en-US" sz="1000" dirty="0" smtClean="0"/>
              <a:t>Pregnant women with HIV can safely use many HIV medicines during pregnancy. Pregnant women and their health care providers carefully consider the benefits and the risks of specific HIV medicines when choosing an HIV regimen to use during pregnancy.</a:t>
            </a:r>
          </a:p>
          <a:p>
            <a:endParaRPr lang="en-US" sz="1000" dirty="0" smtClean="0"/>
          </a:p>
          <a:p>
            <a:r>
              <a:rPr lang="en-US" sz="1000" dirty="0" smtClean="0"/>
              <a:t>Because pregnancy affects how the body processes medicine, the dose of an HIV medicine may change during pregnancy. But women should always talk to their health care providers before making any changes. </a:t>
            </a:r>
          </a:p>
          <a:p>
            <a:endParaRPr lang="en-US" sz="1000" dirty="0" smtClean="0"/>
          </a:p>
          <a:p>
            <a:r>
              <a:rPr lang="en-US" sz="1000" b="0" i="0" kern="1200" dirty="0" smtClean="0">
                <a:solidFill>
                  <a:schemeClr val="tx1"/>
                </a:solidFill>
                <a:effectLst/>
                <a:latin typeface="+mn-lt"/>
                <a:ea typeface="+mn-ea"/>
                <a:cs typeface="+mn-cs"/>
              </a:rPr>
              <a:t>In the setting of maternal viral load suppressed to &lt;50 copies/mL near delivery, use of combination ART during pregnancy has reduced the rate of perinatal transmission of HIV from approximately 20% to 30% to 0.1% to 0.5%.</a:t>
            </a:r>
            <a:r>
              <a:rPr lang="en-US" sz="1000" b="0" i="0" kern="1200" baseline="30000" dirty="0" smtClean="0">
                <a:solidFill>
                  <a:schemeClr val="tx1"/>
                </a:solidFill>
                <a:effectLst/>
                <a:latin typeface="+mn-lt"/>
                <a:ea typeface="+mn-ea"/>
                <a:cs typeface="+mn-cs"/>
              </a:rPr>
              <a:t> </a:t>
            </a:r>
            <a:r>
              <a:rPr lang="en-US" sz="1000" b="0" i="0" kern="1200" dirty="0" smtClean="0">
                <a:solidFill>
                  <a:schemeClr val="tx1"/>
                </a:solidFill>
                <a:effectLst/>
                <a:latin typeface="+mn-lt"/>
                <a:ea typeface="+mn-ea"/>
                <a:cs typeface="+mn-cs"/>
              </a:rPr>
              <a:t> ART is thus recommended for all HIV-infected pregnant women, for both maternal health and for prevention of HIV transmission to the newborn. In ART-naive pregnant women ART should be initiated as soon as possible, with the goal of suppressing plasma viremia throughout pregnancy.</a:t>
            </a:r>
          </a:p>
          <a:p>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1" i="0" u="sng" kern="1200" dirty="0" smtClean="0">
                <a:solidFill>
                  <a:schemeClr val="tx1"/>
                </a:solidFill>
                <a:effectLst/>
                <a:latin typeface="+mn-lt"/>
                <a:ea typeface="+mn-ea"/>
                <a:cs typeface="+mn-cs"/>
              </a:rPr>
              <a:t>REFERENCES</a:t>
            </a:r>
          </a:p>
          <a:p>
            <a:r>
              <a:rPr lang="en-US" sz="1000" b="0" i="0" kern="1200" dirty="0" smtClean="0">
                <a:solidFill>
                  <a:schemeClr val="tx1"/>
                </a:solidFill>
                <a:effectLst/>
                <a:latin typeface="+mn-lt"/>
                <a:ea typeface="+mn-ea"/>
                <a:cs typeface="+mn-cs"/>
              </a:rPr>
              <a:t>Townsend, C.L., Cortina-Borja, M., </a:t>
            </a:r>
            <a:r>
              <a:rPr lang="en-US" sz="1000" b="0" i="0" kern="1200" dirty="0" err="1" smtClean="0">
                <a:solidFill>
                  <a:schemeClr val="tx1"/>
                </a:solidFill>
                <a:effectLst/>
                <a:latin typeface="+mn-lt"/>
                <a:ea typeface="+mn-ea"/>
                <a:cs typeface="+mn-cs"/>
              </a:rPr>
              <a:t>Peckham</a:t>
            </a:r>
            <a:r>
              <a:rPr lang="en-US" sz="1000" b="0" i="0" kern="1200" dirty="0" smtClean="0">
                <a:solidFill>
                  <a:schemeClr val="tx1"/>
                </a:solidFill>
                <a:effectLst/>
                <a:latin typeface="+mn-lt"/>
                <a:ea typeface="+mn-ea"/>
                <a:cs typeface="+mn-cs"/>
              </a:rPr>
              <a:t>, C.S., de </a:t>
            </a:r>
            <a:r>
              <a:rPr lang="en-US" sz="1000" b="0" i="0" kern="1200" dirty="0" err="1" smtClean="0">
                <a:solidFill>
                  <a:schemeClr val="tx1"/>
                </a:solidFill>
                <a:effectLst/>
                <a:latin typeface="+mn-lt"/>
                <a:ea typeface="+mn-ea"/>
                <a:cs typeface="+mn-cs"/>
              </a:rPr>
              <a:t>Ruiter</a:t>
            </a:r>
            <a:r>
              <a:rPr lang="en-US" sz="1000" b="0" i="0" kern="1200" dirty="0" smtClean="0">
                <a:solidFill>
                  <a:schemeClr val="tx1"/>
                </a:solidFill>
                <a:effectLst/>
                <a:latin typeface="+mn-lt"/>
                <a:ea typeface="+mn-ea"/>
                <a:cs typeface="+mn-cs"/>
              </a:rPr>
              <a:t>, A., </a:t>
            </a:r>
            <a:r>
              <a:rPr lang="en-US" sz="1000" b="0" i="0" kern="1200" dirty="0" err="1" smtClean="0">
                <a:solidFill>
                  <a:schemeClr val="tx1"/>
                </a:solidFill>
                <a:effectLst/>
                <a:latin typeface="+mn-lt"/>
                <a:ea typeface="+mn-ea"/>
                <a:cs typeface="+mn-cs"/>
              </a:rPr>
              <a:t>Lyall</a:t>
            </a:r>
            <a:r>
              <a:rPr lang="en-US" sz="1000" b="0" i="0" kern="1200" dirty="0" smtClean="0">
                <a:solidFill>
                  <a:schemeClr val="tx1"/>
                </a:solidFill>
                <a:effectLst/>
                <a:latin typeface="+mn-lt"/>
                <a:ea typeface="+mn-ea"/>
                <a:cs typeface="+mn-cs"/>
              </a:rPr>
              <a:t>, H., &amp; </a:t>
            </a:r>
            <a:r>
              <a:rPr lang="en-US" sz="1000" b="0" i="0" kern="1200" dirty="0" err="1" smtClean="0">
                <a:solidFill>
                  <a:schemeClr val="tx1"/>
                </a:solidFill>
                <a:effectLst/>
                <a:latin typeface="+mn-lt"/>
                <a:ea typeface="+mn-ea"/>
                <a:cs typeface="+mn-cs"/>
              </a:rPr>
              <a:t>Tookey</a:t>
            </a:r>
            <a:r>
              <a:rPr lang="en-US" sz="1000" b="0" i="0" kern="1200" dirty="0" smtClean="0">
                <a:solidFill>
                  <a:schemeClr val="tx1"/>
                </a:solidFill>
                <a:effectLst/>
                <a:latin typeface="+mn-lt"/>
                <a:ea typeface="+mn-ea"/>
                <a:cs typeface="+mn-cs"/>
              </a:rPr>
              <a:t>, P.A. (2008).</a:t>
            </a:r>
            <a:r>
              <a:rPr lang="en-US" sz="1000" b="0" i="0" kern="1200" baseline="0" dirty="0" smtClean="0">
                <a:solidFill>
                  <a:schemeClr val="tx1"/>
                </a:solidFill>
                <a:effectLst/>
                <a:latin typeface="+mn-lt"/>
                <a:ea typeface="+mn-ea"/>
                <a:cs typeface="+mn-cs"/>
              </a:rPr>
              <a:t> </a:t>
            </a:r>
            <a:r>
              <a:rPr lang="en-US" sz="1000" b="0" i="0" kern="1200" dirty="0" smtClean="0">
                <a:solidFill>
                  <a:schemeClr val="tx1"/>
                </a:solidFill>
                <a:effectLst/>
                <a:latin typeface="+mn-lt"/>
                <a:ea typeface="+mn-ea"/>
                <a:cs typeface="+mn-cs"/>
              </a:rPr>
              <a:t>Low rates of mother-to-child transmission of HIV following effective pregnancy interventions in the United Kingdom and Ireland, 2000-2006. </a:t>
            </a:r>
            <a:r>
              <a:rPr lang="en-US" sz="1000" b="0" i="1" kern="1200" dirty="0" smtClean="0">
                <a:solidFill>
                  <a:schemeClr val="tx1"/>
                </a:solidFill>
                <a:effectLst/>
                <a:latin typeface="+mn-lt"/>
                <a:ea typeface="+mn-ea"/>
                <a:cs typeface="+mn-cs"/>
              </a:rPr>
              <a:t>AIDS, 22</a:t>
            </a:r>
            <a:r>
              <a:rPr lang="en-US" sz="1000" b="0" i="0" kern="1200" dirty="0" smtClean="0">
                <a:solidFill>
                  <a:schemeClr val="tx1"/>
                </a:solidFill>
                <a:effectLst/>
                <a:latin typeface="+mn-lt"/>
                <a:ea typeface="+mn-ea"/>
                <a:cs typeface="+mn-cs"/>
              </a:rPr>
              <a:t>(8), 973-981. Available at http://www.ncbi.nlm.nih.gov/entrez/query.fcgi?cmd=Retrieve&amp;db=PubMed&amp;dopt=Citation&amp;list_uids=18453857.</a:t>
            </a:r>
          </a:p>
          <a:p>
            <a:endParaRPr lang="en-US" sz="1000" dirty="0" smtClean="0"/>
          </a:p>
          <a:p>
            <a:r>
              <a:rPr lang="en-US" sz="1000" b="0" i="0" kern="1200" dirty="0" err="1" smtClean="0">
                <a:solidFill>
                  <a:schemeClr val="tx1"/>
                </a:solidFill>
                <a:effectLst/>
                <a:latin typeface="+mn-lt"/>
                <a:ea typeface="+mn-ea"/>
                <a:cs typeface="+mn-cs"/>
              </a:rPr>
              <a:t>Tubiana</a:t>
            </a:r>
            <a:r>
              <a:rPr lang="en-US" sz="1000" b="0" i="0" kern="1200" dirty="0" smtClean="0">
                <a:solidFill>
                  <a:schemeClr val="tx1"/>
                </a:solidFill>
                <a:effectLst/>
                <a:latin typeface="+mn-lt"/>
                <a:ea typeface="+mn-ea"/>
                <a:cs typeface="+mn-cs"/>
              </a:rPr>
              <a:t>, R., Le </a:t>
            </a:r>
            <a:r>
              <a:rPr lang="en-US" sz="1000" b="0" i="0" kern="1200" dirty="0" err="1" smtClean="0">
                <a:solidFill>
                  <a:schemeClr val="tx1"/>
                </a:solidFill>
                <a:effectLst/>
                <a:latin typeface="+mn-lt"/>
                <a:ea typeface="+mn-ea"/>
                <a:cs typeface="+mn-cs"/>
              </a:rPr>
              <a:t>Chenadec</a:t>
            </a:r>
            <a:r>
              <a:rPr lang="en-US" sz="1000" b="0" i="0" kern="1200" dirty="0" smtClean="0">
                <a:solidFill>
                  <a:schemeClr val="tx1"/>
                </a:solidFill>
                <a:effectLst/>
                <a:latin typeface="+mn-lt"/>
                <a:ea typeface="+mn-ea"/>
                <a:cs typeface="+mn-cs"/>
              </a:rPr>
              <a:t>, J., </a:t>
            </a:r>
            <a:r>
              <a:rPr lang="en-US" sz="1000" b="0" i="0" kern="1200" dirty="0" err="1" smtClean="0">
                <a:solidFill>
                  <a:schemeClr val="tx1"/>
                </a:solidFill>
                <a:effectLst/>
                <a:latin typeface="+mn-lt"/>
                <a:ea typeface="+mn-ea"/>
                <a:cs typeface="+mn-cs"/>
              </a:rPr>
              <a:t>Rouzioux</a:t>
            </a:r>
            <a:r>
              <a:rPr lang="en-US" sz="1000" b="0" i="0" kern="1200" dirty="0" smtClean="0">
                <a:solidFill>
                  <a:schemeClr val="tx1"/>
                </a:solidFill>
                <a:effectLst/>
                <a:latin typeface="+mn-lt"/>
                <a:ea typeface="+mn-ea"/>
                <a:cs typeface="+mn-cs"/>
              </a:rPr>
              <a:t>, C., et al. (2010).</a:t>
            </a:r>
            <a:r>
              <a:rPr lang="en-US" sz="1000" b="0" i="0" kern="1200" baseline="0" dirty="0" smtClean="0">
                <a:solidFill>
                  <a:schemeClr val="tx1"/>
                </a:solidFill>
                <a:effectLst/>
                <a:latin typeface="+mn-lt"/>
                <a:ea typeface="+mn-ea"/>
                <a:cs typeface="+mn-cs"/>
              </a:rPr>
              <a:t> </a:t>
            </a:r>
            <a:r>
              <a:rPr lang="en-US" sz="1000" b="0" i="0" kern="1200" dirty="0" smtClean="0">
                <a:solidFill>
                  <a:schemeClr val="tx1"/>
                </a:solidFill>
                <a:effectLst/>
                <a:latin typeface="+mn-lt"/>
                <a:ea typeface="+mn-ea"/>
                <a:cs typeface="+mn-cs"/>
              </a:rPr>
              <a:t>Factors associated with mother-to-child transmission of HIV-1 despite a maternal viral load &lt;500 copies/ml at delivery: A case-control study nested in the French perinatal cohort (EPF-ANRS CO1). </a:t>
            </a:r>
            <a:r>
              <a:rPr lang="en-US" sz="1000" b="0" i="1" kern="1200" dirty="0" err="1" smtClean="0">
                <a:solidFill>
                  <a:schemeClr val="tx1"/>
                </a:solidFill>
                <a:effectLst/>
                <a:latin typeface="+mn-lt"/>
                <a:ea typeface="+mn-ea"/>
                <a:cs typeface="+mn-cs"/>
              </a:rPr>
              <a:t>Clin</a:t>
            </a:r>
            <a:r>
              <a:rPr lang="en-US" sz="1000" b="0" i="1" kern="1200" dirty="0" smtClean="0">
                <a:solidFill>
                  <a:schemeClr val="tx1"/>
                </a:solidFill>
                <a:effectLst/>
                <a:latin typeface="+mn-lt"/>
                <a:ea typeface="+mn-ea"/>
                <a:cs typeface="+mn-cs"/>
              </a:rPr>
              <a:t> Infect Dis, 50</a:t>
            </a:r>
            <a:r>
              <a:rPr lang="en-US" sz="1000" b="0" i="0" kern="1200" dirty="0" smtClean="0">
                <a:solidFill>
                  <a:schemeClr val="tx1"/>
                </a:solidFill>
                <a:effectLst/>
                <a:latin typeface="+mn-lt"/>
                <a:ea typeface="+mn-ea"/>
                <a:cs typeface="+mn-cs"/>
              </a:rPr>
              <a:t>(4), 585-596. Available at http://www.ncbi.nlm.nih.gov/pubmed/20070234.</a:t>
            </a:r>
          </a:p>
        </p:txBody>
      </p:sp>
      <p:sp>
        <p:nvSpPr>
          <p:cNvPr id="4" name="Slide Number Placeholder 3"/>
          <p:cNvSpPr>
            <a:spLocks noGrp="1"/>
          </p:cNvSpPr>
          <p:nvPr>
            <p:ph type="sldNum" sz="quarter" idx="10"/>
          </p:nvPr>
        </p:nvSpPr>
        <p:spPr/>
        <p:txBody>
          <a:bodyPr/>
          <a:lstStyle/>
          <a:p>
            <a:fld id="{8369E10F-6121-43B2-BA19-0EDC1E97F6E2}" type="slidenum">
              <a:rPr lang="en-US" smtClean="0"/>
              <a:pPr/>
              <a:t>25</a:t>
            </a:fld>
            <a:endParaRPr lang="en-US"/>
          </a:p>
        </p:txBody>
      </p:sp>
    </p:spTree>
    <p:extLst>
      <p:ext uri="{BB962C8B-B14F-4D97-AF65-F5344CB8AC3E}">
        <p14:creationId xmlns:p14="http://schemas.microsoft.com/office/powerpoint/2010/main" val="3030197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641350"/>
            <a:ext cx="4216400" cy="3163888"/>
          </a:xfrm>
        </p:spPr>
      </p:sp>
      <p:sp>
        <p:nvSpPr>
          <p:cNvPr id="3" name="Notes Placeholder 2"/>
          <p:cNvSpPr>
            <a:spLocks noGrp="1"/>
          </p:cNvSpPr>
          <p:nvPr>
            <p:ph type="body" idx="1"/>
          </p:nvPr>
        </p:nvSpPr>
        <p:spPr>
          <a:xfrm>
            <a:off x="701040" y="3979983"/>
            <a:ext cx="5608320" cy="5223283"/>
          </a:xfrm>
        </p:spPr>
        <p:txBody>
          <a:bodyPr>
            <a:normAutofit/>
          </a:bodyPr>
          <a:lstStyle/>
          <a:p>
            <a:pPr marL="175531" indent="-175531"/>
            <a:r>
              <a:rPr lang="en-US" sz="1000" dirty="0" smtClean="0"/>
              <a:t>Active substance use can put a woman at greater risk of HIV. Women who are HIV negative and using substances may lack power or skills that still put them at risk. </a:t>
            </a:r>
          </a:p>
          <a:p>
            <a:pPr marL="175531" indent="-175531"/>
            <a:endParaRPr lang="en-US" sz="1000" dirty="0" smtClean="0"/>
          </a:p>
          <a:p>
            <a:pPr marL="175531" indent="-175531"/>
            <a:r>
              <a:rPr lang="en-US" sz="1000" dirty="0" smtClean="0"/>
              <a:t>Role </a:t>
            </a:r>
            <a:r>
              <a:rPr lang="en-US" sz="1000" dirty="0"/>
              <a:t>play possible ways to behave differently and talk about strategies for managing risky situations, such as a partner who refuses to wear condoms or wants to share </a:t>
            </a:r>
            <a:r>
              <a:rPr lang="en-US" sz="1000" dirty="0" smtClean="0"/>
              <a:t>needles </a:t>
            </a:r>
            <a:r>
              <a:rPr lang="en-US" sz="1000" dirty="0"/>
              <a:t>for drug injection. </a:t>
            </a:r>
            <a:endParaRPr lang="en-US" sz="1000" dirty="0" smtClean="0"/>
          </a:p>
          <a:p>
            <a:pPr marL="175531" indent="-175531"/>
            <a:endParaRPr lang="en-US" sz="1000" dirty="0" smtClean="0"/>
          </a:p>
          <a:p>
            <a:pPr marL="175531" indent="-175531"/>
            <a:r>
              <a:rPr lang="en-US" sz="1000" dirty="0" smtClean="0"/>
              <a:t>HIV counseling and testing; have standard procedures to ensure women who receive testing receive counseling about what the results mean and what to do; and refer women who test positive for HIV treatment.</a:t>
            </a:r>
          </a:p>
          <a:p>
            <a:pPr marL="175531" indent="-175531"/>
            <a:endParaRPr lang="en-US" sz="1000" dirty="0" smtClean="0"/>
          </a:p>
          <a:p>
            <a:pPr marL="175531" indent="-175531"/>
            <a:r>
              <a:rPr lang="en-US" sz="1000" dirty="0" smtClean="0"/>
              <a:t>Build a close relationship with HIV/AIDS medical care providers within the community. Medical providers and substance use counselors can work together closely to support medical and substance abuse treatment and adherence to</a:t>
            </a:r>
          </a:p>
          <a:p>
            <a:pPr marL="175531" indent="-175531"/>
            <a:r>
              <a:rPr lang="en-US" sz="1000" dirty="0" smtClean="0"/>
              <a:t>treatment goals. This includes establishing agency agreements and creating formal referral mechanisms.</a:t>
            </a:r>
          </a:p>
          <a:p>
            <a:pPr marL="175531" indent="-175531"/>
            <a:endParaRPr lang="en-US" sz="1000" dirty="0"/>
          </a:p>
          <a:p>
            <a:pPr marL="0" indent="0" defTabSz="936163">
              <a:buNone/>
              <a:defRPr/>
            </a:pPr>
            <a:r>
              <a:rPr lang="en-US" sz="1000" b="1" u="sng" dirty="0" smtClean="0"/>
              <a:t>REFERENCES</a:t>
            </a:r>
            <a:endParaRPr lang="en-US" sz="1000" b="1" u="sng" dirty="0"/>
          </a:p>
          <a:p>
            <a:pPr marL="0" indent="0">
              <a:buNone/>
            </a:pPr>
            <a:r>
              <a:rPr lang="en-US" sz="1000" i="1" dirty="0"/>
              <a:t>For more information see: TIP 37: Substance Abuse Treatment for Persons With HIV/AIDS</a:t>
            </a:r>
            <a:r>
              <a:rPr lang="en-US" sz="1000" dirty="0"/>
              <a:t>, Chapter 5, “Integrating Treatment Services,” </a:t>
            </a:r>
            <a:r>
              <a:rPr lang="en-US" sz="1000" dirty="0" smtClean="0"/>
              <a:t>2008.</a:t>
            </a:r>
            <a:endParaRPr lang="en-US" sz="1000" dirty="0"/>
          </a:p>
          <a:p>
            <a:pPr marL="0" indent="0">
              <a:buNone/>
            </a:pPr>
            <a:endParaRPr lang="en-US" sz="1000" dirty="0"/>
          </a:p>
          <a:p>
            <a:pPr marL="0" indent="0">
              <a:buNone/>
            </a:pPr>
            <a:r>
              <a:rPr lang="en-US" sz="1000" i="1" dirty="0" smtClean="0"/>
              <a:t>TIP </a:t>
            </a:r>
            <a:r>
              <a:rPr lang="en-US" sz="1000" i="1" dirty="0"/>
              <a:t>42: Substance Abuse Treatment for Persons With Co-Occurring Disorders</a:t>
            </a:r>
            <a:r>
              <a:rPr lang="en-US" sz="1000" dirty="0"/>
              <a:t> (pp. 9-10</a:t>
            </a:r>
            <a:r>
              <a:rPr lang="en-US" sz="1000" dirty="0" smtClean="0"/>
              <a:t>).</a:t>
            </a:r>
            <a:endParaRPr lang="en-US" sz="1000" dirty="0"/>
          </a:p>
          <a:p>
            <a:pPr marL="0" indent="0">
              <a:buNone/>
            </a:pPr>
            <a:r>
              <a:rPr lang="en-US" sz="1000" dirty="0"/>
              <a:t> </a:t>
            </a:r>
          </a:p>
          <a:p>
            <a:pPr marL="0" indent="0">
              <a:buNone/>
            </a:pPr>
            <a:r>
              <a:rPr lang="en-US" sz="1000" dirty="0"/>
              <a:t>CDC, </a:t>
            </a:r>
            <a:r>
              <a:rPr lang="en-US" sz="1000" i="1" dirty="0"/>
              <a:t>HIV </a:t>
            </a:r>
            <a:r>
              <a:rPr lang="en-US" sz="1000" i="1" dirty="0" smtClean="0"/>
              <a:t>among </a:t>
            </a:r>
            <a:r>
              <a:rPr lang="en-US" sz="1000" i="1" dirty="0"/>
              <a:t>Women,</a:t>
            </a:r>
            <a:r>
              <a:rPr lang="en-US" sz="1000" dirty="0"/>
              <a:t> </a:t>
            </a:r>
            <a:r>
              <a:rPr lang="en-US" sz="1000" dirty="0">
                <a:hlinkClick r:id="rId3"/>
              </a:rPr>
              <a:t>http://www.cdc.gov/hiv/group/gender/women</a:t>
            </a:r>
            <a:r>
              <a:rPr lang="en-US" sz="1000" dirty="0" smtClean="0">
                <a:hlinkClick r:id="rId3"/>
              </a:rPr>
              <a:t>/</a:t>
            </a:r>
            <a:r>
              <a:rPr lang="en-US" sz="1000" dirty="0" smtClean="0"/>
              <a:t>.</a:t>
            </a:r>
            <a:endParaRPr lang="en-US" sz="1000" dirty="0"/>
          </a:p>
        </p:txBody>
      </p:sp>
      <p:sp>
        <p:nvSpPr>
          <p:cNvPr id="4" name="Slide Number Placeholder 3"/>
          <p:cNvSpPr>
            <a:spLocks noGrp="1"/>
          </p:cNvSpPr>
          <p:nvPr>
            <p:ph type="sldNum" sz="quarter" idx="10"/>
          </p:nvPr>
        </p:nvSpPr>
        <p:spPr/>
        <p:txBody>
          <a:bodyPr/>
          <a:lstStyle/>
          <a:p>
            <a:fld id="{434321B8-287B-471D-B429-24243CF6B4E5}" type="slidenum">
              <a:rPr lang="en-US" smtClean="0"/>
              <a:t>26</a:t>
            </a:fld>
            <a:endParaRPr lang="en-US"/>
          </a:p>
        </p:txBody>
      </p:sp>
      <p:sp>
        <p:nvSpPr>
          <p:cNvPr id="5" name="Footer Placeholder 4"/>
          <p:cNvSpPr>
            <a:spLocks noGrp="1"/>
          </p:cNvSpPr>
          <p:nvPr>
            <p:ph type="ftr" sz="quarter" idx="11"/>
          </p:nvPr>
        </p:nvSpPr>
        <p:spPr/>
        <p:txBody>
          <a:bodyPr/>
          <a:lstStyle/>
          <a:p>
            <a:r>
              <a:rPr lang="en-US" dirty="0"/>
              <a:t>DRAFT – FOR PILOT TESTING </a:t>
            </a:r>
            <a:r>
              <a:rPr lang="en-US" dirty="0" smtClean="0"/>
              <a:t>ONLY</a:t>
            </a:r>
            <a:endParaRPr lang="en-US" dirty="0"/>
          </a:p>
        </p:txBody>
      </p:sp>
    </p:spTree>
    <p:extLst>
      <p:ext uri="{BB962C8B-B14F-4D97-AF65-F5344CB8AC3E}">
        <p14:creationId xmlns:p14="http://schemas.microsoft.com/office/powerpoint/2010/main" val="4004959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200" dirty="0" smtClean="0">
                <a:solidFill>
                  <a:schemeClr val="tx1"/>
                </a:solidFill>
                <a:effectLst/>
                <a:latin typeface="+mn-lt"/>
                <a:ea typeface="+mn-ea"/>
                <a:cs typeface="+mn-cs"/>
              </a:rPr>
              <a:t>TRANSITION</a:t>
            </a:r>
            <a:r>
              <a:rPr lang="en-US" sz="1000" b="1" i="0" kern="1200" baseline="0" dirty="0" smtClean="0">
                <a:solidFill>
                  <a:schemeClr val="tx1"/>
                </a:solidFill>
                <a:effectLst/>
                <a:latin typeface="+mn-lt"/>
                <a:ea typeface="+mn-ea"/>
                <a:cs typeface="+mn-cs"/>
              </a:rPr>
              <a:t> SLIDE</a:t>
            </a:r>
          </a:p>
          <a:p>
            <a:r>
              <a:rPr lang="en-US" sz="1000" b="1" i="1" kern="1200" dirty="0" smtClean="0">
                <a:solidFill>
                  <a:schemeClr val="tx1"/>
                </a:solidFill>
                <a:effectLst/>
                <a:latin typeface="+mn-lt"/>
                <a:ea typeface="+mn-ea"/>
                <a:cs typeface="+mn-cs"/>
              </a:rPr>
              <a:t>The </a:t>
            </a:r>
            <a:r>
              <a:rPr lang="en-US" sz="1000" b="1" i="1" kern="1200" dirty="0">
                <a:solidFill>
                  <a:schemeClr val="tx1"/>
                </a:solidFill>
                <a:effectLst/>
                <a:latin typeface="+mn-lt"/>
                <a:ea typeface="+mn-ea"/>
                <a:cs typeface="+mn-cs"/>
              </a:rPr>
              <a:t>purpose of the following section is to</a:t>
            </a:r>
            <a:r>
              <a:rPr lang="en-US" sz="1000" b="1" i="1" kern="1200" baseline="0" dirty="0">
                <a:solidFill>
                  <a:schemeClr val="tx1"/>
                </a:solidFill>
                <a:effectLst/>
                <a:latin typeface="+mn-lt"/>
                <a:ea typeface="+mn-ea"/>
                <a:cs typeface="+mn-cs"/>
              </a:rPr>
              <a:t> introduce issues of substance use in women </a:t>
            </a:r>
            <a:r>
              <a:rPr lang="en-US" sz="1000" b="1" i="1" kern="1200" dirty="0">
                <a:solidFill>
                  <a:schemeClr val="tx1"/>
                </a:solidFill>
                <a:effectLst/>
                <a:latin typeface="+mn-lt"/>
                <a:ea typeface="+mn-ea"/>
                <a:cs typeface="+mn-cs"/>
              </a:rPr>
              <a:t>and begin to develop an understanding of the importance of focusing on the relationship</a:t>
            </a:r>
            <a:r>
              <a:rPr lang="en-US" sz="1000" b="1" i="1" kern="1200" baseline="0" dirty="0">
                <a:solidFill>
                  <a:schemeClr val="tx1"/>
                </a:solidFill>
                <a:effectLst/>
                <a:latin typeface="+mn-lt"/>
                <a:ea typeface="+mn-ea"/>
                <a:cs typeface="+mn-cs"/>
              </a:rPr>
              <a:t> between </a:t>
            </a:r>
            <a:r>
              <a:rPr lang="en-US" sz="1000" b="1" i="1" kern="1200" dirty="0">
                <a:solidFill>
                  <a:schemeClr val="tx1"/>
                </a:solidFill>
                <a:effectLst/>
                <a:latin typeface="+mn-lt"/>
                <a:ea typeface="+mn-ea"/>
                <a:cs typeface="+mn-cs"/>
              </a:rPr>
              <a:t>women’s substance use and HIV.</a:t>
            </a:r>
            <a:endParaRPr lang="en-US" sz="1000"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27</a:t>
            </a:fld>
            <a:endParaRPr lang="en-US"/>
          </a:p>
        </p:txBody>
      </p:sp>
    </p:spTree>
    <p:extLst>
      <p:ext uri="{BB962C8B-B14F-4D97-AF65-F5344CB8AC3E}">
        <p14:creationId xmlns:p14="http://schemas.microsoft.com/office/powerpoint/2010/main" val="2607856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pPr marL="0" indent="0">
              <a:buNone/>
            </a:pPr>
            <a:r>
              <a:rPr lang="en-US" sz="1000" dirty="0"/>
              <a:t>Before jumping into some of women’s </a:t>
            </a:r>
            <a:r>
              <a:rPr lang="en-US" sz="1000" dirty="0" smtClean="0"/>
              <a:t>experiences,</a:t>
            </a:r>
            <a:r>
              <a:rPr lang="en-US" sz="1000" baseline="0" dirty="0" smtClean="0"/>
              <a:t> it is important to </a:t>
            </a:r>
            <a:r>
              <a:rPr lang="en-US" sz="1000" dirty="0" smtClean="0"/>
              <a:t>look </a:t>
            </a:r>
            <a:r>
              <a:rPr lang="en-US" sz="1000" dirty="0"/>
              <a:t>at some of the data in regard to women and </a:t>
            </a:r>
            <a:r>
              <a:rPr lang="en-US" sz="1000" dirty="0" smtClean="0"/>
              <a:t>SUDs.</a:t>
            </a:r>
            <a:r>
              <a:rPr lang="en-US" sz="1000" baseline="0" dirty="0" smtClean="0"/>
              <a:t> </a:t>
            </a:r>
            <a:r>
              <a:rPr lang="en-US" sz="1000" dirty="0" smtClean="0"/>
              <a:t>Overall, women </a:t>
            </a:r>
            <a:r>
              <a:rPr lang="en-US" sz="1000" dirty="0"/>
              <a:t>are less likely to develop alcohol or illicit drug dependence than </a:t>
            </a:r>
            <a:r>
              <a:rPr lang="en-US" sz="1000" dirty="0" smtClean="0"/>
              <a:t>men</a:t>
            </a:r>
            <a:r>
              <a:rPr lang="en-US" sz="1000" baseline="0" dirty="0" smtClean="0"/>
              <a:t>. </a:t>
            </a:r>
            <a:endParaRPr lang="en-US" sz="1000" dirty="0"/>
          </a:p>
          <a:p>
            <a:endParaRPr lang="en-US" sz="1000" dirty="0"/>
          </a:p>
          <a:p>
            <a:r>
              <a:rPr lang="en-US" sz="1000" dirty="0"/>
              <a:t>Statistics</a:t>
            </a:r>
            <a:r>
              <a:rPr lang="en-US" sz="1000" baseline="0" dirty="0"/>
              <a:t> show </a:t>
            </a:r>
            <a:r>
              <a:rPr lang="en-US" sz="1000" dirty="0"/>
              <a:t>4.4 percent of women ages 12 or older experienced past year alcohol dependence or abuse compared with 8.5% of men. Among adults 21 and older, men are also more likely to engage in heavy alcohol use in the past month (with 10.2 percent of men and 3.3 percent of women). In 2014, among individuals ages 12 and older. 1.9% of females compared with 3.4 percent of males have past year illicit drug dependence or abuse.  (SAMHSA, 2015)</a:t>
            </a:r>
          </a:p>
          <a:p>
            <a:endParaRPr lang="en-US" sz="1000" dirty="0"/>
          </a:p>
          <a:p>
            <a:pPr marL="0" indent="0">
              <a:buNone/>
            </a:pPr>
            <a:r>
              <a:rPr lang="en-US" sz="1000" b="1" u="sng" dirty="0" smtClean="0"/>
              <a:t>REFERENCE</a:t>
            </a:r>
            <a:endParaRPr lang="en-US" sz="1000" b="1" u="sng" dirty="0"/>
          </a:p>
          <a:p>
            <a:pPr marL="0" indent="0" defTabSz="925441">
              <a:buNone/>
              <a:defRPr/>
            </a:pPr>
            <a:r>
              <a:rPr lang="en-US" sz="1000" dirty="0"/>
              <a:t>Substance Abuse and Mental Health Services Administration. (2015). </a:t>
            </a:r>
            <a:r>
              <a:rPr lang="en-US" sz="1000" i="1" dirty="0"/>
              <a:t>Behavioral Health Barometer: United States, 2015. </a:t>
            </a:r>
            <a:r>
              <a:rPr lang="en-US" sz="1000" dirty="0"/>
              <a:t>HHS Publication No. SMA-16-Baro-2015. Rockville, </a:t>
            </a:r>
            <a:r>
              <a:rPr lang="en-US" sz="1000" dirty="0" smtClean="0"/>
              <a:t>MD: U.S.</a:t>
            </a:r>
            <a:r>
              <a:rPr lang="en-US" sz="1000" baseline="0" dirty="0" smtClean="0"/>
              <a:t> Department of Health and Human Services</a:t>
            </a:r>
            <a:r>
              <a:rPr lang="en-US" sz="1000" dirty="0" smtClean="0"/>
              <a:t>.</a:t>
            </a:r>
            <a:endParaRPr lang="en-US" sz="1000" dirty="0"/>
          </a:p>
          <a:p>
            <a:pPr marL="0" indent="0">
              <a:buNone/>
            </a:pPr>
            <a:endParaRPr lang="en-US" dirty="0"/>
          </a:p>
        </p:txBody>
      </p:sp>
      <p:sp>
        <p:nvSpPr>
          <p:cNvPr id="4" name="Slide Number Placeholder 3"/>
          <p:cNvSpPr>
            <a:spLocks noGrp="1"/>
          </p:cNvSpPr>
          <p:nvPr>
            <p:ph type="sldNum" sz="quarter" idx="10"/>
          </p:nvPr>
        </p:nvSpPr>
        <p:spPr/>
        <p:txBody>
          <a:bodyPr/>
          <a:lstStyle/>
          <a:p>
            <a:fld id="{434321B8-287B-471D-B429-24243CF6B4E5}" type="slidenum">
              <a:rPr lang="en-US" smtClean="0"/>
              <a:t>28</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513695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dirty="0" smtClean="0"/>
              <a:t>Similar to the last graph,</a:t>
            </a:r>
            <a:r>
              <a:rPr lang="en-US" baseline="0" dirty="0" smtClean="0"/>
              <a:t> here you see </a:t>
            </a:r>
            <a:r>
              <a:rPr lang="en-US" dirty="0" smtClean="0"/>
              <a:t>an </a:t>
            </a:r>
            <a:r>
              <a:rPr lang="en-US" dirty="0"/>
              <a:t>approximately 2:1 ratio</a:t>
            </a:r>
            <a:r>
              <a:rPr lang="en-US" baseline="0" dirty="0"/>
              <a:t> in substance use disorders  for men compared to women, with men using approximately double the amount that women use across each drug </a:t>
            </a:r>
            <a:r>
              <a:rPr lang="en-US" baseline="0" dirty="0" smtClean="0"/>
              <a:t>class</a:t>
            </a:r>
          </a:p>
          <a:p>
            <a:endParaRPr lang="en-US" baseline="0" dirty="0" smtClean="0"/>
          </a:p>
          <a:p>
            <a:r>
              <a:rPr lang="en-US" b="1" u="sng" baseline="0" dirty="0" smtClean="0"/>
              <a:t>REFERENCES</a:t>
            </a:r>
          </a:p>
          <a:p>
            <a:r>
              <a:rPr lang="en-US" i="1" baseline="0" dirty="0" smtClean="0"/>
              <a:t>Alcohol Use and Alcohol Use Disorders in the United States: Main Findings from the 2001-2002 National Epidemiologic Survey on Alcohol and Related Conditions (NESARC), Alcohol Epidemiologic Data Reference Manual</a:t>
            </a:r>
            <a:r>
              <a:rPr lang="en-US" baseline="0" dirty="0" smtClean="0"/>
              <a:t>, Volume 8, Number 1, January 2006, NIH Publications No. 05-5737.</a:t>
            </a:r>
          </a:p>
          <a:p>
            <a:endParaRPr lang="en-US" baseline="0" dirty="0" smtClean="0"/>
          </a:p>
          <a:p>
            <a:r>
              <a:rPr lang="en-US" baseline="0" dirty="0" smtClean="0"/>
              <a:t>Conway, KP, Compton, W., Stinson, FS, Grant, BF. (2006). Lifetime comorbidity of DSM-IV mood and anxiety disorders and specific drug use disorders: results from the National Epidemiologic Survey on Alcohol and Related Conditions. </a:t>
            </a:r>
            <a:r>
              <a:rPr lang="en-US" i="1" baseline="0" dirty="0" smtClean="0"/>
              <a:t>Journal of Clinical Psychiatry, 67</a:t>
            </a:r>
            <a:r>
              <a:rPr lang="en-US" baseline="0" dirty="0" smtClean="0"/>
              <a:t>, 247-257.</a:t>
            </a:r>
          </a:p>
          <a:p>
            <a:endParaRPr lang="en-US" baseline="0" dirty="0" smtClean="0"/>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C36E6E71-5901-405C-8F14-5FB80B9750F2}" type="datetime1">
              <a:rPr lang="en-US" smtClean="0"/>
              <a:pPr>
                <a:defRPr/>
              </a:pPr>
              <a:t>12/12/2016</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29</a:t>
            </a:fld>
            <a:endParaRPr lang="en-US"/>
          </a:p>
        </p:txBody>
      </p:sp>
    </p:spTree>
    <p:extLst>
      <p:ext uri="{BB962C8B-B14F-4D97-AF65-F5344CB8AC3E}">
        <p14:creationId xmlns:p14="http://schemas.microsoft.com/office/powerpoint/2010/main" val="359853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p:spPr>
      </p:sp>
      <p:sp>
        <p:nvSpPr>
          <p:cNvPr id="149507" name="Rectangle 3"/>
          <p:cNvSpPr>
            <a:spLocks noGrp="1"/>
          </p:cNvSpPr>
          <p:nvPr>
            <p:ph type="body" idx="1"/>
          </p:nvPr>
        </p:nvSpPr>
        <p:spPr>
          <a:noFill/>
          <a:ln/>
        </p:spPr>
        <p:txBody>
          <a:bodyPr/>
          <a:lstStyle/>
          <a:p>
            <a:r>
              <a:rPr lang="en-US" sz="1000" b="1" dirty="0">
                <a:latin typeface="+mj-lt"/>
              </a:rPr>
              <a:t>INSTRUCTIONS</a:t>
            </a:r>
          </a:p>
          <a:p>
            <a:r>
              <a:rPr lang="en-US" sz="1000" b="1" i="1" dirty="0">
                <a:latin typeface="+mj-lt"/>
              </a:rPr>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 </a:t>
            </a:r>
          </a:p>
          <a:p>
            <a:endParaRPr lang="en-US" sz="1000" b="1" i="1" dirty="0">
              <a:latin typeface="+mj-lt"/>
            </a:endParaRPr>
          </a:p>
          <a:p>
            <a:r>
              <a:rPr lang="en-US" sz="1000" b="1" i="1" dirty="0">
                <a:latin typeface="+mj-lt"/>
              </a:rPr>
              <a:t>If the group is too large for formal introductions, the trainer can quickly ask participants the following two questions to gauge their work setting and professional training:</a:t>
            </a:r>
          </a:p>
          <a:p>
            <a:r>
              <a:rPr lang="en-US" sz="1000" b="1" i="1" dirty="0">
                <a:latin typeface="+mj-lt"/>
              </a:rPr>
              <a:t>1. How many [case managers, MFTs or LCSWs, counselors, administrators, physicians, PAs, nurse practitioners, nurses, medical assistants, dentists, etc.] are in the room? Did I miss anyone? {elicit responses}</a:t>
            </a:r>
          </a:p>
          <a:p>
            <a:r>
              <a:rPr lang="en-US" sz="1000" b="1" i="1" dirty="0">
                <a:latin typeface="+mj-lt"/>
              </a:rPr>
              <a:t>2. How many people work in a [substance abuse, mental health, primary care, infectious disease] setting? Did I miss any settings? {elicit responses}</a:t>
            </a:r>
          </a:p>
        </p:txBody>
      </p:sp>
    </p:spTree>
    <p:extLst>
      <p:ext uri="{BB962C8B-B14F-4D97-AF65-F5344CB8AC3E}">
        <p14:creationId xmlns:p14="http://schemas.microsoft.com/office/powerpoint/2010/main" val="2826460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baseline="0" dirty="0" smtClean="0"/>
              <a:t>While the 2:1 ratio holds for drug use disorders, the rates of treatment admission based on primary substance of abuse changes when you compare men to women. </a:t>
            </a:r>
            <a:r>
              <a:rPr lang="en-US" sz="1000" dirty="0" smtClean="0"/>
              <a:t> </a:t>
            </a:r>
          </a:p>
          <a:p>
            <a:endParaRPr lang="en-US" sz="1000" b="1" kern="1200" dirty="0" smtClean="0">
              <a:solidFill>
                <a:schemeClr val="tx1"/>
              </a:solidFill>
              <a:effectLst/>
              <a:latin typeface="+mn-lt"/>
              <a:ea typeface="+mn-ea"/>
              <a:cs typeface="+mn-cs"/>
            </a:endParaRPr>
          </a:p>
          <a:p>
            <a:r>
              <a:rPr lang="en-US" sz="1000" b="0" kern="1200" dirty="0" smtClean="0">
                <a:solidFill>
                  <a:schemeClr val="tx1"/>
                </a:solidFill>
                <a:effectLst/>
                <a:latin typeface="+mn-lt"/>
                <a:ea typeface="+mn-ea"/>
                <a:cs typeface="+mn-cs"/>
              </a:rPr>
              <a:t>Demographic data</a:t>
            </a:r>
            <a:r>
              <a:rPr lang="en-US" sz="1000" b="0" kern="1200" baseline="0" dirty="0" smtClean="0">
                <a:solidFill>
                  <a:schemeClr val="tx1"/>
                </a:solidFill>
                <a:effectLst/>
                <a:latin typeface="+mn-lt"/>
                <a:ea typeface="+mn-ea"/>
                <a:cs typeface="+mn-cs"/>
              </a:rPr>
              <a:t> collected from the </a:t>
            </a:r>
            <a:r>
              <a:rPr lang="en-US" sz="1000" b="0" i="0" kern="1200" dirty="0" smtClean="0">
                <a:solidFill>
                  <a:schemeClr val="tx1"/>
                </a:solidFill>
                <a:effectLst/>
                <a:latin typeface="+mn-lt"/>
                <a:ea typeface="+mn-ea"/>
                <a:cs typeface="+mn-cs"/>
              </a:rPr>
              <a:t>Drug and Alcohol Services Information System (DASIS), the primary source of national information on the services available for substance abuse treatment and the characteristics of individuals admitted to treatment,</a:t>
            </a:r>
            <a:r>
              <a:rPr lang="en-US" sz="1000" b="0" i="0" kern="1200" baseline="0" dirty="0" smtClean="0">
                <a:solidFill>
                  <a:schemeClr val="tx1"/>
                </a:solidFill>
                <a:effectLst/>
                <a:latin typeface="+mn-lt"/>
                <a:ea typeface="+mn-ea"/>
                <a:cs typeface="+mn-cs"/>
              </a:rPr>
              <a:t> indicate that men are 2-3 times more likely to be admitted to treatment for heroin, cocaine, marijuana and alcohol. However, the margin narrows when the primary substance is sedatives, other opiates (e.g., painkillers) and amphetamines. </a:t>
            </a:r>
            <a:endParaRPr lang="en-US" sz="1000" baseline="0" dirty="0" smtClean="0"/>
          </a:p>
          <a:p>
            <a:endParaRPr lang="en-US" sz="1000" baseline="0" dirty="0" smtClean="0"/>
          </a:p>
          <a:p>
            <a:r>
              <a:rPr lang="en-US" sz="1000" b="1" u="sng" dirty="0" smtClean="0"/>
              <a:t>REFERENCE</a:t>
            </a:r>
          </a:p>
          <a:p>
            <a:r>
              <a:rPr lang="en-US" sz="1000" dirty="0" smtClean="0"/>
              <a:t>Substance Abuse and Mental Health Services Administration, Drug and Alcohol Services Information</a:t>
            </a:r>
            <a:r>
              <a:rPr lang="en-US" sz="1000" baseline="0" dirty="0" smtClean="0"/>
              <a:t> System</a:t>
            </a:r>
            <a:r>
              <a:rPr lang="en-US" sz="1000" dirty="0" smtClean="0"/>
              <a:t>. (2013).</a:t>
            </a:r>
            <a:r>
              <a:rPr lang="en-US" sz="1000" baseline="0" dirty="0" smtClean="0"/>
              <a:t> </a:t>
            </a:r>
            <a:r>
              <a:rPr lang="en-US" sz="1000" i="1" dirty="0" smtClean="0"/>
              <a:t>Substance Abuse Treatment Admissions by Primary Substance of Abuse</a:t>
            </a:r>
            <a:r>
              <a:rPr lang="en-US" sz="1000" dirty="0" smtClean="0"/>
              <a:t>. Accessed July 7, 2016</a:t>
            </a:r>
            <a:r>
              <a:rPr lang="en-US" sz="1000" baseline="0" dirty="0" smtClean="0"/>
              <a:t> from </a:t>
            </a:r>
            <a:r>
              <a:rPr lang="en-US" sz="1000" dirty="0" smtClean="0"/>
              <a:t>http://wwwdasis.samhsa.gov/webt/quicklink/US13.htm.</a:t>
            </a:r>
            <a:endParaRPr lang="en-US" sz="1000" dirty="0"/>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C36E6E71-5901-405C-8F14-5FB80B9750F2}" type="datetime1">
              <a:rPr lang="en-US" smtClean="0"/>
              <a:pPr>
                <a:defRPr/>
              </a:pPr>
              <a:t>12/12/2016</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30</a:t>
            </a:fld>
            <a:endParaRPr lang="en-US"/>
          </a:p>
        </p:txBody>
      </p:sp>
    </p:spTree>
    <p:extLst>
      <p:ext uri="{BB962C8B-B14F-4D97-AF65-F5344CB8AC3E}">
        <p14:creationId xmlns:p14="http://schemas.microsoft.com/office/powerpoint/2010/main" val="3582622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lstStyle/>
          <a:p>
            <a:pPr lvl="0"/>
            <a:r>
              <a:rPr lang="en-US" sz="1000" dirty="0"/>
              <a:t>Sex and gender differences</a:t>
            </a:r>
            <a:r>
              <a:rPr lang="en-US" sz="1000" baseline="0" dirty="0"/>
              <a:t> means that women and girls have different experiences than men. In regards to substance use, </a:t>
            </a:r>
            <a:r>
              <a:rPr lang="en-US" sz="1000" dirty="0"/>
              <a:t>women and girls typically have different pathways to substance use, risk factors for use, consequences for use, barriers to treatment, and recovery support needs. Each of these will be discussed. </a:t>
            </a:r>
          </a:p>
          <a:p>
            <a:pPr lvl="0"/>
            <a:endParaRPr lang="en-US" sz="1000" dirty="0"/>
          </a:p>
          <a:p>
            <a:pPr marL="0" indent="0">
              <a:buNone/>
            </a:pPr>
            <a:r>
              <a:rPr lang="en-US" sz="1000" b="1" i="0" u="sng" dirty="0" smtClean="0"/>
              <a:t>REFERENCES</a:t>
            </a:r>
            <a:endParaRPr lang="en-US" sz="1000" i="0" u="sng" dirty="0"/>
          </a:p>
          <a:p>
            <a:pPr lvl="0"/>
            <a:r>
              <a:rPr lang="en-US" sz="1000" i="1" dirty="0" smtClean="0"/>
              <a:t>Addressing </a:t>
            </a:r>
            <a:r>
              <a:rPr lang="en-US" sz="1000" i="1" dirty="0"/>
              <a:t>the Needs of Women and Girl</a:t>
            </a:r>
            <a:r>
              <a:rPr lang="en-US" sz="1000" dirty="0"/>
              <a:t>s (pp. 2, 10-15, 24</a:t>
            </a:r>
            <a:r>
              <a:rPr lang="en-US" sz="1000" dirty="0" smtClean="0"/>
              <a:t>).</a:t>
            </a:r>
          </a:p>
          <a:p>
            <a:pPr lvl="0"/>
            <a:endParaRPr lang="en-US" sz="1000" dirty="0"/>
          </a:p>
          <a:p>
            <a:pPr lvl="0"/>
            <a:r>
              <a:rPr lang="en-US" sz="1000" i="1" dirty="0"/>
              <a:t>Introduction to Women and SUDs</a:t>
            </a:r>
            <a:r>
              <a:rPr lang="en-US" sz="1000" dirty="0"/>
              <a:t> online course, Module </a:t>
            </a:r>
            <a:r>
              <a:rPr lang="en-US" sz="1000" dirty="0" smtClean="0"/>
              <a:t>One, </a:t>
            </a:r>
            <a:r>
              <a:rPr lang="en-US" sz="1000" i="1" dirty="0" smtClean="0"/>
              <a:t>TIP 51</a:t>
            </a:r>
            <a:r>
              <a:rPr lang="en-US" sz="1000" dirty="0" smtClean="0"/>
              <a:t> </a:t>
            </a:r>
            <a:r>
              <a:rPr lang="en-US" sz="1000" dirty="0"/>
              <a:t>(p. 6</a:t>
            </a:r>
            <a:r>
              <a:rPr lang="en-US" sz="1000" dirty="0" smtClean="0"/>
              <a:t>).</a:t>
            </a:r>
          </a:p>
          <a:p>
            <a:pPr lvl="0"/>
            <a:endParaRPr lang="en-US" sz="10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SAMHSA,</a:t>
            </a:r>
            <a:r>
              <a:rPr lang="en-US" sz="1000" baseline="0" dirty="0" smtClean="0"/>
              <a:t> “</a:t>
            </a:r>
            <a:r>
              <a:rPr lang="en-US" sz="1000" i="1" baseline="0" dirty="0" smtClean="0"/>
              <a:t>Addressing the gender-specific treatment needs of women</a:t>
            </a:r>
            <a:r>
              <a:rPr lang="en-US" sz="1000" baseline="0" dirty="0" smtClean="0"/>
              <a:t>.” Training of Trainers, March 2016. </a:t>
            </a:r>
            <a:endParaRPr lang="en-US" sz="1000" dirty="0" smtClean="0"/>
          </a:p>
        </p:txBody>
      </p:sp>
      <p:sp>
        <p:nvSpPr>
          <p:cNvPr id="4" name="Slide Number Placeholder 3"/>
          <p:cNvSpPr>
            <a:spLocks noGrp="1"/>
          </p:cNvSpPr>
          <p:nvPr>
            <p:ph type="sldNum" sz="quarter" idx="10"/>
          </p:nvPr>
        </p:nvSpPr>
        <p:spPr/>
        <p:txBody>
          <a:bodyPr/>
          <a:lstStyle/>
          <a:p>
            <a:fld id="{434321B8-287B-471D-B429-24243CF6B4E5}" type="slidenum">
              <a:rPr lang="en-US" smtClean="0"/>
              <a:t>31</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283200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lnSpcReduction="10000"/>
          </a:bodyPr>
          <a:lstStyle/>
          <a:p>
            <a:pPr marL="0" indent="0">
              <a:buNone/>
            </a:pPr>
            <a:r>
              <a:rPr lang="en-US" sz="1000" i="0" dirty="0" smtClean="0"/>
              <a:t>Many pathways</a:t>
            </a:r>
            <a:r>
              <a:rPr lang="en-US" sz="1000" i="0" baseline="0" dirty="0" smtClean="0"/>
              <a:t> </a:t>
            </a:r>
            <a:r>
              <a:rPr lang="en-US" sz="1000" i="0" dirty="0" smtClean="0"/>
              <a:t>and </a:t>
            </a:r>
            <a:r>
              <a:rPr lang="en-US" sz="1000" i="0" dirty="0"/>
              <a:t>risk factors </a:t>
            </a:r>
            <a:r>
              <a:rPr lang="en-US" sz="1000" i="0" dirty="0" smtClean="0"/>
              <a:t>exist for women to </a:t>
            </a:r>
            <a:r>
              <a:rPr lang="en-US" sz="1000" i="0" dirty="0"/>
              <a:t>substance use and </a:t>
            </a:r>
            <a:r>
              <a:rPr lang="en-US" sz="1000" i="0" dirty="0" smtClean="0"/>
              <a:t>SUDs, </a:t>
            </a:r>
            <a:r>
              <a:rPr lang="en-US" sz="1000" i="0" dirty="0"/>
              <a:t>but </a:t>
            </a:r>
            <a:r>
              <a:rPr lang="en-US" sz="1000" i="0" dirty="0" smtClean="0"/>
              <a:t>the following four </a:t>
            </a:r>
            <a:r>
              <a:rPr lang="en-US" sz="1000" i="0" dirty="0"/>
              <a:t>are among the most common.</a:t>
            </a:r>
          </a:p>
          <a:p>
            <a:endParaRPr lang="en-US" sz="1000" dirty="0"/>
          </a:p>
          <a:p>
            <a:pPr marL="0" indent="0">
              <a:buNone/>
            </a:pPr>
            <a:r>
              <a:rPr lang="en-US" sz="1000" b="1" dirty="0"/>
              <a:t>Relationships</a:t>
            </a:r>
            <a:r>
              <a:rPr lang="en-US" sz="1000" b="1" dirty="0" smtClean="0"/>
              <a:t>: </a:t>
            </a:r>
            <a:r>
              <a:rPr lang="en-US" sz="1000" dirty="0" smtClean="0"/>
              <a:t>Women </a:t>
            </a:r>
            <a:r>
              <a:rPr lang="en-US" sz="1000" dirty="0"/>
              <a:t>are strongly influenced by familial substance use, friends and partners who use substances</a:t>
            </a:r>
            <a:r>
              <a:rPr lang="en-US" sz="1000" dirty="0" smtClean="0"/>
              <a:t>. Initiation </a:t>
            </a:r>
            <a:r>
              <a:rPr lang="en-US" sz="1000" dirty="0"/>
              <a:t>of substance use often begins after introduction of substance through a significant relationship, such as a family member</a:t>
            </a:r>
            <a:r>
              <a:rPr lang="en-US" sz="1000" baseline="0" dirty="0"/>
              <a:t> or </a:t>
            </a:r>
            <a:r>
              <a:rPr lang="en-US" sz="1000" dirty="0"/>
              <a:t>intimate partner</a:t>
            </a:r>
            <a:r>
              <a:rPr lang="en-US" sz="1000" dirty="0" smtClean="0"/>
              <a:t>. Women </a:t>
            </a:r>
            <a:r>
              <a:rPr lang="en-US" sz="1000" dirty="0"/>
              <a:t>are more likely than men to define selves in terms of their relationships and obligations.</a:t>
            </a:r>
          </a:p>
          <a:p>
            <a:endParaRPr lang="en-US" sz="1000" dirty="0"/>
          </a:p>
          <a:p>
            <a:pPr marL="0" indent="0">
              <a:buNone/>
            </a:pPr>
            <a:r>
              <a:rPr lang="en-US" sz="1000" b="1" dirty="0"/>
              <a:t>Co-Occurring</a:t>
            </a:r>
            <a:r>
              <a:rPr lang="en-US" sz="1000" b="1" baseline="0" dirty="0"/>
              <a:t> Disorders (COD</a:t>
            </a:r>
            <a:r>
              <a:rPr lang="en-US" sz="1000" b="1" baseline="0" dirty="0" smtClean="0"/>
              <a:t>)</a:t>
            </a:r>
            <a:r>
              <a:rPr lang="en-US" sz="1000" b="1" dirty="0" smtClean="0"/>
              <a:t>: </a:t>
            </a:r>
            <a:r>
              <a:rPr lang="en-US" sz="1000" dirty="0" smtClean="0"/>
              <a:t>CODs </a:t>
            </a:r>
            <a:r>
              <a:rPr lang="en-US" sz="1000" dirty="0"/>
              <a:t>are more likely for women than men, particularly mood disorders, anxiety disorders, and eating disorders. Women are more likely to use substances to decrease</a:t>
            </a:r>
            <a:r>
              <a:rPr lang="en-US" sz="1000" baseline="0" dirty="0"/>
              <a:t> negative mood and increase positive -t</a:t>
            </a:r>
            <a:r>
              <a:rPr lang="en-US" sz="1000" dirty="0"/>
              <a:t>o relax, reduce stress, focus attention, increase confidence.</a:t>
            </a:r>
            <a:r>
              <a:rPr lang="en-US" sz="1000" baseline="0" dirty="0"/>
              <a:t> </a:t>
            </a:r>
            <a:endParaRPr lang="en-US" sz="1000" dirty="0"/>
          </a:p>
          <a:p>
            <a:r>
              <a:rPr lang="en-US" sz="1000" dirty="0"/>
              <a:t>May use substances in relation to eating disorders/body image concerns: positive effects such as weight loss, increased energy.</a:t>
            </a:r>
          </a:p>
          <a:p>
            <a:endParaRPr lang="en-US" sz="1000" dirty="0"/>
          </a:p>
          <a:p>
            <a:pPr marL="0" indent="0">
              <a:buNone/>
            </a:pPr>
            <a:r>
              <a:rPr lang="en-US" sz="1000" b="1" dirty="0"/>
              <a:t>Trauma</a:t>
            </a:r>
            <a:r>
              <a:rPr lang="en-US" sz="1000" b="1" dirty="0" smtClean="0"/>
              <a:t>: </a:t>
            </a:r>
            <a:r>
              <a:rPr lang="en-US" sz="1000" dirty="0" smtClean="0"/>
              <a:t>Past </a:t>
            </a:r>
            <a:r>
              <a:rPr lang="en-US" sz="1000" dirty="0"/>
              <a:t>trauma more likely for women, including rape, sexual assault, intimate partner violence</a:t>
            </a:r>
            <a:r>
              <a:rPr lang="en-US" sz="1000" dirty="0" smtClean="0"/>
              <a:t>. Women may use </a:t>
            </a:r>
            <a:r>
              <a:rPr lang="en-US" sz="1000" dirty="0"/>
              <a:t>substances to cope with emotional effects of trauma</a:t>
            </a:r>
            <a:r>
              <a:rPr lang="en-US" sz="1000" dirty="0" smtClean="0"/>
              <a:t>. Women </a:t>
            </a:r>
            <a:r>
              <a:rPr lang="en-US" sz="1000" dirty="0"/>
              <a:t>who experience child abuse, sexual assault, or intimate partner violence are significantly more likely to develop SUDs than women who do</a:t>
            </a:r>
            <a:r>
              <a:rPr lang="en-US" sz="1000" baseline="0" dirty="0"/>
              <a:t> not have traumatic </a:t>
            </a:r>
            <a:r>
              <a:rPr lang="en-US" sz="1000" baseline="0" dirty="0" smtClean="0"/>
              <a:t>experiences. </a:t>
            </a:r>
          </a:p>
          <a:p>
            <a:endParaRPr lang="en-US" sz="1000" b="1" baseline="0" dirty="0" smtClean="0"/>
          </a:p>
          <a:p>
            <a:r>
              <a:rPr lang="en-US" sz="1000" b="1" dirty="0" smtClean="0"/>
              <a:t>Prescription </a:t>
            </a:r>
            <a:r>
              <a:rPr lang="en-US" sz="1000" b="1" dirty="0"/>
              <a:t>Drugs</a:t>
            </a:r>
            <a:r>
              <a:rPr lang="en-US" sz="1000" b="1" dirty="0" smtClean="0"/>
              <a:t>: </a:t>
            </a:r>
            <a:r>
              <a:rPr lang="en-US" sz="1000" dirty="0" smtClean="0"/>
              <a:t>Women </a:t>
            </a:r>
            <a:r>
              <a:rPr lang="en-US" sz="1000" dirty="0"/>
              <a:t>are much more likely than men to be prescribed potentially addictive drugs by their doctors and to become dependent on them. </a:t>
            </a:r>
          </a:p>
          <a:p>
            <a:endParaRPr lang="en-US" sz="1000" b="1" dirty="0"/>
          </a:p>
          <a:p>
            <a:pPr marL="0" indent="0">
              <a:buNone/>
            </a:pPr>
            <a:r>
              <a:rPr lang="en-US" sz="1000" b="1" u="sng" dirty="0"/>
              <a:t>REFERENCES</a:t>
            </a:r>
          </a:p>
          <a:p>
            <a:pPr marL="0" indent="0">
              <a:buNone/>
            </a:pPr>
            <a:r>
              <a:rPr lang="en-US" sz="1000" i="1" dirty="0" smtClean="0"/>
              <a:t>TIP </a:t>
            </a:r>
            <a:r>
              <a:rPr lang="en-US" sz="1000" i="1" dirty="0"/>
              <a:t>51</a:t>
            </a:r>
            <a:r>
              <a:rPr lang="en-US" sz="1000" dirty="0"/>
              <a:t>, </a:t>
            </a:r>
            <a:r>
              <a:rPr lang="en-US" sz="1000" dirty="0" smtClean="0"/>
              <a:t>pp. </a:t>
            </a:r>
            <a:r>
              <a:rPr lang="en-US" sz="1000" dirty="0"/>
              <a:t>18-26 under “Risk Factors Associated with Initiation of Substance Use and the Development of Substance Use Disorders Among Women.” See page 26 for prescription drug use prevalence.</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SAMHSA,</a:t>
            </a:r>
            <a:r>
              <a:rPr lang="en-US" sz="1000" baseline="0" dirty="0" smtClean="0"/>
              <a:t> “Addressing the gender-specific treatment needs of women.” Training of Trainers, March 2016. </a:t>
            </a:r>
            <a:endParaRPr lang="en-US" sz="1000" dirty="0" smtClean="0"/>
          </a:p>
        </p:txBody>
      </p:sp>
      <p:sp>
        <p:nvSpPr>
          <p:cNvPr id="4" name="Slide Number Placeholder 3"/>
          <p:cNvSpPr>
            <a:spLocks noGrp="1"/>
          </p:cNvSpPr>
          <p:nvPr>
            <p:ph type="sldNum" sz="quarter" idx="10"/>
          </p:nvPr>
        </p:nvSpPr>
        <p:spPr/>
        <p:txBody>
          <a:bodyPr/>
          <a:lstStyle/>
          <a:p>
            <a:fld id="{434321B8-287B-471D-B429-24243CF6B4E5}" type="slidenum">
              <a:rPr lang="en-US" smtClean="0"/>
              <a:t>32</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2368604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a:bodyPr>
          <a:lstStyle/>
          <a:p>
            <a:r>
              <a:rPr lang="en-US" sz="1000" b="1" i="0" dirty="0" smtClean="0"/>
              <a:t>INSTRUCTIONS</a:t>
            </a:r>
          </a:p>
          <a:p>
            <a:r>
              <a:rPr lang="en-US" sz="1000" b="1" i="1" dirty="0" smtClean="0"/>
              <a:t>Talk through graphic and the</a:t>
            </a:r>
            <a:r>
              <a:rPr lang="en-US" sz="1000" b="1" i="1" baseline="0" dirty="0" smtClean="0"/>
              <a:t> cycle of trauma, mental health and substance use. </a:t>
            </a:r>
          </a:p>
          <a:p>
            <a:endParaRPr lang="en-US" sz="1000" dirty="0" smtClean="0"/>
          </a:p>
          <a:p>
            <a:r>
              <a:rPr lang="en-US" sz="1000" dirty="0" smtClean="0"/>
              <a:t>The </a:t>
            </a:r>
            <a:r>
              <a:rPr lang="en-US" sz="1000" dirty="0"/>
              <a:t>is a high prevalence of trauma among women with SUDs, which impacts their treatment needs</a:t>
            </a:r>
            <a:r>
              <a:rPr lang="en-US" sz="1000" dirty="0" smtClean="0"/>
              <a:t>. Often </a:t>
            </a:r>
            <a:r>
              <a:rPr lang="en-US" sz="1000" dirty="0"/>
              <a:t>women</a:t>
            </a:r>
            <a:r>
              <a:rPr lang="en-US" sz="1000" baseline="0" dirty="0"/>
              <a:t> </a:t>
            </a:r>
            <a:r>
              <a:rPr lang="en-US" sz="1000" baseline="0" dirty="0" smtClean="0"/>
              <a:t>may </a:t>
            </a:r>
            <a:r>
              <a:rPr lang="en-US" sz="1000" baseline="0" dirty="0"/>
              <a:t>initiate substance use as a way of coping with traumatic experiences. </a:t>
            </a:r>
            <a:r>
              <a:rPr lang="en-US" sz="1000" dirty="0" smtClean="0"/>
              <a:t>Substance </a:t>
            </a:r>
            <a:r>
              <a:rPr lang="en-US" sz="1000" dirty="0"/>
              <a:t>use, though, can then also</a:t>
            </a:r>
            <a:r>
              <a:rPr lang="en-US" sz="1000" baseline="0" dirty="0"/>
              <a:t> lead to </a:t>
            </a:r>
            <a:r>
              <a:rPr lang="en-US" sz="1000" dirty="0"/>
              <a:t>risky behaviors, which make them more vulnerable</a:t>
            </a:r>
            <a:r>
              <a:rPr lang="en-US" sz="1000" baseline="0" dirty="0"/>
              <a:t> to further victimization. </a:t>
            </a:r>
            <a:r>
              <a:rPr lang="en-US" sz="1000" dirty="0"/>
              <a:t>If they re victimized while impaired, it is </a:t>
            </a:r>
            <a:r>
              <a:rPr lang="en-US" sz="1000" dirty="0" smtClean="0"/>
              <a:t>highly likely </a:t>
            </a:r>
            <a:r>
              <a:rPr lang="en-US" sz="1000" dirty="0"/>
              <a:t>that they will be blamed, thus increasing shame, guilt, and stigma</a:t>
            </a:r>
            <a:r>
              <a:rPr lang="en-US" sz="1000" dirty="0" smtClean="0"/>
              <a:t>. Conversely</a:t>
            </a:r>
            <a:r>
              <a:rPr lang="en-US" sz="1000" dirty="0"/>
              <a:t>, risky substance use can exacerbate mental health concerns and continued trauma/violence, which then re-traumatizes the </a:t>
            </a:r>
            <a:r>
              <a:rPr lang="en-US" sz="1000" dirty="0" smtClean="0"/>
              <a:t>woman </a:t>
            </a:r>
            <a:r>
              <a:rPr lang="en-US" sz="1000" dirty="0"/>
              <a:t>and leads to continued substance use as an escape. </a:t>
            </a:r>
          </a:p>
          <a:p>
            <a:endParaRPr lang="en-US" sz="1000" dirty="0"/>
          </a:p>
          <a:p>
            <a:r>
              <a:rPr lang="en-US" sz="1000" dirty="0"/>
              <a:t>For </a:t>
            </a:r>
            <a:r>
              <a:rPr lang="en-US" sz="1000" dirty="0" smtClean="0"/>
              <a:t>women </a:t>
            </a:r>
            <a:r>
              <a:rPr lang="en-US" sz="1000" dirty="0"/>
              <a:t>with trauma histories, the issues of trauma, substance use, and mental health concerns are interrelated. </a:t>
            </a:r>
          </a:p>
          <a:p>
            <a:endParaRPr lang="en-US" sz="1000" dirty="0"/>
          </a:p>
          <a:p>
            <a:pPr marL="0" indent="0">
              <a:buNone/>
            </a:pPr>
            <a:r>
              <a:rPr lang="en-US" sz="1000" b="1" u="sng" dirty="0"/>
              <a:t>REFERENCES</a:t>
            </a:r>
          </a:p>
          <a:p>
            <a:pPr marL="0" indent="0">
              <a:buNone/>
            </a:pPr>
            <a:r>
              <a:rPr lang="en-US" sz="1000" i="1" dirty="0" smtClean="0"/>
              <a:t>Action </a:t>
            </a:r>
            <a:r>
              <a:rPr lang="en-US" sz="1000" i="1" dirty="0"/>
              <a:t>Steps for Improving Women’s Mental Health</a:t>
            </a:r>
            <a:r>
              <a:rPr lang="en-US" sz="1000" dirty="0"/>
              <a:t> (pp. 9-10) and </a:t>
            </a:r>
            <a:r>
              <a:rPr lang="en-US" sz="1000" i="1" dirty="0" smtClean="0"/>
              <a:t>TIP </a:t>
            </a:r>
            <a:r>
              <a:rPr lang="en-US" sz="1000" i="1" dirty="0"/>
              <a:t>51</a:t>
            </a:r>
            <a:r>
              <a:rPr lang="en-US" sz="1000" dirty="0"/>
              <a:t> (pp. 8-9) and Chapter 2, and </a:t>
            </a:r>
            <a:r>
              <a:rPr lang="en-US" sz="1000" i="1" dirty="0" smtClean="0"/>
              <a:t>TIP </a:t>
            </a:r>
            <a:r>
              <a:rPr lang="en-US" sz="1000" i="1" dirty="0"/>
              <a:t>5</a:t>
            </a:r>
            <a:r>
              <a:rPr lang="en-US" sz="1000" dirty="0"/>
              <a:t>7, (p. 89</a:t>
            </a:r>
            <a:r>
              <a:rPr lang="en-US" sz="1000" dirty="0" smtClean="0"/>
              <a:t>).</a:t>
            </a:r>
          </a:p>
          <a:p>
            <a:pPr marL="0" indent="0">
              <a:buNone/>
            </a:pPr>
            <a:endParaRPr lang="en-US" sz="10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SAMHSA,</a:t>
            </a:r>
            <a:r>
              <a:rPr lang="en-US" sz="1000" baseline="0" dirty="0" smtClean="0"/>
              <a:t> “</a:t>
            </a:r>
            <a:r>
              <a:rPr lang="en-US" sz="1000" i="1" baseline="0" dirty="0" smtClean="0"/>
              <a:t>Addressing the gender-specific treatment needs of women</a:t>
            </a:r>
            <a:r>
              <a:rPr lang="en-US" sz="1000" baseline="0" dirty="0" smtClean="0"/>
              <a:t>.” Training of Trainers, March 2016. </a:t>
            </a:r>
            <a:endParaRPr lang="en-US" sz="1000" dirty="0" smtClean="0"/>
          </a:p>
          <a:p>
            <a:pPr marL="0" indent="0">
              <a:buNone/>
            </a:pPr>
            <a:endParaRPr lang="en-US" b="1" dirty="0"/>
          </a:p>
          <a:p>
            <a:endParaRPr lang="en-US" dirty="0"/>
          </a:p>
        </p:txBody>
      </p:sp>
      <p:sp>
        <p:nvSpPr>
          <p:cNvPr id="4" name="Slide Number Placeholder 3"/>
          <p:cNvSpPr>
            <a:spLocks noGrp="1"/>
          </p:cNvSpPr>
          <p:nvPr>
            <p:ph type="sldNum" sz="quarter" idx="10"/>
          </p:nvPr>
        </p:nvSpPr>
        <p:spPr/>
        <p:txBody>
          <a:bodyPr/>
          <a:lstStyle/>
          <a:p>
            <a:fld id="{434321B8-287B-471D-B429-24243CF6B4E5}" type="slidenum">
              <a:rPr lang="en-US" smtClean="0"/>
              <a:t>33</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2584328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a:bodyPr>
          <a:lstStyle/>
          <a:p>
            <a:pPr marL="0" indent="0">
              <a:buNone/>
            </a:pPr>
            <a:r>
              <a:rPr lang="en-US" sz="1000" b="0" dirty="0"/>
              <a:t>Some additional risk factors that can lead to substance use and eventual SUDS in </a:t>
            </a:r>
            <a:r>
              <a:rPr lang="en-US" sz="1000" b="0" dirty="0" smtClean="0"/>
              <a:t>women </a:t>
            </a:r>
            <a:r>
              <a:rPr lang="en-US" sz="1000" b="0" dirty="0"/>
              <a:t>include: </a:t>
            </a:r>
          </a:p>
          <a:p>
            <a:r>
              <a:rPr lang="en-US" sz="1000" b="1" dirty="0"/>
              <a:t>Easy </a:t>
            </a:r>
            <a:r>
              <a:rPr lang="en-US" sz="1000" b="1" dirty="0" smtClean="0"/>
              <a:t>access: </a:t>
            </a:r>
            <a:r>
              <a:rPr lang="en-US" sz="1000" dirty="0" smtClean="0"/>
              <a:t>Availability </a:t>
            </a:r>
            <a:r>
              <a:rPr lang="en-US" sz="1000" dirty="0"/>
              <a:t>of substances in the home or community, affordable price, the ease with which substances can be purchased, and social norms that encourage rather than discourage substance use are all factors that increase the likelihood of girls and women initiating substance use. </a:t>
            </a:r>
          </a:p>
          <a:p>
            <a:pPr marL="0" indent="0">
              <a:buNone/>
            </a:pPr>
            <a:endParaRPr lang="en-US" sz="1000" dirty="0"/>
          </a:p>
          <a:p>
            <a:r>
              <a:rPr lang="en-US" sz="1000" b="1" dirty="0"/>
              <a:t>Positive </a:t>
            </a:r>
            <a:r>
              <a:rPr lang="en-US" sz="1000" b="1" dirty="0" smtClean="0"/>
              <a:t>effects: </a:t>
            </a:r>
            <a:r>
              <a:rPr lang="en-US" sz="1000" dirty="0" smtClean="0"/>
              <a:t>If </a:t>
            </a:r>
            <a:r>
              <a:rPr lang="en-US" sz="1000" dirty="0"/>
              <a:t>a </a:t>
            </a:r>
            <a:r>
              <a:rPr lang="en-US" sz="1000" dirty="0" smtClean="0"/>
              <a:t>woman </a:t>
            </a:r>
            <a:r>
              <a:rPr lang="en-US" sz="1000" dirty="0"/>
              <a:t>experiences positive effects from her initial substance use such as weight loss, approval of an intimate partner, or stress reduction, her substance use is more likely to continue.</a:t>
            </a:r>
          </a:p>
          <a:p>
            <a:pPr marL="0" indent="0">
              <a:buNone/>
            </a:pPr>
            <a:endParaRPr lang="en-US" sz="1000" dirty="0"/>
          </a:p>
          <a:p>
            <a:r>
              <a:rPr lang="en-US" sz="1000" b="1" dirty="0"/>
              <a:t>Lack of positive </a:t>
            </a:r>
            <a:r>
              <a:rPr lang="en-US" sz="1000" b="1" dirty="0" smtClean="0"/>
              <a:t>activities: </a:t>
            </a:r>
            <a:r>
              <a:rPr lang="en-US" sz="1000" dirty="0" smtClean="0"/>
              <a:t>Although </a:t>
            </a:r>
            <a:r>
              <a:rPr lang="en-US" sz="1000" dirty="0"/>
              <a:t>involvement in positive activities is a protective factor, girls who are not involved in activities they enjoy and in which they are successful (such as sports, arts, and religious activities) are more vulnerable to substance abuse. </a:t>
            </a:r>
          </a:p>
          <a:p>
            <a:pPr marL="0" indent="0">
              <a:buNone/>
            </a:pPr>
            <a:endParaRPr lang="en-US" sz="1000" b="1" dirty="0"/>
          </a:p>
          <a:p>
            <a:r>
              <a:rPr lang="en-US" sz="1000" b="1" dirty="0"/>
              <a:t>Home atmosphere</a:t>
            </a:r>
            <a:r>
              <a:rPr lang="en-US" sz="1000" dirty="0"/>
              <a:t>. Taking on adult responsibilities as a child, including parenting of younger siblings and emotional support of parents, raises a girls’ risk of initiating drug and alcohol use. A chaotic, argumentative, blame-oriented, and violent household is also major risk factor for substance initiation and dependence for girls/women. </a:t>
            </a:r>
          </a:p>
          <a:p>
            <a:endParaRPr lang="en-US" sz="1000" dirty="0"/>
          </a:p>
          <a:p>
            <a:pPr marL="0" indent="0">
              <a:buNone/>
            </a:pPr>
            <a:r>
              <a:rPr lang="en-US" sz="1000" b="1" u="sng" dirty="0" smtClean="0"/>
              <a:t>REFERENCE</a:t>
            </a:r>
            <a:endParaRPr lang="en-US" sz="1000" b="1" u="sng" dirty="0"/>
          </a:p>
          <a:p>
            <a:pPr marL="0" indent="0">
              <a:buNone/>
            </a:pPr>
            <a:r>
              <a:rPr lang="en-US" sz="1000" i="1" dirty="0" smtClean="0"/>
              <a:t>TIP </a:t>
            </a:r>
            <a:r>
              <a:rPr lang="en-US" sz="1000" i="1" dirty="0"/>
              <a:t>51</a:t>
            </a:r>
            <a:r>
              <a:rPr lang="en-US" sz="1000" dirty="0"/>
              <a:t>, pp 18-26,</a:t>
            </a:r>
            <a:r>
              <a:rPr lang="en-US" sz="1000" baseline="0" dirty="0"/>
              <a:t> </a:t>
            </a:r>
            <a:r>
              <a:rPr lang="en-US" sz="1000" dirty="0"/>
              <a:t>under “Risk Factors Associated with Initiation of Substance Use and the Development of Substance Use Disorders Among Women.” </a:t>
            </a:r>
          </a:p>
        </p:txBody>
      </p:sp>
      <p:sp>
        <p:nvSpPr>
          <p:cNvPr id="4" name="Slide Number Placeholder 3"/>
          <p:cNvSpPr>
            <a:spLocks noGrp="1"/>
          </p:cNvSpPr>
          <p:nvPr>
            <p:ph type="sldNum" sz="quarter" idx="10"/>
          </p:nvPr>
        </p:nvSpPr>
        <p:spPr/>
        <p:txBody>
          <a:bodyPr/>
          <a:lstStyle/>
          <a:p>
            <a:fld id="{434321B8-287B-471D-B429-24243CF6B4E5}" type="slidenum">
              <a:rPr lang="en-US" smtClean="0"/>
              <a:t>34</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1530448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smtClean="0"/>
              <a:t>INSTRUCTIONS</a:t>
            </a:r>
          </a:p>
          <a:p>
            <a:r>
              <a:rPr lang="en-US" sz="1000" b="1" i="1" dirty="0" smtClean="0"/>
              <a:t>Ask trainees</a:t>
            </a:r>
            <a:r>
              <a:rPr lang="en-US" sz="1000" b="1" i="1" baseline="0" dirty="0" smtClean="0"/>
              <a:t> by a show of hands if they know what telescoping is and why it’s important for women. Take definitions and explanations. </a:t>
            </a:r>
            <a:endParaRPr lang="en-US" sz="1000" b="1" i="1" dirty="0" smtClean="0"/>
          </a:p>
          <a:p>
            <a:endParaRPr lang="en-US" sz="1000" dirty="0" smtClean="0"/>
          </a:p>
          <a:p>
            <a:r>
              <a:rPr lang="en-US" sz="1000" dirty="0" smtClean="0"/>
              <a:t>Clarify, as needed,</a:t>
            </a:r>
            <a:r>
              <a:rPr lang="en-US" sz="1000" baseline="0" dirty="0" smtClean="0"/>
              <a:t> that w</a:t>
            </a:r>
            <a:r>
              <a:rPr lang="en-US" sz="1000" dirty="0" smtClean="0"/>
              <a:t>omen are also more likely than men to experience</a:t>
            </a:r>
            <a:r>
              <a:rPr lang="en-US" sz="1000" baseline="0" dirty="0" smtClean="0"/>
              <a:t> a phenomenon called t</a:t>
            </a:r>
            <a:r>
              <a:rPr lang="en-US" sz="1000" dirty="0" smtClean="0"/>
              <a:t>elescoping,  a term that reflects the more rapid progression from initiation of use to dependence to treatment.</a:t>
            </a:r>
            <a:r>
              <a:rPr lang="en-US" sz="1000" baseline="0" dirty="0" smtClean="0"/>
              <a:t> With both drinking and using drugs, women have a shorter gap between starting to use drugs or alcohol to developing problems related to substance use. This puts women at more immediate risk of developing a substance use disorder, even with using less of a substance for a shorter amount of time. Telescoping has been found in treatment seeking samples, but is less clear in the general population.</a:t>
            </a:r>
          </a:p>
          <a:p>
            <a:endParaRPr lang="en-US" sz="1000" baseline="0" dirty="0" smtClean="0"/>
          </a:p>
          <a:p>
            <a:r>
              <a:rPr lang="en-US" sz="1000" b="1" u="sng" baseline="0" dirty="0" smtClean="0"/>
              <a:t>REFERENCES</a:t>
            </a:r>
            <a:r>
              <a:rPr lang="en-US" sz="1000" baseline="0" dirty="0" smtClean="0"/>
              <a:t/>
            </a:r>
            <a:br>
              <a:rPr lang="en-US" sz="1000" baseline="0" dirty="0" smtClean="0"/>
            </a:br>
            <a:r>
              <a:rPr lang="en-US" sz="1000" baseline="0" dirty="0" smtClean="0"/>
              <a:t>Randall, C.L., Roberts, J.S., Del Boca, F.K., Carroll, K.M., Connors, G.J., &amp; Mattson, M.E. (1999). Telescoping of landmark events associated with drinking: A gender comparison. </a:t>
            </a:r>
            <a:r>
              <a:rPr lang="en-US" sz="1000" i="1" baseline="0" dirty="0" smtClean="0"/>
              <a:t>J of Studies on Alcohol, 60</a:t>
            </a:r>
            <a:r>
              <a:rPr lang="en-US" sz="1000" baseline="0" dirty="0" smtClean="0"/>
              <a:t>(2), 252-260.</a:t>
            </a:r>
          </a:p>
          <a:p>
            <a:endParaRPr lang="en-US" sz="1000" baseline="0" dirty="0" smtClean="0"/>
          </a:p>
          <a:p>
            <a:r>
              <a:rPr lang="en-US" sz="1000" baseline="0" dirty="0" smtClean="0"/>
              <a:t>Keyes, K.M., Martins, S.S., Blanco, C., &amp; </a:t>
            </a:r>
            <a:r>
              <a:rPr lang="en-US" sz="1000" baseline="0" dirty="0" err="1" smtClean="0"/>
              <a:t>Hasin</a:t>
            </a:r>
            <a:r>
              <a:rPr lang="en-US" sz="1000" baseline="0" dirty="0" smtClean="0"/>
              <a:t>, D.S. (2010). Telescoping and gender differences in alcohol dependence: New evidence from two national surveys. </a:t>
            </a:r>
            <a:r>
              <a:rPr lang="en-US" sz="1000" i="1" baseline="0" dirty="0" smtClean="0"/>
              <a:t>Am J Psychiatry. 167</a:t>
            </a:r>
            <a:r>
              <a:rPr lang="en-US" sz="1000" baseline="0" dirty="0" smtClean="0"/>
              <a:t>(8), 969-976.</a:t>
            </a:r>
          </a:p>
        </p:txBody>
      </p:sp>
      <p:sp>
        <p:nvSpPr>
          <p:cNvPr id="4" name="Slide Number Placeholder 3"/>
          <p:cNvSpPr>
            <a:spLocks noGrp="1"/>
          </p:cNvSpPr>
          <p:nvPr>
            <p:ph type="sldNum" sz="quarter" idx="10"/>
          </p:nvPr>
        </p:nvSpPr>
        <p:spPr/>
        <p:txBody>
          <a:bodyPr/>
          <a:lstStyle/>
          <a:p>
            <a:fld id="{8369E10F-6121-43B2-BA19-0EDC1E97F6E2}" type="slidenum">
              <a:rPr lang="en-US" smtClean="0"/>
              <a:pPr/>
              <a:t>35</a:t>
            </a:fld>
            <a:endParaRPr lang="en-US"/>
          </a:p>
        </p:txBody>
      </p:sp>
    </p:spTree>
    <p:extLst>
      <p:ext uri="{BB962C8B-B14F-4D97-AF65-F5344CB8AC3E}">
        <p14:creationId xmlns:p14="http://schemas.microsoft.com/office/powerpoint/2010/main" val="1614769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a:bodyPr>
          <a:lstStyle/>
          <a:p>
            <a:pPr marL="0" indent="0">
              <a:buNone/>
            </a:pPr>
            <a:r>
              <a:rPr lang="en-US" sz="1000" b="0" dirty="0"/>
              <a:t>Although men and women both have risks and consequences to substance use and abuse, some are greater for women, including:</a:t>
            </a:r>
          </a:p>
          <a:p>
            <a:pPr marL="0" indent="0">
              <a:buNone/>
            </a:pPr>
            <a:r>
              <a:rPr lang="en-US" sz="1000" b="1" dirty="0" smtClean="0"/>
              <a:t>Children:</a:t>
            </a:r>
            <a:r>
              <a:rPr lang="en-US" sz="1000" dirty="0" smtClean="0"/>
              <a:t> </a:t>
            </a:r>
            <a:r>
              <a:rPr lang="en-US" sz="1000" dirty="0"/>
              <a:t>Because women are more likely to be primary caregivers, they are typically at higher risk of losing custody of their children due to SUDs.</a:t>
            </a:r>
          </a:p>
          <a:p>
            <a:pPr marL="0" indent="0">
              <a:buNone/>
            </a:pPr>
            <a:endParaRPr lang="en-US" sz="1000" b="1" dirty="0"/>
          </a:p>
          <a:p>
            <a:pPr marL="0" indent="0">
              <a:buNone/>
            </a:pPr>
            <a:r>
              <a:rPr lang="en-US" sz="1000" b="1" dirty="0" smtClean="0"/>
              <a:t>Relationship Loss:</a:t>
            </a:r>
            <a:r>
              <a:rPr lang="en-US" sz="1000" dirty="0" smtClean="0"/>
              <a:t> Women have patterns of drug abuse that are more socially embedded than</a:t>
            </a:r>
            <a:r>
              <a:rPr lang="en-US" sz="1000" baseline="0" dirty="0" smtClean="0"/>
              <a:t> men and revolve </a:t>
            </a:r>
            <a:r>
              <a:rPr lang="en-US" sz="1000" dirty="0" smtClean="0"/>
              <a:t>around their relationships. Drug use is often initiated by sexual partners. For women seeking SUD treatment, there is often difficulty involving male partners in the treatment, and some may prevent their female partners from entering or staying in treatment.  Thus, women who fear losing their partner may not seek or stay in treatment. </a:t>
            </a:r>
          </a:p>
          <a:p>
            <a:pPr marL="0" indent="0">
              <a:buNone/>
            </a:pPr>
            <a:r>
              <a:rPr lang="en-US" sz="1000" dirty="0"/>
              <a:t> </a:t>
            </a:r>
          </a:p>
          <a:p>
            <a:pPr marL="0" indent="0">
              <a:buNone/>
            </a:pPr>
            <a:r>
              <a:rPr lang="en-US" sz="1000" b="1" dirty="0"/>
              <a:t>Reproductive/pregnancy</a:t>
            </a:r>
            <a:r>
              <a:rPr lang="en-US" sz="1000" b="1" dirty="0" smtClean="0"/>
              <a:t>: </a:t>
            </a:r>
            <a:r>
              <a:rPr lang="en-US" sz="1000" dirty="0" smtClean="0"/>
              <a:t>Pregnant </a:t>
            </a:r>
            <a:r>
              <a:rPr lang="en-US" sz="1000" dirty="0"/>
              <a:t>women who continue to use alcohol, illicit, or prescriptions drugs place their unborn babies at risk for a wide range of health issues, including premature birth, death, fetal alcohol syndrome, neonatal abstinence syndrome, etc. This will be further discussed in the section about pregnancy and parenting. </a:t>
            </a:r>
            <a:r>
              <a:rPr lang="en-US" sz="1000" dirty="0" smtClean="0"/>
              <a:t>Abuse </a:t>
            </a:r>
            <a:r>
              <a:rPr lang="en-US" sz="1000" dirty="0"/>
              <a:t>of substances such as stimulants, opioids, and some prescription drugs can also cause adverse effects on women’s menstrual cycles and fertility, along with their gastrointestinal, neuromuscular, cardiac systems, etc.  </a:t>
            </a:r>
          </a:p>
          <a:p>
            <a:pPr marL="0" indent="0" defTabSz="936084">
              <a:buNone/>
              <a:defRPr/>
            </a:pPr>
            <a:endParaRPr lang="en-US" sz="1000" dirty="0"/>
          </a:p>
          <a:p>
            <a:pPr marL="0" indent="0" defTabSz="936084">
              <a:buNone/>
              <a:defRPr/>
            </a:pPr>
            <a:r>
              <a:rPr lang="en-US" sz="1000" b="1" dirty="0"/>
              <a:t>Health </a:t>
            </a:r>
            <a:r>
              <a:rPr lang="en-US" sz="1000" b="1" dirty="0" smtClean="0"/>
              <a:t>Conditions: </a:t>
            </a:r>
            <a:r>
              <a:rPr lang="en-US" sz="1000" dirty="0" smtClean="0"/>
              <a:t>Women </a:t>
            </a:r>
            <a:r>
              <a:rPr lang="en-US" sz="1000" dirty="0"/>
              <a:t>with</a:t>
            </a:r>
            <a:r>
              <a:rPr lang="en-US" sz="1000" baseline="0" dirty="0"/>
              <a:t> SUDS often have more health-related conditions than men, including </a:t>
            </a:r>
            <a:r>
              <a:rPr lang="en-US" sz="1000" dirty="0"/>
              <a:t>organ damage, cardiac-related conditions, reproductive consequences, breast and other cancers, osteoporosis, and nutritional deficiencies.</a:t>
            </a:r>
          </a:p>
          <a:p>
            <a:endParaRPr lang="en-US" sz="1000" dirty="0"/>
          </a:p>
          <a:p>
            <a:pPr marL="0" indent="0">
              <a:buNone/>
            </a:pPr>
            <a:r>
              <a:rPr lang="en-US" sz="1000" b="1" u="sng" dirty="0" smtClean="0"/>
              <a:t>REFERENCE</a:t>
            </a:r>
            <a:endParaRPr lang="en-US" sz="1000" b="1" u="sng" dirty="0"/>
          </a:p>
          <a:p>
            <a:r>
              <a:rPr lang="en-US" sz="1000" i="1" dirty="0" smtClean="0"/>
              <a:t>TIP </a:t>
            </a:r>
            <a:r>
              <a:rPr lang="en-US" sz="1000" i="1" dirty="0"/>
              <a:t>51</a:t>
            </a:r>
            <a:r>
              <a:rPr lang="en-US" sz="1000" dirty="0"/>
              <a:t>, “Physiological Effects of Alcohol, Drugs, and Tobacco on Women,” (pp. 37-55</a:t>
            </a:r>
            <a:r>
              <a:rPr lang="en-US" sz="1000" dirty="0" smtClean="0"/>
              <a:t>); (pp. xix, 7-14, 20).</a:t>
            </a:r>
            <a:r>
              <a:rPr lang="en-US" sz="1000" dirty="0"/>
              <a:t> </a:t>
            </a:r>
          </a:p>
          <a:p>
            <a:pPr marL="0" indent="0">
              <a:buNone/>
            </a:pPr>
            <a:endParaRPr lang="en-US" b="0" dirty="0"/>
          </a:p>
        </p:txBody>
      </p:sp>
      <p:sp>
        <p:nvSpPr>
          <p:cNvPr id="4" name="Slide Number Placeholder 3"/>
          <p:cNvSpPr>
            <a:spLocks noGrp="1"/>
          </p:cNvSpPr>
          <p:nvPr>
            <p:ph type="sldNum" sz="quarter" idx="10"/>
          </p:nvPr>
        </p:nvSpPr>
        <p:spPr/>
        <p:txBody>
          <a:bodyPr/>
          <a:lstStyle/>
          <a:p>
            <a:fld id="{434321B8-287B-471D-B429-24243CF6B4E5}" type="slidenum">
              <a:rPr lang="en-US" smtClean="0"/>
              <a:t>36</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479365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fontScale="92500"/>
          </a:bodyPr>
          <a:lstStyle/>
          <a:p>
            <a:pPr marL="0" indent="0">
              <a:buNone/>
            </a:pPr>
            <a:r>
              <a:rPr lang="en-US" sz="1000" b="1" dirty="0" smtClean="0"/>
              <a:t>Infections:</a:t>
            </a:r>
            <a:r>
              <a:rPr lang="en-US" sz="1000" dirty="0" smtClean="0"/>
              <a:t> </a:t>
            </a:r>
            <a:r>
              <a:rPr lang="en-US" sz="1000" dirty="0"/>
              <a:t>Women with SUDS are at increased risk of contracting HIV/AIDS and hepatitis from sharing needles or having sexual relations with men who inject drugs of have sex with other men. As noted in </a:t>
            </a:r>
            <a:r>
              <a:rPr lang="en-US" sz="1000" i="1" dirty="0"/>
              <a:t>Tip 51</a:t>
            </a:r>
            <a:r>
              <a:rPr lang="en-US" sz="1000" dirty="0"/>
              <a:t>, “Some women may have unrealistic notions about intimacy, assume their partners are monogamous, or fear alienating their partners by demanding safe sex practices. Women with a history of abuse may have particular problems negotiating the use of these practices.” </a:t>
            </a:r>
            <a:r>
              <a:rPr lang="en-US" sz="1000" dirty="0" smtClean="0"/>
              <a:t>(</a:t>
            </a:r>
            <a:r>
              <a:rPr lang="en-US" sz="1000" i="1" dirty="0" smtClean="0"/>
              <a:t>TIP 51,</a:t>
            </a:r>
            <a:r>
              <a:rPr lang="en-US" sz="1000" i="1" baseline="0" dirty="0" smtClean="0"/>
              <a:t> </a:t>
            </a:r>
            <a:r>
              <a:rPr lang="en-US" sz="1000" dirty="0" smtClean="0"/>
              <a:t>p</a:t>
            </a:r>
            <a:r>
              <a:rPr lang="en-US" sz="1000" dirty="0"/>
              <a:t>. 20</a:t>
            </a:r>
            <a:r>
              <a:rPr lang="en-US" sz="1000" dirty="0" smtClean="0"/>
              <a:t>).</a:t>
            </a:r>
            <a:endParaRPr lang="en-US" sz="1000" dirty="0"/>
          </a:p>
          <a:p>
            <a:pPr marL="0" indent="0">
              <a:buNone/>
            </a:pPr>
            <a:r>
              <a:rPr lang="en-US" sz="10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t>Trauma:</a:t>
            </a:r>
            <a:r>
              <a:rPr lang="en-US" sz="1000" dirty="0" smtClean="0"/>
              <a:t> </a:t>
            </a:r>
            <a:r>
              <a:rPr lang="en-US" sz="1000" dirty="0"/>
              <a:t>Trauma can be a pathway to initiation of substance use, and substances can be used as a coping mechanism. But SUDs also increase a woman’s vulnerability to additional trauma, decrease her ability to defend herself, alter her judgment, and draw her into unsafe environments.” (</a:t>
            </a:r>
            <a:r>
              <a:rPr lang="en-US" sz="1000" i="1" dirty="0" smtClean="0"/>
              <a:t>TiIP51</a:t>
            </a:r>
            <a:r>
              <a:rPr lang="en-US" sz="1000" dirty="0"/>
              <a:t>, p. 23). </a:t>
            </a:r>
            <a:r>
              <a:rPr lang="en-US" sz="1000" dirty="0" smtClean="0"/>
              <a:t> Women may also continue to use drugs to cope with abusive relationships. Thus, trauma/violence are both a risk factor and a consequence of substance abuse. </a:t>
            </a:r>
          </a:p>
          <a:p>
            <a:pPr marL="0" indent="0">
              <a:buNone/>
            </a:pPr>
            <a:endParaRPr lang="en-US" dirty="0"/>
          </a:p>
          <a:p>
            <a:pPr marL="0" indent="0">
              <a:buNone/>
            </a:pPr>
            <a:r>
              <a:rPr lang="en-US" b="1" u="sng"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Messina, N.P., Burdon, W.M., &amp; Prendergast, M.L. (2003). Assessing the needs of women in institutional</a:t>
            </a:r>
            <a:r>
              <a:rPr lang="en-US" sz="1200" baseline="0" dirty="0" smtClean="0">
                <a:solidFill>
                  <a:schemeClr val="tx2"/>
                </a:solidFill>
              </a:rPr>
              <a:t> therapeutic communities. </a:t>
            </a:r>
            <a:r>
              <a:rPr lang="en-US" sz="1200" i="1" baseline="0" dirty="0" smtClean="0">
                <a:solidFill>
                  <a:schemeClr val="tx2"/>
                </a:solidFill>
              </a:rPr>
              <a:t>Journal of Offender Rehabilitation. 37</a:t>
            </a:r>
            <a:r>
              <a:rPr lang="en-US" sz="1200" baseline="0" dirty="0" smtClean="0">
                <a:solidFill>
                  <a:schemeClr val="tx2"/>
                </a:solidFill>
              </a:rPr>
              <a:t>(2), 89-106.</a:t>
            </a:r>
            <a:endParaRPr lang="en-US" sz="12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smtClean="0"/>
              <a:t>Substance</a:t>
            </a:r>
            <a:r>
              <a:rPr lang="en-US" sz="1200" i="0" baseline="0" dirty="0" smtClean="0"/>
              <a:t> Abuse and Mental Health Services Administration. (2013). </a:t>
            </a:r>
            <a:r>
              <a:rPr lang="en-US" sz="1200" i="1" baseline="0" dirty="0" smtClean="0"/>
              <a:t>Treatment Improvement Protocol (TIP) 51: Substance Abuse Treatment: Addressing the Specific Needs of Women. </a:t>
            </a:r>
            <a:r>
              <a:rPr lang="en-US" sz="1200" i="0" baseline="0" dirty="0" smtClean="0"/>
              <a:t>Rockville, MD: U.S. Department of Health and Human Services. Accessed November 8, 2015 from </a:t>
            </a:r>
            <a:r>
              <a:rPr lang="en-US" sz="1200" b="0" dirty="0" smtClean="0"/>
              <a:t>http://store.samhsa.gov/shin/content/SMA13-4426/SMA13-4426.pdf.</a:t>
            </a:r>
          </a:p>
          <a:p>
            <a:pPr marL="0" indent="0">
              <a:buNone/>
            </a:pP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SAMHSA,</a:t>
            </a:r>
            <a:r>
              <a:rPr lang="en-US" baseline="0" dirty="0" smtClean="0"/>
              <a:t> “</a:t>
            </a:r>
            <a:r>
              <a:rPr lang="en-US" i="1" baseline="0" dirty="0" smtClean="0"/>
              <a:t>Addressing the gender-specific treatment needs of women</a:t>
            </a:r>
            <a:r>
              <a:rPr lang="en-US" baseline="0" dirty="0" smtClean="0"/>
              <a:t>.” Training of Trainers, March 2016.</a:t>
            </a:r>
            <a:endParaRPr lang="en-US" dirty="0"/>
          </a:p>
          <a:p>
            <a:pPr marL="0" indent="0">
              <a:buNone/>
            </a:pPr>
            <a:r>
              <a:rPr lang="en-US" dirty="0"/>
              <a:t> </a:t>
            </a:r>
          </a:p>
        </p:txBody>
      </p:sp>
      <p:sp>
        <p:nvSpPr>
          <p:cNvPr id="4" name="Slide Number Placeholder 3"/>
          <p:cNvSpPr>
            <a:spLocks noGrp="1"/>
          </p:cNvSpPr>
          <p:nvPr>
            <p:ph type="sldNum" sz="quarter" idx="10"/>
          </p:nvPr>
        </p:nvSpPr>
        <p:spPr/>
        <p:txBody>
          <a:bodyPr/>
          <a:lstStyle/>
          <a:p>
            <a:fld id="{434321B8-287B-471D-B429-24243CF6B4E5}" type="slidenum">
              <a:rPr lang="en-US" smtClean="0"/>
              <a:t>37</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360181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44513"/>
            <a:ext cx="4216400" cy="3163887"/>
          </a:xfrm>
        </p:spPr>
      </p:sp>
      <p:sp>
        <p:nvSpPr>
          <p:cNvPr id="3" name="Notes Placeholder 2"/>
          <p:cNvSpPr>
            <a:spLocks noGrp="1"/>
          </p:cNvSpPr>
          <p:nvPr>
            <p:ph type="body" idx="1"/>
          </p:nvPr>
        </p:nvSpPr>
        <p:spPr/>
        <p:txBody>
          <a:bodyPr>
            <a:normAutofit fontScale="85000" lnSpcReduction="20000"/>
          </a:bodyPr>
          <a:lstStyle/>
          <a:p>
            <a:r>
              <a:rPr lang="en-US" sz="1000" dirty="0">
                <a:latin typeface="+mj-lt"/>
              </a:rPr>
              <a:t>Many women with SUDs significantly decrease their use after becoming aware of their pregnancy. A woman often has the motivation to protect her unborn baby’s health and this can motivate her to make life changes and enter SUD treatment. </a:t>
            </a:r>
          </a:p>
          <a:p>
            <a:endParaRPr lang="en-US" sz="1000" dirty="0">
              <a:latin typeface="+mj-lt"/>
            </a:endParaRPr>
          </a:p>
          <a:p>
            <a:r>
              <a:rPr lang="en-US" sz="1000" dirty="0">
                <a:latin typeface="+mj-lt"/>
              </a:rPr>
              <a:t>It is often very difficult for women who used substances during their pregnancies to face the possible damage done to their children. It is also very difficult for mothers to admit to themselves and others some of the experiences that their children may have had while they were using, and the effects these experiences had on them. Understanding the dynamics of shame and guilt as these play out is critical to the ability to help women in treatment</a:t>
            </a:r>
            <a:r>
              <a:rPr lang="en-US" sz="1000" dirty="0" smtClean="0">
                <a:latin typeface="+mj-lt"/>
              </a:rPr>
              <a:t>.</a:t>
            </a:r>
          </a:p>
          <a:p>
            <a:endParaRPr lang="en-US" sz="1000" dirty="0" smtClean="0">
              <a:latin typeface="+mj-lt"/>
            </a:endParaRPr>
          </a:p>
          <a:p>
            <a:r>
              <a:rPr lang="en-US" sz="1000" b="0" i="0" u="none" strike="noStrike" kern="1200" dirty="0" smtClean="0">
                <a:solidFill>
                  <a:schemeClr val="tx1"/>
                </a:solidFill>
                <a:effectLst/>
                <a:latin typeface="+mj-lt"/>
                <a:ea typeface="+mn-ea"/>
                <a:cs typeface="+mn-cs"/>
              </a:rPr>
              <a:t>In one study looking at the relationship</a:t>
            </a:r>
            <a:r>
              <a:rPr lang="en-US" sz="1000" b="0" i="0" u="none" strike="noStrike" kern="1200" baseline="0" dirty="0" smtClean="0">
                <a:solidFill>
                  <a:schemeClr val="tx1"/>
                </a:solidFill>
                <a:effectLst/>
                <a:latin typeface="+mj-lt"/>
                <a:ea typeface="+mn-ea"/>
                <a:cs typeface="+mn-cs"/>
              </a:rPr>
              <a:t> between pregnancy and motivation for treatment, r</a:t>
            </a:r>
            <a:r>
              <a:rPr lang="en-US" sz="1000" b="0" i="0" u="none" strike="noStrike" kern="1200" dirty="0" smtClean="0">
                <a:solidFill>
                  <a:schemeClr val="tx1"/>
                </a:solidFill>
                <a:effectLst/>
                <a:latin typeface="+mj-lt"/>
                <a:ea typeface="+mn-ea"/>
                <a:cs typeface="+mn-cs"/>
              </a:rPr>
              <a:t>esearchers analyzed data collected from 149 drug-using women between 2000 and 2007; 49 of the drug-using women were pregnant and 100 were non-pregnant. The study found that pregnant women were more than four times as likely as non-pregnant women to express greater motivation for treatment. (Mitchell</a:t>
            </a:r>
            <a:r>
              <a:rPr lang="en-US" sz="1000" b="0" i="0" u="none" strike="noStrike" kern="1200" baseline="0" dirty="0" smtClean="0">
                <a:solidFill>
                  <a:schemeClr val="tx1"/>
                </a:solidFill>
                <a:effectLst/>
                <a:latin typeface="+mj-lt"/>
                <a:ea typeface="+mn-ea"/>
                <a:cs typeface="+mn-cs"/>
              </a:rPr>
              <a:t> et al, 2010). </a:t>
            </a:r>
          </a:p>
          <a:p>
            <a:endParaRPr lang="en-US" sz="1000" b="0" i="0" u="none" strike="noStrike" kern="1200" dirty="0" smtClean="0">
              <a:solidFill>
                <a:schemeClr val="tx1"/>
              </a:solidFill>
              <a:effectLst/>
              <a:latin typeface="+mj-lt"/>
              <a:ea typeface="+mn-ea"/>
              <a:cs typeface="+mn-cs"/>
            </a:endParaRPr>
          </a:p>
          <a:p>
            <a:r>
              <a:rPr lang="en-US" sz="1000" b="0" i="0" u="none" strike="noStrike" kern="1200" dirty="0" smtClean="0">
                <a:solidFill>
                  <a:schemeClr val="tx1"/>
                </a:solidFill>
                <a:effectLst/>
                <a:latin typeface="+mj-lt"/>
                <a:ea typeface="+mn-ea"/>
                <a:cs typeface="+mn-cs"/>
              </a:rPr>
              <a:t>All pregnant drug-using women should be targeted for interventions aimed at increasing motivation for treatment. A pregnant woman who uses drugs endangers not only her own life but also that of an unborn child.</a:t>
            </a:r>
          </a:p>
          <a:p>
            <a:endParaRPr lang="en-US" sz="1000" b="0" i="0" u="none" strike="noStrike" kern="1200" dirty="0" smtClean="0">
              <a:solidFill>
                <a:schemeClr val="tx1"/>
              </a:solidFill>
              <a:effectLst/>
              <a:latin typeface="+mj-lt"/>
              <a:ea typeface="+mn-ea"/>
              <a:cs typeface="+mn-cs"/>
            </a:endParaRPr>
          </a:p>
          <a:p>
            <a:r>
              <a:rPr lang="en-US" sz="1000" b="0" i="0" u="none" strike="noStrike" kern="1200" dirty="0" smtClean="0">
                <a:solidFill>
                  <a:schemeClr val="tx1"/>
                </a:solidFill>
                <a:effectLst/>
                <a:latin typeface="+mj-lt"/>
                <a:ea typeface="+mn-ea"/>
                <a:cs typeface="+mn-cs"/>
              </a:rPr>
              <a:t>Non-confrontational interventions such as motivational enhancement therapy (MET) could rapidly increase a pregnant woman’s motivation to seek treatment and improve the life of her child in countless immeasurable ways. MET aims to establish an internal motivation for treatment by examining and overcoming ambivalence about change. A study by </a:t>
            </a:r>
            <a:r>
              <a:rPr lang="en-US" sz="1000" b="0" i="0" u="none" strike="noStrike" kern="1200" dirty="0" err="1" smtClean="0">
                <a:solidFill>
                  <a:schemeClr val="tx1"/>
                </a:solidFill>
                <a:effectLst/>
                <a:latin typeface="+mj-lt"/>
                <a:ea typeface="+mn-ea"/>
                <a:cs typeface="+mn-cs"/>
              </a:rPr>
              <a:t>Ondersma</a:t>
            </a:r>
            <a:r>
              <a:rPr lang="en-US" sz="1000" b="0" i="0" u="none" strike="noStrike" kern="1200" dirty="0" smtClean="0">
                <a:solidFill>
                  <a:schemeClr val="tx1"/>
                </a:solidFill>
                <a:effectLst/>
                <a:latin typeface="+mj-lt"/>
                <a:ea typeface="+mn-ea"/>
                <a:cs typeface="+mn-cs"/>
              </a:rPr>
              <a:t> et. al. suggests that setting a clear goal to quit at the start of treatment may improve the efficacy of interventions such as MET (2008). More research is needed to examine how different approaches to drug treatment might affect the motivation among different groups of drug-using pregnant women.</a:t>
            </a:r>
            <a:r>
              <a:rPr lang="en-US" sz="1000" i="1" dirty="0" smtClean="0">
                <a:latin typeface="+mj-lt"/>
                <a:ea typeface="Calibri" panose="020F0502020204030204" pitchFamily="34" charset="0"/>
                <a:cs typeface="Times New Roman" panose="02020603050405020304" pitchFamily="18" charset="0"/>
              </a:rPr>
              <a:t> </a:t>
            </a:r>
            <a:endParaRPr lang="en-US" sz="1000" dirty="0" smtClean="0">
              <a:latin typeface="+mj-lt"/>
              <a:ea typeface="Calibri" panose="020F0502020204030204" pitchFamily="34" charset="0"/>
              <a:cs typeface="Times New Roman" panose="02020603050405020304" pitchFamily="18" charset="0"/>
            </a:endParaRPr>
          </a:p>
          <a:p>
            <a:endParaRPr lang="en-US" sz="1000" dirty="0">
              <a:latin typeface="+mj-lt"/>
            </a:endParaRPr>
          </a:p>
          <a:p>
            <a:pPr marL="0" indent="0">
              <a:buNone/>
            </a:pPr>
            <a:r>
              <a:rPr lang="en-US" sz="1000" b="1" dirty="0" smtClean="0">
                <a:latin typeface="+mj-lt"/>
              </a:rPr>
              <a:t>REFERENCES</a:t>
            </a:r>
            <a:endParaRPr lang="en-US" sz="1000" b="1" dirty="0">
              <a:latin typeface="+mj-lt"/>
            </a:endParaRPr>
          </a:p>
          <a:p>
            <a:pPr marL="0" indent="0">
              <a:buNone/>
            </a:pPr>
            <a:r>
              <a:rPr lang="en-US" sz="1000" i="1" dirty="0" smtClean="0">
                <a:latin typeface="+mj-lt"/>
              </a:rPr>
              <a:t>TIP 51</a:t>
            </a:r>
            <a:r>
              <a:rPr lang="en-US" sz="1000" dirty="0" smtClean="0">
                <a:latin typeface="+mj-lt"/>
              </a:rPr>
              <a:t> </a:t>
            </a:r>
            <a:r>
              <a:rPr lang="en-US" sz="1000" dirty="0">
                <a:latin typeface="+mj-lt"/>
              </a:rPr>
              <a:t>(p. 10</a:t>
            </a:r>
            <a:r>
              <a:rPr lang="en-US" sz="1000" dirty="0" smtClean="0">
                <a:latin typeface="+mj-lt"/>
              </a:rPr>
              <a:t>).</a:t>
            </a:r>
          </a:p>
          <a:p>
            <a:pPr marL="0" indent="0">
              <a:buNone/>
            </a:pPr>
            <a:endParaRPr lang="en-US" sz="1000" dirty="0">
              <a:latin typeface="+mj-lt"/>
            </a:endParaRPr>
          </a:p>
          <a:p>
            <a:r>
              <a:rPr lang="en-US" sz="1000" b="0" i="0" kern="1200" dirty="0" smtClean="0">
                <a:solidFill>
                  <a:schemeClr val="tx1"/>
                </a:solidFill>
                <a:effectLst/>
                <a:latin typeface="+mj-lt"/>
                <a:ea typeface="+mn-ea"/>
                <a:cs typeface="+mn-cs"/>
              </a:rPr>
              <a:t>Mitchell, M.M., </a:t>
            </a:r>
            <a:r>
              <a:rPr lang="en-US" sz="1000" b="0" i="0" kern="1200" dirty="0" err="1" smtClean="0">
                <a:solidFill>
                  <a:schemeClr val="tx1"/>
                </a:solidFill>
                <a:effectLst/>
                <a:latin typeface="+mj-lt"/>
                <a:ea typeface="+mn-ea"/>
                <a:cs typeface="+mn-cs"/>
              </a:rPr>
              <a:t>Severtson</a:t>
            </a:r>
            <a:r>
              <a:rPr lang="en-US" sz="1000" b="0" i="0" kern="1200" dirty="0" smtClean="0">
                <a:solidFill>
                  <a:schemeClr val="tx1"/>
                </a:solidFill>
                <a:effectLst/>
                <a:latin typeface="+mj-lt"/>
                <a:ea typeface="+mn-ea"/>
                <a:cs typeface="+mn-cs"/>
              </a:rPr>
              <a:t>, S.G., &amp;</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Latimer, W.W. (2008). Pregnancy and race/ethnicity as predictors of motivation for drug treatment. </a:t>
            </a:r>
            <a:r>
              <a:rPr lang="en-US" sz="1000" b="0" i="1" kern="1200" dirty="0" smtClean="0">
                <a:solidFill>
                  <a:schemeClr val="tx1"/>
                </a:solidFill>
                <a:effectLst/>
                <a:latin typeface="+mj-lt"/>
                <a:ea typeface="+mn-ea"/>
                <a:cs typeface="+mn-cs"/>
              </a:rPr>
              <a:t>American Journal of Drug and Alcohol Abuse, 34</a:t>
            </a:r>
            <a:r>
              <a:rPr lang="en-US" sz="1000" b="0" i="0" kern="1200" dirty="0" smtClean="0">
                <a:solidFill>
                  <a:schemeClr val="tx1"/>
                </a:solidFill>
                <a:effectLst/>
                <a:latin typeface="+mj-lt"/>
                <a:ea typeface="+mn-ea"/>
                <a:cs typeface="+mn-cs"/>
              </a:rPr>
              <a:t>(4), 397-404.</a:t>
            </a:r>
            <a:r>
              <a:rPr lang="en-US" sz="1000" i="0" dirty="0" smtClean="0">
                <a:latin typeface="+mj-lt"/>
              </a:rPr>
              <a:t/>
            </a:r>
            <a:br>
              <a:rPr lang="en-US" sz="1000" i="0" dirty="0" smtClean="0">
                <a:latin typeface="+mj-lt"/>
              </a:rPr>
            </a:br>
            <a:r>
              <a:rPr lang="en-US" sz="1000" b="0" i="1" kern="1200" dirty="0" smtClean="0">
                <a:solidFill>
                  <a:schemeClr val="tx1"/>
                </a:solidFill>
                <a:effectLst/>
                <a:latin typeface="+mj-lt"/>
                <a:ea typeface="+mn-ea"/>
                <a:cs typeface="+mn-cs"/>
              </a:rPr>
              <a:t> </a:t>
            </a:r>
            <a:r>
              <a:rPr lang="en-US" sz="1000" dirty="0" smtClean="0">
                <a:latin typeface="+mj-lt"/>
              </a:rPr>
              <a:t/>
            </a:r>
            <a:br>
              <a:rPr lang="en-US" sz="1000" dirty="0" smtClean="0">
                <a:latin typeface="+mj-lt"/>
              </a:rPr>
            </a:br>
            <a:r>
              <a:rPr lang="en-US" sz="1000" b="0" i="0" kern="1200" dirty="0" err="1" smtClean="0">
                <a:solidFill>
                  <a:schemeClr val="tx1"/>
                </a:solidFill>
                <a:effectLst/>
                <a:latin typeface="+mj-lt"/>
                <a:ea typeface="+mn-ea"/>
                <a:cs typeface="+mn-cs"/>
              </a:rPr>
              <a:t>Ondersma</a:t>
            </a:r>
            <a:r>
              <a:rPr lang="en-US" sz="1000" b="0" i="0" kern="1200" dirty="0" smtClean="0">
                <a:solidFill>
                  <a:schemeClr val="tx1"/>
                </a:solidFill>
                <a:effectLst/>
                <a:latin typeface="+mj-lt"/>
                <a:ea typeface="+mn-ea"/>
                <a:cs typeface="+mn-cs"/>
              </a:rPr>
              <a:t>, S.J., </a:t>
            </a:r>
            <a:r>
              <a:rPr lang="en-US" sz="1000" b="0" i="0" kern="1200" dirty="0" err="1" smtClean="0">
                <a:solidFill>
                  <a:schemeClr val="tx1"/>
                </a:solidFill>
                <a:effectLst/>
                <a:latin typeface="+mj-lt"/>
                <a:ea typeface="+mn-ea"/>
                <a:cs typeface="+mn-cs"/>
              </a:rPr>
              <a:t>Winhusen</a:t>
            </a:r>
            <a:r>
              <a:rPr lang="en-US" sz="1000" b="0" i="0" kern="1200" dirty="0" smtClean="0">
                <a:solidFill>
                  <a:schemeClr val="tx1"/>
                </a:solidFill>
                <a:effectLst/>
                <a:latin typeface="+mj-lt"/>
                <a:ea typeface="+mn-ea"/>
                <a:cs typeface="+mn-cs"/>
              </a:rPr>
              <a:t>, T., Erickson, S.J., Stine, S.M., &amp; Wang, Y. (2008).</a:t>
            </a:r>
            <a:r>
              <a:rPr lang="en-US" sz="1000" b="0" i="0" kern="1200" baseline="0" dirty="0" smtClean="0">
                <a:solidFill>
                  <a:schemeClr val="tx1"/>
                </a:solidFill>
                <a:effectLst/>
                <a:latin typeface="+mj-lt"/>
                <a:ea typeface="+mn-ea"/>
                <a:cs typeface="+mn-cs"/>
              </a:rPr>
              <a:t> </a:t>
            </a:r>
            <a:r>
              <a:rPr lang="en-US" sz="1000" b="0" i="0" kern="1200" dirty="0" smtClean="0">
                <a:solidFill>
                  <a:schemeClr val="tx1"/>
                </a:solidFill>
                <a:effectLst/>
                <a:latin typeface="+mj-lt"/>
                <a:ea typeface="+mn-ea"/>
                <a:cs typeface="+mn-cs"/>
              </a:rPr>
              <a:t>Motivation enhancement therapy with pregnant substance-abusing women: Does baseline motivation moderate efficacy? </a:t>
            </a:r>
            <a:r>
              <a:rPr lang="en-US" sz="1000" b="0" i="1" kern="1200" dirty="0" smtClean="0">
                <a:solidFill>
                  <a:schemeClr val="tx1"/>
                </a:solidFill>
                <a:effectLst/>
                <a:latin typeface="+mj-lt"/>
                <a:ea typeface="+mn-ea"/>
                <a:cs typeface="+mn-cs"/>
              </a:rPr>
              <a:t>Drug and Alcohol Dependence, 101</a:t>
            </a:r>
            <a:r>
              <a:rPr lang="en-US" sz="1000" b="0" i="0" kern="1200" dirty="0" smtClean="0">
                <a:solidFill>
                  <a:schemeClr val="tx1"/>
                </a:solidFill>
                <a:effectLst/>
                <a:latin typeface="+mj-lt"/>
                <a:ea typeface="+mn-ea"/>
                <a:cs typeface="+mn-cs"/>
              </a:rPr>
              <a:t>(1-2): 74-79.</a:t>
            </a:r>
          </a:p>
          <a:p>
            <a:endParaRPr lang="en-US" sz="1000" b="0" i="1" kern="1200" dirty="0" smtClean="0">
              <a:solidFill>
                <a:schemeClr val="tx1"/>
              </a:solidFill>
              <a:effectLst/>
              <a:latin typeface="+mj-lt"/>
              <a:ea typeface="+mn-ea"/>
              <a:cs typeface="+mn-cs"/>
            </a:endParaRPr>
          </a:p>
          <a:p>
            <a:pPr marL="0" indent="0">
              <a:spcAft>
                <a:spcPts val="103"/>
              </a:spcAft>
              <a:buFont typeface="Arial" panose="020B0604020202020204" pitchFamily="34" charset="0"/>
              <a:buNone/>
            </a:pPr>
            <a:r>
              <a:rPr lang="en-US" sz="1000" i="0" dirty="0" smtClean="0">
                <a:latin typeface="+mj-lt"/>
                <a:ea typeface="Calibri" panose="020F0502020204030204" pitchFamily="34" charset="0"/>
                <a:cs typeface="Times New Roman" panose="02020603050405020304" pitchFamily="18" charset="0"/>
              </a:rPr>
              <a:t>SAMHSA.</a:t>
            </a:r>
            <a:r>
              <a:rPr lang="en-US" sz="1000" i="0" baseline="0" dirty="0" smtClean="0">
                <a:latin typeface="+mj-lt"/>
                <a:ea typeface="Calibri" panose="020F0502020204030204" pitchFamily="34" charset="0"/>
                <a:cs typeface="Times New Roman" panose="02020603050405020304" pitchFamily="18" charset="0"/>
              </a:rPr>
              <a:t> (</a:t>
            </a:r>
            <a:r>
              <a:rPr lang="en-US" sz="1000" i="0" baseline="0" dirty="0" err="1" smtClean="0">
                <a:latin typeface="+mj-lt"/>
                <a:ea typeface="Calibri" panose="020F0502020204030204" pitchFamily="34" charset="0"/>
                <a:cs typeface="Times New Roman" panose="02020603050405020304" pitchFamily="18" charset="0"/>
              </a:rPr>
              <a:t>n.d.</a:t>
            </a:r>
            <a:r>
              <a:rPr lang="en-US" sz="1000" i="0" baseline="0" dirty="0" smtClean="0">
                <a:latin typeface="+mj-lt"/>
                <a:ea typeface="Calibri" panose="020F0502020204030204" pitchFamily="34" charset="0"/>
                <a:cs typeface="Times New Roman" panose="02020603050405020304" pitchFamily="18" charset="0"/>
              </a:rPr>
              <a:t>).</a:t>
            </a:r>
            <a:r>
              <a:rPr lang="en-US" sz="1000" i="1" dirty="0" smtClean="0">
                <a:latin typeface="+mj-lt"/>
                <a:ea typeface="Calibri" panose="020F0502020204030204" pitchFamily="34" charset="0"/>
                <a:cs typeface="Times New Roman" panose="02020603050405020304" pitchFamily="18" charset="0"/>
              </a:rPr>
              <a:t> Addressing the Needs of Girls and Women,</a:t>
            </a:r>
            <a:r>
              <a:rPr lang="en-US" sz="1000" dirty="0" smtClean="0">
                <a:latin typeface="+mj-lt"/>
                <a:ea typeface="Calibri" panose="020F0502020204030204" pitchFamily="34" charset="0"/>
                <a:cs typeface="Times New Roman" panose="02020603050405020304" pitchFamily="18" charset="0"/>
              </a:rPr>
              <a:t> pp. 20-21. RWC/PPW Program and Cross-Site Fact Sheets. Retrieved from </a:t>
            </a:r>
            <a:r>
              <a:rPr lang="en-US" sz="1000" i="0" dirty="0" smtClean="0">
                <a:latin typeface="+mj-lt"/>
                <a:ea typeface="Calibri" panose="020F0502020204030204" pitchFamily="34" charset="0"/>
                <a:cs typeface="Times New Roman" panose="02020603050405020304" pitchFamily="18" charset="0"/>
              </a:rPr>
              <a:t>http://www.samhsa.gov/sites/default/files/women-children-families-rwc-ppw-cross-site-fact-sheets.pdf.</a:t>
            </a:r>
            <a:endParaRPr lang="en-US" sz="1000" b="0" i="0" kern="1200" dirty="0" smtClean="0">
              <a:solidFill>
                <a:schemeClr val="tx1"/>
              </a:solidFill>
              <a:effectLst/>
              <a:latin typeface="+mj-lt"/>
              <a:ea typeface="+mn-ea"/>
              <a:cs typeface="+mn-cs"/>
            </a:endParaRPr>
          </a:p>
        </p:txBody>
      </p:sp>
      <p:sp>
        <p:nvSpPr>
          <p:cNvPr id="4" name="Slide Number Placeholder 3"/>
          <p:cNvSpPr>
            <a:spLocks noGrp="1"/>
          </p:cNvSpPr>
          <p:nvPr>
            <p:ph type="sldNum" sz="quarter" idx="10"/>
          </p:nvPr>
        </p:nvSpPr>
        <p:spPr/>
        <p:txBody>
          <a:bodyPr/>
          <a:lstStyle/>
          <a:p>
            <a:fld id="{434321B8-287B-471D-B429-24243CF6B4E5}" type="slidenum">
              <a:rPr lang="en-US" smtClean="0"/>
              <a:t>38</a:t>
            </a:fld>
            <a:endParaRPr lang="en-US" dirty="0"/>
          </a:p>
        </p:txBody>
      </p:sp>
      <p:sp>
        <p:nvSpPr>
          <p:cNvPr id="5" name="Footer Placeholder 4"/>
          <p:cNvSpPr>
            <a:spLocks noGrp="1"/>
          </p:cNvSpPr>
          <p:nvPr>
            <p:ph type="ftr" sz="quarter" idx="11"/>
          </p:nvPr>
        </p:nvSpPr>
        <p:spPr/>
        <p:txBody>
          <a:bodyPr/>
          <a:lstStyle/>
          <a:p>
            <a:r>
              <a:rPr lang="en-US"/>
              <a:t>DRAFT – FOR PILOT TESTING ONLY</a:t>
            </a:r>
            <a:endParaRPr lang="en-US" dirty="0"/>
          </a:p>
        </p:txBody>
      </p:sp>
    </p:spTree>
    <p:extLst>
      <p:ext uri="{BB962C8B-B14F-4D97-AF65-F5344CB8AC3E}">
        <p14:creationId xmlns:p14="http://schemas.microsoft.com/office/powerpoint/2010/main" val="822411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Among pregnant women aged 15 to 44, 5.3 percent were current illicit drug users based on data averaged across 2013 and 2014. This was lower than the rate among women in this age group who were not pregnant (11.4 percent). An annual average of 9.3 percent reported current alcohol use. The average rate of current illicit drug use in 2012</a:t>
            </a:r>
            <a:r>
              <a:rPr lang="en-US" sz="1000" baseline="0" dirty="0" smtClean="0"/>
              <a:t> to </a:t>
            </a:r>
            <a:r>
              <a:rPr lang="en-US" sz="1000" dirty="0" smtClean="0"/>
              <a:t>2013 (5.4 percent) was not significantly different from the rate averaged across 2010</a:t>
            </a:r>
            <a:r>
              <a:rPr lang="en-US" sz="1000" baseline="0" dirty="0" smtClean="0"/>
              <a:t> to </a:t>
            </a:r>
            <a:r>
              <a:rPr lang="en-US" sz="1000" dirty="0" smtClean="0"/>
              <a:t>2011 (5.0 percent). Current illicit drug use in 2012</a:t>
            </a:r>
            <a:r>
              <a:rPr lang="en-US" sz="1000" baseline="0" dirty="0" smtClean="0"/>
              <a:t> to </a:t>
            </a:r>
            <a:r>
              <a:rPr lang="en-US" sz="1000" dirty="0" smtClean="0"/>
              <a:t>2013 was lower among pregnant women aged 15 to 44 during the third trimester than during the first and second trimesters (2.4 percent vs. 9.0 and 4.8 percent). (SAMHSA, p. 26).</a:t>
            </a:r>
          </a:p>
          <a:p>
            <a:pPr marL="0" indent="0">
              <a:buNone/>
            </a:pPr>
            <a:r>
              <a:rPr lang="en-US" sz="1000" dirty="0" smtClean="0"/>
              <a:t> </a:t>
            </a:r>
          </a:p>
          <a:p>
            <a:r>
              <a:rPr lang="en-US" sz="1000" dirty="0" smtClean="0"/>
              <a:t>The rate of current illicit drug use in the combined 2012</a:t>
            </a:r>
            <a:r>
              <a:rPr lang="en-US" sz="1000" baseline="0" dirty="0" smtClean="0"/>
              <a:t> to </a:t>
            </a:r>
            <a:r>
              <a:rPr lang="en-US" sz="1000" dirty="0" smtClean="0"/>
              <a:t>2013 data was 14.6 percent among pregnant women aged 15 to 17, 8.6 percent among women aged 18 to 25, and 3.2 percent among women aged 26 to 44. These rates were not significantly different from those in the combined 2010</a:t>
            </a:r>
            <a:r>
              <a:rPr lang="en-US" sz="1000" baseline="0" dirty="0" smtClean="0"/>
              <a:t> to </a:t>
            </a:r>
            <a:r>
              <a:rPr lang="en-US" sz="1000" dirty="0" smtClean="0"/>
              <a:t>2011 data (20.9 percent among pregnant women aged 15 to 17, 8.2 percent among pregnant women aged 18 to 25, and 2.2 percent among pregnant women aged 26 to 44). (SAMHSA, p. 26).</a:t>
            </a:r>
          </a:p>
          <a:p>
            <a:endParaRPr lang="en-US" sz="1000" dirty="0" smtClean="0"/>
          </a:p>
          <a:p>
            <a:pPr marL="0" indent="0">
              <a:buNone/>
            </a:pPr>
            <a:r>
              <a:rPr lang="en-US" sz="1000" b="1" u="sng"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Center for Behavioral Health Statistics and Quality. (2015). </a:t>
            </a:r>
            <a:r>
              <a:rPr lang="en-US" sz="1000" i="1" kern="1200" dirty="0" smtClean="0">
                <a:solidFill>
                  <a:schemeClr val="tx1"/>
                </a:solidFill>
                <a:effectLst/>
                <a:latin typeface="+mn-lt"/>
                <a:ea typeface="+mn-ea"/>
                <a:cs typeface="+mn-cs"/>
              </a:rPr>
              <a:t>2014 National Survey on Drug Use and Health: Detailed Tables</a:t>
            </a:r>
            <a:r>
              <a:rPr lang="en-US" sz="1000" kern="1200" dirty="0" smtClean="0">
                <a:solidFill>
                  <a:schemeClr val="tx1"/>
                </a:solidFill>
                <a:effectLst/>
                <a:latin typeface="+mn-lt"/>
                <a:ea typeface="+mn-ea"/>
                <a:cs typeface="+mn-cs"/>
              </a:rPr>
              <a:t>.</a:t>
            </a:r>
            <a:r>
              <a:rPr lang="en-US" sz="1000" kern="1200" baseline="0" dirty="0" smtClean="0">
                <a:solidFill>
                  <a:schemeClr val="tx1"/>
                </a:solidFill>
                <a:effectLst/>
                <a:latin typeface="+mn-lt"/>
                <a:ea typeface="+mn-ea"/>
                <a:cs typeface="+mn-cs"/>
              </a:rPr>
              <a:t> Rockville, MD: </a:t>
            </a:r>
            <a:r>
              <a:rPr lang="en-US" sz="1000" kern="1200" dirty="0" smtClean="0">
                <a:solidFill>
                  <a:schemeClr val="tx1"/>
                </a:solidFill>
                <a:effectLst/>
                <a:latin typeface="+mn-lt"/>
                <a:ea typeface="+mn-ea"/>
                <a:cs typeface="+mn-cs"/>
              </a:rPr>
              <a:t>Substance Abuse and Mental Health Services Administration.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r>
              <a:rPr lang="en-US" sz="1000" dirty="0" smtClean="0"/>
              <a:t>Substance Abuse and Mental Health Services Administration. (2014). </a:t>
            </a:r>
            <a:r>
              <a:rPr lang="en-US" sz="1000" i="1" dirty="0" smtClean="0"/>
              <a:t>Results from the 2013 National</a:t>
            </a:r>
            <a:r>
              <a:rPr lang="en-US" sz="1000" dirty="0" smtClean="0"/>
              <a:t> </a:t>
            </a:r>
            <a:r>
              <a:rPr lang="en-US" sz="1000" i="1" dirty="0" smtClean="0"/>
              <a:t>Survey on Drug Use and Health: Summary of National Findings</a:t>
            </a:r>
            <a:r>
              <a:rPr lang="en-US" sz="1000" dirty="0" smtClean="0"/>
              <a:t>, NSDUH Series H-48, HHS Publication No. (SMA) 14-4863. Rockville, MD: U.S.</a:t>
            </a:r>
            <a:r>
              <a:rPr lang="en-US" sz="1000" baseline="0" dirty="0" smtClean="0"/>
              <a:t> Department of Health and Human Services.</a:t>
            </a:r>
            <a:endParaRPr lang="en-US" sz="1000" dirty="0" smtClean="0"/>
          </a:p>
        </p:txBody>
      </p:sp>
      <p:sp>
        <p:nvSpPr>
          <p:cNvPr id="4" name="Slide Number Placeholder 3"/>
          <p:cNvSpPr>
            <a:spLocks noGrp="1"/>
          </p:cNvSpPr>
          <p:nvPr>
            <p:ph type="sldNum" sz="quarter" idx="10"/>
          </p:nvPr>
        </p:nvSpPr>
        <p:spPr/>
        <p:txBody>
          <a:bodyPr/>
          <a:lstStyle/>
          <a:p>
            <a:fld id="{8369E10F-6121-43B2-BA19-0EDC1E97F6E2}" type="slidenum">
              <a:rPr lang="en-US" smtClean="0"/>
              <a:pPr/>
              <a:t>39</a:t>
            </a:fld>
            <a:endParaRPr lang="en-US"/>
          </a:p>
        </p:txBody>
      </p:sp>
    </p:spTree>
    <p:extLst>
      <p:ext uri="{BB962C8B-B14F-4D97-AF65-F5344CB8AC3E}">
        <p14:creationId xmlns:p14="http://schemas.microsoft.com/office/powerpoint/2010/main" val="4006967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xfrm>
            <a:off x="1497013" y="714375"/>
            <a:ext cx="4321175" cy="3241675"/>
          </a:xfrm>
          <a:noFill/>
          <a:ln>
            <a:solidFill>
              <a:srgbClr val="000000"/>
            </a:solidFill>
            <a:miter lim="800000"/>
            <a:headEnd/>
            <a:tailEnd/>
          </a:ln>
        </p:spPr>
      </p:sp>
      <p:sp>
        <p:nvSpPr>
          <p:cNvPr id="150531" name="Rectangle 3"/>
          <p:cNvSpPr>
            <a:spLocks noGrp="1"/>
          </p:cNvSpPr>
          <p:nvPr>
            <p:ph type="body" idx="1"/>
          </p:nvPr>
        </p:nvSpPr>
        <p:spPr>
          <a:noFill/>
          <a:ln/>
        </p:spPr>
        <p:txBody>
          <a:bodyPr/>
          <a:lstStyle/>
          <a:p>
            <a:r>
              <a:rPr lang="en-US" sz="1000" b="1" dirty="0">
                <a:latin typeface="+mj-lt"/>
              </a:rPr>
              <a:t>INSTRUCTIONS</a:t>
            </a:r>
          </a:p>
          <a:p>
            <a:r>
              <a:rPr lang="en-US" sz="1000" b="1" i="1" dirty="0">
                <a:latin typeface="+mj-lt"/>
              </a:rPr>
              <a:t>Briefly review each of the educational objectives with the audience.</a:t>
            </a:r>
          </a:p>
        </p:txBody>
      </p:sp>
    </p:spTree>
    <p:extLst>
      <p:ext uri="{BB962C8B-B14F-4D97-AF65-F5344CB8AC3E}">
        <p14:creationId xmlns:p14="http://schemas.microsoft.com/office/powerpoint/2010/main" val="34772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14375"/>
            <a:ext cx="4321175" cy="3241675"/>
          </a:xfrm>
        </p:spPr>
      </p:sp>
      <p:sp>
        <p:nvSpPr>
          <p:cNvPr id="3" name="Notes Placeholder 2"/>
          <p:cNvSpPr>
            <a:spLocks noGrp="1"/>
          </p:cNvSpPr>
          <p:nvPr>
            <p:ph type="body" idx="1"/>
          </p:nvPr>
        </p:nvSpPr>
        <p:spPr/>
        <p:txBody>
          <a:bodyPr>
            <a:normAutofit fontScale="47500" lnSpcReduction="20000"/>
          </a:bodyPr>
          <a:lstStyle/>
          <a:p>
            <a:pPr marL="0" indent="0">
              <a:lnSpc>
                <a:spcPct val="107000"/>
              </a:lnSpc>
              <a:buFont typeface="Symbol" panose="05050102010706020507" pitchFamily="18" charset="2"/>
              <a:buNone/>
            </a:pPr>
            <a:r>
              <a:rPr lang="en-US" sz="1000" b="0" dirty="0" smtClean="0">
                <a:latin typeface="+mn-lt"/>
                <a:ea typeface="Calibri" panose="020F0502020204030204" pitchFamily="34" charset="0"/>
                <a:cs typeface="Times New Roman" panose="02020603050405020304" pitchFamily="18" charset="0"/>
              </a:rPr>
              <a:t>A number of </a:t>
            </a:r>
            <a:r>
              <a:rPr lang="en-US" sz="1000" b="0" baseline="0" dirty="0" smtClean="0">
                <a:latin typeface="+mn-lt"/>
                <a:ea typeface="Calibri" panose="020F0502020204030204" pitchFamily="34" charset="0"/>
                <a:cs typeface="Times New Roman" panose="02020603050405020304" pitchFamily="18" charset="0"/>
              </a:rPr>
              <a:t>health concerns are related to substance use during pregnancy, including</a:t>
            </a:r>
            <a:r>
              <a:rPr lang="en-US" sz="1000" b="0" dirty="0" smtClean="0">
                <a:latin typeface="+mn-lt"/>
                <a:ea typeface="Calibri" panose="020F0502020204030204" pitchFamily="34" charset="0"/>
                <a:cs typeface="Times New Roman" panose="02020603050405020304" pitchFamily="18" charset="0"/>
              </a:rPr>
              <a:t>:</a:t>
            </a:r>
            <a:endParaRPr lang="en-US" sz="1000" b="0" dirty="0">
              <a:latin typeface="+mn-lt"/>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en-US" sz="1000" dirty="0" smtClean="0">
                <a:latin typeface="+mn-lt"/>
                <a:ea typeface="Calibri" panose="020F0502020204030204" pitchFamily="34" charset="0"/>
                <a:cs typeface="Calibri" panose="020F0502020204030204" pitchFamily="34" charset="0"/>
              </a:rPr>
              <a:t>Miscarriage</a:t>
            </a:r>
            <a:endParaRPr lang="en-US" sz="1000" dirty="0">
              <a:latin typeface="+mn-lt"/>
              <a:ea typeface="Calibri" panose="020F0502020204030204" pitchFamily="34" charset="0"/>
              <a:cs typeface="Calibri" panose="020F0502020204030204" pitchFamily="34" charset="0"/>
            </a:endParaRPr>
          </a:p>
          <a:p>
            <a:pPr marL="171450" indent="-171450">
              <a:lnSpc>
                <a:spcPct val="107000"/>
              </a:lnSpc>
              <a:buFont typeface="Arial" panose="020B0604020202020204" pitchFamily="34" charset="0"/>
              <a:buChar char="•"/>
            </a:pPr>
            <a:r>
              <a:rPr lang="en-US" sz="1000" dirty="0" smtClean="0">
                <a:latin typeface="+mn-lt"/>
                <a:ea typeface="Calibri" panose="020F0502020204030204" pitchFamily="34" charset="0"/>
                <a:cs typeface="Calibri" panose="020F0502020204030204" pitchFamily="34" charset="0"/>
              </a:rPr>
              <a:t>Premature delivery</a:t>
            </a:r>
          </a:p>
          <a:p>
            <a:pPr marL="171450" indent="-171450">
              <a:lnSpc>
                <a:spcPct val="107000"/>
              </a:lnSpc>
              <a:buFont typeface="Arial" panose="020B0604020202020204" pitchFamily="34" charset="0"/>
              <a:buChar char="•"/>
            </a:pPr>
            <a:r>
              <a:rPr lang="en-US" sz="1000" dirty="0" smtClean="0">
                <a:latin typeface="+mn-lt"/>
                <a:ea typeface="Calibri" panose="020F0502020204030204" pitchFamily="34" charset="0"/>
                <a:cs typeface="Calibri" panose="020F0502020204030204" pitchFamily="34" charset="0"/>
              </a:rPr>
              <a:t>Low </a:t>
            </a:r>
            <a:r>
              <a:rPr lang="en-US" sz="1000" dirty="0">
                <a:latin typeface="+mn-lt"/>
                <a:ea typeface="Calibri" panose="020F0502020204030204" pitchFamily="34" charset="0"/>
                <a:cs typeface="Calibri" panose="020F0502020204030204" pitchFamily="34" charset="0"/>
              </a:rPr>
              <a:t>birth </a:t>
            </a:r>
            <a:r>
              <a:rPr lang="en-US" sz="1000" dirty="0" smtClean="0">
                <a:latin typeface="+mn-lt"/>
                <a:ea typeface="Calibri" panose="020F0502020204030204" pitchFamily="34" charset="0"/>
                <a:cs typeface="Calibri" panose="020F0502020204030204" pitchFamily="34" charset="0"/>
              </a:rPr>
              <a:t>weight</a:t>
            </a:r>
          </a:p>
          <a:p>
            <a:pPr marL="171450" indent="-171450">
              <a:lnSpc>
                <a:spcPct val="107000"/>
              </a:lnSpc>
              <a:buFont typeface="Arial" panose="020B0604020202020204" pitchFamily="34" charset="0"/>
              <a:buChar char="•"/>
            </a:pPr>
            <a:r>
              <a:rPr lang="en-US" sz="1000" dirty="0" smtClean="0">
                <a:latin typeface="+mn-lt"/>
                <a:ea typeface="Calibri" panose="020F0502020204030204" pitchFamily="34" charset="0"/>
                <a:cs typeface="Calibri" panose="020F0502020204030204" pitchFamily="34" charset="0"/>
              </a:rPr>
              <a:t>Infant mortality</a:t>
            </a: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Spontaneous </a:t>
            </a:r>
            <a:r>
              <a:rPr lang="en-US" sz="1000" dirty="0">
                <a:solidFill>
                  <a:srgbClr val="000000"/>
                </a:solidFill>
                <a:latin typeface="+mn-lt"/>
                <a:ea typeface="Calibri" panose="020F0502020204030204" pitchFamily="34" charset="0"/>
                <a:cs typeface="NACKB H+ Bodoni LT"/>
              </a:rPr>
              <a:t>abortion </a:t>
            </a:r>
            <a:endParaRPr lang="en-US" sz="1000" dirty="0">
              <a:solidFill>
                <a:schemeClr val="tx1"/>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smtClean="0">
                <a:latin typeface="+mn-lt"/>
                <a:ea typeface="Calibri" panose="020F0502020204030204" pitchFamily="34" charset="0"/>
                <a:cs typeface="NACKB H+ Bodoni LT"/>
              </a:rPr>
              <a:t>Stillbirth</a:t>
            </a:r>
            <a:endParaRPr lang="en-US" sz="1000" dirty="0">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Smaller </a:t>
            </a:r>
            <a:r>
              <a:rPr lang="en-US" sz="1000" dirty="0">
                <a:solidFill>
                  <a:srgbClr val="000000"/>
                </a:solidFill>
                <a:latin typeface="+mn-lt"/>
                <a:ea typeface="Calibri" panose="020F0502020204030204" pitchFamily="34" charset="0"/>
                <a:cs typeface="NACKB H+ Bodoni LT"/>
              </a:rPr>
              <a:t>head </a:t>
            </a:r>
            <a:r>
              <a:rPr lang="en-US" sz="1000" dirty="0" smtClean="0">
                <a:solidFill>
                  <a:srgbClr val="000000"/>
                </a:solidFill>
                <a:latin typeface="+mn-lt"/>
                <a:ea typeface="Calibri" panose="020F0502020204030204" pitchFamily="34" charset="0"/>
                <a:cs typeface="NACKB H+ Bodoni LT"/>
              </a:rPr>
              <a:t>circumference</a:t>
            </a: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Calibri" panose="020F0502020204030204" pitchFamily="34" charset="0"/>
              </a:rPr>
              <a:t>Fetal </a:t>
            </a:r>
            <a:r>
              <a:rPr lang="en-US" sz="1000" dirty="0">
                <a:solidFill>
                  <a:srgbClr val="000000"/>
                </a:solidFill>
                <a:latin typeface="+mn-lt"/>
                <a:ea typeface="Calibri" panose="020F0502020204030204" pitchFamily="34" charset="0"/>
                <a:cs typeface="Calibri" panose="020F0502020204030204" pitchFamily="34" charset="0"/>
              </a:rPr>
              <a:t>alcohol spectrum disorder (</a:t>
            </a:r>
            <a:r>
              <a:rPr lang="en-US" sz="1000" dirty="0" smtClean="0">
                <a:solidFill>
                  <a:srgbClr val="000000"/>
                </a:solidFill>
                <a:latin typeface="+mn-lt"/>
                <a:ea typeface="Calibri" panose="020F0502020204030204" pitchFamily="34" charset="0"/>
                <a:cs typeface="Calibri" panose="020F0502020204030204" pitchFamily="34" charset="0"/>
              </a:rPr>
              <a:t>FASD)</a:t>
            </a: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Calibri" panose="020F0502020204030204" pitchFamily="34" charset="0"/>
              </a:rPr>
              <a:t>Neonatal </a:t>
            </a:r>
            <a:r>
              <a:rPr lang="en-US" sz="1000" dirty="0">
                <a:solidFill>
                  <a:srgbClr val="000000"/>
                </a:solidFill>
                <a:latin typeface="+mn-lt"/>
                <a:ea typeface="Calibri" panose="020F0502020204030204" pitchFamily="34" charset="0"/>
                <a:cs typeface="Calibri" panose="020F0502020204030204" pitchFamily="34" charset="0"/>
              </a:rPr>
              <a:t>abstinence syndrome (NAS) or Neonatal Opioid Withdrawal</a:t>
            </a:r>
          </a:p>
          <a:p>
            <a:pPr marL="0" indent="0">
              <a:lnSpc>
                <a:spcPct val="107000"/>
              </a:lnSpc>
              <a:buFont typeface="Symbol" panose="05050102010706020507" pitchFamily="18" charset="2"/>
              <a:buNone/>
            </a:pPr>
            <a:endParaRPr lang="en-US" sz="1000" dirty="0">
              <a:solidFill>
                <a:schemeClr val="tx1"/>
              </a:solidFill>
              <a:latin typeface="+mn-lt"/>
              <a:ea typeface="Calibri" panose="020F0502020204030204" pitchFamily="34" charset="0"/>
              <a:cs typeface="NACKB H+ Bodoni LT"/>
            </a:endParaRPr>
          </a:p>
          <a:p>
            <a:pPr marL="0" indent="0">
              <a:lnSpc>
                <a:spcPct val="107000"/>
              </a:lnSpc>
              <a:buFont typeface="Symbol" panose="05050102010706020507" pitchFamily="18" charset="2"/>
              <a:buNone/>
            </a:pPr>
            <a:r>
              <a:rPr lang="en-US" sz="1000" dirty="0" smtClean="0">
                <a:solidFill>
                  <a:srgbClr val="000000"/>
                </a:solidFill>
                <a:latin typeface="+mn-lt"/>
                <a:ea typeface="Calibri" panose="020F0502020204030204" pitchFamily="34" charset="0"/>
                <a:cs typeface="NACKB H+ Bodoni LT"/>
              </a:rPr>
              <a:t>Examples </a:t>
            </a:r>
            <a:r>
              <a:rPr lang="en-US" sz="1000" dirty="0">
                <a:solidFill>
                  <a:srgbClr val="000000"/>
                </a:solidFill>
                <a:latin typeface="+mn-lt"/>
                <a:ea typeface="Calibri" panose="020F0502020204030204" pitchFamily="34" charset="0"/>
                <a:cs typeface="NACKB H+ Bodoni LT"/>
              </a:rPr>
              <a:t>of drug/alcohol specific complications </a:t>
            </a:r>
            <a:r>
              <a:rPr lang="en-US" sz="1000" dirty="0" smtClean="0">
                <a:solidFill>
                  <a:srgbClr val="000000"/>
                </a:solidFill>
                <a:latin typeface="+mn-lt"/>
                <a:ea typeface="Calibri" panose="020F0502020204030204" pitchFamily="34" charset="0"/>
                <a:cs typeface="NACKB H+ Bodoni LT"/>
              </a:rPr>
              <a:t>include:</a:t>
            </a: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Use </a:t>
            </a:r>
            <a:r>
              <a:rPr lang="en-US" sz="1000" dirty="0">
                <a:solidFill>
                  <a:srgbClr val="000000"/>
                </a:solidFill>
                <a:latin typeface="+mn-lt"/>
                <a:ea typeface="Calibri" panose="020F0502020204030204" pitchFamily="34" charset="0"/>
                <a:cs typeface="NACKB H+ Bodoni LT"/>
              </a:rPr>
              <a:t>and withdrawal from opiates causes significant stress to the developing fetus, which can lead to serious consequences such as stillbirth or loss of the </a:t>
            </a:r>
            <a:r>
              <a:rPr lang="en-US" sz="1000" dirty="0" smtClean="0">
                <a:solidFill>
                  <a:srgbClr val="000000"/>
                </a:solidFill>
                <a:latin typeface="+mn-lt"/>
                <a:ea typeface="Calibri" panose="020F0502020204030204" pitchFamily="34" charset="0"/>
                <a:cs typeface="NACKB H+ Bodoni LT"/>
              </a:rPr>
              <a:t>pregnancy.</a:t>
            </a:r>
            <a:endParaRPr lang="en-US" sz="1000" dirty="0">
              <a:solidFill>
                <a:schemeClr val="tx1"/>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Infants </a:t>
            </a:r>
            <a:r>
              <a:rPr lang="en-US" sz="1000" dirty="0">
                <a:solidFill>
                  <a:srgbClr val="000000"/>
                </a:solidFill>
                <a:latin typeface="+mn-lt"/>
                <a:ea typeface="Calibri" panose="020F0502020204030204" pitchFamily="34" charset="0"/>
                <a:cs typeface="NACKB H+ Bodoni LT"/>
              </a:rPr>
              <a:t>exposed to cocaine during pregnancy have more infections, including hepatitis and HIV/AIDS </a:t>
            </a:r>
            <a:r>
              <a:rPr lang="en-US" sz="1000" dirty="0" smtClean="0">
                <a:solidFill>
                  <a:srgbClr val="000000"/>
                </a:solidFill>
                <a:latin typeface="+mn-lt"/>
                <a:ea typeface="Calibri" panose="020F0502020204030204" pitchFamily="34" charset="0"/>
                <a:cs typeface="NACKB H+ Bodoni LT"/>
              </a:rPr>
              <a:t>exposure.</a:t>
            </a:r>
            <a:endParaRPr lang="en-US" sz="1000" dirty="0">
              <a:solidFill>
                <a:schemeClr val="tx1"/>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Arial" panose="020B0604020202020204" pitchFamily="34" charset="0"/>
              </a:rPr>
              <a:t>Amphetamine </a:t>
            </a:r>
            <a:r>
              <a:rPr lang="en-US" sz="1000" dirty="0">
                <a:solidFill>
                  <a:srgbClr val="000000"/>
                </a:solidFill>
                <a:latin typeface="+mn-lt"/>
                <a:ea typeface="Calibri" panose="020F0502020204030204" pitchFamily="34" charset="0"/>
                <a:cs typeface="Arial" panose="020B0604020202020204" pitchFamily="34" charset="0"/>
              </a:rPr>
              <a:t>use can cause withdrawal symptoms after birth, and impaired neurological development in infancy and </a:t>
            </a:r>
            <a:r>
              <a:rPr lang="en-US" sz="1000" dirty="0" smtClean="0">
                <a:solidFill>
                  <a:srgbClr val="000000"/>
                </a:solidFill>
                <a:latin typeface="+mn-lt"/>
                <a:ea typeface="Calibri" panose="020F0502020204030204" pitchFamily="34" charset="0"/>
                <a:cs typeface="Arial" panose="020B0604020202020204" pitchFamily="34" charset="0"/>
              </a:rPr>
              <a:t>childhood.</a:t>
            </a:r>
            <a:endParaRPr lang="en-US" sz="1000" dirty="0">
              <a:solidFill>
                <a:schemeClr val="tx1"/>
              </a:solidFill>
              <a:latin typeface="+mn-lt"/>
              <a:ea typeface="Calibri" panose="020F0502020204030204" pitchFamily="34" charset="0"/>
              <a:cs typeface="Arial" panose="020B0604020202020204" pitchFamily="34" charset="0"/>
            </a:endParaRP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Alcohol </a:t>
            </a:r>
            <a:r>
              <a:rPr lang="en-US" sz="1000" dirty="0">
                <a:solidFill>
                  <a:srgbClr val="000000"/>
                </a:solidFill>
                <a:latin typeface="+mn-lt"/>
                <a:ea typeface="Calibri" panose="020F0502020204030204" pitchFamily="34" charset="0"/>
                <a:cs typeface="NACKB H+ Bodoni LT"/>
              </a:rPr>
              <a:t>exposure can lead to early-onset of alcohol disorders among children and </a:t>
            </a:r>
            <a:r>
              <a:rPr lang="en-US" sz="1000" dirty="0" smtClean="0">
                <a:solidFill>
                  <a:srgbClr val="000000"/>
                </a:solidFill>
                <a:latin typeface="+mn-lt"/>
                <a:ea typeface="Calibri" panose="020F0502020204030204" pitchFamily="34" charset="0"/>
                <a:cs typeface="NACKB H+ Bodoni LT"/>
              </a:rPr>
              <a:t>adolescents.</a:t>
            </a:r>
            <a:endParaRPr lang="en-US" sz="1000" dirty="0">
              <a:solidFill>
                <a:schemeClr val="tx1"/>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Social </a:t>
            </a:r>
            <a:r>
              <a:rPr lang="en-US" sz="1000" dirty="0">
                <a:solidFill>
                  <a:srgbClr val="000000"/>
                </a:solidFill>
                <a:latin typeface="+mn-lt"/>
                <a:ea typeface="Calibri" panose="020F0502020204030204" pitchFamily="34" charset="0"/>
                <a:cs typeface="NACKB H+ Bodoni LT"/>
              </a:rPr>
              <a:t>environmental risk factors include higher levels of stress. Challenges to adequate </a:t>
            </a:r>
            <a:r>
              <a:rPr lang="en-US" sz="1000" dirty="0" smtClean="0">
                <a:solidFill>
                  <a:srgbClr val="000000"/>
                </a:solidFill>
                <a:latin typeface="+mn-lt"/>
                <a:ea typeface="Calibri" panose="020F0502020204030204" pitchFamily="34" charset="0"/>
                <a:cs typeface="NACKB H+ Bodoni LT"/>
              </a:rPr>
              <a:t>self-care </a:t>
            </a:r>
            <a:r>
              <a:rPr lang="en-US" sz="1000" dirty="0">
                <a:solidFill>
                  <a:srgbClr val="000000"/>
                </a:solidFill>
                <a:latin typeface="+mn-lt"/>
                <a:ea typeface="Calibri" panose="020F0502020204030204" pitchFamily="34" charset="0"/>
                <a:cs typeface="NACKB H+ Bodoni LT"/>
              </a:rPr>
              <a:t>such as rest and nutrition which can be result of poverty, social environment or lifestyle. </a:t>
            </a:r>
          </a:p>
          <a:p>
            <a:pPr marL="0" indent="0" defTabSz="944118">
              <a:lnSpc>
                <a:spcPct val="107000"/>
              </a:lnSpc>
              <a:buFont typeface="Symbol" panose="05050102010706020507" pitchFamily="18" charset="2"/>
              <a:buNone/>
              <a:defRPr/>
            </a:pPr>
            <a:endParaRPr lang="en-US" sz="1000" dirty="0">
              <a:solidFill>
                <a:srgbClr val="000000"/>
              </a:solidFill>
              <a:latin typeface="+mn-lt"/>
            </a:endParaRPr>
          </a:p>
          <a:p>
            <a:pPr marL="0" indent="0" defTabSz="944118">
              <a:lnSpc>
                <a:spcPct val="107000"/>
              </a:lnSpc>
              <a:buFont typeface="Symbol" panose="05050102010706020507" pitchFamily="18" charset="2"/>
              <a:buNone/>
              <a:defRPr/>
            </a:pPr>
            <a:r>
              <a:rPr lang="en-US" sz="1000" dirty="0" smtClean="0">
                <a:latin typeface="+mn-lt"/>
              </a:rPr>
              <a:t>Symptoms </a:t>
            </a:r>
            <a:r>
              <a:rPr lang="en-US" sz="1000" dirty="0">
                <a:latin typeface="+mn-lt"/>
              </a:rPr>
              <a:t>vary by the infant, but some of the following may result from fetal drug exposure (Medline Plus, 2015</a:t>
            </a:r>
            <a:r>
              <a:rPr lang="en-US" sz="1000" dirty="0" smtClean="0">
                <a:latin typeface="+mn-lt"/>
              </a:rPr>
              <a:t>):</a:t>
            </a:r>
          </a:p>
          <a:p>
            <a:pPr marL="171450" indent="-171450" defTabSz="944118">
              <a:lnSpc>
                <a:spcPct val="107000"/>
              </a:lnSpc>
              <a:buFont typeface="Arial" panose="020B0604020202020204" pitchFamily="34" charset="0"/>
              <a:buChar char="•"/>
              <a:defRPr/>
            </a:pPr>
            <a:r>
              <a:rPr lang="en-US" sz="1000" dirty="0" smtClean="0">
                <a:latin typeface="+mn-lt"/>
              </a:rPr>
              <a:t>Blotchy </a:t>
            </a:r>
            <a:r>
              <a:rPr lang="en-US" sz="1000" dirty="0">
                <a:latin typeface="+mn-lt"/>
              </a:rPr>
              <a:t>skin coloring (</a:t>
            </a:r>
            <a:r>
              <a:rPr lang="en-US" sz="1000" dirty="0" smtClean="0">
                <a:latin typeface="+mn-lt"/>
              </a:rPr>
              <a:t>mottling)</a:t>
            </a:r>
          </a:p>
          <a:p>
            <a:pPr marL="171450" indent="-171450" defTabSz="944118">
              <a:lnSpc>
                <a:spcPct val="107000"/>
              </a:lnSpc>
              <a:buFont typeface="Arial" panose="020B0604020202020204" pitchFamily="34" charset="0"/>
              <a:buChar char="•"/>
              <a:defRPr/>
            </a:pPr>
            <a:r>
              <a:rPr lang="en-US" sz="1000" dirty="0" smtClean="0">
                <a:latin typeface="+mn-lt"/>
              </a:rPr>
              <a:t>Diarrhea</a:t>
            </a:r>
            <a:endParaRPr lang="en-US" sz="1000" dirty="0">
              <a:latin typeface="+mn-lt"/>
            </a:endParaRPr>
          </a:p>
          <a:p>
            <a:pPr marL="171450" indent="-171450" defTabSz="944118">
              <a:lnSpc>
                <a:spcPct val="107000"/>
              </a:lnSpc>
              <a:buFont typeface="Arial" panose="020B0604020202020204" pitchFamily="34" charset="0"/>
              <a:buChar char="•"/>
              <a:defRPr/>
            </a:pPr>
            <a:r>
              <a:rPr lang="en-US" sz="1000" dirty="0" smtClean="0">
                <a:latin typeface="+mn-lt"/>
              </a:rPr>
              <a:t>Excessive </a:t>
            </a:r>
            <a:r>
              <a:rPr lang="en-US" sz="1000" dirty="0">
                <a:latin typeface="+mn-lt"/>
              </a:rPr>
              <a:t>crying or high-pitched </a:t>
            </a:r>
            <a:r>
              <a:rPr lang="en-US" sz="1000" dirty="0" smtClean="0">
                <a:latin typeface="+mn-lt"/>
              </a:rPr>
              <a:t>crying</a:t>
            </a:r>
          </a:p>
          <a:p>
            <a:pPr marL="171450" indent="-171450" defTabSz="944118">
              <a:lnSpc>
                <a:spcPct val="107000"/>
              </a:lnSpc>
              <a:buFont typeface="Arial" panose="020B0604020202020204" pitchFamily="34" charset="0"/>
              <a:buChar char="•"/>
              <a:defRPr/>
            </a:pPr>
            <a:r>
              <a:rPr lang="en-US" sz="1000" dirty="0" smtClean="0">
                <a:latin typeface="+mn-lt"/>
              </a:rPr>
              <a:t>Excessive sucking</a:t>
            </a:r>
          </a:p>
          <a:p>
            <a:pPr marL="171450" indent="-171450" defTabSz="944118">
              <a:lnSpc>
                <a:spcPct val="107000"/>
              </a:lnSpc>
              <a:buFont typeface="Arial" panose="020B0604020202020204" pitchFamily="34" charset="0"/>
              <a:buChar char="•"/>
              <a:defRPr/>
            </a:pPr>
            <a:r>
              <a:rPr lang="en-US" sz="1000" dirty="0" smtClean="0">
                <a:latin typeface="+mn-lt"/>
              </a:rPr>
              <a:t>Fever</a:t>
            </a:r>
            <a:endParaRPr lang="en-US" sz="1000" dirty="0">
              <a:latin typeface="+mn-lt"/>
            </a:endParaRPr>
          </a:p>
          <a:p>
            <a:pPr marL="171450" indent="-171450" defTabSz="944118">
              <a:lnSpc>
                <a:spcPct val="107000"/>
              </a:lnSpc>
              <a:buFont typeface="Arial" panose="020B0604020202020204" pitchFamily="34" charset="0"/>
              <a:buChar char="•"/>
              <a:defRPr/>
            </a:pPr>
            <a:r>
              <a:rPr lang="en-US" sz="1000" dirty="0" smtClean="0">
                <a:latin typeface="+mn-lt"/>
              </a:rPr>
              <a:t>Hyperactive reflexes</a:t>
            </a:r>
          </a:p>
          <a:p>
            <a:pPr marL="171450" indent="-171450" defTabSz="944118">
              <a:lnSpc>
                <a:spcPct val="107000"/>
              </a:lnSpc>
              <a:buFont typeface="Arial" panose="020B0604020202020204" pitchFamily="34" charset="0"/>
              <a:buChar char="•"/>
              <a:defRPr/>
            </a:pPr>
            <a:r>
              <a:rPr lang="en-US" sz="1000" dirty="0" smtClean="0">
                <a:latin typeface="+mn-lt"/>
              </a:rPr>
              <a:t>Increased muscle tone</a:t>
            </a:r>
          </a:p>
          <a:p>
            <a:pPr marL="171450" indent="-171450" defTabSz="944118">
              <a:lnSpc>
                <a:spcPct val="107000"/>
              </a:lnSpc>
              <a:buFont typeface="Arial" panose="020B0604020202020204" pitchFamily="34" charset="0"/>
              <a:buChar char="•"/>
              <a:defRPr/>
            </a:pPr>
            <a:r>
              <a:rPr lang="en-US" sz="1000" dirty="0" smtClean="0">
                <a:latin typeface="+mn-lt"/>
              </a:rPr>
              <a:t>Irritability</a:t>
            </a:r>
            <a:endParaRPr lang="en-US" sz="1000" dirty="0">
              <a:latin typeface="+mn-lt"/>
            </a:endParaRPr>
          </a:p>
          <a:p>
            <a:pPr marL="171450" indent="-171450" defTabSz="944118">
              <a:lnSpc>
                <a:spcPct val="107000"/>
              </a:lnSpc>
              <a:buFont typeface="Arial" panose="020B0604020202020204" pitchFamily="34" charset="0"/>
              <a:buChar char="•"/>
              <a:defRPr/>
            </a:pPr>
            <a:r>
              <a:rPr lang="en-US" sz="1000" dirty="0" smtClean="0">
                <a:latin typeface="+mn-lt"/>
              </a:rPr>
              <a:t>Poor feeding</a:t>
            </a:r>
          </a:p>
          <a:p>
            <a:pPr marL="171450" indent="-171450" defTabSz="944118">
              <a:lnSpc>
                <a:spcPct val="107000"/>
              </a:lnSpc>
              <a:buFont typeface="Arial" panose="020B0604020202020204" pitchFamily="34" charset="0"/>
              <a:buChar char="•"/>
              <a:defRPr/>
            </a:pPr>
            <a:r>
              <a:rPr lang="en-US" sz="1000" dirty="0" smtClean="0">
                <a:latin typeface="+mn-lt"/>
              </a:rPr>
              <a:t>Rapid breathing</a:t>
            </a:r>
          </a:p>
          <a:p>
            <a:pPr marL="171450" indent="-171450" defTabSz="944118">
              <a:lnSpc>
                <a:spcPct val="107000"/>
              </a:lnSpc>
              <a:buFont typeface="Arial" panose="020B0604020202020204" pitchFamily="34" charset="0"/>
              <a:buChar char="•"/>
              <a:defRPr/>
            </a:pPr>
            <a:r>
              <a:rPr lang="en-US" sz="1000" dirty="0" smtClean="0">
                <a:latin typeface="+mn-lt"/>
              </a:rPr>
              <a:t>Seizures</a:t>
            </a:r>
            <a:endParaRPr lang="en-US" sz="1000" dirty="0">
              <a:latin typeface="+mn-lt"/>
            </a:endParaRPr>
          </a:p>
          <a:p>
            <a:pPr marL="171450" indent="-171450" defTabSz="944118">
              <a:lnSpc>
                <a:spcPct val="107000"/>
              </a:lnSpc>
              <a:buFont typeface="Arial" panose="020B0604020202020204" pitchFamily="34" charset="0"/>
              <a:buChar char="•"/>
              <a:defRPr/>
            </a:pPr>
            <a:r>
              <a:rPr lang="en-US" sz="1000" dirty="0" smtClean="0">
                <a:latin typeface="+mn-lt"/>
              </a:rPr>
              <a:t>Sleep problems</a:t>
            </a:r>
          </a:p>
          <a:p>
            <a:pPr marL="171450" indent="-171450" defTabSz="944118">
              <a:lnSpc>
                <a:spcPct val="107000"/>
              </a:lnSpc>
              <a:buFont typeface="Arial" panose="020B0604020202020204" pitchFamily="34" charset="0"/>
              <a:buChar char="•"/>
              <a:defRPr/>
            </a:pPr>
            <a:r>
              <a:rPr lang="en-US" sz="1000" dirty="0" smtClean="0">
                <a:latin typeface="+mn-lt"/>
              </a:rPr>
              <a:t>Slow </a:t>
            </a:r>
            <a:r>
              <a:rPr lang="en-US" sz="1000" dirty="0">
                <a:latin typeface="+mn-lt"/>
              </a:rPr>
              <a:t>weight </a:t>
            </a:r>
            <a:r>
              <a:rPr lang="en-US" sz="1000" dirty="0" smtClean="0">
                <a:latin typeface="+mn-lt"/>
              </a:rPr>
              <a:t>gain</a:t>
            </a:r>
          </a:p>
          <a:p>
            <a:pPr marL="171450" indent="-171450" defTabSz="944118">
              <a:lnSpc>
                <a:spcPct val="107000"/>
              </a:lnSpc>
              <a:buFont typeface="Arial" panose="020B0604020202020204" pitchFamily="34" charset="0"/>
              <a:buChar char="•"/>
              <a:defRPr/>
            </a:pPr>
            <a:r>
              <a:rPr lang="en-US" sz="1000" dirty="0" smtClean="0">
                <a:latin typeface="+mn-lt"/>
              </a:rPr>
              <a:t>Stuffy </a:t>
            </a:r>
            <a:r>
              <a:rPr lang="en-US" sz="1000" dirty="0">
                <a:latin typeface="+mn-lt"/>
              </a:rPr>
              <a:t>nose, </a:t>
            </a:r>
            <a:r>
              <a:rPr lang="en-US" sz="1000" dirty="0" smtClean="0">
                <a:latin typeface="+mn-lt"/>
              </a:rPr>
              <a:t>sneezing</a:t>
            </a:r>
          </a:p>
          <a:p>
            <a:pPr marL="171450" indent="-171450" defTabSz="944118">
              <a:lnSpc>
                <a:spcPct val="107000"/>
              </a:lnSpc>
              <a:buFont typeface="Arial" panose="020B0604020202020204" pitchFamily="34" charset="0"/>
              <a:buChar char="•"/>
              <a:defRPr/>
            </a:pPr>
            <a:r>
              <a:rPr lang="en-US" sz="1000" dirty="0" smtClean="0">
                <a:latin typeface="+mn-lt"/>
              </a:rPr>
              <a:t>Sweating</a:t>
            </a:r>
            <a:endParaRPr lang="en-US" sz="1000" dirty="0">
              <a:latin typeface="+mn-lt"/>
            </a:endParaRPr>
          </a:p>
          <a:p>
            <a:pPr marL="171450" indent="-171450" defTabSz="944118">
              <a:lnSpc>
                <a:spcPct val="107000"/>
              </a:lnSpc>
              <a:buFont typeface="Arial" panose="020B0604020202020204" pitchFamily="34" charset="0"/>
              <a:buChar char="•"/>
              <a:defRPr/>
            </a:pPr>
            <a:r>
              <a:rPr lang="en-US" sz="1000" dirty="0" smtClean="0">
                <a:latin typeface="+mn-lt"/>
              </a:rPr>
              <a:t>Trembling </a:t>
            </a:r>
            <a:r>
              <a:rPr lang="en-US" sz="1000" dirty="0">
                <a:latin typeface="+mn-lt"/>
              </a:rPr>
              <a:t>(</a:t>
            </a:r>
            <a:r>
              <a:rPr lang="en-US" sz="1000" dirty="0" smtClean="0">
                <a:latin typeface="+mn-lt"/>
              </a:rPr>
              <a:t>tremors)</a:t>
            </a:r>
          </a:p>
          <a:p>
            <a:pPr marL="171450" indent="-171450" defTabSz="944118">
              <a:lnSpc>
                <a:spcPct val="107000"/>
              </a:lnSpc>
              <a:buFont typeface="Arial" panose="020B0604020202020204" pitchFamily="34" charset="0"/>
              <a:buChar char="•"/>
              <a:defRPr/>
            </a:pPr>
            <a:r>
              <a:rPr lang="en-US" sz="1000" dirty="0" smtClean="0">
                <a:latin typeface="+mn-lt"/>
              </a:rPr>
              <a:t>Vomiting </a:t>
            </a:r>
            <a:endParaRPr lang="en-US" sz="1000" dirty="0">
              <a:latin typeface="+mn-lt"/>
            </a:endParaRPr>
          </a:p>
          <a:p>
            <a:pPr marL="0" indent="0">
              <a:lnSpc>
                <a:spcPct val="107000"/>
              </a:lnSpc>
              <a:buFont typeface="Symbol" panose="05050102010706020507" pitchFamily="18" charset="2"/>
              <a:buNone/>
            </a:pPr>
            <a:endParaRPr lang="en-US" sz="1000" dirty="0">
              <a:solidFill>
                <a:schemeClr val="tx1"/>
              </a:solidFill>
              <a:latin typeface="+mn-lt"/>
              <a:ea typeface="Calibri" panose="020F0502020204030204" pitchFamily="34" charset="0"/>
              <a:cs typeface="NACKB H+ Bodoni LT"/>
            </a:endParaRPr>
          </a:p>
          <a:p>
            <a:pPr marL="0" indent="0">
              <a:lnSpc>
                <a:spcPct val="107000"/>
              </a:lnSpc>
              <a:buFont typeface="Symbol" panose="05050102010706020507" pitchFamily="18" charset="2"/>
              <a:buNone/>
            </a:pPr>
            <a:r>
              <a:rPr lang="en-US" sz="1000" dirty="0" smtClean="0">
                <a:solidFill>
                  <a:srgbClr val="000000"/>
                </a:solidFill>
                <a:latin typeface="+mn-lt"/>
                <a:ea typeface="Calibri" panose="020F0502020204030204" pitchFamily="34" charset="0"/>
                <a:cs typeface="NACKB H+ Bodoni LT"/>
              </a:rPr>
              <a:t>Interventions </a:t>
            </a:r>
            <a:r>
              <a:rPr lang="en-US" sz="1000" dirty="0">
                <a:solidFill>
                  <a:srgbClr val="000000"/>
                </a:solidFill>
                <a:latin typeface="+mn-lt"/>
                <a:ea typeface="Calibri" panose="020F0502020204030204" pitchFamily="34" charset="0"/>
                <a:cs typeface="NACKB H+ Bodoni LT"/>
              </a:rPr>
              <a:t>can reduce these risks. Considerations related to treatment interventions are addressed later </a:t>
            </a:r>
            <a:r>
              <a:rPr lang="en-US" sz="1000" dirty="0" smtClean="0">
                <a:solidFill>
                  <a:srgbClr val="000000"/>
                </a:solidFill>
                <a:latin typeface="+mn-lt"/>
                <a:ea typeface="Calibri" panose="020F0502020204030204" pitchFamily="34" charset="0"/>
                <a:cs typeface="NACKB H+ Bodoni LT"/>
              </a:rPr>
              <a:t>on.</a:t>
            </a:r>
            <a:r>
              <a:rPr lang="en-US" sz="1000" baseline="0" dirty="0" smtClean="0">
                <a:solidFill>
                  <a:srgbClr val="000000"/>
                </a:solidFill>
                <a:latin typeface="+mn-lt"/>
                <a:ea typeface="Calibri" panose="020F0502020204030204" pitchFamily="34" charset="0"/>
                <a:cs typeface="NACKB H+ Bodoni LT"/>
              </a:rPr>
              <a:t> </a:t>
            </a:r>
            <a:r>
              <a:rPr lang="en-US" sz="1000" dirty="0" smtClean="0">
                <a:solidFill>
                  <a:srgbClr val="000000"/>
                </a:solidFill>
                <a:latin typeface="+mn-lt"/>
                <a:ea typeface="Calibri" panose="020F0502020204030204" pitchFamily="34" charset="0"/>
                <a:cs typeface="NACKB H+ Bodoni LT"/>
              </a:rPr>
              <a:t>Other </a:t>
            </a:r>
            <a:r>
              <a:rPr lang="en-US" sz="1000" dirty="0">
                <a:solidFill>
                  <a:srgbClr val="000000"/>
                </a:solidFill>
                <a:latin typeface="+mn-lt"/>
                <a:ea typeface="Calibri" panose="020F0502020204030204" pitchFamily="34" charset="0"/>
                <a:cs typeface="NACKB H+ Bodoni LT"/>
              </a:rPr>
              <a:t>risks after the baby is born </a:t>
            </a:r>
            <a:r>
              <a:rPr lang="en-US" sz="1000" dirty="0" smtClean="0">
                <a:solidFill>
                  <a:srgbClr val="000000"/>
                </a:solidFill>
                <a:latin typeface="+mn-lt"/>
                <a:ea typeface="Calibri" panose="020F0502020204030204" pitchFamily="34" charset="0"/>
                <a:cs typeface="NACKB H+ Bodoni LT"/>
              </a:rPr>
              <a:t>include:</a:t>
            </a: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Decreased </a:t>
            </a:r>
            <a:r>
              <a:rPr lang="en-US" sz="1000" dirty="0">
                <a:solidFill>
                  <a:srgbClr val="000000"/>
                </a:solidFill>
                <a:latin typeface="+mn-lt"/>
                <a:ea typeface="Calibri" panose="020F0502020204030204" pitchFamily="34" charset="0"/>
                <a:cs typeface="NACKB H+ Bodoni LT"/>
              </a:rPr>
              <a:t>lactation with breast feeding </a:t>
            </a:r>
            <a:endParaRPr lang="en-US" sz="1000" dirty="0" smtClean="0">
              <a:solidFill>
                <a:srgbClr val="000000"/>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Disrupted </a:t>
            </a:r>
            <a:r>
              <a:rPr lang="en-US" sz="1000" dirty="0">
                <a:solidFill>
                  <a:srgbClr val="000000"/>
                </a:solidFill>
                <a:latin typeface="+mn-lt"/>
                <a:ea typeface="Calibri" panose="020F0502020204030204" pitchFamily="34" charset="0"/>
                <a:cs typeface="NACKB H+ Bodoni LT"/>
              </a:rPr>
              <a:t>infant sleep </a:t>
            </a:r>
            <a:r>
              <a:rPr lang="en-US" sz="1000" dirty="0" smtClean="0">
                <a:solidFill>
                  <a:srgbClr val="000000"/>
                </a:solidFill>
                <a:latin typeface="+mn-lt"/>
                <a:ea typeface="Calibri" panose="020F0502020204030204" pitchFamily="34" charset="0"/>
                <a:cs typeface="NACKB H+ Bodoni LT"/>
              </a:rPr>
              <a:t>patterns</a:t>
            </a: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Infant </a:t>
            </a:r>
            <a:r>
              <a:rPr lang="en-US" sz="1000" dirty="0">
                <a:solidFill>
                  <a:srgbClr val="000000"/>
                </a:solidFill>
                <a:latin typeface="+mn-lt"/>
                <a:ea typeface="Calibri" panose="020F0502020204030204" pitchFamily="34" charset="0"/>
                <a:cs typeface="NACKB H+ Bodoni LT"/>
              </a:rPr>
              <a:t>somnolence, which is excess </a:t>
            </a:r>
            <a:r>
              <a:rPr lang="en-US" sz="1000" dirty="0" smtClean="0">
                <a:solidFill>
                  <a:srgbClr val="000000"/>
                </a:solidFill>
                <a:latin typeface="+mn-lt"/>
                <a:ea typeface="Calibri" panose="020F0502020204030204" pitchFamily="34" charset="0"/>
                <a:cs typeface="NACKB H+ Bodoni LT"/>
              </a:rPr>
              <a:t>sleepiness</a:t>
            </a: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Irritability</a:t>
            </a:r>
            <a:endParaRPr lang="en-US" sz="1000" dirty="0">
              <a:solidFill>
                <a:srgbClr val="000000"/>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smtClean="0">
                <a:solidFill>
                  <a:srgbClr val="000000"/>
                </a:solidFill>
                <a:latin typeface="+mn-lt"/>
                <a:ea typeface="Calibri" panose="020F0502020204030204" pitchFamily="34" charset="0"/>
                <a:cs typeface="NACKB H+ Bodoni LT"/>
              </a:rPr>
              <a:t>Sudden </a:t>
            </a:r>
            <a:r>
              <a:rPr lang="en-US" sz="1000" dirty="0">
                <a:solidFill>
                  <a:srgbClr val="000000"/>
                </a:solidFill>
                <a:latin typeface="+mn-lt"/>
                <a:ea typeface="Calibri" panose="020F0502020204030204" pitchFamily="34" charset="0"/>
                <a:cs typeface="NACKB H+ Bodoni LT"/>
              </a:rPr>
              <a:t>infant death syndrome </a:t>
            </a:r>
            <a:endParaRPr lang="en-US" sz="1000" dirty="0" smtClean="0">
              <a:solidFill>
                <a:srgbClr val="000000"/>
              </a:solidFill>
              <a:latin typeface="+mn-lt"/>
              <a:ea typeface="Calibri" panose="020F0502020204030204" pitchFamily="34" charset="0"/>
              <a:cs typeface="NACKB H+ Bodoni LT"/>
            </a:endParaRPr>
          </a:p>
          <a:p>
            <a:pPr marL="171450" indent="-171450">
              <a:lnSpc>
                <a:spcPct val="107000"/>
              </a:lnSpc>
              <a:buFont typeface="Arial" panose="020B0604020202020204" pitchFamily="34" charset="0"/>
              <a:buChar char="•"/>
            </a:pPr>
            <a:r>
              <a:rPr lang="en-US" sz="1000" dirty="0" smtClean="0">
                <a:latin typeface="+mn-lt"/>
                <a:ea typeface="Calibri" panose="020F0502020204030204" pitchFamily="34" charset="0"/>
                <a:cs typeface="NACKB H+ Bodoni LT"/>
              </a:rPr>
              <a:t>Attention </a:t>
            </a:r>
            <a:r>
              <a:rPr lang="en-US" sz="1000" dirty="0">
                <a:latin typeface="+mn-lt"/>
                <a:ea typeface="Calibri" panose="020F0502020204030204" pitchFamily="34" charset="0"/>
                <a:cs typeface="NACKB H+ Bodoni LT"/>
              </a:rPr>
              <a:t>problems as the child ages</a:t>
            </a:r>
          </a:p>
          <a:p>
            <a:pPr marL="171450" indent="-171450">
              <a:buFont typeface="Arial" panose="020B0604020202020204" pitchFamily="34" charset="0"/>
              <a:buChar char="•"/>
            </a:pPr>
            <a:endParaRPr lang="en-US" sz="1000" dirty="0">
              <a:latin typeface="+mn-lt"/>
            </a:endParaRPr>
          </a:p>
          <a:p>
            <a:pPr>
              <a:lnSpc>
                <a:spcPct val="115000"/>
              </a:lnSpc>
              <a:spcAft>
                <a:spcPts val="1033"/>
              </a:spcAft>
            </a:pPr>
            <a:r>
              <a:rPr lang="en-US" sz="1000" b="1" u="sng" dirty="0" smtClean="0">
                <a:latin typeface="+mn-lt"/>
                <a:ea typeface="Calibri" panose="020F0502020204030204" pitchFamily="34" charset="0"/>
                <a:cs typeface="Times New Roman" panose="02020603050405020304" pitchFamily="18" charset="0"/>
              </a:rPr>
              <a:t>REFERENCES</a:t>
            </a:r>
          </a:p>
          <a:p>
            <a:pPr>
              <a:lnSpc>
                <a:spcPct val="115000"/>
              </a:lnSpc>
              <a:spcAft>
                <a:spcPts val="1033"/>
              </a:spcAft>
            </a:pPr>
            <a:r>
              <a:rPr lang="en-US" sz="1000" i="1" dirty="0" smtClean="0">
                <a:latin typeface="+mn-lt"/>
                <a:ea typeface="Calibri" panose="020F0502020204030204" pitchFamily="34" charset="0"/>
                <a:cs typeface="Times New Roman" panose="02020603050405020304" pitchFamily="18" charset="0"/>
              </a:rPr>
              <a:t>Family-Centered Treatment for Women with Substance Use Disorders</a:t>
            </a:r>
            <a:r>
              <a:rPr lang="en-US" sz="1000" dirty="0" smtClean="0">
                <a:latin typeface="+mn-lt"/>
                <a:ea typeface="Calibri" panose="020F0502020204030204" pitchFamily="34" charset="0"/>
                <a:cs typeface="Times New Roman" panose="02020603050405020304" pitchFamily="18" charset="0"/>
              </a:rPr>
              <a:t>, pp. 15 -17</a:t>
            </a:r>
            <a:r>
              <a:rPr lang="en-US" sz="1000" dirty="0" smtClean="0">
                <a:latin typeface="+mn-lt"/>
                <a:ea typeface="+mn-ea"/>
                <a:cs typeface="+mn-cs"/>
              </a:rPr>
              <a:t>.</a:t>
            </a:r>
          </a:p>
          <a:p>
            <a:pPr>
              <a:lnSpc>
                <a:spcPct val="115000"/>
              </a:lnSpc>
              <a:spcAft>
                <a:spcPts val="1033"/>
              </a:spcAft>
            </a:pPr>
            <a:endParaRPr lang="en-US" sz="1000" i="0" baseline="0" dirty="0" smtClean="0">
              <a:latin typeface="+mn-lt"/>
              <a:ea typeface="+mn-ea"/>
              <a:cs typeface="+mn-cs"/>
            </a:endParaRPr>
          </a:p>
          <a:p>
            <a:pPr>
              <a:lnSpc>
                <a:spcPct val="115000"/>
              </a:lnSpc>
              <a:spcAft>
                <a:spcPts val="1033"/>
              </a:spcAft>
            </a:pPr>
            <a:r>
              <a:rPr lang="en-US" sz="1000" i="0" baseline="0" dirty="0" smtClean="0">
                <a:latin typeface="+mn-lt"/>
                <a:ea typeface="Calibri" panose="020F0502020204030204" pitchFamily="34" charset="0"/>
                <a:cs typeface="Times New Roman" panose="02020603050405020304" pitchFamily="18" charset="0"/>
              </a:rPr>
              <a:t>SAMHSA. </a:t>
            </a:r>
            <a:r>
              <a:rPr lang="en-US" sz="1000" i="1" baseline="0" dirty="0" smtClean="0">
                <a:latin typeface="+mn-lt"/>
                <a:ea typeface="Calibri" panose="020F0502020204030204" pitchFamily="34" charset="0"/>
                <a:cs typeface="Times New Roman" panose="02020603050405020304" pitchFamily="18" charset="0"/>
              </a:rPr>
              <a:t>Addressing the Gender-Specific Treatment Needs of Women. Training of Trainers</a:t>
            </a:r>
            <a:r>
              <a:rPr lang="en-US" sz="1000" i="0" baseline="0" dirty="0" smtClean="0">
                <a:latin typeface="+mn-lt"/>
                <a:ea typeface="Calibri" panose="020F0502020204030204" pitchFamily="34" charset="0"/>
                <a:cs typeface="Times New Roman" panose="02020603050405020304" pitchFamily="18" charset="0"/>
              </a:rPr>
              <a:t>, November 2015.</a:t>
            </a:r>
            <a:endParaRPr lang="en-US" sz="1000" i="0" dirty="0" smtClean="0">
              <a:latin typeface="+mn-lt"/>
              <a:ea typeface="Calibri" panose="020F0502020204030204" pitchFamily="34" charset="0"/>
              <a:cs typeface="Times New Roman" panose="02020603050405020304" pitchFamily="18" charset="0"/>
            </a:endParaRPr>
          </a:p>
          <a:p>
            <a:pPr marL="0" indent="0">
              <a:lnSpc>
                <a:spcPct val="115000"/>
              </a:lnSpc>
              <a:spcAft>
                <a:spcPts val="1033"/>
              </a:spcAft>
              <a:buFont typeface="Arial" panose="020B0604020202020204" pitchFamily="34" charset="0"/>
              <a:buNone/>
            </a:pPr>
            <a:endParaRPr lang="en-US" sz="1000" i="1" dirty="0" smtClean="0">
              <a:latin typeface="+mn-lt"/>
              <a:ea typeface="Calibri" panose="020F0502020204030204" pitchFamily="34" charset="0"/>
              <a:cs typeface="Times New Roman" panose="02020603050405020304" pitchFamily="18" charset="0"/>
            </a:endParaRPr>
          </a:p>
          <a:p>
            <a:pPr marL="0" indent="0">
              <a:lnSpc>
                <a:spcPct val="115000"/>
              </a:lnSpc>
              <a:spcAft>
                <a:spcPts val="1033"/>
              </a:spcAft>
              <a:buFont typeface="Arial" panose="020B0604020202020204" pitchFamily="34" charset="0"/>
              <a:buNone/>
            </a:pPr>
            <a:r>
              <a:rPr lang="en-US" sz="1000" i="1" dirty="0" smtClean="0">
                <a:latin typeface="+mn-lt"/>
                <a:ea typeface="Calibri" panose="020F0502020204030204" pitchFamily="34" charset="0"/>
                <a:cs typeface="Times New Roman" panose="02020603050405020304" pitchFamily="18" charset="0"/>
              </a:rPr>
              <a:t>TIP </a:t>
            </a:r>
            <a:r>
              <a:rPr lang="en-US" sz="1000" i="1" dirty="0">
                <a:latin typeface="+mn-lt"/>
                <a:ea typeface="Calibri" panose="020F0502020204030204" pitchFamily="34" charset="0"/>
                <a:cs typeface="Times New Roman" panose="02020603050405020304" pitchFamily="18" charset="0"/>
              </a:rPr>
              <a:t>51,</a:t>
            </a:r>
            <a:r>
              <a:rPr lang="en-US" sz="1000" dirty="0">
                <a:latin typeface="+mn-lt"/>
                <a:ea typeface="Calibri" panose="020F0502020204030204" pitchFamily="34" charset="0"/>
                <a:cs typeface="Times New Roman" panose="02020603050405020304" pitchFamily="18" charset="0"/>
              </a:rPr>
              <a:t> pp. </a:t>
            </a:r>
            <a:r>
              <a:rPr lang="en-US" sz="1000" dirty="0" smtClean="0">
                <a:latin typeface="+mn-lt"/>
                <a:ea typeface="Calibri" panose="020F0502020204030204" pitchFamily="34" charset="0"/>
                <a:cs typeface="Times New Roman" panose="02020603050405020304" pitchFamily="18" charset="0"/>
              </a:rPr>
              <a:t>48-51.</a:t>
            </a:r>
            <a:endParaRPr lang="en-US" sz="1000" dirty="0">
              <a:latin typeface="+mn-lt"/>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10"/>
          </p:nvPr>
        </p:nvSpPr>
        <p:spPr>
          <a:xfrm>
            <a:off x="255458" y="8993741"/>
            <a:ext cx="3169920" cy="481727"/>
          </a:xfrm>
          <a:prstGeom prst="rect">
            <a:avLst/>
          </a:prstGeom>
        </p:spPr>
        <p:txBody>
          <a:bodyPr/>
          <a:lstStyle/>
          <a:p>
            <a:endParaRPr lang="en-US" dirty="0"/>
          </a:p>
        </p:txBody>
      </p:sp>
      <p:sp>
        <p:nvSpPr>
          <p:cNvPr id="5" name="Slide Number Placeholder 4"/>
          <p:cNvSpPr>
            <a:spLocks noGrp="1"/>
          </p:cNvSpPr>
          <p:nvPr>
            <p:ph type="sldNum" sz="quarter" idx="11"/>
          </p:nvPr>
        </p:nvSpPr>
        <p:spPr/>
        <p:txBody>
          <a:bodyPr/>
          <a:lstStyle/>
          <a:p>
            <a:fld id="{434321B8-287B-471D-B429-24243CF6B4E5}" type="slidenum">
              <a:rPr lang="en-US" smtClean="0"/>
              <a:t>40</a:t>
            </a:fld>
            <a:endParaRPr lang="en-US" dirty="0"/>
          </a:p>
        </p:txBody>
      </p:sp>
    </p:spTree>
    <p:extLst>
      <p:ext uri="{BB962C8B-B14F-4D97-AF65-F5344CB8AC3E}">
        <p14:creationId xmlns:p14="http://schemas.microsoft.com/office/powerpoint/2010/main" val="3255443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14375"/>
            <a:ext cx="4321175" cy="3241675"/>
          </a:xfrm>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r>
              <a:rPr lang="en-US" sz="1000" b="1" dirty="0">
                <a:latin typeface="+mj-lt"/>
                <a:ea typeface="Calibri" panose="020F0502020204030204" pitchFamily="34" charset="0"/>
                <a:cs typeface="Times New Roman" panose="02020603050405020304" pitchFamily="18" charset="0"/>
              </a:rPr>
              <a:t>Federal law requires that pregnant women receive priority admission </a:t>
            </a:r>
            <a:r>
              <a:rPr lang="en-US" sz="1000" dirty="0">
                <a:latin typeface="+mj-lt"/>
                <a:ea typeface="Calibri" panose="020F0502020204030204" pitchFamily="34" charset="0"/>
                <a:cs typeface="Times New Roman" panose="02020603050405020304" pitchFamily="18" charset="0"/>
              </a:rPr>
              <a:t>into substance abuse treatment programs. This allows them to bypass waiting lists and gain immediate admission when a bed in a residential program is available. Also, the primary treatment provider must secure prenatal care if the woman is not already receiving </a:t>
            </a:r>
            <a:r>
              <a:rPr lang="en-US" sz="1000" dirty="0" smtClean="0">
                <a:latin typeface="+mj-lt"/>
                <a:ea typeface="Calibri" panose="020F0502020204030204" pitchFamily="34" charset="0"/>
                <a:cs typeface="Times New Roman" panose="02020603050405020304" pitchFamily="18" charset="0"/>
              </a:rPr>
              <a:t>it.</a:t>
            </a:r>
            <a:r>
              <a:rPr lang="en-US" sz="1000" baseline="0" dirty="0" smtClean="0">
                <a:latin typeface="+mj-lt"/>
                <a:ea typeface="Calibri" panose="020F0502020204030204" pitchFamily="34" charset="0"/>
                <a:cs typeface="Times New Roman" panose="02020603050405020304" pitchFamily="18" charset="0"/>
              </a:rPr>
              <a:t> </a:t>
            </a:r>
            <a:r>
              <a:rPr lang="en-US" sz="1000" dirty="0" smtClean="0">
                <a:latin typeface="+mj-lt"/>
                <a:ea typeface="Calibri" panose="020F0502020204030204" pitchFamily="34" charset="0"/>
                <a:cs typeface="Times New Roman" panose="02020603050405020304" pitchFamily="18" charset="0"/>
              </a:rPr>
              <a:t>They </a:t>
            </a:r>
            <a:r>
              <a:rPr lang="en-US" sz="1000" dirty="0">
                <a:latin typeface="+mj-lt"/>
                <a:ea typeface="Calibri" panose="020F0502020204030204" pitchFamily="34" charset="0"/>
                <a:cs typeface="Times New Roman" panose="02020603050405020304" pitchFamily="18" charset="0"/>
              </a:rPr>
              <a:t>have priority because of the short length of time during which it’s possible to intervene (often much shorter than the 9 months a typical pregnancy lasts), and because of possible damage to a fetus that is inflicted by continued substance </a:t>
            </a:r>
            <a:r>
              <a:rPr lang="en-US" sz="1000" dirty="0" smtClean="0">
                <a:latin typeface="+mj-lt"/>
                <a:ea typeface="Calibri" panose="020F0502020204030204" pitchFamily="34" charset="0"/>
                <a:cs typeface="Times New Roman" panose="02020603050405020304" pitchFamily="18" charset="0"/>
              </a:rPr>
              <a:t>use. </a:t>
            </a:r>
            <a:r>
              <a:rPr lang="en-US" sz="1000" b="1" dirty="0" smtClean="0">
                <a:solidFill>
                  <a:srgbClr val="000000"/>
                </a:solidFill>
                <a:latin typeface="+mj-lt"/>
                <a:ea typeface="Calibri" panose="020F0502020204030204" pitchFamily="34" charset="0"/>
                <a:cs typeface="Calibri" panose="020F0502020204030204" pitchFamily="34" charset="0"/>
              </a:rPr>
              <a:t>If </a:t>
            </a:r>
            <a:r>
              <a:rPr lang="en-US" sz="1000" b="1" dirty="0">
                <a:solidFill>
                  <a:srgbClr val="000000"/>
                </a:solidFill>
                <a:latin typeface="+mj-lt"/>
                <a:ea typeface="Calibri" panose="020F0502020204030204" pitchFamily="34" charset="0"/>
                <a:cs typeface="Calibri" panose="020F0502020204030204" pitchFamily="34" charset="0"/>
              </a:rPr>
              <a:t>a provider is not able to admit a pregnant woman for treatment within 48 hours, interim services should be provided </a:t>
            </a:r>
            <a:r>
              <a:rPr lang="en-US" sz="1000" dirty="0">
                <a:solidFill>
                  <a:srgbClr val="000000"/>
                </a:solidFill>
                <a:latin typeface="+mj-lt"/>
                <a:ea typeface="Calibri" panose="020F0502020204030204" pitchFamily="34" charset="0"/>
                <a:cs typeface="Calibri" panose="020F0502020204030204" pitchFamily="34" charset="0"/>
              </a:rPr>
              <a:t>(e.g., crisis intervention, counseling on the potential effects of alcohol, tobacco and drug use on the fetus; referral to prenatal care; and HIV/TB screening and counseling</a:t>
            </a:r>
            <a:r>
              <a:rPr lang="en-US" sz="1000" dirty="0" smtClean="0">
                <a:solidFill>
                  <a:srgbClr val="000000"/>
                </a:solidFill>
                <a:latin typeface="+mj-lt"/>
                <a:ea typeface="Calibri" panose="020F0502020204030204" pitchFamily="34" charset="0"/>
                <a:cs typeface="Calibri" panose="020F0502020204030204" pitchFamily="34" charset="0"/>
              </a:rPr>
              <a:t>).</a:t>
            </a:r>
            <a:r>
              <a:rPr lang="en-US" sz="1000" baseline="0" dirty="0">
                <a:solidFill>
                  <a:srgbClr val="000000"/>
                </a:solidFill>
                <a:latin typeface="+mj-lt"/>
                <a:ea typeface="Calibri" panose="020F0502020204030204" pitchFamily="34" charset="0"/>
                <a:cs typeface="Calibri" panose="020F0502020204030204" pitchFamily="34" charset="0"/>
              </a:rPr>
              <a:t> </a:t>
            </a:r>
            <a:r>
              <a:rPr lang="en-US" sz="1000" dirty="0" smtClean="0">
                <a:solidFill>
                  <a:srgbClr val="000000"/>
                </a:solidFill>
                <a:latin typeface="+mj-lt"/>
                <a:ea typeface="Calibri" panose="020F0502020204030204" pitchFamily="34" charset="0"/>
                <a:cs typeface="Calibri" panose="020F0502020204030204" pitchFamily="34" charset="0"/>
              </a:rPr>
              <a:t>Inform </a:t>
            </a:r>
            <a:r>
              <a:rPr lang="en-US" sz="1000" dirty="0">
                <a:solidFill>
                  <a:srgbClr val="000000"/>
                </a:solidFill>
                <a:latin typeface="+mj-lt"/>
                <a:ea typeface="Calibri" panose="020F0502020204030204" pitchFamily="34" charset="0"/>
                <a:cs typeface="Calibri" panose="020F0502020204030204" pitchFamily="34" charset="0"/>
              </a:rPr>
              <a:t>individuals, collateral agencies, and the broader community that pregnant women have priority admissions to treatment for SUDs.</a:t>
            </a:r>
          </a:p>
          <a:p>
            <a:endParaRPr lang="en-US" sz="1000" dirty="0">
              <a:latin typeface="+mj-lt"/>
            </a:endParaRPr>
          </a:p>
          <a:p>
            <a:r>
              <a:rPr lang="en-US" sz="1000" b="1" u="sng" dirty="0">
                <a:latin typeface="+mj-lt"/>
              </a:rPr>
              <a:t>REFERENCE</a:t>
            </a:r>
          </a:p>
          <a:p>
            <a:pPr marL="0" indent="0">
              <a:buFont typeface="Arial" panose="020B0604020202020204" pitchFamily="34" charset="0"/>
              <a:buNone/>
            </a:pPr>
            <a:r>
              <a:rPr lang="en-US" sz="1000" i="1" dirty="0">
                <a:latin typeface="+mj-lt"/>
              </a:rPr>
              <a:t>TIP 51</a:t>
            </a:r>
            <a:r>
              <a:rPr lang="en-US" sz="1000" dirty="0">
                <a:latin typeface="+mj-lt"/>
              </a:rPr>
              <a:t>, p. </a:t>
            </a:r>
            <a:r>
              <a:rPr lang="en-US" sz="1000" dirty="0" smtClean="0">
                <a:latin typeface="+mj-lt"/>
              </a:rPr>
              <a:t>101.</a:t>
            </a:r>
            <a:endParaRPr lang="en-US" sz="1000" dirty="0">
              <a:latin typeface="+mj-lt"/>
            </a:endParaRPr>
          </a:p>
        </p:txBody>
      </p:sp>
      <p:sp>
        <p:nvSpPr>
          <p:cNvPr id="4" name="Footer Placeholder 3"/>
          <p:cNvSpPr>
            <a:spLocks noGrp="1"/>
          </p:cNvSpPr>
          <p:nvPr>
            <p:ph type="ftr" sz="quarter" idx="10"/>
          </p:nvPr>
        </p:nvSpPr>
        <p:spPr>
          <a:xfrm>
            <a:off x="255458" y="8993741"/>
            <a:ext cx="3169920" cy="481727"/>
          </a:xfrm>
          <a:prstGeom prst="rect">
            <a:avLst/>
          </a:prstGeom>
        </p:spPr>
        <p:txBody>
          <a:bodyPr/>
          <a:lstStyle/>
          <a:p>
            <a:endParaRPr lang="en-US" dirty="0"/>
          </a:p>
        </p:txBody>
      </p:sp>
      <p:sp>
        <p:nvSpPr>
          <p:cNvPr id="5" name="Slide Number Placeholder 4"/>
          <p:cNvSpPr>
            <a:spLocks noGrp="1"/>
          </p:cNvSpPr>
          <p:nvPr>
            <p:ph type="sldNum" sz="quarter" idx="11"/>
          </p:nvPr>
        </p:nvSpPr>
        <p:spPr/>
        <p:txBody>
          <a:bodyPr/>
          <a:lstStyle/>
          <a:p>
            <a:fld id="{434321B8-287B-471D-B429-24243CF6B4E5}" type="slidenum">
              <a:rPr lang="en-US" smtClean="0"/>
              <a:t>41</a:t>
            </a:fld>
            <a:endParaRPr lang="en-US" dirty="0"/>
          </a:p>
        </p:txBody>
      </p:sp>
    </p:spTree>
    <p:extLst>
      <p:ext uri="{BB962C8B-B14F-4D97-AF65-F5344CB8AC3E}">
        <p14:creationId xmlns:p14="http://schemas.microsoft.com/office/powerpoint/2010/main" val="100905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14375"/>
            <a:ext cx="4321175" cy="3241675"/>
          </a:xfrm>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An </a:t>
            </a:r>
            <a:r>
              <a:rPr lang="en-US" sz="1000" b="1" dirty="0">
                <a:solidFill>
                  <a:srgbClr val="000000"/>
                </a:solidFill>
                <a:latin typeface="Calibri" panose="020F0502020204030204" pitchFamily="34" charset="0"/>
                <a:ea typeface="Calibri" panose="020F0502020204030204" pitchFamily="34" charset="0"/>
                <a:cs typeface="Calibri" panose="020F0502020204030204" pitchFamily="34" charset="0"/>
              </a:rPr>
              <a:t>informed team response </a:t>
            </a: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considers symptoms, pharmacological risks and options, and the possible need for other </a:t>
            </a:r>
            <a:r>
              <a:rPr lang="en-US" sz="1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supports.</a:t>
            </a:r>
            <a:r>
              <a:rPr lang="en-US" sz="10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latin typeface="Calibri" panose="020F0502020204030204" pitchFamily="34" charset="0"/>
                <a:ea typeface="Calibri" panose="020F0502020204030204" pitchFamily="34" charset="0"/>
                <a:cs typeface="Times New Roman" panose="02020603050405020304" pitchFamily="18" charset="0"/>
              </a:rPr>
              <a:t>Many </a:t>
            </a:r>
            <a:r>
              <a:rPr lang="en-US" sz="1000" dirty="0">
                <a:latin typeface="Calibri" panose="020F0502020204030204" pitchFamily="34" charset="0"/>
                <a:ea typeface="Calibri" panose="020F0502020204030204" pitchFamily="34" charset="0"/>
                <a:cs typeface="Times New Roman" panose="02020603050405020304" pitchFamily="18" charset="0"/>
              </a:rPr>
              <a:t>pregnant women with SUDs don’t discover their pregnancies right away, and often are ambivalent about seeking care. They may experience fear and shame due to their alcohol or drug use and fear that they will lose the child. </a:t>
            </a:r>
            <a:r>
              <a:rPr lang="en-US" sz="1000" dirty="0" smtClean="0">
                <a:latin typeface="Calibri" panose="020F0502020204030204" pitchFamily="34" charset="0"/>
                <a:ea typeface="Calibri" panose="020F0502020204030204" pitchFamily="34" charset="0"/>
                <a:cs typeface="Times New Roman" panose="02020603050405020304" pitchFamily="18" charset="0"/>
              </a:rPr>
              <a:t>Pregnancy </a:t>
            </a:r>
            <a:r>
              <a:rPr lang="en-US" sz="1000" dirty="0">
                <a:latin typeface="Calibri" panose="020F0502020204030204" pitchFamily="34" charset="0"/>
                <a:ea typeface="Calibri" panose="020F0502020204030204" pitchFamily="34" charset="0"/>
                <a:cs typeface="Times New Roman" panose="02020603050405020304" pitchFamily="18" charset="0"/>
              </a:rPr>
              <a:t>also increases stress and for women with SUDs their primary way of coping with stress is alcohol/drug use and they often need assistance to feel ready to reduce or eliminate alcohol/drug </a:t>
            </a:r>
            <a:r>
              <a:rPr lang="en-US" sz="1000" dirty="0" smtClean="0">
                <a:latin typeface="Calibri" panose="020F0502020204030204" pitchFamily="34" charset="0"/>
                <a:ea typeface="Calibri" panose="020F0502020204030204" pitchFamily="34" charset="0"/>
                <a:cs typeface="Times New Roman" panose="02020603050405020304" pitchFamily="18" charset="0"/>
              </a:rPr>
              <a:t>use.</a:t>
            </a:r>
            <a:r>
              <a:rPr lang="en-US" sz="1000" baseline="0" dirty="0">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But </a:t>
            </a: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many of these women </a:t>
            </a:r>
            <a:r>
              <a:rPr lang="en-US" sz="1000" b="1" dirty="0">
                <a:solidFill>
                  <a:srgbClr val="000000"/>
                </a:solidFill>
                <a:latin typeface="Calibri" panose="020F0502020204030204" pitchFamily="34" charset="0"/>
                <a:ea typeface="Calibri" panose="020F0502020204030204" pitchFamily="34" charset="0"/>
                <a:cs typeface="Calibri" panose="020F0502020204030204" pitchFamily="34" charset="0"/>
              </a:rPr>
              <a:t>are</a:t>
            </a:r>
            <a:r>
              <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rPr>
              <a:t> motivated by pregnancy to make changes in their lives for the sake of their baby, and can be very open to treatment/recovery if they can overcome their fears. </a:t>
            </a:r>
          </a:p>
          <a:p>
            <a:pPr>
              <a:spcAft>
                <a:spcPts val="103"/>
              </a:spcAft>
            </a:pPr>
            <a:endParaRPr lang="en-US" sz="10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Aft>
                <a:spcPts val="103"/>
              </a:spcAft>
            </a:pPr>
            <a:r>
              <a:rPr lang="en-US" sz="1000" b="1" u="sng" dirty="0">
                <a:latin typeface="Calibri" panose="020F0502020204030204" pitchFamily="34" charset="0"/>
                <a:ea typeface="Calibri" panose="020F0502020204030204" pitchFamily="34" charset="0"/>
                <a:cs typeface="Times New Roman" panose="02020603050405020304" pitchFamily="18" charset="0"/>
              </a:rPr>
              <a:t>REFERENCES</a:t>
            </a:r>
          </a:p>
          <a:p>
            <a:pPr marL="0" indent="0">
              <a:spcAft>
                <a:spcPts val="103"/>
              </a:spcAft>
              <a:buFont typeface="Arial" panose="020B0604020202020204" pitchFamily="34" charset="0"/>
              <a:buNone/>
            </a:pPr>
            <a:r>
              <a:rPr lang="en-US" sz="1000" i="1" dirty="0">
                <a:latin typeface="Calibri" panose="020F0502020204030204" pitchFamily="34" charset="0"/>
                <a:ea typeface="Calibri" panose="020F0502020204030204" pitchFamily="34" charset="0"/>
                <a:cs typeface="Times New Roman" panose="02020603050405020304" pitchFamily="18" charset="0"/>
              </a:rPr>
              <a:t>Addressing the Needs of Girls and Women:</a:t>
            </a:r>
            <a:r>
              <a:rPr lang="en-US" sz="1000" dirty="0">
                <a:latin typeface="Calibri" panose="020F0502020204030204" pitchFamily="34" charset="0"/>
                <a:ea typeface="Calibri" panose="020F0502020204030204" pitchFamily="34" charset="0"/>
                <a:cs typeface="Times New Roman" panose="02020603050405020304" pitchFamily="18" charset="0"/>
              </a:rPr>
              <a:t> pp. 20-21</a:t>
            </a:r>
          </a:p>
          <a:p>
            <a:pPr marL="0" indent="0">
              <a:spcAft>
                <a:spcPts val="103"/>
              </a:spcAft>
              <a:buFont typeface="Arial" panose="020B0604020202020204" pitchFamily="34" charset="0"/>
              <a:buNone/>
            </a:pPr>
            <a:endParaRPr lang="en-US" sz="1000" dirty="0" smtClean="0">
              <a:latin typeface="Calibri" panose="020F0502020204030204" pitchFamily="34" charset="0"/>
              <a:ea typeface="Calibri" panose="020F0502020204030204" pitchFamily="34" charset="0"/>
              <a:cs typeface="Times New Roman" panose="02020603050405020304" pitchFamily="18" charset="0"/>
            </a:endParaRPr>
          </a:p>
          <a:p>
            <a:pPr marL="0" indent="0">
              <a:spcAft>
                <a:spcPts val="103"/>
              </a:spcAft>
              <a:buFont typeface="Arial" panose="020B0604020202020204" pitchFamily="34" charset="0"/>
              <a:buNone/>
            </a:pPr>
            <a:r>
              <a:rPr lang="en-US" sz="1000" i="1" dirty="0" smtClean="0">
                <a:latin typeface="Calibri" panose="020F0502020204030204" pitchFamily="34" charset="0"/>
                <a:ea typeface="Calibri" panose="020F0502020204030204" pitchFamily="34" charset="0"/>
                <a:cs typeface="Times New Roman" panose="02020603050405020304" pitchFamily="18" charset="0"/>
              </a:rPr>
              <a:t>RWC/PPW </a:t>
            </a:r>
            <a:r>
              <a:rPr lang="en-US" sz="1000" i="1" dirty="0">
                <a:latin typeface="Calibri" panose="020F0502020204030204" pitchFamily="34" charset="0"/>
                <a:ea typeface="Calibri" panose="020F0502020204030204" pitchFamily="34" charset="0"/>
                <a:cs typeface="Times New Roman" panose="02020603050405020304" pitchFamily="18" charset="0"/>
              </a:rPr>
              <a:t>Program and Cross-Site Fact </a:t>
            </a:r>
            <a:r>
              <a:rPr lang="en-US" sz="1000" i="1" dirty="0" smtClean="0">
                <a:latin typeface="Calibri" panose="020F0502020204030204" pitchFamily="34" charset="0"/>
                <a:ea typeface="Calibri" panose="020F0502020204030204" pitchFamily="34" charset="0"/>
                <a:cs typeface="Times New Roman" panose="02020603050405020304" pitchFamily="18" charset="0"/>
              </a:rPr>
              <a:t>Sheets</a:t>
            </a:r>
            <a:r>
              <a:rPr lang="en-US" sz="1000" dirty="0" smtClean="0">
                <a:latin typeface="Calibri" panose="020F0502020204030204" pitchFamily="34" charset="0"/>
                <a:ea typeface="Calibri" panose="020F0502020204030204" pitchFamily="34" charset="0"/>
                <a:cs typeface="Times New Roman" panose="02020603050405020304" pitchFamily="18" charset="0"/>
              </a:rPr>
              <a:t>.</a:t>
            </a:r>
            <a:r>
              <a:rPr lang="en-US" sz="1000" baseline="0" dirty="0" smtClean="0">
                <a:latin typeface="Calibri" panose="020F0502020204030204" pitchFamily="34" charset="0"/>
                <a:ea typeface="Calibri" panose="020F0502020204030204" pitchFamily="34" charset="0"/>
                <a:cs typeface="Times New Roman" panose="02020603050405020304" pitchFamily="18" charset="0"/>
              </a:rPr>
              <a:t> Retrieved </a:t>
            </a:r>
            <a:r>
              <a:rPr lang="en-US" sz="1000" dirty="0" smtClean="0">
                <a:latin typeface="Calibri" panose="020F0502020204030204" pitchFamily="34" charset="0"/>
                <a:ea typeface="Calibri" panose="020F0502020204030204" pitchFamily="34" charset="0"/>
                <a:cs typeface="Times New Roman" panose="02020603050405020304" pitchFamily="18" charset="0"/>
              </a:rPr>
              <a:t>from </a:t>
            </a:r>
            <a:r>
              <a:rPr lang="en-US" sz="1000" i="1" dirty="0">
                <a:latin typeface="Calibri" panose="020F0502020204030204" pitchFamily="34" charset="0"/>
                <a:ea typeface="Calibri" panose="020F0502020204030204" pitchFamily="34" charset="0"/>
                <a:cs typeface="Times New Roman" panose="02020603050405020304" pitchFamily="18" charset="0"/>
              </a:rPr>
              <a:t>http://www.samhsa.gov/sites/default/files/women-children-families-rwc-ppw-cross-site-fact-sheets.pdf </a:t>
            </a:r>
            <a:r>
              <a:rPr lang="en-US" sz="1000" i="1" dirty="0" smtClean="0">
                <a:latin typeface="Calibri" panose="020F0502020204030204" pitchFamily="34" charset="0"/>
                <a:ea typeface="Calibri" panose="020F0502020204030204" pitchFamily="34" charset="0"/>
                <a:cs typeface="Times New Roman" panose="02020603050405020304" pitchFamily="18" charset="0"/>
              </a:rPr>
              <a:t>.</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000" i="1" dirty="0" smtClean="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000" i="1" dirty="0" smtClean="0">
                <a:latin typeface="Calibri" panose="020F0502020204030204" pitchFamily="34" charset="0"/>
                <a:ea typeface="Calibri" panose="020F0502020204030204" pitchFamily="34" charset="0"/>
                <a:cs typeface="Times New Roman" panose="02020603050405020304" pitchFamily="18" charset="0"/>
              </a:rPr>
              <a:t>Guidance </a:t>
            </a:r>
            <a:r>
              <a:rPr lang="en-US" sz="1000" i="1" dirty="0">
                <a:latin typeface="Calibri" panose="020F0502020204030204" pitchFamily="34" charset="0"/>
                <a:ea typeface="Calibri" panose="020F0502020204030204" pitchFamily="34" charset="0"/>
                <a:cs typeface="Times New Roman" panose="02020603050405020304" pitchFamily="18" charset="0"/>
              </a:rPr>
              <a:t>to the States </a:t>
            </a:r>
            <a:r>
              <a:rPr lang="en-US" sz="1000" i="1" dirty="0" smtClean="0">
                <a:latin typeface="Calibri" panose="020F0502020204030204" pitchFamily="34" charset="0"/>
                <a:ea typeface="Calibri" panose="020F0502020204030204" pitchFamily="34" charset="0"/>
                <a:cs typeface="Times New Roman" panose="02020603050405020304" pitchFamily="18" charset="0"/>
              </a:rPr>
              <a:t>, </a:t>
            </a:r>
            <a:r>
              <a:rPr lang="en-US" sz="1000" dirty="0" smtClean="0">
                <a:latin typeface="Calibri" panose="020F0502020204030204" pitchFamily="34" charset="0"/>
                <a:ea typeface="Calibri" panose="020F0502020204030204" pitchFamily="34" charset="0"/>
                <a:cs typeface="Times New Roman" panose="02020603050405020304" pitchFamily="18" charset="0"/>
              </a:rPr>
              <a:t>pp</a:t>
            </a:r>
            <a:r>
              <a:rPr lang="en-US" sz="1000" dirty="0">
                <a:latin typeface="Calibri" panose="020F0502020204030204" pitchFamily="34" charset="0"/>
                <a:ea typeface="Calibri" panose="020F0502020204030204" pitchFamily="34" charset="0"/>
                <a:cs typeface="Times New Roman" panose="02020603050405020304" pitchFamily="18" charset="0"/>
              </a:rPr>
              <a:t>. 13, 15, </a:t>
            </a:r>
            <a:r>
              <a:rPr lang="en-US" sz="1000" dirty="0" smtClean="0">
                <a:latin typeface="Calibri" panose="020F0502020204030204" pitchFamily="34" charset="0"/>
                <a:ea typeface="Calibri" panose="020F0502020204030204" pitchFamily="34" charset="0"/>
                <a:cs typeface="Times New Roman" panose="02020603050405020304" pitchFamily="18" charset="0"/>
              </a:rPr>
              <a:t>26, and 39.</a:t>
            </a:r>
            <a:endParaRPr lang="en-US" sz="1000" dirty="0"/>
          </a:p>
        </p:txBody>
      </p:sp>
      <p:sp>
        <p:nvSpPr>
          <p:cNvPr id="4" name="Footer Placeholder 3"/>
          <p:cNvSpPr>
            <a:spLocks noGrp="1"/>
          </p:cNvSpPr>
          <p:nvPr>
            <p:ph type="ftr" sz="quarter" idx="10"/>
          </p:nvPr>
        </p:nvSpPr>
        <p:spPr>
          <a:xfrm>
            <a:off x="255458" y="8993741"/>
            <a:ext cx="3169920" cy="481727"/>
          </a:xfrm>
          <a:prstGeom prst="rect">
            <a:avLst/>
          </a:prstGeom>
        </p:spPr>
        <p:txBody>
          <a:bodyPr/>
          <a:lstStyle/>
          <a:p>
            <a:endParaRPr lang="en-US" dirty="0"/>
          </a:p>
        </p:txBody>
      </p:sp>
      <p:sp>
        <p:nvSpPr>
          <p:cNvPr id="5" name="Slide Number Placeholder 4"/>
          <p:cNvSpPr>
            <a:spLocks noGrp="1"/>
          </p:cNvSpPr>
          <p:nvPr>
            <p:ph type="sldNum" sz="quarter" idx="11"/>
          </p:nvPr>
        </p:nvSpPr>
        <p:spPr/>
        <p:txBody>
          <a:bodyPr/>
          <a:lstStyle/>
          <a:p>
            <a:fld id="{434321B8-287B-471D-B429-24243CF6B4E5}" type="slidenum">
              <a:rPr lang="en-US" smtClean="0"/>
              <a:t>42</a:t>
            </a:fld>
            <a:endParaRPr lang="en-US" dirty="0"/>
          </a:p>
        </p:txBody>
      </p:sp>
    </p:spTree>
    <p:extLst>
      <p:ext uri="{BB962C8B-B14F-4D97-AF65-F5344CB8AC3E}">
        <p14:creationId xmlns:p14="http://schemas.microsoft.com/office/powerpoint/2010/main" val="960842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TRANSITION</a:t>
            </a:r>
            <a:r>
              <a:rPr lang="en-US" sz="1200" b="1" i="0" kern="1200" baseline="0" dirty="0" smtClean="0">
                <a:solidFill>
                  <a:schemeClr val="tx1"/>
                </a:solidFill>
                <a:effectLst/>
                <a:latin typeface="+mn-lt"/>
                <a:ea typeface="+mn-ea"/>
                <a:cs typeface="+mn-cs"/>
              </a:rPr>
              <a:t> SLIDE</a:t>
            </a:r>
            <a:endParaRPr lang="en-US" sz="1200" b="1"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This slide serves to move from discussions </a:t>
            </a:r>
            <a:r>
              <a:rPr lang="en-US" sz="1200" b="1" i="1" kern="1200" dirty="0" smtClean="0">
                <a:solidFill>
                  <a:schemeClr val="tx1"/>
                </a:solidFill>
                <a:effectLst/>
                <a:latin typeface="+mn-lt"/>
                <a:ea typeface="+mn-ea"/>
                <a:cs typeface="+mn-cs"/>
              </a:rPr>
              <a:t>of</a:t>
            </a:r>
            <a:r>
              <a:rPr lang="en-US" sz="1200" b="1" i="1" kern="1200" baseline="0" dirty="0" smtClean="0">
                <a:solidFill>
                  <a:schemeClr val="tx1"/>
                </a:solidFill>
                <a:effectLst/>
                <a:latin typeface="+mn-lt"/>
                <a:ea typeface="+mn-ea"/>
                <a:cs typeface="+mn-cs"/>
              </a:rPr>
              <a:t> epidemiology and impact of </a:t>
            </a:r>
            <a:r>
              <a:rPr lang="en-US" sz="1200" b="1" i="1" kern="1200" dirty="0" smtClean="0">
                <a:solidFill>
                  <a:schemeClr val="tx1"/>
                </a:solidFill>
                <a:effectLst/>
                <a:latin typeface="+mn-lt"/>
                <a:ea typeface="+mn-ea"/>
                <a:cs typeface="+mn-cs"/>
              </a:rPr>
              <a:t>substance </a:t>
            </a:r>
            <a:r>
              <a:rPr lang="en-US" sz="1200" b="1" i="1" kern="1200" dirty="0">
                <a:solidFill>
                  <a:schemeClr val="tx1"/>
                </a:solidFill>
                <a:effectLst/>
                <a:latin typeface="+mn-lt"/>
                <a:ea typeface="+mn-ea"/>
                <a:cs typeface="+mn-cs"/>
              </a:rPr>
              <a:t>use </a:t>
            </a:r>
            <a:r>
              <a:rPr lang="en-US" sz="1200" b="1" i="1" kern="1200" dirty="0" smtClean="0">
                <a:solidFill>
                  <a:schemeClr val="tx1"/>
                </a:solidFill>
                <a:effectLst/>
                <a:latin typeface="+mn-lt"/>
                <a:ea typeface="+mn-ea"/>
                <a:cs typeface="+mn-cs"/>
              </a:rPr>
              <a:t>to specific recommendations and impacts of around alcohol use and other substances in women.</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43</a:t>
            </a:fld>
            <a:endParaRPr lang="en-US"/>
          </a:p>
        </p:txBody>
      </p:sp>
    </p:spTree>
    <p:extLst>
      <p:ext uri="{BB962C8B-B14F-4D97-AF65-F5344CB8AC3E}">
        <p14:creationId xmlns:p14="http://schemas.microsoft.com/office/powerpoint/2010/main" val="3576210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53">
              <a:defRPr>
                <a:solidFill>
                  <a:schemeClr val="tx1"/>
                </a:solidFill>
                <a:latin typeface="Arial" charset="0"/>
              </a:defRPr>
            </a:lvl1pPr>
            <a:lvl2pPr marL="716004" indent="-275386" defTabSz="933253">
              <a:defRPr>
                <a:solidFill>
                  <a:schemeClr val="tx1"/>
                </a:solidFill>
                <a:latin typeface="Arial" charset="0"/>
              </a:defRPr>
            </a:lvl2pPr>
            <a:lvl3pPr marL="1101545" indent="-220310" defTabSz="933253">
              <a:defRPr>
                <a:solidFill>
                  <a:schemeClr val="tx1"/>
                </a:solidFill>
                <a:latin typeface="Arial" charset="0"/>
              </a:defRPr>
            </a:lvl3pPr>
            <a:lvl4pPr marL="1542163" indent="-220310" defTabSz="933253">
              <a:defRPr>
                <a:solidFill>
                  <a:schemeClr val="tx1"/>
                </a:solidFill>
                <a:latin typeface="Arial" charset="0"/>
              </a:defRPr>
            </a:lvl4pPr>
            <a:lvl5pPr marL="1982780" indent="-220310" defTabSz="933253">
              <a:defRPr>
                <a:solidFill>
                  <a:schemeClr val="tx1"/>
                </a:solidFill>
                <a:latin typeface="Arial" charset="0"/>
              </a:defRPr>
            </a:lvl5pPr>
            <a:lvl6pPr marL="2423398" indent="-220310" defTabSz="933253" eaLnBrk="0" fontAlgn="base" hangingPunct="0">
              <a:spcBef>
                <a:spcPct val="0"/>
              </a:spcBef>
              <a:spcAft>
                <a:spcPct val="0"/>
              </a:spcAft>
              <a:defRPr>
                <a:solidFill>
                  <a:schemeClr val="tx1"/>
                </a:solidFill>
                <a:latin typeface="Arial" charset="0"/>
              </a:defRPr>
            </a:lvl6pPr>
            <a:lvl7pPr marL="2864016" indent="-220310" defTabSz="933253" eaLnBrk="0" fontAlgn="base" hangingPunct="0">
              <a:spcBef>
                <a:spcPct val="0"/>
              </a:spcBef>
              <a:spcAft>
                <a:spcPct val="0"/>
              </a:spcAft>
              <a:defRPr>
                <a:solidFill>
                  <a:schemeClr val="tx1"/>
                </a:solidFill>
                <a:latin typeface="Arial" charset="0"/>
              </a:defRPr>
            </a:lvl7pPr>
            <a:lvl8pPr marL="3304632" indent="-220310" defTabSz="933253" eaLnBrk="0" fontAlgn="base" hangingPunct="0">
              <a:spcBef>
                <a:spcPct val="0"/>
              </a:spcBef>
              <a:spcAft>
                <a:spcPct val="0"/>
              </a:spcAft>
              <a:defRPr>
                <a:solidFill>
                  <a:schemeClr val="tx1"/>
                </a:solidFill>
                <a:latin typeface="Arial" charset="0"/>
              </a:defRPr>
            </a:lvl8pPr>
            <a:lvl9pPr marL="3745250" indent="-220310" defTabSz="933253" eaLnBrk="0" fontAlgn="base" hangingPunct="0">
              <a:spcBef>
                <a:spcPct val="0"/>
              </a:spcBef>
              <a:spcAft>
                <a:spcPct val="0"/>
              </a:spcAft>
              <a:defRPr>
                <a:solidFill>
                  <a:schemeClr val="tx1"/>
                </a:solidFill>
                <a:latin typeface="Arial" charset="0"/>
              </a:defRPr>
            </a:lvl9pPr>
          </a:lstStyle>
          <a:p>
            <a:fld id="{E7862A4E-0FE6-419B-83E4-35864D960BAB}" type="slidenum">
              <a:rPr lang="en-US" smtClean="0">
                <a:solidFill>
                  <a:srgbClr val="000000"/>
                </a:solidFill>
              </a:rPr>
              <a:pPr/>
              <a:t>44</a:t>
            </a:fld>
            <a:endParaRPr lang="en-US">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ChangeArrowheads="1"/>
          </p:cNvSpPr>
          <p:nvPr/>
        </p:nvSpPr>
        <p:spPr bwMode="auto">
          <a:xfrm>
            <a:off x="701346" y="4260851"/>
            <a:ext cx="5607712" cy="459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41" tIns="46571" rIns="93141" bIns="46571">
            <a:spAutoFit/>
          </a:bodyPr>
          <a:lstStyle/>
          <a:p>
            <a:r>
              <a:rPr lang="en-US" sz="1200" dirty="0">
                <a:solidFill>
                  <a:srgbClr val="000000"/>
                </a:solidFill>
              </a:rPr>
              <a:t>Drinking Guidelines</a:t>
            </a:r>
            <a:endParaRPr lang="en-US" sz="1200" u="sng" dirty="0">
              <a:solidFill>
                <a:srgbClr val="000000"/>
              </a:solidFill>
              <a:latin typeface="Times New Roman" pitchFamily="18" charset="0"/>
              <a:cs typeface="Times New Roman" pitchFamily="18" charset="0"/>
            </a:endParaRPr>
          </a:p>
          <a:p>
            <a:r>
              <a:rPr lang="en-US" sz="1200" dirty="0">
                <a:solidFill>
                  <a:srgbClr val="000000"/>
                </a:solidFill>
                <a:latin typeface="Times New Roman" pitchFamily="18" charset="0"/>
                <a:cs typeface="Times New Roman" pitchFamily="18" charset="0"/>
              </a:rPr>
              <a:t> </a:t>
            </a:r>
          </a:p>
          <a:p>
            <a:r>
              <a:rPr lang="en-US" sz="1200" dirty="0">
                <a:solidFill>
                  <a:srgbClr val="000000"/>
                </a:solidFill>
                <a:cs typeface="Times New Roman" pitchFamily="18" charset="0"/>
              </a:rPr>
              <a:t>[Slide 5] </a:t>
            </a:r>
            <a:r>
              <a:rPr lang="en-US" sz="1200" dirty="0">
                <a:solidFill>
                  <a:srgbClr val="000000"/>
                </a:solidFill>
                <a:latin typeface="Times New Roman" pitchFamily="18" charset="0"/>
                <a:cs typeface="Times New Roman" pitchFamily="18" charset="0"/>
              </a:rPr>
              <a:t>Special concerns arise when developing alcohol consumption guidelines for the older adult population. Compared with younger people, older adults have an increased sensitivity to alcohol, as well as to over-the-counter and prescription medications. There is an age-related decrease in lean body mass versus total volume of fat. The resultant decrease in total body volume increases the circulating distribution of alcohol and other mood-altering chemicals in the body. Liver enzymes that metabolize alcohol and certain other drugs become less efficient with age. Central nervous system sensitivity increases with age.</a:t>
            </a:r>
          </a:p>
          <a:p>
            <a:endParaRPr lang="en-US" sz="1200" dirty="0">
              <a:solidFill>
                <a:srgbClr val="000000"/>
              </a:solidFill>
              <a:latin typeface="Times New Roman" pitchFamily="18" charset="0"/>
              <a:cs typeface="Times New Roman" pitchFamily="18" charset="0"/>
            </a:endParaRPr>
          </a:p>
          <a:p>
            <a:r>
              <a:rPr lang="en-US" sz="1200" dirty="0">
                <a:solidFill>
                  <a:srgbClr val="000000"/>
                </a:solidFill>
                <a:latin typeface="Times New Roman" pitchFamily="18" charset="0"/>
                <a:cs typeface="Times New Roman" pitchFamily="18" charset="0"/>
              </a:rPr>
              <a:t>As stated before, the potential interaction of medications and alcohol is a particular concern in this age group. For some individuals, ANY alcohol use with specific over-the-counter or prescription medications can be problematic. Because of the age-related changes in how alcohol is metabolized, and the potential interactions between medications and alcohol, alcohol use recommendations for older adults are lower than those for adults under 65.  For example, the National Institute on Alcohol Abuse and Alcoholism (NIAAA, 1995b) and the CSAT Treatment Improvement Protocol (TIP) on older adults (Blow, CSAT, 1998b) recommend that persons age 65 and older consume no more than one standard drink per day or seven standard drinks per week (</a:t>
            </a:r>
            <a:r>
              <a:rPr lang="en-US" sz="1200" dirty="0" err="1">
                <a:solidFill>
                  <a:srgbClr val="000000"/>
                </a:solidFill>
                <a:latin typeface="Times New Roman" pitchFamily="18" charset="0"/>
                <a:cs typeface="Times New Roman" pitchFamily="18" charset="0"/>
              </a:rPr>
              <a:t>Dufour</a:t>
            </a:r>
            <a:r>
              <a:rPr lang="en-US" sz="1200" dirty="0">
                <a:solidFill>
                  <a:srgbClr val="000000"/>
                </a:solidFill>
                <a:latin typeface="Times New Roman" pitchFamily="18" charset="0"/>
                <a:cs typeface="Times New Roman" pitchFamily="18" charset="0"/>
              </a:rPr>
              <a:t> &amp; Fuller, 1995; Dietary Guidelines Advisory Committee, 2000, page 39).  In addition, older adults should not consume more than 2 standard drinks on any drinking day. It is recommended that the limit for older women should be slightly less than one standard drink per day. </a:t>
            </a:r>
            <a:endParaRPr lang="en-US" sz="1200" dirty="0">
              <a:solidFill>
                <a:srgbClr val="000000"/>
              </a:solidFill>
              <a:cs typeface="Times New Roman" pitchFamily="18" charset="0"/>
            </a:endParaRPr>
          </a:p>
        </p:txBody>
      </p:sp>
      <p:sp>
        <p:nvSpPr>
          <p:cNvPr id="91141"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sz="1000" b="1" kern="1200" dirty="0">
                <a:solidFill>
                  <a:schemeClr val="tx1"/>
                </a:solidFill>
                <a:effectLst/>
                <a:latin typeface="+mn-lt"/>
                <a:ea typeface="+mn-ea"/>
                <a:cs typeface="+mn-cs"/>
              </a:rPr>
              <a:t>**</a:t>
            </a:r>
            <a:r>
              <a:rPr lang="en-US" sz="1000" b="1" kern="1200" dirty="0" smtClean="0">
                <a:solidFill>
                  <a:schemeClr val="tx1"/>
                </a:solidFill>
                <a:effectLst/>
                <a:latin typeface="+mn-lt"/>
                <a:ea typeface="+mn-ea"/>
                <a:cs typeface="+mn-cs"/>
              </a:rPr>
              <a:t>ANIMATIONS**</a:t>
            </a:r>
            <a:endParaRPr lang="en-US" sz="1000" kern="1200" dirty="0">
              <a:solidFill>
                <a:schemeClr val="tx1"/>
              </a:solidFill>
              <a:effectLst/>
              <a:latin typeface="+mn-lt"/>
              <a:ea typeface="+mn-ea"/>
              <a:cs typeface="+mn-cs"/>
            </a:endParaRPr>
          </a:p>
          <a:p>
            <a:r>
              <a:rPr lang="en-US" sz="1000" b="1" i="1" kern="1200" dirty="0">
                <a:solidFill>
                  <a:schemeClr val="tx1"/>
                </a:solidFill>
                <a:effectLst/>
                <a:latin typeface="+mn-lt"/>
                <a:ea typeface="+mn-ea"/>
                <a:cs typeface="+mn-cs"/>
              </a:rPr>
              <a:t>This slide animates in four parts. The first half of the slide presents information related to general drinking guidelines for men and women. The subsequent animations will reveal the drinking guidelines </a:t>
            </a:r>
            <a:r>
              <a:rPr lang="en-US" sz="1000" b="1" i="1" kern="1200" dirty="0" smtClean="0">
                <a:solidFill>
                  <a:schemeClr val="tx1"/>
                </a:solidFill>
                <a:effectLst/>
                <a:latin typeface="+mn-lt"/>
                <a:ea typeface="+mn-ea"/>
                <a:cs typeface="+mn-cs"/>
              </a:rPr>
              <a:t>for </a:t>
            </a:r>
            <a:r>
              <a:rPr lang="en-US" sz="1000" b="1" i="1" kern="1200" dirty="0">
                <a:solidFill>
                  <a:schemeClr val="tx1"/>
                </a:solidFill>
                <a:effectLst/>
                <a:latin typeface="+mn-lt"/>
                <a:ea typeface="+mn-ea"/>
                <a:cs typeface="+mn-cs"/>
              </a:rPr>
              <a:t>men and </a:t>
            </a:r>
            <a:r>
              <a:rPr lang="en-US" sz="1000" b="1" i="1" kern="1200" dirty="0" smtClean="0">
                <a:solidFill>
                  <a:schemeClr val="tx1"/>
                </a:solidFill>
                <a:effectLst/>
                <a:latin typeface="+mn-lt"/>
                <a:ea typeface="+mn-ea"/>
                <a:cs typeface="+mn-cs"/>
              </a:rPr>
              <a:t>women. </a:t>
            </a:r>
            <a:r>
              <a:rPr lang="en-US" sz="1000" b="1" i="1" kern="1200" dirty="0">
                <a:solidFill>
                  <a:schemeClr val="tx1"/>
                </a:solidFill>
                <a:effectLst/>
                <a:latin typeface="+mn-lt"/>
                <a:ea typeface="+mn-ea"/>
                <a:cs typeface="+mn-cs"/>
              </a:rPr>
              <a:t>The information is based on the recommended drinking guidelines of the National Institute on Alcohol Abuse and Alcoholism (NIAAA). </a:t>
            </a:r>
          </a:p>
          <a:p>
            <a:endParaRPr lang="en-US" sz="1000" b="1" i="1" kern="1200" dirty="0">
              <a:solidFill>
                <a:schemeClr val="tx1"/>
              </a:solidFill>
              <a:effectLst/>
              <a:latin typeface="+mn-lt"/>
              <a:ea typeface="+mn-ea"/>
              <a:cs typeface="+mn-cs"/>
            </a:endParaRPr>
          </a:p>
          <a:p>
            <a:r>
              <a:rPr lang="en-US" sz="1000" b="1" i="1" kern="1200" dirty="0">
                <a:solidFill>
                  <a:schemeClr val="tx1"/>
                </a:solidFill>
                <a:effectLst/>
                <a:latin typeface="+mn-lt"/>
                <a:ea typeface="+mn-ea"/>
                <a:cs typeface="+mn-cs"/>
              </a:rPr>
              <a:t>Click to reveal the first bullet point</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For men, </a:t>
            </a:r>
            <a:r>
              <a:rPr lang="en-US" sz="1000" kern="1200" dirty="0" smtClean="0">
                <a:solidFill>
                  <a:schemeClr val="tx1"/>
                </a:solidFill>
                <a:effectLst/>
                <a:latin typeface="+mn-lt"/>
                <a:ea typeface="+mn-ea"/>
                <a:cs typeface="+mn-cs"/>
              </a:rPr>
              <a:t>the NIAAA recommends </a:t>
            </a:r>
            <a:r>
              <a:rPr lang="en-US" sz="1000" kern="1200" dirty="0">
                <a:solidFill>
                  <a:schemeClr val="tx1"/>
                </a:solidFill>
                <a:effectLst/>
                <a:latin typeface="+mn-lt"/>
                <a:ea typeface="+mn-ea"/>
                <a:cs typeface="+mn-cs"/>
              </a:rPr>
              <a:t>no more than 4 drinks on any day and </a:t>
            </a:r>
            <a:r>
              <a:rPr lang="en-US" sz="1000" kern="1200" dirty="0" smtClean="0">
                <a:solidFill>
                  <a:schemeClr val="tx1"/>
                </a:solidFill>
                <a:effectLst/>
                <a:latin typeface="+mn-lt"/>
                <a:ea typeface="+mn-ea"/>
                <a:cs typeface="+mn-cs"/>
              </a:rPr>
              <a:t>no </a:t>
            </a:r>
            <a:r>
              <a:rPr lang="en-US" sz="1000" kern="1200" dirty="0">
                <a:solidFill>
                  <a:schemeClr val="tx1"/>
                </a:solidFill>
                <a:effectLst/>
                <a:latin typeface="+mn-lt"/>
                <a:ea typeface="+mn-ea"/>
                <a:cs typeface="+mn-cs"/>
              </a:rPr>
              <a:t>more than 14 drinks per week. </a:t>
            </a:r>
            <a:endParaRPr lang="en-US" sz="1000" kern="1200" dirty="0" smtClean="0">
              <a:solidFill>
                <a:schemeClr val="tx1"/>
              </a:solidFill>
              <a:effectLst/>
              <a:latin typeface="+mn-lt"/>
              <a:ea typeface="+mn-ea"/>
              <a:cs typeface="+mn-cs"/>
            </a:endParaRPr>
          </a:p>
          <a:p>
            <a:endParaRPr lang="en-US" sz="1000" kern="1200" dirty="0" smtClean="0">
              <a:solidFill>
                <a:schemeClr val="tx1"/>
              </a:solidFill>
              <a:effectLst/>
              <a:latin typeface="+mn-lt"/>
              <a:ea typeface="+mn-ea"/>
              <a:cs typeface="+mn-cs"/>
            </a:endParaRPr>
          </a:p>
          <a:p>
            <a:r>
              <a:rPr lang="en-US" sz="1000" b="1" i="1" kern="1200" dirty="0" smtClean="0">
                <a:solidFill>
                  <a:schemeClr val="tx1"/>
                </a:solidFill>
                <a:effectLst/>
                <a:latin typeface="+mn-lt"/>
                <a:ea typeface="+mn-ea"/>
                <a:cs typeface="+mn-cs"/>
              </a:rPr>
              <a:t>Click to reveal the second bullet point</a:t>
            </a:r>
          </a:p>
          <a:p>
            <a:r>
              <a:rPr lang="en-US" sz="1000" kern="1200" dirty="0" smtClean="0">
                <a:solidFill>
                  <a:schemeClr val="tx1"/>
                </a:solidFill>
                <a:effectLst/>
                <a:latin typeface="+mn-lt"/>
                <a:ea typeface="+mn-ea"/>
                <a:cs typeface="+mn-cs"/>
              </a:rPr>
              <a:t>For women,</a:t>
            </a:r>
            <a:r>
              <a:rPr lang="en-US" sz="1000" kern="1200" baseline="0" dirty="0" smtClean="0">
                <a:solidFill>
                  <a:schemeClr val="tx1"/>
                </a:solidFill>
                <a:effectLst/>
                <a:latin typeface="+mn-lt"/>
                <a:ea typeface="+mn-ea"/>
                <a:cs typeface="+mn-cs"/>
              </a:rPr>
              <a:t> the NIAAA recommends no more than 3 drinks on any day and no more than 7 drinks per week.</a:t>
            </a:r>
            <a:r>
              <a:rPr lang="en-US" sz="1000" kern="1200" baseline="0" dirty="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Women</a:t>
            </a:r>
            <a:r>
              <a:rPr lang="en-US" sz="1000" kern="1200" baseline="0" dirty="0" smtClean="0">
                <a:solidFill>
                  <a:schemeClr val="tx1"/>
                </a:solidFill>
                <a:effectLst/>
                <a:latin typeface="+mn-lt"/>
                <a:ea typeface="+mn-ea"/>
                <a:cs typeface="+mn-cs"/>
              </a:rPr>
              <a:t> and men metabolize alcohol differently, so the drinking guidelines are gender-specific. </a:t>
            </a:r>
          </a:p>
          <a:p>
            <a:endParaRPr lang="en-US" sz="1000" b="1" i="1" kern="1200" baseline="0" dirty="0" smtClean="0">
              <a:solidFill>
                <a:schemeClr val="tx1"/>
              </a:solidFill>
              <a:effectLst/>
              <a:latin typeface="+mn-lt"/>
              <a:ea typeface="+mn-ea"/>
              <a:cs typeface="+mn-cs"/>
            </a:endParaRPr>
          </a:p>
          <a:p>
            <a:r>
              <a:rPr lang="en-US" sz="1000" b="1" i="1" kern="1200" baseline="0" dirty="0" smtClean="0">
                <a:solidFill>
                  <a:schemeClr val="tx1"/>
                </a:solidFill>
                <a:effectLst/>
                <a:latin typeface="+mn-lt"/>
                <a:ea typeface="+mn-ea"/>
                <a:cs typeface="+mn-cs"/>
              </a:rPr>
              <a:t>Click to reveal the third bullet point</a:t>
            </a:r>
          </a:p>
          <a:p>
            <a:r>
              <a:rPr lang="en-US" sz="1000" b="0" i="0" kern="1200" baseline="0" dirty="0" smtClean="0">
                <a:solidFill>
                  <a:schemeClr val="tx1"/>
                </a:solidFill>
                <a:effectLst/>
                <a:latin typeface="+mn-lt"/>
                <a:ea typeface="+mn-ea"/>
                <a:cs typeface="+mn-cs"/>
              </a:rPr>
              <a:t>For older adults (&gt;65), the NIAAA </a:t>
            </a:r>
            <a:r>
              <a:rPr lang="en-US" sz="1000" kern="1200" baseline="0" dirty="0" smtClean="0">
                <a:solidFill>
                  <a:schemeClr val="tx1"/>
                </a:solidFill>
                <a:effectLst/>
                <a:latin typeface="+mn-lt"/>
                <a:ea typeface="+mn-ea"/>
                <a:cs typeface="+mn-cs"/>
              </a:rPr>
              <a:t>recommends no more than 3 drinks on any day and no more than 7 drinks per week.</a:t>
            </a:r>
          </a:p>
          <a:p>
            <a:endParaRPr lang="en-US" sz="1000" b="0" i="0" kern="1200" baseline="0" dirty="0" smtClean="0">
              <a:solidFill>
                <a:schemeClr val="tx1"/>
              </a:solidFill>
              <a:effectLst/>
              <a:latin typeface="+mn-lt"/>
              <a:ea typeface="+mn-ea"/>
              <a:cs typeface="+mn-cs"/>
            </a:endParaRPr>
          </a:p>
          <a:p>
            <a:r>
              <a:rPr lang="en-US" sz="1000" b="1" i="1" kern="1200" baseline="0" dirty="0" smtClean="0">
                <a:solidFill>
                  <a:schemeClr val="tx1"/>
                </a:solidFill>
                <a:effectLst/>
                <a:latin typeface="+mn-lt"/>
                <a:ea typeface="+mn-ea"/>
                <a:cs typeface="+mn-cs"/>
              </a:rPr>
              <a:t>Click to reveal the fourth and final bullet point</a:t>
            </a:r>
          </a:p>
          <a:p>
            <a:r>
              <a:rPr lang="en-US" sz="1000" b="0" i="0" kern="1200" dirty="0" smtClean="0">
                <a:solidFill>
                  <a:schemeClr val="tx1"/>
                </a:solidFill>
                <a:effectLst/>
                <a:latin typeface="+mn-lt"/>
                <a:ea typeface="+mn-ea"/>
                <a:cs typeface="+mn-cs"/>
              </a:rPr>
              <a:t>The NIAAA</a:t>
            </a:r>
            <a:r>
              <a:rPr lang="en-US" sz="1000" b="0" i="0" kern="1200" baseline="0" dirty="0" smtClean="0">
                <a:solidFill>
                  <a:schemeClr val="tx1"/>
                </a:solidFill>
                <a:effectLst/>
                <a:latin typeface="+mn-lt"/>
                <a:ea typeface="+mn-ea"/>
                <a:cs typeface="+mn-cs"/>
              </a:rPr>
              <a:t> considers 1 drink per day to be the maximum for moderate use.</a:t>
            </a:r>
          </a:p>
          <a:p>
            <a:endParaRPr lang="en-US" sz="1000" b="0" i="0"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Additional </a:t>
            </a:r>
            <a:r>
              <a:rPr lang="en-US" sz="1000" b="1" kern="1200" dirty="0">
                <a:solidFill>
                  <a:schemeClr val="tx1"/>
                </a:solidFill>
                <a:effectLst/>
                <a:latin typeface="+mn-lt"/>
                <a:ea typeface="+mn-ea"/>
                <a:cs typeface="+mn-cs"/>
              </a:rPr>
              <a:t>information for the Trainer(s)</a:t>
            </a:r>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As noted by </a:t>
            </a:r>
            <a:r>
              <a:rPr lang="en-US" sz="1000" kern="1200" dirty="0" smtClean="0">
                <a:solidFill>
                  <a:schemeClr val="tx1"/>
                </a:solidFill>
                <a:effectLst/>
                <a:latin typeface="+mn-lt"/>
                <a:ea typeface="+mn-ea"/>
                <a:cs typeface="+mn-cs"/>
              </a:rPr>
              <a:t>the NIH</a:t>
            </a:r>
            <a:r>
              <a:rPr lang="en-US" sz="1000" kern="1200" dirty="0">
                <a:solidFill>
                  <a:schemeClr val="tx1"/>
                </a:solidFill>
                <a:effectLst/>
                <a:latin typeface="+mn-lt"/>
                <a:ea typeface="+mn-ea"/>
                <a:cs typeface="+mn-cs"/>
              </a:rPr>
              <a:t>, these guidelines are identified for adults who are healthy and do not take any medications. Taking medications or having a health condition may mean reducing drinking or not drinking at all. </a:t>
            </a:r>
            <a:r>
              <a:rPr lang="en-US" sz="1000" kern="1200" dirty="0" smtClean="0">
                <a:solidFill>
                  <a:schemeClr val="tx1"/>
                </a:solidFill>
                <a:effectLst/>
                <a:latin typeface="+mn-lt"/>
                <a:ea typeface="+mn-ea"/>
                <a:cs typeface="+mn-cs"/>
              </a:rPr>
              <a:t>People </a:t>
            </a:r>
            <a:r>
              <a:rPr lang="en-US" sz="1000" kern="1200" dirty="0">
                <a:solidFill>
                  <a:schemeClr val="tx1"/>
                </a:solidFill>
                <a:effectLst/>
                <a:latin typeface="+mn-lt"/>
                <a:ea typeface="+mn-ea"/>
                <a:cs typeface="+mn-cs"/>
              </a:rPr>
              <a:t>have different personal definitions of what exactly constitutes an alcoholic “drink.” The National Institute on Alcohol Abuse and Alcoholism has developed a definition of a standard drink. A standard drink can be a </a:t>
            </a:r>
            <a:r>
              <a:rPr lang="en-US" sz="1000" kern="1200" dirty="0" smtClean="0">
                <a:solidFill>
                  <a:schemeClr val="tx1"/>
                </a:solidFill>
                <a:effectLst/>
                <a:latin typeface="+mn-lt"/>
                <a:ea typeface="+mn-ea"/>
                <a:cs typeface="+mn-cs"/>
              </a:rPr>
              <a:t>12-ounce </a:t>
            </a:r>
            <a:r>
              <a:rPr lang="en-US" sz="1000" kern="1200" dirty="0">
                <a:solidFill>
                  <a:schemeClr val="tx1"/>
                </a:solidFill>
                <a:effectLst/>
                <a:latin typeface="+mn-lt"/>
                <a:ea typeface="+mn-ea"/>
                <a:cs typeface="+mn-cs"/>
              </a:rPr>
              <a:t>beer, 8-9 ounces of malt liquor, 5 ounces of wine, 3-4 ounces of fortified wine, 2-3 ounces of cordial, 1.5 ounces of brandy, or 1.5 ounces of spirits such as vodka, gin, or scotch. So, a drink for one person may be a “40-ouncer” of beer, which, if you use NIAAA’s definition of a standard drink, would equal 3 1/3 standard drinks. It is very important for alcohol dependent clients to understand what is meant by “a drink” when you are assessing the extent of their alcohol problem.</a:t>
            </a:r>
            <a:endParaRPr lang="en-US" sz="1000" dirty="0"/>
          </a:p>
        </p:txBody>
      </p:sp>
    </p:spTree>
    <p:extLst>
      <p:ext uri="{BB962C8B-B14F-4D97-AF65-F5344CB8AC3E}">
        <p14:creationId xmlns:p14="http://schemas.microsoft.com/office/powerpoint/2010/main" val="2407487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On average, women weigh less than men, so effects of alcohol are greater.</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45</a:t>
            </a:fld>
            <a:endParaRPr lang="en-US"/>
          </a:p>
        </p:txBody>
      </p:sp>
    </p:spTree>
    <p:extLst>
      <p:ext uri="{BB962C8B-B14F-4D97-AF65-F5344CB8AC3E}">
        <p14:creationId xmlns:p14="http://schemas.microsoft.com/office/powerpoint/2010/main" val="3622675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n-lt"/>
                <a:ea typeface="+mn-ea"/>
                <a:cs typeface="+mn-cs"/>
              </a:rPr>
              <a:t>Why are women’s guidelines different? It’s in the water.</a:t>
            </a:r>
          </a:p>
          <a:p>
            <a:endParaRPr lang="en-US" sz="1000" b="0" i="0" kern="1200" dirty="0" smtClean="0">
              <a:solidFill>
                <a:schemeClr val="tx1"/>
              </a:solidFill>
              <a:effectLst/>
              <a:latin typeface="+mn-lt"/>
              <a:ea typeface="+mn-ea"/>
              <a:cs typeface="+mn-cs"/>
            </a:endParaRPr>
          </a:p>
          <a:p>
            <a:r>
              <a:rPr lang="en-US" sz="1000" b="0" i="0" kern="1200" dirty="0" smtClean="0">
                <a:solidFill>
                  <a:schemeClr val="tx1"/>
                </a:solidFill>
                <a:effectLst/>
                <a:latin typeface="+mn-lt"/>
                <a:ea typeface="+mn-ea"/>
                <a:cs typeface="+mn-cs"/>
              </a:rPr>
              <a:t>Alcohol passes through the digestive tract and is dispersed in the water in the body. The more water available, the more diluted the alcohol. As a rule, men weigh more than women, and, pound for pound, women have less water in their bodies than men. Therefore, a woman’s brain and other organs are exposed to more alcohol and to more of the toxic byproducts that result when the body breaks down and eliminates alcohol.</a:t>
            </a:r>
            <a:endParaRPr lang="en-US" sz="1000" dirty="0" smtClean="0"/>
          </a:p>
          <a:p>
            <a:endParaRPr lang="en-US" sz="1000" dirty="0" smtClean="0"/>
          </a:p>
          <a:p>
            <a:r>
              <a:rPr lang="en-US" sz="1000" dirty="0" smtClean="0"/>
              <a:t>Other</a:t>
            </a:r>
            <a:r>
              <a:rPr lang="en-US" sz="1000" baseline="0" dirty="0" smtClean="0"/>
              <a:t> biological and hormonal differences also exist that result in different effects for women and men. </a:t>
            </a:r>
            <a:endParaRPr lang="en-US" sz="1000" dirty="0" smtClean="0"/>
          </a:p>
        </p:txBody>
      </p:sp>
      <p:sp>
        <p:nvSpPr>
          <p:cNvPr id="4" name="Slide Number Placeholder 3"/>
          <p:cNvSpPr>
            <a:spLocks noGrp="1"/>
          </p:cNvSpPr>
          <p:nvPr>
            <p:ph type="sldNum" sz="quarter" idx="10"/>
          </p:nvPr>
        </p:nvSpPr>
        <p:spPr/>
        <p:txBody>
          <a:bodyPr/>
          <a:lstStyle/>
          <a:p>
            <a:fld id="{8369E10F-6121-43B2-BA19-0EDC1E97F6E2}" type="slidenum">
              <a:rPr lang="en-US" smtClean="0"/>
              <a:pPr/>
              <a:t>46</a:t>
            </a:fld>
            <a:endParaRPr lang="en-US"/>
          </a:p>
        </p:txBody>
      </p:sp>
    </p:spTree>
    <p:extLst>
      <p:ext uri="{BB962C8B-B14F-4D97-AF65-F5344CB8AC3E}">
        <p14:creationId xmlns:p14="http://schemas.microsoft.com/office/powerpoint/2010/main" val="814830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NIAAA has recommendations for abstinence – no drinking – under the following circumstances.</a:t>
            </a:r>
            <a:r>
              <a:rPr lang="en-US" sz="1000" baseline="0" dirty="0" smtClean="0"/>
              <a:t> Under age 21 (illegal); unable to restrict drinking to moderate levels (lack of control); women who may become pregnant or who are pregnant (there has been no safe level of drinking established during pregnancy); engaging situations that could be hazardous; taking medications that may interact with alcohol.</a:t>
            </a:r>
          </a:p>
          <a:p>
            <a:endParaRPr lang="en-US" sz="1000" baseline="0" dirty="0" smtClean="0"/>
          </a:p>
          <a:p>
            <a:r>
              <a:rPr lang="en-US" sz="1000" baseline="0" dirty="0" smtClean="0"/>
              <a:t>For women with HIV, the highlighted items are most relevant and should be considered. For pregnant women, there has been no safe level of drinking established. Also, alcohol can interact with </a:t>
            </a:r>
            <a:r>
              <a:rPr lang="en-US" sz="1000" baseline="0" dirty="0" err="1" smtClean="0"/>
              <a:t>antiretrovirals</a:t>
            </a:r>
            <a:r>
              <a:rPr lang="en-US" sz="1000" baseline="0" dirty="0" smtClean="0"/>
              <a:t> and other medications.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47</a:t>
            </a:fld>
            <a:endParaRPr lang="en-US"/>
          </a:p>
        </p:txBody>
      </p:sp>
    </p:spTree>
    <p:extLst>
      <p:ext uri="{BB962C8B-B14F-4D97-AF65-F5344CB8AC3E}">
        <p14:creationId xmlns:p14="http://schemas.microsoft.com/office/powerpoint/2010/main" val="4209866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 SLIDE</a:t>
            </a:r>
            <a:endParaRPr lang="en-US" b="1" dirty="0"/>
          </a:p>
          <a:p>
            <a:r>
              <a:rPr lang="en-US" sz="1200" b="1" i="1" kern="1200" dirty="0">
                <a:solidFill>
                  <a:schemeClr val="tx1"/>
                </a:solidFill>
                <a:effectLst/>
                <a:latin typeface="+mn-lt"/>
                <a:ea typeface="+mn-ea"/>
                <a:cs typeface="+mn-cs"/>
              </a:rPr>
              <a:t>This slide serves to move from </a:t>
            </a:r>
            <a:r>
              <a:rPr lang="en-US" sz="1200" b="1" i="1" kern="1200" dirty="0" smtClean="0">
                <a:solidFill>
                  <a:schemeClr val="tx1"/>
                </a:solidFill>
                <a:effectLst/>
                <a:latin typeface="+mn-lt"/>
                <a:ea typeface="+mn-ea"/>
                <a:cs typeface="+mn-cs"/>
              </a:rPr>
              <a:t>discussion of alcohol to other drug</a:t>
            </a:r>
            <a:r>
              <a:rPr lang="en-US" sz="1200" b="1" i="1" kern="1200" baseline="0" dirty="0" smtClean="0">
                <a:solidFill>
                  <a:schemeClr val="tx1"/>
                </a:solidFill>
                <a:effectLst/>
                <a:latin typeface="+mn-lt"/>
                <a:ea typeface="+mn-ea"/>
                <a:cs typeface="+mn-cs"/>
              </a:rPr>
              <a:t> use in women. </a:t>
            </a:r>
            <a:r>
              <a:rPr lang="en-US" sz="1200" b="1" i="1" kern="1200" dirty="0" smtClean="0">
                <a:solidFill>
                  <a:schemeClr val="tx1"/>
                </a:solidFill>
                <a:effectLst/>
                <a:latin typeface="+mn-lt"/>
                <a:ea typeface="+mn-ea"/>
                <a:cs typeface="+mn-cs"/>
              </a:rPr>
              <a:t>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48</a:t>
            </a:fld>
            <a:endParaRPr lang="en-US"/>
          </a:p>
        </p:txBody>
      </p:sp>
    </p:spTree>
    <p:extLst>
      <p:ext uri="{BB962C8B-B14F-4D97-AF65-F5344CB8AC3E}">
        <p14:creationId xmlns:p14="http://schemas.microsoft.com/office/powerpoint/2010/main" val="3424528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smtClean="0">
                <a:solidFill>
                  <a:schemeClr val="tx1"/>
                </a:solidFill>
                <a:effectLst/>
                <a:latin typeface="+mn-lt"/>
                <a:ea typeface="+mn-ea"/>
                <a:cs typeface="+mn-cs"/>
              </a:rPr>
              <a:t>We will discuss</a:t>
            </a:r>
            <a:r>
              <a:rPr lang="en-US" sz="1200" b="1" i="1" kern="1200" baseline="0" dirty="0" smtClean="0">
                <a:solidFill>
                  <a:schemeClr val="tx1"/>
                </a:solidFill>
                <a:effectLst/>
                <a:latin typeface="+mn-lt"/>
                <a:ea typeface="+mn-ea"/>
                <a:cs typeface="+mn-cs"/>
              </a:rPr>
              <a:t> the issues specific to women with two types of stimulants most commonly used: cocaine and methamphetamine.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49</a:t>
            </a:fld>
            <a:endParaRPr lang="en-US"/>
          </a:p>
        </p:txBody>
      </p:sp>
    </p:spTree>
    <p:extLst>
      <p:ext uri="{BB962C8B-B14F-4D97-AF65-F5344CB8AC3E}">
        <p14:creationId xmlns:p14="http://schemas.microsoft.com/office/powerpoint/2010/main" val="926679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16" indent="-220316">
              <a:defRPr/>
            </a:pPr>
            <a:r>
              <a:rPr lang="en-US" sz="1000" b="1" dirty="0">
                <a:latin typeface="+mj-lt"/>
              </a:rPr>
              <a:t>INSTRUCTIONS</a:t>
            </a:r>
          </a:p>
          <a:p>
            <a:r>
              <a:rPr lang="en-US" sz="1200" b="1" i="1" kern="1200" dirty="0">
                <a:solidFill>
                  <a:schemeClr val="tx1"/>
                </a:solidFill>
                <a:effectLst/>
                <a:latin typeface="+mn-lt"/>
                <a:ea typeface="+mn-ea"/>
                <a:cs typeface="+mn-cs"/>
              </a:rPr>
              <a:t>The purpose of the following five questions is to test the pre-training level of substance use and HIV knowledge amongst training participants. The questions are formatted as either multiple choice or true/false questions. Read each question and the possible responses aloud, and give training participants time to jot down their response before moving on to the next question.</a:t>
            </a:r>
          </a:p>
          <a:p>
            <a:endParaRPr lang="en-US" sz="1200" b="1" i="1" kern="1200" dirty="0">
              <a:solidFill>
                <a:schemeClr val="tx1"/>
              </a:solidFill>
              <a:effectLst/>
              <a:latin typeface="+mn-lt"/>
              <a:ea typeface="+mn-ea"/>
              <a:cs typeface="+mn-cs"/>
            </a:endParaRPr>
          </a:p>
          <a:p>
            <a:r>
              <a:rPr lang="en-US" sz="1200" b="1" i="1" u="sng" kern="1200" dirty="0">
                <a:solidFill>
                  <a:schemeClr val="tx1"/>
                </a:solidFill>
                <a:effectLst/>
                <a:latin typeface="+mn-lt"/>
                <a:ea typeface="+mn-ea"/>
                <a:cs typeface="+mn-cs"/>
              </a:rPr>
              <a:t>Do not</a:t>
            </a:r>
            <a:r>
              <a:rPr lang="en-US" sz="1200" b="1" i="1" kern="1200" dirty="0">
                <a:solidFill>
                  <a:schemeClr val="tx1"/>
                </a:solidFill>
                <a:effectLst/>
                <a:latin typeface="+mn-lt"/>
                <a:ea typeface="+mn-ea"/>
                <a:cs typeface="+mn-cs"/>
              </a:rPr>
              <a:t> reveal the answers to the questions until the end of the training session (when you re-administer the questions that appear on </a:t>
            </a:r>
            <a:r>
              <a:rPr lang="en-US" sz="1400" b="1" i="1" kern="1200" baseline="0" dirty="0" smtClean="0">
                <a:solidFill>
                  <a:srgbClr val="C00000"/>
                </a:solidFill>
                <a:effectLst/>
                <a:latin typeface="+mn-lt"/>
                <a:ea typeface="+mn-ea"/>
                <a:cs typeface="+mn-cs"/>
              </a:rPr>
              <a:t>slides 107-111).</a:t>
            </a:r>
            <a:endParaRPr lang="en-US" sz="1050" b="1" i="1" baseline="0" dirty="0">
              <a:solidFill>
                <a:srgbClr val="C00000"/>
              </a:solidFill>
              <a:latin typeface="+mj-lt"/>
            </a:endParaRPr>
          </a:p>
        </p:txBody>
      </p:sp>
    </p:spTree>
    <p:extLst>
      <p:ext uri="{BB962C8B-B14F-4D97-AF65-F5344CB8AC3E}">
        <p14:creationId xmlns:p14="http://schemas.microsoft.com/office/powerpoint/2010/main" val="253142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Research in humans and animals suggests that women may be more vulnerable</a:t>
            </a:r>
            <a:r>
              <a:rPr lang="en-US" sz="1000" baseline="0" dirty="0" smtClean="0"/>
              <a:t> to the rewarding effects of simulants, with estrogen being one factor in this increased sensitivity. In animal studies, females are quicker to start taking cocaine, and take it in larger amounts, than males. Women may also be more sensitive than men to cocaine’s effects on the heart and blood vessels. </a:t>
            </a:r>
          </a:p>
          <a:p>
            <a:endParaRPr lang="en-US" sz="1000" baseline="0" dirty="0" smtClean="0"/>
          </a:p>
          <a:p>
            <a:r>
              <a:rPr lang="en-US" sz="1000" b="1" u="sng" baseline="0" dirty="0" smtClean="0"/>
              <a:t>REFERENCES</a:t>
            </a:r>
            <a:r>
              <a:rPr lang="en-US" sz="1000" baseline="0" dirty="0" smtClean="0"/>
              <a:t> </a:t>
            </a:r>
          </a:p>
          <a:p>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Evans ,S.M., &amp; </a:t>
            </a:r>
            <a:r>
              <a:rPr lang="en-US" sz="1200" b="0" i="0" kern="1200" dirty="0" err="1" smtClean="0">
                <a:solidFill>
                  <a:schemeClr val="tx1"/>
                </a:solidFill>
                <a:effectLst/>
                <a:latin typeface="+mn-lt"/>
                <a:ea typeface="+mn-ea"/>
                <a:cs typeface="+mn-cs"/>
              </a:rPr>
              <a:t>Foltin</a:t>
            </a:r>
            <a:r>
              <a:rPr lang="en-US" sz="1200" b="0" i="0" kern="1200" dirty="0" smtClean="0">
                <a:solidFill>
                  <a:schemeClr val="tx1"/>
                </a:solidFill>
                <a:effectLst/>
                <a:latin typeface="+mn-lt"/>
                <a:ea typeface="+mn-ea"/>
                <a:cs typeface="+mn-cs"/>
              </a:rPr>
              <a:t>, R.W. (2006). Exogenous progesterone attenuates the subjective effects of smoked cocaine in women, but not in men. </a:t>
            </a:r>
            <a:r>
              <a:rPr lang="en-US" sz="1200" b="0" i="1" kern="1200" dirty="0" err="1" smtClean="0">
                <a:solidFill>
                  <a:schemeClr val="tx1"/>
                </a:solidFill>
                <a:effectLst/>
                <a:latin typeface="+mn-lt"/>
                <a:ea typeface="+mn-ea"/>
                <a:cs typeface="+mn-cs"/>
              </a:rPr>
              <a:t>Neuropsychopharmacology</a:t>
            </a:r>
            <a:r>
              <a:rPr lang="en-US" sz="1200" b="0" i="1" kern="1200" dirty="0" smtClean="0">
                <a:solidFill>
                  <a:schemeClr val="tx1"/>
                </a:solidFill>
                <a:effectLst/>
                <a:latin typeface="+mn-lt"/>
                <a:ea typeface="+mn-ea"/>
                <a:cs typeface="+mn-cs"/>
              </a:rPr>
              <a:t>, 31, </a:t>
            </a:r>
            <a:r>
              <a:rPr lang="en-US" sz="1200" b="0" i="0" kern="1200" dirty="0" smtClean="0">
                <a:solidFill>
                  <a:schemeClr val="tx1"/>
                </a:solidFill>
                <a:effectLst/>
                <a:latin typeface="+mn-lt"/>
                <a:ea typeface="+mn-ea"/>
                <a:cs typeface="+mn-cs"/>
              </a:rPr>
              <a:t>659-674.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Justice,</a:t>
            </a:r>
            <a:r>
              <a:rPr lang="en-US" sz="1200" b="0" i="0" kern="1200" baseline="0" dirty="0" smtClean="0">
                <a:solidFill>
                  <a:schemeClr val="tx1"/>
                </a:solidFill>
                <a:effectLst/>
                <a:latin typeface="+mn-lt"/>
                <a:ea typeface="+mn-ea"/>
                <a:cs typeface="+mn-cs"/>
              </a:rPr>
              <a:t> A.J., &amp; de Wit, H. (1999). Acute effects of d-amphetamine during the follicular and luteal phases of the menstrual cycle in women. </a:t>
            </a:r>
            <a:r>
              <a:rPr lang="en-US" sz="1200" b="0" i="1" kern="1200" baseline="0" dirty="0" smtClean="0">
                <a:solidFill>
                  <a:schemeClr val="tx1"/>
                </a:solidFill>
                <a:effectLst/>
                <a:latin typeface="+mn-lt"/>
                <a:ea typeface="+mn-ea"/>
                <a:cs typeface="+mn-cs"/>
              </a:rPr>
              <a:t>Psychopharmacology (</a:t>
            </a:r>
            <a:r>
              <a:rPr lang="en-US" sz="1200" b="0" i="1" kern="1200" baseline="0" dirty="0" err="1" smtClean="0">
                <a:solidFill>
                  <a:schemeClr val="tx1"/>
                </a:solidFill>
                <a:effectLst/>
                <a:latin typeface="+mn-lt"/>
                <a:ea typeface="+mn-ea"/>
                <a:cs typeface="+mn-cs"/>
              </a:rPr>
              <a:t>Berl</a:t>
            </a:r>
            <a:r>
              <a:rPr lang="en-US" sz="1200" b="0" i="1" kern="1200" baseline="0" dirty="0" smtClean="0">
                <a:solidFill>
                  <a:schemeClr val="tx1"/>
                </a:solidFill>
                <a:effectLst/>
                <a:latin typeface="+mn-lt"/>
                <a:ea typeface="+mn-ea"/>
                <a:cs typeface="+mn-cs"/>
              </a:rPr>
              <a:t>), 145</a:t>
            </a:r>
            <a:r>
              <a:rPr lang="en-US" sz="1200" b="0" i="0" kern="1200" baseline="0" dirty="0" smtClean="0">
                <a:solidFill>
                  <a:schemeClr val="tx1"/>
                </a:solidFill>
                <a:effectLst/>
                <a:latin typeface="+mn-lt"/>
                <a:ea typeface="+mn-ea"/>
                <a:cs typeface="+mn-cs"/>
              </a:rPr>
              <a:t>(1), 67-75.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Justice, AJ, de Wit, H. (2000). Acute effects of d-amphetamine during the early and late follicular phases of the menstrual cycle in women. </a:t>
            </a:r>
            <a:r>
              <a:rPr lang="en-US" sz="1200" b="0" i="1" kern="1200" baseline="0" dirty="0" smtClean="0">
                <a:solidFill>
                  <a:schemeClr val="tx1"/>
                </a:solidFill>
                <a:effectLst/>
                <a:latin typeface="+mn-lt"/>
                <a:ea typeface="+mn-ea"/>
                <a:cs typeface="+mn-cs"/>
              </a:rPr>
              <a:t>Psychopharmacology, Biochemistry and Behavior. 66</a:t>
            </a:r>
            <a:r>
              <a:rPr lang="en-US" sz="1200" b="0" i="0" kern="1200" baseline="0" dirty="0" smtClean="0">
                <a:solidFill>
                  <a:schemeClr val="tx1"/>
                </a:solidFill>
                <a:effectLst/>
                <a:latin typeface="+mn-lt"/>
                <a:ea typeface="+mn-ea"/>
                <a:cs typeface="+mn-cs"/>
              </a:rPr>
              <a:t>(3), 509-551.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Anker, JJ, Carroll, M. (2011). Females are more vulnerable to drug abuse than males: evidence from preclinical studies and the role of ovarian hormones. </a:t>
            </a:r>
            <a:r>
              <a:rPr lang="en-US" sz="1200" b="0" i="1" kern="1200" baseline="0" dirty="0" smtClean="0">
                <a:solidFill>
                  <a:schemeClr val="tx1"/>
                </a:solidFill>
                <a:effectLst/>
                <a:latin typeface="+mn-lt"/>
                <a:ea typeface="+mn-ea"/>
                <a:cs typeface="+mn-cs"/>
              </a:rPr>
              <a:t>Current Topics in Behavioral Neurosciences. 8</a:t>
            </a:r>
            <a:r>
              <a:rPr lang="en-US" sz="1200" b="0" i="0" kern="1200" baseline="0" dirty="0" smtClean="0">
                <a:solidFill>
                  <a:schemeClr val="tx1"/>
                </a:solidFill>
                <a:effectLst/>
                <a:latin typeface="+mn-lt"/>
                <a:ea typeface="+mn-ea"/>
                <a:cs typeface="+mn-cs"/>
              </a:rPr>
              <a:t>(8), 73-96. </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50</a:t>
            </a:fld>
            <a:endParaRPr lang="en-US"/>
          </a:p>
        </p:txBody>
      </p:sp>
    </p:spTree>
    <p:extLst>
      <p:ext uri="{BB962C8B-B14F-4D97-AF65-F5344CB8AC3E}">
        <p14:creationId xmlns:p14="http://schemas.microsoft.com/office/powerpoint/2010/main" val="1312686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Women tend to begin using the stimulant, methamphetamine,</a:t>
            </a:r>
            <a:r>
              <a:rPr lang="en-US" sz="1000" b="0" i="0" kern="1200" baseline="0" dirty="0" smtClean="0">
                <a:solidFill>
                  <a:schemeClr val="tx1"/>
                </a:solidFill>
                <a:effectLst/>
                <a:latin typeface="+mn-lt"/>
                <a:ea typeface="+mn-ea"/>
                <a:cs typeface="+mn-cs"/>
              </a:rPr>
              <a:t> at an earlier age than men. Women also have more problems related to their meth use. Women who use methamphetamine do not tend to use other substances when meth is not available. </a:t>
            </a:r>
            <a:r>
              <a:rPr lang="en-US" sz="1000" b="0" i="0" kern="1200" dirty="0" smtClean="0">
                <a:solidFill>
                  <a:schemeClr val="tx1"/>
                </a:solidFill>
                <a:effectLst/>
                <a:latin typeface="+mn-lt"/>
                <a:ea typeface="+mn-ea"/>
                <a:cs typeface="+mn-cs"/>
              </a:rPr>
              <a:t>As noted above, women tend to receive</a:t>
            </a:r>
            <a:r>
              <a:rPr lang="en-US" sz="1000" b="0" i="0" kern="1200" baseline="0" dirty="0" smtClean="0">
                <a:solidFill>
                  <a:schemeClr val="tx1"/>
                </a:solidFill>
                <a:effectLst/>
                <a:latin typeface="+mn-lt"/>
                <a:ea typeface="+mn-ea"/>
                <a:cs typeface="+mn-cs"/>
              </a:rPr>
              <a:t> treatment more often for methamphetamine than for other substances.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1" i="0" u="sng" kern="120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Rawson, R.A., Gonzales, R., </a:t>
            </a:r>
            <a:r>
              <a:rPr lang="en-US" sz="1000" b="0" i="0" kern="1200" dirty="0" err="1" smtClean="0">
                <a:solidFill>
                  <a:schemeClr val="tx1"/>
                </a:solidFill>
                <a:effectLst/>
                <a:latin typeface="+mn-lt"/>
                <a:ea typeface="+mn-ea"/>
                <a:cs typeface="+mn-cs"/>
              </a:rPr>
              <a:t>Obert</a:t>
            </a:r>
            <a:r>
              <a:rPr lang="en-US" sz="1000" b="0" i="0" kern="1200" dirty="0" smtClean="0">
                <a:solidFill>
                  <a:schemeClr val="tx1"/>
                </a:solidFill>
                <a:effectLst/>
                <a:latin typeface="+mn-lt"/>
                <a:ea typeface="+mn-ea"/>
                <a:cs typeface="+mn-cs"/>
              </a:rPr>
              <a:t>, J.L., McCann, M.J., &amp; </a:t>
            </a:r>
            <a:r>
              <a:rPr lang="en-US" sz="1000" b="0" i="0" kern="1200" dirty="0" err="1" smtClean="0">
                <a:solidFill>
                  <a:schemeClr val="tx1"/>
                </a:solidFill>
                <a:effectLst/>
                <a:latin typeface="+mn-lt"/>
                <a:ea typeface="+mn-ea"/>
                <a:cs typeface="+mn-cs"/>
              </a:rPr>
              <a:t>Brethen</a:t>
            </a:r>
            <a:r>
              <a:rPr lang="en-US" sz="1000" b="0" i="0" kern="1200" dirty="0" smtClean="0">
                <a:solidFill>
                  <a:schemeClr val="tx1"/>
                </a:solidFill>
                <a:effectLst/>
                <a:latin typeface="+mn-lt"/>
                <a:ea typeface="+mn-ea"/>
                <a:cs typeface="+mn-cs"/>
              </a:rPr>
              <a:t>, P. (2005).</a:t>
            </a:r>
            <a:r>
              <a:rPr lang="en-US" sz="1000" b="0" i="0" kern="1200" baseline="0" dirty="0" smtClean="0">
                <a:solidFill>
                  <a:schemeClr val="tx1"/>
                </a:solidFill>
                <a:effectLst/>
                <a:latin typeface="+mn-lt"/>
                <a:ea typeface="+mn-ea"/>
                <a:cs typeface="+mn-cs"/>
              </a:rPr>
              <a:t> </a:t>
            </a:r>
            <a:r>
              <a:rPr lang="en-US" sz="1000" b="0" i="0" kern="1200" dirty="0" smtClean="0">
                <a:solidFill>
                  <a:schemeClr val="tx1"/>
                </a:solidFill>
                <a:effectLst/>
                <a:latin typeface="+mn-lt"/>
                <a:ea typeface="+mn-ea"/>
                <a:cs typeface="+mn-cs"/>
              </a:rPr>
              <a:t>Methamphetamine use among treatment-seeking adolescents in Southern California: Participant characteristics and treatment response</a:t>
            </a:r>
            <a:r>
              <a:rPr lang="en-US" sz="1000" b="0" i="1" kern="1200" dirty="0" smtClean="0">
                <a:solidFill>
                  <a:schemeClr val="tx1"/>
                </a:solidFill>
                <a:effectLst/>
                <a:latin typeface="+mn-lt"/>
                <a:ea typeface="+mn-ea"/>
                <a:cs typeface="+mn-cs"/>
              </a:rPr>
              <a:t>. Journal of Substance Abuse Treatment, 29</a:t>
            </a:r>
            <a:r>
              <a:rPr lang="en-US" sz="1000" b="0" i="0" kern="1200" dirty="0" smtClean="0">
                <a:solidFill>
                  <a:schemeClr val="tx1"/>
                </a:solidFill>
                <a:effectLst/>
                <a:latin typeface="+mn-lt"/>
                <a:ea typeface="+mn-ea"/>
                <a:cs typeface="+mn-cs"/>
              </a:rPr>
              <a:t>(2),67-74.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Brecht,</a:t>
            </a:r>
            <a:r>
              <a:rPr lang="en-US" sz="1000" b="0" i="0" kern="1200" baseline="0" dirty="0" smtClean="0">
                <a:solidFill>
                  <a:schemeClr val="tx1"/>
                </a:solidFill>
                <a:effectLst/>
                <a:latin typeface="+mn-lt"/>
                <a:ea typeface="+mn-ea"/>
                <a:cs typeface="+mn-cs"/>
              </a:rPr>
              <a:t> M.L., O’Brien, A., von </a:t>
            </a:r>
            <a:r>
              <a:rPr lang="en-US" sz="1000" b="0" i="0" kern="1200" baseline="0" dirty="0" err="1" smtClean="0">
                <a:solidFill>
                  <a:schemeClr val="tx1"/>
                </a:solidFill>
                <a:effectLst/>
                <a:latin typeface="+mn-lt"/>
                <a:ea typeface="+mn-ea"/>
                <a:cs typeface="+mn-cs"/>
              </a:rPr>
              <a:t>Mayrhauser</a:t>
            </a:r>
            <a:r>
              <a:rPr lang="en-US" sz="1000" b="0" i="0" kern="1200" baseline="0" dirty="0" smtClean="0">
                <a:solidFill>
                  <a:schemeClr val="tx1"/>
                </a:solidFill>
                <a:effectLst/>
                <a:latin typeface="+mn-lt"/>
                <a:ea typeface="+mn-ea"/>
                <a:cs typeface="+mn-cs"/>
              </a:rPr>
              <a:t>, C., &amp; Anglin, M.D. (2004). Methamphetamine use behaviors and gender differences. Addictive Behavior, 29(1), 89-106. </a:t>
            </a:r>
            <a:endParaRPr lang="en-US" sz="10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Hser, Y.-I., Evans, R., &amp; Huang, Y.C.</a:t>
            </a:r>
            <a:r>
              <a:rPr lang="en-US" sz="1000" b="0" i="0" kern="1200" baseline="0" dirty="0" smtClean="0">
                <a:solidFill>
                  <a:schemeClr val="tx1"/>
                </a:solidFill>
                <a:effectLst/>
                <a:latin typeface="+mn-lt"/>
                <a:ea typeface="+mn-ea"/>
                <a:cs typeface="+mn-cs"/>
              </a:rPr>
              <a:t> (2005). Treatment outcomes among women and men methamphetamine abusers in  California. </a:t>
            </a:r>
            <a:r>
              <a:rPr lang="en-US" sz="1000" b="0" i="1" kern="1200" baseline="0" dirty="0" smtClean="0">
                <a:solidFill>
                  <a:schemeClr val="tx1"/>
                </a:solidFill>
                <a:effectLst/>
                <a:latin typeface="+mn-lt"/>
                <a:ea typeface="+mn-ea"/>
                <a:cs typeface="+mn-cs"/>
              </a:rPr>
              <a:t>Journal of Substance Abuse Treatment. 28</a:t>
            </a:r>
            <a:r>
              <a:rPr lang="en-US" sz="1000" b="0" i="0" kern="1200" baseline="0" dirty="0" smtClean="0">
                <a:solidFill>
                  <a:schemeClr val="tx1"/>
                </a:solidFill>
                <a:effectLst/>
                <a:latin typeface="+mn-lt"/>
                <a:ea typeface="+mn-ea"/>
                <a:cs typeface="+mn-cs"/>
              </a:rPr>
              <a:t>(1), 77-85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baseline="0" dirty="0" smtClean="0">
                <a:solidFill>
                  <a:schemeClr val="tx1"/>
                </a:solidFill>
                <a:effectLst/>
                <a:latin typeface="+mn-lt"/>
                <a:ea typeface="+mn-ea"/>
                <a:cs typeface="+mn-cs"/>
              </a:rPr>
              <a:t>Kim JY, </a:t>
            </a:r>
            <a:r>
              <a:rPr lang="en-US" sz="1000" b="0" i="0" kern="1200" baseline="0" dirty="0" err="1" smtClean="0">
                <a:solidFill>
                  <a:schemeClr val="tx1"/>
                </a:solidFill>
                <a:effectLst/>
                <a:latin typeface="+mn-lt"/>
                <a:ea typeface="+mn-ea"/>
                <a:cs typeface="+mn-cs"/>
              </a:rPr>
              <a:t>Fendrich</a:t>
            </a:r>
            <a:r>
              <a:rPr lang="en-US" sz="1000" b="0" i="0" kern="1200" baseline="0" dirty="0" smtClean="0">
                <a:solidFill>
                  <a:schemeClr val="tx1"/>
                </a:solidFill>
                <a:effectLst/>
                <a:latin typeface="+mn-lt"/>
                <a:ea typeface="+mn-ea"/>
                <a:cs typeface="+mn-cs"/>
              </a:rPr>
              <a:t>, M (2002). Gender differences in juvenile arrestees’ drug use, self-reported dependence, and perceived need for treatment. </a:t>
            </a:r>
            <a:r>
              <a:rPr lang="en-US" sz="1000" b="0" i="1" kern="1200" baseline="0" dirty="0" smtClean="0">
                <a:solidFill>
                  <a:schemeClr val="tx1"/>
                </a:solidFill>
                <a:effectLst/>
                <a:latin typeface="+mn-lt"/>
                <a:ea typeface="+mn-ea"/>
                <a:cs typeface="+mn-cs"/>
              </a:rPr>
              <a:t>Psychiatric Services, 53</a:t>
            </a:r>
            <a:r>
              <a:rPr lang="en-US" sz="1000" b="0" i="0" kern="1200" baseline="0" dirty="0" smtClean="0">
                <a:solidFill>
                  <a:schemeClr val="tx1"/>
                </a:solidFill>
                <a:effectLst/>
                <a:latin typeface="+mn-lt"/>
                <a:ea typeface="+mn-ea"/>
                <a:cs typeface="+mn-cs"/>
              </a:rPr>
              <a:t>(1), 70-75.</a:t>
            </a:r>
            <a:endParaRPr lang="en-US" sz="10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51</a:t>
            </a:fld>
            <a:endParaRPr lang="en-US"/>
          </a:p>
        </p:txBody>
      </p:sp>
    </p:spTree>
    <p:extLst>
      <p:ext uri="{BB962C8B-B14F-4D97-AF65-F5344CB8AC3E}">
        <p14:creationId xmlns:p14="http://schemas.microsoft.com/office/powerpoint/2010/main" val="354859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smtClean="0">
                <a:solidFill>
                  <a:schemeClr val="tx1"/>
                </a:solidFill>
                <a:effectLst/>
                <a:latin typeface="+mn-lt"/>
                <a:ea typeface="+mn-ea"/>
                <a:cs typeface="+mn-cs"/>
              </a:rPr>
              <a:t>Next we will discuss opioid use in women. As a class of drug, opioids</a:t>
            </a:r>
            <a:r>
              <a:rPr lang="en-US" sz="1200" b="1" i="1" kern="1200" baseline="0" dirty="0" smtClean="0">
                <a:solidFill>
                  <a:schemeClr val="tx1"/>
                </a:solidFill>
                <a:effectLst/>
                <a:latin typeface="+mn-lt"/>
                <a:ea typeface="+mn-ea"/>
                <a:cs typeface="+mn-cs"/>
              </a:rPr>
              <a:t> include heroin as well as prescription opioids, such as oxycodone, hydromorphone or other painkillers.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52</a:t>
            </a:fld>
            <a:endParaRPr lang="en-US"/>
          </a:p>
        </p:txBody>
      </p:sp>
    </p:spTree>
    <p:extLst>
      <p:ext uri="{BB962C8B-B14F-4D97-AF65-F5344CB8AC3E}">
        <p14:creationId xmlns:p14="http://schemas.microsoft.com/office/powerpoint/2010/main" val="3769948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0" i="0" kern="1200" dirty="0" smtClean="0">
                <a:solidFill>
                  <a:schemeClr val="tx1"/>
                </a:solidFill>
                <a:effectLst/>
                <a:latin typeface="+mn-lt"/>
                <a:ea typeface="+mn-ea"/>
                <a:cs typeface="+mn-cs"/>
              </a:rPr>
              <a:t>While women may inject less frequently,</a:t>
            </a:r>
            <a:r>
              <a:rPr lang="da-DK" sz="1000" b="0" i="0" kern="1200" baseline="0" dirty="0" smtClean="0">
                <a:solidFill>
                  <a:schemeClr val="tx1"/>
                </a:solidFill>
                <a:effectLst/>
                <a:latin typeface="+mn-lt"/>
                <a:ea typeface="+mn-ea"/>
                <a:cs typeface="+mn-cs"/>
              </a:rPr>
              <a:t> they also are more influenced by their drug-using sexual partners who may be injection drug users. This puts women at greater risk for HIV infection, not from sharing needles but from having unprotected sex with a drug-using partner. Women also tend to overdose during the first few years of injecting heroin. If they survive past the first few years, they are more likely than men to survive over the long run. </a:t>
            </a:r>
          </a:p>
          <a:p>
            <a:endParaRPr lang="da-DK" sz="1000" b="0" i="0" kern="1200" dirty="0" smtClean="0">
              <a:solidFill>
                <a:schemeClr val="tx1"/>
              </a:solidFill>
              <a:effectLst/>
              <a:latin typeface="+mn-lt"/>
              <a:ea typeface="+mn-ea"/>
              <a:cs typeface="+mn-cs"/>
            </a:endParaRPr>
          </a:p>
          <a:p>
            <a:r>
              <a:rPr lang="da-DK" sz="1000" b="1" i="0" u="sng" kern="1200" dirty="0" smtClean="0">
                <a:solidFill>
                  <a:schemeClr val="tx1"/>
                </a:solidFill>
                <a:effectLst/>
                <a:latin typeface="+mn-lt"/>
                <a:ea typeface="+mn-ea"/>
                <a:cs typeface="+mn-cs"/>
              </a:rPr>
              <a:t>REFERENCES</a:t>
            </a:r>
          </a:p>
          <a:p>
            <a:r>
              <a:rPr lang="da-DK" sz="1000" b="0" i="0" kern="1200" dirty="0" smtClean="0">
                <a:solidFill>
                  <a:schemeClr val="tx1"/>
                </a:solidFill>
                <a:effectLst/>
                <a:latin typeface="+mn-lt"/>
                <a:ea typeface="+mn-ea"/>
                <a:cs typeface="+mn-cs"/>
              </a:rPr>
              <a:t>Bryant,</a:t>
            </a:r>
            <a:r>
              <a:rPr lang="da-DK" sz="1000" b="0" i="0" kern="1200" baseline="0" dirty="0" smtClean="0">
                <a:solidFill>
                  <a:schemeClr val="tx1"/>
                </a:solidFill>
                <a:effectLst/>
                <a:latin typeface="+mn-lt"/>
                <a:ea typeface="+mn-ea"/>
                <a:cs typeface="+mn-cs"/>
              </a:rPr>
              <a:t> J., Brener, L., Hull, P., Treloar, C. (2010). Needle sharing in regular sexual relationships: An examination of serodiscordance, drug using practices, and the gendered character of injecting. </a:t>
            </a:r>
            <a:r>
              <a:rPr lang="da-DK" sz="1000" b="0" i="1" kern="1200" baseline="0" dirty="0" smtClean="0">
                <a:solidFill>
                  <a:schemeClr val="tx1"/>
                </a:solidFill>
                <a:effectLst/>
                <a:latin typeface="+mn-lt"/>
                <a:ea typeface="+mn-ea"/>
                <a:cs typeface="+mn-cs"/>
              </a:rPr>
              <a:t>Drug and Alcohol Dependence, 107</a:t>
            </a:r>
            <a:r>
              <a:rPr lang="da-DK" sz="1000" b="0" i="0" kern="1200" baseline="0" dirty="0" smtClean="0">
                <a:solidFill>
                  <a:schemeClr val="tx1"/>
                </a:solidFill>
                <a:effectLst/>
                <a:latin typeface="+mn-lt"/>
                <a:ea typeface="+mn-ea"/>
                <a:cs typeface="+mn-cs"/>
              </a:rPr>
              <a:t>, 182-187. </a:t>
            </a:r>
          </a:p>
          <a:p>
            <a:endParaRPr lang="da-DK" sz="10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err="1" smtClean="0">
                <a:solidFill>
                  <a:schemeClr val="tx1"/>
                </a:solidFill>
                <a:effectLst/>
                <a:latin typeface="+mn-lt"/>
                <a:ea typeface="+mn-ea"/>
                <a:cs typeface="+mn-cs"/>
              </a:rPr>
              <a:t>Gjersing</a:t>
            </a:r>
            <a:r>
              <a:rPr lang="en-US" sz="1000" b="0" i="0" kern="1200" dirty="0" smtClean="0">
                <a:solidFill>
                  <a:schemeClr val="tx1"/>
                </a:solidFill>
                <a:effectLst/>
                <a:latin typeface="+mn-lt"/>
                <a:ea typeface="+mn-ea"/>
                <a:cs typeface="+mn-cs"/>
              </a:rPr>
              <a:t>, L., &amp; </a:t>
            </a:r>
            <a:r>
              <a:rPr lang="en-US" sz="1000" b="0" i="0" kern="1200" dirty="0" err="1" smtClean="0">
                <a:solidFill>
                  <a:schemeClr val="tx1"/>
                </a:solidFill>
                <a:effectLst/>
                <a:latin typeface="+mn-lt"/>
                <a:ea typeface="+mn-ea"/>
                <a:cs typeface="+mn-cs"/>
              </a:rPr>
              <a:t>Bretteville</a:t>
            </a:r>
            <a:r>
              <a:rPr lang="en-US" sz="1000" b="0" i="0" kern="1200" dirty="0" smtClean="0">
                <a:solidFill>
                  <a:schemeClr val="tx1"/>
                </a:solidFill>
                <a:effectLst/>
                <a:latin typeface="+mn-lt"/>
                <a:ea typeface="+mn-ea"/>
                <a:cs typeface="+mn-cs"/>
              </a:rPr>
              <a:t>-Jensen, A.L. (2014). Gender differences in mortality and risk factors in a 13-year cohort study of street-recruited injecting drug users. </a:t>
            </a:r>
            <a:r>
              <a:rPr lang="en-US" sz="1000" b="0" i="1" kern="1200" dirty="0" smtClean="0">
                <a:solidFill>
                  <a:schemeClr val="tx1"/>
                </a:solidFill>
                <a:effectLst/>
                <a:latin typeface="+mn-lt"/>
                <a:ea typeface="+mn-ea"/>
                <a:cs typeface="+mn-cs"/>
              </a:rPr>
              <a:t>BMC Public Health, 14, </a:t>
            </a:r>
            <a:r>
              <a:rPr lang="en-US" sz="1000" b="0" i="0" kern="1200" dirty="0" smtClean="0">
                <a:solidFill>
                  <a:schemeClr val="tx1"/>
                </a:solidFill>
                <a:effectLst/>
                <a:latin typeface="+mn-lt"/>
                <a:ea typeface="+mn-ea"/>
                <a:cs typeface="+mn-cs"/>
              </a:rPr>
              <a:t>440.</a:t>
            </a:r>
          </a:p>
          <a:p>
            <a:endParaRPr lang="da-DK" sz="1000" b="0" i="0" kern="1200" dirty="0" smtClean="0">
              <a:solidFill>
                <a:schemeClr val="tx1"/>
              </a:solidFill>
              <a:effectLst/>
              <a:latin typeface="+mn-lt"/>
              <a:ea typeface="+mn-ea"/>
              <a:cs typeface="+mn-cs"/>
            </a:endParaRPr>
          </a:p>
          <a:p>
            <a:r>
              <a:rPr lang="da-DK" sz="1000" b="0" i="0" kern="1200" dirty="0" smtClean="0">
                <a:solidFill>
                  <a:schemeClr val="tx1"/>
                </a:solidFill>
                <a:effectLst/>
                <a:latin typeface="+mn-lt"/>
                <a:ea typeface="+mn-ea"/>
                <a:cs typeface="+mn-cs"/>
              </a:rPr>
              <a:t>McElrath, K.,</a:t>
            </a:r>
            <a:r>
              <a:rPr lang="da-DK" sz="1000" b="0" i="0" kern="1200" baseline="0" dirty="0" smtClean="0">
                <a:solidFill>
                  <a:schemeClr val="tx1"/>
                </a:solidFill>
                <a:effectLst/>
                <a:latin typeface="+mn-lt"/>
                <a:ea typeface="+mn-ea"/>
                <a:cs typeface="+mn-cs"/>
              </a:rPr>
              <a:t> &amp; Harris, J. (2013). Peer injecting: implications for injecting order and blood-borne viruses among men and women who inject heroin. </a:t>
            </a:r>
            <a:r>
              <a:rPr lang="da-DK" sz="1000" b="0" i="1" kern="1200" baseline="0" dirty="0" smtClean="0">
                <a:solidFill>
                  <a:schemeClr val="tx1"/>
                </a:solidFill>
                <a:effectLst/>
                <a:latin typeface="+mn-lt"/>
                <a:ea typeface="+mn-ea"/>
                <a:cs typeface="+mn-cs"/>
              </a:rPr>
              <a:t>Journal of Substance Use, 18</a:t>
            </a:r>
            <a:r>
              <a:rPr lang="da-DK" sz="1000" b="0" i="0" kern="1200" baseline="0" dirty="0" smtClean="0">
                <a:solidFill>
                  <a:schemeClr val="tx1"/>
                </a:solidFill>
                <a:effectLst/>
                <a:latin typeface="+mn-lt"/>
                <a:ea typeface="+mn-ea"/>
                <a:cs typeface="+mn-cs"/>
              </a:rPr>
              <a:t>(1), 31-45.</a:t>
            </a:r>
            <a:endParaRPr lang="da-DK" sz="10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53</a:t>
            </a:fld>
            <a:endParaRPr lang="en-US"/>
          </a:p>
        </p:txBody>
      </p:sp>
    </p:spTree>
    <p:extLst>
      <p:ext uri="{BB962C8B-B14F-4D97-AF65-F5344CB8AC3E}">
        <p14:creationId xmlns:p14="http://schemas.microsoft.com/office/powerpoint/2010/main" val="355907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While women are less likely to misuse pain medicines than men, there</a:t>
            </a:r>
            <a:r>
              <a:rPr lang="en-US" sz="1000" baseline="0" dirty="0" smtClean="0"/>
              <a:t> are still 4 million women who do. Also note that the usual 2:1 ratio of use for men and women increases to 5:4 for opiates. </a:t>
            </a:r>
          </a:p>
          <a:p>
            <a:endParaRPr lang="en-US" sz="1000" baseline="0" dirty="0" smtClean="0"/>
          </a:p>
          <a:p>
            <a:r>
              <a:rPr lang="en-US" sz="1000" baseline="0" dirty="0" smtClean="0"/>
              <a:t>Women have lower pain tolerance than men, therefore may be more likely to receive prescriptions for pain medications. This leaves them at greater risk for misuse and other negative consequences. </a:t>
            </a:r>
          </a:p>
          <a:p>
            <a:endParaRPr lang="en-US" sz="1000" baseline="0" dirty="0" smtClean="0"/>
          </a:p>
          <a:p>
            <a:r>
              <a:rPr lang="en-US" sz="1000" b="1" u="sng"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Ailes, E.C., Dawson, A.L., Lind, J.N., et al.</a:t>
            </a:r>
            <a:r>
              <a:rPr lang="en-US" sz="1000" b="0" i="0" kern="1200" baseline="0" dirty="0" smtClean="0">
                <a:solidFill>
                  <a:schemeClr val="tx1"/>
                </a:solidFill>
                <a:effectLst/>
                <a:latin typeface="+mn-lt"/>
                <a:ea typeface="+mn-ea"/>
                <a:cs typeface="+mn-cs"/>
              </a:rPr>
              <a:t> (2015).</a:t>
            </a:r>
            <a:r>
              <a:rPr lang="en-US" sz="1000" b="0" i="0" kern="1200" dirty="0" smtClean="0">
                <a:solidFill>
                  <a:schemeClr val="tx1"/>
                </a:solidFill>
                <a:effectLst/>
                <a:latin typeface="+mn-lt"/>
                <a:ea typeface="+mn-ea"/>
                <a:cs typeface="+mn-cs"/>
              </a:rPr>
              <a:t> Opioid prescription claims among women of reproductive age—United States, 2008-2012. </a:t>
            </a:r>
            <a:r>
              <a:rPr lang="en-US" sz="1000" b="0" i="1" kern="1200" dirty="0" smtClean="0">
                <a:solidFill>
                  <a:schemeClr val="tx1"/>
                </a:solidFill>
                <a:effectLst/>
                <a:latin typeface="+mn-lt"/>
                <a:ea typeface="+mn-ea"/>
                <a:cs typeface="+mn-cs"/>
              </a:rPr>
              <a:t>MMWR, 64</a:t>
            </a:r>
            <a:r>
              <a:rPr lang="en-US" sz="1000" b="0" i="0" kern="1200" dirty="0" smtClean="0">
                <a:solidFill>
                  <a:schemeClr val="tx1"/>
                </a:solidFill>
                <a:effectLst/>
                <a:latin typeface="+mn-lt"/>
                <a:ea typeface="+mn-ea"/>
                <a:cs typeface="+mn-cs"/>
              </a:rPr>
              <a:t>(2), 37-41.</a:t>
            </a:r>
          </a:p>
          <a:p>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Center for Behavioral Health Statistics and Quality (CBHSQ)</a:t>
            </a:r>
            <a:r>
              <a:rPr lang="en-US" sz="1000" baseline="0" dirty="0" smtClean="0"/>
              <a:t>. (2015).</a:t>
            </a:r>
            <a:r>
              <a:rPr lang="en-US" sz="1000" dirty="0" smtClean="0"/>
              <a:t> </a:t>
            </a:r>
            <a:r>
              <a:rPr lang="en-US" sz="1000" i="1" dirty="0" smtClean="0"/>
              <a:t>Results from the 2014 National Survey on Drug Use and Health: Detailed Tables</a:t>
            </a:r>
            <a:r>
              <a:rPr lang="en-US" sz="1000" dirty="0" smtClean="0"/>
              <a:t>. Rockville, MD, U.S. Department of Health</a:t>
            </a:r>
            <a:r>
              <a:rPr lang="en-US" sz="1000" baseline="0" dirty="0" smtClean="0"/>
              <a:t> and Human Services</a:t>
            </a:r>
            <a:r>
              <a:rPr lang="en-US" sz="1000" dirty="0" smtClean="0"/>
              <a:t>. </a:t>
            </a:r>
          </a:p>
          <a:p>
            <a:endParaRPr lang="en-US" sz="1000" dirty="0" smtClean="0"/>
          </a:p>
          <a:p>
            <a:r>
              <a:rPr lang="en-US" sz="1000" dirty="0" smtClean="0"/>
              <a:t>Image Credit: National </a:t>
            </a:r>
            <a:r>
              <a:rPr lang="en-US" sz="1000" dirty="0"/>
              <a:t>Institute on Drug Abuse; National Institutes of Health; U.S. Department of Health and Human Services</a:t>
            </a:r>
            <a:r>
              <a:rPr lang="en-US" sz="1000" dirty="0" smtClean="0"/>
              <a:t>.</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54</a:t>
            </a:fld>
            <a:endParaRPr lang="en-US"/>
          </a:p>
        </p:txBody>
      </p:sp>
    </p:spTree>
    <p:extLst>
      <p:ext uri="{BB962C8B-B14F-4D97-AF65-F5344CB8AC3E}">
        <p14:creationId xmlns:p14="http://schemas.microsoft.com/office/powerpoint/2010/main" val="3966374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n-lt"/>
                <a:ea typeface="+mn-ea"/>
                <a:cs typeface="+mn-cs"/>
              </a:rPr>
              <a:t>Although men are still more likely to die of prescription painkiller overdoses (more than 10,000 deaths in 2010), the gap between men and women is closing. Deaths from prescription painkiller overdose among women have risen more sharply than among men; since 1999 the percentage increase in deaths was more than 400% among women compared to 265% in men. This rise relates closely to increased prescribing of these drugs during the past decade.</a:t>
            </a:r>
          </a:p>
          <a:p>
            <a:endParaRPr lang="en-US" sz="1000" b="0" i="0" kern="1200" dirty="0" smtClean="0">
              <a:solidFill>
                <a:schemeClr val="tx1"/>
              </a:solidFill>
              <a:effectLst/>
              <a:latin typeface="+mn-lt"/>
              <a:ea typeface="+mn-ea"/>
              <a:cs typeface="+mn-cs"/>
            </a:endParaRPr>
          </a:p>
          <a:p>
            <a:r>
              <a:rPr lang="en-US" sz="1000" b="1" i="0" u="sng" kern="1200" dirty="0" smtClean="0">
                <a:solidFill>
                  <a:schemeClr val="tx1"/>
                </a:solidFill>
                <a:effectLst/>
                <a:latin typeface="+mn-lt"/>
                <a:ea typeface="+mn-ea"/>
                <a:cs typeface="+mn-cs"/>
              </a:rPr>
              <a:t>REFERENCE</a:t>
            </a:r>
          </a:p>
          <a:p>
            <a:r>
              <a:rPr lang="en-US" sz="1000" b="0" i="0" kern="1200" dirty="0" smtClean="0">
                <a:solidFill>
                  <a:schemeClr val="tx1"/>
                </a:solidFill>
                <a:effectLst/>
                <a:latin typeface="+mn-lt"/>
                <a:ea typeface="+mn-ea"/>
                <a:cs typeface="+mn-cs"/>
              </a:rPr>
              <a:t>Centers for Disease Control and Prevention.</a:t>
            </a:r>
            <a:r>
              <a:rPr lang="en-US" sz="1000" b="0" i="0" kern="1200" baseline="0" dirty="0" smtClean="0">
                <a:solidFill>
                  <a:schemeClr val="tx1"/>
                </a:solidFill>
                <a:effectLst/>
                <a:latin typeface="+mn-lt"/>
                <a:ea typeface="+mn-ea"/>
                <a:cs typeface="+mn-cs"/>
              </a:rPr>
              <a:t> (2013). </a:t>
            </a:r>
            <a:r>
              <a:rPr lang="en-US" sz="1000" b="0" i="1" kern="1200" baseline="0" dirty="0" smtClean="0">
                <a:solidFill>
                  <a:schemeClr val="tx1"/>
                </a:solidFill>
                <a:effectLst/>
                <a:latin typeface="+mn-lt"/>
                <a:ea typeface="+mn-ea"/>
                <a:cs typeface="+mn-cs"/>
              </a:rPr>
              <a:t>CDC Vital Signs: Prescription Painkiller Overdoses</a:t>
            </a:r>
            <a:r>
              <a:rPr lang="en-US" sz="1000" b="0" i="0" kern="1200" baseline="0" dirty="0" smtClean="0">
                <a:solidFill>
                  <a:schemeClr val="tx1"/>
                </a:solidFill>
                <a:effectLst/>
                <a:latin typeface="+mn-lt"/>
                <a:ea typeface="+mn-ea"/>
                <a:cs typeface="+mn-cs"/>
              </a:rPr>
              <a:t>. Accessed June 20, 2016 from http</a:t>
            </a:r>
            <a:r>
              <a:rPr lang="en-US" sz="1000" b="0" i="0" kern="1200" dirty="0" smtClean="0">
                <a:solidFill>
                  <a:schemeClr val="tx1"/>
                </a:solidFill>
                <a:effectLst/>
                <a:latin typeface="+mn-lt"/>
                <a:ea typeface="+mn-ea"/>
                <a:cs typeface="+mn-cs"/>
              </a:rPr>
              <a:t>://www.cdc.gov/vitalsigns/prescriptionpainkilleroverdoses/.</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55</a:t>
            </a:fld>
            <a:endParaRPr lang="en-US"/>
          </a:p>
        </p:txBody>
      </p:sp>
    </p:spTree>
    <p:extLst>
      <p:ext uri="{BB962C8B-B14F-4D97-AF65-F5344CB8AC3E}">
        <p14:creationId xmlns:p14="http://schemas.microsoft.com/office/powerpoint/2010/main" val="3724041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Women are more likely than men to seek treatment for</a:t>
            </a:r>
            <a:r>
              <a:rPr lang="en-US" sz="1000" baseline="0" dirty="0" smtClean="0"/>
              <a:t> misuse of barbiturates, typically sleep aids prescribed by a physician. The majority of people admitted to treatment for barbiturate misuse are women (55%). </a:t>
            </a:r>
            <a:endParaRPr lang="en-US" sz="1000" dirty="0" smtClean="0"/>
          </a:p>
          <a:p>
            <a:endParaRPr lang="en-US" sz="1000" dirty="0" smtClean="0"/>
          </a:p>
          <a:p>
            <a:r>
              <a:rPr lang="en-US" sz="1000" b="1" u="sng"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Center for Behavioral Health Statistics and Quality, Substance Abuse and Mental Health Services Administration. (2012). </a:t>
            </a:r>
            <a:r>
              <a:rPr lang="en-US" sz="1000" b="0" i="1" kern="1200" dirty="0" smtClean="0">
                <a:solidFill>
                  <a:schemeClr val="tx1"/>
                </a:solidFill>
                <a:effectLst/>
                <a:latin typeface="+mn-lt"/>
                <a:ea typeface="+mn-ea"/>
                <a:cs typeface="+mn-cs"/>
              </a:rPr>
              <a:t>Treatment Episode Data Set (TEDS). Substance Abuse Treatment Admissions by Primary Substance of Abuse, According to Sex, Age Group, Race, and Ethnicity, 2012, United States</a:t>
            </a:r>
            <a:r>
              <a:rPr lang="en-US" sz="1000" b="0" i="0" kern="1200" dirty="0" smtClean="0">
                <a:solidFill>
                  <a:schemeClr val="tx1"/>
                </a:solidFill>
                <a:effectLst/>
                <a:latin typeface="+mn-lt"/>
                <a:ea typeface="+mn-ea"/>
                <a:cs typeface="+mn-cs"/>
              </a:rPr>
              <a:t>. Accessed January 6, 2016, from http://www.dasis.samhsa.gov/webt/quicklink/US12.htm.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Also see http://wwwdasis.samhsa.gov/webt/quicklink/US13.htm. Accessed July 7, 2016.</a:t>
            </a:r>
          </a:p>
          <a:p>
            <a:endParaRPr lang="en-US" dirty="0" smtClean="0"/>
          </a:p>
          <a:p>
            <a:r>
              <a:rPr lang="en-US" dirty="0" smtClean="0"/>
              <a:t>Image Credit: </a:t>
            </a:r>
            <a:r>
              <a:rPr lang="en-US" dirty="0"/>
              <a:t>National Institute on Drug Abuse; National Institutes of Health; U.S. Department of Health and Human Services</a:t>
            </a:r>
            <a:r>
              <a:rPr lang="en-US" dirty="0" smtClean="0"/>
              <a:t>.</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56</a:t>
            </a:fld>
            <a:endParaRPr lang="en-US"/>
          </a:p>
        </p:txBody>
      </p:sp>
    </p:spTree>
    <p:extLst>
      <p:ext uri="{BB962C8B-B14F-4D97-AF65-F5344CB8AC3E}">
        <p14:creationId xmlns:p14="http://schemas.microsoft.com/office/powerpoint/2010/main" val="4130134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n-lt"/>
                <a:ea typeface="+mn-ea"/>
                <a:cs typeface="+mn-cs"/>
              </a:rPr>
              <a:t>Overall, more males than females abuse prescription drugs in all age groups except the youngest (aged 12 to 17 years); that is, females in this age group exceed males in the nonmedical use of </a:t>
            </a:r>
            <a:r>
              <a:rPr lang="en-US" sz="1000" b="0" i="1" kern="1200" dirty="0" smtClean="0">
                <a:solidFill>
                  <a:schemeClr val="tx1"/>
                </a:solidFill>
                <a:effectLst/>
                <a:latin typeface="+mn-lt"/>
                <a:ea typeface="+mn-ea"/>
                <a:cs typeface="+mn-cs"/>
              </a:rPr>
              <a:t>all</a:t>
            </a:r>
            <a:r>
              <a:rPr lang="en-US" sz="1000" b="0" i="0" kern="1200" dirty="0" smtClean="0">
                <a:solidFill>
                  <a:schemeClr val="tx1"/>
                </a:solidFill>
                <a:effectLst/>
                <a:latin typeface="+mn-lt"/>
                <a:ea typeface="+mn-ea"/>
                <a:cs typeface="+mn-cs"/>
              </a:rPr>
              <a:t> psychotherapeutics, including pain relievers, tranquilizers, and stimulants. </a:t>
            </a:r>
          </a:p>
          <a:p>
            <a:endParaRPr lang="en-US" sz="1000" b="0" i="0" kern="1200" dirty="0" smtClean="0">
              <a:solidFill>
                <a:schemeClr val="tx1"/>
              </a:solidFill>
              <a:effectLst/>
              <a:latin typeface="+mn-lt"/>
              <a:ea typeface="+mn-ea"/>
              <a:cs typeface="+mn-cs"/>
            </a:endParaRPr>
          </a:p>
          <a:p>
            <a:r>
              <a:rPr lang="en-US" sz="1000" b="0" i="0" kern="1200" dirty="0" smtClean="0">
                <a:solidFill>
                  <a:schemeClr val="tx1"/>
                </a:solidFill>
                <a:effectLst/>
                <a:latin typeface="+mn-lt"/>
                <a:ea typeface="+mn-ea"/>
                <a:cs typeface="+mn-cs"/>
              </a:rPr>
              <a:t>Among </a:t>
            </a:r>
            <a:r>
              <a:rPr lang="en-US" sz="1000" b="0" i="1" kern="1200" dirty="0" smtClean="0">
                <a:solidFill>
                  <a:schemeClr val="tx1"/>
                </a:solidFill>
                <a:effectLst/>
                <a:latin typeface="+mn-lt"/>
                <a:ea typeface="+mn-ea"/>
                <a:cs typeface="+mn-cs"/>
              </a:rPr>
              <a:t>nonmedical users</a:t>
            </a:r>
            <a:r>
              <a:rPr lang="en-US" sz="1000" b="0" i="0" kern="1200" dirty="0" smtClean="0">
                <a:solidFill>
                  <a:schemeClr val="tx1"/>
                </a:solidFill>
                <a:effectLst/>
                <a:latin typeface="+mn-lt"/>
                <a:ea typeface="+mn-ea"/>
                <a:cs typeface="+mn-cs"/>
              </a:rPr>
              <a:t> of prescription drugs, females 12 to 17 years old are also more likely to meet abuse or dependence criteria for psychotherapeutics.</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57</a:t>
            </a:fld>
            <a:endParaRPr lang="en-US"/>
          </a:p>
        </p:txBody>
      </p:sp>
    </p:spTree>
    <p:extLst>
      <p:ext uri="{BB962C8B-B14F-4D97-AF65-F5344CB8AC3E}">
        <p14:creationId xmlns:p14="http://schemas.microsoft.com/office/powerpoint/2010/main" val="435247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a:solidFill>
                  <a:schemeClr val="tx1"/>
                </a:solidFill>
                <a:effectLst/>
                <a:latin typeface="+mn-lt"/>
                <a:ea typeface="+mn-ea"/>
                <a:cs typeface="+mn-cs"/>
              </a:rPr>
              <a:t>This slide serves to move </a:t>
            </a:r>
            <a:r>
              <a:rPr lang="en-US" sz="1200" b="1" i="1" kern="1200" dirty="0" smtClean="0">
                <a:solidFill>
                  <a:schemeClr val="tx1"/>
                </a:solidFill>
                <a:effectLst/>
                <a:latin typeface="+mn-lt"/>
                <a:ea typeface="+mn-ea"/>
                <a:cs typeface="+mn-cs"/>
              </a:rPr>
              <a:t>discussion </a:t>
            </a:r>
            <a:r>
              <a:rPr lang="en-US" sz="1200" b="1" i="1" kern="1200" dirty="0">
                <a:solidFill>
                  <a:schemeClr val="tx1"/>
                </a:solidFill>
                <a:effectLst/>
                <a:latin typeface="+mn-lt"/>
                <a:ea typeface="+mn-ea"/>
                <a:cs typeface="+mn-cs"/>
              </a:rPr>
              <a:t>to </a:t>
            </a:r>
            <a:r>
              <a:rPr lang="en-US" sz="1200" b="1" i="1" kern="1200" dirty="0" smtClean="0">
                <a:solidFill>
                  <a:schemeClr val="tx1"/>
                </a:solidFill>
                <a:effectLst/>
                <a:latin typeface="+mn-lt"/>
                <a:ea typeface="+mn-ea"/>
                <a:cs typeface="+mn-cs"/>
              </a:rPr>
              <a:t>marijuana use in women, as well as some general information</a:t>
            </a:r>
            <a:r>
              <a:rPr lang="en-US" sz="1200" b="1" i="1" kern="1200" baseline="0" dirty="0" smtClean="0">
                <a:solidFill>
                  <a:schemeClr val="tx1"/>
                </a:solidFill>
                <a:effectLst/>
                <a:latin typeface="+mn-lt"/>
                <a:ea typeface="+mn-ea"/>
                <a:cs typeface="+mn-cs"/>
              </a:rPr>
              <a:t> about medical marijuana that is relevant to people living with HIV and AIDS</a:t>
            </a:r>
            <a:r>
              <a:rPr lang="en-US" sz="1200" b="1" i="1" kern="1200" dirty="0" smtClean="0">
                <a:solidFill>
                  <a:schemeClr val="tx1"/>
                </a:solidFill>
                <a:effectLst/>
                <a:latin typeface="+mn-lt"/>
                <a:ea typeface="+mn-ea"/>
                <a:cs typeface="+mn-cs"/>
              </a:rPr>
              <a:t>.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58</a:t>
            </a:fld>
            <a:endParaRPr lang="en-US"/>
          </a:p>
        </p:txBody>
      </p:sp>
    </p:spTree>
    <p:extLst>
      <p:ext uri="{BB962C8B-B14F-4D97-AF65-F5344CB8AC3E}">
        <p14:creationId xmlns:p14="http://schemas.microsoft.com/office/powerpoint/2010/main" val="720130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dirty="0" smtClean="0"/>
              <a:t>INSTRUCTIONS</a:t>
            </a:r>
          </a:p>
          <a:p>
            <a:r>
              <a:rPr lang="en-US" sz="1000" b="1" i="1" dirty="0" smtClean="0"/>
              <a:t>Review the differences in marijuana</a:t>
            </a:r>
            <a:r>
              <a:rPr lang="en-US" sz="1000" b="1" i="1" baseline="0" dirty="0" smtClean="0"/>
              <a:t> use disorder for men and women. </a:t>
            </a:r>
          </a:p>
          <a:p>
            <a:endParaRPr lang="en-US" sz="1000" baseline="0" dirty="0" smtClean="0"/>
          </a:p>
          <a:p>
            <a:r>
              <a:rPr lang="en-US" sz="1000" baseline="0" dirty="0" smtClean="0"/>
              <a:t>With regards to the finding on the similarity between men and women – both have at least one other comorbid mental health issue when there is a cannabis use disorder and both also have a low rate of seeking treatment for cannabis use. </a:t>
            </a:r>
            <a:endParaRPr lang="en-US" sz="1000" dirty="0" smtClean="0"/>
          </a:p>
          <a:p>
            <a:endParaRPr lang="en-US" sz="1000" dirty="0" smtClean="0"/>
          </a:p>
          <a:p>
            <a:r>
              <a:rPr lang="en-US" sz="1000" b="1" u="sng" dirty="0" smtClean="0"/>
              <a:t>REFERENCES</a:t>
            </a:r>
            <a:endParaRPr lang="en-US" sz="1000" b="1" u="sng" dirty="0"/>
          </a:p>
          <a:p>
            <a:pPr marL="0" indent="0">
              <a:buNone/>
            </a:pPr>
            <a:r>
              <a:rPr lang="en-US" sz="1000" dirty="0" smtClean="0"/>
              <a:t>Hernandez-Avila, C.A., </a:t>
            </a:r>
            <a:r>
              <a:rPr lang="en-US" sz="1000" dirty="0" err="1" smtClean="0"/>
              <a:t>Rounsaville</a:t>
            </a:r>
            <a:r>
              <a:rPr lang="en-US" sz="1000" dirty="0" smtClean="0"/>
              <a:t>, B.J., &amp; </a:t>
            </a:r>
            <a:r>
              <a:rPr lang="en-US" sz="1000" dirty="0" err="1" smtClean="0"/>
              <a:t>Kranzler</a:t>
            </a:r>
            <a:r>
              <a:rPr lang="en-US" sz="1000" dirty="0" smtClean="0"/>
              <a:t>, H.R. (2004). </a:t>
            </a:r>
            <a:r>
              <a:rPr lang="en-US" sz="1000" dirty="0"/>
              <a:t>Opioid-, cannabis- and alcohol-dependent women show more rapid progression to substance abuse treatment. </a:t>
            </a:r>
            <a:r>
              <a:rPr lang="en-US" sz="1000" i="1" dirty="0"/>
              <a:t>Drug Alcohol </a:t>
            </a:r>
            <a:r>
              <a:rPr lang="en-US" sz="1000" i="1" dirty="0" smtClean="0"/>
              <a:t>Depend, 74</a:t>
            </a:r>
            <a:r>
              <a:rPr lang="en-US" sz="1000" dirty="0" smtClean="0"/>
              <a:t>(3), 265-272</a:t>
            </a:r>
            <a:r>
              <a:rPr lang="en-US" sz="1000" dirty="0"/>
              <a:t>.</a:t>
            </a:r>
          </a:p>
          <a:p>
            <a:pPr marL="0" indent="0">
              <a:buNone/>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Khan, S.S., </a:t>
            </a:r>
            <a:r>
              <a:rPr lang="en-US" sz="1000" b="0" i="0" kern="1200" dirty="0" err="1" smtClean="0">
                <a:solidFill>
                  <a:schemeClr val="tx1"/>
                </a:solidFill>
                <a:effectLst/>
                <a:latin typeface="+mn-lt"/>
                <a:ea typeface="+mn-ea"/>
                <a:cs typeface="+mn-cs"/>
              </a:rPr>
              <a:t>Secades</a:t>
            </a:r>
            <a:r>
              <a:rPr lang="en-US" sz="1000" b="0" i="0" kern="1200" dirty="0" smtClean="0">
                <a:solidFill>
                  <a:schemeClr val="tx1"/>
                </a:solidFill>
                <a:effectLst/>
                <a:latin typeface="+mn-lt"/>
                <a:ea typeface="+mn-ea"/>
                <a:cs typeface="+mn-cs"/>
              </a:rPr>
              <a:t>-Villa, R., Okuda, M., et al. (2013). Gender differences in cannabis use disorders: Results from the National Epidemiologic Survey of Alcohol and Related Conditions. </a:t>
            </a:r>
            <a:r>
              <a:rPr lang="en-US" sz="1000" b="0" i="1" kern="1200" dirty="0" smtClean="0">
                <a:solidFill>
                  <a:schemeClr val="tx1"/>
                </a:solidFill>
                <a:effectLst/>
                <a:latin typeface="+mn-lt"/>
                <a:ea typeface="+mn-ea"/>
                <a:cs typeface="+mn-cs"/>
              </a:rPr>
              <a:t>Drug Alcohol Depend, 130</a:t>
            </a:r>
            <a:r>
              <a:rPr lang="en-US" sz="1000" b="0" i="0" kern="1200" dirty="0" smtClean="0">
                <a:solidFill>
                  <a:schemeClr val="tx1"/>
                </a:solidFill>
                <a:effectLst/>
                <a:latin typeface="+mn-lt"/>
                <a:ea typeface="+mn-ea"/>
                <a:cs typeface="+mn-cs"/>
              </a:rPr>
              <a:t>(1-3),101-108.</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Thomas, </a:t>
            </a:r>
            <a:r>
              <a:rPr lang="en-US" sz="1000" dirty="0"/>
              <a:t>H</a:t>
            </a:r>
            <a:r>
              <a:rPr lang="en-US" sz="1000" dirty="0" smtClean="0"/>
              <a:t>. (1996).</a:t>
            </a:r>
            <a:r>
              <a:rPr lang="en-US" sz="1000" baseline="0" dirty="0" smtClean="0"/>
              <a:t> </a:t>
            </a:r>
            <a:r>
              <a:rPr lang="en-US" sz="1000" dirty="0" smtClean="0"/>
              <a:t>A </a:t>
            </a:r>
            <a:r>
              <a:rPr lang="en-US" sz="1000" dirty="0"/>
              <a:t>community survey of adverse effects of cannabis use. </a:t>
            </a:r>
            <a:r>
              <a:rPr lang="en-US" sz="1000" i="1" dirty="0"/>
              <a:t>Drug Alcohol </a:t>
            </a:r>
            <a:r>
              <a:rPr lang="en-US" sz="1000" i="1" dirty="0" smtClean="0"/>
              <a:t>Depend, 42</a:t>
            </a:r>
            <a:r>
              <a:rPr lang="en-US" sz="1000" dirty="0" smtClean="0"/>
              <a:t>(3), 201-207.</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Image</a:t>
            </a:r>
            <a:r>
              <a:rPr lang="en-US" sz="1200" baseline="0" dirty="0" smtClean="0"/>
              <a:t> Credit: </a:t>
            </a:r>
            <a:r>
              <a:rPr lang="en-US" sz="1200" dirty="0" smtClean="0"/>
              <a:t>National Institute on Drug Abuse; National Institutes of Health; U.S. Department of Health and Human Services.</a:t>
            </a:r>
          </a:p>
        </p:txBody>
      </p:sp>
      <p:sp>
        <p:nvSpPr>
          <p:cNvPr id="4" name="Slide Number Placeholder 3"/>
          <p:cNvSpPr>
            <a:spLocks noGrp="1"/>
          </p:cNvSpPr>
          <p:nvPr>
            <p:ph type="sldNum" sz="quarter" idx="10"/>
          </p:nvPr>
        </p:nvSpPr>
        <p:spPr/>
        <p:txBody>
          <a:bodyPr/>
          <a:lstStyle/>
          <a:p>
            <a:fld id="{8369E10F-6121-43B2-BA19-0EDC1E97F6E2}" type="slidenum">
              <a:rPr lang="en-US" smtClean="0"/>
              <a:pPr/>
              <a:t>59</a:t>
            </a:fld>
            <a:endParaRPr lang="en-US"/>
          </a:p>
        </p:txBody>
      </p:sp>
    </p:spTree>
    <p:extLst>
      <p:ext uri="{BB962C8B-B14F-4D97-AF65-F5344CB8AC3E}">
        <p14:creationId xmlns:p14="http://schemas.microsoft.com/office/powerpoint/2010/main" val="946061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a:t>
            </a:fld>
            <a:endParaRPr lang="en-US"/>
          </a:p>
        </p:txBody>
      </p:sp>
    </p:spTree>
    <p:extLst>
      <p:ext uri="{BB962C8B-B14F-4D97-AF65-F5344CB8AC3E}">
        <p14:creationId xmlns:p14="http://schemas.microsoft.com/office/powerpoint/2010/main" val="5607448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People with HIV are living longer now than ever before because of early identification and effective medication therapies, treating HIV more like a chronic disease that can be managed rather than a terminal illness. People with HIV should be concerned about their long-term health and risk behaviors that may impact their overall health and well-being just like everyone else. The corollary to this is that dependence on marijuana poses a physical and mental health </a:t>
            </a:r>
            <a:r>
              <a:rPr lang="en-US" sz="1000" kern="1200" dirty="0" smtClean="0">
                <a:solidFill>
                  <a:schemeClr val="tx1"/>
                </a:solidFill>
                <a:effectLst/>
                <a:latin typeface="+mn-lt"/>
                <a:ea typeface="+mn-ea"/>
                <a:cs typeface="+mn-cs"/>
              </a:rPr>
              <a:t>risk to </a:t>
            </a:r>
            <a:r>
              <a:rPr lang="en-US" sz="1000" kern="1200" dirty="0">
                <a:solidFill>
                  <a:schemeClr val="tx1"/>
                </a:solidFill>
                <a:effectLst/>
                <a:latin typeface="+mn-lt"/>
                <a:ea typeface="+mn-ea"/>
                <a:cs typeface="+mn-cs"/>
              </a:rPr>
              <a:t>everyone, regardless of whether or not the individual is HIV positive.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022A7B-B66F-47CD-B0CC-24ECAB4C2AE1}" type="slidenum">
              <a:rPr lang="en-US" smtClean="0"/>
              <a:pPr/>
              <a:t>60</a:t>
            </a:fld>
            <a:endParaRPr lang="en-US"/>
          </a:p>
        </p:txBody>
      </p:sp>
    </p:spTree>
    <p:extLst>
      <p:ext uri="{BB962C8B-B14F-4D97-AF65-F5344CB8AC3E}">
        <p14:creationId xmlns:p14="http://schemas.microsoft.com/office/powerpoint/2010/main" val="23976252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a:solidFill>
                  <a:schemeClr val="tx1"/>
                </a:solidFill>
                <a:effectLst/>
                <a:latin typeface="+mn-lt"/>
                <a:ea typeface="+mn-ea"/>
                <a:cs typeface="+mn-cs"/>
              </a:rPr>
              <a:t>Given the effects HIV can have on cognition, people living with HIV should be careful with marijuana, which also affects learning and memory. Almost half of HIV-positive marijuana users report having memory problems, and the drug’s cognitive effects may be particularly strong for people experiencing HAND. Cognitive impairment may also compromise adherence to ART, since forgetting medication is the leading cause for ART non-adherence. Research shows that the use of most recreational drugs and alcohol is associated with lower antiretroviral medication adherence, less </a:t>
            </a:r>
            <a:r>
              <a:rPr lang="en-US" sz="1000" kern="1200" dirty="0" err="1">
                <a:solidFill>
                  <a:schemeClr val="tx1"/>
                </a:solidFill>
                <a:effectLst/>
                <a:latin typeface="+mn-lt"/>
                <a:ea typeface="+mn-ea"/>
                <a:cs typeface="+mn-cs"/>
              </a:rPr>
              <a:t>virologic</a:t>
            </a:r>
            <a:r>
              <a:rPr lang="en-US" sz="1000" kern="1200" dirty="0">
                <a:solidFill>
                  <a:schemeClr val="tx1"/>
                </a:solidFill>
                <a:effectLst/>
                <a:latin typeface="+mn-lt"/>
                <a:ea typeface="+mn-ea"/>
                <a:cs typeface="+mn-cs"/>
              </a:rPr>
              <a:t> suppression, and slower CD4 cell response rate. </a:t>
            </a:r>
          </a:p>
          <a:p>
            <a:endParaRPr lang="en-US" sz="1000" u="sng" kern="1200" dirty="0">
              <a:solidFill>
                <a:schemeClr val="tx1"/>
              </a:solidFill>
              <a:effectLst/>
              <a:latin typeface="+mn-lt"/>
              <a:ea typeface="+mn-ea"/>
              <a:cs typeface="+mn-cs"/>
            </a:endParaRPr>
          </a:p>
          <a:p>
            <a:r>
              <a:rPr lang="en-US" sz="1000" b="1" u="sng" kern="1200" dirty="0" smtClean="0">
                <a:solidFill>
                  <a:schemeClr val="tx1"/>
                </a:solidFill>
                <a:effectLst/>
                <a:latin typeface="+mn-lt"/>
                <a:ea typeface="+mn-ea"/>
                <a:cs typeface="+mn-cs"/>
              </a:rPr>
              <a:t>REFERENCES</a:t>
            </a:r>
            <a:endParaRPr lang="en-US" sz="1000" b="1" kern="1200" dirty="0">
              <a:solidFill>
                <a:schemeClr val="tx1"/>
              </a:solidFill>
              <a:effectLst/>
              <a:latin typeface="+mn-lt"/>
              <a:ea typeface="+mn-ea"/>
              <a:cs typeface="+mn-cs"/>
            </a:endParaRPr>
          </a:p>
          <a:p>
            <a:pPr lvl="0"/>
            <a:r>
              <a:rPr lang="en-US" sz="1000" kern="1200" dirty="0">
                <a:solidFill>
                  <a:schemeClr val="tx1"/>
                </a:solidFill>
                <a:effectLst/>
                <a:latin typeface="+mn-lt"/>
                <a:ea typeface="+mn-ea"/>
                <a:cs typeface="+mn-cs"/>
              </a:rPr>
              <a:t>Chesney, M. (2003). Adherence to HAART Regimens. </a:t>
            </a:r>
            <a:r>
              <a:rPr lang="en-US" sz="1000" i="1" kern="1200" dirty="0">
                <a:solidFill>
                  <a:schemeClr val="tx1"/>
                </a:solidFill>
                <a:effectLst/>
                <a:latin typeface="+mn-lt"/>
                <a:ea typeface="+mn-ea"/>
                <a:cs typeface="+mn-cs"/>
              </a:rPr>
              <a:t>Aids Patient Care and STDs</a:t>
            </a:r>
            <a:r>
              <a:rPr lang="en-US" sz="1000" kern="1200" dirty="0">
                <a:solidFill>
                  <a:schemeClr val="tx1"/>
                </a:solidFill>
                <a:effectLst/>
                <a:latin typeface="+mn-lt"/>
                <a:ea typeface="+mn-ea"/>
                <a:cs typeface="+mn-cs"/>
              </a:rPr>
              <a:t>, </a:t>
            </a:r>
            <a:r>
              <a:rPr lang="en-US" sz="1000" i="1" kern="1200" dirty="0">
                <a:solidFill>
                  <a:schemeClr val="tx1"/>
                </a:solidFill>
                <a:effectLst/>
                <a:latin typeface="+mn-lt"/>
                <a:ea typeface="+mn-ea"/>
                <a:cs typeface="+mn-cs"/>
              </a:rPr>
              <a:t>17</a:t>
            </a:r>
            <a:r>
              <a:rPr lang="en-US" sz="1000" kern="1200" dirty="0">
                <a:solidFill>
                  <a:schemeClr val="tx1"/>
                </a:solidFill>
                <a:effectLst/>
                <a:latin typeface="+mn-lt"/>
                <a:ea typeface="+mn-ea"/>
                <a:cs typeface="+mn-cs"/>
              </a:rPr>
              <a:t>(4), 169-177.</a:t>
            </a:r>
          </a:p>
          <a:p>
            <a:pPr lvl="0"/>
            <a:endParaRPr lang="en-US" sz="1000" kern="1200" dirty="0">
              <a:solidFill>
                <a:schemeClr val="tx1"/>
              </a:solidFill>
              <a:effectLst/>
              <a:latin typeface="+mn-lt"/>
              <a:ea typeface="+mn-ea"/>
              <a:cs typeface="+mn-cs"/>
            </a:endParaRPr>
          </a:p>
          <a:p>
            <a:pPr lvl="0"/>
            <a:r>
              <a:rPr lang="en-US" sz="1000" kern="1200" dirty="0" err="1">
                <a:solidFill>
                  <a:schemeClr val="tx1"/>
                </a:solidFill>
                <a:effectLst/>
                <a:latin typeface="+mn-lt"/>
                <a:ea typeface="+mn-ea"/>
                <a:cs typeface="+mn-cs"/>
              </a:rPr>
              <a:t>Cristiani</a:t>
            </a:r>
            <a:r>
              <a:rPr lang="en-US" sz="1000" kern="1200" dirty="0">
                <a:solidFill>
                  <a:schemeClr val="tx1"/>
                </a:solidFill>
                <a:effectLst/>
                <a:latin typeface="+mn-lt"/>
                <a:ea typeface="+mn-ea"/>
                <a:cs typeface="+mn-cs"/>
              </a:rPr>
              <a:t>, S.A., </a:t>
            </a:r>
            <a:r>
              <a:rPr lang="en-US" sz="1000" kern="1200" dirty="0" err="1">
                <a:solidFill>
                  <a:schemeClr val="tx1"/>
                </a:solidFill>
                <a:effectLst/>
                <a:latin typeface="+mn-lt"/>
                <a:ea typeface="+mn-ea"/>
                <a:cs typeface="+mn-cs"/>
              </a:rPr>
              <a:t>Pukay</a:t>
            </a:r>
            <a:r>
              <a:rPr lang="en-US" sz="1000" kern="1200" dirty="0">
                <a:solidFill>
                  <a:schemeClr val="tx1"/>
                </a:solidFill>
                <a:effectLst/>
                <a:latin typeface="+mn-lt"/>
                <a:ea typeface="+mn-ea"/>
                <a:cs typeface="+mn-cs"/>
              </a:rPr>
              <a:t>-Martin, N.D., &amp; Bornstein, R.A. (2004). Marijuana Use and Cognitive Function in HIV-Infected People. </a:t>
            </a:r>
            <a:r>
              <a:rPr lang="en-US" sz="1000" i="1" kern="1200" dirty="0">
                <a:solidFill>
                  <a:schemeClr val="tx1"/>
                </a:solidFill>
                <a:effectLst/>
                <a:latin typeface="+mn-lt"/>
                <a:ea typeface="+mn-ea"/>
                <a:cs typeface="+mn-cs"/>
              </a:rPr>
              <a:t>The Journal of Neuropsychiatry &amp; Clinical Neurosciences</a:t>
            </a:r>
            <a:r>
              <a:rPr lang="en-US" sz="1000" kern="1200" dirty="0">
                <a:solidFill>
                  <a:schemeClr val="tx1"/>
                </a:solidFill>
                <a:effectLst/>
                <a:latin typeface="+mn-lt"/>
                <a:ea typeface="+mn-ea"/>
                <a:cs typeface="+mn-cs"/>
              </a:rPr>
              <a:t>, </a:t>
            </a:r>
            <a:r>
              <a:rPr lang="en-US" sz="1000" i="1" kern="1200" dirty="0">
                <a:solidFill>
                  <a:schemeClr val="tx1"/>
                </a:solidFill>
                <a:effectLst/>
                <a:latin typeface="+mn-lt"/>
                <a:ea typeface="+mn-ea"/>
                <a:cs typeface="+mn-cs"/>
              </a:rPr>
              <a:t>16</a:t>
            </a:r>
            <a:r>
              <a:rPr lang="en-US" sz="1000" kern="1200" dirty="0">
                <a:solidFill>
                  <a:schemeClr val="tx1"/>
                </a:solidFill>
                <a:effectLst/>
                <a:latin typeface="+mn-lt"/>
                <a:ea typeface="+mn-ea"/>
                <a:cs typeface="+mn-cs"/>
              </a:rPr>
              <a:t>(3), 330-335.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Woolridge, L., et al. (2005). Interaction between the CD8 </a:t>
            </a:r>
            <a:r>
              <a:rPr lang="en-US" sz="1000" kern="1200" dirty="0" err="1">
                <a:solidFill>
                  <a:schemeClr val="tx1"/>
                </a:solidFill>
                <a:effectLst/>
                <a:latin typeface="+mn-lt"/>
                <a:ea typeface="+mn-ea"/>
                <a:cs typeface="+mn-cs"/>
              </a:rPr>
              <a:t>Coreceptor</a:t>
            </a:r>
            <a:r>
              <a:rPr lang="en-US" sz="1000" kern="1200" dirty="0">
                <a:solidFill>
                  <a:schemeClr val="tx1"/>
                </a:solidFill>
                <a:effectLst/>
                <a:latin typeface="+mn-lt"/>
                <a:ea typeface="+mn-ea"/>
                <a:cs typeface="+mn-cs"/>
              </a:rPr>
              <a:t> and Major Histocompatibility Complex Class I Stabilizes T Cell Receptor-Antigen Complexes at the Cell Surface. </a:t>
            </a:r>
            <a:r>
              <a:rPr lang="en-US" sz="1000" i="1" kern="1200" dirty="0">
                <a:solidFill>
                  <a:schemeClr val="tx1"/>
                </a:solidFill>
                <a:effectLst/>
                <a:latin typeface="+mn-lt"/>
                <a:ea typeface="+mn-ea"/>
                <a:cs typeface="+mn-cs"/>
              </a:rPr>
              <a:t>The Journal of Biological Chemistry, 280</a:t>
            </a:r>
            <a:r>
              <a:rPr lang="en-US" sz="1000" kern="1200" dirty="0">
                <a:solidFill>
                  <a:schemeClr val="tx1"/>
                </a:solidFill>
                <a:effectLst/>
                <a:latin typeface="+mn-lt"/>
                <a:ea typeface="+mn-ea"/>
                <a:cs typeface="+mn-cs"/>
              </a:rPr>
              <a:t>, 27491-27501. </a:t>
            </a:r>
            <a:endParaRPr lang="en-US" sz="1000" b="0"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61</a:t>
            </a:fld>
            <a:endParaRPr lang="en-US"/>
          </a:p>
        </p:txBody>
      </p:sp>
    </p:spTree>
    <p:extLst>
      <p:ext uri="{BB962C8B-B14F-4D97-AF65-F5344CB8AC3E}">
        <p14:creationId xmlns:p14="http://schemas.microsoft.com/office/powerpoint/2010/main" val="21021959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a:solidFill>
                  <a:schemeClr val="tx1"/>
                </a:solidFill>
                <a:effectLst/>
                <a:latin typeface="+mn-lt"/>
                <a:ea typeface="+mn-ea"/>
                <a:cs typeface="+mn-cs"/>
              </a:rPr>
              <a:t>Consider these studies that indicate that the interaction between marijuana and HIV may not be as detrimental as indicated by previous studies (however, take this information with some caution until additional research is able to replicate or broaden findings). Studies have not been able to identify long-term negative effects of regular cannabis use on the progression of </a:t>
            </a:r>
            <a:r>
              <a:rPr lang="en-US" sz="1000" kern="1200" dirty="0" smtClean="0">
                <a:solidFill>
                  <a:schemeClr val="tx1"/>
                </a:solidFill>
                <a:effectLst/>
                <a:latin typeface="+mn-lt"/>
                <a:ea typeface="+mn-ea"/>
                <a:cs typeface="+mn-cs"/>
              </a:rPr>
              <a:t>HIV for men or women. </a:t>
            </a:r>
            <a:r>
              <a:rPr lang="en-US" sz="1000" kern="1200" dirty="0">
                <a:solidFill>
                  <a:schemeClr val="tx1"/>
                </a:solidFill>
                <a:effectLst/>
                <a:latin typeface="+mn-lt"/>
                <a:ea typeface="+mn-ea"/>
                <a:cs typeface="+mn-cs"/>
              </a:rPr>
              <a:t>A recent study found that recently-diagnosed individuals who also used cannabis daily reported lower HIV plasma viral load levels one year following diagnosis than individuals who did not use. This study found these results even after controlling for age, gender, ethnicity, homelessness, and other alcohol/illicit drug use. </a:t>
            </a:r>
          </a:p>
          <a:p>
            <a:r>
              <a:rPr lang="en-US" sz="1000" kern="1200" dirty="0">
                <a:solidFill>
                  <a:schemeClr val="tx1"/>
                </a:solidFill>
                <a:effectLst/>
                <a:latin typeface="+mn-lt"/>
                <a:ea typeface="+mn-ea"/>
                <a:cs typeface="+mn-cs"/>
              </a:rPr>
              <a:t>  </a:t>
            </a:r>
          </a:p>
          <a:p>
            <a:r>
              <a:rPr lang="en-US" sz="1000" b="1" u="sng" kern="1200" dirty="0" smtClean="0">
                <a:solidFill>
                  <a:schemeClr val="tx1"/>
                </a:solidFill>
                <a:effectLst/>
                <a:latin typeface="+mn-lt"/>
                <a:ea typeface="+mn-ea"/>
                <a:cs typeface="+mn-cs"/>
              </a:rPr>
              <a:t>REFERENCE</a:t>
            </a:r>
            <a:endParaRPr lang="en-US" sz="1000" b="1" kern="1200" dirty="0">
              <a:solidFill>
                <a:schemeClr val="tx1"/>
              </a:solidFill>
              <a:effectLst/>
              <a:latin typeface="+mn-lt"/>
              <a:ea typeface="+mn-ea"/>
              <a:cs typeface="+mn-cs"/>
            </a:endParaRPr>
          </a:p>
          <a:p>
            <a:r>
              <a:rPr lang="en-US" sz="1000" kern="1200" dirty="0" err="1">
                <a:solidFill>
                  <a:schemeClr val="tx1"/>
                </a:solidFill>
                <a:effectLst/>
                <a:latin typeface="+mn-lt"/>
                <a:ea typeface="+mn-ea"/>
                <a:cs typeface="+mn-cs"/>
              </a:rPr>
              <a:t>Milloy</a:t>
            </a:r>
            <a:r>
              <a:rPr lang="en-US" sz="1000" kern="1200" dirty="0">
                <a:solidFill>
                  <a:schemeClr val="tx1"/>
                </a:solidFill>
                <a:effectLst/>
                <a:latin typeface="+mn-lt"/>
                <a:ea typeface="+mn-ea"/>
                <a:cs typeface="+mn-cs"/>
              </a:rPr>
              <a:t>, M.J. (2015). High-intensity cannabis use associated with lower plasma HIV-1 RNA viral load among recently infected people who use injection drugs. </a:t>
            </a:r>
            <a:r>
              <a:rPr lang="en-US" sz="1000" i="1" kern="1200" dirty="0">
                <a:solidFill>
                  <a:schemeClr val="tx1"/>
                </a:solidFill>
                <a:effectLst/>
                <a:latin typeface="+mn-lt"/>
                <a:ea typeface="+mn-ea"/>
                <a:cs typeface="+mn-cs"/>
              </a:rPr>
              <a:t>Drug and Alcohol Review, 34, </a:t>
            </a:r>
            <a:r>
              <a:rPr lang="en-US" sz="1000" kern="1200" dirty="0">
                <a:solidFill>
                  <a:schemeClr val="tx1"/>
                </a:solidFill>
                <a:effectLst/>
                <a:latin typeface="+mn-lt"/>
                <a:ea typeface="+mn-ea"/>
                <a:cs typeface="+mn-cs"/>
              </a:rPr>
              <a:t>135-140.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62</a:t>
            </a:fld>
            <a:endParaRPr lang="en-US"/>
          </a:p>
        </p:txBody>
      </p:sp>
    </p:spTree>
    <p:extLst>
      <p:ext uri="{BB962C8B-B14F-4D97-AF65-F5344CB8AC3E}">
        <p14:creationId xmlns:p14="http://schemas.microsoft.com/office/powerpoint/2010/main" val="26115896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a:solidFill>
                  <a:schemeClr val="tx1"/>
                </a:solidFill>
                <a:effectLst/>
                <a:latin typeface="+mn-lt"/>
                <a:ea typeface="+mn-ea"/>
                <a:cs typeface="+mn-cs"/>
              </a:rPr>
              <a:t>The second study looking at medical marijuana and HIV/AIDS was a longitudinal study of 523 HIV positive illicit drug users with a median age of 45. During this study, researchers found that there was no difference in </a:t>
            </a:r>
            <a:r>
              <a:rPr lang="en-US" sz="1000" kern="1200" dirty="0" smtClean="0">
                <a:solidFill>
                  <a:schemeClr val="tx1"/>
                </a:solidFill>
                <a:effectLst/>
                <a:latin typeface="+mn-lt"/>
                <a:ea typeface="+mn-ea"/>
                <a:cs typeface="+mn-cs"/>
              </a:rPr>
              <a:t>ART </a:t>
            </a:r>
            <a:r>
              <a:rPr lang="en-US" sz="1000" kern="1200" dirty="0">
                <a:solidFill>
                  <a:schemeClr val="tx1"/>
                </a:solidFill>
                <a:effectLst/>
                <a:latin typeface="+mn-lt"/>
                <a:ea typeface="+mn-ea"/>
                <a:cs typeface="+mn-cs"/>
              </a:rPr>
              <a:t>adherence rates between daily cannabis users and individuals infrequently or never using cannabis. However, daily alcohol, heroin, </a:t>
            </a:r>
            <a:r>
              <a:rPr lang="en-US" sz="1000" kern="1200" dirty="0" smtClean="0">
                <a:solidFill>
                  <a:schemeClr val="tx1"/>
                </a:solidFill>
                <a:effectLst/>
                <a:latin typeface="+mn-lt"/>
                <a:ea typeface="+mn-ea"/>
                <a:cs typeface="+mn-cs"/>
              </a:rPr>
              <a:t>cocaine </a:t>
            </a:r>
            <a:r>
              <a:rPr lang="en-US" sz="1000" kern="1200" dirty="0">
                <a:solidFill>
                  <a:schemeClr val="tx1"/>
                </a:solidFill>
                <a:effectLst/>
                <a:latin typeface="+mn-lt"/>
                <a:ea typeface="+mn-ea"/>
                <a:cs typeface="+mn-cs"/>
              </a:rPr>
              <a:t>and crack use were all associated with lower ART adherence</a:t>
            </a:r>
            <a:r>
              <a:rPr lang="en-US" sz="1000" kern="1200" dirty="0" smtClean="0">
                <a:solidFill>
                  <a:schemeClr val="tx1"/>
                </a:solidFill>
                <a:effectLst/>
                <a:latin typeface="+mn-lt"/>
                <a:ea typeface="+mn-ea"/>
                <a:cs typeface="+mn-cs"/>
              </a:rPr>
              <a:t>. The finding</a:t>
            </a:r>
            <a:r>
              <a:rPr lang="en-US" sz="1000" kern="1200" baseline="0" dirty="0" smtClean="0">
                <a:solidFill>
                  <a:schemeClr val="tx1"/>
                </a:solidFill>
                <a:effectLst/>
                <a:latin typeface="+mn-lt"/>
                <a:ea typeface="+mn-ea"/>
                <a:cs typeface="+mn-cs"/>
              </a:rPr>
              <a:t> was the same for men and women. </a:t>
            </a:r>
            <a:endParaRPr lang="en-US" sz="1000" kern="1200" dirty="0">
              <a:solidFill>
                <a:schemeClr val="tx1"/>
              </a:solidFill>
              <a:effectLst/>
              <a:latin typeface="+mn-lt"/>
              <a:ea typeface="+mn-ea"/>
              <a:cs typeface="+mn-cs"/>
            </a:endParaRPr>
          </a:p>
          <a:p>
            <a:endParaRPr lang="en-US" sz="1000" u="sng" kern="1200" dirty="0">
              <a:solidFill>
                <a:schemeClr val="tx1"/>
              </a:solidFill>
              <a:effectLst/>
              <a:latin typeface="+mn-lt"/>
              <a:ea typeface="+mn-ea"/>
              <a:cs typeface="+mn-cs"/>
            </a:endParaRPr>
          </a:p>
          <a:p>
            <a:r>
              <a:rPr lang="en-US" sz="1000" b="1" u="sng" kern="1200" dirty="0" smtClean="0">
                <a:solidFill>
                  <a:schemeClr val="tx1"/>
                </a:solidFill>
                <a:effectLst/>
                <a:latin typeface="+mn-lt"/>
                <a:ea typeface="+mn-ea"/>
                <a:cs typeface="+mn-cs"/>
              </a:rPr>
              <a:t>REFERENCE</a:t>
            </a:r>
            <a:endParaRPr lang="en-US" sz="1000" b="1"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Slawson, G., et al. (2015). High-intensity cannabis use and adherence to antiretroviral therapy among people who use illicit drugs in a </a:t>
            </a:r>
            <a:r>
              <a:rPr lang="en-US" sz="1000" kern="1200" dirty="0" smtClean="0">
                <a:solidFill>
                  <a:schemeClr val="tx1"/>
                </a:solidFill>
                <a:effectLst/>
                <a:latin typeface="+mn-lt"/>
                <a:ea typeface="+mn-ea"/>
                <a:cs typeface="+mn-cs"/>
              </a:rPr>
              <a:t>Canadian </a:t>
            </a:r>
            <a:r>
              <a:rPr lang="en-US" sz="1000" kern="1200" dirty="0">
                <a:solidFill>
                  <a:schemeClr val="tx1"/>
                </a:solidFill>
                <a:effectLst/>
                <a:latin typeface="+mn-lt"/>
                <a:ea typeface="+mn-ea"/>
                <a:cs typeface="+mn-cs"/>
              </a:rPr>
              <a:t>setting. </a:t>
            </a:r>
            <a:r>
              <a:rPr lang="en-US" sz="1000" i="1" kern="1200" dirty="0">
                <a:solidFill>
                  <a:schemeClr val="tx1"/>
                </a:solidFill>
                <a:effectLst/>
                <a:latin typeface="+mn-lt"/>
                <a:ea typeface="+mn-ea"/>
                <a:cs typeface="+mn-cs"/>
              </a:rPr>
              <a:t>AIDS &amp; Behavior, 19</a:t>
            </a:r>
            <a:r>
              <a:rPr lang="en-US" sz="1000" kern="1200" dirty="0">
                <a:solidFill>
                  <a:schemeClr val="tx1"/>
                </a:solidFill>
                <a:effectLst/>
                <a:latin typeface="+mn-lt"/>
                <a:ea typeface="+mn-ea"/>
                <a:cs typeface="+mn-cs"/>
              </a:rPr>
              <a:t>, 120-127.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63</a:t>
            </a:fld>
            <a:endParaRPr lang="en-US"/>
          </a:p>
        </p:txBody>
      </p:sp>
    </p:spTree>
    <p:extLst>
      <p:ext uri="{BB962C8B-B14F-4D97-AF65-F5344CB8AC3E}">
        <p14:creationId xmlns:p14="http://schemas.microsoft.com/office/powerpoint/2010/main" val="18537065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a:solidFill>
                  <a:schemeClr val="tx1"/>
                </a:solidFill>
                <a:effectLst/>
                <a:latin typeface="+mn-lt"/>
                <a:ea typeface="+mn-ea"/>
                <a:cs typeface="+mn-cs"/>
              </a:rPr>
              <a:t>This slide serves to </a:t>
            </a:r>
            <a:r>
              <a:rPr lang="en-US" sz="1200" b="1" i="1" kern="1200" dirty="0" smtClean="0">
                <a:solidFill>
                  <a:schemeClr val="tx1"/>
                </a:solidFill>
                <a:effectLst/>
                <a:latin typeface="+mn-lt"/>
                <a:ea typeface="+mn-ea"/>
                <a:cs typeface="+mn-cs"/>
              </a:rPr>
              <a:t>transition </a:t>
            </a:r>
            <a:r>
              <a:rPr lang="en-US" sz="1200" b="1" i="1" kern="1200" dirty="0">
                <a:solidFill>
                  <a:schemeClr val="tx1"/>
                </a:solidFill>
                <a:effectLst/>
                <a:latin typeface="+mn-lt"/>
                <a:ea typeface="+mn-ea"/>
                <a:cs typeface="+mn-cs"/>
              </a:rPr>
              <a:t>to </a:t>
            </a:r>
            <a:r>
              <a:rPr lang="en-US" sz="1200" b="1" i="1" kern="1200" dirty="0" smtClean="0">
                <a:solidFill>
                  <a:schemeClr val="tx1"/>
                </a:solidFill>
                <a:effectLst/>
                <a:latin typeface="+mn-lt"/>
                <a:ea typeface="+mn-ea"/>
                <a:cs typeface="+mn-cs"/>
              </a:rPr>
              <a:t>co-occurring </a:t>
            </a:r>
            <a:r>
              <a:rPr lang="en-US" sz="1200" b="1" i="1" kern="1200" dirty="0">
                <a:solidFill>
                  <a:schemeClr val="tx1"/>
                </a:solidFill>
                <a:effectLst/>
                <a:latin typeface="+mn-lt"/>
                <a:ea typeface="+mn-ea"/>
                <a:cs typeface="+mn-cs"/>
              </a:rPr>
              <a:t>mental </a:t>
            </a:r>
            <a:r>
              <a:rPr lang="en-US" sz="1200" b="1" i="1" kern="1200" dirty="0" smtClean="0">
                <a:solidFill>
                  <a:schemeClr val="tx1"/>
                </a:solidFill>
                <a:effectLst/>
                <a:latin typeface="+mn-lt"/>
                <a:ea typeface="+mn-ea"/>
                <a:cs typeface="+mn-cs"/>
              </a:rPr>
              <a:t>and physical health issues that women livin</a:t>
            </a:r>
            <a:r>
              <a:rPr lang="en-US" sz="1200" b="1" i="1" kern="1200" baseline="0" dirty="0" smtClean="0">
                <a:solidFill>
                  <a:schemeClr val="tx1"/>
                </a:solidFill>
                <a:effectLst/>
                <a:latin typeface="+mn-lt"/>
                <a:ea typeface="+mn-ea"/>
                <a:cs typeface="+mn-cs"/>
              </a:rPr>
              <a:t>g with HIV or AIDS</a:t>
            </a:r>
            <a:r>
              <a:rPr lang="en-US" sz="1200" b="1" i="1" kern="1200" dirty="0" smtClean="0">
                <a:solidFill>
                  <a:schemeClr val="tx1"/>
                </a:solidFill>
                <a:effectLst/>
                <a:latin typeface="+mn-lt"/>
                <a:ea typeface="+mn-ea"/>
                <a:cs typeface="+mn-cs"/>
              </a:rPr>
              <a:t> </a:t>
            </a:r>
            <a:r>
              <a:rPr lang="en-US" sz="1200" b="1" i="1" kern="1200" dirty="0">
                <a:solidFill>
                  <a:schemeClr val="tx1"/>
                </a:solidFill>
                <a:effectLst/>
                <a:latin typeface="+mn-lt"/>
                <a:ea typeface="+mn-ea"/>
                <a:cs typeface="+mn-cs"/>
              </a:rPr>
              <a:t>may be experiencing. </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64</a:t>
            </a:fld>
            <a:endParaRPr lang="en-US"/>
          </a:p>
        </p:txBody>
      </p:sp>
    </p:spTree>
    <p:extLst>
      <p:ext uri="{BB962C8B-B14F-4D97-AF65-F5344CB8AC3E}">
        <p14:creationId xmlns:p14="http://schemas.microsoft.com/office/powerpoint/2010/main" val="467115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In a meta-analysis to estimate rates of psychological trauma and posttraumatic stress disorder (PTSD) in HIV-positive women from the United States, the investigators found disproportionate rates of trauma exposure and recent PTSD in HIV-positive women compared to the general population of women. For example, the estimated rate of recent PTSD among HIV-positive women is 30.0% (95% CI 18.8-42.7%), which is over five-times the rate of recent PTSD reported in a national sample of women. The estimated rate of intimate partner violence is 55.3% (95% CI 36.1-73.8%), which is more than twice the national rate. Studies of trauma-prevention and trauma-recovery interventions in this population are greatly needed.</a:t>
            </a:r>
            <a:endParaRPr lang="en-US" sz="1000" baseline="0" dirty="0" smtClean="0"/>
          </a:p>
          <a:p>
            <a:endParaRPr lang="en-US" sz="1000" b="0" i="0" kern="1200" dirty="0" smtClean="0">
              <a:solidFill>
                <a:schemeClr val="tx1"/>
              </a:solidFill>
              <a:effectLst/>
              <a:latin typeface="+mn-lt"/>
              <a:ea typeface="+mn-ea"/>
              <a:cs typeface="+mn-cs"/>
            </a:endParaRPr>
          </a:p>
          <a:p>
            <a:r>
              <a:rPr lang="en-US" sz="1000" b="0" i="0" kern="1200" dirty="0" smtClean="0">
                <a:solidFill>
                  <a:schemeClr val="tx1"/>
                </a:solidFill>
                <a:effectLst/>
                <a:latin typeface="+mn-lt"/>
                <a:ea typeface="+mn-ea"/>
                <a:cs typeface="+mn-cs"/>
              </a:rPr>
              <a:t>Investigators from the UCSF program also conducted</a:t>
            </a:r>
            <a:r>
              <a:rPr lang="en-US" sz="1000" b="0" i="0" kern="1200" baseline="0" dirty="0" smtClean="0">
                <a:solidFill>
                  <a:schemeClr val="tx1"/>
                </a:solidFill>
                <a:effectLst/>
                <a:latin typeface="+mn-lt"/>
                <a:ea typeface="+mn-ea"/>
                <a:cs typeface="+mn-cs"/>
              </a:rPr>
              <a:t> a</a:t>
            </a:r>
            <a:r>
              <a:rPr lang="en-US" sz="1000" b="0" i="0" kern="1200" dirty="0" smtClean="0">
                <a:solidFill>
                  <a:schemeClr val="tx1"/>
                </a:solidFill>
                <a:effectLst/>
                <a:latin typeface="+mn-lt"/>
                <a:ea typeface="+mn-ea"/>
                <a:cs typeface="+mn-cs"/>
              </a:rPr>
              <a:t> study analyzing data from a prevention-with-positives program among 113 HIV-positive biological and transgender women to understand if socio-economic, behavioral, and health-related factors are associated with antiretroviral failure and HIV transmission-risk behaviors. Compared to participants without recent trauma, participants reporting recent trauma had over four-times the odds of antiretroviral failure (AOR 4.3; 95% CI 1.1–16.6;</a:t>
            </a:r>
            <a:r>
              <a:rPr lang="en-US" sz="1000" b="0" i="1" kern="1200" dirty="0" smtClean="0">
                <a:solidFill>
                  <a:schemeClr val="tx1"/>
                </a:solidFill>
                <a:effectLst/>
                <a:latin typeface="+mn-lt"/>
                <a:ea typeface="+mn-ea"/>
                <a:cs typeface="+mn-cs"/>
              </a:rPr>
              <a:t>p</a:t>
            </a:r>
            <a:r>
              <a:rPr lang="en-US" sz="1000" b="0" i="0" kern="1200" dirty="0" smtClean="0">
                <a:solidFill>
                  <a:schemeClr val="tx1"/>
                </a:solidFill>
                <a:effectLst/>
                <a:latin typeface="+mn-lt"/>
                <a:ea typeface="+mn-ea"/>
                <a:cs typeface="+mn-cs"/>
              </a:rPr>
              <a:t> = 0.04), and over three-times the odds of reporting sex with an HIV-negative or unknown </a:t>
            </a:r>
            <a:r>
              <a:rPr lang="en-US" sz="1000" b="0" i="0" kern="1200" dirty="0" err="1" smtClean="0">
                <a:solidFill>
                  <a:schemeClr val="tx1"/>
                </a:solidFill>
                <a:effectLst/>
                <a:latin typeface="+mn-lt"/>
                <a:ea typeface="+mn-ea"/>
                <a:cs typeface="+mn-cs"/>
              </a:rPr>
              <a:t>serostatus</a:t>
            </a:r>
            <a:r>
              <a:rPr lang="en-US" sz="1000" b="0" i="0" kern="1200" dirty="0" smtClean="0">
                <a:solidFill>
                  <a:schemeClr val="tx1"/>
                </a:solidFill>
                <a:effectLst/>
                <a:latin typeface="+mn-lt"/>
                <a:ea typeface="+mn-ea"/>
                <a:cs typeface="+mn-cs"/>
              </a:rPr>
              <a:t> partner (AOR 3.9; 95% CI 1.3–11.9;</a:t>
            </a:r>
            <a:r>
              <a:rPr lang="en-US" sz="1000" b="0" i="1" kern="1200" dirty="0" smtClean="0">
                <a:solidFill>
                  <a:schemeClr val="tx1"/>
                </a:solidFill>
                <a:effectLst/>
                <a:latin typeface="+mn-lt"/>
                <a:ea typeface="+mn-ea"/>
                <a:cs typeface="+mn-cs"/>
              </a:rPr>
              <a:t>p</a:t>
            </a:r>
            <a:r>
              <a:rPr lang="en-US" sz="1000" b="0" i="0" kern="1200" dirty="0" smtClean="0">
                <a:solidFill>
                  <a:schemeClr val="tx1"/>
                </a:solidFill>
                <a:effectLst/>
                <a:latin typeface="+mn-lt"/>
                <a:ea typeface="+mn-ea"/>
                <a:cs typeface="+mn-cs"/>
              </a:rPr>
              <a:t> = 0.02) and &lt;100% condom use with these partners (AOR 4.5; 95% CI 1.5–13.3; </a:t>
            </a:r>
            <a:r>
              <a:rPr lang="en-US" sz="1000" b="0" i="1" kern="1200" dirty="0" smtClean="0">
                <a:solidFill>
                  <a:schemeClr val="tx1"/>
                </a:solidFill>
                <a:effectLst/>
                <a:latin typeface="+mn-lt"/>
                <a:ea typeface="+mn-ea"/>
                <a:cs typeface="+mn-cs"/>
              </a:rPr>
              <a:t>p</a:t>
            </a:r>
            <a:r>
              <a:rPr lang="en-US" sz="1000" b="0" i="0" kern="1200" dirty="0" smtClean="0">
                <a:solidFill>
                  <a:schemeClr val="tx1"/>
                </a:solidFill>
                <a:effectLst/>
                <a:latin typeface="+mn-lt"/>
                <a:ea typeface="+mn-ea"/>
                <a:cs typeface="+mn-cs"/>
              </a:rPr>
              <a:t> = 0.007). Screening for recent trauma in HIV-positive biological and transgender women was found to identify patients at high risk for poor health outcomes and HIV transmission-risk behavior.</a:t>
            </a:r>
          </a:p>
          <a:p>
            <a:endParaRPr lang="en-US" sz="1000" b="0" i="0" kern="1200" dirty="0" smtClean="0">
              <a:solidFill>
                <a:schemeClr val="tx1"/>
              </a:solidFill>
              <a:effectLst/>
              <a:latin typeface="+mn-lt"/>
              <a:ea typeface="+mn-ea"/>
              <a:cs typeface="+mn-cs"/>
            </a:endParaRPr>
          </a:p>
          <a:p>
            <a:r>
              <a:rPr lang="en-US" sz="1000" b="1" i="0" u="sng" kern="1200" dirty="0" smtClean="0">
                <a:solidFill>
                  <a:schemeClr val="tx1"/>
                </a:solidFill>
                <a:effectLst/>
                <a:latin typeface="+mn-lt"/>
                <a:ea typeface="+mn-ea"/>
                <a:cs typeface="+mn-cs"/>
              </a:rPr>
              <a:t>REFERENCES</a:t>
            </a:r>
          </a:p>
          <a:p>
            <a:pPr marL="0" marR="0" indent="0" algn="l" defTabSz="914400" rtl="0" eaLnBrk="1" fontAlgn="base" latinLnBrk="0" hangingPunct="1">
              <a:lnSpc>
                <a:spcPct val="100000"/>
              </a:lnSpc>
              <a:spcBef>
                <a:spcPts val="0"/>
              </a:spcBef>
              <a:spcAft>
                <a:spcPts val="0"/>
              </a:spcAft>
              <a:buClrTx/>
              <a:buSzTx/>
              <a:buFontTx/>
              <a:buNone/>
              <a:tabLst/>
              <a:defRPr/>
            </a:pPr>
            <a:r>
              <a:rPr lang="en-US" sz="1000" kern="1200" dirty="0" err="1" smtClean="0">
                <a:solidFill>
                  <a:schemeClr val="tx1"/>
                </a:solidFill>
                <a:effectLst/>
                <a:latin typeface="+mn-lt"/>
                <a:ea typeface="+mn-ea"/>
                <a:cs typeface="+mn-cs"/>
              </a:rPr>
              <a:t>Machtinger</a:t>
            </a:r>
            <a:r>
              <a:rPr lang="en-US" sz="1000" kern="1200" dirty="0" smtClean="0">
                <a:solidFill>
                  <a:schemeClr val="tx1"/>
                </a:solidFill>
                <a:effectLst/>
                <a:latin typeface="+mn-lt"/>
                <a:ea typeface="+mn-ea"/>
                <a:cs typeface="+mn-cs"/>
              </a:rPr>
              <a:t>,</a:t>
            </a:r>
            <a:r>
              <a:rPr lang="en-US" sz="1000" u="none" strike="noStrike" kern="1200" baseline="0" dirty="0" smtClean="0">
                <a:solidFill>
                  <a:schemeClr val="tx1"/>
                </a:solidFill>
                <a:effectLst/>
                <a:latin typeface="+mn-lt"/>
                <a:ea typeface="+mn-ea"/>
                <a:cs typeface="+mn-cs"/>
              </a:rPr>
              <a:t> E.L., </a:t>
            </a:r>
            <a:r>
              <a:rPr lang="en-US" sz="1000" kern="1200" dirty="0" err="1" smtClean="0">
                <a:solidFill>
                  <a:schemeClr val="tx1"/>
                </a:solidFill>
                <a:effectLst/>
                <a:latin typeface="+mn-lt"/>
                <a:ea typeface="+mn-ea"/>
                <a:cs typeface="+mn-cs"/>
              </a:rPr>
              <a:t>Haberer</a:t>
            </a:r>
            <a:r>
              <a:rPr lang="en-US" sz="1000" kern="1200" dirty="0" smtClean="0">
                <a:solidFill>
                  <a:schemeClr val="tx1"/>
                </a:solidFill>
                <a:effectLst/>
                <a:latin typeface="+mn-lt"/>
                <a:ea typeface="+mn-ea"/>
                <a:cs typeface="+mn-cs"/>
              </a:rPr>
              <a:t>, J.E., Wilson, T.C., &amp; Weiss, D.C. (2012)</a:t>
            </a:r>
            <a:r>
              <a:rPr lang="en-US" sz="1000" kern="1200" baseline="0" dirty="0" smtClean="0">
                <a:solidFill>
                  <a:schemeClr val="tx1"/>
                </a:solidFill>
                <a:effectLst/>
                <a:latin typeface="+mn-lt"/>
                <a:ea typeface="+mn-ea"/>
                <a:cs typeface="+mn-cs"/>
              </a:rPr>
              <a:t>. </a:t>
            </a:r>
            <a:r>
              <a:rPr lang="en-US" sz="1000" b="0" kern="1200" dirty="0" smtClean="0">
                <a:solidFill>
                  <a:schemeClr val="tx1"/>
                </a:solidFill>
                <a:effectLst/>
                <a:latin typeface="+mn-lt"/>
                <a:ea typeface="+mn-ea"/>
                <a:cs typeface="+mn-cs"/>
              </a:rPr>
              <a:t>Recent trauma is associated with antiretroviral failure and HIV transmission risk behavior among HIV-positive women and female-identified </a:t>
            </a:r>
            <a:r>
              <a:rPr lang="en-US" sz="1000" b="0" kern="1200" dirty="0" err="1" smtClean="0">
                <a:solidFill>
                  <a:schemeClr val="tx1"/>
                </a:solidFill>
                <a:effectLst/>
                <a:latin typeface="+mn-lt"/>
                <a:ea typeface="+mn-ea"/>
                <a:cs typeface="+mn-cs"/>
              </a:rPr>
              <a:t>transgenders</a:t>
            </a:r>
            <a:r>
              <a:rPr lang="en-US" sz="1000" b="0" kern="1200" dirty="0" smtClean="0">
                <a:solidFill>
                  <a:schemeClr val="tx1"/>
                </a:solidFill>
                <a:effectLst/>
                <a:latin typeface="+mn-lt"/>
                <a:ea typeface="+mn-ea"/>
                <a:cs typeface="+mn-cs"/>
              </a:rPr>
              <a:t>. </a:t>
            </a:r>
            <a:r>
              <a:rPr lang="en-US" sz="1000" i="1" kern="1200" dirty="0" smtClean="0">
                <a:solidFill>
                  <a:schemeClr val="tx1"/>
                </a:solidFill>
                <a:effectLst/>
                <a:latin typeface="+mn-lt"/>
                <a:ea typeface="+mn-ea"/>
                <a:cs typeface="+mn-cs"/>
              </a:rPr>
              <a:t>AIDS</a:t>
            </a:r>
            <a:r>
              <a:rPr lang="en-US" sz="1000" i="1" kern="1200" baseline="0" dirty="0" smtClean="0">
                <a:solidFill>
                  <a:schemeClr val="tx1"/>
                </a:solidFill>
                <a:effectLst/>
                <a:latin typeface="+mn-lt"/>
                <a:ea typeface="+mn-ea"/>
                <a:cs typeface="+mn-cs"/>
              </a:rPr>
              <a:t> and Behavior, 16</a:t>
            </a:r>
            <a:r>
              <a:rPr lang="en-US" sz="1000" kern="1200" baseline="0" dirty="0" smtClean="0">
                <a:solidFill>
                  <a:schemeClr val="tx1"/>
                </a:solidFill>
                <a:effectLst/>
                <a:latin typeface="+mn-lt"/>
                <a:ea typeface="+mn-ea"/>
                <a:cs typeface="+mn-cs"/>
              </a:rPr>
              <a:t>(8), 2160-2170.</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00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000" kern="1200" dirty="0" err="1" smtClean="0">
                <a:solidFill>
                  <a:schemeClr val="tx1"/>
                </a:solidFill>
                <a:effectLst/>
                <a:latin typeface="+mn-lt"/>
                <a:ea typeface="+mn-ea"/>
                <a:cs typeface="+mn-cs"/>
              </a:rPr>
              <a:t>Machtinger</a:t>
            </a:r>
            <a:r>
              <a:rPr lang="en-US" sz="1000" kern="1200" dirty="0" smtClean="0">
                <a:solidFill>
                  <a:schemeClr val="tx1"/>
                </a:solidFill>
                <a:effectLst/>
                <a:latin typeface="+mn-lt"/>
                <a:ea typeface="+mn-ea"/>
                <a:cs typeface="+mn-cs"/>
              </a:rPr>
              <a:t>,</a:t>
            </a:r>
            <a:r>
              <a:rPr lang="en-US" sz="1000" u="none" strike="noStrike" kern="1200" baseline="-25000" dirty="0" smtClean="0">
                <a:solidFill>
                  <a:schemeClr val="tx1"/>
                </a:solidFill>
                <a:effectLst/>
                <a:latin typeface="+mn-lt"/>
                <a:ea typeface="+mn-ea"/>
                <a:cs typeface="+mn-cs"/>
              </a:rPr>
              <a:t>,</a:t>
            </a:r>
            <a:r>
              <a:rPr lang="en-US" sz="1000" u="none" strike="noStrike" kern="1200" baseline="0" dirty="0" smtClean="0">
                <a:solidFill>
                  <a:schemeClr val="tx1"/>
                </a:solidFill>
                <a:effectLst/>
                <a:latin typeface="+mn-lt"/>
                <a:ea typeface="+mn-ea"/>
                <a:cs typeface="+mn-cs"/>
              </a:rPr>
              <a:t> E.L., </a:t>
            </a:r>
            <a:r>
              <a:rPr lang="en-US" sz="1000" kern="1200" dirty="0" smtClean="0">
                <a:solidFill>
                  <a:schemeClr val="tx1"/>
                </a:solidFill>
                <a:effectLst/>
                <a:latin typeface="+mn-lt"/>
                <a:ea typeface="+mn-ea"/>
                <a:cs typeface="+mn-cs"/>
              </a:rPr>
              <a:t>Wilson, T.C., </a:t>
            </a:r>
            <a:r>
              <a:rPr lang="en-US" sz="1000" kern="1200" dirty="0" err="1" smtClean="0">
                <a:solidFill>
                  <a:schemeClr val="tx1"/>
                </a:solidFill>
                <a:effectLst/>
                <a:latin typeface="+mn-lt"/>
                <a:ea typeface="+mn-ea"/>
                <a:cs typeface="+mn-cs"/>
              </a:rPr>
              <a:t>Haberer</a:t>
            </a:r>
            <a:r>
              <a:rPr lang="en-US" sz="1000" kern="1200" dirty="0" smtClean="0">
                <a:solidFill>
                  <a:schemeClr val="tx1"/>
                </a:solidFill>
                <a:effectLst/>
                <a:latin typeface="+mn-lt"/>
                <a:ea typeface="+mn-ea"/>
                <a:cs typeface="+mn-cs"/>
              </a:rPr>
              <a:t>, J.E., &amp; Weiss, D.C. (2012)</a:t>
            </a:r>
            <a:r>
              <a:rPr lang="en-US" sz="1000" kern="1200" baseline="0" dirty="0" smtClean="0">
                <a:solidFill>
                  <a:schemeClr val="tx1"/>
                </a:solidFill>
                <a:effectLst/>
                <a:latin typeface="+mn-lt"/>
                <a:ea typeface="+mn-ea"/>
                <a:cs typeface="+mn-cs"/>
              </a:rPr>
              <a:t>. Psychological t</a:t>
            </a:r>
            <a:r>
              <a:rPr lang="en-US" sz="1000" b="0" kern="1200" dirty="0" smtClean="0">
                <a:solidFill>
                  <a:schemeClr val="tx1"/>
                </a:solidFill>
                <a:effectLst/>
                <a:latin typeface="+mn-lt"/>
                <a:ea typeface="+mn-ea"/>
                <a:cs typeface="+mn-cs"/>
              </a:rPr>
              <a:t>rauma and PTSD in</a:t>
            </a:r>
            <a:r>
              <a:rPr lang="en-US" sz="1000" b="0" kern="1200" baseline="0" dirty="0" smtClean="0">
                <a:solidFill>
                  <a:schemeClr val="tx1"/>
                </a:solidFill>
                <a:effectLst/>
                <a:latin typeface="+mn-lt"/>
                <a:ea typeface="+mn-ea"/>
                <a:cs typeface="+mn-cs"/>
              </a:rPr>
              <a:t> </a:t>
            </a:r>
            <a:r>
              <a:rPr lang="en-US" sz="1000" b="0" kern="1200" dirty="0" smtClean="0">
                <a:solidFill>
                  <a:schemeClr val="tx1"/>
                </a:solidFill>
                <a:effectLst/>
                <a:latin typeface="+mn-lt"/>
                <a:ea typeface="+mn-ea"/>
                <a:cs typeface="+mn-cs"/>
              </a:rPr>
              <a:t>HIV-positive women: A meta-analysis. </a:t>
            </a:r>
            <a:r>
              <a:rPr lang="en-US" sz="1000" i="1" kern="1200" dirty="0" smtClean="0">
                <a:solidFill>
                  <a:schemeClr val="tx1"/>
                </a:solidFill>
                <a:effectLst/>
                <a:latin typeface="+mn-lt"/>
                <a:ea typeface="+mn-ea"/>
                <a:cs typeface="+mn-cs"/>
              </a:rPr>
              <a:t>AIDS</a:t>
            </a:r>
            <a:r>
              <a:rPr lang="en-US" sz="1000" i="1" kern="1200" baseline="0" dirty="0" smtClean="0">
                <a:solidFill>
                  <a:schemeClr val="tx1"/>
                </a:solidFill>
                <a:effectLst/>
                <a:latin typeface="+mn-lt"/>
                <a:ea typeface="+mn-ea"/>
                <a:cs typeface="+mn-cs"/>
              </a:rPr>
              <a:t> and Behavior, 16</a:t>
            </a:r>
            <a:r>
              <a:rPr lang="en-US" sz="1000" kern="1200" baseline="0" dirty="0" smtClean="0">
                <a:solidFill>
                  <a:schemeClr val="tx1"/>
                </a:solidFill>
                <a:effectLst/>
                <a:latin typeface="+mn-lt"/>
                <a:ea typeface="+mn-ea"/>
                <a:cs typeface="+mn-cs"/>
              </a:rPr>
              <a:t>(8), 2091-2100.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65</a:t>
            </a:fld>
            <a:endParaRPr lang="en-US"/>
          </a:p>
        </p:txBody>
      </p:sp>
    </p:spTree>
    <p:extLst>
      <p:ext uri="{BB962C8B-B14F-4D97-AF65-F5344CB8AC3E}">
        <p14:creationId xmlns:p14="http://schemas.microsoft.com/office/powerpoint/2010/main" val="37457860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5531" marR="0" lvl="0" indent="-175531" algn="l" defTabSz="914400" rtl="0" eaLnBrk="1" fontAlgn="auto" latinLnBrk="0" hangingPunct="1">
              <a:lnSpc>
                <a:spcPct val="100000"/>
              </a:lnSpc>
              <a:spcBef>
                <a:spcPts val="0"/>
              </a:spcBef>
              <a:spcAft>
                <a:spcPts val="0"/>
              </a:spcAft>
              <a:buClrTx/>
              <a:buSzTx/>
              <a:buFontTx/>
              <a:buNone/>
              <a:tabLst/>
              <a:defRPr/>
            </a:pPr>
            <a:r>
              <a:rPr lang="en-US" sz="1000" dirty="0" smtClean="0"/>
              <a:t>Women with SUDS often have co-occurring acute or chronic health problems that have been neglected or exacerbated during substance use. They have greater susceptibility to, and earlier onset of, serious substance use-related </a:t>
            </a:r>
          </a:p>
          <a:p>
            <a:pPr marL="175531" marR="0" lvl="0" indent="-175531" algn="l" defTabSz="914400" rtl="0" eaLnBrk="1" fontAlgn="auto" latinLnBrk="0" hangingPunct="1">
              <a:lnSpc>
                <a:spcPct val="100000"/>
              </a:lnSpc>
              <a:spcBef>
                <a:spcPts val="0"/>
              </a:spcBef>
              <a:spcAft>
                <a:spcPts val="0"/>
              </a:spcAft>
              <a:buClrTx/>
              <a:buSzTx/>
              <a:buFontTx/>
              <a:buNone/>
              <a:tabLst/>
              <a:defRPr/>
            </a:pPr>
            <a:r>
              <a:rPr lang="en-US" sz="1000" dirty="0" smtClean="0"/>
              <a:t>medical problems and disorders than do men. </a:t>
            </a:r>
          </a:p>
          <a:p>
            <a:pPr lvl="0"/>
            <a:endParaRPr lang="en-US" sz="1000" dirty="0" smtClean="0"/>
          </a:p>
          <a:p>
            <a:pPr marL="0" indent="0" defTabSz="936163">
              <a:buNone/>
              <a:defRPr/>
            </a:pPr>
            <a:r>
              <a:rPr lang="en-US" sz="1000" b="1" u="sng" dirty="0" smtClean="0"/>
              <a:t>REFERENCE</a:t>
            </a:r>
            <a:endParaRPr lang="en-US" sz="1000" b="1" dirty="0" smtClean="0"/>
          </a:p>
          <a:p>
            <a:r>
              <a:rPr lang="en-US" sz="1000" i="0" dirty="0" smtClean="0"/>
              <a:t>Substance</a:t>
            </a:r>
            <a:r>
              <a:rPr lang="en-US" sz="1000" i="0" baseline="0" dirty="0" smtClean="0"/>
              <a:t> Abuse and Mental Health Services Administration. (2013). </a:t>
            </a:r>
            <a:r>
              <a:rPr lang="en-US" sz="1000" i="1" baseline="0" dirty="0" smtClean="0"/>
              <a:t>Treatment Improvement Protocol (TIP) 51: Substance Abuse Treatment: Addressing the Specific Needs of Women. </a:t>
            </a:r>
            <a:r>
              <a:rPr lang="en-US" sz="1000" i="0" baseline="0" dirty="0" smtClean="0"/>
              <a:t>Rockville, MD: U.S. Department of Health and Human Services. Accessed November 8, 2015 from </a:t>
            </a:r>
            <a:r>
              <a:rPr lang="en-US" sz="1000" b="0" dirty="0" smtClean="0"/>
              <a:t>http://store.samhsa.gov/shin/content/SMA13-4426/SMA13-4426.pdf.</a:t>
            </a:r>
          </a:p>
        </p:txBody>
      </p:sp>
      <p:sp>
        <p:nvSpPr>
          <p:cNvPr id="4" name="Slide Number Placeholder 3"/>
          <p:cNvSpPr>
            <a:spLocks noGrp="1"/>
          </p:cNvSpPr>
          <p:nvPr>
            <p:ph type="sldNum" sz="quarter" idx="10"/>
          </p:nvPr>
        </p:nvSpPr>
        <p:spPr/>
        <p:txBody>
          <a:bodyPr/>
          <a:lstStyle/>
          <a:p>
            <a:fld id="{434321B8-287B-471D-B429-24243CF6B4E5}" type="slidenum">
              <a:rPr lang="en-US" smtClean="0"/>
              <a:t>66</a:t>
            </a:fld>
            <a:endParaRPr lang="en-US"/>
          </a:p>
        </p:txBody>
      </p:sp>
      <p:sp>
        <p:nvSpPr>
          <p:cNvPr id="5" name="Footer Placeholder 4"/>
          <p:cNvSpPr>
            <a:spLocks noGrp="1"/>
          </p:cNvSpPr>
          <p:nvPr>
            <p:ph type="ftr" sz="quarter" idx="11"/>
          </p:nvPr>
        </p:nvSpPr>
        <p:spPr/>
        <p:txBody>
          <a:bodyPr/>
          <a:lstStyle/>
          <a:p>
            <a:r>
              <a:rPr lang="en-US" dirty="0"/>
              <a:t>DRAFT – FOR PILOT TESTING </a:t>
            </a:r>
            <a:r>
              <a:rPr lang="en-US" dirty="0" smtClean="0"/>
              <a:t>ONLY</a:t>
            </a:r>
            <a:endParaRPr lang="en-US" dirty="0"/>
          </a:p>
        </p:txBody>
      </p:sp>
    </p:spTree>
    <p:extLst>
      <p:ext uri="{BB962C8B-B14F-4D97-AF65-F5344CB8AC3E}">
        <p14:creationId xmlns:p14="http://schemas.microsoft.com/office/powerpoint/2010/main" val="10167133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5531" indent="-175531"/>
            <a:r>
              <a:rPr lang="en-US" dirty="0" smtClean="0"/>
              <a:t>These</a:t>
            </a:r>
            <a:r>
              <a:rPr lang="en-US" baseline="0" dirty="0" smtClean="0"/>
              <a:t> health problems can be caused or made worse by substance use: For example, w</a:t>
            </a:r>
            <a:r>
              <a:rPr lang="en-US" dirty="0" smtClean="0"/>
              <a:t>omen who drink are more likely to develop alcoholic hepatitis (liver inflammation) than men who drink the same amount of alcohol. Alcohol  </a:t>
            </a:r>
          </a:p>
          <a:p>
            <a:pPr marL="175531" indent="-175531"/>
            <a:r>
              <a:rPr lang="en-US" dirty="0" smtClean="0"/>
              <a:t>hepatitis can lead to cirrhosis.</a:t>
            </a:r>
            <a:r>
              <a:rPr lang="en-US" baseline="0" dirty="0" smtClean="0"/>
              <a:t> </a:t>
            </a:r>
            <a:r>
              <a:rPr lang="en-US" dirty="0" smtClean="0"/>
              <a:t>Chronic heavy drinking is a leading cause of heart disease. Among heavy  drinkers, women are more</a:t>
            </a:r>
            <a:r>
              <a:rPr lang="en-US" baseline="0" dirty="0" smtClean="0"/>
              <a:t> susceptible to alcohol-related heart disease than men, even though women drink less alcohol over a </a:t>
            </a:r>
          </a:p>
          <a:p>
            <a:pPr marL="175531" indent="-175531"/>
            <a:r>
              <a:rPr lang="en-US" baseline="0" dirty="0" smtClean="0"/>
              <a:t>lifetime than men do.</a:t>
            </a:r>
            <a:endParaRPr lang="en-US" dirty="0" smtClean="0"/>
          </a:p>
          <a:p>
            <a:pPr marL="175531" indent="-175531"/>
            <a:endParaRPr lang="en-US" dirty="0" smtClean="0"/>
          </a:p>
          <a:p>
            <a:pPr marL="175531" indent="-175531"/>
            <a:r>
              <a:rPr lang="en-US" dirty="0" smtClean="0"/>
              <a:t>An</a:t>
            </a:r>
            <a:r>
              <a:rPr lang="en-US" baseline="0" dirty="0" smtClean="0"/>
              <a:t> association exists </a:t>
            </a:r>
            <a:r>
              <a:rPr lang="en-US" dirty="0" smtClean="0"/>
              <a:t>between drinking alcohol and developing</a:t>
            </a:r>
            <a:r>
              <a:rPr lang="en-US" baseline="0" dirty="0" smtClean="0"/>
              <a:t> breast cancer. Women who consume about one drink per day have a 10% higher chance of developing breast cancer than women who do not drink at all. That risk </a:t>
            </a:r>
          </a:p>
          <a:p>
            <a:pPr marL="175531" indent="-175531"/>
            <a:r>
              <a:rPr lang="en-US" baseline="0" dirty="0" smtClean="0"/>
              <a:t>rises another 10 percent for every extra drink they have per day.  </a:t>
            </a:r>
          </a:p>
          <a:p>
            <a:pPr marL="175531" indent="-175531"/>
            <a:endParaRPr lang="en-US" baseline="0" dirty="0" smtClean="0"/>
          </a:p>
          <a:p>
            <a:pPr marL="175531" indent="-175531"/>
            <a:r>
              <a:rPr lang="en-US" baseline="0" dirty="0" smtClean="0"/>
              <a:t>Drinking during pregnancy is risky. A pregnant woman who drinks heavily puts her fetus at risk for Fetal Alcohol Syndrome, that causes learning and behavioral problems  and abnormal facial features. Drinking during pregnancy </a:t>
            </a:r>
          </a:p>
          <a:p>
            <a:pPr marL="175531" indent="-175531"/>
            <a:r>
              <a:rPr lang="en-US" baseline="0" dirty="0" smtClean="0"/>
              <a:t>may also increase the risk for preterm labor. </a:t>
            </a:r>
          </a:p>
          <a:p>
            <a:pPr marL="175531" indent="-175531"/>
            <a:endParaRPr lang="en-US" baseline="0" dirty="0" smtClean="0"/>
          </a:p>
          <a:p>
            <a:pPr marL="175531" indent="-175531"/>
            <a:r>
              <a:rPr lang="en-US" baseline="0" dirty="0" smtClean="0"/>
              <a:t>Women who use substances also have higher rates of osteoporosis, nutritional deficiencies, cognitive deficits, oral health problems and other infections. </a:t>
            </a:r>
            <a:r>
              <a:rPr lang="en-US" dirty="0" smtClean="0"/>
              <a:t>Health care,  health education, and preventive services are important recovery </a:t>
            </a:r>
          </a:p>
          <a:p>
            <a:pPr marL="175531" indent="-175531"/>
            <a:r>
              <a:rPr lang="en-US" dirty="0" smtClean="0"/>
              <a:t>supports for women with SUDs.</a:t>
            </a:r>
          </a:p>
          <a:p>
            <a:pPr marL="175531" indent="-175531"/>
            <a:endParaRPr lang="en-US" dirty="0" smtClean="0"/>
          </a:p>
          <a:p>
            <a:pPr marL="175531" indent="-175531"/>
            <a:r>
              <a:rPr lang="en-US" dirty="0" smtClean="0"/>
              <a:t>Physical health is a priority when figuring out a woman’s needs and services during treatment planning. SUD treatment staff should refer women to primary health providers who understand SUDs. They can also help women </a:t>
            </a:r>
          </a:p>
          <a:p>
            <a:pPr marL="175531" indent="-175531"/>
            <a:r>
              <a:rPr lang="en-US" dirty="0" smtClean="0"/>
              <a:t>address any barriers to getting medical services, and follow up to ensure they attend medical appointments. </a:t>
            </a:r>
            <a:r>
              <a:rPr lang="en-US" baseline="0" dirty="0" smtClean="0"/>
              <a:t> </a:t>
            </a:r>
            <a:r>
              <a:rPr lang="en-US" dirty="0" smtClean="0"/>
              <a:t>The children of women with SUDs often also need primary health care and services.</a:t>
            </a:r>
          </a:p>
          <a:p>
            <a:pPr lvl="0"/>
            <a:endParaRPr lang="en-US" dirty="0" smtClean="0"/>
          </a:p>
          <a:p>
            <a:pPr marL="0" indent="0" defTabSz="936163">
              <a:buNone/>
              <a:defRPr/>
            </a:pPr>
            <a:r>
              <a:rPr lang="en-US" b="1" u="sng" dirty="0" smtClean="0"/>
              <a:t>REFERENCE</a:t>
            </a:r>
          </a:p>
          <a:p>
            <a:r>
              <a:rPr lang="en-US" sz="1200" i="0" dirty="0" smtClean="0"/>
              <a:t>Substance</a:t>
            </a:r>
            <a:r>
              <a:rPr lang="en-US" sz="1200" i="0" baseline="0" dirty="0" smtClean="0"/>
              <a:t> Abuse and Mental Health Services Administration. (2013). </a:t>
            </a:r>
            <a:r>
              <a:rPr lang="en-US" sz="1200" i="1" baseline="0" dirty="0" smtClean="0"/>
              <a:t>Treatment Improvement Protocol (TIP) 51: Substance Abuse Treatment: Addressing the Specific Needs of Women. </a:t>
            </a:r>
            <a:r>
              <a:rPr lang="en-US" sz="1200" i="0" baseline="0" dirty="0" smtClean="0"/>
              <a:t>Rockville, MD: U.S. Department of Health and Human Services. Accessed November 8, 2015 from </a:t>
            </a:r>
            <a:r>
              <a:rPr lang="en-US" sz="1200" b="0" dirty="0" smtClean="0"/>
              <a:t>http://store.samhsa.gov/shin/content/SMA13-4426/SMA13-4426.pdf.</a:t>
            </a:r>
          </a:p>
        </p:txBody>
      </p:sp>
      <p:sp>
        <p:nvSpPr>
          <p:cNvPr id="4" name="Slide Number Placeholder 3"/>
          <p:cNvSpPr>
            <a:spLocks noGrp="1"/>
          </p:cNvSpPr>
          <p:nvPr>
            <p:ph type="sldNum" sz="quarter" idx="10"/>
          </p:nvPr>
        </p:nvSpPr>
        <p:spPr/>
        <p:txBody>
          <a:bodyPr/>
          <a:lstStyle/>
          <a:p>
            <a:fld id="{434321B8-287B-471D-B429-24243CF6B4E5}" type="slidenum">
              <a:rPr lang="en-US" smtClean="0"/>
              <a:t>67</a:t>
            </a:fld>
            <a:endParaRPr lang="en-US"/>
          </a:p>
        </p:txBody>
      </p:sp>
      <p:sp>
        <p:nvSpPr>
          <p:cNvPr id="5" name="Footer Placeholder 4"/>
          <p:cNvSpPr>
            <a:spLocks noGrp="1"/>
          </p:cNvSpPr>
          <p:nvPr>
            <p:ph type="ftr" sz="quarter" idx="11"/>
          </p:nvPr>
        </p:nvSpPr>
        <p:spPr/>
        <p:txBody>
          <a:bodyPr/>
          <a:lstStyle/>
          <a:p>
            <a:r>
              <a:rPr lang="en-US" dirty="0"/>
              <a:t>DRAFT – FOR PILOT TESTING </a:t>
            </a:r>
            <a:r>
              <a:rPr lang="en-US" dirty="0" smtClean="0"/>
              <a:t>ONLY</a:t>
            </a:r>
            <a:endParaRPr lang="en-US" dirty="0"/>
          </a:p>
        </p:txBody>
      </p:sp>
    </p:spTree>
    <p:extLst>
      <p:ext uri="{BB962C8B-B14F-4D97-AF65-F5344CB8AC3E}">
        <p14:creationId xmlns:p14="http://schemas.microsoft.com/office/powerpoint/2010/main" val="9386933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531" indent="-175531"/>
            <a:r>
              <a:rPr lang="en-US" dirty="0"/>
              <a:t>Women with SUDs tend to have more gynecological and reproductive problems, including infertility, painful and/or irregular menstruation, cancers, hormonal changes, </a:t>
            </a:r>
            <a:r>
              <a:rPr lang="en-US" dirty="0" smtClean="0"/>
              <a:t>and </a:t>
            </a:r>
            <a:r>
              <a:rPr lang="en-US" dirty="0"/>
              <a:t>sexually transmitted infections. (</a:t>
            </a:r>
            <a:r>
              <a:rPr lang="en-US" i="1" dirty="0" smtClean="0"/>
              <a:t>TIP51</a:t>
            </a:r>
            <a:r>
              <a:rPr lang="en-US" dirty="0"/>
              <a:t>, p. 41</a:t>
            </a:r>
            <a:r>
              <a:rPr lang="en-US" dirty="0" smtClean="0"/>
              <a:t>). Substance </a:t>
            </a:r>
          </a:p>
          <a:p>
            <a:pPr marL="175531" indent="-175531"/>
            <a:r>
              <a:rPr lang="en-US" dirty="0" smtClean="0"/>
              <a:t>use </a:t>
            </a:r>
            <a:r>
              <a:rPr lang="en-US" dirty="0"/>
              <a:t>and CODs increase women and girls’ chances of contracting infectious diseases. (</a:t>
            </a:r>
            <a:r>
              <a:rPr lang="en-US" i="1" dirty="0"/>
              <a:t>Addressing the Needs </a:t>
            </a:r>
            <a:r>
              <a:rPr lang="en-US" i="1" dirty="0" smtClean="0"/>
              <a:t>of </a:t>
            </a:r>
            <a:r>
              <a:rPr lang="en-US" i="1" dirty="0"/>
              <a:t>Women and Girls</a:t>
            </a:r>
            <a:r>
              <a:rPr lang="en-US" dirty="0"/>
              <a:t>, p. 21</a:t>
            </a:r>
            <a:r>
              <a:rPr lang="en-US" dirty="0" smtClean="0"/>
              <a:t>). Some </a:t>
            </a:r>
            <a:r>
              <a:rPr lang="en-US" dirty="0"/>
              <a:t>substances make women more vulnerable to sexually transmitted infections due to </a:t>
            </a:r>
            <a:endParaRPr lang="en-US" dirty="0" smtClean="0"/>
          </a:p>
          <a:p>
            <a:pPr marL="175531" indent="-175531"/>
            <a:r>
              <a:rPr lang="en-US" dirty="0" smtClean="0"/>
              <a:t>physiological </a:t>
            </a:r>
            <a:r>
              <a:rPr lang="en-US" dirty="0"/>
              <a:t>changes, (</a:t>
            </a:r>
            <a:r>
              <a:rPr lang="en-US" i="1" dirty="0" smtClean="0"/>
              <a:t>TIP </a:t>
            </a:r>
            <a:r>
              <a:rPr lang="en-US" i="1" dirty="0"/>
              <a:t>41</a:t>
            </a:r>
            <a:r>
              <a:rPr lang="en-US" dirty="0"/>
              <a:t>, p. 52</a:t>
            </a:r>
            <a:r>
              <a:rPr lang="en-US" dirty="0" smtClean="0"/>
              <a:t>).</a:t>
            </a:r>
            <a:r>
              <a:rPr lang="en-US" baseline="0" dirty="0" smtClean="0"/>
              <a:t> </a:t>
            </a:r>
            <a:r>
              <a:rPr lang="en-US" dirty="0" smtClean="0"/>
              <a:t>Substance use </a:t>
            </a:r>
            <a:r>
              <a:rPr lang="en-US" dirty="0"/>
              <a:t>during pregnancy can result in fetal alcohol spectrum disorders, low birth weight, miscarriage, etc.  (Module 5 of this presentation contains more </a:t>
            </a:r>
            <a:r>
              <a:rPr lang="en-US" dirty="0" smtClean="0"/>
              <a:t>information </a:t>
            </a:r>
            <a:r>
              <a:rPr lang="en-US" dirty="0"/>
              <a:t>about pregnancy </a:t>
            </a:r>
            <a:endParaRPr lang="en-US" dirty="0" smtClean="0"/>
          </a:p>
          <a:p>
            <a:pPr marL="175531" indent="-175531"/>
            <a:r>
              <a:rPr lang="en-US" dirty="0" smtClean="0"/>
              <a:t>and </a:t>
            </a:r>
            <a:r>
              <a:rPr lang="en-US" dirty="0"/>
              <a:t>SUDs.)</a:t>
            </a:r>
          </a:p>
          <a:p>
            <a:pPr marL="175531" indent="-175531"/>
            <a:endParaRPr lang="en-US" dirty="0"/>
          </a:p>
          <a:p>
            <a:pPr marL="0" indent="0">
              <a:buNone/>
            </a:pPr>
            <a:r>
              <a:rPr lang="en-US" b="1" u="sng" dirty="0" smtClean="0"/>
              <a:t>REFERENCE</a:t>
            </a:r>
            <a:endParaRPr lang="en-US" b="1" u="sng" dirty="0"/>
          </a:p>
          <a:p>
            <a:pPr marL="0" indent="0">
              <a:buNone/>
            </a:pPr>
            <a:r>
              <a:rPr lang="en-US" i="1" dirty="0" smtClean="0"/>
              <a:t>TIP </a:t>
            </a:r>
            <a:r>
              <a:rPr lang="en-US" i="1" dirty="0"/>
              <a:t>51</a:t>
            </a:r>
            <a:r>
              <a:rPr lang="en-US" dirty="0"/>
              <a:t> (pp. 40-55</a:t>
            </a:r>
            <a:r>
              <a:rPr lang="en-US" dirty="0" smtClean="0"/>
              <a:t>).</a:t>
            </a:r>
            <a:endParaRPr lang="en-US" dirty="0"/>
          </a:p>
        </p:txBody>
      </p:sp>
      <p:sp>
        <p:nvSpPr>
          <p:cNvPr id="4" name="Slide Number Placeholder 3"/>
          <p:cNvSpPr>
            <a:spLocks noGrp="1"/>
          </p:cNvSpPr>
          <p:nvPr>
            <p:ph type="sldNum" sz="quarter" idx="10"/>
          </p:nvPr>
        </p:nvSpPr>
        <p:spPr/>
        <p:txBody>
          <a:bodyPr/>
          <a:lstStyle/>
          <a:p>
            <a:fld id="{434321B8-287B-471D-B429-24243CF6B4E5}" type="slidenum">
              <a:rPr lang="en-US" smtClean="0"/>
              <a:t>68</a:t>
            </a:fld>
            <a:endParaRPr lang="en-US"/>
          </a:p>
        </p:txBody>
      </p:sp>
      <p:sp>
        <p:nvSpPr>
          <p:cNvPr id="5" name="Footer Placeholder 4"/>
          <p:cNvSpPr>
            <a:spLocks noGrp="1"/>
          </p:cNvSpPr>
          <p:nvPr>
            <p:ph type="ftr" sz="quarter" idx="11"/>
          </p:nvPr>
        </p:nvSpPr>
        <p:spPr/>
        <p:txBody>
          <a:bodyPr/>
          <a:lstStyle/>
          <a:p>
            <a:r>
              <a:rPr lang="en-US" dirty="0"/>
              <a:t>DRAFT – FOR PILOT TESTING </a:t>
            </a:r>
            <a:r>
              <a:rPr lang="en-US" dirty="0" smtClean="0"/>
              <a:t>ONLY</a:t>
            </a:r>
            <a:endParaRPr lang="en-US" dirty="0"/>
          </a:p>
        </p:txBody>
      </p:sp>
    </p:spTree>
    <p:extLst>
      <p:ext uri="{BB962C8B-B14F-4D97-AF65-F5344CB8AC3E}">
        <p14:creationId xmlns:p14="http://schemas.microsoft.com/office/powerpoint/2010/main" val="16357772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619125"/>
            <a:ext cx="4216400" cy="3163888"/>
          </a:xfrm>
        </p:spPr>
      </p:sp>
      <p:sp>
        <p:nvSpPr>
          <p:cNvPr id="3" name="Notes Placeholder 2"/>
          <p:cNvSpPr>
            <a:spLocks noGrp="1"/>
          </p:cNvSpPr>
          <p:nvPr>
            <p:ph type="body" idx="1"/>
          </p:nvPr>
        </p:nvSpPr>
        <p:spPr>
          <a:xfrm>
            <a:off x="701040" y="3957403"/>
            <a:ext cx="5608320" cy="5547841"/>
          </a:xfrm>
        </p:spPr>
        <p:txBody>
          <a:bodyPr>
            <a:normAutofit/>
          </a:bodyPr>
          <a:lstStyle/>
          <a:p>
            <a:pPr marL="175531" indent="-175531"/>
            <a:r>
              <a:rPr lang="en-US" sz="1000" dirty="0"/>
              <a:t>Women with SUDs who have chronic pain may be discouraged by providers from using medicines they need for pain management, yet pain relief medication is needed </a:t>
            </a:r>
            <a:r>
              <a:rPr lang="en-US" sz="1000" dirty="0" smtClean="0"/>
              <a:t>for </a:t>
            </a:r>
            <a:r>
              <a:rPr lang="en-US" sz="1000" dirty="0"/>
              <a:t>quality of life</a:t>
            </a:r>
            <a:r>
              <a:rPr lang="en-US" sz="1000" dirty="0" smtClean="0"/>
              <a:t>. Since women tend to be more sensitive to </a:t>
            </a:r>
          </a:p>
          <a:p>
            <a:pPr marL="175531" indent="-175531"/>
            <a:r>
              <a:rPr lang="en-US" sz="1000" dirty="0" smtClean="0"/>
              <a:t>pain than men, they are more likely to receive prescription</a:t>
            </a:r>
            <a:r>
              <a:rPr lang="en-US" sz="1000" baseline="0" dirty="0" smtClean="0"/>
              <a:t> pain medications.  </a:t>
            </a:r>
            <a:r>
              <a:rPr lang="en-US" sz="1000" dirty="0" smtClean="0"/>
              <a:t>Chronic </a:t>
            </a:r>
            <a:r>
              <a:rPr lang="en-US" sz="1000" dirty="0"/>
              <a:t>pain issues complicate treatment for opiate or benzodiazepine addiction. Coordination with qualified pain management specialists can reduce </a:t>
            </a:r>
            <a:endParaRPr lang="en-US" sz="1000" dirty="0" smtClean="0"/>
          </a:p>
          <a:p>
            <a:pPr marL="175531" indent="-175531"/>
            <a:r>
              <a:rPr lang="en-US" sz="1000" dirty="0" smtClean="0"/>
              <a:t>risks </a:t>
            </a:r>
            <a:r>
              <a:rPr lang="en-US" sz="1000" dirty="0"/>
              <a:t>of SUDs </a:t>
            </a:r>
            <a:r>
              <a:rPr lang="en-US" sz="1000" dirty="0" smtClean="0"/>
              <a:t> returning </a:t>
            </a:r>
            <a:r>
              <a:rPr lang="en-US" sz="1000" dirty="0"/>
              <a:t>after treatment</a:t>
            </a:r>
            <a:r>
              <a:rPr lang="en-US" sz="1000" dirty="0" smtClean="0"/>
              <a:t>.</a:t>
            </a:r>
          </a:p>
          <a:p>
            <a:pPr marL="175531" indent="-175531"/>
            <a:endParaRPr lang="en-US" sz="1000" dirty="0"/>
          </a:p>
          <a:p>
            <a:pPr marL="175531" indent="-175531"/>
            <a:r>
              <a:rPr lang="en-US" sz="1000" dirty="0" smtClean="0"/>
              <a:t>Treatment </a:t>
            </a:r>
            <a:r>
              <a:rPr lang="en-US" sz="1000" dirty="0"/>
              <a:t>for one condition can support or conflict with treatment for the other; a medication that may be appropriately prescribed for a particular chronic pain </a:t>
            </a:r>
            <a:r>
              <a:rPr lang="en-US" sz="1000" dirty="0" smtClean="0"/>
              <a:t>condition may </a:t>
            </a:r>
            <a:r>
              <a:rPr lang="en-US" sz="1000" dirty="0"/>
              <a:t>be inappropriate given the patient’s SUD</a:t>
            </a:r>
            <a:r>
              <a:rPr lang="en-US" sz="1000" dirty="0" smtClean="0"/>
              <a:t>. Both </a:t>
            </a:r>
            <a:r>
              <a:rPr lang="en-US" sz="1000" dirty="0"/>
              <a:t>CNCP </a:t>
            </a:r>
            <a:endParaRPr lang="en-US" sz="1000" dirty="0" smtClean="0"/>
          </a:p>
          <a:p>
            <a:pPr marL="175531" indent="-175531"/>
            <a:r>
              <a:rPr lang="en-US" sz="1000" dirty="0" smtClean="0"/>
              <a:t>and </a:t>
            </a:r>
            <a:r>
              <a:rPr lang="en-US" sz="1000" dirty="0"/>
              <a:t>SUDs are associated with high rates of psychiatric comorbidities such as anxiety, PTSD, and depression. </a:t>
            </a:r>
            <a:r>
              <a:rPr lang="en-US" sz="1000" dirty="0" smtClean="0"/>
              <a:t> The </a:t>
            </a:r>
            <a:r>
              <a:rPr lang="en-US" sz="1000" dirty="0"/>
              <a:t>presence of comorbid psychiatric conditions should be assessed regularly in every patient with CNCP.</a:t>
            </a:r>
          </a:p>
          <a:p>
            <a:pPr marL="175531" indent="-175531"/>
            <a:endParaRPr lang="en-US" sz="1000" dirty="0" smtClean="0"/>
          </a:p>
          <a:p>
            <a:pPr marL="175531" indent="-175531"/>
            <a:r>
              <a:rPr lang="en-US" sz="1000" dirty="0" smtClean="0"/>
              <a:t>Holistic </a:t>
            </a:r>
            <a:r>
              <a:rPr lang="en-US" sz="1000" dirty="0"/>
              <a:t>approaches to pain management should be discussed and offered, such as nutrition, exercise, physical therapy, acupuncture, etc</a:t>
            </a:r>
            <a:r>
              <a:rPr lang="en-US" sz="1000" dirty="0" smtClean="0"/>
              <a:t>. A </a:t>
            </a:r>
            <a:r>
              <a:rPr lang="en-US" sz="1000" dirty="0"/>
              <a:t>woman with CNCP and SUD should be referred for formal addiction treatment. Once the </a:t>
            </a:r>
            <a:endParaRPr lang="en-US" sz="1000" dirty="0" smtClean="0"/>
          </a:p>
          <a:p>
            <a:pPr marL="175531" indent="-175531"/>
            <a:r>
              <a:rPr lang="en-US" sz="1000" dirty="0" smtClean="0"/>
              <a:t>patient’s </a:t>
            </a:r>
            <a:r>
              <a:rPr lang="en-US" sz="1000" dirty="0"/>
              <a:t>SUD recovery is stable, the likelihood of managing her pain increases. </a:t>
            </a:r>
            <a:r>
              <a:rPr lang="en-US" sz="1000" dirty="0" smtClean="0"/>
              <a:t> The </a:t>
            </a:r>
            <a:r>
              <a:rPr lang="en-US" sz="1000" dirty="0"/>
              <a:t>need for formal addiction treatment often necessitates a change in the plan for opioids, by discontinuing them or by changing the treatment </a:t>
            </a:r>
            <a:endParaRPr lang="en-US" sz="1000" dirty="0" smtClean="0"/>
          </a:p>
          <a:p>
            <a:pPr marL="175531" indent="-175531"/>
            <a:r>
              <a:rPr lang="en-US" sz="1000" dirty="0" smtClean="0"/>
              <a:t>setting </a:t>
            </a:r>
            <a:r>
              <a:rPr lang="en-US" sz="1000" dirty="0"/>
              <a:t>through which </a:t>
            </a:r>
            <a:r>
              <a:rPr lang="en-US" sz="1000" dirty="0" smtClean="0"/>
              <a:t> they </a:t>
            </a:r>
            <a:r>
              <a:rPr lang="en-US" sz="1000" dirty="0"/>
              <a:t>are provided (</a:t>
            </a:r>
            <a:r>
              <a:rPr lang="en-US" sz="1000" i="1" dirty="0" smtClean="0"/>
              <a:t>TIP </a:t>
            </a:r>
            <a:r>
              <a:rPr lang="en-US" sz="1000" i="1" dirty="0"/>
              <a:t>42</a:t>
            </a:r>
            <a:r>
              <a:rPr lang="en-US" sz="1000" dirty="0"/>
              <a:t>, </a:t>
            </a:r>
            <a:r>
              <a:rPr lang="en-US" sz="1000" dirty="0" smtClean="0"/>
              <a:t>p. </a:t>
            </a:r>
            <a:r>
              <a:rPr lang="en-US" sz="1000" dirty="0"/>
              <a:t>45-46). Integrated treatment is vital with these CODs</a:t>
            </a:r>
            <a:r>
              <a:rPr lang="en-US" sz="1000" dirty="0" smtClean="0"/>
              <a:t>.</a:t>
            </a:r>
          </a:p>
          <a:p>
            <a:pPr marL="175531" indent="-175531" defTabSz="936163">
              <a:defRPr/>
            </a:pPr>
            <a:endParaRPr lang="en-US" sz="1000" dirty="0" smtClean="0"/>
          </a:p>
          <a:p>
            <a:pPr marL="0" indent="0" defTabSz="936163">
              <a:buNone/>
              <a:defRPr/>
            </a:pPr>
            <a:r>
              <a:rPr lang="en-US" sz="1000" b="1" u="sng" dirty="0" smtClean="0"/>
              <a:t>REFERENCES</a:t>
            </a:r>
            <a:endParaRPr lang="en-US" sz="1000" b="1" u="sng" dirty="0"/>
          </a:p>
          <a:p>
            <a:pPr marL="0" indent="0">
              <a:buNone/>
            </a:pPr>
            <a:r>
              <a:rPr lang="en-US" sz="1000" i="0" dirty="0" smtClean="0"/>
              <a:t>Substance</a:t>
            </a:r>
            <a:r>
              <a:rPr lang="en-US" sz="1000" i="0" baseline="0" dirty="0" smtClean="0"/>
              <a:t> Abuse and Mental Health Services Administration. (2012). </a:t>
            </a:r>
            <a:r>
              <a:rPr lang="en-US" sz="1000" i="1" baseline="0" dirty="0" smtClean="0"/>
              <a:t>Treatment Improvement Protocol (TIP) 54: </a:t>
            </a:r>
            <a:r>
              <a:rPr lang="en-US" sz="1000" i="1" dirty="0" smtClean="0"/>
              <a:t>Managing </a:t>
            </a:r>
            <a:r>
              <a:rPr lang="en-US" sz="1000" i="1" dirty="0"/>
              <a:t>Chronic Pain in Adults With or in Recovery From Substance Use </a:t>
            </a:r>
            <a:r>
              <a:rPr lang="en-US" sz="1000" i="1" dirty="0" smtClean="0"/>
              <a:t>Disorders</a:t>
            </a:r>
            <a:r>
              <a:rPr lang="en-US" sz="1000" i="0" dirty="0" smtClean="0"/>
              <a:t>.</a:t>
            </a:r>
            <a:r>
              <a:rPr lang="en-US" sz="1000" i="0" baseline="0" dirty="0" smtClean="0"/>
              <a:t> Rockville, MD: U.S. Department of Health and Human Services.</a:t>
            </a:r>
            <a:endParaRPr lang="en-US" sz="1000" dirty="0"/>
          </a:p>
          <a:p>
            <a:pPr marL="0" indent="0">
              <a:buNone/>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i="0" dirty="0" smtClean="0"/>
              <a:t>Substance</a:t>
            </a:r>
            <a:r>
              <a:rPr lang="en-US" sz="1000" i="0" baseline="0" dirty="0" smtClean="0"/>
              <a:t> Abuse and Mental Health Services Administration. (2012). </a:t>
            </a:r>
            <a:r>
              <a:rPr lang="en-US" sz="1000" dirty="0" smtClean="0"/>
              <a:t>Managing </a:t>
            </a:r>
            <a:r>
              <a:rPr lang="en-US" sz="1000" i="1" dirty="0"/>
              <a:t>Chronic Pain in Adults With or in Recovery From Substance Use </a:t>
            </a:r>
            <a:r>
              <a:rPr lang="en-US" sz="1000" i="1" dirty="0" smtClean="0"/>
              <a:t>Disorders – Quick </a:t>
            </a:r>
            <a:r>
              <a:rPr lang="en-US" sz="1000" i="1" dirty="0"/>
              <a:t>Guide </a:t>
            </a:r>
            <a:r>
              <a:rPr lang="en-US" sz="1000" i="1" dirty="0" smtClean="0"/>
              <a:t>for </a:t>
            </a:r>
            <a:r>
              <a:rPr lang="en-US" sz="1000" i="1" dirty="0"/>
              <a:t>Clinicians Based on TIP </a:t>
            </a:r>
            <a:r>
              <a:rPr lang="en-US" sz="1000" i="1" dirty="0" smtClean="0"/>
              <a:t>54. </a:t>
            </a:r>
            <a:r>
              <a:rPr lang="en-US" sz="1000" i="0" baseline="0" dirty="0" smtClean="0"/>
              <a:t>Rockville, MD: U.S. Department of Health and Human Services.</a:t>
            </a:r>
            <a:endParaRPr lang="en-US" sz="1000" dirty="0" smtClean="0"/>
          </a:p>
        </p:txBody>
      </p:sp>
      <p:sp>
        <p:nvSpPr>
          <p:cNvPr id="4" name="Slide Number Placeholder 3"/>
          <p:cNvSpPr>
            <a:spLocks noGrp="1"/>
          </p:cNvSpPr>
          <p:nvPr>
            <p:ph type="sldNum" sz="quarter" idx="10"/>
          </p:nvPr>
        </p:nvSpPr>
        <p:spPr/>
        <p:txBody>
          <a:bodyPr/>
          <a:lstStyle/>
          <a:p>
            <a:fld id="{434321B8-287B-471D-B429-24243CF6B4E5}" type="slidenum">
              <a:rPr lang="en-US" smtClean="0"/>
              <a:t>69</a:t>
            </a:fld>
            <a:endParaRPr lang="en-US"/>
          </a:p>
        </p:txBody>
      </p:sp>
      <p:sp>
        <p:nvSpPr>
          <p:cNvPr id="5" name="Footer Placeholder 4"/>
          <p:cNvSpPr>
            <a:spLocks noGrp="1"/>
          </p:cNvSpPr>
          <p:nvPr>
            <p:ph type="ftr" sz="quarter" idx="11"/>
          </p:nvPr>
        </p:nvSpPr>
        <p:spPr/>
        <p:txBody>
          <a:bodyPr/>
          <a:lstStyle/>
          <a:p>
            <a:r>
              <a:rPr lang="en-US" dirty="0"/>
              <a:t>DRAFT – FOR PILOT TESTING </a:t>
            </a:r>
            <a:r>
              <a:rPr lang="en-US" dirty="0" smtClean="0"/>
              <a:t>ONLY</a:t>
            </a:r>
            <a:endParaRPr lang="en-US" dirty="0"/>
          </a:p>
        </p:txBody>
      </p:sp>
    </p:spTree>
    <p:extLst>
      <p:ext uri="{BB962C8B-B14F-4D97-AF65-F5344CB8AC3E}">
        <p14:creationId xmlns:p14="http://schemas.microsoft.com/office/powerpoint/2010/main" val="142011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a:t>
            </a:fld>
            <a:endParaRPr lang="en-US"/>
          </a:p>
        </p:txBody>
      </p:sp>
    </p:spTree>
    <p:extLst>
      <p:ext uri="{BB962C8B-B14F-4D97-AF65-F5344CB8AC3E}">
        <p14:creationId xmlns:p14="http://schemas.microsoft.com/office/powerpoint/2010/main" val="30874538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A “triple diagnosis” refers to a patient who is HIV-positive, has a diagnosed mental health disorder and a substance use disorder. These individuals present a very complex situation for clinicians due to the need to prioritize treatment. Patients who are triple diagnosed require very careful assessment as to which condition most impedes the individual’s overall progress in treatment at any given time. As the conditions interact with one another and are not truly mutually exclusive in the individual’s functioning, the provider must view the patient holistically in order to conceptualize the conditions’ effects on one another rather than as three wholly distinct conditions.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70</a:t>
            </a:fld>
            <a:endParaRPr lang="en-US"/>
          </a:p>
        </p:txBody>
      </p:sp>
    </p:spTree>
    <p:extLst>
      <p:ext uri="{BB962C8B-B14F-4D97-AF65-F5344CB8AC3E}">
        <p14:creationId xmlns:p14="http://schemas.microsoft.com/office/powerpoint/2010/main" val="1807712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Additional considerations to make when assessing a patient’s functioning with multiple conditions present is to consider the cultural differences between medical, mental health and substance abuse treatment systems that may indicate competing priorities in treatment and communication styles that may prohibit efficient integration of care.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ultimate goal for providers is to adopt an integrated approach among different treatment providers through co-locations or clinicians with multiple expertise areas. This change process and shift in assessment and treatment requires sustained, multi-year effort. While this is occurring in line with conceptualizations of integrated care, individual providers can begin to work toward increasing communication and </a:t>
            </a:r>
            <a:r>
              <a:rPr lang="en-US" sz="1000" kern="1200" dirty="0" smtClean="0">
                <a:solidFill>
                  <a:schemeClr val="tx1"/>
                </a:solidFill>
                <a:effectLst/>
                <a:latin typeface="+mn-lt"/>
                <a:ea typeface="+mn-ea"/>
                <a:cs typeface="+mn-cs"/>
              </a:rPr>
              <a:t>coordination </a:t>
            </a:r>
            <a:r>
              <a:rPr lang="en-US" sz="1000" kern="1200" dirty="0">
                <a:solidFill>
                  <a:schemeClr val="tx1"/>
                </a:solidFill>
                <a:effectLst/>
                <a:latin typeface="+mn-lt"/>
                <a:ea typeface="+mn-ea"/>
                <a:cs typeface="+mn-cs"/>
              </a:rPr>
              <a:t>between treatment providers, as well as building consultation networks and relationships with providers in other disciplines. </a:t>
            </a:r>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71</a:t>
            </a:fld>
            <a:endParaRPr lang="en-US"/>
          </a:p>
        </p:txBody>
      </p:sp>
    </p:spTree>
    <p:extLst>
      <p:ext uri="{BB962C8B-B14F-4D97-AF65-F5344CB8AC3E}">
        <p14:creationId xmlns:p14="http://schemas.microsoft.com/office/powerpoint/2010/main" val="3157271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INSTRUCTIONS</a:t>
            </a:r>
          </a:p>
          <a:p>
            <a:r>
              <a:rPr lang="en-GB" sz="1200" b="1" i="1" kern="1200" dirty="0" smtClean="0">
                <a:solidFill>
                  <a:schemeClr val="tx1"/>
                </a:solidFill>
                <a:effectLst/>
                <a:latin typeface="+mn-lt"/>
                <a:ea typeface="+mn-ea"/>
                <a:cs typeface="+mn-cs"/>
              </a:rPr>
              <a:t>**Allow 10 minutes for this activity; individuals can pair up or work in larger groups, depending on audience size**</a:t>
            </a:r>
            <a:endParaRPr lang="en-US" sz="1200" b="1" i="1"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Read the case example out loud and ask the participants to identify presenting issues that would be clinical focus knowing what they know about the interaction of different substances, HIV, and women up to this point.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Continue with the questions on the next slide. </a:t>
            </a:r>
          </a:p>
          <a:p>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Adapted from Addressing HIV Care and Substance Abuse (</a:t>
            </a:r>
            <a:r>
              <a:rPr lang="en-US" sz="1200" b="0" i="0" u="none" strike="noStrike" kern="1200" dirty="0" err="1" smtClean="0">
                <a:solidFill>
                  <a:schemeClr val="tx1"/>
                </a:solidFill>
                <a:effectLst/>
                <a:latin typeface="+mn-lt"/>
                <a:ea typeface="+mn-ea"/>
                <a:cs typeface="+mn-cs"/>
              </a:rPr>
              <a:t>n.d.</a:t>
            </a:r>
            <a:r>
              <a:rPr lang="en-US" sz="1200" b="0" i="0" u="none" strike="noStrike" kern="1200" dirty="0" smtClean="0">
                <a:solidFill>
                  <a:schemeClr val="tx1"/>
                </a:solidFill>
                <a:effectLst/>
                <a:latin typeface="+mn-lt"/>
                <a:ea typeface="+mn-ea"/>
                <a:cs typeface="+mn-cs"/>
              </a:rPr>
              <a:t>). Accessed May 31, 2016</a:t>
            </a:r>
            <a:r>
              <a:rPr lang="en-US" sz="1200" b="0" i="0" u="none" strike="noStrike" kern="1200" baseline="0" dirty="0" smtClean="0">
                <a:solidFill>
                  <a:schemeClr val="tx1"/>
                </a:solidFill>
                <a:effectLst/>
                <a:latin typeface="+mn-lt"/>
                <a:ea typeface="+mn-ea"/>
                <a:cs typeface="+mn-cs"/>
              </a:rPr>
              <a:t> from </a:t>
            </a:r>
            <a:r>
              <a:rPr lang="en-US" sz="1200" b="0" i="0" u="sng" strike="noStrike" kern="1200" dirty="0" smtClean="0">
                <a:solidFill>
                  <a:schemeClr val="tx1"/>
                </a:solidFill>
                <a:effectLst/>
                <a:latin typeface="+mn-lt"/>
                <a:ea typeface="+mn-ea"/>
                <a:cs typeface="+mn-cs"/>
              </a:rPr>
              <a:t>http://www.aetcnmc.org/studies/substance_use_abuse.html</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72</a:t>
            </a:fld>
            <a:endParaRPr lang="en-US"/>
          </a:p>
        </p:txBody>
      </p:sp>
    </p:spTree>
    <p:extLst>
      <p:ext uri="{BB962C8B-B14F-4D97-AF65-F5344CB8AC3E}">
        <p14:creationId xmlns:p14="http://schemas.microsoft.com/office/powerpoint/2010/main" val="36023287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INSTRUCTIONS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A</a:t>
            </a:r>
            <a:r>
              <a:rPr lang="en-US" sz="1200" b="1" i="1" kern="1200" dirty="0" smtClean="0">
                <a:solidFill>
                  <a:schemeClr val="tx1"/>
                </a:solidFill>
                <a:effectLst/>
                <a:latin typeface="+mn-lt"/>
                <a:ea typeface="+mn-ea"/>
                <a:cs typeface="+mn-cs"/>
              </a:rPr>
              <a:t>llow 5-7 minutes for a general discussion regarding their impressions and how they would approach the case once groups have had a chance to talk amongst themselves. </a:t>
            </a:r>
            <a:r>
              <a:rPr lang="en-US" b="1" i="1" dirty="0" smtClean="0"/>
              <a:t>Ask</a:t>
            </a:r>
            <a:r>
              <a:rPr lang="en-US" b="1" i="1" baseline="0" dirty="0" smtClean="0"/>
              <a:t> groups to report out on their discussion. </a:t>
            </a:r>
            <a:endParaRPr lang="en-US" b="1" i="1" dirty="0" smtClean="0"/>
          </a:p>
          <a:p>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73</a:t>
            </a:fld>
            <a:endParaRPr lang="en-US"/>
          </a:p>
        </p:txBody>
      </p:sp>
    </p:spTree>
    <p:extLst>
      <p:ext uri="{BB962C8B-B14F-4D97-AF65-F5344CB8AC3E}">
        <p14:creationId xmlns:p14="http://schemas.microsoft.com/office/powerpoint/2010/main" val="23971413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t>TRANSITION</a:t>
            </a:r>
            <a:r>
              <a:rPr lang="en-US" sz="1000" b="1" baseline="0" dirty="0" smtClean="0"/>
              <a:t> SLIDE</a:t>
            </a:r>
          </a:p>
          <a:p>
            <a:r>
              <a:rPr lang="en-US" sz="1000" b="1" i="1" baseline="0" dirty="0" smtClean="0"/>
              <a:t>The next segment of the presentation will explore strategies for making treatment gender responsive.</a:t>
            </a:r>
            <a:endParaRPr lang="en-US" sz="1000"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74</a:t>
            </a:fld>
            <a:endParaRPr lang="en-US"/>
          </a:p>
        </p:txBody>
      </p:sp>
    </p:spTree>
    <p:extLst>
      <p:ext uri="{BB962C8B-B14F-4D97-AF65-F5344CB8AC3E}">
        <p14:creationId xmlns:p14="http://schemas.microsoft.com/office/powerpoint/2010/main" val="19647838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b="1" dirty="0" smtClean="0"/>
              <a:t>INSTRUCTIONS</a:t>
            </a:r>
          </a:p>
          <a:p>
            <a:pPr lvl="0"/>
            <a:r>
              <a:rPr lang="en-US" sz="1000" b="1" i="1" dirty="0" smtClean="0"/>
              <a:t>Introduce</a:t>
            </a:r>
            <a:r>
              <a:rPr lang="en-US" sz="1000" b="1" i="1" baseline="0" dirty="0" smtClean="0"/>
              <a:t> the core components here. Each will be described in greater detail in the following slides. </a:t>
            </a:r>
            <a:endParaRPr lang="en-US" sz="1000" b="1" i="1" dirty="0" smtClean="0"/>
          </a:p>
          <a:p>
            <a:pPr lvl="0"/>
            <a:endParaRPr lang="en-US" sz="1000" dirty="0"/>
          </a:p>
          <a:p>
            <a:pPr lvl="0"/>
            <a:r>
              <a:rPr lang="en-US" sz="1000" dirty="0" smtClean="0"/>
              <a:t>It is important </a:t>
            </a:r>
            <a:r>
              <a:rPr lang="en-US" sz="1000" dirty="0"/>
              <a:t>to provide ongoing training and supervision to staff to increase understanding and competency around gender-responsive services, and recognize/address their own biases related to gender</a:t>
            </a:r>
            <a:r>
              <a:rPr lang="en-US" sz="1000" dirty="0" smtClean="0"/>
              <a:t>. Counter-transference </a:t>
            </a:r>
            <a:r>
              <a:rPr lang="en-US" sz="1000" dirty="0"/>
              <a:t>is very common when working with women, and clinical supervision is imperative to prevent counselors from doing harm</a:t>
            </a:r>
            <a:r>
              <a:rPr lang="en-US" sz="1000" dirty="0" smtClean="0"/>
              <a:t>.</a:t>
            </a:r>
          </a:p>
          <a:p>
            <a:pPr lvl="0"/>
            <a:endParaRPr lang="en-US" sz="1000" dirty="0" smtClean="0"/>
          </a:p>
          <a:p>
            <a:pPr marL="0" indent="0">
              <a:buNone/>
            </a:pPr>
            <a:r>
              <a:rPr lang="en-US" sz="1000" b="1" dirty="0" smtClean="0"/>
              <a:t>REFERENCES</a:t>
            </a:r>
          </a:p>
          <a:p>
            <a:pPr marL="0" indent="0">
              <a:buNone/>
            </a:pPr>
            <a:r>
              <a:rPr lang="en-US" sz="1000" i="1" dirty="0"/>
              <a:t>TIP 51 (</a:t>
            </a:r>
            <a:r>
              <a:rPr lang="en-US" sz="1000" dirty="0"/>
              <a:t>pp. 4, 15, 273</a:t>
            </a:r>
            <a:r>
              <a:rPr lang="en-US" sz="1000" dirty="0" smtClean="0"/>
              <a:t>).</a:t>
            </a:r>
            <a:endParaRPr lang="en-US" sz="1000" dirty="0"/>
          </a:p>
          <a:p>
            <a:pPr marL="0" indent="0">
              <a:buNone/>
            </a:pPr>
            <a:r>
              <a:rPr lang="en-US" sz="1000" dirty="0"/>
              <a:t> </a:t>
            </a:r>
          </a:p>
          <a:p>
            <a:pPr marL="0" indent="0">
              <a:buNone/>
            </a:pPr>
            <a:r>
              <a:rPr lang="en-US" sz="1000" dirty="0" smtClean="0"/>
              <a:t>Harris </a:t>
            </a:r>
            <a:r>
              <a:rPr lang="en-US" sz="1000" dirty="0"/>
              <a:t>&amp; </a:t>
            </a:r>
            <a:r>
              <a:rPr lang="en-US" sz="1000" dirty="0" err="1"/>
              <a:t>Fallot</a:t>
            </a:r>
            <a:r>
              <a:rPr lang="en-US" sz="1000" dirty="0"/>
              <a:t> (</a:t>
            </a:r>
            <a:r>
              <a:rPr lang="en-US" sz="1000" dirty="0" smtClean="0"/>
              <a:t>eds.). (</a:t>
            </a:r>
            <a:r>
              <a:rPr lang="en-US" sz="1000" dirty="0"/>
              <a:t>2001</a:t>
            </a:r>
            <a:r>
              <a:rPr lang="en-US" sz="1000" dirty="0" smtClean="0"/>
              <a:t>). </a:t>
            </a:r>
            <a:r>
              <a:rPr lang="en-US" sz="1000" i="1" dirty="0"/>
              <a:t>Using Trauma Theory to Design Service Systems</a:t>
            </a:r>
            <a:r>
              <a:rPr lang="en-US" sz="1000" dirty="0"/>
              <a:t>, San Francisco: </a:t>
            </a:r>
            <a:r>
              <a:rPr lang="en-US" sz="1000" dirty="0" err="1" smtClean="0"/>
              <a:t>Jossey</a:t>
            </a:r>
            <a:r>
              <a:rPr lang="en-US" sz="1000" dirty="0" smtClean="0"/>
              <a:t>-Bass.</a:t>
            </a:r>
          </a:p>
          <a:p>
            <a:pPr marL="0" indent="0">
              <a:buNone/>
            </a:pPr>
            <a:endParaRPr lang="en-US" sz="10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Slides</a:t>
            </a:r>
            <a:r>
              <a:rPr lang="en-US" sz="1000" baseline="0" dirty="0" smtClean="0"/>
              <a:t> on Gender Responsive Principles adapted from </a:t>
            </a:r>
            <a:r>
              <a:rPr lang="en-US" sz="1000" dirty="0" smtClean="0"/>
              <a:t>SAMHSA,</a:t>
            </a:r>
            <a:r>
              <a:rPr lang="en-US" sz="1000" baseline="0" dirty="0" smtClean="0"/>
              <a:t> “</a:t>
            </a:r>
            <a:r>
              <a:rPr lang="en-US" sz="1000" i="1" baseline="0" dirty="0" smtClean="0"/>
              <a:t>Addressing the gender-specific treatment needs of women</a:t>
            </a:r>
            <a:r>
              <a:rPr lang="en-US" sz="1000" baseline="0" dirty="0" smtClean="0"/>
              <a:t>.” Training of Trainers, March 2016. </a:t>
            </a:r>
            <a:endParaRPr lang="en-US" sz="1000" dirty="0" smtClean="0"/>
          </a:p>
          <a:p>
            <a:pPr marL="0" indent="0">
              <a:buNone/>
            </a:pPr>
            <a:endParaRPr lang="en-US" dirty="0" smtClean="0"/>
          </a:p>
          <a:p>
            <a:pPr marL="0" indent="0">
              <a:buNone/>
            </a:pPr>
            <a:endParaRPr lang="en-US" dirty="0"/>
          </a:p>
          <a:p>
            <a:endParaRPr lang="en-US" b="1" dirty="0"/>
          </a:p>
        </p:txBody>
      </p:sp>
      <p:sp>
        <p:nvSpPr>
          <p:cNvPr id="4" name="Slide Number Placeholder 3"/>
          <p:cNvSpPr>
            <a:spLocks noGrp="1"/>
          </p:cNvSpPr>
          <p:nvPr>
            <p:ph type="sldNum" sz="quarter" idx="10"/>
          </p:nvPr>
        </p:nvSpPr>
        <p:spPr/>
        <p:txBody>
          <a:bodyPr/>
          <a:lstStyle/>
          <a:p>
            <a:fld id="{434321B8-287B-471D-B429-24243CF6B4E5}" type="slidenum">
              <a:rPr lang="en-US" smtClean="0"/>
              <a:t>75</a:t>
            </a:fld>
            <a:endParaRPr lang="en-US" dirty="0"/>
          </a:p>
        </p:txBody>
      </p:sp>
      <p:sp>
        <p:nvSpPr>
          <p:cNvPr id="5" name="Footer Placeholder 4"/>
          <p:cNvSpPr>
            <a:spLocks noGrp="1"/>
          </p:cNvSpPr>
          <p:nvPr>
            <p:ph type="ftr" sz="quarter" idx="11"/>
          </p:nvPr>
        </p:nvSpPr>
        <p:spPr/>
        <p:txBody>
          <a:bodyPr/>
          <a:lstStyle/>
          <a:p>
            <a:r>
              <a:rPr lang="en-US" smtClean="0"/>
              <a:t>DRAFT – FOR PILOT TESTING ONLY</a:t>
            </a:r>
            <a:endParaRPr lang="en-US" dirty="0" smtClean="0"/>
          </a:p>
        </p:txBody>
      </p:sp>
    </p:spTree>
    <p:extLst>
      <p:ext uri="{BB962C8B-B14F-4D97-AF65-F5344CB8AC3E}">
        <p14:creationId xmlns:p14="http://schemas.microsoft.com/office/powerpoint/2010/main" val="32522955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1000" dirty="0"/>
              <a:t>Acknowledge, address, and respect the vast diversity among women: socioeconomic issues, disability psychological, physical, race, ethnic, sexual orientation, gender identify, cultural, and religious. </a:t>
            </a:r>
            <a:r>
              <a:rPr lang="en-US" sz="1000" baseline="0" dirty="0" smtClean="0"/>
              <a:t> This can be as simple as considering the types of examples that are provided in an educational program to be sure there are examples that will resonate with female participants. More complex efforts include thinking about the types of services, access and approaches to determine if they fit with the priorities, and the needs and desires of women seeking help. </a:t>
            </a:r>
            <a:endParaRPr lang="en-US" sz="1000" dirty="0"/>
          </a:p>
          <a:p>
            <a:pPr lvl="0"/>
            <a:endParaRPr lang="en-US" sz="1000" dirty="0" smtClean="0"/>
          </a:p>
          <a:p>
            <a:pPr lvl="0"/>
            <a:r>
              <a:rPr lang="en-US" sz="1000" dirty="0" smtClean="0"/>
              <a:t>Promote </a:t>
            </a:r>
            <a:r>
              <a:rPr lang="en-US" sz="1000" dirty="0"/>
              <a:t>staff cultural competence specific to women and their experiences within their cultures (ethnic, racial, religious, etc.). Offer staff training and clinical supervision around cultural competence, as all women differ, despite some common experiences, and becoming culturally competent takes time, practice, and knowledge.</a:t>
            </a:r>
          </a:p>
          <a:p>
            <a:pPr lvl="0"/>
            <a:endParaRPr lang="en-US" sz="1000" dirty="0" smtClean="0"/>
          </a:p>
          <a:p>
            <a:pPr lvl="0"/>
            <a:r>
              <a:rPr lang="en-US" sz="1000" dirty="0" smtClean="0"/>
              <a:t>Compared </a:t>
            </a:r>
            <a:r>
              <a:rPr lang="en-US" sz="1000" dirty="0"/>
              <a:t>to men, women often have more caregiving roles, family responsibilities, higher rates of poverty, and a wider range of mental and physical health needs, leading to more complex overall treatment needs.</a:t>
            </a:r>
          </a:p>
          <a:p>
            <a:pPr lvl="0"/>
            <a:endParaRPr lang="en-US" sz="1000" dirty="0" smtClean="0"/>
          </a:p>
          <a:p>
            <a:pPr lvl="0"/>
            <a:r>
              <a:rPr lang="en-US" sz="1000" dirty="0" smtClean="0"/>
              <a:t>Entering </a:t>
            </a:r>
            <a:r>
              <a:rPr lang="en-US" sz="1000" dirty="0"/>
              <a:t>treatment settings can feel foreign to women. It is </a:t>
            </a:r>
            <a:r>
              <a:rPr lang="en-US" sz="1000" dirty="0" smtClean="0"/>
              <a:t>important </a:t>
            </a:r>
            <a:r>
              <a:rPr lang="en-US" sz="1000" dirty="0"/>
              <a:t>to normalize this experience for women--it is not easy just to "go to treatment" with all of the other relational and economic barriers that women experience</a:t>
            </a:r>
            <a:r>
              <a:rPr lang="en-US" sz="1000" dirty="0" smtClean="0"/>
              <a:t>.</a:t>
            </a:r>
          </a:p>
          <a:p>
            <a:pPr lvl="0"/>
            <a:endParaRPr lang="en-US" sz="1000" dirty="0" smtClean="0"/>
          </a:p>
          <a:p>
            <a:pPr lvl="0"/>
            <a:r>
              <a:rPr lang="en-US" sz="1000" dirty="0" smtClean="0"/>
              <a:t>Programs should consider offering gender-specific</a:t>
            </a:r>
            <a:r>
              <a:rPr lang="en-US" sz="1000" baseline="0" dirty="0" smtClean="0"/>
              <a:t> groups; offering gender-specific curricula and addressing women’s issues in treatment planning. </a:t>
            </a:r>
            <a:endParaRPr lang="en-US" sz="1000" dirty="0"/>
          </a:p>
          <a:p>
            <a:pPr marL="0" indent="0">
              <a:buNone/>
            </a:pPr>
            <a:r>
              <a:rPr lang="en-US" sz="1000" dirty="0"/>
              <a:t> </a:t>
            </a:r>
            <a:endParaRPr lang="en-US" sz="1000" dirty="0" smtClean="0"/>
          </a:p>
          <a:p>
            <a:pPr marL="0" indent="0">
              <a:buNone/>
            </a:pPr>
            <a:r>
              <a:rPr lang="en-US" sz="1000" b="1" u="sng" dirty="0" smtClean="0"/>
              <a:t>REFERENCES</a:t>
            </a:r>
            <a:endParaRPr lang="en-US" sz="1000" b="1" u="sng" dirty="0"/>
          </a:p>
          <a:p>
            <a:pPr marL="0" indent="0">
              <a:buNone/>
            </a:pPr>
            <a:r>
              <a:rPr lang="en-US" sz="1000" i="1" dirty="0" smtClean="0"/>
              <a:t>Addressing </a:t>
            </a:r>
            <a:r>
              <a:rPr lang="en-US" sz="1000" i="1" dirty="0"/>
              <a:t>the Needs of Women and Girls</a:t>
            </a:r>
            <a:r>
              <a:rPr lang="en-US" sz="1000" dirty="0"/>
              <a:t> (pp. 11-13</a:t>
            </a:r>
            <a:r>
              <a:rPr lang="en-US" sz="1000" dirty="0" smtClean="0"/>
              <a:t>).</a:t>
            </a:r>
            <a:endParaRPr lang="en-US" sz="1000" dirty="0"/>
          </a:p>
          <a:p>
            <a:pPr marL="0" indent="0">
              <a:buNone/>
            </a:pPr>
            <a:endParaRPr lang="en-US" sz="1000" i="1" dirty="0" smtClean="0"/>
          </a:p>
          <a:p>
            <a:pPr marL="0" indent="0">
              <a:buNone/>
            </a:pPr>
            <a:r>
              <a:rPr lang="en-US" sz="1000" i="1" dirty="0" smtClean="0"/>
              <a:t>TIP 51</a:t>
            </a:r>
            <a:r>
              <a:rPr lang="en-US" sz="1000" dirty="0" smtClean="0"/>
              <a:t> </a:t>
            </a:r>
            <a:r>
              <a:rPr lang="en-US" sz="1000" dirty="0"/>
              <a:t>(pp. 4-9</a:t>
            </a:r>
            <a:r>
              <a:rPr lang="en-US" sz="1000" dirty="0" smtClean="0"/>
              <a:t>).</a:t>
            </a:r>
          </a:p>
          <a:p>
            <a:pPr marL="0" indent="0">
              <a:buNone/>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i="1" dirty="0" smtClean="0"/>
              <a:t>Using Matrix with Women Clients</a:t>
            </a:r>
            <a:r>
              <a:rPr lang="en-US" sz="1000" dirty="0" smtClean="0"/>
              <a:t> (p. 3).</a:t>
            </a:r>
          </a:p>
        </p:txBody>
      </p:sp>
      <p:sp>
        <p:nvSpPr>
          <p:cNvPr id="4" name="Slide Number Placeholder 3"/>
          <p:cNvSpPr>
            <a:spLocks noGrp="1"/>
          </p:cNvSpPr>
          <p:nvPr>
            <p:ph type="sldNum" sz="quarter" idx="10"/>
          </p:nvPr>
        </p:nvSpPr>
        <p:spPr/>
        <p:txBody>
          <a:bodyPr/>
          <a:lstStyle/>
          <a:p>
            <a:fld id="{434321B8-287B-471D-B429-24243CF6B4E5}" type="slidenum">
              <a:rPr lang="en-US" smtClean="0"/>
              <a:t>76</a:t>
            </a:fld>
            <a:endParaRPr lang="en-US" dirty="0"/>
          </a:p>
        </p:txBody>
      </p:sp>
      <p:sp>
        <p:nvSpPr>
          <p:cNvPr id="5" name="Footer Placeholder 4"/>
          <p:cNvSpPr>
            <a:spLocks noGrp="1"/>
          </p:cNvSpPr>
          <p:nvPr>
            <p:ph type="ftr" sz="quarter" idx="11"/>
          </p:nvPr>
        </p:nvSpPr>
        <p:spPr/>
        <p:txBody>
          <a:bodyPr/>
          <a:lstStyle/>
          <a:p>
            <a:r>
              <a:rPr lang="en-US" smtClean="0"/>
              <a:t>DRAFT – FOR PILOT TESTING ONLY</a:t>
            </a:r>
            <a:endParaRPr lang="en-US" dirty="0" smtClean="0"/>
          </a:p>
        </p:txBody>
      </p:sp>
    </p:spTree>
    <p:extLst>
      <p:ext uri="{BB962C8B-B14F-4D97-AF65-F5344CB8AC3E}">
        <p14:creationId xmlns:p14="http://schemas.microsoft.com/office/powerpoint/2010/main" val="1402480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dirty="0" smtClean="0"/>
              <a:t>We’ve already discussed the</a:t>
            </a:r>
            <a:r>
              <a:rPr lang="en-US" sz="1000" baseline="0" dirty="0" smtClean="0"/>
              <a:t> high rates of trauma in substance using women and women LWHA. </a:t>
            </a:r>
            <a:r>
              <a:rPr lang="en-US" sz="1000" dirty="0" smtClean="0"/>
              <a:t>The rates of </a:t>
            </a:r>
            <a:r>
              <a:rPr lang="en-US" sz="1000" dirty="0"/>
              <a:t>trauma histories among women with SUDs is high enough that many substance abuse treatment settings assume that every woman they see may have had some form of trauma in their background, whether anyone knows about it or not</a:t>
            </a:r>
            <a:r>
              <a:rPr lang="en-US" sz="1000" dirty="0" smtClean="0"/>
              <a:t>. </a:t>
            </a:r>
          </a:p>
          <a:p>
            <a:pPr lvl="0"/>
            <a:endParaRPr lang="en-US" sz="1000" dirty="0" smtClean="0"/>
          </a:p>
          <a:p>
            <a:pPr lvl="0"/>
            <a:r>
              <a:rPr lang="en-US" sz="1000" dirty="0" smtClean="0"/>
              <a:t>Treatment </a:t>
            </a:r>
            <a:r>
              <a:rPr lang="en-US" sz="1000" dirty="0"/>
              <a:t>staff can use a trauma-informed approach to help women feel safe, develop effective coping strategies, and recover from the effects of trauma and violence</a:t>
            </a:r>
            <a:r>
              <a:rPr lang="en-US" sz="1000" dirty="0" smtClean="0"/>
              <a:t>. </a:t>
            </a:r>
          </a:p>
          <a:p>
            <a:pPr lvl="0"/>
            <a:endParaRPr lang="en-US" sz="1000" dirty="0"/>
          </a:p>
          <a:p>
            <a:pPr marL="0" indent="0">
              <a:buNone/>
            </a:pPr>
            <a:r>
              <a:rPr lang="en-US" sz="1000" b="1" u="sng"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i="1" dirty="0" smtClean="0"/>
              <a:t>Addressing the Needs of Women and Girls</a:t>
            </a:r>
            <a:r>
              <a:rPr lang="en-US" sz="1000" dirty="0" smtClean="0"/>
              <a:t> (pp. 4-5 and 17).</a:t>
            </a:r>
          </a:p>
          <a:p>
            <a:pPr marL="0" indent="0">
              <a:buNone/>
            </a:pPr>
            <a:endParaRPr lang="en-US" sz="1000" i="1" dirty="0" smtClean="0"/>
          </a:p>
          <a:p>
            <a:pPr marL="0" indent="0">
              <a:buNone/>
            </a:pPr>
            <a:r>
              <a:rPr lang="en-US" sz="1000" i="1" dirty="0" smtClean="0"/>
              <a:t>TIP 51</a:t>
            </a:r>
            <a:r>
              <a:rPr lang="en-US" sz="1000" dirty="0" smtClean="0"/>
              <a:t> </a:t>
            </a:r>
            <a:r>
              <a:rPr lang="en-US" sz="1000" dirty="0"/>
              <a:t>(pp. 2, 5-6, 22, 154-157</a:t>
            </a:r>
            <a:r>
              <a:rPr lang="en-US" sz="1000" dirty="0" smtClean="0"/>
              <a:t>).</a:t>
            </a:r>
            <a:endParaRPr lang="en-US" sz="1000" dirty="0"/>
          </a:p>
          <a:p>
            <a:pPr marL="0" indent="0">
              <a:buNone/>
            </a:pPr>
            <a:r>
              <a:rPr lang="en-US" sz="1000" dirty="0"/>
              <a:t> </a:t>
            </a:r>
          </a:p>
          <a:p>
            <a:pPr marL="0" indent="0">
              <a:buNone/>
            </a:pPr>
            <a:r>
              <a:rPr lang="en-US" sz="1000" i="1" dirty="0" smtClean="0"/>
              <a:t>TIP </a:t>
            </a:r>
            <a:r>
              <a:rPr lang="en-US" sz="1000" i="1" dirty="0"/>
              <a:t>57</a:t>
            </a:r>
            <a:r>
              <a:rPr lang="en-US" sz="1000" dirty="0"/>
              <a:t> (p. 10</a:t>
            </a:r>
            <a:r>
              <a:rPr lang="en-US" sz="1000" dirty="0" smtClean="0"/>
              <a:t>).</a:t>
            </a:r>
            <a:endParaRPr lang="en-US" sz="1000" dirty="0"/>
          </a:p>
          <a:p>
            <a:pPr marL="0" indent="0">
              <a:buNone/>
            </a:pPr>
            <a:r>
              <a:rPr lang="en-US" dirty="0"/>
              <a:t> </a:t>
            </a:r>
          </a:p>
          <a:p>
            <a:pPr marL="0" indent="0">
              <a:buNone/>
            </a:pPr>
            <a:endParaRPr lang="en-US" b="1" dirty="0"/>
          </a:p>
        </p:txBody>
      </p:sp>
      <p:sp>
        <p:nvSpPr>
          <p:cNvPr id="4" name="Slide Number Placeholder 3"/>
          <p:cNvSpPr>
            <a:spLocks noGrp="1"/>
          </p:cNvSpPr>
          <p:nvPr>
            <p:ph type="sldNum" sz="quarter" idx="10"/>
          </p:nvPr>
        </p:nvSpPr>
        <p:spPr/>
        <p:txBody>
          <a:bodyPr/>
          <a:lstStyle/>
          <a:p>
            <a:fld id="{434321B8-287B-471D-B429-24243CF6B4E5}" type="slidenum">
              <a:rPr lang="en-US" smtClean="0"/>
              <a:t>77</a:t>
            </a:fld>
            <a:endParaRPr lang="en-US" dirty="0"/>
          </a:p>
        </p:txBody>
      </p:sp>
      <p:sp>
        <p:nvSpPr>
          <p:cNvPr id="5" name="Footer Placeholder 4"/>
          <p:cNvSpPr>
            <a:spLocks noGrp="1"/>
          </p:cNvSpPr>
          <p:nvPr>
            <p:ph type="ftr" sz="quarter" idx="11"/>
          </p:nvPr>
        </p:nvSpPr>
        <p:spPr/>
        <p:txBody>
          <a:bodyPr/>
          <a:lstStyle/>
          <a:p>
            <a:r>
              <a:rPr lang="en-US" smtClean="0"/>
              <a:t>DRAFT – FOR PILOT TESTING ONLY</a:t>
            </a:r>
            <a:endParaRPr lang="en-US" dirty="0" smtClean="0"/>
          </a:p>
        </p:txBody>
      </p:sp>
    </p:spTree>
    <p:extLst>
      <p:ext uri="{BB962C8B-B14F-4D97-AF65-F5344CB8AC3E}">
        <p14:creationId xmlns:p14="http://schemas.microsoft.com/office/powerpoint/2010/main" val="4522676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0" i="0" kern="1200" dirty="0" smtClean="0">
                <a:solidFill>
                  <a:schemeClr val="tx1"/>
                </a:solidFill>
                <a:effectLst/>
                <a:latin typeface="+mn-lt"/>
                <a:ea typeface="+mn-ea"/>
                <a:cs typeface="+mn-cs"/>
              </a:rPr>
              <a:t>Trauma and posttraumatic stress disorder disproportionally affect HIV-positive women. Studies increasingly demonstrate that both conditions may predict poor HIV-related health outcomes and transmission-risk behaviors. </a:t>
            </a:r>
          </a:p>
          <a:p>
            <a:endParaRPr lang="en-US" sz="10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UCSF’s Women’s HIV Program provides trauma-informed HIV treatment for women. Part of a national movement to provide trauma-informed primary care, the program addresses the high rates of trauma associated with HIV positive status.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b="1" i="0" u="sng" kern="1200" dirty="0" smtClean="0">
                <a:solidFill>
                  <a:schemeClr val="tx1"/>
                </a:solidFill>
                <a:effectLst/>
                <a:latin typeface="+mn-lt"/>
                <a:ea typeface="+mn-ea"/>
                <a:cs typeface="+mn-cs"/>
              </a:rPr>
              <a:t>REFERENCES</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Machtinger</a:t>
            </a:r>
            <a:r>
              <a:rPr lang="en-US" sz="1200" u="none" strike="noStrike" kern="1200" baseline="-25000" dirty="0" smtClean="0">
                <a:solidFill>
                  <a:schemeClr val="tx1"/>
                </a:solidFill>
                <a:effectLst/>
                <a:latin typeface="+mn-lt"/>
                <a:ea typeface="+mn-ea"/>
                <a:cs typeface="+mn-cs"/>
              </a:rPr>
              <a:t>,</a:t>
            </a:r>
            <a:r>
              <a:rPr lang="en-US" sz="1200" u="none" strike="noStrike" kern="1200" baseline="0" dirty="0" smtClean="0">
                <a:solidFill>
                  <a:schemeClr val="tx1"/>
                </a:solidFill>
                <a:effectLst/>
                <a:latin typeface="+mn-lt"/>
                <a:ea typeface="+mn-ea"/>
                <a:cs typeface="+mn-cs"/>
              </a:rPr>
              <a:t> E.L., </a:t>
            </a:r>
            <a:r>
              <a:rPr lang="en-US" sz="1200" kern="1200" dirty="0" smtClean="0">
                <a:solidFill>
                  <a:schemeClr val="tx1"/>
                </a:solidFill>
                <a:effectLst/>
                <a:latin typeface="+mn-lt"/>
                <a:ea typeface="+mn-ea"/>
                <a:cs typeface="+mn-cs"/>
              </a:rPr>
              <a:t>Haberer, J.E., Wilson, T.C., &amp; Weiss, D.C. (2012)</a:t>
            </a:r>
            <a:r>
              <a:rPr lang="en-US" sz="120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Recent Trauma is Associated with Antiretroviral Failure and HIV Transmission Risk Behavior Among HIV-Positive Women and Female-Identified </a:t>
            </a:r>
            <a:r>
              <a:rPr lang="en-US" sz="1200" b="0" kern="1200" dirty="0" err="1" smtClean="0">
                <a:solidFill>
                  <a:schemeClr val="tx1"/>
                </a:solidFill>
                <a:effectLst/>
                <a:latin typeface="+mn-lt"/>
                <a:ea typeface="+mn-ea"/>
                <a:cs typeface="+mn-cs"/>
              </a:rPr>
              <a:t>Transgenders</a:t>
            </a:r>
            <a:r>
              <a:rPr lang="en-US" sz="1200" b="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AIDS</a:t>
            </a:r>
            <a:r>
              <a:rPr lang="en-US" sz="1200" i="1" kern="1200" baseline="0" dirty="0" smtClean="0">
                <a:solidFill>
                  <a:schemeClr val="tx1"/>
                </a:solidFill>
                <a:effectLst/>
                <a:latin typeface="+mn-lt"/>
                <a:ea typeface="+mn-ea"/>
                <a:cs typeface="+mn-cs"/>
              </a:rPr>
              <a:t> and Behavior. 16</a:t>
            </a:r>
            <a:r>
              <a:rPr lang="en-US" sz="1200" kern="1200" baseline="0" dirty="0" smtClean="0">
                <a:solidFill>
                  <a:schemeClr val="tx1"/>
                </a:solidFill>
                <a:effectLst/>
                <a:latin typeface="+mn-lt"/>
                <a:ea typeface="+mn-ea"/>
                <a:cs typeface="+mn-cs"/>
              </a:rPr>
              <a:t>(8), 2160-2170.</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Machtinger</a:t>
            </a:r>
            <a:r>
              <a:rPr lang="en-US" sz="1200" u="none" strike="noStrike" kern="1200" baseline="-25000" dirty="0" smtClean="0">
                <a:solidFill>
                  <a:schemeClr val="tx1"/>
                </a:solidFill>
                <a:effectLst/>
                <a:latin typeface="+mn-lt"/>
                <a:ea typeface="+mn-ea"/>
                <a:cs typeface="+mn-cs"/>
              </a:rPr>
              <a:t>,</a:t>
            </a:r>
            <a:r>
              <a:rPr lang="en-US" sz="1200" u="none" strike="noStrike" kern="1200" baseline="0" dirty="0" smtClean="0">
                <a:solidFill>
                  <a:schemeClr val="tx1"/>
                </a:solidFill>
                <a:effectLst/>
                <a:latin typeface="+mn-lt"/>
                <a:ea typeface="+mn-ea"/>
                <a:cs typeface="+mn-cs"/>
              </a:rPr>
              <a:t> E.L., </a:t>
            </a:r>
            <a:r>
              <a:rPr lang="en-US" sz="1200" kern="1200" dirty="0" smtClean="0">
                <a:solidFill>
                  <a:schemeClr val="tx1"/>
                </a:solidFill>
                <a:effectLst/>
                <a:latin typeface="+mn-lt"/>
                <a:ea typeface="+mn-ea"/>
                <a:cs typeface="+mn-cs"/>
              </a:rPr>
              <a:t>Wilson, T.C., Haberer, J.E., &amp; Weiss, D.C. (2012)</a:t>
            </a:r>
            <a:r>
              <a:rPr lang="en-US" sz="1200" kern="1200" baseline="0" dirty="0" smtClean="0">
                <a:solidFill>
                  <a:schemeClr val="tx1"/>
                </a:solidFill>
                <a:effectLst/>
                <a:latin typeface="+mn-lt"/>
                <a:ea typeface="+mn-ea"/>
                <a:cs typeface="+mn-cs"/>
              </a:rPr>
              <a:t>. Psychological t</a:t>
            </a:r>
            <a:r>
              <a:rPr lang="en-US" sz="1200" b="0" kern="1200" dirty="0" smtClean="0">
                <a:solidFill>
                  <a:schemeClr val="tx1"/>
                </a:solidFill>
                <a:effectLst/>
                <a:latin typeface="+mn-lt"/>
                <a:ea typeface="+mn-ea"/>
                <a:cs typeface="+mn-cs"/>
              </a:rPr>
              <a:t>rauma and PTSD in</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HIV-positive women: a meta-analysis. </a:t>
            </a:r>
            <a:r>
              <a:rPr lang="en-US" sz="1200" i="1" kern="1200" dirty="0" smtClean="0">
                <a:solidFill>
                  <a:schemeClr val="tx1"/>
                </a:solidFill>
                <a:effectLst/>
                <a:latin typeface="+mn-lt"/>
                <a:ea typeface="+mn-ea"/>
                <a:cs typeface="+mn-cs"/>
              </a:rPr>
              <a:t>AIDS</a:t>
            </a:r>
            <a:r>
              <a:rPr lang="en-US" sz="1200" i="1" kern="1200" baseline="0" dirty="0" smtClean="0">
                <a:solidFill>
                  <a:schemeClr val="tx1"/>
                </a:solidFill>
                <a:effectLst/>
                <a:latin typeface="+mn-lt"/>
                <a:ea typeface="+mn-ea"/>
                <a:cs typeface="+mn-cs"/>
              </a:rPr>
              <a:t> and Behavior. 16</a:t>
            </a:r>
            <a:r>
              <a:rPr lang="en-US" sz="1200" kern="1200" baseline="0" dirty="0" smtClean="0">
                <a:solidFill>
                  <a:schemeClr val="tx1"/>
                </a:solidFill>
                <a:effectLst/>
                <a:latin typeface="+mn-lt"/>
                <a:ea typeface="+mn-ea"/>
                <a:cs typeface="+mn-cs"/>
              </a:rPr>
              <a:t>(8), 2091-2100. </a:t>
            </a:r>
            <a:endParaRPr lang="en-US" sz="1200" kern="1200" dirty="0" smtClean="0">
              <a:solidFill>
                <a:schemeClr val="tx1"/>
              </a:solidFill>
              <a:effectLst/>
              <a:latin typeface="+mn-lt"/>
              <a:ea typeface="+mn-ea"/>
              <a:cs typeface="+mn-cs"/>
            </a:endParaRPr>
          </a:p>
          <a:p>
            <a:pPr fontAlgn="base"/>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r>
            <a:br>
              <a:rPr lang="en-US" sz="1200" b="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78</a:t>
            </a:fld>
            <a:endParaRPr lang="en-US"/>
          </a:p>
        </p:txBody>
      </p:sp>
    </p:spTree>
    <p:extLst>
      <p:ext uri="{BB962C8B-B14F-4D97-AF65-F5344CB8AC3E}">
        <p14:creationId xmlns:p14="http://schemas.microsoft.com/office/powerpoint/2010/main" val="1612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510564"/>
            <a:ext cx="5608320" cy="5553823"/>
          </a:xfrm>
        </p:spPr>
        <p:txBody>
          <a:bodyPr/>
          <a:lstStyle/>
          <a:p>
            <a:pPr lvl="0"/>
            <a:r>
              <a:rPr lang="en-US" sz="1000" b="1" dirty="0"/>
              <a:t>Relational model</a:t>
            </a:r>
            <a:r>
              <a:rPr lang="en-US" sz="1000" dirty="0"/>
              <a:t>: Traditional developmental models of growth emphasize independence and autonomy. The relational model focuses on women’s connections with others. </a:t>
            </a:r>
          </a:p>
          <a:p>
            <a:pPr marL="0" indent="0">
              <a:buNone/>
            </a:pPr>
            <a:r>
              <a:rPr lang="en-US" sz="1000" dirty="0"/>
              <a:t> </a:t>
            </a:r>
            <a:endParaRPr lang="en-US" sz="1000" dirty="0" smtClean="0"/>
          </a:p>
          <a:p>
            <a:r>
              <a:rPr lang="en-US" sz="1000" dirty="0" smtClean="0"/>
              <a:t>A relational approach focuses on therapeutic alliance and building connections, rather than instructions and tasks. This person-centered,</a:t>
            </a:r>
            <a:r>
              <a:rPr lang="en-US" sz="1000" baseline="0" dirty="0" smtClean="0"/>
              <a:t> </a:t>
            </a:r>
            <a:r>
              <a:rPr lang="en-US" sz="1000" dirty="0" smtClean="0"/>
              <a:t>individualized approach encourages development of </a:t>
            </a:r>
            <a:r>
              <a:rPr lang="en-US" sz="1000" dirty="0"/>
              <a:t>self-esteem and self-efficacy </a:t>
            </a:r>
            <a:r>
              <a:rPr lang="en-US" sz="1000" dirty="0" smtClean="0"/>
              <a:t>to encourage mutual</a:t>
            </a:r>
            <a:r>
              <a:rPr lang="en-US" sz="1000" dirty="0"/>
              <a:t>, supportive relationships. </a:t>
            </a:r>
            <a:r>
              <a:rPr lang="en-US" sz="1000" dirty="0" smtClean="0"/>
              <a:t>Consider</a:t>
            </a:r>
            <a:r>
              <a:rPr lang="en-US" sz="1000" baseline="0" dirty="0" smtClean="0"/>
              <a:t> relationship and family history, both positive and negative. Take a family-focused perspective, using a broad definition of family that encouraged a woman to define who is in her family or support system. </a:t>
            </a:r>
            <a:r>
              <a:rPr lang="en-US" sz="1000" dirty="0" smtClean="0"/>
              <a:t>Part of the</a:t>
            </a:r>
            <a:r>
              <a:rPr lang="en-US" sz="1000" baseline="0" dirty="0" smtClean="0"/>
              <a:t> work might be to a</a:t>
            </a:r>
            <a:r>
              <a:rPr lang="en-US" sz="1000" dirty="0" smtClean="0"/>
              <a:t>ssess </a:t>
            </a:r>
            <a:r>
              <a:rPr lang="en-US" sz="1000" dirty="0"/>
              <a:t>relationships</a:t>
            </a:r>
            <a:r>
              <a:rPr lang="en-US" sz="1000" dirty="0" smtClean="0"/>
              <a:t>, e.g., </a:t>
            </a:r>
            <a:r>
              <a:rPr lang="en-US" sz="1000" dirty="0"/>
              <a:t>identifying healthy and unhealthy relationships, and improving relationships</a:t>
            </a:r>
            <a:r>
              <a:rPr lang="en-US" sz="1000" dirty="0" smtClean="0"/>
              <a:t>. This could</a:t>
            </a:r>
            <a:r>
              <a:rPr lang="en-US" sz="1000" baseline="0" dirty="0" smtClean="0"/>
              <a:t> include the impact relationships have on substance use.</a:t>
            </a:r>
            <a:endParaRPr lang="en-US" sz="1000" dirty="0"/>
          </a:p>
          <a:p>
            <a:endParaRPr lang="en-US" sz="1000" dirty="0" smtClean="0"/>
          </a:p>
          <a:p>
            <a:pPr marL="0" indent="0">
              <a:buNone/>
            </a:pPr>
            <a:r>
              <a:rPr lang="en-US" sz="1000" b="1" u="sng"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i="1" dirty="0" smtClean="0"/>
              <a:t>Addressing the Needs of Women and Girls</a:t>
            </a:r>
            <a:r>
              <a:rPr lang="en-US" sz="1000" dirty="0" smtClean="0"/>
              <a:t> (pp. 10, 15, and 18-19).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Miller, J. B.</a:t>
            </a:r>
            <a:r>
              <a:rPr lang="en-US" sz="1000" baseline="0" dirty="0" smtClean="0"/>
              <a:t> (1987). </a:t>
            </a:r>
            <a:r>
              <a:rPr lang="en-US" sz="1000" i="1" dirty="0" smtClean="0"/>
              <a:t>Toward a New Psychology of Women</a:t>
            </a:r>
            <a:r>
              <a:rPr lang="en-US" sz="1000" dirty="0" smtClean="0"/>
              <a:t>. Boston, MA: Beacon Press.</a:t>
            </a:r>
          </a:p>
          <a:p>
            <a:endParaRPr lang="en-US" sz="1000" i="1" dirty="0" smtClean="0"/>
          </a:p>
          <a:p>
            <a:r>
              <a:rPr lang="en-US" sz="1000" i="1" dirty="0" smtClean="0"/>
              <a:t>TIP </a:t>
            </a:r>
            <a:r>
              <a:rPr lang="en-US" sz="1000" i="1" dirty="0"/>
              <a:t>51</a:t>
            </a:r>
            <a:r>
              <a:rPr lang="en-US" sz="1000" dirty="0"/>
              <a:t> (pp. 143-45</a:t>
            </a:r>
            <a:r>
              <a:rPr lang="en-US" sz="1000" dirty="0" smtClean="0"/>
              <a:t>).</a:t>
            </a:r>
          </a:p>
        </p:txBody>
      </p:sp>
      <p:sp>
        <p:nvSpPr>
          <p:cNvPr id="4" name="Slide Number Placeholder 3"/>
          <p:cNvSpPr>
            <a:spLocks noGrp="1"/>
          </p:cNvSpPr>
          <p:nvPr>
            <p:ph type="sldNum" sz="quarter" idx="10"/>
          </p:nvPr>
        </p:nvSpPr>
        <p:spPr/>
        <p:txBody>
          <a:bodyPr/>
          <a:lstStyle/>
          <a:p>
            <a:fld id="{434321B8-287B-471D-B429-24243CF6B4E5}" type="slidenum">
              <a:rPr lang="en-US" smtClean="0"/>
              <a:t>79</a:t>
            </a:fld>
            <a:endParaRPr lang="en-US" dirty="0"/>
          </a:p>
        </p:txBody>
      </p:sp>
      <p:sp>
        <p:nvSpPr>
          <p:cNvPr id="5" name="Footer Placeholder 4"/>
          <p:cNvSpPr>
            <a:spLocks noGrp="1"/>
          </p:cNvSpPr>
          <p:nvPr>
            <p:ph type="ftr" sz="quarter" idx="11"/>
          </p:nvPr>
        </p:nvSpPr>
        <p:spPr/>
        <p:txBody>
          <a:bodyPr/>
          <a:lstStyle/>
          <a:p>
            <a:r>
              <a:rPr lang="en-US" smtClean="0"/>
              <a:t>DRAFT – FOR PILOT TESTING ONLY</a:t>
            </a:r>
            <a:endParaRPr lang="en-US" dirty="0" smtClean="0"/>
          </a:p>
        </p:txBody>
      </p:sp>
    </p:spTree>
    <p:extLst>
      <p:ext uri="{BB962C8B-B14F-4D97-AF65-F5344CB8AC3E}">
        <p14:creationId xmlns:p14="http://schemas.microsoft.com/office/powerpoint/2010/main" val="2731728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a:t>
            </a:fld>
            <a:endParaRPr lang="en-US"/>
          </a:p>
        </p:txBody>
      </p:sp>
    </p:spTree>
    <p:extLst>
      <p:ext uri="{BB962C8B-B14F-4D97-AF65-F5344CB8AC3E}">
        <p14:creationId xmlns:p14="http://schemas.microsoft.com/office/powerpoint/2010/main" val="1975865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000" dirty="0" smtClean="0"/>
              <a:t>Treatment</a:t>
            </a:r>
            <a:r>
              <a:rPr lang="en-US" sz="1000" dirty="0"/>
              <a:t>, clinical support, and community support services for women </a:t>
            </a:r>
            <a:r>
              <a:rPr lang="en-US" sz="1000" dirty="0" smtClean="0"/>
              <a:t>should</a:t>
            </a:r>
            <a:r>
              <a:rPr lang="en-US" sz="1000" baseline="0" dirty="0" smtClean="0"/>
              <a:t> be </a:t>
            </a:r>
            <a:r>
              <a:rPr lang="en-US" sz="1000" dirty="0" smtClean="0"/>
              <a:t>both </a:t>
            </a:r>
            <a:r>
              <a:rPr lang="en-US" sz="1000" dirty="0"/>
              <a:t>gender and culturally competent</a:t>
            </a:r>
            <a:r>
              <a:rPr lang="en-US" sz="1000" dirty="0" smtClean="0"/>
              <a:t>. Be </a:t>
            </a:r>
            <a:r>
              <a:rPr lang="en-US" sz="1000" dirty="0"/>
              <a:t>aware that women's physical health issues may be unaddressed and that substance use may have served to mask or anesthetize symptoms of underlying physical health </a:t>
            </a:r>
            <a:r>
              <a:rPr lang="en-US" sz="1000" dirty="0" smtClean="0"/>
              <a:t>problems. Women with SUDs often</a:t>
            </a:r>
            <a:r>
              <a:rPr lang="en-US" sz="1000" baseline="0" dirty="0" smtClean="0"/>
              <a:t> do no seek out or receive medical care. Comprehensive, integrated treatment programs are important to address the whole woman’s needs.</a:t>
            </a:r>
          </a:p>
          <a:p>
            <a:pPr lvl="0"/>
            <a:endParaRPr lang="en-US" sz="1000" dirty="0" smtClean="0"/>
          </a:p>
          <a:p>
            <a:pPr lvl="0"/>
            <a:r>
              <a:rPr lang="en-US" sz="1000" dirty="0" smtClean="0"/>
              <a:t>Women with</a:t>
            </a:r>
            <a:r>
              <a:rPr lang="en-US" sz="1000" baseline="0" dirty="0" smtClean="0"/>
              <a:t> SUDs are at increased risk for mental-health related consequences, including depression, anxiety and trauma. </a:t>
            </a:r>
            <a:r>
              <a:rPr lang="en-US" sz="1000" dirty="0" smtClean="0"/>
              <a:t>Screen </a:t>
            </a:r>
            <a:r>
              <a:rPr lang="en-US" sz="1000" dirty="0"/>
              <a:t>and assess level of family needs and of involvement individual family members might have in a woman’s services and recovery. </a:t>
            </a:r>
            <a:r>
              <a:rPr lang="en-US" sz="1000" dirty="0" smtClean="0"/>
              <a:t>Assess </a:t>
            </a:r>
            <a:r>
              <a:rPr lang="en-US" sz="1000" dirty="0"/>
              <a:t>the need for child care and transportation resources to support access to SUD treatment and various other </a:t>
            </a:r>
            <a:r>
              <a:rPr lang="en-US" sz="1000" dirty="0" smtClean="0"/>
              <a:t>services. Be </a:t>
            </a:r>
            <a:r>
              <a:rPr lang="en-US" sz="1000" dirty="0"/>
              <a:t>culturally competent. Work to understand the sociocultural, gender, and generational dynamics of the woman’s family when planning, delivering, and evaluating services. </a:t>
            </a:r>
            <a:r>
              <a:rPr lang="en-US" sz="1000" dirty="0" smtClean="0"/>
              <a:t>Screen </a:t>
            </a:r>
            <a:r>
              <a:rPr lang="en-US" sz="1000" dirty="0"/>
              <a:t>family members/significant others for their own support and/or service needs and provide, procure, or refer for further assessment or services as appropriate</a:t>
            </a:r>
            <a:r>
              <a:rPr lang="en-US" sz="1000" dirty="0" smtClean="0"/>
              <a:t>.</a:t>
            </a:r>
            <a:endParaRPr lang="en-US" sz="1000" dirty="0"/>
          </a:p>
        </p:txBody>
      </p:sp>
      <p:sp>
        <p:nvSpPr>
          <p:cNvPr id="4" name="Slide Number Placeholder 3"/>
          <p:cNvSpPr>
            <a:spLocks noGrp="1"/>
          </p:cNvSpPr>
          <p:nvPr>
            <p:ph type="sldNum" sz="quarter" idx="10"/>
          </p:nvPr>
        </p:nvSpPr>
        <p:spPr/>
        <p:txBody>
          <a:bodyPr/>
          <a:lstStyle/>
          <a:p>
            <a:fld id="{434321B8-287B-471D-B429-24243CF6B4E5}" type="slidenum">
              <a:rPr lang="en-US" smtClean="0"/>
              <a:t>80</a:t>
            </a:fld>
            <a:endParaRPr lang="en-US" dirty="0"/>
          </a:p>
        </p:txBody>
      </p:sp>
      <p:sp>
        <p:nvSpPr>
          <p:cNvPr id="5" name="Footer Placeholder 4"/>
          <p:cNvSpPr>
            <a:spLocks noGrp="1"/>
          </p:cNvSpPr>
          <p:nvPr>
            <p:ph type="ftr" sz="quarter" idx="11"/>
          </p:nvPr>
        </p:nvSpPr>
        <p:spPr/>
        <p:txBody>
          <a:bodyPr/>
          <a:lstStyle/>
          <a:p>
            <a:r>
              <a:rPr lang="en-US" smtClean="0"/>
              <a:t>DRAFT – FOR PILOT TESTING ONLY</a:t>
            </a:r>
            <a:endParaRPr lang="en-US" dirty="0" smtClean="0"/>
          </a:p>
        </p:txBody>
      </p:sp>
    </p:spTree>
    <p:extLst>
      <p:ext uri="{BB962C8B-B14F-4D97-AF65-F5344CB8AC3E}">
        <p14:creationId xmlns:p14="http://schemas.microsoft.com/office/powerpoint/2010/main" val="18158365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701675"/>
            <a:ext cx="4216400" cy="3163888"/>
          </a:xfrm>
        </p:spPr>
      </p:sp>
      <p:sp>
        <p:nvSpPr>
          <p:cNvPr id="3" name="Notes Placeholder 2"/>
          <p:cNvSpPr>
            <a:spLocks noGrp="1"/>
          </p:cNvSpPr>
          <p:nvPr>
            <p:ph type="body" idx="1"/>
          </p:nvPr>
        </p:nvSpPr>
        <p:spPr>
          <a:xfrm>
            <a:off x="701040" y="4041332"/>
            <a:ext cx="5608320" cy="3690461"/>
          </a:xfrm>
        </p:spPr>
        <p:txBody>
          <a:bodyPr>
            <a:normAutofit fontScale="92500" lnSpcReduction="10000"/>
          </a:bodyPr>
          <a:lstStyle/>
          <a:p>
            <a:r>
              <a:rPr lang="en-US" sz="1000" b="0" dirty="0" smtClean="0"/>
              <a:t>Providing a healing</a:t>
            </a:r>
            <a:r>
              <a:rPr lang="en-US" sz="1000" b="0" baseline="0" dirty="0" smtClean="0"/>
              <a:t> environment for women includes: </a:t>
            </a:r>
          </a:p>
          <a:p>
            <a:r>
              <a:rPr lang="en-US" sz="1000" b="1" dirty="0" smtClean="0"/>
              <a:t>Physical safety:</a:t>
            </a:r>
            <a:r>
              <a:rPr lang="en-US" sz="1000" dirty="0" smtClean="0"/>
              <a:t> As examples, women can access the treatment services safety and feel safe. There is a well-lit parking lot, a safe building location, public transportation that lets off near the location, the women don’t have to walk past a lot of men congregated outside the building, there are escorts to cars or public transportation at night, a calm internal environment in waiting room, and the environment is free of physical and sexual harassment.</a:t>
            </a:r>
          </a:p>
          <a:p>
            <a:endParaRPr lang="en-US" sz="1000" b="1" dirty="0" smtClean="0"/>
          </a:p>
          <a:p>
            <a:r>
              <a:rPr lang="en-US" sz="1000" b="1" dirty="0" smtClean="0"/>
              <a:t>Psychological </a:t>
            </a:r>
            <a:r>
              <a:rPr lang="en-US" sz="1000" b="1" dirty="0"/>
              <a:t>safety: </a:t>
            </a:r>
            <a:r>
              <a:rPr lang="en-US" sz="1000" dirty="0"/>
              <a:t>Examples include the</a:t>
            </a:r>
            <a:r>
              <a:rPr lang="en-US" sz="1000" b="1" dirty="0"/>
              <a:t> </a:t>
            </a:r>
            <a:r>
              <a:rPr lang="en-US" sz="1000" b="0" dirty="0"/>
              <a:t>t</a:t>
            </a:r>
            <a:r>
              <a:rPr lang="en-US" sz="1000" dirty="0"/>
              <a:t>reatment center has a gender-responsive, trauma-informed environment across all settings (nurturing, supportive, and empowering). There are non-threatening rules and signage. Women are made to feel physically and emotionally safe in their relationships with their counselors. Women can access women-only groups and peer support. Reception staff are friendly, welcoming, and trauma informed. Staff need to minimize power struggles and affect-laden interactions, as these can be triggering not only for women who are involved, but also for women who witness these interactions.</a:t>
            </a:r>
          </a:p>
          <a:p>
            <a:endParaRPr lang="en-US" sz="1000" b="1" dirty="0" smtClean="0"/>
          </a:p>
          <a:p>
            <a:r>
              <a:rPr lang="en-US" sz="1000" b="1" dirty="0" smtClean="0"/>
              <a:t>Comfort:</a:t>
            </a:r>
            <a:r>
              <a:rPr lang="en-US" sz="1000" dirty="0" smtClean="0"/>
              <a:t> </a:t>
            </a:r>
            <a:r>
              <a:rPr lang="en-US" sz="1000" dirty="0"/>
              <a:t>Treatment environment should be inviting and welcoming, reception staff friendly, and the atmosphere inviting and calm. One technique is to have the check-in/reception area in a separate part of the waiting area from where people wait for services, to minimize overhearing discussions about attendance, fees, and other possible high-conflict topics. There can also be space for privacy and space where women can be quiet and meditative, space for child care and children’s activities, and a recreational area</a:t>
            </a:r>
            <a:r>
              <a:rPr lang="en-US" sz="1000" dirty="0" smtClean="0"/>
              <a:t>.</a:t>
            </a:r>
          </a:p>
          <a:p>
            <a:endParaRPr lang="en-US" sz="1000" dirty="0"/>
          </a:p>
          <a:p>
            <a:r>
              <a:rPr lang="en-US" sz="1000" b="1" dirty="0" smtClean="0"/>
              <a:t>Feedback</a:t>
            </a:r>
            <a:r>
              <a:rPr lang="en-US" sz="1000" b="1" dirty="0"/>
              <a:t>:</a:t>
            </a:r>
            <a:r>
              <a:rPr lang="en-US" sz="1000" dirty="0"/>
              <a:t> If you want to know how safe and comfortable your treatment facility and services are, ask your female clients and be open to their suggestions for improvement. Allowing participants to have a voice in creating group rules and guidelines will increase their sense of safety and feeling respected</a:t>
            </a:r>
            <a:r>
              <a:rPr lang="en-US" sz="1000" dirty="0" smtClean="0"/>
              <a:t>.</a:t>
            </a:r>
          </a:p>
          <a:p>
            <a:pPr marL="0" indent="0">
              <a:buNone/>
            </a:pPr>
            <a:endParaRPr lang="en-US" sz="1000" b="1" dirty="0" smtClean="0"/>
          </a:p>
          <a:p>
            <a:pPr marL="0" indent="0">
              <a:buNone/>
            </a:pPr>
            <a:r>
              <a:rPr lang="en-US" sz="1000" b="1" dirty="0" smtClean="0"/>
              <a:t>REFERENCES</a:t>
            </a:r>
          </a:p>
          <a:p>
            <a:pPr marL="0" indent="0">
              <a:buNone/>
            </a:pPr>
            <a:r>
              <a:rPr lang="en-US" sz="1000" i="1" dirty="0" smtClean="0"/>
              <a:t>TIP 51 </a:t>
            </a:r>
            <a:r>
              <a:rPr lang="en-US" sz="1000" i="0" dirty="0" smtClean="0"/>
              <a:t>(p. 188).</a:t>
            </a:r>
          </a:p>
          <a:p>
            <a:pPr marL="0" indent="0">
              <a:buNone/>
            </a:pPr>
            <a:endParaRPr lang="en-US" sz="1000" i="0" dirty="0" smtClean="0"/>
          </a:p>
          <a:p>
            <a:pPr marL="0" indent="0">
              <a:buNone/>
            </a:pPr>
            <a:r>
              <a:rPr lang="en-US" sz="1000" i="1" dirty="0" smtClean="0"/>
              <a:t>Using </a:t>
            </a:r>
            <a:r>
              <a:rPr lang="en-US" sz="1000" i="1" dirty="0"/>
              <a:t>Matrix with Women Clients </a:t>
            </a:r>
            <a:r>
              <a:rPr lang="en-US" sz="1000" dirty="0"/>
              <a:t>(p. 3</a:t>
            </a:r>
            <a:r>
              <a:rPr lang="en-US" sz="1000" dirty="0" smtClean="0"/>
              <a:t>).</a:t>
            </a:r>
            <a:endParaRPr lang="en-US" sz="1000" dirty="0"/>
          </a:p>
        </p:txBody>
      </p:sp>
      <p:sp>
        <p:nvSpPr>
          <p:cNvPr id="4" name="Slide Number Placeholder 3"/>
          <p:cNvSpPr>
            <a:spLocks noGrp="1"/>
          </p:cNvSpPr>
          <p:nvPr>
            <p:ph type="sldNum" sz="quarter" idx="10"/>
          </p:nvPr>
        </p:nvSpPr>
        <p:spPr/>
        <p:txBody>
          <a:bodyPr/>
          <a:lstStyle/>
          <a:p>
            <a:fld id="{434321B8-287B-471D-B429-24243CF6B4E5}" type="slidenum">
              <a:rPr lang="en-US" smtClean="0"/>
              <a:t>81</a:t>
            </a:fld>
            <a:endParaRPr lang="en-US" dirty="0"/>
          </a:p>
        </p:txBody>
      </p:sp>
      <p:sp>
        <p:nvSpPr>
          <p:cNvPr id="5" name="Footer Placeholder 4"/>
          <p:cNvSpPr>
            <a:spLocks noGrp="1"/>
          </p:cNvSpPr>
          <p:nvPr>
            <p:ph type="ftr" sz="quarter" idx="11"/>
          </p:nvPr>
        </p:nvSpPr>
        <p:spPr/>
        <p:txBody>
          <a:bodyPr/>
          <a:lstStyle/>
          <a:p>
            <a:r>
              <a:rPr lang="en-US" smtClean="0"/>
              <a:t>DRAFT – FOR PILOT TESTING ONLY</a:t>
            </a:r>
            <a:endParaRPr lang="en-US" dirty="0" smtClean="0"/>
          </a:p>
        </p:txBody>
      </p:sp>
    </p:spTree>
    <p:extLst>
      <p:ext uri="{BB962C8B-B14F-4D97-AF65-F5344CB8AC3E}">
        <p14:creationId xmlns:p14="http://schemas.microsoft.com/office/powerpoint/2010/main" val="35793993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r>
              <a:rPr lang="en-US" dirty="0" smtClean="0"/>
              <a:t/>
            </a:r>
            <a:br>
              <a:rPr lang="en-US" dirty="0" smtClean="0"/>
            </a:br>
            <a:r>
              <a:rPr lang="en-US" b="1" i="1" dirty="0" smtClean="0"/>
              <a:t>Take 5 minutes for</a:t>
            </a:r>
            <a:r>
              <a:rPr lang="en-US" b="1" i="1" baseline="0" dirty="0" smtClean="0"/>
              <a:t> participants to rate their programs on gender-responsiveness. Depending on time and format, have participants break into groups of 5-8 to share their results. Where are they doing the best? Where do they need to improve? </a:t>
            </a:r>
          </a:p>
          <a:p>
            <a:endParaRPr lang="en-US" baseline="0" dirty="0" smtClean="0"/>
          </a:p>
        </p:txBody>
      </p:sp>
      <p:sp>
        <p:nvSpPr>
          <p:cNvPr id="4" name="Slide Number Placeholder 3"/>
          <p:cNvSpPr>
            <a:spLocks noGrp="1"/>
          </p:cNvSpPr>
          <p:nvPr>
            <p:ph type="sldNum" sz="quarter" idx="10"/>
          </p:nvPr>
        </p:nvSpPr>
        <p:spPr/>
        <p:txBody>
          <a:bodyPr/>
          <a:lstStyle/>
          <a:p>
            <a:fld id="{8369E10F-6121-43B2-BA19-0EDC1E97F6E2}" type="slidenum">
              <a:rPr lang="en-US" smtClean="0"/>
              <a:pPr/>
              <a:t>82</a:t>
            </a:fld>
            <a:endParaRPr lang="en-US"/>
          </a:p>
        </p:txBody>
      </p:sp>
    </p:spTree>
    <p:extLst>
      <p:ext uri="{BB962C8B-B14F-4D97-AF65-F5344CB8AC3E}">
        <p14:creationId xmlns:p14="http://schemas.microsoft.com/office/powerpoint/2010/main" val="13074999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INSTRUCTIONS</a:t>
            </a:r>
          </a:p>
          <a:p>
            <a:r>
              <a:rPr lang="en-US" sz="1200" b="1" i="1" kern="1200" dirty="0">
                <a:solidFill>
                  <a:schemeClr val="tx1"/>
                </a:solidFill>
                <a:effectLst/>
                <a:latin typeface="+mn-lt"/>
                <a:ea typeface="+mn-ea"/>
                <a:cs typeface="+mn-cs"/>
              </a:rPr>
              <a:t>This slide serves as a transition to begin discussing treatment options for </a:t>
            </a:r>
            <a:r>
              <a:rPr lang="en-US" sz="1200" b="1" i="1" kern="1200" dirty="0" smtClean="0">
                <a:solidFill>
                  <a:schemeClr val="tx1"/>
                </a:solidFill>
                <a:effectLst/>
                <a:latin typeface="+mn-lt"/>
                <a:ea typeface="+mn-ea"/>
                <a:cs typeface="+mn-cs"/>
              </a:rPr>
              <a:t>women with SUD and HIV.</a:t>
            </a:r>
            <a:endParaRPr lang="en-US" b="1" i="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83</a:t>
            </a:fld>
            <a:endParaRPr lang="en-US"/>
          </a:p>
        </p:txBody>
      </p:sp>
    </p:spTree>
    <p:extLst>
      <p:ext uri="{BB962C8B-B14F-4D97-AF65-F5344CB8AC3E}">
        <p14:creationId xmlns:p14="http://schemas.microsoft.com/office/powerpoint/2010/main" val="38922902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dirty="0" smtClean="0"/>
              <a:t>One of the challenges</a:t>
            </a:r>
            <a:r>
              <a:rPr lang="en-US" sz="1000" baseline="0" dirty="0" smtClean="0"/>
              <a:t> in treating women with SUDs and HIV is that women have lower levels of help-seeking than men. Getting women into treatment is a priority. This is one of the reasons gender-responsive treatment is so important and can facilitate admission and retention. </a:t>
            </a:r>
          </a:p>
          <a:p>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FFFF"/>
                </a:solidFill>
                <a:latin typeface="+mj-lt"/>
              </a:rPr>
              <a:t>Using the NESARC Wave I sample, Grella and Stein</a:t>
            </a:r>
            <a:r>
              <a:rPr lang="en-US" sz="1000" baseline="0" dirty="0" smtClean="0">
                <a:solidFill>
                  <a:srgbClr val="FFFFFF"/>
                </a:solidFill>
                <a:latin typeface="+mj-lt"/>
              </a:rPr>
              <a:t> found that women had lower levels of any </a:t>
            </a:r>
            <a:r>
              <a:rPr lang="en-US" sz="1000" baseline="0" dirty="0" err="1" smtClean="0">
                <a:solidFill>
                  <a:srgbClr val="FFFFFF"/>
                </a:solidFill>
                <a:latin typeface="+mj-lt"/>
              </a:rPr>
              <a:t>helpseeking</a:t>
            </a:r>
            <a:r>
              <a:rPr lang="en-US" sz="1000" baseline="0" dirty="0" smtClean="0">
                <a:solidFill>
                  <a:srgbClr val="FFFFFF"/>
                </a:solidFill>
                <a:latin typeface="+mj-lt"/>
              </a:rPr>
              <a:t> for </a:t>
            </a:r>
            <a:r>
              <a:rPr lang="en-US" sz="1000" dirty="0" smtClean="0">
                <a:solidFill>
                  <a:srgbClr val="FFFFFF"/>
                </a:solidFill>
                <a:latin typeface="+mj-lt"/>
              </a:rPr>
              <a:t>past-year alcohol or other drug dependence. N = 1,262; p &lt; .001.</a:t>
            </a:r>
          </a:p>
          <a:p>
            <a:endParaRPr lang="en-US" sz="1000" baseline="0" dirty="0" smtClean="0"/>
          </a:p>
          <a:p>
            <a:r>
              <a:rPr lang="en-US" sz="1000" b="1" u="sng"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Grella, C.E. &amp; Stein, J.A. (2013). Remission from a substance dependence: Differences between individuals in a general population longitudinal survey who do and do not seek help. </a:t>
            </a:r>
            <a:r>
              <a:rPr lang="en-US" sz="1000" i="1" baseline="0" dirty="0" smtClean="0"/>
              <a:t>Drug and Alcohol Dependence, 133</a:t>
            </a:r>
            <a:r>
              <a:rPr lang="en-US" sz="1000" baseline="0" dirty="0" smtClean="0"/>
              <a:t>(1), 146-153.</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 more on NESARC data, see, Grant, B.F. &amp; Dawson, D.A. </a:t>
            </a:r>
            <a:r>
              <a:rPr lang="en-US" sz="1000" i="1" baseline="0" dirty="0" smtClean="0"/>
              <a:t>Introduction to the National Epidemiologic Survey on Alcohol and Related Conditions</a:t>
            </a:r>
            <a:r>
              <a:rPr lang="en-US" sz="1000" baseline="0" dirty="0" smtClean="0"/>
              <a:t>. NIAAA Publication. http://pubs.niaaa.nih.gov/publications/arh29-2/74-78.htm (Retrieved June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Slide adapted from Dr. Christine E. Grella, February 2016, </a:t>
            </a:r>
            <a:r>
              <a:rPr lang="en-US" sz="1000" i="1" baseline="0" dirty="0" smtClean="0"/>
              <a:t>Overview: Women and Addiction</a:t>
            </a:r>
            <a:r>
              <a:rPr lang="en-US" sz="1000" baseline="0" dirty="0" smtClean="0"/>
              <a:t>. Presented at the CLARE Foundation’s State of Addiction Forum, Santa Monica, CA. </a:t>
            </a:r>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C1A0FC61-48B4-48AD-8AE2-D7F03AA0DCB8}" type="datetime1">
              <a:rPr lang="en-US" smtClean="0"/>
              <a:pPr>
                <a:defRPr/>
              </a:pPr>
              <a:t>12/12/2016</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84</a:t>
            </a:fld>
            <a:endParaRPr lang="en-US"/>
          </a:p>
        </p:txBody>
      </p:sp>
    </p:spTree>
    <p:extLst>
      <p:ext uri="{BB962C8B-B14F-4D97-AF65-F5344CB8AC3E}">
        <p14:creationId xmlns:p14="http://schemas.microsoft.com/office/powerpoint/2010/main" val="2189629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A recent study found that women are less likely to seek help for alcohol problems because of financial issues, stigma and</a:t>
            </a:r>
            <a:r>
              <a:rPr lang="en-US" sz="1000" baseline="0" dirty="0" smtClean="0"/>
              <a:t> fear. </a:t>
            </a:r>
            <a:endParaRPr lang="en-US" sz="1000" dirty="0" smtClean="0"/>
          </a:p>
          <a:p>
            <a:endParaRPr lang="en-US" sz="1000" dirty="0" smtClean="0"/>
          </a:p>
          <a:p>
            <a:r>
              <a:rPr lang="en-US" sz="1000" b="1" u="sng"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Grella, C.E. &amp; </a:t>
            </a:r>
            <a:r>
              <a:rPr lang="en-US" sz="1000" baseline="0" dirty="0" err="1" smtClean="0"/>
              <a:t>Otiniano</a:t>
            </a:r>
            <a:r>
              <a:rPr lang="en-US" sz="1000" baseline="0" dirty="0" smtClean="0"/>
              <a:t> </a:t>
            </a:r>
            <a:r>
              <a:rPr lang="en-US" sz="1000" baseline="0" dirty="0" err="1" smtClean="0"/>
              <a:t>Verissimo</a:t>
            </a:r>
            <a:r>
              <a:rPr lang="en-US" sz="1000" baseline="0" dirty="0" smtClean="0"/>
              <a:t>, A.O. (2015). How do gender and race/ethnicity influence perceived barriers to help-seeking for substance use problems? </a:t>
            </a:r>
            <a:r>
              <a:rPr lang="en-US" sz="1000" i="1" baseline="0" dirty="0" smtClean="0"/>
              <a:t>Drug and Alcohol Dependence, 156</a:t>
            </a:r>
            <a:r>
              <a:rPr lang="en-US" sz="1000" baseline="0" dirty="0" smtClean="0"/>
              <a:t>(1), e84.</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 more on NESARC data, see, Grant, B.F. &amp; Dawson, D.A. </a:t>
            </a:r>
            <a:r>
              <a:rPr lang="en-US" sz="1000" i="1" baseline="0" dirty="0" smtClean="0"/>
              <a:t>Introduction to the National Epidemiologic Survey on Alcohol and Related Conditions</a:t>
            </a:r>
            <a:r>
              <a:rPr lang="en-US" sz="1000" baseline="0" dirty="0" smtClean="0"/>
              <a:t>. NIAAA Publication. http://pubs.niaaa.nih.gov/publications/arh29-2/74-78.htm (Retrieved June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Slide adapted from Dr. Christine E. Grella, February 2016, </a:t>
            </a:r>
            <a:r>
              <a:rPr lang="en-US" sz="1000" i="1" baseline="0" dirty="0" smtClean="0"/>
              <a:t>Overview: Women and Addiction</a:t>
            </a:r>
            <a:r>
              <a:rPr lang="en-US" sz="1000" baseline="0" dirty="0" smtClean="0"/>
              <a:t>. Presented at the CLARE Foundation’s State of Addiction Forum, Santa Monica, CA.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85</a:t>
            </a:fld>
            <a:endParaRPr lang="en-US"/>
          </a:p>
        </p:txBody>
      </p:sp>
    </p:spTree>
    <p:extLst>
      <p:ext uri="{BB962C8B-B14F-4D97-AF65-F5344CB8AC3E}">
        <p14:creationId xmlns:p14="http://schemas.microsoft.com/office/powerpoint/2010/main" val="8156554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Women are less</a:t>
            </a:r>
            <a:r>
              <a:rPr lang="en-US" sz="1000" baseline="0" dirty="0" smtClean="0"/>
              <a:t> likely than men to seek treatment </a:t>
            </a:r>
            <a:r>
              <a:rPr lang="en-US" sz="1000" baseline="0" dirty="0"/>
              <a:t>for drug </a:t>
            </a:r>
            <a:r>
              <a:rPr lang="en-US" sz="1000" baseline="0" dirty="0" smtClean="0"/>
              <a:t>problems due to stigma, fear and financial concerns, However, they are less likely to minimize their problems related to help seeking.</a:t>
            </a:r>
          </a:p>
          <a:p>
            <a:endParaRPr lang="en-US" sz="1000" baseline="0" dirty="0" smtClean="0"/>
          </a:p>
          <a:p>
            <a:r>
              <a:rPr lang="en-US" sz="1000" b="1" u="sng" baseline="0" dirty="0" smtClean="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Grella, C.E. &amp; </a:t>
            </a:r>
            <a:r>
              <a:rPr lang="en-US" sz="1000" baseline="0" dirty="0" err="1" smtClean="0"/>
              <a:t>Otiniano</a:t>
            </a:r>
            <a:r>
              <a:rPr lang="en-US" sz="1000" baseline="0" dirty="0" smtClean="0"/>
              <a:t> </a:t>
            </a:r>
            <a:r>
              <a:rPr lang="en-US" sz="1000" baseline="0" dirty="0" err="1" smtClean="0"/>
              <a:t>Verissimo</a:t>
            </a:r>
            <a:r>
              <a:rPr lang="en-US" sz="1000" baseline="0" dirty="0" smtClean="0"/>
              <a:t>, A.O. (2015). How do gender and race/ethnicity influence perceived barriers to help-seeking for substance use problems? </a:t>
            </a:r>
            <a:r>
              <a:rPr lang="en-US" sz="1000" i="1" baseline="0" dirty="0" smtClean="0"/>
              <a:t>Drug and Alcohol Dependence, 156</a:t>
            </a:r>
            <a:r>
              <a:rPr lang="en-US" sz="1000" baseline="0" dirty="0" smtClean="0"/>
              <a:t>(1), e84.</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 more on NESARC data, see, Grant, B.F. &amp; Dawson, D.A. </a:t>
            </a:r>
            <a:r>
              <a:rPr lang="en-US" sz="1000" i="1" baseline="0" dirty="0" smtClean="0"/>
              <a:t>Introduction to the National Epidemiologic Survey on Alcohol and Related Conditions</a:t>
            </a:r>
            <a:r>
              <a:rPr lang="en-US" sz="1000" baseline="0" dirty="0" smtClean="0"/>
              <a:t>. NIAAA Publication. http://pubs.niaaa.nih.gov/publications/arh29-2/74-78.htm (Retrieved June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Slide adapted from Dr. Christine E. Grella, February 2016, </a:t>
            </a:r>
            <a:r>
              <a:rPr lang="en-US" sz="1000" i="1" baseline="0" dirty="0" smtClean="0"/>
              <a:t>Overview: Women and Addiction</a:t>
            </a:r>
            <a:r>
              <a:rPr lang="en-US" sz="1000" baseline="0" dirty="0" smtClean="0"/>
              <a:t>. Presented at the CLARE Foundation’s State of Addiction Forum, Santa Monica, CA.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86</a:t>
            </a:fld>
            <a:endParaRPr lang="en-US"/>
          </a:p>
        </p:txBody>
      </p:sp>
    </p:spTree>
    <p:extLst>
      <p:ext uri="{BB962C8B-B14F-4D97-AF65-F5344CB8AC3E}">
        <p14:creationId xmlns:p14="http://schemas.microsoft.com/office/powerpoint/2010/main" val="10827624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Differences among men and women also exist with regards to where they </a:t>
            </a:r>
            <a:r>
              <a:rPr lang="en-US" sz="1000" dirty="0" smtClean="0"/>
              <a:t>seek</a:t>
            </a:r>
            <a:r>
              <a:rPr lang="en-US" sz="1000" baseline="0" dirty="0" smtClean="0"/>
              <a:t> help for alcohol problems. Women are more likely than men to go to private practice clinicians or psychiatric </a:t>
            </a:r>
            <a:r>
              <a:rPr lang="en-US" sz="1000" dirty="0" smtClean="0"/>
              <a:t>settings</a:t>
            </a:r>
            <a:r>
              <a:rPr lang="en-US" sz="1000" baseline="0" dirty="0" smtClean="0"/>
              <a:t> to receive treatment. Men are more likely to go to rehab or a 12-step program. </a:t>
            </a:r>
          </a:p>
          <a:p>
            <a:endParaRPr lang="en-US" sz="1000" baseline="0" dirty="0" smtClean="0"/>
          </a:p>
          <a:p>
            <a:r>
              <a:rPr lang="en-US" sz="1000" b="1" u="sng" baseline="0" dirty="0" smtClean="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Grella, C.E. &amp; </a:t>
            </a:r>
            <a:r>
              <a:rPr lang="en-US" sz="1200" baseline="0" dirty="0" err="1" smtClean="0"/>
              <a:t>Otiniano</a:t>
            </a:r>
            <a:r>
              <a:rPr lang="en-US" sz="1200" baseline="0" dirty="0" smtClean="0"/>
              <a:t> </a:t>
            </a:r>
            <a:r>
              <a:rPr lang="en-US" sz="1200" baseline="0" dirty="0" err="1" smtClean="0"/>
              <a:t>Verissimo</a:t>
            </a:r>
            <a:r>
              <a:rPr lang="en-US" sz="1200" baseline="0" dirty="0" smtClean="0"/>
              <a:t>, A.O. (2015). How do gender and race/ethnicity influence perceived barriers to help-seeking for substance use problems? </a:t>
            </a:r>
            <a:r>
              <a:rPr lang="en-US" sz="1200" i="1" baseline="0" dirty="0" smtClean="0"/>
              <a:t>Drug and Alcohol Dependence, 156</a:t>
            </a:r>
            <a:r>
              <a:rPr lang="en-US" sz="1200" baseline="0" dirty="0" smtClean="0"/>
              <a:t>(1), e84.</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For more on NESARC data, see, Grant, B.F. &amp; Dawson, D.A. </a:t>
            </a:r>
            <a:r>
              <a:rPr lang="en-US" sz="1200" i="1" baseline="0" dirty="0" smtClean="0"/>
              <a:t>Introduction to the National Epidemiologic Survey on Alcohol and Related Conditions</a:t>
            </a:r>
            <a:r>
              <a:rPr lang="en-US" sz="1200" baseline="0" dirty="0" smtClean="0"/>
              <a:t>. NIAAA Publication. http://pubs.niaaa.nih.gov/publications/arh29-2/74-78.htm (Retrieved June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Slide adapted from Dr. Christine E. Grella, February 2016, </a:t>
            </a:r>
            <a:r>
              <a:rPr lang="en-US" sz="1200" i="1" baseline="0" dirty="0" smtClean="0"/>
              <a:t>Overview: Women and Addiction</a:t>
            </a:r>
            <a:r>
              <a:rPr lang="en-US" sz="1200" baseline="0" dirty="0" smtClean="0"/>
              <a:t>. Presented at the CLARE Foundation’s State of Addiction Forum, Santa Monica, CA.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87</a:t>
            </a:fld>
            <a:endParaRPr lang="en-US"/>
          </a:p>
        </p:txBody>
      </p:sp>
    </p:spTree>
    <p:extLst>
      <p:ext uri="{BB962C8B-B14F-4D97-AF65-F5344CB8AC3E}">
        <p14:creationId xmlns:p14="http://schemas.microsoft.com/office/powerpoint/2010/main" val="23764854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Like with alcohol problems,</a:t>
            </a:r>
            <a:r>
              <a:rPr lang="en-US" sz="1000" baseline="0" dirty="0" smtClean="0"/>
              <a:t> w</a:t>
            </a:r>
            <a:r>
              <a:rPr lang="en-US" sz="1000" dirty="0" smtClean="0"/>
              <a:t>omen</a:t>
            </a:r>
            <a:r>
              <a:rPr lang="en-US" sz="1000" baseline="0" dirty="0" smtClean="0"/>
              <a:t> seeking help for drug problems are </a:t>
            </a:r>
            <a:r>
              <a:rPr lang="en-US" sz="1000" baseline="0" dirty="0"/>
              <a:t>more likely than men to receive help in a private practice </a:t>
            </a:r>
            <a:r>
              <a:rPr lang="en-US" sz="1000" baseline="0" dirty="0" smtClean="0"/>
              <a:t>setting.   Women are less likely to seek help at a psychiatric hospital or mental health program. Like the findings for alcohol, men </a:t>
            </a:r>
            <a:r>
              <a:rPr lang="en-US" sz="1000" baseline="0" dirty="0"/>
              <a:t>are more likely to go to rehab </a:t>
            </a:r>
            <a:r>
              <a:rPr lang="en-US" sz="1000" baseline="0" dirty="0" smtClean="0"/>
              <a:t>and/or </a:t>
            </a:r>
            <a:r>
              <a:rPr lang="en-US" sz="1000" baseline="0" dirty="0"/>
              <a:t>attend 12-step </a:t>
            </a:r>
            <a:r>
              <a:rPr lang="en-US" sz="1000" baseline="0" dirty="0" smtClean="0"/>
              <a:t>programs. </a:t>
            </a:r>
          </a:p>
          <a:p>
            <a:endParaRPr lang="en-US" sz="1000" baseline="0" dirty="0" smtClean="0"/>
          </a:p>
          <a:p>
            <a:r>
              <a:rPr lang="en-US" sz="1000" b="1" u="sng" baseline="0" dirty="0" smtClean="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Grella, C.E. &amp; </a:t>
            </a:r>
            <a:r>
              <a:rPr lang="en-US" sz="1000" baseline="0" dirty="0" err="1" smtClean="0"/>
              <a:t>Otiniano</a:t>
            </a:r>
            <a:r>
              <a:rPr lang="en-US" sz="1000" baseline="0" dirty="0" smtClean="0"/>
              <a:t> </a:t>
            </a:r>
            <a:r>
              <a:rPr lang="en-US" sz="1000" baseline="0" dirty="0" err="1" smtClean="0"/>
              <a:t>Verissimo</a:t>
            </a:r>
            <a:r>
              <a:rPr lang="en-US" sz="1000" baseline="0" dirty="0" smtClean="0"/>
              <a:t>, A.O. (2015). How do gender and race/ethnicity influence perceived barriers to help-seeking for substance use problems? </a:t>
            </a:r>
            <a:r>
              <a:rPr lang="en-US" sz="1000" i="1" baseline="0" dirty="0" smtClean="0"/>
              <a:t>Drug and Alcohol Dependence, 156</a:t>
            </a:r>
            <a:r>
              <a:rPr lang="en-US" sz="1000" baseline="0" dirty="0" smtClean="0"/>
              <a:t>(1), e84.</a:t>
            </a:r>
            <a:endParaRPr lang="en-US" sz="10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 more on NESARC data, see, Grant, B.F. &amp; Dawson, D.A. </a:t>
            </a:r>
            <a:r>
              <a:rPr lang="en-US" sz="1000" i="1" baseline="0" dirty="0" smtClean="0"/>
              <a:t>Introduction to the National Epidemiologic Survey on Alcohol and Related Conditions</a:t>
            </a:r>
            <a:r>
              <a:rPr lang="en-US" sz="1000" baseline="0" dirty="0" smtClean="0"/>
              <a:t>. NIAAA Publication. http://pubs.niaaa.nih.gov/publications/arh29-2/74-78.htm (Retrieved June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Slide adapted from Dr. Christine E. Grella, February 2016, </a:t>
            </a:r>
            <a:r>
              <a:rPr lang="en-US" sz="1000" i="1" baseline="0" dirty="0" smtClean="0"/>
              <a:t>Overview: Women and Addiction</a:t>
            </a:r>
            <a:r>
              <a:rPr lang="en-US" sz="1000" baseline="0" dirty="0" smtClean="0"/>
              <a:t>. Presented at the CLARE Foundation’s State of Addiction Forum, Santa Monica, CA.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88</a:t>
            </a:fld>
            <a:endParaRPr lang="en-US"/>
          </a:p>
        </p:txBody>
      </p:sp>
    </p:spTree>
    <p:extLst>
      <p:ext uri="{BB962C8B-B14F-4D97-AF65-F5344CB8AC3E}">
        <p14:creationId xmlns:p14="http://schemas.microsoft.com/office/powerpoint/2010/main" val="34711630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dirty="0" smtClean="0"/>
              <a:t>A largescale, multisite</a:t>
            </a:r>
            <a:r>
              <a:rPr lang="en-US" sz="1000" baseline="0" dirty="0" smtClean="0"/>
              <a:t> study (DATOS) found that there were different factors the influenced treatment participation for men and women. Men sought treatment due to social and societal pressures, like a spouse’s opposition to use, family support or referral from a family member, employer or CJ. Women are influenced to participate in treatment when they are a single mother, referred by a social worker, have antisocial personality disorder and exchange sex for drugs and money.</a:t>
            </a:r>
          </a:p>
          <a:p>
            <a:endParaRPr lang="en-US" sz="1000" baseline="0" dirty="0" smtClean="0"/>
          </a:p>
          <a:p>
            <a:r>
              <a:rPr lang="en-US" sz="1000" b="1" u="sng"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Fletcher, B.W., </a:t>
            </a:r>
            <a:r>
              <a:rPr lang="en-US" sz="1000" baseline="0" dirty="0" err="1" smtClean="0"/>
              <a:t>Tims</a:t>
            </a:r>
            <a:r>
              <a:rPr lang="en-US" sz="1000" baseline="0" dirty="0" smtClean="0"/>
              <a:t>, F.M., &amp; Brown, B.S. (1997). The Drug Abuse Treatment Outcome Study (DATOS): Treatment evaluation research in the United States. </a:t>
            </a:r>
            <a:r>
              <a:rPr lang="en-US" sz="1000" i="1" baseline="0" dirty="0" smtClean="0"/>
              <a:t>Psychology of Addictive Behaviors, 11</a:t>
            </a:r>
            <a:r>
              <a:rPr lang="en-US" sz="1000" baseline="0" dirty="0" smtClean="0"/>
              <a:t>(4), 216-229.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Grella, C.E., &amp; Joshi, V. (1999).  Gender differences in drug treatment careers among clients in the national Drug Abuse Treatment Outcome Study. </a:t>
            </a:r>
            <a:r>
              <a:rPr lang="en-US" sz="1000" i="1" baseline="0" dirty="0" smtClean="0"/>
              <a:t>American Journal of Drug and Alcohol Abuse, 25</a:t>
            </a:r>
            <a:r>
              <a:rPr lang="en-US" sz="1000" baseline="0" dirty="0" smtClean="0"/>
              <a:t>(3), 385-406.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Slide adapted from Dr. Christine E. Grella, February 2016, </a:t>
            </a:r>
            <a:r>
              <a:rPr lang="en-US" sz="1200" i="1" baseline="0" dirty="0" smtClean="0"/>
              <a:t>Overview: Women and Addiction</a:t>
            </a:r>
            <a:r>
              <a:rPr lang="en-US" sz="1200" baseline="0" dirty="0" smtClean="0"/>
              <a:t>. Presented at the CLARE Foundation’s State of Addiction Forum, Santa Monica, CA. </a:t>
            </a:r>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291638CE-49F1-44A8-B2CF-387B3CB67C51}" type="datetime1">
              <a:rPr lang="en-US" smtClean="0"/>
              <a:pPr>
                <a:defRPr/>
              </a:pPr>
              <a:t>12/12/2016</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89</a:t>
            </a:fld>
            <a:endParaRPr lang="en-US"/>
          </a:p>
        </p:txBody>
      </p:sp>
    </p:spTree>
    <p:extLst>
      <p:ext uri="{BB962C8B-B14F-4D97-AF65-F5344CB8AC3E}">
        <p14:creationId xmlns:p14="http://schemas.microsoft.com/office/powerpoint/2010/main" val="100351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latin typeface="+mn-lt"/>
                <a:ea typeface="+mn-ea"/>
                <a:cs typeface="+mn-cs"/>
              </a:rPr>
              <a:t>INSTRUCTIONS</a:t>
            </a:r>
          </a:p>
          <a:p>
            <a:r>
              <a:rPr lang="en-US" sz="1000" b="1" i="1" kern="1200" dirty="0">
                <a:solidFill>
                  <a:schemeClr val="tx1"/>
                </a:solidFill>
                <a:latin typeface="+mn-lt"/>
                <a:ea typeface="+mn-ea"/>
                <a:cs typeface="+mn-cs"/>
              </a:rPr>
              <a:t>Read the question</a:t>
            </a:r>
            <a:r>
              <a:rPr lang="en-US" sz="1000" b="1" i="1" kern="1200" baseline="0" dirty="0">
                <a:solidFill>
                  <a:schemeClr val="tx1"/>
                </a:solidFill>
                <a:latin typeface="+mn-lt"/>
                <a:ea typeface="+mn-ea"/>
                <a:cs typeface="+mn-cs"/>
              </a:rPr>
              <a:t> and choices, and review audience responses out loud. </a:t>
            </a:r>
            <a:endParaRPr lang="en-US" sz="1000" b="1"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a:t>
            </a:fld>
            <a:endParaRPr lang="en-US"/>
          </a:p>
        </p:txBody>
      </p:sp>
    </p:spTree>
    <p:extLst>
      <p:ext uri="{BB962C8B-B14F-4D97-AF65-F5344CB8AC3E}">
        <p14:creationId xmlns:p14="http://schemas.microsoft.com/office/powerpoint/2010/main" val="25281600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dirty="0" smtClean="0"/>
              <a:t>About</a:t>
            </a:r>
            <a:r>
              <a:rPr lang="en-US" sz="1000" baseline="0" dirty="0" smtClean="0"/>
              <a:t> one third of substance abuse treatment facilities provide special services or programs for women. In this 2012 survey of nearly 8,000 treatment facilities throughout the country, 35% reported providing services or programs specifically for women. </a:t>
            </a:r>
          </a:p>
          <a:p>
            <a:endParaRPr lang="en-US" sz="1000" baseline="0" dirty="0" smtClean="0"/>
          </a:p>
          <a:p>
            <a:r>
              <a:rPr lang="en-US" sz="1000" b="1" u="sng"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Substance Abuse and Mental Health Services Administration (2014). </a:t>
            </a:r>
            <a:r>
              <a:rPr lang="en-US" sz="1000" i="1" baseline="0" dirty="0" smtClean="0"/>
              <a:t>The N-SSATS Report: Recovery Services Provided by Substance Abuse Treatment Facilities in the United States</a:t>
            </a:r>
            <a:r>
              <a:rPr lang="en-US" sz="1000" baseline="0" dirty="0" smtClean="0"/>
              <a:t>. http://www.samhsa.gov/data/sites/default/files/NSSATS-SR175-RecoverySvcs-2014/NSSATS-SR175-RecoverySvcs-2014.pdf (</a:t>
            </a:r>
            <a:r>
              <a:rPr lang="en-US" sz="1000" baseline="0" dirty="0" err="1" smtClean="0"/>
              <a:t>RSSetrieved</a:t>
            </a:r>
            <a:r>
              <a:rPr lang="en-US" sz="1000" baseline="0" dirty="0" smtClean="0"/>
              <a:t> June 2016).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Slide adapted from Dr. Christine E. Grella, February 2016, </a:t>
            </a:r>
            <a:r>
              <a:rPr lang="en-US" sz="1000" i="1" baseline="0" dirty="0" smtClean="0"/>
              <a:t>Overview: Women and Addiction</a:t>
            </a:r>
            <a:r>
              <a:rPr lang="en-US" sz="1000" baseline="0" dirty="0" smtClean="0"/>
              <a:t>. Presented at the CLARE Foundation’s State of Addiction Forum, Santa Monica, CA. </a:t>
            </a:r>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EF43B221-C9A7-4D64-BCB1-EC5EF383B534}" type="datetime1">
              <a:rPr lang="en-US" smtClean="0"/>
              <a:pPr>
                <a:defRPr/>
              </a:pPr>
              <a:t>12/12/2016</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90</a:t>
            </a:fld>
            <a:endParaRPr lang="en-US"/>
          </a:p>
        </p:txBody>
      </p:sp>
    </p:spTree>
    <p:extLst>
      <p:ext uri="{BB962C8B-B14F-4D97-AF65-F5344CB8AC3E}">
        <p14:creationId xmlns:p14="http://schemas.microsoft.com/office/powerpoint/2010/main" val="18654236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types of </a:t>
            </a:r>
            <a:r>
              <a:rPr lang="en-US" sz="1000" baseline="0" dirty="0" smtClean="0"/>
              <a:t>specialized services for women are focused on their individual needs, mainly related to victimization and their </a:t>
            </a:r>
            <a:r>
              <a:rPr lang="en-US" sz="1000" baseline="0" dirty="0" err="1" smtClean="0"/>
              <a:t>childrens</a:t>
            </a:r>
            <a:r>
              <a:rPr lang="en-US" sz="1000" baseline="0" dirty="0" smtClean="0"/>
              <a:t>’ needs. About 30% focused on domestic violence, nearly 19% on trauma-related services, 14% on pregnancy and post-partum services, 8% child care and nearly 5% child live in at residential treatment programs. </a:t>
            </a:r>
          </a:p>
          <a:p>
            <a:endParaRPr lang="en-US" sz="1000" baseline="0" dirty="0" smtClean="0"/>
          </a:p>
          <a:p>
            <a:r>
              <a:rPr lang="en-US" sz="1000" b="1" u="sng"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Substance Abuse and Mental Health Services Administration (2014). </a:t>
            </a:r>
            <a:r>
              <a:rPr lang="en-US" sz="1000" i="1" baseline="0" dirty="0" smtClean="0"/>
              <a:t>The N-SSATS Report: Recovery Services Provided by Substance Abuse Treatment Facilities in the United States</a:t>
            </a:r>
            <a:r>
              <a:rPr lang="en-US" sz="1000" baseline="0" dirty="0" smtClean="0"/>
              <a:t>. http://www.samhsa.gov/data/sites/default/files/NSSATS-SR175-RecoverySvcs-2014/NSSATS-SR175-RecoverySvcs-2014.pdf (retrieved June 2016).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Slide adapted from Dr. Christine E. Grella, February 2016, </a:t>
            </a:r>
            <a:r>
              <a:rPr lang="en-US" sz="1000" i="1" baseline="0" dirty="0" smtClean="0"/>
              <a:t>Overview: Women and Addiction</a:t>
            </a:r>
            <a:r>
              <a:rPr lang="en-US" sz="1000" baseline="0" dirty="0" smtClean="0"/>
              <a:t>. Presented at the CLARE Foundation’s State of Addiction Forum, Santa Monica, CA. </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91</a:t>
            </a:fld>
            <a:endParaRPr lang="en-US"/>
          </a:p>
        </p:txBody>
      </p:sp>
    </p:spTree>
    <p:extLst>
      <p:ext uri="{BB962C8B-B14F-4D97-AF65-F5344CB8AC3E}">
        <p14:creationId xmlns:p14="http://schemas.microsoft.com/office/powerpoint/2010/main" val="30632924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81600" cy="4192588"/>
          </a:xfrm>
          <a:prstGeom prst="rect">
            <a:avLst/>
          </a:prstGeom>
        </p:spPr>
        <p:txBody>
          <a:bodyPr>
            <a:normAutofit/>
          </a:bodyPr>
          <a:lstStyle/>
          <a:p>
            <a:r>
              <a:rPr lang="en-US" sz="1000" dirty="0" smtClean="0"/>
              <a:t>A</a:t>
            </a:r>
            <a:r>
              <a:rPr lang="en-US" sz="1000" baseline="0" dirty="0" smtClean="0"/>
              <a:t> review of 38 studies found that a number of factors improved retention in treatment and treatment outcomes for women. included child care, prenatal care, women-only programs, specialized services on women’s topics, mental health services, longer program duration and more comprehensive programming. This again points to the need for more comprehensive, gender-responsive services for women with SUDs to be successful. </a:t>
            </a:r>
          </a:p>
          <a:p>
            <a:endParaRPr lang="en-US" sz="1000" baseline="0" dirty="0" smtClean="0"/>
          </a:p>
          <a:p>
            <a:endParaRPr lang="en-US" sz="1000" baseline="0" dirty="0" smtClean="0"/>
          </a:p>
          <a:p>
            <a:r>
              <a:rPr lang="en-US" sz="1000" b="1" u="sng"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Ashley, O.S., Marsden, M.E., &amp; Brady, T.M. (2003). Effectiveness of substance abuse treatment programming for women: a review. </a:t>
            </a:r>
            <a:r>
              <a:rPr lang="en-US" sz="1000" i="1" baseline="0" dirty="0" smtClean="0"/>
              <a:t>The American Journal of Drug and Alcohol Abuse, 29</a:t>
            </a:r>
            <a:r>
              <a:rPr lang="en-US" sz="1000" baseline="0" dirty="0" smtClean="0"/>
              <a:t>(1), 19-53.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Slide adapted from Dr. Christine E. Grella, February 2016, </a:t>
            </a:r>
            <a:r>
              <a:rPr lang="en-US" sz="1000" i="1" baseline="0" dirty="0" smtClean="0"/>
              <a:t>Overview: Women and Addiction</a:t>
            </a:r>
            <a:r>
              <a:rPr lang="en-US" sz="1000" baseline="0" dirty="0" smtClean="0"/>
              <a:t>. Presented at the CLARE Foundation’s State of Addiction Forum, Santa Monica, CA. </a:t>
            </a:r>
          </a:p>
          <a:p>
            <a:endParaRPr lang="en-US" dirty="0"/>
          </a:p>
        </p:txBody>
      </p:sp>
      <p:sp>
        <p:nvSpPr>
          <p:cNvPr id="4" name="Header Placeholder 3"/>
          <p:cNvSpPr>
            <a:spLocks noGrp="1"/>
          </p:cNvSpPr>
          <p:nvPr>
            <p:ph type="hdr" sz="quarter" idx="10"/>
          </p:nvPr>
        </p:nvSpPr>
        <p:spPr>
          <a:xfrm>
            <a:off x="0" y="0"/>
            <a:ext cx="3048000" cy="457200"/>
          </a:xfrm>
          <a:prstGeom prst="rect">
            <a:avLst/>
          </a:prstGeom>
        </p:spPr>
        <p:txBody>
          <a:bodyPr/>
          <a:lstStyle/>
          <a:p>
            <a:pPr>
              <a:defRPr/>
            </a:pPr>
            <a:r>
              <a:rPr lang="en-US"/>
              <a:t>Women and Addiction Forum</a:t>
            </a:r>
          </a:p>
        </p:txBody>
      </p:sp>
      <p:sp>
        <p:nvSpPr>
          <p:cNvPr id="5" name="Date Placeholder 4"/>
          <p:cNvSpPr>
            <a:spLocks noGrp="1"/>
          </p:cNvSpPr>
          <p:nvPr>
            <p:ph type="dt" idx="11"/>
          </p:nvPr>
        </p:nvSpPr>
        <p:spPr/>
        <p:txBody>
          <a:bodyPr/>
          <a:lstStyle/>
          <a:p>
            <a:pPr>
              <a:defRPr/>
            </a:pPr>
            <a:fld id="{38CBD9C4-E33E-436D-A2F4-4DED7BB0A113}" type="datetime1">
              <a:rPr lang="en-US" smtClean="0"/>
              <a:pPr>
                <a:defRPr/>
              </a:pPr>
              <a:t>12/12/2016</a:t>
            </a:fld>
            <a:endParaRPr lang="en-US"/>
          </a:p>
        </p:txBody>
      </p:sp>
      <p:sp>
        <p:nvSpPr>
          <p:cNvPr id="6" name="Slide Number Placeholder 5"/>
          <p:cNvSpPr>
            <a:spLocks noGrp="1"/>
          </p:cNvSpPr>
          <p:nvPr>
            <p:ph type="sldNum" sz="quarter" idx="12"/>
          </p:nvPr>
        </p:nvSpPr>
        <p:spPr/>
        <p:txBody>
          <a:bodyPr/>
          <a:lstStyle/>
          <a:p>
            <a:pPr>
              <a:defRPr/>
            </a:pPr>
            <a:fld id="{E7824D32-7DC9-4E90-910E-6381D4BE0D47}" type="slidenum">
              <a:rPr lang="en-US" smtClean="0"/>
              <a:pPr>
                <a:defRPr/>
              </a:pPr>
              <a:t>92</a:t>
            </a:fld>
            <a:endParaRPr lang="en-US"/>
          </a:p>
        </p:txBody>
      </p:sp>
    </p:spTree>
    <p:extLst>
      <p:ext uri="{BB962C8B-B14F-4D97-AF65-F5344CB8AC3E}">
        <p14:creationId xmlns:p14="http://schemas.microsoft.com/office/powerpoint/2010/main" val="30604100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xfrm>
            <a:off x="0" y="0"/>
            <a:ext cx="3048000" cy="457200"/>
          </a:xfrm>
          <a:prstGeom prst="rect">
            <a:avLst/>
          </a:prstGeom>
          <a:noFill/>
        </p:spPr>
        <p:txBody>
          <a:bodyPr/>
          <a:lstStyle/>
          <a:p>
            <a:r>
              <a:rPr lang="en-US"/>
              <a:t>Women and Addiction Forum</a:t>
            </a:r>
          </a:p>
        </p:txBody>
      </p:sp>
      <p:sp>
        <p:nvSpPr>
          <p:cNvPr id="43011" name="Rectangle 3"/>
          <p:cNvSpPr>
            <a:spLocks noGrp="1" noChangeArrowheads="1"/>
          </p:cNvSpPr>
          <p:nvPr>
            <p:ph type="dt" sz="quarter" idx="1"/>
          </p:nvPr>
        </p:nvSpPr>
        <p:spPr>
          <a:noFill/>
        </p:spPr>
        <p:txBody>
          <a:bodyPr/>
          <a:lstStyle/>
          <a:p>
            <a:fld id="{CA134772-6803-4D48-A9C7-3ADA858967A5}" type="datetime1">
              <a:rPr lang="en-US" smtClean="0"/>
              <a:pPr/>
              <a:t>12/12/2016</a:t>
            </a:fld>
            <a:endParaRPr lang="en-US"/>
          </a:p>
        </p:txBody>
      </p:sp>
      <p:sp>
        <p:nvSpPr>
          <p:cNvPr id="43012" name="Rectangle 7"/>
          <p:cNvSpPr>
            <a:spLocks noGrp="1" noChangeArrowheads="1"/>
          </p:cNvSpPr>
          <p:nvPr>
            <p:ph type="sldNum" sz="quarter" idx="5"/>
          </p:nvPr>
        </p:nvSpPr>
        <p:spPr>
          <a:noFill/>
        </p:spPr>
        <p:txBody>
          <a:bodyPr/>
          <a:lstStyle/>
          <a:p>
            <a:fld id="{937068B5-4341-41EC-A94E-9BA648386B54}" type="slidenum">
              <a:rPr lang="en-US"/>
              <a:pPr/>
              <a:t>93</a:t>
            </a:fld>
            <a:endParaRPr lang="en-US"/>
          </a:p>
        </p:txBody>
      </p:sp>
      <p:sp>
        <p:nvSpPr>
          <p:cNvPr id="43013" name="Rectangle 2"/>
          <p:cNvSpPr>
            <a:spLocks noGrp="1" noRot="1" noChangeAspect="1" noChangeArrowheads="1" noTextEdit="1"/>
          </p:cNvSpPr>
          <p:nvPr>
            <p:ph type="sldImg"/>
          </p:nvPr>
        </p:nvSpPr>
        <p:spPr>
          <a:ln/>
        </p:spPr>
      </p:sp>
      <p:sp>
        <p:nvSpPr>
          <p:cNvPr id="43014" name="Rectangle 3"/>
          <p:cNvSpPr>
            <a:spLocks noGrp="1" noChangeArrowheads="1"/>
          </p:cNvSpPr>
          <p:nvPr>
            <p:ph type="body" idx="1"/>
          </p:nvPr>
        </p:nvSpPr>
        <p:spPr>
          <a:xfrm>
            <a:off x="914400" y="4419600"/>
            <a:ext cx="5181600" cy="4192588"/>
          </a:xfrm>
          <a:prstGeom prst="rect">
            <a:avLst/>
          </a:prstGeom>
          <a:noFill/>
          <a:ln/>
        </p:spPr>
        <p:txBody>
          <a:bodyPr/>
          <a:lstStyle/>
          <a:p>
            <a:r>
              <a:rPr lang="en-US" sz="1000" b="1" dirty="0" smtClean="0"/>
              <a:t>INSTRUCTIONS</a:t>
            </a:r>
          </a:p>
          <a:p>
            <a:r>
              <a:rPr lang="en-US" sz="1000" b="1" i="1" dirty="0" smtClean="0"/>
              <a:t>Review each</a:t>
            </a:r>
            <a:r>
              <a:rPr lang="en-US" sz="1000" b="1" i="1" baseline="0" dirty="0" smtClean="0"/>
              <a:t> of the structural barriers to drug treatment that exist for women. </a:t>
            </a:r>
          </a:p>
          <a:p>
            <a:endParaRPr lang="en-US" sz="1000" b="1"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u="sng" baseline="0" dirty="0" smtClean="0"/>
              <a:t>REFERENCE</a:t>
            </a:r>
            <a:r>
              <a:rPr lang="en-US" sz="1000" baseline="0" dirty="0" smtClean="0"/>
              <a:t/>
            </a:r>
            <a:br>
              <a:rPr lang="en-US" sz="1000" baseline="0" dirty="0" smtClean="0"/>
            </a:br>
            <a:r>
              <a:rPr lang="en-US" sz="1000" baseline="0" dirty="0" smtClean="0"/>
              <a:t>Slide adapted from Dr. Christine E. Grella, February 2016, </a:t>
            </a:r>
            <a:r>
              <a:rPr lang="en-US" sz="1000" i="1" baseline="0" dirty="0" smtClean="0"/>
              <a:t>Overview: Women and Addiction</a:t>
            </a:r>
            <a:r>
              <a:rPr lang="en-US" sz="1000" baseline="0" dirty="0" smtClean="0"/>
              <a:t>. Presented at the CLARE Foundation’s State of Addiction Forum, Santa Monica, CA. </a:t>
            </a:r>
          </a:p>
          <a:p>
            <a:endParaRPr lang="en-US" sz="1000" b="1" i="1" dirty="0"/>
          </a:p>
        </p:txBody>
      </p:sp>
    </p:spTree>
    <p:extLst>
      <p:ext uri="{BB962C8B-B14F-4D97-AF65-F5344CB8AC3E}">
        <p14:creationId xmlns:p14="http://schemas.microsoft.com/office/powerpoint/2010/main" val="37734679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000" b="1" kern="1200" dirty="0">
                <a:solidFill>
                  <a:schemeClr val="tx1"/>
                </a:solidFill>
                <a:effectLst/>
                <a:latin typeface="+mn-lt"/>
                <a:ea typeface="+mn-ea"/>
                <a:cs typeface="+mn-cs"/>
              </a:rPr>
              <a:t>Motivational Enhancement Therapy (MET)</a:t>
            </a:r>
            <a:r>
              <a:rPr lang="en-US" sz="1000" kern="1200" dirty="0">
                <a:solidFill>
                  <a:schemeClr val="tx1"/>
                </a:solidFill>
                <a:effectLst/>
                <a:latin typeface="+mn-lt"/>
                <a:ea typeface="+mn-ea"/>
                <a:cs typeface="+mn-cs"/>
              </a:rPr>
              <a:t> employs a variation of Motivational Interviewing (MI) to analyze and dissect feedback gained from client sessions. MI focuses on re-patterning client behavior that is the result of ambiguous and undefined thoughts. This form of therapy is presented in a direct and client targeted manner that strives to transform undesired behaviors. Motivational Enhancement Therapy was developed by</a:t>
            </a:r>
            <a:r>
              <a:rPr lang="en-US" sz="1000" b="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William Miller and Stephen </a:t>
            </a:r>
            <a:r>
              <a:rPr lang="en-US" sz="1000" kern="1200" dirty="0" err="1">
                <a:solidFill>
                  <a:schemeClr val="tx1"/>
                </a:solidFill>
                <a:effectLst/>
                <a:latin typeface="+mn-lt"/>
                <a:ea typeface="+mn-ea"/>
                <a:cs typeface="+mn-cs"/>
              </a:rPr>
              <a:t>Rollnick</a:t>
            </a:r>
            <a:r>
              <a:rPr lang="en-US" sz="1000" kern="1200" dirty="0">
                <a:solidFill>
                  <a:schemeClr val="tx1"/>
                </a:solidFill>
                <a:effectLst/>
                <a:latin typeface="+mn-lt"/>
                <a:ea typeface="+mn-ea"/>
                <a:cs typeface="+mn-cs"/>
              </a:rPr>
              <a:t>. The goal of MET is to aid the client in clarifying his or her own perceptions and beliefs in order to direct him or her in a more decisive way. Most people who respond to this type of treatment have struggled for years in a mire of ambivalence and welcome the opportunity to have vision and focus in their lives</a:t>
            </a:r>
            <a:r>
              <a:rPr lang="en-US" sz="1000" kern="1200" dirty="0" smtClean="0">
                <a:solidFill>
                  <a:schemeClr val="tx1"/>
                </a:solidFill>
                <a:effectLst/>
                <a:latin typeface="+mn-lt"/>
                <a:ea typeface="+mn-ea"/>
                <a:cs typeface="+mn-cs"/>
              </a:rPr>
              <a:t>.</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MET is commonly used for the treatment of addictions, including abuse of alcohol and other substances. MET is administered in a receptive atmosphere that allows a client to receive feedback from the therapist for the purpose of fortifying the client’s resolve for transformation and to empower the client with a feeling of self-control. Rather than engaging the client’s defense mechanisms through confrontational discourse, the therapist works with the client to create positive affirmations and a sense of inner willingness to facilitate change. Once that is achieved, the client becomes receptive to the healing process and progresses toward wellness.</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Contingency management</a:t>
            </a:r>
            <a:r>
              <a:rPr lang="en-US" sz="1000" kern="1200" dirty="0">
                <a:solidFill>
                  <a:schemeClr val="tx1"/>
                </a:solidFill>
                <a:effectLst/>
                <a:latin typeface="+mn-lt"/>
                <a:ea typeface="+mn-ea"/>
                <a:cs typeface="+mn-cs"/>
              </a:rPr>
              <a:t> utilizes behavioral reinforcement theories to enhance the possibility of favorable outcomes occurring with the patient. Contingency management is a systematic application of positive reinforces/rewards (and sometimes punishments) in order to highlight specific behavior and reinforce the occurrence of the behavior in the future. This can include receiving a voucher that can be redeemed for specific items following a negative urine screen or certain number of months without having used. It may be a point-based system attached to certain privileges or it could be a slight reduction in fee for services with demonstrated success in working toward treatment goals. </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Directly-observed therapy</a:t>
            </a:r>
            <a:r>
              <a:rPr lang="en-US" sz="1000" kern="1200" dirty="0">
                <a:solidFill>
                  <a:schemeClr val="tx1"/>
                </a:solidFill>
                <a:effectLst/>
                <a:latin typeface="+mn-lt"/>
                <a:ea typeface="+mn-ea"/>
                <a:cs typeface="+mn-cs"/>
              </a:rPr>
              <a:t> is a specific supervisory technique to ensure that the provider is receiving real-time support in addressing issues and interpersonal dynamics between the provider and the patient. It may involve a recorded session that is debriefed later or the use of technology to provide real-time suggestions to the provider during session. </a:t>
            </a:r>
            <a:endParaRPr lang="en-US" sz="1000" kern="1200" dirty="0" smtClean="0">
              <a:solidFill>
                <a:schemeClr val="tx1"/>
              </a:solidFill>
              <a:effectLst/>
              <a:latin typeface="+mn-lt"/>
              <a:ea typeface="+mn-ea"/>
              <a:cs typeface="+mn-cs"/>
            </a:endParaRPr>
          </a:p>
          <a:p>
            <a:endParaRPr lang="en-US" sz="1000" b="1"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Medication-assisted </a:t>
            </a:r>
            <a:r>
              <a:rPr lang="en-US" sz="1000" b="1" kern="1200" dirty="0">
                <a:solidFill>
                  <a:schemeClr val="tx1"/>
                </a:solidFill>
                <a:effectLst/>
                <a:latin typeface="+mn-lt"/>
                <a:ea typeface="+mn-ea"/>
                <a:cs typeface="+mn-cs"/>
              </a:rPr>
              <a:t>treatment</a:t>
            </a:r>
            <a:r>
              <a:rPr lang="en-US" sz="1000" kern="1200" dirty="0">
                <a:solidFill>
                  <a:schemeClr val="tx1"/>
                </a:solidFill>
                <a:effectLst/>
                <a:latin typeface="+mn-lt"/>
                <a:ea typeface="+mn-ea"/>
                <a:cs typeface="+mn-cs"/>
              </a:rPr>
              <a:t> employs various medications to assist with reducing substance use; specifically demonstrated effects with opioid abuse and alcohol abuse. MAT provides on-going or acute support in assisting an individual to reduce use or detox from use of illicit drugs or alcohol. </a:t>
            </a:r>
          </a:p>
          <a:p>
            <a:endParaRPr lang="en-US" sz="1000"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Integrated health services delivery </a:t>
            </a:r>
            <a:r>
              <a:rPr lang="en-US" sz="1000" kern="1200" dirty="0">
                <a:solidFill>
                  <a:schemeClr val="tx1"/>
                </a:solidFill>
                <a:effectLst/>
                <a:latin typeface="+mn-lt"/>
                <a:ea typeface="+mn-ea"/>
                <a:cs typeface="+mn-cs"/>
              </a:rPr>
              <a:t>enhances the communication between providers and with the patient. Integrating different health providers provide the most comprehensive conceptualization and treatment planning for multiple conditions and diagnoses. Communication is critical in establishing goals and maintaining progress in treatment. </a:t>
            </a:r>
          </a:p>
          <a:p>
            <a:endParaRPr lang="en-US" sz="1000" b="1" kern="1200" dirty="0">
              <a:solidFill>
                <a:schemeClr val="tx1"/>
              </a:solidFill>
              <a:effectLst/>
              <a:latin typeface="+mn-lt"/>
              <a:ea typeface="+mn-ea"/>
              <a:cs typeface="+mn-cs"/>
            </a:endParaRPr>
          </a:p>
          <a:p>
            <a:r>
              <a:rPr lang="en-US" sz="1000" b="1" kern="1200" dirty="0">
                <a:solidFill>
                  <a:schemeClr val="tx1"/>
                </a:solidFill>
                <a:effectLst/>
                <a:latin typeface="+mn-lt"/>
                <a:ea typeface="+mn-ea"/>
                <a:cs typeface="+mn-cs"/>
              </a:rPr>
              <a:t>CBT and Relapse Prevention </a:t>
            </a:r>
            <a:r>
              <a:rPr lang="en-US" sz="1000" kern="1200" dirty="0">
                <a:solidFill>
                  <a:schemeClr val="tx1"/>
                </a:solidFill>
                <a:effectLst/>
                <a:latin typeface="+mn-lt"/>
                <a:ea typeface="+mn-ea"/>
                <a:cs typeface="+mn-cs"/>
              </a:rPr>
              <a:t>involve the identification of the interaction between thoughts, feelings, and behaviors in engaging in maladaptive coping behaviors such as substance use. Increasing insight and awareness assists in identification of appropriate coping skills. Relapse prevention includes specific identification of scenarios in which the patient may be triggered to use and develops specific refusal techniques and coping skills to enhance the individual’s feelings of confidence in preventing relapse. </a:t>
            </a:r>
          </a:p>
          <a:p>
            <a:r>
              <a:rPr lang="en-US" sz="1000" kern="1200" dirty="0">
                <a:solidFill>
                  <a:schemeClr val="tx1"/>
                </a:solidFill>
                <a:effectLst/>
                <a:latin typeface="+mn-lt"/>
                <a:ea typeface="+mn-ea"/>
                <a:cs typeface="+mn-cs"/>
              </a:rPr>
              <a:t>Behavioral interventions for HIV prevention should address the link between substance use and HIV/STD by focusing on high-risk sexual behaviors that are consequences of substance drug use, most commonly alcohol consumption. The focus for HIV prevention has been on effective interventions such as condom use, testing and counseling, pre- and post-exposure prophylaxis (preventive medicine), male circumcision, needle exchange services to reduce needle sharing that may lead to HIV transmission for injecting drug users. However, there is need to pay more attention now to preventing and treating non-injectable drug use including alcohol, which can interfere with these efforts, impairing people’s judgment and making them less likely to use protection during sex. Preventing and treating substance use can reduce the incidence of substance induced high-risk sexual behaviors and subsequently reduce HIV transmission.</a:t>
            </a:r>
          </a:p>
          <a:p>
            <a:endParaRPr lang="en-US" sz="1000" u="sng" kern="1200" dirty="0">
              <a:solidFill>
                <a:schemeClr val="tx1"/>
              </a:solidFill>
              <a:effectLst/>
              <a:latin typeface="+mn-lt"/>
              <a:ea typeface="+mn-ea"/>
              <a:cs typeface="+mn-cs"/>
            </a:endParaRPr>
          </a:p>
          <a:p>
            <a:r>
              <a:rPr lang="en-US" sz="1000" b="1" u="sng" kern="1200" dirty="0" smtClean="0">
                <a:solidFill>
                  <a:schemeClr val="tx1"/>
                </a:solidFill>
                <a:effectLst/>
                <a:latin typeface="+mn-lt"/>
                <a:ea typeface="+mn-ea"/>
                <a:cs typeface="+mn-cs"/>
              </a:rPr>
              <a:t>REFERENCES</a:t>
            </a:r>
            <a:endParaRPr lang="en-US" sz="1000" b="1" kern="1200" dirty="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For more information, visit drugabuse.gov or samhsa.gov/</a:t>
            </a:r>
            <a:r>
              <a:rPr lang="en-US" sz="1000" kern="1200" dirty="0" err="1" smtClean="0">
                <a:solidFill>
                  <a:schemeClr val="tx1"/>
                </a:solidFill>
                <a:effectLst/>
                <a:latin typeface="+mn-lt"/>
                <a:ea typeface="+mn-ea"/>
                <a:cs typeface="+mn-cs"/>
              </a:rPr>
              <a:t>nrepp</a:t>
            </a:r>
            <a:r>
              <a:rPr lang="en-US" sz="1000" kern="1200" dirty="0" smtClean="0">
                <a:solidFill>
                  <a:schemeClr val="tx1"/>
                </a:solidFill>
                <a:effectLst/>
                <a:latin typeface="+mn-lt"/>
                <a:ea typeface="+mn-ea"/>
                <a:cs typeface="+mn-cs"/>
              </a:rPr>
              <a:t> for the latest</a:t>
            </a:r>
            <a:r>
              <a:rPr lang="en-US" sz="1000" kern="1200" baseline="0" dirty="0" smtClean="0">
                <a:solidFill>
                  <a:schemeClr val="tx1"/>
                </a:solidFill>
                <a:effectLst/>
                <a:latin typeface="+mn-lt"/>
                <a:ea typeface="+mn-ea"/>
                <a:cs typeface="+mn-cs"/>
              </a:rPr>
              <a:t> on evidence-based practices to treat substance use disorders. </a:t>
            </a:r>
          </a:p>
          <a:p>
            <a:endParaRPr lang="en-US" sz="1000" i="0" kern="1200" baseline="0" dirty="0" smtClean="0">
              <a:solidFill>
                <a:schemeClr val="tx1"/>
              </a:solidFill>
              <a:effectLst/>
              <a:latin typeface="+mn-lt"/>
              <a:ea typeface="+mn-ea"/>
              <a:cs typeface="+mn-cs"/>
            </a:endParaRPr>
          </a:p>
          <a:p>
            <a:r>
              <a:rPr lang="en-US" sz="1000" i="0" kern="1200" dirty="0" smtClean="0">
                <a:solidFill>
                  <a:schemeClr val="tx1"/>
                </a:solidFill>
                <a:effectLst/>
                <a:latin typeface="+mn-lt"/>
                <a:ea typeface="+mn-ea"/>
                <a:cs typeface="+mn-cs"/>
              </a:rPr>
              <a:t>NIDA. (2012). </a:t>
            </a:r>
            <a:r>
              <a:rPr lang="en-US" sz="1000" i="1" kern="1200" dirty="0" smtClean="0">
                <a:solidFill>
                  <a:schemeClr val="tx1"/>
                </a:solidFill>
                <a:effectLst/>
                <a:latin typeface="+mn-lt"/>
                <a:ea typeface="+mn-ea"/>
                <a:cs typeface="+mn-cs"/>
              </a:rPr>
              <a:t>Principles</a:t>
            </a:r>
            <a:r>
              <a:rPr lang="en-US" sz="1000" i="1" kern="1200" baseline="0" dirty="0" smtClean="0">
                <a:solidFill>
                  <a:schemeClr val="tx1"/>
                </a:solidFill>
                <a:effectLst/>
                <a:latin typeface="+mn-lt"/>
                <a:ea typeface="+mn-ea"/>
                <a:cs typeface="+mn-cs"/>
              </a:rPr>
              <a:t> of Drug Addiction Treatment: A Research-Based Guide </a:t>
            </a:r>
            <a:r>
              <a:rPr lang="en-US" sz="1000" kern="1200" baseline="0" dirty="0" smtClean="0">
                <a:solidFill>
                  <a:schemeClr val="tx1"/>
                </a:solidFill>
                <a:effectLst/>
                <a:latin typeface="+mn-lt"/>
                <a:ea typeface="+mn-ea"/>
                <a:cs typeface="+mn-cs"/>
              </a:rPr>
              <a:t>(Third Edition,). </a:t>
            </a:r>
            <a:r>
              <a:rPr lang="en-US" sz="1000" kern="1200" dirty="0" smtClean="0">
                <a:solidFill>
                  <a:schemeClr val="tx1"/>
                </a:solidFill>
                <a:effectLst/>
                <a:latin typeface="+mn-lt"/>
                <a:ea typeface="+mn-ea"/>
                <a:cs typeface="+mn-cs"/>
              </a:rPr>
              <a:t>https://www.drugabuse.gov/publications/principles-drug-addiction-treatment-research-based-guide-third-edition/evidence-based-approaches-to-drug-addiction-treatment. (Retrieved</a:t>
            </a:r>
            <a:r>
              <a:rPr lang="en-US" sz="1000" kern="1200" baseline="0" dirty="0" smtClean="0">
                <a:solidFill>
                  <a:schemeClr val="tx1"/>
                </a:solidFill>
                <a:effectLst/>
                <a:latin typeface="+mn-lt"/>
                <a:ea typeface="+mn-ea"/>
                <a:cs typeface="+mn-cs"/>
              </a:rPr>
              <a:t> Sept. 2016).</a:t>
            </a:r>
          </a:p>
          <a:p>
            <a:endParaRPr lang="en-US" sz="1000" kern="1200" baseline="0" dirty="0" smtClean="0">
              <a:solidFill>
                <a:schemeClr val="tx1"/>
              </a:solidFill>
              <a:effectLst/>
              <a:latin typeface="+mn-lt"/>
              <a:ea typeface="+mn-ea"/>
              <a:cs typeface="+mn-cs"/>
            </a:endParaRPr>
          </a:p>
          <a:p>
            <a:endParaRPr lang="en-US" sz="10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94</a:t>
            </a:fld>
            <a:endParaRPr lang="en-US"/>
          </a:p>
        </p:txBody>
      </p:sp>
    </p:spTree>
    <p:extLst>
      <p:ext uri="{BB962C8B-B14F-4D97-AF65-F5344CB8AC3E}">
        <p14:creationId xmlns:p14="http://schemas.microsoft.com/office/powerpoint/2010/main" val="31466105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dirty="0" smtClean="0"/>
              <a:t>A number of</a:t>
            </a:r>
            <a:r>
              <a:rPr lang="en-US" sz="1000" baseline="0" dirty="0" smtClean="0"/>
              <a:t> empirically-based interventions exist for women with HIV/AIDS and problems with substance use. The most effective tend to have the following in common: </a:t>
            </a:r>
          </a:p>
          <a:p>
            <a:endParaRPr lang="en-US" sz="1000" baseline="0" dirty="0" smtClean="0"/>
          </a:p>
          <a:p>
            <a:r>
              <a:rPr lang="en-US" sz="1000" b="1" baseline="0" dirty="0" smtClean="0"/>
              <a:t>Education</a:t>
            </a:r>
            <a:r>
              <a:rPr lang="en-US" sz="1000" baseline="0" dirty="0" smtClean="0"/>
              <a:t>: Knowledge is power. Interventions teach about health, STD transmission and ways to protect themselves. Understanding the effects of substance use on overall health is essential. Knowing about the relationship between trauma, SUD and HIV can help identify triggers that can lead to unsafe behaviors. You can pass along much of what you’ve learned today to educate your female clients about HIV and SUD.</a:t>
            </a:r>
          </a:p>
          <a:p>
            <a:endParaRPr lang="en-US" sz="1000" baseline="0" dirty="0" smtClean="0"/>
          </a:p>
          <a:p>
            <a:r>
              <a:rPr lang="en-US" sz="1000" b="1" baseline="0" dirty="0" smtClean="0"/>
              <a:t>Negotiation and Refusal Skills: </a:t>
            </a:r>
            <a:r>
              <a:rPr lang="en-US" sz="1000" b="0" baseline="0" dirty="0" smtClean="0"/>
              <a:t>Women benefit from learning how to negotiate. </a:t>
            </a:r>
            <a:r>
              <a:rPr lang="en-US" sz="1000" dirty="0" smtClean="0"/>
              <a:t>Negotiation is the process of achieving a desired goal through persuasion, bargaining, and compromise. </a:t>
            </a:r>
            <a:r>
              <a:rPr lang="en-US" sz="1000" b="0" baseline="0" dirty="0" smtClean="0"/>
              <a:t>Walk through possible scenarios that put them at risk to help them become more prepared for situations they may encounter. How do you negotiate safe sex with your partner when he comes home late at night and he’s intoxicated? How do you negotiate condom use with a partner you’ve already had unprotected sex with? </a:t>
            </a:r>
          </a:p>
          <a:p>
            <a:endParaRPr lang="en-US" sz="1000" b="0" baseline="0" dirty="0" smtClean="0"/>
          </a:p>
          <a:p>
            <a:r>
              <a:rPr lang="en-US" sz="1000" b="0" baseline="0" dirty="0" smtClean="0"/>
              <a:t>Sometimes negotiation falls short and a woman just has to say no. This can be extremely difficult in the heat of the moment, especially if there’s fear of interpersonal violence. Safety planning is also an important part of learning. </a:t>
            </a:r>
            <a:endParaRPr lang="en-US" sz="1000" b="1" baseline="0" dirty="0" smtClean="0"/>
          </a:p>
          <a:p>
            <a:endParaRPr lang="en-US" sz="1000" b="0" baseline="0" dirty="0" smtClean="0"/>
          </a:p>
          <a:p>
            <a:r>
              <a:rPr lang="en-US" sz="1000" b="1" baseline="0" dirty="0" smtClean="0"/>
              <a:t>Role Play</a:t>
            </a:r>
            <a:r>
              <a:rPr lang="en-US" sz="1000" b="0" baseline="0" dirty="0" smtClean="0"/>
              <a:t>: Many of these skills can be practiced through role plays. You can find dozens of scenarios online by searching “Safe sex negotiation skills.” </a:t>
            </a:r>
          </a:p>
          <a:p>
            <a:endParaRPr lang="en-US" sz="1000" b="0" baseline="0" dirty="0" smtClean="0"/>
          </a:p>
          <a:p>
            <a:r>
              <a:rPr lang="en-US" sz="1000" b="1" baseline="0" dirty="0" smtClean="0"/>
              <a:t>Other Practice: </a:t>
            </a:r>
            <a:r>
              <a:rPr lang="en-US" sz="1000" b="0" baseline="0" dirty="0" smtClean="0"/>
              <a:t>In addition to role play as a form of practice, have supplies available so women can practice using a condom. Allow her to tear open the package and unroll the condom on a penis model (yes, a banana or cucumber could work), going through all the steps to ensure understanding and greater comfort. If female condoms are available, practice with those as well. Make the process light-hearted and educational. Talk about ways to eroticize safe sex so that it may be more appealing. </a:t>
            </a:r>
            <a:endParaRPr lang="en-US" sz="1000" b="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95</a:t>
            </a:fld>
            <a:endParaRPr lang="en-US"/>
          </a:p>
        </p:txBody>
      </p:sp>
    </p:spTree>
    <p:extLst>
      <p:ext uri="{BB962C8B-B14F-4D97-AF65-F5344CB8AC3E}">
        <p14:creationId xmlns:p14="http://schemas.microsoft.com/office/powerpoint/2010/main" val="8341327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Motivational enhancement techniques employ a style that increases the individual’s insight and awareness while respecting their choice. The intent is to listen to understand rather than to diagnose and fix. The acceptance of the individual where they are rather than judging their behaviors enhances engagement with the treatment provider. The provider focuses on being genuinely compassionate rather than authoritarian.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96</a:t>
            </a:fld>
            <a:endParaRPr lang="en-US"/>
          </a:p>
        </p:txBody>
      </p:sp>
    </p:spTree>
    <p:extLst>
      <p:ext uri="{BB962C8B-B14F-4D97-AF65-F5344CB8AC3E}">
        <p14:creationId xmlns:p14="http://schemas.microsoft.com/office/powerpoint/2010/main" val="19327436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CDC offers a compendium</a:t>
            </a:r>
            <a:r>
              <a:rPr lang="en-US" sz="1000" baseline="0" dirty="0" smtClean="0"/>
              <a:t> of evidence-based interventions and best practices for HIV prevention. There are 96 total addressing different subgroups. The following are selected interventions shown to have positive results on HIV risk reduction for women with substance use and HIV. </a:t>
            </a:r>
          </a:p>
          <a:p>
            <a:endParaRPr lang="en-US" sz="1000" baseline="0" dirty="0" smtClean="0"/>
          </a:p>
          <a:p>
            <a:r>
              <a:rPr lang="en-US" sz="1000" dirty="0" smtClean="0"/>
              <a:t>The Compendium</a:t>
            </a:r>
            <a:r>
              <a:rPr lang="en-US" sz="1000" baseline="0" dirty="0" smtClean="0"/>
              <a:t> can be accessed at: </a:t>
            </a:r>
            <a:r>
              <a:rPr lang="en-US" sz="1000" dirty="0" smtClean="0"/>
              <a:t>http://www.cdc.gov/hiv/research/interventionresearch/compendium/rr/index.html. </a:t>
            </a:r>
          </a:p>
          <a:p>
            <a:endParaRPr lang="en-US" sz="1000" dirty="0" smtClean="0"/>
          </a:p>
          <a:p>
            <a:endParaRPr lang="en-US" sz="1000" baseline="0" dirty="0" smtClean="0"/>
          </a:p>
          <a:p>
            <a:r>
              <a:rPr lang="en-US" sz="1000" baseline="0" dirty="0" smtClean="0"/>
              <a:t>Instructor’s Note: Slides 99-102 are optional. Present specific treatments depending upon needs of audience. </a:t>
            </a:r>
          </a:p>
          <a:p>
            <a:endParaRPr lang="en-US" sz="1000" dirty="0" smtClean="0"/>
          </a:p>
          <a:p>
            <a:endParaRPr lang="en-US" sz="100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97</a:t>
            </a:fld>
            <a:endParaRPr lang="en-US"/>
          </a:p>
        </p:txBody>
      </p:sp>
    </p:spTree>
    <p:extLst>
      <p:ext uri="{BB962C8B-B14F-4D97-AF65-F5344CB8AC3E}">
        <p14:creationId xmlns:p14="http://schemas.microsoft.com/office/powerpoint/2010/main" val="41678301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Women’s Co-Op is a 4-session behavioral intervention developed to reduce HIV risk for African American women who were using crack. Results were positive, with reductions in unprotected sex, sex trading, homelessness and crack use. A pilot study of an adaptation for pregnant women showed promise, with good acceptability (6.5 out of 7) in a sample of 61 women. </a:t>
            </a:r>
          </a:p>
          <a:p>
            <a:endParaRPr lang="en-US" sz="1000" baseline="0" dirty="0" smtClean="0"/>
          </a:p>
          <a:p>
            <a:r>
              <a:rPr lang="en-US" sz="1000" b="1" u="sng" baseline="0" dirty="0" smtClean="0"/>
              <a:t>REFERENCES</a:t>
            </a:r>
          </a:p>
          <a:p>
            <a:r>
              <a:rPr lang="en-US" sz="1000" b="0" i="0" kern="1200" dirty="0" err="1" smtClean="0">
                <a:solidFill>
                  <a:schemeClr val="tx1"/>
                </a:solidFill>
                <a:effectLst/>
                <a:latin typeface="+mn-lt"/>
                <a:ea typeface="+mn-ea"/>
                <a:cs typeface="+mn-cs"/>
              </a:rPr>
              <a:t>Wechsberg</a:t>
            </a:r>
            <a:r>
              <a:rPr lang="en-US" sz="1000" b="0" i="0" kern="1200" dirty="0" smtClean="0">
                <a:solidFill>
                  <a:schemeClr val="tx1"/>
                </a:solidFill>
                <a:effectLst/>
                <a:latin typeface="+mn-lt"/>
                <a:ea typeface="+mn-ea"/>
                <a:cs typeface="+mn-cs"/>
              </a:rPr>
              <a:t>, W.M., Browne, F.A., </a:t>
            </a:r>
            <a:r>
              <a:rPr lang="en-US" sz="1000" b="0" i="0" kern="1200" dirty="0" err="1" smtClean="0">
                <a:solidFill>
                  <a:schemeClr val="tx1"/>
                </a:solidFill>
                <a:effectLst/>
                <a:latin typeface="+mn-lt"/>
                <a:ea typeface="+mn-ea"/>
                <a:cs typeface="+mn-cs"/>
              </a:rPr>
              <a:t>Poulton</a:t>
            </a:r>
            <a:r>
              <a:rPr lang="en-US" sz="1000" b="0" i="0" kern="1200" dirty="0" smtClean="0">
                <a:solidFill>
                  <a:schemeClr val="tx1"/>
                </a:solidFill>
                <a:effectLst/>
                <a:latin typeface="+mn-lt"/>
                <a:ea typeface="+mn-ea"/>
                <a:cs typeface="+mn-cs"/>
              </a:rPr>
              <a:t>, W., </a:t>
            </a:r>
            <a:r>
              <a:rPr lang="en-US" sz="1000" b="0" i="0" kern="1200" dirty="0" err="1" smtClean="0">
                <a:solidFill>
                  <a:schemeClr val="tx1"/>
                </a:solidFill>
                <a:effectLst/>
                <a:latin typeface="+mn-lt"/>
                <a:ea typeface="+mn-ea"/>
                <a:cs typeface="+mn-cs"/>
              </a:rPr>
              <a:t>Ellerson</a:t>
            </a:r>
            <a:r>
              <a:rPr lang="en-US" sz="1000" b="0" i="0" kern="1200" dirty="0" smtClean="0">
                <a:solidFill>
                  <a:schemeClr val="tx1"/>
                </a:solidFill>
                <a:effectLst/>
                <a:latin typeface="+mn-lt"/>
                <a:ea typeface="+mn-ea"/>
                <a:cs typeface="+mn-cs"/>
              </a:rPr>
              <a:t>, R.M., Simons-Rudolph, A., &amp; Haller, D. (2011). Adapting an evidence-based HIV prevention intervention for pregnant African-American women in substance abuse treatment. </a:t>
            </a:r>
            <a:r>
              <a:rPr lang="en-US" sz="1000" b="0" i="1" kern="1200" dirty="0" smtClean="0">
                <a:solidFill>
                  <a:schemeClr val="tx1"/>
                </a:solidFill>
                <a:effectLst/>
                <a:latin typeface="+mn-lt"/>
                <a:ea typeface="+mn-ea"/>
                <a:cs typeface="+mn-cs"/>
              </a:rPr>
              <a:t>Substance Abuse and Rehabilitation</a:t>
            </a:r>
            <a:r>
              <a:rPr lang="en-US" sz="1000" b="0" i="0" kern="1200" dirty="0" smtClean="0">
                <a:solidFill>
                  <a:schemeClr val="tx1"/>
                </a:solidFill>
                <a:effectLst/>
                <a:latin typeface="+mn-lt"/>
                <a:ea typeface="+mn-ea"/>
                <a:cs typeface="+mn-cs"/>
              </a:rPr>
              <a:t>, </a:t>
            </a:r>
            <a:r>
              <a:rPr lang="en-US" sz="1000" b="0" i="1" kern="1200" dirty="0" smtClean="0">
                <a:solidFill>
                  <a:schemeClr val="tx1"/>
                </a:solidFill>
                <a:effectLst/>
                <a:latin typeface="+mn-lt"/>
                <a:ea typeface="+mn-ea"/>
                <a:cs typeface="+mn-cs"/>
              </a:rPr>
              <a:t>2</a:t>
            </a:r>
            <a:r>
              <a:rPr lang="en-US" sz="1000" b="0" i="0" kern="1200" dirty="0" smtClean="0">
                <a:solidFill>
                  <a:schemeClr val="tx1"/>
                </a:solidFill>
                <a:effectLst/>
                <a:latin typeface="+mn-lt"/>
                <a:ea typeface="+mn-ea"/>
                <a:cs typeface="+mn-cs"/>
              </a:rPr>
              <a:t>, 35-42. Available at: http://doi.org/10.2147/SAR.S16370.</a:t>
            </a:r>
            <a:endParaRPr lang="en-US" sz="1000" baseline="0" dirty="0" smtClean="0"/>
          </a:p>
          <a:p>
            <a:endParaRPr lang="en-US" sz="1000" baseline="0" dirty="0" smtClean="0"/>
          </a:p>
          <a:p>
            <a:r>
              <a:rPr lang="en-US" sz="1000" baseline="0" dirty="0" err="1" smtClean="0"/>
              <a:t>Wechsberg</a:t>
            </a:r>
            <a:r>
              <a:rPr lang="en-US" sz="1000" baseline="0" dirty="0" smtClean="0"/>
              <a:t>, W.M., Lam, W.K., </a:t>
            </a:r>
            <a:r>
              <a:rPr lang="en-US" sz="1000" baseline="0" dirty="0" err="1" smtClean="0"/>
              <a:t>Zule</a:t>
            </a:r>
            <a:r>
              <a:rPr lang="en-US" sz="1000" baseline="0" dirty="0" smtClean="0"/>
              <a:t>, W. et al. (2003). Violence, homelessness, and HIV risk among crack-using African-American women. </a:t>
            </a:r>
            <a:r>
              <a:rPr lang="en-US" sz="1000" i="1" baseline="0" dirty="0" smtClean="0"/>
              <a:t>Substance Use and Misuse</a:t>
            </a:r>
            <a:r>
              <a:rPr lang="en-US" sz="1000" baseline="0" dirty="0" smtClean="0"/>
              <a:t>, </a:t>
            </a:r>
            <a:r>
              <a:rPr lang="en-US" sz="1000" i="1" baseline="0" dirty="0" smtClean="0"/>
              <a:t>38</a:t>
            </a:r>
            <a:r>
              <a:rPr lang="en-US" sz="1000" baseline="0" dirty="0" smtClean="0"/>
              <a:t>, 669-700.</a:t>
            </a:r>
          </a:p>
          <a:p>
            <a:endParaRPr lang="en-US"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baseline="0" dirty="0" smtClean="0"/>
              <a:t>Wechsberg, W.M., Lam, W.K., </a:t>
            </a:r>
            <a:r>
              <a:rPr lang="en-US" sz="1000" baseline="0" dirty="0" err="1" smtClean="0"/>
              <a:t>Zule</a:t>
            </a:r>
            <a:r>
              <a:rPr lang="en-US" sz="1000" baseline="0" dirty="0" smtClean="0"/>
              <a:t>, W.A. et al. (2004). Efficacy of a woman-focused intervention to reduce HIV risk and increase self-sufficiency among African American crack abusers. </a:t>
            </a:r>
            <a:r>
              <a:rPr lang="en-US" sz="1000" i="1" baseline="0" dirty="0" smtClean="0"/>
              <a:t>American Journal of Public Health</a:t>
            </a:r>
            <a:r>
              <a:rPr lang="en-US" sz="1000" baseline="0" dirty="0" smtClean="0"/>
              <a:t>, </a:t>
            </a:r>
            <a:r>
              <a:rPr lang="en-US" sz="1000" i="1" baseline="0" dirty="0" smtClean="0"/>
              <a:t>94</a:t>
            </a:r>
            <a:r>
              <a:rPr lang="en-US" sz="1000" baseline="0" dirty="0" smtClean="0"/>
              <a:t>, 1165-1172.</a:t>
            </a:r>
          </a:p>
        </p:txBody>
      </p:sp>
      <p:sp>
        <p:nvSpPr>
          <p:cNvPr id="4" name="Slide Number Placeholder 3"/>
          <p:cNvSpPr>
            <a:spLocks noGrp="1"/>
          </p:cNvSpPr>
          <p:nvPr>
            <p:ph type="sldNum" sz="quarter" idx="10"/>
          </p:nvPr>
        </p:nvSpPr>
        <p:spPr/>
        <p:txBody>
          <a:bodyPr/>
          <a:lstStyle/>
          <a:p>
            <a:fld id="{A2BAF722-9FAA-2E44-BD50-A82C79D2C4D2}" type="slidenum">
              <a:rPr lang="en-US" smtClean="0"/>
              <a:t>98</a:t>
            </a:fld>
            <a:endParaRPr lang="en-US"/>
          </a:p>
        </p:txBody>
      </p:sp>
    </p:spTree>
    <p:extLst>
      <p:ext uri="{BB962C8B-B14F-4D97-AF65-F5344CB8AC3E}">
        <p14:creationId xmlns:p14="http://schemas.microsoft.com/office/powerpoint/2010/main" val="27261756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WORTH is a psychoeducational</a:t>
            </a:r>
            <a:r>
              <a:rPr lang="en-US" sz="1000" baseline="0" dirty="0" smtClean="0"/>
              <a:t> group intervention that combines </a:t>
            </a:r>
            <a:r>
              <a:rPr lang="en-US" sz="1000" dirty="0" smtClean="0"/>
              <a:t>HIV education, risk reduction problem solving, partner abuse risk assessment, self-efficacy, and social support to encourage and educate women on how to better protect and prepare for an unwanted unprotected sexual situation. Based on social cognitive theory, scaffolding learning theory and empowerment theory, four</a:t>
            </a:r>
            <a:r>
              <a:rPr lang="en-US" sz="1000" baseline="0" dirty="0" smtClean="0"/>
              <a:t> group sessions are administered either in standard manualized format or with multimedia (videos demonstrations and video games) enhancements. </a:t>
            </a:r>
            <a:r>
              <a:rPr lang="en-US" sz="1000" dirty="0" smtClean="0"/>
              <a:t>Among drug involved high risk female offenders, WORTH increased condom use and reduced unprotected vaginal and anal sex.</a:t>
            </a:r>
          </a:p>
          <a:p>
            <a:endParaRPr lang="en-US" sz="1000" dirty="0" smtClean="0"/>
          </a:p>
          <a:p>
            <a:r>
              <a:rPr lang="en-US" sz="1000" b="1" u="sng" dirty="0" smtClean="0"/>
              <a:t>REFERENCE</a:t>
            </a:r>
          </a:p>
          <a:p>
            <a:r>
              <a:rPr lang="en-US" sz="1000" dirty="0" smtClean="0"/>
              <a:t>El-</a:t>
            </a:r>
            <a:r>
              <a:rPr lang="en-US" sz="1000" dirty="0" err="1" smtClean="0"/>
              <a:t>Bassel</a:t>
            </a:r>
            <a:r>
              <a:rPr lang="en-US" sz="1000" dirty="0" smtClean="0"/>
              <a:t>,</a:t>
            </a:r>
            <a:r>
              <a:rPr lang="en-US" sz="1000" baseline="0" dirty="0" smtClean="0"/>
              <a:t> N., Gilbert, L., Goddard-</a:t>
            </a:r>
            <a:r>
              <a:rPr lang="en-US" sz="1000" baseline="0" dirty="0" err="1" smtClean="0"/>
              <a:t>Eckrich</a:t>
            </a:r>
            <a:r>
              <a:rPr lang="en-US" sz="1000" baseline="0" dirty="0" smtClean="0"/>
              <a:t>, D., Chang, M., Wu, E., Hunt, T., Epperson, M., Shaw, S.A., Row, J., </a:t>
            </a:r>
            <a:r>
              <a:rPr lang="en-US" sz="1000" baseline="0" dirty="0" err="1" smtClean="0"/>
              <a:t>Almonte</a:t>
            </a:r>
            <a:r>
              <a:rPr lang="en-US" sz="1000" baseline="0" dirty="0" smtClean="0"/>
              <a:t>, M., Witte, S. (2014). Efficacy of a group-based multimedia HIV prevention intervention for drug-involved women under community supervision: Project WORTH. </a:t>
            </a:r>
            <a:r>
              <a:rPr lang="en-US" sz="1000" i="1" baseline="0" dirty="0" err="1" smtClean="0"/>
              <a:t>PLoS</a:t>
            </a:r>
            <a:r>
              <a:rPr lang="en-US" sz="1000" i="1" baseline="0" dirty="0" smtClean="0"/>
              <a:t> ONE, 9</a:t>
            </a:r>
            <a:r>
              <a:rPr lang="en-US" sz="1000" baseline="0" dirty="0" smtClean="0"/>
              <a:t>, e1111528.1-e111528.9.</a:t>
            </a:r>
          </a:p>
        </p:txBody>
      </p:sp>
      <p:sp>
        <p:nvSpPr>
          <p:cNvPr id="4" name="Slide Number Placeholder 3"/>
          <p:cNvSpPr>
            <a:spLocks noGrp="1"/>
          </p:cNvSpPr>
          <p:nvPr>
            <p:ph type="sldNum" sz="quarter" idx="10"/>
          </p:nvPr>
        </p:nvSpPr>
        <p:spPr/>
        <p:txBody>
          <a:bodyPr/>
          <a:lstStyle/>
          <a:p>
            <a:fld id="{A2BAF722-9FAA-2E44-BD50-A82C79D2C4D2}" type="slidenum">
              <a:rPr lang="en-US" smtClean="0"/>
              <a:t>99</a:t>
            </a:fld>
            <a:endParaRPr lang="en-US"/>
          </a:p>
        </p:txBody>
      </p:sp>
    </p:spTree>
    <p:extLst>
      <p:ext uri="{BB962C8B-B14F-4D97-AF65-F5344CB8AC3E}">
        <p14:creationId xmlns:p14="http://schemas.microsoft.com/office/powerpoint/2010/main" val="382811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06286B-D181-4319-B0B6-64EFB71BEC20}" type="datetime1">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B9C00-1AE8-4878-9E5C-63821047A6B3}" type="datetime1">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DCBA0-F8F5-4E46-BBDC-8C1D4B53191A}" type="datetime1">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Chart Placeholder 2"/>
          <p:cNvSpPr>
            <a:spLocks noGrp="1"/>
          </p:cNvSpPr>
          <p:nvPr>
            <p:ph type="chart" idx="1"/>
          </p:nvPr>
        </p:nvSpPr>
        <p:spPr>
          <a:xfrm>
            <a:off x="1066800" y="1981200"/>
            <a:ext cx="75438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fld id="{233367D0-FCC3-4755-B815-AC20B40FF605}" type="datetime1">
              <a:rPr lang="en-US" smtClean="0"/>
              <a:pPr>
                <a:defRPr/>
              </a:pPr>
              <a:t>12/12/2016</a:t>
            </a:fld>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F69A58F-A893-4F73-8896-EDEA395E277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5A230FE2-2095-479D-9D2F-18658A9AEEAB}" type="datetime1">
              <a:rPr lang="en-US" smtClean="0">
                <a:solidFill>
                  <a:srgbClr val="04617B">
                    <a:shade val="90000"/>
                  </a:srgbClr>
                </a:solidFill>
              </a:rPr>
              <a:pPr>
                <a:defRPr/>
              </a:pPr>
              <a:t>12/12/2016</a:t>
            </a:fld>
            <a:endParaRPr lang="en-US">
              <a:solidFill>
                <a:srgbClr val="04617B">
                  <a:shade val="90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70E994E-37AD-4C8A-B06E-5FF68D86769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818593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20EF-C4AE-460E-BADF-98C0D944A504}" type="datetime1">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4C56C2-A164-49E5-8AE8-F2147130347A}" type="datetime1">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D3F7F-77F2-432E-86FB-FD85C599E865}" type="datetime1">
              <a:rPr lang="en-US" smtClean="0"/>
              <a:pPr/>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040274-9F93-4CCF-A378-59F46BD46E8C}" type="datetime1">
              <a:rPr lang="en-US" smtClean="0"/>
              <a:pPr/>
              <a:t>12/12/2016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0D0C40-708D-4DEC-8F70-DAA9AD872EA3}" type="datetime1">
              <a:rPr lang="en-US" smtClean="0"/>
              <a:pPr/>
              <a:t>12/12/2016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DEC35-8B80-4B4A-8397-2B607A8D4D9D}" type="datetime1">
              <a:rPr lang="en-US" smtClean="0"/>
              <a:pPr/>
              <a:t>12/12/2016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968D44-D851-4DA8-B659-6A90253AF014}" type="datetime1">
              <a:rPr lang="en-US" smtClean="0"/>
              <a:pPr/>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02AE40-1DC2-4790-AC5E-2BDF116E677C}" type="datetime1">
              <a:rPr lang="en-US" smtClean="0"/>
              <a:pPr/>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84000">
              <a:schemeClr val="bg2">
                <a:lumMod val="75000"/>
                <a:lumOff val="2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FB418-A72D-48D6-9C2D-2A33A46F730E}" type="datetime1">
              <a:rPr lang="en-US" smtClean="0"/>
              <a:pPr/>
              <a:t>12/12/2016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4FE43-ECF7-4811-AFCB-0690B7462E3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hf hdr="0" ft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hivcare.org/"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hyperlink" Target="http://lacada.com/" TargetMode="External"/><Relationship Id="rId5" Type="http://schemas.openxmlformats.org/officeDocument/2006/relationships/hyperlink" Target="https://www.tarzanatc.org/" TargetMode="External"/><Relationship Id="rId4" Type="http://schemas.openxmlformats.org/officeDocument/2006/relationships/hyperlink" Target="http://hab.hrsa.gov/abouthab/aboutprogram.html"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drugabuse.gov/related-topics/trends-statistics/infographics/drug-alcohol-use-significant-risk-factor-hiv"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hyperlink" Target="http://www.cdc.gov/hiv/research/interventionresearch/compendium/rr/index.html" TargetMode="External"/><Relationship Id="rId4" Type="http://schemas.openxmlformats.org/officeDocument/2006/relationships/hyperlink" Target="http://store.samhsa.gov/shin/content/SMA15-4426/SMA15-4426.pdf" TargetMode="Externa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11.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microsoft.com/office/2007/relationships/hdphoto" Target="../media/hdphoto4.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drugabuse.gov/"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www.samhsa.gov/"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81000" y="1828800"/>
            <a:ext cx="8288001" cy="1676400"/>
          </a:xfrm>
        </p:spPr>
        <p:txBody>
          <a:bodyPr>
            <a:normAutofit/>
          </a:bodyPr>
          <a:lstStyle/>
          <a:p>
            <a:pPr eaLnBrk="1" hangingPunct="1"/>
            <a:r>
              <a:rPr lang="en-US" b="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Substance Use, HIV, and Women: What Clinicians Need to Know</a:t>
            </a:r>
          </a:p>
        </p:txBody>
      </p:sp>
      <p:sp>
        <p:nvSpPr>
          <p:cNvPr id="5" name="Subtitle 4"/>
          <p:cNvSpPr>
            <a:spLocks noGrp="1"/>
          </p:cNvSpPr>
          <p:nvPr>
            <p:ph type="subTitle" idx="1"/>
          </p:nvPr>
        </p:nvSpPr>
        <p:spPr>
          <a:xfrm>
            <a:off x="0" y="3200400"/>
            <a:ext cx="9144000" cy="2895600"/>
          </a:xfrm>
        </p:spPr>
        <p:txBody>
          <a:bodyPr>
            <a:normAutofit/>
          </a:bodyPr>
          <a:lstStyle/>
          <a:p>
            <a:endParaRPr lang="en-US" sz="2800" dirty="0">
              <a:solidFill>
                <a:srgbClr val="FFFF00"/>
              </a:solidFill>
            </a:endParaRPr>
          </a:p>
          <a:p>
            <a:r>
              <a:rPr lang="en-US" sz="2800" dirty="0">
                <a:solidFill>
                  <a:srgbClr val="FFFF00"/>
                </a:solidFill>
              </a:rPr>
              <a:t>TRAINER NAME</a:t>
            </a:r>
          </a:p>
          <a:p>
            <a:pPr algn="ctr"/>
            <a:r>
              <a:rPr lang="en-US" sz="2800" dirty="0">
                <a:solidFill>
                  <a:srgbClr val="FFFF00"/>
                </a:solidFill>
              </a:rPr>
              <a:t>TRAINING DATE</a:t>
            </a:r>
          </a:p>
          <a:p>
            <a:pPr algn="ctr"/>
            <a:r>
              <a:rPr lang="en-US" sz="2800" dirty="0">
                <a:solidFill>
                  <a:srgbClr val="FFFF00"/>
                </a:solidFill>
              </a:rPr>
              <a:t>TRAINING LOCATION</a:t>
            </a:r>
            <a:endParaRPr lang="en-US" sz="2400" dirty="0">
              <a:solidFill>
                <a:srgbClr val="FFFF00"/>
              </a:solidFill>
            </a:endParaRPr>
          </a:p>
        </p:txBody>
      </p:sp>
      <p:pic>
        <p:nvPicPr>
          <p:cNvPr id="12" name="Picture 13" descr="CDU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3548"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73" y="5943600"/>
            <a:ext cx="1398587" cy="5570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1137" y="5943600"/>
            <a:ext cx="1752600" cy="664723"/>
          </a:xfrm>
          <a:prstGeom prst="rect">
            <a:avLst/>
          </a:prstGeom>
          <a:solidFill>
            <a:schemeClr val="tx1"/>
          </a:solidFill>
        </p:spPr>
      </p:pic>
      <p:grpSp>
        <p:nvGrpSpPr>
          <p:cNvPr id="7" name="Group 6"/>
          <p:cNvGrpSpPr/>
          <p:nvPr/>
        </p:nvGrpSpPr>
        <p:grpSpPr>
          <a:xfrm>
            <a:off x="0" y="0"/>
            <a:ext cx="9164168" cy="1680204"/>
            <a:chOff x="14100" y="5177796"/>
            <a:chExt cx="9164168" cy="1680204"/>
          </a:xfrm>
        </p:grpSpPr>
        <p:pic>
          <p:nvPicPr>
            <p:cNvPr id="9" name="Picture 8"/>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01910" y="5199061"/>
              <a:ext cx="1642089" cy="1311573"/>
            </a:xfrm>
            <a:prstGeom prst="rect">
              <a:avLst/>
            </a:prstGeom>
          </p:spPr>
        </p:pic>
        <p:pic>
          <p:nvPicPr>
            <p:cNvPr id="10" name="Picture 9"/>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6640" y="5201993"/>
              <a:ext cx="3139060" cy="1382846"/>
            </a:xfrm>
            <a:prstGeom prst="rect">
              <a:avLst/>
            </a:prstGeom>
          </p:spPr>
        </p:pic>
        <p:pic>
          <p:nvPicPr>
            <p:cNvPr id="11" name="Picture 1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5040" y="5177796"/>
              <a:ext cx="1628177" cy="1343247"/>
            </a:xfrm>
            <a:prstGeom prst="rect">
              <a:avLst/>
            </a:prstGeom>
          </p:spPr>
        </p:pic>
        <p:pic>
          <p:nvPicPr>
            <p:cNvPr id="13" name="Picture 12"/>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63710" y="5199061"/>
              <a:ext cx="1198820" cy="1326694"/>
            </a:xfrm>
            <a:prstGeom prst="rect">
              <a:avLst/>
            </a:prstGeom>
          </p:spPr>
        </p:pic>
        <p:pic>
          <p:nvPicPr>
            <p:cNvPr id="14" name="Picture 13"/>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316" y="5199062"/>
              <a:ext cx="1644254" cy="1321981"/>
            </a:xfrm>
            <a:prstGeom prst="rect">
              <a:avLst/>
            </a:prstGeom>
          </p:spPr>
        </p:pic>
        <p:sp>
          <p:nvSpPr>
            <p:cNvPr id="15" name="Rectangle 14"/>
            <p:cNvSpPr/>
            <p:nvPr/>
          </p:nvSpPr>
          <p:spPr>
            <a:xfrm>
              <a:off x="14100" y="6525755"/>
              <a:ext cx="9164168" cy="332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5"/>
            </a:pPr>
            <a:r>
              <a:rPr lang="en-US" dirty="0" smtClean="0"/>
              <a:t>Effective behavioral interventions for HIV risk reduction are not available for substance using women. </a:t>
            </a:r>
          </a:p>
          <a:p>
            <a:pPr marL="514350" indent="-514350">
              <a:buClr>
                <a:srgbClr val="FFFF00"/>
              </a:buClr>
              <a:buFont typeface="+mj-lt"/>
              <a:buAutoNum type="arabicPeriod" startAt="5"/>
            </a:pPr>
            <a:endParaRPr lang="en-US" dirty="0"/>
          </a:p>
          <a:p>
            <a:pPr marL="514350" indent="-514350">
              <a:buNone/>
            </a:pPr>
            <a:r>
              <a:rPr lang="en-US" dirty="0" smtClean="0">
                <a:solidFill>
                  <a:srgbClr val="FFFF00"/>
                </a:solidFill>
              </a:rPr>
              <a:t>		A</a:t>
            </a:r>
            <a:r>
              <a:rPr lang="en-US" dirty="0">
                <a:solidFill>
                  <a:srgbClr val="FFFF00"/>
                </a:solidFill>
              </a:rPr>
              <a:t>. </a:t>
            </a:r>
            <a:r>
              <a:rPr lang="en-US" dirty="0"/>
              <a:t>True  </a:t>
            </a:r>
          </a:p>
          <a:p>
            <a:pPr marL="514350" indent="-514350">
              <a:buNone/>
            </a:pPr>
            <a:r>
              <a:rPr lang="en-US" dirty="0"/>
              <a:t>		</a:t>
            </a:r>
            <a:r>
              <a:rPr lang="en-US" dirty="0">
                <a:solidFill>
                  <a:srgbClr val="FFFF00"/>
                </a:solidFill>
              </a:rPr>
              <a:t>B. </a:t>
            </a:r>
            <a:r>
              <a:rPr lang="en-US" dirty="0"/>
              <a:t>False</a:t>
            </a:r>
          </a:p>
          <a:p>
            <a:pPr marL="514350" indent="-514350">
              <a:buClr>
                <a:srgbClr val="FFFF00"/>
              </a:buClr>
              <a:buFont typeface="+mj-lt"/>
              <a:buAutoNum type="arabicPeriod" startAt="5"/>
            </a:pPr>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10</a:t>
            </a:fld>
            <a:endParaRPr lang="en-US" sz="140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Safer Sex Skills Building (SSSB)</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r>
              <a:rPr lang="en-US" dirty="0" smtClean="0"/>
              <a:t>Five session group intervention using education, discussion</a:t>
            </a:r>
            <a:r>
              <a:rPr lang="en-US" dirty="0"/>
              <a:t>, demonstration, modeling, practice and role play</a:t>
            </a:r>
          </a:p>
          <a:p>
            <a:r>
              <a:rPr lang="en-US" dirty="0" smtClean="0"/>
              <a:t>Goals to increase </a:t>
            </a:r>
            <a:r>
              <a:rPr lang="en-US" dirty="0"/>
              <a:t>condom use, decrease risky sexual behaviors, increase safer sex negotiation </a:t>
            </a:r>
            <a:r>
              <a:rPr lang="en-US" dirty="0" smtClean="0"/>
              <a:t>skills</a:t>
            </a:r>
            <a:r>
              <a:rPr lang="en-US" dirty="0"/>
              <a:t>, and increase HIV/STD </a:t>
            </a:r>
            <a:r>
              <a:rPr lang="en-US" dirty="0" smtClean="0"/>
              <a:t>awareness</a:t>
            </a:r>
          </a:p>
          <a:p>
            <a:r>
              <a:rPr lang="en-US" dirty="0"/>
              <a:t>Program participants were heterosexually active women in drug </a:t>
            </a:r>
            <a:r>
              <a:rPr lang="en-US" dirty="0" smtClean="0"/>
              <a:t>treatment</a:t>
            </a:r>
            <a:endParaRPr lang="en-US" dirty="0"/>
          </a:p>
          <a:p>
            <a:r>
              <a:rPr lang="en-US" dirty="0" smtClean="0"/>
              <a:t>Results- found reductions in unprotected </a:t>
            </a:r>
            <a:r>
              <a:rPr lang="en-US" dirty="0"/>
              <a:t>vaginal and anal sex at the 6-month follow up. Also, women that attended at </a:t>
            </a:r>
            <a:r>
              <a:rPr lang="en-US" dirty="0" smtClean="0"/>
              <a:t>least </a:t>
            </a:r>
            <a:r>
              <a:rPr lang="en-US" dirty="0"/>
              <a:t>3 SSSB intervention sessions reported fewer occasions of unprotected vaginal or anal sex compared to women </a:t>
            </a:r>
            <a:r>
              <a:rPr lang="en-US" dirty="0" smtClean="0"/>
              <a:t>who </a:t>
            </a:r>
            <a:r>
              <a:rPr lang="en-US" dirty="0"/>
              <a:t>attended one session at the 6-month follow </a:t>
            </a:r>
            <a:r>
              <a:rPr lang="en-US" dirty="0" smtClean="0"/>
              <a:t>up</a:t>
            </a:r>
            <a:endParaRPr lang="en-US" dirty="0"/>
          </a:p>
        </p:txBody>
      </p:sp>
      <p:sp>
        <p:nvSpPr>
          <p:cNvPr id="4" name="TextBox 3"/>
          <p:cNvSpPr txBox="1"/>
          <p:nvPr/>
        </p:nvSpPr>
        <p:spPr>
          <a:xfrm>
            <a:off x="19792" y="6488668"/>
            <a:ext cx="2694520" cy="369332"/>
          </a:xfrm>
          <a:prstGeom prst="rect">
            <a:avLst/>
          </a:prstGeom>
          <a:noFill/>
        </p:spPr>
        <p:txBody>
          <a:bodyPr wrap="none" rtlCol="0">
            <a:spAutoFit/>
          </a:bodyPr>
          <a:lstStyle/>
          <a:p>
            <a:r>
              <a:rPr lang="en-US" dirty="0" smtClean="0"/>
              <a:t>SOURCE: Tross et al., 2008.</a:t>
            </a: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100</a:t>
            </a:fld>
            <a:endParaRPr lang="en-US" sz="1400" dirty="0">
              <a:solidFill>
                <a:schemeClr val="tx1"/>
              </a:solidFill>
            </a:endParaRPr>
          </a:p>
        </p:txBody>
      </p:sp>
    </p:spTree>
    <p:extLst>
      <p:ext uri="{BB962C8B-B14F-4D97-AF65-F5344CB8AC3E}">
        <p14:creationId xmlns:p14="http://schemas.microsoft.com/office/powerpoint/2010/main" val="13267850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Motivational Interviewing-Based </a:t>
            </a:r>
            <a:br>
              <a:rPr lang="en-US" dirty="0" smtClean="0"/>
            </a:br>
            <a:r>
              <a:rPr lang="en-US" dirty="0" smtClean="0"/>
              <a:t>HIV Risk Reduction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HIV risk reduction intervention based on principles of motivational interviewing</a:t>
            </a:r>
          </a:p>
          <a:p>
            <a:r>
              <a:rPr lang="en-US" dirty="0" smtClean="0"/>
              <a:t>Included </a:t>
            </a:r>
            <a:r>
              <a:rPr lang="en-US" dirty="0"/>
              <a:t>counseling, discussion, risk reduction planning, and risk reduction supplies such as condoms</a:t>
            </a:r>
          </a:p>
          <a:p>
            <a:r>
              <a:rPr lang="en-US" dirty="0" smtClean="0"/>
              <a:t>Program </a:t>
            </a:r>
            <a:r>
              <a:rPr lang="en-US" dirty="0"/>
              <a:t>was delivered over 3 consecutive months, up to 12 sessions that lasted 30-45 minutes each</a:t>
            </a:r>
          </a:p>
          <a:p>
            <a:r>
              <a:rPr lang="en-US" dirty="0" smtClean="0"/>
              <a:t>Participants included recently </a:t>
            </a:r>
            <a:r>
              <a:rPr lang="en-US" dirty="0"/>
              <a:t>incarcerated, HIV negative women at risk for HIV </a:t>
            </a:r>
            <a:endParaRPr lang="en-US" dirty="0" smtClean="0"/>
          </a:p>
          <a:p>
            <a:r>
              <a:rPr lang="en-US" dirty="0" smtClean="0"/>
              <a:t>Participants </a:t>
            </a:r>
            <a:r>
              <a:rPr lang="en-US" dirty="0"/>
              <a:t>in HIV risk </a:t>
            </a:r>
            <a:r>
              <a:rPr lang="en-US" dirty="0" smtClean="0"/>
              <a:t>group reported </a:t>
            </a:r>
            <a:r>
              <a:rPr lang="en-US" dirty="0"/>
              <a:t>fewer episodes of unprotected sex at </a:t>
            </a:r>
            <a:r>
              <a:rPr lang="en-US" dirty="0" smtClean="0"/>
              <a:t>3-month </a:t>
            </a:r>
            <a:r>
              <a:rPr lang="en-US" dirty="0"/>
              <a:t>and 6-month </a:t>
            </a:r>
            <a:r>
              <a:rPr lang="en-US" dirty="0" smtClean="0"/>
              <a:t>follow up</a:t>
            </a:r>
            <a:endParaRPr lang="en-US" dirty="0"/>
          </a:p>
          <a:p>
            <a:endParaRPr lang="en-US" dirty="0"/>
          </a:p>
        </p:txBody>
      </p:sp>
      <p:sp>
        <p:nvSpPr>
          <p:cNvPr id="4" name="Rectangle 3"/>
          <p:cNvSpPr/>
          <p:nvPr/>
        </p:nvSpPr>
        <p:spPr>
          <a:xfrm>
            <a:off x="0" y="6488668"/>
            <a:ext cx="4572000" cy="369332"/>
          </a:xfrm>
          <a:prstGeom prst="rect">
            <a:avLst/>
          </a:prstGeom>
        </p:spPr>
        <p:txBody>
          <a:bodyPr>
            <a:spAutoFit/>
          </a:bodyPr>
          <a:lstStyle/>
          <a:p>
            <a:pPr defTabSz="457200">
              <a:defRPr/>
            </a:pPr>
            <a:r>
              <a:rPr lang="en-US" dirty="0" smtClean="0"/>
              <a:t>SOURCE: </a:t>
            </a:r>
            <a:r>
              <a:rPr lang="en-US" dirty="0"/>
              <a:t>Weir et al., </a:t>
            </a:r>
            <a:r>
              <a:rPr lang="en-US" dirty="0" smtClean="0"/>
              <a:t>2009.</a:t>
            </a: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101</a:t>
            </a:fld>
            <a:endParaRPr lang="en-US" sz="1400" dirty="0">
              <a:solidFill>
                <a:schemeClr val="tx1"/>
              </a:solidFill>
            </a:endParaRPr>
          </a:p>
        </p:txBody>
      </p:sp>
    </p:spTree>
    <p:extLst>
      <p:ext uri="{BB962C8B-B14F-4D97-AF65-F5344CB8AC3E}">
        <p14:creationId xmlns:p14="http://schemas.microsoft.com/office/powerpoint/2010/main" val="35779292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Centering Pregnancy Plus (CPP)</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Incorporates an ecological model and social cognitive theory </a:t>
            </a:r>
          </a:p>
          <a:p>
            <a:r>
              <a:rPr lang="en-US" dirty="0" smtClean="0"/>
              <a:t>10 weekly 120-minute group sessions for HIV negative women in 16 to 40 week gestation</a:t>
            </a:r>
          </a:p>
          <a:p>
            <a:r>
              <a:rPr lang="en-US" dirty="0" smtClean="0"/>
              <a:t>Incorporated goal setting and evaluation, discussion, role play, and video to increase condom use, reduce unprotected sex, and reduce </a:t>
            </a:r>
            <a:r>
              <a:rPr lang="en-US" dirty="0"/>
              <a:t>S</a:t>
            </a:r>
            <a:r>
              <a:rPr lang="en-US" dirty="0" smtClean="0"/>
              <a:t>TI incidence</a:t>
            </a:r>
          </a:p>
          <a:p>
            <a:r>
              <a:rPr lang="en-US" dirty="0" smtClean="0"/>
              <a:t>Results- increased reports of fewer occasions of unprotected sex in the past 30 days, greater percentage of reported condom usage. </a:t>
            </a:r>
            <a:endParaRPr lang="en-US" dirty="0"/>
          </a:p>
        </p:txBody>
      </p:sp>
      <p:sp>
        <p:nvSpPr>
          <p:cNvPr id="4" name="Rectangle 3"/>
          <p:cNvSpPr/>
          <p:nvPr/>
        </p:nvSpPr>
        <p:spPr>
          <a:xfrm>
            <a:off x="0" y="6493990"/>
            <a:ext cx="5102180" cy="369332"/>
          </a:xfrm>
          <a:prstGeom prst="rect">
            <a:avLst/>
          </a:prstGeom>
        </p:spPr>
        <p:txBody>
          <a:bodyPr wrap="square">
            <a:spAutoFit/>
          </a:bodyPr>
          <a:lstStyle/>
          <a:p>
            <a:r>
              <a:rPr lang="en-US" dirty="0" smtClean="0"/>
              <a:t>SOURCES: </a:t>
            </a:r>
            <a:r>
              <a:rPr lang="en-US" dirty="0"/>
              <a:t>Kershaw et al., 2009; </a:t>
            </a:r>
            <a:r>
              <a:rPr lang="en-US" dirty="0" err="1"/>
              <a:t>Ickovics</a:t>
            </a:r>
            <a:r>
              <a:rPr lang="en-US" dirty="0"/>
              <a:t> et al., 2007.</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102</a:t>
            </a:fld>
            <a:endParaRPr lang="en-US" sz="1400" dirty="0">
              <a:solidFill>
                <a:schemeClr val="tx1"/>
              </a:solidFill>
            </a:endParaRPr>
          </a:p>
        </p:txBody>
      </p:sp>
    </p:spTree>
    <p:extLst>
      <p:ext uri="{BB962C8B-B14F-4D97-AF65-F5344CB8AC3E}">
        <p14:creationId xmlns:p14="http://schemas.microsoft.com/office/powerpoint/2010/main" val="24567167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76200"/>
            <a:ext cx="8001000" cy="838200"/>
          </a:xfrm>
        </p:spPr>
        <p:txBody>
          <a:bodyPr/>
          <a:lstStyle/>
          <a:p>
            <a:r>
              <a:rPr lang="en-US" dirty="0"/>
              <a:t>Summary</a:t>
            </a:r>
          </a:p>
        </p:txBody>
      </p:sp>
      <p:sp>
        <p:nvSpPr>
          <p:cNvPr id="25603" name="Rectangle 3"/>
          <p:cNvSpPr>
            <a:spLocks noGrp="1" noChangeArrowheads="1"/>
          </p:cNvSpPr>
          <p:nvPr>
            <p:ph type="body" idx="1"/>
          </p:nvPr>
        </p:nvSpPr>
        <p:spPr>
          <a:xfrm>
            <a:off x="533400" y="1219200"/>
            <a:ext cx="7696200" cy="4953000"/>
          </a:xfrm>
        </p:spPr>
        <p:txBody>
          <a:bodyPr>
            <a:normAutofit fontScale="85000" lnSpcReduction="20000"/>
          </a:bodyPr>
          <a:lstStyle/>
          <a:p>
            <a:r>
              <a:rPr lang="en-US" sz="2800" dirty="0"/>
              <a:t>Women and men follow different pathways into </a:t>
            </a:r>
            <a:r>
              <a:rPr lang="en-US" sz="2800" dirty="0" smtClean="0"/>
              <a:t>substance use treatment </a:t>
            </a:r>
            <a:r>
              <a:rPr lang="en-US" sz="2800" dirty="0"/>
              <a:t>and present with differing clinical profiles</a:t>
            </a:r>
          </a:p>
          <a:p>
            <a:r>
              <a:rPr lang="en-US" sz="2800" dirty="0"/>
              <a:t>Treatment </a:t>
            </a:r>
            <a:r>
              <a:rPr lang="en-US" sz="2800" dirty="0" smtClean="0"/>
              <a:t>programs that are “gender responsive” and address women’s specific needs, including providing trauma-informed care, are </a:t>
            </a:r>
            <a:r>
              <a:rPr lang="en-US" sz="2800" dirty="0"/>
              <a:t>associated </a:t>
            </a:r>
            <a:r>
              <a:rPr lang="en-US" sz="2800" dirty="0" smtClean="0"/>
              <a:t>with higher </a:t>
            </a:r>
            <a:r>
              <a:rPr lang="en-US" sz="2800" dirty="0"/>
              <a:t>retention and better outcomes</a:t>
            </a:r>
          </a:p>
          <a:p>
            <a:r>
              <a:rPr lang="en-US" sz="2800" dirty="0" smtClean="0"/>
              <a:t>Women are at greatest risk of HIV transmission through heterosexual contact and IV drug use</a:t>
            </a:r>
            <a:endParaRPr lang="en-US" sz="2800" dirty="0"/>
          </a:p>
          <a:p>
            <a:r>
              <a:rPr lang="en-US" sz="2800" dirty="0" smtClean="0"/>
              <a:t>Integrated treatments that address HIV risk reduction among women with substance use disorders are available </a:t>
            </a:r>
          </a:p>
          <a:p>
            <a:r>
              <a:rPr lang="en-US" sz="2800" dirty="0" smtClean="0"/>
              <a:t>Women’s treatment is </a:t>
            </a:r>
            <a:r>
              <a:rPr lang="en-US" sz="2800" dirty="0"/>
              <a:t>most effective when it addresses the broad range of issues that accompany substance use </a:t>
            </a:r>
            <a:r>
              <a:rPr lang="en-US" sz="2800" dirty="0" smtClean="0"/>
              <a:t>and HIV among </a:t>
            </a:r>
            <a:r>
              <a:rPr lang="en-US" sz="2800" dirty="0"/>
              <a:t>women</a:t>
            </a:r>
          </a:p>
          <a:p>
            <a:endParaRPr lang="en-US" sz="2800" dirty="0"/>
          </a:p>
        </p:txBody>
      </p:sp>
      <p:sp>
        <p:nvSpPr>
          <p:cNvPr id="4"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103</a:t>
            </a:fld>
            <a:endParaRPr lang="en-US" sz="1400" dirty="0">
              <a:solidFill>
                <a:schemeClr val="tx1"/>
              </a:solidFill>
            </a:endParaRPr>
          </a:p>
        </p:txBody>
      </p:sp>
    </p:spTree>
    <p:extLst>
      <p:ext uri="{BB962C8B-B14F-4D97-AF65-F5344CB8AC3E}">
        <p14:creationId xmlns:p14="http://schemas.microsoft.com/office/powerpoint/2010/main" val="2646738343"/>
      </p:ext>
    </p:extLst>
  </p:cSld>
  <p:clrMapOvr>
    <a:masterClrMapping/>
  </p:clrMapOvr>
  <p:transition spd="med">
    <p:cu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Resources</a:t>
            </a:r>
          </a:p>
        </p:txBody>
      </p:sp>
      <p:sp>
        <p:nvSpPr>
          <p:cNvPr id="3" name="Content Placeholder 2"/>
          <p:cNvSpPr>
            <a:spLocks noGrp="1"/>
          </p:cNvSpPr>
          <p:nvPr>
            <p:ph idx="1"/>
          </p:nvPr>
        </p:nvSpPr>
        <p:spPr>
          <a:xfrm>
            <a:off x="304800" y="1143000"/>
            <a:ext cx="8534400" cy="5029200"/>
          </a:xfrm>
        </p:spPr>
        <p:txBody>
          <a:bodyPr>
            <a:noAutofit/>
          </a:bodyPr>
          <a:lstStyle/>
          <a:p>
            <a:pPr marL="0" indent="0">
              <a:buNone/>
            </a:pPr>
            <a:r>
              <a:rPr lang="en-US" sz="2600" dirty="0" smtClean="0"/>
              <a:t>AIDS </a:t>
            </a:r>
            <a:r>
              <a:rPr lang="en-US" sz="2600" b="1" dirty="0" smtClean="0"/>
              <a:t>Healthcare </a:t>
            </a:r>
            <a:r>
              <a:rPr lang="en-US" sz="2600" b="1" dirty="0"/>
              <a:t>Foundation</a:t>
            </a:r>
            <a:endParaRPr lang="en-US" sz="2600" dirty="0"/>
          </a:p>
          <a:p>
            <a:pPr marL="0" indent="0">
              <a:buNone/>
            </a:pPr>
            <a:r>
              <a:rPr lang="en-US" sz="2600" u="sng" dirty="0">
                <a:hlinkClick r:id="rId3"/>
              </a:rPr>
              <a:t>http://hivcare.org/</a:t>
            </a:r>
            <a:r>
              <a:rPr lang="en-US" sz="2600" dirty="0"/>
              <a:t> </a:t>
            </a:r>
          </a:p>
          <a:p>
            <a:pPr marL="0" indent="0">
              <a:buNone/>
            </a:pPr>
            <a:endParaRPr lang="en-US" sz="2600" dirty="0"/>
          </a:p>
          <a:p>
            <a:pPr marL="0" indent="0">
              <a:buNone/>
            </a:pPr>
            <a:r>
              <a:rPr lang="en-US" sz="2600" b="1" u="sng" dirty="0"/>
              <a:t>Ryan White HIV/AIDS </a:t>
            </a:r>
            <a:r>
              <a:rPr lang="en-US" sz="2600" b="1" u="sng" dirty="0" smtClean="0"/>
              <a:t>Program</a:t>
            </a:r>
            <a:r>
              <a:rPr lang="en-US" sz="2600" b="1" dirty="0" smtClean="0"/>
              <a:t> </a:t>
            </a:r>
            <a:r>
              <a:rPr lang="en-US" sz="2600" dirty="0" smtClean="0"/>
              <a:t>(888</a:t>
            </a:r>
            <a:r>
              <a:rPr lang="en-US" sz="2600" dirty="0"/>
              <a:t>) ASK-HRSA or (888) 275-4772</a:t>
            </a:r>
          </a:p>
          <a:p>
            <a:pPr marL="0" indent="0">
              <a:buNone/>
            </a:pPr>
            <a:r>
              <a:rPr lang="en-US" sz="2600" u="sng" dirty="0">
                <a:hlinkClick r:id="rId4"/>
              </a:rPr>
              <a:t>http://hab.hrsa.gov/abouthab/aboutprogram.html</a:t>
            </a:r>
            <a:r>
              <a:rPr lang="en-US" sz="2600" dirty="0"/>
              <a:t> </a:t>
            </a:r>
          </a:p>
          <a:p>
            <a:pPr marL="0" indent="0">
              <a:buNone/>
            </a:pPr>
            <a:r>
              <a:rPr lang="en-US" sz="2600" dirty="0"/>
              <a:t> </a:t>
            </a:r>
          </a:p>
          <a:p>
            <a:pPr marL="0" indent="0">
              <a:buNone/>
            </a:pPr>
            <a:r>
              <a:rPr lang="en-US" sz="2600" b="1" u="sng" dirty="0"/>
              <a:t>Tarzana Treatment </a:t>
            </a:r>
            <a:r>
              <a:rPr lang="en-US" sz="2600" b="1" dirty="0" smtClean="0"/>
              <a:t>Center </a:t>
            </a:r>
            <a:r>
              <a:rPr lang="en-US" sz="2600" dirty="0" smtClean="0"/>
              <a:t>888</a:t>
            </a:r>
            <a:r>
              <a:rPr lang="en-US" sz="2600" dirty="0"/>
              <a:t>) 777-8565</a:t>
            </a:r>
          </a:p>
          <a:p>
            <a:pPr marL="0" indent="0">
              <a:buNone/>
            </a:pPr>
            <a:r>
              <a:rPr lang="en-US" sz="2600" u="sng" dirty="0">
                <a:hlinkClick r:id="rId5"/>
              </a:rPr>
              <a:t>https://www.tarzanatc.org/</a:t>
            </a:r>
            <a:r>
              <a:rPr lang="en-US" sz="2600" u="sng" dirty="0"/>
              <a:t>  </a:t>
            </a:r>
            <a:endParaRPr lang="en-US" sz="2600" u="sng" dirty="0" smtClean="0"/>
          </a:p>
          <a:p>
            <a:pPr marL="0" indent="0">
              <a:buNone/>
            </a:pPr>
            <a:endParaRPr lang="en-US" sz="2600" u="sng" dirty="0"/>
          </a:p>
          <a:p>
            <a:pPr marL="0" indent="0">
              <a:buNone/>
            </a:pPr>
            <a:r>
              <a:rPr lang="en-US" sz="2600" b="1" u="sng" dirty="0"/>
              <a:t>Los Angeles Centers for </a:t>
            </a:r>
            <a:r>
              <a:rPr lang="en-US" sz="2600" b="1" u="sng" dirty="0" smtClean="0"/>
              <a:t>Alcohol/Drug </a:t>
            </a:r>
            <a:r>
              <a:rPr lang="en-US" sz="2600" b="1" dirty="0" smtClean="0"/>
              <a:t>Abuse </a:t>
            </a:r>
            <a:r>
              <a:rPr lang="en-US" sz="2600" dirty="0" smtClean="0"/>
              <a:t>(562</a:t>
            </a:r>
            <a:r>
              <a:rPr lang="en-US" sz="2600" dirty="0"/>
              <a:t>) 906-2627</a:t>
            </a:r>
          </a:p>
          <a:p>
            <a:pPr marL="0" indent="0">
              <a:buNone/>
            </a:pPr>
            <a:r>
              <a:rPr lang="en-US" sz="2600" u="sng" dirty="0">
                <a:hlinkClick r:id="rId6"/>
              </a:rPr>
              <a:t>http://lacada.com/</a:t>
            </a:r>
            <a:r>
              <a:rPr lang="en-US" sz="2600" dirty="0"/>
              <a:t> </a:t>
            </a:r>
          </a:p>
          <a:p>
            <a:pPr marL="0" indent="0">
              <a:buNone/>
            </a:pPr>
            <a:endParaRPr lang="en-US" sz="2600" u="sng" dirty="0" smtClean="0"/>
          </a:p>
          <a:p>
            <a:pPr marL="0" indent="0">
              <a:buNone/>
            </a:pPr>
            <a:endParaRPr lang="en-US" sz="2600" u="sng"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104</a:t>
            </a:fld>
            <a:endParaRPr lang="en-US" sz="1400" dirty="0">
              <a:solidFill>
                <a:schemeClr val="tx1"/>
              </a:solidFill>
            </a:endParaRPr>
          </a:p>
        </p:txBody>
      </p:sp>
    </p:spTree>
    <p:extLst>
      <p:ext uri="{BB962C8B-B14F-4D97-AF65-F5344CB8AC3E}">
        <p14:creationId xmlns:p14="http://schemas.microsoft.com/office/powerpoint/2010/main" val="35584611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lstStyle/>
          <a:p>
            <a:r>
              <a:rPr lang="en-US" dirty="0"/>
              <a:t>Resources for Providers</a:t>
            </a:r>
          </a:p>
        </p:txBody>
      </p:sp>
      <p:sp>
        <p:nvSpPr>
          <p:cNvPr id="3" name="Content Placeholder 2"/>
          <p:cNvSpPr>
            <a:spLocks noGrp="1"/>
          </p:cNvSpPr>
          <p:nvPr>
            <p:ph idx="1"/>
          </p:nvPr>
        </p:nvSpPr>
        <p:spPr>
          <a:xfrm>
            <a:off x="457200" y="1295400"/>
            <a:ext cx="8305800" cy="5368005"/>
          </a:xfrm>
        </p:spPr>
        <p:txBody>
          <a:bodyPr>
            <a:noAutofit/>
          </a:bodyPr>
          <a:lstStyle/>
          <a:p>
            <a:r>
              <a:rPr lang="en-US" sz="2700" b="1" dirty="0"/>
              <a:t>NIH Alcohol-Drug-HIV </a:t>
            </a:r>
            <a:r>
              <a:rPr lang="en-US" sz="2700" b="1" dirty="0" smtClean="0"/>
              <a:t>Infographic </a:t>
            </a:r>
            <a:endParaRPr lang="en-US" sz="2700" b="1" dirty="0"/>
          </a:p>
          <a:p>
            <a:pPr>
              <a:buNone/>
            </a:pPr>
            <a:r>
              <a:rPr lang="en-US" sz="2700" dirty="0"/>
              <a:t>	</a:t>
            </a:r>
            <a:r>
              <a:rPr lang="en-US" sz="2700" dirty="0">
                <a:solidFill>
                  <a:srgbClr val="7030A0"/>
                </a:solidFill>
                <a:hlinkClick r:id="rId3"/>
              </a:rPr>
              <a:t>http://www.drugabuse.gov/related-topics/trends-statistics/infographics/drug-alcohol-use-significant-risk-factor-hiv</a:t>
            </a:r>
          </a:p>
          <a:p>
            <a:r>
              <a:rPr lang="en-US" sz="2700" b="1" dirty="0"/>
              <a:t>SAMHSA TIP 51: Substance Abuse Treatment: Addressing the Specific Needs of </a:t>
            </a:r>
            <a:r>
              <a:rPr lang="en-US" sz="2700" b="1" dirty="0" smtClean="0"/>
              <a:t>Women</a:t>
            </a:r>
            <a:r>
              <a:rPr lang="en-US" sz="2700" dirty="0" smtClean="0"/>
              <a:t> </a:t>
            </a:r>
            <a:endParaRPr lang="en-US" sz="2700" dirty="0"/>
          </a:p>
          <a:p>
            <a:r>
              <a:rPr lang="en-US" sz="2700" dirty="0">
                <a:solidFill>
                  <a:srgbClr val="7030A0"/>
                </a:solidFill>
                <a:hlinkClick r:id="rId4"/>
              </a:rPr>
              <a:t>http://store.samhsa.gov/shin/content//</a:t>
            </a:r>
            <a:r>
              <a:rPr lang="en-US" sz="2700" dirty="0" smtClean="0">
                <a:solidFill>
                  <a:srgbClr val="7030A0"/>
                </a:solidFill>
                <a:hlinkClick r:id="rId4"/>
              </a:rPr>
              <a:t>SMA15-4426/SMA15-4426.pdf</a:t>
            </a:r>
            <a:endParaRPr lang="en-US" sz="2700" dirty="0" smtClean="0">
              <a:solidFill>
                <a:srgbClr val="7030A0"/>
              </a:solidFill>
            </a:endParaRPr>
          </a:p>
          <a:p>
            <a:r>
              <a:rPr lang="en-US" sz="2700" b="1" dirty="0" smtClean="0"/>
              <a:t>CDC Compendium of Evidence-Based Interventions</a:t>
            </a:r>
          </a:p>
          <a:p>
            <a:r>
              <a:rPr lang="en-US" sz="2700" dirty="0" smtClean="0">
                <a:solidFill>
                  <a:srgbClr val="FFFF66"/>
                </a:solidFill>
                <a:hlinkClick r:id="rId5"/>
              </a:rPr>
              <a:t>http</a:t>
            </a:r>
            <a:r>
              <a:rPr lang="en-US" sz="2700" dirty="0">
                <a:solidFill>
                  <a:srgbClr val="FFFF66"/>
                </a:solidFill>
                <a:hlinkClick r:id="rId5"/>
              </a:rPr>
              <a:t>://</a:t>
            </a:r>
            <a:r>
              <a:rPr lang="en-US" sz="2700" dirty="0" smtClean="0">
                <a:solidFill>
                  <a:srgbClr val="FFFF66"/>
                </a:solidFill>
                <a:hlinkClick r:id="rId5"/>
              </a:rPr>
              <a:t>www.cdc.gov/hiv/research/interventionresearch/compendium/rr/index.html</a:t>
            </a:r>
            <a:r>
              <a:rPr lang="en-US" sz="2700" dirty="0" smtClean="0">
                <a:solidFill>
                  <a:srgbClr val="FFFF66"/>
                </a:solidFill>
              </a:rPr>
              <a:t> </a:t>
            </a:r>
            <a:endParaRPr lang="en-US" sz="2700" dirty="0">
              <a:solidFill>
                <a:srgbClr val="FFFF66"/>
              </a:solidFill>
            </a:endParaRP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105</a:t>
            </a:fld>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228600"/>
            <a:ext cx="6718209" cy="1905000"/>
          </a:xfrm>
        </p:spPr>
        <p:txBody>
          <a:bodyPr/>
          <a:lstStyle/>
          <a:p>
            <a:r>
              <a:rPr lang="en-US" sz="5000" dirty="0">
                <a:solidFill>
                  <a:schemeClr val="bg1"/>
                </a:solidFill>
                <a:effectLst>
                  <a:outerShdw blurRad="38100" dist="38100" dir="2700000" algn="tl">
                    <a:srgbClr val="000000">
                      <a:alpha val="43137"/>
                    </a:srgbClr>
                  </a:outerShdw>
                </a:effectLst>
              </a:rPr>
              <a:t>What did you learn?</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106</a:t>
            </a:fld>
            <a:endParaRPr lang="en-US" sz="1400" dirty="0">
              <a:solidFill>
                <a:schemeClr val="tx1"/>
              </a:solidFill>
            </a:endParaRPr>
          </a:p>
        </p:txBody>
      </p:sp>
    </p:spTree>
    <p:custDataLst>
      <p:tags r:id="rId1"/>
    </p:custDataLst>
    <p:extLst>
      <p:ext uri="{BB962C8B-B14F-4D97-AF65-F5344CB8AC3E}">
        <p14:creationId xmlns:p14="http://schemas.microsoft.com/office/powerpoint/2010/main" val="625097752"/>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a:t>
            </a:r>
            <a:r>
              <a:rPr lang="en-US" dirty="0"/>
              <a:t>Question</a:t>
            </a:r>
          </a:p>
        </p:txBody>
      </p:sp>
      <p:sp>
        <p:nvSpPr>
          <p:cNvPr id="3" name="Content Placeholder 2"/>
          <p:cNvSpPr>
            <a:spLocks noGrp="1"/>
          </p:cNvSpPr>
          <p:nvPr>
            <p:ph idx="1"/>
          </p:nvPr>
        </p:nvSpPr>
        <p:spPr/>
        <p:txBody>
          <a:bodyPr/>
          <a:lstStyle/>
          <a:p>
            <a:pPr marL="514350" indent="-514350">
              <a:buClr>
                <a:srgbClr val="FFFF00"/>
              </a:buClr>
              <a:buAutoNum type="arabicPeriod"/>
            </a:pPr>
            <a:r>
              <a:rPr lang="en-US" dirty="0"/>
              <a:t>Approximately 1 in 4 HIV positive people in the US are women. </a:t>
            </a:r>
          </a:p>
          <a:p>
            <a:pPr marL="514350" indent="-514350" algn="ctr">
              <a:buAutoNum type="arabicPeriod"/>
            </a:pPr>
            <a:endParaRPr lang="en-US" dirty="0"/>
          </a:p>
          <a:p>
            <a:pPr marL="514350" indent="-514350">
              <a:buNone/>
            </a:pPr>
            <a:r>
              <a:rPr lang="en-US" dirty="0"/>
              <a:t>		</a:t>
            </a:r>
            <a:r>
              <a:rPr lang="en-US" dirty="0">
                <a:solidFill>
                  <a:srgbClr val="FFFF00"/>
                </a:solidFill>
              </a:rPr>
              <a:t>A. </a:t>
            </a:r>
            <a:r>
              <a:rPr lang="en-US" dirty="0"/>
              <a:t>True  </a:t>
            </a:r>
          </a:p>
          <a:p>
            <a:pPr marL="514350" indent="-514350">
              <a:buNone/>
            </a:pPr>
            <a:r>
              <a:rPr lang="en-US" dirty="0"/>
              <a:t>		</a:t>
            </a:r>
            <a:r>
              <a:rPr lang="en-US" dirty="0">
                <a:solidFill>
                  <a:srgbClr val="FFFF00"/>
                </a:solidFill>
              </a:rPr>
              <a:t>B. </a:t>
            </a:r>
            <a:r>
              <a:rPr lang="en-US" dirty="0"/>
              <a:t>False</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107</a:t>
            </a:fld>
            <a:endParaRPr lang="en-US" sz="1400" dirty="0">
              <a:solidFill>
                <a:schemeClr val="tx1"/>
              </a:solidFill>
            </a:endParaRPr>
          </a:p>
        </p:txBody>
      </p:sp>
    </p:spTree>
    <p:extLst>
      <p:ext uri="{BB962C8B-B14F-4D97-AF65-F5344CB8AC3E}">
        <p14:creationId xmlns:p14="http://schemas.microsoft.com/office/powerpoint/2010/main" val="10730046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a:t>
            </a:r>
            <a:r>
              <a:rPr lang="en-US" dirty="0"/>
              <a:t>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2"/>
            </a:pPr>
            <a:r>
              <a:rPr lang="en-US" dirty="0"/>
              <a:t>Approximately what percent of women with HIV have </a:t>
            </a:r>
            <a:r>
              <a:rPr lang="en-US" dirty="0" smtClean="0"/>
              <a:t>experienced </a:t>
            </a:r>
            <a:r>
              <a:rPr lang="en-US" dirty="0"/>
              <a:t>trauma in their lifetime? </a:t>
            </a:r>
          </a:p>
          <a:p>
            <a:pPr marL="514350" indent="-514350">
              <a:buNone/>
            </a:pPr>
            <a:r>
              <a:rPr lang="en-US" dirty="0"/>
              <a:t>		</a:t>
            </a:r>
            <a:r>
              <a:rPr lang="en-US" dirty="0">
                <a:solidFill>
                  <a:srgbClr val="FFFF00"/>
                </a:solidFill>
              </a:rPr>
              <a:t>A. </a:t>
            </a:r>
            <a:r>
              <a:rPr lang="en-US" dirty="0"/>
              <a:t>10  </a:t>
            </a:r>
          </a:p>
          <a:p>
            <a:pPr marL="514350" indent="-514350">
              <a:buNone/>
            </a:pPr>
            <a:r>
              <a:rPr lang="en-US" dirty="0"/>
              <a:t>		</a:t>
            </a:r>
            <a:r>
              <a:rPr lang="en-US" dirty="0">
                <a:solidFill>
                  <a:srgbClr val="FFFF00"/>
                </a:solidFill>
              </a:rPr>
              <a:t>B. </a:t>
            </a:r>
            <a:r>
              <a:rPr lang="en-US" dirty="0"/>
              <a:t>20</a:t>
            </a:r>
          </a:p>
          <a:p>
            <a:pPr marL="514350" indent="-514350">
              <a:buNone/>
            </a:pPr>
            <a:r>
              <a:rPr lang="en-US" dirty="0">
                <a:solidFill>
                  <a:srgbClr val="FFFF00"/>
                </a:solidFill>
              </a:rPr>
              <a:t>		C. </a:t>
            </a:r>
            <a:r>
              <a:rPr lang="en-US" dirty="0"/>
              <a:t>30</a:t>
            </a:r>
          </a:p>
          <a:p>
            <a:pPr marL="514350" indent="-514350">
              <a:buNone/>
            </a:pPr>
            <a:r>
              <a:rPr lang="en-US" dirty="0">
                <a:solidFill>
                  <a:srgbClr val="FFFF00"/>
                </a:solidFill>
              </a:rPr>
              <a:t>		D. </a:t>
            </a:r>
            <a:r>
              <a:rPr lang="en-US" dirty="0"/>
              <a:t>40</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108</a:t>
            </a:fld>
            <a:endParaRPr lang="en-US" sz="1400" dirty="0">
              <a:solidFill>
                <a:schemeClr val="tx1"/>
              </a:solidFill>
            </a:endParaRPr>
          </a:p>
        </p:txBody>
      </p:sp>
    </p:spTree>
    <p:extLst>
      <p:ext uri="{BB962C8B-B14F-4D97-AF65-F5344CB8AC3E}">
        <p14:creationId xmlns:p14="http://schemas.microsoft.com/office/powerpoint/2010/main" val="4985228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a:t>
            </a:r>
            <a:r>
              <a:rPr lang="en-US" dirty="0"/>
              <a:t>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3"/>
            </a:pPr>
            <a:r>
              <a:rPr lang="en-US" dirty="0" smtClean="0"/>
              <a:t>Which is NOT a component of “gender responsive” care for women?  </a:t>
            </a:r>
          </a:p>
          <a:p>
            <a:pPr marL="514350" indent="-514350">
              <a:buNone/>
            </a:pPr>
            <a:r>
              <a:rPr lang="en-US" dirty="0" smtClean="0">
                <a:solidFill>
                  <a:srgbClr val="FFFF00"/>
                </a:solidFill>
              </a:rPr>
              <a:t>		A</a:t>
            </a:r>
            <a:r>
              <a:rPr lang="en-US" dirty="0">
                <a:solidFill>
                  <a:srgbClr val="FFFF00"/>
                </a:solidFill>
              </a:rPr>
              <a:t>. </a:t>
            </a:r>
            <a:r>
              <a:rPr lang="en-US" dirty="0" smtClean="0"/>
              <a:t>Address women’s unique experiences</a:t>
            </a:r>
          </a:p>
          <a:p>
            <a:pPr marL="514350" indent="-514350">
              <a:buNone/>
            </a:pPr>
            <a:r>
              <a:rPr lang="en-US" dirty="0"/>
              <a:t>		</a:t>
            </a:r>
            <a:r>
              <a:rPr lang="en-US" dirty="0">
                <a:solidFill>
                  <a:srgbClr val="FFFF00"/>
                </a:solidFill>
              </a:rPr>
              <a:t>B. </a:t>
            </a:r>
            <a:r>
              <a:rPr lang="en-US" dirty="0" smtClean="0"/>
              <a:t>Be trauma-informed</a:t>
            </a:r>
            <a:endParaRPr lang="en-US" dirty="0"/>
          </a:p>
          <a:p>
            <a:pPr marL="514350" indent="-514350">
              <a:buNone/>
            </a:pPr>
            <a:r>
              <a:rPr lang="en-US" dirty="0">
                <a:solidFill>
                  <a:srgbClr val="FFFF00"/>
                </a:solidFill>
              </a:rPr>
              <a:t>		C. </a:t>
            </a:r>
            <a:r>
              <a:rPr lang="en-US" dirty="0" smtClean="0"/>
              <a:t>Take place only at a gender-specific 		program</a:t>
            </a:r>
            <a:endParaRPr lang="en-US" dirty="0"/>
          </a:p>
          <a:p>
            <a:pPr marL="514350" indent="-514350">
              <a:buNone/>
            </a:pPr>
            <a:r>
              <a:rPr lang="en-US" dirty="0">
                <a:solidFill>
                  <a:srgbClr val="FFFF00"/>
                </a:solidFill>
              </a:rPr>
              <a:t>		D</a:t>
            </a:r>
            <a:r>
              <a:rPr lang="en-US" dirty="0" smtClean="0">
                <a:solidFill>
                  <a:srgbClr val="FFFF00"/>
                </a:solidFill>
              </a:rPr>
              <a:t>. </a:t>
            </a:r>
            <a:r>
              <a:rPr lang="en-US" dirty="0" smtClean="0"/>
              <a:t>Provide a healing environment</a:t>
            </a:r>
            <a:endParaRPr lang="en-US" dirty="0"/>
          </a:p>
          <a:p>
            <a:pPr marL="0" indent="0">
              <a:buClr>
                <a:srgbClr val="FFFF00"/>
              </a:buClr>
              <a:buNone/>
            </a:pP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109</a:t>
            </a:fld>
            <a:endParaRPr lang="en-US" sz="1400" dirty="0">
              <a:solidFill>
                <a:schemeClr val="tx1"/>
              </a:solidFill>
            </a:endParaRPr>
          </a:p>
        </p:txBody>
      </p:sp>
    </p:spTree>
    <p:extLst>
      <p:ext uri="{BB962C8B-B14F-4D97-AF65-F5344CB8AC3E}">
        <p14:creationId xmlns:p14="http://schemas.microsoft.com/office/powerpoint/2010/main" val="2387905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Why Gender Matters</a:t>
            </a:r>
          </a:p>
        </p:txBody>
      </p:sp>
      <p:sp>
        <p:nvSpPr>
          <p:cNvPr id="3" name="Content Placeholder 2"/>
          <p:cNvSpPr>
            <a:spLocks noGrp="1"/>
          </p:cNvSpPr>
          <p:nvPr>
            <p:ph idx="1"/>
          </p:nvPr>
        </p:nvSpPr>
        <p:spPr/>
        <p:txBody>
          <a:bodyPr/>
          <a:lstStyle/>
          <a:p>
            <a:r>
              <a:rPr lang="en-US" dirty="0"/>
              <a:t>Though women and men have much </a:t>
            </a:r>
            <a:br>
              <a:rPr lang="en-US" dirty="0"/>
            </a:br>
            <a:r>
              <a:rPr lang="en-US" dirty="0"/>
              <a:t>in common, sex and gender differences influence their lives and experiences.</a:t>
            </a:r>
          </a:p>
          <a:p>
            <a:r>
              <a:rPr lang="en-US" dirty="0"/>
              <a:t>Common differences between men </a:t>
            </a:r>
            <a:br>
              <a:rPr lang="en-US" dirty="0"/>
            </a:br>
            <a:r>
              <a:rPr lang="en-US" dirty="0"/>
              <a:t>and women affect the treatment and </a:t>
            </a:r>
            <a:br>
              <a:rPr lang="en-US" dirty="0"/>
            </a:br>
            <a:r>
              <a:rPr lang="en-US" dirty="0"/>
              <a:t>recovery needs of women with substance use disorders (SUDs) and HIV. </a:t>
            </a:r>
          </a:p>
          <a:p>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11</a:t>
            </a:fld>
            <a:endParaRPr lang="en-US" sz="1400"/>
          </a:p>
        </p:txBody>
      </p:sp>
    </p:spTree>
    <p:extLst>
      <p:ext uri="{BB962C8B-B14F-4D97-AF65-F5344CB8AC3E}">
        <p14:creationId xmlns:p14="http://schemas.microsoft.com/office/powerpoint/2010/main" val="142151692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a:t>
            </a:r>
            <a:r>
              <a:rPr lang="en-US" dirty="0"/>
              <a:t>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4"/>
            </a:pPr>
            <a:r>
              <a:rPr lang="en-US" dirty="0" smtClean="0"/>
              <a:t>Approximately what percentage of women drink alcohol while pregnant? </a:t>
            </a:r>
          </a:p>
          <a:p>
            <a:pPr marL="514350" indent="-514350">
              <a:buNone/>
            </a:pPr>
            <a:r>
              <a:rPr lang="en-US" dirty="0"/>
              <a:t>		</a:t>
            </a:r>
            <a:r>
              <a:rPr lang="en-US" dirty="0">
                <a:solidFill>
                  <a:srgbClr val="FFFF00"/>
                </a:solidFill>
              </a:rPr>
              <a:t>A. </a:t>
            </a:r>
            <a:r>
              <a:rPr lang="en-US" dirty="0" smtClean="0"/>
              <a:t>.5%  </a:t>
            </a:r>
            <a:endParaRPr lang="en-US" dirty="0"/>
          </a:p>
          <a:p>
            <a:pPr marL="514350" indent="-514350">
              <a:buNone/>
            </a:pPr>
            <a:r>
              <a:rPr lang="en-US" dirty="0"/>
              <a:t>		</a:t>
            </a:r>
            <a:r>
              <a:rPr lang="en-US" dirty="0">
                <a:solidFill>
                  <a:srgbClr val="FFFF00"/>
                </a:solidFill>
              </a:rPr>
              <a:t>B. </a:t>
            </a:r>
            <a:r>
              <a:rPr lang="en-US" dirty="0" smtClean="0"/>
              <a:t>2%</a:t>
            </a:r>
            <a:endParaRPr lang="en-US" dirty="0"/>
          </a:p>
          <a:p>
            <a:pPr marL="514350" indent="-514350">
              <a:buNone/>
            </a:pPr>
            <a:r>
              <a:rPr lang="en-US" dirty="0">
                <a:solidFill>
                  <a:srgbClr val="FFFF00"/>
                </a:solidFill>
              </a:rPr>
              <a:t>		C. </a:t>
            </a:r>
            <a:r>
              <a:rPr lang="en-US" dirty="0" smtClean="0"/>
              <a:t>9%</a:t>
            </a:r>
            <a:endParaRPr lang="en-US" dirty="0"/>
          </a:p>
          <a:p>
            <a:pPr marL="514350" indent="-514350">
              <a:buNone/>
            </a:pPr>
            <a:r>
              <a:rPr lang="en-US" dirty="0">
                <a:solidFill>
                  <a:srgbClr val="FFFF00"/>
                </a:solidFill>
              </a:rPr>
              <a:t>		D. </a:t>
            </a:r>
            <a:r>
              <a:rPr lang="en-US" dirty="0" smtClean="0"/>
              <a:t>17%</a:t>
            </a:r>
            <a:endParaRPr lang="en-US" dirty="0"/>
          </a:p>
          <a:p>
            <a:pPr marL="514350" indent="-514350">
              <a:buClr>
                <a:srgbClr val="FFFF00"/>
              </a:buClr>
              <a:buFont typeface="+mj-lt"/>
              <a:buAutoNum type="arabicPeriod" startAt="4"/>
            </a:pPr>
            <a:endParaRPr lang="en-US" dirty="0" smtClean="0"/>
          </a:p>
          <a:p>
            <a:pPr marL="914400" lvl="1" indent="-514350">
              <a:buClr>
                <a:srgbClr val="FFFF00"/>
              </a:buClr>
              <a:buFont typeface="+mj-lt"/>
              <a:buAutoNum type="arabicPeriod" startAt="4"/>
            </a:pP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110</a:t>
            </a:fld>
            <a:endParaRPr lang="en-US" sz="1400" dirty="0">
              <a:solidFill>
                <a:schemeClr val="tx1"/>
              </a:solidFill>
            </a:endParaRPr>
          </a:p>
        </p:txBody>
      </p:sp>
    </p:spTree>
    <p:extLst>
      <p:ext uri="{BB962C8B-B14F-4D97-AF65-F5344CB8AC3E}">
        <p14:creationId xmlns:p14="http://schemas.microsoft.com/office/powerpoint/2010/main" val="880942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a:t>
            </a:r>
            <a:r>
              <a:rPr lang="en-US" dirty="0"/>
              <a:t>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5"/>
            </a:pPr>
            <a:r>
              <a:rPr lang="en-US" dirty="0" smtClean="0"/>
              <a:t>Effective behavioral interventions for HIV risk reduction are not available for substance using women. </a:t>
            </a:r>
          </a:p>
          <a:p>
            <a:pPr marL="514350" indent="-514350">
              <a:buClr>
                <a:srgbClr val="FFFF00"/>
              </a:buClr>
              <a:buFont typeface="+mj-lt"/>
              <a:buAutoNum type="arabicPeriod" startAt="5"/>
            </a:pPr>
            <a:endParaRPr lang="en-US" dirty="0"/>
          </a:p>
          <a:p>
            <a:pPr marL="514350" indent="-514350">
              <a:buNone/>
            </a:pPr>
            <a:r>
              <a:rPr lang="en-US" dirty="0" smtClean="0">
                <a:solidFill>
                  <a:srgbClr val="FFFF00"/>
                </a:solidFill>
              </a:rPr>
              <a:t>		A</a:t>
            </a:r>
            <a:r>
              <a:rPr lang="en-US" dirty="0">
                <a:solidFill>
                  <a:srgbClr val="FFFF00"/>
                </a:solidFill>
              </a:rPr>
              <a:t>. </a:t>
            </a:r>
            <a:r>
              <a:rPr lang="en-US" dirty="0"/>
              <a:t>True  </a:t>
            </a:r>
          </a:p>
          <a:p>
            <a:pPr marL="514350" indent="-514350">
              <a:buNone/>
            </a:pPr>
            <a:r>
              <a:rPr lang="en-US" dirty="0"/>
              <a:t>		</a:t>
            </a:r>
            <a:r>
              <a:rPr lang="en-US" dirty="0">
                <a:solidFill>
                  <a:srgbClr val="FFFF00"/>
                </a:solidFill>
              </a:rPr>
              <a:t>B. </a:t>
            </a:r>
            <a:r>
              <a:rPr lang="en-US" dirty="0"/>
              <a:t>False</a:t>
            </a:r>
          </a:p>
          <a:p>
            <a:pPr marL="514350" indent="-514350">
              <a:buClr>
                <a:srgbClr val="FFFF00"/>
              </a:buClr>
              <a:buFont typeface="+mj-lt"/>
              <a:buAutoNum type="arabicPeriod" startAt="5"/>
            </a:pP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111</a:t>
            </a:fld>
            <a:endParaRPr lang="en-US" sz="1400" dirty="0">
              <a:solidFill>
                <a:schemeClr val="tx1"/>
              </a:solidFill>
            </a:endParaRPr>
          </a:p>
        </p:txBody>
      </p:sp>
    </p:spTree>
    <p:extLst>
      <p:ext uri="{BB962C8B-B14F-4D97-AF65-F5344CB8AC3E}">
        <p14:creationId xmlns:p14="http://schemas.microsoft.com/office/powerpoint/2010/main" val="4845329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icrosoft Sans Serif" pitchFamily="34" charset="0"/>
                <a:cs typeface="Microsoft Sans Serif" pitchFamily="34" charset="0"/>
              </a:rPr>
              <a:t>Thank You For Your Time!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5791200"/>
            <a:ext cx="1752600" cy="664723"/>
          </a:xfrm>
          <a:prstGeom prst="rect">
            <a:avLst/>
          </a:prstGeom>
          <a:solidFill>
            <a:schemeClr val="tx1"/>
          </a:solidFill>
        </p:spPr>
      </p:pic>
      <p:pic>
        <p:nvPicPr>
          <p:cNvPr id="8" name="Picture 13" descr="CDU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5580" y="5791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73" y="5791200"/>
            <a:ext cx="1398587" cy="557052"/>
          </a:xfrm>
          <a:prstGeom prst="rect">
            <a:avLst/>
          </a:prstGeom>
        </p:spPr>
      </p:pic>
      <p:sp>
        <p:nvSpPr>
          <p:cNvPr id="10" name="Slide Number Placeholder 3"/>
          <p:cNvSpPr txBox="1">
            <a:spLocks/>
          </p:cNvSpPr>
          <p:nvPr/>
        </p:nvSpPr>
        <p:spPr>
          <a:xfrm>
            <a:off x="7010400" y="6500652"/>
            <a:ext cx="2133600" cy="34531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112</a:t>
            </a:fld>
            <a:endParaRPr lang="en-US" sz="1400" dirty="0">
              <a:solidFill>
                <a:schemeClr val="tx1"/>
              </a:solidFill>
            </a:endParaRPr>
          </a:p>
        </p:txBody>
      </p:sp>
      <p:sp>
        <p:nvSpPr>
          <p:cNvPr id="11" name="Content Placeholder 2"/>
          <p:cNvSpPr>
            <a:spLocks noGrp="1"/>
          </p:cNvSpPr>
          <p:nvPr>
            <p:ph idx="1"/>
          </p:nvPr>
        </p:nvSpPr>
        <p:spPr>
          <a:xfrm>
            <a:off x="0" y="2057400"/>
            <a:ext cx="9144000" cy="3733800"/>
          </a:xfrm>
        </p:spPr>
        <p:txBody>
          <a:bodyPr>
            <a:noAutofit/>
          </a:bodyPr>
          <a:lstStyle/>
          <a:p>
            <a:pPr algn="ctr">
              <a:lnSpc>
                <a:spcPct val="80000"/>
              </a:lnSpc>
              <a:buFont typeface="Arial" pitchFamily="34" charset="0"/>
              <a:buNone/>
            </a:pPr>
            <a:r>
              <a:rPr lang="en-US" altLang="en-US" sz="2800" b="1" dirty="0"/>
              <a:t>For more information:</a:t>
            </a:r>
          </a:p>
          <a:p>
            <a:pPr algn="ctr">
              <a:lnSpc>
                <a:spcPct val="80000"/>
              </a:lnSpc>
              <a:buFontTx/>
              <a:buNone/>
            </a:pPr>
            <a:r>
              <a:rPr lang="en-US" altLang="en-US" sz="2800" dirty="0">
                <a:solidFill>
                  <a:schemeClr val="tx2">
                    <a:lumMod val="60000"/>
                    <a:lumOff val="40000"/>
                  </a:schemeClr>
                </a:solidFill>
              </a:rPr>
              <a:t>Beth Rutkowski: brutkowski@mednet.ucla.edu</a:t>
            </a:r>
          </a:p>
          <a:p>
            <a:pPr algn="ctr">
              <a:lnSpc>
                <a:spcPct val="80000"/>
              </a:lnSpc>
              <a:buFont typeface="Arial" pitchFamily="34" charset="0"/>
              <a:buNone/>
            </a:pPr>
            <a:r>
              <a:rPr lang="en-US" altLang="en-US" sz="2800" dirty="0"/>
              <a:t>Thomas E. Freese: tfreese@mednet.ucla.edu</a:t>
            </a:r>
          </a:p>
          <a:p>
            <a:pPr algn="ctr">
              <a:lnSpc>
                <a:spcPct val="80000"/>
              </a:lnSpc>
              <a:buFontTx/>
              <a:buNone/>
            </a:pPr>
            <a:r>
              <a:rPr lang="en-US" altLang="en-US" sz="2800" dirty="0">
                <a:solidFill>
                  <a:schemeClr val="tx2">
                    <a:lumMod val="60000"/>
                    <a:lumOff val="40000"/>
                  </a:schemeClr>
                </a:solidFill>
              </a:rPr>
              <a:t>Kevin-Paul Johnson: kevinpaul@HIVtrainingCDU.org </a:t>
            </a:r>
          </a:p>
          <a:p>
            <a:pPr algn="ctr">
              <a:lnSpc>
                <a:spcPct val="80000"/>
              </a:lnSpc>
              <a:buFont typeface="Arial" pitchFamily="34" charset="0"/>
              <a:buNone/>
            </a:pPr>
            <a:r>
              <a:rPr lang="en-US" altLang="en-US" sz="2800" dirty="0"/>
              <a:t>Pacific Southwest ATTC: www.psattc.org</a:t>
            </a:r>
          </a:p>
          <a:p>
            <a:pPr algn="ctr">
              <a:lnSpc>
                <a:spcPct val="80000"/>
              </a:lnSpc>
              <a:buFont typeface="Arial" pitchFamily="34" charset="0"/>
              <a:buNone/>
            </a:pPr>
            <a:r>
              <a:rPr lang="en-US" altLang="en-US" sz="2800" dirty="0">
                <a:solidFill>
                  <a:schemeClr val="tx2">
                    <a:lumMod val="60000"/>
                    <a:lumOff val="40000"/>
                  </a:schemeClr>
                </a:solidFill>
              </a:rPr>
              <a:t>PAETC Training calendar: www.HIVtrainingCDU.org</a:t>
            </a:r>
          </a:p>
          <a:p>
            <a:pPr marL="45720" indent="0">
              <a:buNone/>
            </a:pPr>
            <a:endParaRPr lang="en-US" sz="2800" dirty="0"/>
          </a:p>
        </p:txBody>
      </p:sp>
    </p:spTree>
    <p:extLst>
      <p:ext uri="{BB962C8B-B14F-4D97-AF65-F5344CB8AC3E}">
        <p14:creationId xmlns:p14="http://schemas.microsoft.com/office/powerpoint/2010/main" val="2971894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 and Gender Differences </a:t>
            </a:r>
          </a:p>
        </p:txBody>
      </p:sp>
      <p:sp>
        <p:nvSpPr>
          <p:cNvPr id="3" name="Content Placeholder 2"/>
          <p:cNvSpPr>
            <a:spLocks noGrp="1"/>
          </p:cNvSpPr>
          <p:nvPr>
            <p:ph idx="1"/>
          </p:nvPr>
        </p:nvSpPr>
        <p:spPr/>
        <p:txBody>
          <a:bodyPr>
            <a:normAutofit lnSpcReduction="10000"/>
          </a:bodyPr>
          <a:lstStyle/>
          <a:p>
            <a:r>
              <a:rPr lang="en-US" dirty="0"/>
              <a:t>“Sex” and “gender” do not mean the same thing.</a:t>
            </a:r>
          </a:p>
          <a:p>
            <a:r>
              <a:rPr lang="en-US" dirty="0"/>
              <a:t>Sex differences are related to biology.</a:t>
            </a:r>
          </a:p>
          <a:p>
            <a:r>
              <a:rPr lang="en-US" dirty="0"/>
              <a:t>Gender is part of a person’s self-representation. It relates to culturally defined characteristics of masculinity and femininity.</a:t>
            </a:r>
          </a:p>
          <a:p>
            <a:r>
              <a:rPr lang="en-US" dirty="0"/>
              <a:t>There are both sex and gender differences </a:t>
            </a:r>
            <a:br>
              <a:rPr lang="en-US" dirty="0"/>
            </a:br>
            <a:r>
              <a:rPr lang="en-US" dirty="0"/>
              <a:t>that relate to SUDs, HIV/AIDS and treatments that are more effective for men and women.</a:t>
            </a:r>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12</a:t>
            </a:fld>
            <a:endParaRPr lang="en-US" sz="1400"/>
          </a:p>
        </p:txBody>
      </p:sp>
    </p:spTree>
    <p:extLst>
      <p:ext uri="{BB962C8B-B14F-4D97-AF65-F5344CB8AC3E}">
        <p14:creationId xmlns:p14="http://schemas.microsoft.com/office/powerpoint/2010/main" val="383220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 and Gender Differences</a:t>
            </a:r>
          </a:p>
        </p:txBody>
      </p:sp>
      <p:sp>
        <p:nvSpPr>
          <p:cNvPr id="3" name="Content Placeholder 2"/>
          <p:cNvSpPr>
            <a:spLocks noGrp="1"/>
          </p:cNvSpPr>
          <p:nvPr>
            <p:ph idx="1"/>
          </p:nvPr>
        </p:nvSpPr>
        <p:spPr>
          <a:xfrm>
            <a:off x="457200" y="1828800"/>
            <a:ext cx="7696200" cy="4114799"/>
          </a:xfrm>
        </p:spPr>
        <p:txBody>
          <a:bodyPr>
            <a:normAutofit/>
          </a:bodyPr>
          <a:lstStyle/>
          <a:p>
            <a:r>
              <a:rPr lang="en-US" dirty="0"/>
              <a:t>Culture, age, socioeconomic status, religion, disability, and racial and sexual identity all influence gender roles and expectations.</a:t>
            </a:r>
          </a:p>
          <a:p>
            <a:r>
              <a:rPr lang="en-US" dirty="0"/>
              <a:t>Common gender characteristics are not absolutes. </a:t>
            </a:r>
          </a:p>
          <a:p>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13</a:t>
            </a:fld>
            <a:endParaRPr lang="en-US" sz="1400"/>
          </a:p>
        </p:txBody>
      </p:sp>
    </p:spTree>
    <p:extLst>
      <p:ext uri="{BB962C8B-B14F-4D97-AF65-F5344CB8AC3E}">
        <p14:creationId xmlns:p14="http://schemas.microsoft.com/office/powerpoint/2010/main" val="3620217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838200"/>
            <a:ext cx="8229600" cy="990600"/>
          </a:xfrm>
        </p:spPr>
        <p:txBody>
          <a:bodyPr>
            <a:normAutofit/>
          </a:bodyPr>
          <a:lstStyle/>
          <a:p>
            <a:r>
              <a:rPr lang="en-US" sz="4000" dirty="0" smtClean="0"/>
              <a:t>Women Need Gender-Responsive Care</a:t>
            </a:r>
            <a:endParaRPr lang="en-US" sz="4000" dirty="0"/>
          </a:p>
        </p:txBody>
      </p:sp>
      <p:sp>
        <p:nvSpPr>
          <p:cNvPr id="277507" name="Rectangle 3"/>
          <p:cNvSpPr>
            <a:spLocks noGrp="1" noChangeArrowheads="1"/>
          </p:cNvSpPr>
          <p:nvPr>
            <p:ph type="body" idx="1"/>
          </p:nvPr>
        </p:nvSpPr>
        <p:spPr>
          <a:xfrm>
            <a:off x="533400" y="2286000"/>
            <a:ext cx="8001000" cy="4419600"/>
          </a:xfrm>
        </p:spPr>
        <p:txBody>
          <a:bodyPr/>
          <a:lstStyle/>
          <a:p>
            <a:pPr marL="60325" indent="-60325" algn="just">
              <a:lnSpc>
                <a:spcPct val="120000"/>
              </a:lnSpc>
              <a:buFontTx/>
              <a:buNone/>
            </a:pPr>
            <a:r>
              <a:rPr lang="en-US" sz="2800" dirty="0"/>
              <a:t>"Creating an environment through site selection, staff selection, program development, content, and material that reflects an understanding of the realities of women's lives, and is responsive to the issues of the clients."</a:t>
            </a:r>
            <a:endParaRPr lang="en-US" sz="2400" dirty="0">
              <a:latin typeface="Times New Roman" pitchFamily="18" charset="0"/>
            </a:endParaRPr>
          </a:p>
          <a:p>
            <a:pPr marL="60325" indent="-60325">
              <a:lnSpc>
                <a:spcPct val="120000"/>
              </a:lnSpc>
              <a:buFontTx/>
              <a:buNone/>
            </a:pPr>
            <a:endParaRPr lang="en-US" sz="2400" dirty="0"/>
          </a:p>
          <a:p>
            <a:pPr marL="60325" indent="-60325">
              <a:lnSpc>
                <a:spcPct val="120000"/>
              </a:lnSpc>
              <a:buFontTx/>
              <a:buNone/>
            </a:pPr>
            <a:r>
              <a:rPr lang="en-US" sz="800" dirty="0"/>
              <a:t>					</a:t>
            </a:r>
          </a:p>
        </p:txBody>
      </p:sp>
      <p:sp>
        <p:nvSpPr>
          <p:cNvPr id="5"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14</a:t>
            </a:fld>
            <a:endParaRPr lang="en-US" sz="1400"/>
          </a:p>
        </p:txBody>
      </p:sp>
      <p:sp>
        <p:nvSpPr>
          <p:cNvPr id="6" name="TextBox 5"/>
          <p:cNvSpPr txBox="1"/>
          <p:nvPr/>
        </p:nvSpPr>
        <p:spPr>
          <a:xfrm>
            <a:off x="-28074" y="6488668"/>
            <a:ext cx="3304674" cy="369332"/>
          </a:xfrm>
          <a:prstGeom prst="rect">
            <a:avLst/>
          </a:prstGeom>
          <a:noFill/>
        </p:spPr>
        <p:txBody>
          <a:bodyPr wrap="square" rtlCol="0">
            <a:spAutoFit/>
          </a:bodyPr>
          <a:lstStyle/>
          <a:p>
            <a:r>
              <a:rPr lang="en-US" dirty="0" smtClean="0"/>
              <a:t>SOURCE: Covington, 2007.</a:t>
            </a:r>
            <a:endParaRPr lang="en-US" dirty="0"/>
          </a:p>
        </p:txBody>
      </p:sp>
    </p:spTree>
    <p:extLst>
      <p:ext uri="{BB962C8B-B14F-4D97-AF65-F5344CB8AC3E}">
        <p14:creationId xmlns:p14="http://schemas.microsoft.com/office/powerpoint/2010/main" val="2040467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Why </a:t>
            </a:r>
            <a:r>
              <a:rPr lang="en-US" sz="3600" dirty="0" smtClean="0"/>
              <a:t>Be Gender-Responsive?</a:t>
            </a:r>
            <a:endParaRPr lang="en-US" sz="3600" dirty="0"/>
          </a:p>
        </p:txBody>
      </p:sp>
      <p:sp>
        <p:nvSpPr>
          <p:cNvPr id="3" name="Content Placeholder 2"/>
          <p:cNvSpPr>
            <a:spLocks noGrp="1"/>
          </p:cNvSpPr>
          <p:nvPr>
            <p:ph idx="1"/>
          </p:nvPr>
        </p:nvSpPr>
        <p:spPr>
          <a:xfrm>
            <a:off x="457200" y="1600200"/>
            <a:ext cx="8229600" cy="4754563"/>
          </a:xfrm>
        </p:spPr>
        <p:txBody>
          <a:bodyPr/>
          <a:lstStyle/>
          <a:p>
            <a:r>
              <a:rPr lang="en-US" dirty="0"/>
              <a:t>Gender-responsive services create an environment that reflects the understanding of the reality of women’s lives and addresses the issues of </a:t>
            </a:r>
            <a:r>
              <a:rPr lang="en-US" dirty="0" smtClean="0"/>
              <a:t>women</a:t>
            </a:r>
            <a:endParaRPr lang="en-US" dirty="0"/>
          </a:p>
          <a:p>
            <a:r>
              <a:rPr lang="en-US" dirty="0"/>
              <a:t>Gender-responsive services help improve the effectiveness of services for women and girls.</a:t>
            </a:r>
          </a:p>
          <a:p>
            <a:endParaRPr lang="en-US" dirty="0"/>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grpSp>
        <p:nvGrpSpPr>
          <p:cNvPr id="5" name="Group 4"/>
          <p:cNvGrpSpPr/>
          <p:nvPr/>
        </p:nvGrpSpPr>
        <p:grpSpPr>
          <a:xfrm>
            <a:off x="0" y="5177796"/>
            <a:ext cx="9164168" cy="1680204"/>
            <a:chOff x="14100" y="5177796"/>
            <a:chExt cx="9164168" cy="1680204"/>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910" y="5199061"/>
              <a:ext cx="1642089" cy="131157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640" y="5201993"/>
              <a:ext cx="3139060" cy="138284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040" y="5177796"/>
              <a:ext cx="1628177" cy="134324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3710" y="5199061"/>
              <a:ext cx="1198820" cy="132669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16" y="5199062"/>
              <a:ext cx="1644254" cy="1321981"/>
            </a:xfrm>
            <a:prstGeom prst="rect">
              <a:avLst/>
            </a:prstGeom>
          </p:spPr>
        </p:pic>
        <p:sp>
          <p:nvSpPr>
            <p:cNvPr id="15" name="Rectangle 14"/>
            <p:cNvSpPr/>
            <p:nvPr/>
          </p:nvSpPr>
          <p:spPr>
            <a:xfrm>
              <a:off x="14100" y="6525755"/>
              <a:ext cx="9164168" cy="332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solidFill>
                  <a:schemeClr val="bg1"/>
                </a:solidFill>
              </a:rPr>
              <a:pPr/>
              <a:t>15</a:t>
            </a:fld>
            <a:endParaRPr lang="en-US" sz="1400" dirty="0">
              <a:solidFill>
                <a:schemeClr val="bg1"/>
              </a:solidFill>
            </a:endParaRPr>
          </a:p>
        </p:txBody>
      </p:sp>
    </p:spTree>
    <p:extLst>
      <p:ext uri="{BB962C8B-B14F-4D97-AF65-F5344CB8AC3E}">
        <p14:creationId xmlns:p14="http://schemas.microsoft.com/office/powerpoint/2010/main" val="40645770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30" y="734362"/>
            <a:ext cx="8229600" cy="1143000"/>
          </a:xfrm>
        </p:spPr>
        <p:txBody>
          <a:bodyPr>
            <a:normAutofit fontScale="90000"/>
          </a:bodyPr>
          <a:lstStyle/>
          <a:p>
            <a:r>
              <a:rPr lang="en-US" dirty="0" smtClean="0"/>
              <a:t>On a scale of 1-5, how well does your  program address the specific needs of women? </a:t>
            </a:r>
            <a:endParaRPr lang="en-US" dirty="0"/>
          </a:p>
        </p:txBody>
      </p:sp>
      <p:sp>
        <p:nvSpPr>
          <p:cNvPr id="3" name="Content Placeholder 2"/>
          <p:cNvSpPr>
            <a:spLocks noGrp="1"/>
          </p:cNvSpPr>
          <p:nvPr>
            <p:ph idx="1"/>
          </p:nvPr>
        </p:nvSpPr>
        <p:spPr>
          <a:xfrm>
            <a:off x="457200" y="2743200"/>
            <a:ext cx="8229600" cy="3805948"/>
          </a:xfrm>
        </p:spPr>
        <p:txBody>
          <a:bodyPr/>
          <a:lstStyle/>
          <a:p>
            <a:pPr marL="0" indent="0">
              <a:buNone/>
            </a:pPr>
            <a:r>
              <a:rPr lang="en-US" dirty="0" smtClean="0"/>
              <a:t>1. Not at all</a:t>
            </a:r>
          </a:p>
          <a:p>
            <a:pPr marL="0" indent="0">
              <a:buNone/>
            </a:pPr>
            <a:r>
              <a:rPr lang="en-US" dirty="0" smtClean="0"/>
              <a:t>2. Slightly </a:t>
            </a:r>
          </a:p>
          <a:p>
            <a:pPr marL="0" indent="0">
              <a:buNone/>
            </a:pPr>
            <a:r>
              <a:rPr lang="en-US" dirty="0" smtClean="0"/>
              <a:t>3. Somewhat gender-responsive</a:t>
            </a:r>
          </a:p>
          <a:p>
            <a:pPr marL="0" indent="0">
              <a:buNone/>
            </a:pPr>
            <a:r>
              <a:rPr lang="en-US" dirty="0" smtClean="0"/>
              <a:t>4. Very gender-responsive</a:t>
            </a:r>
          </a:p>
          <a:p>
            <a:pPr marL="0" indent="0">
              <a:buNone/>
            </a:pPr>
            <a:r>
              <a:rPr lang="en-US" dirty="0" smtClean="0"/>
              <a:t>5. Completely gender-responsive</a:t>
            </a:r>
            <a:endParaRPr lang="en-US" dirty="0"/>
          </a:p>
        </p:txBody>
      </p:sp>
      <p:sp>
        <p:nvSpPr>
          <p:cNvPr id="4" name="Slide Number Placeholder 3"/>
          <p:cNvSpPr>
            <a:spLocks noGrp="1"/>
          </p:cNvSpPr>
          <p:nvPr>
            <p:ph type="sldNum" sz="quarter" idx="12"/>
          </p:nvPr>
        </p:nvSpPr>
        <p:spPr>
          <a:xfrm>
            <a:off x="7010400" y="6464801"/>
            <a:ext cx="2133600" cy="365125"/>
          </a:xfrm>
        </p:spPr>
        <p:txBody>
          <a:bodyPr/>
          <a:lstStyle/>
          <a:p>
            <a:fld id="{EC94FE43-ECF7-4811-AFCB-0690B7462E36}" type="slidenum">
              <a:rPr lang="en-US" sz="1400" smtClean="0"/>
              <a:pPr/>
              <a:t>16</a:t>
            </a:fld>
            <a:endParaRPr lang="en-US" sz="1400" dirty="0"/>
          </a:p>
        </p:txBody>
      </p:sp>
    </p:spTree>
    <p:extLst>
      <p:ext uri="{BB962C8B-B14F-4D97-AF65-F5344CB8AC3E}">
        <p14:creationId xmlns:p14="http://schemas.microsoft.com/office/powerpoint/2010/main" val="2527992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04800" y="852221"/>
            <a:ext cx="8534400" cy="5700979"/>
          </a:xfrm>
          <a:prstGeom prst="rect">
            <a:avLst/>
          </a:prstGeom>
          <a:effectLst>
            <a:softEdge rad="127000"/>
          </a:effectLst>
        </p:spPr>
      </p:pic>
      <p:sp>
        <p:nvSpPr>
          <p:cNvPr id="4" name="Title 3"/>
          <p:cNvSpPr>
            <a:spLocks noGrp="1"/>
          </p:cNvSpPr>
          <p:nvPr>
            <p:ph type="ctrTitle"/>
          </p:nvPr>
        </p:nvSpPr>
        <p:spPr>
          <a:xfrm>
            <a:off x="876300" y="-3957"/>
            <a:ext cx="7391400" cy="1070758"/>
          </a:xfrm>
        </p:spPr>
        <p:txBody>
          <a:bodyPr/>
          <a:lstStyle/>
          <a:p>
            <a:r>
              <a:rPr lang="en-US" dirty="0" smtClean="0"/>
              <a:t>Epidemiology of HIV in Women</a:t>
            </a:r>
            <a:endParaRPr lang="en-US" dirty="0"/>
          </a:p>
        </p:txBody>
      </p:sp>
      <p:sp>
        <p:nvSpPr>
          <p:cNvPr id="3" name="Slide Number Placeholder 2"/>
          <p:cNvSpPr>
            <a:spLocks noGrp="1"/>
          </p:cNvSpPr>
          <p:nvPr>
            <p:ph type="sldNum" sz="quarter" idx="12"/>
          </p:nvPr>
        </p:nvSpPr>
        <p:spPr>
          <a:xfrm>
            <a:off x="7010400" y="6476833"/>
            <a:ext cx="2133600" cy="365125"/>
          </a:xfrm>
        </p:spPr>
        <p:txBody>
          <a:bodyPr/>
          <a:lstStyle/>
          <a:p>
            <a:fld id="{EC94FE43-ECF7-4811-AFCB-0690B7462E36}" type="slidenum">
              <a:rPr lang="en-US" sz="1400" smtClean="0"/>
              <a:pPr/>
              <a:t>17</a:t>
            </a:fld>
            <a:endParaRPr lang="en-US" sz="1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HIV Diagnoses by Subpopulation</a:t>
            </a:r>
          </a:p>
        </p:txBody>
      </p:sp>
      <p:sp>
        <p:nvSpPr>
          <p:cNvPr id="4"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18</a:t>
            </a:fld>
            <a:endParaRPr lang="en-US" sz="1400"/>
          </a:p>
        </p:txBody>
      </p:sp>
      <p:pic>
        <p:nvPicPr>
          <p:cNvPr id="9" name="Content Placeholder 8"/>
          <p:cNvPicPr>
            <a:picLocks noGrp="1" noChangeAspect="1"/>
          </p:cNvPicPr>
          <p:nvPr>
            <p:ph idx="1"/>
          </p:nvPr>
        </p:nvPicPr>
        <p:blipFill>
          <a:blip r:embed="rId3"/>
          <a:stretch>
            <a:fillRect/>
          </a:stretch>
        </p:blipFill>
        <p:spPr>
          <a:xfrm>
            <a:off x="0" y="1676400"/>
            <a:ext cx="9144000" cy="4571999"/>
          </a:xfrm>
          <a:prstGeom prst="rect">
            <a:avLst/>
          </a:prstGeom>
        </p:spPr>
      </p:pic>
    </p:spTree>
    <p:extLst>
      <p:ext uri="{BB962C8B-B14F-4D97-AF65-F5344CB8AC3E}">
        <p14:creationId xmlns:p14="http://schemas.microsoft.com/office/powerpoint/2010/main" val="2213033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25562"/>
          </a:xfrm>
        </p:spPr>
        <p:txBody>
          <a:bodyPr>
            <a:noAutofit/>
          </a:bodyPr>
          <a:lstStyle/>
          <a:p>
            <a:r>
              <a:rPr lang="en-US" sz="3000" b="1" dirty="0">
                <a:latin typeface="+mn-lt"/>
              </a:rPr>
              <a:t>Diagnoses of HIV infection, by year</a:t>
            </a:r>
            <a:r>
              <a:rPr lang="en-US" sz="3000" b="1" baseline="0" dirty="0">
                <a:latin typeface="+mn-lt"/>
              </a:rPr>
              <a:t> of diagnosis and selected characteristics, 2010-2014- United States and 6 dependent areas (Female adult or adolescent)</a:t>
            </a:r>
            <a:r>
              <a:rPr lang="en-US" sz="3000" b="1" dirty="0">
                <a:latin typeface="+mn-lt"/>
              </a:rPr>
              <a:t/>
            </a:r>
            <a:br>
              <a:rPr lang="en-US" sz="3000" b="1" dirty="0">
                <a:latin typeface="+mn-lt"/>
              </a:rPr>
            </a:br>
            <a:endParaRPr lang="en-US" sz="3000" b="1" dirty="0">
              <a:latin typeface="+mn-lt"/>
            </a:endParaRPr>
          </a:p>
        </p:txBody>
      </p:sp>
      <p:graphicFrame>
        <p:nvGraphicFramePr>
          <p:cNvPr id="11" name="Content Placeholder 10" title="Diagnoses of HIV infection, by year of diagnosis and selected characteristics, 2010–2014—United States and 6 dependent areas (cont)"/>
          <p:cNvGraphicFramePr>
            <a:graphicFrameLocks noGrp="1"/>
          </p:cNvGraphicFramePr>
          <p:nvPr>
            <p:ph idx="1"/>
            <p:extLst>
              <p:ext uri="{D42A27DB-BD31-4B8C-83A1-F6EECF244321}">
                <p14:modId xmlns:p14="http://schemas.microsoft.com/office/powerpoint/2010/main" val="1156998897"/>
              </p:ext>
            </p:extLst>
          </p:nvPr>
        </p:nvGraphicFramePr>
        <p:xfrm>
          <a:off x="457200" y="17526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8074" y="6488668"/>
            <a:ext cx="2542674" cy="369332"/>
          </a:xfrm>
          <a:prstGeom prst="rect">
            <a:avLst/>
          </a:prstGeom>
          <a:noFill/>
        </p:spPr>
        <p:txBody>
          <a:bodyPr wrap="square" rtlCol="0">
            <a:spAutoFit/>
          </a:bodyPr>
          <a:lstStyle/>
          <a:p>
            <a:r>
              <a:rPr lang="en-US" dirty="0" smtClean="0"/>
              <a:t>SOURCE: CDC, 2015.</a:t>
            </a:r>
            <a:endParaRPr lang="en-US" dirty="0"/>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19</a:t>
            </a:fld>
            <a:endParaRPr lang="en-US" sz="1400"/>
          </a:p>
        </p:txBody>
      </p:sp>
    </p:spTree>
    <p:extLst>
      <p:ext uri="{BB962C8B-B14F-4D97-AF65-F5344CB8AC3E}">
        <p14:creationId xmlns:p14="http://schemas.microsoft.com/office/powerpoint/2010/main" val="2077744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p:txBody>
          <a:bodyPr>
            <a:normAutofit fontScale="90000"/>
          </a:bodyPr>
          <a:lstStyle/>
          <a:p>
            <a:r>
              <a:rPr lang="en-US" dirty="0"/>
              <a:t>Training </a:t>
            </a:r>
            <a:r>
              <a:rPr lang="en-US" dirty="0" smtClean="0"/>
              <a:t>Collaborators and Acknowledgements</a:t>
            </a:r>
            <a:endParaRPr lang="en-US" dirty="0"/>
          </a:p>
        </p:txBody>
      </p:sp>
      <p:sp>
        <p:nvSpPr>
          <p:cNvPr id="6147" name="Rectangle 3"/>
          <p:cNvSpPr>
            <a:spLocks noGrp="1"/>
          </p:cNvSpPr>
          <p:nvPr>
            <p:ph idx="1"/>
          </p:nvPr>
        </p:nvSpPr>
        <p:spPr/>
        <p:txBody>
          <a:bodyPr>
            <a:normAutofit/>
          </a:bodyPr>
          <a:lstStyle/>
          <a:p>
            <a:pPr>
              <a:buClr>
                <a:srgbClr val="FFFF00"/>
              </a:buClr>
            </a:pPr>
            <a:r>
              <a:rPr lang="en-US" sz="3200" dirty="0" smtClean="0">
                <a:effectLst/>
              </a:rPr>
              <a:t>LA Region Pacific </a:t>
            </a:r>
            <a:r>
              <a:rPr lang="en-US" sz="3200" dirty="0">
                <a:effectLst/>
              </a:rPr>
              <a:t>AIDS Education and Training Center</a:t>
            </a:r>
          </a:p>
          <a:p>
            <a:pPr>
              <a:buClr>
                <a:srgbClr val="FFFF00"/>
              </a:buClr>
            </a:pPr>
            <a:r>
              <a:rPr lang="en-US" sz="3200" dirty="0">
                <a:solidFill>
                  <a:srgbClr val="FFFF00"/>
                </a:solidFill>
                <a:effectLst/>
              </a:rPr>
              <a:t>Pacific Southwest Addiction Technology Transfer Center</a:t>
            </a:r>
          </a:p>
          <a:p>
            <a:pPr>
              <a:buClr>
                <a:srgbClr val="FFFF00"/>
              </a:buClr>
            </a:pPr>
            <a:r>
              <a:rPr lang="en-US" sz="3200" dirty="0">
                <a:effectLst/>
              </a:rPr>
              <a:t>UCLA Integrated Substance Abuse </a:t>
            </a:r>
            <a:r>
              <a:rPr lang="en-US" sz="3200" dirty="0" smtClean="0">
                <a:effectLst/>
              </a:rPr>
              <a:t>Programs</a:t>
            </a:r>
          </a:p>
          <a:p>
            <a:pPr marL="0" indent="0">
              <a:buClr>
                <a:srgbClr val="FFFF00"/>
              </a:buClr>
              <a:buNone/>
            </a:pPr>
            <a:endParaRPr lang="en-US" sz="3200" dirty="0">
              <a:effectLst/>
            </a:endParaRPr>
          </a:p>
          <a:p>
            <a:pPr>
              <a:buClr>
                <a:srgbClr val="FFFF00"/>
              </a:buClr>
            </a:pPr>
            <a:r>
              <a:rPr lang="en-US" dirty="0" smtClean="0">
                <a:solidFill>
                  <a:srgbClr val="FFFF00"/>
                </a:solidFill>
              </a:rPr>
              <a:t>We </a:t>
            </a:r>
            <a:r>
              <a:rPr lang="en-US" dirty="0">
                <a:solidFill>
                  <a:srgbClr val="FFFF00"/>
                </a:solidFill>
              </a:rPr>
              <a:t>would like to thank Dr. Christine Grella for her contribution to this curriculum</a:t>
            </a:r>
          </a:p>
        </p:txBody>
      </p:sp>
      <p:sp>
        <p:nvSpPr>
          <p:cNvPr id="5" name="Slide Number Placeholder 2"/>
          <p:cNvSpPr txBox="1">
            <a:spLocks/>
          </p:cNvSpPr>
          <p:nvPr/>
        </p:nvSpPr>
        <p:spPr bwMode="auto">
          <a:xfrm>
            <a:off x="7010400" y="6492875"/>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a:t>
            </a:fld>
            <a:endParaRPr lang="en-US" sz="14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3724359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438"/>
            <a:ext cx="9144000" cy="1249362"/>
          </a:xfrm>
        </p:spPr>
        <p:txBody>
          <a:bodyPr>
            <a:noAutofit/>
          </a:bodyPr>
          <a:lstStyle/>
          <a:p>
            <a:pPr>
              <a:defRPr sz="1800" b="1" i="0" u="none" strike="noStrike" kern="1200" baseline="0">
                <a:solidFill>
                  <a:prstClr val="black"/>
                </a:solidFill>
                <a:latin typeface="+mn-lt"/>
                <a:ea typeface="+mn-ea"/>
                <a:cs typeface="+mn-cs"/>
              </a:defRPr>
            </a:pPr>
            <a:r>
              <a:rPr lang="en-US" sz="3000" b="1" dirty="0">
                <a:solidFill>
                  <a:srgbClr val="FFFF66"/>
                </a:solidFill>
              </a:rPr>
              <a:t>Stage 3 (AIDS), by year of diagnosis and selected characteristics, 2010-2014 and cumulative- United States and 6 dependent areas </a:t>
            </a:r>
            <a:r>
              <a:rPr lang="en-US" sz="3000" b="1" dirty="0" smtClean="0">
                <a:solidFill>
                  <a:srgbClr val="FFFF66"/>
                </a:solidFill>
              </a:rPr>
              <a:t>(</a:t>
            </a:r>
            <a:r>
              <a:rPr lang="en-US" sz="3000" b="1" dirty="0">
                <a:solidFill>
                  <a:srgbClr val="FFFF66"/>
                </a:solidFill>
              </a:rPr>
              <a:t>Female and adolescent)</a:t>
            </a:r>
            <a:br>
              <a:rPr lang="en-US" sz="3000" b="1" dirty="0">
                <a:solidFill>
                  <a:srgbClr val="FFFF66"/>
                </a:solidFill>
              </a:rPr>
            </a:br>
            <a:endParaRPr lang="en-US" sz="3000" dirty="0">
              <a:solidFill>
                <a:srgbClr val="FFFF66"/>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5168210"/>
              </p:ext>
            </p:extLst>
          </p:nvPr>
        </p:nvGraphicFramePr>
        <p:xfrm>
          <a:off x="457200" y="1967428"/>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8074" y="6488668"/>
            <a:ext cx="2542674" cy="369332"/>
          </a:xfrm>
          <a:prstGeom prst="rect">
            <a:avLst/>
          </a:prstGeom>
          <a:noFill/>
        </p:spPr>
        <p:txBody>
          <a:bodyPr wrap="square" rtlCol="0">
            <a:spAutoFit/>
          </a:bodyPr>
          <a:lstStyle/>
          <a:p>
            <a:r>
              <a:rPr lang="en-US" dirty="0" smtClean="0"/>
              <a:t>SOURCE: CDC, 2015.</a:t>
            </a:r>
            <a:endParaRPr lang="en-US" dirty="0"/>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20</a:t>
            </a:fld>
            <a:endParaRPr lang="en-US" sz="1400"/>
          </a:p>
        </p:txBody>
      </p:sp>
    </p:spTree>
    <p:extLst>
      <p:ext uri="{BB962C8B-B14F-4D97-AF65-F5344CB8AC3E}">
        <p14:creationId xmlns:p14="http://schemas.microsoft.com/office/powerpoint/2010/main" val="867589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Diagnosed HIV Infection, 2013</a:t>
            </a:r>
            <a:br>
              <a:rPr lang="en-US" dirty="0" smtClean="0"/>
            </a:br>
            <a:r>
              <a:rPr lang="en-US" dirty="0" smtClean="0"/>
              <a:t>Gender Distribution, </a:t>
            </a:r>
            <a:r>
              <a:rPr lang="en-US" dirty="0"/>
              <a:t>California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4357499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0" y="6488668"/>
            <a:ext cx="2282548" cy="369332"/>
          </a:xfrm>
          <a:prstGeom prst="rect">
            <a:avLst/>
          </a:prstGeom>
          <a:noFill/>
        </p:spPr>
        <p:txBody>
          <a:bodyPr wrap="none" rtlCol="0">
            <a:spAutoFit/>
          </a:bodyPr>
          <a:lstStyle/>
          <a:p>
            <a:r>
              <a:rPr lang="en-US" dirty="0" smtClean="0"/>
              <a:t>SOURCE: CDPH, 2014. </a:t>
            </a:r>
            <a:endParaRPr lang="en-US"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pPr/>
              <a:t>21</a:t>
            </a:fld>
            <a:endParaRPr lang="en-US" sz="1400"/>
          </a:p>
        </p:txBody>
      </p:sp>
    </p:spTree>
    <p:extLst>
      <p:ext uri="{BB962C8B-B14F-4D97-AF65-F5344CB8AC3E}">
        <p14:creationId xmlns:p14="http://schemas.microsoft.com/office/powerpoint/2010/main" val="1317579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People Living with HIV/AIDS, 2013</a:t>
            </a:r>
            <a:br>
              <a:rPr lang="en-US" dirty="0" smtClean="0"/>
            </a:br>
            <a:r>
              <a:rPr lang="en-US" dirty="0" smtClean="0"/>
              <a:t>Gender Distribution, </a:t>
            </a:r>
            <a:r>
              <a:rPr lang="en-US" dirty="0"/>
              <a:t>California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7442679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pPr/>
              <a:t>22</a:t>
            </a:fld>
            <a:endParaRPr lang="en-US" sz="1400"/>
          </a:p>
        </p:txBody>
      </p:sp>
      <p:sp>
        <p:nvSpPr>
          <p:cNvPr id="7" name="TextBox 6"/>
          <p:cNvSpPr txBox="1"/>
          <p:nvPr/>
        </p:nvSpPr>
        <p:spPr>
          <a:xfrm>
            <a:off x="0" y="6488668"/>
            <a:ext cx="2282548" cy="369332"/>
          </a:xfrm>
          <a:prstGeom prst="rect">
            <a:avLst/>
          </a:prstGeom>
          <a:noFill/>
        </p:spPr>
        <p:txBody>
          <a:bodyPr wrap="none" rtlCol="0">
            <a:spAutoFit/>
          </a:bodyPr>
          <a:lstStyle/>
          <a:p>
            <a:r>
              <a:rPr lang="en-US" dirty="0" smtClean="0"/>
              <a:t>SOURCE: CDPH, 2014. </a:t>
            </a:r>
            <a:endParaRPr lang="en-US" dirty="0"/>
          </a:p>
        </p:txBody>
      </p:sp>
    </p:spTree>
    <p:extLst>
      <p:ext uri="{BB962C8B-B14F-4D97-AF65-F5344CB8AC3E}">
        <p14:creationId xmlns:p14="http://schemas.microsoft.com/office/powerpoint/2010/main" val="3798008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Prevention Challenges for </a:t>
            </a:r>
            <a:r>
              <a:rPr lang="en-US" dirty="0"/>
              <a:t>Women</a:t>
            </a:r>
          </a:p>
        </p:txBody>
      </p:sp>
      <p:sp>
        <p:nvSpPr>
          <p:cNvPr id="3" name="Content Placeholder 2"/>
          <p:cNvSpPr>
            <a:spLocks noGrp="1"/>
          </p:cNvSpPr>
          <p:nvPr>
            <p:ph idx="1"/>
          </p:nvPr>
        </p:nvSpPr>
        <p:spPr>
          <a:xfrm>
            <a:off x="4419600" y="1988127"/>
            <a:ext cx="4572000" cy="4525963"/>
          </a:xfrm>
        </p:spPr>
        <p:txBody>
          <a:bodyPr>
            <a:normAutofit/>
          </a:bodyPr>
          <a:lstStyle/>
          <a:p>
            <a:r>
              <a:rPr lang="en-US" dirty="0" smtClean="0"/>
              <a:t>Racial disparities</a:t>
            </a:r>
            <a:endParaRPr lang="en-US" dirty="0"/>
          </a:p>
          <a:p>
            <a:r>
              <a:rPr lang="en-US" dirty="0" smtClean="0"/>
              <a:t>Awareness of partner status</a:t>
            </a:r>
          </a:p>
          <a:p>
            <a:r>
              <a:rPr lang="en-US" dirty="0" smtClean="0"/>
              <a:t>Trauma, abuse and increased risk</a:t>
            </a:r>
            <a:endParaRPr lang="en-US" dirty="0"/>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23</a:t>
            </a:fld>
            <a:endParaRPr lang="en-US" sz="140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990" t="-1126" r="32521" b="3954"/>
          <a:stretch/>
        </p:blipFill>
        <p:spPr>
          <a:xfrm>
            <a:off x="-228600" y="1600200"/>
            <a:ext cx="4595447" cy="3886200"/>
          </a:xfrm>
          <a:prstGeom prst="rect">
            <a:avLst/>
          </a:prstGeom>
          <a:effectLst>
            <a:softEdge rad="1270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Prevention Challenges for </a:t>
            </a:r>
            <a:r>
              <a:rPr lang="en-US" dirty="0"/>
              <a:t>Women</a:t>
            </a:r>
          </a:p>
        </p:txBody>
      </p:sp>
      <p:sp>
        <p:nvSpPr>
          <p:cNvPr id="3" name="Content Placeholder 2"/>
          <p:cNvSpPr>
            <a:spLocks noGrp="1"/>
          </p:cNvSpPr>
          <p:nvPr>
            <p:ph idx="1"/>
          </p:nvPr>
        </p:nvSpPr>
        <p:spPr>
          <a:xfrm>
            <a:off x="76200" y="1722437"/>
            <a:ext cx="5137421" cy="4754563"/>
          </a:xfrm>
        </p:spPr>
        <p:txBody>
          <a:bodyPr>
            <a:normAutofit fontScale="92500" lnSpcReduction="20000"/>
          </a:bodyPr>
          <a:lstStyle/>
          <a:p>
            <a:r>
              <a:rPr lang="en-US" dirty="0" smtClean="0"/>
              <a:t>The </a:t>
            </a:r>
            <a:r>
              <a:rPr lang="en-US" dirty="0"/>
              <a:t>risk of getting HIV </a:t>
            </a:r>
            <a:r>
              <a:rPr lang="en-US" dirty="0" smtClean="0"/>
              <a:t/>
            </a:r>
            <a:br>
              <a:rPr lang="en-US" dirty="0" smtClean="0"/>
            </a:br>
            <a:r>
              <a:rPr lang="en-US" dirty="0" smtClean="0"/>
              <a:t>during unprotected </a:t>
            </a:r>
            <a:r>
              <a:rPr lang="en-US" dirty="0"/>
              <a:t>vaginal </a:t>
            </a:r>
            <a:r>
              <a:rPr lang="en-US" dirty="0" smtClean="0"/>
              <a:t/>
            </a:r>
            <a:br>
              <a:rPr lang="en-US" dirty="0" smtClean="0"/>
            </a:br>
            <a:r>
              <a:rPr lang="en-US" dirty="0" smtClean="0"/>
              <a:t>sex </a:t>
            </a:r>
            <a:r>
              <a:rPr lang="en-US" dirty="0"/>
              <a:t>is higher for women </a:t>
            </a:r>
            <a:r>
              <a:rPr lang="en-US" dirty="0" smtClean="0"/>
              <a:t/>
            </a:r>
            <a:br>
              <a:rPr lang="en-US" dirty="0" smtClean="0"/>
            </a:br>
            <a:r>
              <a:rPr lang="en-US" dirty="0" smtClean="0"/>
              <a:t>than </a:t>
            </a:r>
            <a:r>
              <a:rPr lang="en-US" dirty="0"/>
              <a:t>it is for men. </a:t>
            </a:r>
            <a:endParaRPr lang="en-US" dirty="0" smtClean="0"/>
          </a:p>
          <a:p>
            <a:r>
              <a:rPr lang="en-US" dirty="0" smtClean="0"/>
              <a:t>Anal </a:t>
            </a:r>
            <a:r>
              <a:rPr lang="en-US" dirty="0"/>
              <a:t>sex is riskier for getting HIV than vaginal </a:t>
            </a:r>
            <a:r>
              <a:rPr lang="en-US" dirty="0" smtClean="0"/>
              <a:t>sex, especially for the receptive partner. </a:t>
            </a:r>
          </a:p>
          <a:p>
            <a:r>
              <a:rPr lang="en-US" dirty="0" smtClean="0"/>
              <a:t>STDs, </a:t>
            </a:r>
            <a:r>
              <a:rPr lang="en-US" dirty="0"/>
              <a:t>such as gonorrhea and syphilis, greatly increase the likelihood of getting or spreading </a:t>
            </a:r>
            <a:r>
              <a:rPr lang="en-US" dirty="0" smtClean="0"/>
              <a:t>HIV</a:t>
            </a:r>
            <a:endParaRPr lang="en-US" dirty="0"/>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24</a:t>
            </a:fld>
            <a:endParaRPr lang="en-US" sz="14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403"/>
          <a:stretch/>
        </p:blipFill>
        <p:spPr>
          <a:xfrm>
            <a:off x="5181953" y="1715984"/>
            <a:ext cx="3854179" cy="4135252"/>
          </a:xfrm>
          <a:prstGeom prst="rect">
            <a:avLst/>
          </a:prstGeom>
          <a:effectLst>
            <a:softEdge rad="127000"/>
          </a:effectLst>
        </p:spPr>
      </p:pic>
    </p:spTree>
    <p:extLst>
      <p:ext uri="{BB962C8B-B14F-4D97-AF65-F5344CB8AC3E}">
        <p14:creationId xmlns:p14="http://schemas.microsoft.com/office/powerpoint/2010/main" val="562615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HIV and Pregnancy: Recommendations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HIV </a:t>
            </a:r>
            <a:r>
              <a:rPr lang="en-US" dirty="0"/>
              <a:t>medicines </a:t>
            </a:r>
            <a:r>
              <a:rPr lang="en-US" dirty="0" smtClean="0"/>
              <a:t>reduce </a:t>
            </a:r>
            <a:r>
              <a:rPr lang="en-US" dirty="0"/>
              <a:t>the risk </a:t>
            </a:r>
            <a:r>
              <a:rPr lang="en-US" dirty="0" smtClean="0"/>
              <a:t>of mother to child transmission and protect a woman’s health</a:t>
            </a:r>
            <a:r>
              <a:rPr lang="en-US" dirty="0"/>
              <a:t>.</a:t>
            </a:r>
          </a:p>
          <a:p>
            <a:r>
              <a:rPr lang="en-US" dirty="0"/>
              <a:t>Women who are already taking HIV medicines when they become pregnant should continue taking the medicines during pregnancy</a:t>
            </a:r>
            <a:r>
              <a:rPr lang="en-US" dirty="0" smtClean="0"/>
              <a:t>.</a:t>
            </a:r>
          </a:p>
          <a:p>
            <a:r>
              <a:rPr lang="en-US" dirty="0"/>
              <a:t> Women with HIV who are not taking HIV medicines when they become pregnant should consider starting HIV medicines as soon as possible.</a:t>
            </a:r>
          </a:p>
          <a:p>
            <a:r>
              <a:rPr lang="en-US" dirty="0" smtClean="0"/>
              <a:t>Because </a:t>
            </a:r>
            <a:r>
              <a:rPr lang="en-US" dirty="0"/>
              <a:t>pregnancy affects how the body processes medicine, the dose of an HIV medicine may change during pregnancy. But women should always talk to their health care providers before making any changes. </a:t>
            </a:r>
          </a:p>
          <a:p>
            <a:endParaRPr lang="en-US" dirty="0"/>
          </a:p>
        </p:txBody>
      </p:sp>
      <p:sp>
        <p:nvSpPr>
          <p:cNvPr id="5" name="TextBox 4"/>
          <p:cNvSpPr txBox="1"/>
          <p:nvPr/>
        </p:nvSpPr>
        <p:spPr>
          <a:xfrm>
            <a:off x="0" y="6476120"/>
            <a:ext cx="5273431" cy="369332"/>
          </a:xfrm>
          <a:prstGeom prst="rect">
            <a:avLst/>
          </a:prstGeom>
          <a:noFill/>
        </p:spPr>
        <p:txBody>
          <a:bodyPr wrap="none" rtlCol="0">
            <a:spAutoFit/>
          </a:bodyPr>
          <a:lstStyle/>
          <a:p>
            <a:r>
              <a:rPr lang="en-US" dirty="0" smtClean="0"/>
              <a:t>SOURCES: Townsend et al., 2008; </a:t>
            </a:r>
            <a:r>
              <a:rPr lang="en-US" dirty="0" err="1" smtClean="0"/>
              <a:t>Tubiana</a:t>
            </a:r>
            <a:r>
              <a:rPr lang="en-US" dirty="0" smtClean="0"/>
              <a:t> et al., 2010. </a:t>
            </a:r>
            <a:endParaRPr lang="en-US" dirty="0"/>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25</a:t>
            </a:fld>
            <a:endParaRPr lang="en-US" sz="1400"/>
          </a:p>
        </p:txBody>
      </p:sp>
    </p:spTree>
    <p:extLst>
      <p:ext uri="{BB962C8B-B14F-4D97-AF65-F5344CB8AC3E}">
        <p14:creationId xmlns:p14="http://schemas.microsoft.com/office/powerpoint/2010/main" val="3480093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949"/>
            <a:ext cx="8229600" cy="1143000"/>
          </a:xfrm>
        </p:spPr>
        <p:txBody>
          <a:bodyPr/>
          <a:lstStyle/>
          <a:p>
            <a:r>
              <a:rPr lang="en-US" dirty="0" smtClean="0"/>
              <a:t>HIV and SUDs</a:t>
            </a:r>
            <a:endParaRPr lang="en-US" dirty="0"/>
          </a:p>
        </p:txBody>
      </p:sp>
      <p:sp>
        <p:nvSpPr>
          <p:cNvPr id="3" name="Content Placeholder 2"/>
          <p:cNvSpPr>
            <a:spLocks noGrp="1"/>
          </p:cNvSpPr>
          <p:nvPr>
            <p:ph idx="1"/>
          </p:nvPr>
        </p:nvSpPr>
        <p:spPr>
          <a:xfrm>
            <a:off x="914400" y="1594168"/>
            <a:ext cx="7315200" cy="4525963"/>
          </a:xfrm>
        </p:spPr>
        <p:txBody>
          <a:bodyPr>
            <a:normAutofit/>
          </a:bodyPr>
          <a:lstStyle/>
          <a:p>
            <a:pPr lvl="0">
              <a:spcAft>
                <a:spcPts val="600"/>
              </a:spcAft>
            </a:pPr>
            <a:r>
              <a:rPr lang="en-US" b="0" dirty="0" smtClean="0"/>
              <a:t>Both </a:t>
            </a:r>
            <a:r>
              <a:rPr lang="en-US" b="0" dirty="0"/>
              <a:t>substance use and </a:t>
            </a:r>
            <a:r>
              <a:rPr lang="en-US" b="0" dirty="0" smtClean="0"/>
              <a:t>mental health issues </a:t>
            </a:r>
            <a:r>
              <a:rPr lang="en-US" b="0" dirty="0"/>
              <a:t>increase chances of risky behavior that can increase a woman’s exposure to HIV/AIDS.</a:t>
            </a:r>
          </a:p>
          <a:p>
            <a:pPr lvl="0"/>
            <a:r>
              <a:rPr lang="en-US" b="0" dirty="0" smtClean="0"/>
              <a:t>Integrating </a:t>
            </a:r>
            <a:r>
              <a:rPr lang="en-US" b="0" dirty="0"/>
              <a:t>HIV/AIDS prevention and treatment with substance abuse and mental health services for women with </a:t>
            </a:r>
            <a:r>
              <a:rPr lang="en-US" dirty="0" smtClean="0"/>
              <a:t>comorbidities can be most effective</a:t>
            </a:r>
            <a:endParaRPr lang="en-US" b="0" dirty="0"/>
          </a:p>
        </p:txBody>
      </p:sp>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26</a:t>
            </a:fld>
            <a:endParaRPr lang="en-US" sz="1400"/>
          </a:p>
        </p:txBody>
      </p:sp>
    </p:spTree>
    <p:extLst>
      <p:ext uri="{BB962C8B-B14F-4D97-AF65-F5344CB8AC3E}">
        <p14:creationId xmlns:p14="http://schemas.microsoft.com/office/powerpoint/2010/main" val="3663699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27</a:t>
            </a:fld>
            <a:endParaRPr lang="en-US" sz="1400"/>
          </a:p>
        </p:txBody>
      </p:sp>
      <p:pic>
        <p:nvPicPr>
          <p:cNvPr id="2" name="Picture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5149085" cy="6858000"/>
          </a:xfrm>
          <a:prstGeom prst="rect">
            <a:avLst/>
          </a:prstGeom>
        </p:spPr>
      </p:pic>
      <p:sp>
        <p:nvSpPr>
          <p:cNvPr id="3" name="Title 2"/>
          <p:cNvSpPr>
            <a:spLocks noGrp="1"/>
          </p:cNvSpPr>
          <p:nvPr>
            <p:ph type="ctrTitle"/>
          </p:nvPr>
        </p:nvSpPr>
        <p:spPr>
          <a:xfrm>
            <a:off x="5149085" y="2122487"/>
            <a:ext cx="3962400" cy="2613025"/>
          </a:xfrm>
        </p:spPr>
        <p:txBody>
          <a:bodyPr>
            <a:normAutofit/>
          </a:bodyPr>
          <a:lstStyle/>
          <a:p>
            <a:r>
              <a:rPr lang="en-US" dirty="0"/>
              <a:t>Epidemiology of Substance Use in Women</a:t>
            </a:r>
          </a:p>
        </p:txBody>
      </p:sp>
    </p:spTree>
    <p:extLst>
      <p:ext uri="{BB962C8B-B14F-4D97-AF65-F5344CB8AC3E}">
        <p14:creationId xmlns:p14="http://schemas.microsoft.com/office/powerpoint/2010/main" val="146177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Substance Use: Women vs. Men</a:t>
            </a:r>
          </a:p>
        </p:txBody>
      </p:sp>
      <p:sp>
        <p:nvSpPr>
          <p:cNvPr id="3" name="Content Placeholder 2"/>
          <p:cNvSpPr>
            <a:spLocks noGrp="1"/>
          </p:cNvSpPr>
          <p:nvPr>
            <p:ph idx="1"/>
          </p:nvPr>
        </p:nvSpPr>
        <p:spPr>
          <a:xfrm>
            <a:off x="457200" y="2255837"/>
            <a:ext cx="1967066" cy="3382963"/>
          </a:xfrm>
        </p:spPr>
        <p:txBody>
          <a:bodyPr>
            <a:normAutofit/>
          </a:bodyPr>
          <a:lstStyle/>
          <a:p>
            <a:pPr marL="0" indent="0">
              <a:buNone/>
            </a:pPr>
            <a:r>
              <a:rPr lang="en-US" sz="2400" dirty="0"/>
              <a:t>Rates of substance use, abuse, and dependency </a:t>
            </a:r>
            <a:br>
              <a:rPr lang="en-US" sz="2400" dirty="0"/>
            </a:br>
            <a:r>
              <a:rPr lang="en-US" sz="2400" dirty="0"/>
              <a:t>are </a:t>
            </a:r>
            <a:r>
              <a:rPr lang="en-US" sz="2400" b="1" dirty="0">
                <a:solidFill>
                  <a:srgbClr val="FFFF00"/>
                </a:solidFill>
              </a:rPr>
              <a:t>lower for women </a:t>
            </a:r>
            <a:r>
              <a:rPr lang="en-US" sz="2400" dirty="0"/>
              <a:t>than for men. </a:t>
            </a:r>
          </a:p>
        </p:txBody>
      </p:sp>
      <p:graphicFrame>
        <p:nvGraphicFramePr>
          <p:cNvPr id="7" name="Chart 6"/>
          <p:cNvGraphicFramePr/>
          <p:nvPr>
            <p:extLst>
              <p:ext uri="{D42A27DB-BD31-4B8C-83A1-F6EECF244321}">
                <p14:modId xmlns:p14="http://schemas.microsoft.com/office/powerpoint/2010/main" val="3315276120"/>
              </p:ext>
            </p:extLst>
          </p:nvPr>
        </p:nvGraphicFramePr>
        <p:xfrm>
          <a:off x="2737479" y="1883866"/>
          <a:ext cx="5965241" cy="466933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9"/>
          <p:cNvSpPr txBox="1">
            <a:spLocks noChangeArrowheads="1"/>
          </p:cNvSpPr>
          <p:nvPr/>
        </p:nvSpPr>
        <p:spPr bwMode="auto">
          <a:xfrm rot="16200000">
            <a:off x="1582971" y="2754438"/>
            <a:ext cx="23090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b="1" dirty="0">
                <a:latin typeface="+mn-lt"/>
              </a:rPr>
              <a:t>Percentage</a:t>
            </a:r>
          </a:p>
        </p:txBody>
      </p:sp>
      <p:sp>
        <p:nvSpPr>
          <p:cNvPr id="9" name="TextBox 8"/>
          <p:cNvSpPr txBox="1"/>
          <p:nvPr/>
        </p:nvSpPr>
        <p:spPr>
          <a:xfrm>
            <a:off x="0" y="6482526"/>
            <a:ext cx="8430768" cy="369332"/>
          </a:xfrm>
          <a:prstGeom prst="rect">
            <a:avLst/>
          </a:prstGeom>
          <a:noFill/>
        </p:spPr>
        <p:txBody>
          <a:bodyPr wrap="square" rtlCol="0">
            <a:spAutoFit/>
          </a:bodyPr>
          <a:lstStyle/>
          <a:p>
            <a:r>
              <a:rPr lang="en-US" b="1" dirty="0" smtClean="0"/>
              <a:t>SOURCE: SAMHSA, 2015.</a:t>
            </a:r>
            <a:endParaRPr lang="en-US" dirty="0"/>
          </a:p>
        </p:txBody>
      </p:sp>
      <p:sp>
        <p:nvSpPr>
          <p:cNvPr id="10"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28</a:t>
            </a:fld>
            <a:endParaRPr lang="en-US" sz="1400"/>
          </a:p>
        </p:txBody>
      </p:sp>
    </p:spTree>
    <p:extLst>
      <p:ext uri="{BB962C8B-B14F-4D97-AF65-F5344CB8AC3E}">
        <p14:creationId xmlns:p14="http://schemas.microsoft.com/office/powerpoint/2010/main" val="234995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76200" y="152400"/>
            <a:ext cx="8991600" cy="1295400"/>
          </a:xfrm>
        </p:spPr>
        <p:txBody>
          <a:bodyPr>
            <a:normAutofit fontScale="90000"/>
          </a:bodyPr>
          <a:lstStyle/>
          <a:p>
            <a:r>
              <a:rPr lang="en-US" dirty="0"/>
              <a:t>Prevalence of </a:t>
            </a:r>
            <a:r>
              <a:rPr lang="en-US" u="sng" dirty="0"/>
              <a:t>Lifetime</a:t>
            </a:r>
            <a:r>
              <a:rPr lang="en-US" dirty="0"/>
              <a:t> Drug Use Disorders in U.S. Population by </a:t>
            </a:r>
            <a:r>
              <a:rPr lang="en-US" dirty="0" smtClean="0"/>
              <a:t>Sex</a:t>
            </a:r>
            <a:endParaRPr lang="en-US" baseline="30000" dirty="0"/>
          </a:p>
        </p:txBody>
      </p:sp>
      <p:graphicFrame>
        <p:nvGraphicFramePr>
          <p:cNvPr id="7" name="Object 3"/>
          <p:cNvGraphicFramePr>
            <a:graphicFrameLocks noGrp="1" noChangeAspect="1"/>
          </p:cNvGraphicFramePr>
          <p:nvPr>
            <p:ph type="chart" idx="1"/>
            <p:extLst>
              <p:ext uri="{D42A27DB-BD31-4B8C-83A1-F6EECF244321}">
                <p14:modId xmlns:p14="http://schemas.microsoft.com/office/powerpoint/2010/main" val="2881968176"/>
              </p:ext>
            </p:extLst>
          </p:nvPr>
        </p:nvGraphicFramePr>
        <p:xfrm>
          <a:off x="228600" y="1422399"/>
          <a:ext cx="8632178" cy="5434027"/>
        </p:xfrm>
        <a:graphic>
          <a:graphicData uri="http://schemas.openxmlformats.org/drawingml/2006/chart">
            <c:chart xmlns:c="http://schemas.openxmlformats.org/drawingml/2006/chart" xmlns:r="http://schemas.openxmlformats.org/officeDocument/2006/relationships" r:id="rId3"/>
          </a:graphicData>
        </a:graphic>
      </p:graphicFrame>
      <p:sp>
        <p:nvSpPr>
          <p:cNvPr id="2052" name="Text Box 4"/>
          <p:cNvSpPr txBox="1">
            <a:spLocks noChangeArrowheads="1"/>
          </p:cNvSpPr>
          <p:nvPr/>
        </p:nvSpPr>
        <p:spPr bwMode="auto">
          <a:xfrm>
            <a:off x="4011" y="6488668"/>
            <a:ext cx="8763000" cy="369332"/>
          </a:xfrm>
          <a:prstGeom prst="rect">
            <a:avLst/>
          </a:prstGeom>
          <a:noFill/>
          <a:ln w="11113">
            <a:noFill/>
            <a:miter lim="800000"/>
            <a:headEnd/>
            <a:tailEnd/>
          </a:ln>
        </p:spPr>
        <p:txBody>
          <a:bodyPr>
            <a:spAutoFit/>
          </a:bodyPr>
          <a:lstStyle/>
          <a:p>
            <a:pPr>
              <a:spcBef>
                <a:spcPct val="35000"/>
              </a:spcBef>
            </a:pPr>
            <a:r>
              <a:rPr lang="en-US" dirty="0" smtClean="0">
                <a:latin typeface="+mj-lt"/>
              </a:rPr>
              <a:t>SOURCES: NESARC Survey, 2001-02 results; Conway et al., 2006.</a:t>
            </a:r>
            <a:endParaRPr lang="en-US" dirty="0">
              <a:latin typeface="+mj-lt"/>
            </a:endParaRPr>
          </a:p>
        </p:txBody>
      </p:sp>
      <p:sp>
        <p:nvSpPr>
          <p:cNvPr id="5" name="Rounded Rectangular Callout 4"/>
          <p:cNvSpPr/>
          <p:nvPr/>
        </p:nvSpPr>
        <p:spPr bwMode="auto">
          <a:xfrm>
            <a:off x="6970295" y="3196389"/>
            <a:ext cx="1447800" cy="609600"/>
          </a:xfrm>
          <a:prstGeom prst="wedgeRoundRectCallout">
            <a:avLst>
              <a:gd name="adj1" fmla="val -46134"/>
              <a:gd name="adj2" fmla="val 77991"/>
              <a:gd name="adj3" fmla="val 16667"/>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effectLst/>
                <a:latin typeface="+mn-lt"/>
              </a:rPr>
              <a:t>2:1 ratio</a:t>
            </a:r>
          </a:p>
        </p:txBody>
      </p:sp>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29</a:t>
            </a:fld>
            <a:endParaRPr lang="en-US" sz="1400"/>
          </a:p>
        </p:txBody>
      </p:sp>
    </p:spTree>
    <p:extLst>
      <p:ext uri="{BB962C8B-B14F-4D97-AF65-F5344CB8AC3E}">
        <p14:creationId xmlns:p14="http://schemas.microsoft.com/office/powerpoint/2010/main" val="211175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152400" y="274638"/>
            <a:ext cx="8229600" cy="1143000"/>
          </a:xfrm>
        </p:spPr>
        <p:txBody>
          <a:bodyPr/>
          <a:lstStyle/>
          <a:p>
            <a:r>
              <a:rPr lang="en-US" dirty="0"/>
              <a:t>Introductions</a:t>
            </a:r>
          </a:p>
        </p:txBody>
      </p:sp>
      <p:sp>
        <p:nvSpPr>
          <p:cNvPr id="13315" name="Rectangle 3"/>
          <p:cNvSpPr>
            <a:spLocks noGrp="1"/>
          </p:cNvSpPr>
          <p:nvPr>
            <p:ph idx="1"/>
          </p:nvPr>
        </p:nvSpPr>
        <p:spPr/>
        <p:txBody>
          <a:bodyPr/>
          <a:lstStyle/>
          <a:p>
            <a:pPr>
              <a:buClr>
                <a:srgbClr val="FFFF00"/>
              </a:buClr>
              <a:buFont typeface="Arial" pitchFamily="34" charset="0"/>
              <a:buNone/>
            </a:pPr>
            <a:r>
              <a:rPr lang="en-US" sz="3200" dirty="0">
                <a:effectLst/>
              </a:rPr>
              <a:t>Briefly tell us:</a:t>
            </a:r>
          </a:p>
          <a:p>
            <a:pPr>
              <a:buClr>
                <a:srgbClr val="FFFF00"/>
              </a:buClr>
            </a:pPr>
            <a:r>
              <a:rPr lang="en-US" sz="3000" dirty="0">
                <a:solidFill>
                  <a:srgbClr val="FFFF00"/>
                </a:solidFill>
                <a:effectLst/>
              </a:rPr>
              <a:t>What is your name?</a:t>
            </a:r>
          </a:p>
          <a:p>
            <a:pPr>
              <a:buClr>
                <a:srgbClr val="FFFF00"/>
              </a:buClr>
            </a:pPr>
            <a:r>
              <a:rPr lang="en-US" sz="3000" dirty="0">
                <a:effectLst/>
              </a:rPr>
              <a:t>Where do you work and what you do there?</a:t>
            </a:r>
          </a:p>
          <a:p>
            <a:pPr>
              <a:buClr>
                <a:srgbClr val="FFFF00"/>
              </a:buClr>
            </a:pPr>
            <a:r>
              <a:rPr lang="en-US" sz="3000" dirty="0">
                <a:solidFill>
                  <a:srgbClr val="FFFF00"/>
                </a:solidFill>
                <a:effectLst/>
              </a:rPr>
              <a:t>What is a surprising fact about you?</a:t>
            </a:r>
          </a:p>
          <a:p>
            <a:pPr>
              <a:buClr>
                <a:srgbClr val="FFFF00"/>
              </a:buClr>
            </a:pPr>
            <a:r>
              <a:rPr lang="en-US" sz="3000" dirty="0">
                <a:effectLst/>
              </a:rPr>
              <a:t>What is one reason you decided to attend this training session?</a:t>
            </a:r>
          </a:p>
        </p:txBody>
      </p:sp>
      <p:sp>
        <p:nvSpPr>
          <p:cNvPr id="5" name="Slide Number Placeholder 2"/>
          <p:cNvSpPr txBox="1">
            <a:spLocks/>
          </p:cNvSpPr>
          <p:nvPr/>
        </p:nvSpPr>
        <p:spPr bwMode="auto">
          <a:xfrm>
            <a:off x="4152900" y="6492875"/>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a:t>
            </a:fld>
            <a:endParaRPr lang="en-US" sz="1400" dirty="0">
              <a:latin typeface="Calibri" panose="020F0502020204030204" pitchFamily="34" charset="0"/>
            </a:endParaRPr>
          </a:p>
        </p:txBody>
      </p:sp>
      <p:pic>
        <p:nvPicPr>
          <p:cNvPr id="6" name="Picture 5" descr="Nametag.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250" y="4648200"/>
            <a:ext cx="26860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a:spLocks noChangeArrowheads="1"/>
          </p:cNvSpPr>
          <p:nvPr/>
        </p:nvSpPr>
        <p:spPr bwMode="auto">
          <a:xfrm>
            <a:off x="6286500" y="4648200"/>
            <a:ext cx="2705100" cy="2066925"/>
          </a:xfrm>
          <a:custGeom>
            <a:avLst/>
            <a:gdLst>
              <a:gd name="T0" fmla="*/ 0 w 2705100"/>
              <a:gd name="T1" fmla="*/ 2066925 h 2066925"/>
              <a:gd name="T2" fmla="*/ 2043112 w 2705100"/>
              <a:gd name="T3" fmla="*/ 2066925 h 2066925"/>
              <a:gd name="T4" fmla="*/ 2700336 w 2705100"/>
              <a:gd name="T5" fmla="*/ 1381125 h 2066925"/>
              <a:gd name="T6" fmla="*/ 2705100 w 2705100"/>
              <a:gd name="T7" fmla="*/ 0 h 2066925"/>
              <a:gd name="T8" fmla="*/ 2662236 w 2705100"/>
              <a:gd name="T9" fmla="*/ 0 h 2066925"/>
              <a:gd name="T10" fmla="*/ 190500 w 2705100"/>
              <a:gd name="T11" fmla="*/ 1933575 h 2066925"/>
              <a:gd name="T12" fmla="*/ 0 60000 65536"/>
              <a:gd name="T13" fmla="*/ 0 60000 65536"/>
              <a:gd name="T14" fmla="*/ 0 60000 65536"/>
              <a:gd name="T15" fmla="*/ 0 60000 65536"/>
              <a:gd name="T16" fmla="*/ 0 60000 65536"/>
              <a:gd name="T17" fmla="*/ 0 60000 65536"/>
              <a:gd name="T18" fmla="*/ 0 w 2705100"/>
              <a:gd name="T19" fmla="*/ 0 h 2066925"/>
              <a:gd name="T20" fmla="*/ 2705100 w 2705100"/>
              <a:gd name="T21" fmla="*/ 2066925 h 2066925"/>
            </a:gdLst>
            <a:ahLst/>
            <a:cxnLst>
              <a:cxn ang="T12">
                <a:pos x="T0" y="T1"/>
              </a:cxn>
              <a:cxn ang="T13">
                <a:pos x="T2" y="T3"/>
              </a:cxn>
              <a:cxn ang="T14">
                <a:pos x="T4" y="T5"/>
              </a:cxn>
              <a:cxn ang="T15">
                <a:pos x="T6" y="T7"/>
              </a:cxn>
              <a:cxn ang="T16">
                <a:pos x="T8" y="T9"/>
              </a:cxn>
              <a:cxn ang="T17">
                <a:pos x="T10" y="T11"/>
              </a:cxn>
            </a:cxnLst>
            <a:rect l="T18" t="T19" r="T20" b="T21"/>
            <a:pathLst>
              <a:path w="2705100" h="2066925">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tx1"/>
          </a:solidFill>
          <a:ln w="9525" algn="ctr">
            <a:solidFill>
              <a:schemeClr val="tx1"/>
            </a:solidFill>
            <a:round/>
            <a:headEnd/>
            <a:tailEnd/>
          </a:ln>
        </p:spPr>
        <p:txBody>
          <a:bodyPr wrap="none"/>
          <a:lstStyle/>
          <a:p>
            <a:endParaRPr lang="en-US"/>
          </a:p>
        </p:txBody>
      </p:sp>
      <p:sp>
        <p:nvSpPr>
          <p:cNvPr id="8" name="Freeform 7"/>
          <p:cNvSpPr>
            <a:spLocks noChangeArrowheads="1"/>
          </p:cNvSpPr>
          <p:nvPr/>
        </p:nvSpPr>
        <p:spPr bwMode="auto">
          <a:xfrm>
            <a:off x="6297613" y="4648200"/>
            <a:ext cx="2705100" cy="2066925"/>
          </a:xfrm>
          <a:custGeom>
            <a:avLst/>
            <a:gdLst>
              <a:gd name="T0" fmla="*/ 0 w 2705100"/>
              <a:gd name="T1" fmla="*/ 2066925 h 2066925"/>
              <a:gd name="T2" fmla="*/ 2043112 w 2705100"/>
              <a:gd name="T3" fmla="*/ 2066925 h 2066925"/>
              <a:gd name="T4" fmla="*/ 2700336 w 2705100"/>
              <a:gd name="T5" fmla="*/ 1381125 h 2066925"/>
              <a:gd name="T6" fmla="*/ 2705100 w 2705100"/>
              <a:gd name="T7" fmla="*/ 0 h 2066925"/>
              <a:gd name="T8" fmla="*/ 2662236 w 2705100"/>
              <a:gd name="T9" fmla="*/ 0 h 2066925"/>
              <a:gd name="T10" fmla="*/ 190500 w 2705100"/>
              <a:gd name="T11" fmla="*/ 1933575 h 2066925"/>
              <a:gd name="T12" fmla="*/ 0 60000 65536"/>
              <a:gd name="T13" fmla="*/ 0 60000 65536"/>
              <a:gd name="T14" fmla="*/ 0 60000 65536"/>
              <a:gd name="T15" fmla="*/ 0 60000 65536"/>
              <a:gd name="T16" fmla="*/ 0 60000 65536"/>
              <a:gd name="T17" fmla="*/ 0 60000 65536"/>
              <a:gd name="T18" fmla="*/ 0 w 2705100"/>
              <a:gd name="T19" fmla="*/ 0 h 2066925"/>
              <a:gd name="T20" fmla="*/ 2705100 w 2705100"/>
              <a:gd name="T21" fmla="*/ 2066925 h 2066925"/>
            </a:gdLst>
            <a:ahLst/>
            <a:cxnLst>
              <a:cxn ang="T12">
                <a:pos x="T0" y="T1"/>
              </a:cxn>
              <a:cxn ang="T13">
                <a:pos x="T2" y="T3"/>
              </a:cxn>
              <a:cxn ang="T14">
                <a:pos x="T4" y="T5"/>
              </a:cxn>
              <a:cxn ang="T15">
                <a:pos x="T6" y="T7"/>
              </a:cxn>
              <a:cxn ang="T16">
                <a:pos x="T8" y="T9"/>
              </a:cxn>
              <a:cxn ang="T17">
                <a:pos x="T10" y="T11"/>
              </a:cxn>
            </a:cxnLst>
            <a:rect l="T18" t="T19" r="T20" b="T21"/>
            <a:pathLst>
              <a:path w="2705100" h="2066925">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tx1"/>
          </a:solidFill>
          <a:ln w="9525" algn="ctr">
            <a:solidFill>
              <a:schemeClr val="tx1"/>
            </a:solidFill>
            <a:round/>
            <a:headEnd/>
            <a:tailEnd/>
          </a:ln>
        </p:spPr>
        <p:txBody>
          <a:bodyPr wrap="none"/>
          <a:lstStyle/>
          <a:p>
            <a:endParaRPr lang="en-US"/>
          </a:p>
        </p:txBody>
      </p:sp>
      <p:sp>
        <p:nvSpPr>
          <p:cNvPr id="9" name="TextBox 8"/>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Bob</a:t>
            </a:r>
          </a:p>
        </p:txBody>
      </p:sp>
      <p:sp>
        <p:nvSpPr>
          <p:cNvPr id="10" name="TextBox 9"/>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Mary</a:t>
            </a:r>
          </a:p>
        </p:txBody>
      </p:sp>
      <p:sp>
        <p:nvSpPr>
          <p:cNvPr id="11" name="TextBox 10"/>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Jose</a:t>
            </a:r>
          </a:p>
        </p:txBody>
      </p:sp>
      <p:sp>
        <p:nvSpPr>
          <p:cNvPr id="12" name="TextBox 11"/>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Derrick</a:t>
            </a:r>
          </a:p>
        </p:txBody>
      </p:sp>
      <p:sp>
        <p:nvSpPr>
          <p:cNvPr id="13" name="TextBox 12"/>
          <p:cNvSpPr txBox="1"/>
          <p:nvPr/>
        </p:nvSpPr>
        <p:spPr>
          <a:xfrm rot="19321285">
            <a:off x="7131050" y="5565775"/>
            <a:ext cx="2062163" cy="70167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Richell</a:t>
            </a:r>
          </a:p>
        </p:txBody>
      </p:sp>
      <p:sp>
        <p:nvSpPr>
          <p:cNvPr id="14" name="TextBox 13"/>
          <p:cNvSpPr txBox="1"/>
          <p:nvPr/>
        </p:nvSpPr>
        <p:spPr>
          <a:xfrm rot="19321285">
            <a:off x="6977063" y="5576888"/>
            <a:ext cx="2351087"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Bethany</a:t>
            </a:r>
          </a:p>
        </p:txBody>
      </p:sp>
      <p:sp>
        <p:nvSpPr>
          <p:cNvPr id="15" name="TextBox 14"/>
          <p:cNvSpPr txBox="1"/>
          <p:nvPr/>
        </p:nvSpPr>
        <p:spPr>
          <a:xfrm rot="19321285">
            <a:off x="6977063" y="5576888"/>
            <a:ext cx="2351087"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Tom</a:t>
            </a:r>
          </a:p>
        </p:txBody>
      </p:sp>
      <p:sp>
        <p:nvSpPr>
          <p:cNvPr id="16" name="TextBox 15"/>
          <p:cNvSpPr txBox="1"/>
          <p:nvPr/>
        </p:nvSpPr>
        <p:spPr>
          <a:xfrm rot="19321285">
            <a:off x="6975475" y="5576888"/>
            <a:ext cx="2352675"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Sherry</a:t>
            </a:r>
          </a:p>
        </p:txBody>
      </p:sp>
      <p:sp>
        <p:nvSpPr>
          <p:cNvPr id="17" name="Freeform 16"/>
          <p:cNvSpPr>
            <a:spLocks noChangeArrowheads="1"/>
          </p:cNvSpPr>
          <p:nvPr/>
        </p:nvSpPr>
        <p:spPr bwMode="auto">
          <a:xfrm>
            <a:off x="6286500" y="4648200"/>
            <a:ext cx="2705100" cy="2066925"/>
          </a:xfrm>
          <a:custGeom>
            <a:avLst/>
            <a:gdLst>
              <a:gd name="T0" fmla="*/ 0 w 2705100"/>
              <a:gd name="T1" fmla="*/ 2066925 h 2066925"/>
              <a:gd name="T2" fmla="*/ 2043112 w 2705100"/>
              <a:gd name="T3" fmla="*/ 2066925 h 2066925"/>
              <a:gd name="T4" fmla="*/ 2700336 w 2705100"/>
              <a:gd name="T5" fmla="*/ 1381125 h 2066925"/>
              <a:gd name="T6" fmla="*/ 2705100 w 2705100"/>
              <a:gd name="T7" fmla="*/ 0 h 2066925"/>
              <a:gd name="T8" fmla="*/ 2662236 w 2705100"/>
              <a:gd name="T9" fmla="*/ 0 h 2066925"/>
              <a:gd name="T10" fmla="*/ 190500 w 2705100"/>
              <a:gd name="T11" fmla="*/ 1933575 h 2066925"/>
              <a:gd name="T12" fmla="*/ 0 60000 65536"/>
              <a:gd name="T13" fmla="*/ 0 60000 65536"/>
              <a:gd name="T14" fmla="*/ 0 60000 65536"/>
              <a:gd name="T15" fmla="*/ 0 60000 65536"/>
              <a:gd name="T16" fmla="*/ 0 60000 65536"/>
              <a:gd name="T17" fmla="*/ 0 60000 65536"/>
              <a:gd name="T18" fmla="*/ 0 w 2705100"/>
              <a:gd name="T19" fmla="*/ 0 h 2066925"/>
              <a:gd name="T20" fmla="*/ 2705100 w 2705100"/>
              <a:gd name="T21" fmla="*/ 2066925 h 2066925"/>
            </a:gdLst>
            <a:ahLst/>
            <a:cxnLst>
              <a:cxn ang="T12">
                <a:pos x="T0" y="T1"/>
              </a:cxn>
              <a:cxn ang="T13">
                <a:pos x="T2" y="T3"/>
              </a:cxn>
              <a:cxn ang="T14">
                <a:pos x="T4" y="T5"/>
              </a:cxn>
              <a:cxn ang="T15">
                <a:pos x="T6" y="T7"/>
              </a:cxn>
              <a:cxn ang="T16">
                <a:pos x="T8" y="T9"/>
              </a:cxn>
              <a:cxn ang="T17">
                <a:pos x="T10" y="T11"/>
              </a:cxn>
            </a:cxnLst>
            <a:rect l="T18" t="T19" r="T20" b="T21"/>
            <a:pathLst>
              <a:path w="2705100" h="2066925">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tx1"/>
          </a:solidFill>
          <a:ln w="9525" algn="ctr">
            <a:solidFill>
              <a:srgbClr val="C00000"/>
            </a:solidFill>
            <a:round/>
            <a:headEnd/>
            <a:tailEnd/>
          </a:ln>
        </p:spPr>
        <p:txBody>
          <a:bodyPr wrap="none"/>
          <a:lstStyle/>
          <a:p>
            <a:endParaRPr lang="en-US"/>
          </a:p>
        </p:txBody>
      </p:sp>
    </p:spTree>
    <p:custDataLst>
      <p:tags r:id="rId1"/>
    </p:custDataLst>
    <p:extLst>
      <p:ext uri="{BB962C8B-B14F-4D97-AF65-F5344CB8AC3E}">
        <p14:creationId xmlns:p14="http://schemas.microsoft.com/office/powerpoint/2010/main" val="15712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par>
                                <p:cTn id="12" presetID="22" presetClass="exit" presetSubtype="8" fill="hold" grpId="0" nodeType="withEffect">
                                  <p:stCondLst>
                                    <p:cond delay="0"/>
                                  </p:stCondLst>
                                  <p:childTnLst>
                                    <p:animEffect transition="out" filter="wipe(left)">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2000"/>
                            </p:stCondLst>
                            <p:childTnLst>
                              <p:par>
                                <p:cTn id="16" presetID="22" presetClass="exit" presetSubtype="8" fill="hold" grpId="0" nodeType="afterEffect">
                                  <p:stCondLst>
                                    <p:cond delay="1500"/>
                                  </p:stCondLst>
                                  <p:childTnLst>
                                    <p:animEffect transition="out" filter="wipe(left)">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par>
                                <p:cTn id="19" presetID="22" presetClass="entr" presetSubtype="8" fill="hold" grpId="0" nodeType="withEffect">
                                  <p:stCondLst>
                                    <p:cond delay="1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2000"/>
                                        <p:tgtEl>
                                          <p:spTgt spid="10"/>
                                        </p:tgtEl>
                                      </p:cBhvr>
                                    </p:animEffect>
                                  </p:childTnLst>
                                </p:cTn>
                              </p:par>
                            </p:childTnLst>
                          </p:cTn>
                        </p:par>
                        <p:par>
                          <p:cTn id="22" fill="hold">
                            <p:stCondLst>
                              <p:cond delay="5500"/>
                            </p:stCondLst>
                            <p:childTnLst>
                              <p:par>
                                <p:cTn id="23" presetID="22" presetClass="exit" presetSubtype="8" fill="hold" grpId="1" nodeType="afterEffect">
                                  <p:stCondLst>
                                    <p:cond delay="1500"/>
                                  </p:stCondLst>
                                  <p:childTnLst>
                                    <p:animEffect transition="out" filter="wipe(lef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par>
                                <p:cTn id="26" presetID="22" presetClass="entr" presetSubtype="8" fill="hold"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2000"/>
                                        <p:tgtEl>
                                          <p:spTgt spid="11"/>
                                        </p:tgtEl>
                                      </p:cBhvr>
                                    </p:animEffect>
                                  </p:childTnLst>
                                </p:cTn>
                              </p:par>
                            </p:childTnLst>
                          </p:cTn>
                        </p:par>
                        <p:par>
                          <p:cTn id="29" fill="hold">
                            <p:stCondLst>
                              <p:cond delay="9000"/>
                            </p:stCondLst>
                            <p:childTnLst>
                              <p:par>
                                <p:cTn id="30" presetID="22" presetClass="exit" presetSubtype="8" fill="hold" grpId="0" nodeType="afterEffect">
                                  <p:stCondLst>
                                    <p:cond delay="1500"/>
                                  </p:stCondLst>
                                  <p:childTnLst>
                                    <p:animEffect transition="out" filter="wipe(left)">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par>
                                <p:cTn id="33" presetID="22" presetClass="entr" presetSubtype="8" fill="hold"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2000"/>
                                        <p:tgtEl>
                                          <p:spTgt spid="16"/>
                                        </p:tgtEl>
                                      </p:cBhvr>
                                    </p:animEffect>
                                  </p:childTnLst>
                                </p:cTn>
                              </p:par>
                            </p:childTnLst>
                          </p:cTn>
                        </p:par>
                        <p:par>
                          <p:cTn id="36" fill="hold">
                            <p:stCondLst>
                              <p:cond delay="12500"/>
                            </p:stCondLst>
                            <p:childTnLst>
                              <p:par>
                                <p:cTn id="37" presetID="22" presetClass="exit" presetSubtype="4" fill="hold" grpId="0" nodeType="afterEffect">
                                  <p:stCondLst>
                                    <p:cond delay="1500"/>
                                  </p:stCondLst>
                                  <p:childTnLst>
                                    <p:animEffect transition="out" filter="wipe(down)">
                                      <p:cBhvr>
                                        <p:cTn id="38" dur="2000"/>
                                        <p:tgtEl>
                                          <p:spTgt spid="16"/>
                                        </p:tgtEl>
                                      </p:cBhvr>
                                    </p:animEffect>
                                    <p:set>
                                      <p:cBhvr>
                                        <p:cTn id="39" dur="1" fill="hold">
                                          <p:stCondLst>
                                            <p:cond delay="1999"/>
                                          </p:stCondLst>
                                        </p:cTn>
                                        <p:tgtEl>
                                          <p:spTgt spid="16"/>
                                        </p:tgtEl>
                                        <p:attrNameLst>
                                          <p:attrName>style.visibility</p:attrName>
                                        </p:attrNameLst>
                                      </p:cBhvr>
                                      <p:to>
                                        <p:strVal val="hidden"/>
                                      </p:to>
                                    </p:set>
                                  </p:childTnLst>
                                </p:cTn>
                              </p:par>
                              <p:par>
                                <p:cTn id="40" presetID="22" presetClass="entr" presetSubtype="8" fill="hold" nodeType="withEffect">
                                  <p:stCondLst>
                                    <p:cond delay="150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2000"/>
                                        <p:tgtEl>
                                          <p:spTgt spid="12"/>
                                        </p:tgtEl>
                                      </p:cBhvr>
                                    </p:animEffect>
                                  </p:childTnLst>
                                </p:cTn>
                              </p:par>
                            </p:childTnLst>
                          </p:cTn>
                        </p:par>
                        <p:par>
                          <p:cTn id="43" fill="hold">
                            <p:stCondLst>
                              <p:cond delay="16000"/>
                            </p:stCondLst>
                            <p:childTnLst>
                              <p:par>
                                <p:cTn id="44" presetID="22" presetClass="exit" presetSubtype="8" fill="hold" grpId="0" nodeType="afterEffect">
                                  <p:stCondLst>
                                    <p:cond delay="1500"/>
                                  </p:stCondLst>
                                  <p:childTnLst>
                                    <p:animEffect transition="out" filter="wipe(left)">
                                      <p:cBhvr>
                                        <p:cTn id="45" dur="2000"/>
                                        <p:tgtEl>
                                          <p:spTgt spid="12"/>
                                        </p:tgtEl>
                                      </p:cBhvr>
                                    </p:animEffect>
                                    <p:set>
                                      <p:cBhvr>
                                        <p:cTn id="46" dur="1" fill="hold">
                                          <p:stCondLst>
                                            <p:cond delay="1999"/>
                                          </p:stCondLst>
                                        </p:cTn>
                                        <p:tgtEl>
                                          <p:spTgt spid="12"/>
                                        </p:tgtEl>
                                        <p:attrNameLst>
                                          <p:attrName>style.visibility</p:attrName>
                                        </p:attrNameLst>
                                      </p:cBhvr>
                                      <p:to>
                                        <p:strVal val="hidden"/>
                                      </p:to>
                                    </p:set>
                                  </p:childTnLst>
                                </p:cTn>
                              </p:par>
                              <p:par>
                                <p:cTn id="47" presetID="22" presetClass="entr" presetSubtype="8" fill="hold" nodeType="withEffect">
                                  <p:stCondLst>
                                    <p:cond delay="150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2000"/>
                                        <p:tgtEl>
                                          <p:spTgt spid="15"/>
                                        </p:tgtEl>
                                      </p:cBhvr>
                                    </p:animEffect>
                                  </p:childTnLst>
                                </p:cTn>
                              </p:par>
                            </p:childTnLst>
                          </p:cTn>
                        </p:par>
                        <p:par>
                          <p:cTn id="50" fill="hold">
                            <p:stCondLst>
                              <p:cond delay="19500"/>
                            </p:stCondLst>
                            <p:childTnLst>
                              <p:par>
                                <p:cTn id="51" presetID="22" presetClass="exit" presetSubtype="4" fill="hold" grpId="0" nodeType="afterEffect">
                                  <p:stCondLst>
                                    <p:cond delay="1500"/>
                                  </p:stCondLst>
                                  <p:childTnLst>
                                    <p:animEffect transition="out" filter="wipe(down)">
                                      <p:cBhvr>
                                        <p:cTn id="52" dur="2000"/>
                                        <p:tgtEl>
                                          <p:spTgt spid="15"/>
                                        </p:tgtEl>
                                      </p:cBhvr>
                                    </p:animEffect>
                                    <p:set>
                                      <p:cBhvr>
                                        <p:cTn id="53" dur="1" fill="hold">
                                          <p:stCondLst>
                                            <p:cond delay="1999"/>
                                          </p:stCondLst>
                                        </p:cTn>
                                        <p:tgtEl>
                                          <p:spTgt spid="15"/>
                                        </p:tgtEl>
                                        <p:attrNameLst>
                                          <p:attrName>style.visibility</p:attrName>
                                        </p:attrNameLst>
                                      </p:cBhvr>
                                      <p:to>
                                        <p:strVal val="hidden"/>
                                      </p:to>
                                    </p:set>
                                  </p:childTnLst>
                                </p:cTn>
                              </p:par>
                              <p:par>
                                <p:cTn id="54" presetID="22" presetClass="entr" presetSubtype="8" fill="hold" nodeType="withEffect">
                                  <p:stCondLst>
                                    <p:cond delay="150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2000"/>
                                        <p:tgtEl>
                                          <p:spTgt spid="13"/>
                                        </p:tgtEl>
                                      </p:cBhvr>
                                    </p:animEffect>
                                  </p:childTnLst>
                                </p:cTn>
                              </p:par>
                            </p:childTnLst>
                          </p:cTn>
                        </p:par>
                        <p:par>
                          <p:cTn id="57" fill="hold">
                            <p:stCondLst>
                              <p:cond delay="23000"/>
                            </p:stCondLst>
                            <p:childTnLst>
                              <p:par>
                                <p:cTn id="58" presetID="22" presetClass="exit" presetSubtype="8" fill="hold" grpId="0" nodeType="afterEffect">
                                  <p:stCondLst>
                                    <p:cond delay="1500"/>
                                  </p:stCondLst>
                                  <p:childTnLst>
                                    <p:animEffect transition="out" filter="wipe(left)">
                                      <p:cBhvr>
                                        <p:cTn id="59" dur="2000"/>
                                        <p:tgtEl>
                                          <p:spTgt spid="13"/>
                                        </p:tgtEl>
                                      </p:cBhvr>
                                    </p:animEffect>
                                    <p:set>
                                      <p:cBhvr>
                                        <p:cTn id="60" dur="1" fill="hold">
                                          <p:stCondLst>
                                            <p:cond delay="1999"/>
                                          </p:stCondLst>
                                        </p:cTn>
                                        <p:tgtEl>
                                          <p:spTgt spid="13"/>
                                        </p:tgtEl>
                                        <p:attrNameLst>
                                          <p:attrName>style.visibility</p:attrName>
                                        </p:attrNameLst>
                                      </p:cBhvr>
                                      <p:to>
                                        <p:strVal val="hidden"/>
                                      </p:to>
                                    </p:set>
                                  </p:childTnLst>
                                </p:cTn>
                              </p:par>
                              <p:par>
                                <p:cTn id="61" presetID="22" presetClass="entr" presetSubtype="8"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2000"/>
                                        <p:tgtEl>
                                          <p:spTgt spid="14"/>
                                        </p:tgtEl>
                                      </p:cBhvr>
                                    </p:animEffect>
                                  </p:childTnLst>
                                </p:cTn>
                              </p:par>
                            </p:childTnLst>
                          </p:cTn>
                        </p:par>
                        <p:par>
                          <p:cTn id="64" fill="hold">
                            <p:stCondLst>
                              <p:cond delay="26500"/>
                            </p:stCondLst>
                            <p:childTnLst>
                              <p:par>
                                <p:cTn id="65" presetID="22" presetClass="exit" presetSubtype="8" fill="hold" grpId="0" nodeType="afterEffect">
                                  <p:stCondLst>
                                    <p:cond delay="1500"/>
                                  </p:stCondLst>
                                  <p:childTnLst>
                                    <p:animEffect transition="out" filter="wipe(left)">
                                      <p:cBhvr>
                                        <p:cTn id="66" dur="2000"/>
                                        <p:tgtEl>
                                          <p:spTgt spid="14"/>
                                        </p:tgtEl>
                                      </p:cBhvr>
                                    </p:animEffect>
                                    <p:set>
                                      <p:cBhvr>
                                        <p:cTn id="6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0" grpId="1"/>
      <p:bldP spid="11" grpId="0"/>
      <p:bldP spid="12" grpId="0"/>
      <p:bldP spid="13" grpId="0"/>
      <p:bldP spid="14" grpId="0"/>
      <p:bldP spid="15" grpId="0"/>
      <p:bldP spid="16" grpId="0"/>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76200" y="152400"/>
            <a:ext cx="8991600" cy="1295400"/>
          </a:xfrm>
        </p:spPr>
        <p:txBody>
          <a:bodyPr>
            <a:normAutofit fontScale="90000"/>
          </a:bodyPr>
          <a:lstStyle/>
          <a:p>
            <a:r>
              <a:rPr lang="en-US" dirty="0" smtClean="0"/>
              <a:t>Substance Abuse Treatment Admissions by Primary Substance of Abuse</a:t>
            </a:r>
            <a:endParaRPr lang="en-US" baseline="30000" dirty="0"/>
          </a:p>
        </p:txBody>
      </p:sp>
      <p:graphicFrame>
        <p:nvGraphicFramePr>
          <p:cNvPr id="7" name="Object 3"/>
          <p:cNvGraphicFramePr>
            <a:graphicFrameLocks noGrp="1" noChangeAspect="1"/>
          </p:cNvGraphicFramePr>
          <p:nvPr>
            <p:ph type="chart" idx="1"/>
            <p:extLst>
              <p:ext uri="{D42A27DB-BD31-4B8C-83A1-F6EECF244321}">
                <p14:modId xmlns:p14="http://schemas.microsoft.com/office/powerpoint/2010/main" val="2134207854"/>
              </p:ext>
            </p:extLst>
          </p:nvPr>
        </p:nvGraphicFramePr>
        <p:xfrm>
          <a:off x="304800" y="1422400"/>
          <a:ext cx="8255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052" name="Text Box 4"/>
          <p:cNvSpPr txBox="1">
            <a:spLocks noChangeArrowheads="1"/>
          </p:cNvSpPr>
          <p:nvPr/>
        </p:nvSpPr>
        <p:spPr bwMode="auto">
          <a:xfrm>
            <a:off x="0" y="6477000"/>
            <a:ext cx="4343400" cy="369332"/>
          </a:xfrm>
          <a:prstGeom prst="rect">
            <a:avLst/>
          </a:prstGeom>
          <a:noFill/>
          <a:ln w="11113">
            <a:noFill/>
            <a:miter lim="800000"/>
            <a:headEnd/>
            <a:tailEnd/>
          </a:ln>
        </p:spPr>
        <p:txBody>
          <a:bodyPr wrap="square">
            <a:spAutoFit/>
          </a:bodyPr>
          <a:lstStyle/>
          <a:p>
            <a:pPr>
              <a:spcBef>
                <a:spcPct val="35000"/>
              </a:spcBef>
            </a:pPr>
            <a:r>
              <a:rPr lang="en-US" dirty="0" smtClean="0">
                <a:latin typeface="+mj-lt"/>
              </a:rPr>
              <a:t>SOURCE: SAMHSA, DASIS, 2013.</a:t>
            </a:r>
            <a:endParaRPr lang="en-US" dirty="0">
              <a:latin typeface="+mj-lt"/>
            </a:endParaRPr>
          </a:p>
        </p:txBody>
      </p:sp>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30</a:t>
            </a:fld>
            <a:endParaRPr lang="en-US" sz="1400"/>
          </a:p>
        </p:txBody>
      </p:sp>
    </p:spTree>
    <p:extLst>
      <p:ext uri="{BB962C8B-B14F-4D97-AF65-F5344CB8AC3E}">
        <p14:creationId xmlns:p14="http://schemas.microsoft.com/office/powerpoint/2010/main" val="37989552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Sex and Gender Differences Related to SUDS</a:t>
            </a:r>
          </a:p>
        </p:txBody>
      </p:sp>
      <p:sp>
        <p:nvSpPr>
          <p:cNvPr id="3" name="Content Placeholder 2"/>
          <p:cNvSpPr>
            <a:spLocks noGrp="1"/>
          </p:cNvSpPr>
          <p:nvPr>
            <p:ph idx="1"/>
          </p:nvPr>
        </p:nvSpPr>
        <p:spPr/>
        <p:txBody>
          <a:bodyPr/>
          <a:lstStyle/>
          <a:p>
            <a:pPr marL="0" indent="0">
              <a:spcAft>
                <a:spcPts val="1000"/>
              </a:spcAft>
              <a:buNone/>
            </a:pPr>
            <a:r>
              <a:rPr lang="en-US" b="1" dirty="0"/>
              <a:t>Women often differ from men </a:t>
            </a:r>
            <a:br>
              <a:rPr lang="en-US" b="1" dirty="0"/>
            </a:br>
            <a:r>
              <a:rPr lang="en-US" b="1" dirty="0"/>
              <a:t>in their:</a:t>
            </a:r>
          </a:p>
          <a:p>
            <a:pPr>
              <a:spcAft>
                <a:spcPts val="1000"/>
              </a:spcAft>
            </a:pPr>
            <a:r>
              <a:rPr lang="en-US" b="1" dirty="0" smtClean="0">
                <a:solidFill>
                  <a:srgbClr val="FFFF00"/>
                </a:solidFill>
              </a:rPr>
              <a:t>Risk </a:t>
            </a:r>
            <a:r>
              <a:rPr lang="en-US" b="1" dirty="0">
                <a:solidFill>
                  <a:srgbClr val="FFFF00"/>
                </a:solidFill>
              </a:rPr>
              <a:t>factors </a:t>
            </a:r>
            <a:r>
              <a:rPr lang="en-US" dirty="0"/>
              <a:t>for </a:t>
            </a:r>
            <a:r>
              <a:rPr lang="en-US" dirty="0" smtClean="0"/>
              <a:t>substance use</a:t>
            </a:r>
            <a:endParaRPr lang="en-US" dirty="0"/>
          </a:p>
          <a:p>
            <a:pPr>
              <a:spcAft>
                <a:spcPts val="1000"/>
              </a:spcAft>
            </a:pPr>
            <a:r>
              <a:rPr lang="en-US" b="1" dirty="0">
                <a:solidFill>
                  <a:srgbClr val="FFFF00"/>
                </a:solidFill>
              </a:rPr>
              <a:t>Consequences</a:t>
            </a:r>
            <a:r>
              <a:rPr lang="en-US" dirty="0"/>
              <a:t> of use</a:t>
            </a:r>
          </a:p>
          <a:p>
            <a:pPr>
              <a:spcAft>
                <a:spcPts val="1000"/>
              </a:spcAft>
            </a:pPr>
            <a:r>
              <a:rPr lang="en-US" b="1" dirty="0">
                <a:solidFill>
                  <a:srgbClr val="FFFF00"/>
                </a:solidFill>
              </a:rPr>
              <a:t>Barriers</a:t>
            </a:r>
            <a:r>
              <a:rPr lang="en-US" dirty="0">
                <a:solidFill>
                  <a:srgbClr val="FFFF00"/>
                </a:solidFill>
              </a:rPr>
              <a:t> </a:t>
            </a:r>
            <a:r>
              <a:rPr lang="en-US" dirty="0"/>
              <a:t>to treatment</a:t>
            </a:r>
          </a:p>
          <a:p>
            <a:endParaRPr lang="en-US" dirty="0"/>
          </a:p>
          <a:p>
            <a:endParaRPr lang="en-US" dirty="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1524709"/>
            <a:ext cx="1652228" cy="4573296"/>
          </a:xfrm>
          <a:prstGeom prst="rect">
            <a:avLst/>
          </a:prstGeom>
          <a:effectLst>
            <a:softEdge rad="63500"/>
          </a:effectLst>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31</a:t>
            </a:fld>
            <a:endParaRPr lang="en-US" sz="1400"/>
          </a:p>
        </p:txBody>
      </p:sp>
    </p:spTree>
    <p:extLst>
      <p:ext uri="{BB962C8B-B14F-4D97-AF65-F5344CB8AC3E}">
        <p14:creationId xmlns:p14="http://schemas.microsoft.com/office/powerpoint/2010/main" val="250941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Common </a:t>
            </a:r>
            <a:r>
              <a:rPr lang="en-US" sz="3600" dirty="0" smtClean="0"/>
              <a:t>Risks </a:t>
            </a:r>
            <a:r>
              <a:rPr lang="en-US" sz="3600" dirty="0"/>
              <a:t>Factors for Initiation of </a:t>
            </a:r>
            <a:r>
              <a:rPr lang="en-US" sz="3600" dirty="0" smtClean="0"/>
              <a:t/>
            </a:r>
            <a:br>
              <a:rPr lang="en-US" sz="3600" dirty="0" smtClean="0"/>
            </a:br>
            <a:r>
              <a:rPr lang="en-US" sz="3600" dirty="0" smtClean="0"/>
              <a:t>Substance </a:t>
            </a:r>
            <a:r>
              <a:rPr lang="en-US" sz="3600" dirty="0"/>
              <a:t>Use</a:t>
            </a:r>
          </a:p>
        </p:txBody>
      </p:sp>
      <p:sp>
        <p:nvSpPr>
          <p:cNvPr id="7" name="TextBox 6"/>
          <p:cNvSpPr txBox="1"/>
          <p:nvPr/>
        </p:nvSpPr>
        <p:spPr>
          <a:xfrm>
            <a:off x="457200" y="1949744"/>
            <a:ext cx="5562600" cy="3539430"/>
          </a:xfrm>
          <a:prstGeom prst="rect">
            <a:avLst/>
          </a:prstGeom>
          <a:noFill/>
        </p:spPr>
        <p:txBody>
          <a:bodyPr wrap="square" rtlCol="0">
            <a:spAutoFit/>
          </a:bodyPr>
          <a:lstStyle/>
          <a:p>
            <a:pPr marL="457200" indent="-457200">
              <a:spcAft>
                <a:spcPts val="0"/>
              </a:spcAft>
              <a:buFont typeface="Arial" panose="020B0604020202020204" pitchFamily="34" charset="0"/>
              <a:buChar char="•"/>
            </a:pPr>
            <a:r>
              <a:rPr lang="en-US" sz="2800" dirty="0"/>
              <a:t>Influence of relationships</a:t>
            </a:r>
          </a:p>
          <a:p>
            <a:pPr marL="457200" indent="-457200">
              <a:spcAft>
                <a:spcPts val="0"/>
              </a:spcAft>
              <a:buFont typeface="Arial" panose="020B0604020202020204" pitchFamily="34" charset="0"/>
              <a:buChar char="•"/>
            </a:pPr>
            <a:endParaRPr lang="en-US" sz="2800" dirty="0"/>
          </a:p>
          <a:p>
            <a:pPr marL="457200" indent="-457200">
              <a:spcAft>
                <a:spcPts val="0"/>
              </a:spcAft>
              <a:buFont typeface="Arial" panose="020B0604020202020204" pitchFamily="34" charset="0"/>
              <a:buChar char="•"/>
            </a:pPr>
            <a:r>
              <a:rPr lang="en-US" sz="2800" dirty="0"/>
              <a:t>Co-occurring disorders</a:t>
            </a:r>
          </a:p>
          <a:p>
            <a:pPr marL="457200" indent="-457200">
              <a:spcAft>
                <a:spcPts val="0"/>
              </a:spcAft>
              <a:buFont typeface="Arial" panose="020B0604020202020204" pitchFamily="34" charset="0"/>
              <a:buChar char="•"/>
            </a:pPr>
            <a:endParaRPr lang="en-US" sz="2800" dirty="0"/>
          </a:p>
          <a:p>
            <a:pPr marL="457200" indent="-457200">
              <a:spcAft>
                <a:spcPts val="0"/>
              </a:spcAft>
              <a:buFont typeface="Arial" panose="020B0604020202020204" pitchFamily="34" charset="0"/>
              <a:buChar char="•"/>
            </a:pPr>
            <a:r>
              <a:rPr lang="en-US" sz="2800" dirty="0"/>
              <a:t>Trauma history</a:t>
            </a:r>
          </a:p>
          <a:p>
            <a:pPr marL="457200" indent="-457200">
              <a:spcAft>
                <a:spcPts val="0"/>
              </a:spcAft>
              <a:buFont typeface="Arial" panose="020B0604020202020204" pitchFamily="34" charset="0"/>
              <a:buChar char="•"/>
            </a:pPr>
            <a:endParaRPr lang="en-US" sz="2800" dirty="0"/>
          </a:p>
          <a:p>
            <a:pPr marL="457200" indent="-457200">
              <a:spcAft>
                <a:spcPts val="0"/>
              </a:spcAft>
              <a:buFont typeface="Arial" panose="020B0604020202020204" pitchFamily="34" charset="0"/>
              <a:buChar char="•"/>
            </a:pPr>
            <a:r>
              <a:rPr lang="en-US" sz="2800" dirty="0"/>
              <a:t>Prescription medications</a:t>
            </a:r>
          </a:p>
          <a:p>
            <a:pPr marL="0" indent="0">
              <a:spcAft>
                <a:spcPts val="0"/>
              </a:spcAft>
              <a:buNone/>
            </a:pPr>
            <a:endParaRPr 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563731"/>
            <a:ext cx="1655064" cy="4581144"/>
          </a:xfrm>
          <a:prstGeom prst="rect">
            <a:avLst/>
          </a:prstGeom>
          <a:effectLst>
            <a:softEdge rad="63500"/>
          </a:effectLst>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32</a:t>
            </a:fld>
            <a:endParaRPr lang="en-US" sz="1400"/>
          </a:p>
        </p:txBody>
      </p:sp>
    </p:spTree>
    <p:extLst>
      <p:ext uri="{BB962C8B-B14F-4D97-AF65-F5344CB8AC3E}">
        <p14:creationId xmlns:p14="http://schemas.microsoft.com/office/powerpoint/2010/main" val="32054512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Substance Use, Trauma, and Mental Health Cycle</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56337" y="1424407"/>
            <a:ext cx="4431326" cy="4877552"/>
          </a:xfrm>
        </p:spPr>
      </p:pic>
      <p:sp>
        <p:nvSpPr>
          <p:cNvPr id="3" name="TextBox 2"/>
          <p:cNvSpPr txBox="1"/>
          <p:nvPr/>
        </p:nvSpPr>
        <p:spPr>
          <a:xfrm>
            <a:off x="0" y="6516540"/>
            <a:ext cx="5867400" cy="369332"/>
          </a:xfrm>
          <a:prstGeom prst="rect">
            <a:avLst/>
          </a:prstGeom>
          <a:noFill/>
        </p:spPr>
        <p:txBody>
          <a:bodyPr wrap="square" rtlCol="0">
            <a:spAutoFit/>
          </a:bodyPr>
          <a:lstStyle/>
          <a:p>
            <a:r>
              <a:rPr lang="en-US" dirty="0" smtClean="0"/>
              <a:t>SOURCE: ©Institute </a:t>
            </a:r>
            <a:r>
              <a:rPr lang="en-US" dirty="0"/>
              <a:t>for Health and </a:t>
            </a:r>
            <a:r>
              <a:rPr lang="en-US" dirty="0" smtClean="0"/>
              <a:t>Recovery.</a:t>
            </a:r>
            <a:endParaRPr lang="en-US" dirty="0"/>
          </a:p>
        </p:txBody>
      </p:sp>
      <p:sp>
        <p:nvSpPr>
          <p:cNvPr id="7"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33</a:t>
            </a:fld>
            <a:endParaRPr lang="en-US" sz="1400"/>
          </a:p>
        </p:txBody>
      </p:sp>
    </p:spTree>
    <p:extLst>
      <p:ext uri="{BB962C8B-B14F-4D97-AF65-F5344CB8AC3E}">
        <p14:creationId xmlns:p14="http://schemas.microsoft.com/office/powerpoint/2010/main" val="1420508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Other Risk Factors for </a:t>
            </a:r>
            <a:br>
              <a:rPr lang="en-US" sz="3800" dirty="0"/>
            </a:br>
            <a:r>
              <a:rPr lang="en-US" sz="3800" dirty="0"/>
              <a:t>Substance Use and SUDs</a:t>
            </a:r>
          </a:p>
        </p:txBody>
      </p:sp>
      <p:sp>
        <p:nvSpPr>
          <p:cNvPr id="3" name="Content Placeholder 2"/>
          <p:cNvSpPr>
            <a:spLocks noGrp="1"/>
          </p:cNvSpPr>
          <p:nvPr>
            <p:ph idx="1"/>
          </p:nvPr>
        </p:nvSpPr>
        <p:spPr/>
        <p:txBody>
          <a:bodyPr/>
          <a:lstStyle/>
          <a:p>
            <a:pPr>
              <a:spcAft>
                <a:spcPts val="1800"/>
              </a:spcAft>
            </a:pPr>
            <a:r>
              <a:rPr lang="en-US" dirty="0"/>
              <a:t>Easy access </a:t>
            </a:r>
          </a:p>
          <a:p>
            <a:pPr>
              <a:spcAft>
                <a:spcPts val="1800"/>
              </a:spcAft>
            </a:pPr>
            <a:r>
              <a:rPr lang="en-US" dirty="0"/>
              <a:t>Positive effects </a:t>
            </a:r>
          </a:p>
          <a:p>
            <a:pPr>
              <a:spcAft>
                <a:spcPts val="1800"/>
              </a:spcAft>
            </a:pPr>
            <a:r>
              <a:rPr lang="en-US" dirty="0"/>
              <a:t>Mood disorders</a:t>
            </a:r>
          </a:p>
          <a:p>
            <a:pPr>
              <a:spcAft>
                <a:spcPts val="1800"/>
              </a:spcAft>
            </a:pPr>
            <a:r>
              <a:rPr lang="en-US" dirty="0"/>
              <a:t>Lack of positive activities  </a:t>
            </a:r>
          </a:p>
          <a:p>
            <a:r>
              <a:rPr lang="en-US" dirty="0"/>
              <a:t>Home atmosphere</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524000"/>
            <a:ext cx="3057979" cy="4581144"/>
          </a:xfrm>
          <a:prstGeom prst="rect">
            <a:avLst/>
          </a:prstGeom>
          <a:effectLst>
            <a:softEdge rad="63500"/>
          </a:effectLst>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34</a:t>
            </a:fld>
            <a:endParaRPr lang="en-US" sz="1400"/>
          </a:p>
        </p:txBody>
      </p:sp>
    </p:spTree>
    <p:extLst>
      <p:ext uri="{BB962C8B-B14F-4D97-AF65-F5344CB8AC3E}">
        <p14:creationId xmlns:p14="http://schemas.microsoft.com/office/powerpoint/2010/main" val="229024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04800"/>
            <a:ext cx="8229600" cy="1143000"/>
          </a:xfrm>
        </p:spPr>
        <p:txBody>
          <a:bodyPr/>
          <a:lstStyle/>
          <a:p>
            <a:r>
              <a:rPr lang="en-US" dirty="0" smtClean="0"/>
              <a:t>What is Telescoping?</a:t>
            </a:r>
            <a:endParaRPr lang="en-US" dirty="0"/>
          </a:p>
        </p:txBody>
      </p:sp>
      <p:sp>
        <p:nvSpPr>
          <p:cNvPr id="8"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35</a:t>
            </a:fld>
            <a:endParaRPr lang="en-US" sz="1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295400"/>
            <a:ext cx="3657600" cy="5475448"/>
          </a:xfrm>
          <a:prstGeom prst="rect">
            <a:avLst/>
          </a:prstGeom>
          <a:effectLst>
            <a:softEdge rad="317500"/>
          </a:effectLst>
        </p:spPr>
      </p:pic>
    </p:spTree>
    <p:extLst>
      <p:ext uri="{BB962C8B-B14F-4D97-AF65-F5344CB8AC3E}">
        <p14:creationId xmlns:p14="http://schemas.microsoft.com/office/powerpoint/2010/main" val="3033990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Consequences</a:t>
            </a:r>
            <a:r>
              <a:rPr lang="en-US" sz="3600" dirty="0"/>
              <a:t> </a:t>
            </a:r>
            <a:br>
              <a:rPr lang="en-US" sz="3600" dirty="0"/>
            </a:br>
            <a:r>
              <a:rPr lang="en-US" sz="3600" dirty="0"/>
              <a:t>of Substance Use and SUDs</a:t>
            </a:r>
          </a:p>
        </p:txBody>
      </p:sp>
      <p:sp>
        <p:nvSpPr>
          <p:cNvPr id="3" name="Content Placeholder 2"/>
          <p:cNvSpPr>
            <a:spLocks noGrp="1"/>
          </p:cNvSpPr>
          <p:nvPr>
            <p:ph idx="1"/>
          </p:nvPr>
        </p:nvSpPr>
        <p:spPr/>
        <p:txBody>
          <a:bodyPr/>
          <a:lstStyle/>
          <a:p>
            <a:pPr marL="0" indent="0">
              <a:buNone/>
            </a:pPr>
            <a:r>
              <a:rPr lang="en-US" b="1" dirty="0"/>
              <a:t>Women with SUDs are more likely than men with SUDs to</a:t>
            </a:r>
            <a:r>
              <a:rPr lang="en-US" b="1" dirty="0" smtClean="0"/>
              <a:t>:</a:t>
            </a:r>
          </a:p>
          <a:p>
            <a:pPr marL="0" indent="0">
              <a:buNone/>
            </a:pPr>
            <a:endParaRPr lang="en-US" b="1" dirty="0"/>
          </a:p>
          <a:p>
            <a:r>
              <a:rPr lang="en-US" dirty="0"/>
              <a:t>Risk losing children</a:t>
            </a:r>
          </a:p>
          <a:p>
            <a:r>
              <a:rPr lang="en-US" dirty="0"/>
              <a:t>Risk losing relationship with partner due to seeking treatment</a:t>
            </a:r>
          </a:p>
          <a:p>
            <a:r>
              <a:rPr lang="en-US" dirty="0"/>
              <a:t>Have reproductive consequences</a:t>
            </a:r>
          </a:p>
          <a:p>
            <a:r>
              <a:rPr lang="en-US" dirty="0"/>
              <a:t>Have SUD-related health conditions</a:t>
            </a:r>
          </a:p>
        </p:txBody>
      </p:sp>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36</a:t>
            </a:fld>
            <a:endParaRPr lang="en-US" sz="1400"/>
          </a:p>
        </p:txBody>
      </p:sp>
    </p:spTree>
    <p:extLst>
      <p:ext uri="{BB962C8B-B14F-4D97-AF65-F5344CB8AC3E}">
        <p14:creationId xmlns:p14="http://schemas.microsoft.com/office/powerpoint/2010/main" val="23389159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t>Consequences</a:t>
            </a:r>
            <a:r>
              <a:rPr lang="en-US" sz="3800" dirty="0"/>
              <a:t/>
            </a:r>
            <a:br>
              <a:rPr lang="en-US" sz="3800" dirty="0"/>
            </a:br>
            <a:r>
              <a:rPr lang="en-US" sz="3800" dirty="0"/>
              <a:t>of Substance Use and </a:t>
            </a:r>
            <a:r>
              <a:rPr lang="en-US" sz="3800" dirty="0" smtClean="0"/>
              <a:t>SUDs, continued</a:t>
            </a:r>
            <a:endParaRPr lang="en-US" sz="3800" dirty="0"/>
          </a:p>
        </p:txBody>
      </p:sp>
      <p:sp>
        <p:nvSpPr>
          <p:cNvPr id="3" name="Content Placeholder 2"/>
          <p:cNvSpPr>
            <a:spLocks noGrp="1"/>
          </p:cNvSpPr>
          <p:nvPr>
            <p:ph idx="1"/>
          </p:nvPr>
        </p:nvSpPr>
        <p:spPr>
          <a:xfrm>
            <a:off x="457200" y="1828800"/>
            <a:ext cx="6166022" cy="4525963"/>
          </a:xfrm>
        </p:spPr>
        <p:txBody>
          <a:bodyPr/>
          <a:lstStyle/>
          <a:p>
            <a:pPr marL="0" indent="0">
              <a:buNone/>
            </a:pPr>
            <a:r>
              <a:rPr lang="en-US" b="1" dirty="0"/>
              <a:t>Women with SUDs are more likely than men with SUDs to</a:t>
            </a:r>
            <a:r>
              <a:rPr lang="en-US" b="1" dirty="0" smtClean="0"/>
              <a:t>:</a:t>
            </a:r>
          </a:p>
          <a:p>
            <a:pPr marL="0" indent="0">
              <a:buNone/>
            </a:pPr>
            <a:endParaRPr lang="en-US" b="1" dirty="0"/>
          </a:p>
          <a:p>
            <a:r>
              <a:rPr lang="en-US" dirty="0"/>
              <a:t>Acquire infections (e.g., HIV)</a:t>
            </a:r>
          </a:p>
          <a:p>
            <a:r>
              <a:rPr lang="en-US" dirty="0"/>
              <a:t>Be exposed to violence (e.g., rape, sexual assault, IPV) which raises risk of homelessness.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9562" r="7338"/>
          <a:stretch/>
        </p:blipFill>
        <p:spPr>
          <a:xfrm>
            <a:off x="6888479" y="1567543"/>
            <a:ext cx="2255521" cy="4574512"/>
          </a:xfrm>
          <a:prstGeom prst="rect">
            <a:avLst/>
          </a:prstGeom>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37</a:t>
            </a:fld>
            <a:endParaRPr lang="en-US" sz="1400"/>
          </a:p>
        </p:txBody>
      </p:sp>
    </p:spTree>
    <p:extLst>
      <p:ext uri="{BB962C8B-B14F-4D97-AF65-F5344CB8AC3E}">
        <p14:creationId xmlns:p14="http://schemas.microsoft.com/office/powerpoint/2010/main" val="4180708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63589"/>
            <a:ext cx="9144000" cy="1375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sz="3800" dirty="0"/>
              <a:t>Pregnancy and Children </a:t>
            </a:r>
            <a:br>
              <a:rPr lang="en-US" sz="3800" dirty="0"/>
            </a:br>
            <a:endParaRPr lang="en-US" sz="3800" dirty="0"/>
          </a:p>
        </p:txBody>
      </p:sp>
      <p:sp>
        <p:nvSpPr>
          <p:cNvPr id="3" name="Content Placeholder 2"/>
          <p:cNvSpPr>
            <a:spLocks noGrp="1"/>
          </p:cNvSpPr>
          <p:nvPr>
            <p:ph idx="1"/>
          </p:nvPr>
        </p:nvSpPr>
        <p:spPr>
          <a:xfrm>
            <a:off x="3657600" y="2286000"/>
            <a:ext cx="5334000" cy="3657600"/>
          </a:xfrm>
        </p:spPr>
        <p:txBody>
          <a:bodyPr>
            <a:normAutofit/>
          </a:bodyPr>
          <a:lstStyle/>
          <a:p>
            <a:pPr marL="0" indent="0">
              <a:buNone/>
            </a:pPr>
            <a:r>
              <a:rPr lang="en-US" dirty="0"/>
              <a:t>Pregnancy, parenting, and childcare increase a woman’s likelihood of entering and completing substance abuse treatment.</a:t>
            </a:r>
          </a:p>
        </p:txBody>
      </p:sp>
      <p:sp>
        <p:nvSpPr>
          <p:cNvPr id="4" name="Slide Number Placeholder 3"/>
          <p:cNvSpPr>
            <a:spLocks noGrp="1"/>
          </p:cNvSpPr>
          <p:nvPr>
            <p:ph type="sldNum" sz="quarter" idx="10"/>
          </p:nvPr>
        </p:nvSpPr>
        <p:spPr>
          <a:xfrm>
            <a:off x="0" y="6432550"/>
            <a:ext cx="6629400" cy="425450"/>
          </a:xfrm>
        </p:spPr>
        <p:txBody>
          <a:bodyPr/>
          <a:lstStyle/>
          <a:p>
            <a:r>
              <a:rPr lang="en-US" sz="1800" dirty="0" smtClean="0">
                <a:solidFill>
                  <a:schemeClr val="tx1"/>
                </a:solidFill>
              </a:rPr>
              <a:t>SOURCES: Mitchell </a:t>
            </a:r>
            <a:r>
              <a:rPr lang="en-US" sz="1800" dirty="0">
                <a:solidFill>
                  <a:schemeClr val="tx1"/>
                </a:solidFill>
              </a:rPr>
              <a:t>et al., 2009; </a:t>
            </a:r>
            <a:r>
              <a:rPr lang="en-US" sz="1800" dirty="0" err="1">
                <a:solidFill>
                  <a:schemeClr val="tx1"/>
                </a:solidFill>
              </a:rPr>
              <a:t>Ondersma</a:t>
            </a:r>
            <a:r>
              <a:rPr lang="en-US" sz="1800" dirty="0">
                <a:solidFill>
                  <a:schemeClr val="tx1"/>
                </a:solidFill>
              </a:rPr>
              <a:t> et al., 2008.</a:t>
            </a:r>
            <a:endParaRPr lang="en-US" sz="1800" dirty="0"/>
          </a:p>
        </p:txBody>
      </p:sp>
      <p:pic>
        <p:nvPicPr>
          <p:cNvPr id="5" name="Picture 4"/>
          <p:cNvPicPr>
            <a:picLocks noChangeAspect="1"/>
          </p:cNvPicPr>
          <p:nvPr/>
        </p:nvPicPr>
        <p:blipFill>
          <a:blip r:embed="rId3"/>
          <a:stretch>
            <a:fillRect/>
          </a:stretch>
        </p:blipFill>
        <p:spPr>
          <a:xfrm>
            <a:off x="304800" y="838200"/>
            <a:ext cx="3048000" cy="5598490"/>
          </a:xfrm>
          <a:prstGeom prst="rect">
            <a:avLst/>
          </a:prstGeom>
          <a:effectLst>
            <a:softEdge rad="63500"/>
          </a:effectLst>
        </p:spPr>
      </p:pic>
      <p:sp>
        <p:nvSpPr>
          <p:cNvPr id="7"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38</a:t>
            </a:fld>
            <a:endParaRPr lang="en-US" sz="1400"/>
          </a:p>
        </p:txBody>
      </p:sp>
    </p:spTree>
    <p:extLst>
      <p:ext uri="{BB962C8B-B14F-4D97-AF65-F5344CB8AC3E}">
        <p14:creationId xmlns:p14="http://schemas.microsoft.com/office/powerpoint/2010/main" val="1109286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42107"/>
            <a:ext cx="8458200" cy="1143000"/>
          </a:xfrm>
        </p:spPr>
        <p:txBody>
          <a:bodyPr>
            <a:normAutofit fontScale="90000"/>
          </a:bodyPr>
          <a:lstStyle/>
          <a:p>
            <a:r>
              <a:rPr lang="en-US" dirty="0" smtClean="0"/>
              <a:t>Past Month Alcohol and Drug Use:</a:t>
            </a:r>
            <a:br>
              <a:rPr lang="en-US" dirty="0" smtClean="0"/>
            </a:br>
            <a:r>
              <a:rPr lang="en-US" dirty="0" smtClean="0"/>
              <a:t>Pregnant Females, Ages 15-44, 2013-14</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37005683"/>
              </p:ext>
            </p:extLst>
          </p:nvPr>
        </p:nvGraphicFramePr>
        <p:xfrm>
          <a:off x="342900" y="1981199"/>
          <a:ext cx="8343900" cy="4114796"/>
        </p:xfrm>
        <a:graphic>
          <a:graphicData uri="http://schemas.openxmlformats.org/drawingml/2006/table">
            <a:tbl>
              <a:tblPr firstRow="1" bandRow="1">
                <a:tableStyleId>{5C22544A-7EE6-4342-B048-85BDC9FD1C3A}</a:tableStyleId>
              </a:tblPr>
              <a:tblGrid>
                <a:gridCol w="3734441">
                  <a:extLst>
                    <a:ext uri="{9D8B030D-6E8A-4147-A177-3AD203B41FA5}">
                      <a16:colId xmlns:a16="http://schemas.microsoft.com/office/drawing/2014/main" val="20000"/>
                    </a:ext>
                  </a:extLst>
                </a:gridCol>
                <a:gridCol w="1828159">
                  <a:extLst>
                    <a:ext uri="{9D8B030D-6E8A-4147-A177-3AD203B41FA5}">
                      <a16:colId xmlns:a16="http://schemas.microsoft.com/office/drawing/2014/main" val="20001"/>
                    </a:ext>
                  </a:extLst>
                </a:gridCol>
                <a:gridCol w="2781300">
                  <a:extLst>
                    <a:ext uri="{9D8B030D-6E8A-4147-A177-3AD203B41FA5}">
                      <a16:colId xmlns:a16="http://schemas.microsoft.com/office/drawing/2014/main" val="20002"/>
                    </a:ext>
                  </a:extLst>
                </a:gridCol>
              </a:tblGrid>
              <a:tr h="389468">
                <a:tc>
                  <a:txBody>
                    <a:bodyPr/>
                    <a:lstStyle/>
                    <a:p>
                      <a:pPr>
                        <a:lnSpc>
                          <a:spcPct val="107000"/>
                        </a:lnSpc>
                      </a:pPr>
                      <a:endParaRPr lang="en-US" sz="1100" dirty="0">
                        <a:effectLst/>
                        <a:latin typeface="Calibri" panose="020F0502020204030204" pitchFamily="34" charset="0"/>
                      </a:endParaRPr>
                    </a:p>
                  </a:txBody>
                  <a:tcPr/>
                </a:tc>
                <a:tc>
                  <a:txBody>
                    <a:bodyPr/>
                    <a:lstStyle/>
                    <a:p>
                      <a:pPr marL="0" marR="0" algn="ctr">
                        <a:lnSpc>
                          <a:spcPct val="107000"/>
                        </a:lnSpc>
                        <a:spcBef>
                          <a:spcPts val="0"/>
                        </a:spcBef>
                        <a:spcAft>
                          <a:spcPts val="0"/>
                        </a:spcAft>
                      </a:pPr>
                      <a:r>
                        <a:rPr lang="en-US" sz="1800" dirty="0">
                          <a:solidFill>
                            <a:srgbClr val="FFFF00"/>
                          </a:solidFill>
                          <a:effectLst/>
                        </a:rPr>
                        <a:t>Number</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solidFill>
                            <a:srgbClr val="FFFF00"/>
                          </a:solidFill>
                          <a:effectLst/>
                        </a:rPr>
                        <a:t>Percent</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0"/>
                  </a:ext>
                </a:extLst>
              </a:tr>
              <a:tr h="465666">
                <a:tc>
                  <a:txBody>
                    <a:bodyPr/>
                    <a:lstStyle/>
                    <a:p>
                      <a:pPr marL="0" marR="0">
                        <a:lnSpc>
                          <a:spcPct val="107000"/>
                        </a:lnSpc>
                        <a:spcBef>
                          <a:spcPts val="0"/>
                        </a:spcBef>
                        <a:spcAft>
                          <a:spcPts val="0"/>
                        </a:spcAft>
                      </a:pPr>
                      <a:r>
                        <a:rPr lang="en-US" sz="1800" b="1" dirty="0">
                          <a:effectLst/>
                        </a:rPr>
                        <a:t>Illicit drugs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123,000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5.3%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1"/>
                  </a:ext>
                </a:extLst>
              </a:tr>
              <a:tr h="465666">
                <a:tc>
                  <a:txBody>
                    <a:bodyPr/>
                    <a:lstStyle/>
                    <a:p>
                      <a:pPr marL="0" marR="0">
                        <a:lnSpc>
                          <a:spcPct val="107000"/>
                        </a:lnSpc>
                        <a:spcBef>
                          <a:spcPts val="0"/>
                        </a:spcBef>
                        <a:spcAft>
                          <a:spcPts val="0"/>
                        </a:spcAft>
                      </a:pPr>
                      <a:r>
                        <a:rPr lang="en-US" sz="1800" dirty="0">
                          <a:effectLst/>
                        </a:rPr>
                        <a:t>     Marijuana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96,000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2"/>
                  </a:ext>
                </a:extLst>
              </a:tr>
              <a:tr h="465666">
                <a:tc>
                  <a:txBody>
                    <a:bodyPr/>
                    <a:lstStyle/>
                    <a:p>
                      <a:pPr marL="0" marR="0">
                        <a:lnSpc>
                          <a:spcPct val="107000"/>
                        </a:lnSpc>
                        <a:spcBef>
                          <a:spcPts val="0"/>
                        </a:spcBef>
                        <a:spcAft>
                          <a:spcPts val="0"/>
                        </a:spcAft>
                      </a:pPr>
                      <a:r>
                        <a:rPr lang="en-US" sz="1800">
                          <a:effectLst/>
                        </a:rPr>
                        <a:t>      Heroin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5,000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3"/>
                  </a:ext>
                </a:extLst>
              </a:tr>
              <a:tr h="465666">
                <a:tc>
                  <a:txBody>
                    <a:bodyPr/>
                    <a:lstStyle/>
                    <a:p>
                      <a:pPr marL="0" marR="0">
                        <a:lnSpc>
                          <a:spcPct val="107000"/>
                        </a:lnSpc>
                        <a:spcBef>
                          <a:spcPts val="0"/>
                        </a:spcBef>
                        <a:spcAft>
                          <a:spcPts val="0"/>
                        </a:spcAft>
                      </a:pPr>
                      <a:r>
                        <a:rPr lang="en-US" sz="1800">
                          <a:effectLst/>
                        </a:rPr>
                        <a:t>      Cocaine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7,000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4"/>
                  </a:ext>
                </a:extLst>
              </a:tr>
              <a:tr h="465666">
                <a:tc>
                  <a:txBody>
                    <a:bodyPr/>
                    <a:lstStyle/>
                    <a:p>
                      <a:pPr marL="0" marR="0">
                        <a:lnSpc>
                          <a:spcPct val="107000"/>
                        </a:lnSpc>
                        <a:spcBef>
                          <a:spcPts val="0"/>
                        </a:spcBef>
                        <a:spcAft>
                          <a:spcPts val="0"/>
                        </a:spcAft>
                      </a:pPr>
                      <a:r>
                        <a:rPr lang="en-US" sz="1800">
                          <a:effectLst/>
                        </a:rPr>
                        <a:t>       Psychotherapeutics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30,000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5"/>
                  </a:ext>
                </a:extLst>
              </a:tr>
              <a:tr h="465666">
                <a:tc>
                  <a:txBody>
                    <a:bodyPr/>
                    <a:lstStyle/>
                    <a:p>
                      <a:pPr marL="0" marR="0">
                        <a:lnSpc>
                          <a:spcPct val="107000"/>
                        </a:lnSpc>
                        <a:spcBef>
                          <a:spcPts val="0"/>
                        </a:spcBef>
                        <a:spcAft>
                          <a:spcPts val="0"/>
                        </a:spcAft>
                      </a:pPr>
                      <a:r>
                        <a:rPr lang="en-US" sz="1800">
                          <a:effectLst/>
                        </a:rPr>
                        <a:t>      Inhalants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8,000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6"/>
                  </a:ext>
                </a:extLst>
              </a:tr>
              <a:tr h="465666">
                <a:tc>
                  <a:txBody>
                    <a:bodyPr/>
                    <a:lstStyle/>
                    <a:p>
                      <a:pPr marL="0" marR="0">
                        <a:lnSpc>
                          <a:spcPct val="107000"/>
                        </a:lnSpc>
                        <a:spcBef>
                          <a:spcPts val="0"/>
                        </a:spcBef>
                        <a:spcAft>
                          <a:spcPts val="0"/>
                        </a:spcAft>
                      </a:pPr>
                      <a:r>
                        <a:rPr lang="en-US" sz="1800">
                          <a:effectLst/>
                        </a:rPr>
                        <a:t>       Hallucinogens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    4,000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7"/>
                  </a:ext>
                </a:extLst>
              </a:tr>
              <a:tr h="465666">
                <a:tc>
                  <a:txBody>
                    <a:bodyPr/>
                    <a:lstStyle/>
                    <a:p>
                      <a:pPr marL="0" marR="0">
                        <a:lnSpc>
                          <a:spcPct val="107000"/>
                        </a:lnSpc>
                        <a:spcBef>
                          <a:spcPts val="0"/>
                        </a:spcBef>
                        <a:spcAft>
                          <a:spcPts val="0"/>
                        </a:spcAft>
                      </a:pPr>
                      <a:r>
                        <a:rPr lang="en-US" sz="1800" dirty="0">
                          <a:effectLst/>
                        </a:rPr>
                        <a:t>Alcohol 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214,000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dirty="0">
                          <a:effectLst/>
                        </a:rPr>
                        <a:t>9.3%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8"/>
                  </a:ext>
                </a:extLst>
              </a:tr>
            </a:tbl>
          </a:graphicData>
        </a:graphic>
      </p:graphicFrame>
      <p:sp>
        <p:nvSpPr>
          <p:cNvPr id="9" name="Rectangle 2"/>
          <p:cNvSpPr>
            <a:spLocks noChangeArrowheads="1"/>
          </p:cNvSpPr>
          <p:nvPr/>
        </p:nvSpPr>
        <p:spPr bwMode="auto">
          <a:xfrm>
            <a:off x="-667820" y="-7808"/>
            <a:ext cx="1047964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3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 name="TextBox 2"/>
          <p:cNvSpPr txBox="1"/>
          <p:nvPr/>
        </p:nvSpPr>
        <p:spPr>
          <a:xfrm>
            <a:off x="0" y="6476636"/>
            <a:ext cx="2518125" cy="369332"/>
          </a:xfrm>
          <a:prstGeom prst="rect">
            <a:avLst/>
          </a:prstGeom>
          <a:noFill/>
        </p:spPr>
        <p:txBody>
          <a:bodyPr wrap="none" rtlCol="0">
            <a:spAutoFit/>
          </a:bodyPr>
          <a:lstStyle/>
          <a:p>
            <a:r>
              <a:rPr lang="en-US" dirty="0" smtClean="0"/>
              <a:t>SOURCE: SAMHSA, 2015.</a:t>
            </a:r>
            <a:endParaRPr lang="en-US" dirty="0"/>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pPr/>
              <a:t>39</a:t>
            </a:fld>
            <a:endParaRPr lang="en-US" sz="1400"/>
          </a:p>
        </p:txBody>
      </p:sp>
    </p:spTree>
    <p:extLst>
      <p:ext uri="{BB962C8B-B14F-4D97-AF65-F5344CB8AC3E}">
        <p14:creationId xmlns:p14="http://schemas.microsoft.com/office/powerpoint/2010/main" val="2662318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457200" y="152400"/>
            <a:ext cx="8229600" cy="1265238"/>
          </a:xfrm>
        </p:spPr>
        <p:txBody>
          <a:bodyPr>
            <a:normAutofit/>
          </a:bodyPr>
          <a:lstStyle/>
          <a:p>
            <a:r>
              <a:rPr lang="en-US" dirty="0"/>
              <a:t>Educational Objectives </a:t>
            </a:r>
            <a:br>
              <a:rPr lang="en-US" dirty="0"/>
            </a:br>
            <a:r>
              <a:rPr lang="en-US" sz="2400" dirty="0"/>
              <a:t>At the end of this training session, participants will be able to:</a:t>
            </a:r>
          </a:p>
        </p:txBody>
      </p:sp>
      <p:sp>
        <p:nvSpPr>
          <p:cNvPr id="23554" name="Rectangle 3"/>
          <p:cNvSpPr>
            <a:spLocks noGrp="1"/>
          </p:cNvSpPr>
          <p:nvPr>
            <p:ph idx="1"/>
          </p:nvPr>
        </p:nvSpPr>
        <p:spPr>
          <a:xfrm>
            <a:off x="373380" y="1925126"/>
            <a:ext cx="6949440" cy="4170874"/>
          </a:xfrm>
        </p:spPr>
        <p:txBody>
          <a:bodyPr>
            <a:noAutofit/>
          </a:bodyPr>
          <a:lstStyle/>
          <a:p>
            <a:pPr marL="533400" indent="-533400">
              <a:spcAft>
                <a:spcPts val="1200"/>
              </a:spcAft>
              <a:buClr>
                <a:srgbClr val="FFFF00"/>
              </a:buClr>
              <a:buFont typeface="Arial" pitchFamily="34" charset="0"/>
              <a:buAutoNum type="arabicPeriod"/>
            </a:pPr>
            <a:r>
              <a:rPr lang="en-US" sz="2400" dirty="0" smtClean="0">
                <a:effectLst/>
              </a:rPr>
              <a:t>Understand </a:t>
            </a:r>
            <a:r>
              <a:rPr lang="en-US" sz="2400" dirty="0">
                <a:effectLst/>
              </a:rPr>
              <a:t>the epidemiology of </a:t>
            </a:r>
            <a:r>
              <a:rPr lang="en-US" sz="2400" dirty="0" smtClean="0"/>
              <a:t>HIV/AIDS and substance use in </a:t>
            </a:r>
            <a:r>
              <a:rPr lang="en-US" sz="2400" dirty="0"/>
              <a:t>women</a:t>
            </a:r>
            <a:endParaRPr lang="en-US" sz="2400" dirty="0">
              <a:effectLst/>
            </a:endParaRPr>
          </a:p>
          <a:p>
            <a:pPr marL="533400" indent="-533400">
              <a:spcAft>
                <a:spcPts val="1200"/>
              </a:spcAft>
              <a:buClr>
                <a:srgbClr val="FFFF00"/>
              </a:buClr>
              <a:buFont typeface="Arial" pitchFamily="34" charset="0"/>
              <a:buAutoNum type="arabicPeriod"/>
            </a:pPr>
            <a:r>
              <a:rPr lang="en-US" sz="2400" dirty="0" smtClean="0">
                <a:effectLst/>
              </a:rPr>
              <a:t>Identify </a:t>
            </a:r>
            <a:r>
              <a:rPr lang="en-US" sz="2400" dirty="0" smtClean="0"/>
              <a:t>the risks, challenges and consequences related to </a:t>
            </a:r>
            <a:r>
              <a:rPr lang="en-US" sz="2400" dirty="0" smtClean="0">
                <a:effectLst/>
              </a:rPr>
              <a:t>HIV/AIDS and </a:t>
            </a:r>
            <a:r>
              <a:rPr lang="en-US" sz="2400" dirty="0">
                <a:effectLst/>
              </a:rPr>
              <a:t>substance </a:t>
            </a:r>
            <a:r>
              <a:rPr lang="en-US" sz="2400" dirty="0" smtClean="0">
                <a:effectLst/>
              </a:rPr>
              <a:t>specific to </a:t>
            </a:r>
            <a:r>
              <a:rPr lang="en-US" sz="2400" dirty="0" smtClean="0"/>
              <a:t>women</a:t>
            </a:r>
          </a:p>
          <a:p>
            <a:pPr marL="533400" indent="-533400">
              <a:spcAft>
                <a:spcPts val="1200"/>
              </a:spcAft>
              <a:buClr>
                <a:srgbClr val="FFFF00"/>
              </a:buClr>
              <a:buFont typeface="Arial" pitchFamily="34" charset="0"/>
              <a:buAutoNum type="arabicPeriod"/>
            </a:pPr>
            <a:r>
              <a:rPr lang="en-US" sz="2400" dirty="0" smtClean="0"/>
              <a:t>Define </a:t>
            </a:r>
            <a:r>
              <a:rPr lang="en-US" sz="2400" dirty="0"/>
              <a:t>the 5 elements of gender responsive </a:t>
            </a:r>
            <a:r>
              <a:rPr lang="en-US" sz="2400" dirty="0" smtClean="0"/>
              <a:t>care</a:t>
            </a:r>
            <a:endParaRPr lang="en-US" sz="2400" dirty="0">
              <a:effectLst/>
            </a:endParaRPr>
          </a:p>
          <a:p>
            <a:pPr marL="533400" indent="-533400">
              <a:spcAft>
                <a:spcPct val="100000"/>
              </a:spcAft>
              <a:buClr>
                <a:srgbClr val="FFFF00"/>
              </a:buClr>
              <a:buFont typeface="Arial" pitchFamily="34" charset="0"/>
              <a:buAutoNum type="arabicPeriod"/>
            </a:pPr>
            <a:r>
              <a:rPr lang="en-US" sz="2400" dirty="0">
                <a:effectLst/>
              </a:rPr>
              <a:t>Identify </a:t>
            </a:r>
            <a:r>
              <a:rPr lang="en-US" sz="2400" dirty="0"/>
              <a:t>behavioral interventions to address </a:t>
            </a:r>
            <a:r>
              <a:rPr lang="en-US" sz="2400" dirty="0">
                <a:effectLst/>
              </a:rPr>
              <a:t>treatment challenge areas in women with HIV and substance use</a:t>
            </a:r>
            <a:endParaRPr lang="en-US" sz="900" dirty="0">
              <a:effectLst/>
            </a:endParaRPr>
          </a:p>
        </p:txBody>
      </p:sp>
      <p:pic>
        <p:nvPicPr>
          <p:cNvPr id="4098" name="Picture 2" descr="C:\Users\bfinnerty\AppData\Local\Microsoft\Windows\Temporary Internet Files\Content.IE5\F7624DB2\MC9004349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2780" y="130790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7010400" y="6492875"/>
            <a:ext cx="2133600" cy="365125"/>
          </a:xfrm>
        </p:spPr>
        <p:txBody>
          <a:bodyPr/>
          <a:lstStyle/>
          <a:p>
            <a:fld id="{EC94FE43-ECF7-4811-AFCB-0690B7462E36}" type="slidenum">
              <a:rPr lang="en-US" sz="1400" smtClean="0">
                <a:solidFill>
                  <a:prstClr val="white">
                    <a:tint val="75000"/>
                  </a:prstClr>
                </a:solidFill>
              </a:rPr>
              <a:pPr/>
              <a:t>4</a:t>
            </a:fld>
            <a:endParaRPr lang="en-US" sz="1400">
              <a:solidFill>
                <a:prstClr val="white">
                  <a:tint val="75000"/>
                </a:prstClr>
              </a:solidFill>
            </a:endParaRPr>
          </a:p>
        </p:txBody>
      </p:sp>
    </p:spTree>
    <p:custDataLst>
      <p:tags r:id="rId1"/>
    </p:custDataLst>
    <p:extLst>
      <p:ext uri="{BB962C8B-B14F-4D97-AF65-F5344CB8AC3E}">
        <p14:creationId xmlns:p14="http://schemas.microsoft.com/office/powerpoint/2010/main" val="398810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wipe(left)">
                                      <p:cBhvr>
                                        <p:cTn id="7" dur="500"/>
                                        <p:tgtEl>
                                          <p:spTgt spid="23554">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554">
                                            <p:txEl>
                                              <p:pRg st="1" end="1"/>
                                            </p:txEl>
                                          </p:spTgt>
                                        </p:tgtEl>
                                        <p:attrNameLst>
                                          <p:attrName>style.visibility</p:attrName>
                                        </p:attrNameLst>
                                      </p:cBhvr>
                                      <p:to>
                                        <p:strVal val="visible"/>
                                      </p:to>
                                    </p:set>
                                    <p:animEffect transition="in" filter="wipe(left)">
                                      <p:cBhvr>
                                        <p:cTn id="11" dur="500"/>
                                        <p:tgtEl>
                                          <p:spTgt spid="2355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500"/>
                                  </p:stCondLst>
                                  <p:childTnLst>
                                    <p:set>
                                      <p:cBhvr>
                                        <p:cTn id="14" dur="1" fill="hold">
                                          <p:stCondLst>
                                            <p:cond delay="0"/>
                                          </p:stCondLst>
                                        </p:cTn>
                                        <p:tgtEl>
                                          <p:spTgt spid="23554">
                                            <p:txEl>
                                              <p:pRg st="2" end="2"/>
                                            </p:txEl>
                                          </p:spTgt>
                                        </p:tgtEl>
                                        <p:attrNameLst>
                                          <p:attrName>style.visibility</p:attrName>
                                        </p:attrNameLst>
                                      </p:cBhvr>
                                      <p:to>
                                        <p:strVal val="visible"/>
                                      </p:to>
                                    </p:set>
                                    <p:animEffect transition="in" filter="wipe(left)">
                                      <p:cBhvr>
                                        <p:cTn id="15" dur="500"/>
                                        <p:tgtEl>
                                          <p:spTgt spid="23554">
                                            <p:txEl>
                                              <p:pRg st="2" end="2"/>
                                            </p:txEl>
                                          </p:spTgt>
                                        </p:tgtEl>
                                      </p:cBhvr>
                                    </p:animEffect>
                                  </p:childTnLst>
                                </p:cTn>
                              </p:par>
                            </p:childTnLst>
                          </p:cTn>
                        </p:par>
                        <p:par>
                          <p:cTn id="16" fill="hold">
                            <p:stCondLst>
                              <p:cond delay="2000"/>
                            </p:stCondLst>
                            <p:childTnLst>
                              <p:par>
                                <p:cTn id="17" presetID="22" presetClass="entr" presetSubtype="8" fill="hold" grpId="0" nodeType="afterEffect">
                                  <p:stCondLst>
                                    <p:cond delay="500"/>
                                  </p:stCondLst>
                                  <p:childTnLst>
                                    <p:set>
                                      <p:cBhvr>
                                        <p:cTn id="18" dur="1" fill="hold">
                                          <p:stCondLst>
                                            <p:cond delay="0"/>
                                          </p:stCondLst>
                                        </p:cTn>
                                        <p:tgtEl>
                                          <p:spTgt spid="23554">
                                            <p:txEl>
                                              <p:pRg st="3" end="3"/>
                                            </p:txEl>
                                          </p:spTgt>
                                        </p:tgtEl>
                                        <p:attrNameLst>
                                          <p:attrName>style.visibility</p:attrName>
                                        </p:attrNameLst>
                                      </p:cBhvr>
                                      <p:to>
                                        <p:strVal val="visible"/>
                                      </p:to>
                                    </p:set>
                                    <p:animEffect transition="in" filter="wipe(left)">
                                      <p:cBhvr>
                                        <p:cTn id="19" dur="500"/>
                                        <p:tgtEl>
                                          <p:spTgt spid="235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dvAuto="50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Risks of Substance Use to Pregnant Women and Her Baby</a:t>
            </a:r>
          </a:p>
        </p:txBody>
      </p:sp>
      <p:sp>
        <p:nvSpPr>
          <p:cNvPr id="3" name="Content Placeholder 2"/>
          <p:cNvSpPr>
            <a:spLocks noGrp="1"/>
          </p:cNvSpPr>
          <p:nvPr>
            <p:ph idx="1"/>
          </p:nvPr>
        </p:nvSpPr>
        <p:spPr>
          <a:xfrm>
            <a:off x="457200" y="1600200"/>
            <a:ext cx="6306855" cy="4525963"/>
          </a:xfrm>
        </p:spPr>
        <p:txBody>
          <a:bodyPr>
            <a:noAutofit/>
          </a:bodyPr>
          <a:lstStyle/>
          <a:p>
            <a:r>
              <a:rPr lang="en-US" sz="2600" dirty="0"/>
              <a:t>Substance use during pregnancy </a:t>
            </a:r>
            <a:br>
              <a:rPr lang="en-US" sz="2600" dirty="0"/>
            </a:br>
            <a:r>
              <a:rPr lang="en-US" sz="2600" dirty="0"/>
              <a:t>can result in health concerns and risks for the woman and unborn fetus.</a:t>
            </a:r>
          </a:p>
          <a:p>
            <a:r>
              <a:rPr lang="en-US" sz="2600" dirty="0"/>
              <a:t>Risks include miscarriage, low-birth weight, </a:t>
            </a:r>
            <a:r>
              <a:rPr lang="en-US" sz="2600" dirty="0" smtClean="0"/>
              <a:t>fetal alcohol withdrawal syndrome, neonatal opioid withdrawal</a:t>
            </a:r>
            <a:endParaRPr lang="en-US" sz="2600" dirty="0"/>
          </a:p>
          <a:p>
            <a:r>
              <a:rPr lang="en-US" sz="2600" dirty="0"/>
              <a:t>Some complications are drug or alcohol </a:t>
            </a:r>
            <a:r>
              <a:rPr lang="en-US" sz="2600" dirty="0" smtClean="0"/>
              <a:t>specific, e.g., infants exposed to have more infections, including HIV.</a:t>
            </a:r>
            <a:endParaRPr lang="en-US" sz="2600" dirty="0"/>
          </a:p>
          <a:p>
            <a:r>
              <a:rPr lang="en-US" sz="2600" dirty="0"/>
              <a:t>Others risks are linked substance using lifestyle, social environmental risk factors or poverty.</a:t>
            </a:r>
          </a:p>
          <a:p>
            <a:endParaRPr lang="en-US" sz="2600" dirty="0"/>
          </a:p>
          <a:p>
            <a:endParaRPr lang="en-US" sz="26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05" r="26128"/>
          <a:stretch/>
        </p:blipFill>
        <p:spPr>
          <a:xfrm flipH="1">
            <a:off x="6781800" y="1527585"/>
            <a:ext cx="2258212" cy="4617720"/>
          </a:xfrm>
          <a:prstGeom prst="rect">
            <a:avLst/>
          </a:prstGeom>
          <a:effectLst>
            <a:softEdge rad="63500"/>
          </a:effectLst>
        </p:spPr>
      </p:pic>
      <p:sp>
        <p:nvSpPr>
          <p:cNvPr id="6"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40</a:t>
            </a:fld>
            <a:endParaRPr lang="en-US" sz="1400"/>
          </a:p>
        </p:txBody>
      </p:sp>
    </p:spTree>
    <p:extLst>
      <p:ext uri="{BB962C8B-B14F-4D97-AF65-F5344CB8AC3E}">
        <p14:creationId xmlns:p14="http://schemas.microsoft.com/office/powerpoint/2010/main" val="3356663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Priority for Services</a:t>
            </a:r>
          </a:p>
        </p:txBody>
      </p:sp>
      <p:sp>
        <p:nvSpPr>
          <p:cNvPr id="3" name="Content Placeholder 2"/>
          <p:cNvSpPr>
            <a:spLocks noGrp="1"/>
          </p:cNvSpPr>
          <p:nvPr>
            <p:ph idx="1"/>
          </p:nvPr>
        </p:nvSpPr>
        <p:spPr>
          <a:xfrm>
            <a:off x="304800" y="1798637"/>
            <a:ext cx="5642384" cy="4525963"/>
          </a:xfrm>
        </p:spPr>
        <p:txBody>
          <a:bodyPr/>
          <a:lstStyle/>
          <a:p>
            <a:r>
              <a:rPr lang="en-US" dirty="0"/>
              <a:t>Pregnant women with SUDs have priority admission status for SUD services.</a:t>
            </a:r>
          </a:p>
          <a:p>
            <a:r>
              <a:rPr lang="en-US" dirty="0"/>
              <a:t>Pregnant women need timely access to prenatal care, either</a:t>
            </a:r>
            <a:br>
              <a:rPr lang="en-US" dirty="0"/>
            </a:br>
            <a:r>
              <a:rPr lang="en-US" dirty="0"/>
              <a:t>by the program or by referral to appropriate healthcare providers.</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38" r="44885" b="1348"/>
          <a:stretch/>
        </p:blipFill>
        <p:spPr>
          <a:xfrm flipH="1">
            <a:off x="5867400" y="2021785"/>
            <a:ext cx="3194035" cy="3769415"/>
          </a:xfrm>
          <a:prstGeom prst="rect">
            <a:avLst/>
          </a:prstGeom>
          <a:effectLst>
            <a:softEdge rad="63500"/>
          </a:effectLst>
        </p:spPr>
      </p:pic>
      <p:sp>
        <p:nvSpPr>
          <p:cNvPr id="5"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41</a:t>
            </a:fld>
            <a:endParaRPr lang="en-US" sz="1400"/>
          </a:p>
        </p:txBody>
      </p:sp>
    </p:spTree>
    <p:extLst>
      <p:ext uri="{BB962C8B-B14F-4D97-AF65-F5344CB8AC3E}">
        <p14:creationId xmlns:p14="http://schemas.microsoft.com/office/powerpoint/2010/main" val="3716050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Outreach </a:t>
            </a:r>
          </a:p>
        </p:txBody>
      </p:sp>
      <p:sp>
        <p:nvSpPr>
          <p:cNvPr id="3" name="Content Placeholder 2"/>
          <p:cNvSpPr>
            <a:spLocks noGrp="1"/>
          </p:cNvSpPr>
          <p:nvPr>
            <p:ph idx="1"/>
          </p:nvPr>
        </p:nvSpPr>
        <p:spPr/>
        <p:txBody>
          <a:bodyPr>
            <a:normAutofit lnSpcReduction="10000"/>
          </a:bodyPr>
          <a:lstStyle/>
          <a:p>
            <a:pPr lvl="0"/>
            <a:r>
              <a:rPr lang="en-US" dirty="0"/>
              <a:t>Pregnant women with SUD benefit from early identification of pregnancy and an informed team response.</a:t>
            </a:r>
          </a:p>
          <a:p>
            <a:pPr lvl="0"/>
            <a:r>
              <a:rPr lang="en-US" dirty="0"/>
              <a:t>Pregnant women with SUDs have better outcomes when they: </a:t>
            </a:r>
          </a:p>
          <a:p>
            <a:pPr lvl="1"/>
            <a:r>
              <a:rPr lang="en-US" dirty="0"/>
              <a:t>Are able to obtain SUD services</a:t>
            </a:r>
          </a:p>
          <a:p>
            <a:pPr lvl="1"/>
            <a:r>
              <a:rPr lang="en-US" dirty="0"/>
              <a:t>Receive prenatal care</a:t>
            </a:r>
          </a:p>
          <a:p>
            <a:r>
              <a:rPr lang="en-US" dirty="0"/>
              <a:t>Prioritize outreach to pregnant women to prevent prenatal substance exposure.</a:t>
            </a:r>
          </a:p>
        </p:txBody>
      </p:sp>
      <p:sp>
        <p:nvSpPr>
          <p:cNvPr id="4"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42</a:t>
            </a:fld>
            <a:endParaRPr lang="en-US" sz="1400"/>
          </a:p>
        </p:txBody>
      </p:sp>
    </p:spTree>
    <p:extLst>
      <p:ext uri="{BB962C8B-B14F-4D97-AF65-F5344CB8AC3E}">
        <p14:creationId xmlns:p14="http://schemas.microsoft.com/office/powerpoint/2010/main" val="30720996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752600"/>
            <a:ext cx="7772400" cy="1470025"/>
          </a:xfrm>
        </p:spPr>
        <p:txBody>
          <a:bodyPr/>
          <a:lstStyle/>
          <a:p>
            <a:r>
              <a:rPr lang="en-US" dirty="0" smtClean="0"/>
              <a:t>Alcohol Use in Women</a:t>
            </a:r>
            <a:endParaRPr lang="en-US" dirty="0"/>
          </a:p>
        </p:txBody>
      </p:sp>
      <p:pic>
        <p:nvPicPr>
          <p:cNvPr id="276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971800"/>
            <a:ext cx="3962400" cy="31637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3"/>
          <p:cNvSpPr>
            <a:spLocks noGrp="1"/>
          </p:cNvSpPr>
          <p:nvPr>
            <p:ph type="sldNum" sz="quarter" idx="12"/>
          </p:nvPr>
        </p:nvSpPr>
        <p:spPr>
          <a:xfrm>
            <a:off x="7010400" y="6480843"/>
            <a:ext cx="2133600" cy="365125"/>
          </a:xfrm>
        </p:spPr>
        <p:txBody>
          <a:bodyPr/>
          <a:lstStyle/>
          <a:p>
            <a:fld id="{EC94FE43-ECF7-4811-AFCB-0690B7462E36}" type="slidenum">
              <a:rPr lang="en-US" sz="1400" smtClean="0"/>
              <a:pPr/>
              <a:t>43</a:t>
            </a:fld>
            <a:endParaRPr lang="en-US" sz="14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462579" y="1371600"/>
            <a:ext cx="8305800" cy="4114800"/>
          </a:xfrm>
        </p:spPr>
        <p:txBody>
          <a:bodyPr/>
          <a:lstStyle/>
          <a:p>
            <a:pPr marL="319088" indent="-319088" defTabSz="341313" eaLnBrk="1" hangingPunct="1">
              <a:lnSpc>
                <a:spcPct val="90000"/>
              </a:lnSpc>
              <a:spcBef>
                <a:spcPct val="30000"/>
              </a:spcBef>
            </a:pPr>
            <a:r>
              <a:rPr lang="en-US" sz="2800" b="1" dirty="0">
                <a:solidFill>
                  <a:srgbClr val="FFC000"/>
                </a:solidFill>
                <a:cs typeface="Arial" charset="0"/>
              </a:rPr>
              <a:t>Men</a:t>
            </a:r>
            <a:r>
              <a:rPr lang="en-US" sz="2800" dirty="0">
                <a:cs typeface="Arial" charset="0"/>
              </a:rPr>
              <a:t>: No more than </a:t>
            </a:r>
            <a:r>
              <a:rPr lang="en-US" sz="2800" b="1" dirty="0">
                <a:cs typeface="Arial" charset="0"/>
              </a:rPr>
              <a:t>4</a:t>
            </a:r>
            <a:r>
              <a:rPr lang="en-US" sz="2800" dirty="0">
                <a:cs typeface="Arial" charset="0"/>
              </a:rPr>
              <a:t> drinks on any day and </a:t>
            </a:r>
            <a:r>
              <a:rPr lang="en-US" sz="2800" b="1" dirty="0">
                <a:cs typeface="Arial" charset="0"/>
              </a:rPr>
              <a:t>14</a:t>
            </a:r>
            <a:r>
              <a:rPr lang="en-US" sz="2800" dirty="0">
                <a:cs typeface="Arial" charset="0"/>
              </a:rPr>
              <a:t> drinks per week</a:t>
            </a:r>
          </a:p>
          <a:p>
            <a:pPr marL="319088" indent="-319088" defTabSz="341313" eaLnBrk="1" hangingPunct="1">
              <a:lnSpc>
                <a:spcPct val="90000"/>
              </a:lnSpc>
              <a:spcBef>
                <a:spcPct val="30000"/>
              </a:spcBef>
            </a:pPr>
            <a:r>
              <a:rPr lang="en-US" sz="2800" b="1" dirty="0">
                <a:solidFill>
                  <a:srgbClr val="FFC000"/>
                </a:solidFill>
                <a:cs typeface="Arial" charset="0"/>
              </a:rPr>
              <a:t>Women</a:t>
            </a:r>
            <a:r>
              <a:rPr lang="en-US" sz="2800" dirty="0">
                <a:cs typeface="Arial" charset="0"/>
              </a:rPr>
              <a:t>: No more than </a:t>
            </a:r>
            <a:r>
              <a:rPr lang="en-US" sz="2800" b="1" dirty="0">
                <a:cs typeface="Arial" charset="0"/>
              </a:rPr>
              <a:t>3</a:t>
            </a:r>
            <a:r>
              <a:rPr lang="en-US" sz="2800" dirty="0">
                <a:cs typeface="Arial" charset="0"/>
              </a:rPr>
              <a:t> drinks on any day and </a:t>
            </a:r>
            <a:r>
              <a:rPr lang="en-US" sz="2800" b="1" dirty="0">
                <a:cs typeface="Arial" charset="0"/>
              </a:rPr>
              <a:t>7 </a:t>
            </a:r>
            <a:r>
              <a:rPr lang="en-US" sz="2800" dirty="0">
                <a:cs typeface="Arial" charset="0"/>
              </a:rPr>
              <a:t>drinks per week</a:t>
            </a:r>
          </a:p>
        </p:txBody>
      </p:sp>
      <p:sp>
        <p:nvSpPr>
          <p:cNvPr id="37891" name="Rectangle 6"/>
          <p:cNvSpPr>
            <a:spLocks noChangeArrowheads="1"/>
          </p:cNvSpPr>
          <p:nvPr/>
        </p:nvSpPr>
        <p:spPr bwMode="auto">
          <a:xfrm>
            <a:off x="7385050" y="3733800"/>
            <a:ext cx="1208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sz="1400" dirty="0">
                <a:solidFill>
                  <a:srgbClr val="FFFF00"/>
                </a:solidFill>
              </a:rPr>
              <a:t>NIAAA, 2011</a:t>
            </a:r>
          </a:p>
        </p:txBody>
      </p:sp>
      <p:sp>
        <p:nvSpPr>
          <p:cNvPr id="37892" name="Rectangle 4"/>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DBF5F9"/>
                </a:solidFill>
                <a:effectLst>
                  <a:outerShdw blurRad="38100" dist="38100" dir="2700000" algn="tl">
                    <a:srgbClr val="000000">
                      <a:alpha val="43137"/>
                    </a:srgbClr>
                  </a:outerShdw>
                </a:effectLst>
                <a:latin typeface="Calibri"/>
              </a:rPr>
              <a:t>Drinking Guidelines</a:t>
            </a:r>
          </a:p>
        </p:txBody>
      </p:sp>
      <p:sp>
        <p:nvSpPr>
          <p:cNvPr id="4" name="Rectangle 3"/>
          <p:cNvSpPr/>
          <p:nvPr/>
        </p:nvSpPr>
        <p:spPr bwMode="auto">
          <a:xfrm>
            <a:off x="-457200" y="5299077"/>
            <a:ext cx="9144000" cy="133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tabLst>
                <a:tab pos="395288" algn="ctr"/>
              </a:tabLst>
              <a:defRPr/>
            </a:pPr>
            <a:r>
              <a:rPr lang="en-US" dirty="0">
                <a:solidFill>
                  <a:prstClr val="white"/>
                </a:solidFill>
              </a:rPr>
              <a:t>  </a:t>
            </a:r>
            <a:endParaRPr lang="en-US" b="1" dirty="0">
              <a:solidFill>
                <a:prstClr val="white"/>
              </a:solidFill>
            </a:endParaRPr>
          </a:p>
          <a:p>
            <a:pPr algn="ctr">
              <a:tabLst>
                <a:tab pos="395288" algn="ctr"/>
              </a:tabLst>
              <a:defRPr/>
            </a:pPr>
            <a:r>
              <a:rPr lang="en-US" b="1" dirty="0">
                <a:solidFill>
                  <a:prstClr val="white"/>
                </a:solidFill>
              </a:rPr>
              <a:t>          Beer                        Wine                     Fortified Wine                Liquor</a:t>
            </a:r>
          </a:p>
          <a:p>
            <a:pPr algn="ctr">
              <a:tabLst>
                <a:tab pos="395288" algn="ctr"/>
              </a:tabLst>
              <a:defRPr/>
            </a:pPr>
            <a:r>
              <a:rPr lang="en-US" b="1" dirty="0">
                <a:solidFill>
                  <a:prstClr val="white"/>
                </a:solidFill>
              </a:rPr>
              <a:t>          12 oz                        5 oz                           3.5 oz                           1.5 oz</a:t>
            </a:r>
          </a:p>
        </p:txBody>
      </p:sp>
      <p:pic>
        <p:nvPicPr>
          <p:cNvPr id="18" name="Picture 2" descr="C:\Users\tfreese\AppData\Local\Microsoft\Windows\Temporary Internet Files\Content.IE5\TN2RZ8JH\MP900314313[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4289066"/>
            <a:ext cx="1469670" cy="165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Users\tfreese\AppData\Local\Microsoft\Windows\Temporary Internet Files\Content.IE5\DGJI47TX\MP90031431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9400" y="4238853"/>
            <a:ext cx="971218" cy="162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Users\tfreese\AppData\Local\Microsoft\Windows\Temporary Internet Files\Content.IE5\DGJI47TX\MP900386723[1].jpg"/>
          <p:cNvPicPr>
            <a:picLocks noChangeAspect="1" noChangeArrowheads="1"/>
          </p:cNvPicPr>
          <p:nvPr/>
        </p:nvPicPr>
        <p:blipFill>
          <a:blip r:embed="rId5"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5181600" y="4660378"/>
            <a:ext cx="612568" cy="1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a:xfrm>
            <a:off x="457200" y="1371600"/>
            <a:ext cx="8305800" cy="1905000"/>
          </a:xfrm>
          <a:prstGeom prst="rect">
            <a:avLst/>
          </a:prstGeom>
        </p:spPr>
        <p:txBody>
          <a:bodyPr vert="horz">
            <a:normAutofit/>
          </a:bodyPr>
          <a:lstStyle/>
          <a:p>
            <a:pPr marL="319088" marR="0" lvl="0" indent="-319088" algn="l" defTabSz="341313" rtl="0" eaLnBrk="1" fontAlgn="auto" latinLnBrk="0" hangingPunct="1">
              <a:lnSpc>
                <a:spcPct val="90000"/>
              </a:lnSpc>
              <a:spcBef>
                <a:spcPct val="30000"/>
              </a:spcBef>
              <a:spcAft>
                <a:spcPts val="0"/>
              </a:spcAft>
              <a:buClr>
                <a:schemeClr val="accent1"/>
              </a:buClr>
              <a:buSzPct val="80000"/>
              <a:buFont typeface="Wingdings 2"/>
              <a:buChar char=""/>
              <a:tabLst/>
              <a:defRPr/>
            </a:pPr>
            <a:r>
              <a:rPr lang="en-US" sz="2800" b="1" dirty="0">
                <a:solidFill>
                  <a:srgbClr val="FFC000"/>
                </a:solidFill>
                <a:cs typeface="Arial" charset="0"/>
              </a:rPr>
              <a:t>M</a:t>
            </a:r>
            <a:r>
              <a:rPr kumimoji="0" lang="en-US" sz="2800" b="1" i="0" u="none" strike="noStrike" kern="1200" cap="none" spc="0" normalizeH="0" baseline="0" noProof="0" dirty="0">
                <a:ln>
                  <a:noFill/>
                </a:ln>
                <a:solidFill>
                  <a:srgbClr val="FFC000"/>
                </a:solidFill>
                <a:effectLst/>
                <a:uLnTx/>
                <a:uFillTx/>
                <a:latin typeface="+mn-lt"/>
                <a:ea typeface="+mn-ea"/>
                <a:cs typeface="Arial" charset="0"/>
              </a:rPr>
              <a:t>en and Women &gt;65</a:t>
            </a:r>
            <a:r>
              <a:rPr kumimoji="0" lang="en-US" sz="2800" b="0" i="0" u="none" strike="noStrike" kern="1200" cap="none" spc="0" normalizeH="0" baseline="0" noProof="0" dirty="0">
                <a:ln>
                  <a:noFill/>
                </a:ln>
                <a:solidFill>
                  <a:schemeClr val="tx1"/>
                </a:solidFill>
                <a:effectLst/>
                <a:uLnTx/>
                <a:uFillTx/>
                <a:latin typeface="+mn-lt"/>
                <a:ea typeface="+mn-ea"/>
                <a:cs typeface="Arial" charset="0"/>
              </a:rPr>
              <a:t>: No more than </a:t>
            </a:r>
            <a:r>
              <a:rPr kumimoji="0" lang="en-US" sz="2800" b="1" i="0" u="none" strike="noStrike" kern="1200" cap="none" spc="0" normalizeH="0" baseline="0" noProof="0" dirty="0">
                <a:ln>
                  <a:noFill/>
                </a:ln>
                <a:solidFill>
                  <a:schemeClr val="tx1"/>
                </a:solidFill>
                <a:effectLst/>
                <a:uLnTx/>
                <a:uFillTx/>
                <a:latin typeface="+mn-lt"/>
                <a:ea typeface="+mn-ea"/>
                <a:cs typeface="Arial" charset="0"/>
              </a:rPr>
              <a:t>3</a:t>
            </a:r>
            <a:r>
              <a:rPr kumimoji="0" lang="en-US" sz="2800" b="0" i="0" u="none" strike="noStrike" kern="1200" cap="none" spc="0" normalizeH="0" baseline="0" noProof="0" dirty="0">
                <a:ln>
                  <a:noFill/>
                </a:ln>
                <a:solidFill>
                  <a:schemeClr val="tx1"/>
                </a:solidFill>
                <a:effectLst/>
                <a:uLnTx/>
                <a:uFillTx/>
                <a:latin typeface="+mn-lt"/>
                <a:ea typeface="+mn-ea"/>
                <a:cs typeface="Arial" charset="0"/>
              </a:rPr>
              <a:t> drinks </a:t>
            </a:r>
            <a:br>
              <a:rPr kumimoji="0" lang="en-US" sz="2800" b="0" i="0" u="none" strike="noStrike" kern="1200" cap="none" spc="0" normalizeH="0" baseline="0" noProof="0" dirty="0">
                <a:ln>
                  <a:noFill/>
                </a:ln>
                <a:solidFill>
                  <a:schemeClr val="tx1"/>
                </a:solidFill>
                <a:effectLst/>
                <a:uLnTx/>
                <a:uFillTx/>
                <a:latin typeface="+mn-lt"/>
                <a:ea typeface="+mn-ea"/>
                <a:cs typeface="Arial" charset="0"/>
              </a:rPr>
            </a:br>
            <a:r>
              <a:rPr kumimoji="0" lang="en-US" sz="2800" b="0" i="0" u="none" strike="noStrike" kern="1200" cap="none" spc="0" normalizeH="0" baseline="0" noProof="0" dirty="0">
                <a:ln>
                  <a:noFill/>
                </a:ln>
                <a:solidFill>
                  <a:schemeClr val="tx1"/>
                </a:solidFill>
                <a:effectLst/>
                <a:uLnTx/>
                <a:uFillTx/>
                <a:latin typeface="+mn-lt"/>
                <a:ea typeface="+mn-ea"/>
                <a:cs typeface="Arial" charset="0"/>
              </a:rPr>
              <a:t>on any day and </a:t>
            </a:r>
            <a:r>
              <a:rPr kumimoji="0" lang="en-US" sz="2800" b="1" i="0" u="none" strike="noStrike" kern="1200" cap="none" spc="0" normalizeH="0" baseline="0" noProof="0" dirty="0">
                <a:ln>
                  <a:noFill/>
                </a:ln>
                <a:solidFill>
                  <a:schemeClr val="tx1"/>
                </a:solidFill>
                <a:effectLst/>
                <a:uLnTx/>
                <a:uFillTx/>
                <a:latin typeface="+mn-lt"/>
                <a:ea typeface="+mn-ea"/>
                <a:cs typeface="Arial" charset="0"/>
              </a:rPr>
              <a:t>7</a:t>
            </a:r>
            <a:r>
              <a:rPr kumimoji="0" lang="en-US" sz="2800" b="0" i="0" u="none" strike="noStrike" kern="1200" cap="none" spc="0" normalizeH="0" baseline="0" noProof="0" dirty="0">
                <a:ln>
                  <a:noFill/>
                </a:ln>
                <a:solidFill>
                  <a:schemeClr val="tx1"/>
                </a:solidFill>
                <a:effectLst/>
                <a:uLnTx/>
                <a:uFillTx/>
                <a:latin typeface="+mn-lt"/>
                <a:ea typeface="+mn-ea"/>
                <a:cs typeface="Arial" charset="0"/>
              </a:rPr>
              <a:t> drinks per week</a:t>
            </a:r>
          </a:p>
          <a:p>
            <a:pPr marL="319088" marR="0" lvl="0" indent="-319088" algn="l" defTabSz="341313" rtl="0" eaLnBrk="1" fontAlgn="auto" latinLnBrk="0" hangingPunct="1">
              <a:lnSpc>
                <a:spcPct val="90000"/>
              </a:lnSpc>
              <a:spcBef>
                <a:spcPct val="30000"/>
              </a:spcBef>
              <a:spcAft>
                <a:spcPts val="0"/>
              </a:spcAft>
              <a:buClr>
                <a:schemeClr val="accent1"/>
              </a:buClr>
              <a:buSzPct val="80000"/>
              <a:buFont typeface="Wingdings 2"/>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Arial" charset="0"/>
              </a:rPr>
              <a:t>NIAAA considers </a:t>
            </a:r>
            <a:r>
              <a:rPr kumimoji="0" lang="en-US" sz="2800" b="0" i="0" u="none" strike="noStrike" kern="1200" cap="none" spc="0" normalizeH="0" baseline="0" noProof="0" dirty="0">
                <a:ln>
                  <a:noFill/>
                </a:ln>
                <a:solidFill>
                  <a:srgbClr val="FFC000"/>
                </a:solidFill>
                <a:effectLst/>
                <a:uLnTx/>
                <a:uFillTx/>
                <a:latin typeface="+mn-lt"/>
                <a:ea typeface="+mn-ea"/>
                <a:cs typeface="Arial" charset="0"/>
              </a:rPr>
              <a:t>1 drink per day </a:t>
            </a:r>
            <a:r>
              <a:rPr kumimoji="0" lang="en-US" sz="2800" b="0" i="0" u="none" strike="noStrike" kern="1200" cap="none" spc="0" normalizeH="0" baseline="0" noProof="0" dirty="0">
                <a:ln>
                  <a:noFill/>
                </a:ln>
                <a:solidFill>
                  <a:schemeClr val="tx1"/>
                </a:solidFill>
                <a:effectLst/>
                <a:uLnTx/>
                <a:uFillTx/>
                <a:latin typeface="+mn-lt"/>
                <a:ea typeface="+mn-ea"/>
                <a:cs typeface="Arial" charset="0"/>
              </a:rPr>
              <a:t>to be the maximum for “moderate” use</a:t>
            </a:r>
          </a:p>
        </p:txBody>
      </p:sp>
      <p:sp>
        <p:nvSpPr>
          <p:cNvPr id="13" name="Rectangle 4"/>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DBF5F9"/>
                </a:solidFill>
                <a:effectLst>
                  <a:outerShdw blurRad="38100" dist="38100" dir="2700000" algn="tl">
                    <a:srgbClr val="000000">
                      <a:alpha val="43137"/>
                    </a:srgbClr>
                  </a:outerShdw>
                </a:effectLst>
                <a:latin typeface="Calibri"/>
              </a:rPr>
              <a:t>Older Adult Drinking Guidelines</a:t>
            </a:r>
          </a:p>
        </p:txBody>
      </p:sp>
      <p:sp>
        <p:nvSpPr>
          <p:cNvPr id="14" name="Slide Number Placeholder 13"/>
          <p:cNvSpPr>
            <a:spLocks noGrp="1"/>
          </p:cNvSpPr>
          <p:nvPr>
            <p:ph type="sldNum" sz="quarter" idx="12"/>
          </p:nvPr>
        </p:nvSpPr>
        <p:spPr/>
        <p:txBody>
          <a:bodyPr/>
          <a:lstStyle/>
          <a:p>
            <a:pPr>
              <a:defRPr/>
            </a:pPr>
            <a:fld id="{B70E994E-37AD-4C8A-B06E-5FF68D867692}" type="slidenum">
              <a:rPr lang="en-US" smtClean="0">
                <a:solidFill>
                  <a:srgbClr val="04617B">
                    <a:shade val="90000"/>
                  </a:srgbClr>
                </a:solidFill>
              </a:rPr>
              <a:pPr>
                <a:defRPr/>
              </a:pPr>
              <a:t>44</a:t>
            </a:fld>
            <a:endParaRPr lang="en-US">
              <a:solidFill>
                <a:srgbClr val="04617B">
                  <a:shade val="90000"/>
                </a:srgbClr>
              </a:solidFill>
            </a:endParaRPr>
          </a:p>
        </p:txBody>
      </p:sp>
      <p:pic>
        <p:nvPicPr>
          <p:cNvPr id="276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818602"/>
            <a:ext cx="1191090" cy="127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2627" name="Picture 3"/>
          <p:cNvPicPr>
            <a:picLocks noChangeAspect="1" noChangeArrowheads="1"/>
          </p:cNvPicPr>
          <p:nvPr/>
        </p:nvPicPr>
        <p:blipFill>
          <a:blip r:embed="rId7" cstate="print"/>
          <a:srcRect/>
          <a:stretch>
            <a:fillRect/>
          </a:stretch>
        </p:blipFill>
        <p:spPr bwMode="auto">
          <a:xfrm>
            <a:off x="-15593" y="-16624"/>
            <a:ext cx="9159593" cy="6858000"/>
          </a:xfrm>
          <a:prstGeom prst="rect">
            <a:avLst/>
          </a:prstGeom>
          <a:noFill/>
          <a:ln w="9525">
            <a:noFill/>
            <a:miter lim="800000"/>
            <a:headEnd/>
            <a:tailEnd/>
          </a:ln>
        </p:spPr>
      </p:pic>
      <p:sp>
        <p:nvSpPr>
          <p:cNvPr id="1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pPr/>
              <a:t>44</a:t>
            </a:fld>
            <a:endParaRPr lang="en-US" sz="1400"/>
          </a:p>
        </p:txBody>
      </p:sp>
    </p:spTree>
    <p:extLst>
      <p:ext uri="{BB962C8B-B14F-4D97-AF65-F5344CB8AC3E}">
        <p14:creationId xmlns:p14="http://schemas.microsoft.com/office/powerpoint/2010/main" val="3230287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26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1746">
                                            <p:txEl>
                                              <p:pRg st="0" end="0"/>
                                            </p:txEl>
                                          </p:spTgt>
                                        </p:tgtEl>
                                        <p:attrNameLst>
                                          <p:attrName>style.visibility</p:attrName>
                                        </p:attrNameLst>
                                      </p:cBhvr>
                                      <p:to>
                                        <p:strVal val="visible"/>
                                      </p:to>
                                    </p:set>
                                    <p:animEffect transition="in" filter="wipe(up)">
                                      <p:cBhvr>
                                        <p:cTn id="11" dur="500"/>
                                        <p:tgtEl>
                                          <p:spTgt spid="3174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1746">
                                            <p:txEl>
                                              <p:pRg st="1" end="1"/>
                                            </p:txEl>
                                          </p:spTgt>
                                        </p:tgtEl>
                                        <p:attrNameLst>
                                          <p:attrName>style.visibility</p:attrName>
                                        </p:attrNameLst>
                                      </p:cBhvr>
                                      <p:to>
                                        <p:strVal val="visible"/>
                                      </p:to>
                                    </p:set>
                                    <p:animEffect transition="in" filter="wipe(up)">
                                      <p:cBhvr>
                                        <p:cTn id="16" dur="500"/>
                                        <p:tgtEl>
                                          <p:spTgt spid="3174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xit" presetSubtype="1" fill="hold" nodeType="withEffect">
                                  <p:stCondLst>
                                    <p:cond delay="0"/>
                                  </p:stCondLst>
                                  <p:childTnLst>
                                    <p:anim calcmode="lin" valueType="num">
                                      <p:cBhvr additive="base">
                                        <p:cTn id="28" dur="500"/>
                                        <p:tgtEl>
                                          <p:spTgt spid="31746">
                                            <p:txEl>
                                              <p:pRg st="0" end="0"/>
                                            </p:txEl>
                                          </p:spTgt>
                                        </p:tgtEl>
                                        <p:attrNameLst>
                                          <p:attrName>ppt_x</p:attrName>
                                        </p:attrNameLst>
                                      </p:cBhvr>
                                      <p:tavLst>
                                        <p:tav tm="0">
                                          <p:val>
                                            <p:strVal val="ppt_x"/>
                                          </p:val>
                                        </p:tav>
                                        <p:tav tm="100000">
                                          <p:val>
                                            <p:strVal val="ppt_x"/>
                                          </p:val>
                                        </p:tav>
                                      </p:tavLst>
                                    </p:anim>
                                    <p:anim calcmode="lin" valueType="num">
                                      <p:cBhvr additive="base">
                                        <p:cTn id="29" dur="500"/>
                                        <p:tgtEl>
                                          <p:spTgt spid="31746">
                                            <p:txEl>
                                              <p:pRg st="0" end="0"/>
                                            </p:txEl>
                                          </p:spTgt>
                                        </p:tgtEl>
                                        <p:attrNameLst>
                                          <p:attrName>ppt_y</p:attrName>
                                        </p:attrNameLst>
                                      </p:cBhvr>
                                      <p:tavLst>
                                        <p:tav tm="0">
                                          <p:val>
                                            <p:strVal val="ppt_y"/>
                                          </p:val>
                                        </p:tav>
                                        <p:tav tm="100000">
                                          <p:val>
                                            <p:strVal val="0-ppt_h/2"/>
                                          </p:val>
                                        </p:tav>
                                      </p:tavLst>
                                    </p:anim>
                                    <p:set>
                                      <p:cBhvr>
                                        <p:cTn id="30" dur="1" fill="hold">
                                          <p:stCondLst>
                                            <p:cond delay="499"/>
                                          </p:stCondLst>
                                        </p:cTn>
                                        <p:tgtEl>
                                          <p:spTgt spid="31746">
                                            <p:txEl>
                                              <p:pRg st="0" end="0"/>
                                            </p:txEl>
                                          </p:spTgt>
                                        </p:tgtEl>
                                        <p:attrNameLst>
                                          <p:attrName>style.visibility</p:attrName>
                                        </p:attrNameLst>
                                      </p:cBhvr>
                                      <p:to>
                                        <p:strVal val="hidden"/>
                                      </p:to>
                                    </p:set>
                                  </p:childTnLst>
                                </p:cTn>
                              </p:par>
                              <p:par>
                                <p:cTn id="31" presetID="2" presetClass="exit" presetSubtype="1" fill="hold" nodeType="withEffect">
                                  <p:stCondLst>
                                    <p:cond delay="0"/>
                                  </p:stCondLst>
                                  <p:childTnLst>
                                    <p:anim calcmode="lin" valueType="num">
                                      <p:cBhvr additive="base">
                                        <p:cTn id="32" dur="500"/>
                                        <p:tgtEl>
                                          <p:spTgt spid="31746">
                                            <p:txEl>
                                              <p:pRg st="1" end="1"/>
                                            </p:txEl>
                                          </p:spTgt>
                                        </p:tgtEl>
                                        <p:attrNameLst>
                                          <p:attrName>ppt_x</p:attrName>
                                        </p:attrNameLst>
                                      </p:cBhvr>
                                      <p:tavLst>
                                        <p:tav tm="0">
                                          <p:val>
                                            <p:strVal val="ppt_x"/>
                                          </p:val>
                                        </p:tav>
                                        <p:tav tm="100000">
                                          <p:val>
                                            <p:strVal val="ppt_x"/>
                                          </p:val>
                                        </p:tav>
                                      </p:tavLst>
                                    </p:anim>
                                    <p:anim calcmode="lin" valueType="num">
                                      <p:cBhvr additive="base">
                                        <p:cTn id="33" dur="500"/>
                                        <p:tgtEl>
                                          <p:spTgt spid="31746">
                                            <p:txEl>
                                              <p:pRg st="1" end="1"/>
                                            </p:txEl>
                                          </p:spTgt>
                                        </p:tgtEl>
                                        <p:attrNameLst>
                                          <p:attrName>ppt_y</p:attrName>
                                        </p:attrNameLst>
                                      </p:cBhvr>
                                      <p:tavLst>
                                        <p:tav tm="0">
                                          <p:val>
                                            <p:strVal val="ppt_y"/>
                                          </p:val>
                                        </p:tav>
                                        <p:tav tm="100000">
                                          <p:val>
                                            <p:strVal val="0-ppt_h/2"/>
                                          </p:val>
                                        </p:tav>
                                      </p:tavLst>
                                    </p:anim>
                                    <p:set>
                                      <p:cBhvr>
                                        <p:cTn id="34" dur="1" fill="hold">
                                          <p:stCondLst>
                                            <p:cond delay="499"/>
                                          </p:stCondLst>
                                        </p:cTn>
                                        <p:tgtEl>
                                          <p:spTgt spid="31746">
                                            <p:txEl>
                                              <p:pRg st="1" end="1"/>
                                            </p:txEl>
                                          </p:spTgt>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37892"/>
                                        </p:tgtEl>
                                        <p:attrNameLst>
                                          <p:attrName>ppt_x</p:attrName>
                                        </p:attrNameLst>
                                      </p:cBhvr>
                                      <p:tavLst>
                                        <p:tav tm="0">
                                          <p:val>
                                            <p:strVal val="ppt_x"/>
                                          </p:val>
                                        </p:tav>
                                        <p:tav tm="100000">
                                          <p:val>
                                            <p:strVal val="ppt_x"/>
                                          </p:val>
                                        </p:tav>
                                      </p:tavLst>
                                    </p:anim>
                                    <p:anim calcmode="lin" valueType="num">
                                      <p:cBhvr additive="base">
                                        <p:cTn id="37" dur="500"/>
                                        <p:tgtEl>
                                          <p:spTgt spid="37892"/>
                                        </p:tgtEl>
                                        <p:attrNameLst>
                                          <p:attrName>ppt_y</p:attrName>
                                        </p:attrNameLst>
                                      </p:cBhvr>
                                      <p:tavLst>
                                        <p:tav tm="0">
                                          <p:val>
                                            <p:strVal val="ppt_y"/>
                                          </p:val>
                                        </p:tav>
                                        <p:tav tm="100000">
                                          <p:val>
                                            <p:strVal val="0-ppt_h/2"/>
                                          </p:val>
                                        </p:tav>
                                      </p:tavLst>
                                    </p:anim>
                                    <p:set>
                                      <p:cBhvr>
                                        <p:cTn id="38" dur="1" fill="hold">
                                          <p:stCondLst>
                                            <p:cond delay="499"/>
                                          </p:stCondLst>
                                        </p:cTn>
                                        <p:tgtEl>
                                          <p:spTgt spid="378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wipe(up)">
                                      <p:cBhvr>
                                        <p:cTn id="4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uiExpand="1" build="p"/>
      <p:bldP spid="37892" grpId="0"/>
      <p:bldP spid="1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7467600" cy="4525963"/>
          </a:xfrm>
        </p:spPr>
        <p:txBody>
          <a:bodyPr>
            <a:normAutofit/>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960"/>
            <a:ext cx="9144000" cy="6170040"/>
          </a:xfrm>
          <a:prstGeom prst="rect">
            <a:avLst/>
          </a:prstGeom>
        </p:spPr>
      </p:pic>
      <p:sp>
        <p:nvSpPr>
          <p:cNvPr id="2" name="Title 1"/>
          <p:cNvSpPr>
            <a:spLocks noGrp="1"/>
          </p:cNvSpPr>
          <p:nvPr>
            <p:ph type="title"/>
          </p:nvPr>
        </p:nvSpPr>
        <p:spPr>
          <a:xfrm>
            <a:off x="0" y="706903"/>
            <a:ext cx="9144000" cy="1198097"/>
          </a:xfrm>
        </p:spPr>
        <p:txBody>
          <a:bodyPr>
            <a:normAutofit fontScale="90000"/>
          </a:bodyPr>
          <a:lstStyle/>
          <a:p>
            <a:r>
              <a:rPr lang="en-US" b="1" dirty="0" smtClean="0">
                <a:solidFill>
                  <a:schemeClr val="bg1"/>
                </a:solidFill>
              </a:rPr>
              <a:t>Why are women’s guidelines different?</a:t>
            </a:r>
            <a:endParaRPr lang="en-US" b="1" dirty="0">
              <a:solidFill>
                <a:schemeClr val="bg1"/>
              </a:solidFill>
            </a:endParaRPr>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bg1"/>
                </a:solidFill>
              </a:rPr>
              <a:pPr/>
              <a:t>45</a:t>
            </a:fld>
            <a:endParaRPr lang="en-US" sz="1400" dirty="0">
              <a:solidFill>
                <a:schemeClr val="bg1"/>
              </a:solidFill>
            </a:endParaRPr>
          </a:p>
        </p:txBody>
      </p:sp>
    </p:spTree>
    <p:extLst>
      <p:ext uri="{BB962C8B-B14F-4D97-AF65-F5344CB8AC3E}">
        <p14:creationId xmlns:p14="http://schemas.microsoft.com/office/powerpoint/2010/main" val="10306408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730"/>
            <a:ext cx="8229600" cy="1143000"/>
          </a:xfrm>
        </p:spPr>
        <p:txBody>
          <a:bodyPr>
            <a:normAutofit fontScale="90000"/>
          </a:bodyPr>
          <a:lstStyle/>
          <a:p>
            <a:r>
              <a:rPr lang="en-US" dirty="0" smtClean="0"/>
              <a:t>Why are women’s guidelines different?</a:t>
            </a:r>
            <a:endParaRPr lang="en-US" dirty="0"/>
          </a:p>
        </p:txBody>
      </p:sp>
      <p:sp>
        <p:nvSpPr>
          <p:cNvPr id="5" name="Slide Number Placeholder 4"/>
          <p:cNvSpPr>
            <a:spLocks noGrp="1"/>
          </p:cNvSpPr>
          <p:nvPr>
            <p:ph type="sldNum" sz="quarter" idx="12"/>
          </p:nvPr>
        </p:nvSpPr>
        <p:spPr/>
        <p:txBody>
          <a:bodyPr/>
          <a:lstStyle/>
          <a:p>
            <a:pPr>
              <a:defRPr/>
            </a:pPr>
            <a:fld id="{B70E994E-37AD-4C8A-B06E-5FF68D867692}" type="slidenum">
              <a:rPr lang="en-US" smtClean="0">
                <a:solidFill>
                  <a:srgbClr val="04617B">
                    <a:shade val="90000"/>
                  </a:srgbClr>
                </a:solidFill>
              </a:rPr>
              <a:pPr>
                <a:defRPr/>
              </a:pPr>
              <a:t>46</a:t>
            </a:fld>
            <a:endParaRPr lang="en-US">
              <a:solidFill>
                <a:srgbClr val="04617B">
                  <a:shade val="90000"/>
                </a:srgb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9214"/>
            <a:ext cx="9144000" cy="5502905"/>
          </a:xfrm>
          <a:prstGeom prst="rect">
            <a:avLst/>
          </a:prstGeom>
        </p:spPr>
      </p:pic>
      <p:sp>
        <p:nvSpPr>
          <p:cNvPr id="3" name="TextBox 2"/>
          <p:cNvSpPr txBox="1"/>
          <p:nvPr/>
        </p:nvSpPr>
        <p:spPr>
          <a:xfrm>
            <a:off x="3810000" y="4724400"/>
            <a:ext cx="1683474" cy="1200329"/>
          </a:xfrm>
          <a:prstGeom prst="rect">
            <a:avLst/>
          </a:prstGeom>
          <a:noFill/>
        </p:spPr>
        <p:txBody>
          <a:bodyPr wrap="none" rtlCol="0">
            <a:spAutoFit/>
          </a:bodyPr>
          <a:lstStyle/>
          <a:p>
            <a:r>
              <a:rPr lang="en-US" sz="7200" dirty="0" smtClean="0"/>
              <a:t>H</a:t>
            </a:r>
            <a:r>
              <a:rPr lang="en-US" sz="7200" baseline="-25000" dirty="0" smtClean="0"/>
              <a:t>2</a:t>
            </a:r>
            <a:r>
              <a:rPr lang="en-US" sz="7200" dirty="0" smtClean="0"/>
              <a:t>O</a:t>
            </a:r>
            <a:endParaRPr lang="en-US" sz="7200"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bg1"/>
                </a:solidFill>
              </a:rPr>
              <a:pPr/>
              <a:t>46</a:t>
            </a:fld>
            <a:endParaRPr lang="en-US" sz="1400" dirty="0">
              <a:solidFill>
                <a:schemeClr val="bg1"/>
              </a:solidFill>
            </a:endParaRPr>
          </a:p>
        </p:txBody>
      </p:sp>
    </p:spTree>
    <p:extLst>
      <p:ext uri="{BB962C8B-B14F-4D97-AF65-F5344CB8AC3E}">
        <p14:creationId xmlns:p14="http://schemas.microsoft.com/office/powerpoint/2010/main" val="18523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NIAAA Recommendations for Abstinence from Alcohol </a:t>
            </a:r>
            <a:endParaRPr lang="en-US" dirty="0"/>
          </a:p>
        </p:txBody>
      </p:sp>
      <p:sp>
        <p:nvSpPr>
          <p:cNvPr id="3" name="Text Placeholder 2"/>
          <p:cNvSpPr>
            <a:spLocks noGrp="1"/>
          </p:cNvSpPr>
          <p:nvPr>
            <p:ph type="body" sz="half" idx="1"/>
          </p:nvPr>
        </p:nvSpPr>
        <p:spPr>
          <a:xfrm>
            <a:off x="457200" y="1676400"/>
            <a:ext cx="8001000" cy="4449763"/>
          </a:xfrm>
        </p:spPr>
        <p:txBody>
          <a:bodyPr>
            <a:normAutofit fontScale="92500" lnSpcReduction="20000"/>
          </a:bodyPr>
          <a:lstStyle/>
          <a:p>
            <a:r>
              <a:rPr lang="en-US" dirty="0" smtClean="0"/>
              <a:t>Anyone </a:t>
            </a:r>
            <a:r>
              <a:rPr lang="en-US" dirty="0"/>
              <a:t>under age 21</a:t>
            </a:r>
          </a:p>
          <a:p>
            <a:r>
              <a:rPr lang="en-US" dirty="0"/>
              <a:t>People of any age who are unable to restrict their drinking to moderate levels</a:t>
            </a:r>
          </a:p>
          <a:p>
            <a:r>
              <a:rPr lang="en-US" dirty="0">
                <a:solidFill>
                  <a:srgbClr val="FFFF66"/>
                </a:solidFill>
              </a:rPr>
              <a:t>Women who may become pregnant or who are pregnant</a:t>
            </a:r>
          </a:p>
          <a:p>
            <a:r>
              <a:rPr lang="en-US" dirty="0"/>
              <a:t>People who plan to drive, operate machinery, or take part in other activities that require attention, skill, or coordination</a:t>
            </a:r>
          </a:p>
          <a:p>
            <a:r>
              <a:rPr lang="en-US" dirty="0">
                <a:solidFill>
                  <a:srgbClr val="FFFF66"/>
                </a:solidFill>
              </a:rPr>
              <a:t>People taking prescription or over-the-counter medications that can interact with alcohol.</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47</a:t>
            </a:fld>
            <a:endParaRPr lang="en-US" sz="1400" dirty="0">
              <a:solidFill>
                <a:schemeClr val="tx1"/>
              </a:solidFill>
            </a:endParaRPr>
          </a:p>
        </p:txBody>
      </p:sp>
    </p:spTree>
    <p:extLst>
      <p:ext uri="{BB962C8B-B14F-4D97-AF65-F5344CB8AC3E}">
        <p14:creationId xmlns:p14="http://schemas.microsoft.com/office/powerpoint/2010/main" val="14174487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a:bodyPr>
          <a:lstStyle/>
          <a:p>
            <a:r>
              <a:rPr lang="en-US" dirty="0" smtClean="0"/>
              <a:t>Women and Drug Use</a:t>
            </a:r>
            <a:endParaRPr lang="en-US" dirty="0"/>
          </a:p>
        </p:txBody>
      </p:sp>
      <p:pic>
        <p:nvPicPr>
          <p:cNvPr id="6" name="Picture 8" descr="naltrexone"/>
          <p:cNvPicPr>
            <a:picLocks noChangeAspect="1" noChangeArrowheads="1"/>
          </p:cNvPicPr>
          <p:nvPr/>
        </p:nvPicPr>
        <p:blipFill>
          <a:blip r:embed="rId3">
            <a:extLst>
              <a:ext uri="{28A0092B-C50C-407E-A947-70E740481C1C}">
                <a14:useLocalDpi xmlns:a14="http://schemas.microsoft.com/office/drawing/2010/main" val="0"/>
              </a:ext>
            </a:extLst>
          </a:blip>
          <a:srcRect l="6400" r="8533" b="6421"/>
          <a:stretch>
            <a:fillRect/>
          </a:stretch>
        </p:blipFill>
        <p:spPr bwMode="auto">
          <a:xfrm>
            <a:off x="2362200" y="3231608"/>
            <a:ext cx="4419600" cy="3231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48</a:t>
            </a:fld>
            <a:endParaRPr lang="en-US" sz="1400" dirty="0">
              <a:solidFill>
                <a:schemeClr val="tx1"/>
              </a:solidFill>
            </a:endParaRPr>
          </a:p>
        </p:txBody>
      </p:sp>
    </p:spTree>
    <p:extLst>
      <p:ext uri="{BB962C8B-B14F-4D97-AF65-F5344CB8AC3E}">
        <p14:creationId xmlns:p14="http://schemas.microsoft.com/office/powerpoint/2010/main" val="9866310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Stimulants</a:t>
            </a:r>
            <a:endParaRPr lang="en-US" dirty="0"/>
          </a:p>
        </p:txBody>
      </p:sp>
      <p:pic>
        <p:nvPicPr>
          <p:cNvPr id="2" name="Picture 1"/>
          <p:cNvPicPr>
            <a:picLocks noChangeAspect="1"/>
          </p:cNvPicPr>
          <p:nvPr/>
        </p:nvPicPr>
        <p:blipFill>
          <a:blip r:embed="rId3"/>
          <a:stretch>
            <a:fillRect/>
          </a:stretch>
        </p:blipFill>
        <p:spPr>
          <a:xfrm>
            <a:off x="18458" y="4600575"/>
            <a:ext cx="4405399" cy="2257425"/>
          </a:xfrm>
          <a:prstGeom prst="rect">
            <a:avLst/>
          </a:prstGeom>
        </p:spPr>
      </p:pic>
      <p:pic>
        <p:nvPicPr>
          <p:cNvPr id="5" name="Picture 4"/>
          <p:cNvPicPr>
            <a:picLocks noChangeAspect="1"/>
          </p:cNvPicPr>
          <p:nvPr/>
        </p:nvPicPr>
        <p:blipFill>
          <a:blip r:embed="rId4"/>
          <a:stretch>
            <a:fillRect/>
          </a:stretch>
        </p:blipFill>
        <p:spPr>
          <a:xfrm>
            <a:off x="5398783" y="0"/>
            <a:ext cx="3743324" cy="1935800"/>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49</a:t>
            </a:fld>
            <a:endParaRPr lang="en-US" sz="1400" dirty="0">
              <a:solidFill>
                <a:schemeClr val="tx1"/>
              </a:solidFill>
            </a:endParaRPr>
          </a:p>
        </p:txBody>
      </p:sp>
    </p:spTree>
    <p:extLst>
      <p:ext uri="{BB962C8B-B14F-4D97-AF65-F5344CB8AC3E}">
        <p14:creationId xmlns:p14="http://schemas.microsoft.com/office/powerpoint/2010/main" val="2948838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228600"/>
            <a:ext cx="6718209" cy="1905000"/>
          </a:xfrm>
        </p:spPr>
        <p:txBody>
          <a:bodyPr/>
          <a:lstStyle/>
          <a:p>
            <a:r>
              <a:rPr lang="en-US" sz="5000" dirty="0">
                <a:solidFill>
                  <a:schemeClr val="bg1"/>
                </a:solidFill>
                <a:effectLst>
                  <a:outerShdw blurRad="38100" dist="38100" dir="2700000" algn="tl">
                    <a:srgbClr val="000000">
                      <a:alpha val="43137"/>
                    </a:srgbClr>
                  </a:outerShdw>
                </a:effectLst>
              </a:rPr>
              <a:t>Test Your Knowledge</a:t>
            </a:r>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5</a:t>
            </a:fld>
            <a:endParaRPr lang="en-US" sz="1400"/>
          </a:p>
        </p:txBody>
      </p:sp>
    </p:spTree>
    <p:custDataLst>
      <p:tags r:id="rId1"/>
    </p:custDataLst>
    <p:extLst>
      <p:ext uri="{BB962C8B-B14F-4D97-AF65-F5344CB8AC3E}">
        <p14:creationId xmlns:p14="http://schemas.microsoft.com/office/powerpoint/2010/main" val="6250977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Cocaine</a:t>
            </a:r>
            <a:endParaRPr lang="en-US" dirty="0"/>
          </a:p>
        </p:txBody>
      </p:sp>
      <p:sp>
        <p:nvSpPr>
          <p:cNvPr id="3" name="Content Placeholder 2"/>
          <p:cNvSpPr>
            <a:spLocks noGrp="1"/>
          </p:cNvSpPr>
          <p:nvPr>
            <p:ph idx="1"/>
          </p:nvPr>
        </p:nvSpPr>
        <p:spPr/>
        <p:txBody>
          <a:bodyPr>
            <a:normAutofit fontScale="92500" lnSpcReduction="10000"/>
          </a:bodyPr>
          <a:lstStyle/>
          <a:p>
            <a:r>
              <a:rPr lang="en-US" dirty="0"/>
              <a:t>Research in </a:t>
            </a:r>
            <a:r>
              <a:rPr lang="en-US" dirty="0" smtClean="0"/>
              <a:t>humans </a:t>
            </a:r>
            <a:r>
              <a:rPr lang="en-US" dirty="0"/>
              <a:t>and animals suggests that women may be more vulnerable to the reinforcing (rewarding) effects of stimulants, with estrogen possibly being one factor for this increased </a:t>
            </a:r>
            <a:r>
              <a:rPr lang="en-US" dirty="0" smtClean="0"/>
              <a:t>sensitivity</a:t>
            </a:r>
          </a:p>
          <a:p>
            <a:r>
              <a:rPr lang="en-US" dirty="0" smtClean="0"/>
              <a:t>In </a:t>
            </a:r>
            <a:r>
              <a:rPr lang="en-US" dirty="0"/>
              <a:t>animal studies, females are quicker to start taking cocaine—and take it in larger amounts—than males. </a:t>
            </a:r>
            <a:endParaRPr lang="en-US" dirty="0" smtClean="0"/>
          </a:p>
          <a:p>
            <a:r>
              <a:rPr lang="en-US" dirty="0" smtClean="0"/>
              <a:t>Women </a:t>
            </a:r>
            <a:r>
              <a:rPr lang="en-US" dirty="0"/>
              <a:t>may </a:t>
            </a:r>
            <a:r>
              <a:rPr lang="en-US" dirty="0" smtClean="0"/>
              <a:t>be </a:t>
            </a:r>
            <a:r>
              <a:rPr lang="en-US" dirty="0"/>
              <a:t>more sensitive than men to cocaine's effects on the heart and blood vessels. </a:t>
            </a:r>
          </a:p>
        </p:txBody>
      </p:sp>
      <p:sp>
        <p:nvSpPr>
          <p:cNvPr id="5" name="TextBox 4"/>
          <p:cNvSpPr txBox="1"/>
          <p:nvPr/>
        </p:nvSpPr>
        <p:spPr>
          <a:xfrm>
            <a:off x="457200" y="6431281"/>
            <a:ext cx="57955" cy="369332"/>
          </a:xfrm>
          <a:prstGeom prst="rect">
            <a:avLst/>
          </a:prstGeom>
          <a:noFill/>
        </p:spPr>
        <p:txBody>
          <a:bodyPr wrap="square" rtlCol="0">
            <a:spAutoFit/>
          </a:bodyPr>
          <a:lstStyle/>
          <a:p>
            <a:endParaRPr lang="en-US" dirty="0"/>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50</a:t>
            </a:fld>
            <a:endParaRPr lang="en-US" sz="1400" dirty="0">
              <a:solidFill>
                <a:schemeClr val="tx1"/>
              </a:solidFill>
            </a:endParaRPr>
          </a:p>
        </p:txBody>
      </p:sp>
      <p:sp>
        <p:nvSpPr>
          <p:cNvPr id="8" name="TextBox 7"/>
          <p:cNvSpPr txBox="1"/>
          <p:nvPr/>
        </p:nvSpPr>
        <p:spPr>
          <a:xfrm>
            <a:off x="0" y="6476636"/>
            <a:ext cx="8289962" cy="369332"/>
          </a:xfrm>
          <a:prstGeom prst="rect">
            <a:avLst/>
          </a:prstGeom>
          <a:noFill/>
        </p:spPr>
        <p:txBody>
          <a:bodyPr wrap="none" rtlCol="0">
            <a:spAutoFit/>
          </a:bodyPr>
          <a:lstStyle/>
          <a:p>
            <a:r>
              <a:rPr lang="en-US" dirty="0" smtClean="0"/>
              <a:t>SOURCES: Evans &amp; </a:t>
            </a:r>
            <a:r>
              <a:rPr lang="en-US" dirty="0" err="1" smtClean="0"/>
              <a:t>Foltin</a:t>
            </a:r>
            <a:r>
              <a:rPr lang="en-US" dirty="0" smtClean="0"/>
              <a:t>, 2006; Justice and de Wit, 1999, 2000; Anker &amp; Carroll, 2011.</a:t>
            </a:r>
            <a:endParaRPr lang="en-US" dirty="0"/>
          </a:p>
        </p:txBody>
      </p:sp>
    </p:spTree>
    <p:extLst>
      <p:ext uri="{BB962C8B-B14F-4D97-AF65-F5344CB8AC3E}">
        <p14:creationId xmlns:p14="http://schemas.microsoft.com/office/powerpoint/2010/main" val="42597444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Methamphetamine</a:t>
            </a:r>
            <a:endParaRPr lang="en-US" dirty="0"/>
          </a:p>
        </p:txBody>
      </p:sp>
      <p:sp>
        <p:nvSpPr>
          <p:cNvPr id="3" name="Content Placeholder 2"/>
          <p:cNvSpPr>
            <a:spLocks noGrp="1"/>
          </p:cNvSpPr>
          <p:nvPr>
            <p:ph idx="1"/>
          </p:nvPr>
        </p:nvSpPr>
        <p:spPr>
          <a:xfrm>
            <a:off x="381000" y="1600200"/>
            <a:ext cx="8382000" cy="4525963"/>
          </a:xfrm>
        </p:spPr>
        <p:txBody>
          <a:bodyPr>
            <a:normAutofit/>
          </a:bodyPr>
          <a:lstStyle/>
          <a:p>
            <a:r>
              <a:rPr lang="en-US" dirty="0" smtClean="0"/>
              <a:t>Women tend </a:t>
            </a:r>
            <a:r>
              <a:rPr lang="en-US" dirty="0"/>
              <a:t>to begin using methamphetamine at an earlier age than </a:t>
            </a:r>
            <a:r>
              <a:rPr lang="en-US" dirty="0" smtClean="0"/>
              <a:t>men and have more problems related to their meth use</a:t>
            </a:r>
          </a:p>
          <a:p>
            <a:r>
              <a:rPr lang="en-US" dirty="0" smtClean="0"/>
              <a:t>Women </a:t>
            </a:r>
            <a:r>
              <a:rPr lang="en-US" dirty="0"/>
              <a:t>are </a:t>
            </a:r>
            <a:r>
              <a:rPr lang="en-US" dirty="0" smtClean="0"/>
              <a:t>less </a:t>
            </a:r>
            <a:r>
              <a:rPr lang="en-US" dirty="0"/>
              <a:t>likely to switch to another drug when they lack access to methamphetamine</a:t>
            </a:r>
            <a:r>
              <a:rPr lang="en-US" baseline="30000" dirty="0"/>
              <a:t> </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51</a:t>
            </a:fld>
            <a:endParaRPr lang="en-US" sz="1400" dirty="0">
              <a:solidFill>
                <a:schemeClr val="tx1"/>
              </a:solidFill>
            </a:endParaRPr>
          </a:p>
        </p:txBody>
      </p:sp>
      <p:sp>
        <p:nvSpPr>
          <p:cNvPr id="7" name="TextBox 6"/>
          <p:cNvSpPr txBox="1"/>
          <p:nvPr/>
        </p:nvSpPr>
        <p:spPr>
          <a:xfrm>
            <a:off x="0" y="6476636"/>
            <a:ext cx="8647624" cy="369332"/>
          </a:xfrm>
          <a:prstGeom prst="rect">
            <a:avLst/>
          </a:prstGeom>
          <a:noFill/>
        </p:spPr>
        <p:txBody>
          <a:bodyPr wrap="none" rtlCol="0">
            <a:spAutoFit/>
          </a:bodyPr>
          <a:lstStyle/>
          <a:p>
            <a:r>
              <a:rPr lang="en-US" dirty="0" smtClean="0"/>
              <a:t>SOURCES: Brecht et al., 2004; Hser et al., 2005; Rawson et al., 2005; Kim &amp; </a:t>
            </a:r>
            <a:r>
              <a:rPr lang="en-US" dirty="0" err="1" smtClean="0"/>
              <a:t>Fendrich</a:t>
            </a:r>
            <a:r>
              <a:rPr lang="en-US" dirty="0" smtClean="0"/>
              <a:t>, 2002.</a:t>
            </a:r>
            <a:endParaRPr lang="en-US" dirty="0"/>
          </a:p>
        </p:txBody>
      </p:sp>
    </p:spTree>
    <p:extLst>
      <p:ext uri="{BB962C8B-B14F-4D97-AF65-F5344CB8AC3E}">
        <p14:creationId xmlns:p14="http://schemas.microsoft.com/office/powerpoint/2010/main" val="42217737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46" y="377157"/>
            <a:ext cx="9359646" cy="6252243"/>
          </a:xfrm>
          <a:prstGeom prst="rect">
            <a:avLst/>
          </a:prstGeom>
          <a:effectLst>
            <a:softEdge rad="317500"/>
          </a:effectLst>
        </p:spPr>
      </p:pic>
      <p:sp>
        <p:nvSpPr>
          <p:cNvPr id="4" name="Title 3"/>
          <p:cNvSpPr>
            <a:spLocks noGrp="1"/>
          </p:cNvSpPr>
          <p:nvPr>
            <p:ph type="ctrTitle"/>
          </p:nvPr>
        </p:nvSpPr>
        <p:spPr>
          <a:xfrm>
            <a:off x="685800" y="381000"/>
            <a:ext cx="7772400" cy="1470025"/>
          </a:xfrm>
        </p:spPr>
        <p:txBody>
          <a:bodyPr/>
          <a:lstStyle/>
          <a:p>
            <a:r>
              <a:rPr lang="en-US" dirty="0" smtClean="0">
                <a:solidFill>
                  <a:schemeClr val="bg1"/>
                </a:solidFill>
              </a:rPr>
              <a:t>Opioids</a:t>
            </a:r>
            <a:endParaRPr lang="en-US" dirty="0">
              <a:solidFill>
                <a:schemeClr val="bg1"/>
              </a:solidFill>
            </a:endParaRP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52</a:t>
            </a:fld>
            <a:endParaRPr lang="en-US" sz="1400" dirty="0">
              <a:solidFill>
                <a:schemeClr val="tx1"/>
              </a:solidFill>
            </a:endParaRPr>
          </a:p>
        </p:txBody>
      </p:sp>
    </p:spTree>
    <p:extLst>
      <p:ext uri="{BB962C8B-B14F-4D97-AF65-F5344CB8AC3E}">
        <p14:creationId xmlns:p14="http://schemas.microsoft.com/office/powerpoint/2010/main" val="1215945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Heroin</a:t>
            </a:r>
            <a:endParaRPr lang="en-US" dirty="0"/>
          </a:p>
        </p:txBody>
      </p:sp>
      <p:sp>
        <p:nvSpPr>
          <p:cNvPr id="3" name="Content Placeholder 2"/>
          <p:cNvSpPr>
            <a:spLocks noGrp="1"/>
          </p:cNvSpPr>
          <p:nvPr>
            <p:ph idx="1"/>
          </p:nvPr>
        </p:nvSpPr>
        <p:spPr/>
        <p:txBody>
          <a:bodyPr>
            <a:normAutofit fontScale="92500"/>
          </a:bodyPr>
          <a:lstStyle/>
          <a:p>
            <a:pPr fontAlgn="base"/>
            <a:r>
              <a:rPr lang="en-US" dirty="0"/>
              <a:t>Compared with men, women who use </a:t>
            </a:r>
            <a:r>
              <a:rPr lang="en-US" dirty="0" smtClean="0"/>
              <a:t>heroin are:</a:t>
            </a:r>
          </a:p>
          <a:p>
            <a:pPr lvl="1" fontAlgn="base"/>
            <a:r>
              <a:rPr lang="en-US" dirty="0" smtClean="0"/>
              <a:t>Younger</a:t>
            </a:r>
          </a:p>
          <a:p>
            <a:pPr lvl="1" fontAlgn="base"/>
            <a:r>
              <a:rPr lang="en-US" dirty="0" smtClean="0"/>
              <a:t>likely </a:t>
            </a:r>
            <a:r>
              <a:rPr lang="en-US" dirty="0"/>
              <a:t>to use smaller amounts and for a shorter time</a:t>
            </a:r>
          </a:p>
          <a:p>
            <a:pPr lvl="1" fontAlgn="base"/>
            <a:r>
              <a:rPr lang="en-US" dirty="0"/>
              <a:t>less likely to inject the drug</a:t>
            </a:r>
          </a:p>
          <a:p>
            <a:pPr lvl="1" fontAlgn="base"/>
            <a:r>
              <a:rPr lang="en-US" dirty="0"/>
              <a:t>more influenced by drug-using sexual </a:t>
            </a:r>
            <a:r>
              <a:rPr lang="en-US" dirty="0" smtClean="0"/>
              <a:t>partners</a:t>
            </a:r>
          </a:p>
          <a:p>
            <a:pPr fontAlgn="base"/>
            <a:r>
              <a:rPr lang="en-US" dirty="0"/>
              <a:t>One study </a:t>
            </a:r>
            <a:r>
              <a:rPr lang="en-US" dirty="0" smtClean="0"/>
              <a:t>indicated </a:t>
            </a:r>
            <a:r>
              <a:rPr lang="en-US" dirty="0"/>
              <a:t>that women are more at risk than men for overdose death during the first few years of injecting heroin</a:t>
            </a:r>
          </a:p>
        </p:txBody>
      </p:sp>
      <p:sp>
        <p:nvSpPr>
          <p:cNvPr id="5" name="TextBox 4"/>
          <p:cNvSpPr txBox="1"/>
          <p:nvPr/>
        </p:nvSpPr>
        <p:spPr>
          <a:xfrm>
            <a:off x="-23446" y="6488668"/>
            <a:ext cx="7391400" cy="369332"/>
          </a:xfrm>
          <a:prstGeom prst="rect">
            <a:avLst/>
          </a:prstGeom>
          <a:noFill/>
        </p:spPr>
        <p:txBody>
          <a:bodyPr wrap="square" rtlCol="0">
            <a:spAutoFit/>
          </a:bodyPr>
          <a:lstStyle/>
          <a:p>
            <a:r>
              <a:rPr lang="da-DK" dirty="0" smtClean="0"/>
              <a:t>SOURCES</a:t>
            </a:r>
            <a:r>
              <a:rPr lang="da-DK" dirty="0"/>
              <a:t>: Bryant et al., </a:t>
            </a:r>
            <a:r>
              <a:rPr lang="da-DK" dirty="0" smtClean="0"/>
              <a:t>2010; Gjersing et al., 2014; McElrath &amp; Harris, 2013)</a:t>
            </a:r>
            <a:endParaRPr lang="da-DK"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53</a:t>
            </a:fld>
            <a:endParaRPr lang="en-US" sz="1400" dirty="0">
              <a:solidFill>
                <a:schemeClr val="tx1"/>
              </a:solidFill>
            </a:endParaRPr>
          </a:p>
        </p:txBody>
      </p:sp>
    </p:spTree>
    <p:extLst>
      <p:ext uri="{BB962C8B-B14F-4D97-AF65-F5344CB8AC3E}">
        <p14:creationId xmlns:p14="http://schemas.microsoft.com/office/powerpoint/2010/main" val="31821851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and Prescribed Opiates</a:t>
            </a:r>
            <a:endParaRPr lang="en-US" dirty="0"/>
          </a:p>
        </p:txBody>
      </p:sp>
      <p:pic>
        <p:nvPicPr>
          <p:cNvPr id="5" name="Content Placeholder 4"/>
          <p:cNvPicPr>
            <a:picLocks noGrp="1" noChangeAspect="1"/>
          </p:cNvPicPr>
          <p:nvPr>
            <p:ph idx="1"/>
          </p:nvPr>
        </p:nvPicPr>
        <p:blipFill>
          <a:blip r:embed="rId3"/>
          <a:stretch>
            <a:fillRect/>
          </a:stretch>
        </p:blipFill>
        <p:spPr>
          <a:xfrm>
            <a:off x="152400" y="2057400"/>
            <a:ext cx="8915400" cy="3689129"/>
          </a:xfrm>
          <a:prstGeom prst="rect">
            <a:avLst/>
          </a:prstGeom>
          <a:effectLst>
            <a:softEdge rad="63500"/>
          </a:effectLst>
        </p:spPr>
      </p:pic>
      <p:sp>
        <p:nvSpPr>
          <p:cNvPr id="6" name="TextBox 5"/>
          <p:cNvSpPr txBox="1"/>
          <p:nvPr/>
        </p:nvSpPr>
        <p:spPr>
          <a:xfrm>
            <a:off x="-3958" y="6476636"/>
            <a:ext cx="2720553" cy="369332"/>
          </a:xfrm>
          <a:prstGeom prst="rect">
            <a:avLst/>
          </a:prstGeom>
          <a:noFill/>
        </p:spPr>
        <p:txBody>
          <a:bodyPr wrap="none" rtlCol="0">
            <a:spAutoFit/>
          </a:bodyPr>
          <a:lstStyle/>
          <a:p>
            <a:r>
              <a:rPr lang="en-US" dirty="0" smtClean="0"/>
              <a:t>SOURCE: Ailes, et al., 2015.</a:t>
            </a:r>
            <a:endParaRPr lang="en-US" dirty="0"/>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54</a:t>
            </a:fld>
            <a:endParaRPr lang="en-US" sz="1400" dirty="0">
              <a:solidFill>
                <a:schemeClr val="tx1"/>
              </a:solidFill>
            </a:endParaRPr>
          </a:p>
        </p:txBody>
      </p:sp>
    </p:spTree>
    <p:extLst>
      <p:ext uri="{BB962C8B-B14F-4D97-AF65-F5344CB8AC3E}">
        <p14:creationId xmlns:p14="http://schemas.microsoft.com/office/powerpoint/2010/main" val="36623490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Prescription Painkiller Overdose</a:t>
            </a:r>
            <a:endParaRPr lang="en-US" dirty="0"/>
          </a:p>
        </p:txBody>
      </p:sp>
      <p:sp>
        <p:nvSpPr>
          <p:cNvPr id="3" name="Content Placeholder 2"/>
          <p:cNvSpPr>
            <a:spLocks noGrp="1"/>
          </p:cNvSpPr>
          <p:nvPr>
            <p:ph idx="1"/>
          </p:nvPr>
        </p:nvSpPr>
        <p:spPr>
          <a:xfrm>
            <a:off x="457200" y="1417638"/>
            <a:ext cx="4572000" cy="4708525"/>
          </a:xfrm>
        </p:spPr>
        <p:txBody>
          <a:bodyPr>
            <a:normAutofit fontScale="92500" lnSpcReduction="20000"/>
          </a:bodyPr>
          <a:lstStyle/>
          <a:p>
            <a:r>
              <a:rPr lang="en-US" dirty="0" smtClean="0"/>
              <a:t>Deaths </a:t>
            </a:r>
            <a:r>
              <a:rPr lang="en-US" dirty="0"/>
              <a:t>from prescription painkiller overdoses among women </a:t>
            </a:r>
            <a:r>
              <a:rPr lang="en-US" dirty="0" smtClean="0"/>
              <a:t>increased </a:t>
            </a:r>
            <a:r>
              <a:rPr lang="en-US" dirty="0"/>
              <a:t>more than 400% </a:t>
            </a:r>
            <a:r>
              <a:rPr lang="en-US" dirty="0" smtClean="0"/>
              <a:t>from  1999-2013, </a:t>
            </a:r>
            <a:r>
              <a:rPr lang="en-US" dirty="0"/>
              <a:t>compared to 265% among </a:t>
            </a:r>
            <a:r>
              <a:rPr lang="en-US" dirty="0" smtClean="0"/>
              <a:t>men</a:t>
            </a:r>
          </a:p>
          <a:p>
            <a:r>
              <a:rPr lang="en-US" dirty="0"/>
              <a:t>Women between the ages of 45 and 54 are more likely than women of other age groups to die from a prescription pain reliever overdose </a:t>
            </a:r>
          </a:p>
        </p:txBody>
      </p:sp>
      <p:pic>
        <p:nvPicPr>
          <p:cNvPr id="6" name="Picture 5"/>
          <p:cNvPicPr>
            <a:picLocks noChangeAspect="1"/>
          </p:cNvPicPr>
          <p:nvPr/>
        </p:nvPicPr>
        <p:blipFill>
          <a:blip r:embed="rId3"/>
          <a:stretch>
            <a:fillRect/>
          </a:stretch>
        </p:blipFill>
        <p:spPr>
          <a:xfrm>
            <a:off x="5334000" y="1312863"/>
            <a:ext cx="3321604" cy="5043487"/>
          </a:xfrm>
          <a:prstGeom prst="rect">
            <a:avLst/>
          </a:prstGeom>
          <a:effectLst>
            <a:softEdge rad="63500"/>
          </a:effectLst>
        </p:spPr>
      </p:pic>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55</a:t>
            </a:fld>
            <a:endParaRPr lang="en-US" sz="1400" dirty="0">
              <a:solidFill>
                <a:schemeClr val="tx1"/>
              </a:solidFill>
            </a:endParaRPr>
          </a:p>
        </p:txBody>
      </p:sp>
      <p:sp>
        <p:nvSpPr>
          <p:cNvPr id="8" name="TextBox 7"/>
          <p:cNvSpPr txBox="1"/>
          <p:nvPr/>
        </p:nvSpPr>
        <p:spPr>
          <a:xfrm>
            <a:off x="0" y="6476636"/>
            <a:ext cx="2089162" cy="369332"/>
          </a:xfrm>
          <a:prstGeom prst="rect">
            <a:avLst/>
          </a:prstGeom>
          <a:noFill/>
        </p:spPr>
        <p:txBody>
          <a:bodyPr wrap="none" rtlCol="0">
            <a:spAutoFit/>
          </a:bodyPr>
          <a:lstStyle/>
          <a:p>
            <a:r>
              <a:rPr lang="da-DK" dirty="0" smtClean="0"/>
              <a:t>SOURCE: CDC, 2013.</a:t>
            </a:r>
            <a:endParaRPr lang="da-DK" dirty="0"/>
          </a:p>
        </p:txBody>
      </p:sp>
    </p:spTree>
    <p:extLst>
      <p:ext uri="{BB962C8B-B14F-4D97-AF65-F5344CB8AC3E}">
        <p14:creationId xmlns:p14="http://schemas.microsoft.com/office/powerpoint/2010/main" val="39643340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Women and Other Prescribed Drugs</a:t>
            </a:r>
            <a:endParaRPr lang="en-US" dirty="0"/>
          </a:p>
        </p:txBody>
      </p:sp>
      <p:pic>
        <p:nvPicPr>
          <p:cNvPr id="6" name="Content Placeholder 5"/>
          <p:cNvPicPr>
            <a:picLocks noGrp="1" noChangeAspect="1"/>
          </p:cNvPicPr>
          <p:nvPr>
            <p:ph idx="1"/>
          </p:nvPr>
        </p:nvPicPr>
        <p:blipFill>
          <a:blip r:embed="rId3"/>
          <a:stretch>
            <a:fillRect/>
          </a:stretch>
        </p:blipFill>
        <p:spPr>
          <a:xfrm>
            <a:off x="685800" y="2286000"/>
            <a:ext cx="7918294" cy="2783286"/>
          </a:xfrm>
          <a:prstGeom prst="rect">
            <a:avLst/>
          </a:prstGeom>
        </p:spPr>
      </p:pic>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56</a:t>
            </a:fld>
            <a:endParaRPr lang="en-US" sz="1400" dirty="0">
              <a:solidFill>
                <a:schemeClr val="tx1"/>
              </a:solidFill>
            </a:endParaRPr>
          </a:p>
        </p:txBody>
      </p:sp>
      <p:sp>
        <p:nvSpPr>
          <p:cNvPr id="7" name="TextBox 6"/>
          <p:cNvSpPr txBox="1"/>
          <p:nvPr/>
        </p:nvSpPr>
        <p:spPr>
          <a:xfrm>
            <a:off x="0" y="6476636"/>
            <a:ext cx="4275851" cy="369332"/>
          </a:xfrm>
          <a:prstGeom prst="rect">
            <a:avLst/>
          </a:prstGeom>
          <a:noFill/>
        </p:spPr>
        <p:txBody>
          <a:bodyPr wrap="none" rtlCol="0">
            <a:spAutoFit/>
          </a:bodyPr>
          <a:lstStyle/>
          <a:p>
            <a:r>
              <a:rPr lang="da-DK" dirty="0" smtClean="0"/>
              <a:t>SOURCE: CBHSQ, SAMHSA, 2012-13 results.</a:t>
            </a:r>
            <a:endParaRPr lang="da-DK" dirty="0"/>
          </a:p>
        </p:txBody>
      </p:sp>
    </p:spTree>
    <p:extLst>
      <p:ext uri="{BB962C8B-B14F-4D97-AF65-F5344CB8AC3E}">
        <p14:creationId xmlns:p14="http://schemas.microsoft.com/office/powerpoint/2010/main" val="24441880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Adolescent Girls and Prescription Drugs</a:t>
            </a:r>
            <a:endParaRPr lang="en-US" dirty="0"/>
          </a:p>
        </p:txBody>
      </p:sp>
      <p:pic>
        <p:nvPicPr>
          <p:cNvPr id="5" name="Content Placeholder 4"/>
          <p:cNvPicPr>
            <a:picLocks noGrp="1" noChangeAspect="1"/>
          </p:cNvPicPr>
          <p:nvPr>
            <p:ph idx="1"/>
          </p:nvPr>
        </p:nvPicPr>
        <p:blipFill>
          <a:blip r:embed="rId3"/>
          <a:stretch>
            <a:fillRect/>
          </a:stretch>
        </p:blipFill>
        <p:spPr>
          <a:xfrm>
            <a:off x="2362200" y="1533569"/>
            <a:ext cx="4518899" cy="5102127"/>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57</a:t>
            </a:fld>
            <a:endParaRPr lang="en-US" sz="1400" dirty="0">
              <a:solidFill>
                <a:schemeClr val="tx1"/>
              </a:solidFill>
            </a:endParaRPr>
          </a:p>
        </p:txBody>
      </p:sp>
    </p:spTree>
    <p:extLst>
      <p:ext uri="{BB962C8B-B14F-4D97-AF65-F5344CB8AC3E}">
        <p14:creationId xmlns:p14="http://schemas.microsoft.com/office/powerpoint/2010/main" val="36603430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447800" y="304800"/>
            <a:ext cx="6248400" cy="6248400"/>
          </a:xfrm>
          <a:prstGeom prst="rect">
            <a:avLst/>
          </a:prstGeom>
          <a:effectLst>
            <a:softEdge rad="127000"/>
          </a:effectLst>
        </p:spPr>
      </p:pic>
      <p:sp>
        <p:nvSpPr>
          <p:cNvPr id="4" name="Title 3"/>
          <p:cNvSpPr>
            <a:spLocks noGrp="1"/>
          </p:cNvSpPr>
          <p:nvPr>
            <p:ph type="ctrTitle"/>
          </p:nvPr>
        </p:nvSpPr>
        <p:spPr>
          <a:xfrm>
            <a:off x="3352800" y="0"/>
            <a:ext cx="5638800" cy="2308403"/>
          </a:xfrm>
        </p:spPr>
        <p:txBody>
          <a:bodyPr/>
          <a:lstStyle/>
          <a:p>
            <a:r>
              <a:rPr lang="en-US" dirty="0">
                <a:solidFill>
                  <a:schemeClr val="bg1"/>
                </a:solidFill>
              </a:rPr>
              <a:t>Marijuana</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58</a:t>
            </a:fld>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936172" y="381000"/>
            <a:ext cx="7141028" cy="5731017"/>
          </a:xfrm>
          <a:prstGeom prst="rect">
            <a:avLst/>
          </a:prstGeom>
        </p:spPr>
      </p:pic>
      <p:sp>
        <p:nvSpPr>
          <p:cNvPr id="2" name="Rectangle 1"/>
          <p:cNvSpPr/>
          <p:nvPr/>
        </p:nvSpPr>
        <p:spPr>
          <a:xfrm>
            <a:off x="23751" y="6478739"/>
            <a:ext cx="6459461" cy="369332"/>
          </a:xfrm>
          <a:prstGeom prst="rect">
            <a:avLst/>
          </a:prstGeom>
        </p:spPr>
        <p:txBody>
          <a:bodyPr wrap="none">
            <a:spAutoFit/>
          </a:bodyPr>
          <a:lstStyle/>
          <a:p>
            <a:r>
              <a:rPr lang="en-US" dirty="0" smtClean="0"/>
              <a:t>SOURCES: Hernandez </a:t>
            </a:r>
            <a:r>
              <a:rPr lang="en-US" dirty="0"/>
              <a:t>et al., 2004; Khan et al., </a:t>
            </a:r>
            <a:r>
              <a:rPr lang="en-US" dirty="0" smtClean="0"/>
              <a:t>2013; Thomas, 1996 .</a:t>
            </a:r>
            <a:endParaRPr lang="en-US" dirty="0"/>
          </a:p>
        </p:txBody>
      </p:sp>
      <p:sp>
        <p:nvSpPr>
          <p:cNvPr id="4"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59</a:t>
            </a:fld>
            <a:endParaRPr lang="en-US" sz="1400" dirty="0">
              <a:solidFill>
                <a:schemeClr val="tx1"/>
              </a:solidFill>
            </a:endParaRPr>
          </a:p>
        </p:txBody>
      </p:sp>
    </p:spTree>
    <p:extLst>
      <p:ext uri="{BB962C8B-B14F-4D97-AF65-F5344CB8AC3E}">
        <p14:creationId xmlns:p14="http://schemas.microsoft.com/office/powerpoint/2010/main" val="3659213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lstStyle/>
          <a:p>
            <a:pPr marL="514350" indent="-514350">
              <a:buClr>
                <a:srgbClr val="FFFF00"/>
              </a:buClr>
              <a:buAutoNum type="arabicPeriod"/>
            </a:pPr>
            <a:r>
              <a:rPr lang="en-US" dirty="0"/>
              <a:t>Approximately 1 in 4 </a:t>
            </a:r>
            <a:r>
              <a:rPr lang="en-US" dirty="0" smtClean="0"/>
              <a:t>HIV positive people in the US are women. </a:t>
            </a:r>
            <a:endParaRPr lang="en-US" dirty="0"/>
          </a:p>
          <a:p>
            <a:pPr marL="514350" indent="-514350" algn="ctr">
              <a:buAutoNum type="arabicPeriod"/>
            </a:pPr>
            <a:endParaRPr lang="en-US" dirty="0"/>
          </a:p>
          <a:p>
            <a:pPr marL="514350" indent="-514350">
              <a:buNone/>
            </a:pPr>
            <a:r>
              <a:rPr lang="en-US" dirty="0"/>
              <a:t>		</a:t>
            </a:r>
            <a:r>
              <a:rPr lang="en-US" dirty="0">
                <a:solidFill>
                  <a:srgbClr val="FFFF00"/>
                </a:solidFill>
              </a:rPr>
              <a:t>A. </a:t>
            </a:r>
            <a:r>
              <a:rPr lang="en-US" dirty="0"/>
              <a:t>True  </a:t>
            </a:r>
          </a:p>
          <a:p>
            <a:pPr marL="514350" indent="-514350">
              <a:buNone/>
            </a:pPr>
            <a:r>
              <a:rPr lang="en-US" dirty="0"/>
              <a:t>		</a:t>
            </a:r>
            <a:r>
              <a:rPr lang="en-US" dirty="0">
                <a:solidFill>
                  <a:srgbClr val="FFFF00"/>
                </a:solidFill>
              </a:rPr>
              <a:t>B. </a:t>
            </a:r>
            <a:r>
              <a:rPr lang="en-US" dirty="0"/>
              <a:t>False</a:t>
            </a:r>
          </a:p>
        </p:txBody>
      </p:sp>
      <p:sp>
        <p:nvSpPr>
          <p:cNvPr id="4" name="Slide Number Placeholder 3"/>
          <p:cNvSpPr>
            <a:spLocks noGrp="1"/>
          </p:cNvSpPr>
          <p:nvPr>
            <p:ph type="sldNum" sz="quarter" idx="12"/>
          </p:nvPr>
        </p:nvSpPr>
        <p:spPr>
          <a:xfrm>
            <a:off x="7010400" y="6488864"/>
            <a:ext cx="2133600" cy="365125"/>
          </a:xfrm>
        </p:spPr>
        <p:txBody>
          <a:bodyPr/>
          <a:lstStyle/>
          <a:p>
            <a:fld id="{EC94FE43-ECF7-4811-AFCB-0690B7462E36}" type="slidenum">
              <a:rPr lang="en-US" sz="1400" smtClean="0"/>
              <a:pPr/>
              <a:t>6</a:t>
            </a:fld>
            <a:endParaRPr lang="en-US" sz="14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normAutofit fontScale="90000"/>
          </a:bodyPr>
          <a:lstStyle/>
          <a:p>
            <a:pPr algn="l"/>
            <a:r>
              <a:rPr lang="en-US" dirty="0">
                <a:effectLst>
                  <a:outerShdw blurRad="38100" dist="38100" dir="2700000" algn="tl">
                    <a:srgbClr val="000000">
                      <a:alpha val="43137"/>
                    </a:srgbClr>
                  </a:outerShdw>
                </a:effectLst>
                <a:cs typeface="Microsoft Sans Serif" pitchFamily="34" charset="0"/>
              </a:rPr>
              <a:t>Medical Marijuana and </a:t>
            </a:r>
            <a:r>
              <a:rPr lang="en-US" dirty="0" smtClean="0">
                <a:effectLst>
                  <a:outerShdw blurRad="38100" dist="38100" dir="2700000" algn="tl">
                    <a:srgbClr val="000000">
                      <a:alpha val="43137"/>
                    </a:srgbClr>
                  </a:outerShdw>
                </a:effectLst>
                <a:cs typeface="Microsoft Sans Serif" pitchFamily="34" charset="0"/>
              </a:rPr>
              <a:t/>
            </a:r>
            <a:br>
              <a:rPr lang="en-US" dirty="0" smtClean="0">
                <a:effectLst>
                  <a:outerShdw blurRad="38100" dist="38100" dir="2700000" algn="tl">
                    <a:srgbClr val="000000">
                      <a:alpha val="43137"/>
                    </a:srgbClr>
                  </a:outerShdw>
                </a:effectLst>
                <a:cs typeface="Microsoft Sans Serif" pitchFamily="34" charset="0"/>
              </a:rPr>
            </a:br>
            <a:r>
              <a:rPr lang="en-US" dirty="0" smtClean="0">
                <a:effectLst>
                  <a:outerShdw blurRad="38100" dist="38100" dir="2700000" algn="tl">
                    <a:srgbClr val="000000">
                      <a:alpha val="43137"/>
                    </a:srgbClr>
                  </a:outerShdw>
                </a:effectLst>
                <a:cs typeface="Microsoft Sans Serif" pitchFamily="34" charset="0"/>
              </a:rPr>
              <a:t>HIV/AIDS</a:t>
            </a:r>
            <a:r>
              <a:rPr lang="en-US" dirty="0">
                <a:effectLst>
                  <a:outerShdw blurRad="38100" dist="38100" dir="2700000" algn="tl">
                    <a:srgbClr val="000000">
                      <a:alpha val="43137"/>
                    </a:srgbClr>
                  </a:outerShdw>
                </a:effectLst>
                <a:cs typeface="Microsoft Sans Serif" pitchFamily="34" charset="0"/>
              </a:rPr>
              <a:t>: Reasons for Caution</a:t>
            </a:r>
          </a:p>
        </p:txBody>
      </p:sp>
      <p:sp>
        <p:nvSpPr>
          <p:cNvPr id="3" name="Content Placeholder 2"/>
          <p:cNvSpPr>
            <a:spLocks noGrp="1"/>
          </p:cNvSpPr>
          <p:nvPr>
            <p:ph idx="1"/>
          </p:nvPr>
        </p:nvSpPr>
        <p:spPr>
          <a:xfrm>
            <a:off x="152400" y="1481805"/>
            <a:ext cx="8686800" cy="5147595"/>
          </a:xfrm>
        </p:spPr>
        <p:txBody>
          <a:bodyPr>
            <a:noAutofit/>
          </a:bodyPr>
          <a:lstStyle/>
          <a:p>
            <a:r>
              <a:rPr lang="en-US" dirty="0">
                <a:cs typeface="Microsoft Sans Serif" pitchFamily="34" charset="0"/>
              </a:rPr>
              <a:t>People with HIV are living longer </a:t>
            </a:r>
            <a:r>
              <a:rPr lang="en-US" dirty="0" smtClean="0">
                <a:cs typeface="Microsoft Sans Serif" pitchFamily="34" charset="0"/>
              </a:rPr>
              <a:t/>
            </a:r>
            <a:br>
              <a:rPr lang="en-US" dirty="0" smtClean="0">
                <a:cs typeface="Microsoft Sans Serif" pitchFamily="34" charset="0"/>
              </a:rPr>
            </a:br>
            <a:r>
              <a:rPr lang="en-US" dirty="0" smtClean="0">
                <a:cs typeface="Microsoft Sans Serif" pitchFamily="34" charset="0"/>
              </a:rPr>
              <a:t>now </a:t>
            </a:r>
            <a:r>
              <a:rPr lang="en-US" dirty="0">
                <a:cs typeface="Microsoft Sans Serif" pitchFamily="34" charset="0"/>
              </a:rPr>
              <a:t>because of early identification </a:t>
            </a:r>
            <a:r>
              <a:rPr lang="en-US" dirty="0" smtClean="0">
                <a:cs typeface="Microsoft Sans Serif" pitchFamily="34" charset="0"/>
              </a:rPr>
              <a:t/>
            </a:r>
            <a:br>
              <a:rPr lang="en-US" dirty="0" smtClean="0">
                <a:cs typeface="Microsoft Sans Serif" pitchFamily="34" charset="0"/>
              </a:rPr>
            </a:br>
            <a:r>
              <a:rPr lang="en-US" dirty="0" smtClean="0">
                <a:cs typeface="Microsoft Sans Serif" pitchFamily="34" charset="0"/>
              </a:rPr>
              <a:t>and </a:t>
            </a:r>
            <a:r>
              <a:rPr lang="en-US" dirty="0">
                <a:cs typeface="Microsoft Sans Serif" pitchFamily="34" charset="0"/>
              </a:rPr>
              <a:t>effective therapies</a:t>
            </a:r>
          </a:p>
          <a:p>
            <a:pPr lvl="1"/>
            <a:r>
              <a:rPr lang="en-US" sz="3200" dirty="0">
                <a:cs typeface="Microsoft Sans Serif" pitchFamily="34" charset="0"/>
              </a:rPr>
              <a:t>A </a:t>
            </a:r>
            <a:r>
              <a:rPr lang="en-US" sz="3200" dirty="0">
                <a:solidFill>
                  <a:srgbClr val="FFFF00"/>
                </a:solidFill>
                <a:cs typeface="Microsoft Sans Serif" pitchFamily="34" charset="0"/>
              </a:rPr>
              <a:t>chronic disease that can be managed</a:t>
            </a:r>
            <a:r>
              <a:rPr lang="en-US" sz="3200" dirty="0">
                <a:cs typeface="Microsoft Sans Serif" pitchFamily="34" charset="0"/>
              </a:rPr>
              <a:t>, not necessarily a terminal illness</a:t>
            </a:r>
          </a:p>
          <a:p>
            <a:r>
              <a:rPr lang="en-US" dirty="0" smtClean="0">
                <a:cs typeface="Microsoft Sans Serif" pitchFamily="34" charset="0"/>
              </a:rPr>
              <a:t>People </a:t>
            </a:r>
            <a:r>
              <a:rPr lang="en-US" dirty="0">
                <a:cs typeface="Microsoft Sans Serif" pitchFamily="34" charset="0"/>
              </a:rPr>
              <a:t>with HIV should be concerned about their </a:t>
            </a:r>
            <a:r>
              <a:rPr lang="en-US" dirty="0">
                <a:solidFill>
                  <a:srgbClr val="FFFF00"/>
                </a:solidFill>
                <a:cs typeface="Microsoft Sans Serif" pitchFamily="34" charset="0"/>
              </a:rPr>
              <a:t>long-term health </a:t>
            </a:r>
            <a:r>
              <a:rPr lang="en-US" dirty="0">
                <a:cs typeface="Microsoft Sans Serif" pitchFamily="34" charset="0"/>
              </a:rPr>
              <a:t>just like everyone else</a:t>
            </a:r>
          </a:p>
          <a:p>
            <a:r>
              <a:rPr lang="en-US" dirty="0" smtClean="0">
                <a:cs typeface="Microsoft Sans Serif" pitchFamily="34" charset="0"/>
              </a:rPr>
              <a:t>Dependence </a:t>
            </a:r>
            <a:r>
              <a:rPr lang="en-US" dirty="0">
                <a:cs typeface="Microsoft Sans Serif" pitchFamily="34" charset="0"/>
              </a:rPr>
              <a:t>on marijuana poses a risk to physical and mental health for everyone, </a:t>
            </a:r>
            <a:r>
              <a:rPr lang="en-US" dirty="0">
                <a:solidFill>
                  <a:srgbClr val="FFFF00"/>
                </a:solidFill>
                <a:cs typeface="Microsoft Sans Serif" pitchFamily="34" charset="0"/>
              </a:rPr>
              <a:t>whether or not they are HIV+</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60</a:t>
            </a:fld>
            <a:endParaRPr lang="en-US" sz="1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53901"/>
            <a:ext cx="2336800" cy="2336800"/>
          </a:xfrm>
          <a:prstGeom prst="rect">
            <a:avLst/>
          </a:prstGeom>
          <a:effectLst>
            <a:softEdge rad="63500"/>
          </a:effectLst>
        </p:spPr>
      </p:pic>
    </p:spTree>
    <p:extLst>
      <p:ext uri="{BB962C8B-B14F-4D97-AF65-F5344CB8AC3E}">
        <p14:creationId xmlns:p14="http://schemas.microsoft.com/office/powerpoint/2010/main" val="42756183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cs typeface="Microsoft Sans Serif"/>
              </a:rPr>
              <a:t>Medical Marijuana and HIV/AIDS:    Reasons for Caution</a:t>
            </a:r>
          </a:p>
        </p:txBody>
      </p:sp>
      <p:sp>
        <p:nvSpPr>
          <p:cNvPr id="3" name="Content Placeholder 2"/>
          <p:cNvSpPr>
            <a:spLocks noGrp="1"/>
          </p:cNvSpPr>
          <p:nvPr>
            <p:ph idx="1"/>
          </p:nvPr>
        </p:nvSpPr>
        <p:spPr>
          <a:xfrm>
            <a:off x="457200" y="1596189"/>
            <a:ext cx="8458200" cy="4953000"/>
          </a:xfrm>
        </p:spPr>
        <p:txBody>
          <a:bodyPr>
            <a:normAutofit fontScale="85000" lnSpcReduction="20000"/>
          </a:bodyPr>
          <a:lstStyle/>
          <a:p>
            <a:r>
              <a:rPr lang="en-US" sz="3100" dirty="0">
                <a:cs typeface="Microsoft Sans Serif"/>
              </a:rPr>
              <a:t>Long-term marijuana use </a:t>
            </a:r>
            <a:r>
              <a:rPr lang="en-US" sz="3100" dirty="0">
                <a:solidFill>
                  <a:srgbClr val="FFFF00"/>
                </a:solidFill>
                <a:cs typeface="Microsoft Sans Serif"/>
              </a:rPr>
              <a:t>impairs learning and memory</a:t>
            </a:r>
          </a:p>
          <a:p>
            <a:pPr marL="0" indent="0">
              <a:buNone/>
            </a:pPr>
            <a:endParaRPr lang="en-US" sz="2300" dirty="0">
              <a:cs typeface="Microsoft Sans Serif"/>
            </a:endParaRPr>
          </a:p>
          <a:p>
            <a:r>
              <a:rPr lang="en-US" sz="3100" dirty="0">
                <a:cs typeface="Microsoft Sans Serif"/>
              </a:rPr>
              <a:t>47% of HIV+ marijuana users report </a:t>
            </a:r>
            <a:r>
              <a:rPr lang="en-US" sz="3100" dirty="0">
                <a:solidFill>
                  <a:srgbClr val="FFFF00"/>
                </a:solidFill>
                <a:cs typeface="Microsoft Sans Serif"/>
              </a:rPr>
              <a:t>memory problems </a:t>
            </a:r>
          </a:p>
          <a:p>
            <a:pPr marL="0" indent="0">
              <a:buNone/>
            </a:pPr>
            <a:endParaRPr lang="en-US" sz="2300" dirty="0">
              <a:cs typeface="Microsoft Sans Serif"/>
            </a:endParaRPr>
          </a:p>
          <a:p>
            <a:r>
              <a:rPr lang="en-US" sz="3100" dirty="0">
                <a:cs typeface="Microsoft Sans Serif"/>
              </a:rPr>
              <a:t>Marijuana’s cognitive effects </a:t>
            </a:r>
            <a:r>
              <a:rPr lang="en-US" sz="3100" dirty="0">
                <a:solidFill>
                  <a:srgbClr val="FFFF00"/>
                </a:solidFill>
                <a:cs typeface="Microsoft Sans Serif"/>
              </a:rPr>
              <a:t>particularly strong for people experiencing HAND</a:t>
            </a:r>
            <a:r>
              <a:rPr lang="en-US" sz="3100" dirty="0">
                <a:cs typeface="Microsoft Sans Serif"/>
              </a:rPr>
              <a:t> </a:t>
            </a:r>
          </a:p>
          <a:p>
            <a:pPr marL="0" indent="0">
              <a:buNone/>
            </a:pPr>
            <a:endParaRPr lang="en-US" sz="2300" dirty="0">
              <a:cs typeface="Microsoft Sans Serif"/>
            </a:endParaRPr>
          </a:p>
          <a:p>
            <a:r>
              <a:rPr lang="en-US" sz="3100" dirty="0">
                <a:cs typeface="Microsoft Sans Serif"/>
              </a:rPr>
              <a:t>Concern that cognitive impairment may compromise ART adherence</a:t>
            </a:r>
          </a:p>
          <a:p>
            <a:pPr lvl="1"/>
            <a:r>
              <a:rPr lang="en-US" sz="3100" dirty="0">
                <a:solidFill>
                  <a:srgbClr val="FFFF00"/>
                </a:solidFill>
                <a:cs typeface="Microsoft Sans Serif"/>
              </a:rPr>
              <a:t>Forgetting to take medication </a:t>
            </a:r>
            <a:r>
              <a:rPr lang="en-US" sz="3100" dirty="0">
                <a:cs typeface="Microsoft Sans Serif"/>
              </a:rPr>
              <a:t>is the leading cause of ART non-adherence </a:t>
            </a:r>
          </a:p>
          <a:p>
            <a:pPr lvl="1"/>
            <a:r>
              <a:rPr lang="en-US" sz="3100" dirty="0">
                <a:cs typeface="Microsoft Sans Serif"/>
              </a:rPr>
              <a:t>Use of most recreational drugs and alcohol is associated with </a:t>
            </a:r>
            <a:r>
              <a:rPr lang="en-US" sz="3100" dirty="0">
                <a:solidFill>
                  <a:srgbClr val="FFFF00"/>
                </a:solidFill>
                <a:cs typeface="Microsoft Sans Serif"/>
              </a:rPr>
              <a:t>lower ART adherence</a:t>
            </a:r>
            <a:r>
              <a:rPr lang="en-US" sz="3100" dirty="0">
                <a:cs typeface="Microsoft Sans Serif"/>
              </a:rPr>
              <a:t>, less </a:t>
            </a:r>
            <a:r>
              <a:rPr lang="en-US" sz="3100" dirty="0" err="1">
                <a:cs typeface="Microsoft Sans Serif"/>
              </a:rPr>
              <a:t>virological</a:t>
            </a:r>
            <a:r>
              <a:rPr lang="en-US" sz="3100" dirty="0">
                <a:cs typeface="Microsoft Sans Serif"/>
              </a:rPr>
              <a:t> suppression, slower CD4 cell response rate</a:t>
            </a:r>
          </a:p>
          <a:p>
            <a:pPr marL="457200" lvl="1" indent="0">
              <a:buNone/>
            </a:pPr>
            <a:endParaRPr lang="en-US" dirty="0">
              <a:cs typeface="Microsoft Sans Serif"/>
            </a:endParaRPr>
          </a:p>
        </p:txBody>
      </p:sp>
      <p:sp>
        <p:nvSpPr>
          <p:cNvPr id="5" name="TextBox 4"/>
          <p:cNvSpPr txBox="1"/>
          <p:nvPr/>
        </p:nvSpPr>
        <p:spPr>
          <a:xfrm>
            <a:off x="0" y="6553200"/>
            <a:ext cx="5415457" cy="307777"/>
          </a:xfrm>
          <a:prstGeom prst="rect">
            <a:avLst/>
          </a:prstGeom>
          <a:noFill/>
        </p:spPr>
        <p:txBody>
          <a:bodyPr wrap="none" rtlCol="0">
            <a:spAutoFit/>
          </a:bodyPr>
          <a:lstStyle/>
          <a:p>
            <a:r>
              <a:rPr lang="en-US" sz="1400" dirty="0">
                <a:solidFill>
                  <a:srgbClr val="FFFF00"/>
                </a:solidFill>
                <a:latin typeface="+mj-lt"/>
                <a:cs typeface="Microsoft Sans Serif" pitchFamily="34" charset="0"/>
              </a:rPr>
              <a:t>SOURCES: Chesney, 2003; </a:t>
            </a:r>
            <a:r>
              <a:rPr lang="en-US" sz="1400" dirty="0" err="1">
                <a:solidFill>
                  <a:srgbClr val="FFFF00"/>
                </a:solidFill>
                <a:latin typeface="+mj-lt"/>
                <a:cs typeface="Microsoft Sans Serif" pitchFamily="34" charset="0"/>
              </a:rPr>
              <a:t>Cristiani</a:t>
            </a:r>
            <a:r>
              <a:rPr lang="en-US" sz="1400" dirty="0">
                <a:solidFill>
                  <a:srgbClr val="FFFF00"/>
                </a:solidFill>
                <a:latin typeface="+mj-lt"/>
                <a:cs typeface="Microsoft Sans Serif" pitchFamily="34" charset="0"/>
              </a:rPr>
              <a:t> et al., 2004; Wooldridge et al., 2005.</a:t>
            </a:r>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61</a:t>
            </a:fld>
            <a:endParaRPr lang="en-US" sz="1400" dirty="0">
              <a:solidFill>
                <a:schemeClr val="tx1"/>
              </a:solidFill>
            </a:endParaRPr>
          </a:p>
        </p:txBody>
      </p:sp>
    </p:spTree>
    <p:extLst>
      <p:ext uri="{BB962C8B-B14F-4D97-AF65-F5344CB8AC3E}">
        <p14:creationId xmlns:p14="http://schemas.microsoft.com/office/powerpoint/2010/main" val="164428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left)">
                                      <p:cBhvr>
                                        <p:cTn id="25" dur="500"/>
                                        <p:tgtEl>
                                          <p:spTgt spid="3">
                                            <p:txEl>
                                              <p:pRg st="7" end="7"/>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left)">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cs typeface="Microsoft Sans Serif"/>
              </a:rPr>
              <a:t>Medical Marijuana and HIV/AIDS</a:t>
            </a:r>
            <a:br>
              <a:rPr lang="en-US" dirty="0">
                <a:effectLst>
                  <a:outerShdw blurRad="38100" dist="38100" dir="2700000" algn="tl">
                    <a:srgbClr val="000000">
                      <a:alpha val="43137"/>
                    </a:srgbClr>
                  </a:outerShdw>
                </a:effectLst>
                <a:cs typeface="Microsoft Sans Serif"/>
              </a:rPr>
            </a:br>
            <a:r>
              <a:rPr lang="en-US" sz="3600" dirty="0">
                <a:effectLst>
                  <a:outerShdw blurRad="38100" dist="38100" dir="2700000" algn="tl">
                    <a:srgbClr val="000000">
                      <a:alpha val="43137"/>
                    </a:srgbClr>
                  </a:outerShdw>
                </a:effectLst>
                <a:cs typeface="Microsoft Sans Serif"/>
              </a:rPr>
              <a:t>Food for Thought </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a:t>Studies have thus far not identified long-term negative effects of regular cannabis use on the progression of HIV </a:t>
            </a:r>
          </a:p>
          <a:p>
            <a:r>
              <a:rPr lang="en-US" dirty="0"/>
              <a:t>Two interesting recent studies:</a:t>
            </a:r>
          </a:p>
          <a:p>
            <a:pPr marL="971550" lvl="1" indent="-514350">
              <a:buFont typeface="+mj-lt"/>
              <a:buAutoNum type="arabicPeriod"/>
            </a:pPr>
            <a:r>
              <a:rPr lang="en-US" dirty="0"/>
              <a:t>Recently diagnosed individuals reporting daily cannabis use had </a:t>
            </a:r>
            <a:r>
              <a:rPr lang="en-US" dirty="0">
                <a:solidFill>
                  <a:srgbClr val="FFFF00"/>
                </a:solidFill>
              </a:rPr>
              <a:t>significantly lower HIV plasma viral load levels</a:t>
            </a:r>
            <a:r>
              <a:rPr lang="en-US" dirty="0"/>
              <a:t> one year after diagnosis than individuals  reporting little or no cannabis use, even after controlling for age, gender, ethnicity, homelessness, alcohol use, injection drug use, and non-injection drug use </a:t>
            </a:r>
          </a:p>
        </p:txBody>
      </p:sp>
      <p:sp>
        <p:nvSpPr>
          <p:cNvPr id="4" name="TextBox 3"/>
          <p:cNvSpPr txBox="1"/>
          <p:nvPr/>
        </p:nvSpPr>
        <p:spPr>
          <a:xfrm>
            <a:off x="0" y="6550223"/>
            <a:ext cx="4038600" cy="369332"/>
          </a:xfrm>
          <a:prstGeom prst="rect">
            <a:avLst/>
          </a:prstGeom>
          <a:noFill/>
        </p:spPr>
        <p:txBody>
          <a:bodyPr wrap="square" rtlCol="0">
            <a:spAutoFit/>
          </a:bodyPr>
          <a:lstStyle/>
          <a:p>
            <a:r>
              <a:rPr lang="en-US" dirty="0"/>
              <a:t>SOURCE: </a:t>
            </a:r>
            <a:r>
              <a:rPr lang="en-US" dirty="0" err="1"/>
              <a:t>Milloy</a:t>
            </a:r>
            <a:r>
              <a:rPr lang="en-US" dirty="0"/>
              <a:t>, </a:t>
            </a:r>
            <a:r>
              <a:rPr lang="en-US" dirty="0" smtClean="0"/>
              <a:t>2015.</a:t>
            </a:r>
            <a:endParaRPr lang="en-US"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62</a:t>
            </a:fld>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cs typeface="Microsoft Sans Serif"/>
              </a:rPr>
              <a:t>Medical Marijuana and HIV/AIDS</a:t>
            </a:r>
            <a:br>
              <a:rPr lang="en-US" dirty="0">
                <a:effectLst>
                  <a:outerShdw blurRad="38100" dist="38100" dir="2700000" algn="tl">
                    <a:srgbClr val="000000">
                      <a:alpha val="43137"/>
                    </a:srgbClr>
                  </a:outerShdw>
                </a:effectLst>
                <a:cs typeface="Microsoft Sans Serif"/>
              </a:rPr>
            </a:br>
            <a:r>
              <a:rPr lang="en-US" sz="3600" dirty="0">
                <a:effectLst>
                  <a:outerShdw blurRad="38100" dist="38100" dir="2700000" algn="tl">
                    <a:srgbClr val="000000">
                      <a:alpha val="43137"/>
                    </a:srgbClr>
                  </a:outerShdw>
                </a:effectLst>
                <a:cs typeface="Microsoft Sans Serif"/>
              </a:rPr>
              <a:t>Food for Thought </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2"/>
            </a:pPr>
            <a:r>
              <a:rPr lang="en-US" dirty="0"/>
              <a:t>Longitudinal study of 523 HIV+ illicit drug users (median age = 45), </a:t>
            </a:r>
          </a:p>
          <a:p>
            <a:pPr marL="914400" lvl="1" indent="-514350"/>
            <a:r>
              <a:rPr lang="en-US" dirty="0">
                <a:solidFill>
                  <a:srgbClr val="FFFF00"/>
                </a:solidFill>
              </a:rPr>
              <a:t>No difference </a:t>
            </a:r>
            <a:r>
              <a:rPr lang="en-US" dirty="0"/>
              <a:t>in antiretroviral adherence rates between individuals </a:t>
            </a:r>
            <a:r>
              <a:rPr lang="en-US" dirty="0">
                <a:solidFill>
                  <a:srgbClr val="FFFF00"/>
                </a:solidFill>
              </a:rPr>
              <a:t>reporting daily cannabis </a:t>
            </a:r>
            <a:r>
              <a:rPr lang="en-US" dirty="0"/>
              <a:t>use </a:t>
            </a:r>
            <a:r>
              <a:rPr lang="en-US" dirty="0" err="1"/>
              <a:t>vs</a:t>
            </a:r>
            <a:r>
              <a:rPr lang="en-US" dirty="0"/>
              <a:t> those reporting </a:t>
            </a:r>
            <a:r>
              <a:rPr lang="en-US" dirty="0">
                <a:solidFill>
                  <a:srgbClr val="FFFF00"/>
                </a:solidFill>
              </a:rPr>
              <a:t>occasional or no cannabis</a:t>
            </a:r>
            <a:r>
              <a:rPr lang="en-US" dirty="0"/>
              <a:t> use, again after controlling for possible confounding variables </a:t>
            </a:r>
          </a:p>
          <a:p>
            <a:pPr marL="914400" lvl="1" indent="-514350"/>
            <a:r>
              <a:rPr lang="en-US" dirty="0"/>
              <a:t>Daily alcohol, heroin, cocaine, &amp; crack use were </a:t>
            </a:r>
            <a:r>
              <a:rPr lang="en-US" dirty="0">
                <a:solidFill>
                  <a:srgbClr val="FFFF00"/>
                </a:solidFill>
              </a:rPr>
              <a:t>all</a:t>
            </a:r>
            <a:r>
              <a:rPr lang="en-US" dirty="0"/>
              <a:t> associated with lower ART adherence</a:t>
            </a:r>
          </a:p>
          <a:p>
            <a:pPr marL="914400" lvl="1" indent="-514350"/>
            <a:endParaRPr lang="en-US" dirty="0"/>
          </a:p>
        </p:txBody>
      </p:sp>
      <p:sp>
        <p:nvSpPr>
          <p:cNvPr id="4" name="TextBox 3"/>
          <p:cNvSpPr txBox="1"/>
          <p:nvPr/>
        </p:nvSpPr>
        <p:spPr>
          <a:xfrm>
            <a:off x="0" y="6477000"/>
            <a:ext cx="5410200" cy="369332"/>
          </a:xfrm>
          <a:prstGeom prst="rect">
            <a:avLst/>
          </a:prstGeom>
          <a:noFill/>
        </p:spPr>
        <p:txBody>
          <a:bodyPr wrap="square" rtlCol="0">
            <a:spAutoFit/>
          </a:bodyPr>
          <a:lstStyle/>
          <a:p>
            <a:r>
              <a:rPr lang="en-US" dirty="0"/>
              <a:t>SOURCE: Slawson, </a:t>
            </a:r>
            <a:r>
              <a:rPr lang="en-US" dirty="0" smtClean="0"/>
              <a:t>2015.</a:t>
            </a:r>
            <a:endParaRPr lang="en-US"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63</a:t>
            </a:fld>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1828800"/>
            <a:ext cx="8229600" cy="1143000"/>
          </a:xfrm>
        </p:spPr>
        <p:txBody>
          <a:bodyPr>
            <a:normAutofit/>
          </a:bodyPr>
          <a:lstStyle/>
          <a:p>
            <a:pPr algn="ctr"/>
            <a:r>
              <a:rPr lang="en-US" sz="4800" dirty="0"/>
              <a:t>Co-Occurring Conditions</a:t>
            </a:r>
          </a:p>
        </p:txBody>
      </p:sp>
      <p:pic>
        <p:nvPicPr>
          <p:cNvPr id="283651" name="Picture 3"/>
          <p:cNvPicPr>
            <a:picLocks noChangeAspect="1" noChangeArrowheads="1"/>
          </p:cNvPicPr>
          <p:nvPr/>
        </p:nvPicPr>
        <p:blipFill>
          <a:blip r:embed="rId3" cstate="print"/>
          <a:srcRect/>
          <a:stretch>
            <a:fillRect/>
          </a:stretch>
        </p:blipFill>
        <p:spPr bwMode="auto">
          <a:xfrm>
            <a:off x="1943100" y="3124200"/>
            <a:ext cx="5257800" cy="3343275"/>
          </a:xfrm>
          <a:prstGeom prst="rect">
            <a:avLst/>
          </a:prstGeom>
          <a:ln>
            <a:noFill/>
          </a:ln>
          <a:effectLst>
            <a:softEdge rad="112500"/>
          </a:effectLst>
        </p:spPr>
      </p:pic>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64</a:t>
            </a:fld>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Trauma Exposure in HIV+ women</a:t>
            </a:r>
            <a:endParaRPr lang="en-US" dirty="0"/>
          </a:p>
        </p:txBody>
      </p:sp>
      <p:sp>
        <p:nvSpPr>
          <p:cNvPr id="6" name="Content Placeholder 5"/>
          <p:cNvSpPr>
            <a:spLocks noGrp="1"/>
          </p:cNvSpPr>
          <p:nvPr>
            <p:ph idx="1"/>
          </p:nvPr>
        </p:nvSpPr>
        <p:spPr/>
        <p:txBody>
          <a:bodyPr>
            <a:normAutofit/>
          </a:bodyPr>
          <a:lstStyle/>
          <a:p>
            <a:r>
              <a:rPr lang="en-US" dirty="0" smtClean="0"/>
              <a:t>30% or over 5 times of national average</a:t>
            </a:r>
          </a:p>
          <a:p>
            <a:r>
              <a:rPr lang="en-US" dirty="0" smtClean="0"/>
              <a:t>55.3% have experienced intimate partner violence (IPV) or over twice the national average</a:t>
            </a:r>
          </a:p>
          <a:p>
            <a:r>
              <a:rPr lang="en-US" dirty="0" smtClean="0"/>
              <a:t>HIV+ women with recent trauma had </a:t>
            </a:r>
          </a:p>
          <a:p>
            <a:pPr lvl="1"/>
            <a:r>
              <a:rPr lang="en-US" dirty="0" smtClean="0"/>
              <a:t>4 times the odds of antiretroviral failure</a:t>
            </a:r>
          </a:p>
          <a:p>
            <a:pPr lvl="1"/>
            <a:r>
              <a:rPr lang="en-US" dirty="0" smtClean="0"/>
              <a:t>3 times odds of sex with HIV negative or unknown partner with less than 100% condom use</a:t>
            </a:r>
            <a:endParaRPr lang="en-US" dirty="0"/>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65</a:t>
            </a:fld>
            <a:endParaRPr lang="en-US" sz="1400" dirty="0">
              <a:solidFill>
                <a:schemeClr val="tx1"/>
              </a:solidFill>
            </a:endParaRPr>
          </a:p>
        </p:txBody>
      </p:sp>
      <p:sp>
        <p:nvSpPr>
          <p:cNvPr id="8" name="TextBox 7"/>
          <p:cNvSpPr txBox="1"/>
          <p:nvPr/>
        </p:nvSpPr>
        <p:spPr>
          <a:xfrm>
            <a:off x="0" y="6477000"/>
            <a:ext cx="5410200" cy="369332"/>
          </a:xfrm>
          <a:prstGeom prst="rect">
            <a:avLst/>
          </a:prstGeom>
          <a:noFill/>
        </p:spPr>
        <p:txBody>
          <a:bodyPr wrap="square" rtlCol="0">
            <a:spAutoFit/>
          </a:bodyPr>
          <a:lstStyle/>
          <a:p>
            <a:r>
              <a:rPr lang="en-US" dirty="0"/>
              <a:t>SOURCE: </a:t>
            </a:r>
            <a:r>
              <a:rPr lang="en-US" dirty="0" err="1" smtClean="0"/>
              <a:t>Machtinger</a:t>
            </a:r>
            <a:r>
              <a:rPr lang="en-US" dirty="0" smtClean="0"/>
              <a:t> et al., 2012.</a:t>
            </a:r>
            <a:endParaRPr lang="en-US" dirty="0"/>
          </a:p>
        </p:txBody>
      </p:sp>
    </p:spTree>
    <p:extLst>
      <p:ext uri="{BB962C8B-B14F-4D97-AF65-F5344CB8AC3E}">
        <p14:creationId xmlns:p14="http://schemas.microsoft.com/office/powerpoint/2010/main" val="37271392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SUDs and Women’s Health</a:t>
            </a:r>
            <a:endParaRPr lang="en-US" dirty="0"/>
          </a:p>
        </p:txBody>
      </p:sp>
      <p:sp>
        <p:nvSpPr>
          <p:cNvPr id="3" name="Content Placeholder 2"/>
          <p:cNvSpPr>
            <a:spLocks noGrp="1"/>
          </p:cNvSpPr>
          <p:nvPr>
            <p:ph idx="1"/>
          </p:nvPr>
        </p:nvSpPr>
        <p:spPr>
          <a:xfrm>
            <a:off x="381000" y="1798637"/>
            <a:ext cx="4114800" cy="3763963"/>
          </a:xfrm>
        </p:spPr>
        <p:txBody>
          <a:bodyPr>
            <a:noAutofit/>
          </a:bodyPr>
          <a:lstStyle/>
          <a:p>
            <a:pPr>
              <a:spcAft>
                <a:spcPts val="1800"/>
              </a:spcAft>
            </a:pPr>
            <a:r>
              <a:rPr lang="en-US" sz="2800" b="0" dirty="0" smtClean="0"/>
              <a:t>SUDs </a:t>
            </a:r>
            <a:r>
              <a:rPr lang="en-US" sz="2800" b="0" dirty="0"/>
              <a:t>can cause negative effects on women’s physical </a:t>
            </a:r>
            <a:r>
              <a:rPr lang="en-US" sz="2800" b="0" dirty="0" smtClean="0"/>
              <a:t>health</a:t>
            </a:r>
          </a:p>
          <a:p>
            <a:pPr>
              <a:spcAft>
                <a:spcPts val="1800"/>
              </a:spcAft>
            </a:pPr>
            <a:r>
              <a:rPr lang="en-US" sz="2800" dirty="0" smtClean="0"/>
              <a:t>Health issues may be neglected or exacerbated</a:t>
            </a:r>
          </a:p>
          <a:p>
            <a:pPr>
              <a:spcAft>
                <a:spcPts val="1800"/>
              </a:spcAft>
            </a:pPr>
            <a:r>
              <a:rPr lang="en-US" sz="2800" b="0" dirty="0" smtClean="0"/>
              <a:t>Health issues are more severe and arise earlier than in men</a:t>
            </a:r>
          </a:p>
          <a:p>
            <a:endParaRPr lang="en-US" sz="2800" dirty="0"/>
          </a:p>
          <a:p>
            <a:endParaRPr lang="en-US" sz="2800" dirty="0"/>
          </a:p>
        </p:txBody>
      </p:sp>
      <p:sp>
        <p:nvSpPr>
          <p:cNvPr id="7" name="Slide Number Placeholder 6"/>
          <p:cNvSpPr>
            <a:spLocks noGrp="1"/>
          </p:cNvSpPr>
          <p:nvPr>
            <p:ph type="sldNum" sz="quarter" idx="10"/>
          </p:nvPr>
        </p:nvSpPr>
        <p:spPr>
          <a:xfrm>
            <a:off x="0" y="6480842"/>
            <a:ext cx="3657600" cy="377158"/>
          </a:xfrm>
        </p:spPr>
        <p:txBody>
          <a:bodyPr/>
          <a:lstStyle/>
          <a:p>
            <a:pPr>
              <a:defRPr/>
            </a:pPr>
            <a:r>
              <a:rPr lang="en-US" sz="1800" dirty="0" smtClean="0"/>
              <a:t>SOURCE: SAMHSA, 2013.</a:t>
            </a:r>
            <a:endParaRPr lang="en-US" sz="1800" dirty="0"/>
          </a:p>
        </p:txBody>
      </p:sp>
      <p:pic>
        <p:nvPicPr>
          <p:cNvPr id="4" name="Picture 3"/>
          <p:cNvPicPr>
            <a:picLocks noChangeAspect="1"/>
          </p:cNvPicPr>
          <p:nvPr/>
        </p:nvPicPr>
        <p:blipFill>
          <a:blip r:embed="rId3"/>
          <a:stretch>
            <a:fillRect/>
          </a:stretch>
        </p:blipFill>
        <p:spPr>
          <a:xfrm>
            <a:off x="4724400" y="1828800"/>
            <a:ext cx="4109934" cy="3810198"/>
          </a:xfrm>
          <a:prstGeom prst="rect">
            <a:avLst/>
          </a:prstGeom>
          <a:effectLst>
            <a:softEdge rad="127000"/>
          </a:effectLst>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66</a:t>
            </a:fld>
            <a:endParaRPr lang="en-US" sz="1400" dirty="0">
              <a:solidFill>
                <a:schemeClr val="tx1"/>
              </a:solidFill>
            </a:endParaRPr>
          </a:p>
        </p:txBody>
      </p:sp>
    </p:spTree>
    <p:extLst>
      <p:ext uri="{BB962C8B-B14F-4D97-AF65-F5344CB8AC3E}">
        <p14:creationId xmlns:p14="http://schemas.microsoft.com/office/powerpoint/2010/main" val="12630139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SUDs and Women’s Health Risks</a:t>
            </a:r>
            <a:endParaRPr lang="en-US" dirty="0"/>
          </a:p>
        </p:txBody>
      </p:sp>
      <p:sp>
        <p:nvSpPr>
          <p:cNvPr id="3" name="Content Placeholder 2"/>
          <p:cNvSpPr>
            <a:spLocks noGrp="1"/>
          </p:cNvSpPr>
          <p:nvPr>
            <p:ph idx="1"/>
          </p:nvPr>
        </p:nvSpPr>
        <p:spPr>
          <a:xfrm>
            <a:off x="457200" y="1600200"/>
            <a:ext cx="3657600" cy="4525963"/>
          </a:xfrm>
        </p:spPr>
        <p:txBody>
          <a:bodyPr>
            <a:normAutofit/>
          </a:bodyPr>
          <a:lstStyle/>
          <a:p>
            <a:pPr marL="0" indent="0">
              <a:buNone/>
            </a:pPr>
            <a:endParaRPr lang="en-US" sz="2800" b="1" dirty="0" smtClean="0">
              <a:solidFill>
                <a:srgbClr val="FFFF00"/>
              </a:solidFill>
            </a:endParaRPr>
          </a:p>
          <a:p>
            <a:r>
              <a:rPr lang="en-US" sz="2800" b="0" dirty="0" smtClean="0"/>
              <a:t>Liver </a:t>
            </a:r>
            <a:r>
              <a:rPr lang="en-US" sz="2800" b="0" dirty="0"/>
              <a:t>and other GI disorders</a:t>
            </a:r>
          </a:p>
          <a:p>
            <a:pPr lvl="0"/>
            <a:r>
              <a:rPr lang="en-US" sz="2800" b="0" dirty="0" smtClean="0"/>
              <a:t>Heart disease</a:t>
            </a:r>
            <a:endParaRPr lang="en-US" sz="2800" b="0" dirty="0"/>
          </a:p>
          <a:p>
            <a:r>
              <a:rPr lang="en-US" sz="2800" dirty="0" smtClean="0"/>
              <a:t>Breast </a:t>
            </a:r>
            <a:r>
              <a:rPr lang="en-US" sz="2800" dirty="0"/>
              <a:t>and other </a:t>
            </a:r>
            <a:r>
              <a:rPr lang="en-US" sz="2800" dirty="0" smtClean="0"/>
              <a:t>cancers</a:t>
            </a:r>
          </a:p>
          <a:p>
            <a:pPr lvl="0"/>
            <a:r>
              <a:rPr lang="en-US" sz="2800" dirty="0"/>
              <a:t>Gynecological and reproductive issues</a:t>
            </a:r>
          </a:p>
          <a:p>
            <a:endParaRPr lang="en-US" sz="2800" dirty="0"/>
          </a:p>
          <a:p>
            <a:endParaRPr lang="en-US" dirty="0"/>
          </a:p>
        </p:txBody>
      </p:sp>
      <p:sp>
        <p:nvSpPr>
          <p:cNvPr id="5" name="Content Placeholder 2"/>
          <p:cNvSpPr txBox="1">
            <a:spLocks/>
          </p:cNvSpPr>
          <p:nvPr/>
        </p:nvSpPr>
        <p:spPr>
          <a:xfrm>
            <a:off x="4495800" y="2012949"/>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smtClean="0"/>
              <a:t>Osteoporosis</a:t>
            </a:r>
          </a:p>
          <a:p>
            <a:r>
              <a:rPr lang="en-US" sz="2800" smtClean="0"/>
              <a:t>Nutritional deficiencies</a:t>
            </a:r>
          </a:p>
          <a:p>
            <a:r>
              <a:rPr lang="en-US" sz="2800" smtClean="0"/>
              <a:t>Cognitive and other </a:t>
            </a:r>
            <a:br>
              <a:rPr lang="en-US" sz="2800" smtClean="0"/>
            </a:br>
            <a:r>
              <a:rPr lang="en-US" sz="2800" smtClean="0"/>
              <a:t>neurological effects</a:t>
            </a:r>
          </a:p>
          <a:p>
            <a:r>
              <a:rPr lang="en-US" sz="2800" smtClean="0"/>
              <a:t>Infections</a:t>
            </a:r>
          </a:p>
          <a:p>
            <a:r>
              <a:rPr lang="en-US" sz="2800" smtClean="0"/>
              <a:t>Oral health problems</a:t>
            </a:r>
            <a:endParaRPr lang="en-US" sz="2800" i="1" smtClean="0"/>
          </a:p>
          <a:p>
            <a:endParaRPr lang="en-US"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67</a:t>
            </a:fld>
            <a:endParaRPr lang="en-US" sz="1400" dirty="0">
              <a:solidFill>
                <a:schemeClr val="tx1"/>
              </a:solidFill>
            </a:endParaRPr>
          </a:p>
        </p:txBody>
      </p:sp>
      <p:sp>
        <p:nvSpPr>
          <p:cNvPr id="8" name="Slide Number Placeholder 6"/>
          <p:cNvSpPr>
            <a:spLocks noGrp="1"/>
          </p:cNvSpPr>
          <p:nvPr>
            <p:ph type="sldNum" sz="quarter" idx="10"/>
          </p:nvPr>
        </p:nvSpPr>
        <p:spPr>
          <a:xfrm>
            <a:off x="0" y="6480842"/>
            <a:ext cx="3657600" cy="377158"/>
          </a:xfrm>
        </p:spPr>
        <p:txBody>
          <a:bodyPr/>
          <a:lstStyle/>
          <a:p>
            <a:pPr>
              <a:defRPr/>
            </a:pPr>
            <a:r>
              <a:rPr lang="en-US" sz="1800" dirty="0" smtClean="0"/>
              <a:t>SOURCE: SAMHSA, 2013.</a:t>
            </a:r>
            <a:endParaRPr lang="en-US" sz="1800" dirty="0"/>
          </a:p>
        </p:txBody>
      </p:sp>
    </p:spTree>
    <p:extLst>
      <p:ext uri="{BB962C8B-B14F-4D97-AF65-F5344CB8AC3E}">
        <p14:creationId xmlns:p14="http://schemas.microsoft.com/office/powerpoint/2010/main" val="3927840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Reproductive/Gynecology Issues and </a:t>
            </a:r>
            <a:r>
              <a:rPr lang="en-US" sz="4000" dirty="0"/>
              <a:t>SUDs </a:t>
            </a:r>
          </a:p>
        </p:txBody>
      </p:sp>
      <p:sp>
        <p:nvSpPr>
          <p:cNvPr id="3" name="Content Placeholder 2"/>
          <p:cNvSpPr>
            <a:spLocks noGrp="1"/>
          </p:cNvSpPr>
          <p:nvPr>
            <p:ph idx="1"/>
          </p:nvPr>
        </p:nvSpPr>
        <p:spPr>
          <a:xfrm>
            <a:off x="304800" y="1417638"/>
            <a:ext cx="8534400" cy="4708525"/>
          </a:xfrm>
        </p:spPr>
        <p:txBody>
          <a:bodyPr>
            <a:noAutofit/>
          </a:bodyPr>
          <a:lstStyle/>
          <a:p>
            <a:pPr lvl="0">
              <a:spcAft>
                <a:spcPts val="1200"/>
              </a:spcAft>
            </a:pPr>
            <a:r>
              <a:rPr lang="en-US" b="0" dirty="0"/>
              <a:t>Women with </a:t>
            </a:r>
            <a:r>
              <a:rPr lang="en-US" b="0" dirty="0" err="1"/>
              <a:t>SUDs</a:t>
            </a:r>
            <a:r>
              <a:rPr lang="en-US" b="0" dirty="0"/>
              <a:t> tend to have more gynecological and reproductive problems.</a:t>
            </a:r>
          </a:p>
          <a:p>
            <a:pPr lvl="0">
              <a:spcAft>
                <a:spcPts val="1200"/>
              </a:spcAft>
            </a:pPr>
            <a:r>
              <a:rPr lang="en-US" b="0" dirty="0"/>
              <a:t>Women with SUDs are less likely to receive routine gynecological exams and </a:t>
            </a:r>
            <a:r>
              <a:rPr lang="en-US" b="0" dirty="0" smtClean="0"/>
              <a:t>mammograms</a:t>
            </a:r>
          </a:p>
          <a:p>
            <a:pPr lvl="1">
              <a:spcAft>
                <a:spcPts val="1200"/>
              </a:spcAft>
            </a:pPr>
            <a:r>
              <a:rPr lang="en-US" dirty="0" smtClean="0"/>
              <a:t>Less likely to receive treatment for STIs, receive an HIV test, etc</a:t>
            </a:r>
            <a:r>
              <a:rPr lang="en-US" b="0" dirty="0" smtClean="0"/>
              <a:t>.</a:t>
            </a:r>
            <a:endParaRPr lang="en-US" b="0" dirty="0"/>
          </a:p>
          <a:p>
            <a:r>
              <a:rPr lang="en-US" b="0" dirty="0"/>
              <a:t>Many medical issues result from substance use during pregnancy, as well as from detoxification and medications used to treat </a:t>
            </a:r>
            <a:r>
              <a:rPr lang="en-US" b="0" dirty="0" err="1"/>
              <a:t>SUDs</a:t>
            </a:r>
            <a:r>
              <a:rPr lang="en-US" b="0" dirty="0"/>
              <a:t>.</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68</a:t>
            </a:fld>
            <a:endParaRPr lang="en-US" sz="1400" dirty="0">
              <a:solidFill>
                <a:schemeClr val="tx1"/>
              </a:solidFill>
            </a:endParaRPr>
          </a:p>
        </p:txBody>
      </p:sp>
    </p:spTree>
    <p:extLst>
      <p:ext uri="{BB962C8B-B14F-4D97-AF65-F5344CB8AC3E}">
        <p14:creationId xmlns:p14="http://schemas.microsoft.com/office/powerpoint/2010/main" val="28002340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Pain and SUDs</a:t>
            </a:r>
            <a:endParaRPr lang="en-US" dirty="0"/>
          </a:p>
        </p:txBody>
      </p:sp>
      <p:sp>
        <p:nvSpPr>
          <p:cNvPr id="3" name="Content Placeholder 2"/>
          <p:cNvSpPr>
            <a:spLocks noGrp="1"/>
          </p:cNvSpPr>
          <p:nvPr>
            <p:ph idx="1"/>
          </p:nvPr>
        </p:nvSpPr>
        <p:spPr/>
        <p:txBody>
          <a:bodyPr>
            <a:noAutofit/>
          </a:bodyPr>
          <a:lstStyle/>
          <a:p>
            <a:pPr lvl="0">
              <a:spcAft>
                <a:spcPts val="1200"/>
              </a:spcAft>
            </a:pPr>
            <a:r>
              <a:rPr lang="en-US" sz="2800" b="0" dirty="0"/>
              <a:t>Chronic non-cancer pain (</a:t>
            </a:r>
            <a:r>
              <a:rPr lang="en-US" sz="2800" b="0" dirty="0" err="1"/>
              <a:t>CNCP</a:t>
            </a:r>
            <a:r>
              <a:rPr lang="en-US" sz="2800" b="0" dirty="0"/>
              <a:t>) is common in people with </a:t>
            </a:r>
            <a:r>
              <a:rPr lang="en-US" sz="2800" b="0" dirty="0" err="1"/>
              <a:t>SUDs</a:t>
            </a:r>
            <a:r>
              <a:rPr lang="en-US" sz="2800" b="0" dirty="0"/>
              <a:t>. </a:t>
            </a:r>
          </a:p>
          <a:p>
            <a:pPr lvl="0">
              <a:spcAft>
                <a:spcPts val="1200"/>
              </a:spcAft>
            </a:pPr>
            <a:r>
              <a:rPr lang="en-US" sz="2800" b="0" dirty="0"/>
              <a:t>CNCP is pain that is not associated with an imminently terminal condition and is unlikely to </a:t>
            </a:r>
            <a:r>
              <a:rPr lang="en-US" sz="2800" b="0" dirty="0" smtClean="0"/>
              <a:t>lessen as </a:t>
            </a:r>
            <a:r>
              <a:rPr lang="en-US" sz="2800" b="0" dirty="0"/>
              <a:t>a result of tissue healing.</a:t>
            </a:r>
          </a:p>
          <a:p>
            <a:pPr lvl="0">
              <a:spcAft>
                <a:spcPts val="1200"/>
              </a:spcAft>
            </a:pPr>
            <a:r>
              <a:rPr lang="en-US" sz="2800" b="0" dirty="0" err="1"/>
              <a:t>CNCP</a:t>
            </a:r>
            <a:r>
              <a:rPr lang="en-US" sz="2800" b="0" dirty="0"/>
              <a:t> requires long-term management. </a:t>
            </a:r>
          </a:p>
          <a:p>
            <a:r>
              <a:rPr lang="en-US" sz="2800" b="0" dirty="0"/>
              <a:t>Effective </a:t>
            </a:r>
            <a:r>
              <a:rPr lang="en-US" sz="2800" b="0" dirty="0" err="1"/>
              <a:t>CNCP</a:t>
            </a:r>
            <a:r>
              <a:rPr lang="en-US" sz="2800" b="0" dirty="0"/>
              <a:t> management in patients with or in recovery from </a:t>
            </a:r>
            <a:r>
              <a:rPr lang="en-US" sz="2800" b="0" dirty="0" err="1"/>
              <a:t>SUDs</a:t>
            </a:r>
            <a:r>
              <a:rPr lang="en-US" sz="2800" b="0" dirty="0"/>
              <a:t> must address both conditions </a:t>
            </a:r>
            <a:r>
              <a:rPr lang="en-US" sz="2800" b="0" dirty="0" smtClean="0"/>
              <a:t/>
            </a:r>
            <a:br>
              <a:rPr lang="en-US" sz="2800" b="0" dirty="0" smtClean="0"/>
            </a:br>
            <a:r>
              <a:rPr lang="en-US" sz="2800" b="0" dirty="0" smtClean="0"/>
              <a:t>at </a:t>
            </a:r>
            <a:r>
              <a:rPr lang="en-US" sz="2800" b="0" dirty="0"/>
              <a:t>the same time.</a:t>
            </a:r>
          </a:p>
        </p:txBody>
      </p:sp>
      <p:sp>
        <p:nvSpPr>
          <p:cNvPr id="5" name="Slide Number Placeholder 3"/>
          <p:cNvSpPr txBox="1">
            <a:spLocks/>
          </p:cNvSpPr>
          <p:nvPr/>
        </p:nvSpPr>
        <p:spPr>
          <a:xfrm>
            <a:off x="6951785"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69</a:t>
            </a:fld>
            <a:endParaRPr lang="en-US" sz="1400" dirty="0">
              <a:solidFill>
                <a:schemeClr val="tx1"/>
              </a:solidFill>
            </a:endParaRPr>
          </a:p>
        </p:txBody>
      </p:sp>
    </p:spTree>
    <p:extLst>
      <p:ext uri="{BB962C8B-B14F-4D97-AF65-F5344CB8AC3E}">
        <p14:creationId xmlns:p14="http://schemas.microsoft.com/office/powerpoint/2010/main" val="1349127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2"/>
            </a:pPr>
            <a:r>
              <a:rPr lang="en-US" dirty="0"/>
              <a:t>Approximately what percent of women with HIV have </a:t>
            </a:r>
            <a:r>
              <a:rPr lang="en-US" dirty="0" smtClean="0"/>
              <a:t>experienced </a:t>
            </a:r>
            <a:r>
              <a:rPr lang="en-US" dirty="0"/>
              <a:t>trauma in their lifetime? </a:t>
            </a:r>
          </a:p>
          <a:p>
            <a:pPr marL="514350" indent="-514350">
              <a:buNone/>
            </a:pPr>
            <a:r>
              <a:rPr lang="en-US" dirty="0"/>
              <a:t>		</a:t>
            </a:r>
            <a:r>
              <a:rPr lang="en-US" dirty="0">
                <a:solidFill>
                  <a:srgbClr val="FFFF00"/>
                </a:solidFill>
              </a:rPr>
              <a:t>A. </a:t>
            </a:r>
            <a:r>
              <a:rPr lang="en-US" dirty="0"/>
              <a:t>10  </a:t>
            </a:r>
          </a:p>
          <a:p>
            <a:pPr marL="514350" indent="-514350">
              <a:buNone/>
            </a:pPr>
            <a:r>
              <a:rPr lang="en-US" dirty="0"/>
              <a:t>		</a:t>
            </a:r>
            <a:r>
              <a:rPr lang="en-US" dirty="0">
                <a:solidFill>
                  <a:srgbClr val="FFFF00"/>
                </a:solidFill>
              </a:rPr>
              <a:t>B. </a:t>
            </a:r>
            <a:r>
              <a:rPr lang="en-US" dirty="0"/>
              <a:t>20</a:t>
            </a:r>
          </a:p>
          <a:p>
            <a:pPr marL="514350" indent="-514350">
              <a:buNone/>
            </a:pPr>
            <a:r>
              <a:rPr lang="en-US" dirty="0">
                <a:solidFill>
                  <a:srgbClr val="FFFF00"/>
                </a:solidFill>
              </a:rPr>
              <a:t>		C. </a:t>
            </a:r>
            <a:r>
              <a:rPr lang="en-US" dirty="0"/>
              <a:t>30</a:t>
            </a:r>
          </a:p>
          <a:p>
            <a:pPr marL="514350" indent="-514350">
              <a:buNone/>
            </a:pPr>
            <a:r>
              <a:rPr lang="en-US" dirty="0">
                <a:solidFill>
                  <a:srgbClr val="FFFF00"/>
                </a:solidFill>
              </a:rPr>
              <a:t>		D. </a:t>
            </a:r>
            <a:r>
              <a:rPr lang="en-US" dirty="0"/>
              <a:t>40</a:t>
            </a:r>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7</a:t>
            </a:fld>
            <a:endParaRPr lang="en-US" sz="1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Co-Occurring Conditions</a:t>
            </a:r>
            <a:br>
              <a:rPr lang="en-US" dirty="0"/>
            </a:br>
            <a:r>
              <a:rPr lang="en-US" sz="3600" dirty="0"/>
              <a:t>Triple Diagnosis</a:t>
            </a:r>
          </a:p>
        </p:txBody>
      </p:sp>
      <p:sp>
        <p:nvSpPr>
          <p:cNvPr id="3" name="Content Placeholder 2"/>
          <p:cNvSpPr>
            <a:spLocks noGrp="1"/>
          </p:cNvSpPr>
          <p:nvPr>
            <p:ph idx="1"/>
          </p:nvPr>
        </p:nvSpPr>
        <p:spPr>
          <a:xfrm>
            <a:off x="152400" y="1600200"/>
            <a:ext cx="8763000" cy="4953000"/>
          </a:xfrm>
        </p:spPr>
        <p:txBody>
          <a:bodyPr>
            <a:normAutofit/>
          </a:bodyPr>
          <a:lstStyle/>
          <a:p>
            <a:r>
              <a:rPr lang="en-US" sz="2800" dirty="0"/>
              <a:t>“Triple diagnosis” (HIV, MH disorder, &amp; substance use) presents a </a:t>
            </a:r>
            <a:r>
              <a:rPr lang="en-US" sz="2800" dirty="0">
                <a:solidFill>
                  <a:srgbClr val="FFFF00"/>
                </a:solidFill>
              </a:rPr>
              <a:t>very complex </a:t>
            </a:r>
            <a:r>
              <a:rPr lang="en-US" sz="2800" dirty="0"/>
              <a:t>scenario for clinicians </a:t>
            </a:r>
          </a:p>
          <a:p>
            <a:r>
              <a:rPr lang="en-US" sz="2800" dirty="0"/>
              <a:t>Prioritizing treatment needs for triply diagnosed patients is challenging</a:t>
            </a:r>
          </a:p>
          <a:p>
            <a:r>
              <a:rPr lang="en-US" sz="2800" dirty="0"/>
              <a:t>Requires </a:t>
            </a:r>
            <a:r>
              <a:rPr lang="en-US" sz="2800" dirty="0">
                <a:solidFill>
                  <a:srgbClr val="FFFF00"/>
                </a:solidFill>
              </a:rPr>
              <a:t>careful assessment </a:t>
            </a:r>
            <a:r>
              <a:rPr lang="en-US" sz="2800" dirty="0"/>
              <a:t>of which condition most impedes progress in overall treatment at any given time</a:t>
            </a:r>
          </a:p>
          <a:p>
            <a:r>
              <a:rPr lang="en-US" sz="2800" dirty="0"/>
              <a:t>Requires ability to see a </a:t>
            </a:r>
            <a:r>
              <a:rPr lang="en-US" sz="2800" dirty="0">
                <a:solidFill>
                  <a:srgbClr val="FFFF00"/>
                </a:solidFill>
              </a:rPr>
              <a:t>patient holistically</a:t>
            </a:r>
            <a:r>
              <a:rPr lang="en-US" sz="2800" dirty="0"/>
              <a:t>, to conceptualize the ways in which each of </a:t>
            </a:r>
            <a:r>
              <a:rPr lang="en-US" sz="2800" dirty="0">
                <a:solidFill>
                  <a:srgbClr val="FFFF00"/>
                </a:solidFill>
              </a:rPr>
              <a:t>these conditions interacts with the others</a:t>
            </a:r>
            <a:r>
              <a:rPr lang="en-US" sz="2800" dirty="0"/>
              <a:t>, rather than seeing them as separate, distinct conditions  </a:t>
            </a:r>
          </a:p>
          <a:p>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70</a:t>
            </a:fld>
            <a:endParaRPr lang="en-US" sz="1400" dirty="0">
              <a:solidFill>
                <a:schemeClr val="tx1"/>
              </a:solidFill>
            </a:endParaRPr>
          </a:p>
        </p:txBody>
      </p:sp>
    </p:spTree>
    <p:extLst>
      <p:ext uri="{BB962C8B-B14F-4D97-AF65-F5344CB8AC3E}">
        <p14:creationId xmlns:p14="http://schemas.microsoft.com/office/powerpoint/2010/main" val="14534168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Co-Occurring Conditions</a:t>
            </a:r>
            <a:br>
              <a:rPr lang="en-US" dirty="0"/>
            </a:br>
            <a:r>
              <a:rPr lang="en-US" sz="3600" dirty="0"/>
              <a:t>Triple Diagnosis</a:t>
            </a:r>
            <a:endParaRPr lang="en-US" dirty="0"/>
          </a:p>
        </p:txBody>
      </p:sp>
      <p:sp>
        <p:nvSpPr>
          <p:cNvPr id="3" name="Content Placeholder 2"/>
          <p:cNvSpPr>
            <a:spLocks noGrp="1"/>
          </p:cNvSpPr>
          <p:nvPr>
            <p:ph idx="1"/>
          </p:nvPr>
        </p:nvSpPr>
        <p:spPr>
          <a:xfrm>
            <a:off x="304800" y="1600200"/>
            <a:ext cx="8534400" cy="4800600"/>
          </a:xfrm>
        </p:spPr>
        <p:txBody>
          <a:bodyPr>
            <a:noAutofit/>
          </a:bodyPr>
          <a:lstStyle/>
          <a:p>
            <a:pPr>
              <a:buClr>
                <a:schemeClr val="tx1"/>
              </a:buClr>
            </a:pPr>
            <a:r>
              <a:rPr lang="en-US" sz="2600" dirty="0">
                <a:solidFill>
                  <a:srgbClr val="FFFF00"/>
                </a:solidFill>
              </a:rPr>
              <a:t>Cultural differences </a:t>
            </a:r>
            <a:r>
              <a:rPr lang="en-US" sz="2600" dirty="0"/>
              <a:t>between medical, mental health, and substance abuse treatment systems engender differences in </a:t>
            </a:r>
            <a:r>
              <a:rPr lang="en-US" sz="2600" dirty="0">
                <a:solidFill>
                  <a:srgbClr val="FFFF00"/>
                </a:solidFill>
              </a:rPr>
              <a:t>treatment priorities </a:t>
            </a:r>
            <a:r>
              <a:rPr lang="en-US" sz="2600" dirty="0"/>
              <a:t>and </a:t>
            </a:r>
            <a:r>
              <a:rPr lang="en-US" sz="2600" dirty="0">
                <a:solidFill>
                  <a:srgbClr val="FFFF00"/>
                </a:solidFill>
              </a:rPr>
              <a:t>communication styles</a:t>
            </a:r>
          </a:p>
          <a:p>
            <a:r>
              <a:rPr lang="en-US" sz="2600" dirty="0"/>
              <a:t>An integrated approach (involving the co-location of all three types of treatment provider and/or clinicians with expertise in more than one area) is the </a:t>
            </a:r>
            <a:r>
              <a:rPr lang="en-US" sz="2600" dirty="0">
                <a:solidFill>
                  <a:srgbClr val="FFFF00"/>
                </a:solidFill>
              </a:rPr>
              <a:t>ultimate goal </a:t>
            </a:r>
            <a:r>
              <a:rPr lang="en-US" sz="2600" dirty="0"/>
              <a:t>for treating the triply diagnosed</a:t>
            </a:r>
          </a:p>
          <a:p>
            <a:r>
              <a:rPr lang="en-US" sz="2600" dirty="0"/>
              <a:t>This will require a </a:t>
            </a:r>
            <a:r>
              <a:rPr lang="en-US" sz="2600" dirty="0">
                <a:solidFill>
                  <a:srgbClr val="FFFF00"/>
                </a:solidFill>
              </a:rPr>
              <a:t>sustained multi-year </a:t>
            </a:r>
            <a:r>
              <a:rPr lang="en-US" sz="2600" dirty="0"/>
              <a:t>effort</a:t>
            </a:r>
          </a:p>
          <a:p>
            <a:r>
              <a:rPr lang="en-US" sz="2600" dirty="0"/>
              <a:t>In the meantime, </a:t>
            </a:r>
            <a:r>
              <a:rPr lang="en-US" sz="2600" dirty="0">
                <a:solidFill>
                  <a:srgbClr val="FFFF00"/>
                </a:solidFill>
              </a:rPr>
              <a:t>work toward increasing communication and coordination </a:t>
            </a:r>
            <a:r>
              <a:rPr lang="en-US" sz="2600" dirty="0"/>
              <a:t>between treatment providers; build relationships with counterparts in the other disciplines </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71</a:t>
            </a:fld>
            <a:endParaRPr lang="en-US" sz="1400" dirty="0">
              <a:solidFill>
                <a:schemeClr val="tx1"/>
              </a:solidFill>
            </a:endParaRPr>
          </a:p>
        </p:txBody>
      </p:sp>
    </p:spTree>
    <p:extLst>
      <p:ext uri="{BB962C8B-B14F-4D97-AF65-F5344CB8AC3E}">
        <p14:creationId xmlns:p14="http://schemas.microsoft.com/office/powerpoint/2010/main" val="24062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3">
                                            <p:txEl>
                                              <p:pRg st="0" end="0"/>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3">
                                            <p:txEl>
                                              <p:pRg st="1" end="1"/>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3">
                                            <p:txEl>
                                              <p:pRg st="2" end="2"/>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18"/>
            <a:ext cx="6858000" cy="1192481"/>
          </a:xfrm>
        </p:spPr>
        <p:txBody>
          <a:bodyPr/>
          <a:lstStyle/>
          <a:p>
            <a:r>
              <a:rPr lang="en-US" dirty="0" smtClean="0"/>
              <a:t>Case Study: Emma</a:t>
            </a:r>
            <a:endParaRPr lang="en-US" dirty="0"/>
          </a:p>
        </p:txBody>
      </p:sp>
      <p:sp>
        <p:nvSpPr>
          <p:cNvPr id="3" name="Content Placeholder 2"/>
          <p:cNvSpPr>
            <a:spLocks noGrp="1"/>
          </p:cNvSpPr>
          <p:nvPr>
            <p:ph idx="1"/>
          </p:nvPr>
        </p:nvSpPr>
        <p:spPr>
          <a:xfrm>
            <a:off x="152400" y="1169320"/>
            <a:ext cx="8991600" cy="5688680"/>
          </a:xfrm>
        </p:spPr>
        <p:txBody>
          <a:bodyPr>
            <a:noAutofit/>
          </a:bodyPr>
          <a:lstStyle/>
          <a:p>
            <a:pPr marL="0" indent="0">
              <a:buNone/>
            </a:pPr>
            <a:r>
              <a:rPr lang="en-US" sz="2400" i="1" dirty="0">
                <a:latin typeface="Arial Narrow" panose="020B0606020202030204" pitchFamily="34" charset="0"/>
              </a:rPr>
              <a:t>Emma is a homeless 35 year-old African American </a:t>
            </a:r>
            <a:r>
              <a:rPr lang="en-US" sz="2400" i="1" dirty="0" smtClean="0">
                <a:latin typeface="Arial Narrow" panose="020B0606020202030204" pitchFamily="34" charset="0"/>
              </a:rPr>
              <a:t/>
            </a:r>
            <a:br>
              <a:rPr lang="en-US" sz="2400" i="1" dirty="0" smtClean="0">
                <a:latin typeface="Arial Narrow" panose="020B0606020202030204" pitchFamily="34" charset="0"/>
              </a:rPr>
            </a:br>
            <a:r>
              <a:rPr lang="en-US" sz="2400" i="1" dirty="0" smtClean="0">
                <a:latin typeface="Arial Narrow" panose="020B0606020202030204" pitchFamily="34" charset="0"/>
              </a:rPr>
              <a:t>mother </a:t>
            </a:r>
            <a:r>
              <a:rPr lang="en-US" sz="2400" i="1" dirty="0">
                <a:latin typeface="Arial Narrow" panose="020B0606020202030204" pitchFamily="34" charset="0"/>
              </a:rPr>
              <a:t>of 4 children between the age of </a:t>
            </a:r>
            <a:r>
              <a:rPr lang="en-US" sz="2400" i="1" dirty="0" smtClean="0">
                <a:latin typeface="Arial Narrow" panose="020B0606020202030204" pitchFamily="34" charset="0"/>
              </a:rPr>
              <a:t>4-10</a:t>
            </a:r>
            <a:r>
              <a:rPr lang="en-US" sz="2400" i="1" dirty="0">
                <a:latin typeface="Arial Narrow" panose="020B0606020202030204" pitchFamily="34" charset="0"/>
              </a:rPr>
              <a:t>, </a:t>
            </a:r>
            <a:r>
              <a:rPr lang="en-US" sz="2400" i="1" dirty="0" smtClean="0">
                <a:latin typeface="Arial Narrow" panose="020B0606020202030204" pitchFamily="34" charset="0"/>
              </a:rPr>
              <a:t/>
            </a:r>
            <a:br>
              <a:rPr lang="en-US" sz="2400" i="1" dirty="0" smtClean="0">
                <a:latin typeface="Arial Narrow" panose="020B0606020202030204" pitchFamily="34" charset="0"/>
              </a:rPr>
            </a:br>
            <a:r>
              <a:rPr lang="en-US" sz="2400" i="1" dirty="0" smtClean="0">
                <a:latin typeface="Arial Narrow" panose="020B0606020202030204" pitchFamily="34" charset="0"/>
              </a:rPr>
              <a:t>diagnosed </a:t>
            </a:r>
            <a:r>
              <a:rPr lang="en-US" sz="2400" i="1" dirty="0">
                <a:latin typeface="Arial Narrow" panose="020B0606020202030204" pitchFamily="34" charset="0"/>
              </a:rPr>
              <a:t>with HIV three months ago. Her HIV </a:t>
            </a:r>
            <a:r>
              <a:rPr lang="en-US" sz="2400" i="1" dirty="0" smtClean="0">
                <a:latin typeface="Arial Narrow" panose="020B0606020202030204" pitchFamily="34" charset="0"/>
              </a:rPr>
              <a:t/>
            </a:r>
            <a:br>
              <a:rPr lang="en-US" sz="2400" i="1" dirty="0" smtClean="0">
                <a:latin typeface="Arial Narrow" panose="020B0606020202030204" pitchFamily="34" charset="0"/>
              </a:rPr>
            </a:br>
            <a:r>
              <a:rPr lang="en-US" sz="2400" i="1" dirty="0" smtClean="0">
                <a:latin typeface="Arial Narrow" panose="020B0606020202030204" pitchFamily="34" charset="0"/>
              </a:rPr>
              <a:t>last </a:t>
            </a:r>
            <a:r>
              <a:rPr lang="en-US" sz="2400" i="1" dirty="0">
                <a:latin typeface="Arial Narrow" panose="020B0606020202030204" pitchFamily="34" charset="0"/>
              </a:rPr>
              <a:t>test was five years ago, and she did not return </a:t>
            </a:r>
            <a:r>
              <a:rPr lang="en-US" sz="2400" i="1" dirty="0" smtClean="0">
                <a:latin typeface="Arial Narrow" panose="020B0606020202030204" pitchFamily="34" charset="0"/>
              </a:rPr>
              <a:t/>
            </a:r>
            <a:br>
              <a:rPr lang="en-US" sz="2400" i="1" dirty="0" smtClean="0">
                <a:latin typeface="Arial Narrow" panose="020B0606020202030204" pitchFamily="34" charset="0"/>
              </a:rPr>
            </a:br>
            <a:r>
              <a:rPr lang="en-US" sz="2400" i="1" dirty="0" smtClean="0">
                <a:latin typeface="Arial Narrow" panose="020B0606020202030204" pitchFamily="34" charset="0"/>
              </a:rPr>
              <a:t>for </a:t>
            </a:r>
            <a:r>
              <a:rPr lang="en-US" sz="2400" i="1" dirty="0">
                <a:latin typeface="Arial Narrow" panose="020B0606020202030204" pitchFamily="34" charset="0"/>
              </a:rPr>
              <a:t>the results. Emma has a 15 year history of </a:t>
            </a:r>
            <a:r>
              <a:rPr lang="en-US" sz="2400" i="1" dirty="0" smtClean="0">
                <a:latin typeface="Arial Narrow" panose="020B0606020202030204" pitchFamily="34" charset="0"/>
              </a:rPr>
              <a:t/>
            </a:r>
            <a:br>
              <a:rPr lang="en-US" sz="2400" i="1" dirty="0" smtClean="0">
                <a:latin typeface="Arial Narrow" panose="020B0606020202030204" pitchFamily="34" charset="0"/>
              </a:rPr>
            </a:br>
            <a:r>
              <a:rPr lang="en-US" sz="2400" i="1" dirty="0" smtClean="0">
                <a:latin typeface="Arial Narrow" panose="020B0606020202030204" pitchFamily="34" charset="0"/>
              </a:rPr>
              <a:t>intravenous </a:t>
            </a:r>
            <a:r>
              <a:rPr lang="en-US" sz="2400" i="1" dirty="0">
                <a:latin typeface="Arial Narrow" panose="020B0606020202030204" pitchFamily="34" charset="0"/>
              </a:rPr>
              <a:t>drug abuse. She stated that her last use of drugs was 12 hours ago. </a:t>
            </a:r>
            <a:endParaRPr lang="en-US" sz="2400" i="1" dirty="0" smtClean="0">
              <a:latin typeface="Arial Narrow" panose="020B0606020202030204" pitchFamily="34" charset="0"/>
            </a:endParaRPr>
          </a:p>
          <a:p>
            <a:pPr marL="0" indent="0">
              <a:buNone/>
            </a:pPr>
            <a:endParaRPr lang="en-US" sz="100" i="1" dirty="0">
              <a:latin typeface="Arial Narrow" panose="020B0606020202030204" pitchFamily="34" charset="0"/>
            </a:endParaRPr>
          </a:p>
          <a:p>
            <a:pPr marL="0" indent="0">
              <a:buNone/>
            </a:pPr>
            <a:r>
              <a:rPr lang="en-US" sz="2400" i="1" dirty="0" smtClean="0">
                <a:latin typeface="Arial Narrow" panose="020B0606020202030204" pitchFamily="34" charset="0"/>
              </a:rPr>
              <a:t>The </a:t>
            </a:r>
            <a:r>
              <a:rPr lang="en-US" sz="2400" i="1" dirty="0">
                <a:latin typeface="Arial Narrow" panose="020B0606020202030204" pitchFamily="34" charset="0"/>
              </a:rPr>
              <a:t>highest grade Emma </a:t>
            </a:r>
            <a:r>
              <a:rPr lang="en-US" sz="2400" i="1" dirty="0" smtClean="0">
                <a:latin typeface="Arial Narrow" panose="020B0606020202030204" pitchFamily="34" charset="0"/>
              </a:rPr>
              <a:t>achieved </a:t>
            </a:r>
            <a:r>
              <a:rPr lang="en-US" sz="2400" i="1" dirty="0">
                <a:latin typeface="Arial Narrow" panose="020B0606020202030204" pitchFamily="34" charset="0"/>
              </a:rPr>
              <a:t>was </a:t>
            </a:r>
            <a:r>
              <a:rPr lang="en-US" sz="2400" i="1" dirty="0" smtClean="0">
                <a:latin typeface="Arial Narrow" panose="020B0606020202030204" pitchFamily="34" charset="0"/>
              </a:rPr>
              <a:t>the 10</a:t>
            </a:r>
            <a:r>
              <a:rPr lang="en-US" sz="2400" i="1" baseline="30000" dirty="0" smtClean="0">
                <a:latin typeface="Arial Narrow" panose="020B0606020202030204" pitchFamily="34" charset="0"/>
              </a:rPr>
              <a:t>th </a:t>
            </a:r>
            <a:r>
              <a:rPr lang="en-US" sz="2400" i="1" dirty="0">
                <a:latin typeface="Arial Narrow" panose="020B0606020202030204" pitchFamily="34" charset="0"/>
              </a:rPr>
              <a:t>and she has a history of Schizophrenia. Emma has had several close friends die of AIDS. </a:t>
            </a:r>
            <a:endParaRPr lang="en-US" sz="2400" i="1" dirty="0" smtClean="0">
              <a:latin typeface="Arial Narrow" panose="020B0606020202030204" pitchFamily="34" charset="0"/>
            </a:endParaRPr>
          </a:p>
          <a:p>
            <a:pPr marL="0" indent="0">
              <a:buNone/>
            </a:pPr>
            <a:endParaRPr lang="en-US" sz="1200" i="1" dirty="0">
              <a:latin typeface="Arial Narrow" panose="020B0606020202030204" pitchFamily="34" charset="0"/>
            </a:endParaRPr>
          </a:p>
          <a:p>
            <a:pPr marL="0" indent="0">
              <a:buNone/>
            </a:pPr>
            <a:r>
              <a:rPr lang="en-US" sz="2400" i="1" dirty="0" smtClean="0">
                <a:latin typeface="Arial Narrow" panose="020B0606020202030204" pitchFamily="34" charset="0"/>
              </a:rPr>
              <a:t>She </a:t>
            </a:r>
            <a:r>
              <a:rPr lang="en-US" sz="2400" i="1" dirty="0">
                <a:latin typeface="Arial Narrow" panose="020B0606020202030204" pitchFamily="34" charset="0"/>
              </a:rPr>
              <a:t>receives care at an urban community clinic where all her providers are of European descent. She is very cautious about starting any drug therapy for HIV because of the stories she has heard of other African Americans being used in an experimental way without their consent. She has not expressed her concerns to her provider</a:t>
            </a:r>
            <a:r>
              <a:rPr lang="en-US" sz="2400" i="1" dirty="0" smtClean="0">
                <a:latin typeface="Arial Narrow" panose="020B0606020202030204" pitchFamily="34" charset="0"/>
              </a:rPr>
              <a:t>.</a:t>
            </a:r>
            <a:r>
              <a:rPr lang="en-US" sz="2400" i="1" dirty="0">
                <a:latin typeface="Arial Narrow" panose="020B0606020202030204" pitchFamily="34" charset="0"/>
              </a:rPr>
              <a:t/>
            </a:r>
            <a:br>
              <a:rPr lang="en-US" sz="2400" i="1" dirty="0">
                <a:latin typeface="Arial Narrow" panose="020B0606020202030204" pitchFamily="34" charset="0"/>
              </a:rPr>
            </a:br>
            <a:endParaRPr lang="en-US" sz="2400" i="1" dirty="0">
              <a:latin typeface="Arial Narrow" panose="020B0606020202030204" pitchFamily="34" charset="0"/>
            </a:endParaRP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72</a:t>
            </a:fld>
            <a:endParaRPr lang="en-US" sz="1400" dirty="0">
              <a:solidFill>
                <a:schemeClr val="tx1"/>
              </a:solidFill>
            </a:endParaRPr>
          </a:p>
        </p:txBody>
      </p:sp>
      <p:pic>
        <p:nvPicPr>
          <p:cNvPr id="4" name="Picture 3"/>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7067" t="5268" r="51244" b="50823"/>
          <a:stretch/>
        </p:blipFill>
        <p:spPr>
          <a:xfrm>
            <a:off x="6096000" y="152400"/>
            <a:ext cx="2897579" cy="2671948"/>
          </a:xfrm>
          <a:prstGeom prst="rect">
            <a:avLst/>
          </a:prstGeom>
          <a:effectLst>
            <a:softEdge rad="63500"/>
          </a:effectLst>
        </p:spPr>
      </p:pic>
    </p:spTree>
    <p:extLst>
      <p:ext uri="{BB962C8B-B14F-4D97-AF65-F5344CB8AC3E}">
        <p14:creationId xmlns:p14="http://schemas.microsoft.com/office/powerpoint/2010/main" val="23503038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38800" cy="1213736"/>
          </a:xfrm>
        </p:spPr>
        <p:txBody>
          <a:bodyPr/>
          <a:lstStyle/>
          <a:p>
            <a:r>
              <a:rPr lang="en-US" dirty="0" smtClean="0"/>
              <a:t>Case Study Questions</a:t>
            </a:r>
            <a:endParaRPr lang="en-US" dirty="0"/>
          </a:p>
        </p:txBody>
      </p:sp>
      <p:sp>
        <p:nvSpPr>
          <p:cNvPr id="3" name="Content Placeholder 2"/>
          <p:cNvSpPr>
            <a:spLocks noGrp="1"/>
          </p:cNvSpPr>
          <p:nvPr>
            <p:ph idx="1"/>
          </p:nvPr>
        </p:nvSpPr>
        <p:spPr/>
        <p:txBody>
          <a:bodyPr>
            <a:noAutofit/>
          </a:bodyPr>
          <a:lstStyle/>
          <a:p>
            <a:pPr marL="0" indent="0">
              <a:buNone/>
            </a:pPr>
            <a:r>
              <a:rPr lang="en-US" sz="3600" dirty="0"/>
              <a:t>1. What do you do next?</a:t>
            </a:r>
          </a:p>
          <a:p>
            <a:pPr marL="0" indent="0">
              <a:buNone/>
            </a:pPr>
            <a:r>
              <a:rPr lang="en-US" sz="3600" dirty="0"/>
              <a:t>2. What barriers to care are </a:t>
            </a:r>
            <a:r>
              <a:rPr lang="en-US" sz="3600" dirty="0" smtClean="0"/>
              <a:t/>
            </a:r>
            <a:br>
              <a:rPr lang="en-US" sz="3600" dirty="0" smtClean="0"/>
            </a:br>
            <a:r>
              <a:rPr lang="en-US" sz="3600" dirty="0" smtClean="0"/>
              <a:t>present </a:t>
            </a:r>
            <a:r>
              <a:rPr lang="en-US" sz="3600" dirty="0"/>
              <a:t>in this case?</a:t>
            </a:r>
          </a:p>
          <a:p>
            <a:pPr marL="0" indent="0">
              <a:buNone/>
            </a:pPr>
            <a:r>
              <a:rPr lang="en-US" sz="3600" dirty="0"/>
              <a:t>3. How can these barriers be overcome?</a:t>
            </a:r>
          </a:p>
          <a:p>
            <a:pPr marL="0" indent="0">
              <a:buNone/>
            </a:pPr>
            <a:r>
              <a:rPr lang="en-US" sz="3600" dirty="0"/>
              <a:t>4. </a:t>
            </a:r>
            <a:r>
              <a:rPr lang="en-US" sz="3600" dirty="0" smtClean="0"/>
              <a:t>What are the comorbidity issues that need to be addressed?</a:t>
            </a:r>
            <a:endParaRPr lang="en-US" sz="3600" dirty="0"/>
          </a:p>
          <a:p>
            <a:pPr marL="0" indent="0">
              <a:buNone/>
            </a:pPr>
            <a:r>
              <a:rPr lang="en-US" sz="3600" dirty="0"/>
              <a:t>5. </a:t>
            </a:r>
            <a:r>
              <a:rPr lang="en-US" sz="3600" dirty="0" smtClean="0"/>
              <a:t> What other issues may </a:t>
            </a:r>
            <a:r>
              <a:rPr lang="en-US" sz="3600" dirty="0"/>
              <a:t>impact retention into care and </a:t>
            </a:r>
            <a:r>
              <a:rPr lang="en-US" sz="3600" dirty="0" smtClean="0"/>
              <a:t>treatment?</a:t>
            </a:r>
            <a:endParaRPr lang="en-US" sz="3600" dirty="0"/>
          </a:p>
          <a:p>
            <a:pPr marL="0" indent="0">
              <a:buNone/>
            </a:pPr>
            <a:r>
              <a:rPr lang="en-US" sz="3600" dirty="0"/>
              <a:t/>
            </a:r>
            <a:br>
              <a:rPr lang="en-US" sz="3600" dirty="0"/>
            </a:br>
            <a:endParaRPr lang="en-US" sz="3600"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73</a:t>
            </a:fld>
            <a:endParaRPr lang="en-US" sz="1400" dirty="0">
              <a:solidFill>
                <a:schemeClr val="tx1"/>
              </a:solidFill>
            </a:endParaRPr>
          </a:p>
        </p:txBody>
      </p:sp>
      <p:pic>
        <p:nvPicPr>
          <p:cNvPr id="5" name="Picture 4"/>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7067" t="5268" r="51244" b="50823"/>
          <a:stretch/>
        </p:blipFill>
        <p:spPr>
          <a:xfrm>
            <a:off x="6096000" y="152400"/>
            <a:ext cx="2897579" cy="2671948"/>
          </a:xfrm>
          <a:prstGeom prst="rect">
            <a:avLst/>
          </a:prstGeom>
          <a:effectLst>
            <a:softEdge rad="63500"/>
          </a:effectLst>
        </p:spPr>
      </p:pic>
    </p:spTree>
    <p:extLst>
      <p:ext uri="{BB962C8B-B14F-4D97-AF65-F5344CB8AC3E}">
        <p14:creationId xmlns:p14="http://schemas.microsoft.com/office/powerpoint/2010/main" val="7602750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Treatment Gender Responsive</a:t>
            </a:r>
            <a:endParaRPr lang="en-US"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74</a:t>
            </a:fld>
            <a:endParaRPr lang="en-US" sz="1400" dirty="0">
              <a:solidFill>
                <a:schemeClr val="tx1"/>
              </a:soli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6200" y="1081874"/>
            <a:ext cx="9324727" cy="5318926"/>
          </a:xfrm>
          <a:prstGeom prst="rect">
            <a:avLst/>
          </a:prstGeom>
          <a:effectLst>
            <a:softEdge rad="317500"/>
          </a:effectLst>
        </p:spPr>
      </p:pic>
    </p:spTree>
    <p:extLst>
      <p:ext uri="{BB962C8B-B14F-4D97-AF65-F5344CB8AC3E}">
        <p14:creationId xmlns:p14="http://schemas.microsoft.com/office/powerpoint/2010/main" val="19437700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Gender-Responsive Principles</a:t>
            </a:r>
          </a:p>
        </p:txBody>
      </p:sp>
      <p:sp>
        <p:nvSpPr>
          <p:cNvPr id="3" name="Content Placeholder 2"/>
          <p:cNvSpPr>
            <a:spLocks noGrp="1"/>
          </p:cNvSpPr>
          <p:nvPr>
            <p:ph idx="1"/>
          </p:nvPr>
        </p:nvSpPr>
        <p:spPr/>
        <p:txBody>
          <a:bodyPr>
            <a:noAutofit/>
          </a:bodyPr>
          <a:lstStyle/>
          <a:p>
            <a:pPr marL="0" lvl="0" indent="0">
              <a:buNone/>
            </a:pPr>
            <a:r>
              <a:rPr lang="en-US" sz="2800" b="1" dirty="0">
                <a:solidFill>
                  <a:srgbClr val="FFC000"/>
                </a:solidFill>
              </a:rPr>
              <a:t>The knowledge, models, and strategies of gender-responsive principles are grounded in </a:t>
            </a:r>
            <a:r>
              <a:rPr lang="en-US" sz="2800" b="1" i="1" dirty="0">
                <a:solidFill>
                  <a:srgbClr val="FFC000"/>
                </a:solidFill>
              </a:rPr>
              <a:t>five</a:t>
            </a:r>
            <a:r>
              <a:rPr lang="en-US" sz="2800" b="1" dirty="0">
                <a:solidFill>
                  <a:srgbClr val="FFC000"/>
                </a:solidFill>
              </a:rPr>
              <a:t> core components: </a:t>
            </a:r>
          </a:p>
          <a:p>
            <a:pPr marL="1097280" indent="-457200">
              <a:spcAft>
                <a:spcPts val="1500"/>
              </a:spcAft>
              <a:buFont typeface="+mj-lt"/>
              <a:buAutoNum type="arabicPeriod"/>
            </a:pPr>
            <a:r>
              <a:rPr lang="en-US" sz="2400" dirty="0" smtClean="0"/>
              <a:t>Addresses </a:t>
            </a:r>
            <a:r>
              <a:rPr lang="en-US" sz="2400" dirty="0"/>
              <a:t>women’s unique experiences </a:t>
            </a:r>
          </a:p>
          <a:p>
            <a:pPr marL="1097280" indent="-457200">
              <a:spcAft>
                <a:spcPts val="1500"/>
              </a:spcAft>
              <a:buFont typeface="+mj-lt"/>
              <a:buAutoNum type="arabicPeriod"/>
            </a:pPr>
            <a:r>
              <a:rPr lang="en-US" sz="2400" dirty="0"/>
              <a:t>Is trauma-informed</a:t>
            </a:r>
          </a:p>
          <a:p>
            <a:pPr marL="1097280" indent="-457200">
              <a:spcAft>
                <a:spcPts val="1500"/>
              </a:spcAft>
              <a:buFont typeface="+mj-lt"/>
              <a:buAutoNum type="arabicPeriod"/>
            </a:pPr>
            <a:r>
              <a:rPr lang="en-US" sz="2400" dirty="0"/>
              <a:t>Uses relational approaches</a:t>
            </a:r>
          </a:p>
          <a:p>
            <a:pPr marL="1097280" indent="-457200">
              <a:spcAft>
                <a:spcPts val="1500"/>
              </a:spcAft>
              <a:buFont typeface="+mj-lt"/>
              <a:buAutoNum type="arabicPeriod"/>
            </a:pPr>
            <a:r>
              <a:rPr lang="en-US" sz="2400" dirty="0"/>
              <a:t>Is </a:t>
            </a:r>
            <a:r>
              <a:rPr lang="en-US" sz="2400" dirty="0" smtClean="0"/>
              <a:t>comprehensive, to address women's multiple needs</a:t>
            </a:r>
          </a:p>
          <a:p>
            <a:pPr marL="1097280" indent="-457200">
              <a:buFont typeface="+mj-lt"/>
              <a:buAutoNum type="arabicPeriod"/>
            </a:pPr>
            <a:r>
              <a:rPr lang="en-US" sz="2400" dirty="0" smtClean="0"/>
              <a:t>Provides </a:t>
            </a:r>
            <a:r>
              <a:rPr lang="en-US" sz="2400" dirty="0"/>
              <a:t>a healing environment </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75</a:t>
            </a:fld>
            <a:endParaRPr lang="en-US" sz="1400" dirty="0">
              <a:solidFill>
                <a:schemeClr val="tx1"/>
              </a:solidFill>
            </a:endParaRPr>
          </a:p>
        </p:txBody>
      </p:sp>
    </p:spTree>
    <p:extLst>
      <p:ext uri="{BB962C8B-B14F-4D97-AF65-F5344CB8AC3E}">
        <p14:creationId xmlns:p14="http://schemas.microsoft.com/office/powerpoint/2010/main" val="29128313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Component 1: </a:t>
            </a:r>
            <a:r>
              <a:rPr lang="en-US" sz="4000" i="1" dirty="0"/>
              <a:t>Addresses Women’s Unique Experiences </a:t>
            </a:r>
          </a:p>
        </p:txBody>
      </p:sp>
      <p:sp>
        <p:nvSpPr>
          <p:cNvPr id="3" name="Content Placeholder 2"/>
          <p:cNvSpPr>
            <a:spLocks noGrp="1"/>
          </p:cNvSpPr>
          <p:nvPr>
            <p:ph idx="1"/>
          </p:nvPr>
        </p:nvSpPr>
        <p:spPr>
          <a:xfrm>
            <a:off x="457200" y="1828800"/>
            <a:ext cx="6276975" cy="4525963"/>
          </a:xfrm>
        </p:spPr>
        <p:txBody>
          <a:bodyPr/>
          <a:lstStyle/>
          <a:p>
            <a:pPr lvl="0"/>
            <a:r>
              <a:rPr lang="en-US" dirty="0"/>
              <a:t>Person-centered and relevant to each women’s </a:t>
            </a:r>
            <a:r>
              <a:rPr lang="en-US" dirty="0" smtClean="0"/>
              <a:t>experiences</a:t>
            </a:r>
            <a:endParaRPr lang="en-US" dirty="0"/>
          </a:p>
          <a:p>
            <a:pPr lvl="0"/>
            <a:r>
              <a:rPr lang="en-US" dirty="0"/>
              <a:t>Gender and </a:t>
            </a:r>
            <a:r>
              <a:rPr lang="en-US" dirty="0" smtClean="0"/>
              <a:t>culturally </a:t>
            </a:r>
            <a:r>
              <a:rPr lang="en-US" dirty="0"/>
              <a:t>responsive; </a:t>
            </a:r>
            <a:r>
              <a:rPr lang="en-US" dirty="0" smtClean="0"/>
              <a:t>respectful</a:t>
            </a:r>
            <a:endParaRPr lang="en-US" dirty="0"/>
          </a:p>
          <a:p>
            <a:pPr lvl="0"/>
            <a:r>
              <a:rPr lang="en-US" dirty="0"/>
              <a:t>Acknowledges treatment needs of women are different and more complex than </a:t>
            </a:r>
            <a:r>
              <a:rPr lang="en-US" dirty="0" smtClean="0"/>
              <a:t>men</a:t>
            </a:r>
            <a:endParaRPr lang="en-US" dirty="0"/>
          </a:p>
          <a:p>
            <a:pPr lvl="0"/>
            <a:r>
              <a:rPr lang="en-US" dirty="0"/>
              <a:t>Addresses those treatment needs</a:t>
            </a:r>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99" r="1"/>
          <a:stretch/>
        </p:blipFill>
        <p:spPr>
          <a:xfrm>
            <a:off x="7514303" y="1557528"/>
            <a:ext cx="1629697" cy="4584308"/>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76</a:t>
            </a:fld>
            <a:endParaRPr lang="en-US" sz="1400" dirty="0">
              <a:solidFill>
                <a:schemeClr val="tx1"/>
              </a:solidFill>
            </a:endParaRPr>
          </a:p>
        </p:txBody>
      </p:sp>
    </p:spTree>
    <p:extLst>
      <p:ext uri="{BB962C8B-B14F-4D97-AF65-F5344CB8AC3E}">
        <p14:creationId xmlns:p14="http://schemas.microsoft.com/office/powerpoint/2010/main" val="17893366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Component 2</a:t>
            </a:r>
            <a:r>
              <a:rPr lang="en-US" sz="4000" dirty="0" smtClean="0"/>
              <a:t>:</a:t>
            </a:r>
            <a:br>
              <a:rPr lang="en-US" sz="4000" dirty="0" smtClean="0"/>
            </a:br>
            <a:r>
              <a:rPr lang="en-US" sz="4000" i="1" dirty="0" smtClean="0"/>
              <a:t>Trauma-Informed</a:t>
            </a:r>
            <a:r>
              <a:rPr lang="en-US" sz="4000" dirty="0" smtClean="0"/>
              <a:t> </a:t>
            </a:r>
            <a:endParaRPr lang="en-US" sz="3200" dirty="0"/>
          </a:p>
        </p:txBody>
      </p:sp>
      <p:sp>
        <p:nvSpPr>
          <p:cNvPr id="3" name="Content Placeholder 2"/>
          <p:cNvSpPr>
            <a:spLocks noGrp="1"/>
          </p:cNvSpPr>
          <p:nvPr>
            <p:ph idx="1"/>
          </p:nvPr>
        </p:nvSpPr>
        <p:spPr>
          <a:xfrm>
            <a:off x="457200" y="1651308"/>
            <a:ext cx="8534400" cy="4525963"/>
          </a:xfrm>
        </p:spPr>
        <p:txBody>
          <a:bodyPr>
            <a:normAutofit fontScale="92500"/>
          </a:bodyPr>
          <a:lstStyle/>
          <a:p>
            <a:r>
              <a:rPr lang="en-US" dirty="0"/>
              <a:t>More than half of women seeking </a:t>
            </a:r>
            <a:r>
              <a:rPr lang="en-US" dirty="0" smtClean="0"/>
              <a:t>substance </a:t>
            </a:r>
            <a:r>
              <a:rPr lang="en-US" dirty="0"/>
              <a:t>abuse treatment report one </a:t>
            </a:r>
            <a:r>
              <a:rPr lang="en-US" dirty="0" smtClean="0"/>
              <a:t>or </a:t>
            </a:r>
            <a:r>
              <a:rPr lang="en-US" dirty="0"/>
              <a:t>more lifetime traumas. </a:t>
            </a:r>
            <a:endParaRPr lang="en-US" dirty="0" smtClean="0"/>
          </a:p>
          <a:p>
            <a:r>
              <a:rPr lang="en-US" dirty="0" smtClean="0"/>
              <a:t>Over 30% of HIV+ women have PTSD</a:t>
            </a:r>
          </a:p>
          <a:p>
            <a:r>
              <a:rPr lang="en-US" dirty="0" smtClean="0"/>
              <a:t>Conduct treatment with the assumption that most women have some type of trauma history</a:t>
            </a:r>
          </a:p>
          <a:p>
            <a:r>
              <a:rPr lang="en-US" dirty="0" smtClean="0"/>
              <a:t>Focus on coping, understanding the relationships between trauma and substance use and avoiding </a:t>
            </a:r>
            <a:r>
              <a:rPr lang="en-US" dirty="0" err="1" smtClean="0"/>
              <a:t>retraumatizing</a:t>
            </a:r>
            <a:r>
              <a:rPr lang="en-US" dirty="0" smtClean="0"/>
              <a:t> or triggering situations</a:t>
            </a:r>
          </a:p>
          <a:p>
            <a:endParaRPr lang="en-US" dirty="0" smtClean="0"/>
          </a:p>
          <a:p>
            <a:endParaRPr lang="en-US" dirty="0"/>
          </a:p>
          <a:p>
            <a:endParaRPr lang="en-US" i="1" dirty="0" smtClean="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77</a:t>
            </a:fld>
            <a:endParaRPr lang="en-US" sz="1400" dirty="0">
              <a:solidFill>
                <a:schemeClr val="tx1"/>
              </a:solidFill>
            </a:endParaRPr>
          </a:p>
        </p:txBody>
      </p:sp>
    </p:spTree>
    <p:extLst>
      <p:ext uri="{BB962C8B-B14F-4D97-AF65-F5344CB8AC3E}">
        <p14:creationId xmlns:p14="http://schemas.microsoft.com/office/powerpoint/2010/main" val="24379911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71600" y="-20814"/>
            <a:ext cx="6477000" cy="6878814"/>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78</a:t>
            </a:fld>
            <a:endParaRPr lang="en-US" sz="1400" dirty="0">
              <a:solidFill>
                <a:schemeClr val="tx1"/>
              </a:solidFill>
            </a:endParaRPr>
          </a:p>
        </p:txBody>
      </p:sp>
    </p:spTree>
    <p:extLst>
      <p:ext uri="{BB962C8B-B14F-4D97-AF65-F5344CB8AC3E}">
        <p14:creationId xmlns:p14="http://schemas.microsoft.com/office/powerpoint/2010/main" val="23180986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000" dirty="0"/>
              <a:t>Component 3: </a:t>
            </a:r>
            <a:r>
              <a:rPr lang="en-US" sz="4000" dirty="0" smtClean="0"/>
              <a:t/>
            </a:r>
            <a:br>
              <a:rPr lang="en-US" sz="4000" dirty="0" smtClean="0"/>
            </a:br>
            <a:r>
              <a:rPr lang="en-US" sz="4000" i="1" dirty="0" smtClean="0"/>
              <a:t>Relational</a:t>
            </a:r>
            <a:endParaRPr lang="en-US" sz="4000" i="1" dirty="0"/>
          </a:p>
        </p:txBody>
      </p:sp>
      <p:sp>
        <p:nvSpPr>
          <p:cNvPr id="3" name="Content Placeholder 2"/>
          <p:cNvSpPr>
            <a:spLocks noGrp="1"/>
          </p:cNvSpPr>
          <p:nvPr>
            <p:ph idx="1"/>
          </p:nvPr>
        </p:nvSpPr>
        <p:spPr>
          <a:xfrm>
            <a:off x="533400" y="1447800"/>
            <a:ext cx="8229600" cy="3048000"/>
          </a:xfrm>
        </p:spPr>
        <p:txBody>
          <a:bodyPr>
            <a:normAutofit fontScale="55000" lnSpcReduction="20000"/>
          </a:bodyPr>
          <a:lstStyle/>
          <a:p>
            <a:r>
              <a:rPr lang="en-US" sz="4400" dirty="0" smtClean="0"/>
              <a:t>Women </a:t>
            </a:r>
            <a:r>
              <a:rPr lang="en-US" sz="4400" dirty="0"/>
              <a:t>recover in connection, not </a:t>
            </a:r>
            <a:r>
              <a:rPr lang="en-US" sz="4400" dirty="0" smtClean="0"/>
              <a:t>isolation</a:t>
            </a:r>
            <a:endParaRPr lang="en-US" sz="4400" dirty="0"/>
          </a:p>
          <a:p>
            <a:pPr>
              <a:spcAft>
                <a:spcPts val="600"/>
              </a:spcAft>
            </a:pPr>
            <a:r>
              <a:rPr lang="en-US" sz="4400" dirty="0" smtClean="0"/>
              <a:t>Relationships are </a:t>
            </a:r>
            <a:r>
              <a:rPr lang="en-US" sz="4400" dirty="0"/>
              <a:t>central in </a:t>
            </a:r>
            <a:r>
              <a:rPr lang="en-US" sz="4400" dirty="0" smtClean="0"/>
              <a:t>women’s lives and in recovery</a:t>
            </a:r>
          </a:p>
          <a:p>
            <a:pPr>
              <a:spcAft>
                <a:spcPts val="600"/>
              </a:spcAft>
            </a:pPr>
            <a:r>
              <a:rPr lang="en-US" sz="4400" dirty="0" smtClean="0"/>
              <a:t>Women prioritize </a:t>
            </a:r>
            <a:r>
              <a:rPr lang="en-US" sz="4400" dirty="0"/>
              <a:t>relationships as a means of growth and development. </a:t>
            </a:r>
          </a:p>
          <a:p>
            <a:r>
              <a:rPr lang="en-US" sz="4400" dirty="0" smtClean="0"/>
              <a:t>Understand a woman’s definition of family</a:t>
            </a:r>
          </a:p>
          <a:p>
            <a:r>
              <a:rPr lang="en-US" sz="4400" dirty="0" smtClean="0"/>
              <a:t>Include children in treatment, if applicable</a:t>
            </a:r>
          </a:p>
          <a:p>
            <a:r>
              <a:rPr lang="en-US" sz="4400" dirty="0" smtClean="0"/>
              <a:t>Focus on the therapeutic relationship</a:t>
            </a:r>
            <a:endParaRPr lang="en-US" sz="4400" dirty="0"/>
          </a:p>
          <a:p>
            <a:endParaRPr lang="en-US" sz="2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185" b="33492"/>
          <a:stretch/>
        </p:blipFill>
        <p:spPr>
          <a:xfrm>
            <a:off x="1081644" y="4164673"/>
            <a:ext cx="6980712" cy="2524462"/>
          </a:xfrm>
          <a:prstGeom prst="rect">
            <a:avLst/>
          </a:prstGeom>
          <a:effectLst>
            <a:softEdge rad="127000"/>
          </a:effectLst>
        </p:spPr>
      </p:pic>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79</a:t>
            </a:fld>
            <a:endParaRPr lang="en-US" sz="1400" dirty="0">
              <a:solidFill>
                <a:schemeClr val="tx1"/>
              </a:solidFill>
            </a:endParaRPr>
          </a:p>
        </p:txBody>
      </p:sp>
    </p:spTree>
    <p:extLst>
      <p:ext uri="{BB962C8B-B14F-4D97-AF65-F5344CB8AC3E}">
        <p14:creationId xmlns:p14="http://schemas.microsoft.com/office/powerpoint/2010/main" val="155005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3"/>
            </a:pPr>
            <a:r>
              <a:rPr lang="en-US" dirty="0" smtClean="0"/>
              <a:t>Which is NOT a component of “gender responsive” care for women?  </a:t>
            </a:r>
          </a:p>
          <a:p>
            <a:pPr marL="514350" indent="-514350">
              <a:buNone/>
            </a:pPr>
            <a:r>
              <a:rPr lang="en-US" dirty="0" smtClean="0">
                <a:solidFill>
                  <a:srgbClr val="FFFF00"/>
                </a:solidFill>
              </a:rPr>
              <a:t>		A</a:t>
            </a:r>
            <a:r>
              <a:rPr lang="en-US" dirty="0">
                <a:solidFill>
                  <a:srgbClr val="FFFF00"/>
                </a:solidFill>
              </a:rPr>
              <a:t>. </a:t>
            </a:r>
            <a:r>
              <a:rPr lang="en-US" dirty="0" smtClean="0"/>
              <a:t>Address women’s unique experiences</a:t>
            </a:r>
          </a:p>
          <a:p>
            <a:pPr marL="514350" indent="-514350">
              <a:buNone/>
            </a:pPr>
            <a:r>
              <a:rPr lang="en-US" dirty="0"/>
              <a:t>		</a:t>
            </a:r>
            <a:r>
              <a:rPr lang="en-US" dirty="0">
                <a:solidFill>
                  <a:srgbClr val="FFFF00"/>
                </a:solidFill>
              </a:rPr>
              <a:t>B. </a:t>
            </a:r>
            <a:r>
              <a:rPr lang="en-US" dirty="0" smtClean="0"/>
              <a:t>Be trauma-informed</a:t>
            </a:r>
            <a:endParaRPr lang="en-US" dirty="0"/>
          </a:p>
          <a:p>
            <a:pPr marL="514350" indent="-514350">
              <a:buNone/>
            </a:pPr>
            <a:r>
              <a:rPr lang="en-US" dirty="0">
                <a:solidFill>
                  <a:srgbClr val="FFFF00"/>
                </a:solidFill>
              </a:rPr>
              <a:t>		C. </a:t>
            </a:r>
            <a:r>
              <a:rPr lang="en-US" dirty="0" smtClean="0"/>
              <a:t>Take place only at a gender-specific 		program</a:t>
            </a:r>
            <a:endParaRPr lang="en-US" dirty="0"/>
          </a:p>
          <a:p>
            <a:pPr marL="514350" indent="-514350">
              <a:buNone/>
            </a:pPr>
            <a:r>
              <a:rPr lang="en-US" dirty="0">
                <a:solidFill>
                  <a:srgbClr val="FFFF00"/>
                </a:solidFill>
              </a:rPr>
              <a:t>		D</a:t>
            </a:r>
            <a:r>
              <a:rPr lang="en-US" dirty="0" smtClean="0">
                <a:solidFill>
                  <a:srgbClr val="FFFF00"/>
                </a:solidFill>
              </a:rPr>
              <a:t>. </a:t>
            </a:r>
            <a:r>
              <a:rPr lang="en-US" dirty="0" smtClean="0"/>
              <a:t>Provide a healing environment</a:t>
            </a:r>
            <a:endParaRPr lang="en-US" dirty="0"/>
          </a:p>
          <a:p>
            <a:pPr marL="0" indent="0">
              <a:buClr>
                <a:srgbClr val="FFFF00"/>
              </a:buClr>
              <a:buNone/>
            </a:pPr>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EC94FE43-ECF7-4811-AFCB-0690B7462E36}" type="slidenum">
              <a:rPr lang="en-US" sz="1400" smtClean="0"/>
              <a:pPr/>
              <a:t>8</a:t>
            </a:fld>
            <a:endParaRPr lang="en-US" sz="14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Component 4: </a:t>
            </a:r>
            <a:r>
              <a:rPr lang="en-US" sz="4000" dirty="0" smtClean="0"/>
              <a:t/>
            </a:r>
            <a:br>
              <a:rPr lang="en-US" sz="4000" dirty="0" smtClean="0"/>
            </a:br>
            <a:r>
              <a:rPr lang="en-US" sz="4000" i="1" dirty="0" smtClean="0"/>
              <a:t>Comprehensive</a:t>
            </a:r>
            <a:endParaRPr lang="en-US" sz="4000" i="1" dirty="0"/>
          </a:p>
        </p:txBody>
      </p:sp>
      <p:sp>
        <p:nvSpPr>
          <p:cNvPr id="3" name="Content Placeholder 2"/>
          <p:cNvSpPr>
            <a:spLocks noGrp="1"/>
          </p:cNvSpPr>
          <p:nvPr>
            <p:ph sz="half" idx="1"/>
          </p:nvPr>
        </p:nvSpPr>
        <p:spPr>
          <a:xfrm>
            <a:off x="304800" y="1676400"/>
            <a:ext cx="4290646" cy="4525963"/>
          </a:xfrm>
        </p:spPr>
        <p:txBody>
          <a:bodyPr>
            <a:normAutofit lnSpcReduction="10000"/>
          </a:bodyPr>
          <a:lstStyle/>
          <a:p>
            <a:pPr>
              <a:spcAft>
                <a:spcPts val="600"/>
              </a:spcAft>
            </a:pPr>
            <a:r>
              <a:rPr lang="en-US" sz="2400" dirty="0" smtClean="0"/>
              <a:t>Treat </a:t>
            </a:r>
            <a:r>
              <a:rPr lang="en-US" sz="2400" dirty="0"/>
              <a:t>the whole </a:t>
            </a:r>
            <a:r>
              <a:rPr lang="en-US" sz="2400" dirty="0" smtClean="0"/>
              <a:t>woman </a:t>
            </a:r>
            <a:r>
              <a:rPr lang="en-US" sz="2400" dirty="0"/>
              <a:t>and her comprehensive needs, including:</a:t>
            </a:r>
          </a:p>
          <a:p>
            <a:pPr lvl="1">
              <a:spcAft>
                <a:spcPts val="600"/>
              </a:spcAft>
            </a:pPr>
            <a:r>
              <a:rPr lang="en-US" dirty="0"/>
              <a:t>Physical and mental </a:t>
            </a:r>
            <a:r>
              <a:rPr lang="en-US" dirty="0" smtClean="0"/>
              <a:t/>
            </a:r>
            <a:br>
              <a:rPr lang="en-US" dirty="0" smtClean="0"/>
            </a:br>
            <a:r>
              <a:rPr lang="en-US" dirty="0" smtClean="0"/>
              <a:t>health </a:t>
            </a:r>
            <a:r>
              <a:rPr lang="en-US" dirty="0"/>
              <a:t>care</a:t>
            </a:r>
          </a:p>
          <a:p>
            <a:pPr lvl="1">
              <a:spcAft>
                <a:spcPts val="600"/>
              </a:spcAft>
            </a:pPr>
            <a:r>
              <a:rPr lang="en-US" dirty="0"/>
              <a:t>Overall wellness </a:t>
            </a:r>
          </a:p>
          <a:p>
            <a:pPr lvl="1">
              <a:spcAft>
                <a:spcPts val="600"/>
              </a:spcAft>
            </a:pPr>
            <a:r>
              <a:rPr lang="en-US" dirty="0"/>
              <a:t>Survival needs</a:t>
            </a:r>
          </a:p>
          <a:p>
            <a:pPr lvl="1">
              <a:spcAft>
                <a:spcPts val="600"/>
              </a:spcAft>
            </a:pPr>
            <a:r>
              <a:rPr lang="en-US" dirty="0" smtClean="0"/>
              <a:t>Child and family services</a:t>
            </a:r>
          </a:p>
          <a:p>
            <a:pPr lvl="1">
              <a:spcAft>
                <a:spcPts val="600"/>
              </a:spcAft>
            </a:pPr>
            <a:r>
              <a:rPr lang="en-US" dirty="0" smtClean="0"/>
              <a:t>Housing</a:t>
            </a:r>
          </a:p>
          <a:p>
            <a:pPr lvl="1">
              <a:spcAft>
                <a:spcPts val="1200"/>
              </a:spcAft>
            </a:pPr>
            <a:r>
              <a:rPr lang="en-US" dirty="0" smtClean="0"/>
              <a:t>Recovery supports</a:t>
            </a:r>
          </a:p>
        </p:txBody>
      </p:sp>
      <p:sp>
        <p:nvSpPr>
          <p:cNvPr id="6" name="Content Placeholder 5"/>
          <p:cNvSpPr>
            <a:spLocks noGrp="1"/>
          </p:cNvSpPr>
          <p:nvPr>
            <p:ph sz="half" idx="2"/>
          </p:nvPr>
        </p:nvSpPr>
        <p:spPr>
          <a:xfrm>
            <a:off x="4706808" y="1676400"/>
            <a:ext cx="4038600" cy="4525963"/>
          </a:xfrm>
        </p:spPr>
        <p:txBody>
          <a:bodyPr>
            <a:normAutofit lnSpcReduction="10000"/>
          </a:bodyPr>
          <a:lstStyle/>
          <a:p>
            <a:r>
              <a:rPr lang="en-US" sz="2400" dirty="0" smtClean="0"/>
              <a:t>Use </a:t>
            </a:r>
            <a:r>
              <a:rPr lang="en-US" sz="2400" dirty="0"/>
              <a:t>an integrated and multidisciplinary approach to women’s treatment that includes collaboration with other agencies and community supports.</a:t>
            </a:r>
          </a:p>
          <a:p>
            <a:endParaRPr lang="en-US" sz="2400" dirty="0"/>
          </a:p>
        </p:txBody>
      </p:sp>
      <p:sp>
        <p:nvSpPr>
          <p:cNvPr id="7"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80</a:t>
            </a:fld>
            <a:endParaRPr lang="en-US" sz="14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802937"/>
            <a:ext cx="4248912" cy="2831769"/>
          </a:xfrm>
          <a:prstGeom prst="rect">
            <a:avLst/>
          </a:prstGeom>
          <a:effectLst>
            <a:softEdge rad="127000"/>
          </a:effectLst>
        </p:spPr>
      </p:pic>
    </p:spTree>
    <p:extLst>
      <p:ext uri="{BB962C8B-B14F-4D97-AF65-F5344CB8AC3E}">
        <p14:creationId xmlns:p14="http://schemas.microsoft.com/office/powerpoint/2010/main" val="20974493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Component 5: </a:t>
            </a:r>
            <a:r>
              <a:rPr lang="en-US" sz="4000" dirty="0" smtClean="0"/>
              <a:t/>
            </a:r>
            <a:br>
              <a:rPr lang="en-US" sz="4000" dirty="0" smtClean="0"/>
            </a:br>
            <a:r>
              <a:rPr lang="en-US" sz="4000" i="1" dirty="0" smtClean="0"/>
              <a:t>Healing </a:t>
            </a:r>
            <a:r>
              <a:rPr lang="en-US" sz="4000" i="1" dirty="0"/>
              <a:t>Environment </a:t>
            </a:r>
          </a:p>
        </p:txBody>
      </p:sp>
      <p:sp>
        <p:nvSpPr>
          <p:cNvPr id="3" name="Content Placeholder 2"/>
          <p:cNvSpPr>
            <a:spLocks noGrp="1"/>
          </p:cNvSpPr>
          <p:nvPr>
            <p:ph idx="1"/>
          </p:nvPr>
        </p:nvSpPr>
        <p:spPr>
          <a:xfrm>
            <a:off x="1066800" y="1828800"/>
            <a:ext cx="7315200" cy="4525963"/>
          </a:xfrm>
        </p:spPr>
        <p:txBody>
          <a:bodyPr/>
          <a:lstStyle/>
          <a:p>
            <a:pPr lvl="0"/>
            <a:r>
              <a:rPr lang="en-US" dirty="0"/>
              <a:t>Provide services in a safe and comfortable environment</a:t>
            </a:r>
          </a:p>
          <a:p>
            <a:pPr lvl="0"/>
            <a:r>
              <a:rPr lang="en-US" dirty="0"/>
              <a:t>Offer women-only programming</a:t>
            </a:r>
          </a:p>
          <a:p>
            <a:pPr lvl="0"/>
            <a:r>
              <a:rPr lang="en-US" dirty="0"/>
              <a:t>Be open to feedback from </a:t>
            </a:r>
            <a:r>
              <a:rPr lang="en-US" dirty="0" smtClean="0"/>
              <a:t>participants</a:t>
            </a:r>
            <a:endParaRPr lang="en-US" dirty="0"/>
          </a:p>
          <a:p>
            <a:pPr lvl="0"/>
            <a:r>
              <a:rPr lang="en-US" dirty="0"/>
              <a:t>Offer staff training and development</a:t>
            </a:r>
          </a:p>
          <a:p>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81</a:t>
            </a:fld>
            <a:endParaRPr lang="en-US" sz="1400" dirty="0">
              <a:solidFill>
                <a:schemeClr val="tx1"/>
              </a:solidFill>
            </a:endParaRPr>
          </a:p>
        </p:txBody>
      </p:sp>
    </p:spTree>
    <p:extLst>
      <p:ext uri="{BB962C8B-B14F-4D97-AF65-F5344CB8AC3E}">
        <p14:creationId xmlns:p14="http://schemas.microsoft.com/office/powerpoint/2010/main" val="5484668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dirty="0" smtClean="0"/>
              <a:t/>
            </a:r>
            <a:br>
              <a:rPr lang="en-US" dirty="0" smtClean="0"/>
            </a:br>
            <a:r>
              <a:rPr lang="en-US" dirty="0" smtClean="0"/>
              <a:t>How </a:t>
            </a:r>
            <a:r>
              <a:rPr lang="en-US" dirty="0"/>
              <a:t>gender responsive is your program? </a:t>
            </a:r>
            <a:br>
              <a:rPr lang="en-US" dirty="0"/>
            </a:br>
            <a:r>
              <a:rPr lang="en-US" dirty="0"/>
              <a:t> </a:t>
            </a:r>
          </a:p>
        </p:txBody>
      </p:sp>
      <p:sp>
        <p:nvSpPr>
          <p:cNvPr id="3" name="Content Placeholder 2"/>
          <p:cNvSpPr>
            <a:spLocks noGrp="1"/>
          </p:cNvSpPr>
          <p:nvPr>
            <p:ph idx="1"/>
          </p:nvPr>
        </p:nvSpPr>
        <p:spPr>
          <a:xfrm>
            <a:off x="448101" y="1965325"/>
            <a:ext cx="8229600" cy="4206875"/>
          </a:xfrm>
        </p:spPr>
        <p:txBody>
          <a:bodyPr>
            <a:noAutofit/>
          </a:bodyPr>
          <a:lstStyle/>
          <a:p>
            <a:pPr marL="0" indent="0">
              <a:buNone/>
            </a:pPr>
            <a:r>
              <a:rPr lang="en-US" sz="2400" dirty="0" smtClean="0"/>
              <a:t>Rate your program on a scale of 1-5 for each component of gender-responsive treatment. Determine where you do the best and where you need to improve. </a:t>
            </a:r>
          </a:p>
          <a:p>
            <a:endParaRPr lang="en-US" sz="2400" dirty="0"/>
          </a:p>
          <a:p>
            <a:pPr marL="1097280" indent="-457200">
              <a:spcAft>
                <a:spcPts val="1500"/>
              </a:spcAft>
              <a:buFont typeface="+mj-lt"/>
              <a:buAutoNum type="arabicPeriod"/>
            </a:pPr>
            <a:r>
              <a:rPr lang="en-US" sz="2400" dirty="0"/>
              <a:t>Addresses women’s unique experiences </a:t>
            </a:r>
          </a:p>
          <a:p>
            <a:pPr marL="1097280" indent="-457200">
              <a:spcAft>
                <a:spcPts val="1500"/>
              </a:spcAft>
              <a:buFont typeface="+mj-lt"/>
              <a:buAutoNum type="arabicPeriod"/>
            </a:pPr>
            <a:r>
              <a:rPr lang="en-US" sz="2400" dirty="0"/>
              <a:t>Is trauma-informed</a:t>
            </a:r>
          </a:p>
          <a:p>
            <a:pPr marL="1097280" indent="-457200">
              <a:spcAft>
                <a:spcPts val="1500"/>
              </a:spcAft>
              <a:buFont typeface="+mj-lt"/>
              <a:buAutoNum type="arabicPeriod"/>
            </a:pPr>
            <a:r>
              <a:rPr lang="en-US" sz="2400" dirty="0"/>
              <a:t>Uses relational approaches</a:t>
            </a:r>
          </a:p>
          <a:p>
            <a:pPr marL="1097280" indent="-457200">
              <a:spcAft>
                <a:spcPts val="1500"/>
              </a:spcAft>
              <a:buFont typeface="+mj-lt"/>
              <a:buAutoNum type="arabicPeriod"/>
            </a:pPr>
            <a:r>
              <a:rPr lang="en-US" sz="2400" dirty="0"/>
              <a:t>Is comprehensive, to address women's multiple needs</a:t>
            </a:r>
          </a:p>
          <a:p>
            <a:pPr marL="1097280" indent="-457200">
              <a:buFont typeface="+mj-lt"/>
              <a:buAutoNum type="arabicPeriod"/>
            </a:pPr>
            <a:r>
              <a:rPr lang="en-US" sz="2400" dirty="0"/>
              <a:t>Provides a healing environment </a:t>
            </a:r>
          </a:p>
          <a:p>
            <a:endParaRPr lang="en-US" sz="2400" dirty="0" smtClean="0"/>
          </a:p>
          <a:p>
            <a:endParaRPr lang="en-US" sz="2400" dirty="0" smtClean="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82</a:t>
            </a:fld>
            <a:endParaRPr lang="en-US" sz="1400" dirty="0">
              <a:solidFill>
                <a:schemeClr val="tx1"/>
              </a:solidFill>
            </a:endParaRPr>
          </a:p>
        </p:txBody>
      </p:sp>
    </p:spTree>
    <p:extLst>
      <p:ext uri="{BB962C8B-B14F-4D97-AF65-F5344CB8AC3E}">
        <p14:creationId xmlns:p14="http://schemas.microsoft.com/office/powerpoint/2010/main" val="11543954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5400" dirty="0" smtClean="0"/>
              <a:t>Treatment Seeking in Women with Substance Use Disorders</a:t>
            </a:r>
            <a:endParaRPr lang="en-US" sz="5400"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83</a:t>
            </a:fld>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534400" cy="1524000"/>
          </a:xfrm>
        </p:spPr>
        <p:txBody>
          <a:bodyPr>
            <a:normAutofit fontScale="90000"/>
          </a:bodyPr>
          <a:lstStyle/>
          <a:p>
            <a:r>
              <a:rPr lang="en-US" dirty="0"/>
              <a:t>Women with Substance Dependence Have Lower Levels of Help-Seeking Compared With Men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96444357"/>
              </p:ext>
            </p:extLst>
          </p:nvPr>
        </p:nvGraphicFramePr>
        <p:xfrm>
          <a:off x="685800" y="1905001"/>
          <a:ext cx="8229600" cy="4191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8"/>
          <p:cNvGrpSpPr/>
          <p:nvPr/>
        </p:nvGrpSpPr>
        <p:grpSpPr>
          <a:xfrm>
            <a:off x="3657600" y="4517834"/>
            <a:ext cx="2286000" cy="587566"/>
            <a:chOff x="3505200" y="4517834"/>
            <a:chExt cx="2286000" cy="587566"/>
          </a:xfrm>
        </p:grpSpPr>
        <p:sp>
          <p:nvSpPr>
            <p:cNvPr id="5" name="Oval 4"/>
            <p:cNvSpPr/>
            <p:nvPr/>
          </p:nvSpPr>
          <p:spPr bwMode="auto">
            <a:xfrm>
              <a:off x="3505200" y="4517834"/>
              <a:ext cx="914400" cy="533400"/>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8" name="Oval 7"/>
            <p:cNvSpPr/>
            <p:nvPr/>
          </p:nvSpPr>
          <p:spPr bwMode="auto">
            <a:xfrm>
              <a:off x="4876800" y="4572000"/>
              <a:ext cx="914400" cy="533400"/>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sp>
        <p:nvSpPr>
          <p:cNvPr id="9"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84</a:t>
            </a:fld>
            <a:endParaRPr lang="en-US" sz="1400" dirty="0">
              <a:solidFill>
                <a:schemeClr val="tx1"/>
              </a:solidFill>
            </a:endParaRPr>
          </a:p>
        </p:txBody>
      </p:sp>
      <p:sp>
        <p:nvSpPr>
          <p:cNvPr id="10" name="Slide Number Placeholder 6"/>
          <p:cNvSpPr>
            <a:spLocks noGrp="1"/>
          </p:cNvSpPr>
          <p:nvPr>
            <p:ph type="sldNum" sz="quarter" idx="10"/>
          </p:nvPr>
        </p:nvSpPr>
        <p:spPr>
          <a:xfrm>
            <a:off x="0" y="6400800"/>
            <a:ext cx="8991600" cy="445168"/>
          </a:xfrm>
        </p:spPr>
        <p:txBody>
          <a:bodyPr/>
          <a:lstStyle/>
          <a:p>
            <a:pPr>
              <a:defRPr/>
            </a:pPr>
            <a:r>
              <a:rPr lang="en-US" sz="1800" dirty="0" smtClean="0"/>
              <a:t>SOURCE: Grella &amp; Stein, 2013.</a:t>
            </a:r>
            <a:endParaRPr lang="en-US" sz="1800" dirty="0"/>
          </a:p>
        </p:txBody>
      </p:sp>
    </p:spTree>
    <p:extLst>
      <p:ext uri="{BB962C8B-B14F-4D97-AF65-F5344CB8AC3E}">
        <p14:creationId xmlns:p14="http://schemas.microsoft.com/office/powerpoint/2010/main" val="2651008178"/>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Autofit/>
          </a:bodyPr>
          <a:lstStyle/>
          <a:p>
            <a:r>
              <a:rPr lang="en-US" dirty="0">
                <a:cs typeface="Arial" pitchFamily="34" charset="0"/>
              </a:rPr>
              <a:t>Reasons for Not Seeking Help for </a:t>
            </a:r>
            <a:r>
              <a:rPr lang="en-US" u="sng" dirty="0">
                <a:cs typeface="Arial" pitchFamily="34" charset="0"/>
              </a:rPr>
              <a:t>Alcohol</a:t>
            </a:r>
            <a:r>
              <a:rPr lang="en-US" dirty="0">
                <a:cs typeface="Arial" pitchFamily="34" charset="0"/>
              </a:rPr>
              <a:t> Problems by Gender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6815205"/>
              </p:ext>
            </p:extLst>
          </p:nvPr>
        </p:nvGraphicFramePr>
        <p:xfrm>
          <a:off x="685800" y="1600200"/>
          <a:ext cx="81534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480843"/>
            <a:ext cx="7543800" cy="369332"/>
          </a:xfrm>
          <a:prstGeom prst="rect">
            <a:avLst/>
          </a:prstGeom>
          <a:noFill/>
        </p:spPr>
        <p:txBody>
          <a:bodyPr wrap="square" rtlCol="0">
            <a:spAutoFit/>
          </a:bodyPr>
          <a:lstStyle/>
          <a:p>
            <a:r>
              <a:rPr lang="en-US" dirty="0" smtClean="0">
                <a:latin typeface="+mj-lt"/>
                <a:cs typeface="Arial" pitchFamily="34" charset="0"/>
              </a:rPr>
              <a:t>SOURCE:  </a:t>
            </a:r>
            <a:r>
              <a:rPr lang="en-US" dirty="0">
                <a:latin typeface="+mj-lt"/>
                <a:cs typeface="Arial" pitchFamily="34" charset="0"/>
              </a:rPr>
              <a:t>Grella &amp; </a:t>
            </a:r>
            <a:r>
              <a:rPr lang="en-US" dirty="0" err="1" smtClean="0">
                <a:latin typeface="+mj-lt"/>
                <a:cs typeface="Arial" pitchFamily="34" charset="0"/>
              </a:rPr>
              <a:t>Otiniano</a:t>
            </a:r>
            <a:r>
              <a:rPr lang="en-US" dirty="0" smtClean="0">
                <a:latin typeface="+mj-lt"/>
                <a:cs typeface="Arial" pitchFamily="34" charset="0"/>
              </a:rPr>
              <a:t> </a:t>
            </a:r>
            <a:r>
              <a:rPr lang="en-US" dirty="0" err="1" smtClean="0">
                <a:latin typeface="+mj-lt"/>
                <a:cs typeface="Arial" pitchFamily="34" charset="0"/>
              </a:rPr>
              <a:t>Verissimo</a:t>
            </a:r>
            <a:r>
              <a:rPr lang="en-US" dirty="0" smtClean="0">
                <a:latin typeface="+mj-lt"/>
                <a:cs typeface="Arial" pitchFamily="34" charset="0"/>
              </a:rPr>
              <a:t>, 2015. </a:t>
            </a:r>
            <a:endParaRPr lang="en-US" dirty="0">
              <a:latin typeface="+mj-lt"/>
              <a:cs typeface="Arial" pitchFamily="34" charset="0"/>
            </a:endParaRPr>
          </a:p>
        </p:txBody>
      </p:sp>
      <p:sp>
        <p:nvSpPr>
          <p:cNvPr id="15" name="Oval 14"/>
          <p:cNvSpPr/>
          <p:nvPr/>
        </p:nvSpPr>
        <p:spPr bwMode="auto">
          <a:xfrm rot="18522233">
            <a:off x="4010048" y="1904428"/>
            <a:ext cx="835698" cy="523373"/>
          </a:xfrm>
          <a:prstGeom prst="ellipse">
            <a:avLst/>
          </a:prstGeom>
          <a:noFill/>
          <a:ln w="25400" algn="ctr">
            <a:solidFill>
              <a:srgbClr val="FFFF00"/>
            </a:solidFill>
            <a:round/>
            <a:headEnd/>
            <a:tailEnd/>
          </a:ln>
          <a:effectLst/>
        </p:spPr>
        <p:txBody>
          <a:bodyPr wrap="none" anchor="ctr"/>
          <a:lstStyle/>
          <a:p>
            <a:pPr marR="0" defTabSz="914400" latinLnBrk="0">
              <a:lnSpc>
                <a:spcPct val="100000"/>
              </a:lnSpc>
              <a:buClrTx/>
              <a:buSzTx/>
              <a:buFontTx/>
              <a:buNone/>
              <a:tabLst/>
            </a:pPr>
            <a:endParaRPr lang="en-US" sz="1100">
              <a:latin typeface="+mn-lt"/>
            </a:endParaRPr>
          </a:p>
        </p:txBody>
      </p:sp>
      <p:sp>
        <p:nvSpPr>
          <p:cNvPr id="16" name="Oval 15"/>
          <p:cNvSpPr/>
          <p:nvPr/>
        </p:nvSpPr>
        <p:spPr bwMode="auto">
          <a:xfrm rot="19090679">
            <a:off x="3614149" y="3906616"/>
            <a:ext cx="915450" cy="598671"/>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7" name="Oval 16"/>
          <p:cNvSpPr/>
          <p:nvPr/>
        </p:nvSpPr>
        <p:spPr bwMode="auto">
          <a:xfrm rot="19132620">
            <a:off x="4763360" y="2568461"/>
            <a:ext cx="835642" cy="614834"/>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8"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85</a:t>
            </a:fld>
            <a:endParaRPr lang="en-US" sz="1400" dirty="0">
              <a:solidFill>
                <a:schemeClr val="tx1"/>
              </a:solidFill>
            </a:endParaRPr>
          </a:p>
        </p:txBody>
      </p:sp>
    </p:spTree>
    <p:extLst>
      <p:ext uri="{BB962C8B-B14F-4D97-AF65-F5344CB8AC3E}">
        <p14:creationId xmlns:p14="http://schemas.microsoft.com/office/powerpoint/2010/main" val="46061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500"/>
                                        <p:tgtEl>
                                          <p:spTgt spid="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out)">
                                      <p:cBhvr>
                                        <p:cTn id="10" dur="500"/>
                                        <p:tgtEl>
                                          <p:spTgt spid="16"/>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ou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Autofit/>
          </a:bodyPr>
          <a:lstStyle/>
          <a:p>
            <a:r>
              <a:rPr lang="en-US" dirty="0">
                <a:cs typeface="Arial" pitchFamily="34" charset="0"/>
              </a:rPr>
              <a:t>Reasons for Not Seeking Help for </a:t>
            </a:r>
            <a:r>
              <a:rPr lang="en-US" u="sng" dirty="0">
                <a:cs typeface="Arial" pitchFamily="34" charset="0"/>
              </a:rPr>
              <a:t>Drug</a:t>
            </a:r>
            <a:r>
              <a:rPr lang="en-US" dirty="0">
                <a:cs typeface="Arial" pitchFamily="34" charset="0"/>
              </a:rPr>
              <a:t> Problems by Gender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95203690"/>
              </p:ext>
            </p:extLst>
          </p:nvPr>
        </p:nvGraphicFramePr>
        <p:xfrm>
          <a:off x="685800" y="16764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Oval 8"/>
          <p:cNvSpPr/>
          <p:nvPr/>
        </p:nvSpPr>
        <p:spPr bwMode="auto">
          <a:xfrm rot="19132620">
            <a:off x="5555422" y="2724852"/>
            <a:ext cx="835698" cy="523373"/>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0" name="Oval 9"/>
          <p:cNvSpPr/>
          <p:nvPr/>
        </p:nvSpPr>
        <p:spPr bwMode="auto">
          <a:xfrm rot="19132620">
            <a:off x="4011287" y="4012527"/>
            <a:ext cx="835698" cy="645098"/>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1" name="Oval 10"/>
          <p:cNvSpPr/>
          <p:nvPr/>
        </p:nvSpPr>
        <p:spPr bwMode="auto">
          <a:xfrm rot="11660894">
            <a:off x="7366164" y="4774127"/>
            <a:ext cx="1085253" cy="547921"/>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2" name="Oval 11"/>
          <p:cNvSpPr/>
          <p:nvPr/>
        </p:nvSpPr>
        <p:spPr bwMode="auto">
          <a:xfrm rot="19132620">
            <a:off x="4422890" y="1987513"/>
            <a:ext cx="910699" cy="523383"/>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defTabSz="914400" latinLnBrk="0">
              <a:lnSpc>
                <a:spcPct val="100000"/>
              </a:lnSpc>
              <a:buClrTx/>
              <a:buSzTx/>
              <a:buFontTx/>
              <a:buNone/>
              <a:tabLst/>
            </a:pPr>
            <a:endParaRPr lang="en-US" sz="1100">
              <a:latin typeface="Arial"/>
            </a:endParaRPr>
          </a:p>
        </p:txBody>
      </p:sp>
      <p:sp>
        <p:nvSpPr>
          <p:cNvPr id="13"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86</a:t>
            </a:fld>
            <a:endParaRPr lang="en-US" sz="1400" dirty="0">
              <a:solidFill>
                <a:schemeClr val="tx1"/>
              </a:solidFill>
            </a:endParaRPr>
          </a:p>
        </p:txBody>
      </p:sp>
      <p:sp>
        <p:nvSpPr>
          <p:cNvPr id="15" name="TextBox 14"/>
          <p:cNvSpPr txBox="1"/>
          <p:nvPr/>
        </p:nvSpPr>
        <p:spPr>
          <a:xfrm>
            <a:off x="0" y="6480843"/>
            <a:ext cx="7543800" cy="369332"/>
          </a:xfrm>
          <a:prstGeom prst="rect">
            <a:avLst/>
          </a:prstGeom>
          <a:noFill/>
        </p:spPr>
        <p:txBody>
          <a:bodyPr wrap="square" rtlCol="0">
            <a:spAutoFit/>
          </a:bodyPr>
          <a:lstStyle/>
          <a:p>
            <a:r>
              <a:rPr lang="en-US" dirty="0" smtClean="0">
                <a:latin typeface="+mj-lt"/>
                <a:cs typeface="Arial" pitchFamily="34" charset="0"/>
              </a:rPr>
              <a:t>SOURCE:  </a:t>
            </a:r>
            <a:r>
              <a:rPr lang="en-US" dirty="0">
                <a:latin typeface="+mj-lt"/>
                <a:cs typeface="Arial" pitchFamily="34" charset="0"/>
              </a:rPr>
              <a:t>Grella &amp; </a:t>
            </a:r>
            <a:r>
              <a:rPr lang="en-US" dirty="0" err="1" smtClean="0">
                <a:latin typeface="+mj-lt"/>
                <a:cs typeface="Arial" pitchFamily="34" charset="0"/>
              </a:rPr>
              <a:t>Otiniano</a:t>
            </a:r>
            <a:r>
              <a:rPr lang="en-US" dirty="0" smtClean="0">
                <a:latin typeface="+mj-lt"/>
                <a:cs typeface="Arial" pitchFamily="34" charset="0"/>
              </a:rPr>
              <a:t> </a:t>
            </a:r>
            <a:r>
              <a:rPr lang="en-US" dirty="0" err="1" smtClean="0">
                <a:latin typeface="+mj-lt"/>
                <a:cs typeface="Arial" pitchFamily="34" charset="0"/>
              </a:rPr>
              <a:t>Verissimo</a:t>
            </a:r>
            <a:r>
              <a:rPr lang="en-US" dirty="0" smtClean="0">
                <a:latin typeface="+mj-lt"/>
                <a:cs typeface="Arial" pitchFamily="34" charset="0"/>
              </a:rPr>
              <a:t>, 2015. </a:t>
            </a:r>
            <a:endParaRPr lang="en-US" dirty="0">
              <a:latin typeface="+mj-lt"/>
              <a:cs typeface="Arial" pitchFamily="34" charset="0"/>
            </a:endParaRPr>
          </a:p>
        </p:txBody>
      </p:sp>
    </p:spTree>
    <p:extLst>
      <p:ext uri="{BB962C8B-B14F-4D97-AF65-F5344CB8AC3E}">
        <p14:creationId xmlns:p14="http://schemas.microsoft.com/office/powerpoint/2010/main" val="365731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out)">
                                      <p:cBhvr>
                                        <p:cTn id="10" dur="500"/>
                                        <p:tgtEl>
                                          <p:spTgt spid="10"/>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out)">
                                      <p:cBhvr>
                                        <p:cTn id="13" dur="500"/>
                                        <p:tgtEl>
                                          <p:spTgt spid="11"/>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ou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normAutofit fontScale="90000"/>
          </a:bodyPr>
          <a:lstStyle/>
          <a:p>
            <a:r>
              <a:rPr lang="en-US" dirty="0"/>
              <a:t>Places Where Help was Received for </a:t>
            </a:r>
            <a:r>
              <a:rPr lang="en-US" u="sng" dirty="0"/>
              <a:t>Alcohol</a:t>
            </a:r>
            <a:r>
              <a:rPr lang="en-US" dirty="0"/>
              <a:t> Problems by Gender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5791124"/>
              </p:ext>
            </p:extLst>
          </p:nvPr>
        </p:nvGraphicFramePr>
        <p:xfrm>
          <a:off x="533400" y="14478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p:cNvSpPr/>
          <p:nvPr/>
        </p:nvSpPr>
        <p:spPr bwMode="auto">
          <a:xfrm rot="13095138">
            <a:off x="5112248" y="1950282"/>
            <a:ext cx="786985" cy="541204"/>
          </a:xfrm>
          <a:prstGeom prst="ellipse">
            <a:avLst/>
          </a:prstGeom>
          <a:noFill/>
          <a:ln w="25400" algn="ctr">
            <a:solidFill>
              <a:srgbClr val="FFFF00"/>
            </a:solidFill>
            <a:round/>
            <a:headEnd/>
            <a:tailEnd/>
          </a:ln>
          <a:effectLst/>
        </p:spPr>
        <p:txBody>
          <a:bodyPr wrap="none" anchor="ctr"/>
          <a:lstStyle/>
          <a:p>
            <a:endParaRPr lang="en-US" sz="1100">
              <a:latin typeface="Arial"/>
            </a:endParaRPr>
          </a:p>
        </p:txBody>
      </p:sp>
      <p:sp>
        <p:nvSpPr>
          <p:cNvPr id="9" name="Oval 8"/>
          <p:cNvSpPr/>
          <p:nvPr/>
        </p:nvSpPr>
        <p:spPr bwMode="auto">
          <a:xfrm rot="19748550">
            <a:off x="4773058" y="2824191"/>
            <a:ext cx="969483" cy="754431"/>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latin typeface="Arial"/>
            </a:endParaRPr>
          </a:p>
        </p:txBody>
      </p:sp>
      <p:sp>
        <p:nvSpPr>
          <p:cNvPr id="10" name="Oval 9"/>
          <p:cNvSpPr/>
          <p:nvPr/>
        </p:nvSpPr>
        <p:spPr bwMode="auto">
          <a:xfrm rot="12526337">
            <a:off x="6662933" y="4796992"/>
            <a:ext cx="786985" cy="657821"/>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a:latin typeface="Arial"/>
            </a:endParaRPr>
          </a:p>
        </p:txBody>
      </p:sp>
      <p:sp>
        <p:nvSpPr>
          <p:cNvPr id="11"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87</a:t>
            </a:fld>
            <a:endParaRPr lang="en-US" sz="1400" dirty="0">
              <a:solidFill>
                <a:schemeClr val="tx1"/>
              </a:solidFill>
            </a:endParaRPr>
          </a:p>
        </p:txBody>
      </p:sp>
      <p:sp>
        <p:nvSpPr>
          <p:cNvPr id="13" name="TextBox 12"/>
          <p:cNvSpPr txBox="1"/>
          <p:nvPr/>
        </p:nvSpPr>
        <p:spPr>
          <a:xfrm>
            <a:off x="0" y="6476636"/>
            <a:ext cx="7543800" cy="369332"/>
          </a:xfrm>
          <a:prstGeom prst="rect">
            <a:avLst/>
          </a:prstGeom>
          <a:noFill/>
        </p:spPr>
        <p:txBody>
          <a:bodyPr wrap="square" rtlCol="0">
            <a:spAutoFit/>
          </a:bodyPr>
          <a:lstStyle/>
          <a:p>
            <a:r>
              <a:rPr lang="en-US" dirty="0" smtClean="0">
                <a:latin typeface="+mj-lt"/>
                <a:cs typeface="Arial" pitchFamily="34" charset="0"/>
              </a:rPr>
              <a:t>SOURCE:  </a:t>
            </a:r>
            <a:r>
              <a:rPr lang="en-US" dirty="0">
                <a:latin typeface="+mj-lt"/>
                <a:cs typeface="Arial" pitchFamily="34" charset="0"/>
              </a:rPr>
              <a:t>Grella &amp; </a:t>
            </a:r>
            <a:r>
              <a:rPr lang="en-US" dirty="0" err="1" smtClean="0">
                <a:latin typeface="+mj-lt"/>
                <a:cs typeface="Arial" pitchFamily="34" charset="0"/>
              </a:rPr>
              <a:t>Otiniano</a:t>
            </a:r>
            <a:r>
              <a:rPr lang="en-US" dirty="0" smtClean="0">
                <a:latin typeface="+mj-lt"/>
                <a:cs typeface="Arial" pitchFamily="34" charset="0"/>
              </a:rPr>
              <a:t> </a:t>
            </a:r>
            <a:r>
              <a:rPr lang="en-US" dirty="0" err="1" smtClean="0">
                <a:latin typeface="+mj-lt"/>
                <a:cs typeface="Arial" pitchFamily="34" charset="0"/>
              </a:rPr>
              <a:t>Verissimo</a:t>
            </a:r>
            <a:r>
              <a:rPr lang="en-US" dirty="0" smtClean="0">
                <a:latin typeface="+mj-lt"/>
                <a:cs typeface="Arial" pitchFamily="34" charset="0"/>
              </a:rPr>
              <a:t>, 2015. </a:t>
            </a:r>
            <a:endParaRPr lang="en-US" dirty="0">
              <a:latin typeface="+mj-lt"/>
              <a:cs typeface="Arial" pitchFamily="34" charset="0"/>
            </a:endParaRPr>
          </a:p>
        </p:txBody>
      </p:sp>
    </p:spTree>
    <p:extLst>
      <p:ext uri="{BB962C8B-B14F-4D97-AF65-F5344CB8AC3E}">
        <p14:creationId xmlns:p14="http://schemas.microsoft.com/office/powerpoint/2010/main" val="34192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out)">
                                      <p:cBhvr>
                                        <p:cTn id="10" dur="500"/>
                                        <p:tgtEl>
                                          <p:spTgt spid="9"/>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ou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normAutofit fontScale="90000"/>
          </a:bodyPr>
          <a:lstStyle/>
          <a:p>
            <a:r>
              <a:rPr lang="en-US" dirty="0"/>
              <a:t>Places Where Help was Received for </a:t>
            </a:r>
            <a:r>
              <a:rPr lang="en-US" u="sng" dirty="0"/>
              <a:t>Drug</a:t>
            </a:r>
            <a:r>
              <a:rPr lang="en-US" dirty="0"/>
              <a:t> Problems by Gender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37858206"/>
              </p:ext>
            </p:extLst>
          </p:nvPr>
        </p:nvGraphicFramePr>
        <p:xfrm>
          <a:off x="533400" y="14478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bwMode="auto">
          <a:xfrm rot="12264503">
            <a:off x="5116064" y="1895976"/>
            <a:ext cx="1171878" cy="504715"/>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a:latin typeface="Arial"/>
            </a:endParaRPr>
          </a:p>
        </p:txBody>
      </p:sp>
      <p:sp>
        <p:nvSpPr>
          <p:cNvPr id="7" name="Oval 6"/>
          <p:cNvSpPr/>
          <p:nvPr/>
        </p:nvSpPr>
        <p:spPr bwMode="auto">
          <a:xfrm rot="20161362">
            <a:off x="5385287" y="2919353"/>
            <a:ext cx="931846" cy="459657"/>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a:latin typeface="Arial"/>
            </a:endParaRPr>
          </a:p>
        </p:txBody>
      </p:sp>
      <p:sp>
        <p:nvSpPr>
          <p:cNvPr id="8" name="Oval 7"/>
          <p:cNvSpPr/>
          <p:nvPr/>
        </p:nvSpPr>
        <p:spPr bwMode="auto">
          <a:xfrm rot="12813987">
            <a:off x="5992978" y="4867485"/>
            <a:ext cx="931846" cy="459657"/>
          </a:xfrm>
          <a:prstGeom prst="ellipse">
            <a:avLst/>
          </a:prstGeom>
          <a:noFill/>
          <a:ln w="25400" algn="ctr">
            <a:solidFill>
              <a:srgbClr val="FFFF00"/>
            </a:solidFill>
            <a:round/>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100">
              <a:latin typeface="Arial"/>
            </a:endParaRPr>
          </a:p>
        </p:txBody>
      </p:sp>
      <p:sp>
        <p:nvSpPr>
          <p:cNvPr id="9"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88</a:t>
            </a:fld>
            <a:endParaRPr lang="en-US" sz="1400" dirty="0">
              <a:solidFill>
                <a:schemeClr val="tx1"/>
              </a:solidFill>
            </a:endParaRPr>
          </a:p>
        </p:txBody>
      </p:sp>
      <p:sp>
        <p:nvSpPr>
          <p:cNvPr id="11" name="TextBox 10"/>
          <p:cNvSpPr txBox="1"/>
          <p:nvPr/>
        </p:nvSpPr>
        <p:spPr>
          <a:xfrm>
            <a:off x="0" y="6476636"/>
            <a:ext cx="7543800" cy="369332"/>
          </a:xfrm>
          <a:prstGeom prst="rect">
            <a:avLst/>
          </a:prstGeom>
          <a:noFill/>
        </p:spPr>
        <p:txBody>
          <a:bodyPr wrap="square" rtlCol="0">
            <a:spAutoFit/>
          </a:bodyPr>
          <a:lstStyle/>
          <a:p>
            <a:r>
              <a:rPr lang="en-US" dirty="0" smtClean="0">
                <a:latin typeface="+mj-lt"/>
                <a:cs typeface="Arial" pitchFamily="34" charset="0"/>
              </a:rPr>
              <a:t>SOURCE:  </a:t>
            </a:r>
            <a:r>
              <a:rPr lang="en-US" dirty="0">
                <a:latin typeface="+mj-lt"/>
                <a:cs typeface="Arial" pitchFamily="34" charset="0"/>
              </a:rPr>
              <a:t>Grella &amp; </a:t>
            </a:r>
            <a:r>
              <a:rPr lang="en-US" dirty="0" err="1" smtClean="0">
                <a:latin typeface="+mj-lt"/>
                <a:cs typeface="Arial" pitchFamily="34" charset="0"/>
              </a:rPr>
              <a:t>Otiniano</a:t>
            </a:r>
            <a:r>
              <a:rPr lang="en-US" dirty="0" smtClean="0">
                <a:latin typeface="+mj-lt"/>
                <a:cs typeface="Arial" pitchFamily="34" charset="0"/>
              </a:rPr>
              <a:t> </a:t>
            </a:r>
            <a:r>
              <a:rPr lang="en-US" dirty="0" err="1" smtClean="0">
                <a:latin typeface="+mj-lt"/>
                <a:cs typeface="Arial" pitchFamily="34" charset="0"/>
              </a:rPr>
              <a:t>Verissimo</a:t>
            </a:r>
            <a:r>
              <a:rPr lang="en-US" dirty="0" smtClean="0">
                <a:latin typeface="+mj-lt"/>
                <a:cs typeface="Arial" pitchFamily="34" charset="0"/>
              </a:rPr>
              <a:t>, 2015. </a:t>
            </a:r>
            <a:endParaRPr lang="en-US" dirty="0">
              <a:latin typeface="+mj-lt"/>
              <a:cs typeface="Arial" pitchFamily="34" charset="0"/>
            </a:endParaRPr>
          </a:p>
        </p:txBody>
      </p:sp>
    </p:spTree>
    <p:extLst>
      <p:ext uri="{BB962C8B-B14F-4D97-AF65-F5344CB8AC3E}">
        <p14:creationId xmlns:p14="http://schemas.microsoft.com/office/powerpoint/2010/main" val="207860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500"/>
                                        <p:tgtEl>
                                          <p:spTgt spid="7"/>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ou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382000" cy="1911096"/>
          </a:xfrm>
        </p:spPr>
        <p:txBody>
          <a:bodyPr>
            <a:normAutofit fontScale="90000"/>
          </a:bodyPr>
          <a:lstStyle/>
          <a:p>
            <a:r>
              <a:rPr lang="en-US" dirty="0"/>
              <a:t>Different Factors Influence  Treatment Participation </a:t>
            </a:r>
            <a:r>
              <a:rPr lang="en-US" dirty="0" smtClean="0"/>
              <a:t>for </a:t>
            </a:r>
            <a:r>
              <a:rPr lang="en-US" dirty="0"/>
              <a:t>Men and Women</a:t>
            </a:r>
            <a:endParaRPr lang="en-US" sz="2400" dirty="0"/>
          </a:p>
        </p:txBody>
      </p:sp>
      <p:sp>
        <p:nvSpPr>
          <p:cNvPr id="15363" name="Rectangle 3"/>
          <p:cNvSpPr>
            <a:spLocks noGrp="1" noChangeArrowheads="1"/>
          </p:cNvSpPr>
          <p:nvPr>
            <p:ph sz="half" idx="1"/>
          </p:nvPr>
        </p:nvSpPr>
        <p:spPr>
          <a:xfrm>
            <a:off x="333777" y="2133600"/>
            <a:ext cx="3733800" cy="3962400"/>
          </a:xfrm>
        </p:spPr>
        <p:txBody>
          <a:bodyPr/>
          <a:lstStyle/>
          <a:p>
            <a:pPr marL="457200" lvl="1" indent="0" algn="ctr">
              <a:buFont typeface="Marlett" pitchFamily="2" charset="2"/>
              <a:buNone/>
            </a:pPr>
            <a:r>
              <a:rPr lang="en-US" u="sng" dirty="0">
                <a:solidFill>
                  <a:srgbClr val="FFFF00"/>
                </a:solidFill>
              </a:rPr>
              <a:t>Men</a:t>
            </a:r>
          </a:p>
          <a:p>
            <a:pPr marL="342900" indent="-342900"/>
            <a:r>
              <a:rPr lang="en-US" sz="2400" dirty="0" smtClean="0"/>
              <a:t>Spouse </a:t>
            </a:r>
            <a:r>
              <a:rPr lang="en-US" sz="2400" dirty="0"/>
              <a:t>opposition to drug use</a:t>
            </a:r>
          </a:p>
          <a:p>
            <a:pPr marL="342900" indent="-342900"/>
            <a:r>
              <a:rPr lang="en-US" sz="2400" dirty="0" smtClean="0"/>
              <a:t>Family </a:t>
            </a:r>
            <a:r>
              <a:rPr lang="en-US" sz="2400" dirty="0"/>
              <a:t>support/ assistance</a:t>
            </a:r>
          </a:p>
          <a:p>
            <a:pPr marL="342900" indent="-342900"/>
            <a:r>
              <a:rPr lang="en-US" sz="2400" dirty="0" smtClean="0"/>
              <a:t>Referral </a:t>
            </a:r>
            <a:r>
              <a:rPr lang="en-US" sz="2400" dirty="0"/>
              <a:t>by family, employer, or criminal justice system </a:t>
            </a:r>
          </a:p>
        </p:txBody>
      </p:sp>
      <p:sp>
        <p:nvSpPr>
          <p:cNvPr id="5" name="Content Placeholder 4"/>
          <p:cNvSpPr>
            <a:spLocks noGrp="1"/>
          </p:cNvSpPr>
          <p:nvPr>
            <p:ph sz="half" idx="2"/>
          </p:nvPr>
        </p:nvSpPr>
        <p:spPr>
          <a:xfrm>
            <a:off x="4572000" y="2133600"/>
            <a:ext cx="4038600" cy="4191000"/>
          </a:xfrm>
        </p:spPr>
        <p:txBody>
          <a:bodyPr/>
          <a:lstStyle/>
          <a:p>
            <a:pPr marL="457200" lvl="1" indent="0" algn="ctr">
              <a:buNone/>
            </a:pPr>
            <a:r>
              <a:rPr lang="en-US" u="sng" dirty="0">
                <a:solidFill>
                  <a:srgbClr val="FFFF00"/>
                </a:solidFill>
              </a:rPr>
              <a:t>Women</a:t>
            </a:r>
          </a:p>
          <a:p>
            <a:pPr marL="342900" indent="-342900"/>
            <a:r>
              <a:rPr lang="en-US" sz="2400" dirty="0" smtClean="0"/>
              <a:t>Single </a:t>
            </a:r>
            <a:r>
              <a:rPr lang="en-US" sz="2400" dirty="0"/>
              <a:t>mother</a:t>
            </a:r>
          </a:p>
          <a:p>
            <a:pPr marL="342900" indent="-342900"/>
            <a:r>
              <a:rPr lang="en-US" sz="2400" dirty="0" smtClean="0"/>
              <a:t>Self-initiation </a:t>
            </a:r>
            <a:r>
              <a:rPr lang="en-US" sz="2400" dirty="0"/>
              <a:t>to treatment </a:t>
            </a:r>
          </a:p>
          <a:p>
            <a:pPr marL="342900" indent="-342900"/>
            <a:r>
              <a:rPr lang="en-US" sz="2400" dirty="0" smtClean="0"/>
              <a:t>Referral </a:t>
            </a:r>
            <a:r>
              <a:rPr lang="en-US" sz="2400" dirty="0"/>
              <a:t>by social worker</a:t>
            </a:r>
          </a:p>
          <a:p>
            <a:pPr marL="342900" indent="-342900"/>
            <a:r>
              <a:rPr lang="en-US" sz="2400" dirty="0" smtClean="0"/>
              <a:t>Antisocial </a:t>
            </a:r>
            <a:r>
              <a:rPr lang="en-US" sz="2400" dirty="0"/>
              <a:t>personality disorder </a:t>
            </a:r>
          </a:p>
          <a:p>
            <a:pPr marL="342900" indent="-342900"/>
            <a:r>
              <a:rPr lang="en-US" sz="2400" dirty="0" smtClean="0"/>
              <a:t>Exchanged </a:t>
            </a:r>
            <a:r>
              <a:rPr lang="en-US" sz="2400" dirty="0"/>
              <a:t>sex for drugs or money</a:t>
            </a:r>
          </a:p>
          <a:p>
            <a:pPr marL="342900" indent="-342900"/>
            <a:endParaRPr lang="en-US" sz="2400" dirty="0"/>
          </a:p>
          <a:p>
            <a:pPr marL="342900" indent="-342900"/>
            <a:endParaRPr lang="en-US" sz="2400" dirty="0"/>
          </a:p>
          <a:p>
            <a:endParaRPr lang="en-US" dirty="0"/>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89</a:t>
            </a:fld>
            <a:endParaRPr lang="en-US" sz="1400" dirty="0">
              <a:solidFill>
                <a:schemeClr val="tx1"/>
              </a:solidFill>
            </a:endParaRPr>
          </a:p>
        </p:txBody>
      </p:sp>
      <p:sp>
        <p:nvSpPr>
          <p:cNvPr id="9" name="Text Box 4"/>
          <p:cNvSpPr txBox="1">
            <a:spLocks noChangeArrowheads="1"/>
          </p:cNvSpPr>
          <p:nvPr/>
        </p:nvSpPr>
        <p:spPr bwMode="auto">
          <a:xfrm>
            <a:off x="0" y="6480843"/>
            <a:ext cx="9144000" cy="369332"/>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dirty="0" smtClean="0">
                <a:solidFill>
                  <a:srgbClr val="FFFFFF"/>
                </a:solidFill>
                <a:latin typeface="+mj-lt"/>
              </a:rPr>
              <a:t>SOURCE: Drug Abuse Treatment Outcome Studies (DATOS); (N = 7,652). Grella </a:t>
            </a:r>
            <a:r>
              <a:rPr lang="en-US" dirty="0">
                <a:solidFill>
                  <a:srgbClr val="FFFFFF"/>
                </a:solidFill>
                <a:latin typeface="+mj-lt"/>
              </a:rPr>
              <a:t>&amp; Joshi, </a:t>
            </a:r>
            <a:r>
              <a:rPr lang="en-US" dirty="0" smtClean="0">
                <a:solidFill>
                  <a:srgbClr val="FFFFFF"/>
                </a:solidFill>
                <a:latin typeface="+mj-lt"/>
              </a:rPr>
              <a:t>1999.</a:t>
            </a:r>
            <a:endParaRPr lang="en-US" dirty="0">
              <a:solidFill>
                <a:srgbClr val="FFFFFF"/>
              </a:solidFill>
              <a:latin typeface="+mj-lt"/>
            </a:endParaRPr>
          </a:p>
        </p:txBody>
      </p:sp>
    </p:spTree>
    <p:extLst>
      <p:ext uri="{BB962C8B-B14F-4D97-AF65-F5344CB8AC3E}">
        <p14:creationId xmlns:p14="http://schemas.microsoft.com/office/powerpoint/2010/main" val="43917011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wipe(left)">
                                      <p:cBhvr>
                                        <p:cTn id="7" dur="1000"/>
                                        <p:tgtEl>
                                          <p:spTgt spid="1536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animEffect transition="in" filter="wipe(left)">
                                      <p:cBhvr>
                                        <p:cTn id="10" dur="1000"/>
                                        <p:tgtEl>
                                          <p:spTgt spid="1536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animEffect transition="in" filter="wipe(left)">
                                      <p:cBhvr>
                                        <p:cTn id="13" dur="1000"/>
                                        <p:tgtEl>
                                          <p:spTgt spid="1536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363">
                                            <p:txEl>
                                              <p:pRg st="3" end="3"/>
                                            </p:txEl>
                                          </p:spTgt>
                                        </p:tgtEl>
                                        <p:attrNameLst>
                                          <p:attrName>style.visibility</p:attrName>
                                        </p:attrNameLst>
                                      </p:cBhvr>
                                      <p:to>
                                        <p:strVal val="visible"/>
                                      </p:to>
                                    </p:set>
                                    <p:animEffect transition="in" filter="wipe(left)">
                                      <p:cBhvr>
                                        <p:cTn id="16" dur="1000"/>
                                        <p:tgtEl>
                                          <p:spTgt spid="1536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1000"/>
                                        <p:tgtEl>
                                          <p:spTgt spid="5">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1000"/>
                                        <p:tgtEl>
                                          <p:spTgt spid="5">
                                            <p:txEl>
                                              <p:pRg st="1" end="1"/>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1000"/>
                                        <p:tgtEl>
                                          <p:spTgt spid="5">
                                            <p:txEl>
                                              <p:pRg st="2" end="2"/>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1000"/>
                                        <p:tgtEl>
                                          <p:spTgt spid="5">
                                            <p:txEl>
                                              <p:pRg st="3" end="3"/>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left)">
                                      <p:cBhvr>
                                        <p:cTn id="33" dur="1000"/>
                                        <p:tgtEl>
                                          <p:spTgt spid="5">
                                            <p:txEl>
                                              <p:pRg st="4" end="4"/>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left)">
                                      <p:cBhvr>
                                        <p:cTn id="36"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rmAutofit/>
          </a:bodyPr>
          <a:lstStyle/>
          <a:p>
            <a:pPr marL="514350" indent="-514350">
              <a:buClr>
                <a:srgbClr val="FFFF00"/>
              </a:buClr>
              <a:buFont typeface="+mj-lt"/>
              <a:buAutoNum type="arabicPeriod" startAt="4"/>
            </a:pPr>
            <a:r>
              <a:rPr lang="en-US" dirty="0" smtClean="0"/>
              <a:t>Approximately what percentage of women drink alcohol while pregnant? </a:t>
            </a:r>
          </a:p>
          <a:p>
            <a:pPr marL="514350" indent="-514350">
              <a:buNone/>
            </a:pPr>
            <a:r>
              <a:rPr lang="en-US" dirty="0"/>
              <a:t>		</a:t>
            </a:r>
            <a:r>
              <a:rPr lang="en-US" dirty="0">
                <a:solidFill>
                  <a:srgbClr val="FFFF00"/>
                </a:solidFill>
              </a:rPr>
              <a:t>A. </a:t>
            </a:r>
            <a:r>
              <a:rPr lang="en-US" dirty="0" smtClean="0"/>
              <a:t>.5%  </a:t>
            </a:r>
            <a:endParaRPr lang="en-US" dirty="0"/>
          </a:p>
          <a:p>
            <a:pPr marL="514350" indent="-514350">
              <a:buNone/>
            </a:pPr>
            <a:r>
              <a:rPr lang="en-US" dirty="0"/>
              <a:t>		</a:t>
            </a:r>
            <a:r>
              <a:rPr lang="en-US" dirty="0">
                <a:solidFill>
                  <a:srgbClr val="FFFF00"/>
                </a:solidFill>
              </a:rPr>
              <a:t>B. </a:t>
            </a:r>
            <a:r>
              <a:rPr lang="en-US" dirty="0" smtClean="0"/>
              <a:t>2%</a:t>
            </a:r>
            <a:endParaRPr lang="en-US" dirty="0"/>
          </a:p>
          <a:p>
            <a:pPr marL="514350" indent="-514350">
              <a:buNone/>
            </a:pPr>
            <a:r>
              <a:rPr lang="en-US" dirty="0">
                <a:solidFill>
                  <a:srgbClr val="FFFF00"/>
                </a:solidFill>
              </a:rPr>
              <a:t>		C. </a:t>
            </a:r>
            <a:r>
              <a:rPr lang="en-US" dirty="0" smtClean="0"/>
              <a:t>9%</a:t>
            </a:r>
            <a:endParaRPr lang="en-US" dirty="0"/>
          </a:p>
          <a:p>
            <a:pPr marL="514350" indent="-514350">
              <a:buNone/>
            </a:pPr>
            <a:r>
              <a:rPr lang="en-US" dirty="0">
                <a:solidFill>
                  <a:srgbClr val="FFFF00"/>
                </a:solidFill>
              </a:rPr>
              <a:t>		D. </a:t>
            </a:r>
            <a:r>
              <a:rPr lang="en-US" dirty="0" smtClean="0"/>
              <a:t>17%</a:t>
            </a:r>
            <a:endParaRPr lang="en-US" dirty="0"/>
          </a:p>
          <a:p>
            <a:pPr marL="514350" indent="-514350">
              <a:buClr>
                <a:srgbClr val="FFFF00"/>
              </a:buClr>
              <a:buFont typeface="+mj-lt"/>
              <a:buAutoNum type="arabicPeriod" startAt="4"/>
            </a:pPr>
            <a:endParaRPr lang="en-US" dirty="0" smtClean="0"/>
          </a:p>
          <a:p>
            <a:pPr marL="914400" lvl="1" indent="-514350">
              <a:buClr>
                <a:srgbClr val="FFFF00"/>
              </a:buClr>
              <a:buFont typeface="+mj-lt"/>
              <a:buAutoNum type="arabicPeriod" startAt="4"/>
            </a:pPr>
            <a:endParaRPr lang="en-US" dirty="0"/>
          </a:p>
        </p:txBody>
      </p:sp>
      <p:sp>
        <p:nvSpPr>
          <p:cNvPr id="4" name="Slide Number Placeholder 3"/>
          <p:cNvSpPr>
            <a:spLocks noGrp="1"/>
          </p:cNvSpPr>
          <p:nvPr>
            <p:ph type="sldNum" sz="quarter" idx="12"/>
          </p:nvPr>
        </p:nvSpPr>
        <p:spPr>
          <a:xfrm>
            <a:off x="7010400" y="6500728"/>
            <a:ext cx="2133600" cy="365125"/>
          </a:xfrm>
        </p:spPr>
        <p:txBody>
          <a:bodyPr/>
          <a:lstStyle/>
          <a:p>
            <a:fld id="{EC94FE43-ECF7-4811-AFCB-0690B7462E36}" type="slidenum">
              <a:rPr lang="en-US" sz="1400" smtClean="0"/>
              <a:pPr/>
              <a:t>9</a:t>
            </a:fld>
            <a:endParaRPr lang="en-US" sz="140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304800"/>
            <a:ext cx="8534400" cy="1524000"/>
          </a:xfrm>
        </p:spPr>
        <p:txBody>
          <a:bodyPr>
            <a:normAutofit fontScale="90000"/>
          </a:bodyPr>
          <a:lstStyle/>
          <a:p>
            <a:r>
              <a:rPr lang="en-US" dirty="0"/>
              <a:t>Substance Abuse Treatment Facilities that Provide Special Services or Programs for Women</a:t>
            </a:r>
          </a:p>
        </p:txBody>
      </p:sp>
      <p:graphicFrame>
        <p:nvGraphicFramePr>
          <p:cNvPr id="11" name="Object 3"/>
          <p:cNvGraphicFramePr>
            <a:graphicFrameLocks noGrp="1" noChangeAspect="1"/>
          </p:cNvGraphicFramePr>
          <p:nvPr>
            <p:ph type="chart" idx="1"/>
            <p:extLst>
              <p:ext uri="{D42A27DB-BD31-4B8C-83A1-F6EECF244321}">
                <p14:modId xmlns:p14="http://schemas.microsoft.com/office/powerpoint/2010/main" val="1644375062"/>
              </p:ext>
            </p:extLst>
          </p:nvPr>
        </p:nvGraphicFramePr>
        <p:xfrm>
          <a:off x="457200" y="1600200"/>
          <a:ext cx="80010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746500" name="Rectangle 4"/>
          <p:cNvSpPr>
            <a:spLocks noChangeArrowheads="1"/>
          </p:cNvSpPr>
          <p:nvPr/>
        </p:nvSpPr>
        <p:spPr bwMode="auto">
          <a:xfrm>
            <a:off x="5638800" y="2286000"/>
            <a:ext cx="4724400" cy="3886200"/>
          </a:xfrm>
          <a:prstGeom prst="rect">
            <a:avLst/>
          </a:prstGeom>
          <a:noFill/>
          <a:ln w="9525">
            <a:noFill/>
            <a:miter lim="800000"/>
            <a:headEnd/>
            <a:tailEnd/>
          </a:ln>
        </p:spPr>
        <p:txBody>
          <a:bodyPr/>
          <a:lstStyle/>
          <a:p>
            <a:pPr marL="288925" indent="-288925">
              <a:spcBef>
                <a:spcPct val="20000"/>
              </a:spcBef>
              <a:buClr>
                <a:srgbClr val="FF0000"/>
              </a:buClr>
              <a:buSzPct val="95000"/>
            </a:pPr>
            <a:endParaRPr lang="en-US" b="1" dirty="0">
              <a:solidFill>
                <a:schemeClr val="bg1"/>
              </a:solidFill>
              <a:latin typeface="Arial" charset="0"/>
            </a:endParaRPr>
          </a:p>
        </p:txBody>
      </p:sp>
      <p:sp>
        <p:nvSpPr>
          <p:cNvPr id="746501" name="Text Box 5"/>
          <p:cNvSpPr txBox="1">
            <a:spLocks noChangeArrowheads="1"/>
          </p:cNvSpPr>
          <p:nvPr/>
        </p:nvSpPr>
        <p:spPr bwMode="auto">
          <a:xfrm>
            <a:off x="5486400" y="1905000"/>
            <a:ext cx="2514600" cy="400110"/>
          </a:xfrm>
          <a:prstGeom prst="rect">
            <a:avLst/>
          </a:prstGeom>
          <a:noFill/>
          <a:ln w="9525">
            <a:noFill/>
            <a:miter lim="800000"/>
            <a:headEnd/>
            <a:tailEnd/>
          </a:ln>
        </p:spPr>
        <p:txBody>
          <a:bodyPr>
            <a:spAutoFit/>
          </a:bodyPr>
          <a:lstStyle/>
          <a:p>
            <a:pPr>
              <a:spcBef>
                <a:spcPct val="50000"/>
              </a:spcBef>
            </a:pPr>
            <a:endParaRPr lang="en-US" sz="2000" b="1" dirty="0">
              <a:solidFill>
                <a:srgbClr val="FFFF07"/>
              </a:solidFill>
              <a:latin typeface="Arial" charset="0"/>
            </a:endParaRPr>
          </a:p>
        </p:txBody>
      </p:sp>
      <p:sp>
        <p:nvSpPr>
          <p:cNvPr id="10248" name="Rectangle 8"/>
          <p:cNvSpPr>
            <a:spLocks noChangeArrowheads="1"/>
          </p:cNvSpPr>
          <p:nvPr/>
        </p:nvSpPr>
        <p:spPr bwMode="auto">
          <a:xfrm>
            <a:off x="2819400" y="5562600"/>
            <a:ext cx="4191000" cy="584775"/>
          </a:xfrm>
          <a:prstGeom prst="rect">
            <a:avLst/>
          </a:prstGeom>
          <a:noFill/>
          <a:ln w="9525">
            <a:noFill/>
            <a:miter lim="800000"/>
            <a:headEnd/>
            <a:tailEnd/>
          </a:ln>
        </p:spPr>
        <p:txBody>
          <a:bodyPr wrap="square">
            <a:spAutoFit/>
          </a:bodyPr>
          <a:lstStyle/>
          <a:p>
            <a:pPr algn="ctr" eaLnBrk="1" hangingPunct="1"/>
            <a:r>
              <a:rPr lang="en-US" sz="1600" dirty="0">
                <a:solidFill>
                  <a:srgbClr val="FFFF66"/>
                </a:solidFill>
                <a:latin typeface="Arial" charset="0"/>
              </a:rPr>
              <a:t>N = 7,990 facilities providing substance abuse treatment services</a:t>
            </a:r>
          </a:p>
        </p:txBody>
      </p:sp>
      <p:sp>
        <p:nvSpPr>
          <p:cNvPr id="8"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90</a:t>
            </a:fld>
            <a:endParaRPr lang="en-US" sz="1400" dirty="0">
              <a:solidFill>
                <a:schemeClr val="tx1"/>
              </a:solidFill>
            </a:endParaRPr>
          </a:p>
        </p:txBody>
      </p:sp>
      <p:sp>
        <p:nvSpPr>
          <p:cNvPr id="9" name="Rectangle 9"/>
          <p:cNvSpPr>
            <a:spLocks noChangeArrowheads="1"/>
          </p:cNvSpPr>
          <p:nvPr/>
        </p:nvSpPr>
        <p:spPr bwMode="auto">
          <a:xfrm>
            <a:off x="0" y="6480843"/>
            <a:ext cx="8991600" cy="369332"/>
          </a:xfrm>
          <a:prstGeom prst="rect">
            <a:avLst/>
          </a:prstGeom>
          <a:noFill/>
          <a:ln w="9525">
            <a:noFill/>
            <a:miter lim="800000"/>
            <a:headEnd/>
            <a:tailEnd/>
          </a:ln>
        </p:spPr>
        <p:txBody>
          <a:bodyPr wrap="square">
            <a:spAutoFit/>
          </a:bodyPr>
          <a:lstStyle/>
          <a:p>
            <a:pPr eaLnBrk="1" hangingPunct="1"/>
            <a:r>
              <a:rPr lang="en-US" dirty="0" smtClean="0">
                <a:latin typeface="+mj-lt"/>
              </a:rPr>
              <a:t>SOURCE: SAMHSA, </a:t>
            </a:r>
            <a:r>
              <a:rPr lang="en-US" dirty="0">
                <a:latin typeface="+mj-lt"/>
              </a:rPr>
              <a:t>National Survey of Substance Abuse Treatment Services (N-SSATS), </a:t>
            </a:r>
            <a:r>
              <a:rPr lang="en-US" dirty="0" smtClean="0">
                <a:latin typeface="+mj-lt"/>
              </a:rPr>
              <a:t>2014.</a:t>
            </a:r>
            <a:endParaRPr lang="en-US" dirty="0">
              <a:latin typeface="+mj-lt"/>
            </a:endParaRPr>
          </a:p>
        </p:txBody>
      </p:sp>
    </p:spTree>
    <p:extLst>
      <p:ext uri="{BB962C8B-B14F-4D97-AF65-F5344CB8AC3E}">
        <p14:creationId xmlns:p14="http://schemas.microsoft.com/office/powerpoint/2010/main" val="86368631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 presetClass="entr" presetSubtype="32" fill="hold" grpId="0" nodeType="afterEffect" nodePh="1">
                                  <p:stCondLst>
                                    <p:cond delay="0"/>
                                  </p:stCondLst>
                                  <p:endCondLst>
                                    <p:cond evt="begin" delay="0">
                                      <p:tn val="10"/>
                                    </p:cond>
                                  </p:endCondLst>
                                  <p:childTnLst>
                                    <p:set>
                                      <p:cBhvr>
                                        <p:cTn id="11" dur="1" fill="hold">
                                          <p:stCondLst>
                                            <p:cond delay="0"/>
                                          </p:stCondLst>
                                        </p:cTn>
                                        <p:tgtEl>
                                          <p:spTgt spid="746501"/>
                                        </p:tgtEl>
                                        <p:attrNameLst>
                                          <p:attrName>style.visibility</p:attrName>
                                        </p:attrNameLst>
                                      </p:cBhvr>
                                      <p:to>
                                        <p:strVal val="visible"/>
                                      </p:to>
                                    </p:set>
                                    <p:animEffect transition="in" filter="box(out)">
                                      <p:cBhvr>
                                        <p:cTn id="12" dur="500"/>
                                        <p:tgtEl>
                                          <p:spTgt spid="7465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nodePh="1">
                                  <p:stCondLst>
                                    <p:cond delay="0"/>
                                  </p:stCondLst>
                                  <p:endCondLst>
                                    <p:cond evt="begin" delay="0">
                                      <p:tn val="15"/>
                                    </p:cond>
                                  </p:endCondLst>
                                  <p:childTnLst>
                                    <p:set>
                                      <p:cBhvr>
                                        <p:cTn id="16" dur="1" fill="hold">
                                          <p:stCondLst>
                                            <p:cond delay="0"/>
                                          </p:stCondLst>
                                        </p:cTn>
                                        <p:tgtEl>
                                          <p:spTgt spid="746500">
                                            <p:txEl>
                                              <p:pRg st="0" end="0"/>
                                            </p:txEl>
                                          </p:spTgt>
                                        </p:tgtEl>
                                        <p:attrNameLst>
                                          <p:attrName>style.visibility</p:attrName>
                                        </p:attrNameLst>
                                      </p:cBhvr>
                                      <p:to>
                                        <p:strVal val="visible"/>
                                      </p:to>
                                    </p:set>
                                    <p:animEffect transition="in" filter="wipe(left)">
                                      <p:cBhvr>
                                        <p:cTn id="17" dur="500"/>
                                        <p:tgtEl>
                                          <p:spTgt spid="7465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746500" grpId="0" build="p" autoUpdateAnimBg="0"/>
      <p:bldP spid="74650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1371600"/>
          </a:xfrm>
        </p:spPr>
        <p:txBody>
          <a:bodyPr/>
          <a:lstStyle/>
          <a:p>
            <a:r>
              <a:rPr lang="en-US" sz="3600" dirty="0">
                <a:effectLst/>
                <a:latin typeface="Arial" pitchFamily="34" charset="0"/>
                <a:cs typeface="Arial" pitchFamily="34" charset="0"/>
              </a:rPr>
              <a:t>Services Provided to Women in Substance Abuse Treatment Facilities</a:t>
            </a:r>
          </a:p>
        </p:txBody>
      </p:sp>
      <p:graphicFrame>
        <p:nvGraphicFramePr>
          <p:cNvPr id="4" name="Object 2"/>
          <p:cNvGraphicFramePr>
            <a:graphicFrameLocks noGrp="1" noChangeAspect="1"/>
          </p:cNvGraphicFramePr>
          <p:nvPr>
            <p:ph type="chart" idx="1"/>
          </p:nvPr>
        </p:nvGraphicFramePr>
        <p:xfrm>
          <a:off x="609600" y="1676400"/>
          <a:ext cx="8001000" cy="4358407"/>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91</a:t>
            </a:fld>
            <a:endParaRPr lang="en-US" sz="1400" dirty="0">
              <a:solidFill>
                <a:schemeClr val="tx1"/>
              </a:solidFill>
            </a:endParaRPr>
          </a:p>
        </p:txBody>
      </p:sp>
      <p:sp>
        <p:nvSpPr>
          <p:cNvPr id="7" name="Rectangle 9"/>
          <p:cNvSpPr>
            <a:spLocks noChangeArrowheads="1"/>
          </p:cNvSpPr>
          <p:nvPr/>
        </p:nvSpPr>
        <p:spPr bwMode="auto">
          <a:xfrm>
            <a:off x="0" y="6477000"/>
            <a:ext cx="6705600" cy="369332"/>
          </a:xfrm>
          <a:prstGeom prst="rect">
            <a:avLst/>
          </a:prstGeom>
          <a:noFill/>
          <a:ln w="9525">
            <a:noFill/>
            <a:miter lim="800000"/>
            <a:headEnd/>
            <a:tailEnd/>
          </a:ln>
        </p:spPr>
        <p:txBody>
          <a:bodyPr>
            <a:spAutoFit/>
          </a:bodyPr>
          <a:lstStyle/>
          <a:p>
            <a:pPr eaLnBrk="1" hangingPunct="1"/>
            <a:r>
              <a:rPr lang="en-US" dirty="0" smtClean="0">
                <a:latin typeface="+mj-lt"/>
              </a:rPr>
              <a:t>SOURCE: SAMHSA, N-SSATS, 2012.</a:t>
            </a:r>
            <a:endParaRPr lang="en-US" dirty="0">
              <a:latin typeface="+mj-lt"/>
            </a:endParaRPr>
          </a:p>
        </p:txBody>
      </p:sp>
    </p:spTree>
    <p:extLst>
      <p:ext uri="{BB962C8B-B14F-4D97-AF65-F5344CB8AC3E}">
        <p14:creationId xmlns:p14="http://schemas.microsoft.com/office/powerpoint/2010/main" val="114223285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381000"/>
            <a:ext cx="8077200" cy="1066800"/>
          </a:xfrm>
        </p:spPr>
        <p:txBody>
          <a:bodyPr>
            <a:normAutofit fontScale="90000"/>
          </a:bodyPr>
          <a:lstStyle/>
          <a:p>
            <a:r>
              <a:rPr lang="en-US" dirty="0"/>
              <a:t>Treatment Components Associated with Better Retention &amp; Outcomes for Women</a:t>
            </a:r>
          </a:p>
        </p:txBody>
      </p:sp>
      <p:sp>
        <p:nvSpPr>
          <p:cNvPr id="20483" name="Rectangle 3"/>
          <p:cNvSpPr>
            <a:spLocks noGrp="1" noChangeArrowheads="1"/>
          </p:cNvSpPr>
          <p:nvPr>
            <p:ph type="body" idx="1"/>
          </p:nvPr>
        </p:nvSpPr>
        <p:spPr>
          <a:xfrm>
            <a:off x="533400" y="1981200"/>
            <a:ext cx="7924800" cy="4343400"/>
          </a:xfrm>
        </p:spPr>
        <p:txBody>
          <a:bodyPr/>
          <a:lstStyle/>
          <a:p>
            <a:r>
              <a:rPr lang="en-US" sz="2800" dirty="0"/>
              <a:t>Review of </a:t>
            </a:r>
            <a:r>
              <a:rPr lang="en-US" sz="2800" dirty="0">
                <a:solidFill>
                  <a:srgbClr val="FFFF00"/>
                </a:solidFill>
              </a:rPr>
              <a:t>38 studies</a:t>
            </a:r>
            <a:r>
              <a:rPr lang="en-US" sz="2800" dirty="0"/>
              <a:t> with randomized and non-randomized comparison group designs:</a:t>
            </a:r>
          </a:p>
          <a:p>
            <a:pPr lvl="1">
              <a:spcBef>
                <a:spcPts val="600"/>
              </a:spcBef>
            </a:pPr>
            <a:r>
              <a:rPr lang="en-US" sz="2800" dirty="0"/>
              <a:t>child care</a:t>
            </a:r>
          </a:p>
          <a:p>
            <a:pPr lvl="1">
              <a:spcBef>
                <a:spcPts val="600"/>
              </a:spcBef>
            </a:pPr>
            <a:r>
              <a:rPr lang="en-US" sz="2800" dirty="0"/>
              <a:t>prenatal care</a:t>
            </a:r>
          </a:p>
          <a:p>
            <a:pPr lvl="1">
              <a:spcBef>
                <a:spcPts val="600"/>
              </a:spcBef>
            </a:pPr>
            <a:r>
              <a:rPr lang="en-US" sz="2800" dirty="0"/>
              <a:t>women-only program composition</a:t>
            </a:r>
          </a:p>
          <a:p>
            <a:pPr lvl="1">
              <a:spcBef>
                <a:spcPts val="600"/>
              </a:spcBef>
            </a:pPr>
            <a:r>
              <a:rPr lang="en-US" sz="2800" dirty="0"/>
              <a:t>Specialized services on women’s focused topics</a:t>
            </a:r>
          </a:p>
          <a:p>
            <a:pPr lvl="1">
              <a:spcBef>
                <a:spcPts val="600"/>
              </a:spcBef>
            </a:pPr>
            <a:r>
              <a:rPr lang="en-US" sz="2800" dirty="0"/>
              <a:t>mental health services</a:t>
            </a:r>
          </a:p>
          <a:p>
            <a:pPr lvl="1">
              <a:spcBef>
                <a:spcPts val="600"/>
              </a:spcBef>
            </a:pPr>
            <a:r>
              <a:rPr lang="en-US" sz="2800" dirty="0"/>
              <a:t>longer duration &amp; comprehensive programming</a:t>
            </a:r>
          </a:p>
        </p:txBody>
      </p:sp>
      <p:sp>
        <p:nvSpPr>
          <p:cNvPr id="20484" name="Rectangle 4"/>
          <p:cNvSpPr>
            <a:spLocks noChangeArrowheads="1"/>
          </p:cNvSpPr>
          <p:nvPr/>
        </p:nvSpPr>
        <p:spPr bwMode="auto">
          <a:xfrm>
            <a:off x="-8908" y="6488668"/>
            <a:ext cx="5800107" cy="369332"/>
          </a:xfrm>
          <a:prstGeom prst="rect">
            <a:avLst/>
          </a:prstGeom>
          <a:noFill/>
          <a:ln w="9525">
            <a:noFill/>
            <a:miter lim="800000"/>
            <a:headEnd/>
            <a:tailEnd/>
          </a:ln>
        </p:spPr>
        <p:txBody>
          <a:bodyPr wrap="square">
            <a:spAutoFit/>
          </a:bodyPr>
          <a:lstStyle/>
          <a:p>
            <a:pPr>
              <a:spcBef>
                <a:spcPct val="50000"/>
              </a:spcBef>
            </a:pPr>
            <a:r>
              <a:rPr lang="en-US" dirty="0" smtClean="0">
                <a:latin typeface="+mj-lt"/>
              </a:rPr>
              <a:t>SOURCE:  </a:t>
            </a:r>
            <a:r>
              <a:rPr lang="en-US" dirty="0">
                <a:latin typeface="+mj-lt"/>
              </a:rPr>
              <a:t>Ashley, Marsden, &amp; Brady , </a:t>
            </a:r>
            <a:r>
              <a:rPr lang="en-US" dirty="0" smtClean="0">
                <a:latin typeface="+mj-lt"/>
              </a:rPr>
              <a:t>2003.</a:t>
            </a:r>
            <a:endParaRPr lang="en-US" dirty="0">
              <a:latin typeface="+mj-lt"/>
            </a:endParaRP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92</a:t>
            </a:fld>
            <a:endParaRPr lang="en-US" sz="1400" dirty="0">
              <a:solidFill>
                <a:schemeClr val="tx1"/>
              </a:solidFill>
            </a:endParaRPr>
          </a:p>
        </p:txBody>
      </p:sp>
    </p:spTree>
    <p:extLst>
      <p:ext uri="{BB962C8B-B14F-4D97-AF65-F5344CB8AC3E}">
        <p14:creationId xmlns:p14="http://schemas.microsoft.com/office/powerpoint/2010/main" val="53893203"/>
      </p:ext>
    </p:extLst>
  </p:cSld>
  <p:clrMapOvr>
    <a:masterClrMapping/>
  </p:clrMapOvr>
  <p:transition spd="med">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304800"/>
            <a:ext cx="8382000" cy="1143000"/>
          </a:xfrm>
        </p:spPr>
        <p:txBody>
          <a:bodyPr>
            <a:normAutofit fontScale="90000"/>
          </a:bodyPr>
          <a:lstStyle/>
          <a:p>
            <a:r>
              <a:rPr lang="en-US"/>
              <a:t>Structural Barriers to Drug Treatment</a:t>
            </a:r>
          </a:p>
        </p:txBody>
      </p:sp>
      <p:sp>
        <p:nvSpPr>
          <p:cNvPr id="30723" name="Rectangle 3"/>
          <p:cNvSpPr>
            <a:spLocks noGrp="1" noChangeArrowheads="1"/>
          </p:cNvSpPr>
          <p:nvPr>
            <p:ph type="body" idx="1"/>
          </p:nvPr>
        </p:nvSpPr>
        <p:spPr>
          <a:xfrm>
            <a:off x="609600" y="1371600"/>
            <a:ext cx="8077200" cy="5105400"/>
          </a:xfrm>
        </p:spPr>
        <p:txBody>
          <a:bodyPr/>
          <a:lstStyle/>
          <a:p>
            <a:r>
              <a:rPr lang="en-US" sz="2800" dirty="0">
                <a:solidFill>
                  <a:srgbClr val="FFFF00"/>
                </a:solidFill>
              </a:rPr>
              <a:t>Level of impairment</a:t>
            </a:r>
            <a:r>
              <a:rPr lang="en-US" sz="2800" dirty="0"/>
              <a:t> must be high to reach treatment through institutional channels</a:t>
            </a:r>
          </a:p>
          <a:p>
            <a:r>
              <a:rPr lang="en-US" sz="2800" dirty="0">
                <a:solidFill>
                  <a:srgbClr val="FFFF00"/>
                </a:solidFill>
              </a:rPr>
              <a:t>Lack of treatment</a:t>
            </a:r>
            <a:r>
              <a:rPr lang="en-US" sz="2800" dirty="0"/>
              <a:t> availability, particularly in residential programs with capacity for children and outpatient programs that provide child-care or family-related services</a:t>
            </a:r>
          </a:p>
          <a:p>
            <a:pPr lvl="0"/>
            <a:r>
              <a:rPr lang="en-US" sz="2800" dirty="0">
                <a:solidFill>
                  <a:srgbClr val="FFFF00"/>
                </a:solidFill>
              </a:rPr>
              <a:t>Lack of co-ordination</a:t>
            </a:r>
            <a:r>
              <a:rPr lang="en-US" sz="2800" dirty="0"/>
              <a:t> among substance abuse, health care, mental health, criminal justice, and child welfare systems</a:t>
            </a:r>
          </a:p>
          <a:p>
            <a:pPr lvl="0"/>
            <a:r>
              <a:rPr lang="en-US" sz="2800" dirty="0">
                <a:solidFill>
                  <a:srgbClr val="FFFF00"/>
                </a:solidFill>
              </a:rPr>
              <a:t>Lack of uniform policies </a:t>
            </a:r>
            <a:r>
              <a:rPr lang="en-US" sz="2800" dirty="0">
                <a:solidFill>
                  <a:srgbClr val="FFFFFF"/>
                </a:solidFill>
              </a:rPr>
              <a:t>on treatment standards regarding “gender-specific” treatment</a:t>
            </a:r>
          </a:p>
          <a:p>
            <a:endParaRPr lang="en-US" sz="2800" dirty="0"/>
          </a:p>
        </p:txBody>
      </p:sp>
      <p:sp>
        <p:nvSpPr>
          <p:cNvPr id="4"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93</a:t>
            </a:fld>
            <a:endParaRPr lang="en-US" sz="1400" dirty="0">
              <a:solidFill>
                <a:schemeClr val="tx1"/>
              </a:solidFill>
            </a:endParaRPr>
          </a:p>
        </p:txBody>
      </p:sp>
    </p:spTree>
    <p:extLst>
      <p:ext uri="{BB962C8B-B14F-4D97-AF65-F5344CB8AC3E}">
        <p14:creationId xmlns:p14="http://schemas.microsoft.com/office/powerpoint/2010/main" val="3440318055"/>
      </p:ext>
    </p:extLst>
  </p:cSld>
  <p:clrMapOvr>
    <a:masterClrMapping/>
  </p:clrMapOvr>
  <p:transition spd="med">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Evidence-Based Treatment </a:t>
            </a:r>
            <a:r>
              <a:rPr lang="en-US" dirty="0" smtClean="0"/>
              <a:t>Options for Substance Use</a:t>
            </a:r>
            <a:endParaRPr lang="en-US" dirty="0">
              <a:solidFill>
                <a:srgbClr val="FF0000"/>
              </a:solidFill>
            </a:endParaRPr>
          </a:p>
        </p:txBody>
      </p:sp>
      <p:sp>
        <p:nvSpPr>
          <p:cNvPr id="3" name="Content Placeholder 2"/>
          <p:cNvSpPr>
            <a:spLocks noGrp="1"/>
          </p:cNvSpPr>
          <p:nvPr>
            <p:ph idx="1"/>
          </p:nvPr>
        </p:nvSpPr>
        <p:spPr/>
        <p:txBody>
          <a:bodyPr/>
          <a:lstStyle/>
          <a:p>
            <a:r>
              <a:rPr lang="en-US" dirty="0"/>
              <a:t>Motivational-enhancement therapy</a:t>
            </a:r>
          </a:p>
          <a:p>
            <a:r>
              <a:rPr lang="en-US" dirty="0"/>
              <a:t>Contingency management</a:t>
            </a:r>
          </a:p>
          <a:p>
            <a:r>
              <a:rPr lang="en-US" dirty="0"/>
              <a:t>Directly-observed therapy</a:t>
            </a:r>
          </a:p>
          <a:p>
            <a:r>
              <a:rPr lang="en-US" dirty="0"/>
              <a:t>Medication-assisted treatment</a:t>
            </a:r>
          </a:p>
          <a:p>
            <a:r>
              <a:rPr lang="en-US" dirty="0"/>
              <a:t>Integrated health services delivery</a:t>
            </a:r>
          </a:p>
          <a:p>
            <a:r>
              <a:rPr lang="en-US" dirty="0"/>
              <a:t>CBT and Relapse Prevention</a:t>
            </a:r>
          </a:p>
        </p:txBody>
      </p:sp>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94</a:t>
            </a:fld>
            <a:endParaRPr lang="en-US" sz="1400" dirty="0">
              <a:solidFill>
                <a:schemeClr val="tx1"/>
              </a:solidFill>
            </a:endParaRPr>
          </a:p>
        </p:txBody>
      </p:sp>
      <p:sp>
        <p:nvSpPr>
          <p:cNvPr id="7" name="Rectangle 9"/>
          <p:cNvSpPr>
            <a:spLocks noChangeArrowheads="1"/>
          </p:cNvSpPr>
          <p:nvPr/>
        </p:nvSpPr>
        <p:spPr bwMode="auto">
          <a:xfrm>
            <a:off x="0" y="6477000"/>
            <a:ext cx="6705600" cy="369332"/>
          </a:xfrm>
          <a:prstGeom prst="rect">
            <a:avLst/>
          </a:prstGeom>
          <a:noFill/>
          <a:ln w="9525">
            <a:noFill/>
            <a:miter lim="800000"/>
            <a:headEnd/>
            <a:tailEnd/>
          </a:ln>
        </p:spPr>
        <p:txBody>
          <a:bodyPr>
            <a:spAutoFit/>
          </a:bodyPr>
          <a:lstStyle/>
          <a:p>
            <a:pPr eaLnBrk="1" hangingPunct="1"/>
            <a:r>
              <a:rPr lang="en-US" dirty="0" smtClean="0">
                <a:latin typeface="+mj-lt"/>
              </a:rPr>
              <a:t>SOURCE: </a:t>
            </a:r>
            <a:r>
              <a:rPr lang="en-US" dirty="0" smtClean="0">
                <a:latin typeface="+mj-lt"/>
                <a:hlinkClick r:id="rId3"/>
              </a:rPr>
              <a:t>http://www.drugabuse.gov</a:t>
            </a:r>
            <a:r>
              <a:rPr lang="en-US" dirty="0" smtClean="0">
                <a:latin typeface="+mj-lt"/>
              </a:rPr>
              <a:t>; </a:t>
            </a:r>
            <a:r>
              <a:rPr lang="en-US" dirty="0" smtClean="0">
                <a:latin typeface="+mj-lt"/>
                <a:hlinkClick r:id="rId4"/>
              </a:rPr>
              <a:t>http://www.samhsa.gov</a:t>
            </a:r>
            <a:r>
              <a:rPr lang="en-US" dirty="0" smtClean="0">
                <a:latin typeface="+mj-lt"/>
              </a:rPr>
              <a:t>.</a:t>
            </a:r>
            <a:endParaRPr lang="en-US" dirty="0">
              <a:latin typeface="+mj-lt"/>
            </a:endParaRPr>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smtClean="0"/>
              <a:t>Empirically Based Interventions that Address HIV/AIDS in Women</a:t>
            </a:r>
            <a:br>
              <a:rPr lang="en-US" dirty="0" smtClean="0"/>
            </a:br>
            <a:endParaRPr lang="en-US" dirty="0"/>
          </a:p>
        </p:txBody>
      </p:sp>
      <p:sp>
        <p:nvSpPr>
          <p:cNvPr id="3" name="Content Placeholder 2"/>
          <p:cNvSpPr>
            <a:spLocks noGrp="1"/>
          </p:cNvSpPr>
          <p:nvPr>
            <p:ph idx="1"/>
          </p:nvPr>
        </p:nvSpPr>
        <p:spPr>
          <a:xfrm>
            <a:off x="1066800" y="1600200"/>
            <a:ext cx="7467600" cy="4525963"/>
          </a:xfrm>
        </p:spPr>
        <p:txBody>
          <a:bodyPr/>
          <a:lstStyle/>
          <a:p>
            <a:r>
              <a:rPr lang="en-US" dirty="0" smtClean="0"/>
              <a:t>Education</a:t>
            </a:r>
          </a:p>
          <a:p>
            <a:r>
              <a:rPr lang="en-US" dirty="0" smtClean="0"/>
              <a:t>Negotiation and refusal skills</a:t>
            </a:r>
          </a:p>
          <a:p>
            <a:pPr lvl="1"/>
            <a:r>
              <a:rPr lang="en-US" dirty="0" smtClean="0"/>
              <a:t>Safety planning for women at risk of interpersonal violence </a:t>
            </a:r>
          </a:p>
          <a:p>
            <a:r>
              <a:rPr lang="en-US" dirty="0"/>
              <a:t>Role Play</a:t>
            </a:r>
          </a:p>
          <a:p>
            <a:r>
              <a:rPr lang="en-US" dirty="0" smtClean="0"/>
              <a:t>Practice</a:t>
            </a:r>
          </a:p>
          <a:p>
            <a:r>
              <a:rPr lang="en-US" dirty="0" smtClean="0"/>
              <a:t>All in the context of gender-responsive care</a:t>
            </a: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95</a:t>
            </a:fld>
            <a:endParaRPr lang="en-US" sz="1400" dirty="0">
              <a:solidFill>
                <a:schemeClr val="tx1"/>
              </a:solidFill>
            </a:endParaRPr>
          </a:p>
        </p:txBody>
      </p:sp>
    </p:spTree>
    <p:extLst>
      <p:ext uri="{BB962C8B-B14F-4D97-AF65-F5344CB8AC3E}">
        <p14:creationId xmlns:p14="http://schemas.microsoft.com/office/powerpoint/2010/main" val="3675735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Provider/Patient </a:t>
            </a:r>
            <a:br>
              <a:rPr lang="en-US" dirty="0"/>
            </a:br>
            <a:r>
              <a:rPr lang="en-US" dirty="0"/>
              <a:t>Communication Strategies </a:t>
            </a:r>
          </a:p>
        </p:txBody>
      </p:sp>
      <p:sp>
        <p:nvSpPr>
          <p:cNvPr id="3" name="Content Placeholder 2"/>
          <p:cNvSpPr>
            <a:spLocks noGrp="1"/>
          </p:cNvSpPr>
          <p:nvPr>
            <p:ph idx="1"/>
          </p:nvPr>
        </p:nvSpPr>
        <p:spPr/>
        <p:txBody>
          <a:bodyPr>
            <a:noAutofit/>
          </a:bodyPr>
          <a:lstStyle/>
          <a:p>
            <a:r>
              <a:rPr lang="en-US" sz="2800" dirty="0" smtClean="0"/>
              <a:t>Use a  motivational approach</a:t>
            </a:r>
            <a:endParaRPr lang="en-US" sz="2800" dirty="0"/>
          </a:p>
          <a:p>
            <a:pPr lvl="1"/>
            <a:r>
              <a:rPr lang="en-US" dirty="0"/>
              <a:t>Listen to understand, rather than to </a:t>
            </a:r>
            <a:r>
              <a:rPr lang="en-US" dirty="0" smtClean="0"/>
              <a:t>diagnose/fix</a:t>
            </a:r>
            <a:endParaRPr lang="en-US" dirty="0"/>
          </a:p>
          <a:p>
            <a:pPr lvl="1"/>
            <a:r>
              <a:rPr lang="en-US" dirty="0"/>
              <a:t>Accept </a:t>
            </a:r>
            <a:r>
              <a:rPr lang="en-US" dirty="0" smtClean="0"/>
              <a:t>patients </a:t>
            </a:r>
            <a:r>
              <a:rPr lang="en-US" dirty="0"/>
              <a:t>where they are rather than judging</a:t>
            </a:r>
          </a:p>
          <a:p>
            <a:pPr lvl="1"/>
            <a:r>
              <a:rPr lang="en-US" dirty="0"/>
              <a:t>Be genuinely compassionate </a:t>
            </a:r>
          </a:p>
          <a:p>
            <a:pPr lvl="1"/>
            <a:r>
              <a:rPr lang="en-US" dirty="0"/>
              <a:t>Egalitarian relationship rather than </a:t>
            </a:r>
            <a:r>
              <a:rPr lang="en-US" dirty="0" smtClean="0"/>
              <a:t>authoritarian</a:t>
            </a:r>
          </a:p>
          <a:p>
            <a:pPr lvl="1"/>
            <a:r>
              <a:rPr lang="en-US" dirty="0" smtClean="0"/>
              <a:t>Use open-ended questions and reflective statements to understand, engage and show empathy</a:t>
            </a: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96</a:t>
            </a:fld>
            <a:endParaRPr lang="en-US" sz="1400" dirty="0">
              <a:solidFill>
                <a:schemeClr val="tx1"/>
              </a:solidFill>
            </a:endParaRPr>
          </a:p>
        </p:txBody>
      </p:sp>
    </p:spTree>
    <p:extLst>
      <p:ext uri="{BB962C8B-B14F-4D97-AF65-F5344CB8AC3E}">
        <p14:creationId xmlns:p14="http://schemas.microsoft.com/office/powerpoint/2010/main" val="42568564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Evidence-Based </a:t>
            </a:r>
            <a:r>
              <a:rPr lang="en-US" dirty="0"/>
              <a:t>R</a:t>
            </a:r>
            <a:r>
              <a:rPr lang="en-US" dirty="0" smtClean="0"/>
              <a:t>isk HIV Reduction for Women </a:t>
            </a:r>
            <a:r>
              <a:rPr lang="en-US" dirty="0"/>
              <a:t>with SUDs</a:t>
            </a:r>
          </a:p>
        </p:txBody>
      </p:sp>
      <p:pic>
        <p:nvPicPr>
          <p:cNvPr id="5" name="Content Placeholder 4"/>
          <p:cNvPicPr>
            <a:picLocks noGrp="1" noChangeAspect="1"/>
          </p:cNvPicPr>
          <p:nvPr>
            <p:ph idx="1"/>
          </p:nvPr>
        </p:nvPicPr>
        <p:blipFill>
          <a:blip r:embed="rId3"/>
          <a:stretch>
            <a:fillRect/>
          </a:stretch>
        </p:blipFill>
        <p:spPr>
          <a:xfrm>
            <a:off x="0" y="1676400"/>
            <a:ext cx="9144000" cy="4190999"/>
          </a:xfrm>
          <a:prstGeom prst="rect">
            <a:avLst/>
          </a:prstGeom>
        </p:spPr>
      </p:pic>
      <p:sp>
        <p:nvSpPr>
          <p:cNvPr id="6"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97</a:t>
            </a:fld>
            <a:endParaRPr lang="en-US" sz="1400" dirty="0">
              <a:solidFill>
                <a:schemeClr val="tx1"/>
              </a:solidFill>
            </a:endParaRPr>
          </a:p>
        </p:txBody>
      </p:sp>
    </p:spTree>
    <p:extLst>
      <p:ext uri="{BB962C8B-B14F-4D97-AF65-F5344CB8AC3E}">
        <p14:creationId xmlns:p14="http://schemas.microsoft.com/office/powerpoint/2010/main" val="17976052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Women’s Co-Op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Four </a:t>
            </a:r>
            <a:r>
              <a:rPr lang="en-US" dirty="0"/>
              <a:t>sessions over six weeks using counseling, goal setting, informational pamphlets, and </a:t>
            </a:r>
            <a:r>
              <a:rPr lang="en-US" dirty="0" smtClean="0"/>
              <a:t>supplies</a:t>
            </a:r>
          </a:p>
          <a:p>
            <a:r>
              <a:rPr lang="en-US" dirty="0" smtClean="0"/>
              <a:t>Uses </a:t>
            </a:r>
            <a:r>
              <a:rPr lang="en-US" dirty="0"/>
              <a:t>empowerment theory and African American f</a:t>
            </a:r>
            <a:r>
              <a:rPr lang="en-US" dirty="0" smtClean="0"/>
              <a:t>eminism as models</a:t>
            </a:r>
            <a:endParaRPr lang="en-US" dirty="0"/>
          </a:p>
          <a:p>
            <a:r>
              <a:rPr lang="en-US" dirty="0" smtClean="0"/>
              <a:t>Participants </a:t>
            </a:r>
            <a:r>
              <a:rPr lang="en-US" dirty="0"/>
              <a:t>were African American women who </a:t>
            </a:r>
            <a:r>
              <a:rPr lang="en-US" dirty="0" smtClean="0"/>
              <a:t>used </a:t>
            </a:r>
            <a:r>
              <a:rPr lang="en-US" dirty="0"/>
              <a:t>crack and </a:t>
            </a:r>
            <a:r>
              <a:rPr lang="en-US" dirty="0" smtClean="0"/>
              <a:t>were not </a:t>
            </a:r>
            <a:r>
              <a:rPr lang="en-US" dirty="0"/>
              <a:t>in drug treatment</a:t>
            </a:r>
          </a:p>
          <a:p>
            <a:r>
              <a:rPr lang="en-US" dirty="0" smtClean="0"/>
              <a:t>Women </a:t>
            </a:r>
            <a:r>
              <a:rPr lang="en-US" dirty="0"/>
              <a:t>were less likely to report any unprotected </a:t>
            </a:r>
            <a:r>
              <a:rPr lang="en-US" dirty="0" smtClean="0"/>
              <a:t>sex and showed </a:t>
            </a:r>
            <a:r>
              <a:rPr lang="en-US" dirty="0"/>
              <a:t>significant decreases In sex trading, homelessness, and </a:t>
            </a:r>
            <a:r>
              <a:rPr lang="en-US" dirty="0" smtClean="0"/>
              <a:t>crack-use</a:t>
            </a:r>
          </a:p>
          <a:p>
            <a:r>
              <a:rPr lang="en-US" dirty="0" smtClean="0"/>
              <a:t>Adaptation for pregnant women showed good acceptability as well</a:t>
            </a:r>
          </a:p>
          <a:p>
            <a:r>
              <a:rPr lang="en-US" dirty="0" smtClean="0"/>
              <a:t>Mobile version under development; used worldwide</a:t>
            </a:r>
            <a:endParaRPr lang="en-US" dirty="0"/>
          </a:p>
          <a:p>
            <a:pPr marL="0" indent="0">
              <a:buNone/>
            </a:pPr>
            <a:endParaRPr lang="en-US" dirty="0"/>
          </a:p>
        </p:txBody>
      </p:sp>
      <p:sp>
        <p:nvSpPr>
          <p:cNvPr id="4" name="Rectangle 3"/>
          <p:cNvSpPr/>
          <p:nvPr/>
        </p:nvSpPr>
        <p:spPr>
          <a:xfrm>
            <a:off x="14844" y="6488668"/>
            <a:ext cx="4931671" cy="369332"/>
          </a:xfrm>
          <a:prstGeom prst="rect">
            <a:avLst/>
          </a:prstGeom>
        </p:spPr>
        <p:txBody>
          <a:bodyPr wrap="none">
            <a:spAutoFit/>
          </a:bodyPr>
          <a:lstStyle/>
          <a:p>
            <a:r>
              <a:rPr lang="en-US" dirty="0" smtClean="0"/>
              <a:t>SOURCES: </a:t>
            </a:r>
            <a:r>
              <a:rPr lang="en-US" dirty="0" err="1" smtClean="0"/>
              <a:t>Wechsberg</a:t>
            </a:r>
            <a:r>
              <a:rPr lang="en-US" dirty="0" smtClean="0"/>
              <a:t> et </a:t>
            </a:r>
            <a:r>
              <a:rPr lang="en-US" dirty="0"/>
              <a:t>al., 2003, 2004, </a:t>
            </a:r>
            <a:r>
              <a:rPr lang="en-US" dirty="0" smtClean="0"/>
              <a:t>and 2011.</a:t>
            </a:r>
            <a:endParaRPr lang="en-US" dirty="0"/>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98</a:t>
            </a:fld>
            <a:endParaRPr lang="en-US" sz="1400" dirty="0">
              <a:solidFill>
                <a:schemeClr val="tx1"/>
              </a:solidFill>
            </a:endParaRPr>
          </a:p>
        </p:txBody>
      </p:sp>
    </p:spTree>
    <p:extLst>
      <p:ext uri="{BB962C8B-B14F-4D97-AF65-F5344CB8AC3E}">
        <p14:creationId xmlns:p14="http://schemas.microsoft.com/office/powerpoint/2010/main" val="37497011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Women On The Road to Health (WORTH)</a:t>
            </a:r>
            <a:endParaRPr lang="en-US" dirty="0"/>
          </a:p>
        </p:txBody>
      </p:sp>
      <p:sp>
        <p:nvSpPr>
          <p:cNvPr id="3" name="Content Placeholder 2"/>
          <p:cNvSpPr>
            <a:spLocks noGrp="1"/>
          </p:cNvSpPr>
          <p:nvPr>
            <p:ph idx="1"/>
          </p:nvPr>
        </p:nvSpPr>
        <p:spPr>
          <a:xfrm>
            <a:off x="457200" y="1752600"/>
            <a:ext cx="8229600" cy="4267200"/>
          </a:xfrm>
        </p:spPr>
        <p:txBody>
          <a:bodyPr>
            <a:normAutofit fontScale="32500" lnSpcReduction="20000"/>
          </a:bodyPr>
          <a:lstStyle/>
          <a:p>
            <a:pPr marL="0" indent="0">
              <a:buNone/>
            </a:pPr>
            <a:endParaRPr lang="en-US" dirty="0" smtClean="0"/>
          </a:p>
          <a:p>
            <a:r>
              <a:rPr lang="en-US" sz="7400" dirty="0" smtClean="0"/>
              <a:t>Combines HIV education, risk reduction problem solving, partner abuse risk assessment, self efficacy, and social support to encourage and educate women on how to better protect and prepare for an unwanted unprotected sexual situation.</a:t>
            </a:r>
          </a:p>
          <a:p>
            <a:r>
              <a:rPr lang="en-US" sz="7400" dirty="0" smtClean="0"/>
              <a:t>Uses social cognitive theory, scaffolding learning theory and empowerment theory</a:t>
            </a:r>
          </a:p>
          <a:p>
            <a:r>
              <a:rPr lang="en-US" sz="7400" dirty="0" smtClean="0"/>
              <a:t>Available in multimedia and manualized format</a:t>
            </a:r>
          </a:p>
          <a:p>
            <a:r>
              <a:rPr lang="en-US" sz="7400" dirty="0" smtClean="0"/>
              <a:t>4 weekly group sessions</a:t>
            </a:r>
          </a:p>
          <a:p>
            <a:r>
              <a:rPr lang="en-US" sz="7400" dirty="0" smtClean="0"/>
              <a:t>Among drug involved high risk female offenders, WORTH increased condom use and reduced unprotected vaginal and anal sex</a:t>
            </a:r>
          </a:p>
        </p:txBody>
      </p:sp>
      <p:sp>
        <p:nvSpPr>
          <p:cNvPr id="4" name="Rectangle 3"/>
          <p:cNvSpPr/>
          <p:nvPr/>
        </p:nvSpPr>
        <p:spPr>
          <a:xfrm>
            <a:off x="0" y="6510605"/>
            <a:ext cx="3037948" cy="369332"/>
          </a:xfrm>
          <a:prstGeom prst="rect">
            <a:avLst/>
          </a:prstGeom>
        </p:spPr>
        <p:txBody>
          <a:bodyPr wrap="none">
            <a:spAutoFit/>
          </a:bodyPr>
          <a:lstStyle/>
          <a:p>
            <a:r>
              <a:rPr lang="en-US" dirty="0" smtClean="0"/>
              <a:t>SOURCE: El-</a:t>
            </a:r>
            <a:r>
              <a:rPr lang="en-US" dirty="0" err="1" smtClean="0"/>
              <a:t>Bassel</a:t>
            </a:r>
            <a:r>
              <a:rPr lang="en-US" dirty="0" smtClean="0"/>
              <a:t> </a:t>
            </a:r>
            <a:r>
              <a:rPr lang="en-US" dirty="0"/>
              <a:t>et al., 2014.</a:t>
            </a:r>
          </a:p>
        </p:txBody>
      </p:sp>
      <p:sp>
        <p:nvSpPr>
          <p:cNvPr id="5" name="Slide Number Placeholder 3"/>
          <p:cNvSpPr txBox="1">
            <a:spLocks/>
          </p:cNvSpPr>
          <p:nvPr/>
        </p:nvSpPr>
        <p:spPr>
          <a:xfrm>
            <a:off x="7010400" y="648084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94FE43-ECF7-4811-AFCB-0690B7462E36}" type="slidenum">
              <a:rPr lang="en-US" sz="1400" smtClean="0">
                <a:solidFill>
                  <a:schemeClr val="tx1"/>
                </a:solidFill>
              </a:rPr>
              <a:pPr/>
              <a:t>99</a:t>
            </a:fld>
            <a:endParaRPr lang="en-US" sz="1400" dirty="0">
              <a:solidFill>
                <a:schemeClr val="tx1"/>
              </a:solidFill>
            </a:endParaRPr>
          </a:p>
        </p:txBody>
      </p:sp>
    </p:spTree>
    <p:extLst>
      <p:ext uri="{BB962C8B-B14F-4D97-AF65-F5344CB8AC3E}">
        <p14:creationId xmlns:p14="http://schemas.microsoft.com/office/powerpoint/2010/main" val="31169977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12947"/>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35195</TotalTime>
  <Words>17548</Words>
  <Application>Microsoft Office PowerPoint</Application>
  <PresentationFormat>On-screen Show (4:3)</PresentationFormat>
  <Paragraphs>1573</Paragraphs>
  <Slides>112</Slides>
  <Notes>112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112</vt:i4>
      </vt:variant>
    </vt:vector>
  </HeadingPairs>
  <TitlesOfParts>
    <vt:vector size="123" baseType="lpstr">
      <vt:lpstr>Arial</vt:lpstr>
      <vt:lpstr>Arial Narrow</vt:lpstr>
      <vt:lpstr>Bradley Hand ITC</vt:lpstr>
      <vt:lpstr>Calibri</vt:lpstr>
      <vt:lpstr>Marlett</vt:lpstr>
      <vt:lpstr>Microsoft Sans Serif</vt:lpstr>
      <vt:lpstr>NACKB H+ Bodoni LT</vt:lpstr>
      <vt:lpstr>Symbol</vt:lpstr>
      <vt:lpstr>Times New Roman</vt:lpstr>
      <vt:lpstr>Wingdings 2</vt:lpstr>
      <vt:lpstr>Office Theme</vt:lpstr>
      <vt:lpstr>Substance Use, HIV, and Women: What Clinicians Need to Know</vt:lpstr>
      <vt:lpstr>Training Collaborators and Acknowledgements</vt:lpstr>
      <vt:lpstr>Introductions</vt:lpstr>
      <vt:lpstr>Educational Objectives  At the end of this training session, participants will be able to:</vt:lpstr>
      <vt:lpstr>Test Your Knowledge</vt:lpstr>
      <vt:lpstr>Pre-Test Question</vt:lpstr>
      <vt:lpstr>Pre-Test Question</vt:lpstr>
      <vt:lpstr>Pre-Test Question</vt:lpstr>
      <vt:lpstr>Pre-Test Question</vt:lpstr>
      <vt:lpstr>Pre-Test Question</vt:lpstr>
      <vt:lpstr>Why Gender Matters</vt:lpstr>
      <vt:lpstr>Sex and Gender Differences </vt:lpstr>
      <vt:lpstr>Sex and Gender Differences</vt:lpstr>
      <vt:lpstr>Women Need Gender-Responsive Care</vt:lpstr>
      <vt:lpstr>Why Be Gender-Responsive?</vt:lpstr>
      <vt:lpstr>On a scale of 1-5, how well does your  program address the specific needs of women? </vt:lpstr>
      <vt:lpstr>Epidemiology of HIV in Women</vt:lpstr>
      <vt:lpstr>HIV Diagnoses by Subpopulation</vt:lpstr>
      <vt:lpstr>Diagnoses of HIV infection, by year of diagnosis and selected characteristics, 2010-2014- United States and 6 dependent areas (Female adult or adolescent) </vt:lpstr>
      <vt:lpstr>Stage 3 (AIDS), by year of diagnosis and selected characteristics, 2010-2014 and cumulative- United States and 6 dependent areas (Female and adolescent) </vt:lpstr>
      <vt:lpstr>New Diagnosed HIV Infection, 2013 Gender Distribution, California </vt:lpstr>
      <vt:lpstr>People Living with HIV/AIDS, 2013 Gender Distribution, California </vt:lpstr>
      <vt:lpstr>Prevention Challenges for Women</vt:lpstr>
      <vt:lpstr>Prevention Challenges for Women</vt:lpstr>
      <vt:lpstr>HIV and Pregnancy: Recommendations</vt:lpstr>
      <vt:lpstr>HIV and SUDs</vt:lpstr>
      <vt:lpstr>Epidemiology of Substance Use in Women</vt:lpstr>
      <vt:lpstr>Substance Use: Women vs. Men</vt:lpstr>
      <vt:lpstr>Prevalence of Lifetime Drug Use Disorders in U.S. Population by Sex</vt:lpstr>
      <vt:lpstr>Substance Abuse Treatment Admissions by Primary Substance of Abuse</vt:lpstr>
      <vt:lpstr>Sex and Gender Differences Related to SUDS</vt:lpstr>
      <vt:lpstr>Common Risks Factors for Initiation of  Substance Use</vt:lpstr>
      <vt:lpstr>Substance Use, Trauma, and Mental Health Cycle</vt:lpstr>
      <vt:lpstr>Other Risk Factors for  Substance Use and SUDs</vt:lpstr>
      <vt:lpstr>What is Telescoping?</vt:lpstr>
      <vt:lpstr>Consequences  of Substance Use and SUDs</vt:lpstr>
      <vt:lpstr>Consequences of Substance Use and SUDs, continued</vt:lpstr>
      <vt:lpstr>Pregnancy and Children  </vt:lpstr>
      <vt:lpstr>Past Month Alcohol and Drug Use: Pregnant Females, Ages 15-44, 2013-14</vt:lpstr>
      <vt:lpstr>Risks of Substance Use to Pregnant Women and Her Baby</vt:lpstr>
      <vt:lpstr>Priority for Services</vt:lpstr>
      <vt:lpstr>Importance of Outreach </vt:lpstr>
      <vt:lpstr>Alcohol Use in Women</vt:lpstr>
      <vt:lpstr>PowerPoint Presentation</vt:lpstr>
      <vt:lpstr>Why are women’s guidelines different?</vt:lpstr>
      <vt:lpstr>Why are women’s guidelines different?</vt:lpstr>
      <vt:lpstr>NIAAA Recommendations for Abstinence from Alcohol </vt:lpstr>
      <vt:lpstr>Women and Drug Use</vt:lpstr>
      <vt:lpstr>Stimulants</vt:lpstr>
      <vt:lpstr>Cocaine</vt:lpstr>
      <vt:lpstr>Methamphetamine</vt:lpstr>
      <vt:lpstr>Opioids</vt:lpstr>
      <vt:lpstr>Heroin</vt:lpstr>
      <vt:lpstr>Women and Prescribed Opiates</vt:lpstr>
      <vt:lpstr>Prescription Painkiller Overdose</vt:lpstr>
      <vt:lpstr>Women and Other Prescribed Drugs</vt:lpstr>
      <vt:lpstr>Adolescent Girls and Prescription Drugs</vt:lpstr>
      <vt:lpstr>Marijuana</vt:lpstr>
      <vt:lpstr>PowerPoint Presentation</vt:lpstr>
      <vt:lpstr>Medical Marijuana and  HIV/AIDS: Reasons for Caution</vt:lpstr>
      <vt:lpstr>Medical Marijuana and HIV/AIDS:    Reasons for Caution</vt:lpstr>
      <vt:lpstr>Medical Marijuana and HIV/AIDS Food for Thought </vt:lpstr>
      <vt:lpstr>Medical Marijuana and HIV/AIDS Food for Thought </vt:lpstr>
      <vt:lpstr>Co-Occurring Conditions</vt:lpstr>
      <vt:lpstr>Trauma Exposure in HIV+ women</vt:lpstr>
      <vt:lpstr>SUDs and Women’s Health</vt:lpstr>
      <vt:lpstr>SUDs and Women’s Health Risks</vt:lpstr>
      <vt:lpstr>Reproductive/Gynecology Issues and SUDs </vt:lpstr>
      <vt:lpstr>Chronic Pain and SUDs</vt:lpstr>
      <vt:lpstr>HIV and Co-Occurring Conditions Triple Diagnosis</vt:lpstr>
      <vt:lpstr>HIV and Co-Occurring Conditions Triple Diagnosis</vt:lpstr>
      <vt:lpstr>Case Study: Emma</vt:lpstr>
      <vt:lpstr>Case Study Questions</vt:lpstr>
      <vt:lpstr>Making Treatment Gender Responsive</vt:lpstr>
      <vt:lpstr>Gender-Responsive Principles</vt:lpstr>
      <vt:lpstr>Component 1: Addresses Women’s Unique Experiences </vt:lpstr>
      <vt:lpstr>Component 2: Trauma-Informed </vt:lpstr>
      <vt:lpstr>PowerPoint Presentation</vt:lpstr>
      <vt:lpstr>Component 3:  Relational</vt:lpstr>
      <vt:lpstr>Component 4:  Comprehensive</vt:lpstr>
      <vt:lpstr>Component 5:  Healing Environment </vt:lpstr>
      <vt:lpstr> How gender responsive is your program?   </vt:lpstr>
      <vt:lpstr>Treatment Seeking in Women with Substance Use Disorders</vt:lpstr>
      <vt:lpstr>Women with Substance Dependence Have Lower Levels of Help-Seeking Compared With Men</vt:lpstr>
      <vt:lpstr>Reasons for Not Seeking Help for Alcohol Problems by Gender</vt:lpstr>
      <vt:lpstr>Reasons for Not Seeking Help for Drug Problems by Gender</vt:lpstr>
      <vt:lpstr>Places Where Help was Received for Alcohol Problems by Gender</vt:lpstr>
      <vt:lpstr>Places Where Help was Received for Drug Problems by Gender</vt:lpstr>
      <vt:lpstr>Different Factors Influence  Treatment Participation for Men and Women</vt:lpstr>
      <vt:lpstr>Substance Abuse Treatment Facilities that Provide Special Services or Programs for Women</vt:lpstr>
      <vt:lpstr>Services Provided to Women in Substance Abuse Treatment Facilities</vt:lpstr>
      <vt:lpstr>Treatment Components Associated with Better Retention &amp; Outcomes for Women</vt:lpstr>
      <vt:lpstr>Structural Barriers to Drug Treatment</vt:lpstr>
      <vt:lpstr>Evidence-Based Treatment Options for Substance Use</vt:lpstr>
      <vt:lpstr>Empirically Based Interventions that Address HIV/AIDS in Women </vt:lpstr>
      <vt:lpstr>Provider/Patient  Communication Strategies </vt:lpstr>
      <vt:lpstr>Evidence-Based Risk HIV Reduction for Women with SUDs</vt:lpstr>
      <vt:lpstr>Women’s Co-Op </vt:lpstr>
      <vt:lpstr>Women On The Road to Health (WORTH)</vt:lpstr>
      <vt:lpstr>Safer Sex Skills Building (SSSB)</vt:lpstr>
      <vt:lpstr>Motivational Interviewing-Based  HIV Risk Reduction</vt:lpstr>
      <vt:lpstr>Centering Pregnancy Plus (CPP)</vt:lpstr>
      <vt:lpstr>Summary</vt:lpstr>
      <vt:lpstr>Local Resources</vt:lpstr>
      <vt:lpstr>Resources for Providers</vt:lpstr>
      <vt:lpstr>What did you learn?</vt:lpstr>
      <vt:lpstr>Post-Test Question</vt:lpstr>
      <vt:lpstr>Post-Test Question</vt:lpstr>
      <vt:lpstr>Post-Test Question</vt:lpstr>
      <vt:lpstr>Post-Test Question</vt:lpstr>
      <vt:lpstr>Post-Test Question</vt:lpstr>
      <vt:lpstr>Thank You For Your Time!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akurtz</dc:creator>
  <cp:lastModifiedBy>Beth Rutkowski</cp:lastModifiedBy>
  <cp:revision>520</cp:revision>
  <cp:lastPrinted>2015-04-28T20:03:30Z</cp:lastPrinted>
  <dcterms:created xsi:type="dcterms:W3CDTF">2015-01-06T16:38:43Z</dcterms:created>
  <dcterms:modified xsi:type="dcterms:W3CDTF">2016-12-12T18:17:45Z</dcterms:modified>
</cp:coreProperties>
</file>