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diagrams/data3.xml" ContentType="application/vnd.openxmlformats-officedocument.drawingml.diagramData+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tags/tag2.xml" ContentType="application/vnd.openxmlformats-officedocument.presentationml.tags+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3" r:id="rId1"/>
    <p:sldMasterId id="2147484099" r:id="rId2"/>
    <p:sldMasterId id="2147484164" r:id="rId3"/>
    <p:sldMasterId id="2147484233" r:id="rId4"/>
    <p:sldMasterId id="2147484258" r:id="rId5"/>
    <p:sldMasterId id="2147484366" r:id="rId6"/>
  </p:sldMasterIdLst>
  <p:notesMasterIdLst>
    <p:notesMasterId r:id="rId67"/>
  </p:notesMasterIdLst>
  <p:handoutMasterIdLst>
    <p:handoutMasterId r:id="rId68"/>
  </p:handoutMasterIdLst>
  <p:sldIdLst>
    <p:sldId id="686" r:id="rId7"/>
    <p:sldId id="1228" r:id="rId8"/>
    <p:sldId id="1086" r:id="rId9"/>
    <p:sldId id="1084" r:id="rId10"/>
    <p:sldId id="1276" r:id="rId11"/>
    <p:sldId id="1081" r:id="rId12"/>
    <p:sldId id="1285" r:id="rId13"/>
    <p:sldId id="1282" r:id="rId14"/>
    <p:sldId id="1088" r:id="rId15"/>
    <p:sldId id="1089" r:id="rId16"/>
    <p:sldId id="1066" r:id="rId17"/>
    <p:sldId id="604" r:id="rId18"/>
    <p:sldId id="1283" r:id="rId19"/>
    <p:sldId id="1012" r:id="rId20"/>
    <p:sldId id="1118" r:id="rId21"/>
    <p:sldId id="1119" r:id="rId22"/>
    <p:sldId id="607" r:id="rId23"/>
    <p:sldId id="1273" r:id="rId24"/>
    <p:sldId id="1171" r:id="rId25"/>
    <p:sldId id="1257" r:id="rId26"/>
    <p:sldId id="1256" r:id="rId27"/>
    <p:sldId id="1255" r:id="rId28"/>
    <p:sldId id="1275" r:id="rId29"/>
    <p:sldId id="1284" r:id="rId30"/>
    <p:sldId id="932" r:id="rId31"/>
    <p:sldId id="1200" r:id="rId32"/>
    <p:sldId id="901" r:id="rId33"/>
    <p:sldId id="903" r:id="rId34"/>
    <p:sldId id="1024" r:id="rId35"/>
    <p:sldId id="1033" r:id="rId36"/>
    <p:sldId id="1030" r:id="rId37"/>
    <p:sldId id="1017" r:id="rId38"/>
    <p:sldId id="1034" r:id="rId39"/>
    <p:sldId id="646" r:id="rId40"/>
    <p:sldId id="647" r:id="rId41"/>
    <p:sldId id="648" r:id="rId42"/>
    <p:sldId id="649" r:id="rId43"/>
    <p:sldId id="1281" r:id="rId44"/>
    <p:sldId id="653" r:id="rId45"/>
    <p:sldId id="656" r:id="rId46"/>
    <p:sldId id="657" r:id="rId47"/>
    <p:sldId id="660" r:id="rId48"/>
    <p:sldId id="662" r:id="rId49"/>
    <p:sldId id="935" r:id="rId50"/>
    <p:sldId id="1280" r:id="rId51"/>
    <p:sldId id="664" r:id="rId52"/>
    <p:sldId id="665" r:id="rId53"/>
    <p:sldId id="1279" r:id="rId54"/>
    <p:sldId id="668" r:id="rId55"/>
    <p:sldId id="669" r:id="rId56"/>
    <p:sldId id="670" r:id="rId57"/>
    <p:sldId id="671" r:id="rId58"/>
    <p:sldId id="676" r:id="rId59"/>
    <p:sldId id="677" r:id="rId60"/>
    <p:sldId id="1035" r:id="rId61"/>
    <p:sldId id="681" r:id="rId62"/>
    <p:sldId id="1170" r:id="rId63"/>
    <p:sldId id="1054" r:id="rId64"/>
    <p:sldId id="1204" r:id="rId65"/>
    <p:sldId id="685" r:id="rId66"/>
  </p:sldIdLst>
  <p:sldSz cx="9144000" cy="6858000" type="screen4x3"/>
  <p:notesSz cx="7315200" cy="9601200"/>
  <p:custDataLst>
    <p:tags r:id="rId69"/>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Freese" initials="TF" lastIdx="7" clrIdx="0"/>
  <p:cmAuthor id="1" name="Joanna Siebert" initials="J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366CC"/>
    <a:srgbClr val="D8D561"/>
    <a:srgbClr val="8BD24A"/>
    <a:srgbClr val="7BA980"/>
    <a:srgbClr val="65BF70"/>
    <a:srgbClr val="86E438"/>
    <a:srgbClr val="F1C3FD"/>
    <a:srgbClr val="D303C9"/>
    <a:srgbClr val="C0C96D"/>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2787"/>
    <p:restoredTop sz="87389" autoAdjust="0"/>
  </p:normalViewPr>
  <p:slideViewPr>
    <p:cSldViewPr>
      <p:cViewPr>
        <p:scale>
          <a:sx n="60" d="100"/>
          <a:sy n="60" d="100"/>
        </p:scale>
        <p:origin x="-3090" y="-96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10" d="100"/>
        <a:sy n="110" d="100"/>
      </p:scale>
      <p:origin x="0" y="0"/>
    </p:cViewPr>
  </p:sorterViewPr>
  <p:notesViewPr>
    <p:cSldViewPr>
      <p:cViewPr varScale="1">
        <p:scale>
          <a:sx n="39" d="100"/>
          <a:sy n="39" d="100"/>
        </p:scale>
        <p:origin x="-2290" y="-6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4F9EF-B9AF-4163-8892-2BF01A2927D3}" type="doc">
      <dgm:prSet loTypeId="urn:microsoft.com/office/officeart/2005/8/layout/pyramid1" loCatId="pyramid" qsTypeId="urn:microsoft.com/office/officeart/2005/8/quickstyle/3d1" qsCatId="3D" csTypeId="urn:microsoft.com/office/officeart/2005/8/colors/accent1_2" csCatId="accent1" phldr="1"/>
      <dgm:spPr/>
    </dgm:pt>
    <dgm:pt modelId="{540BC9C3-0033-42D3-BDFB-E7C6DD07C1AF}">
      <dgm:prSet phldrT="[Text]" custT="1"/>
      <dgm:spPr>
        <a:gradFill rotWithShape="0">
          <a:gsLst>
            <a:gs pos="0">
              <a:schemeClr val="bg2">
                <a:lumMod val="40000"/>
                <a:lumOff val="6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gradFill>
      </dgm:spPr>
      <dgm:t>
        <a:bodyPr/>
        <a:lstStyle/>
        <a:p>
          <a:endParaRPr lang="en-US" sz="2800" dirty="0" smtClean="0"/>
        </a:p>
        <a:p>
          <a:endParaRPr lang="en-US" sz="2800" dirty="0" smtClean="0"/>
        </a:p>
        <a:p>
          <a:r>
            <a:rPr lang="en-US" sz="2800" dirty="0" smtClean="0"/>
            <a:t>Severe Problem  Users </a:t>
          </a:r>
        </a:p>
        <a:p>
          <a:endParaRPr lang="en-US" sz="2800" dirty="0"/>
        </a:p>
      </dgm:t>
    </dgm:pt>
    <dgm:pt modelId="{EF79D443-8396-4FC6-B230-FD387CEA3D10}" type="parTrans" cxnId="{1AB969D6-FEFD-4633-9C51-85A86D3AD4CD}">
      <dgm:prSet/>
      <dgm:spPr/>
      <dgm:t>
        <a:bodyPr/>
        <a:lstStyle/>
        <a:p>
          <a:endParaRPr lang="en-US" sz="2800"/>
        </a:p>
      </dgm:t>
    </dgm:pt>
    <dgm:pt modelId="{BBAB1D70-3578-488D-A874-94EFD60D60C4}" type="sibTrans" cxnId="{1AB969D6-FEFD-4633-9C51-85A86D3AD4CD}">
      <dgm:prSet/>
      <dgm:spPr/>
      <dgm:t>
        <a:bodyPr/>
        <a:lstStyle/>
        <a:p>
          <a:endParaRPr lang="en-US" sz="2800"/>
        </a:p>
      </dgm:t>
    </dgm:pt>
    <dgm:pt modelId="{8BDCCBDF-DF82-4A31-A9B9-AC3938B00A71}">
      <dgm:prSet phldrT="[Text]" custT="1"/>
      <dgm:spPr>
        <a:gradFill rotWithShape="0">
          <a:gsLst>
            <a:gs pos="0">
              <a:schemeClr val="bg2">
                <a:lumMod val="60000"/>
                <a:lumOff val="4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gradFill>
      </dgm:spPr>
      <dgm:t>
        <a:bodyPr/>
        <a:lstStyle/>
        <a:p>
          <a:r>
            <a:rPr lang="en-US" sz="2800" dirty="0" smtClean="0"/>
            <a:t>Hazardous &amp; Harmful Users</a:t>
          </a:r>
          <a:endParaRPr lang="en-US" sz="2800" dirty="0"/>
        </a:p>
      </dgm:t>
    </dgm:pt>
    <dgm:pt modelId="{86A37DE2-FE60-4C8E-87C6-C81EA2FAAB7C}" type="parTrans" cxnId="{A992549E-4391-44B8-B28A-D7941454F8FF}">
      <dgm:prSet/>
      <dgm:spPr/>
      <dgm:t>
        <a:bodyPr/>
        <a:lstStyle/>
        <a:p>
          <a:endParaRPr lang="en-US" sz="2800"/>
        </a:p>
      </dgm:t>
    </dgm:pt>
    <dgm:pt modelId="{42FD5286-C6A6-44EB-B015-CA6B911D5F51}" type="sibTrans" cxnId="{A992549E-4391-44B8-B28A-D7941454F8FF}">
      <dgm:prSet/>
      <dgm:spPr/>
      <dgm:t>
        <a:bodyPr/>
        <a:lstStyle/>
        <a:p>
          <a:endParaRPr lang="en-US" sz="2800"/>
        </a:p>
      </dgm:t>
    </dgm:pt>
    <dgm:pt modelId="{041A7A6A-0BCA-44C3-85D3-3786BC315004}">
      <dgm:prSet phldrT="[Text]" custT="1"/>
      <dgm:spPr>
        <a:gradFill rotWithShape="0">
          <a:gsLst>
            <a:gs pos="0">
              <a:schemeClr val="bg2">
                <a:lumMod val="40000"/>
                <a:lumOff val="6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gradFill>
      </dgm:spPr>
      <dgm:t>
        <a:bodyPr/>
        <a:lstStyle/>
        <a:p>
          <a:r>
            <a:rPr lang="en-US" sz="2800" dirty="0" smtClean="0"/>
            <a:t>Non-Users or Low Risk Users</a:t>
          </a:r>
          <a:endParaRPr lang="en-US" sz="2800" dirty="0"/>
        </a:p>
      </dgm:t>
    </dgm:pt>
    <dgm:pt modelId="{57AA9DE3-FE1D-45CA-AD52-F60BBB091C3F}" type="parTrans" cxnId="{B8CFDA30-7C58-4DAB-9CB5-582FB8900D9C}">
      <dgm:prSet/>
      <dgm:spPr/>
      <dgm:t>
        <a:bodyPr/>
        <a:lstStyle/>
        <a:p>
          <a:endParaRPr lang="en-US" sz="2800"/>
        </a:p>
      </dgm:t>
    </dgm:pt>
    <dgm:pt modelId="{E4E44AFB-3230-49F7-B4EA-38DD3955F6E9}" type="sibTrans" cxnId="{B8CFDA30-7C58-4DAB-9CB5-582FB8900D9C}">
      <dgm:prSet/>
      <dgm:spPr/>
      <dgm:t>
        <a:bodyPr/>
        <a:lstStyle/>
        <a:p>
          <a:endParaRPr lang="en-US" sz="2800"/>
        </a:p>
      </dgm:t>
    </dgm:pt>
    <dgm:pt modelId="{57A4CFA5-2675-482B-89B8-CB656DE2C68F}" type="pres">
      <dgm:prSet presAssocID="{90F4F9EF-B9AF-4163-8892-2BF01A2927D3}" presName="Name0" presStyleCnt="0">
        <dgm:presLayoutVars>
          <dgm:dir/>
          <dgm:animLvl val="lvl"/>
          <dgm:resizeHandles val="exact"/>
        </dgm:presLayoutVars>
      </dgm:prSet>
      <dgm:spPr/>
    </dgm:pt>
    <dgm:pt modelId="{01C85F5C-C696-47B3-9840-C7FAFCEF7B24}" type="pres">
      <dgm:prSet presAssocID="{540BC9C3-0033-42D3-BDFB-E7C6DD07C1AF}" presName="Name8" presStyleCnt="0"/>
      <dgm:spPr/>
    </dgm:pt>
    <dgm:pt modelId="{866F0CA8-1B2C-4300-81DC-2F27CA4D8EF4}" type="pres">
      <dgm:prSet presAssocID="{540BC9C3-0033-42D3-BDFB-E7C6DD07C1AF}" presName="level" presStyleLbl="node1" presStyleIdx="0" presStyleCnt="3" custLinFactNeighborY="-4615">
        <dgm:presLayoutVars>
          <dgm:chMax val="1"/>
          <dgm:bulletEnabled val="1"/>
        </dgm:presLayoutVars>
      </dgm:prSet>
      <dgm:spPr/>
      <dgm:t>
        <a:bodyPr/>
        <a:lstStyle/>
        <a:p>
          <a:endParaRPr lang="en-US"/>
        </a:p>
      </dgm:t>
    </dgm:pt>
    <dgm:pt modelId="{6601EB0C-92D3-4246-91C1-017B29B8B2F1}" type="pres">
      <dgm:prSet presAssocID="{540BC9C3-0033-42D3-BDFB-E7C6DD07C1AF}" presName="levelTx" presStyleLbl="revTx" presStyleIdx="0" presStyleCnt="0">
        <dgm:presLayoutVars>
          <dgm:chMax val="1"/>
          <dgm:bulletEnabled val="1"/>
        </dgm:presLayoutVars>
      </dgm:prSet>
      <dgm:spPr/>
      <dgm:t>
        <a:bodyPr/>
        <a:lstStyle/>
        <a:p>
          <a:endParaRPr lang="en-US"/>
        </a:p>
      </dgm:t>
    </dgm:pt>
    <dgm:pt modelId="{D42ECE70-1FA8-46D7-9423-3192ECB3FA29}" type="pres">
      <dgm:prSet presAssocID="{8BDCCBDF-DF82-4A31-A9B9-AC3938B00A71}" presName="Name8" presStyleCnt="0"/>
      <dgm:spPr/>
    </dgm:pt>
    <dgm:pt modelId="{E934AFF2-2966-4F84-9E33-DE85C88A6ED7}" type="pres">
      <dgm:prSet presAssocID="{8BDCCBDF-DF82-4A31-A9B9-AC3938B00A71}" presName="level" presStyleLbl="node1" presStyleIdx="1" presStyleCnt="3">
        <dgm:presLayoutVars>
          <dgm:chMax val="1"/>
          <dgm:bulletEnabled val="1"/>
        </dgm:presLayoutVars>
      </dgm:prSet>
      <dgm:spPr/>
      <dgm:t>
        <a:bodyPr/>
        <a:lstStyle/>
        <a:p>
          <a:endParaRPr lang="en-US"/>
        </a:p>
      </dgm:t>
    </dgm:pt>
    <dgm:pt modelId="{CA6F6588-538E-4F7E-B10E-202559FD107D}" type="pres">
      <dgm:prSet presAssocID="{8BDCCBDF-DF82-4A31-A9B9-AC3938B00A71}" presName="levelTx" presStyleLbl="revTx" presStyleIdx="0" presStyleCnt="0">
        <dgm:presLayoutVars>
          <dgm:chMax val="1"/>
          <dgm:bulletEnabled val="1"/>
        </dgm:presLayoutVars>
      </dgm:prSet>
      <dgm:spPr/>
      <dgm:t>
        <a:bodyPr/>
        <a:lstStyle/>
        <a:p>
          <a:endParaRPr lang="en-US"/>
        </a:p>
      </dgm:t>
    </dgm:pt>
    <dgm:pt modelId="{86F2911A-E138-4959-BB09-26FC86B8E943}" type="pres">
      <dgm:prSet presAssocID="{041A7A6A-0BCA-44C3-85D3-3786BC315004}" presName="Name8" presStyleCnt="0"/>
      <dgm:spPr/>
    </dgm:pt>
    <dgm:pt modelId="{5B51EC09-310B-42C2-A08E-F45FA48E46BE}" type="pres">
      <dgm:prSet presAssocID="{041A7A6A-0BCA-44C3-85D3-3786BC315004}" presName="level" presStyleLbl="node1" presStyleIdx="2" presStyleCnt="3">
        <dgm:presLayoutVars>
          <dgm:chMax val="1"/>
          <dgm:bulletEnabled val="1"/>
        </dgm:presLayoutVars>
      </dgm:prSet>
      <dgm:spPr/>
      <dgm:t>
        <a:bodyPr/>
        <a:lstStyle/>
        <a:p>
          <a:endParaRPr lang="en-US"/>
        </a:p>
      </dgm:t>
    </dgm:pt>
    <dgm:pt modelId="{A8A190F1-B501-41D2-BF1D-7BBEAAEB910D}" type="pres">
      <dgm:prSet presAssocID="{041A7A6A-0BCA-44C3-85D3-3786BC315004}" presName="levelTx" presStyleLbl="revTx" presStyleIdx="0" presStyleCnt="0">
        <dgm:presLayoutVars>
          <dgm:chMax val="1"/>
          <dgm:bulletEnabled val="1"/>
        </dgm:presLayoutVars>
      </dgm:prSet>
      <dgm:spPr/>
      <dgm:t>
        <a:bodyPr/>
        <a:lstStyle/>
        <a:p>
          <a:endParaRPr lang="en-US"/>
        </a:p>
      </dgm:t>
    </dgm:pt>
  </dgm:ptLst>
  <dgm:cxnLst>
    <dgm:cxn modelId="{3E785D03-9483-4A78-AFA3-48F82D88FAF7}" type="presOf" srcId="{041A7A6A-0BCA-44C3-85D3-3786BC315004}" destId="{5B51EC09-310B-42C2-A08E-F45FA48E46BE}" srcOrd="0" destOrd="0" presId="urn:microsoft.com/office/officeart/2005/8/layout/pyramid1"/>
    <dgm:cxn modelId="{15803A2A-4225-40FE-B9A2-12D7385E2C03}" type="presOf" srcId="{041A7A6A-0BCA-44C3-85D3-3786BC315004}" destId="{A8A190F1-B501-41D2-BF1D-7BBEAAEB910D}" srcOrd="1" destOrd="0" presId="urn:microsoft.com/office/officeart/2005/8/layout/pyramid1"/>
    <dgm:cxn modelId="{FA123D29-EF9D-47CA-984D-77DDA8A67FA3}" type="presOf" srcId="{90F4F9EF-B9AF-4163-8892-2BF01A2927D3}" destId="{57A4CFA5-2675-482B-89B8-CB656DE2C68F}" srcOrd="0" destOrd="0" presId="urn:microsoft.com/office/officeart/2005/8/layout/pyramid1"/>
    <dgm:cxn modelId="{A992549E-4391-44B8-B28A-D7941454F8FF}" srcId="{90F4F9EF-B9AF-4163-8892-2BF01A2927D3}" destId="{8BDCCBDF-DF82-4A31-A9B9-AC3938B00A71}" srcOrd="1" destOrd="0" parTransId="{86A37DE2-FE60-4C8E-87C6-C81EA2FAAB7C}" sibTransId="{42FD5286-C6A6-44EB-B015-CA6B911D5F51}"/>
    <dgm:cxn modelId="{5C4764C6-49F1-484B-A303-51D5DEF8DCA6}" type="presOf" srcId="{540BC9C3-0033-42D3-BDFB-E7C6DD07C1AF}" destId="{866F0CA8-1B2C-4300-81DC-2F27CA4D8EF4}" srcOrd="0" destOrd="0" presId="urn:microsoft.com/office/officeart/2005/8/layout/pyramid1"/>
    <dgm:cxn modelId="{DD2839B8-323E-44BA-BC9D-24EFCDBA1C9A}" type="presOf" srcId="{8BDCCBDF-DF82-4A31-A9B9-AC3938B00A71}" destId="{E934AFF2-2966-4F84-9E33-DE85C88A6ED7}" srcOrd="0" destOrd="0" presId="urn:microsoft.com/office/officeart/2005/8/layout/pyramid1"/>
    <dgm:cxn modelId="{B8CFDA30-7C58-4DAB-9CB5-582FB8900D9C}" srcId="{90F4F9EF-B9AF-4163-8892-2BF01A2927D3}" destId="{041A7A6A-0BCA-44C3-85D3-3786BC315004}" srcOrd="2" destOrd="0" parTransId="{57AA9DE3-FE1D-45CA-AD52-F60BBB091C3F}" sibTransId="{E4E44AFB-3230-49F7-B4EA-38DD3955F6E9}"/>
    <dgm:cxn modelId="{D174B19F-7CAF-477A-93B3-94AB371CF9A0}" type="presOf" srcId="{540BC9C3-0033-42D3-BDFB-E7C6DD07C1AF}" destId="{6601EB0C-92D3-4246-91C1-017B29B8B2F1}" srcOrd="1" destOrd="0" presId="urn:microsoft.com/office/officeart/2005/8/layout/pyramid1"/>
    <dgm:cxn modelId="{363DB3A5-BF66-4D98-89BC-185B7AEE281D}" type="presOf" srcId="{8BDCCBDF-DF82-4A31-A9B9-AC3938B00A71}" destId="{CA6F6588-538E-4F7E-B10E-202559FD107D}" srcOrd="1" destOrd="0" presId="urn:microsoft.com/office/officeart/2005/8/layout/pyramid1"/>
    <dgm:cxn modelId="{1AB969D6-FEFD-4633-9C51-85A86D3AD4CD}" srcId="{90F4F9EF-B9AF-4163-8892-2BF01A2927D3}" destId="{540BC9C3-0033-42D3-BDFB-E7C6DD07C1AF}" srcOrd="0" destOrd="0" parTransId="{EF79D443-8396-4FC6-B230-FD387CEA3D10}" sibTransId="{BBAB1D70-3578-488D-A874-94EFD60D60C4}"/>
    <dgm:cxn modelId="{81FCCADA-5D9C-4B11-AFF4-FE37B0A13009}" type="presParOf" srcId="{57A4CFA5-2675-482B-89B8-CB656DE2C68F}" destId="{01C85F5C-C696-47B3-9840-C7FAFCEF7B24}" srcOrd="0" destOrd="0" presId="urn:microsoft.com/office/officeart/2005/8/layout/pyramid1"/>
    <dgm:cxn modelId="{64062664-2636-4C76-83F9-BAA32D9CD6CF}" type="presParOf" srcId="{01C85F5C-C696-47B3-9840-C7FAFCEF7B24}" destId="{866F0CA8-1B2C-4300-81DC-2F27CA4D8EF4}" srcOrd="0" destOrd="0" presId="urn:microsoft.com/office/officeart/2005/8/layout/pyramid1"/>
    <dgm:cxn modelId="{3FFAE425-2777-4AC7-9C59-7F3128E93333}" type="presParOf" srcId="{01C85F5C-C696-47B3-9840-C7FAFCEF7B24}" destId="{6601EB0C-92D3-4246-91C1-017B29B8B2F1}" srcOrd="1" destOrd="0" presId="urn:microsoft.com/office/officeart/2005/8/layout/pyramid1"/>
    <dgm:cxn modelId="{02227E98-7EAF-46BB-899F-C68531A6CD16}" type="presParOf" srcId="{57A4CFA5-2675-482B-89B8-CB656DE2C68F}" destId="{D42ECE70-1FA8-46D7-9423-3192ECB3FA29}" srcOrd="1" destOrd="0" presId="urn:microsoft.com/office/officeart/2005/8/layout/pyramid1"/>
    <dgm:cxn modelId="{09C24C80-8935-4672-8C44-796BED3ED121}" type="presParOf" srcId="{D42ECE70-1FA8-46D7-9423-3192ECB3FA29}" destId="{E934AFF2-2966-4F84-9E33-DE85C88A6ED7}" srcOrd="0" destOrd="0" presId="urn:microsoft.com/office/officeart/2005/8/layout/pyramid1"/>
    <dgm:cxn modelId="{70E18074-46C8-4C7A-901C-3F7F00103C01}" type="presParOf" srcId="{D42ECE70-1FA8-46D7-9423-3192ECB3FA29}" destId="{CA6F6588-538E-4F7E-B10E-202559FD107D}" srcOrd="1" destOrd="0" presId="urn:microsoft.com/office/officeart/2005/8/layout/pyramid1"/>
    <dgm:cxn modelId="{C6220F06-F637-472E-B96D-0DB87B1BA882}" type="presParOf" srcId="{57A4CFA5-2675-482B-89B8-CB656DE2C68F}" destId="{86F2911A-E138-4959-BB09-26FC86B8E943}" srcOrd="2" destOrd="0" presId="urn:microsoft.com/office/officeart/2005/8/layout/pyramid1"/>
    <dgm:cxn modelId="{2D07F657-D080-4BD7-AF6C-83B129145C9A}" type="presParOf" srcId="{86F2911A-E138-4959-BB09-26FC86B8E943}" destId="{5B51EC09-310B-42C2-A08E-F45FA48E46BE}" srcOrd="0" destOrd="0" presId="urn:microsoft.com/office/officeart/2005/8/layout/pyramid1"/>
    <dgm:cxn modelId="{E90AFBCE-F1A6-46D7-906D-A2261703744A}" type="presParOf" srcId="{86F2911A-E138-4959-BB09-26FC86B8E943}" destId="{A8A190F1-B501-41D2-BF1D-7BBEAAEB910D}"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77AF8C-894D-49AC-8581-B1CB18647DE2}" type="doc">
      <dgm:prSet loTypeId="urn:microsoft.com/office/officeart/2005/8/layout/cycle2" loCatId="cycle" qsTypeId="urn:microsoft.com/office/officeart/2005/8/quickstyle/simple1#5" qsCatId="simple" csTypeId="urn:microsoft.com/office/officeart/2005/8/colors/colorful5" csCatId="colorful" phldr="1"/>
      <dgm:spPr/>
      <dgm:t>
        <a:bodyPr/>
        <a:lstStyle/>
        <a:p>
          <a:endParaRPr lang="en-US"/>
        </a:p>
      </dgm:t>
    </dgm:pt>
    <dgm:pt modelId="{8ACD0EA1-5E2B-448B-A4E0-F8854DFA1FDB}">
      <dgm:prSet phldrT="[Text]"/>
      <dgm:spPr/>
      <dgm:t>
        <a:bodyPr/>
        <a:lstStyle/>
        <a:p>
          <a:r>
            <a:rPr lang="en-US" dirty="0" smtClean="0"/>
            <a:t> </a:t>
          </a:r>
          <a:endParaRPr lang="en-US" dirty="0"/>
        </a:p>
      </dgm:t>
    </dgm:pt>
    <dgm:pt modelId="{6E62CE15-D81B-4673-8DE3-CECAB99DBA69}" type="parTrans" cxnId="{593D0375-8AA4-4958-AF67-F70E6E862C1A}">
      <dgm:prSet/>
      <dgm:spPr/>
      <dgm:t>
        <a:bodyPr/>
        <a:lstStyle/>
        <a:p>
          <a:endParaRPr lang="en-US"/>
        </a:p>
      </dgm:t>
    </dgm:pt>
    <dgm:pt modelId="{BBB5D4B4-4B04-4196-91F7-E6970A0D661E}" type="sibTrans" cxnId="{593D0375-8AA4-4958-AF67-F70E6E862C1A}">
      <dgm:prSet/>
      <dgm:spPr/>
      <dgm:t>
        <a:bodyPr/>
        <a:lstStyle/>
        <a:p>
          <a:endParaRPr lang="en-US"/>
        </a:p>
      </dgm:t>
    </dgm:pt>
    <dgm:pt modelId="{54BE9A30-654C-48FB-9306-518A97BBDF77}">
      <dgm:prSet phldrT="[Text]"/>
      <dgm:spPr>
        <a:solidFill>
          <a:srgbClr val="7BA980"/>
        </a:solidFill>
      </dgm:spPr>
      <dgm:t>
        <a:bodyPr/>
        <a:lstStyle/>
        <a:p>
          <a:r>
            <a:rPr lang="en-US" dirty="0" smtClean="0"/>
            <a:t> </a:t>
          </a:r>
          <a:endParaRPr lang="en-US" dirty="0"/>
        </a:p>
      </dgm:t>
    </dgm:pt>
    <dgm:pt modelId="{4D600896-45E4-4B12-95E9-5452B4410687}" type="parTrans" cxnId="{423AD4B4-097B-4769-BB22-A5CBE945F370}">
      <dgm:prSet/>
      <dgm:spPr/>
      <dgm:t>
        <a:bodyPr/>
        <a:lstStyle/>
        <a:p>
          <a:endParaRPr lang="en-US"/>
        </a:p>
      </dgm:t>
    </dgm:pt>
    <dgm:pt modelId="{565D1706-A64D-401F-80A9-AA08F5073AB5}" type="sibTrans" cxnId="{423AD4B4-097B-4769-BB22-A5CBE945F370}">
      <dgm:prSet/>
      <dgm:spPr/>
      <dgm:t>
        <a:bodyPr/>
        <a:lstStyle/>
        <a:p>
          <a:endParaRPr lang="en-US"/>
        </a:p>
      </dgm:t>
    </dgm:pt>
    <dgm:pt modelId="{3777DED5-F9B6-4B1E-B524-333E3BC0E52A}">
      <dgm:prSet phldrT="[Text]"/>
      <dgm:spPr/>
      <dgm:t>
        <a:bodyPr/>
        <a:lstStyle/>
        <a:p>
          <a:r>
            <a:rPr lang="en-US" dirty="0" smtClean="0"/>
            <a:t> </a:t>
          </a:r>
          <a:endParaRPr lang="en-US" dirty="0"/>
        </a:p>
      </dgm:t>
    </dgm:pt>
    <dgm:pt modelId="{44F71C88-D58C-47C5-A73A-5F44CB8CCC3E}" type="parTrans" cxnId="{CBF6DD7F-CF2C-435F-B89E-349001253A79}">
      <dgm:prSet/>
      <dgm:spPr/>
      <dgm:t>
        <a:bodyPr/>
        <a:lstStyle/>
        <a:p>
          <a:endParaRPr lang="en-US"/>
        </a:p>
      </dgm:t>
    </dgm:pt>
    <dgm:pt modelId="{1260EC2A-BC85-4CED-9EB1-2D8AFB5A291D}" type="sibTrans" cxnId="{CBF6DD7F-CF2C-435F-B89E-349001253A79}">
      <dgm:prSet/>
      <dgm:spPr/>
      <dgm:t>
        <a:bodyPr/>
        <a:lstStyle/>
        <a:p>
          <a:endParaRPr lang="en-US"/>
        </a:p>
      </dgm:t>
    </dgm:pt>
    <dgm:pt modelId="{1D382AC8-7592-4F0C-B392-F8B574CC2B66}">
      <dgm:prSet phldrT="[Text]"/>
      <dgm:spPr>
        <a:solidFill>
          <a:srgbClr val="D8D561"/>
        </a:solidFill>
      </dgm:spPr>
      <dgm:t>
        <a:bodyPr/>
        <a:lstStyle/>
        <a:p>
          <a:r>
            <a:rPr lang="en-US" dirty="0" smtClean="0"/>
            <a:t> </a:t>
          </a:r>
          <a:endParaRPr lang="en-US" dirty="0"/>
        </a:p>
      </dgm:t>
    </dgm:pt>
    <dgm:pt modelId="{B4AB4FEA-8A0B-4188-9972-A0190AF58C65}" type="parTrans" cxnId="{610134C9-9AB7-4EFA-BCFF-D938DEE27AFB}">
      <dgm:prSet/>
      <dgm:spPr/>
      <dgm:t>
        <a:bodyPr/>
        <a:lstStyle/>
        <a:p>
          <a:endParaRPr lang="en-US"/>
        </a:p>
      </dgm:t>
    </dgm:pt>
    <dgm:pt modelId="{A417C548-EDBB-4E30-87EA-647C7A3F0BCD}" type="sibTrans" cxnId="{610134C9-9AB7-4EFA-BCFF-D938DEE27AFB}">
      <dgm:prSet/>
      <dgm:spPr/>
      <dgm:t>
        <a:bodyPr/>
        <a:lstStyle/>
        <a:p>
          <a:endParaRPr lang="en-US"/>
        </a:p>
      </dgm:t>
    </dgm:pt>
    <dgm:pt modelId="{A05EE300-F382-4227-98FA-76E5670F9DDF}">
      <dgm:prSet phldrT="[Text]"/>
      <dgm:spPr>
        <a:solidFill>
          <a:srgbClr val="F79646"/>
        </a:solidFill>
      </dgm:spPr>
      <dgm:t>
        <a:bodyPr/>
        <a:lstStyle/>
        <a:p>
          <a:r>
            <a:rPr lang="en-US" dirty="0" smtClean="0"/>
            <a:t> </a:t>
          </a:r>
          <a:endParaRPr lang="en-US" dirty="0"/>
        </a:p>
      </dgm:t>
    </dgm:pt>
    <dgm:pt modelId="{279DA097-5DA8-4AE6-8681-12E2C52FE15F}" type="parTrans" cxnId="{4E71458D-F62C-4189-ADD5-75E0C1629221}">
      <dgm:prSet/>
      <dgm:spPr/>
      <dgm:t>
        <a:bodyPr/>
        <a:lstStyle/>
        <a:p>
          <a:endParaRPr lang="en-US"/>
        </a:p>
      </dgm:t>
    </dgm:pt>
    <dgm:pt modelId="{51B03B33-3997-4768-98F2-D46B016EF82A}" type="sibTrans" cxnId="{4E71458D-F62C-4189-ADD5-75E0C1629221}">
      <dgm:prSet/>
      <dgm:spPr/>
      <dgm:t>
        <a:bodyPr/>
        <a:lstStyle/>
        <a:p>
          <a:endParaRPr lang="en-US"/>
        </a:p>
      </dgm:t>
    </dgm:pt>
    <dgm:pt modelId="{637E08BE-B7F3-4BF2-9936-478A38CCB192}">
      <dgm:prSet/>
      <dgm:spPr/>
      <dgm:t>
        <a:bodyPr/>
        <a:lstStyle/>
        <a:p>
          <a:endParaRPr lang="en-US" dirty="0"/>
        </a:p>
      </dgm:t>
    </dgm:pt>
    <dgm:pt modelId="{025C3BCC-3567-48C8-AE33-B2CE88E7D0F1}" type="parTrans" cxnId="{5EFCFF69-D4FB-48E8-BF48-8D27DCC0EA2F}">
      <dgm:prSet/>
      <dgm:spPr/>
      <dgm:t>
        <a:bodyPr/>
        <a:lstStyle/>
        <a:p>
          <a:endParaRPr lang="en-US"/>
        </a:p>
      </dgm:t>
    </dgm:pt>
    <dgm:pt modelId="{E186451F-6439-4C89-96F2-0072A776DAFD}" type="sibTrans" cxnId="{5EFCFF69-D4FB-48E8-BF48-8D27DCC0EA2F}">
      <dgm:prSet/>
      <dgm:spPr/>
      <dgm:t>
        <a:bodyPr/>
        <a:lstStyle/>
        <a:p>
          <a:endParaRPr lang="en-US"/>
        </a:p>
      </dgm:t>
    </dgm:pt>
    <dgm:pt modelId="{57C39CA8-AFD6-4B55-BD63-88E94B21A8CB}" type="pres">
      <dgm:prSet presAssocID="{4477AF8C-894D-49AC-8581-B1CB18647DE2}" presName="cycle" presStyleCnt="0">
        <dgm:presLayoutVars>
          <dgm:dir/>
          <dgm:resizeHandles val="exact"/>
        </dgm:presLayoutVars>
      </dgm:prSet>
      <dgm:spPr/>
      <dgm:t>
        <a:bodyPr/>
        <a:lstStyle/>
        <a:p>
          <a:endParaRPr lang="en-US"/>
        </a:p>
      </dgm:t>
    </dgm:pt>
    <dgm:pt modelId="{D5049994-94CC-4FC9-86BF-1D66431005AB}" type="pres">
      <dgm:prSet presAssocID="{637E08BE-B7F3-4BF2-9936-478A38CCB192}" presName="node" presStyleLbl="node1" presStyleIdx="0" presStyleCnt="6" custScaleX="163804" custScaleY="117942" custRadScaleRad="96944">
        <dgm:presLayoutVars>
          <dgm:bulletEnabled val="1"/>
        </dgm:presLayoutVars>
      </dgm:prSet>
      <dgm:spPr/>
      <dgm:t>
        <a:bodyPr/>
        <a:lstStyle/>
        <a:p>
          <a:endParaRPr lang="en-US"/>
        </a:p>
      </dgm:t>
    </dgm:pt>
    <dgm:pt modelId="{0BFA5DB4-A78A-4B4C-AAB2-0CDF50AC63FF}" type="pres">
      <dgm:prSet presAssocID="{E186451F-6439-4C89-96F2-0072A776DAFD}" presName="sibTrans" presStyleLbl="sibTrans2D1" presStyleIdx="0" presStyleCnt="6"/>
      <dgm:spPr/>
      <dgm:t>
        <a:bodyPr/>
        <a:lstStyle/>
        <a:p>
          <a:endParaRPr lang="en-US"/>
        </a:p>
      </dgm:t>
    </dgm:pt>
    <dgm:pt modelId="{2169FBBA-A03A-4810-877B-097F6A43A042}" type="pres">
      <dgm:prSet presAssocID="{E186451F-6439-4C89-96F2-0072A776DAFD}" presName="connectorText" presStyleLbl="sibTrans2D1" presStyleIdx="0" presStyleCnt="6"/>
      <dgm:spPr/>
      <dgm:t>
        <a:bodyPr/>
        <a:lstStyle/>
        <a:p>
          <a:endParaRPr lang="en-US"/>
        </a:p>
      </dgm:t>
    </dgm:pt>
    <dgm:pt modelId="{28EEC5EF-13EE-4673-B847-6D8CD0D25DCB}" type="pres">
      <dgm:prSet presAssocID="{8ACD0EA1-5E2B-448B-A4E0-F8854DFA1FDB}" presName="node" presStyleLbl="node1" presStyleIdx="1" presStyleCnt="6" custScaleX="163804" custScaleY="117942" custRadScaleRad="122865" custRadScaleInc="19955">
        <dgm:presLayoutVars>
          <dgm:bulletEnabled val="1"/>
        </dgm:presLayoutVars>
      </dgm:prSet>
      <dgm:spPr/>
      <dgm:t>
        <a:bodyPr/>
        <a:lstStyle/>
        <a:p>
          <a:endParaRPr lang="en-US"/>
        </a:p>
      </dgm:t>
    </dgm:pt>
    <dgm:pt modelId="{0D8B2E83-5CC9-4EB9-8EA8-E67767921B28}" type="pres">
      <dgm:prSet presAssocID="{BBB5D4B4-4B04-4196-91F7-E6970A0D661E}" presName="sibTrans" presStyleLbl="sibTrans2D1" presStyleIdx="1" presStyleCnt="6"/>
      <dgm:spPr/>
      <dgm:t>
        <a:bodyPr/>
        <a:lstStyle/>
        <a:p>
          <a:endParaRPr lang="en-US"/>
        </a:p>
      </dgm:t>
    </dgm:pt>
    <dgm:pt modelId="{2AC993B5-DF11-4AAB-95E0-EEEAE4FAED3D}" type="pres">
      <dgm:prSet presAssocID="{BBB5D4B4-4B04-4196-91F7-E6970A0D661E}" presName="connectorText" presStyleLbl="sibTrans2D1" presStyleIdx="1" presStyleCnt="6"/>
      <dgm:spPr/>
      <dgm:t>
        <a:bodyPr/>
        <a:lstStyle/>
        <a:p>
          <a:endParaRPr lang="en-US"/>
        </a:p>
      </dgm:t>
    </dgm:pt>
    <dgm:pt modelId="{422AC942-F4A7-48A3-9CA3-3CBB7B4C82A4}" type="pres">
      <dgm:prSet presAssocID="{54BE9A30-654C-48FB-9306-518A97BBDF77}" presName="node" presStyleLbl="node1" presStyleIdx="2" presStyleCnt="6" custScaleX="163804" custScaleY="117942" custRadScaleRad="121058" custRadScaleInc="-26616">
        <dgm:presLayoutVars>
          <dgm:bulletEnabled val="1"/>
        </dgm:presLayoutVars>
      </dgm:prSet>
      <dgm:spPr/>
      <dgm:t>
        <a:bodyPr/>
        <a:lstStyle/>
        <a:p>
          <a:endParaRPr lang="en-US"/>
        </a:p>
      </dgm:t>
    </dgm:pt>
    <dgm:pt modelId="{78BD8E3D-A2B4-4F59-ADFA-E8D767CDA228}" type="pres">
      <dgm:prSet presAssocID="{565D1706-A64D-401F-80A9-AA08F5073AB5}" presName="sibTrans" presStyleLbl="sibTrans2D1" presStyleIdx="2" presStyleCnt="6"/>
      <dgm:spPr/>
      <dgm:t>
        <a:bodyPr/>
        <a:lstStyle/>
        <a:p>
          <a:endParaRPr lang="en-US"/>
        </a:p>
      </dgm:t>
    </dgm:pt>
    <dgm:pt modelId="{C39EFCD9-5D0D-4EAB-9F4A-E10DF6942159}" type="pres">
      <dgm:prSet presAssocID="{565D1706-A64D-401F-80A9-AA08F5073AB5}" presName="connectorText" presStyleLbl="sibTrans2D1" presStyleIdx="2" presStyleCnt="6"/>
      <dgm:spPr/>
      <dgm:t>
        <a:bodyPr/>
        <a:lstStyle/>
        <a:p>
          <a:endParaRPr lang="en-US"/>
        </a:p>
      </dgm:t>
    </dgm:pt>
    <dgm:pt modelId="{3459E26C-ABD4-44BE-B2CE-40A15A645E83}" type="pres">
      <dgm:prSet presAssocID="{3777DED5-F9B6-4B1E-B524-333E3BC0E52A}" presName="node" presStyleLbl="node1" presStyleIdx="3" presStyleCnt="6" custScaleX="163804" custScaleY="117942" custRadScaleRad="93911">
        <dgm:presLayoutVars>
          <dgm:bulletEnabled val="1"/>
        </dgm:presLayoutVars>
      </dgm:prSet>
      <dgm:spPr/>
      <dgm:t>
        <a:bodyPr/>
        <a:lstStyle/>
        <a:p>
          <a:endParaRPr lang="en-US"/>
        </a:p>
      </dgm:t>
    </dgm:pt>
    <dgm:pt modelId="{274C57A8-E05A-44CE-8D5A-15339CBD0F4B}" type="pres">
      <dgm:prSet presAssocID="{1260EC2A-BC85-4CED-9EB1-2D8AFB5A291D}" presName="sibTrans" presStyleLbl="sibTrans2D1" presStyleIdx="3" presStyleCnt="6"/>
      <dgm:spPr/>
      <dgm:t>
        <a:bodyPr/>
        <a:lstStyle/>
        <a:p>
          <a:endParaRPr lang="en-US"/>
        </a:p>
      </dgm:t>
    </dgm:pt>
    <dgm:pt modelId="{79E4D4AD-AE06-4B63-860A-E43001ED480C}" type="pres">
      <dgm:prSet presAssocID="{1260EC2A-BC85-4CED-9EB1-2D8AFB5A291D}" presName="connectorText" presStyleLbl="sibTrans2D1" presStyleIdx="3" presStyleCnt="6"/>
      <dgm:spPr/>
      <dgm:t>
        <a:bodyPr/>
        <a:lstStyle/>
        <a:p>
          <a:endParaRPr lang="en-US"/>
        </a:p>
      </dgm:t>
    </dgm:pt>
    <dgm:pt modelId="{D77055FA-1466-48BE-A44A-F17E617581B6}" type="pres">
      <dgm:prSet presAssocID="{1D382AC8-7592-4F0C-B392-F8B574CC2B66}" presName="node" presStyleLbl="node1" presStyleIdx="4" presStyleCnt="6" custScaleX="163804" custScaleY="117942" custRadScaleRad="121058" custRadScaleInc="26616">
        <dgm:presLayoutVars>
          <dgm:bulletEnabled val="1"/>
        </dgm:presLayoutVars>
      </dgm:prSet>
      <dgm:spPr/>
      <dgm:t>
        <a:bodyPr/>
        <a:lstStyle/>
        <a:p>
          <a:endParaRPr lang="en-US"/>
        </a:p>
      </dgm:t>
    </dgm:pt>
    <dgm:pt modelId="{4A883A22-266A-46A0-B872-E5FA46381119}" type="pres">
      <dgm:prSet presAssocID="{A417C548-EDBB-4E30-87EA-647C7A3F0BCD}" presName="sibTrans" presStyleLbl="sibTrans2D1" presStyleIdx="4" presStyleCnt="6"/>
      <dgm:spPr/>
      <dgm:t>
        <a:bodyPr/>
        <a:lstStyle/>
        <a:p>
          <a:endParaRPr lang="en-US"/>
        </a:p>
      </dgm:t>
    </dgm:pt>
    <dgm:pt modelId="{28CBA688-9731-49C2-93D4-DDCCF19BEF92}" type="pres">
      <dgm:prSet presAssocID="{A417C548-EDBB-4E30-87EA-647C7A3F0BCD}" presName="connectorText" presStyleLbl="sibTrans2D1" presStyleIdx="4" presStyleCnt="6"/>
      <dgm:spPr/>
      <dgm:t>
        <a:bodyPr/>
        <a:lstStyle/>
        <a:p>
          <a:endParaRPr lang="en-US"/>
        </a:p>
      </dgm:t>
    </dgm:pt>
    <dgm:pt modelId="{1E0E051C-1D88-485E-A140-47271B4CCFAA}" type="pres">
      <dgm:prSet presAssocID="{A05EE300-F382-4227-98FA-76E5670F9DDF}" presName="node" presStyleLbl="node1" presStyleIdx="5" presStyleCnt="6" custScaleX="163804" custScaleY="117942" custRadScaleRad="122865" custRadScaleInc="-19956">
        <dgm:presLayoutVars>
          <dgm:bulletEnabled val="1"/>
        </dgm:presLayoutVars>
      </dgm:prSet>
      <dgm:spPr/>
      <dgm:t>
        <a:bodyPr/>
        <a:lstStyle/>
        <a:p>
          <a:endParaRPr lang="en-US"/>
        </a:p>
      </dgm:t>
    </dgm:pt>
    <dgm:pt modelId="{3AC3ADAC-9CF8-4AC7-B912-CA5079849F6C}" type="pres">
      <dgm:prSet presAssocID="{51B03B33-3997-4768-98F2-D46B016EF82A}" presName="sibTrans" presStyleLbl="sibTrans2D1" presStyleIdx="5" presStyleCnt="6"/>
      <dgm:spPr/>
      <dgm:t>
        <a:bodyPr/>
        <a:lstStyle/>
        <a:p>
          <a:endParaRPr lang="en-US"/>
        </a:p>
      </dgm:t>
    </dgm:pt>
    <dgm:pt modelId="{94B9CA2F-7C0E-44BB-BB23-560DA7A2692E}" type="pres">
      <dgm:prSet presAssocID="{51B03B33-3997-4768-98F2-D46B016EF82A}" presName="connectorText" presStyleLbl="sibTrans2D1" presStyleIdx="5" presStyleCnt="6"/>
      <dgm:spPr/>
      <dgm:t>
        <a:bodyPr/>
        <a:lstStyle/>
        <a:p>
          <a:endParaRPr lang="en-US"/>
        </a:p>
      </dgm:t>
    </dgm:pt>
  </dgm:ptLst>
  <dgm:cxnLst>
    <dgm:cxn modelId="{FEC7588B-053B-4C51-B7E5-4AF3CAA4B4EC}" type="presOf" srcId="{565D1706-A64D-401F-80A9-AA08F5073AB5}" destId="{78BD8E3D-A2B4-4F59-ADFA-E8D767CDA228}" srcOrd="0" destOrd="0" presId="urn:microsoft.com/office/officeart/2005/8/layout/cycle2"/>
    <dgm:cxn modelId="{75D84D41-46F3-47D0-A7F8-43EE3C3B33E9}" type="presOf" srcId="{1D382AC8-7592-4F0C-B392-F8B574CC2B66}" destId="{D77055FA-1466-48BE-A44A-F17E617581B6}" srcOrd="0" destOrd="0" presId="urn:microsoft.com/office/officeart/2005/8/layout/cycle2"/>
    <dgm:cxn modelId="{65CADF7C-B5EC-4D2F-AFBC-FD69120DA3AF}" type="presOf" srcId="{BBB5D4B4-4B04-4196-91F7-E6970A0D661E}" destId="{0D8B2E83-5CC9-4EB9-8EA8-E67767921B28}" srcOrd="0" destOrd="0" presId="urn:microsoft.com/office/officeart/2005/8/layout/cycle2"/>
    <dgm:cxn modelId="{D7E7A171-521C-4F11-B783-46ABBEEA41D8}" type="presOf" srcId="{E186451F-6439-4C89-96F2-0072A776DAFD}" destId="{0BFA5DB4-A78A-4B4C-AAB2-0CDF50AC63FF}" srcOrd="0" destOrd="0" presId="urn:microsoft.com/office/officeart/2005/8/layout/cycle2"/>
    <dgm:cxn modelId="{4E71458D-F62C-4189-ADD5-75E0C1629221}" srcId="{4477AF8C-894D-49AC-8581-B1CB18647DE2}" destId="{A05EE300-F382-4227-98FA-76E5670F9DDF}" srcOrd="5" destOrd="0" parTransId="{279DA097-5DA8-4AE6-8681-12E2C52FE15F}" sibTransId="{51B03B33-3997-4768-98F2-D46B016EF82A}"/>
    <dgm:cxn modelId="{785AAA85-217D-4A00-83E9-B9CAB54E63DF}" type="presOf" srcId="{3777DED5-F9B6-4B1E-B524-333E3BC0E52A}" destId="{3459E26C-ABD4-44BE-B2CE-40A15A645E83}" srcOrd="0" destOrd="0" presId="urn:microsoft.com/office/officeart/2005/8/layout/cycle2"/>
    <dgm:cxn modelId="{4E96A6DE-5EA8-4E0E-A3CE-643C8BA2C3AA}" type="presOf" srcId="{E186451F-6439-4C89-96F2-0072A776DAFD}" destId="{2169FBBA-A03A-4810-877B-097F6A43A042}" srcOrd="1" destOrd="0" presId="urn:microsoft.com/office/officeart/2005/8/layout/cycle2"/>
    <dgm:cxn modelId="{CBF6DD7F-CF2C-435F-B89E-349001253A79}" srcId="{4477AF8C-894D-49AC-8581-B1CB18647DE2}" destId="{3777DED5-F9B6-4B1E-B524-333E3BC0E52A}" srcOrd="3" destOrd="0" parTransId="{44F71C88-D58C-47C5-A73A-5F44CB8CCC3E}" sibTransId="{1260EC2A-BC85-4CED-9EB1-2D8AFB5A291D}"/>
    <dgm:cxn modelId="{423AD4B4-097B-4769-BB22-A5CBE945F370}" srcId="{4477AF8C-894D-49AC-8581-B1CB18647DE2}" destId="{54BE9A30-654C-48FB-9306-518A97BBDF77}" srcOrd="2" destOrd="0" parTransId="{4D600896-45E4-4B12-95E9-5452B4410687}" sibTransId="{565D1706-A64D-401F-80A9-AA08F5073AB5}"/>
    <dgm:cxn modelId="{593D0375-8AA4-4958-AF67-F70E6E862C1A}" srcId="{4477AF8C-894D-49AC-8581-B1CB18647DE2}" destId="{8ACD0EA1-5E2B-448B-A4E0-F8854DFA1FDB}" srcOrd="1" destOrd="0" parTransId="{6E62CE15-D81B-4673-8DE3-CECAB99DBA69}" sibTransId="{BBB5D4B4-4B04-4196-91F7-E6970A0D661E}"/>
    <dgm:cxn modelId="{610134C9-9AB7-4EFA-BCFF-D938DEE27AFB}" srcId="{4477AF8C-894D-49AC-8581-B1CB18647DE2}" destId="{1D382AC8-7592-4F0C-B392-F8B574CC2B66}" srcOrd="4" destOrd="0" parTransId="{B4AB4FEA-8A0B-4188-9972-A0190AF58C65}" sibTransId="{A417C548-EDBB-4E30-87EA-647C7A3F0BCD}"/>
    <dgm:cxn modelId="{CF9EF33F-D34D-4F1A-BA4D-667F26A3F02F}" type="presOf" srcId="{51B03B33-3997-4768-98F2-D46B016EF82A}" destId="{94B9CA2F-7C0E-44BB-BB23-560DA7A2692E}" srcOrd="1" destOrd="0" presId="urn:microsoft.com/office/officeart/2005/8/layout/cycle2"/>
    <dgm:cxn modelId="{5EFCFF69-D4FB-48E8-BF48-8D27DCC0EA2F}" srcId="{4477AF8C-894D-49AC-8581-B1CB18647DE2}" destId="{637E08BE-B7F3-4BF2-9936-478A38CCB192}" srcOrd="0" destOrd="0" parTransId="{025C3BCC-3567-48C8-AE33-B2CE88E7D0F1}" sibTransId="{E186451F-6439-4C89-96F2-0072A776DAFD}"/>
    <dgm:cxn modelId="{54C48140-3CCA-432C-9BAD-656A436717DD}" type="presOf" srcId="{4477AF8C-894D-49AC-8581-B1CB18647DE2}" destId="{57C39CA8-AFD6-4B55-BD63-88E94B21A8CB}" srcOrd="0" destOrd="0" presId="urn:microsoft.com/office/officeart/2005/8/layout/cycle2"/>
    <dgm:cxn modelId="{37CF0952-1214-483E-970E-2C0A8EB7679D}" type="presOf" srcId="{1260EC2A-BC85-4CED-9EB1-2D8AFB5A291D}" destId="{274C57A8-E05A-44CE-8D5A-15339CBD0F4B}" srcOrd="0" destOrd="0" presId="urn:microsoft.com/office/officeart/2005/8/layout/cycle2"/>
    <dgm:cxn modelId="{9F1D2750-3FA1-4A80-AB75-811580CC75BB}" type="presOf" srcId="{A417C548-EDBB-4E30-87EA-647C7A3F0BCD}" destId="{4A883A22-266A-46A0-B872-E5FA46381119}" srcOrd="0" destOrd="0" presId="urn:microsoft.com/office/officeart/2005/8/layout/cycle2"/>
    <dgm:cxn modelId="{5BD5EC1C-7FB0-4296-AE8F-C969CD10C64A}" type="presOf" srcId="{BBB5D4B4-4B04-4196-91F7-E6970A0D661E}" destId="{2AC993B5-DF11-4AAB-95E0-EEEAE4FAED3D}" srcOrd="1" destOrd="0" presId="urn:microsoft.com/office/officeart/2005/8/layout/cycle2"/>
    <dgm:cxn modelId="{4D6EEFF4-8FAB-4DA6-B4D7-48568D085EC2}" type="presOf" srcId="{637E08BE-B7F3-4BF2-9936-478A38CCB192}" destId="{D5049994-94CC-4FC9-86BF-1D66431005AB}" srcOrd="0" destOrd="0" presId="urn:microsoft.com/office/officeart/2005/8/layout/cycle2"/>
    <dgm:cxn modelId="{8CAA383D-66F3-4B92-AB1D-1469CCB1A624}" type="presOf" srcId="{54BE9A30-654C-48FB-9306-518A97BBDF77}" destId="{422AC942-F4A7-48A3-9CA3-3CBB7B4C82A4}" srcOrd="0" destOrd="0" presId="urn:microsoft.com/office/officeart/2005/8/layout/cycle2"/>
    <dgm:cxn modelId="{2BC7703E-166B-4456-8819-EB848371C8F2}" type="presOf" srcId="{A05EE300-F382-4227-98FA-76E5670F9DDF}" destId="{1E0E051C-1D88-485E-A140-47271B4CCFAA}" srcOrd="0" destOrd="0" presId="urn:microsoft.com/office/officeart/2005/8/layout/cycle2"/>
    <dgm:cxn modelId="{EEE2E13D-7665-4646-9F95-9F3562F0001A}" type="presOf" srcId="{8ACD0EA1-5E2B-448B-A4E0-F8854DFA1FDB}" destId="{28EEC5EF-13EE-4673-B847-6D8CD0D25DCB}" srcOrd="0" destOrd="0" presId="urn:microsoft.com/office/officeart/2005/8/layout/cycle2"/>
    <dgm:cxn modelId="{9B0A91A6-8208-4897-90B5-BC262345AAAC}" type="presOf" srcId="{565D1706-A64D-401F-80A9-AA08F5073AB5}" destId="{C39EFCD9-5D0D-4EAB-9F4A-E10DF6942159}" srcOrd="1" destOrd="0" presId="urn:microsoft.com/office/officeart/2005/8/layout/cycle2"/>
    <dgm:cxn modelId="{2C95A34D-2AF8-43FE-8C9F-A20BFCE6FEAB}" type="presOf" srcId="{1260EC2A-BC85-4CED-9EB1-2D8AFB5A291D}" destId="{79E4D4AD-AE06-4B63-860A-E43001ED480C}" srcOrd="1" destOrd="0" presId="urn:microsoft.com/office/officeart/2005/8/layout/cycle2"/>
    <dgm:cxn modelId="{E2A325FA-E4FB-4D94-B2C2-8EFD97DCB697}" type="presOf" srcId="{A417C548-EDBB-4E30-87EA-647C7A3F0BCD}" destId="{28CBA688-9731-49C2-93D4-DDCCF19BEF92}" srcOrd="1" destOrd="0" presId="urn:microsoft.com/office/officeart/2005/8/layout/cycle2"/>
    <dgm:cxn modelId="{AAE2131C-D222-45E0-B66B-0E10A113DB76}" type="presOf" srcId="{51B03B33-3997-4768-98F2-D46B016EF82A}" destId="{3AC3ADAC-9CF8-4AC7-B912-CA5079849F6C}" srcOrd="0" destOrd="0" presId="urn:microsoft.com/office/officeart/2005/8/layout/cycle2"/>
    <dgm:cxn modelId="{3E015E6D-CCCC-45CB-B87E-B27F1D6C527B}" type="presParOf" srcId="{57C39CA8-AFD6-4B55-BD63-88E94B21A8CB}" destId="{D5049994-94CC-4FC9-86BF-1D66431005AB}" srcOrd="0" destOrd="0" presId="urn:microsoft.com/office/officeart/2005/8/layout/cycle2"/>
    <dgm:cxn modelId="{A9D5813D-0268-4C65-B043-30F7B78367A8}" type="presParOf" srcId="{57C39CA8-AFD6-4B55-BD63-88E94B21A8CB}" destId="{0BFA5DB4-A78A-4B4C-AAB2-0CDF50AC63FF}" srcOrd="1" destOrd="0" presId="urn:microsoft.com/office/officeart/2005/8/layout/cycle2"/>
    <dgm:cxn modelId="{53152EDE-1F13-43B4-B56F-389E8FDC331E}" type="presParOf" srcId="{0BFA5DB4-A78A-4B4C-AAB2-0CDF50AC63FF}" destId="{2169FBBA-A03A-4810-877B-097F6A43A042}" srcOrd="0" destOrd="0" presId="urn:microsoft.com/office/officeart/2005/8/layout/cycle2"/>
    <dgm:cxn modelId="{F98C0EF4-AAD3-4209-B33B-20F5E8C76B19}" type="presParOf" srcId="{57C39CA8-AFD6-4B55-BD63-88E94B21A8CB}" destId="{28EEC5EF-13EE-4673-B847-6D8CD0D25DCB}" srcOrd="2" destOrd="0" presId="urn:microsoft.com/office/officeart/2005/8/layout/cycle2"/>
    <dgm:cxn modelId="{3C98FC66-E6F8-4F2F-9800-8A2A1EF0AEBB}" type="presParOf" srcId="{57C39CA8-AFD6-4B55-BD63-88E94B21A8CB}" destId="{0D8B2E83-5CC9-4EB9-8EA8-E67767921B28}" srcOrd="3" destOrd="0" presId="urn:microsoft.com/office/officeart/2005/8/layout/cycle2"/>
    <dgm:cxn modelId="{69081F4F-40A3-49B6-9449-066E107553F5}" type="presParOf" srcId="{0D8B2E83-5CC9-4EB9-8EA8-E67767921B28}" destId="{2AC993B5-DF11-4AAB-95E0-EEEAE4FAED3D}" srcOrd="0" destOrd="0" presId="urn:microsoft.com/office/officeart/2005/8/layout/cycle2"/>
    <dgm:cxn modelId="{CA0D1FB1-DF8D-449F-B98C-9C682B351217}" type="presParOf" srcId="{57C39CA8-AFD6-4B55-BD63-88E94B21A8CB}" destId="{422AC942-F4A7-48A3-9CA3-3CBB7B4C82A4}" srcOrd="4" destOrd="0" presId="urn:microsoft.com/office/officeart/2005/8/layout/cycle2"/>
    <dgm:cxn modelId="{63A3DF7C-30A3-4502-BF2E-528DBF78E825}" type="presParOf" srcId="{57C39CA8-AFD6-4B55-BD63-88E94B21A8CB}" destId="{78BD8E3D-A2B4-4F59-ADFA-E8D767CDA228}" srcOrd="5" destOrd="0" presId="urn:microsoft.com/office/officeart/2005/8/layout/cycle2"/>
    <dgm:cxn modelId="{461E22D5-4E9B-4E4B-B065-063A2564B918}" type="presParOf" srcId="{78BD8E3D-A2B4-4F59-ADFA-E8D767CDA228}" destId="{C39EFCD9-5D0D-4EAB-9F4A-E10DF6942159}" srcOrd="0" destOrd="0" presId="urn:microsoft.com/office/officeart/2005/8/layout/cycle2"/>
    <dgm:cxn modelId="{BAE21D41-5058-4A24-AD6D-2E3D390EAB19}" type="presParOf" srcId="{57C39CA8-AFD6-4B55-BD63-88E94B21A8CB}" destId="{3459E26C-ABD4-44BE-B2CE-40A15A645E83}" srcOrd="6" destOrd="0" presId="urn:microsoft.com/office/officeart/2005/8/layout/cycle2"/>
    <dgm:cxn modelId="{345604A8-A1D4-413F-ABFB-2CBAE05ED498}" type="presParOf" srcId="{57C39CA8-AFD6-4B55-BD63-88E94B21A8CB}" destId="{274C57A8-E05A-44CE-8D5A-15339CBD0F4B}" srcOrd="7" destOrd="0" presId="urn:microsoft.com/office/officeart/2005/8/layout/cycle2"/>
    <dgm:cxn modelId="{5B1E118E-0A95-43B1-BA0C-D63E82E18FDA}" type="presParOf" srcId="{274C57A8-E05A-44CE-8D5A-15339CBD0F4B}" destId="{79E4D4AD-AE06-4B63-860A-E43001ED480C}" srcOrd="0" destOrd="0" presId="urn:microsoft.com/office/officeart/2005/8/layout/cycle2"/>
    <dgm:cxn modelId="{D53295F8-FB01-4A78-872F-B40F5BB13EE0}" type="presParOf" srcId="{57C39CA8-AFD6-4B55-BD63-88E94B21A8CB}" destId="{D77055FA-1466-48BE-A44A-F17E617581B6}" srcOrd="8" destOrd="0" presId="urn:microsoft.com/office/officeart/2005/8/layout/cycle2"/>
    <dgm:cxn modelId="{883B3A70-CFB0-4A71-BE60-68744A8B4D3A}" type="presParOf" srcId="{57C39CA8-AFD6-4B55-BD63-88E94B21A8CB}" destId="{4A883A22-266A-46A0-B872-E5FA46381119}" srcOrd="9" destOrd="0" presId="urn:microsoft.com/office/officeart/2005/8/layout/cycle2"/>
    <dgm:cxn modelId="{D3CD712D-CA64-4BE6-A2CD-22E0592B0CD3}" type="presParOf" srcId="{4A883A22-266A-46A0-B872-E5FA46381119}" destId="{28CBA688-9731-49C2-93D4-DDCCF19BEF92}" srcOrd="0" destOrd="0" presId="urn:microsoft.com/office/officeart/2005/8/layout/cycle2"/>
    <dgm:cxn modelId="{BB0F5DFE-2025-44FE-9DF8-58754C6C865D}" type="presParOf" srcId="{57C39CA8-AFD6-4B55-BD63-88E94B21A8CB}" destId="{1E0E051C-1D88-485E-A140-47271B4CCFAA}" srcOrd="10" destOrd="0" presId="urn:microsoft.com/office/officeart/2005/8/layout/cycle2"/>
    <dgm:cxn modelId="{03FC0A83-019F-4F50-8E93-72B49D314642}" type="presParOf" srcId="{57C39CA8-AFD6-4B55-BD63-88E94B21A8CB}" destId="{3AC3ADAC-9CF8-4AC7-B912-CA5079849F6C}" srcOrd="11" destOrd="0" presId="urn:microsoft.com/office/officeart/2005/8/layout/cycle2"/>
    <dgm:cxn modelId="{9C8CE779-E5D4-4025-B8D0-294366E5B159}" type="presParOf" srcId="{3AC3ADAC-9CF8-4AC7-B912-CA5079849F6C}" destId="{94B9CA2F-7C0E-44BB-BB23-560DA7A2692E}"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66D686-FB16-4429-97CB-7B86AE13A2A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FF2BA89A-CC73-4C44-A530-69BD6180B797}">
      <dgm:prSet phldrT="[Text]"/>
      <dgm:spPr>
        <a:solidFill>
          <a:srgbClr val="0F6FC6">
            <a:alpha val="60000"/>
          </a:srgbClr>
        </a:solidFill>
      </dgm:spPr>
      <dgm:t>
        <a:bodyPr/>
        <a:lstStyle/>
        <a:p>
          <a:r>
            <a:rPr lang="en-US" dirty="0" smtClean="0">
              <a:solidFill>
                <a:schemeClr val="tx1"/>
              </a:solidFill>
            </a:rPr>
            <a:t>The good things about ______</a:t>
          </a:r>
          <a:endParaRPr lang="en-US" dirty="0">
            <a:solidFill>
              <a:schemeClr val="tx1"/>
            </a:solidFill>
          </a:endParaRPr>
        </a:p>
      </dgm:t>
    </dgm:pt>
    <dgm:pt modelId="{E5B6C4D3-6177-4F6E-AC56-33DDD49D7421}" type="parTrans" cxnId="{773E69ED-EB33-4AA2-A4ED-93EBF3ABB57F}">
      <dgm:prSet/>
      <dgm:spPr/>
      <dgm:t>
        <a:bodyPr/>
        <a:lstStyle/>
        <a:p>
          <a:endParaRPr lang="en-US"/>
        </a:p>
      </dgm:t>
    </dgm:pt>
    <dgm:pt modelId="{86A18636-6D43-4CBB-845D-BEA1B54B5417}" type="sibTrans" cxnId="{773E69ED-EB33-4AA2-A4ED-93EBF3ABB57F}">
      <dgm:prSet/>
      <dgm:spPr/>
      <dgm:t>
        <a:bodyPr/>
        <a:lstStyle/>
        <a:p>
          <a:endParaRPr lang="en-US"/>
        </a:p>
      </dgm:t>
    </dgm:pt>
    <dgm:pt modelId="{9966AC15-93D3-4BBB-9E0E-0B3B2CE55340}">
      <dgm:prSet phldrT="[Text]"/>
      <dgm:spPr>
        <a:solidFill>
          <a:srgbClr val="0F6FC6">
            <a:alpha val="69804"/>
          </a:srgbClr>
        </a:solidFill>
      </dgm:spPr>
      <dgm:t>
        <a:bodyPr/>
        <a:lstStyle/>
        <a:p>
          <a:r>
            <a:rPr lang="en-US" dirty="0" smtClean="0">
              <a:solidFill>
                <a:schemeClr val="tx1"/>
              </a:solidFill>
            </a:rPr>
            <a:t>The not- so-good things about ____</a:t>
          </a:r>
          <a:endParaRPr lang="en-US" dirty="0">
            <a:solidFill>
              <a:schemeClr val="tx1"/>
            </a:solidFill>
          </a:endParaRPr>
        </a:p>
      </dgm:t>
    </dgm:pt>
    <dgm:pt modelId="{EC3A94EF-B46A-4C5C-854D-810FB9B22849}" type="parTrans" cxnId="{5D133DBC-BA3B-4C1E-AE66-6C536FB81A2F}">
      <dgm:prSet/>
      <dgm:spPr/>
      <dgm:t>
        <a:bodyPr/>
        <a:lstStyle/>
        <a:p>
          <a:endParaRPr lang="en-US"/>
        </a:p>
      </dgm:t>
    </dgm:pt>
    <dgm:pt modelId="{147B850F-5C2B-49DD-B7BD-28F6F41C5698}" type="sibTrans" cxnId="{5D133DBC-BA3B-4C1E-AE66-6C536FB81A2F}">
      <dgm:prSet/>
      <dgm:spPr/>
      <dgm:t>
        <a:bodyPr/>
        <a:lstStyle/>
        <a:p>
          <a:endParaRPr lang="en-US"/>
        </a:p>
      </dgm:t>
    </dgm:pt>
    <dgm:pt modelId="{BEE7B49F-E5B7-41C8-BC1E-442AFACB4FE5}">
      <dgm:prSet phldrT="[Text]"/>
      <dgm:spPr>
        <a:solidFill>
          <a:srgbClr val="0F6FC6">
            <a:alpha val="60000"/>
          </a:srgbClr>
        </a:solidFill>
      </dgm:spPr>
      <dgm:t>
        <a:bodyPr/>
        <a:lstStyle/>
        <a:p>
          <a:r>
            <a:rPr lang="en-US" dirty="0" smtClean="0">
              <a:solidFill>
                <a:schemeClr val="tx1"/>
              </a:solidFill>
            </a:rPr>
            <a:t>The not-so-good things about changing</a:t>
          </a:r>
          <a:endParaRPr lang="en-US" dirty="0">
            <a:solidFill>
              <a:schemeClr val="tx1"/>
            </a:solidFill>
          </a:endParaRPr>
        </a:p>
      </dgm:t>
    </dgm:pt>
    <dgm:pt modelId="{76A08194-7ED8-40FB-9B4E-36CF4B3685B3}" type="parTrans" cxnId="{EE78F628-032A-446A-80E3-2EE29A01A05D}">
      <dgm:prSet/>
      <dgm:spPr/>
      <dgm:t>
        <a:bodyPr/>
        <a:lstStyle/>
        <a:p>
          <a:endParaRPr lang="en-US"/>
        </a:p>
      </dgm:t>
    </dgm:pt>
    <dgm:pt modelId="{5E59CCB6-05C8-4D4A-8C3D-D5B2E923C446}" type="sibTrans" cxnId="{EE78F628-032A-446A-80E3-2EE29A01A05D}">
      <dgm:prSet/>
      <dgm:spPr/>
      <dgm:t>
        <a:bodyPr/>
        <a:lstStyle/>
        <a:p>
          <a:endParaRPr lang="en-US"/>
        </a:p>
      </dgm:t>
    </dgm:pt>
    <dgm:pt modelId="{4A7EABD7-B399-4520-8E62-DA050AB5BBF3}">
      <dgm:prSet phldrT="[Text]"/>
      <dgm:spPr>
        <a:solidFill>
          <a:srgbClr val="0F6FC6">
            <a:alpha val="60000"/>
          </a:srgbClr>
        </a:solidFill>
      </dgm:spPr>
      <dgm:t>
        <a:bodyPr/>
        <a:lstStyle/>
        <a:p>
          <a:r>
            <a:rPr lang="en-US" dirty="0" smtClean="0">
              <a:solidFill>
                <a:schemeClr val="tx1"/>
              </a:solidFill>
            </a:rPr>
            <a:t>The good things about changing</a:t>
          </a:r>
          <a:endParaRPr lang="en-US" dirty="0">
            <a:solidFill>
              <a:schemeClr val="tx1"/>
            </a:solidFill>
          </a:endParaRPr>
        </a:p>
      </dgm:t>
    </dgm:pt>
    <dgm:pt modelId="{F7F929BD-FE0B-4342-95AA-EE71E1FEFE80}" type="parTrans" cxnId="{F826C2E7-6609-4D2D-A5A6-96A340497A46}">
      <dgm:prSet/>
      <dgm:spPr/>
      <dgm:t>
        <a:bodyPr/>
        <a:lstStyle/>
        <a:p>
          <a:endParaRPr lang="en-US"/>
        </a:p>
      </dgm:t>
    </dgm:pt>
    <dgm:pt modelId="{EA6A5973-CFB0-4199-BBEA-9B9BA00E3FFC}" type="sibTrans" cxnId="{F826C2E7-6609-4D2D-A5A6-96A340497A46}">
      <dgm:prSet/>
      <dgm:spPr/>
      <dgm:t>
        <a:bodyPr/>
        <a:lstStyle/>
        <a:p>
          <a:endParaRPr lang="en-US"/>
        </a:p>
      </dgm:t>
    </dgm:pt>
    <dgm:pt modelId="{A0C61541-D99C-429B-BFCB-CCC18A297F57}" type="pres">
      <dgm:prSet presAssocID="{1966D686-FB16-4429-97CB-7B86AE13A2AB}" presName="matrix" presStyleCnt="0">
        <dgm:presLayoutVars>
          <dgm:chMax val="1"/>
          <dgm:dir/>
          <dgm:resizeHandles val="exact"/>
        </dgm:presLayoutVars>
      </dgm:prSet>
      <dgm:spPr/>
      <dgm:t>
        <a:bodyPr/>
        <a:lstStyle/>
        <a:p>
          <a:endParaRPr lang="en-US"/>
        </a:p>
      </dgm:t>
    </dgm:pt>
    <dgm:pt modelId="{F45381FF-441E-4365-B4E8-B30D7E4DC3DE}" type="pres">
      <dgm:prSet presAssocID="{1966D686-FB16-4429-97CB-7B86AE13A2AB}" presName="diamond" presStyleLbl="bgShp" presStyleIdx="0" presStyleCnt="1"/>
      <dgm:spPr>
        <a:noFill/>
      </dgm:spPr>
      <dgm:t>
        <a:bodyPr/>
        <a:lstStyle/>
        <a:p>
          <a:endParaRPr lang="en-US"/>
        </a:p>
      </dgm:t>
    </dgm:pt>
    <dgm:pt modelId="{35E7A1CB-0369-4F0C-A001-1F39324E326E}" type="pres">
      <dgm:prSet presAssocID="{1966D686-FB16-4429-97CB-7B86AE13A2AB}" presName="quad1" presStyleLbl="node1" presStyleIdx="0" presStyleCnt="4">
        <dgm:presLayoutVars>
          <dgm:chMax val="0"/>
          <dgm:chPref val="0"/>
          <dgm:bulletEnabled val="1"/>
        </dgm:presLayoutVars>
      </dgm:prSet>
      <dgm:spPr/>
      <dgm:t>
        <a:bodyPr/>
        <a:lstStyle/>
        <a:p>
          <a:endParaRPr lang="en-US"/>
        </a:p>
      </dgm:t>
    </dgm:pt>
    <dgm:pt modelId="{77A5C037-4504-4025-ADDD-74E8E31BAF9F}" type="pres">
      <dgm:prSet presAssocID="{1966D686-FB16-4429-97CB-7B86AE13A2AB}" presName="quad2" presStyleLbl="node1" presStyleIdx="1" presStyleCnt="4">
        <dgm:presLayoutVars>
          <dgm:chMax val="0"/>
          <dgm:chPref val="0"/>
          <dgm:bulletEnabled val="1"/>
        </dgm:presLayoutVars>
      </dgm:prSet>
      <dgm:spPr/>
      <dgm:t>
        <a:bodyPr/>
        <a:lstStyle/>
        <a:p>
          <a:endParaRPr lang="en-US"/>
        </a:p>
      </dgm:t>
    </dgm:pt>
    <dgm:pt modelId="{007B0F65-079B-41F6-B38F-044E57E5407E}" type="pres">
      <dgm:prSet presAssocID="{1966D686-FB16-4429-97CB-7B86AE13A2AB}" presName="quad3" presStyleLbl="node1" presStyleIdx="2" presStyleCnt="4" custLinFactNeighborY="629">
        <dgm:presLayoutVars>
          <dgm:chMax val="0"/>
          <dgm:chPref val="0"/>
          <dgm:bulletEnabled val="1"/>
        </dgm:presLayoutVars>
      </dgm:prSet>
      <dgm:spPr/>
      <dgm:t>
        <a:bodyPr/>
        <a:lstStyle/>
        <a:p>
          <a:endParaRPr lang="en-US"/>
        </a:p>
      </dgm:t>
    </dgm:pt>
    <dgm:pt modelId="{AEC153EF-DAD4-4828-A088-7D60A08C4D99}" type="pres">
      <dgm:prSet presAssocID="{1966D686-FB16-4429-97CB-7B86AE13A2AB}" presName="quad4" presStyleLbl="node1" presStyleIdx="3" presStyleCnt="4">
        <dgm:presLayoutVars>
          <dgm:chMax val="0"/>
          <dgm:chPref val="0"/>
          <dgm:bulletEnabled val="1"/>
        </dgm:presLayoutVars>
      </dgm:prSet>
      <dgm:spPr/>
      <dgm:t>
        <a:bodyPr/>
        <a:lstStyle/>
        <a:p>
          <a:endParaRPr lang="en-US"/>
        </a:p>
      </dgm:t>
    </dgm:pt>
  </dgm:ptLst>
  <dgm:cxnLst>
    <dgm:cxn modelId="{CB016504-0B08-4804-8E29-10D5C3BF7009}" type="presOf" srcId="{4A7EABD7-B399-4520-8E62-DA050AB5BBF3}" destId="{AEC153EF-DAD4-4828-A088-7D60A08C4D99}" srcOrd="0" destOrd="0" presId="urn:microsoft.com/office/officeart/2005/8/layout/matrix3"/>
    <dgm:cxn modelId="{869FE8EE-7BA9-467C-811B-2E06CC9F0B7F}" type="presOf" srcId="{FF2BA89A-CC73-4C44-A530-69BD6180B797}" destId="{35E7A1CB-0369-4F0C-A001-1F39324E326E}" srcOrd="0" destOrd="0" presId="urn:microsoft.com/office/officeart/2005/8/layout/matrix3"/>
    <dgm:cxn modelId="{EE78F628-032A-446A-80E3-2EE29A01A05D}" srcId="{1966D686-FB16-4429-97CB-7B86AE13A2AB}" destId="{BEE7B49F-E5B7-41C8-BC1E-442AFACB4FE5}" srcOrd="2" destOrd="0" parTransId="{76A08194-7ED8-40FB-9B4E-36CF4B3685B3}" sibTransId="{5E59CCB6-05C8-4D4A-8C3D-D5B2E923C446}"/>
    <dgm:cxn modelId="{93A1A435-B103-4B40-9B8B-184A02F726E0}" type="presOf" srcId="{1966D686-FB16-4429-97CB-7B86AE13A2AB}" destId="{A0C61541-D99C-429B-BFCB-CCC18A297F57}" srcOrd="0" destOrd="0" presId="urn:microsoft.com/office/officeart/2005/8/layout/matrix3"/>
    <dgm:cxn modelId="{12463051-F497-4BA3-93F3-E89B995EA2BB}" type="presOf" srcId="{9966AC15-93D3-4BBB-9E0E-0B3B2CE55340}" destId="{77A5C037-4504-4025-ADDD-74E8E31BAF9F}" srcOrd="0" destOrd="0" presId="urn:microsoft.com/office/officeart/2005/8/layout/matrix3"/>
    <dgm:cxn modelId="{F826C2E7-6609-4D2D-A5A6-96A340497A46}" srcId="{1966D686-FB16-4429-97CB-7B86AE13A2AB}" destId="{4A7EABD7-B399-4520-8E62-DA050AB5BBF3}" srcOrd="3" destOrd="0" parTransId="{F7F929BD-FE0B-4342-95AA-EE71E1FEFE80}" sibTransId="{EA6A5973-CFB0-4199-BBEA-9B9BA00E3FFC}"/>
    <dgm:cxn modelId="{F031B6FE-5198-4F22-8E69-3C41774520BF}" type="presOf" srcId="{BEE7B49F-E5B7-41C8-BC1E-442AFACB4FE5}" destId="{007B0F65-079B-41F6-B38F-044E57E5407E}" srcOrd="0" destOrd="0" presId="urn:microsoft.com/office/officeart/2005/8/layout/matrix3"/>
    <dgm:cxn modelId="{5D133DBC-BA3B-4C1E-AE66-6C536FB81A2F}" srcId="{1966D686-FB16-4429-97CB-7B86AE13A2AB}" destId="{9966AC15-93D3-4BBB-9E0E-0B3B2CE55340}" srcOrd="1" destOrd="0" parTransId="{EC3A94EF-B46A-4C5C-854D-810FB9B22849}" sibTransId="{147B850F-5C2B-49DD-B7BD-28F6F41C5698}"/>
    <dgm:cxn modelId="{773E69ED-EB33-4AA2-A4ED-93EBF3ABB57F}" srcId="{1966D686-FB16-4429-97CB-7B86AE13A2AB}" destId="{FF2BA89A-CC73-4C44-A530-69BD6180B797}" srcOrd="0" destOrd="0" parTransId="{E5B6C4D3-6177-4F6E-AC56-33DDD49D7421}" sibTransId="{86A18636-6D43-4CBB-845D-BEA1B54B5417}"/>
    <dgm:cxn modelId="{342783A7-7B08-4E8F-8FB1-BEA301BFEC01}" type="presParOf" srcId="{A0C61541-D99C-429B-BFCB-CCC18A297F57}" destId="{F45381FF-441E-4365-B4E8-B30D7E4DC3DE}" srcOrd="0" destOrd="0" presId="urn:microsoft.com/office/officeart/2005/8/layout/matrix3"/>
    <dgm:cxn modelId="{BAE8DF0C-FC0C-4CBF-AF05-14966A3A9C82}" type="presParOf" srcId="{A0C61541-D99C-429B-BFCB-CCC18A297F57}" destId="{35E7A1CB-0369-4F0C-A001-1F39324E326E}" srcOrd="1" destOrd="0" presId="urn:microsoft.com/office/officeart/2005/8/layout/matrix3"/>
    <dgm:cxn modelId="{374B86F1-B74C-442A-AFED-E7CCA825166E}" type="presParOf" srcId="{A0C61541-D99C-429B-BFCB-CCC18A297F57}" destId="{77A5C037-4504-4025-ADDD-74E8E31BAF9F}" srcOrd="2" destOrd="0" presId="urn:microsoft.com/office/officeart/2005/8/layout/matrix3"/>
    <dgm:cxn modelId="{C0AC562F-DADC-4778-9D86-B26DB4176F59}" type="presParOf" srcId="{A0C61541-D99C-429B-BFCB-CCC18A297F57}" destId="{007B0F65-079B-41F6-B38F-044E57E5407E}" srcOrd="3" destOrd="0" presId="urn:microsoft.com/office/officeart/2005/8/layout/matrix3"/>
    <dgm:cxn modelId="{038AA960-39FD-4BEE-BA26-F884E4120148}" type="presParOf" srcId="{A0C61541-D99C-429B-BFCB-CCC18A297F57}" destId="{AEC153EF-DAD4-4828-A088-7D60A08C4D99}" srcOrd="4" destOrd="0" presId="urn:microsoft.com/office/officeart/2005/8/layout/matrix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583" cy="480388"/>
          </a:xfrm>
          <a:prstGeom prst="rect">
            <a:avLst/>
          </a:prstGeom>
          <a:noFill/>
          <a:ln w="9525">
            <a:noFill/>
            <a:miter lim="800000"/>
            <a:headEnd/>
            <a:tailEnd/>
          </a:ln>
        </p:spPr>
        <p:txBody>
          <a:bodyPr vert="horz" wrap="square" lIns="97023" tIns="48511" rIns="97023" bIns="48511" numCol="1" anchor="t" anchorCtr="0" compatLnSpc="1">
            <a:prstTxWarp prst="textNoShape">
              <a:avLst/>
            </a:prstTxWarp>
          </a:bodyPr>
          <a:lstStyle>
            <a:lvl1pPr defTabSz="969915" eaLnBrk="0" hangingPunct="0">
              <a:defRPr sz="1200">
                <a:cs typeface="+mn-cs"/>
              </a:defRPr>
            </a:lvl1pPr>
          </a:lstStyle>
          <a:p>
            <a:pPr>
              <a:defRPr/>
            </a:pPr>
            <a:endParaRPr lang="en-US"/>
          </a:p>
        </p:txBody>
      </p:sp>
      <p:sp>
        <p:nvSpPr>
          <p:cNvPr id="3" name="Date Placeholder 2"/>
          <p:cNvSpPr>
            <a:spLocks noGrp="1"/>
          </p:cNvSpPr>
          <p:nvPr>
            <p:ph type="dt" sz="quarter" idx="1"/>
          </p:nvPr>
        </p:nvSpPr>
        <p:spPr bwMode="auto">
          <a:xfrm>
            <a:off x="4142962" y="0"/>
            <a:ext cx="3170583" cy="480388"/>
          </a:xfrm>
          <a:prstGeom prst="rect">
            <a:avLst/>
          </a:prstGeom>
          <a:noFill/>
          <a:ln w="9525">
            <a:noFill/>
            <a:miter lim="800000"/>
            <a:headEnd/>
            <a:tailEnd/>
          </a:ln>
        </p:spPr>
        <p:txBody>
          <a:bodyPr vert="horz" wrap="square" lIns="97023" tIns="48511" rIns="97023" bIns="48511" numCol="1" anchor="t" anchorCtr="0" compatLnSpc="1">
            <a:prstTxWarp prst="textNoShape">
              <a:avLst/>
            </a:prstTxWarp>
          </a:bodyPr>
          <a:lstStyle>
            <a:lvl1pPr algn="r" defTabSz="969915" eaLnBrk="0" hangingPunct="0">
              <a:defRPr sz="1200">
                <a:cs typeface="+mn-cs"/>
              </a:defRPr>
            </a:lvl1pPr>
          </a:lstStyle>
          <a:p>
            <a:pPr>
              <a:defRPr/>
            </a:pPr>
            <a:fld id="{E3CA595C-DC4E-4A40-B5EA-69014F2A91F4}" type="datetimeFigureOut">
              <a:rPr lang="en-US"/>
              <a:pPr>
                <a:defRPr/>
              </a:pPr>
              <a:t>5/20/2015</a:t>
            </a:fld>
            <a:endParaRPr lang="en-US"/>
          </a:p>
        </p:txBody>
      </p:sp>
      <p:sp>
        <p:nvSpPr>
          <p:cNvPr id="4" name="Footer Placeholder 3"/>
          <p:cNvSpPr>
            <a:spLocks noGrp="1"/>
          </p:cNvSpPr>
          <p:nvPr>
            <p:ph type="ftr" sz="quarter" idx="2"/>
          </p:nvPr>
        </p:nvSpPr>
        <p:spPr bwMode="auto">
          <a:xfrm>
            <a:off x="0" y="9119173"/>
            <a:ext cx="3170583" cy="480388"/>
          </a:xfrm>
          <a:prstGeom prst="rect">
            <a:avLst/>
          </a:prstGeom>
          <a:noFill/>
          <a:ln w="9525">
            <a:noFill/>
            <a:miter lim="800000"/>
            <a:headEnd/>
            <a:tailEnd/>
          </a:ln>
        </p:spPr>
        <p:txBody>
          <a:bodyPr vert="horz" wrap="square" lIns="97023" tIns="48511" rIns="97023" bIns="48511" numCol="1" anchor="b" anchorCtr="0" compatLnSpc="1">
            <a:prstTxWarp prst="textNoShape">
              <a:avLst/>
            </a:prstTxWarp>
          </a:bodyPr>
          <a:lstStyle>
            <a:lvl1pPr defTabSz="969915" eaLnBrk="0" hangingPunct="0">
              <a:defRPr sz="1200">
                <a:cs typeface="+mn-cs"/>
              </a:defRPr>
            </a:lvl1pPr>
          </a:lstStyle>
          <a:p>
            <a:pPr>
              <a:defRPr/>
            </a:pPr>
            <a:endParaRPr lang="en-US"/>
          </a:p>
        </p:txBody>
      </p:sp>
      <p:sp>
        <p:nvSpPr>
          <p:cNvPr id="5" name="Slide Number Placeholder 4"/>
          <p:cNvSpPr>
            <a:spLocks noGrp="1"/>
          </p:cNvSpPr>
          <p:nvPr>
            <p:ph type="sldNum" sz="quarter" idx="3"/>
          </p:nvPr>
        </p:nvSpPr>
        <p:spPr bwMode="auto">
          <a:xfrm>
            <a:off x="4142962" y="9119173"/>
            <a:ext cx="3170583" cy="480388"/>
          </a:xfrm>
          <a:prstGeom prst="rect">
            <a:avLst/>
          </a:prstGeom>
          <a:noFill/>
          <a:ln w="9525">
            <a:noFill/>
            <a:miter lim="800000"/>
            <a:headEnd/>
            <a:tailEnd/>
          </a:ln>
        </p:spPr>
        <p:txBody>
          <a:bodyPr vert="horz" wrap="square" lIns="97023" tIns="48511" rIns="97023" bIns="48511" numCol="1" anchor="b" anchorCtr="0" compatLnSpc="1">
            <a:prstTxWarp prst="textNoShape">
              <a:avLst/>
            </a:prstTxWarp>
          </a:bodyPr>
          <a:lstStyle>
            <a:lvl1pPr algn="r" defTabSz="969915" eaLnBrk="0" hangingPunct="0">
              <a:defRPr sz="1200">
                <a:cs typeface="+mn-cs"/>
              </a:defRPr>
            </a:lvl1pPr>
          </a:lstStyle>
          <a:p>
            <a:pPr>
              <a:defRPr/>
            </a:pPr>
            <a:fld id="{7837755D-FAC1-44BC-99DB-A64F531E9FA9}" type="slidenum">
              <a:rPr lang="en-US"/>
              <a:pPr>
                <a:defRPr/>
              </a:pPr>
              <a:t>‹#›</a:t>
            </a:fld>
            <a:endParaRPr lang="en-US"/>
          </a:p>
        </p:txBody>
      </p:sp>
    </p:spTree>
    <p:extLst>
      <p:ext uri="{BB962C8B-B14F-4D97-AF65-F5344CB8AC3E}">
        <p14:creationId xmlns="" xmlns:p14="http://schemas.microsoft.com/office/powerpoint/2010/main" val="3805268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583" cy="480388"/>
          </a:xfrm>
          <a:prstGeom prst="rect">
            <a:avLst/>
          </a:prstGeom>
          <a:noFill/>
          <a:ln w="9525">
            <a:noFill/>
            <a:miter lim="800000"/>
            <a:headEnd/>
            <a:tailEnd/>
          </a:ln>
        </p:spPr>
        <p:txBody>
          <a:bodyPr vert="horz" wrap="square" lIns="97023" tIns="48511" rIns="97023" bIns="48511" numCol="1" anchor="t" anchorCtr="0" compatLnSpc="1">
            <a:prstTxWarp prst="textNoShape">
              <a:avLst/>
            </a:prstTxWarp>
          </a:bodyPr>
          <a:lstStyle>
            <a:lvl1pPr defTabSz="969915" eaLnBrk="1" hangingPunct="1">
              <a:defRPr sz="1200">
                <a:latin typeface="Times New Roman" pitchFamily="18" charset="0"/>
                <a:cs typeface="+mn-cs"/>
              </a:defRPr>
            </a:lvl1pPr>
          </a:lstStyle>
          <a:p>
            <a:pPr>
              <a:defRPr/>
            </a:pPr>
            <a:endParaRPr lang="en-US"/>
          </a:p>
        </p:txBody>
      </p:sp>
      <p:sp>
        <p:nvSpPr>
          <p:cNvPr id="5123" name="Rectangle 3"/>
          <p:cNvSpPr>
            <a:spLocks noGrp="1" noChangeArrowheads="1"/>
          </p:cNvSpPr>
          <p:nvPr>
            <p:ph type="dt" idx="1"/>
          </p:nvPr>
        </p:nvSpPr>
        <p:spPr bwMode="auto">
          <a:xfrm>
            <a:off x="4142962" y="0"/>
            <a:ext cx="3170583" cy="480388"/>
          </a:xfrm>
          <a:prstGeom prst="rect">
            <a:avLst/>
          </a:prstGeom>
          <a:noFill/>
          <a:ln w="9525">
            <a:noFill/>
            <a:miter lim="800000"/>
            <a:headEnd/>
            <a:tailEnd/>
          </a:ln>
        </p:spPr>
        <p:txBody>
          <a:bodyPr vert="horz" wrap="square" lIns="97023" tIns="48511" rIns="97023" bIns="48511" numCol="1" anchor="t" anchorCtr="0" compatLnSpc="1">
            <a:prstTxWarp prst="textNoShape">
              <a:avLst/>
            </a:prstTxWarp>
          </a:bodyPr>
          <a:lstStyle>
            <a:lvl1pPr algn="r" defTabSz="969915" eaLnBrk="1" hangingPunct="1">
              <a:defRPr sz="1200">
                <a:latin typeface="Times New Roman" pitchFamily="18" charset="0"/>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32183" y="4561226"/>
            <a:ext cx="5850835" cy="4320213"/>
          </a:xfrm>
          <a:prstGeom prst="rect">
            <a:avLst/>
          </a:prstGeom>
          <a:noFill/>
          <a:ln w="9525">
            <a:noFill/>
            <a:miter lim="800000"/>
            <a:headEnd/>
            <a:tailEnd/>
          </a:ln>
        </p:spPr>
        <p:txBody>
          <a:bodyPr vert="horz" wrap="square" lIns="97023" tIns="48511" rIns="97023" bIns="4851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9119173"/>
            <a:ext cx="3170583" cy="480388"/>
          </a:xfrm>
          <a:prstGeom prst="rect">
            <a:avLst/>
          </a:prstGeom>
          <a:noFill/>
          <a:ln w="9525">
            <a:noFill/>
            <a:miter lim="800000"/>
            <a:headEnd/>
            <a:tailEnd/>
          </a:ln>
        </p:spPr>
        <p:txBody>
          <a:bodyPr vert="horz" wrap="square" lIns="97023" tIns="48511" rIns="97023" bIns="48511" numCol="1" anchor="b" anchorCtr="0" compatLnSpc="1">
            <a:prstTxWarp prst="textNoShape">
              <a:avLst/>
            </a:prstTxWarp>
          </a:bodyPr>
          <a:lstStyle>
            <a:lvl1pPr defTabSz="969915" eaLnBrk="1" hangingPunct="1">
              <a:defRPr sz="1200">
                <a:latin typeface="Times New Roman" pitchFamily="18" charset="0"/>
                <a:cs typeface="+mn-cs"/>
              </a:defRPr>
            </a:lvl1pPr>
          </a:lstStyle>
          <a:p>
            <a:pPr>
              <a:defRPr/>
            </a:pPr>
            <a:endParaRPr lang="en-US"/>
          </a:p>
        </p:txBody>
      </p:sp>
      <p:sp>
        <p:nvSpPr>
          <p:cNvPr id="5127" name="Rectangle 7"/>
          <p:cNvSpPr>
            <a:spLocks noGrp="1" noChangeArrowheads="1"/>
          </p:cNvSpPr>
          <p:nvPr>
            <p:ph type="sldNum" sz="quarter" idx="5"/>
          </p:nvPr>
        </p:nvSpPr>
        <p:spPr bwMode="auto">
          <a:xfrm>
            <a:off x="4142962" y="9119173"/>
            <a:ext cx="3170583" cy="480388"/>
          </a:xfrm>
          <a:prstGeom prst="rect">
            <a:avLst/>
          </a:prstGeom>
          <a:noFill/>
          <a:ln w="9525">
            <a:noFill/>
            <a:miter lim="800000"/>
            <a:headEnd/>
            <a:tailEnd/>
          </a:ln>
        </p:spPr>
        <p:txBody>
          <a:bodyPr vert="horz" wrap="square" lIns="97023" tIns="48511" rIns="97023" bIns="48511" numCol="1" anchor="b" anchorCtr="0" compatLnSpc="1">
            <a:prstTxWarp prst="textNoShape">
              <a:avLst/>
            </a:prstTxWarp>
          </a:bodyPr>
          <a:lstStyle>
            <a:lvl1pPr algn="r" defTabSz="969915" eaLnBrk="1" hangingPunct="1">
              <a:defRPr sz="1200">
                <a:latin typeface="Times New Roman" pitchFamily="18" charset="0"/>
                <a:cs typeface="+mn-cs"/>
              </a:defRPr>
            </a:lvl1pPr>
          </a:lstStyle>
          <a:p>
            <a:pPr>
              <a:defRPr/>
            </a:pPr>
            <a:fld id="{99776F90-ACFE-4D38-B069-CE9386A5C12B}" type="slidenum">
              <a:rPr lang="en-US"/>
              <a:pPr>
                <a:defRPr/>
              </a:pPr>
              <a:t>‹#›</a:t>
            </a:fld>
            <a:endParaRPr lang="en-US"/>
          </a:p>
        </p:txBody>
      </p:sp>
    </p:spTree>
    <p:extLst>
      <p:ext uri="{BB962C8B-B14F-4D97-AF65-F5344CB8AC3E}">
        <p14:creationId xmlns="" xmlns:p14="http://schemas.microsoft.com/office/powerpoint/2010/main" val="3145339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600" b="1">
                <a:solidFill>
                  <a:srgbClr val="FFCC00"/>
                </a:solidFill>
                <a:latin typeface="Arial" charset="0"/>
              </a:defRPr>
            </a:lvl1pPr>
            <a:lvl2pPr marL="770662" indent="-296408">
              <a:defRPr sz="4600" b="1">
                <a:solidFill>
                  <a:srgbClr val="FFCC00"/>
                </a:solidFill>
                <a:latin typeface="Arial" charset="0"/>
              </a:defRPr>
            </a:lvl2pPr>
            <a:lvl3pPr marL="1185634" indent="-237127">
              <a:defRPr sz="4600" b="1">
                <a:solidFill>
                  <a:srgbClr val="FFCC00"/>
                </a:solidFill>
                <a:latin typeface="Arial" charset="0"/>
              </a:defRPr>
            </a:lvl3pPr>
            <a:lvl4pPr marL="1659887" indent="-237127">
              <a:defRPr sz="4600" b="1">
                <a:solidFill>
                  <a:srgbClr val="FFCC00"/>
                </a:solidFill>
                <a:latin typeface="Arial" charset="0"/>
              </a:defRPr>
            </a:lvl4pPr>
            <a:lvl5pPr marL="2134141" indent="-237127">
              <a:defRPr sz="4600" b="1">
                <a:solidFill>
                  <a:srgbClr val="FFCC00"/>
                </a:solidFill>
                <a:latin typeface="Arial" charset="0"/>
              </a:defRPr>
            </a:lvl5pPr>
            <a:lvl6pPr marL="2608395" indent="-237127" algn="ctr" eaLnBrk="0" fontAlgn="base" hangingPunct="0">
              <a:lnSpc>
                <a:spcPct val="80000"/>
              </a:lnSpc>
              <a:spcBef>
                <a:spcPct val="0"/>
              </a:spcBef>
              <a:spcAft>
                <a:spcPct val="0"/>
              </a:spcAft>
              <a:defRPr sz="4600" b="1">
                <a:solidFill>
                  <a:srgbClr val="FFCC00"/>
                </a:solidFill>
                <a:latin typeface="Arial" charset="0"/>
              </a:defRPr>
            </a:lvl6pPr>
            <a:lvl7pPr marL="3082648" indent="-237127" algn="ctr" eaLnBrk="0" fontAlgn="base" hangingPunct="0">
              <a:lnSpc>
                <a:spcPct val="80000"/>
              </a:lnSpc>
              <a:spcBef>
                <a:spcPct val="0"/>
              </a:spcBef>
              <a:spcAft>
                <a:spcPct val="0"/>
              </a:spcAft>
              <a:defRPr sz="4600" b="1">
                <a:solidFill>
                  <a:srgbClr val="FFCC00"/>
                </a:solidFill>
                <a:latin typeface="Arial" charset="0"/>
              </a:defRPr>
            </a:lvl7pPr>
            <a:lvl8pPr marL="3556902" indent="-237127" algn="ctr" eaLnBrk="0" fontAlgn="base" hangingPunct="0">
              <a:lnSpc>
                <a:spcPct val="80000"/>
              </a:lnSpc>
              <a:spcBef>
                <a:spcPct val="0"/>
              </a:spcBef>
              <a:spcAft>
                <a:spcPct val="0"/>
              </a:spcAft>
              <a:defRPr sz="4600" b="1">
                <a:solidFill>
                  <a:srgbClr val="FFCC00"/>
                </a:solidFill>
                <a:latin typeface="Arial" charset="0"/>
              </a:defRPr>
            </a:lvl8pPr>
            <a:lvl9pPr marL="4031155" indent="-237127" algn="ctr" eaLnBrk="0" fontAlgn="base" hangingPunct="0">
              <a:lnSpc>
                <a:spcPct val="80000"/>
              </a:lnSpc>
              <a:spcBef>
                <a:spcPct val="0"/>
              </a:spcBef>
              <a:spcAft>
                <a:spcPct val="0"/>
              </a:spcAft>
              <a:defRPr sz="4600" b="1">
                <a:solidFill>
                  <a:srgbClr val="FFCC00"/>
                </a:solidFill>
                <a:latin typeface="Arial" charset="0"/>
              </a:defRPr>
            </a:lvl9pPr>
          </a:lstStyle>
          <a:p>
            <a:fld id="{CDC4F67D-815C-4866-AB02-098C83990524}" type="slidenum">
              <a:rPr lang="en-US" sz="1200" b="0">
                <a:solidFill>
                  <a:schemeClr val="tx1"/>
                </a:solidFill>
              </a:rPr>
              <a:pPr/>
              <a:t>1</a:t>
            </a:fld>
            <a:endParaRPr lang="en-US" sz="1200" b="0">
              <a:solidFill>
                <a:schemeClr val="tx1"/>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48507" eaLnBrk="1" hangingPunct="1">
              <a:defRPr/>
            </a:pPr>
            <a:r>
              <a:rPr lang="en-US" dirty="0" smtClean="0">
                <a:latin typeface="Arial" pitchFamily="34" charset="0"/>
                <a:cs typeface="Arial" pitchFamily="34" charset="0"/>
              </a:rPr>
              <a:t>Hello, my name is [    ] and I’d like to welcome you to the</a:t>
            </a:r>
            <a:r>
              <a:rPr lang="en-US" baseline="0" dirty="0" smtClean="0">
                <a:latin typeface="Arial" pitchFamily="34" charset="0"/>
                <a:cs typeface="Arial" pitchFamily="34" charset="0"/>
              </a:rPr>
              <a:t> Screening, Brief Intervention, and Referral to Treatment or SBIRT training. We are very happy that you have joined us. Before we begin, let’s briefly introduce ourselves. Let’s go around the room and have each person state their name, their place of employment, and their line of work, e.g., nurse, social worker, psychologist. Also, tell us what you hope to gain from this course. </a:t>
            </a:r>
            <a:r>
              <a:rPr lang="en-US" dirty="0" smtClean="0">
                <a:latin typeface="Arial" pitchFamily="34" charset="0"/>
                <a:cs typeface="Arial" pitchFamily="34" charset="0"/>
              </a:rPr>
              <a:t> </a:t>
            </a:r>
          </a:p>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p:spPr>
        <p:txBody>
          <a:bodyPr/>
          <a:lstStyle/>
          <a:p>
            <a:r>
              <a:rPr lang="en-US" dirty="0" smtClean="0">
                <a:latin typeface="Arial" charset="0"/>
                <a:cs typeface="Arial" charset="0"/>
              </a:rPr>
              <a:t>At times we may want to do something very quick with patients to identify who may benefit from additional screening. This is like when we go through the initial screening at the airport security check and when the metal detector alarm beeps. The TSA agent may then do a more thorough assessment (by searching your bags or doing a “pat down”). The idea is the same. Pre-screens identify people who are potentially at risk and help save time by not requiring a more thorough screening of everyone. </a:t>
            </a:r>
          </a:p>
          <a:p>
            <a:r>
              <a:rPr lang="en-US" dirty="0" smtClean="0">
                <a:latin typeface="Arial" charset="0"/>
                <a:cs typeface="Arial" charset="0"/>
              </a:rPr>
              <a:t> </a:t>
            </a:r>
          </a:p>
          <a:p>
            <a:r>
              <a:rPr lang="en-US" dirty="0" smtClean="0">
                <a:latin typeface="Arial" charset="0"/>
                <a:cs typeface="Arial" charset="0"/>
              </a:rPr>
              <a:t>Typically, pre-screens are self-report and consist of 1 to 4 questions. </a:t>
            </a:r>
          </a:p>
          <a:p>
            <a:r>
              <a:rPr lang="en-US" dirty="0" smtClean="0">
                <a:latin typeface="Arial" charset="0"/>
                <a:cs typeface="Arial" charset="0"/>
              </a:rPr>
              <a:t> </a:t>
            </a:r>
          </a:p>
          <a:p>
            <a:r>
              <a:rPr lang="en-US" dirty="0" smtClean="0">
                <a:latin typeface="Arial" charset="0"/>
                <a:cs typeface="Arial" charset="0"/>
              </a:rPr>
              <a:t> </a:t>
            </a:r>
          </a:p>
        </p:txBody>
      </p:sp>
      <p:sp>
        <p:nvSpPr>
          <p:cNvPr id="4" name="Slide Number Placeholder 3"/>
          <p:cNvSpPr>
            <a:spLocks noGrp="1"/>
          </p:cNvSpPr>
          <p:nvPr>
            <p:ph type="sldNum" sz="quarter" idx="5"/>
          </p:nvPr>
        </p:nvSpPr>
        <p:spPr/>
        <p:txBody>
          <a:bodyPr/>
          <a:lstStyle/>
          <a:p>
            <a:pPr>
              <a:defRPr/>
            </a:pPr>
            <a:fld id="{86531092-C15A-4F10-BC81-4F0DFB6ECA68}" type="slidenum">
              <a:rPr lang="en-US" smtClean="0"/>
              <a:pPr>
                <a:defRPr/>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latin typeface="Arial" pitchFamily="34" charset="0"/>
                <a:cs typeface="Arial" pitchFamily="34" charset="0"/>
              </a:rPr>
              <a:t>NIAAA has a single-item pre-screener for alcohol use: "How many times in the past year have you had X or more drinks in a day?" </a:t>
            </a:r>
          </a:p>
          <a:p>
            <a:pPr>
              <a:defRPr/>
            </a:pPr>
            <a:r>
              <a:rPr lang="en-US" dirty="0" smtClean="0">
                <a:latin typeface="Arial" pitchFamily="34" charset="0"/>
                <a:cs typeface="Arial" pitchFamily="34" charset="0"/>
              </a:rPr>
              <a:t>X equals 5 for men and 4 for women. This pre-screen has been shown to identify unhealthy alcohol use. A positive screen is any response greater than 1 and should be followed by further screening or, in some cases, a brief intervention.</a:t>
            </a:r>
          </a:p>
          <a:p>
            <a:pPr>
              <a:defRPr/>
            </a:pPr>
            <a:r>
              <a:rPr lang="en-US" dirty="0" smtClean="0">
                <a:latin typeface="Arial" pitchFamily="34" charset="0"/>
                <a:cs typeface="Arial" pitchFamily="34" charset="0"/>
              </a:rPr>
              <a:t> </a:t>
            </a:r>
          </a:p>
          <a:p>
            <a:pPr>
              <a:defRPr/>
            </a:pPr>
            <a:r>
              <a:rPr lang="en-US" dirty="0" smtClean="0">
                <a:latin typeface="Arial" pitchFamily="34" charset="0"/>
                <a:cs typeface="Arial" pitchFamily="34" charset="0"/>
              </a:rPr>
              <a:t> </a:t>
            </a:r>
            <a:endParaRPr lang="en-US"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668E6BE8-927E-475F-A46C-C9717EC891C6}" type="slidenum">
              <a:rPr lang="en-US" smtClean="0"/>
              <a:pPr>
                <a:defRPr/>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latin typeface="Arial" pitchFamily="34" charset="0"/>
                <a:cs typeface="Arial" pitchFamily="34" charset="0"/>
              </a:rPr>
              <a:t>There is a parallel validated pre-screening question for illicit drug use: "How many times in the past year have you used an illegal drug or used a prescription medication for non-medical reasons?” A score of 1 or more is considered a positive result and should trigger more in-depth screening and possibly a brief intervention.</a:t>
            </a:r>
          </a:p>
          <a:p>
            <a:pPr>
              <a:defRPr/>
            </a:pPr>
            <a:r>
              <a:rPr lang="en-US" dirty="0" smtClean="0">
                <a:latin typeface="Arial" pitchFamily="34" charset="0"/>
                <a:cs typeface="Arial" pitchFamily="34" charset="0"/>
              </a:rPr>
              <a:t> </a:t>
            </a:r>
          </a:p>
          <a:p>
            <a:pPr>
              <a:defRPr/>
            </a:pPr>
            <a:r>
              <a:rPr lang="en-US" b="1" i="1" dirty="0" smtClean="0">
                <a:latin typeface="Arial" pitchFamily="34" charset="0"/>
                <a:cs typeface="Arial" pitchFamily="34" charset="0"/>
              </a:rPr>
              <a:t>Pose </a:t>
            </a:r>
            <a:r>
              <a:rPr lang="en-US" i="1" dirty="0" smtClean="0">
                <a:latin typeface="Arial" pitchFamily="34" charset="0"/>
                <a:cs typeface="Arial" pitchFamily="34" charset="0"/>
              </a:rPr>
              <a:t>the following question in neutral, matter-of-fact way; you want to get people thinking:</a:t>
            </a: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What is the safe limit for drugs, say, cocaine? How much crack is OK for people to use? </a:t>
            </a:r>
          </a:p>
          <a:p>
            <a:pPr>
              <a:defRPr/>
            </a:pPr>
            <a:r>
              <a:rPr lang="en-US" dirty="0" smtClean="0">
                <a:latin typeface="Arial" pitchFamily="34" charset="0"/>
                <a:cs typeface="Arial" pitchFamily="34" charset="0"/>
              </a:rPr>
              <a:t> </a:t>
            </a:r>
          </a:p>
          <a:p>
            <a:pPr>
              <a:defRPr/>
            </a:pPr>
            <a:r>
              <a:rPr lang="en-US" dirty="0" smtClean="0">
                <a:latin typeface="Arial" pitchFamily="34" charset="0"/>
                <a:cs typeface="Arial" pitchFamily="34" charset="0"/>
              </a:rPr>
              <a:t>Any illicit substance use is problematic because a person is putting him or herself at risk by using them. </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How easy or difficult do you think it is to identify overuse or misuse of prescription medications? </a:t>
            </a:r>
          </a:p>
          <a:p>
            <a:pPr>
              <a:defRPr/>
            </a:pPr>
            <a:r>
              <a:rPr lang="en-US" dirty="0" smtClean="0">
                <a:latin typeface="Arial" pitchFamily="34" charset="0"/>
                <a:cs typeface="Arial" pitchFamily="34" charset="0"/>
              </a:rPr>
              <a:t> </a:t>
            </a:r>
          </a:p>
          <a:p>
            <a:pPr>
              <a:defRPr/>
            </a:pPr>
            <a:r>
              <a:rPr lang="en-US" b="1" i="1" dirty="0" smtClean="0">
                <a:latin typeface="Arial" pitchFamily="34" charset="0"/>
                <a:cs typeface="Arial" pitchFamily="34" charset="0"/>
              </a:rPr>
              <a:t>Allow</a:t>
            </a:r>
            <a:r>
              <a:rPr lang="en-US" i="1" dirty="0" smtClean="0">
                <a:latin typeface="Arial" pitchFamily="34" charset="0"/>
                <a:cs typeface="Arial" pitchFamily="34" charset="0"/>
              </a:rPr>
              <a:t> a couple of responses from participants.</a:t>
            </a:r>
            <a:endParaRPr lang="en-US" dirty="0" smtClean="0">
              <a:latin typeface="Arial" pitchFamily="34" charset="0"/>
              <a:cs typeface="Arial" pitchFamily="34" charset="0"/>
            </a:endParaRPr>
          </a:p>
          <a:p>
            <a:pPr>
              <a:defRPr/>
            </a:pPr>
            <a:r>
              <a:rPr lang="en-US" i="1" dirty="0" smtClean="0">
                <a:latin typeface="Arial" pitchFamily="34" charset="0"/>
                <a:cs typeface="Arial" pitchFamily="34" charset="0"/>
              </a:rPr>
              <a:t> </a:t>
            </a: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This can be complicated, because many people, including college students, view prescriptions as safe—and legal—because a doctor wrote a prescription for the medication to someone. </a:t>
            </a:r>
          </a:p>
          <a:p>
            <a:pPr>
              <a:defRPr/>
            </a:pPr>
            <a:r>
              <a:rPr lang="en-US" dirty="0" smtClean="0">
                <a:latin typeface="Arial" pitchFamily="34" charset="0"/>
                <a:cs typeface="Arial" pitchFamily="34" charset="0"/>
              </a:rPr>
              <a:t> </a:t>
            </a:r>
          </a:p>
        </p:txBody>
      </p:sp>
      <p:sp>
        <p:nvSpPr>
          <p:cNvPr id="4" name="Slide Number Placeholder 3"/>
          <p:cNvSpPr>
            <a:spLocks noGrp="1"/>
          </p:cNvSpPr>
          <p:nvPr>
            <p:ph type="sldNum" sz="quarter" idx="5"/>
          </p:nvPr>
        </p:nvSpPr>
        <p:spPr/>
        <p:txBody>
          <a:bodyPr/>
          <a:lstStyle/>
          <a:p>
            <a:pPr>
              <a:defRPr/>
            </a:pPr>
            <a:fld id="{B300DB51-7652-4673-9DA9-379BBD6EBC62}"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849438" y="471488"/>
            <a:ext cx="3617912" cy="2713037"/>
          </a:xfrm>
          <a:ln/>
        </p:spPr>
      </p:sp>
      <p:sp>
        <p:nvSpPr>
          <p:cNvPr id="37891" name="Rectangle 3"/>
          <p:cNvSpPr>
            <a:spLocks noGrp="1" noChangeArrowheads="1"/>
          </p:cNvSpPr>
          <p:nvPr>
            <p:ph type="body" idx="1"/>
          </p:nvPr>
        </p:nvSpPr>
        <p:spPr>
          <a:xfrm>
            <a:off x="732183" y="3620125"/>
            <a:ext cx="5850835" cy="5261314"/>
          </a:xfrm>
          <a:noFill/>
          <a:ln/>
        </p:spPr>
        <p:txBody>
          <a:bodyPr/>
          <a:lstStyle/>
          <a:p>
            <a:pPr defTabSz="948507">
              <a:defRPr/>
            </a:pPr>
            <a:r>
              <a:rPr lang="en-GB" dirty="0">
                <a:latin typeface="Arial" pitchFamily="34" charset="0"/>
                <a:cs typeface="Arial" pitchFamily="34" charset="0"/>
              </a:rPr>
              <a:t>The best screening tools are those that are very brief, easy to use, address alcohol, illicit drugs, and prescription medications, tell us whether further assessment is needed, and have good sensitivity and specificity. </a:t>
            </a:r>
            <a:r>
              <a:rPr lang="en-US" dirty="0">
                <a:latin typeface="Arial" pitchFamily="34" charset="0"/>
                <a:cs typeface="Arial" pitchFamily="34" charset="0"/>
              </a:rPr>
              <a:t>Sensitivity refers to the ability of a test to correctly identify those people who actually have a problem, in other words, “true positives.” Specificity is a test’s ability to identify people who do not have a problem—“true negatives.” Good screening tools maximize sensitivity and reduce “false positives.”</a:t>
            </a:r>
            <a:r>
              <a:rPr lang="en-GB" dirty="0">
                <a:latin typeface="Arial" pitchFamily="34" charset="0"/>
                <a:cs typeface="Arial" pitchFamily="34" charset="0"/>
              </a:rPr>
              <a:t> Self-report screens allow for more contextual information about the frequency and quantity of use. They are inexpensive, non-invasive, and highly sensitive for detecting substance use related problems.</a:t>
            </a:r>
            <a:endParaRPr lang="en-US" dirty="0">
              <a:latin typeface="Arial" pitchFamily="34" charset="0"/>
              <a:cs typeface="Arial" pitchFamily="34" charset="0"/>
            </a:endParaRP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8233">
              <a:defRPr>
                <a:solidFill>
                  <a:schemeClr val="tx1"/>
                </a:solidFill>
                <a:latin typeface="Arial" charset="0"/>
              </a:defRPr>
            </a:lvl1pPr>
            <a:lvl2pPr marL="742842" indent="-285708" defTabSz="968233">
              <a:defRPr>
                <a:solidFill>
                  <a:schemeClr val="tx1"/>
                </a:solidFill>
                <a:latin typeface="Arial" charset="0"/>
              </a:defRPr>
            </a:lvl2pPr>
            <a:lvl3pPr marL="1142833" indent="-228567" defTabSz="968233">
              <a:defRPr>
                <a:solidFill>
                  <a:schemeClr val="tx1"/>
                </a:solidFill>
                <a:latin typeface="Arial" charset="0"/>
              </a:defRPr>
            </a:lvl3pPr>
            <a:lvl4pPr marL="1599966" indent="-228567" defTabSz="968233">
              <a:defRPr>
                <a:solidFill>
                  <a:schemeClr val="tx1"/>
                </a:solidFill>
                <a:latin typeface="Arial" charset="0"/>
              </a:defRPr>
            </a:lvl4pPr>
            <a:lvl5pPr marL="2057099" indent="-228567" defTabSz="968233">
              <a:defRPr>
                <a:solidFill>
                  <a:schemeClr val="tx1"/>
                </a:solidFill>
                <a:latin typeface="Arial" charset="0"/>
              </a:defRPr>
            </a:lvl5pPr>
            <a:lvl6pPr marL="2514232" indent="-228567" defTabSz="968233" eaLnBrk="0" fontAlgn="base" hangingPunct="0">
              <a:spcBef>
                <a:spcPct val="0"/>
              </a:spcBef>
              <a:spcAft>
                <a:spcPct val="0"/>
              </a:spcAft>
              <a:defRPr>
                <a:solidFill>
                  <a:schemeClr val="tx1"/>
                </a:solidFill>
                <a:latin typeface="Arial" charset="0"/>
              </a:defRPr>
            </a:lvl6pPr>
            <a:lvl7pPr marL="2971365" indent="-228567" defTabSz="968233" eaLnBrk="0" fontAlgn="base" hangingPunct="0">
              <a:spcBef>
                <a:spcPct val="0"/>
              </a:spcBef>
              <a:spcAft>
                <a:spcPct val="0"/>
              </a:spcAft>
              <a:defRPr>
                <a:solidFill>
                  <a:schemeClr val="tx1"/>
                </a:solidFill>
                <a:latin typeface="Arial" charset="0"/>
              </a:defRPr>
            </a:lvl7pPr>
            <a:lvl8pPr marL="3428497" indent="-228567" defTabSz="968233" eaLnBrk="0" fontAlgn="base" hangingPunct="0">
              <a:spcBef>
                <a:spcPct val="0"/>
              </a:spcBef>
              <a:spcAft>
                <a:spcPct val="0"/>
              </a:spcAft>
              <a:defRPr>
                <a:solidFill>
                  <a:schemeClr val="tx1"/>
                </a:solidFill>
                <a:latin typeface="Arial" charset="0"/>
              </a:defRPr>
            </a:lvl8pPr>
            <a:lvl9pPr marL="3885630" indent="-228567" defTabSz="968233" eaLnBrk="0" fontAlgn="base" hangingPunct="0">
              <a:spcBef>
                <a:spcPct val="0"/>
              </a:spcBef>
              <a:spcAft>
                <a:spcPct val="0"/>
              </a:spcAft>
              <a:defRPr>
                <a:solidFill>
                  <a:schemeClr val="tx1"/>
                </a:solidFill>
                <a:latin typeface="Arial" charset="0"/>
              </a:defRPr>
            </a:lvl9pPr>
          </a:lstStyle>
          <a:p>
            <a:fld id="{E7862A4E-0FE6-419B-83E4-35864D960BAB}" type="slidenum">
              <a:rPr lang="en-US" smtClean="0">
                <a:solidFill>
                  <a:srgbClr val="000000"/>
                </a:solidFill>
              </a:rPr>
              <a:pPr/>
              <a:t>19</a:t>
            </a:fld>
            <a:endParaRPr lang="en-US" smtClean="0">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ChangeArrowheads="1"/>
          </p:cNvSpPr>
          <p:nvPr/>
        </p:nvSpPr>
        <p:spPr bwMode="auto">
          <a:xfrm>
            <a:off x="731839" y="4400551"/>
            <a:ext cx="5851525" cy="4898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6632" tIns="48317" rIns="96632" bIns="48317">
            <a:spAutoFit/>
          </a:bodyPr>
          <a:lstStyle/>
          <a:p>
            <a:r>
              <a:rPr lang="en-US" sz="1300">
                <a:solidFill>
                  <a:srgbClr val="000000"/>
                </a:solidFill>
              </a:rPr>
              <a:t>Drinking Guidelines</a:t>
            </a:r>
            <a:endParaRPr lang="en-US" sz="1300" u="sng">
              <a:solidFill>
                <a:srgbClr val="000000"/>
              </a:solidFill>
              <a:latin typeface="Times New Roman" pitchFamily="18" charset="0"/>
              <a:cs typeface="Times New Roman" pitchFamily="18" charset="0"/>
            </a:endParaRPr>
          </a:p>
          <a:p>
            <a:r>
              <a:rPr lang="en-US" sz="1300">
                <a:solidFill>
                  <a:srgbClr val="000000"/>
                </a:solidFill>
                <a:latin typeface="Times New Roman" pitchFamily="18" charset="0"/>
                <a:cs typeface="Times New Roman" pitchFamily="18" charset="0"/>
              </a:rPr>
              <a:t> </a:t>
            </a:r>
          </a:p>
          <a:p>
            <a:r>
              <a:rPr lang="en-US" sz="1300">
                <a:solidFill>
                  <a:srgbClr val="000000"/>
                </a:solidFill>
                <a:cs typeface="Times New Roman" pitchFamily="18" charset="0"/>
              </a:rPr>
              <a:t>[Slide 5] </a:t>
            </a:r>
            <a:r>
              <a:rPr lang="en-US" sz="1300">
                <a:solidFill>
                  <a:srgbClr val="000000"/>
                </a:solidFill>
                <a:latin typeface="Times New Roman" pitchFamily="18" charset="0"/>
                <a:cs typeface="Times New Roman" pitchFamily="18" charset="0"/>
              </a:rPr>
              <a:t>Special concerns arise when developing alcohol consumption guidelines for the older adult population. Compared with younger people, older adults have an increased sensitivity to alcohol, as well as to over-the-counter and prescription medications. There is an age-related decrease in lean body mass versus total volume of fat. The resultant decrease in total body volume increases the circulating distribution of alcohol and other mood-altering chemicals in the body. Liver enzymes that metabolize alcohol and certain other drugs become less efficient with age. Central nervous system sensitivity increases with age.</a:t>
            </a:r>
          </a:p>
          <a:p>
            <a:endParaRPr lang="en-US" sz="1300">
              <a:solidFill>
                <a:srgbClr val="000000"/>
              </a:solidFill>
              <a:latin typeface="Times New Roman" pitchFamily="18" charset="0"/>
              <a:cs typeface="Times New Roman" pitchFamily="18" charset="0"/>
            </a:endParaRPr>
          </a:p>
          <a:p>
            <a:r>
              <a:rPr lang="en-US" sz="1300">
                <a:solidFill>
                  <a:srgbClr val="000000"/>
                </a:solidFill>
                <a:latin typeface="Times New Roman" pitchFamily="18" charset="0"/>
                <a:cs typeface="Times New Roman" pitchFamily="18" charset="0"/>
              </a:rPr>
              <a:t>As stated before, the potential interaction of medications and alcohol is a particular concern in this age group. For some individuals, ANY alcohol use with specific over-the-counter or prescription medications can be problematic. Because of the age-related changes in how alcohol is metabolized, and the potential interactions between medications and alcohol, alcohol use recommendations for older adults are lower than those for adults under 65.  For example, the National Institute on Alcohol Abuse and Alcoholism (NIAAA, 1995b) and the CSAT Treatment Improvement Protocol (TIP) on older adults (Blow, CSAT, 1998b) recommend that persons age 65 and older consume no more than one standard drink per day or seven standard drinks per week (Dufour &amp; Fuller, 1995; Dietary Guidelines Advisory Committee, 2000, page 39).  In addition, older adults should not consume more than 2 standard drinks on any drinking day. It is recommended that the limit for older women should be slightly less than one standard drink per day. </a:t>
            </a:r>
            <a:endParaRPr lang="en-US" sz="1300">
              <a:solidFill>
                <a:srgbClr val="000000"/>
              </a:solidFill>
              <a:cs typeface="Times New Roman" pitchFamily="18" charset="0"/>
            </a:endParaRPr>
          </a:p>
        </p:txBody>
      </p:sp>
      <p:sp>
        <p:nvSpPr>
          <p:cNvPr id="91141" name="Rectangle 4"/>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t>People have different personal definitions of what exactly constitutes an alcoholic “drink.” The National Institute on Alcohol Abuse and Alcoholism has developed a definition of a standard drink. A standard drink can be a 12 ounce beer, 8-9 ounces of malt liquor, 5 ounces of wine, 3-4 ounces of fortified wine, 2-3 ounces of cordial, 1.5 ounces of brandy, or 1.5 ounces of spirits such as vodka, gin, or scotch. So, a drink for one person may be a “40-ouncer” of beer, which, if you use NIAAA’s definition of a standard drink, would equal 3 1/3 standard drinks. It is very important for alcohol dependent clients to understand what is meant by “a drink” when you are assessing the extent of their alcohol problem.</a:t>
            </a:r>
          </a:p>
          <a:p>
            <a:pPr>
              <a:spcBef>
                <a:spcPct val="0"/>
              </a:spcBef>
            </a:pP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776F90-ACFE-4D38-B069-CE9386A5C12B}" type="slidenum">
              <a:rPr lang="en-US" smtClean="0"/>
              <a:pPr>
                <a:defRPr/>
              </a:pPr>
              <a:t>23</a:t>
            </a:fld>
            <a:endParaRPr lang="en-US"/>
          </a:p>
        </p:txBody>
      </p:sp>
    </p:spTree>
    <p:extLst>
      <p:ext uri="{BB962C8B-B14F-4D97-AF65-F5344CB8AC3E}">
        <p14:creationId xmlns="" xmlns:p14="http://schemas.microsoft.com/office/powerpoint/2010/main" val="108480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Thank you</a:t>
            </a:r>
            <a:r>
              <a:rPr lang="en-US" baseline="0" dirty="0" smtClean="0">
                <a:latin typeface="Arial" pitchFamily="34" charset="0"/>
                <a:cs typeface="Arial" pitchFamily="34" charset="0"/>
              </a:rPr>
              <a:t> all very much for participating in the training.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Now we are ready to learn how to apply the key motivational interviewing concepts in a brief intervention.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100" dirty="0"/>
              <a:t>Draw from audience  the  kinds of changes that they would like to see individuals they know make. Inquire as to whether they have talked with them about making the changes and what the results were.</a:t>
            </a:r>
          </a:p>
        </p:txBody>
      </p:sp>
      <p:sp>
        <p:nvSpPr>
          <p:cNvPr id="12083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600" b="1">
                <a:solidFill>
                  <a:srgbClr val="FFCC00"/>
                </a:solidFill>
                <a:latin typeface="Arial" charset="0"/>
              </a:defRPr>
            </a:lvl1pPr>
            <a:lvl2pPr marL="770662" indent="-296408">
              <a:defRPr sz="4600" b="1">
                <a:solidFill>
                  <a:srgbClr val="FFCC00"/>
                </a:solidFill>
                <a:latin typeface="Arial" charset="0"/>
              </a:defRPr>
            </a:lvl2pPr>
            <a:lvl3pPr marL="1185634" indent="-237127">
              <a:defRPr sz="4600" b="1">
                <a:solidFill>
                  <a:srgbClr val="FFCC00"/>
                </a:solidFill>
                <a:latin typeface="Arial" charset="0"/>
              </a:defRPr>
            </a:lvl3pPr>
            <a:lvl4pPr marL="1659887" indent="-237127">
              <a:defRPr sz="4600" b="1">
                <a:solidFill>
                  <a:srgbClr val="FFCC00"/>
                </a:solidFill>
                <a:latin typeface="Arial" charset="0"/>
              </a:defRPr>
            </a:lvl4pPr>
            <a:lvl5pPr marL="2134141" indent="-237127">
              <a:defRPr sz="4600" b="1">
                <a:solidFill>
                  <a:srgbClr val="FFCC00"/>
                </a:solidFill>
                <a:latin typeface="Arial" charset="0"/>
              </a:defRPr>
            </a:lvl5pPr>
            <a:lvl6pPr marL="2608395" indent="-237127" algn="ctr" eaLnBrk="0" fontAlgn="base" hangingPunct="0">
              <a:lnSpc>
                <a:spcPct val="80000"/>
              </a:lnSpc>
              <a:spcBef>
                <a:spcPct val="0"/>
              </a:spcBef>
              <a:spcAft>
                <a:spcPct val="0"/>
              </a:spcAft>
              <a:defRPr sz="4600" b="1">
                <a:solidFill>
                  <a:srgbClr val="FFCC00"/>
                </a:solidFill>
                <a:latin typeface="Arial" charset="0"/>
              </a:defRPr>
            </a:lvl6pPr>
            <a:lvl7pPr marL="3082648" indent="-237127" algn="ctr" eaLnBrk="0" fontAlgn="base" hangingPunct="0">
              <a:lnSpc>
                <a:spcPct val="80000"/>
              </a:lnSpc>
              <a:spcBef>
                <a:spcPct val="0"/>
              </a:spcBef>
              <a:spcAft>
                <a:spcPct val="0"/>
              </a:spcAft>
              <a:defRPr sz="4600" b="1">
                <a:solidFill>
                  <a:srgbClr val="FFCC00"/>
                </a:solidFill>
                <a:latin typeface="Arial" charset="0"/>
              </a:defRPr>
            </a:lvl7pPr>
            <a:lvl8pPr marL="3556902" indent="-237127" algn="ctr" eaLnBrk="0" fontAlgn="base" hangingPunct="0">
              <a:lnSpc>
                <a:spcPct val="80000"/>
              </a:lnSpc>
              <a:spcBef>
                <a:spcPct val="0"/>
              </a:spcBef>
              <a:spcAft>
                <a:spcPct val="0"/>
              </a:spcAft>
              <a:defRPr sz="4600" b="1">
                <a:solidFill>
                  <a:srgbClr val="FFCC00"/>
                </a:solidFill>
                <a:latin typeface="Arial" charset="0"/>
              </a:defRPr>
            </a:lvl8pPr>
            <a:lvl9pPr marL="4031155" indent="-237127" algn="ctr" eaLnBrk="0" fontAlgn="base" hangingPunct="0">
              <a:lnSpc>
                <a:spcPct val="80000"/>
              </a:lnSpc>
              <a:spcBef>
                <a:spcPct val="0"/>
              </a:spcBef>
              <a:spcAft>
                <a:spcPct val="0"/>
              </a:spcAft>
              <a:defRPr sz="4600" b="1">
                <a:solidFill>
                  <a:srgbClr val="FFCC00"/>
                </a:solidFill>
                <a:latin typeface="Arial" charset="0"/>
              </a:defRPr>
            </a:lvl9pPr>
          </a:lstStyle>
          <a:p>
            <a:fld id="{547CA68D-F716-4B16-B040-009700983079}" type="slidenum">
              <a:rPr lang="en-US" sz="1200" b="0">
                <a:solidFill>
                  <a:prstClr val="black"/>
                </a:solidFill>
              </a:rPr>
              <a:pPr/>
              <a:t>27</a:t>
            </a:fld>
            <a:endParaRPr lang="en-US" sz="1200" b="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8"/>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9915">
              <a:defRPr sz="4600" b="1">
                <a:solidFill>
                  <a:srgbClr val="FFCC00"/>
                </a:solidFill>
                <a:latin typeface="Arial" charset="0"/>
              </a:defRPr>
            </a:lvl1pPr>
            <a:lvl2pPr marL="770662" indent="-296408" defTabSz="969915">
              <a:defRPr sz="4600" b="1">
                <a:solidFill>
                  <a:srgbClr val="FFCC00"/>
                </a:solidFill>
                <a:latin typeface="Arial" charset="0"/>
              </a:defRPr>
            </a:lvl2pPr>
            <a:lvl3pPr marL="1185634" indent="-237127" defTabSz="969915">
              <a:defRPr sz="4600" b="1">
                <a:solidFill>
                  <a:srgbClr val="FFCC00"/>
                </a:solidFill>
                <a:latin typeface="Arial" charset="0"/>
              </a:defRPr>
            </a:lvl3pPr>
            <a:lvl4pPr marL="1659887" indent="-237127" defTabSz="969915">
              <a:defRPr sz="4600" b="1">
                <a:solidFill>
                  <a:srgbClr val="FFCC00"/>
                </a:solidFill>
                <a:latin typeface="Arial" charset="0"/>
              </a:defRPr>
            </a:lvl4pPr>
            <a:lvl5pPr marL="2134141" indent="-237127" defTabSz="969915">
              <a:defRPr sz="4600" b="1">
                <a:solidFill>
                  <a:srgbClr val="FFCC00"/>
                </a:solidFill>
                <a:latin typeface="Arial" charset="0"/>
              </a:defRPr>
            </a:lvl5pPr>
            <a:lvl6pPr marL="2608395" indent="-237127" algn="ctr" defTabSz="969915" eaLnBrk="0" fontAlgn="base" hangingPunct="0">
              <a:lnSpc>
                <a:spcPct val="80000"/>
              </a:lnSpc>
              <a:spcBef>
                <a:spcPct val="0"/>
              </a:spcBef>
              <a:spcAft>
                <a:spcPct val="0"/>
              </a:spcAft>
              <a:defRPr sz="4600" b="1">
                <a:solidFill>
                  <a:srgbClr val="FFCC00"/>
                </a:solidFill>
                <a:latin typeface="Arial" charset="0"/>
              </a:defRPr>
            </a:lvl6pPr>
            <a:lvl7pPr marL="3082648" indent="-237127" algn="ctr" defTabSz="969915" eaLnBrk="0" fontAlgn="base" hangingPunct="0">
              <a:lnSpc>
                <a:spcPct val="80000"/>
              </a:lnSpc>
              <a:spcBef>
                <a:spcPct val="0"/>
              </a:spcBef>
              <a:spcAft>
                <a:spcPct val="0"/>
              </a:spcAft>
              <a:defRPr sz="4600" b="1">
                <a:solidFill>
                  <a:srgbClr val="FFCC00"/>
                </a:solidFill>
                <a:latin typeface="Arial" charset="0"/>
              </a:defRPr>
            </a:lvl7pPr>
            <a:lvl8pPr marL="3556902" indent="-237127" algn="ctr" defTabSz="969915" eaLnBrk="0" fontAlgn="base" hangingPunct="0">
              <a:lnSpc>
                <a:spcPct val="80000"/>
              </a:lnSpc>
              <a:spcBef>
                <a:spcPct val="0"/>
              </a:spcBef>
              <a:spcAft>
                <a:spcPct val="0"/>
              </a:spcAft>
              <a:defRPr sz="4600" b="1">
                <a:solidFill>
                  <a:srgbClr val="FFCC00"/>
                </a:solidFill>
                <a:latin typeface="Arial" charset="0"/>
              </a:defRPr>
            </a:lvl8pPr>
            <a:lvl9pPr marL="4031155" indent="-237127" algn="ctr" defTabSz="969915" eaLnBrk="0" fontAlgn="base" hangingPunct="0">
              <a:lnSpc>
                <a:spcPct val="80000"/>
              </a:lnSpc>
              <a:spcBef>
                <a:spcPct val="0"/>
              </a:spcBef>
              <a:spcAft>
                <a:spcPct val="0"/>
              </a:spcAft>
              <a:defRPr sz="4600" b="1">
                <a:solidFill>
                  <a:srgbClr val="FFCC00"/>
                </a:solidFill>
                <a:latin typeface="Arial" charset="0"/>
              </a:defRPr>
            </a:lvl9pPr>
          </a:lstStyle>
          <a:p>
            <a:fld id="{46ACA652-A886-40A1-B203-87E20157F165}" type="slidenum">
              <a:rPr lang="en-US" sz="1200" b="0">
                <a:solidFill>
                  <a:prstClr val="black"/>
                </a:solidFill>
              </a:rPr>
              <a:pPr/>
              <a:t>28</a:t>
            </a:fld>
            <a:endParaRPr lang="en-US" sz="1200" b="0">
              <a:solidFill>
                <a:prstClr val="black"/>
              </a:solidFill>
            </a:endParaRPr>
          </a:p>
        </p:txBody>
      </p:sp>
      <p:sp>
        <p:nvSpPr>
          <p:cNvPr id="124931" name="Rectangle 2"/>
          <p:cNvSpPr>
            <a:spLocks noGrp="1" noRot="1" noChangeAspect="1" noChangeArrowheads="1" noTextEdit="1"/>
          </p:cNvSpPr>
          <p:nvPr>
            <p:ph type="sldImg"/>
          </p:nvPr>
        </p:nvSpPr>
        <p:spPr>
          <a:xfrm>
            <a:off x="2320925" y="166688"/>
            <a:ext cx="2714625" cy="2036762"/>
          </a:xfrm>
          <a:ln/>
        </p:spPr>
      </p:sp>
      <p:sp>
        <p:nvSpPr>
          <p:cNvPr id="124932" name="Rectangle 3"/>
          <p:cNvSpPr>
            <a:spLocks noGrp="1" noChangeArrowheads="1"/>
          </p:cNvSpPr>
          <p:nvPr>
            <p:ph type="body" idx="1"/>
          </p:nvPr>
        </p:nvSpPr>
        <p:spPr>
          <a:xfrm>
            <a:off x="318052" y="2360952"/>
            <a:ext cx="6679096" cy="684511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Let’s review a few key terms. </a:t>
            </a:r>
          </a:p>
          <a:p>
            <a:r>
              <a:rPr lang="en-US" dirty="0">
                <a:latin typeface="Arial" pitchFamily="34" charset="0"/>
                <a:cs typeface="Arial" pitchFamily="34" charset="0"/>
              </a:rPr>
              <a:t> </a:t>
            </a:r>
          </a:p>
          <a:p>
            <a:r>
              <a:rPr lang="en-US" dirty="0">
                <a:latin typeface="Arial" pitchFamily="34" charset="0"/>
                <a:cs typeface="Arial" pitchFamily="34" charset="0"/>
              </a:rPr>
              <a:t>1. Screening is a brief method of identifying individuals at risk for potential substance use related problems by asking them a few validated questions. Screening is a population-based approach to increase safety of individuals and populations.</a:t>
            </a:r>
          </a:p>
          <a:p>
            <a:r>
              <a:rPr lang="en-US" dirty="0">
                <a:latin typeface="Arial" pitchFamily="34" charset="0"/>
                <a:cs typeface="Arial" pitchFamily="34" charset="0"/>
              </a:rPr>
              <a:t> </a:t>
            </a:r>
          </a:p>
          <a:p>
            <a:r>
              <a:rPr lang="en-US" dirty="0">
                <a:latin typeface="Arial" pitchFamily="34" charset="0"/>
                <a:cs typeface="Arial" pitchFamily="34" charset="0"/>
              </a:rPr>
              <a:t>2. Brief interventions consist of short-term, low-intensity counseling. Most brief interventions are 1 or 2 sessions that may last 10-20 minutes. The goal of a brief intervention is to raise awareness of substance use risks and to move people to a place where they can draw a connection between their substance use and the concerns that they come to us with. </a:t>
            </a:r>
          </a:p>
          <a:p>
            <a:r>
              <a:rPr lang="en-US" dirty="0">
                <a:latin typeface="Arial" pitchFamily="34" charset="0"/>
                <a:cs typeface="Arial" pitchFamily="34" charset="0"/>
              </a:rPr>
              <a:t> </a:t>
            </a:r>
          </a:p>
          <a:p>
            <a:r>
              <a:rPr lang="en-US" dirty="0">
                <a:latin typeface="Arial" pitchFamily="34" charset="0"/>
                <a:cs typeface="Arial" pitchFamily="34" charset="0"/>
              </a:rPr>
              <a:t>3. Brief treatments include more in-depth counseling, typically cognitive behavioral therapy for people who are experiencing substance use related problems and would like help managing, reducing, or stopping their substance use. </a:t>
            </a:r>
          </a:p>
          <a:p>
            <a:r>
              <a:rPr lang="en-US" dirty="0">
                <a:latin typeface="Arial" pitchFamily="34" charset="0"/>
                <a:cs typeface="Arial" pitchFamily="34" charset="0"/>
              </a:rPr>
              <a:t> </a:t>
            </a:r>
          </a:p>
          <a:p>
            <a:r>
              <a:rPr lang="en-US" dirty="0">
                <a:latin typeface="Arial" pitchFamily="34" charset="0"/>
                <a:cs typeface="Arial" pitchFamily="34" charset="0"/>
              </a:rPr>
              <a:t>4. Lastly, referrals are a set of procedures that we use to help patients access and receive services through a specialized care provider such as an addiction treatment program. </a:t>
            </a:r>
          </a:p>
        </p:txBody>
      </p:sp>
      <p:sp>
        <p:nvSpPr>
          <p:cNvPr id="4" name="Slide Number Placeholder 3"/>
          <p:cNvSpPr>
            <a:spLocks noGrp="1"/>
          </p:cNvSpPr>
          <p:nvPr>
            <p:ph type="sldNum" sz="quarter" idx="10"/>
          </p:nvPr>
        </p:nvSpPr>
        <p:spPr/>
        <p:txBody>
          <a:bodyPr/>
          <a:lstStyle/>
          <a:p>
            <a:pPr>
              <a:defRPr/>
            </a:pPr>
            <a:fld id="{99776F90-ACFE-4D38-B069-CE9386A5C12B}" type="slidenum">
              <a:rPr lang="en-US" smtClean="0">
                <a:solidFill>
                  <a:prstClr val="black"/>
                </a:solidFill>
              </a:rPr>
              <a:pPr>
                <a:defRPr/>
              </a:pPr>
              <a:t>3</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8"/>
          <p:cNvSpPr>
            <a:spLocks noGrp="1" noChangeArrowheads="1"/>
          </p:cNvSpPr>
          <p:nvPr>
            <p:ph type="sldNum" sz="quarter" idx="5"/>
          </p:nvPr>
        </p:nvSpPr>
        <p:spPr/>
        <p:txBody>
          <a:bodyPr/>
          <a:lstStyle/>
          <a:p>
            <a:pPr>
              <a:defRPr/>
            </a:pPr>
            <a:fld id="{49389B2F-A67B-4CD1-AA5A-F3379A494D4E}" type="slidenum">
              <a:rPr lang="en-US" smtClean="0">
                <a:latin typeface="Arial" charset="0"/>
              </a:rPr>
              <a:pPr>
                <a:defRPr/>
              </a:pPr>
              <a:t>29</a:t>
            </a:fld>
            <a:endParaRPr lang="en-US" smtClean="0">
              <a:latin typeface="Arial" charset="0"/>
            </a:endParaRPr>
          </a:p>
        </p:txBody>
      </p:sp>
      <p:sp>
        <p:nvSpPr>
          <p:cNvPr id="104450" name="Rectangle 2"/>
          <p:cNvSpPr>
            <a:spLocks noGrp="1" noRot="1" noChangeAspect="1" noChangeArrowheads="1" noTextEdit="1"/>
          </p:cNvSpPr>
          <p:nvPr>
            <p:ph type="sldImg"/>
          </p:nvPr>
        </p:nvSpPr>
        <p:spPr>
          <a:xfrm>
            <a:off x="2320925" y="166688"/>
            <a:ext cx="2714625" cy="2036762"/>
          </a:xfrm>
          <a:ln/>
        </p:spPr>
      </p:sp>
      <p:sp>
        <p:nvSpPr>
          <p:cNvPr id="104451" name="Rectangle 3"/>
          <p:cNvSpPr>
            <a:spLocks noGrp="1" noChangeArrowheads="1"/>
          </p:cNvSpPr>
          <p:nvPr>
            <p:ph type="body" idx="1"/>
          </p:nvPr>
        </p:nvSpPr>
        <p:spPr>
          <a:xfrm>
            <a:off x="318052" y="2360952"/>
            <a:ext cx="6679096" cy="6845118"/>
          </a:xfrm>
          <a:noFill/>
          <a:ln/>
        </p:spPr>
        <p:txBody>
          <a:bodyPr/>
          <a:lstStyle/>
          <a:p>
            <a:r>
              <a:rPr lang="en-US" b="1" i="1" smtClean="0">
                <a:latin typeface="Arial" charset="0"/>
                <a:cs typeface="Arial" charset="0"/>
              </a:rPr>
              <a:t>Note: </a:t>
            </a:r>
            <a:r>
              <a:rPr lang="en-US" i="1" smtClean="0">
                <a:latin typeface="Arial" charset="0"/>
                <a:cs typeface="Arial" charset="0"/>
              </a:rPr>
              <a:t>This slide contains automatic animation. As you are reviewing the bullet points the image of the woman should advance automatically to demonstrate a variety of different emotions. Participants may chuckle or become slightly distracted by the images. They are very effective in making the point about ambivalence.</a:t>
            </a:r>
            <a:endParaRPr lang="en-US" smtClean="0">
              <a:latin typeface="Arial" charset="0"/>
              <a:cs typeface="Arial" charset="0"/>
            </a:endParaRPr>
          </a:p>
          <a:p>
            <a:r>
              <a:rPr lang="en-US" i="1" smtClean="0">
                <a:latin typeface="Arial" charset="0"/>
                <a:cs typeface="Arial" charset="0"/>
              </a:rPr>
              <a:t> </a:t>
            </a:r>
            <a:endParaRPr lang="en-US" smtClean="0">
              <a:latin typeface="Arial" charset="0"/>
              <a:cs typeface="Arial" charset="0"/>
            </a:endParaRPr>
          </a:p>
          <a:p>
            <a:r>
              <a:rPr lang="en-US" smtClean="0">
                <a:latin typeface="Arial" charset="0"/>
                <a:cs typeface="Arial" charset="0"/>
              </a:rPr>
              <a:t>The first thing to recognize with change is that we all have feelings of ambivalence. </a:t>
            </a:r>
          </a:p>
          <a:p>
            <a:endParaRPr lang="en-US" smtClean="0">
              <a:latin typeface="Arial" charset="0"/>
              <a:cs typeface="Arial" charset="0"/>
            </a:endParaRPr>
          </a:p>
          <a:p>
            <a:r>
              <a:rPr lang="en-US" smtClean="0">
                <a:latin typeface="Arial" charset="0"/>
                <a:cs typeface="Arial" charset="0"/>
              </a:rPr>
              <a:t>What is ambivalence? It’s when we feel two ways about something. We may like to drink, but we also don’t like having a hangover. Exploring a person’s ambivalence about change is one way of assessing where they are in the change process. </a:t>
            </a:r>
          </a:p>
          <a:p>
            <a:endParaRPr lang="en-US" smtClean="0">
              <a:latin typeface="Arial" charset="0"/>
              <a:cs typeface="Arial" charset="0"/>
            </a:endParaRPr>
          </a:p>
          <a:p>
            <a:r>
              <a:rPr lang="en-US" smtClean="0">
                <a:latin typeface="Arial" charset="0"/>
                <a:cs typeface="Arial" charset="0"/>
              </a:rPr>
              <a:t>An individual’s ambivalence about taking action is rich material that we can use as the basis for the brief intervention. If we can get an individual to talk about his or her ambivalence about making a change, we gain access into their world and can better understand their perspective.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txBox="1">
            <a:spLocks noGrp="1" noChangeArrowheads="1"/>
          </p:cNvSpPr>
          <p:nvPr/>
        </p:nvSpPr>
        <p:spPr bwMode="auto">
          <a:xfrm>
            <a:off x="4142962" y="9119173"/>
            <a:ext cx="3170583" cy="48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851" tIns="47425" rIns="94851" bIns="47425" anchor="b"/>
          <a:lstStyle>
            <a:lvl1pPr>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pPr algn="r"/>
            <a:fld id="{6DF408FA-B321-4008-AD38-68C75A9C5DD1}" type="slidenum">
              <a:rPr lang="en-US" sz="1200" b="0">
                <a:solidFill>
                  <a:prstClr val="black"/>
                </a:solidFill>
              </a:rPr>
              <a:pPr algn="r"/>
              <a:t>30</a:t>
            </a:fld>
            <a:endParaRPr lang="en-US" sz="1200" b="0">
              <a:solidFill>
                <a:prstClr val="black"/>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a:noFill/>
          <a:ln/>
        </p:spPr>
        <p:txBody>
          <a:bodyPr/>
          <a:lstStyle/>
          <a:p>
            <a:r>
              <a:rPr lang="en-US" smtClean="0">
                <a:latin typeface="Arial" charset="0"/>
                <a:cs typeface="Arial" charset="0"/>
              </a:rPr>
              <a:t>Confrontation is counterproductive to enhancing people’s motivation to change. When we confront people about their substance use, we are arguing with them, or trying to convince them that they have a problem. Arguing with our patients is going to make them defensive, which is the opposite of what we want to accomplish during a brief intervention.  </a:t>
            </a:r>
            <a:r>
              <a:rPr lang="en-GB" smtClean="0">
                <a:latin typeface="Arial" charset="0"/>
                <a:cs typeface="Arial" charset="0"/>
              </a:rPr>
              <a:t> </a:t>
            </a:r>
            <a:endParaRPr lang="en-US" smtClean="0">
              <a:latin typeface="Arial" charset="0"/>
              <a:cs typeface="Arial" charset="0"/>
            </a:endParaRPr>
          </a:p>
          <a:p>
            <a:endParaRPr lang="en-GB" smtClean="0">
              <a:latin typeface="Arial" charset="0"/>
              <a:cs typeface="Arial" charset="0"/>
            </a:endParaRPr>
          </a:p>
          <a:p>
            <a:r>
              <a:rPr lang="en-US" i="1" smtClean="0">
                <a:latin typeface="Arial" charset="0"/>
                <a:cs typeface="Arial" charset="0"/>
              </a:rPr>
              <a:t>Bullet 1. </a:t>
            </a:r>
            <a:r>
              <a:rPr lang="en-US" smtClean="0">
                <a:latin typeface="Arial" charset="0"/>
                <a:cs typeface="Arial" charset="0"/>
              </a:rPr>
              <a:t>When we confront people we can challenge them, “What do you think you are doing?”</a:t>
            </a:r>
          </a:p>
          <a:p>
            <a:r>
              <a:rPr lang="en-US" i="1" smtClean="0">
                <a:latin typeface="Arial" charset="0"/>
                <a:cs typeface="Arial" charset="0"/>
              </a:rPr>
              <a:t>Bullet 2. </a:t>
            </a:r>
            <a:r>
              <a:rPr lang="en-US" smtClean="0">
                <a:latin typeface="Arial" charset="0"/>
                <a:cs typeface="Arial" charset="0"/>
              </a:rPr>
              <a:t>Warn them, “You are going to damage your liver.”</a:t>
            </a:r>
          </a:p>
          <a:p>
            <a:r>
              <a:rPr lang="en-US" i="1" smtClean="0">
                <a:latin typeface="Arial" charset="0"/>
                <a:cs typeface="Arial" charset="0"/>
              </a:rPr>
              <a:t>Bullet 3. </a:t>
            </a:r>
            <a:r>
              <a:rPr lang="en-US" smtClean="0">
                <a:latin typeface="Arial" charset="0"/>
                <a:cs typeface="Arial" charset="0"/>
              </a:rPr>
              <a:t>And tell them what to do, “If you want to be a good student, you must stop drinking on school nights.”</a:t>
            </a:r>
          </a:p>
          <a:p>
            <a:r>
              <a:rPr lang="en-US" smtClean="0">
                <a:latin typeface="Arial" charset="0"/>
                <a:cs typeface="Arial" charset="0"/>
              </a:rPr>
              <a:t> </a:t>
            </a:r>
          </a:p>
          <a:p>
            <a:r>
              <a:rPr lang="en-US" smtClean="0">
                <a:latin typeface="Arial" charset="0"/>
                <a:cs typeface="Arial" charset="0"/>
              </a:rPr>
              <a:t>What other types of confrontational statements could we make when talking to someone about their substance use? </a:t>
            </a:r>
          </a:p>
          <a:p>
            <a:endParaRPr lang="en-US" smtClean="0">
              <a:latin typeface="Arial" charset="0"/>
              <a:cs typeface="Arial" charset="0"/>
            </a:endParaRPr>
          </a:p>
          <a:p>
            <a:r>
              <a:rPr lang="en-US" b="1" i="1" smtClean="0">
                <a:latin typeface="Arial" charset="0"/>
                <a:cs typeface="Arial" charset="0"/>
              </a:rPr>
              <a:t>Elicit</a:t>
            </a:r>
            <a:r>
              <a:rPr lang="en-US" i="1" smtClean="0">
                <a:latin typeface="Arial" charset="0"/>
                <a:cs typeface="Arial" charset="0"/>
              </a:rPr>
              <a:t> a few responses from participants.</a:t>
            </a:r>
          </a:p>
          <a:p>
            <a:endParaRPr lang="en-US" smtClean="0">
              <a:latin typeface="Arial" charset="0"/>
              <a:cs typeface="Arial" charset="0"/>
            </a:endParaRPr>
          </a:p>
          <a:p>
            <a:r>
              <a:rPr lang="en-US" b="1" i="1" smtClean="0">
                <a:latin typeface="Arial" charset="0"/>
                <a:cs typeface="Arial" charset="0"/>
              </a:rPr>
              <a:t>Note: </a:t>
            </a:r>
            <a:r>
              <a:rPr lang="en-US" i="1" smtClean="0">
                <a:latin typeface="Arial" charset="0"/>
                <a:cs typeface="Arial" charset="0"/>
              </a:rPr>
              <a:t>Other ways of confronting someone include moralizing, giving unwanted advice, shaming, and being sarcastic</a:t>
            </a:r>
            <a:r>
              <a:rPr lang="en-US" smtClean="0">
                <a:latin typeface="Arial" charset="0"/>
                <a:cs typeface="Arial" charset="0"/>
              </a:rPr>
              <a:t>.</a:t>
            </a:r>
          </a:p>
          <a:p>
            <a:r>
              <a:rPr lang="en-US" smtClean="0">
                <a:latin typeface="Arial" charset="0"/>
                <a:cs typeface="Arial" charset="0"/>
              </a:rPr>
              <a:t> </a:t>
            </a:r>
          </a:p>
        </p:txBody>
      </p:sp>
      <p:sp>
        <p:nvSpPr>
          <p:cNvPr id="4" name="Slide Number Placeholder 3"/>
          <p:cNvSpPr>
            <a:spLocks noGrp="1"/>
          </p:cNvSpPr>
          <p:nvPr>
            <p:ph type="sldNum" sz="quarter" idx="5"/>
          </p:nvPr>
        </p:nvSpPr>
        <p:spPr/>
        <p:txBody>
          <a:bodyPr/>
          <a:lstStyle/>
          <a:p>
            <a:pPr>
              <a:defRPr/>
            </a:pPr>
            <a:fld id="{0D3EEF05-C353-458B-B034-7B690AFA4052}" type="slidenum">
              <a:rPr lang="en-US" smtClean="0"/>
              <a:pPr>
                <a:defRPr/>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p:spPr>
        <p:txBody>
          <a:bodyPr/>
          <a:lstStyle/>
          <a:p>
            <a:pPr eaLnBrk="1" hangingPunct="1">
              <a:spcBef>
                <a:spcPct val="0"/>
              </a:spcBef>
            </a:pPr>
            <a:r>
              <a:rPr lang="en-US" dirty="0" smtClean="0">
                <a:latin typeface="Arial" charset="0"/>
                <a:cs typeface="Arial" charset="0"/>
              </a:rPr>
              <a:t>The Stages of Change is a theoretical perspective that we can use to understand where a person is coming from in terms of their substance use. At the top in blue is the first stage called </a:t>
            </a:r>
            <a:r>
              <a:rPr lang="en-US" dirty="0" err="1" smtClean="0">
                <a:latin typeface="Arial" charset="0"/>
                <a:cs typeface="Arial" charset="0"/>
              </a:rPr>
              <a:t>precontemplation</a:t>
            </a:r>
            <a:r>
              <a:rPr lang="en-US" dirty="0" smtClean="0">
                <a:latin typeface="Arial" charset="0"/>
                <a:cs typeface="Arial" charset="0"/>
              </a:rPr>
              <a:t>. At this stage people do not see a problem with their use and are not considering change. </a:t>
            </a:r>
          </a:p>
          <a:p>
            <a:pPr eaLnBrk="1" hangingPunct="1">
              <a:spcBef>
                <a:spcPct val="0"/>
              </a:spcBef>
            </a:pPr>
            <a:endParaRPr lang="en-US" dirty="0" smtClean="0">
              <a:latin typeface="Arial" charset="0"/>
              <a:cs typeface="Arial" charset="0"/>
            </a:endParaRPr>
          </a:p>
          <a:p>
            <a:pPr eaLnBrk="1" hangingPunct="1">
              <a:spcBef>
                <a:spcPct val="0"/>
              </a:spcBef>
            </a:pPr>
            <a:r>
              <a:rPr lang="en-US" b="1" i="1" dirty="0" smtClean="0">
                <a:latin typeface="Arial" charset="0"/>
                <a:cs typeface="Arial" charset="0"/>
              </a:rPr>
              <a:t>Use </a:t>
            </a:r>
            <a:r>
              <a:rPr lang="en-US" i="1" dirty="0" smtClean="0">
                <a:latin typeface="Arial" charset="0"/>
                <a:cs typeface="Arial" charset="0"/>
              </a:rPr>
              <a:t>the pointer so participants can follow along on screen</a:t>
            </a:r>
            <a:r>
              <a:rPr lang="en-US" dirty="0" smtClean="0">
                <a:latin typeface="Arial" charset="0"/>
                <a:cs typeface="Arial" charset="0"/>
              </a:rPr>
              <a:t>. </a:t>
            </a:r>
          </a:p>
          <a:p>
            <a:pPr eaLnBrk="1" hangingPunct="1">
              <a:spcBef>
                <a:spcPct val="0"/>
              </a:spcBef>
            </a:pPr>
            <a:r>
              <a:rPr lang="en-US" dirty="0" smtClean="0">
                <a:latin typeface="Arial" charset="0"/>
                <a:cs typeface="Arial" charset="0"/>
              </a:rPr>
              <a:t>The stages that follow are contemplation, determination, action, maintenance, and recurrence. </a:t>
            </a:r>
          </a:p>
          <a:p>
            <a:pPr eaLnBrk="1" hangingPunct="1">
              <a:spcBef>
                <a:spcPct val="0"/>
              </a:spcBef>
            </a:pPr>
            <a:endParaRPr lang="en-US" dirty="0" smtClean="0">
              <a:latin typeface="Arial" charset="0"/>
              <a:cs typeface="Arial" charset="0"/>
            </a:endParaRPr>
          </a:p>
          <a:p>
            <a:pPr eaLnBrk="1" hangingPunct="1">
              <a:spcBef>
                <a:spcPct val="0"/>
              </a:spcBef>
            </a:pPr>
            <a:r>
              <a:rPr lang="en-US" dirty="0" smtClean="0">
                <a:latin typeface="Arial" charset="0"/>
                <a:cs typeface="Arial" charset="0"/>
              </a:rPr>
              <a:t>Contemplation is a stage that we strive to move patients to if they are at risk for substance use related problems. Patients in the contemplation stage can see the possibility of change, but they are ambivalent about changing. The determination stage is where we begin to identify strategies for change. Action is where changes are taking place. Maintenance is where patients have achieved their goal and are working to maintain their new behaviors. Recurrence is when patients may relapse or go back to their old behaviors. Recurrence is part of the process of changing. </a:t>
            </a:r>
          </a:p>
        </p:txBody>
      </p:sp>
      <p:sp>
        <p:nvSpPr>
          <p:cNvPr id="5124" name="Slide Number Placeholder 3"/>
          <p:cNvSpPr>
            <a:spLocks noGrp="1"/>
          </p:cNvSpPr>
          <p:nvPr>
            <p:ph type="sldNum" sz="quarter" idx="5"/>
          </p:nvPr>
        </p:nvSpPr>
        <p:spPr/>
        <p:txBody>
          <a:bodyPr/>
          <a:lstStyle/>
          <a:p>
            <a:pPr>
              <a:defRPr/>
            </a:pPr>
            <a:fld id="{A8BB6CBE-63AC-4C5C-81D5-2EAD2F00BEA1}" type="slidenum">
              <a:rPr lang="en-US"/>
              <a:pPr>
                <a:defRPr/>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p:spPr>
        <p:txBody>
          <a:bodyPr/>
          <a:lstStyle/>
          <a:p>
            <a:r>
              <a:rPr lang="en-US" smtClean="0">
                <a:latin typeface="Arial" charset="0"/>
                <a:cs typeface="Arial" charset="0"/>
              </a:rPr>
              <a:t>Now we are ready to learn how to apply the key motivational interviewing concepts in a brief intervention. </a:t>
            </a:r>
          </a:p>
        </p:txBody>
      </p:sp>
      <p:sp>
        <p:nvSpPr>
          <p:cNvPr id="4" name="Slide Number Placeholder 3"/>
          <p:cNvSpPr>
            <a:spLocks noGrp="1"/>
          </p:cNvSpPr>
          <p:nvPr>
            <p:ph type="sldNum" sz="quarter" idx="5"/>
          </p:nvPr>
        </p:nvSpPr>
        <p:spPr/>
        <p:txBody>
          <a:bodyPr/>
          <a:lstStyle/>
          <a:p>
            <a:pPr>
              <a:defRPr/>
            </a:pPr>
            <a:fld id="{8B7A6D9D-32FC-4052-8C9F-697289A63B23}" type="slidenum">
              <a:rPr lang="en-US" smtClean="0"/>
              <a:pPr>
                <a:defRPr/>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The model we will learn is called FLO, which stands for Feedback, Listen &amp; Understand, and Options Explored.</a:t>
            </a:r>
          </a:p>
          <a:p>
            <a:r>
              <a:rPr lang="en-US" dirty="0">
                <a:latin typeface="Arial" pitchFamily="34" charset="0"/>
                <a:cs typeface="Arial" pitchFamily="34" charset="0"/>
              </a:rPr>
              <a:t> </a:t>
            </a:r>
          </a:p>
          <a:p>
            <a:r>
              <a:rPr lang="en-US" b="1" i="1" dirty="0">
                <a:latin typeface="Arial" pitchFamily="34" charset="0"/>
                <a:cs typeface="Arial" pitchFamily="34" charset="0"/>
              </a:rPr>
              <a:t>Use</a:t>
            </a:r>
            <a:r>
              <a:rPr lang="en-US" i="1" dirty="0">
                <a:latin typeface="Arial" pitchFamily="34" charset="0"/>
                <a:cs typeface="Arial" pitchFamily="34" charset="0"/>
              </a:rPr>
              <a:t> a lighthearted tone to add the following line: </a:t>
            </a:r>
            <a:r>
              <a:rPr lang="en-US" dirty="0">
                <a:latin typeface="Arial" pitchFamily="34" charset="0"/>
                <a:cs typeface="Arial" pitchFamily="34" charset="0"/>
              </a:rPr>
              <a:t>We dropped the ‘W’ because we did away with using warnings like “Just say no!”</a:t>
            </a:r>
          </a:p>
          <a:p>
            <a:r>
              <a:rPr lang="en-US" dirty="0">
                <a:latin typeface="Arial" pitchFamily="34" charset="0"/>
                <a:cs typeface="Arial" pitchFamily="34" charset="0"/>
              </a:rPr>
              <a:t> </a:t>
            </a:r>
          </a:p>
          <a:p>
            <a:r>
              <a:rPr lang="en-US" dirty="0">
                <a:latin typeface="Arial" pitchFamily="34" charset="0"/>
                <a:cs typeface="Arial" pitchFamily="34" charset="0"/>
              </a:rPr>
              <a:t>There are many models for brief interventions; for instance, many SAMHSA-funded programs use the Alcohol, Smoking, and Substance Use (ASSIST) model, which was tested internationally by the World Health Organization and a team of researchers. We chose FLO because it condenses the main elements of brief interventions in three easy steps.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34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Here is an outline of the three steps of the FLO brief intervention and what happens at each step. </a:t>
            </a:r>
          </a:p>
          <a:p>
            <a:r>
              <a:rPr lang="en-US" dirty="0">
                <a:latin typeface="Arial" pitchFamily="34" charset="0"/>
                <a:cs typeface="Arial" pitchFamily="34" charset="0"/>
              </a:rPr>
              <a:t> </a:t>
            </a:r>
          </a:p>
          <a:p>
            <a:r>
              <a:rPr lang="en-US" b="1" i="1" dirty="0">
                <a:latin typeface="Arial" pitchFamily="34" charset="0"/>
                <a:cs typeface="Arial" pitchFamily="34" charset="0"/>
              </a:rPr>
              <a:t>Click</a:t>
            </a:r>
            <a:r>
              <a:rPr lang="en-US" i="1" dirty="0">
                <a:latin typeface="Arial" pitchFamily="34" charset="0"/>
                <a:cs typeface="Arial" pitchFamily="34" charset="0"/>
              </a:rPr>
              <a:t> to animate in the first step  </a:t>
            </a:r>
          </a:p>
          <a:p>
            <a:r>
              <a:rPr lang="en-US" dirty="0">
                <a:latin typeface="Arial" pitchFamily="34" charset="0"/>
                <a:cs typeface="Arial" pitchFamily="34" charset="0"/>
              </a:rPr>
              <a:t>We start the conversation with </a:t>
            </a:r>
            <a:r>
              <a:rPr lang="en-US" u="sng" dirty="0">
                <a:latin typeface="Arial" pitchFamily="34" charset="0"/>
                <a:cs typeface="Arial" pitchFamily="34" charset="0"/>
              </a:rPr>
              <a:t>Feedback</a:t>
            </a:r>
            <a:r>
              <a:rPr lang="en-US" dirty="0">
                <a:latin typeface="Arial" pitchFamily="34" charset="0"/>
                <a:cs typeface="Arial" pitchFamily="34" charset="0"/>
              </a:rPr>
              <a:t>, which involves giving patients their screening results and explaining what the results mean.</a:t>
            </a:r>
            <a:r>
              <a:rPr lang="en-US" b="1" i="1" dirty="0">
                <a:latin typeface="Arial" pitchFamily="34" charset="0"/>
                <a:cs typeface="Arial" pitchFamily="34" charset="0"/>
              </a:rPr>
              <a:t> </a:t>
            </a:r>
            <a:endParaRPr lang="en-US" dirty="0">
              <a:latin typeface="Arial" pitchFamily="34" charset="0"/>
              <a:cs typeface="Arial" pitchFamily="34" charset="0"/>
            </a:endParaRPr>
          </a:p>
          <a:p>
            <a:r>
              <a:rPr lang="en-US" b="1" i="1" dirty="0">
                <a:latin typeface="Arial" pitchFamily="34" charset="0"/>
                <a:cs typeface="Arial" pitchFamily="34" charset="0"/>
              </a:rPr>
              <a:t> </a:t>
            </a:r>
            <a:endParaRPr lang="en-US" dirty="0">
              <a:latin typeface="Arial" pitchFamily="34" charset="0"/>
              <a:cs typeface="Arial" pitchFamily="34" charset="0"/>
            </a:endParaRPr>
          </a:p>
          <a:p>
            <a:r>
              <a:rPr lang="en-US" b="1" i="1" dirty="0">
                <a:latin typeface="Arial" pitchFamily="34" charset="0"/>
                <a:cs typeface="Arial" pitchFamily="34" charset="0"/>
              </a:rPr>
              <a:t>Click</a:t>
            </a:r>
            <a:r>
              <a:rPr lang="en-US" i="1" dirty="0">
                <a:latin typeface="Arial" pitchFamily="34" charset="0"/>
                <a:cs typeface="Arial" pitchFamily="34" charset="0"/>
              </a:rPr>
              <a:t> to animate in the second step </a:t>
            </a:r>
          </a:p>
          <a:p>
            <a:r>
              <a:rPr lang="en-US" u="sng" dirty="0">
                <a:latin typeface="Arial" pitchFamily="34" charset="0"/>
                <a:cs typeface="Arial" pitchFamily="34" charset="0"/>
              </a:rPr>
              <a:t>Listen and Understand</a:t>
            </a:r>
            <a:r>
              <a:rPr lang="en-US" dirty="0">
                <a:latin typeface="Arial" pitchFamily="34" charset="0"/>
                <a:cs typeface="Arial" pitchFamily="34" charset="0"/>
              </a:rPr>
              <a:t> is where we get into the motivational interviewing work of exploring the meaning of patients’ substance use, the pros and cons of using, and the important concern patients’ bring to the visit (which may or may not be substance use). We also assess what kinds of changes patients want to make and their level of readiness. </a:t>
            </a:r>
          </a:p>
          <a:p>
            <a:r>
              <a:rPr lang="en-US" dirty="0">
                <a:latin typeface="Arial" pitchFamily="34" charset="0"/>
                <a:cs typeface="Arial" pitchFamily="34" charset="0"/>
              </a:rPr>
              <a:t> </a:t>
            </a:r>
          </a:p>
          <a:p>
            <a:r>
              <a:rPr lang="en-US" b="1" i="1" dirty="0">
                <a:latin typeface="Arial" pitchFamily="34" charset="0"/>
                <a:cs typeface="Arial" pitchFamily="34" charset="0"/>
              </a:rPr>
              <a:t>Click</a:t>
            </a:r>
            <a:r>
              <a:rPr lang="en-US" i="1" dirty="0">
                <a:latin typeface="Arial" pitchFamily="34" charset="0"/>
                <a:cs typeface="Arial" pitchFamily="34" charset="0"/>
              </a:rPr>
              <a:t> to animate in the third step </a:t>
            </a:r>
          </a:p>
          <a:p>
            <a:r>
              <a:rPr lang="en-US" dirty="0">
                <a:latin typeface="Arial" pitchFamily="34" charset="0"/>
                <a:cs typeface="Arial" pitchFamily="34" charset="0"/>
              </a:rPr>
              <a:t>Lastly, </a:t>
            </a:r>
            <a:r>
              <a:rPr lang="en-US" u="sng" dirty="0">
                <a:latin typeface="Arial" pitchFamily="34" charset="0"/>
                <a:cs typeface="Arial" pitchFamily="34" charset="0"/>
              </a:rPr>
              <a:t>Options Explored</a:t>
            </a:r>
            <a:r>
              <a:rPr lang="en-US" dirty="0">
                <a:latin typeface="Arial" pitchFamily="34" charset="0"/>
                <a:cs typeface="Arial" pitchFamily="34" charset="0"/>
              </a:rPr>
              <a:t> is where we discuss options that patients themselves identify to support change. We always want to encourage a follow up appointment so that we can check on the patients’ progress and provide support.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35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We are going to walk through these steps one by one, starting with </a:t>
            </a:r>
            <a:r>
              <a:rPr lang="en-US" u="sng" dirty="0">
                <a:latin typeface="Arial" pitchFamily="34" charset="0"/>
                <a:cs typeface="Arial" pitchFamily="34" charset="0"/>
              </a:rPr>
              <a:t>Feedback</a:t>
            </a:r>
            <a:r>
              <a:rPr lang="en-US"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36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Before we launch</a:t>
            </a:r>
            <a:r>
              <a:rPr lang="en-US" baseline="0" dirty="0" smtClean="0">
                <a:latin typeface="Arial" pitchFamily="34" charset="0"/>
                <a:cs typeface="Arial" pitchFamily="34" charset="0"/>
              </a:rPr>
              <a:t> into providing the feedback, we need to get the patient’s permission. It is inherently respectful to ask permission and willingness of the individual to hear your feedback. Once you have permission, give the feedback as described below. After you have given the feedback, ask for response/reaction to your feedback. Do she agree or disagree? Was it useful or not?</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Providers should</a:t>
            </a:r>
            <a:r>
              <a:rPr lang="en-US" baseline="0" dirty="0" smtClean="0">
                <a:latin typeface="Arial" pitchFamily="34" charset="0"/>
                <a:cs typeface="Arial" pitchFamily="34" charset="0"/>
              </a:rPr>
              <a:t> be aware that engaging the individual in this way gives that patient control over whether or not to hear your feedback. While rare, a patient may say that they don’t want to hear it. In this case the provider can explore the reason why, or simply tell the individual that they will ask again at a later appointment.</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37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Here are examples of what we say when we give feedback. We will use the AUDIT screen in our brief intervention today, so here I’ve included the score that you will see in a little bit. </a:t>
            </a:r>
          </a:p>
          <a:p>
            <a:r>
              <a:rPr lang="en-US" dirty="0">
                <a:latin typeface="Arial" pitchFamily="34" charset="0"/>
                <a:cs typeface="Arial" pitchFamily="34" charset="0"/>
              </a:rPr>
              <a:t> </a:t>
            </a:r>
          </a:p>
          <a:p>
            <a:r>
              <a:rPr lang="en-US" b="1" i="1" dirty="0">
                <a:latin typeface="Arial" pitchFamily="34" charset="0"/>
                <a:cs typeface="Arial" pitchFamily="34" charset="0"/>
              </a:rPr>
              <a:t>Read</a:t>
            </a:r>
            <a:r>
              <a:rPr lang="en-US" i="1" dirty="0">
                <a:latin typeface="Arial" pitchFamily="34" charset="0"/>
                <a:cs typeface="Arial" pitchFamily="34" charset="0"/>
              </a:rPr>
              <a:t> each bullet and provide an opportunity for discussion.</a:t>
            </a:r>
            <a:endParaRPr lang="en-US" dirty="0">
              <a:latin typeface="Arial" pitchFamily="34" charset="0"/>
              <a:cs typeface="Arial" pitchFamily="34" charset="0"/>
            </a:endParaRPr>
          </a:p>
          <a:p>
            <a:pPr lvl="0"/>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9776F90-ACFE-4D38-B069-CE9386A5C12B}"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r>
              <a:rPr lang="en-US" dirty="0">
                <a:latin typeface="Arial" pitchFamily="34" charset="0"/>
                <a:cs typeface="Arial" pitchFamily="34" charset="0"/>
              </a:rPr>
              <a:t>It is possible that you will encounter resistance after giving a patient some initial feedback. This is often the case when patients are using a good deal of alcohol and/or drugs and may feel a bit defensive about it. </a:t>
            </a:r>
          </a:p>
          <a:p>
            <a:r>
              <a:rPr lang="en-US" dirty="0">
                <a:latin typeface="Arial" pitchFamily="34" charset="0"/>
                <a:cs typeface="Arial" pitchFamily="34" charset="0"/>
              </a:rPr>
              <a:t> </a:t>
            </a:r>
          </a:p>
          <a:p>
            <a:r>
              <a:rPr lang="en-US" dirty="0">
                <a:latin typeface="Arial" pitchFamily="34" charset="0"/>
                <a:cs typeface="Arial" pitchFamily="34" charset="0"/>
              </a:rPr>
              <a:t>Here are some examples of what patients may say to you. For example, “I don’t have a drug program.” “This is college. This is our time to party.” </a:t>
            </a:r>
          </a:p>
          <a:p>
            <a:r>
              <a:rPr lang="en-US" dirty="0">
                <a:latin typeface="Arial" pitchFamily="34" charset="0"/>
                <a:cs typeface="Arial" pitchFamily="34" charset="0"/>
              </a:rPr>
              <a:t> </a:t>
            </a:r>
          </a:p>
          <a:p>
            <a:r>
              <a:rPr lang="en-US" dirty="0">
                <a:latin typeface="Arial" pitchFamily="34" charset="0"/>
                <a:cs typeface="Arial" pitchFamily="34" charset="0"/>
              </a:rPr>
              <a:t>With motivational interviewing, we want to reduce resistance and make the patient feel at ease. What would you say if a patient started getting defensive? </a:t>
            </a:r>
          </a:p>
          <a:p>
            <a:endParaRPr lang="en-US" dirty="0">
              <a:latin typeface="Arial" pitchFamily="34" charset="0"/>
              <a:cs typeface="Arial" pitchFamily="34" charset="0"/>
            </a:endParaRPr>
          </a:p>
          <a:p>
            <a:r>
              <a:rPr lang="en-US" b="1" i="1" dirty="0">
                <a:latin typeface="Arial" pitchFamily="34" charset="0"/>
                <a:cs typeface="Arial" pitchFamily="34" charset="0"/>
              </a:rPr>
              <a:t>Elicit</a:t>
            </a:r>
            <a:r>
              <a:rPr lang="en-US" i="1" dirty="0">
                <a:latin typeface="Arial" pitchFamily="34" charset="0"/>
                <a:cs typeface="Arial" pitchFamily="34" charset="0"/>
              </a:rPr>
              <a:t> a few examples from the audience and then move onto the next slide. </a:t>
            </a:r>
          </a:p>
        </p:txBody>
      </p:sp>
      <p:sp>
        <p:nvSpPr>
          <p:cNvPr id="191492" name="Slide Number Placeholder 3"/>
          <p:cNvSpPr>
            <a:spLocks noGrp="1"/>
          </p:cNvSpPr>
          <p:nvPr>
            <p:ph type="sldNum" sz="quarter" idx="5"/>
          </p:nvPr>
        </p:nvSpPr>
        <p:spPr>
          <a:noFill/>
        </p:spPr>
        <p:txBody>
          <a:bodyPr/>
          <a:lstStyle/>
          <a:p>
            <a:fld id="{B632D338-2309-4C15-8C30-2001B0DF5A6B}" type="slidenum">
              <a:rPr lang="en-US" smtClean="0"/>
              <a:pPr/>
              <a:t>39</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pPr eaLnBrk="1" hangingPunct="1"/>
            <a:r>
              <a:rPr lang="en-US" dirty="0" smtClean="0">
                <a:latin typeface="Arial" pitchFamily="34" charset="0"/>
                <a:cs typeface="Arial" pitchFamily="34" charset="0"/>
              </a:rPr>
              <a:t>How do we let go? </a:t>
            </a:r>
          </a:p>
          <a:p>
            <a:pPr eaLnBrk="1" hangingPunct="1"/>
            <a:endParaRPr lang="en-US" dirty="0" smtClean="0">
              <a:latin typeface="Arial" pitchFamily="34" charset="0"/>
              <a:cs typeface="Arial" pitchFamily="34" charset="0"/>
            </a:endParaRPr>
          </a:p>
          <a:p>
            <a:pPr eaLnBrk="1" hangingPunct="1"/>
            <a:r>
              <a:rPr lang="en-US" dirty="0" smtClean="0">
                <a:latin typeface="Arial" pitchFamily="34" charset="0"/>
                <a:cs typeface="Arial" pitchFamily="34" charset="0"/>
              </a:rPr>
              <a:t>We can present the screening information as a</a:t>
            </a:r>
            <a:r>
              <a:rPr lang="en-US" baseline="0" dirty="0" smtClean="0">
                <a:latin typeface="Arial" pitchFamily="34" charset="0"/>
                <a:cs typeface="Arial" pitchFamily="34" charset="0"/>
              </a:rPr>
              <a:t> means of providing the best care for our patients and let the patients decide what to do with the information. We can say, “I’d like to give you some information that concerns your health. What you do with this is entirely up to you.” If you stick to the objective information at hand—the screening results—you can keep your </a:t>
            </a:r>
            <a:r>
              <a:rPr lang="en-US" dirty="0">
                <a:latin typeface="Arial" pitchFamily="34" charset="0"/>
                <a:cs typeface="Arial" pitchFamily="34" charset="0"/>
              </a:rPr>
              <a:t>personal judgment out of the picture. </a:t>
            </a:r>
            <a:endParaRPr lang="en-US" dirty="0" smtClean="0">
              <a:latin typeface="Arial" pitchFamily="34" charset="0"/>
              <a:cs typeface="Arial" pitchFamily="34" charset="0"/>
            </a:endParaRPr>
          </a:p>
        </p:txBody>
      </p:sp>
      <p:sp>
        <p:nvSpPr>
          <p:cNvPr id="192516" name="Slide Number Placeholder 3"/>
          <p:cNvSpPr>
            <a:spLocks noGrp="1"/>
          </p:cNvSpPr>
          <p:nvPr>
            <p:ph type="sldNum" sz="quarter" idx="5"/>
          </p:nvPr>
        </p:nvSpPr>
        <p:spPr>
          <a:noFill/>
        </p:spPr>
        <p:txBody>
          <a:bodyPr/>
          <a:lstStyle/>
          <a:p>
            <a:fld id="{E2B4D1F5-0D53-4583-B697-49BBEE601124}" type="slidenum">
              <a:rPr lang="en-US" smtClean="0"/>
              <a:pPr/>
              <a:t>40</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r>
              <a:rPr lang="en-US" dirty="0">
                <a:latin typeface="Arial" pitchFamily="34" charset="0"/>
                <a:cs typeface="Arial" pitchFamily="34" charset="0"/>
              </a:rPr>
              <a:t>When we elicit feedback about the screening results, we want to listen intently for a hook or a piece of information that we can use to leverage “change talk.”</a:t>
            </a:r>
          </a:p>
          <a:p>
            <a:r>
              <a:rPr lang="en-US" dirty="0">
                <a:latin typeface="Arial" pitchFamily="34" charset="0"/>
                <a:cs typeface="Arial" pitchFamily="34" charset="0"/>
              </a:rPr>
              <a:t> </a:t>
            </a:r>
          </a:p>
          <a:p>
            <a:r>
              <a:rPr lang="en-US" dirty="0">
                <a:latin typeface="Arial" pitchFamily="34" charset="0"/>
                <a:cs typeface="Arial" pitchFamily="34" charset="0"/>
              </a:rPr>
              <a:t>Ways that we can find the hook include asking the patient about his or her concerns and watching for signs of discomfort with the status quo. For example, a college student may share that partying and drinking a lot is expected when you belong to a fraternity or sorority. The student may have some concerns about keeping up with his or her brothers or sisters because the partying can interfere with studying. </a:t>
            </a:r>
          </a:p>
          <a:p>
            <a:r>
              <a:rPr lang="en-US" dirty="0">
                <a:latin typeface="Arial" pitchFamily="34" charset="0"/>
                <a:cs typeface="Arial" pitchFamily="34" charset="0"/>
              </a:rPr>
              <a:t> </a:t>
            </a:r>
          </a:p>
          <a:p>
            <a:r>
              <a:rPr lang="en-US" dirty="0">
                <a:latin typeface="Arial" pitchFamily="34" charset="0"/>
                <a:cs typeface="Arial" pitchFamily="34" charset="0"/>
              </a:rPr>
              <a:t>Always ask the question, “What role, if any, do you think alcohol or drugs played in your getting injured or depressed or sanctioned? You can fill in the last part of the question with the specific situation of your patient. </a:t>
            </a:r>
          </a:p>
          <a:p>
            <a:r>
              <a:rPr lang="en-US" dirty="0">
                <a:latin typeface="Arial" pitchFamily="34" charset="0"/>
                <a:cs typeface="Arial" pitchFamily="34" charset="0"/>
              </a:rPr>
              <a:t> </a:t>
            </a:r>
          </a:p>
        </p:txBody>
      </p:sp>
      <p:sp>
        <p:nvSpPr>
          <p:cNvPr id="193540" name="Slide Number Placeholder 3"/>
          <p:cNvSpPr>
            <a:spLocks noGrp="1"/>
          </p:cNvSpPr>
          <p:nvPr>
            <p:ph type="sldNum" sz="quarter" idx="5"/>
          </p:nvPr>
        </p:nvSpPr>
        <p:spPr>
          <a:noFill/>
        </p:spPr>
        <p:txBody>
          <a:bodyPr/>
          <a:lstStyle/>
          <a:p>
            <a:fld id="{0FC5F8A7-564C-4713-962F-F1E343ED86AD}" type="slidenum">
              <a:rPr lang="en-US" smtClean="0">
                <a:latin typeface="Arial" charset="0"/>
              </a:rPr>
              <a:pPr/>
              <a:t>41</a:t>
            </a:fld>
            <a:endParaRPr lang="en-US"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Now, we will move to the </a:t>
            </a:r>
            <a:r>
              <a:rPr lang="en-US" u="sng" dirty="0">
                <a:latin typeface="Arial" pitchFamily="34" charset="0"/>
                <a:cs typeface="Arial" pitchFamily="34" charset="0"/>
              </a:rPr>
              <a:t>Listen and Understand</a:t>
            </a:r>
            <a:r>
              <a:rPr lang="en-US" dirty="0">
                <a:latin typeface="Arial" pitchFamily="34" charset="0"/>
                <a:cs typeface="Arial" pitchFamily="34" charset="0"/>
              </a:rPr>
              <a:t> step.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42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latin typeface="Arial" pitchFamily="34" charset="0"/>
                <a:cs typeface="Arial" pitchFamily="34" charset="0"/>
              </a:rPr>
              <a:t>We’ll now look at effective tools to get the conversation going: identifying pros and cons and using a readiness ruler. </a:t>
            </a:r>
          </a:p>
          <a:p>
            <a:endParaRPr lang="en-US"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43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smtClean="0">
                <a:cs typeface="Arial" charset="0"/>
              </a:rPr>
              <a:t>The way we explore ambivalence in motivational interviewing is to ask open-ended questions.</a:t>
            </a:r>
          </a:p>
          <a:p>
            <a:endParaRPr lang="en-US" dirty="0" smtClean="0">
              <a:cs typeface="Arial" charset="0"/>
            </a:endParaRPr>
          </a:p>
          <a:p>
            <a:r>
              <a:rPr lang="en-US" b="1" i="1" dirty="0" smtClean="0">
                <a:cs typeface="Arial" charset="0"/>
              </a:rPr>
              <a:t>Use</a:t>
            </a:r>
            <a:r>
              <a:rPr lang="en-US" i="1" dirty="0" smtClean="0">
                <a:cs typeface="Arial" charset="0"/>
              </a:rPr>
              <a:t> pointer to direct attention to related boxes</a:t>
            </a:r>
            <a:endParaRPr lang="en-US" dirty="0" smtClean="0">
              <a:cs typeface="Arial" charset="0"/>
            </a:endParaRPr>
          </a:p>
          <a:p>
            <a:r>
              <a:rPr lang="en-US" i="1" dirty="0" smtClean="0">
                <a:cs typeface="Arial" charset="0"/>
              </a:rPr>
              <a:t>Upper Left: </a:t>
            </a:r>
            <a:r>
              <a:rPr lang="en-US" dirty="0" smtClean="0">
                <a:cs typeface="Arial" charset="0"/>
              </a:rPr>
              <a:t>For example, “What are the good things about your substance use?” </a:t>
            </a:r>
          </a:p>
          <a:p>
            <a:r>
              <a:rPr lang="en-US" i="1" dirty="0" smtClean="0">
                <a:cs typeface="Arial" charset="0"/>
              </a:rPr>
              <a:t>Upper Right: </a:t>
            </a:r>
            <a:r>
              <a:rPr lang="en-US" dirty="0" smtClean="0">
                <a:cs typeface="Arial" charset="0"/>
              </a:rPr>
              <a:t>“What about the not-so-good things?”</a:t>
            </a:r>
          </a:p>
          <a:p>
            <a:r>
              <a:rPr lang="en-US" i="1" dirty="0" smtClean="0">
                <a:cs typeface="Arial" charset="0"/>
              </a:rPr>
              <a:t>Lower Left: </a:t>
            </a:r>
            <a:r>
              <a:rPr lang="en-US" dirty="0" smtClean="0">
                <a:cs typeface="Arial" charset="0"/>
              </a:rPr>
              <a:t>“What would be good about using less?”  </a:t>
            </a:r>
          </a:p>
          <a:p>
            <a:r>
              <a:rPr lang="en-US" i="1" dirty="0" smtClean="0">
                <a:cs typeface="Arial" charset="0"/>
              </a:rPr>
              <a:t>Lower Right: </a:t>
            </a:r>
            <a:r>
              <a:rPr lang="en-US" dirty="0" smtClean="0">
                <a:cs typeface="Arial" charset="0"/>
              </a:rPr>
              <a:t>“What would be not so good about cutting back?”  </a:t>
            </a:r>
          </a:p>
          <a:p>
            <a:r>
              <a:rPr lang="en-US" dirty="0" smtClean="0">
                <a:cs typeface="Arial" charset="0"/>
              </a:rPr>
              <a:t> </a:t>
            </a:r>
          </a:p>
          <a:p>
            <a:r>
              <a:rPr lang="en-US" dirty="0" smtClean="0">
                <a:cs typeface="Arial" charset="0"/>
              </a:rPr>
              <a:t>Someone tell me if this is an open or a closed question, “Do you drink when you are alone?” </a:t>
            </a:r>
          </a:p>
          <a:p>
            <a:r>
              <a:rPr lang="en-US" b="1" i="1" dirty="0" smtClean="0">
                <a:cs typeface="Arial" charset="0"/>
              </a:rPr>
              <a:t>Elicit </a:t>
            </a:r>
            <a:r>
              <a:rPr lang="en-US" i="1" dirty="0" smtClean="0">
                <a:cs typeface="Arial" charset="0"/>
              </a:rPr>
              <a:t>responses. Correct answer: This is a closed question. </a:t>
            </a:r>
          </a:p>
          <a:p>
            <a:endParaRPr lang="en-US" dirty="0" smtClean="0">
              <a:cs typeface="Arial" charset="0"/>
            </a:endParaRPr>
          </a:p>
          <a:p>
            <a:r>
              <a:rPr lang="en-US" dirty="0" smtClean="0">
                <a:cs typeface="Arial" charset="0"/>
              </a:rPr>
              <a:t>How could you make it an open-ended question? </a:t>
            </a:r>
          </a:p>
          <a:p>
            <a:r>
              <a:rPr lang="en-US" i="1" dirty="0" smtClean="0">
                <a:cs typeface="Arial" charset="0"/>
              </a:rPr>
              <a:t>Suggestion: Who do you drink with on a typical day?</a:t>
            </a:r>
            <a:endParaRPr lang="en-US" dirty="0" smtClean="0">
              <a:cs typeface="Arial" charset="0"/>
            </a:endParaRPr>
          </a:p>
        </p:txBody>
      </p:sp>
      <p:sp>
        <p:nvSpPr>
          <p:cNvPr id="1792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600" b="1">
                <a:solidFill>
                  <a:srgbClr val="FFCC00"/>
                </a:solidFill>
                <a:latin typeface="Arial" charset="0"/>
              </a:defRPr>
            </a:lvl1pPr>
            <a:lvl2pPr marL="770662" indent="-296408">
              <a:defRPr sz="4600" b="1">
                <a:solidFill>
                  <a:srgbClr val="FFCC00"/>
                </a:solidFill>
                <a:latin typeface="Arial" charset="0"/>
              </a:defRPr>
            </a:lvl2pPr>
            <a:lvl3pPr marL="1185634" indent="-237127">
              <a:defRPr sz="4600" b="1">
                <a:solidFill>
                  <a:srgbClr val="FFCC00"/>
                </a:solidFill>
                <a:latin typeface="Arial" charset="0"/>
              </a:defRPr>
            </a:lvl3pPr>
            <a:lvl4pPr marL="1659887" indent="-237127">
              <a:defRPr sz="4600" b="1">
                <a:solidFill>
                  <a:srgbClr val="FFCC00"/>
                </a:solidFill>
                <a:latin typeface="Arial" charset="0"/>
              </a:defRPr>
            </a:lvl4pPr>
            <a:lvl5pPr marL="2134141" indent="-237127">
              <a:defRPr sz="4600" b="1">
                <a:solidFill>
                  <a:srgbClr val="FFCC00"/>
                </a:solidFill>
                <a:latin typeface="Arial" charset="0"/>
              </a:defRPr>
            </a:lvl5pPr>
            <a:lvl6pPr marL="2608395" indent="-237127" algn="ctr" eaLnBrk="0" fontAlgn="base" hangingPunct="0">
              <a:lnSpc>
                <a:spcPct val="80000"/>
              </a:lnSpc>
              <a:spcBef>
                <a:spcPct val="0"/>
              </a:spcBef>
              <a:spcAft>
                <a:spcPct val="0"/>
              </a:spcAft>
              <a:defRPr sz="4600" b="1">
                <a:solidFill>
                  <a:srgbClr val="FFCC00"/>
                </a:solidFill>
                <a:latin typeface="Arial" charset="0"/>
              </a:defRPr>
            </a:lvl6pPr>
            <a:lvl7pPr marL="3082648" indent="-237127" algn="ctr" eaLnBrk="0" fontAlgn="base" hangingPunct="0">
              <a:lnSpc>
                <a:spcPct val="80000"/>
              </a:lnSpc>
              <a:spcBef>
                <a:spcPct val="0"/>
              </a:spcBef>
              <a:spcAft>
                <a:spcPct val="0"/>
              </a:spcAft>
              <a:defRPr sz="4600" b="1">
                <a:solidFill>
                  <a:srgbClr val="FFCC00"/>
                </a:solidFill>
                <a:latin typeface="Arial" charset="0"/>
              </a:defRPr>
            </a:lvl7pPr>
            <a:lvl8pPr marL="3556902" indent="-237127" algn="ctr" eaLnBrk="0" fontAlgn="base" hangingPunct="0">
              <a:lnSpc>
                <a:spcPct val="80000"/>
              </a:lnSpc>
              <a:spcBef>
                <a:spcPct val="0"/>
              </a:spcBef>
              <a:spcAft>
                <a:spcPct val="0"/>
              </a:spcAft>
              <a:defRPr sz="4600" b="1">
                <a:solidFill>
                  <a:srgbClr val="FFCC00"/>
                </a:solidFill>
                <a:latin typeface="Arial" charset="0"/>
              </a:defRPr>
            </a:lvl8pPr>
            <a:lvl9pPr marL="4031155" indent="-237127" algn="ctr" eaLnBrk="0" fontAlgn="base" hangingPunct="0">
              <a:lnSpc>
                <a:spcPct val="80000"/>
              </a:lnSpc>
              <a:spcBef>
                <a:spcPct val="0"/>
              </a:spcBef>
              <a:spcAft>
                <a:spcPct val="0"/>
              </a:spcAft>
              <a:defRPr sz="4600" b="1">
                <a:solidFill>
                  <a:srgbClr val="FFCC00"/>
                </a:solidFill>
                <a:latin typeface="Arial" charset="0"/>
              </a:defRPr>
            </a:lvl9pPr>
          </a:lstStyle>
          <a:p>
            <a:fld id="{7F028A36-77AB-47B9-A720-8F84D0DC0794}" type="slidenum">
              <a:rPr lang="en-US" sz="1200" b="0">
                <a:solidFill>
                  <a:prstClr val="black"/>
                </a:solidFill>
              </a:rPr>
              <a:pPr/>
              <a:t>44</a:t>
            </a:fld>
            <a:endParaRPr lang="en-US" sz="1200" b="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The second video involves the same patient but a different doctor. Let’s look at how this doctor approaches the patient. </a:t>
            </a:r>
          </a:p>
          <a:p>
            <a:pPr>
              <a:defRPr/>
            </a:pPr>
            <a:r>
              <a:rPr lang="en-US" dirty="0" smtClean="0"/>
              <a:t> </a:t>
            </a:r>
          </a:p>
          <a:p>
            <a:pPr>
              <a:defRPr/>
            </a:pPr>
            <a:r>
              <a:rPr lang="en-US" b="1" i="1" dirty="0" smtClean="0">
                <a:latin typeface="Arial" pitchFamily="34" charset="0"/>
                <a:cs typeface="Arial" pitchFamily="34" charset="0"/>
              </a:rPr>
              <a:t>Hover </a:t>
            </a:r>
            <a:r>
              <a:rPr lang="en-US" i="1" dirty="0" smtClean="0">
                <a:latin typeface="Arial" pitchFamily="34" charset="0"/>
                <a:cs typeface="Arial" pitchFamily="34" charset="0"/>
              </a:rPr>
              <a:t>over the video image to make the video controls appear. </a:t>
            </a:r>
            <a:r>
              <a:rPr lang="en-US" b="1" i="1" dirty="0" smtClean="0">
                <a:latin typeface="Arial" pitchFamily="34" charset="0"/>
                <a:cs typeface="Arial" pitchFamily="34" charset="0"/>
              </a:rPr>
              <a:t>Click</a:t>
            </a:r>
            <a:r>
              <a:rPr lang="en-US" i="1" dirty="0" smtClean="0">
                <a:latin typeface="Arial" pitchFamily="34" charset="0"/>
                <a:cs typeface="Arial" pitchFamily="34" charset="0"/>
              </a:rPr>
              <a:t> on the play button to show the “good example” video. The video should display full screen.</a:t>
            </a:r>
          </a:p>
          <a:p>
            <a:pPr>
              <a:defRPr/>
            </a:pPr>
            <a:endParaRPr lang="en-US" dirty="0" smtClean="0"/>
          </a:p>
          <a:p>
            <a:pPr>
              <a:defRPr/>
            </a:pPr>
            <a:r>
              <a:rPr lang="en-US" b="1" i="1" dirty="0" smtClean="0">
                <a:latin typeface="Arial" pitchFamily="34" charset="0"/>
                <a:cs typeface="Arial" pitchFamily="34" charset="0"/>
              </a:rPr>
              <a:t>Facilitate</a:t>
            </a:r>
            <a:r>
              <a:rPr lang="en-US" i="1" dirty="0" smtClean="0">
                <a:latin typeface="Arial" pitchFamily="34" charset="0"/>
                <a:cs typeface="Arial" pitchFamily="34" charset="0"/>
              </a:rPr>
              <a:t> a 5-minute discussion with participants using the following questions:</a:t>
            </a:r>
          </a:p>
          <a:p>
            <a:pPr>
              <a:defRPr/>
            </a:pPr>
            <a:endParaRPr lang="en-US" dirty="0" smtClean="0">
              <a:latin typeface="Arial" pitchFamily="34" charset="0"/>
              <a:cs typeface="Arial" pitchFamily="34" charset="0"/>
            </a:endParaRPr>
          </a:p>
          <a:p>
            <a:pPr>
              <a:defRPr/>
            </a:pPr>
            <a:r>
              <a:rPr lang="en-US" i="1" dirty="0" smtClean="0"/>
              <a:t>What did you notice about the doctor’s approach? What did the doctor do that worked well? How did the patient respond?</a:t>
            </a:r>
          </a:p>
          <a:p>
            <a:pPr>
              <a:defRPr/>
            </a:pPr>
            <a:endParaRPr lang="en-US" i="1" dirty="0" smtClean="0"/>
          </a:p>
          <a:p>
            <a:pPr>
              <a:defRPr/>
            </a:pPr>
            <a:r>
              <a:rPr lang="en-US" i="1" dirty="0" smtClean="0">
                <a:latin typeface="Arial" pitchFamily="34" charset="0"/>
                <a:cs typeface="Arial" pitchFamily="34" charset="0"/>
              </a:rPr>
              <a:t>In the discussion, make sure that the following are covered:</a:t>
            </a:r>
            <a:endParaRPr lang="en-US" dirty="0" smtClean="0"/>
          </a:p>
          <a:p>
            <a:pPr marL="177845" indent="-177845">
              <a:buFont typeface="Arial" pitchFamily="34" charset="0"/>
              <a:buChar char="•"/>
              <a:defRPr/>
            </a:pPr>
            <a:r>
              <a:rPr lang="en-US" i="1" dirty="0" smtClean="0"/>
              <a:t>The doctor style was respectful, nonjudgmental, and conversational</a:t>
            </a:r>
          </a:p>
          <a:p>
            <a:pPr marL="177845" indent="-177845">
              <a:buFont typeface="Arial" pitchFamily="34" charset="0"/>
              <a:buChar char="•"/>
              <a:defRPr/>
            </a:pPr>
            <a:r>
              <a:rPr lang="en-US" i="1" dirty="0" smtClean="0"/>
              <a:t>He explored the pros and cons of his drinking</a:t>
            </a:r>
          </a:p>
          <a:p>
            <a:pPr marL="177845" indent="-177845">
              <a:buFont typeface="Arial" pitchFamily="34" charset="0"/>
              <a:buChar char="•"/>
              <a:defRPr/>
            </a:pPr>
            <a:r>
              <a:rPr lang="en-US" i="1" dirty="0" smtClean="0"/>
              <a:t>Offered reflections of emotions and content</a:t>
            </a:r>
          </a:p>
          <a:p>
            <a:pPr marL="177845" indent="-177845">
              <a:buFont typeface="Arial" pitchFamily="34" charset="0"/>
              <a:buChar char="•"/>
              <a:defRPr/>
            </a:pPr>
            <a:r>
              <a:rPr lang="en-US" i="1" dirty="0" smtClean="0"/>
              <a:t>Involved the patient in the discussion and explored options</a:t>
            </a:r>
          </a:p>
          <a:p>
            <a:pPr marL="177845" indent="-177845">
              <a:buFont typeface="Arial" pitchFamily="34" charset="0"/>
              <a:buChar char="•"/>
              <a:defRPr/>
            </a:pPr>
            <a:r>
              <a:rPr lang="en-US" i="1" dirty="0" smtClean="0"/>
              <a:t>Offered options if his strategy to cut down did not work</a:t>
            </a:r>
          </a:p>
          <a:p>
            <a:pPr marL="177845" indent="-177845">
              <a:buFont typeface="Arial" pitchFamily="34" charset="0"/>
              <a:buChar char="•"/>
              <a:defRPr/>
            </a:pPr>
            <a:r>
              <a:rPr lang="en-US" i="1" dirty="0" smtClean="0"/>
              <a:t>Was encouraging about patient’s plan</a:t>
            </a:r>
          </a:p>
          <a:p>
            <a:pPr marL="177845" indent="-177845">
              <a:buFont typeface="Arial" pitchFamily="34" charset="0"/>
              <a:buChar char="•"/>
              <a:defRPr/>
            </a:pPr>
            <a:r>
              <a:rPr lang="en-US" i="1" dirty="0" smtClean="0"/>
              <a:t>Patient was willing to engage in discussion and generated solutions for behavior change</a:t>
            </a:r>
          </a:p>
          <a:p>
            <a:pPr>
              <a:defRPr/>
            </a:pPr>
            <a:r>
              <a:rPr lang="en-US" i="1" dirty="0" smtClean="0"/>
              <a:t> </a:t>
            </a:r>
            <a:endParaRPr lang="en-US" dirty="0" smtClean="0"/>
          </a:p>
        </p:txBody>
      </p:sp>
      <p:sp>
        <p:nvSpPr>
          <p:cNvPr id="4" name="Slide Number Placeholder 3"/>
          <p:cNvSpPr>
            <a:spLocks noGrp="1"/>
          </p:cNvSpPr>
          <p:nvPr>
            <p:ph type="sldNum" sz="quarter" idx="5"/>
          </p:nvPr>
        </p:nvSpPr>
        <p:spPr/>
        <p:txBody>
          <a:bodyPr/>
          <a:lstStyle/>
          <a:p>
            <a:pPr>
              <a:defRPr/>
            </a:pPr>
            <a:fld id="{490535F5-82B9-4A16-8110-FCE86128F0CB}" type="slidenum">
              <a:rPr lang="en-US" smtClean="0"/>
              <a:pPr>
                <a:defRPr/>
              </a:pPr>
              <a:t>45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We want to listen for any connections patients make between their presenting problem and their substance use. Also, we want to listen for any reasons they may give for why they should cut down on their use, as well as any prior experiences with cutting down can be highlighted, particularly if they were successful. </a:t>
            </a:r>
          </a:p>
          <a:p>
            <a:r>
              <a:rPr lang="en-US" dirty="0">
                <a:latin typeface="Arial" pitchFamily="34" charset="0"/>
                <a:cs typeface="Arial" pitchFamily="34" charset="0"/>
              </a:rPr>
              <a:t> </a:t>
            </a:r>
          </a:p>
          <a:p>
            <a:r>
              <a:rPr lang="en-US" b="1" i="1" dirty="0">
                <a:latin typeface="Arial" pitchFamily="34" charset="0"/>
                <a:cs typeface="Arial" pitchFamily="34" charset="0"/>
              </a:rPr>
              <a:t>Click</a:t>
            </a:r>
            <a:r>
              <a:rPr lang="en-US" i="1" dirty="0">
                <a:latin typeface="Arial" pitchFamily="34" charset="0"/>
                <a:cs typeface="Arial" pitchFamily="34" charset="0"/>
              </a:rPr>
              <a:t> to advance the animation</a:t>
            </a:r>
          </a:p>
          <a:p>
            <a:r>
              <a:rPr lang="en-US" dirty="0">
                <a:latin typeface="Arial" pitchFamily="34" charset="0"/>
                <a:cs typeface="Arial" pitchFamily="34" charset="0"/>
              </a:rPr>
              <a:t>When you hear change talk, summarize for the patient what you are hearing because this will shine a mirror on the patient’s thought pattern and help to increase their awareness.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46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latin typeface="Arial" pitchFamily="34" charset="0"/>
                <a:cs typeface="Arial" pitchFamily="34" charset="0"/>
              </a:rPr>
              <a:t>Another tool is the confidence or readiness ruler. This is really just a </a:t>
            </a:r>
            <a:r>
              <a:rPr lang="en-US" dirty="0" err="1">
                <a:latin typeface="Arial" pitchFamily="34" charset="0"/>
                <a:cs typeface="Arial" pitchFamily="34" charset="0"/>
              </a:rPr>
              <a:t>numberline</a:t>
            </a:r>
            <a:r>
              <a:rPr lang="en-US" dirty="0">
                <a:latin typeface="Arial" pitchFamily="34" charset="0"/>
                <a:cs typeface="Arial" pitchFamily="34" charset="0"/>
              </a:rPr>
              <a:t> from 1 to 10. You can preprint one or simply draw one on a piece of paper. To use the ruler, you need to pick the issue that the patient is most concerned about. </a:t>
            </a:r>
          </a:p>
          <a:p>
            <a:r>
              <a:rPr lang="en-US" dirty="0">
                <a:latin typeface="Arial" pitchFamily="34" charset="0"/>
                <a:cs typeface="Arial" pitchFamily="34" charset="0"/>
              </a:rPr>
              <a:t> </a:t>
            </a:r>
          </a:p>
          <a:p>
            <a:r>
              <a:rPr lang="en-US" dirty="0">
                <a:latin typeface="Arial" pitchFamily="34" charset="0"/>
                <a:cs typeface="Arial" pitchFamily="34" charset="0"/>
              </a:rPr>
              <a:t>The ruler can be </a:t>
            </a:r>
            <a:r>
              <a:rPr lang="en-US" dirty="0" smtClean="0">
                <a:latin typeface="Arial" pitchFamily="34" charset="0"/>
                <a:cs typeface="Arial" pitchFamily="34" charset="0"/>
              </a:rPr>
              <a:t>used </a:t>
            </a:r>
            <a:r>
              <a:rPr lang="en-US" dirty="0">
                <a:latin typeface="Arial" pitchFamily="34" charset="0"/>
                <a:cs typeface="Arial" pitchFamily="34" charset="0"/>
              </a:rPr>
              <a:t>to determine how ready the person is to make a change, how important making a change is to them or how confident they are that they will be able to make the change. In our example below we will use readiness.</a:t>
            </a:r>
          </a:p>
          <a:p>
            <a:r>
              <a:rPr lang="en-US" dirty="0">
                <a:latin typeface="Arial" pitchFamily="34" charset="0"/>
                <a:cs typeface="Arial" pitchFamily="34" charset="0"/>
              </a:rPr>
              <a:t> </a:t>
            </a:r>
          </a:p>
          <a:p>
            <a:r>
              <a:rPr lang="en-US" i="1" dirty="0">
                <a:latin typeface="Arial" pitchFamily="34" charset="0"/>
                <a:cs typeface="Arial" pitchFamily="34" charset="0"/>
              </a:rPr>
              <a:t>Bullets 1-3. </a:t>
            </a:r>
            <a:r>
              <a:rPr lang="en-US" dirty="0">
                <a:latin typeface="Arial" pitchFamily="34" charset="0"/>
                <a:cs typeface="Arial" pitchFamily="34" charset="0"/>
              </a:rPr>
              <a:t>You show the patient the ruler and ask him or her, “On a scale of 1 to 10, with 1 being not at all ready and 10 very ready, how ready are you to… change your drinking/work on your relationship/try another strategy for your pain, whatever you think the issue is they want to talk about. Only focus on one issue in the intervention. </a:t>
            </a:r>
          </a:p>
          <a:p>
            <a:r>
              <a:rPr lang="en-US" dirty="0">
                <a:latin typeface="Arial" pitchFamily="34" charset="0"/>
                <a:cs typeface="Arial" pitchFamily="34" charset="0"/>
              </a:rPr>
              <a:t> </a:t>
            </a:r>
          </a:p>
          <a:p>
            <a:r>
              <a:rPr lang="en-US" dirty="0">
                <a:latin typeface="Arial" pitchFamily="34" charset="0"/>
                <a:cs typeface="Arial" pitchFamily="34" charset="0"/>
              </a:rPr>
              <a:t>More than likely, people will not choose 1, but will aim a little higher. If they choose 1, it is not an issue that they are willing to talk about at all which probably means that you are not focusing on the issue that is most important to them. Refocus and try another issue.</a:t>
            </a:r>
          </a:p>
          <a:p>
            <a:r>
              <a:rPr lang="en-US" dirty="0">
                <a:latin typeface="Arial" pitchFamily="34" charset="0"/>
                <a:cs typeface="Arial" pitchFamily="34" charset="0"/>
              </a:rPr>
              <a:t> </a:t>
            </a:r>
          </a:p>
          <a:p>
            <a:r>
              <a:rPr lang="en-US" i="1" dirty="0">
                <a:latin typeface="Arial" pitchFamily="34" charset="0"/>
                <a:cs typeface="Arial" pitchFamily="34" charset="0"/>
              </a:rPr>
              <a:t>Bullets 4-5. </a:t>
            </a:r>
            <a:r>
              <a:rPr lang="en-US" dirty="0">
                <a:latin typeface="Arial" pitchFamily="34" charset="0"/>
                <a:cs typeface="Arial" pitchFamily="34" charset="0"/>
              </a:rPr>
              <a:t>After the patient responds, you counter by asking why they didn’t chose a lower number, e.g., “Why not 2?” You want them to defend the higher number. Their responses will be very informative and will likely contain some change talk.</a:t>
            </a:r>
          </a:p>
          <a:p>
            <a:r>
              <a:rPr lang="en-US" dirty="0">
                <a:latin typeface="Arial" pitchFamily="34" charset="0"/>
                <a:cs typeface="Arial" pitchFamily="34" charset="0"/>
              </a:rPr>
              <a:t> </a:t>
            </a:r>
          </a:p>
          <a:p>
            <a:r>
              <a:rPr lang="en-US" dirty="0">
                <a:latin typeface="Arial" pitchFamily="34" charset="0"/>
                <a:cs typeface="Arial" pitchFamily="34" charset="0"/>
              </a:rPr>
              <a:t>You should never go more than two points below the number they originally select. This ensures that you do not minimize too dramatically the number they select, or make them feel as if they need to make huge changes to reach a new number. You can also ask them to explain why they have not chosen a number that is 2 above the number they selected, as this can provide relevant information as well. </a:t>
            </a:r>
          </a:p>
          <a:p>
            <a:r>
              <a:rPr lang="en-US"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47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The second video involves the same patient but a different doctor. Let’s look at how this doctor approaches the patient. </a:t>
            </a:r>
          </a:p>
          <a:p>
            <a:pPr>
              <a:defRPr/>
            </a:pPr>
            <a:r>
              <a:rPr lang="en-US" dirty="0" smtClean="0"/>
              <a:t> </a:t>
            </a:r>
          </a:p>
          <a:p>
            <a:pPr>
              <a:defRPr/>
            </a:pPr>
            <a:r>
              <a:rPr lang="en-US" b="1" i="1" dirty="0" smtClean="0">
                <a:latin typeface="Arial" pitchFamily="34" charset="0"/>
                <a:cs typeface="Arial" pitchFamily="34" charset="0"/>
              </a:rPr>
              <a:t>Hover </a:t>
            </a:r>
            <a:r>
              <a:rPr lang="en-US" i="1" dirty="0" smtClean="0">
                <a:latin typeface="Arial" pitchFamily="34" charset="0"/>
                <a:cs typeface="Arial" pitchFamily="34" charset="0"/>
              </a:rPr>
              <a:t>over the video image to make the video controls appear. </a:t>
            </a:r>
            <a:r>
              <a:rPr lang="en-US" b="1" i="1" dirty="0" smtClean="0">
                <a:latin typeface="Arial" pitchFamily="34" charset="0"/>
                <a:cs typeface="Arial" pitchFamily="34" charset="0"/>
              </a:rPr>
              <a:t>Click</a:t>
            </a:r>
            <a:r>
              <a:rPr lang="en-US" i="1" dirty="0" smtClean="0">
                <a:latin typeface="Arial" pitchFamily="34" charset="0"/>
                <a:cs typeface="Arial" pitchFamily="34" charset="0"/>
              </a:rPr>
              <a:t> on the play button to show the “good example” video. The video should display full screen.</a:t>
            </a:r>
          </a:p>
          <a:p>
            <a:pPr>
              <a:defRPr/>
            </a:pPr>
            <a:endParaRPr lang="en-US" dirty="0" smtClean="0"/>
          </a:p>
          <a:p>
            <a:pPr>
              <a:defRPr/>
            </a:pPr>
            <a:r>
              <a:rPr lang="en-US" b="1" i="1" dirty="0" smtClean="0">
                <a:latin typeface="Arial" pitchFamily="34" charset="0"/>
                <a:cs typeface="Arial" pitchFamily="34" charset="0"/>
              </a:rPr>
              <a:t>Facilitate</a:t>
            </a:r>
            <a:r>
              <a:rPr lang="en-US" i="1" dirty="0" smtClean="0">
                <a:latin typeface="Arial" pitchFamily="34" charset="0"/>
                <a:cs typeface="Arial" pitchFamily="34" charset="0"/>
              </a:rPr>
              <a:t> a 5-minute discussion with participants using the following questions:</a:t>
            </a:r>
          </a:p>
          <a:p>
            <a:pPr>
              <a:defRPr/>
            </a:pPr>
            <a:endParaRPr lang="en-US" dirty="0" smtClean="0">
              <a:latin typeface="Arial" pitchFamily="34" charset="0"/>
              <a:cs typeface="Arial" pitchFamily="34" charset="0"/>
            </a:endParaRPr>
          </a:p>
          <a:p>
            <a:pPr>
              <a:defRPr/>
            </a:pPr>
            <a:r>
              <a:rPr lang="en-US" i="1" dirty="0" smtClean="0"/>
              <a:t>What did you notice about the doctor’s approach? What did the doctor do that worked well? How did the patient respond?</a:t>
            </a:r>
          </a:p>
          <a:p>
            <a:pPr>
              <a:defRPr/>
            </a:pPr>
            <a:endParaRPr lang="en-US" i="1" dirty="0" smtClean="0"/>
          </a:p>
          <a:p>
            <a:pPr>
              <a:defRPr/>
            </a:pPr>
            <a:r>
              <a:rPr lang="en-US" i="1" dirty="0" smtClean="0">
                <a:latin typeface="Arial" pitchFamily="34" charset="0"/>
                <a:cs typeface="Arial" pitchFamily="34" charset="0"/>
              </a:rPr>
              <a:t>In the discussion, make sure that the following are covered:</a:t>
            </a:r>
            <a:endParaRPr lang="en-US" dirty="0" smtClean="0"/>
          </a:p>
          <a:p>
            <a:pPr marL="177845" indent="-177845">
              <a:buFont typeface="Arial" pitchFamily="34" charset="0"/>
              <a:buChar char="•"/>
              <a:defRPr/>
            </a:pPr>
            <a:r>
              <a:rPr lang="en-US" i="1" dirty="0" smtClean="0"/>
              <a:t>The doctor style was respectful, nonjudgmental, and conversational</a:t>
            </a:r>
          </a:p>
          <a:p>
            <a:pPr marL="177845" indent="-177845">
              <a:buFont typeface="Arial" pitchFamily="34" charset="0"/>
              <a:buChar char="•"/>
              <a:defRPr/>
            </a:pPr>
            <a:r>
              <a:rPr lang="en-US" i="1" dirty="0" smtClean="0"/>
              <a:t>He explored the pros and cons of his drinking</a:t>
            </a:r>
          </a:p>
          <a:p>
            <a:pPr marL="177845" indent="-177845">
              <a:buFont typeface="Arial" pitchFamily="34" charset="0"/>
              <a:buChar char="•"/>
              <a:defRPr/>
            </a:pPr>
            <a:r>
              <a:rPr lang="en-US" i="1" dirty="0" smtClean="0"/>
              <a:t>Offered reflections of emotions and content</a:t>
            </a:r>
          </a:p>
          <a:p>
            <a:pPr marL="177845" indent="-177845">
              <a:buFont typeface="Arial" pitchFamily="34" charset="0"/>
              <a:buChar char="•"/>
              <a:defRPr/>
            </a:pPr>
            <a:r>
              <a:rPr lang="en-US" i="1" dirty="0" smtClean="0"/>
              <a:t>Involved the patient in the discussion and explored options</a:t>
            </a:r>
          </a:p>
          <a:p>
            <a:pPr marL="177845" indent="-177845">
              <a:buFont typeface="Arial" pitchFamily="34" charset="0"/>
              <a:buChar char="•"/>
              <a:defRPr/>
            </a:pPr>
            <a:r>
              <a:rPr lang="en-US" i="1" dirty="0" smtClean="0"/>
              <a:t>Offered options if his strategy to cut down did not work</a:t>
            </a:r>
          </a:p>
          <a:p>
            <a:pPr marL="177845" indent="-177845">
              <a:buFont typeface="Arial" pitchFamily="34" charset="0"/>
              <a:buChar char="•"/>
              <a:defRPr/>
            </a:pPr>
            <a:r>
              <a:rPr lang="en-US" i="1" dirty="0" smtClean="0"/>
              <a:t>Was encouraging about patient’s plan</a:t>
            </a:r>
          </a:p>
          <a:p>
            <a:pPr marL="177845" indent="-177845">
              <a:buFont typeface="Arial" pitchFamily="34" charset="0"/>
              <a:buChar char="•"/>
              <a:defRPr/>
            </a:pPr>
            <a:r>
              <a:rPr lang="en-US" i="1" dirty="0" smtClean="0"/>
              <a:t>Patient was willing to engage in discussion and generated solutions for behavior change</a:t>
            </a:r>
          </a:p>
          <a:p>
            <a:pPr>
              <a:defRPr/>
            </a:pPr>
            <a:r>
              <a:rPr lang="en-US" i="1" dirty="0" smtClean="0"/>
              <a:t> </a:t>
            </a:r>
            <a:endParaRPr lang="en-US" dirty="0" smtClean="0"/>
          </a:p>
        </p:txBody>
      </p:sp>
      <p:sp>
        <p:nvSpPr>
          <p:cNvPr id="4" name="Slide Number Placeholder 3"/>
          <p:cNvSpPr>
            <a:spLocks noGrp="1"/>
          </p:cNvSpPr>
          <p:nvPr>
            <p:ph type="sldNum" sz="quarter" idx="5"/>
          </p:nvPr>
        </p:nvSpPr>
        <p:spPr/>
        <p:txBody>
          <a:bodyPr/>
          <a:lstStyle/>
          <a:p>
            <a:pPr>
              <a:defRPr/>
            </a:pPr>
            <a:fld id="{490535F5-82B9-4A16-8110-FCE86128F0CB}" type="slidenum">
              <a:rPr lang="en-US" smtClean="0"/>
              <a:pPr>
                <a:defRPr/>
              </a:pPr>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91BE156F-DDF2-4A2B-AD56-D1F37F2926B4}" type="slidenum">
              <a:rPr lang="en-US" smtClean="0">
                <a:latin typeface="Arial" charset="0"/>
              </a:rPr>
              <a:pPr>
                <a:defRPr/>
              </a:pPr>
              <a:t>6</a:t>
            </a:fld>
            <a:endParaRPr lang="en-US" dirty="0" smtClean="0">
              <a:latin typeface="Arial" charset="0"/>
            </a:endParaRPr>
          </a:p>
        </p:txBody>
      </p:sp>
      <p:sp>
        <p:nvSpPr>
          <p:cNvPr id="24578" name="Rectangle 2"/>
          <p:cNvSpPr>
            <a:spLocks noGrp="1" noRot="1" noChangeAspect="1" noChangeArrowheads="1" noTextEdit="1"/>
          </p:cNvSpPr>
          <p:nvPr>
            <p:ph type="sldImg"/>
          </p:nvPr>
        </p:nvSpPr>
        <p:spPr>
          <a:xfrm>
            <a:off x="1376363" y="236538"/>
            <a:ext cx="4562475" cy="3422650"/>
          </a:xfrm>
          <a:ln/>
        </p:spPr>
      </p:sp>
      <p:sp>
        <p:nvSpPr>
          <p:cNvPr id="24579" name="Rectangle 3"/>
          <p:cNvSpPr>
            <a:spLocks noGrp="1" noChangeArrowheads="1"/>
          </p:cNvSpPr>
          <p:nvPr>
            <p:ph type="body" idx="1"/>
          </p:nvPr>
        </p:nvSpPr>
        <p:spPr>
          <a:noFill/>
          <a:ln/>
        </p:spPr>
        <p:txBody>
          <a:bodyPr/>
          <a:lstStyle/>
          <a:p>
            <a:r>
              <a:rPr lang="en-GB" smtClean="0">
                <a:latin typeface="Arial" charset="0"/>
                <a:cs typeface="Arial" charset="0"/>
              </a:rPr>
              <a:t>At this point, I’d like to ask you to join me in an exercise. What we’re going to do is reflect on a difficult change that we made in our lives. You will not be asked to share the details of this change with anyone. What is something you really struggled with? Let’s take a few minutes to think about this time and to think about how this change came about and how long it took you to take action. </a:t>
            </a:r>
          </a:p>
          <a:p>
            <a:endParaRPr lang="en-GB" smtClean="0">
              <a:latin typeface="Arial" charset="0"/>
              <a:cs typeface="Arial" charset="0"/>
            </a:endParaRPr>
          </a:p>
          <a:p>
            <a:r>
              <a:rPr lang="en-GB" b="1" i="1" smtClean="0">
                <a:latin typeface="Arial" charset="0"/>
                <a:cs typeface="Arial" charset="0"/>
              </a:rPr>
              <a:t>Allow </a:t>
            </a:r>
            <a:r>
              <a:rPr lang="en-GB" i="1" smtClean="0">
                <a:latin typeface="Arial" charset="0"/>
                <a:cs typeface="Arial" charset="0"/>
              </a:rPr>
              <a:t>the audience about 1 minute. </a:t>
            </a:r>
            <a:endParaRPr lang="en-US" i="1"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Did everyone think of something? </a:t>
            </a:r>
            <a:endParaRPr lang="en-US"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In my experience, any change takes time to commit to it. Even though a person may be thinking about changing, actually doing something about it or making an effort to change is really hard. Would anyone like to share how long it took from the point of considering a change to the point of taking action towards change? </a:t>
            </a:r>
          </a:p>
          <a:p>
            <a:endParaRPr lang="en-GB" smtClean="0">
              <a:latin typeface="Arial" charset="0"/>
              <a:cs typeface="Arial" charset="0"/>
            </a:endParaRPr>
          </a:p>
          <a:p>
            <a:r>
              <a:rPr lang="en-GB" b="1" i="1" smtClean="0">
                <a:latin typeface="Arial" charset="0"/>
                <a:cs typeface="Arial" charset="0"/>
              </a:rPr>
              <a:t>Allow</a:t>
            </a:r>
            <a:r>
              <a:rPr lang="en-GB" i="1" smtClean="0">
                <a:latin typeface="Arial" charset="0"/>
                <a:cs typeface="Arial" charset="0"/>
              </a:rPr>
              <a:t> 2-3 minutes for discussion.</a:t>
            </a:r>
            <a:endParaRPr lang="en-US" i="1" smtClean="0">
              <a:latin typeface="Arial" charset="0"/>
              <a:cs typeface="Arial" charset="0"/>
            </a:endParaRPr>
          </a:p>
          <a:p>
            <a:r>
              <a:rPr lang="en-US" smtClean="0">
                <a:latin typeface="Arial" charset="0"/>
                <a:cs typeface="Arial" charset="0"/>
              </a:rPr>
              <a:t> </a:t>
            </a:r>
          </a:p>
          <a:p>
            <a:r>
              <a:rPr lang="en-GB" smtClean="0">
                <a:latin typeface="Arial" charset="0"/>
                <a:cs typeface="Arial" charset="0"/>
              </a:rPr>
              <a:t>It is not uncommon for people to ponder change for a very long time before taking action—often years. SBIRT provides a way to speed this process up and help someone see the need for change and begin to do something about it.</a:t>
            </a:r>
            <a:endParaRPr lang="en-US" smtClean="0">
              <a:latin typeface="Arial" charset="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Now, we will move to the </a:t>
            </a:r>
            <a:r>
              <a:rPr lang="en-US" u="sng" dirty="0">
                <a:latin typeface="Arial" pitchFamily="34" charset="0"/>
                <a:cs typeface="Arial" pitchFamily="34" charset="0"/>
              </a:rPr>
              <a:t>Options Explored </a:t>
            </a:r>
            <a:r>
              <a:rPr lang="en-US" dirty="0">
                <a:latin typeface="Arial" pitchFamily="34" charset="0"/>
                <a:cs typeface="Arial" pitchFamily="34" charset="0"/>
              </a:rPr>
              <a:t>step.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49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a:solidFill>
                  <a:srgbClr val="000000"/>
                </a:solidFill>
                <a:latin typeface="Arial" pitchFamily="34" charset="0"/>
                <a:ea typeface="Calibri"/>
                <a:cs typeface="Arial" pitchFamily="34" charset="0"/>
              </a:rPr>
              <a:t>Exploring options is the third task in the FLO brief intervention and this is where we talk about what happens next for our patients. We can ask questions like “What do you think you will do? What changes are you thinking about making?” With a brief intervention, the responsibility is on the patient to decide what to do. And again, what they choose to do with the information that you provide is completely up to them. </a:t>
            </a:r>
            <a:endParaRPr lang="en-US" dirty="0">
              <a:latin typeface="Arial" pitchFamily="34" charset="0"/>
              <a:ea typeface="Calibri"/>
              <a:cs typeface="Arial" pitchFamily="34" charset="0"/>
            </a:endParaRPr>
          </a:p>
          <a:p>
            <a:pPr defTabSz="948507">
              <a:defRPr/>
            </a:pPr>
            <a:endParaRPr lang="en-US" dirty="0"/>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50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The goal is for the patient to generate acceptable options toward change and then to select one that they are willing to try. You can offer menu options if the patient has difficulty coming up with their own ideas. </a:t>
            </a:r>
          </a:p>
          <a:p>
            <a:r>
              <a:rPr lang="en-US" dirty="0">
                <a:latin typeface="Arial" pitchFamily="34" charset="0"/>
                <a:cs typeface="Arial" pitchFamily="34" charset="0"/>
              </a:rPr>
              <a:t> </a:t>
            </a:r>
          </a:p>
          <a:p>
            <a:r>
              <a:rPr lang="en-US" dirty="0">
                <a:latin typeface="Arial" pitchFamily="34" charset="0"/>
                <a:cs typeface="Arial" pitchFamily="34" charset="0"/>
              </a:rPr>
              <a:t>Try to provide concrete examples of things they can do to reduce their risk of harm, e.g., not drinking and driving and cutting back on the number of drinks per day. For patients in the high risk range, seeking professional help from a specialist is an option that should be discussed. Remember that patients have a choice. Of course, doing nothing is also an option. But in addition to doing nothing, you can suggest to the patient that you monitor how things are going. Are there any questions about this? </a:t>
            </a:r>
          </a:p>
          <a:p>
            <a:pPr defTabSz="948507">
              <a:defRPr/>
            </a:pPr>
            <a:endParaRPr lang="en-US" dirty="0">
              <a:latin typeface="Arial" pitchFamily="34" charset="0"/>
              <a:cs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51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You can try asking the patient about previous successes they had with making a difficult change. How did they do it? </a:t>
            </a:r>
          </a:p>
          <a:p>
            <a:r>
              <a:rPr lang="en-US" dirty="0">
                <a:latin typeface="Arial" pitchFamily="34" charset="0"/>
                <a:cs typeface="Arial" pitchFamily="34" charset="0"/>
              </a:rPr>
              <a:t> </a:t>
            </a:r>
          </a:p>
          <a:p>
            <a:r>
              <a:rPr lang="en-US" dirty="0">
                <a:latin typeface="Arial" pitchFamily="34" charset="0"/>
                <a:cs typeface="Arial" pitchFamily="34" charset="0"/>
              </a:rPr>
              <a:t>You can use these questions to start the conversation. You want to highlight past successes with change, no matter how small, and suggest that the patient can try using those same strategies to reduce their substance use.</a:t>
            </a:r>
          </a:p>
          <a:p>
            <a:r>
              <a:rPr lang="en-US" dirty="0"/>
              <a:t>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52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Now we are going to role play the full FLO, but we are going to switch roles with our partners. The person playing the patient will now be the clinician or counselor. Start again with the AUDIT score and go through the feedback, listen and understand, and options explored. Let’s take 10 to 15 minutes to run through this. </a:t>
            </a:r>
          </a:p>
          <a:p>
            <a:r>
              <a:rPr lang="en-US" dirty="0">
                <a:latin typeface="Arial" pitchFamily="34" charset="0"/>
                <a:cs typeface="Arial" pitchFamily="34" charset="0"/>
              </a:rPr>
              <a:t> </a:t>
            </a:r>
          </a:p>
          <a:p>
            <a:r>
              <a:rPr lang="en-US" b="1" i="1" dirty="0">
                <a:latin typeface="Arial" pitchFamily="34" charset="0"/>
                <a:cs typeface="Arial" pitchFamily="34" charset="0"/>
              </a:rPr>
              <a:t>Allow</a:t>
            </a:r>
            <a:r>
              <a:rPr lang="en-US" i="1" dirty="0">
                <a:latin typeface="Arial" pitchFamily="34" charset="0"/>
                <a:cs typeface="Arial" pitchFamily="34" charset="0"/>
              </a:rPr>
              <a:t> 10-15 minutes for the full role play. Walk around the room to see how people are </a:t>
            </a:r>
            <a:r>
              <a:rPr lang="en-US" i="1" dirty="0" smtClean="0">
                <a:latin typeface="Arial" pitchFamily="34" charset="0"/>
                <a:cs typeface="Arial" pitchFamily="34" charset="0"/>
              </a:rPr>
              <a:t>doing. </a:t>
            </a:r>
            <a:r>
              <a:rPr lang="en-US" i="1" dirty="0">
                <a:latin typeface="Arial" pitchFamily="34" charset="0"/>
                <a:cs typeface="Arial" pitchFamily="34" charset="0"/>
              </a:rPr>
              <a:t>Take another 5 minutes to debrief with the audience at the conclusion of the role play, asking for feedback from the people playing the clinician and then the patients. Reflect back what the participants describe and validate their experiences or concerns.</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53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Encourage a follow-up visit with the patient. This way you can monitor their substance use, review progress toward any goals the patient may have agreed upon during your initial brief intervention session, reinforce their movement toward change, and provide tips for making additional changes.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54</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a:latin typeface="Arial" pitchFamily="34" charset="0"/>
                <a:cs typeface="Arial" pitchFamily="34" charset="0"/>
              </a:rPr>
              <a:t>In order to help patients initiate treatment for substance use disorders, clinicians need to take an active role in the referral process. By “warm hand-off” we mean that clinicians make the transition to the treatment facility as smooth as possible for the patient. </a:t>
            </a:r>
          </a:p>
          <a:p>
            <a:r>
              <a:rPr lang="en-US" dirty="0">
                <a:latin typeface="Arial" pitchFamily="34" charset="0"/>
                <a:cs typeface="Arial" pitchFamily="34" charset="0"/>
              </a:rPr>
              <a:t> </a:t>
            </a:r>
          </a:p>
          <a:p>
            <a:r>
              <a:rPr lang="en-US" i="1" dirty="0">
                <a:latin typeface="Arial" pitchFamily="34" charset="0"/>
                <a:cs typeface="Arial" pitchFamily="34" charset="0"/>
              </a:rPr>
              <a:t>Bullet 1. </a:t>
            </a:r>
            <a:r>
              <a:rPr lang="en-US" dirty="0">
                <a:latin typeface="Arial" pitchFamily="34" charset="0"/>
                <a:cs typeface="Arial" pitchFamily="34" charset="0"/>
              </a:rPr>
              <a:t>When we discuss options for specialty care with patients, we need to describe what treatment entails and the types of available resources in the community. </a:t>
            </a:r>
          </a:p>
          <a:p>
            <a:r>
              <a:rPr lang="en-US" i="1" dirty="0">
                <a:latin typeface="Arial" pitchFamily="34" charset="0"/>
                <a:cs typeface="Arial" pitchFamily="34" charset="0"/>
              </a:rPr>
              <a:t>Bullet 2. </a:t>
            </a:r>
            <a:r>
              <a:rPr lang="en-US" dirty="0">
                <a:latin typeface="Arial" pitchFamily="34" charset="0"/>
                <a:cs typeface="Arial" pitchFamily="34" charset="0"/>
              </a:rPr>
              <a:t>To be able to do this, we need to get to know some of the local treatment facilities in our area so that we can describe what treatment entails. We also need to have the treatment facilities’ contact information and address on hand when we make referrals.</a:t>
            </a:r>
          </a:p>
          <a:p>
            <a:r>
              <a:rPr lang="en-US" i="1" dirty="0">
                <a:latin typeface="Arial" pitchFamily="34" charset="0"/>
                <a:cs typeface="Arial" pitchFamily="34" charset="0"/>
              </a:rPr>
              <a:t>Bullet 3. </a:t>
            </a:r>
            <a:r>
              <a:rPr lang="en-US" dirty="0">
                <a:latin typeface="Arial" pitchFamily="34" charset="0"/>
                <a:cs typeface="Arial" pitchFamily="34" charset="0"/>
              </a:rPr>
              <a:t>There are several things we can do to facilitate the hand-off: </a:t>
            </a:r>
          </a:p>
          <a:p>
            <a:r>
              <a:rPr lang="en-US" i="1" dirty="0">
                <a:latin typeface="Arial" pitchFamily="34" charset="0"/>
                <a:cs typeface="Arial" pitchFamily="34" charset="0"/>
              </a:rPr>
              <a:t>Bullet 4. </a:t>
            </a:r>
            <a:r>
              <a:rPr lang="en-US" dirty="0">
                <a:latin typeface="Arial" pitchFamily="34" charset="0"/>
                <a:cs typeface="Arial" pitchFamily="34" charset="0"/>
              </a:rPr>
              <a:t>call around to find a facility with availability, call to make the appointment for the patient before he or she leaves your office, </a:t>
            </a:r>
          </a:p>
          <a:p>
            <a:r>
              <a:rPr lang="en-US" i="1" dirty="0">
                <a:latin typeface="Arial" pitchFamily="34" charset="0"/>
                <a:cs typeface="Arial" pitchFamily="34" charset="0"/>
              </a:rPr>
              <a:t>Bullet 5. </a:t>
            </a:r>
            <a:r>
              <a:rPr lang="en-US" dirty="0">
                <a:latin typeface="Arial" pitchFamily="34" charset="0"/>
                <a:cs typeface="Arial" pitchFamily="34" charset="0"/>
              </a:rPr>
              <a:t>give the patient directions to the facility, and </a:t>
            </a:r>
          </a:p>
          <a:p>
            <a:r>
              <a:rPr lang="en-US" i="1" dirty="0">
                <a:latin typeface="Arial" pitchFamily="34" charset="0"/>
                <a:cs typeface="Arial" pitchFamily="34" charset="0"/>
              </a:rPr>
              <a:t>Bullet 6. </a:t>
            </a:r>
            <a:r>
              <a:rPr lang="en-US" dirty="0">
                <a:latin typeface="Arial" pitchFamily="34" charset="0"/>
                <a:cs typeface="Arial" pitchFamily="34" charset="0"/>
              </a:rPr>
              <a:t>help the patient with transportation if needed. Some treatment facilities offer transportation, so this is something to inquire about when meeting with treatment facility staff. </a:t>
            </a:r>
          </a:p>
          <a:p>
            <a:r>
              <a:rPr lang="en-US" dirty="0">
                <a:latin typeface="Arial" pitchFamily="34" charset="0"/>
                <a:cs typeface="Arial" pitchFamily="34" charset="0"/>
              </a:rPr>
              <a:t> </a:t>
            </a:r>
          </a:p>
          <a:p>
            <a:r>
              <a:rPr lang="en-US" b="1" i="1" dirty="0">
                <a:latin typeface="Arial" pitchFamily="34" charset="0"/>
                <a:cs typeface="Arial" pitchFamily="34" charset="0"/>
              </a:rPr>
              <a:t>Ask</a:t>
            </a:r>
            <a:r>
              <a:rPr lang="en-US" i="1" dirty="0">
                <a:latin typeface="Arial" pitchFamily="34" charset="0"/>
                <a:cs typeface="Arial" pitchFamily="34" charset="0"/>
              </a:rPr>
              <a:t> the audience if they know of other referral strategies that are helpful.</a:t>
            </a:r>
          </a:p>
        </p:txBody>
      </p:sp>
      <p:sp>
        <p:nvSpPr>
          <p:cNvPr id="81924" name="Slide Number Placeholder 3"/>
          <p:cNvSpPr>
            <a:spLocks noGrp="1"/>
          </p:cNvSpPr>
          <p:nvPr>
            <p:ph type="sldNum" sz="quarter" idx="5"/>
          </p:nvPr>
        </p:nvSpPr>
        <p:spPr>
          <a:noFill/>
        </p:spPr>
        <p:txBody>
          <a:bodyPr/>
          <a:lstStyle/>
          <a:p>
            <a:fld id="{C5551190-2DAD-4908-9120-E347CB8BBC12}" type="slidenum">
              <a:rPr lang="en-US" smtClean="0"/>
              <a:pPr/>
              <a:t>56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Homework: Try this with your clients. Spend a few days providing feedback only. Then add the listening and understanding step. Visit The World of SBIRT where you can share your experience with FLO and ask questions.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58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pPr>
                <a:defRPr/>
              </a:pPr>
              <a:t>60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8"/>
          <p:cNvSpPr>
            <a:spLocks noGrp="1" noChangeArrowheads="1"/>
          </p:cNvSpPr>
          <p:nvPr>
            <p:ph type="sldNum" sz="quarter" idx="5"/>
          </p:nvPr>
        </p:nvSpPr>
        <p:spPr/>
        <p:txBody>
          <a:bodyPr/>
          <a:lstStyle/>
          <a:p>
            <a:pPr>
              <a:defRPr/>
            </a:pPr>
            <a:fld id="{91BE156F-DDF2-4A2B-AD56-D1F37F2926B4}" type="slidenum">
              <a:rPr lang="en-US" smtClean="0">
                <a:latin typeface="Arial" charset="0"/>
              </a:rPr>
              <a:pPr>
                <a:defRPr/>
              </a:pPr>
              <a:t>8</a:t>
            </a:fld>
            <a:endParaRPr lang="en-US" dirty="0" smtClean="0">
              <a:latin typeface="Arial" charset="0"/>
            </a:endParaRPr>
          </a:p>
        </p:txBody>
      </p:sp>
      <p:sp>
        <p:nvSpPr>
          <p:cNvPr id="24578" name="Rectangle 2"/>
          <p:cNvSpPr>
            <a:spLocks noGrp="1" noRot="1" noChangeAspect="1" noChangeArrowheads="1" noTextEdit="1"/>
          </p:cNvSpPr>
          <p:nvPr>
            <p:ph type="sldImg"/>
          </p:nvPr>
        </p:nvSpPr>
        <p:spPr>
          <a:xfrm>
            <a:off x="1376363" y="236538"/>
            <a:ext cx="4562475" cy="3422650"/>
          </a:xfrm>
          <a:ln/>
        </p:spPr>
      </p:sp>
      <p:sp>
        <p:nvSpPr>
          <p:cNvPr id="24579" name="Rectangle 3"/>
          <p:cNvSpPr>
            <a:spLocks noGrp="1" noChangeArrowheads="1"/>
          </p:cNvSpPr>
          <p:nvPr>
            <p:ph type="body" idx="1"/>
          </p:nvPr>
        </p:nvSpPr>
        <p:spPr>
          <a:noFill/>
          <a:ln/>
        </p:spPr>
        <p:txBody>
          <a:bodyPr/>
          <a:lstStyle/>
          <a:p>
            <a:r>
              <a:rPr lang="en-GB" smtClean="0">
                <a:latin typeface="Arial" charset="0"/>
                <a:cs typeface="Arial" charset="0"/>
              </a:rPr>
              <a:t>At this point, I’d like to ask you to join me in an exercise. What we’re going to do is reflect on a difficult change that we made in our lives. You will not be asked to share the details of this change with anyone. What is something you really struggled with? Let’s take a few minutes to think about this time and to think about how this change came about and how long it took you to take action. </a:t>
            </a:r>
          </a:p>
          <a:p>
            <a:endParaRPr lang="en-GB" smtClean="0">
              <a:latin typeface="Arial" charset="0"/>
              <a:cs typeface="Arial" charset="0"/>
            </a:endParaRPr>
          </a:p>
          <a:p>
            <a:r>
              <a:rPr lang="en-GB" b="1" i="1" smtClean="0">
                <a:latin typeface="Arial" charset="0"/>
                <a:cs typeface="Arial" charset="0"/>
              </a:rPr>
              <a:t>Allow </a:t>
            </a:r>
            <a:r>
              <a:rPr lang="en-GB" i="1" smtClean="0">
                <a:latin typeface="Arial" charset="0"/>
                <a:cs typeface="Arial" charset="0"/>
              </a:rPr>
              <a:t>the audience about 1 minute. </a:t>
            </a:r>
            <a:endParaRPr lang="en-US" i="1"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Did everyone think of something? </a:t>
            </a:r>
            <a:endParaRPr lang="en-US" smtClean="0">
              <a:latin typeface="Arial" charset="0"/>
              <a:cs typeface="Arial" charset="0"/>
            </a:endParaRPr>
          </a:p>
          <a:p>
            <a:r>
              <a:rPr lang="en-GB" smtClean="0">
                <a:latin typeface="Arial" charset="0"/>
                <a:cs typeface="Arial" charset="0"/>
              </a:rPr>
              <a:t> </a:t>
            </a:r>
            <a:endParaRPr lang="en-US" smtClean="0">
              <a:latin typeface="Arial" charset="0"/>
              <a:cs typeface="Arial" charset="0"/>
            </a:endParaRPr>
          </a:p>
          <a:p>
            <a:r>
              <a:rPr lang="en-GB" smtClean="0">
                <a:latin typeface="Arial" charset="0"/>
                <a:cs typeface="Arial" charset="0"/>
              </a:rPr>
              <a:t>In my experience, any change takes time to commit to it. Even though a person may be thinking about changing, actually doing something about it or making an effort to change is really hard. Would anyone like to share how long it took from the point of considering a change to the point of taking action towards change? </a:t>
            </a:r>
          </a:p>
          <a:p>
            <a:endParaRPr lang="en-GB" smtClean="0">
              <a:latin typeface="Arial" charset="0"/>
              <a:cs typeface="Arial" charset="0"/>
            </a:endParaRPr>
          </a:p>
          <a:p>
            <a:r>
              <a:rPr lang="en-GB" b="1" i="1" smtClean="0">
                <a:latin typeface="Arial" charset="0"/>
                <a:cs typeface="Arial" charset="0"/>
              </a:rPr>
              <a:t>Allow</a:t>
            </a:r>
            <a:r>
              <a:rPr lang="en-GB" i="1" smtClean="0">
                <a:latin typeface="Arial" charset="0"/>
                <a:cs typeface="Arial" charset="0"/>
              </a:rPr>
              <a:t> 2-3 minutes for discussion.</a:t>
            </a:r>
            <a:endParaRPr lang="en-US" i="1" smtClean="0">
              <a:latin typeface="Arial" charset="0"/>
              <a:cs typeface="Arial" charset="0"/>
            </a:endParaRPr>
          </a:p>
          <a:p>
            <a:r>
              <a:rPr lang="en-US" smtClean="0">
                <a:latin typeface="Arial" charset="0"/>
                <a:cs typeface="Arial" charset="0"/>
              </a:rPr>
              <a:t> </a:t>
            </a:r>
          </a:p>
          <a:p>
            <a:r>
              <a:rPr lang="en-GB" smtClean="0">
                <a:latin typeface="Arial" charset="0"/>
                <a:cs typeface="Arial" charset="0"/>
              </a:rPr>
              <a:t>It is not uncommon for people to ponder change for a very long time before taking action—often years. SBIRT provides a way to speed this process up and help someone see the need for change and begin to do something about it.</a:t>
            </a:r>
            <a:endParaRPr 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48507">
              <a:defRPr/>
            </a:pPr>
            <a:r>
              <a:rPr lang="en-US" b="1" i="1" dirty="0">
                <a:latin typeface="Arial" pitchFamily="34" charset="0"/>
                <a:cs typeface="Arial" pitchFamily="34" charset="0"/>
              </a:rPr>
              <a:t>Note: </a:t>
            </a:r>
            <a:r>
              <a:rPr lang="en-US" i="1" dirty="0">
                <a:latin typeface="Arial" pitchFamily="34" charset="0"/>
                <a:cs typeface="Arial" pitchFamily="34" charset="0"/>
              </a:rPr>
              <a:t>With this slide, you will use animation to highlight one idea at a time, starting first with the goal of behavior change, then awareness,</a:t>
            </a:r>
            <a:r>
              <a:rPr lang="en-US" dirty="0">
                <a:latin typeface="Arial" pitchFamily="34" charset="0"/>
                <a:cs typeface="Arial" pitchFamily="34" charset="0"/>
              </a:rPr>
              <a:t> </a:t>
            </a:r>
            <a:r>
              <a:rPr lang="en-US" i="1" dirty="0">
                <a:latin typeface="Arial" pitchFamily="34" charset="0"/>
                <a:cs typeface="Arial" pitchFamily="34" charset="0"/>
              </a:rPr>
              <a:t>and then motivation.</a:t>
            </a:r>
            <a:endParaRPr lang="en-US" b="1" i="1" dirty="0">
              <a:latin typeface="Arial" pitchFamily="34" charset="0"/>
              <a:cs typeface="Arial" pitchFamily="34" charset="0"/>
            </a:endParaRPr>
          </a:p>
          <a:p>
            <a:pPr lvl="0"/>
            <a:endParaRPr lang="en-US" b="1" i="1" dirty="0">
              <a:latin typeface="Arial" pitchFamily="34" charset="0"/>
              <a:cs typeface="Arial" pitchFamily="34" charset="0"/>
            </a:endParaRP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“Behavior change” box on far right</a:t>
            </a: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We know the overall goal of brief interventions is to promote positive behavior change, such as reduced consumption and reduced harm. </a:t>
            </a:r>
          </a:p>
          <a:p>
            <a:r>
              <a:rPr lang="en-US" dirty="0">
                <a:latin typeface="Arial" pitchFamily="34" charset="0"/>
                <a:cs typeface="Arial" pitchFamily="34" charset="0"/>
              </a:rPr>
              <a:t> </a:t>
            </a:r>
          </a:p>
          <a:p>
            <a:pPr lvl="0"/>
            <a:r>
              <a:rPr lang="en-US" dirty="0">
                <a:latin typeface="Arial" pitchFamily="34" charset="0"/>
                <a:cs typeface="Arial" pitchFamily="34" charset="0"/>
              </a:rPr>
              <a:t>To reach this goal, brief interventions work to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“Awareness of problem” box on far left</a:t>
            </a:r>
          </a:p>
          <a:p>
            <a:pPr lvl="0"/>
            <a:r>
              <a:rPr lang="en-US" dirty="0">
                <a:latin typeface="Arial" pitchFamily="34" charset="0"/>
                <a:cs typeface="Arial" pitchFamily="34" charset="0"/>
              </a:rPr>
              <a:t>raise individuals’ awareness of their substance use and how it impacts their lives.</a:t>
            </a:r>
          </a:p>
          <a:p>
            <a:r>
              <a:rPr lang="en-US" i="1" dirty="0">
                <a:latin typeface="Arial" pitchFamily="34" charset="0"/>
                <a:cs typeface="Arial" pitchFamily="34" charset="0"/>
              </a:rPr>
              <a:t> </a:t>
            </a:r>
            <a:endParaRPr lang="en-US" dirty="0">
              <a:latin typeface="Arial" pitchFamily="34" charset="0"/>
              <a:cs typeface="Arial" pitchFamily="34" charset="0"/>
            </a:endParaRP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“Motivation” box in the middle</a:t>
            </a:r>
          </a:p>
          <a:p>
            <a:pPr lvl="0"/>
            <a:r>
              <a:rPr lang="en-US" dirty="0">
                <a:latin typeface="Arial" pitchFamily="34" charset="0"/>
                <a:cs typeface="Arial" pitchFamily="34" charset="0"/>
              </a:rPr>
              <a:t>We then work to enhance individuals’ motivation to make changes regarding substance use. </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“Presenting Problem.”</a:t>
            </a:r>
          </a:p>
          <a:p>
            <a:pPr lvl="0"/>
            <a:r>
              <a:rPr lang="en-US" dirty="0">
                <a:latin typeface="Arial" pitchFamily="34" charset="0"/>
                <a:cs typeface="Arial" pitchFamily="34" charset="0"/>
              </a:rPr>
              <a:t>An individual’s presenting problem can be used to raise awareness if there is a possible connection with substance use.</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“Screening Results.”  </a:t>
            </a:r>
          </a:p>
          <a:p>
            <a:pPr lvl="0"/>
            <a:r>
              <a:rPr lang="en-US" dirty="0">
                <a:latin typeface="Arial" pitchFamily="34" charset="0"/>
                <a:cs typeface="Arial" pitchFamily="34" charset="0"/>
              </a:rPr>
              <a:t>Likewise, the screening results can also raise awareness. To achieve our objectives in the brief intervention, it is necessary to use a motivational interviewing style. We will learn how to use this style later in this workshop.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solidFill>
                  <a:prstClr val="black"/>
                </a:solidFill>
              </a:rPr>
              <a:pPr>
                <a:defRPr/>
              </a:pPr>
              <a:t>9</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48507">
              <a:defRPr/>
            </a:pPr>
            <a:r>
              <a:rPr lang="en-US" b="1" i="1" dirty="0">
                <a:latin typeface="Arial" pitchFamily="34" charset="0"/>
                <a:cs typeface="Arial" pitchFamily="34" charset="0"/>
              </a:rPr>
              <a:t>Note: </a:t>
            </a:r>
            <a:r>
              <a:rPr lang="en-US" i="1" dirty="0">
                <a:latin typeface="Arial" pitchFamily="34" charset="0"/>
                <a:cs typeface="Arial" pitchFamily="34" charset="0"/>
              </a:rPr>
              <a:t>With this slide, you will use animation to highlight one idea at a time, starting first with the goal of behavior change, then awareness,</a:t>
            </a:r>
            <a:r>
              <a:rPr lang="en-US" dirty="0">
                <a:latin typeface="Arial" pitchFamily="34" charset="0"/>
                <a:cs typeface="Arial" pitchFamily="34" charset="0"/>
              </a:rPr>
              <a:t> </a:t>
            </a:r>
            <a:r>
              <a:rPr lang="en-US" i="1" dirty="0">
                <a:latin typeface="Arial" pitchFamily="34" charset="0"/>
                <a:cs typeface="Arial" pitchFamily="34" charset="0"/>
              </a:rPr>
              <a:t>and then motivation.</a:t>
            </a:r>
            <a:endParaRPr lang="en-US" b="1" i="1" dirty="0">
              <a:latin typeface="Arial" pitchFamily="34" charset="0"/>
              <a:cs typeface="Arial" pitchFamily="34" charset="0"/>
            </a:endParaRPr>
          </a:p>
          <a:p>
            <a:pPr lvl="0"/>
            <a:endParaRPr lang="en-US" b="1" i="1" dirty="0">
              <a:latin typeface="Arial" pitchFamily="34" charset="0"/>
              <a:cs typeface="Arial" pitchFamily="34" charset="0"/>
            </a:endParaRP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“Behavior change” box on far right</a:t>
            </a: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We know the overall goal of brief interventions is to promote positive behavior change, such as reduced consumption and reduced harm. </a:t>
            </a:r>
          </a:p>
          <a:p>
            <a:r>
              <a:rPr lang="en-US" dirty="0">
                <a:latin typeface="Arial" pitchFamily="34" charset="0"/>
                <a:cs typeface="Arial" pitchFamily="34" charset="0"/>
              </a:rPr>
              <a:t> </a:t>
            </a:r>
          </a:p>
          <a:p>
            <a:pPr lvl="0"/>
            <a:r>
              <a:rPr lang="en-US" dirty="0">
                <a:latin typeface="Arial" pitchFamily="34" charset="0"/>
                <a:cs typeface="Arial" pitchFamily="34" charset="0"/>
              </a:rPr>
              <a:t>To reach this goal, brief interventions work to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“Awareness of problem” box on far left</a:t>
            </a:r>
          </a:p>
          <a:p>
            <a:pPr lvl="0"/>
            <a:r>
              <a:rPr lang="en-US" dirty="0">
                <a:latin typeface="Arial" pitchFamily="34" charset="0"/>
                <a:cs typeface="Arial" pitchFamily="34" charset="0"/>
              </a:rPr>
              <a:t>raise individuals’ awareness of their substance use and how it impacts their lives.</a:t>
            </a:r>
          </a:p>
          <a:p>
            <a:r>
              <a:rPr lang="en-US" i="1" dirty="0">
                <a:latin typeface="Arial" pitchFamily="34" charset="0"/>
                <a:cs typeface="Arial" pitchFamily="34" charset="0"/>
              </a:rPr>
              <a:t> </a:t>
            </a:r>
            <a:endParaRPr lang="en-US" dirty="0">
              <a:latin typeface="Arial" pitchFamily="34" charset="0"/>
              <a:cs typeface="Arial" pitchFamily="34" charset="0"/>
            </a:endParaRP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“Motivation” box in the middle</a:t>
            </a:r>
          </a:p>
          <a:p>
            <a:pPr lvl="0"/>
            <a:r>
              <a:rPr lang="en-US" dirty="0">
                <a:latin typeface="Arial" pitchFamily="34" charset="0"/>
                <a:cs typeface="Arial" pitchFamily="34" charset="0"/>
              </a:rPr>
              <a:t>We then work to enhance individuals’ motivation to make changes regarding substance use. </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“Presenting Problem.”</a:t>
            </a:r>
          </a:p>
          <a:p>
            <a:pPr lvl="0"/>
            <a:r>
              <a:rPr lang="en-US" dirty="0">
                <a:latin typeface="Arial" pitchFamily="34" charset="0"/>
                <a:cs typeface="Arial" pitchFamily="34" charset="0"/>
              </a:rPr>
              <a:t>An individual’s presenting problem can be used to raise awareness if there is a possible connection with substance use.</a:t>
            </a:r>
          </a:p>
          <a:p>
            <a:r>
              <a:rPr lang="en-US" dirty="0">
                <a:latin typeface="Arial" pitchFamily="34" charset="0"/>
                <a:cs typeface="Arial" pitchFamily="34" charset="0"/>
              </a:rPr>
              <a:t> </a:t>
            </a:r>
          </a:p>
          <a:p>
            <a:pPr lvl="0"/>
            <a:r>
              <a:rPr lang="en-US" b="1" i="1" dirty="0">
                <a:latin typeface="Arial" pitchFamily="34" charset="0"/>
                <a:cs typeface="Arial" pitchFamily="34" charset="0"/>
              </a:rPr>
              <a:t>Click</a:t>
            </a:r>
            <a:r>
              <a:rPr lang="en-US" i="1" dirty="0">
                <a:latin typeface="Arial" pitchFamily="34" charset="0"/>
                <a:cs typeface="Arial" pitchFamily="34" charset="0"/>
              </a:rPr>
              <a:t> to animate in “Screening Results.”  </a:t>
            </a:r>
          </a:p>
          <a:p>
            <a:pPr lvl="0"/>
            <a:r>
              <a:rPr lang="en-US" dirty="0">
                <a:latin typeface="Arial" pitchFamily="34" charset="0"/>
                <a:cs typeface="Arial" pitchFamily="34" charset="0"/>
              </a:rPr>
              <a:t>Likewise, the screening results can also raise awareness. To achieve our objectives in the brief intervention, it is necessary to use a motivational interviewing style. We will learn how to use this style later in this workshop. </a:t>
            </a:r>
          </a:p>
        </p:txBody>
      </p:sp>
      <p:sp>
        <p:nvSpPr>
          <p:cNvPr id="4" name="Slide Number Placeholder 3"/>
          <p:cNvSpPr>
            <a:spLocks noGrp="1"/>
          </p:cNvSpPr>
          <p:nvPr>
            <p:ph type="sldNum" sz="quarter" idx="10"/>
          </p:nvPr>
        </p:nvSpPr>
        <p:spPr/>
        <p:txBody>
          <a:bodyPr/>
          <a:lstStyle/>
          <a:p>
            <a:pPr>
              <a:defRPr/>
            </a:pPr>
            <a:fld id="{18E4D924-1FFA-4295-A84A-EBE2CB06B0B8}" type="slidenum">
              <a:rPr lang="en-US" smtClean="0">
                <a:solidFill>
                  <a:prstClr val="black"/>
                </a:solidFill>
              </a:rPr>
              <a:pPr>
                <a:defRPr/>
              </a:pPr>
              <a:t>10</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Grp="1" noChangeArrowheads="1"/>
          </p:cNvSpPr>
          <p:nvPr>
            <p:ph type="sldNum" sz="quarter" idx="5"/>
          </p:nvPr>
        </p:nvSpPr>
        <p:spPr>
          <a:noFill/>
        </p:spPr>
        <p:txBody>
          <a:bodyPr/>
          <a:lstStyle/>
          <a:p>
            <a:fld id="{55D02501-D1C6-4063-A40F-BE7CECBB5E37}" type="slidenum">
              <a:rPr lang="en-US" smtClean="0">
                <a:solidFill>
                  <a:prstClr val="black"/>
                </a:solidFill>
              </a:rPr>
              <a:pPr/>
              <a:t>11</a:t>
            </a:fld>
            <a:endParaRPr lang="en-US" smtClean="0">
              <a:solidFill>
                <a:prstClr val="black"/>
              </a:solidFill>
            </a:endParaRPr>
          </a:p>
        </p:txBody>
      </p:sp>
      <p:sp>
        <p:nvSpPr>
          <p:cNvPr id="306179" name="Rectangle 2"/>
          <p:cNvSpPr>
            <a:spLocks noGrp="1" noRot="1" noChangeAspect="1" noChangeArrowheads="1" noTextEdit="1"/>
          </p:cNvSpPr>
          <p:nvPr>
            <p:ph type="sldImg"/>
          </p:nvPr>
        </p:nvSpPr>
        <p:spPr>
          <a:xfrm>
            <a:off x="2320925" y="166688"/>
            <a:ext cx="2714625" cy="2036762"/>
          </a:xfrm>
          <a:ln/>
        </p:spPr>
      </p:sp>
      <p:sp>
        <p:nvSpPr>
          <p:cNvPr id="306180" name="Rectangle 3"/>
          <p:cNvSpPr>
            <a:spLocks noGrp="1" noChangeArrowheads="1"/>
          </p:cNvSpPr>
          <p:nvPr>
            <p:ph type="body" idx="1"/>
          </p:nvPr>
        </p:nvSpPr>
        <p:spPr>
          <a:xfrm>
            <a:off x="318052" y="2360952"/>
            <a:ext cx="6679096" cy="6845118"/>
          </a:xfrm>
          <a:noFill/>
          <a:ln/>
        </p:spPr>
        <p:txBody>
          <a:bodyPr/>
          <a:lstStyle/>
          <a:p>
            <a:r>
              <a:rPr lang="en-GB" dirty="0">
                <a:latin typeface="Arial" pitchFamily="34" charset="0"/>
                <a:cs typeface="Arial" pitchFamily="34" charset="0"/>
              </a:rPr>
              <a:t>What is the </a:t>
            </a:r>
            <a:r>
              <a:rPr lang="en-GB" dirty="0" err="1">
                <a:latin typeface="Arial" pitchFamily="34" charset="0"/>
                <a:cs typeface="Arial" pitchFamily="34" charset="0"/>
              </a:rPr>
              <a:t>behavior</a:t>
            </a:r>
            <a:r>
              <a:rPr lang="en-GB" dirty="0">
                <a:latin typeface="Arial" pitchFamily="34" charset="0"/>
                <a:cs typeface="Arial" pitchFamily="34" charset="0"/>
              </a:rPr>
              <a:t> change we can expect from brief interventions? We can expect reductions in use and a reduction in negative consequences related to use.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1</a:t>
            </a:r>
            <a:r>
              <a:rPr lang="en-GB" dirty="0">
                <a:latin typeface="Arial" pitchFamily="34" charset="0"/>
                <a:cs typeface="Arial" pitchFamily="34" charset="0"/>
              </a:rPr>
              <a:t> </a:t>
            </a:r>
          </a:p>
          <a:p>
            <a:r>
              <a:rPr lang="en-GB" dirty="0">
                <a:latin typeface="Arial" pitchFamily="34" charset="0"/>
                <a:cs typeface="Arial" pitchFamily="34" charset="0"/>
              </a:rPr>
              <a:t>BIs can trigger change. We can trigger change because we meet our patients in a teachable moment and motivate them to consider change.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2</a:t>
            </a:r>
          </a:p>
          <a:p>
            <a:r>
              <a:rPr lang="en-GB" dirty="0">
                <a:latin typeface="Arial" pitchFamily="34" charset="0"/>
                <a:cs typeface="Arial" pitchFamily="34" charset="0"/>
              </a:rPr>
              <a:t>We know from research that brief interventions, as short as 5 minutes, can motivate people to make changes.</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 </a:t>
            </a:r>
            <a:r>
              <a:rPr lang="en-GB" i="1" dirty="0">
                <a:latin typeface="Arial" pitchFamily="34" charset="0"/>
                <a:cs typeface="Arial" pitchFamily="34" charset="0"/>
              </a:rPr>
              <a:t>to animate in Bullet 3</a:t>
            </a:r>
          </a:p>
          <a:p>
            <a:r>
              <a:rPr lang="en-GB" dirty="0">
                <a:latin typeface="Arial" pitchFamily="34" charset="0"/>
                <a:cs typeface="Arial" pitchFamily="34" charset="0"/>
              </a:rPr>
              <a:t>There is more evidence for the impact of brief interventions on heavy drinking, but the research on illicit drugs is growing. </a:t>
            </a:r>
            <a:endParaRPr lang="en-US" dirty="0">
              <a:latin typeface="Arial" pitchFamily="34" charset="0"/>
              <a:cs typeface="Arial" pitchFamily="34" charset="0"/>
            </a:endParaRPr>
          </a:p>
          <a:p>
            <a:r>
              <a:rPr lang="en-GB" dirty="0">
                <a:latin typeface="Arial" pitchFamily="34" charset="0"/>
                <a:cs typeface="Arial" pitchFamily="34" charset="0"/>
              </a:rPr>
              <a:t> </a:t>
            </a:r>
            <a:endParaRPr lang="en-US" dirty="0">
              <a:latin typeface="Arial" pitchFamily="34" charset="0"/>
              <a:cs typeface="Arial" pitchFamily="34" charset="0"/>
            </a:endParaRPr>
          </a:p>
          <a:p>
            <a:r>
              <a:rPr lang="en-GB" b="1" i="1" dirty="0">
                <a:latin typeface="Arial" pitchFamily="34" charset="0"/>
                <a:cs typeface="Arial" pitchFamily="34" charset="0"/>
              </a:rPr>
              <a:t>Click</a:t>
            </a:r>
            <a:r>
              <a:rPr lang="en-GB" i="1" dirty="0">
                <a:latin typeface="Arial" pitchFamily="34" charset="0"/>
                <a:cs typeface="Arial" pitchFamily="34" charset="0"/>
              </a:rPr>
              <a:t> to animate in Bullet 4</a:t>
            </a:r>
            <a:endParaRPr lang="en-GB" dirty="0">
              <a:latin typeface="Arial" pitchFamily="34" charset="0"/>
              <a:cs typeface="Arial" pitchFamily="34" charset="0"/>
            </a:endParaRPr>
          </a:p>
          <a:p>
            <a:r>
              <a:rPr lang="en-GB" dirty="0">
                <a:latin typeface="Arial" pitchFamily="34" charset="0"/>
                <a:cs typeface="Arial" pitchFamily="34" charset="0"/>
              </a:rPr>
              <a:t>For instance, a randomized study by Bernstein and colleagues found that when cocaine and heroin users seen in primary care received a brief intervention, the patients had a 50% higher odds of abstinence at follow up compared with patients who did not receive a brief intervention.</a:t>
            </a:r>
            <a:endParaRPr lang="en-GB" dirty="0"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dirty="0" smtClean="0">
                <a:latin typeface="Arial" pitchFamily="34" charset="0"/>
                <a:cs typeface="Arial" pitchFamily="34" charset="0"/>
              </a:rPr>
              <a:t>Now we are going to move into talking about screening tools, and we will practice using a brief screening tool for alcohol use. </a:t>
            </a:r>
          </a:p>
        </p:txBody>
      </p:sp>
      <p:sp>
        <p:nvSpPr>
          <p:cNvPr id="4" name="Slide Number Placeholder 3"/>
          <p:cNvSpPr>
            <a:spLocks noGrp="1"/>
          </p:cNvSpPr>
          <p:nvPr>
            <p:ph type="sldNum" sz="quarter" idx="5"/>
          </p:nvPr>
        </p:nvSpPr>
        <p:spPr/>
        <p:txBody>
          <a:bodyPr/>
          <a:lstStyle/>
          <a:p>
            <a:pPr>
              <a:defRPr/>
            </a:pPr>
            <a:fld id="{B1A216F6-3241-4235-BD37-DC4F10010A78}" type="slidenum">
              <a:rPr lang="en-US" smtClean="0"/>
              <a:pPr>
                <a:defRPr/>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0"/>
            <a:ext cx="9144000" cy="6858000"/>
          </a:xfrm>
          <a:prstGeom prst="rect">
            <a:avLst/>
          </a:prstGeom>
          <a:noFill/>
          <a:ln w="44450" cmpd="thickThin">
            <a:solidFill>
              <a:srgbClr val="797600"/>
            </a:solidFill>
            <a:miter lim="800000"/>
            <a:headEnd/>
            <a:tailEnd/>
          </a:ln>
          <a:effectLst/>
        </p:spPr>
        <p:txBody>
          <a:bodyPr wrap="none" anchor="ctr"/>
          <a:lstStyle/>
          <a:p>
            <a:pPr>
              <a:defRPr/>
            </a:pPr>
            <a:endParaRPr lang="en-US" sz="2400">
              <a:solidFill>
                <a:srgbClr val="FFFFFF"/>
              </a:solidFill>
              <a:latin typeface="Times New Roman" pitchFamily="18" charset="0"/>
              <a:cs typeface="+mn-cs"/>
            </a:endParaRPr>
          </a:p>
        </p:txBody>
      </p:sp>
      <p:pic>
        <p:nvPicPr>
          <p:cNvPr id="5" name="Picture 19" descr="psattcwhite"/>
          <p:cNvPicPr>
            <a:picLocks noChangeAspect="1" noChangeArrowheads="1"/>
          </p:cNvPicPr>
          <p:nvPr userDrawn="1"/>
        </p:nvPicPr>
        <p:blipFill>
          <a:blip r:embed="rId2" cstate="print"/>
          <a:srcRect/>
          <a:stretch>
            <a:fillRect/>
          </a:stretch>
        </p:blipFill>
        <p:spPr bwMode="auto">
          <a:xfrm>
            <a:off x="7467600" y="6226175"/>
            <a:ext cx="1549400" cy="550863"/>
          </a:xfrm>
          <a:prstGeom prst="rect">
            <a:avLst/>
          </a:prstGeom>
          <a:noFill/>
          <a:ln w="9525">
            <a:noFill/>
            <a:miter lim="800000"/>
            <a:headEnd/>
            <a:tailEnd/>
          </a:ln>
        </p:spPr>
      </p:pic>
      <p:pic>
        <p:nvPicPr>
          <p:cNvPr id="6" name="Picture 20" descr="ucla-yellow"/>
          <p:cNvPicPr>
            <a:picLocks noChangeAspect="1" noChangeArrowheads="1"/>
          </p:cNvPicPr>
          <p:nvPr userDrawn="1"/>
        </p:nvPicPr>
        <p:blipFill>
          <a:blip r:embed="rId3" cstate="print"/>
          <a:srcRect/>
          <a:stretch>
            <a:fillRect/>
          </a:stretch>
        </p:blipFill>
        <p:spPr bwMode="auto">
          <a:xfrm>
            <a:off x="95250" y="6350000"/>
            <a:ext cx="1428750" cy="47625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286000"/>
            <a:ext cx="7924800" cy="1143000"/>
          </a:xfrm>
        </p:spPr>
        <p:txBody>
          <a:bodyPr/>
          <a:lstStyle>
            <a:lvl1pPr>
              <a:defRPr sz="2800"/>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19812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7912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smtClean="0"/>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pPr>
              <a:defRPr/>
            </a:pPr>
            <a:fld id="{C4664423-E612-4D15-AD9F-08AE542A12F7}" type="datetime1">
              <a:rPr lang="en-US" sz="2400" smtClean="0">
                <a:solidFill>
                  <a:srgbClr val="FFFFFF"/>
                </a:solidFill>
                <a:latin typeface="Times New Roman" pitchFamily="18" charset="0"/>
                <a:cs typeface="+mn-cs"/>
              </a:rPr>
              <a:pPr>
                <a:defRPr/>
              </a:pPr>
              <a:t>5/20/2015</a:t>
            </a:fld>
            <a:endParaRPr lang="en-US" sz="2400">
              <a:solidFill>
                <a:srgbClr val="FFFFFF"/>
              </a:solidFill>
              <a:latin typeface="Times New Roman" pitchFamily="18" charset="0"/>
              <a:cs typeface="+mn-cs"/>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sz="2400">
              <a:solidFill>
                <a:srgbClr val="FFFFFF"/>
              </a:solidFill>
              <a:latin typeface="Times New Roman" pitchFamily="18" charset="0"/>
              <a:cs typeface="+mn-cs"/>
            </a:endParaRPr>
          </a:p>
        </p:txBody>
      </p:sp>
      <p:sp>
        <p:nvSpPr>
          <p:cNvPr id="6" name="Slide Number Placeholder 5"/>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0C8721B7-AF9D-4AB6-9DE5-5542C35289F6}" type="slidenum">
              <a:rPr lang="en-US" sz="2400">
                <a:solidFill>
                  <a:srgbClr val="FFFFFF"/>
                </a:solidFill>
                <a:latin typeface="Times New Roman" pitchFamily="18" charset="0"/>
                <a:cs typeface="+mn-cs"/>
              </a:rPr>
              <a:pPr>
                <a:defRPr/>
              </a:pPr>
              <a:t>‹#›</a:t>
            </a:fld>
            <a:endParaRPr lang="en-US" sz="2400">
              <a:solidFill>
                <a:srgbClr val="FFFFFF"/>
              </a:solidFill>
              <a:latin typeface="Times New Roman" pitchFamily="18" charset="0"/>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0"/>
            <a:ext cx="9144000" cy="6858000"/>
          </a:xfrm>
          <a:prstGeom prst="rect">
            <a:avLst/>
          </a:prstGeom>
          <a:noFill/>
          <a:ln w="44450" cmpd="thickThin">
            <a:solidFill>
              <a:srgbClr val="797600"/>
            </a:solidFill>
            <a:miter lim="800000"/>
            <a:headEnd/>
            <a:tailEnd/>
          </a:ln>
          <a:effectLst/>
        </p:spPr>
        <p:txBody>
          <a:bodyPr wrap="none" anchor="ctr"/>
          <a:lstStyle/>
          <a:p>
            <a:pPr>
              <a:defRPr/>
            </a:pPr>
            <a:endParaRPr lang="en-US" sz="2400">
              <a:solidFill>
                <a:srgbClr val="FFFFFF"/>
              </a:solidFill>
              <a:latin typeface="Times New Roman" pitchFamily="18" charset="0"/>
              <a:cs typeface="+mn-cs"/>
            </a:endParaRPr>
          </a:p>
        </p:txBody>
      </p:sp>
      <p:sp>
        <p:nvSpPr>
          <p:cNvPr id="4098" name="Rectangle 2"/>
          <p:cNvSpPr>
            <a:spLocks noGrp="1" noChangeArrowheads="1"/>
          </p:cNvSpPr>
          <p:nvPr>
            <p:ph type="ctrTitle"/>
          </p:nvPr>
        </p:nvSpPr>
        <p:spPr>
          <a:xfrm>
            <a:off x="685800" y="2286000"/>
            <a:ext cx="7924800" cy="1143000"/>
          </a:xfrm>
        </p:spPr>
        <p:txBody>
          <a:bodyPr/>
          <a:lstStyle>
            <a:lvl1pPr>
              <a:defRPr sz="2800"/>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19812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7912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smtClean="0"/>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a:defRPr/>
            </a:lvl1pPr>
          </a:lstStyle>
          <a:p>
            <a:pPr>
              <a:defRPr/>
            </a:pPr>
            <a:fld id="{2F601C97-710E-4769-BAF3-53F4BE7EC8B2}" type="datetime1">
              <a:rPr lang="en-US" sz="2400" smtClean="0">
                <a:solidFill>
                  <a:srgbClr val="FFFFFF"/>
                </a:solidFill>
                <a:latin typeface="Times New Roman" pitchFamily="18" charset="0"/>
                <a:cs typeface="+mn-cs"/>
              </a:rPr>
              <a:pPr>
                <a:defRPr/>
              </a:pPr>
              <a:t>5/20/2015</a:t>
            </a:fld>
            <a:endParaRPr lang="en-US" sz="2400">
              <a:solidFill>
                <a:srgbClr val="FFFFFF"/>
              </a:solidFill>
              <a:latin typeface="Times New Roman" pitchFamily="18" charset="0"/>
              <a:cs typeface="+mn-cs"/>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sz="2400">
              <a:solidFill>
                <a:srgbClr val="FFFFFF"/>
              </a:solidFill>
              <a:latin typeface="Times New Roman" pitchFamily="18" charset="0"/>
              <a:cs typeface="+mn-cs"/>
            </a:endParaRPr>
          </a:p>
        </p:txBody>
      </p:sp>
      <p:sp>
        <p:nvSpPr>
          <p:cNvPr id="6" name="Slide Number Placeholder 5"/>
          <p:cNvSpPr>
            <a:spLocks noGrp="1"/>
          </p:cNvSpPr>
          <p:nvPr>
            <p:ph type="sldNum" sz="quarter" idx="12"/>
          </p:nvPr>
        </p:nvSpPr>
        <p:spPr>
          <a:xfrm>
            <a:off x="6553200" y="6248400"/>
            <a:ext cx="2133600" cy="457200"/>
          </a:xfrm>
          <a:prstGeom prst="rect">
            <a:avLst/>
          </a:prstGeom>
        </p:spPr>
        <p:txBody>
          <a:bodyPr/>
          <a:lstStyle>
            <a:lvl1pPr>
              <a:defRPr/>
            </a:lvl1pPr>
          </a:lstStyle>
          <a:p>
            <a:pPr>
              <a:defRPr/>
            </a:pPr>
            <a:fld id="{0C8721B7-AF9D-4AB6-9DE5-5542C35289F6}" type="slidenum">
              <a:rPr lang="en-US" sz="2400">
                <a:solidFill>
                  <a:srgbClr val="FFFFFF"/>
                </a:solidFill>
                <a:latin typeface="Times New Roman" pitchFamily="18" charset="0"/>
                <a:cs typeface="+mn-cs"/>
              </a:rPr>
              <a:pPr>
                <a:defRPr/>
              </a:pPr>
              <a:t>‹#›</a:t>
            </a:fld>
            <a:endParaRPr lang="en-US" sz="2400">
              <a:solidFill>
                <a:srgbClr val="FFFFFF"/>
              </a:solidFill>
              <a:latin typeface="Times New Roman" pitchFamily="18" charset="0"/>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0"/>
            <a:ext cx="9144000" cy="6858000"/>
          </a:xfrm>
          <a:prstGeom prst="rect">
            <a:avLst/>
          </a:prstGeom>
          <a:noFill/>
          <a:ln w="44450" cmpd="thickThin">
            <a:solidFill>
              <a:srgbClr val="797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smtClean="0">
              <a:solidFill>
                <a:srgbClr val="FFFFFF"/>
              </a:solidFill>
              <a:latin typeface="Times New Roman" pitchFamily="18" charset="0"/>
              <a:cs typeface="Arial" pitchFamily="34" charset="0"/>
            </a:endParaRPr>
          </a:p>
        </p:txBody>
      </p:sp>
      <p:pic>
        <p:nvPicPr>
          <p:cNvPr id="5" name="Picture 20" descr="ucla-yellow"/>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95250" y="6248400"/>
            <a:ext cx="1733550"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NudePSW.1color-white.gif"/>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7011988" y="5867400"/>
            <a:ext cx="1979612"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685800" y="2286000"/>
            <a:ext cx="79248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 xmlns:p14="http://schemas.microsoft.com/office/powerpoint/2010/main" val="560467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83771711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1504853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341246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027544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3555382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64699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72575223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943769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157713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1981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791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468360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232753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5D3CEAB0-3D99-41BA-9D3C-F4AB0CEF1D43}" type="datetime1">
              <a:rPr lang="en-US" smtClean="0">
                <a:solidFill>
                  <a:srgbClr val="DBF5F9">
                    <a:shade val="90000"/>
                  </a:srgbClr>
                </a:solidFill>
              </a:rPr>
              <a:pPr>
                <a:defRPr/>
              </a:pPr>
              <a:t>5/20/2015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DEFA3DA8-4DE4-4364-A83C-0171B09E9F2F}"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 xmlns:p14="http://schemas.microsoft.com/office/powerpoint/2010/main" val="41442034"/>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pPr>
              <a:defRPr/>
            </a:pPr>
            <a:fld id="{D61D8C51-4705-4BA9-A655-54A1F511D739}"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881987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5C5FCAEE-38F2-44FC-8DFD-E0C6B5441CC9}" type="datetime1">
              <a:rPr lang="en-US" smtClean="0">
                <a:solidFill>
                  <a:srgbClr val="DBF5F9">
                    <a:shade val="90000"/>
                  </a:srgbClr>
                </a:solidFill>
              </a:rPr>
              <a:pPr>
                <a:defRPr/>
              </a:pPr>
              <a:t>5/20/2015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 xmlns:p14="http://schemas.microsoft.com/office/powerpoint/2010/main" val="408153948"/>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8824672B-395C-43D8-B379-1FCD44DCCD28}"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94328C0D-C3FC-4E33-A6B9-F0764A5D444E}"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1297253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05E88AC2-1687-4AF3-8386-5CE7C20F7559}"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0FA75DFA-7166-4C8B-97E7-023B34D60689}"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1559999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4251F355-A478-45E6-BDA7-F03B0CB9B7CC}"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7D22D829-44C1-4C86-BB85-D9D36F2363D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3152939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FD278B9-C8AC-439D-A456-E744C6E54B77}"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73BA5123-F9C6-4781-A977-7B508CA904FF}"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3321819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79334D0C-CABE-4581-A7B2-FF5B3F56985F}"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25CFDE6F-C9D9-4F57-A308-5C46EC20B00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299947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D69E96CC-8A25-420B-8DD8-A1EB4A9D9888}"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63E1E085-86BD-4CB3-9DE8-AEA57742DF74}" type="slidenum">
              <a:rPr lang="en-US" smtClean="0">
                <a:solidFill>
                  <a:srgbClr val="04617B">
                    <a:shade val="90000"/>
                  </a:srgbClr>
                </a:solidFill>
              </a:rPr>
              <a:pPr>
                <a:def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Tree>
    <p:extLst>
      <p:ext uri="{BB962C8B-B14F-4D97-AF65-F5344CB8AC3E}">
        <p14:creationId xmlns="" xmlns:p14="http://schemas.microsoft.com/office/powerpoint/2010/main" val="3793105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272D379-B298-413D-8038-B4AEA6DB7997}"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782F4AB1-2C87-4481-BD1C-A0CC4E6594A0}"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1477742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2D1B9753-3271-49A5-96E8-B14ACC4F0CF6}"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5107E2D9-E21A-46A7-BFB2-DDB498DC818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2869327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fld id="{C2C1AC2C-115E-4408-8B50-C4A6352CEE21}"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4617B">
                  <a:shade val="90000"/>
                </a:srgbClr>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050993A-3769-4757-8E5E-23C38C19E5BE}"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4208565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94D7F181-0063-48AE-88D8-8FA0F4B263E4}" type="datetime1">
              <a:rPr lang="en-US" smtClean="0">
                <a:solidFill>
                  <a:srgbClr val="DBF5F9">
                    <a:shade val="90000"/>
                  </a:srgbClr>
                </a:solidFill>
              </a:rPr>
              <a:pPr>
                <a:defRPr/>
              </a:pPr>
              <a:t>5/20/2015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DEFA3DA8-4DE4-4364-A83C-0171B09E9F2F}"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 xmlns:p14="http://schemas.microsoft.com/office/powerpoint/2010/main" val="3763396015"/>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pPr>
              <a:defRPr/>
            </a:pPr>
            <a:fld id="{E090F3E1-96E5-4B38-9FC3-2A70E391E119}"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38363224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0994F53A-A448-4F62-9CEC-8F78BE1345B5}" type="datetime1">
              <a:rPr lang="en-US" smtClean="0">
                <a:solidFill>
                  <a:srgbClr val="DBF5F9">
                    <a:shade val="90000"/>
                  </a:srgbClr>
                </a:solidFill>
              </a:rPr>
              <a:pPr>
                <a:defRPr/>
              </a:pPr>
              <a:t>5/20/2015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 xmlns:p14="http://schemas.microsoft.com/office/powerpoint/2010/main" val="3880495591"/>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4BBEF805-4C1B-4868-8B06-E0903727ABEE}"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94328C0D-C3FC-4E33-A6B9-F0764A5D444E}"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506689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46D8E52C-71F4-477B-A2D7-A6697639AE67}"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0FA75DFA-7166-4C8B-97E7-023B34D60689}"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180292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8190DA5E-1956-48E9-A5E8-33B191EB3E5B}"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7D22D829-44C1-4C86-BB85-D9D36F2363D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3962366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312419-F7A3-4BA3-88EA-E05D5275D877}"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73BA5123-F9C6-4781-A977-7B508CA904FF}"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2846403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D1CF6C00-D3A1-41AB-BF02-E02333D82D08}"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25CFDE6F-C9D9-4F57-A308-5C46EC20B005}"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2446206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CBC08A90-33FC-4E08-B4DD-55B8FCB1997A}"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63E1E085-86BD-4CB3-9DE8-AEA57742DF74}" type="slidenum">
              <a:rPr lang="en-US" smtClean="0">
                <a:solidFill>
                  <a:srgbClr val="04617B">
                    <a:shade val="90000"/>
                  </a:srgbClr>
                </a:solidFill>
              </a:rPr>
              <a:pPr>
                <a:def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Tree>
    <p:extLst>
      <p:ext uri="{BB962C8B-B14F-4D97-AF65-F5344CB8AC3E}">
        <p14:creationId xmlns="" xmlns:p14="http://schemas.microsoft.com/office/powerpoint/2010/main" val="6296963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F0B7A01-0D57-442A-BDD0-6BFB6A37BD25}"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782F4AB1-2C87-4481-BD1C-A0CC4E6594A0}"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4001687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CB5E15E-E7DE-4828-B45D-0D95F674BD12}"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5107E2D9-E21A-46A7-BFB2-DDB498DC818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27584064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E63F2B16-2376-4DF8-8E2B-466C7BE8CE00}" type="datetime1">
              <a:rPr lang="en-US">
                <a:solidFill>
                  <a:srgbClr val="DBF5F9">
                    <a:shade val="90000"/>
                  </a:srgbClr>
                </a:solidFill>
              </a:rPr>
              <a:pPr>
                <a:defRPr/>
              </a:pPr>
              <a:t>5/20/2015</a:t>
            </a:fld>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8D9CF56D-007A-4E17-AE86-00F2039D2DA8}"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 xmlns:p14="http://schemas.microsoft.com/office/powerpoint/2010/main" val="2161958402"/>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25E0CF9-40E7-4FB5-B810-4D87D4145DBE}" type="datetime1">
              <a:rPr lang="en-US">
                <a:solidFill>
                  <a:srgbClr val="04617B">
                    <a:shade val="90000"/>
                  </a:srgbClr>
                </a:solidFill>
              </a:rPr>
              <a:pPr>
                <a:defRPr/>
              </a:pPr>
              <a:t>5/20/2015</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708B4286-D7CB-49D0-BA41-95AD5E983B54}"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28367311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4BC16EF-6283-4CD3-9481-06238EE389BA}" type="datetime1">
              <a:rPr lang="en-US">
                <a:solidFill>
                  <a:srgbClr val="DBF5F9">
                    <a:shade val="90000"/>
                  </a:srgbClr>
                </a:solidFill>
              </a:rPr>
              <a:pPr>
                <a:defRPr/>
              </a:pPr>
              <a:t>5/20/2015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D15A5B2-D3D7-4912-8390-4F00C27E8DDB}" type="slidenum">
              <a:rPr lang="en-US">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 xmlns:p14="http://schemas.microsoft.com/office/powerpoint/2010/main" val="3473899151"/>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5C980F2F-9707-4182-9215-97A4CCDAD377}" type="datetime1">
              <a:rPr lang="en-US">
                <a:solidFill>
                  <a:srgbClr val="04617B">
                    <a:shade val="90000"/>
                  </a:srgbClr>
                </a:solidFill>
              </a:rPr>
              <a:pPr>
                <a:defRPr/>
              </a:pPr>
              <a:t>5/20/2015</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C487C4E7-FB83-43CB-8608-5C05AE661647}"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2255929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39577CA7-9F5B-4006-9370-C22279580D65}" type="datetime1">
              <a:rPr lang="en-US">
                <a:solidFill>
                  <a:srgbClr val="04617B">
                    <a:shade val="90000"/>
                  </a:srgbClr>
                </a:solidFill>
              </a:rPr>
              <a:pPr>
                <a:defRPr/>
              </a:pPr>
              <a:t>5/20/2015</a:t>
            </a:fld>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88F5C9F6-3B2A-4568-96E6-FDB5BE8AE466}"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31167675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B1703AB7-696F-4C26-8F94-F0F36B9D9493}" type="datetime1">
              <a:rPr lang="en-US">
                <a:solidFill>
                  <a:srgbClr val="04617B">
                    <a:shade val="90000"/>
                  </a:srgbClr>
                </a:solidFill>
              </a:rPr>
              <a:pPr>
                <a:defRPr/>
              </a:pPr>
              <a:t>5/20/2015</a:t>
            </a:fld>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997CE5C0-2D43-4F0E-8FD3-FF08B8E8336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42918391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C09F88D1-73C4-4594-99C4-45472A55246D}" type="datetime1">
              <a:rPr lang="en-US">
                <a:solidFill>
                  <a:srgbClr val="04617B">
                    <a:shade val="90000"/>
                  </a:srgbClr>
                </a:solidFill>
              </a:rPr>
              <a:pPr>
                <a:defRPr/>
              </a:pPr>
              <a:t>5/20/2015</a:t>
            </a:fld>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B9BD0B08-CCC6-44B7-87A8-94D357E8D50C}"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1282752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6D79D4CE-CA67-45D6-A91E-9B8DBABDD05A}" type="datetime1">
              <a:rPr lang="en-US">
                <a:solidFill>
                  <a:srgbClr val="04617B">
                    <a:shade val="90000"/>
                  </a:srgbClr>
                </a:solidFill>
              </a:rPr>
              <a:pPr>
                <a:defRPr/>
              </a:pPr>
              <a:t>5/20/2015</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4392C2FC-7EFD-4E74-892F-6915D9239DFD}"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1601970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BF2FB982-831F-4F59-A4B7-C127400646F0}" type="datetime1">
              <a:rPr lang="en-US">
                <a:solidFill>
                  <a:srgbClr val="04617B">
                    <a:shade val="90000"/>
                  </a:srgbClr>
                </a:solidFill>
              </a:rPr>
              <a:pPr>
                <a:defRPr/>
              </a:pPr>
              <a:t>5/20/2015</a:t>
            </a:fld>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206B23BC-F5EB-47ED-8EB5-80A27EFFA89A}"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430264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61A273A-0CBC-42E4-8CE9-195055C14777}" type="datetime1">
              <a:rPr lang="en-US">
                <a:solidFill>
                  <a:srgbClr val="04617B">
                    <a:shade val="90000"/>
                  </a:srgbClr>
                </a:solidFill>
              </a:rPr>
              <a:pPr>
                <a:defRPr/>
              </a:pPr>
              <a:t>5/20/2015</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CA07EF0-FE05-492E-9CF5-8FB58E43AA01}"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7459624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FDFB785-4788-4AA5-A4CA-F1D5B4BBAAFC}" type="datetime1">
              <a:rPr lang="en-US">
                <a:solidFill>
                  <a:srgbClr val="04617B">
                    <a:shade val="90000"/>
                  </a:srgbClr>
                </a:solidFill>
              </a:rPr>
              <a:pPr>
                <a:defRPr/>
              </a:pPr>
              <a:t>5/20/2015</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02AA446-DD65-4BB2-9742-0ADEFA6B3FB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22915663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AC9AA73F-35C7-4CE5-8199-B7CE0C3CFC6F}" type="datetime1">
              <a:rPr lang="en-US">
                <a:solidFill>
                  <a:srgbClr val="04617B">
                    <a:shade val="90000"/>
                  </a:srgbClr>
                </a:solidFill>
              </a:rPr>
              <a:pPr>
                <a:defRPr/>
              </a:pPr>
              <a:t>5/20/2015</a:t>
            </a:fld>
            <a:endParaRPr lang="en-US">
              <a:solidFill>
                <a:srgbClr val="04617B">
                  <a:shade val="90000"/>
                </a:srgb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70E994E-37AD-4C8A-B06E-5FF68D86769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 xmlns:p14="http://schemas.microsoft.com/office/powerpoint/2010/main" val="381859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3.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chemeClr val="accent2"/>
            </a:gs>
            <a:gs pos="100000">
              <a:schemeClr val="accent2">
                <a:gamma/>
                <a:shade val="0"/>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762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ChangeArrowheads="1"/>
          </p:cNvSpPr>
          <p:nvPr userDrawn="1"/>
        </p:nvSpPr>
        <p:spPr bwMode="auto">
          <a:xfrm>
            <a:off x="0" y="0"/>
            <a:ext cx="9144000" cy="6400800"/>
          </a:xfrm>
          <a:prstGeom prst="rect">
            <a:avLst/>
          </a:prstGeom>
          <a:noFill/>
          <a:ln w="44450" cmpd="thickThin">
            <a:solidFill>
              <a:srgbClr val="797600"/>
            </a:solidFill>
            <a:miter lim="800000"/>
            <a:headEnd/>
            <a:tailEnd/>
          </a:ln>
          <a:effectLst/>
        </p:spPr>
        <p:txBody>
          <a:bodyPr wrap="none" anchor="ctr"/>
          <a:lstStyle/>
          <a:p>
            <a:pPr>
              <a:defRPr/>
            </a:pPr>
            <a:endParaRPr lang="en-US" sz="2400">
              <a:solidFill>
                <a:srgbClr val="FFFFFF"/>
              </a:solidFill>
              <a:latin typeface="Times New Roman" pitchFamily="18" charset="0"/>
              <a:cs typeface="+mn-cs"/>
            </a:endParaRPr>
          </a:p>
        </p:txBody>
      </p:sp>
      <p:pic>
        <p:nvPicPr>
          <p:cNvPr id="4101" name="Picture 32" descr="ucla-yellow"/>
          <p:cNvPicPr>
            <a:picLocks noChangeAspect="1" noChangeArrowheads="1"/>
          </p:cNvPicPr>
          <p:nvPr userDrawn="1"/>
        </p:nvPicPr>
        <p:blipFill>
          <a:blip r:embed="rId17" cstate="print">
            <a:lum bright="-30000" contrast="-56000"/>
          </a:blip>
          <a:srcRect/>
          <a:stretch>
            <a:fillRect/>
          </a:stretch>
        </p:blipFill>
        <p:spPr bwMode="auto">
          <a:xfrm>
            <a:off x="76200" y="6457950"/>
            <a:ext cx="1200150" cy="400050"/>
          </a:xfrm>
          <a:prstGeom prst="rect">
            <a:avLst/>
          </a:prstGeom>
          <a:noFill/>
          <a:ln w="9525">
            <a:noFill/>
            <a:miter lim="800000"/>
            <a:headEnd/>
            <a:tailEnd/>
          </a:ln>
        </p:spPr>
      </p:pic>
      <p:pic>
        <p:nvPicPr>
          <p:cNvPr id="4102" name="Picture 35" descr="psattcwhite"/>
          <p:cNvPicPr>
            <a:picLocks noChangeAspect="1" noChangeArrowheads="1"/>
          </p:cNvPicPr>
          <p:nvPr userDrawn="1"/>
        </p:nvPicPr>
        <p:blipFill>
          <a:blip r:embed="rId18" cstate="print">
            <a:lum bright="-28000"/>
          </a:blip>
          <a:srcRect/>
          <a:stretch>
            <a:fillRect/>
          </a:stretch>
        </p:blipFill>
        <p:spPr bwMode="auto">
          <a:xfrm>
            <a:off x="7899400" y="6477000"/>
            <a:ext cx="1168400" cy="3349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Lst>
  <p:hf hdr="0" ftr="0" dt="0"/>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chemeClr val="accent2"/>
            </a:gs>
            <a:gs pos="100000">
              <a:schemeClr val="accent2">
                <a:gamma/>
                <a:shade val="0"/>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76200"/>
            <a:ext cx="7924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ChangeArrowheads="1"/>
          </p:cNvSpPr>
          <p:nvPr userDrawn="1"/>
        </p:nvSpPr>
        <p:spPr bwMode="auto">
          <a:xfrm>
            <a:off x="0" y="0"/>
            <a:ext cx="9144000" cy="6400800"/>
          </a:xfrm>
          <a:prstGeom prst="rect">
            <a:avLst/>
          </a:prstGeom>
          <a:noFill/>
          <a:ln w="44450" cmpd="thickThin">
            <a:solidFill>
              <a:srgbClr val="797600"/>
            </a:solidFill>
            <a:miter lim="800000"/>
            <a:headEnd/>
            <a:tailEnd/>
          </a:ln>
          <a:effectLst/>
        </p:spPr>
        <p:txBody>
          <a:bodyPr wrap="none" anchor="ctr"/>
          <a:lstStyle/>
          <a:p>
            <a:pPr>
              <a:defRPr/>
            </a:pPr>
            <a:endParaRPr lang="en-US" sz="2400">
              <a:solidFill>
                <a:srgbClr val="FFFFFF"/>
              </a:solidFill>
              <a:latin typeface="Times New Roman" pitchFamily="18" charset="0"/>
              <a:cs typeface="+mn-cs"/>
            </a:endParaRPr>
          </a:p>
        </p:txBody>
      </p:sp>
      <p:pic>
        <p:nvPicPr>
          <p:cNvPr id="4101" name="Picture 32" descr="ucla-yellow"/>
          <p:cNvPicPr>
            <a:picLocks noChangeAspect="1" noChangeArrowheads="1"/>
          </p:cNvPicPr>
          <p:nvPr userDrawn="1"/>
        </p:nvPicPr>
        <p:blipFill>
          <a:blip r:embed="rId17" cstate="print">
            <a:lum bright="-30000" contrast="-56000"/>
          </a:blip>
          <a:srcRect/>
          <a:stretch>
            <a:fillRect/>
          </a:stretch>
        </p:blipFill>
        <p:spPr bwMode="auto">
          <a:xfrm>
            <a:off x="76200" y="6457950"/>
            <a:ext cx="1200150" cy="400050"/>
          </a:xfrm>
          <a:prstGeom prst="rect">
            <a:avLst/>
          </a:prstGeom>
          <a:noFill/>
          <a:ln w="9525">
            <a:noFill/>
            <a:miter lim="800000"/>
            <a:headEnd/>
            <a:tailEnd/>
          </a:ln>
        </p:spPr>
      </p:pic>
      <p:pic>
        <p:nvPicPr>
          <p:cNvPr id="4102" name="Picture 35" descr="psattcwhite"/>
          <p:cNvPicPr>
            <a:picLocks noChangeAspect="1" noChangeArrowheads="1"/>
          </p:cNvPicPr>
          <p:nvPr userDrawn="1"/>
        </p:nvPicPr>
        <p:blipFill>
          <a:blip r:embed="rId18" cstate="print">
            <a:lum bright="-28000"/>
          </a:blip>
          <a:srcRect/>
          <a:stretch>
            <a:fillRect/>
          </a:stretch>
        </p:blipFill>
        <p:spPr bwMode="auto">
          <a:xfrm>
            <a:off x="7899400" y="6477000"/>
            <a:ext cx="1168400" cy="3349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Lst>
  <p:hf hdr="0" ftr="0" dt="0"/>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chemeClr val="accent2"/>
            </a:gs>
            <a:gs pos="100000">
              <a:schemeClr val="accent2">
                <a:gamma/>
                <a:shade val="0"/>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924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7"/>
          <p:cNvSpPr>
            <a:spLocks noChangeArrowheads="1"/>
          </p:cNvSpPr>
          <p:nvPr/>
        </p:nvSpPr>
        <p:spPr bwMode="auto">
          <a:xfrm>
            <a:off x="0" y="0"/>
            <a:ext cx="9144000" cy="6400800"/>
          </a:xfrm>
          <a:prstGeom prst="rect">
            <a:avLst/>
          </a:prstGeom>
          <a:noFill/>
          <a:ln w="44450" cmpd="thickThin">
            <a:solidFill>
              <a:srgbClr val="797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400" smtClean="0">
              <a:solidFill>
                <a:srgbClr val="FFFFFF"/>
              </a:solidFill>
              <a:latin typeface="Times New Roman" pitchFamily="18" charset="0"/>
              <a:cs typeface="Arial" pitchFamily="34" charset="0"/>
            </a:endParaRPr>
          </a:p>
        </p:txBody>
      </p:sp>
      <p:pic>
        <p:nvPicPr>
          <p:cNvPr id="1029" name="Picture 32" descr="ucla-yellow"/>
          <p:cNvPicPr>
            <a:picLocks noChangeAspect="1" noChangeArrowheads="1"/>
          </p:cNvPicPr>
          <p:nvPr/>
        </p:nvPicPr>
        <p:blipFill>
          <a:blip r:embed="rId14" cstate="print">
            <a:lum bright="-30000" contrast="-56000"/>
            <a:extLst>
              <a:ext uri="{28A0092B-C50C-407E-A947-70E740481C1C}">
                <a14:useLocalDpi xmlns="" xmlns:a14="http://schemas.microsoft.com/office/drawing/2010/main" val="0"/>
              </a:ext>
            </a:extLst>
          </a:blip>
          <a:srcRect/>
          <a:stretch>
            <a:fillRect/>
          </a:stretch>
        </p:blipFill>
        <p:spPr bwMode="auto">
          <a:xfrm>
            <a:off x="95250" y="6480175"/>
            <a:ext cx="12001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9" descr="NudePSW.1color-white.gif"/>
          <p:cNvPicPr>
            <a:picLocks noChangeAspect="1"/>
          </p:cNvPicPr>
          <p:nvPr userDrawn="1"/>
        </p:nvPicPr>
        <p:blipFill>
          <a:blip r:embed="rId15" cstate="print">
            <a:extLst>
              <a:ext uri="{28A0092B-C50C-407E-A947-70E740481C1C}">
                <a14:useLocalDpi xmlns="" xmlns:a14="http://schemas.microsoft.com/office/drawing/2010/main" val="0"/>
              </a:ext>
            </a:extLst>
          </a:blip>
          <a:srcRect/>
          <a:stretch>
            <a:fillRect/>
          </a:stretch>
        </p:blipFill>
        <p:spPr bwMode="auto">
          <a:xfrm>
            <a:off x="7767638" y="6254750"/>
            <a:ext cx="1270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29"/>
          <p:cNvSpPr>
            <a:spLocks noChangeArrowheads="1"/>
          </p:cNvSpPr>
          <p:nvPr userDrawn="1"/>
        </p:nvSpPr>
        <p:spPr bwMode="auto">
          <a:xfrm>
            <a:off x="0" y="6400800"/>
            <a:ext cx="9144000" cy="458788"/>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smtClean="0">
              <a:solidFill>
                <a:srgbClr val="FFFFFF"/>
              </a:solidFill>
              <a:latin typeface="Times New Roman" pitchFamily="18" charset="0"/>
              <a:cs typeface="Arial" pitchFamily="34" charset="0"/>
            </a:endParaRPr>
          </a:p>
        </p:txBody>
      </p:sp>
    </p:spTree>
    <p:extLst>
      <p:ext uri="{BB962C8B-B14F-4D97-AF65-F5344CB8AC3E}">
        <p14:creationId xmlns="" xmlns:p14="http://schemas.microsoft.com/office/powerpoint/2010/main" val="606313676"/>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CC00"/>
          </a:solidFill>
          <a:latin typeface="+mj-lt"/>
          <a:ea typeface="+mj-ea"/>
          <a:cs typeface="+mj-cs"/>
        </a:defRPr>
      </a:lvl1pPr>
      <a:lvl2pPr algn="ctr" rtl="0" eaLnBrk="0" fontAlgn="base" hangingPunct="0">
        <a:spcBef>
          <a:spcPct val="0"/>
        </a:spcBef>
        <a:spcAft>
          <a:spcPct val="0"/>
        </a:spcAft>
        <a:defRPr sz="4400" b="1">
          <a:solidFill>
            <a:srgbClr val="FFCC00"/>
          </a:solidFill>
          <a:latin typeface="Arial" charset="0"/>
        </a:defRPr>
      </a:lvl2pPr>
      <a:lvl3pPr algn="ctr" rtl="0" eaLnBrk="0" fontAlgn="base" hangingPunct="0">
        <a:spcBef>
          <a:spcPct val="0"/>
        </a:spcBef>
        <a:spcAft>
          <a:spcPct val="0"/>
        </a:spcAft>
        <a:defRPr sz="4400" b="1">
          <a:solidFill>
            <a:srgbClr val="FFCC00"/>
          </a:solidFill>
          <a:latin typeface="Arial" charset="0"/>
        </a:defRPr>
      </a:lvl3pPr>
      <a:lvl4pPr algn="ctr" rtl="0" eaLnBrk="0" fontAlgn="base" hangingPunct="0">
        <a:spcBef>
          <a:spcPct val="0"/>
        </a:spcBef>
        <a:spcAft>
          <a:spcPct val="0"/>
        </a:spcAft>
        <a:defRPr sz="4400" b="1">
          <a:solidFill>
            <a:srgbClr val="FFCC00"/>
          </a:solidFill>
          <a:latin typeface="Arial" charset="0"/>
        </a:defRPr>
      </a:lvl4pPr>
      <a:lvl5pPr algn="ctr" rtl="0" eaLnBrk="0" fontAlgn="base" hangingPunct="0">
        <a:spcBef>
          <a:spcPct val="0"/>
        </a:spcBef>
        <a:spcAft>
          <a:spcPct val="0"/>
        </a:spcAft>
        <a:defRPr sz="4400" b="1">
          <a:solidFill>
            <a:srgbClr val="FFCC00"/>
          </a:solidFill>
          <a:latin typeface="Arial" charset="0"/>
        </a:defRPr>
      </a:lvl5pPr>
      <a:lvl6pPr marL="457200" algn="ctr" rtl="0" fontAlgn="base">
        <a:spcBef>
          <a:spcPct val="0"/>
        </a:spcBef>
        <a:spcAft>
          <a:spcPct val="0"/>
        </a:spcAft>
        <a:defRPr sz="4400" b="1">
          <a:solidFill>
            <a:srgbClr val="FFCC00"/>
          </a:solidFill>
          <a:latin typeface="Arial" charset="0"/>
        </a:defRPr>
      </a:lvl6pPr>
      <a:lvl7pPr marL="914400" algn="ctr" rtl="0" fontAlgn="base">
        <a:spcBef>
          <a:spcPct val="0"/>
        </a:spcBef>
        <a:spcAft>
          <a:spcPct val="0"/>
        </a:spcAft>
        <a:defRPr sz="4400" b="1">
          <a:solidFill>
            <a:srgbClr val="FFCC00"/>
          </a:solidFill>
          <a:latin typeface="Arial" charset="0"/>
        </a:defRPr>
      </a:lvl7pPr>
      <a:lvl8pPr marL="1371600" algn="ctr" rtl="0" fontAlgn="base">
        <a:spcBef>
          <a:spcPct val="0"/>
        </a:spcBef>
        <a:spcAft>
          <a:spcPct val="0"/>
        </a:spcAft>
        <a:defRPr sz="4400" b="1">
          <a:solidFill>
            <a:srgbClr val="FFCC00"/>
          </a:solidFill>
          <a:latin typeface="Arial" charset="0"/>
        </a:defRPr>
      </a:lvl8pPr>
      <a:lvl9pPr marL="1828800" algn="ctr" rtl="0" fontAlgn="base">
        <a:spcBef>
          <a:spcPct val="0"/>
        </a:spcBef>
        <a:spcAft>
          <a:spcPct val="0"/>
        </a:spcAft>
        <a:defRPr sz="4400" b="1">
          <a:solidFill>
            <a:srgbClr val="FFCC00"/>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665BFC91-D153-41BB-924C-C6E6F6678703}"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434D35C4-E316-4BC0-9A1F-11114094971E}" type="slidenum">
              <a:rPr lang="en-US" smtClean="0">
                <a:solidFill>
                  <a:srgbClr val="04617B">
                    <a:shade val="90000"/>
                  </a:srgbClr>
                </a:solidFill>
              </a:rPr>
              <a:pPr>
                <a:def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 xmlns:p14="http://schemas.microsoft.com/office/powerpoint/2010/main" val="43853013"/>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32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Calibri"/>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1A44C061-3EA3-46DD-8DD5-C65218D67A33}" type="datetime1">
              <a:rPr lang="en-US" smtClean="0">
                <a:solidFill>
                  <a:srgbClr val="04617B">
                    <a:shade val="90000"/>
                  </a:srgbClr>
                </a:solidFill>
              </a:rPr>
              <a:pPr>
                <a:defRPr/>
              </a:pPr>
              <a:t>5/20/2015</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434D35C4-E316-4BC0-9A1F-11114094971E}" type="slidenum">
              <a:rPr lang="en-US" smtClean="0">
                <a:solidFill>
                  <a:srgbClr val="04617B">
                    <a:shade val="90000"/>
                  </a:srgbClr>
                </a:solidFill>
              </a:rPr>
              <a:pPr>
                <a:def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 xmlns:p14="http://schemas.microsoft.com/office/powerpoint/2010/main" val="3834501834"/>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2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32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8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latin typeface="Calibri"/>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smtClean="0">
                <a:solidFill>
                  <a:schemeClr val="tx2">
                    <a:shade val="90000"/>
                  </a:schemeClr>
                </a:solidFill>
              </a:defRPr>
            </a:lvl1pPr>
          </a:lstStyle>
          <a:p>
            <a:pPr>
              <a:defRPr/>
            </a:pPr>
            <a:fld id="{39F2751C-6CAB-423B-83B7-2FDF9649DF55}" type="datetime1">
              <a:rPr lang="en-US">
                <a:solidFill>
                  <a:srgbClr val="04617B">
                    <a:shade val="90000"/>
                  </a:srgbClr>
                </a:solidFill>
              </a:rPr>
              <a:pPr>
                <a:defRPr/>
              </a:pPr>
              <a:t>5/20/2015</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smtClean="0">
                <a:solidFill>
                  <a:schemeClr val="tx2">
                    <a:shade val="90000"/>
                  </a:schemeClr>
                </a:solidFill>
              </a:defRPr>
            </a:lvl1pPr>
          </a:lstStyle>
          <a:p>
            <a:pPr>
              <a:defRPr/>
            </a:pPr>
            <a:fld id="{6F4084ED-9BED-4268-A758-F85A2A98688B}" type="slidenum">
              <a:rPr lang="en-US">
                <a:solidFill>
                  <a:srgbClr val="04617B">
                    <a:shade val="90000"/>
                  </a:srgbClr>
                </a:solidFill>
              </a:rPr>
              <a:pPr>
                <a:defRPr/>
              </a:pPr>
              <a:t>‹#›</a:t>
            </a:fld>
            <a:endParaRPr lang="en-US">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 xmlns:p14="http://schemas.microsoft.com/office/powerpoint/2010/main" val="2694438320"/>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Lst>
  <p:hf sldNum="0"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uclaisap.org/" TargetMode="External"/><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4.xml"/><Relationship Id="rId7" Type="http://schemas.openxmlformats.org/officeDocument/2006/relationships/image" Target="../media/image11.png"/><Relationship Id="rId2" Type="http://schemas.openxmlformats.org/officeDocument/2006/relationships/slideLayout" Target="../slideLayouts/slideLayout77.xml"/><Relationship Id="rId1" Type="http://schemas.openxmlformats.org/officeDocument/2006/relationships/themeOverride" Target="../theme/themeOverride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slideLayout" Target="../slideLayouts/slideLayout44.xml"/><Relationship Id="rId1" Type="http://schemas.openxmlformats.org/officeDocument/2006/relationships/video" Target="../media/media2.wmv"/><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4.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4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5.xml"/><Relationship Id="rId1" Type="http://schemas.openxmlformats.org/officeDocument/2006/relationships/video" Target="file:///C:\Users\slarkins\Documents\trainings-presentations\Videos\SBIRT\Family%20SBIRT_EDIT.wmv" TargetMode="Externa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5.xml"/><Relationship Id="rId1" Type="http://schemas.openxmlformats.org/officeDocument/2006/relationships/video" Target="file:///C:\Users\slarkins\Documents\trainings-presentations\Videos\SBIRT\A11%20smoker%20male%20physican%20importance%20ruler%20motivational.wmv" TargetMode="Externa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hyperlink" Target="http://store.samhsa.gov/product/TAP-33-Systems-Level-Implementation-of-Screening-Brief-Intervention-and-Referral-to-Treatment-SBIRT-/SMA13-4741" TargetMode="Externa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990600"/>
            <a:ext cx="9144000" cy="1447800"/>
          </a:xfrm>
        </p:spPr>
        <p:txBody>
          <a:bodyPr>
            <a:normAutofit fontScale="90000"/>
          </a:bodyPr>
          <a:lstStyle/>
          <a:p>
            <a:pPr algn="ctr" eaLnBrk="1" hangingPunct="1"/>
            <a:r>
              <a:rPr lang="en-US" dirty="0" smtClean="0">
                <a:solidFill>
                  <a:schemeClr val="tx1"/>
                </a:solidFill>
              </a:rPr>
              <a:t>Screening, Brief Intervention &amp; Referral to Treatment</a:t>
            </a:r>
          </a:p>
        </p:txBody>
      </p:sp>
      <p:sp>
        <p:nvSpPr>
          <p:cNvPr id="2" name="Slide Number Placeholder 1"/>
          <p:cNvSpPr>
            <a:spLocks noGrp="1"/>
          </p:cNvSpPr>
          <p:nvPr>
            <p:ph type="sldNum" sz="quarter" idx="12"/>
          </p:nvPr>
        </p:nvSpPr>
        <p:spPr/>
        <p:txBody>
          <a:bodyPr/>
          <a:lstStyle/>
          <a:p>
            <a:pPr>
              <a:defRPr/>
            </a:pPr>
            <a:fld id="{DEFA3DA8-4DE4-4364-A83C-0171B09E9F2F}" type="slidenum">
              <a:rPr lang="en-US" smtClean="0"/>
              <a:pPr>
                <a:defRPr/>
              </a:pPr>
              <a:t>1</a:t>
            </a:fld>
            <a:endParaRPr lang="en-US"/>
          </a:p>
        </p:txBody>
      </p:sp>
      <p:sp>
        <p:nvSpPr>
          <p:cNvPr id="5123" name="Rectangle 3"/>
          <p:cNvSpPr>
            <a:spLocks noChangeArrowheads="1"/>
          </p:cNvSpPr>
          <p:nvPr/>
        </p:nvSpPr>
        <p:spPr bwMode="auto">
          <a:xfrm>
            <a:off x="0" y="1981200"/>
            <a:ext cx="91440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endParaRPr lang="en-US" sz="400" b="0" dirty="0" smtClean="0">
              <a:solidFill>
                <a:schemeClr val="bg1"/>
              </a:solidFill>
            </a:endParaRPr>
          </a:p>
          <a:p>
            <a:pPr algn="ctr" eaLnBrk="1" hangingPunct="1">
              <a:spcBef>
                <a:spcPct val="20000"/>
              </a:spcBef>
            </a:pPr>
            <a:endParaRPr lang="en-US" sz="3400" dirty="0" smtClean="0">
              <a:solidFill>
                <a:schemeClr val="bg1"/>
              </a:solidFill>
            </a:endParaRPr>
          </a:p>
          <a:p>
            <a:pPr algn="ctr" eaLnBrk="1" hangingPunct="1">
              <a:spcBef>
                <a:spcPct val="20000"/>
              </a:spcBef>
            </a:pPr>
            <a:r>
              <a:rPr lang="en-US" sz="3200" dirty="0" smtClean="0"/>
              <a:t>Sherry Larkins, Ph.D.</a:t>
            </a:r>
            <a:endParaRPr lang="en-US" sz="2000" dirty="0"/>
          </a:p>
          <a:p>
            <a:pPr algn="ctr" eaLnBrk="1" hangingPunct="1">
              <a:spcBef>
                <a:spcPct val="20000"/>
              </a:spcBef>
            </a:pPr>
            <a:endParaRPr lang="en-US" sz="2000" dirty="0"/>
          </a:p>
          <a:p>
            <a:pPr algn="ctr">
              <a:spcBef>
                <a:spcPct val="20000"/>
              </a:spcBef>
            </a:pPr>
            <a:r>
              <a:rPr lang="en-US" sz="2400" dirty="0" smtClean="0"/>
              <a:t>Integrated Substance Abuse Programs</a:t>
            </a:r>
          </a:p>
          <a:p>
            <a:pPr algn="ctr">
              <a:spcBef>
                <a:spcPct val="20000"/>
              </a:spcBef>
            </a:pPr>
            <a:r>
              <a:rPr lang="en-US" sz="2400" dirty="0" smtClean="0"/>
              <a:t>David Geffen School of Medicine at UCLA </a:t>
            </a:r>
          </a:p>
          <a:p>
            <a:pPr algn="ctr" eaLnBrk="1" hangingPunct="1">
              <a:spcBef>
                <a:spcPct val="20000"/>
              </a:spcBef>
            </a:pP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endParaRPr lang="en-US" sz="2400" dirty="0">
              <a:solidFill>
                <a:schemeClr val="bg1"/>
              </a:solidFill>
            </a:endParaRPr>
          </a:p>
          <a:p>
            <a:pPr algn="ctr" eaLnBrk="1" hangingPunct="1">
              <a:spcBef>
                <a:spcPct val="20000"/>
              </a:spcBef>
            </a:pPr>
            <a:r>
              <a:rPr lang="en-US" sz="2400" dirty="0" smtClean="0">
                <a:solidFill>
                  <a:srgbClr val="FFFF00"/>
                </a:solidFill>
                <a:hlinkClick r:id="rId3"/>
              </a:rPr>
              <a:t>www.uclaisap.org</a:t>
            </a:r>
            <a:endParaRPr lang="en-US" sz="2400" dirty="0" smtClean="0">
              <a:solidFill>
                <a:srgbClr val="FFFF00"/>
              </a:solidFill>
            </a:endParaRPr>
          </a:p>
          <a:p>
            <a:pPr algn="ctr" eaLnBrk="1" hangingPunct="1">
              <a:spcBef>
                <a:spcPct val="20000"/>
              </a:spcBef>
            </a:pPr>
            <a:endParaRPr lang="en-US" sz="2400" dirty="0"/>
          </a:p>
        </p:txBody>
      </p:sp>
    </p:spTree>
    <p:extLst>
      <p:ext uri="{BB962C8B-B14F-4D97-AF65-F5344CB8AC3E}">
        <p14:creationId xmlns="" xmlns:p14="http://schemas.microsoft.com/office/powerpoint/2010/main" val="37569553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0" y="838200"/>
            <a:ext cx="9144000" cy="958596"/>
          </a:xfrm>
        </p:spPr>
        <p:txBody>
          <a:bodyPr/>
          <a:lstStyle/>
          <a:p>
            <a:pPr algn="ctr" eaLnBrk="1" hangingPunct="1"/>
            <a:r>
              <a:rPr lang="en-US" sz="3600" b="1" dirty="0" smtClean="0">
                <a:solidFill>
                  <a:schemeClr val="tx2"/>
                </a:solidFill>
              </a:rPr>
              <a:t>Substance Use Problems among Mental </a:t>
            </a:r>
            <a:br>
              <a:rPr lang="en-US" sz="3600" b="1" dirty="0" smtClean="0">
                <a:solidFill>
                  <a:schemeClr val="tx2"/>
                </a:solidFill>
              </a:rPr>
            </a:br>
            <a:r>
              <a:rPr lang="en-US" sz="3600" b="1" dirty="0" smtClean="0">
                <a:solidFill>
                  <a:schemeClr val="tx2"/>
                </a:solidFill>
              </a:rPr>
              <a:t>Health and/or Primary Care Populations</a:t>
            </a:r>
          </a:p>
        </p:txBody>
      </p:sp>
      <p:sp>
        <p:nvSpPr>
          <p:cNvPr id="8" name="Slide Number Placeholder 7"/>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10</a:t>
            </a:fld>
            <a:endParaRPr lang="en-US">
              <a:solidFill>
                <a:srgbClr val="DBF5F9">
                  <a:shade val="90000"/>
                </a:srgbClr>
              </a:solidFill>
            </a:endParaRPr>
          </a:p>
        </p:txBody>
      </p:sp>
      <p:grpSp>
        <p:nvGrpSpPr>
          <p:cNvPr id="23" name="Group 22"/>
          <p:cNvGrpSpPr/>
          <p:nvPr/>
        </p:nvGrpSpPr>
        <p:grpSpPr>
          <a:xfrm>
            <a:off x="381000" y="1752600"/>
            <a:ext cx="7543800" cy="4953000"/>
            <a:chOff x="381000" y="1752600"/>
            <a:chExt cx="7543800" cy="4953000"/>
          </a:xfrm>
        </p:grpSpPr>
        <p:graphicFrame>
          <p:nvGraphicFramePr>
            <p:cNvPr id="24" name="Diagram 23"/>
            <p:cNvGraphicFramePr/>
            <p:nvPr>
              <p:extLst>
                <p:ext uri="{D42A27DB-BD31-4B8C-83A1-F6EECF244321}">
                  <p14:modId xmlns="" xmlns:p14="http://schemas.microsoft.com/office/powerpoint/2010/main" val="1447805117"/>
                </p:ext>
              </p:extLst>
            </p:nvPr>
          </p:nvGraphicFramePr>
          <p:xfrm>
            <a:off x="381000" y="1752600"/>
            <a:ext cx="7543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ight Brace 24"/>
            <p:cNvSpPr>
              <a:spLocks/>
            </p:cNvSpPr>
            <p:nvPr/>
          </p:nvSpPr>
          <p:spPr bwMode="auto">
            <a:xfrm>
              <a:off x="6858000" y="1752600"/>
              <a:ext cx="533400" cy="1295400"/>
            </a:xfrm>
            <a:prstGeom prst="rightBrace">
              <a:avLst>
                <a:gd name="adj1" fmla="val 40982"/>
                <a:gd name="adj2" fmla="val 50000"/>
              </a:avLst>
            </a:prstGeom>
            <a:noFill/>
            <a:ln w="38100" algn="ctr">
              <a:solidFill>
                <a:schemeClr val="tx1"/>
              </a:solidFill>
              <a:round/>
              <a:headEnd/>
              <a:tailEnd/>
            </a:ln>
          </p:spPr>
          <p:txBody>
            <a:bodyPr/>
            <a:lstStyle/>
            <a:p>
              <a:endParaRPr lang="en-US">
                <a:solidFill>
                  <a:prstClr val="white"/>
                </a:solidFill>
              </a:endParaRPr>
            </a:p>
          </p:txBody>
        </p:sp>
        <p:sp>
          <p:nvSpPr>
            <p:cNvPr id="26" name="Right Brace 25"/>
            <p:cNvSpPr>
              <a:spLocks/>
            </p:cNvSpPr>
            <p:nvPr/>
          </p:nvSpPr>
          <p:spPr bwMode="auto">
            <a:xfrm>
              <a:off x="6858000" y="3124200"/>
              <a:ext cx="533400" cy="2133600"/>
            </a:xfrm>
            <a:prstGeom prst="rightBrace">
              <a:avLst>
                <a:gd name="adj1" fmla="val 40981"/>
                <a:gd name="adj2" fmla="val 50000"/>
              </a:avLst>
            </a:prstGeom>
            <a:noFill/>
            <a:ln w="38100" algn="ctr">
              <a:solidFill>
                <a:schemeClr val="tx1"/>
              </a:solidFill>
              <a:round/>
              <a:headEnd/>
              <a:tailEnd/>
            </a:ln>
          </p:spPr>
          <p:txBody>
            <a:bodyPr/>
            <a:lstStyle/>
            <a:p>
              <a:endParaRPr lang="en-US">
                <a:solidFill>
                  <a:prstClr val="white"/>
                </a:solidFill>
              </a:endParaRPr>
            </a:p>
          </p:txBody>
        </p:sp>
      </p:grpSp>
      <p:sp>
        <p:nvSpPr>
          <p:cNvPr id="27" name="TextBox 26"/>
          <p:cNvSpPr txBox="1"/>
          <p:nvPr/>
        </p:nvSpPr>
        <p:spPr>
          <a:xfrm>
            <a:off x="7377113" y="2097088"/>
            <a:ext cx="1614487" cy="584200"/>
          </a:xfrm>
          <a:prstGeom prst="rect">
            <a:avLst/>
          </a:prstGeom>
          <a:noFill/>
        </p:spPr>
        <p:txBody>
          <a:bodyPr>
            <a:spAutoFit/>
          </a:bodyPr>
          <a:lstStyle/>
          <a:p>
            <a:pPr>
              <a:defRPr/>
            </a:pPr>
            <a:r>
              <a:rPr lang="en-US" sz="3200" dirty="0"/>
              <a:t>SBI</a:t>
            </a:r>
            <a:r>
              <a:rPr lang="en-US" sz="3200" b="1" dirty="0">
                <a:solidFill>
                  <a:srgbClr val="FFC000"/>
                </a:solidFill>
              </a:rPr>
              <a:t>RT</a:t>
            </a:r>
          </a:p>
        </p:txBody>
      </p:sp>
      <p:sp>
        <p:nvSpPr>
          <p:cNvPr id="28" name="TextBox 27"/>
          <p:cNvSpPr txBox="1"/>
          <p:nvPr/>
        </p:nvSpPr>
        <p:spPr>
          <a:xfrm>
            <a:off x="7377113" y="3886200"/>
            <a:ext cx="1614487" cy="584200"/>
          </a:xfrm>
          <a:prstGeom prst="rect">
            <a:avLst/>
          </a:prstGeom>
          <a:noFill/>
        </p:spPr>
        <p:txBody>
          <a:bodyPr>
            <a:spAutoFit/>
          </a:bodyPr>
          <a:lstStyle/>
          <a:p>
            <a:pPr>
              <a:defRPr/>
            </a:pPr>
            <a:r>
              <a:rPr lang="en-US" sz="3200" b="1" dirty="0">
                <a:solidFill>
                  <a:srgbClr val="FFC000"/>
                </a:solidFill>
              </a:rPr>
              <a:t>SBI</a:t>
            </a:r>
            <a:r>
              <a:rPr lang="en-US" sz="3200" dirty="0"/>
              <a:t>RT</a:t>
            </a:r>
          </a:p>
        </p:txBody>
      </p:sp>
    </p:spTree>
    <p:extLst>
      <p:ext uri="{BB962C8B-B14F-4D97-AF65-F5344CB8AC3E}">
        <p14:creationId xmlns="" xmlns:p14="http://schemas.microsoft.com/office/powerpoint/2010/main" val="149471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914400" y="76200"/>
            <a:ext cx="7315200" cy="1362456"/>
          </a:xfrm>
        </p:spPr>
        <p:txBody>
          <a:bodyPr/>
          <a:lstStyle/>
          <a:p>
            <a:pPr algn="ctr" eaLnBrk="1" hangingPunct="1"/>
            <a:r>
              <a:rPr lang="en-US" sz="4400" b="1" dirty="0" smtClean="0">
                <a:solidFill>
                  <a:schemeClr val="tx2"/>
                </a:solidFill>
              </a:rPr>
              <a:t>Locations for Routine Screening</a:t>
            </a:r>
            <a:endParaRPr lang="bg-BG" sz="4400" b="1" dirty="0" smtClean="0">
              <a:solidFill>
                <a:schemeClr val="tx2"/>
              </a:solidFill>
            </a:endParaRPr>
          </a:p>
        </p:txBody>
      </p:sp>
      <p:sp>
        <p:nvSpPr>
          <p:cNvPr id="133124" name="Rectangle 3"/>
          <p:cNvSpPr>
            <a:spLocks noGrp="1" noChangeArrowheads="1"/>
          </p:cNvSpPr>
          <p:nvPr>
            <p:ph type="body" idx="1"/>
          </p:nvPr>
        </p:nvSpPr>
        <p:spPr>
          <a:xfrm>
            <a:off x="304800" y="1600200"/>
            <a:ext cx="7504176" cy="4419600"/>
          </a:xfrm>
        </p:spPr>
        <p:txBody>
          <a:bodyPr>
            <a:noAutofit/>
          </a:bodyPr>
          <a:lstStyle/>
          <a:p>
            <a:pPr marL="514350" indent="-514350" eaLnBrk="1" hangingPunct="1">
              <a:spcBef>
                <a:spcPts val="1000"/>
              </a:spcBef>
              <a:buFont typeface="Arial" pitchFamily="34" charset="0"/>
              <a:buChar char="•"/>
            </a:pPr>
            <a:r>
              <a:rPr lang="en-US" sz="2600" dirty="0" smtClean="0"/>
              <a:t>Criminal justice settings</a:t>
            </a:r>
          </a:p>
          <a:p>
            <a:pPr marL="514350" indent="-514350" eaLnBrk="1" hangingPunct="1">
              <a:spcBef>
                <a:spcPts val="1000"/>
              </a:spcBef>
              <a:buFont typeface="Arial" pitchFamily="34" charset="0"/>
              <a:buChar char="•"/>
            </a:pPr>
            <a:r>
              <a:rPr lang="en-US" sz="2600" dirty="0" smtClean="0"/>
              <a:t>Primary care settings</a:t>
            </a:r>
          </a:p>
          <a:p>
            <a:pPr marL="514350" indent="-514350" eaLnBrk="1" hangingPunct="1">
              <a:spcBef>
                <a:spcPts val="1000"/>
              </a:spcBef>
              <a:buFont typeface="Arial" pitchFamily="34" charset="0"/>
              <a:buChar char="•"/>
            </a:pPr>
            <a:r>
              <a:rPr lang="en-US" sz="2600" dirty="0"/>
              <a:t>Emergency rooms/trauma centers</a:t>
            </a:r>
          </a:p>
          <a:p>
            <a:pPr marL="514350" indent="-514350" eaLnBrk="1" hangingPunct="1">
              <a:spcBef>
                <a:spcPts val="1000"/>
              </a:spcBef>
              <a:buFont typeface="Arial" pitchFamily="34" charset="0"/>
              <a:buChar char="•"/>
            </a:pPr>
            <a:r>
              <a:rPr lang="en-US" sz="2600" dirty="0" smtClean="0"/>
              <a:t>Medical specialty settings for </a:t>
            </a:r>
            <a:br>
              <a:rPr lang="en-US" sz="2600" dirty="0" smtClean="0"/>
            </a:br>
            <a:r>
              <a:rPr lang="en-US" sz="2600" dirty="0" smtClean="0"/>
              <a:t>diabetes, liver, and kidney </a:t>
            </a:r>
            <a:br>
              <a:rPr lang="en-US" sz="2600" dirty="0" smtClean="0"/>
            </a:br>
            <a:r>
              <a:rPr lang="en-US" sz="2600" dirty="0" smtClean="0"/>
              <a:t>disease/transplant programs</a:t>
            </a:r>
          </a:p>
          <a:p>
            <a:pPr marL="514350" indent="-514350" eaLnBrk="1" hangingPunct="1">
              <a:spcBef>
                <a:spcPts val="1000"/>
              </a:spcBef>
              <a:buFont typeface="Arial" pitchFamily="34" charset="0"/>
              <a:buChar char="•"/>
            </a:pPr>
            <a:r>
              <a:rPr lang="en-US" sz="2600" dirty="0" smtClean="0"/>
              <a:t>College health centers</a:t>
            </a:r>
          </a:p>
          <a:p>
            <a:pPr marL="514350" indent="-514350" eaLnBrk="1" hangingPunct="1">
              <a:spcBef>
                <a:spcPts val="1000"/>
              </a:spcBef>
              <a:buFont typeface="Arial" pitchFamily="34" charset="0"/>
              <a:buChar char="•"/>
            </a:pPr>
            <a:r>
              <a:rPr lang="en-US" sz="2600" dirty="0" smtClean="0"/>
              <a:t>Mental health settings</a:t>
            </a:r>
          </a:p>
          <a:p>
            <a:pPr marL="514350" indent="-514350" eaLnBrk="1" hangingPunct="1">
              <a:spcBef>
                <a:spcPts val="1000"/>
              </a:spcBef>
              <a:buFont typeface="Arial" pitchFamily="34" charset="0"/>
              <a:buChar char="•"/>
            </a:pPr>
            <a:r>
              <a:rPr lang="en-US" sz="2600" dirty="0" smtClean="0"/>
              <a:t>Infectious disease clinics</a:t>
            </a:r>
          </a:p>
          <a:p>
            <a:pPr marL="514350" indent="-514350" eaLnBrk="1" hangingPunct="1">
              <a:spcBef>
                <a:spcPts val="1000"/>
              </a:spcBef>
              <a:buFont typeface="Arial" pitchFamily="34" charset="0"/>
              <a:buChar char="•"/>
            </a:pPr>
            <a:r>
              <a:rPr lang="en-US" sz="2600" dirty="0" smtClean="0"/>
              <a:t>Drinking driver programs</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11</a:t>
            </a:fld>
            <a:endParaRPr lang="en-US">
              <a:solidFill>
                <a:srgbClr val="DBF5F9">
                  <a:shade val="90000"/>
                </a:srgbClr>
              </a:solidFill>
            </a:endParaRPr>
          </a:p>
        </p:txBody>
      </p:sp>
      <p:pic>
        <p:nvPicPr>
          <p:cNvPr id="5" name="Picture 2"/>
          <p:cNvPicPr>
            <a:picLocks noChangeAspect="1" noChangeArrowheads="1"/>
          </p:cNvPicPr>
          <p:nvPr/>
        </p:nvPicPr>
        <p:blipFill>
          <a:blip r:embed="rId3" cstate="print"/>
          <a:srcRect/>
          <a:stretch>
            <a:fillRect/>
          </a:stretch>
        </p:blipFill>
        <p:spPr bwMode="auto">
          <a:xfrm>
            <a:off x="5791200" y="2667000"/>
            <a:ext cx="2975785" cy="3422152"/>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 xmlns:p14="http://schemas.microsoft.com/office/powerpoint/2010/main" val="19515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3124">
                                            <p:txEl>
                                              <p:pRg st="0" end="0"/>
                                            </p:txEl>
                                          </p:spTgt>
                                        </p:tgtEl>
                                        <p:attrNameLst>
                                          <p:attrName>style.visibility</p:attrName>
                                        </p:attrNameLst>
                                      </p:cBhvr>
                                      <p:to>
                                        <p:strVal val="visible"/>
                                      </p:to>
                                    </p:set>
                                    <p:animEffect transition="in" filter="wipe(left)">
                                      <p:cBhvr>
                                        <p:cTn id="7" dur="250"/>
                                        <p:tgtEl>
                                          <p:spTgt spid="133124">
                                            <p:txEl>
                                              <p:pRg st="0" end="0"/>
                                            </p:txEl>
                                          </p:spTgt>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33124">
                                            <p:txEl>
                                              <p:pRg st="1" end="1"/>
                                            </p:txEl>
                                          </p:spTgt>
                                        </p:tgtEl>
                                        <p:attrNameLst>
                                          <p:attrName>style.visibility</p:attrName>
                                        </p:attrNameLst>
                                      </p:cBhvr>
                                      <p:to>
                                        <p:strVal val="visible"/>
                                      </p:to>
                                    </p:set>
                                    <p:animEffect transition="in" filter="wipe(left)">
                                      <p:cBhvr>
                                        <p:cTn id="11" dur="250"/>
                                        <p:tgtEl>
                                          <p:spTgt spid="133124">
                                            <p:txEl>
                                              <p:pRg st="1" end="1"/>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33124">
                                            <p:txEl>
                                              <p:pRg st="2" end="2"/>
                                            </p:txEl>
                                          </p:spTgt>
                                        </p:tgtEl>
                                        <p:attrNameLst>
                                          <p:attrName>style.visibility</p:attrName>
                                        </p:attrNameLst>
                                      </p:cBhvr>
                                      <p:to>
                                        <p:strVal val="visible"/>
                                      </p:to>
                                    </p:set>
                                    <p:animEffect transition="in" filter="wipe(left)">
                                      <p:cBhvr>
                                        <p:cTn id="15" dur="250"/>
                                        <p:tgtEl>
                                          <p:spTgt spid="133124">
                                            <p:txEl>
                                              <p:pRg st="2" end="2"/>
                                            </p:txEl>
                                          </p:spTgt>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133124">
                                            <p:txEl>
                                              <p:pRg st="3" end="3"/>
                                            </p:txEl>
                                          </p:spTgt>
                                        </p:tgtEl>
                                        <p:attrNameLst>
                                          <p:attrName>style.visibility</p:attrName>
                                        </p:attrNameLst>
                                      </p:cBhvr>
                                      <p:to>
                                        <p:strVal val="visible"/>
                                      </p:to>
                                    </p:set>
                                    <p:animEffect transition="in" filter="wipe(left)">
                                      <p:cBhvr>
                                        <p:cTn id="19" dur="250"/>
                                        <p:tgtEl>
                                          <p:spTgt spid="133124">
                                            <p:txEl>
                                              <p:pRg st="3" end="3"/>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33124">
                                            <p:txEl>
                                              <p:pRg st="4" end="4"/>
                                            </p:txEl>
                                          </p:spTgt>
                                        </p:tgtEl>
                                        <p:attrNameLst>
                                          <p:attrName>style.visibility</p:attrName>
                                        </p:attrNameLst>
                                      </p:cBhvr>
                                      <p:to>
                                        <p:strVal val="visible"/>
                                      </p:to>
                                    </p:set>
                                    <p:animEffect transition="in" filter="wipe(left)">
                                      <p:cBhvr>
                                        <p:cTn id="23" dur="250"/>
                                        <p:tgtEl>
                                          <p:spTgt spid="133124">
                                            <p:txEl>
                                              <p:pRg st="4" end="4"/>
                                            </p:txEl>
                                          </p:spTgt>
                                        </p:tgtEl>
                                      </p:cBhvr>
                                    </p:animEffect>
                                  </p:childTnLst>
                                </p:cTn>
                              </p:par>
                            </p:childTnLst>
                          </p:cTn>
                        </p:par>
                        <p:par>
                          <p:cTn id="24" fill="hold">
                            <p:stCondLst>
                              <p:cond delay="1250"/>
                            </p:stCondLst>
                            <p:childTnLst>
                              <p:par>
                                <p:cTn id="25" presetID="22" presetClass="entr" presetSubtype="8" fill="hold" grpId="0" nodeType="afterEffect">
                                  <p:stCondLst>
                                    <p:cond delay="0"/>
                                  </p:stCondLst>
                                  <p:childTnLst>
                                    <p:set>
                                      <p:cBhvr>
                                        <p:cTn id="26" dur="1" fill="hold">
                                          <p:stCondLst>
                                            <p:cond delay="0"/>
                                          </p:stCondLst>
                                        </p:cTn>
                                        <p:tgtEl>
                                          <p:spTgt spid="133124">
                                            <p:txEl>
                                              <p:pRg st="5" end="5"/>
                                            </p:txEl>
                                          </p:spTgt>
                                        </p:tgtEl>
                                        <p:attrNameLst>
                                          <p:attrName>style.visibility</p:attrName>
                                        </p:attrNameLst>
                                      </p:cBhvr>
                                      <p:to>
                                        <p:strVal val="visible"/>
                                      </p:to>
                                    </p:set>
                                    <p:animEffect transition="in" filter="wipe(left)">
                                      <p:cBhvr>
                                        <p:cTn id="27" dur="250"/>
                                        <p:tgtEl>
                                          <p:spTgt spid="133124">
                                            <p:txEl>
                                              <p:pRg st="5" end="5"/>
                                            </p:txEl>
                                          </p:spTgt>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33124">
                                            <p:txEl>
                                              <p:pRg st="6" end="6"/>
                                            </p:txEl>
                                          </p:spTgt>
                                        </p:tgtEl>
                                        <p:attrNameLst>
                                          <p:attrName>style.visibility</p:attrName>
                                        </p:attrNameLst>
                                      </p:cBhvr>
                                      <p:to>
                                        <p:strVal val="visible"/>
                                      </p:to>
                                    </p:set>
                                    <p:animEffect transition="in" filter="wipe(left)">
                                      <p:cBhvr>
                                        <p:cTn id="31" dur="250"/>
                                        <p:tgtEl>
                                          <p:spTgt spid="133124">
                                            <p:txEl>
                                              <p:pRg st="6" end="6"/>
                                            </p:txEl>
                                          </p:spTgt>
                                        </p:tgtEl>
                                      </p:cBhvr>
                                    </p:animEffect>
                                  </p:childTnLst>
                                </p:cTn>
                              </p:par>
                            </p:childTnLst>
                          </p:cTn>
                        </p:par>
                        <p:par>
                          <p:cTn id="32" fill="hold">
                            <p:stCondLst>
                              <p:cond delay="1750"/>
                            </p:stCondLst>
                            <p:childTnLst>
                              <p:par>
                                <p:cTn id="33" presetID="22" presetClass="entr" presetSubtype="8" fill="hold" grpId="0" nodeType="afterEffect">
                                  <p:stCondLst>
                                    <p:cond delay="0"/>
                                  </p:stCondLst>
                                  <p:childTnLst>
                                    <p:set>
                                      <p:cBhvr>
                                        <p:cTn id="34" dur="1" fill="hold">
                                          <p:stCondLst>
                                            <p:cond delay="0"/>
                                          </p:stCondLst>
                                        </p:cTn>
                                        <p:tgtEl>
                                          <p:spTgt spid="133124">
                                            <p:txEl>
                                              <p:pRg st="7" end="7"/>
                                            </p:txEl>
                                          </p:spTgt>
                                        </p:tgtEl>
                                        <p:attrNameLst>
                                          <p:attrName>style.visibility</p:attrName>
                                        </p:attrNameLst>
                                      </p:cBhvr>
                                      <p:to>
                                        <p:strVal val="visible"/>
                                      </p:to>
                                    </p:set>
                                    <p:animEffect transition="in" filter="wipe(left)">
                                      <p:cBhvr>
                                        <p:cTn id="35" dur="250"/>
                                        <p:tgtEl>
                                          <p:spTgt spid="1331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098" name="Title 3"/>
          <p:cNvSpPr>
            <a:spLocks noGrp="1"/>
          </p:cNvSpPr>
          <p:nvPr>
            <p:ph type="title"/>
          </p:nvPr>
        </p:nvSpPr>
        <p:spPr>
          <a:xfrm>
            <a:off x="914400" y="0"/>
            <a:ext cx="7315200" cy="3599688"/>
          </a:xfrm>
        </p:spPr>
        <p:txBody>
          <a:bodyPr>
            <a:normAutofit/>
          </a:bodyPr>
          <a:lstStyle/>
          <a:p>
            <a:pPr algn="ctr" eaLnBrk="1" hangingPunct="1"/>
            <a:r>
              <a:rPr lang="en-US" sz="4400" b="1" dirty="0" smtClean="0">
                <a:effectLst>
                  <a:outerShdw blurRad="38100" dist="38100" dir="2700000" algn="tl">
                    <a:srgbClr val="000000">
                      <a:alpha val="43137"/>
                    </a:srgbClr>
                  </a:outerShdw>
                </a:effectLst>
              </a:rPr>
              <a:t>The “S” in SBIRT</a:t>
            </a:r>
            <a:br>
              <a:rPr lang="en-US" sz="44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Screening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to Identify Patients At Risk for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Substance Use Problems</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endParaRPr lang="en-US" b="1" dirty="0" smtClean="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12</a:t>
            </a:fld>
            <a:endParaRPr lang="en-US"/>
          </a:p>
        </p:txBody>
      </p:sp>
      <p:pic>
        <p:nvPicPr>
          <p:cNvPr id="4" name="Picture 14" descr="pics2"/>
          <p:cNvPicPr>
            <a:picLocks noChangeAspect="1" noChangeArrowheads="1"/>
          </p:cNvPicPr>
          <p:nvPr/>
        </p:nvPicPr>
        <p:blipFill>
          <a:blip r:embed="rId3" cstate="print"/>
          <a:srcRect/>
          <a:stretch>
            <a:fillRect/>
          </a:stretch>
        </p:blipFill>
        <p:spPr bwMode="auto">
          <a:xfrm>
            <a:off x="2743200" y="3048000"/>
            <a:ext cx="3238500" cy="3124200"/>
          </a:xfrm>
          <a:prstGeom prst="rect">
            <a:avLst/>
          </a:prstGeom>
          <a:noFill/>
          <a:ln w="9525">
            <a:noFill/>
            <a:miter lim="800000"/>
            <a:headEnd/>
            <a:tailEnd/>
          </a:ln>
        </p:spPr>
      </p:pic>
    </p:spTree>
    <p:extLst>
      <p:ext uri="{BB962C8B-B14F-4D97-AF65-F5344CB8AC3E}">
        <p14:creationId xmlns="" xmlns:p14="http://schemas.microsoft.com/office/powerpoint/2010/main" val="20181199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lgn="ctr"/>
            <a:r>
              <a:rPr lang="en-US" sz="4800" dirty="0" smtClean="0">
                <a:solidFill>
                  <a:schemeClr val="tx1"/>
                </a:solidFill>
              </a:rPr>
              <a:t>Screening Tools </a:t>
            </a:r>
            <a:endParaRPr lang="en-US" sz="4800" dirty="0">
              <a:solidFill>
                <a:schemeClr val="tx1"/>
              </a:solidFill>
            </a:endParaRPr>
          </a:p>
        </p:txBody>
      </p:sp>
      <p:sp>
        <p:nvSpPr>
          <p:cNvPr id="3" name="Text Placeholder 2"/>
          <p:cNvSpPr>
            <a:spLocks noGrp="1"/>
          </p:cNvSpPr>
          <p:nvPr>
            <p:ph type="body" idx="1"/>
          </p:nvPr>
        </p:nvSpPr>
        <p:spPr>
          <a:xfrm>
            <a:off x="530352" y="1905000"/>
            <a:ext cx="8232648" cy="4572000"/>
          </a:xfrm>
        </p:spPr>
        <p:txBody>
          <a:bodyPr>
            <a:normAutofit/>
          </a:bodyPr>
          <a:lstStyle/>
          <a:p>
            <a:pPr marL="463550" indent="-463550">
              <a:defRPr/>
            </a:pPr>
            <a:r>
              <a:rPr lang="en-US" sz="3500" b="1" dirty="0" smtClean="0"/>
              <a:t>BAC/Urine Drug </a:t>
            </a:r>
            <a:r>
              <a:rPr lang="en-US" sz="3500" b="1" dirty="0"/>
              <a:t>Screen</a:t>
            </a:r>
            <a:endParaRPr lang="en-US" sz="3500" dirty="0"/>
          </a:p>
          <a:p>
            <a:pPr marL="463550" indent="-463550">
              <a:defRPr/>
            </a:pPr>
            <a:r>
              <a:rPr lang="en-US" sz="3500" b="1" dirty="0"/>
              <a:t>Pre-Screens (i.e. 1-item)</a:t>
            </a:r>
          </a:p>
          <a:p>
            <a:pPr marL="463550" indent="-463550">
              <a:defRPr/>
            </a:pPr>
            <a:r>
              <a:rPr lang="en-US" sz="3500" b="1" dirty="0" smtClean="0"/>
              <a:t>ASSIST</a:t>
            </a:r>
            <a:endParaRPr lang="en-US" sz="3500" dirty="0" smtClean="0"/>
          </a:p>
          <a:p>
            <a:pPr marL="463550" indent="-463550">
              <a:defRPr/>
            </a:pPr>
            <a:r>
              <a:rPr lang="en-US" sz="3500" b="1" dirty="0" smtClean="0"/>
              <a:t>AUDIT</a:t>
            </a:r>
            <a:r>
              <a:rPr lang="en-US" sz="3600" b="1" dirty="0" smtClean="0"/>
              <a:t> </a:t>
            </a:r>
            <a:r>
              <a:rPr lang="en-US" sz="2600" b="1" dirty="0">
                <a:solidFill>
                  <a:srgbClr val="FFC000"/>
                </a:solidFill>
              </a:rPr>
              <a:t>(approved for </a:t>
            </a:r>
            <a:r>
              <a:rPr lang="en-US" sz="2600" b="1" dirty="0" smtClean="0">
                <a:solidFill>
                  <a:srgbClr val="FFC000"/>
                </a:solidFill>
              </a:rPr>
              <a:t>Medi-Cal reimbursement</a:t>
            </a:r>
            <a:r>
              <a:rPr lang="en-US" sz="2600" b="1" dirty="0">
                <a:solidFill>
                  <a:srgbClr val="FFC000"/>
                </a:solidFill>
              </a:rPr>
              <a:t>)</a:t>
            </a:r>
            <a:endParaRPr lang="en-US" sz="3000" b="1" dirty="0">
              <a:solidFill>
                <a:srgbClr val="FFC000"/>
              </a:solidFill>
            </a:endParaRPr>
          </a:p>
          <a:p>
            <a:pPr marL="463550" indent="-463550">
              <a:defRPr/>
            </a:pPr>
            <a:r>
              <a:rPr lang="en-US" sz="3500" b="1" dirty="0"/>
              <a:t>AUDIT-C</a:t>
            </a:r>
            <a:r>
              <a:rPr lang="en-US" sz="3600" b="1" dirty="0"/>
              <a:t> </a:t>
            </a:r>
            <a:r>
              <a:rPr lang="en-US" sz="2600" b="1" dirty="0">
                <a:solidFill>
                  <a:srgbClr val="FFC000"/>
                </a:solidFill>
              </a:rPr>
              <a:t>(approved </a:t>
            </a:r>
            <a:r>
              <a:rPr lang="en-US" sz="2600" b="1" dirty="0" smtClean="0">
                <a:solidFill>
                  <a:srgbClr val="FFC000"/>
                </a:solidFill>
              </a:rPr>
              <a:t>for</a:t>
            </a:r>
            <a:r>
              <a:rPr lang="en-US" sz="2600" b="1" dirty="0">
                <a:solidFill>
                  <a:srgbClr val="FFC000"/>
                </a:solidFill>
              </a:rPr>
              <a:t> Medi-Cal</a:t>
            </a:r>
            <a:r>
              <a:rPr lang="en-US" sz="2600" b="1" dirty="0" smtClean="0">
                <a:solidFill>
                  <a:srgbClr val="FFC000"/>
                </a:solidFill>
              </a:rPr>
              <a:t> </a:t>
            </a:r>
            <a:r>
              <a:rPr lang="en-US" sz="2600" b="1" dirty="0">
                <a:solidFill>
                  <a:srgbClr val="FFC000"/>
                </a:solidFill>
              </a:rPr>
              <a:t>reimbursement)</a:t>
            </a:r>
            <a:endParaRPr lang="en-US" sz="3900" b="1" dirty="0">
              <a:solidFill>
                <a:srgbClr val="FFC000"/>
              </a:solidFill>
            </a:endParaRPr>
          </a:p>
          <a:p>
            <a:pPr marL="463550" indent="-463550">
              <a:defRPr/>
            </a:pPr>
            <a:r>
              <a:rPr lang="en-US" sz="3500" b="1" dirty="0" smtClean="0"/>
              <a:t>DAST</a:t>
            </a:r>
            <a:endParaRPr lang="en-US" sz="2600" dirty="0">
              <a:solidFill>
                <a:srgbClr val="FFC000"/>
              </a:solidFill>
            </a:endParaRPr>
          </a:p>
          <a:p>
            <a:pPr marL="463550" indent="-463550">
              <a:defRPr/>
            </a:pPr>
            <a:r>
              <a:rPr lang="en-US" sz="3500" b="1" dirty="0"/>
              <a:t>CRAFFT (adolescents)</a:t>
            </a:r>
          </a:p>
          <a:p>
            <a:endParaRPr lang="en-US" dirty="0"/>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13</a:t>
            </a:fld>
            <a:endParaRPr lang="en-US">
              <a:solidFill>
                <a:srgbClr val="DBF5F9">
                  <a:shade val="90000"/>
                </a:srgbClr>
              </a:solidFill>
            </a:endParaRPr>
          </a:p>
        </p:txBody>
      </p:sp>
    </p:spTree>
    <p:extLst>
      <p:ext uri="{BB962C8B-B14F-4D97-AF65-F5344CB8AC3E}">
        <p14:creationId xmlns="" xmlns:p14="http://schemas.microsoft.com/office/powerpoint/2010/main" val="14891764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774192"/>
          </a:xfrm>
        </p:spPr>
        <p:txBody>
          <a:bodyPr/>
          <a:lstStyle/>
          <a:p>
            <a:pPr algn="ctr" fontAlgn="auto">
              <a:spcAft>
                <a:spcPts val="0"/>
              </a:spcAft>
              <a:defRPr/>
            </a:pPr>
            <a:r>
              <a:rPr sz="4400" dirty="0" smtClean="0">
                <a:solidFill>
                  <a:schemeClr val="tx2"/>
                </a:solidFill>
                <a:latin typeface="+mn-lt"/>
                <a:ea typeface="+mn-ea"/>
                <a:cs typeface="+mn-cs"/>
              </a:rPr>
              <a:t>Pre-screening</a:t>
            </a:r>
            <a:endParaRPr sz="4400" dirty="0" smtClean="0">
              <a:solidFill>
                <a:schemeClr val="tx2"/>
              </a:solidFill>
            </a:endParaRPr>
          </a:p>
        </p:txBody>
      </p:sp>
      <p:sp>
        <p:nvSpPr>
          <p:cNvPr id="3" name="Content Placeholder 2"/>
          <p:cNvSpPr>
            <a:spLocks noGrp="1"/>
          </p:cNvSpPr>
          <p:nvPr>
            <p:ph type="body" idx="1"/>
          </p:nvPr>
        </p:nvSpPr>
        <p:spPr>
          <a:xfrm>
            <a:off x="457200" y="1828800"/>
            <a:ext cx="8229600" cy="4724400"/>
          </a:xfrm>
        </p:spPr>
        <p:txBody>
          <a:bodyPr>
            <a:noAutofit/>
          </a:bodyPr>
          <a:lstStyle/>
          <a:p>
            <a:pPr marL="457200" indent="-457200" fontAlgn="auto">
              <a:spcAft>
                <a:spcPts val="0"/>
              </a:spcAft>
              <a:buClr>
                <a:schemeClr val="tx1"/>
              </a:buClr>
              <a:buFont typeface="Arial" panose="020B0604020202020204" pitchFamily="34" charset="0"/>
              <a:buChar char="•"/>
              <a:defRPr/>
            </a:pPr>
            <a:r>
              <a:rPr lang="en-US" sz="3200" dirty="0" smtClean="0"/>
              <a:t>Pre-screening: very brief method of identifying individuals appropriate for a full screening and potentially a brief intervention</a:t>
            </a:r>
          </a:p>
          <a:p>
            <a:pPr marL="457200" indent="-457200" fontAlgn="auto">
              <a:spcAft>
                <a:spcPts val="0"/>
              </a:spcAft>
              <a:buClr>
                <a:schemeClr val="tx1"/>
              </a:buClr>
              <a:buFont typeface="Arial" panose="020B0604020202020204" pitchFamily="34" charset="0"/>
              <a:buChar char="•"/>
              <a:defRPr/>
            </a:pPr>
            <a:endParaRPr lang="en-US" sz="3200" dirty="0" smtClean="0"/>
          </a:p>
          <a:p>
            <a:pPr marL="457200" lvl="1" indent="-457200" fontAlgn="auto">
              <a:spcAft>
                <a:spcPts val="0"/>
              </a:spcAft>
              <a:buClr>
                <a:schemeClr val="tx1"/>
              </a:buClr>
              <a:buFont typeface="Arial" panose="020B0604020202020204" pitchFamily="34" charset="0"/>
              <a:buChar char="•"/>
              <a:defRPr/>
            </a:pPr>
            <a:r>
              <a:rPr lang="en-US" sz="2800" dirty="0" smtClean="0">
                <a:solidFill>
                  <a:schemeClr val="tx1"/>
                </a:solidFill>
              </a:rPr>
              <a:t>Usually self-report, 1-4 questions</a:t>
            </a:r>
          </a:p>
          <a:p>
            <a:pPr marL="457200" lvl="1" indent="-457200" fontAlgn="auto">
              <a:spcAft>
                <a:spcPts val="0"/>
              </a:spcAft>
              <a:buClr>
                <a:schemeClr val="tx1"/>
              </a:buClr>
              <a:buFont typeface="Arial" panose="020B0604020202020204" pitchFamily="34" charset="0"/>
              <a:buChar char="•"/>
              <a:defRPr/>
            </a:pPr>
            <a:r>
              <a:rPr lang="en-US" sz="2800" dirty="0" smtClean="0">
                <a:solidFill>
                  <a:schemeClr val="tx1"/>
                </a:solidFill>
              </a:rPr>
              <a:t>Might also use biological measure i.e. blood alcohol/drug levels in specific settings like ER’s, trauma centers where these labs may be run as part of standard procedure </a:t>
            </a:r>
          </a:p>
          <a:p>
            <a:pPr marL="228600" indent="-228600" fontAlgn="auto">
              <a:spcAft>
                <a:spcPts val="0"/>
              </a:spcAft>
              <a:buClr>
                <a:schemeClr val="accent3"/>
              </a:buClr>
              <a:buFont typeface="Wingdings" pitchFamily="2" charset="2"/>
              <a:buNone/>
              <a:defRPr/>
            </a:pPr>
            <a:endParaRPr lang="en-US" sz="3200" dirty="0" smtClean="0"/>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pPr>
                <a:defRPr/>
              </a:pPr>
              <a:t>14</a:t>
            </a:fld>
            <a:endParaRPr lang="en-US"/>
          </a:p>
        </p:txBody>
      </p:sp>
    </p:spTree>
    <p:extLst>
      <p:ext uri="{BB962C8B-B14F-4D97-AF65-F5344CB8AC3E}">
        <p14:creationId xmlns="" xmlns:p14="http://schemas.microsoft.com/office/powerpoint/2010/main" val="3678327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a:stCxn id="7" idx="4"/>
          </p:cNvCxnSpPr>
          <p:nvPr/>
        </p:nvCxnSpPr>
        <p:spPr>
          <a:xfrm>
            <a:off x="8005762" y="3463925"/>
            <a:ext cx="504825" cy="1346441"/>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77824" y="381000"/>
            <a:ext cx="7388352" cy="1362456"/>
          </a:xfrm>
        </p:spPr>
        <p:txBody>
          <a:bodyPr/>
          <a:lstStyle/>
          <a:p>
            <a:pPr algn="ctr" fontAlgn="auto">
              <a:spcAft>
                <a:spcPts val="0"/>
              </a:spcAft>
              <a:defRPr/>
            </a:pPr>
            <a:r>
              <a:rPr sz="4400" dirty="0" smtClean="0">
                <a:solidFill>
                  <a:schemeClr val="tx2"/>
                </a:solidFill>
                <a:latin typeface="+mn-lt"/>
                <a:ea typeface="+mn-ea"/>
                <a:cs typeface="+mn-cs"/>
              </a:rPr>
              <a:t>Pre-screening Example</a:t>
            </a:r>
            <a:endParaRPr sz="4400" dirty="0" smtClean="0">
              <a:solidFill>
                <a:schemeClr val="tx2"/>
              </a:solidFill>
            </a:endParaRPr>
          </a:p>
        </p:txBody>
      </p:sp>
      <p:sp>
        <p:nvSpPr>
          <p:cNvPr id="3" name="Content Placeholder 2"/>
          <p:cNvSpPr>
            <a:spLocks noGrp="1"/>
          </p:cNvSpPr>
          <p:nvPr>
            <p:ph type="body" idx="1"/>
          </p:nvPr>
        </p:nvSpPr>
        <p:spPr>
          <a:xfrm>
            <a:off x="877888" y="2057400"/>
            <a:ext cx="7732712" cy="2057400"/>
          </a:xfrm>
        </p:spPr>
        <p:txBody>
          <a:bodyPr>
            <a:normAutofit/>
          </a:bodyPr>
          <a:lstStyle/>
          <a:p>
            <a:pPr marL="463550" indent="-463550" fontAlgn="auto">
              <a:spcAft>
                <a:spcPts val="0"/>
              </a:spcAft>
              <a:buClr>
                <a:schemeClr val="accent3"/>
              </a:buClr>
              <a:buFont typeface="Wingdings 2"/>
              <a:buNone/>
              <a:defRPr/>
            </a:pPr>
            <a:r>
              <a:rPr lang="en-US" sz="2800" b="1" dirty="0" smtClean="0"/>
              <a:t>NIAAA 1-item for alcohol use</a:t>
            </a:r>
            <a:br>
              <a:rPr lang="en-US" sz="2800" b="1" dirty="0" smtClean="0"/>
            </a:br>
            <a:endParaRPr lang="en-US" sz="1000" b="1" dirty="0" smtClean="0"/>
          </a:p>
          <a:p>
            <a:pPr fontAlgn="auto">
              <a:spcAft>
                <a:spcPts val="0"/>
              </a:spcAft>
              <a:buClr>
                <a:schemeClr val="accent3"/>
              </a:buClr>
              <a:buFont typeface="Wingdings" pitchFamily="2" charset="2"/>
              <a:buNone/>
              <a:defRPr/>
            </a:pPr>
            <a:r>
              <a:rPr lang="en-US" sz="2800" i="1" dirty="0" smtClean="0"/>
              <a:t>“How many times in the past year have you had </a:t>
            </a:r>
            <a:r>
              <a:rPr lang="en-US" sz="2800" i="1" dirty="0" smtClean="0">
                <a:solidFill>
                  <a:srgbClr val="FFC000"/>
                </a:solidFill>
              </a:rPr>
              <a:t>X</a:t>
            </a:r>
            <a:r>
              <a:rPr lang="en-US" sz="2800" i="1" dirty="0" smtClean="0"/>
              <a:t> or more drinks in a day?”</a:t>
            </a:r>
          </a:p>
          <a:p>
            <a:pPr fontAlgn="auto">
              <a:spcAft>
                <a:spcPts val="0"/>
              </a:spcAft>
              <a:buClr>
                <a:schemeClr val="accent3"/>
              </a:buClr>
              <a:buFont typeface="Wingdings" pitchFamily="2" charset="2"/>
              <a:buNone/>
              <a:defRPr/>
            </a:pPr>
            <a:endParaRPr lang="en-US" sz="1000" dirty="0" smtClean="0"/>
          </a:p>
        </p:txBody>
      </p:sp>
      <p:sp>
        <p:nvSpPr>
          <p:cNvPr id="8" name="Slide Number Placeholder 7"/>
          <p:cNvSpPr>
            <a:spLocks noGrp="1"/>
          </p:cNvSpPr>
          <p:nvPr>
            <p:ph type="sldNum" sz="quarter" idx="12"/>
          </p:nvPr>
        </p:nvSpPr>
        <p:spPr/>
        <p:txBody>
          <a:bodyPr/>
          <a:lstStyle/>
          <a:p>
            <a:pPr>
              <a:defRPr/>
            </a:pPr>
            <a:fld id="{89BC23E4-D7EC-4817-A67E-E796776F627E}" type="slidenum">
              <a:rPr lang="en-US" smtClean="0"/>
              <a:pPr>
                <a:defRPr/>
              </a:pPr>
              <a:t>15</a:t>
            </a:fld>
            <a:endParaRPr lang="en-US"/>
          </a:p>
        </p:txBody>
      </p:sp>
      <p:sp>
        <p:nvSpPr>
          <p:cNvPr id="4" name="TextBox 3"/>
          <p:cNvSpPr txBox="1"/>
          <p:nvPr/>
        </p:nvSpPr>
        <p:spPr>
          <a:xfrm>
            <a:off x="6878638" y="4379913"/>
            <a:ext cx="1247775" cy="368300"/>
          </a:xfrm>
          <a:prstGeom prst="rect">
            <a:avLst/>
          </a:prstGeom>
          <a:noFill/>
          <a:ln w="28575">
            <a:solidFill>
              <a:schemeClr val="bg2">
                <a:lumMod val="60000"/>
                <a:lumOff val="40000"/>
              </a:schemeClr>
            </a:solidFill>
          </a:ln>
        </p:spPr>
        <p:txBody>
          <a:bodyPr>
            <a:spAutoFit/>
          </a:bodyPr>
          <a:lstStyle/>
          <a:p>
            <a:pPr>
              <a:defRPr/>
            </a:pPr>
            <a:r>
              <a:rPr lang="en-US" dirty="0"/>
              <a:t>5 for men</a:t>
            </a:r>
          </a:p>
        </p:txBody>
      </p:sp>
      <p:sp>
        <p:nvSpPr>
          <p:cNvPr id="5" name="TextBox 4"/>
          <p:cNvSpPr txBox="1"/>
          <p:nvPr/>
        </p:nvSpPr>
        <p:spPr>
          <a:xfrm>
            <a:off x="7502525" y="4832350"/>
            <a:ext cx="1454150" cy="369888"/>
          </a:xfrm>
          <a:prstGeom prst="rect">
            <a:avLst/>
          </a:prstGeom>
          <a:noFill/>
          <a:ln w="28575">
            <a:solidFill>
              <a:schemeClr val="bg2">
                <a:lumMod val="60000"/>
                <a:lumOff val="40000"/>
              </a:schemeClr>
            </a:solidFill>
          </a:ln>
        </p:spPr>
        <p:txBody>
          <a:bodyPr wrap="none">
            <a:spAutoFit/>
          </a:bodyPr>
          <a:lstStyle/>
          <a:p>
            <a:pPr>
              <a:defRPr/>
            </a:pPr>
            <a:r>
              <a:rPr lang="en-US" dirty="0"/>
              <a:t>4 for women</a:t>
            </a:r>
          </a:p>
        </p:txBody>
      </p:sp>
      <p:sp>
        <p:nvSpPr>
          <p:cNvPr id="6" name="TextBox 5"/>
          <p:cNvSpPr txBox="1"/>
          <p:nvPr/>
        </p:nvSpPr>
        <p:spPr>
          <a:xfrm>
            <a:off x="868363" y="3956209"/>
            <a:ext cx="5608637" cy="3108543"/>
          </a:xfrm>
          <a:prstGeom prst="rect">
            <a:avLst/>
          </a:prstGeom>
          <a:noFill/>
        </p:spPr>
        <p:txBody>
          <a:bodyPr>
            <a:spAutoFit/>
          </a:bodyPr>
          <a:lstStyle/>
          <a:p>
            <a:pPr marL="342900" indent="-342900">
              <a:buClr>
                <a:schemeClr val="bg2">
                  <a:lumMod val="60000"/>
                  <a:lumOff val="40000"/>
                </a:schemeClr>
              </a:buClr>
              <a:buFont typeface="Arial" pitchFamily="34" charset="0"/>
              <a:buChar char="•"/>
              <a:defRPr/>
            </a:pPr>
            <a:r>
              <a:rPr lang="en-US" sz="2800" dirty="0" smtClean="0">
                <a:solidFill>
                  <a:srgbClr val="FFC000"/>
                </a:solidFill>
                <a:latin typeface="+mj-lt"/>
              </a:rPr>
              <a:t>Identifies </a:t>
            </a:r>
            <a:r>
              <a:rPr lang="en-US" sz="2800" dirty="0">
                <a:solidFill>
                  <a:srgbClr val="FFC000"/>
                </a:solidFill>
                <a:latin typeface="+mj-lt"/>
              </a:rPr>
              <a:t>unhealthy alcohol use</a:t>
            </a:r>
          </a:p>
          <a:p>
            <a:pPr marL="342900" indent="-342900">
              <a:buClr>
                <a:schemeClr val="bg2">
                  <a:lumMod val="60000"/>
                  <a:lumOff val="40000"/>
                </a:schemeClr>
              </a:buClr>
              <a:buFont typeface="Arial" pitchFamily="34" charset="0"/>
              <a:buChar char="•"/>
              <a:defRPr/>
            </a:pPr>
            <a:r>
              <a:rPr lang="en-US" sz="2800" dirty="0" smtClean="0">
                <a:solidFill>
                  <a:srgbClr val="FFC000"/>
                </a:solidFill>
                <a:latin typeface="+mj-lt"/>
              </a:rPr>
              <a:t>Positive screen = 1 or more</a:t>
            </a:r>
          </a:p>
          <a:p>
            <a:pPr marL="342900" indent="-342900">
              <a:buClr>
                <a:schemeClr val="bg2">
                  <a:lumMod val="60000"/>
                  <a:lumOff val="40000"/>
                </a:schemeClr>
              </a:buClr>
              <a:buFont typeface="Arial" pitchFamily="34" charset="0"/>
              <a:buChar char="•"/>
              <a:defRPr/>
            </a:pPr>
            <a:r>
              <a:rPr lang="en-US" sz="2800" dirty="0">
                <a:solidFill>
                  <a:srgbClr val="FFC000"/>
                </a:solidFill>
                <a:latin typeface="+mj-lt"/>
              </a:rPr>
              <a:t/>
            </a:r>
            <a:br>
              <a:rPr lang="en-US" sz="2800" dirty="0">
                <a:solidFill>
                  <a:srgbClr val="FFC000"/>
                </a:solidFill>
                <a:latin typeface="+mj-lt"/>
              </a:rPr>
            </a:br>
            <a:endParaRPr lang="en-US" sz="2800" dirty="0">
              <a:solidFill>
                <a:srgbClr val="FFC000"/>
              </a:solidFill>
              <a:latin typeface="+mj-lt"/>
            </a:endParaRPr>
          </a:p>
          <a:p>
            <a:pPr>
              <a:defRPr/>
            </a:pPr>
            <a:endParaRPr lang="en-US" sz="2800" dirty="0">
              <a:latin typeface="+mj-lt"/>
            </a:endParaRPr>
          </a:p>
          <a:p>
            <a:pPr>
              <a:defRPr/>
            </a:pPr>
            <a:r>
              <a:rPr lang="en-US" sz="2800" dirty="0">
                <a:latin typeface="+mj-lt"/>
              </a:rPr>
              <a:t/>
            </a:r>
            <a:br>
              <a:rPr lang="en-US" sz="2800" dirty="0">
                <a:latin typeface="+mj-lt"/>
              </a:rPr>
            </a:br>
            <a:endParaRPr lang="en-US" sz="2800" dirty="0">
              <a:latin typeface="+mj-lt"/>
            </a:endParaRPr>
          </a:p>
        </p:txBody>
      </p:sp>
      <p:sp>
        <p:nvSpPr>
          <p:cNvPr id="7" name="Oval 6"/>
          <p:cNvSpPr/>
          <p:nvPr/>
        </p:nvSpPr>
        <p:spPr>
          <a:xfrm>
            <a:off x="7858124" y="2568816"/>
            <a:ext cx="295276" cy="895109"/>
          </a:xfrm>
          <a:prstGeom prst="ellipse">
            <a:avLst/>
          </a:prstGeom>
          <a:noFill/>
          <a:ln w="285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flipH="1">
            <a:off x="7356474" y="3460750"/>
            <a:ext cx="649288" cy="919163"/>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6334780"/>
            <a:ext cx="8610600" cy="523220"/>
          </a:xfrm>
          <a:prstGeom prst="rect">
            <a:avLst/>
          </a:prstGeom>
        </p:spPr>
        <p:txBody>
          <a:bodyPr wrap="square">
            <a:spAutoFit/>
          </a:bodyPr>
          <a:lstStyle/>
          <a:p>
            <a:r>
              <a:rPr lang="en-US" sz="1400" dirty="0" smtClean="0">
                <a:solidFill>
                  <a:srgbClr val="FFC000"/>
                </a:solidFill>
                <a:latin typeface="+mj-lt"/>
              </a:rPr>
              <a:t>SOURCE: Barclay</a:t>
            </a:r>
            <a:r>
              <a:rPr lang="en-US" sz="1400" dirty="0">
                <a:solidFill>
                  <a:srgbClr val="FFC000"/>
                </a:solidFill>
                <a:latin typeface="+mj-lt"/>
              </a:rPr>
              <a:t>, L. (2009). Single screening question may accurately identify unhealthy alcohol use. </a:t>
            </a:r>
            <a:r>
              <a:rPr lang="en-US" sz="1400" i="1" dirty="0">
                <a:solidFill>
                  <a:srgbClr val="FFC000"/>
                </a:solidFill>
                <a:latin typeface="+mj-lt"/>
              </a:rPr>
              <a:t>Journal of General Internal Medicine.</a:t>
            </a:r>
            <a:endParaRPr lang="en-US" sz="1400" dirty="0">
              <a:solidFill>
                <a:srgbClr val="FFC000"/>
              </a:solidFill>
              <a:latin typeface="+mj-lt"/>
            </a:endParaRPr>
          </a:p>
        </p:txBody>
      </p:sp>
    </p:spTree>
    <p:extLst>
      <p:ext uri="{BB962C8B-B14F-4D97-AF65-F5344CB8AC3E}">
        <p14:creationId xmlns="" xmlns:p14="http://schemas.microsoft.com/office/powerpoint/2010/main" val="2121742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7388352" cy="685800"/>
          </a:xfrm>
        </p:spPr>
        <p:txBody>
          <a:bodyPr/>
          <a:lstStyle/>
          <a:p>
            <a:pPr algn="ctr" fontAlgn="auto">
              <a:spcAft>
                <a:spcPts val="0"/>
              </a:spcAft>
              <a:defRPr/>
            </a:pPr>
            <a:r>
              <a:rPr sz="4400" dirty="0" smtClean="0">
                <a:solidFill>
                  <a:schemeClr val="tx2"/>
                </a:solidFill>
                <a:latin typeface="+mn-lt"/>
                <a:ea typeface="+mn-ea"/>
                <a:cs typeface="+mn-cs"/>
              </a:rPr>
              <a:t>Pre-screening Example</a:t>
            </a:r>
            <a:endParaRPr sz="4400" dirty="0" smtClean="0">
              <a:solidFill>
                <a:schemeClr val="tx2"/>
              </a:solidFill>
            </a:endParaRPr>
          </a:p>
        </p:txBody>
      </p:sp>
      <p:sp>
        <p:nvSpPr>
          <p:cNvPr id="3" name="Content Placeholder 2"/>
          <p:cNvSpPr>
            <a:spLocks noGrp="1"/>
          </p:cNvSpPr>
          <p:nvPr>
            <p:ph type="body" idx="1"/>
          </p:nvPr>
        </p:nvSpPr>
        <p:spPr>
          <a:xfrm>
            <a:off x="914400" y="2057400"/>
            <a:ext cx="7388225" cy="3581400"/>
          </a:xfrm>
        </p:spPr>
        <p:txBody>
          <a:bodyPr>
            <a:normAutofit fontScale="47500" lnSpcReduction="20000"/>
          </a:bodyPr>
          <a:lstStyle/>
          <a:p>
            <a:pPr marL="463550" indent="-463550" fontAlgn="auto">
              <a:spcBef>
                <a:spcPts val="1000"/>
              </a:spcBef>
              <a:spcAft>
                <a:spcPts val="0"/>
              </a:spcAft>
              <a:buClr>
                <a:schemeClr val="accent3"/>
              </a:buClr>
              <a:buFont typeface="Wingdings 2"/>
              <a:buNone/>
              <a:defRPr/>
            </a:pPr>
            <a:r>
              <a:rPr lang="en-US" sz="5900" b="1" dirty="0" smtClean="0"/>
              <a:t>NIDA 1-item for illicit drug use</a:t>
            </a:r>
          </a:p>
          <a:p>
            <a:pPr marL="463550" indent="-463550" fontAlgn="auto">
              <a:spcBef>
                <a:spcPts val="1000"/>
              </a:spcBef>
              <a:spcAft>
                <a:spcPts val="0"/>
              </a:spcAft>
              <a:buClr>
                <a:schemeClr val="accent3"/>
              </a:buClr>
              <a:buFont typeface="Wingdings 2"/>
              <a:buNone/>
              <a:defRPr/>
            </a:pPr>
            <a:endParaRPr lang="en-US" sz="5900" b="1" dirty="0" smtClean="0"/>
          </a:p>
          <a:p>
            <a:pPr fontAlgn="auto">
              <a:spcBef>
                <a:spcPts val="1000"/>
              </a:spcBef>
              <a:spcAft>
                <a:spcPts val="0"/>
              </a:spcAft>
              <a:buClr>
                <a:schemeClr val="accent3"/>
              </a:buClr>
              <a:buFont typeface="Wingdings" pitchFamily="2" charset="2"/>
              <a:buNone/>
              <a:defRPr/>
            </a:pPr>
            <a:r>
              <a:rPr lang="en-US" sz="5900" i="1" dirty="0" smtClean="0"/>
              <a:t>"How many times in the past year have you used an illegal drug or used a prescription medication for non-medical reasons?”</a:t>
            </a:r>
          </a:p>
          <a:p>
            <a:pPr algn="ctr" fontAlgn="auto">
              <a:spcBef>
                <a:spcPts val="1000"/>
              </a:spcBef>
              <a:spcAft>
                <a:spcPts val="0"/>
              </a:spcAft>
              <a:buClr>
                <a:schemeClr val="accent3"/>
              </a:buClr>
              <a:buFont typeface="Wingdings" pitchFamily="2" charset="2"/>
              <a:buNone/>
              <a:defRPr/>
            </a:pPr>
            <a:endParaRPr lang="en-US" sz="7000" b="1" dirty="0" smtClean="0"/>
          </a:p>
          <a:p>
            <a:pPr marL="228600" indent="-228600" fontAlgn="auto">
              <a:spcBef>
                <a:spcPts val="1000"/>
              </a:spcBef>
              <a:spcAft>
                <a:spcPts val="0"/>
              </a:spcAft>
              <a:buClr>
                <a:schemeClr val="accent3"/>
              </a:buClr>
              <a:buFont typeface="Arial" pitchFamily="34" charset="0"/>
              <a:buChar char="•"/>
              <a:defRPr/>
            </a:pPr>
            <a:r>
              <a:rPr lang="en-US" sz="5900" dirty="0" smtClean="0">
                <a:solidFill>
                  <a:srgbClr val="FFC000"/>
                </a:solidFill>
              </a:rPr>
              <a:t>Identifies overall drug use</a:t>
            </a:r>
          </a:p>
          <a:p>
            <a:pPr marL="228600" indent="-228600" fontAlgn="auto">
              <a:spcBef>
                <a:spcPts val="1000"/>
              </a:spcBef>
              <a:spcAft>
                <a:spcPts val="0"/>
              </a:spcAft>
              <a:buClr>
                <a:schemeClr val="accent3"/>
              </a:buClr>
              <a:buFont typeface="Arial" pitchFamily="34" charset="0"/>
              <a:buChar char="•"/>
              <a:defRPr/>
            </a:pPr>
            <a:r>
              <a:rPr lang="en-US" sz="5900" dirty="0" smtClean="0">
                <a:solidFill>
                  <a:srgbClr val="FFC000"/>
                </a:solidFill>
              </a:rPr>
              <a:t>Positive screen = 1 or more</a:t>
            </a:r>
          </a:p>
          <a:p>
            <a:pPr fontAlgn="auto">
              <a:spcAft>
                <a:spcPts val="0"/>
              </a:spcAft>
              <a:buClr>
                <a:schemeClr val="accent3"/>
              </a:buClr>
              <a:buFont typeface="Wingdings" pitchFamily="2" charset="2"/>
              <a:buNone/>
              <a:defRPr/>
            </a:pPr>
            <a:endParaRPr lang="en-US" sz="6000" dirty="0" smtClean="0"/>
          </a:p>
          <a:p>
            <a:pPr fontAlgn="auto">
              <a:spcAft>
                <a:spcPts val="0"/>
              </a:spcAft>
              <a:buClr>
                <a:schemeClr val="accent3"/>
              </a:buClr>
              <a:buFont typeface="Wingdings" pitchFamily="2" charset="2"/>
              <a:buNone/>
              <a:defRPr/>
            </a:pPr>
            <a:endParaRPr lang="en-US" sz="6000" dirty="0"/>
          </a:p>
          <a:p>
            <a:pPr fontAlgn="auto">
              <a:spcAft>
                <a:spcPts val="0"/>
              </a:spcAft>
              <a:buClr>
                <a:schemeClr val="accent3"/>
              </a:buClr>
              <a:buFont typeface="Wingdings" pitchFamily="2" charset="2"/>
              <a:buNone/>
              <a:defRPr/>
            </a:pPr>
            <a:endParaRPr lang="en-US" sz="6000" dirty="0" smtClean="0"/>
          </a:p>
          <a:p>
            <a:pPr fontAlgn="auto">
              <a:spcAft>
                <a:spcPts val="0"/>
              </a:spcAft>
              <a:buClr>
                <a:schemeClr val="accent3"/>
              </a:buClr>
              <a:buFont typeface="Wingdings 2"/>
              <a:buNone/>
              <a:defRPr/>
            </a:pPr>
            <a:endParaRPr lang="en-US" sz="2800" dirty="0" smtClean="0"/>
          </a:p>
          <a:p>
            <a:pPr algn="ctr" fontAlgn="auto">
              <a:spcAft>
                <a:spcPts val="0"/>
              </a:spcAft>
              <a:buClr>
                <a:schemeClr val="accent3"/>
              </a:buClr>
              <a:buFont typeface="Wingdings" pitchFamily="2" charset="2"/>
              <a:buNone/>
              <a:defRPr/>
            </a:pPr>
            <a:endParaRPr lang="en-US" sz="2800" b="1" dirty="0" smtClean="0"/>
          </a:p>
          <a:p>
            <a:pPr marL="463550" indent="-463550" fontAlgn="auto">
              <a:spcAft>
                <a:spcPts val="0"/>
              </a:spcAft>
              <a:buClr>
                <a:schemeClr val="accent3"/>
              </a:buClr>
              <a:buFont typeface="Wingdings" pitchFamily="2" charset="2"/>
              <a:buNone/>
              <a:defRPr/>
            </a:pPr>
            <a:endParaRPr lang="en-US" sz="2800" b="1" dirty="0" smtClean="0"/>
          </a:p>
          <a:p>
            <a:pPr fontAlgn="auto">
              <a:spcAft>
                <a:spcPts val="0"/>
              </a:spcAft>
              <a:buClr>
                <a:schemeClr val="accent3"/>
              </a:buClr>
              <a:buFont typeface="Wingdings" pitchFamily="2" charset="2"/>
              <a:buNone/>
              <a:defRPr/>
            </a:pPr>
            <a:endParaRPr lang="en-US" sz="4400" dirty="0" smtClean="0"/>
          </a:p>
        </p:txBody>
      </p:sp>
      <p:sp>
        <p:nvSpPr>
          <p:cNvPr id="5" name="Slide Number Placeholder 4"/>
          <p:cNvSpPr>
            <a:spLocks noGrp="1"/>
          </p:cNvSpPr>
          <p:nvPr>
            <p:ph type="sldNum" sz="quarter" idx="12"/>
          </p:nvPr>
        </p:nvSpPr>
        <p:spPr/>
        <p:txBody>
          <a:bodyPr/>
          <a:lstStyle/>
          <a:p>
            <a:pPr>
              <a:defRPr/>
            </a:pPr>
            <a:fld id="{89BC23E4-D7EC-4817-A67E-E796776F627E}" type="slidenum">
              <a:rPr lang="en-US" smtClean="0"/>
              <a:pPr>
                <a:defRPr/>
              </a:pPr>
              <a:t>16</a:t>
            </a:fld>
            <a:endParaRPr lang="en-US"/>
          </a:p>
        </p:txBody>
      </p:sp>
      <p:sp>
        <p:nvSpPr>
          <p:cNvPr id="6" name="Rectangle 5"/>
          <p:cNvSpPr/>
          <p:nvPr/>
        </p:nvSpPr>
        <p:spPr>
          <a:xfrm>
            <a:off x="0" y="6334780"/>
            <a:ext cx="8839200" cy="523220"/>
          </a:xfrm>
          <a:prstGeom prst="rect">
            <a:avLst/>
          </a:prstGeom>
        </p:spPr>
        <p:txBody>
          <a:bodyPr wrap="square">
            <a:spAutoFit/>
          </a:bodyPr>
          <a:lstStyle/>
          <a:p>
            <a:r>
              <a:rPr lang="en-US" sz="1400" dirty="0" smtClean="0">
                <a:solidFill>
                  <a:srgbClr val="FFC000"/>
                </a:solidFill>
                <a:latin typeface="+mj-lt"/>
              </a:rPr>
              <a:t>SOURCE: Barclay</a:t>
            </a:r>
            <a:r>
              <a:rPr lang="en-US" sz="1400" dirty="0">
                <a:solidFill>
                  <a:srgbClr val="FFC000"/>
                </a:solidFill>
                <a:latin typeface="+mj-lt"/>
              </a:rPr>
              <a:t>, L. (2010). Single screening question may identify drug use in primary care. </a:t>
            </a:r>
            <a:r>
              <a:rPr lang="en-US" sz="1400" i="1" dirty="0">
                <a:solidFill>
                  <a:srgbClr val="FFC000"/>
                </a:solidFill>
                <a:latin typeface="+mj-lt"/>
              </a:rPr>
              <a:t>Archives of Internal Medicine, 170: </a:t>
            </a:r>
            <a:r>
              <a:rPr lang="en-US" sz="1400" dirty="0">
                <a:solidFill>
                  <a:srgbClr val="FFC000"/>
                </a:solidFill>
                <a:latin typeface="+mj-lt"/>
              </a:rPr>
              <a:t>1155-160.</a:t>
            </a:r>
          </a:p>
        </p:txBody>
      </p:sp>
    </p:spTree>
    <p:extLst>
      <p:ext uri="{BB962C8B-B14F-4D97-AF65-F5344CB8AC3E}">
        <p14:creationId xmlns="" xmlns:p14="http://schemas.microsoft.com/office/powerpoint/2010/main" val="23301050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4400" y="914400"/>
            <a:ext cx="7315200" cy="1362456"/>
          </a:xfrm>
        </p:spPr>
        <p:txBody>
          <a:bodyPr>
            <a:normAutofit/>
          </a:bodyPr>
          <a:lstStyle/>
          <a:p>
            <a:pPr algn="ctr"/>
            <a:r>
              <a:rPr lang="en-US" sz="4400" dirty="0" smtClean="0">
                <a:solidFill>
                  <a:schemeClr val="tx2"/>
                </a:solidFill>
              </a:rPr>
              <a:t>Characteristics of a Good </a:t>
            </a:r>
            <a:br>
              <a:rPr lang="en-US" sz="4400" dirty="0" smtClean="0">
                <a:solidFill>
                  <a:schemeClr val="tx2"/>
                </a:solidFill>
              </a:rPr>
            </a:br>
            <a:r>
              <a:rPr lang="en-US" sz="4400" dirty="0" smtClean="0">
                <a:solidFill>
                  <a:schemeClr val="tx2"/>
                </a:solidFill>
              </a:rPr>
              <a:t>Screening Tool</a:t>
            </a:r>
          </a:p>
        </p:txBody>
      </p:sp>
      <p:sp>
        <p:nvSpPr>
          <p:cNvPr id="6147" name="Rectangle 3"/>
          <p:cNvSpPr>
            <a:spLocks noGrp="1" noChangeArrowheads="1"/>
          </p:cNvSpPr>
          <p:nvPr>
            <p:ph type="body" idx="1"/>
          </p:nvPr>
        </p:nvSpPr>
        <p:spPr>
          <a:xfrm>
            <a:off x="914400" y="2438400"/>
            <a:ext cx="7467600" cy="4267200"/>
          </a:xfrm>
        </p:spPr>
        <p:txBody>
          <a:bodyPr>
            <a:noAutofit/>
          </a:bodyPr>
          <a:lstStyle/>
          <a:p>
            <a:pPr marL="228600" lvl="1" indent="-228600">
              <a:spcBef>
                <a:spcPts val="0"/>
              </a:spcBef>
              <a:buClr>
                <a:schemeClr val="tx1"/>
              </a:buClr>
              <a:buFont typeface="Arial" pitchFamily="34" charset="0"/>
              <a:buChar char="•"/>
            </a:pPr>
            <a:r>
              <a:rPr lang="en-US" sz="2800" dirty="0" smtClean="0">
                <a:solidFill>
                  <a:schemeClr val="tx1"/>
                </a:solidFill>
              </a:rPr>
              <a:t>Brief (10 or fewer questions)</a:t>
            </a:r>
          </a:p>
          <a:p>
            <a:pPr marL="228600" lvl="1" indent="-228600">
              <a:spcBef>
                <a:spcPts val="0"/>
              </a:spcBef>
              <a:buClr>
                <a:schemeClr val="tx1"/>
              </a:buClr>
              <a:buFont typeface="Arial" pitchFamily="34" charset="0"/>
              <a:buChar char="•"/>
            </a:pPr>
            <a:endParaRPr lang="en-US" sz="1000" dirty="0" smtClean="0">
              <a:solidFill>
                <a:schemeClr val="tx1"/>
              </a:solidFill>
            </a:endParaRPr>
          </a:p>
          <a:p>
            <a:pPr marL="228600" lvl="1" indent="-228600">
              <a:spcBef>
                <a:spcPts val="0"/>
              </a:spcBef>
              <a:buClr>
                <a:schemeClr val="tx1"/>
              </a:buClr>
              <a:buFont typeface="Arial" pitchFamily="34" charset="0"/>
              <a:buChar char="•"/>
            </a:pPr>
            <a:r>
              <a:rPr lang="en-US" sz="2800" dirty="0" smtClean="0">
                <a:solidFill>
                  <a:schemeClr val="tx1"/>
                </a:solidFill>
              </a:rPr>
              <a:t>Flexible</a:t>
            </a:r>
          </a:p>
          <a:p>
            <a:pPr marL="228600" lvl="1" indent="-228600">
              <a:spcBef>
                <a:spcPts val="0"/>
              </a:spcBef>
              <a:buClr>
                <a:schemeClr val="tx1"/>
              </a:buClr>
              <a:buFont typeface="Arial" pitchFamily="34" charset="0"/>
              <a:buChar char="•"/>
            </a:pPr>
            <a:endParaRPr lang="en-US" sz="1000" dirty="0" smtClean="0">
              <a:solidFill>
                <a:schemeClr val="tx1"/>
              </a:solidFill>
            </a:endParaRPr>
          </a:p>
          <a:p>
            <a:pPr marL="228600" lvl="1" indent="-228600">
              <a:spcBef>
                <a:spcPts val="0"/>
              </a:spcBef>
              <a:buClr>
                <a:schemeClr val="tx1"/>
              </a:buClr>
              <a:buFont typeface="Arial" pitchFamily="34" charset="0"/>
              <a:buChar char="•"/>
            </a:pPr>
            <a:r>
              <a:rPr lang="en-US" sz="2800" dirty="0" smtClean="0">
                <a:solidFill>
                  <a:schemeClr val="tx1"/>
                </a:solidFill>
              </a:rPr>
              <a:t>Easy to administer, easy for patient</a:t>
            </a:r>
          </a:p>
          <a:p>
            <a:pPr marL="228600" lvl="1" indent="-228600">
              <a:spcBef>
                <a:spcPts val="0"/>
              </a:spcBef>
              <a:buClr>
                <a:schemeClr val="tx1"/>
              </a:buClr>
              <a:buFont typeface="Arial" pitchFamily="34" charset="0"/>
              <a:buChar char="•"/>
            </a:pPr>
            <a:endParaRPr lang="en-US" sz="1000" dirty="0" smtClean="0">
              <a:solidFill>
                <a:schemeClr val="tx1"/>
              </a:solidFill>
            </a:endParaRPr>
          </a:p>
          <a:p>
            <a:pPr marL="228600" lvl="1" indent="-228600">
              <a:spcBef>
                <a:spcPts val="0"/>
              </a:spcBef>
              <a:buClr>
                <a:schemeClr val="tx1"/>
              </a:buClr>
              <a:buFont typeface="Arial" pitchFamily="34" charset="0"/>
              <a:buChar char="•"/>
            </a:pPr>
            <a:r>
              <a:rPr lang="en-US" sz="2800" dirty="0" smtClean="0">
                <a:solidFill>
                  <a:schemeClr val="tx1"/>
                </a:solidFill>
              </a:rPr>
              <a:t>Addresses alcohol and other drugs</a:t>
            </a:r>
          </a:p>
          <a:p>
            <a:pPr marL="228600" lvl="1" indent="-228600">
              <a:spcBef>
                <a:spcPts val="0"/>
              </a:spcBef>
              <a:buClr>
                <a:schemeClr val="tx1"/>
              </a:buClr>
              <a:buFont typeface="Arial" pitchFamily="34" charset="0"/>
              <a:buChar char="•"/>
            </a:pPr>
            <a:endParaRPr lang="en-US" sz="1000" dirty="0" smtClean="0">
              <a:solidFill>
                <a:schemeClr val="tx1"/>
              </a:solidFill>
            </a:endParaRPr>
          </a:p>
          <a:p>
            <a:pPr marL="228600" lvl="1" indent="-228600">
              <a:spcBef>
                <a:spcPts val="0"/>
              </a:spcBef>
              <a:buClr>
                <a:schemeClr val="tx1"/>
              </a:buClr>
              <a:buFont typeface="Arial" pitchFamily="34" charset="0"/>
              <a:buChar char="•"/>
            </a:pPr>
            <a:r>
              <a:rPr lang="en-US" sz="2800" dirty="0" smtClean="0">
                <a:solidFill>
                  <a:schemeClr val="tx1"/>
                </a:solidFill>
              </a:rPr>
              <a:t>Indicates need for further assessment or intervention</a:t>
            </a:r>
          </a:p>
          <a:p>
            <a:pPr marL="228600" lvl="1" indent="-228600">
              <a:spcBef>
                <a:spcPts val="0"/>
              </a:spcBef>
              <a:buClr>
                <a:schemeClr val="tx1"/>
              </a:buClr>
              <a:buFont typeface="Arial" pitchFamily="34" charset="0"/>
              <a:buChar char="•"/>
            </a:pPr>
            <a:endParaRPr lang="en-US" sz="1000"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17</a:t>
            </a:fld>
            <a:endParaRPr lang="en-US"/>
          </a:p>
        </p:txBody>
      </p:sp>
    </p:spTree>
    <p:extLst>
      <p:ext uri="{BB962C8B-B14F-4D97-AF65-F5344CB8AC3E}">
        <p14:creationId xmlns="" xmlns:p14="http://schemas.microsoft.com/office/powerpoint/2010/main" val="96450542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772400" cy="838200"/>
          </a:xfrm>
        </p:spPr>
        <p:txBody>
          <a:bodyPr/>
          <a:lstStyle/>
          <a:p>
            <a:pPr algn="ctr"/>
            <a:r>
              <a:rPr lang="en-US" sz="4400" dirty="0">
                <a:solidFill>
                  <a:prstClr val="white"/>
                </a:solidFill>
              </a:rPr>
              <a:t>What is a Standard Drink?</a:t>
            </a:r>
            <a:endParaRPr lang="en-US" dirty="0"/>
          </a:p>
        </p:txBody>
      </p:sp>
      <p:sp>
        <p:nvSpPr>
          <p:cNvPr id="3" name="Text Placeholder 2"/>
          <p:cNvSpPr>
            <a:spLocks noGrp="1"/>
          </p:cNvSpPr>
          <p:nvPr>
            <p:ph type="body" idx="1"/>
          </p:nvPr>
        </p:nvSpPr>
        <p:spPr>
          <a:xfrm>
            <a:off x="76200" y="1752600"/>
            <a:ext cx="8915400" cy="5105400"/>
          </a:xfrm>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577975"/>
            <a:ext cx="9163050" cy="528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45145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1746" name="Rectangle 3"/>
          <p:cNvSpPr>
            <a:spLocks noGrp="1" noChangeArrowheads="1"/>
          </p:cNvSpPr>
          <p:nvPr>
            <p:ph type="body" sz="half" idx="1"/>
          </p:nvPr>
        </p:nvSpPr>
        <p:spPr>
          <a:xfrm>
            <a:off x="462579" y="1371600"/>
            <a:ext cx="8305800" cy="4114800"/>
          </a:xfrm>
        </p:spPr>
        <p:txBody>
          <a:bodyPr/>
          <a:lstStyle/>
          <a:p>
            <a:pPr marL="319088" indent="-319088" defTabSz="341313" eaLnBrk="1" hangingPunct="1">
              <a:lnSpc>
                <a:spcPct val="90000"/>
              </a:lnSpc>
              <a:spcBef>
                <a:spcPct val="30000"/>
              </a:spcBef>
            </a:pPr>
            <a:r>
              <a:rPr lang="en-US" sz="2800" b="1" dirty="0" smtClean="0">
                <a:solidFill>
                  <a:srgbClr val="FFC000"/>
                </a:solidFill>
                <a:cs typeface="Arial" charset="0"/>
              </a:rPr>
              <a:t>Men</a:t>
            </a:r>
            <a:r>
              <a:rPr lang="en-US" sz="2800" dirty="0" smtClean="0">
                <a:cs typeface="Arial" charset="0"/>
              </a:rPr>
              <a:t>: No more than </a:t>
            </a:r>
            <a:r>
              <a:rPr lang="en-US" sz="2800" b="1" dirty="0" smtClean="0">
                <a:cs typeface="Arial" charset="0"/>
              </a:rPr>
              <a:t>4</a:t>
            </a:r>
            <a:r>
              <a:rPr lang="en-US" sz="2800" dirty="0" smtClean="0">
                <a:cs typeface="Arial" charset="0"/>
              </a:rPr>
              <a:t> drinks on any day and </a:t>
            </a:r>
            <a:r>
              <a:rPr lang="en-US" sz="2800" b="1" dirty="0" smtClean="0">
                <a:cs typeface="Arial" charset="0"/>
              </a:rPr>
              <a:t>14</a:t>
            </a:r>
            <a:r>
              <a:rPr lang="en-US" sz="2800" dirty="0" smtClean="0">
                <a:cs typeface="Arial" charset="0"/>
              </a:rPr>
              <a:t> drinks per week</a:t>
            </a:r>
          </a:p>
          <a:p>
            <a:pPr marL="319088" indent="-319088" defTabSz="341313" eaLnBrk="1" hangingPunct="1">
              <a:lnSpc>
                <a:spcPct val="90000"/>
              </a:lnSpc>
              <a:spcBef>
                <a:spcPct val="30000"/>
              </a:spcBef>
            </a:pPr>
            <a:r>
              <a:rPr lang="en-US" sz="2800" b="1" dirty="0" smtClean="0">
                <a:solidFill>
                  <a:srgbClr val="FFC000"/>
                </a:solidFill>
                <a:cs typeface="Arial" charset="0"/>
              </a:rPr>
              <a:t>Women</a:t>
            </a:r>
            <a:r>
              <a:rPr lang="en-US" sz="2800" dirty="0" smtClean="0">
                <a:cs typeface="Arial" charset="0"/>
              </a:rPr>
              <a:t>: No more than </a:t>
            </a:r>
            <a:r>
              <a:rPr lang="en-US" sz="2800" b="1" dirty="0" smtClean="0">
                <a:cs typeface="Arial" charset="0"/>
              </a:rPr>
              <a:t>3</a:t>
            </a:r>
            <a:r>
              <a:rPr lang="en-US" sz="2800" dirty="0" smtClean="0">
                <a:cs typeface="Arial" charset="0"/>
              </a:rPr>
              <a:t> drinks on any day and </a:t>
            </a:r>
            <a:r>
              <a:rPr lang="en-US" sz="2800" b="1" dirty="0" smtClean="0">
                <a:cs typeface="Arial" charset="0"/>
              </a:rPr>
              <a:t>7 </a:t>
            </a:r>
            <a:r>
              <a:rPr lang="en-US" sz="2800" dirty="0" smtClean="0">
                <a:cs typeface="Arial" charset="0"/>
              </a:rPr>
              <a:t>drinks per week</a:t>
            </a:r>
          </a:p>
          <a:p>
            <a:pPr marL="319088" indent="-319088" defTabSz="341313" eaLnBrk="1" hangingPunct="1">
              <a:lnSpc>
                <a:spcPct val="90000"/>
              </a:lnSpc>
              <a:spcBef>
                <a:spcPct val="30000"/>
              </a:spcBef>
            </a:pPr>
            <a:r>
              <a:rPr lang="en-US" sz="2800" b="1" dirty="0" smtClean="0">
                <a:solidFill>
                  <a:srgbClr val="FFC000"/>
                </a:solidFill>
                <a:cs typeface="Arial" charset="0"/>
              </a:rPr>
              <a:t>Men and Women &gt;65</a:t>
            </a:r>
            <a:r>
              <a:rPr lang="en-US" sz="2800" dirty="0" smtClean="0">
                <a:cs typeface="Arial" charset="0"/>
              </a:rPr>
              <a:t>: No more than </a:t>
            </a:r>
            <a:r>
              <a:rPr lang="en-US" sz="2800" b="1" dirty="0" smtClean="0">
                <a:cs typeface="Arial" charset="0"/>
              </a:rPr>
              <a:t>3</a:t>
            </a:r>
            <a:r>
              <a:rPr lang="en-US" sz="2800" dirty="0" smtClean="0">
                <a:cs typeface="Arial" charset="0"/>
              </a:rPr>
              <a:t> drinks </a:t>
            </a:r>
            <a:br>
              <a:rPr lang="en-US" sz="2800" dirty="0" smtClean="0">
                <a:cs typeface="Arial" charset="0"/>
              </a:rPr>
            </a:br>
            <a:r>
              <a:rPr lang="en-US" sz="2800" dirty="0" smtClean="0">
                <a:cs typeface="Arial" charset="0"/>
              </a:rPr>
              <a:t>on any day and </a:t>
            </a:r>
            <a:r>
              <a:rPr lang="en-US" sz="2800" b="1" dirty="0" smtClean="0">
                <a:cs typeface="Arial" charset="0"/>
              </a:rPr>
              <a:t>7</a:t>
            </a:r>
            <a:r>
              <a:rPr lang="en-US" sz="2800" dirty="0" smtClean="0">
                <a:cs typeface="Arial" charset="0"/>
              </a:rPr>
              <a:t> drinks per week</a:t>
            </a:r>
          </a:p>
        </p:txBody>
      </p:sp>
      <p:sp>
        <p:nvSpPr>
          <p:cNvPr id="37891" name="Rectangle 6"/>
          <p:cNvSpPr>
            <a:spLocks noChangeArrowheads="1"/>
          </p:cNvSpPr>
          <p:nvPr/>
        </p:nvSpPr>
        <p:spPr bwMode="auto">
          <a:xfrm>
            <a:off x="7385050" y="3733800"/>
            <a:ext cx="12080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en-US" sz="1400" dirty="0">
                <a:solidFill>
                  <a:srgbClr val="FFFF00"/>
                </a:solidFill>
              </a:rPr>
              <a:t>NIAAA, 2011</a:t>
            </a:r>
          </a:p>
        </p:txBody>
      </p:sp>
      <p:sp>
        <p:nvSpPr>
          <p:cNvPr id="37892" name="Rectangle 4"/>
          <p:cNvSpPr txBox="1">
            <a:spLocks noChangeArrowheads="1"/>
          </p:cNvSpPr>
          <p:nvPr/>
        </p:nvSpPr>
        <p:spPr bwMode="auto">
          <a:xfrm>
            <a:off x="457200" y="4572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DBF5F9"/>
                </a:solidFill>
                <a:effectLst>
                  <a:outerShdw blurRad="38100" dist="38100" dir="2700000" algn="tl">
                    <a:srgbClr val="000000">
                      <a:alpha val="43137"/>
                    </a:srgbClr>
                  </a:outerShdw>
                </a:effectLst>
                <a:latin typeface="Calibri"/>
              </a:rPr>
              <a:t>Drinking Guidelines</a:t>
            </a:r>
          </a:p>
        </p:txBody>
      </p:sp>
      <p:sp>
        <p:nvSpPr>
          <p:cNvPr id="4" name="Rectangle 3"/>
          <p:cNvSpPr/>
          <p:nvPr/>
        </p:nvSpPr>
        <p:spPr bwMode="auto">
          <a:xfrm>
            <a:off x="609600" y="5299077"/>
            <a:ext cx="78486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tabLst>
                <a:tab pos="395288" algn="ctr"/>
              </a:tabLst>
              <a:defRPr/>
            </a:pPr>
            <a:r>
              <a:rPr lang="en-US" dirty="0">
                <a:solidFill>
                  <a:prstClr val="white"/>
                </a:solidFill>
              </a:rPr>
              <a:t>  </a:t>
            </a:r>
            <a:r>
              <a:rPr lang="en-US" dirty="0" smtClean="0">
                <a:solidFill>
                  <a:prstClr val="white"/>
                </a:solidFill>
              </a:rPr>
              <a:t>	           </a:t>
            </a:r>
            <a:r>
              <a:rPr lang="en-US" b="1" dirty="0">
                <a:solidFill>
                  <a:prstClr val="white"/>
                </a:solidFill>
              </a:rPr>
              <a:t>285 ml                        100 ml                      </a:t>
            </a:r>
            <a:r>
              <a:rPr lang="en-US" b="1" dirty="0" smtClean="0">
                <a:solidFill>
                  <a:prstClr val="white"/>
                </a:solidFill>
              </a:rPr>
              <a:t>    60 </a:t>
            </a:r>
            <a:r>
              <a:rPr lang="en-US" b="1" dirty="0">
                <a:solidFill>
                  <a:prstClr val="white"/>
                </a:solidFill>
              </a:rPr>
              <a:t>ml                        </a:t>
            </a:r>
            <a:r>
              <a:rPr lang="en-US" b="1" dirty="0" smtClean="0">
                <a:solidFill>
                  <a:prstClr val="white"/>
                </a:solidFill>
              </a:rPr>
              <a:t>  30 </a:t>
            </a:r>
            <a:r>
              <a:rPr lang="en-US" b="1" dirty="0">
                <a:solidFill>
                  <a:prstClr val="white"/>
                </a:solidFill>
              </a:rPr>
              <a:t>ml</a:t>
            </a:r>
          </a:p>
          <a:p>
            <a:pPr>
              <a:tabLst>
                <a:tab pos="395288" algn="ctr"/>
              </a:tabLst>
              <a:defRPr/>
            </a:pPr>
            <a:r>
              <a:rPr lang="en-US" b="1" dirty="0">
                <a:solidFill>
                  <a:prstClr val="white"/>
                </a:solidFill>
              </a:rPr>
              <a:t>    </a:t>
            </a:r>
            <a:r>
              <a:rPr lang="en-US" b="1" dirty="0" smtClean="0">
                <a:solidFill>
                  <a:prstClr val="white"/>
                </a:solidFill>
              </a:rPr>
              <a:t>           </a:t>
            </a:r>
            <a:r>
              <a:rPr lang="en-US" b="1" dirty="0">
                <a:solidFill>
                  <a:prstClr val="white"/>
                </a:solidFill>
              </a:rPr>
              <a:t>Beer                           Wine                </a:t>
            </a:r>
            <a:r>
              <a:rPr lang="en-US" b="1" dirty="0" smtClean="0">
                <a:solidFill>
                  <a:prstClr val="white"/>
                </a:solidFill>
              </a:rPr>
              <a:t>     </a:t>
            </a:r>
            <a:r>
              <a:rPr lang="en-US" b="1" dirty="0">
                <a:solidFill>
                  <a:prstClr val="white"/>
                </a:solidFill>
              </a:rPr>
              <a:t>Fortified Wine             </a:t>
            </a:r>
            <a:r>
              <a:rPr lang="en-US" b="1" dirty="0" smtClean="0">
                <a:solidFill>
                  <a:prstClr val="white"/>
                </a:solidFill>
              </a:rPr>
              <a:t>   </a:t>
            </a:r>
            <a:r>
              <a:rPr lang="en-US" b="1" dirty="0">
                <a:solidFill>
                  <a:prstClr val="white"/>
                </a:solidFill>
              </a:rPr>
              <a:t>Liquor</a:t>
            </a:r>
          </a:p>
          <a:p>
            <a:pPr>
              <a:tabLst>
                <a:tab pos="395288" algn="ctr"/>
              </a:tabLst>
              <a:defRPr/>
            </a:pPr>
            <a:r>
              <a:rPr lang="en-US" b="1" dirty="0">
                <a:solidFill>
                  <a:prstClr val="white"/>
                </a:solidFill>
              </a:rPr>
              <a:t>  </a:t>
            </a:r>
            <a:r>
              <a:rPr lang="en-US" b="1" dirty="0" smtClean="0">
                <a:solidFill>
                  <a:prstClr val="white"/>
                </a:solidFill>
              </a:rPr>
              <a:t>            </a:t>
            </a:r>
            <a:r>
              <a:rPr lang="en-US" b="1" dirty="0">
                <a:solidFill>
                  <a:prstClr val="white"/>
                </a:solidFill>
              </a:rPr>
              <a:t>12 </a:t>
            </a:r>
            <a:r>
              <a:rPr lang="en-US" b="1" dirty="0" err="1">
                <a:solidFill>
                  <a:prstClr val="white"/>
                </a:solidFill>
              </a:rPr>
              <a:t>oz</a:t>
            </a:r>
            <a:r>
              <a:rPr lang="en-US" b="1" dirty="0">
                <a:solidFill>
                  <a:prstClr val="white"/>
                </a:solidFill>
              </a:rPr>
              <a:t>                            5 </a:t>
            </a:r>
            <a:r>
              <a:rPr lang="en-US" b="1" dirty="0" err="1">
                <a:solidFill>
                  <a:prstClr val="white"/>
                </a:solidFill>
              </a:rPr>
              <a:t>oz</a:t>
            </a:r>
            <a:r>
              <a:rPr lang="en-US" b="1" dirty="0">
                <a:solidFill>
                  <a:prstClr val="white"/>
                </a:solidFill>
              </a:rPr>
              <a:t>                         </a:t>
            </a:r>
            <a:r>
              <a:rPr lang="en-US" b="1" dirty="0" smtClean="0">
                <a:solidFill>
                  <a:prstClr val="white"/>
                </a:solidFill>
              </a:rPr>
              <a:t>     3.5 </a:t>
            </a:r>
            <a:r>
              <a:rPr lang="en-US" b="1" dirty="0" err="1">
                <a:solidFill>
                  <a:prstClr val="white"/>
                </a:solidFill>
              </a:rPr>
              <a:t>oz</a:t>
            </a:r>
            <a:r>
              <a:rPr lang="en-US" b="1" dirty="0">
                <a:solidFill>
                  <a:prstClr val="white"/>
                </a:solidFill>
              </a:rPr>
              <a:t>                     </a:t>
            </a:r>
            <a:r>
              <a:rPr lang="en-US" b="1" dirty="0" smtClean="0">
                <a:solidFill>
                  <a:prstClr val="white"/>
                </a:solidFill>
              </a:rPr>
              <a:t>   1.5 </a:t>
            </a:r>
            <a:r>
              <a:rPr lang="en-US" b="1" dirty="0" err="1">
                <a:solidFill>
                  <a:prstClr val="white"/>
                </a:solidFill>
              </a:rPr>
              <a:t>oz</a:t>
            </a:r>
            <a:endParaRPr lang="en-US" b="1" dirty="0">
              <a:solidFill>
                <a:prstClr val="white"/>
              </a:solidFill>
            </a:endParaRPr>
          </a:p>
        </p:txBody>
      </p:sp>
      <p:pic>
        <p:nvPicPr>
          <p:cNvPr id="18" name="Picture 2" descr="C:\Users\tfreese\AppData\Local\Microsoft\Windows\Temporary Internet Files\Content.IE5\TN2RZ8JH\MP900314313[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38200" y="4249244"/>
            <a:ext cx="1469670" cy="1654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3" descr="C:\Users\tfreese\AppData\Local\Microsoft\Windows\Temporary Internet Files\Content.IE5\DGJI47TX\MP900314312[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124200" y="4238853"/>
            <a:ext cx="971218" cy="1627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5" descr="C:\Users\tfreese\AppData\Local\Microsoft\Windows\Temporary Internet Files\Content.IE5\DGJI47TX\MP900386723[1].jpg"/>
          <p:cNvPicPr>
            <a:picLocks noChangeAspect="1" noChangeArrowheads="1"/>
          </p:cNvPicPr>
          <p:nvPr/>
        </p:nvPicPr>
        <p:blipFill>
          <a:blip r:embed="rId6" cstate="print">
            <a:clrChange>
              <a:clrFrom>
                <a:srgbClr val="FCFCFC"/>
              </a:clrFrom>
              <a:clrTo>
                <a:srgbClr val="FCFCFC">
                  <a:alpha val="0"/>
                </a:srgbClr>
              </a:clrTo>
            </a:clrChange>
            <a:extLst>
              <a:ext uri="{28A0092B-C50C-407E-A947-70E740481C1C}">
                <a14:useLocalDpi xmlns="" xmlns:a14="http://schemas.microsoft.com/office/drawing/2010/main" val="0"/>
              </a:ext>
            </a:extLst>
          </a:blip>
          <a:srcRect/>
          <a:stretch>
            <a:fillRect/>
          </a:stretch>
        </p:blipFill>
        <p:spPr bwMode="auto">
          <a:xfrm>
            <a:off x="5181600" y="4660378"/>
            <a:ext cx="612568" cy="115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15" descr="http://graphics8.nytimes.com/images/2013/01/20/magazine/20drink/20drink-superJumbo-v2.jpg"/>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backgroundRemoval t="0" b="99741" l="578" r="100000">
                        <a14:foregroundMark x1="12428" y1="9326" x2="87861" y2="53627"/>
                        <a14:foregroundMark x1="80636" y1="8031" x2="13873" y2="53109"/>
                        <a14:foregroundMark x1="23121" y1="86010" x2="81214" y2="86010"/>
                        <a14:foregroundMark x1="14162" y1="10104" x2="73410" y2="6477"/>
                        <a14:foregroundMark x1="28613" y1="47927" x2="68208" y2="50000"/>
                      </a14:backgroundRemoval>
                    </a14:imgEffect>
                  </a14:imgLayer>
                </a14:imgProps>
              </a:ext>
              <a:ext uri="{28A0092B-C50C-407E-A947-70E740481C1C}">
                <a14:useLocalDpi xmlns="" xmlns:a14="http://schemas.microsoft.com/office/drawing/2010/main" val="0"/>
              </a:ext>
            </a:extLst>
          </a:blip>
          <a:srcRect/>
          <a:stretch>
            <a:fillRect/>
          </a:stretch>
        </p:blipFill>
        <p:spPr bwMode="auto">
          <a:xfrm>
            <a:off x="6968259" y="4932717"/>
            <a:ext cx="833582" cy="930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302876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wipe(up)">
                                      <p:cBhvr>
                                        <p:cTn id="7" dur="500"/>
                                        <p:tgtEl>
                                          <p:spTgt spid="317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746">
                                            <p:txEl>
                                              <p:pRg st="1" end="1"/>
                                            </p:txEl>
                                          </p:spTgt>
                                        </p:tgtEl>
                                        <p:attrNameLst>
                                          <p:attrName>style.visibility</p:attrName>
                                        </p:attrNameLst>
                                      </p:cBhvr>
                                      <p:to>
                                        <p:strVal val="visible"/>
                                      </p:to>
                                    </p:set>
                                    <p:animEffect transition="in" filter="wipe(up)">
                                      <p:cBhvr>
                                        <p:cTn id="12" dur="500"/>
                                        <p:tgtEl>
                                          <p:spTgt spid="3174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1746">
                                            <p:txEl>
                                              <p:pRg st="2" end="2"/>
                                            </p:txEl>
                                          </p:spTgt>
                                        </p:tgtEl>
                                        <p:attrNameLst>
                                          <p:attrName>style.visibility</p:attrName>
                                        </p:attrNameLst>
                                      </p:cBhvr>
                                      <p:to>
                                        <p:strVal val="visible"/>
                                      </p:to>
                                    </p:set>
                                    <p:animEffect transition="in" filter="wipe(up)">
                                      <p:cBhvr>
                                        <p:cTn id="17" dur="500"/>
                                        <p:tgtEl>
                                          <p:spTgt spid="317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304800"/>
            <a:ext cx="7772400" cy="1133856"/>
          </a:xfrm>
        </p:spPr>
        <p:txBody>
          <a:bodyPr/>
          <a:lstStyle/>
          <a:p>
            <a:pPr algn="ctr"/>
            <a:r>
              <a:rPr lang="en-US" sz="4400" dirty="0">
                <a:solidFill>
                  <a:schemeClr val="tx1"/>
                </a:solidFill>
              </a:rPr>
              <a:t>New Medi-Cal Benefit (SBIRT) </a:t>
            </a:r>
          </a:p>
        </p:txBody>
      </p:sp>
      <p:sp>
        <p:nvSpPr>
          <p:cNvPr id="7" name="Text Placeholder 6"/>
          <p:cNvSpPr>
            <a:spLocks noGrp="1"/>
          </p:cNvSpPr>
          <p:nvPr>
            <p:ph type="body" idx="1"/>
          </p:nvPr>
        </p:nvSpPr>
        <p:spPr>
          <a:xfrm>
            <a:off x="304800" y="1676400"/>
            <a:ext cx="8686800" cy="5181600"/>
          </a:xfrm>
        </p:spPr>
        <p:txBody>
          <a:bodyPr>
            <a:normAutofit fontScale="92500" lnSpcReduction="20000"/>
          </a:bodyPr>
          <a:lstStyle/>
          <a:p>
            <a:pPr>
              <a:lnSpc>
                <a:spcPct val="120000"/>
              </a:lnSpc>
              <a:spcBef>
                <a:spcPts val="0"/>
              </a:spcBef>
            </a:pPr>
            <a:r>
              <a:rPr lang="en-US" sz="2600" dirty="0"/>
              <a:t>In 2013, the USPSTF recommended that clinicians </a:t>
            </a:r>
            <a:r>
              <a:rPr lang="en-US" sz="2600" dirty="0" smtClean="0"/>
              <a:t>screen adults </a:t>
            </a:r>
            <a:r>
              <a:rPr lang="en-US" sz="2600" dirty="0"/>
              <a:t>age 18 years or older for alcohol misuse and </a:t>
            </a:r>
            <a:r>
              <a:rPr lang="en-US" sz="2600" dirty="0" smtClean="0"/>
              <a:t>provide those reporting </a:t>
            </a:r>
            <a:r>
              <a:rPr lang="en-US" sz="2600" dirty="0"/>
              <a:t>risky or hazardous drinking with </a:t>
            </a:r>
            <a:r>
              <a:rPr lang="en-US" sz="2600" dirty="0" smtClean="0"/>
              <a:t>brief behavioral </a:t>
            </a:r>
            <a:r>
              <a:rPr lang="en-US" sz="2600" dirty="0"/>
              <a:t>counseling interventions to reduce alcohol misuse</a:t>
            </a:r>
            <a:r>
              <a:rPr lang="en-US" sz="2600" dirty="0" smtClean="0"/>
              <a:t>.</a:t>
            </a:r>
          </a:p>
          <a:p>
            <a:pPr>
              <a:lnSpc>
                <a:spcPct val="120000"/>
              </a:lnSpc>
              <a:spcBef>
                <a:spcPts val="0"/>
              </a:spcBef>
            </a:pPr>
            <a:endParaRPr lang="en-US" sz="2600" dirty="0"/>
          </a:p>
          <a:p>
            <a:pPr>
              <a:lnSpc>
                <a:spcPct val="120000"/>
              </a:lnSpc>
              <a:spcBef>
                <a:spcPts val="0"/>
              </a:spcBef>
            </a:pPr>
            <a:r>
              <a:rPr lang="en-US" sz="2600" dirty="0"/>
              <a:t>Effective January 1, 2014, California </a:t>
            </a:r>
            <a:r>
              <a:rPr lang="en-US" sz="2600" dirty="0" smtClean="0"/>
              <a:t>provides Alcohol </a:t>
            </a:r>
            <a:r>
              <a:rPr lang="en-US" sz="2600" dirty="0"/>
              <a:t>Screening,</a:t>
            </a:r>
          </a:p>
          <a:p>
            <a:pPr>
              <a:lnSpc>
                <a:spcPct val="120000"/>
              </a:lnSpc>
              <a:spcBef>
                <a:spcPts val="0"/>
              </a:spcBef>
            </a:pPr>
            <a:r>
              <a:rPr lang="en-US" sz="2600" dirty="0"/>
              <a:t>Brief Intervention, and Referral to Treatment (SBIRT) </a:t>
            </a:r>
            <a:r>
              <a:rPr lang="en-US" sz="2600" dirty="0" smtClean="0"/>
              <a:t>in</a:t>
            </a:r>
            <a:endParaRPr lang="en-US" sz="2600" dirty="0"/>
          </a:p>
          <a:p>
            <a:pPr>
              <a:lnSpc>
                <a:spcPct val="120000"/>
              </a:lnSpc>
              <a:spcBef>
                <a:spcPts val="0"/>
              </a:spcBef>
            </a:pPr>
            <a:r>
              <a:rPr lang="en-US" sz="2600" dirty="0"/>
              <a:t>primary care settings to all </a:t>
            </a:r>
            <a:r>
              <a:rPr lang="en-US" sz="2600" dirty="0" err="1"/>
              <a:t>Medi</a:t>
            </a:r>
            <a:r>
              <a:rPr lang="en-US" sz="2600" dirty="0"/>
              <a:t>-Cal beneficiaries, 18 years</a:t>
            </a:r>
          </a:p>
          <a:p>
            <a:pPr>
              <a:lnSpc>
                <a:spcPct val="120000"/>
              </a:lnSpc>
              <a:spcBef>
                <a:spcPts val="0"/>
              </a:spcBef>
            </a:pPr>
            <a:r>
              <a:rPr lang="en-US" sz="2600" dirty="0"/>
              <a:t>and older</a:t>
            </a:r>
            <a:r>
              <a:rPr lang="en-US" sz="2600" dirty="0" smtClean="0"/>
              <a:t>.</a:t>
            </a:r>
          </a:p>
          <a:p>
            <a:endParaRPr lang="en-US" dirty="0"/>
          </a:p>
          <a:p>
            <a:r>
              <a:rPr lang="en-US" dirty="0"/>
              <a:t>** Effective January 1, 2014, the law requires that Alternative Benefit Plans </a:t>
            </a:r>
            <a:r>
              <a:rPr lang="en-US" dirty="0" smtClean="0"/>
              <a:t>cover </a:t>
            </a:r>
            <a:r>
              <a:rPr lang="en-US" dirty="0"/>
              <a:t>preventive services described </a:t>
            </a:r>
            <a:r>
              <a:rPr lang="en-US" dirty="0" smtClean="0"/>
              <a:t>in section </a:t>
            </a:r>
            <a:r>
              <a:rPr lang="en-US" dirty="0"/>
              <a:t>2713 of the Public Health Service Act as part of essential health benefits. Section 2713 includes, among others</a:t>
            </a:r>
            <a:r>
              <a:rPr lang="en-US" dirty="0" smtClean="0"/>
              <a:t>, alcohol </a:t>
            </a:r>
            <a:r>
              <a:rPr lang="en-US" dirty="0"/>
              <a:t>screening and brief behavioral interventions. (Affordable Care Act Section 4106).**</a:t>
            </a:r>
          </a:p>
          <a:p>
            <a:endParaRPr lang="en-US" dirty="0"/>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2</a:t>
            </a:fld>
            <a:endParaRPr lang="en-US">
              <a:solidFill>
                <a:srgbClr val="DBF5F9">
                  <a:shade val="90000"/>
                </a:srgbClr>
              </a:solidFill>
            </a:endParaRPr>
          </a:p>
        </p:txBody>
      </p:sp>
    </p:spTree>
    <p:extLst>
      <p:ext uri="{BB962C8B-B14F-4D97-AF65-F5344CB8AC3E}">
        <p14:creationId xmlns="" xmlns:p14="http://schemas.microsoft.com/office/powerpoint/2010/main" val="3864858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7772400" cy="1362456"/>
          </a:xfrm>
        </p:spPr>
        <p:txBody>
          <a:bodyPr/>
          <a:lstStyle/>
          <a:p>
            <a:pPr algn="ctr"/>
            <a:r>
              <a:rPr lang="en-US" sz="3600" kern="0" dirty="0">
                <a:ln>
                  <a:noFill/>
                </a:ln>
                <a:solidFill>
                  <a:schemeClr val="tx1"/>
                </a:solidFill>
                <a:effectLst>
                  <a:outerShdw blurRad="38100" dist="38100" dir="2700000" algn="tl">
                    <a:srgbClr val="000000">
                      <a:alpha val="43137"/>
                    </a:srgbClr>
                  </a:outerShdw>
                </a:effectLst>
                <a:latin typeface="Calibri" pitchFamily="34" charset="0"/>
              </a:rPr>
              <a:t>Alcohol Use Disorders Identification Test- Consumption (AUDIT-C)</a:t>
            </a:r>
            <a:endParaRPr lang="en-US" sz="5400" dirty="0">
              <a:solidFill>
                <a:schemeClr val="tx1"/>
              </a:solidFill>
            </a:endParaRPr>
          </a:p>
        </p:txBody>
      </p:sp>
      <p:sp>
        <p:nvSpPr>
          <p:cNvPr id="6" name="Text Placeholder 5"/>
          <p:cNvSpPr>
            <a:spLocks noGrp="1"/>
          </p:cNvSpPr>
          <p:nvPr>
            <p:ph type="body" idx="1"/>
          </p:nvPr>
        </p:nvSpPr>
        <p:spPr>
          <a:xfrm>
            <a:off x="530352" y="2209800"/>
            <a:ext cx="8232648" cy="4495800"/>
          </a:xfrm>
        </p:spPr>
        <p:txBody>
          <a:bodyPr>
            <a:normAutofit/>
          </a:bodyPr>
          <a:lstStyle/>
          <a:p>
            <a:pPr>
              <a:lnSpc>
                <a:spcPct val="90000"/>
              </a:lnSpc>
            </a:pPr>
            <a:r>
              <a:rPr lang="en-US" sz="2800" dirty="0">
                <a:latin typeface="Calibri" pitchFamily="34" charset="0"/>
              </a:rPr>
              <a:t>The AUDIT-C is a 3-item alcohol screen</a:t>
            </a:r>
          </a:p>
          <a:p>
            <a:pPr>
              <a:lnSpc>
                <a:spcPct val="90000"/>
              </a:lnSpc>
            </a:pPr>
            <a:endParaRPr lang="en-US" sz="2800" dirty="0">
              <a:latin typeface="Calibri" pitchFamily="34" charset="0"/>
            </a:endParaRPr>
          </a:p>
          <a:p>
            <a:pPr>
              <a:lnSpc>
                <a:spcPct val="90000"/>
              </a:lnSpc>
            </a:pPr>
            <a:r>
              <a:rPr lang="en-US" sz="2800" dirty="0">
                <a:latin typeface="Calibri" pitchFamily="34" charset="0"/>
              </a:rPr>
              <a:t>It is a modified version of the full AUDIT, which has 10 items </a:t>
            </a:r>
          </a:p>
          <a:p>
            <a:pPr>
              <a:lnSpc>
                <a:spcPct val="90000"/>
              </a:lnSpc>
            </a:pPr>
            <a:endParaRPr lang="en-US" sz="2800" dirty="0">
              <a:latin typeface="Calibri" pitchFamily="34" charset="0"/>
            </a:endParaRPr>
          </a:p>
          <a:p>
            <a:pPr>
              <a:lnSpc>
                <a:spcPct val="90000"/>
              </a:lnSpc>
            </a:pPr>
            <a:r>
              <a:rPr lang="en-US" sz="2800" dirty="0">
                <a:latin typeface="Calibri" pitchFamily="34" charset="0"/>
              </a:rPr>
              <a:t>Most patients with a positive AUDIT-C screen will not be alcohol-dependent, but will be drinking at levels considered to be </a:t>
            </a:r>
            <a:r>
              <a:rPr lang="en-US" sz="2800" dirty="0" smtClean="0">
                <a:latin typeface="Calibri" pitchFamily="34" charset="0"/>
              </a:rPr>
              <a:t>risky/hazardous </a:t>
            </a:r>
            <a:r>
              <a:rPr lang="en-US" sz="2800" dirty="0">
                <a:latin typeface="Calibri" pitchFamily="34" charset="0"/>
              </a:rPr>
              <a:t>to their overall health</a:t>
            </a:r>
          </a:p>
          <a:p>
            <a:endParaRPr lang="en-US" sz="2800" dirty="0"/>
          </a:p>
        </p:txBody>
      </p:sp>
      <p:sp>
        <p:nvSpPr>
          <p:cNvPr id="4" name="Slide Number Placeholder 3"/>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20</a:t>
            </a:fld>
            <a:endParaRPr lang="en-US">
              <a:solidFill>
                <a:srgbClr val="04617B">
                  <a:shade val="90000"/>
                </a:srgbClr>
              </a:solidFill>
            </a:endParaRPr>
          </a:p>
        </p:txBody>
      </p:sp>
    </p:spTree>
    <p:extLst>
      <p:ext uri="{BB962C8B-B14F-4D97-AF65-F5344CB8AC3E}">
        <p14:creationId xmlns="" xmlns:p14="http://schemas.microsoft.com/office/powerpoint/2010/main" val="3786371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457200"/>
            <a:ext cx="7772400" cy="1362456"/>
          </a:xfrm>
        </p:spPr>
        <p:txBody>
          <a:bodyPr/>
          <a:lstStyle/>
          <a:p>
            <a:pPr algn="ctr"/>
            <a:r>
              <a:rPr lang="en-US" sz="3600" kern="0" dirty="0">
                <a:ln>
                  <a:noFill/>
                </a:ln>
                <a:solidFill>
                  <a:srgbClr val="FFFFFF"/>
                </a:solidFill>
                <a:effectLst>
                  <a:outerShdw blurRad="38100" dist="38100" dir="2700000" algn="tl">
                    <a:srgbClr val="000000">
                      <a:alpha val="43137"/>
                    </a:srgbClr>
                  </a:outerShdw>
                </a:effectLst>
                <a:latin typeface="Calibri" pitchFamily="34" charset="0"/>
              </a:rPr>
              <a:t>Alcohol Use Disorders Identification Test- Consumption (AUDIT-C)</a:t>
            </a:r>
            <a:endParaRPr lang="en-US" dirty="0"/>
          </a:p>
        </p:txBody>
      </p:sp>
      <p:sp>
        <p:nvSpPr>
          <p:cNvPr id="6" name="Text Placeholder 5"/>
          <p:cNvSpPr>
            <a:spLocks noGrp="1"/>
          </p:cNvSpPr>
          <p:nvPr>
            <p:ph type="body" idx="1"/>
          </p:nvPr>
        </p:nvSpPr>
        <p:spPr>
          <a:xfrm>
            <a:off x="530352" y="2057400"/>
            <a:ext cx="8156448" cy="4572000"/>
          </a:xfrm>
        </p:spPr>
        <p:txBody>
          <a:bodyPr>
            <a:normAutofit fontScale="85000" lnSpcReduction="20000"/>
          </a:bodyPr>
          <a:lstStyle/>
          <a:p>
            <a:pPr>
              <a:defRPr/>
            </a:pPr>
            <a:r>
              <a:rPr lang="en-US" sz="2800" b="1" dirty="0">
                <a:latin typeface="Calibri" pitchFamily="34" charset="0"/>
              </a:rPr>
              <a:t>1. How often do you have a drink containing alcohol?</a:t>
            </a:r>
          </a:p>
          <a:p>
            <a:pPr>
              <a:defRPr/>
            </a:pPr>
            <a:r>
              <a:rPr lang="en-US" sz="2400" dirty="0">
                <a:latin typeface="Calibri" pitchFamily="34" charset="0"/>
              </a:rPr>
              <a:t>___ a. Never</a:t>
            </a:r>
            <a:endParaRPr lang="en-US" sz="2400" b="1" dirty="0">
              <a:latin typeface="Calibri" pitchFamily="34" charset="0"/>
            </a:endParaRPr>
          </a:p>
          <a:p>
            <a:pPr>
              <a:defRPr/>
            </a:pPr>
            <a:r>
              <a:rPr lang="en-US" sz="2400" dirty="0">
                <a:latin typeface="Calibri" pitchFamily="34" charset="0"/>
              </a:rPr>
              <a:t>___ b. Monthly or less</a:t>
            </a:r>
            <a:endParaRPr lang="en-US" sz="2400" b="1" dirty="0">
              <a:latin typeface="Calibri" pitchFamily="34" charset="0"/>
            </a:endParaRPr>
          </a:p>
          <a:p>
            <a:pPr>
              <a:defRPr/>
            </a:pPr>
            <a:r>
              <a:rPr lang="en-US" sz="2400" dirty="0">
                <a:latin typeface="Calibri" pitchFamily="34" charset="0"/>
              </a:rPr>
              <a:t>___ c. 2-4 times a month</a:t>
            </a:r>
            <a:endParaRPr lang="en-US" sz="2400" b="1" dirty="0">
              <a:latin typeface="Calibri" pitchFamily="34" charset="0"/>
            </a:endParaRPr>
          </a:p>
          <a:p>
            <a:pPr>
              <a:defRPr/>
            </a:pPr>
            <a:r>
              <a:rPr lang="en-US" sz="2400" dirty="0">
                <a:latin typeface="Calibri" pitchFamily="34" charset="0"/>
              </a:rPr>
              <a:t>___ d. 2-3 times a week </a:t>
            </a:r>
          </a:p>
          <a:p>
            <a:pPr>
              <a:defRPr/>
            </a:pPr>
            <a:r>
              <a:rPr lang="en-US" sz="2400" dirty="0">
                <a:latin typeface="Calibri" pitchFamily="34" charset="0"/>
              </a:rPr>
              <a:t>___ e. 4 or more times a week </a:t>
            </a:r>
          </a:p>
          <a:p>
            <a:pPr>
              <a:defRPr/>
            </a:pPr>
            <a:r>
              <a:rPr lang="en-US" sz="2000" dirty="0">
                <a:latin typeface="Calibri" pitchFamily="34" charset="0"/>
              </a:rPr>
              <a:t> </a:t>
            </a:r>
            <a:endParaRPr lang="en-US" sz="2000" b="1" dirty="0">
              <a:latin typeface="Calibri" pitchFamily="34" charset="0"/>
            </a:endParaRPr>
          </a:p>
          <a:p>
            <a:pPr>
              <a:defRPr/>
            </a:pPr>
            <a:r>
              <a:rPr lang="en-US" sz="2800" b="1" dirty="0">
                <a:latin typeface="Calibri" pitchFamily="34" charset="0"/>
              </a:rPr>
              <a:t>2. How many standard drinks containing alcohol do you have on a typical day? </a:t>
            </a:r>
          </a:p>
          <a:p>
            <a:pPr>
              <a:defRPr/>
            </a:pPr>
            <a:r>
              <a:rPr lang="en-US" sz="2400" dirty="0">
                <a:latin typeface="Calibri" pitchFamily="34" charset="0"/>
              </a:rPr>
              <a:t>___ a. 1 or 2</a:t>
            </a:r>
            <a:endParaRPr lang="en-US" sz="2400" b="1" dirty="0">
              <a:latin typeface="Calibri" pitchFamily="34" charset="0"/>
            </a:endParaRPr>
          </a:p>
          <a:p>
            <a:pPr>
              <a:defRPr/>
            </a:pPr>
            <a:r>
              <a:rPr lang="en-US" sz="2400" dirty="0">
                <a:latin typeface="Calibri" pitchFamily="34" charset="0"/>
              </a:rPr>
              <a:t>___ b. 3 or 4</a:t>
            </a:r>
            <a:endParaRPr lang="en-US" sz="2400" b="1" dirty="0">
              <a:latin typeface="Calibri" pitchFamily="34" charset="0"/>
            </a:endParaRPr>
          </a:p>
          <a:p>
            <a:pPr>
              <a:defRPr/>
            </a:pPr>
            <a:r>
              <a:rPr lang="en-US" sz="2400" dirty="0">
                <a:latin typeface="Calibri" pitchFamily="34" charset="0"/>
              </a:rPr>
              <a:t>___ c. 5 or 6</a:t>
            </a:r>
            <a:endParaRPr lang="en-US" sz="2400" b="1" dirty="0">
              <a:latin typeface="Calibri" pitchFamily="34" charset="0"/>
            </a:endParaRPr>
          </a:p>
          <a:p>
            <a:pPr>
              <a:defRPr/>
            </a:pPr>
            <a:r>
              <a:rPr lang="en-US" sz="2400" dirty="0">
                <a:latin typeface="Calibri" pitchFamily="34" charset="0"/>
              </a:rPr>
              <a:t>___ d. 7 to 9 </a:t>
            </a:r>
            <a:endParaRPr lang="en-US" sz="2400" b="1" dirty="0">
              <a:latin typeface="Calibri" pitchFamily="34" charset="0"/>
            </a:endParaRPr>
          </a:p>
          <a:p>
            <a:pPr>
              <a:defRPr/>
            </a:pPr>
            <a:r>
              <a:rPr lang="en-US" sz="2400" dirty="0">
                <a:latin typeface="Calibri" pitchFamily="34" charset="0"/>
              </a:rPr>
              <a:t>___ e. 10 or more</a:t>
            </a:r>
          </a:p>
          <a:p>
            <a:endParaRPr lang="en-US" dirty="0"/>
          </a:p>
        </p:txBody>
      </p:sp>
      <p:sp>
        <p:nvSpPr>
          <p:cNvPr id="4" name="Slide Number Placeholder 3"/>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21</a:t>
            </a:fld>
            <a:endParaRPr lang="en-US">
              <a:solidFill>
                <a:srgbClr val="04617B">
                  <a:shade val="90000"/>
                </a:srgbClr>
              </a:solidFill>
            </a:endParaRPr>
          </a:p>
        </p:txBody>
      </p:sp>
    </p:spTree>
    <p:extLst>
      <p:ext uri="{BB962C8B-B14F-4D97-AF65-F5344CB8AC3E}">
        <p14:creationId xmlns="" xmlns:p14="http://schemas.microsoft.com/office/powerpoint/2010/main" val="547059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7772400" cy="1362456"/>
          </a:xfrm>
        </p:spPr>
        <p:txBody>
          <a:bodyPr/>
          <a:lstStyle/>
          <a:p>
            <a:pPr algn="ctr"/>
            <a:r>
              <a:rPr lang="en-US" sz="3600" kern="0" dirty="0">
                <a:ln>
                  <a:noFill/>
                </a:ln>
                <a:solidFill>
                  <a:srgbClr val="FFFFFF"/>
                </a:solidFill>
                <a:effectLst>
                  <a:outerShdw blurRad="38100" dist="38100" dir="2700000" algn="tl">
                    <a:srgbClr val="000000">
                      <a:alpha val="43137"/>
                    </a:srgbClr>
                  </a:outerShdw>
                </a:effectLst>
                <a:latin typeface="Calibri" pitchFamily="34" charset="0"/>
              </a:rPr>
              <a:t>Alcohol Use Disorders Identification Test- Consumption (AUDIT-C)</a:t>
            </a:r>
            <a:endParaRPr lang="en-US" sz="5400" dirty="0"/>
          </a:p>
        </p:txBody>
      </p:sp>
      <p:sp>
        <p:nvSpPr>
          <p:cNvPr id="6" name="Text Placeholder 5"/>
          <p:cNvSpPr>
            <a:spLocks noGrp="1"/>
          </p:cNvSpPr>
          <p:nvPr>
            <p:ph type="body" idx="1"/>
          </p:nvPr>
        </p:nvSpPr>
        <p:spPr>
          <a:xfrm>
            <a:off x="530352" y="2209800"/>
            <a:ext cx="7772400" cy="4267200"/>
          </a:xfrm>
        </p:spPr>
        <p:txBody>
          <a:bodyPr/>
          <a:lstStyle/>
          <a:p>
            <a:pPr>
              <a:defRPr/>
            </a:pPr>
            <a:r>
              <a:rPr lang="en-US" sz="2800" b="1" dirty="0">
                <a:latin typeface="Calibri" pitchFamily="34" charset="0"/>
              </a:rPr>
              <a:t>3. How often do you have </a:t>
            </a:r>
            <a:r>
              <a:rPr lang="en-US" sz="2800" b="1" dirty="0" smtClean="0">
                <a:latin typeface="Calibri" pitchFamily="34" charset="0"/>
              </a:rPr>
              <a:t>5 </a:t>
            </a:r>
            <a:r>
              <a:rPr lang="en-US" sz="2800" b="1" dirty="0">
                <a:latin typeface="Calibri" pitchFamily="34" charset="0"/>
              </a:rPr>
              <a:t>or more drinks on one occasion?</a:t>
            </a:r>
          </a:p>
          <a:p>
            <a:pPr>
              <a:defRPr/>
            </a:pPr>
            <a:r>
              <a:rPr lang="en-US" sz="2400" dirty="0">
                <a:latin typeface="Calibri" pitchFamily="34" charset="0"/>
              </a:rPr>
              <a:t>___ a. Never</a:t>
            </a:r>
            <a:endParaRPr lang="en-US" sz="2400" b="1" dirty="0">
              <a:latin typeface="Calibri" pitchFamily="34" charset="0"/>
            </a:endParaRPr>
          </a:p>
          <a:p>
            <a:pPr>
              <a:defRPr/>
            </a:pPr>
            <a:r>
              <a:rPr lang="en-US" sz="2400" dirty="0">
                <a:latin typeface="Calibri" pitchFamily="34" charset="0"/>
              </a:rPr>
              <a:t>___ b. Less than monthly </a:t>
            </a:r>
          </a:p>
          <a:p>
            <a:pPr>
              <a:defRPr/>
            </a:pPr>
            <a:r>
              <a:rPr lang="en-US" sz="2400" dirty="0">
                <a:latin typeface="Calibri" pitchFamily="34" charset="0"/>
              </a:rPr>
              <a:t>___ c. Monthly </a:t>
            </a:r>
            <a:endParaRPr lang="en-US" sz="2400" b="1" dirty="0">
              <a:latin typeface="Calibri" pitchFamily="34" charset="0"/>
            </a:endParaRPr>
          </a:p>
          <a:p>
            <a:pPr>
              <a:defRPr/>
            </a:pPr>
            <a:r>
              <a:rPr lang="en-US" sz="2400" dirty="0">
                <a:latin typeface="Calibri" pitchFamily="34" charset="0"/>
              </a:rPr>
              <a:t>___ d. Weekly</a:t>
            </a:r>
            <a:endParaRPr lang="en-US" sz="2400" b="1" dirty="0">
              <a:latin typeface="Calibri" pitchFamily="34" charset="0"/>
            </a:endParaRPr>
          </a:p>
          <a:p>
            <a:pPr>
              <a:defRPr/>
            </a:pPr>
            <a:r>
              <a:rPr lang="en-US" sz="2400" dirty="0">
                <a:latin typeface="Calibri" pitchFamily="34" charset="0"/>
              </a:rPr>
              <a:t>___ e. Daily or almost daily </a:t>
            </a:r>
            <a:endParaRPr lang="en-US" sz="2400" b="1" dirty="0">
              <a:latin typeface="Calibri" pitchFamily="34" charset="0"/>
            </a:endParaRPr>
          </a:p>
          <a:p>
            <a:pPr>
              <a:defRPr/>
            </a:pPr>
            <a:endParaRPr lang="en-US" sz="2400" dirty="0">
              <a:latin typeface="Calibri" pitchFamily="34" charset="0"/>
            </a:endParaRPr>
          </a:p>
          <a:p>
            <a:pPr>
              <a:defRPr/>
            </a:pPr>
            <a:endParaRPr lang="en-US" sz="2000" dirty="0">
              <a:latin typeface="Calibri" pitchFamily="34" charset="0"/>
            </a:endParaRPr>
          </a:p>
          <a:p>
            <a:endParaRPr lang="en-US" dirty="0"/>
          </a:p>
        </p:txBody>
      </p:sp>
      <p:sp>
        <p:nvSpPr>
          <p:cNvPr id="4" name="Slide Number Placeholder 3"/>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22</a:t>
            </a:fld>
            <a:endParaRPr lang="en-US">
              <a:solidFill>
                <a:srgbClr val="04617B">
                  <a:shade val="90000"/>
                </a:srgbClr>
              </a:solidFill>
            </a:endParaRPr>
          </a:p>
        </p:txBody>
      </p:sp>
    </p:spTree>
    <p:extLst>
      <p:ext uri="{BB962C8B-B14F-4D97-AF65-F5344CB8AC3E}">
        <p14:creationId xmlns="" xmlns:p14="http://schemas.microsoft.com/office/powerpoint/2010/main" val="1740347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1066800"/>
          </a:xfrm>
        </p:spPr>
        <p:txBody>
          <a:bodyPr/>
          <a:lstStyle/>
          <a:p>
            <a:pPr algn="ctr"/>
            <a:r>
              <a:rPr lang="en-US" altLang="en-US" sz="3200" kern="0" dirty="0">
                <a:ln>
                  <a:noFill/>
                </a:ln>
                <a:solidFill>
                  <a:srgbClr val="FFFFFF"/>
                </a:solidFill>
                <a:effectLst/>
                <a:latin typeface="Arial"/>
              </a:rPr>
              <a:t>SBI </a:t>
            </a:r>
            <a:r>
              <a:rPr lang="en-US" altLang="en-US" sz="3200" kern="0" dirty="0" smtClean="0">
                <a:ln>
                  <a:noFill/>
                </a:ln>
                <a:solidFill>
                  <a:srgbClr val="FFFFFF"/>
                </a:solidFill>
                <a:effectLst/>
                <a:latin typeface="Arial"/>
              </a:rPr>
              <a:t>Procedures</a:t>
            </a:r>
            <a:r>
              <a:rPr lang="en-US" altLang="en-US" sz="3200" kern="0" dirty="0">
                <a:ln>
                  <a:noFill/>
                </a:ln>
                <a:solidFill>
                  <a:srgbClr val="FFFFFF"/>
                </a:solidFill>
                <a:effectLst/>
                <a:latin typeface="Arial"/>
              </a:rPr>
              <a:t/>
            </a:r>
            <a:br>
              <a:rPr lang="en-US" altLang="en-US" sz="3200" kern="0" dirty="0">
                <a:ln>
                  <a:noFill/>
                </a:ln>
                <a:solidFill>
                  <a:srgbClr val="FFFFFF"/>
                </a:solidFill>
                <a:effectLst/>
                <a:latin typeface="Arial"/>
              </a:rPr>
            </a:br>
            <a:r>
              <a:rPr lang="en-US" altLang="en-US" sz="2400" kern="0" dirty="0">
                <a:ln>
                  <a:noFill/>
                </a:ln>
                <a:solidFill>
                  <a:srgbClr val="FFFFFF"/>
                </a:solidFill>
                <a:effectLst/>
                <a:latin typeface="Arial"/>
              </a:rPr>
              <a:t>Follow-up Action Depends on Score</a:t>
            </a:r>
            <a:endParaRPr lang="en-US" dirty="0"/>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23</a:t>
            </a:fld>
            <a:endParaRPr lang="en-US">
              <a:solidFill>
                <a:srgbClr val="DBF5F9">
                  <a:shade val="90000"/>
                </a:srgbClr>
              </a:solidFill>
            </a:endParaRPr>
          </a:p>
        </p:txBody>
      </p:sp>
      <p:sp>
        <p:nvSpPr>
          <p:cNvPr id="6" name="Text Box 7"/>
          <p:cNvSpPr txBox="1">
            <a:spLocks noChangeArrowheads="1"/>
          </p:cNvSpPr>
          <p:nvPr/>
        </p:nvSpPr>
        <p:spPr bwMode="auto">
          <a:xfrm>
            <a:off x="5962650" y="2819400"/>
            <a:ext cx="1733550" cy="646113"/>
          </a:xfrm>
          <a:prstGeom prst="rect">
            <a:avLst/>
          </a:prstGeom>
          <a:solidFill>
            <a:srgbClr val="800000"/>
          </a:solidFill>
          <a:ln w="9525">
            <a:noFill/>
            <a:miter lim="800000"/>
            <a:headEnd/>
            <a:tailEnd/>
          </a:ln>
        </p:spPr>
        <p:txBody>
          <a:bodyPr>
            <a:spAutoFit/>
          </a:bodyPr>
          <a:lstStyle/>
          <a:p>
            <a:pPr algn="ctr"/>
            <a:r>
              <a:rPr lang="en-US" altLang="en-US" dirty="0">
                <a:solidFill>
                  <a:srgbClr val="CCFFCC"/>
                </a:solidFill>
              </a:rPr>
              <a:t>Positive screen</a:t>
            </a:r>
          </a:p>
          <a:p>
            <a:pPr algn="ctr"/>
            <a:r>
              <a:rPr lang="en-US" altLang="en-US" dirty="0">
                <a:solidFill>
                  <a:srgbClr val="CCFFCC"/>
                </a:solidFill>
              </a:rPr>
              <a:t>4+</a:t>
            </a:r>
          </a:p>
        </p:txBody>
      </p:sp>
      <p:sp>
        <p:nvSpPr>
          <p:cNvPr id="7" name="Text Placeholder 6"/>
          <p:cNvSpPr>
            <a:spLocks noGrp="1"/>
          </p:cNvSpPr>
          <p:nvPr>
            <p:ph type="body" idx="1"/>
          </p:nvPr>
        </p:nvSpPr>
        <p:spPr/>
        <p:txBody>
          <a:bodyPr/>
          <a:lstStyle/>
          <a:p>
            <a:endParaRPr lang="en-US" dirty="0"/>
          </a:p>
        </p:txBody>
      </p:sp>
      <p:sp>
        <p:nvSpPr>
          <p:cNvPr id="8" name="Text Box 6"/>
          <p:cNvSpPr txBox="1">
            <a:spLocks noChangeArrowheads="1"/>
          </p:cNvSpPr>
          <p:nvPr/>
        </p:nvSpPr>
        <p:spPr bwMode="auto">
          <a:xfrm>
            <a:off x="1143000" y="2859088"/>
            <a:ext cx="1890713" cy="646112"/>
          </a:xfrm>
          <a:prstGeom prst="rect">
            <a:avLst/>
          </a:prstGeom>
          <a:solidFill>
            <a:srgbClr val="800000"/>
          </a:solid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smtClean="0">
                <a:ln>
                  <a:noFill/>
                </a:ln>
                <a:solidFill>
                  <a:srgbClr val="CCFFCC"/>
                </a:solidFill>
                <a:effectLst/>
                <a:uLnTx/>
                <a:uFillTx/>
              </a:rPr>
              <a:t>Negative Screen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smtClean="0">
                <a:ln>
                  <a:noFill/>
                </a:ln>
                <a:solidFill>
                  <a:srgbClr val="CCFFCC"/>
                </a:solidFill>
                <a:effectLst/>
                <a:uLnTx/>
                <a:uFillTx/>
              </a:rPr>
              <a:t>0-3</a:t>
            </a:r>
          </a:p>
        </p:txBody>
      </p:sp>
      <p:sp>
        <p:nvSpPr>
          <p:cNvPr id="9" name="Text Box 8"/>
          <p:cNvSpPr txBox="1">
            <a:spLocks noChangeArrowheads="1"/>
          </p:cNvSpPr>
          <p:nvPr/>
        </p:nvSpPr>
        <p:spPr bwMode="auto">
          <a:xfrm>
            <a:off x="1143000" y="3733800"/>
            <a:ext cx="1905000" cy="527050"/>
          </a:xfrm>
          <a:prstGeom prst="rect">
            <a:avLst/>
          </a:prstGeom>
          <a:solidFill>
            <a:schemeClr val="accent1">
              <a:lumMod val="40000"/>
              <a:lumOff val="60000"/>
            </a:schemeClr>
          </a:solidFill>
          <a:ln w="9525">
            <a:solidFill>
              <a:srgbClr val="E9A827"/>
            </a:solid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smtClean="0">
                <a:ln>
                  <a:noFill/>
                </a:ln>
                <a:solidFill>
                  <a:srgbClr val="000000"/>
                </a:solidFill>
                <a:effectLst/>
                <a:uLnTx/>
                <a:uFillTx/>
              </a:rPr>
              <a:t>Positive Reinforcement </a:t>
            </a:r>
          </a:p>
        </p:txBody>
      </p:sp>
      <p:sp>
        <p:nvSpPr>
          <p:cNvPr id="10" name="Rectangle 20"/>
          <p:cNvSpPr>
            <a:spLocks noChangeArrowheads="1"/>
          </p:cNvSpPr>
          <p:nvPr/>
        </p:nvSpPr>
        <p:spPr bwMode="auto">
          <a:xfrm>
            <a:off x="6743539" y="4343400"/>
            <a:ext cx="1828800" cy="533400"/>
          </a:xfrm>
          <a:prstGeom prst="rect">
            <a:avLst/>
          </a:prstGeom>
          <a:solidFill>
            <a:srgbClr val="99CCFF"/>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srgbClr val="000000"/>
                </a:solidFill>
                <a:effectLst/>
                <a:uLnTx/>
                <a:uFillTx/>
              </a:rPr>
              <a:t>Hazardous/Dependence</a:t>
            </a:r>
            <a:br>
              <a:rPr kumimoji="0" lang="en-US" altLang="en-US" sz="1100" b="1" i="0" u="none" strike="noStrike" kern="0" cap="none" spc="0" normalizeH="0" baseline="0" noProof="0" dirty="0" smtClean="0">
                <a:ln>
                  <a:noFill/>
                </a:ln>
                <a:solidFill>
                  <a:srgbClr val="000000"/>
                </a:solidFill>
                <a:effectLst/>
                <a:uLnTx/>
                <a:uFillTx/>
              </a:rPr>
            </a:br>
            <a:r>
              <a:rPr kumimoji="0" lang="en-US" altLang="en-US" sz="1100" b="1" i="0" u="none" strike="noStrike" kern="0" cap="none" spc="0" normalizeH="0" baseline="0" noProof="0" dirty="0" smtClean="0">
                <a:ln>
                  <a:noFill/>
                </a:ln>
                <a:solidFill>
                  <a:srgbClr val="000000"/>
                </a:solidFill>
                <a:effectLst/>
                <a:uLnTx/>
                <a:uFillTx/>
              </a:rPr>
              <a:t>(</a:t>
            </a:r>
            <a:r>
              <a:rPr kumimoji="0" lang="en-US" altLang="en-US" sz="1100" b="1" i="0" u="sng" strike="noStrike" kern="0" cap="none" spc="0" normalizeH="0" baseline="0" noProof="0" dirty="0" smtClean="0">
                <a:ln>
                  <a:noFill/>
                </a:ln>
                <a:solidFill>
                  <a:srgbClr val="000000"/>
                </a:solidFill>
                <a:effectLst/>
                <a:uLnTx/>
                <a:uFillTx/>
              </a:rPr>
              <a:t>&gt;</a:t>
            </a:r>
            <a:r>
              <a:rPr kumimoji="0" lang="en-US" altLang="en-US" sz="1100" b="1" i="0" u="none" strike="noStrike" kern="0" cap="none" spc="0" normalizeH="0" baseline="0" noProof="0" dirty="0" smtClean="0">
                <a:ln>
                  <a:noFill/>
                </a:ln>
                <a:solidFill>
                  <a:srgbClr val="000000"/>
                </a:solidFill>
                <a:effectLst/>
                <a:uLnTx/>
                <a:uFillTx/>
              </a:rPr>
              <a:t>  8 AUDIT Score)</a:t>
            </a:r>
            <a:endParaRPr kumimoji="0" lang="en-US" altLang="en-US" sz="1100" b="1" i="0" u="sng" strike="noStrike" kern="0" cap="none" spc="0" normalizeH="0" baseline="0" noProof="0" dirty="0" smtClean="0">
              <a:ln>
                <a:noFill/>
              </a:ln>
              <a:solidFill>
                <a:srgbClr val="000000"/>
              </a:solidFill>
              <a:effectLst/>
              <a:uLnTx/>
              <a:uFillTx/>
            </a:endParaRPr>
          </a:p>
        </p:txBody>
      </p:sp>
      <p:sp>
        <p:nvSpPr>
          <p:cNvPr id="11" name="Rectangle 15"/>
          <p:cNvSpPr>
            <a:spLocks noChangeArrowheads="1"/>
          </p:cNvSpPr>
          <p:nvPr/>
        </p:nvSpPr>
        <p:spPr bwMode="auto">
          <a:xfrm>
            <a:off x="6743538" y="5003369"/>
            <a:ext cx="1828801" cy="711631"/>
          </a:xfrm>
          <a:prstGeom prst="rect">
            <a:avLst/>
          </a:prstGeom>
          <a:solidFill>
            <a:srgbClr val="99CCFF"/>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smtClean="0">
                <a:ln>
                  <a:noFill/>
                </a:ln>
                <a:solidFill>
                  <a:srgbClr val="000000"/>
                </a:solidFill>
                <a:effectLst/>
                <a:uLnTx/>
                <a:uFillTx/>
              </a:rPr>
              <a:t>Referral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smtClean="0">
                <a:ln>
                  <a:noFill/>
                </a:ln>
                <a:solidFill>
                  <a:srgbClr val="000000"/>
                </a:solidFill>
                <a:effectLst/>
                <a:uLnTx/>
                <a:uFillTx/>
              </a:rPr>
              <a:t>to Treatment</a:t>
            </a:r>
          </a:p>
        </p:txBody>
      </p:sp>
      <p:sp>
        <p:nvSpPr>
          <p:cNvPr id="12" name="Rectangle 19"/>
          <p:cNvSpPr>
            <a:spLocks noChangeArrowheads="1"/>
          </p:cNvSpPr>
          <p:nvPr/>
        </p:nvSpPr>
        <p:spPr bwMode="auto">
          <a:xfrm>
            <a:off x="4349868" y="4343400"/>
            <a:ext cx="2057400" cy="533400"/>
          </a:xfrm>
          <a:prstGeom prst="rect">
            <a:avLst/>
          </a:prstGeom>
          <a:solidFill>
            <a:srgbClr val="99CCFF"/>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smtClean="0">
                <a:ln>
                  <a:noFill/>
                </a:ln>
                <a:solidFill>
                  <a:srgbClr val="000000"/>
                </a:solidFill>
                <a:effectLst/>
                <a:uLnTx/>
                <a:uFillTx/>
              </a:rPr>
              <a:t>Risky Use</a:t>
            </a:r>
            <a:br>
              <a:rPr kumimoji="0" lang="en-US" altLang="en-US" sz="1100" b="1" i="0" u="none" strike="noStrike" kern="0" cap="none" spc="0" normalizeH="0" baseline="0" noProof="0" dirty="0" smtClean="0">
                <a:ln>
                  <a:noFill/>
                </a:ln>
                <a:solidFill>
                  <a:srgbClr val="000000"/>
                </a:solidFill>
                <a:effectLst/>
                <a:uLnTx/>
                <a:uFillTx/>
              </a:rPr>
            </a:br>
            <a:r>
              <a:rPr kumimoji="0" lang="en-US" altLang="en-US" sz="1100" b="1" i="0" u="none" strike="noStrike" kern="0" cap="none" spc="0" normalizeH="0" baseline="0" noProof="0" dirty="0" smtClean="0">
                <a:ln>
                  <a:noFill/>
                </a:ln>
                <a:solidFill>
                  <a:srgbClr val="000000"/>
                </a:solidFill>
                <a:effectLst/>
                <a:uLnTx/>
                <a:uFillTx/>
              </a:rPr>
              <a:t> (3-7 </a:t>
            </a:r>
            <a:r>
              <a:rPr kumimoji="0" lang="en-US" altLang="en-US" sz="1100" b="1" i="0" u="none" strike="noStrike" kern="0" cap="none" spc="0" normalizeH="0" baseline="0" noProof="0" dirty="0" smtClean="0">
                <a:ln>
                  <a:noFill/>
                </a:ln>
                <a:solidFill>
                  <a:srgbClr val="FF0000"/>
                </a:solidFill>
                <a:effectLst/>
                <a:uLnTx/>
                <a:uFillTx/>
              </a:rPr>
              <a:t>Female</a:t>
            </a:r>
            <a:r>
              <a:rPr kumimoji="0" lang="en-US" altLang="en-US" sz="1100" b="1" i="0" u="none" strike="noStrike" kern="0" cap="none" spc="0" normalizeH="0" baseline="0" noProof="0" dirty="0" smtClean="0">
                <a:ln>
                  <a:noFill/>
                </a:ln>
                <a:solidFill>
                  <a:srgbClr val="000000"/>
                </a:solidFill>
                <a:effectLst/>
                <a:uLnTx/>
                <a:uFillTx/>
              </a:rPr>
              <a:t>)</a:t>
            </a:r>
            <a:br>
              <a:rPr kumimoji="0" lang="en-US" altLang="en-US" sz="1100" b="1" i="0" u="none" strike="noStrike" kern="0" cap="none" spc="0" normalizeH="0" baseline="0" noProof="0" dirty="0" smtClean="0">
                <a:ln>
                  <a:noFill/>
                </a:ln>
                <a:solidFill>
                  <a:srgbClr val="000000"/>
                </a:solidFill>
                <a:effectLst/>
                <a:uLnTx/>
                <a:uFillTx/>
              </a:rPr>
            </a:br>
            <a:r>
              <a:rPr kumimoji="0" lang="en-US" altLang="en-US" sz="1100" b="1" i="0" u="none" strike="noStrike" kern="0" cap="none" spc="0" normalizeH="0" baseline="0" noProof="0" dirty="0" smtClean="0">
                <a:ln>
                  <a:noFill/>
                </a:ln>
                <a:solidFill>
                  <a:srgbClr val="000000"/>
                </a:solidFill>
                <a:effectLst/>
                <a:uLnTx/>
                <a:uFillTx/>
              </a:rPr>
              <a:t>(4-7 </a:t>
            </a:r>
            <a:r>
              <a:rPr kumimoji="0" lang="en-US" altLang="en-US" sz="1100" b="1" i="0" u="none" strike="noStrike" kern="0" cap="none" spc="0" normalizeH="0" baseline="0" noProof="0" dirty="0" smtClean="0">
                <a:ln>
                  <a:noFill/>
                </a:ln>
                <a:solidFill>
                  <a:srgbClr val="FF0000"/>
                </a:solidFill>
                <a:effectLst/>
                <a:uLnTx/>
                <a:uFillTx/>
              </a:rPr>
              <a:t>Male</a:t>
            </a:r>
            <a:r>
              <a:rPr kumimoji="0" lang="en-US" altLang="en-US" sz="1000" b="1" i="0" u="none" strike="noStrike" kern="0" cap="none" spc="0" normalizeH="0" baseline="0" noProof="0" dirty="0" smtClean="0">
                <a:ln>
                  <a:noFill/>
                </a:ln>
                <a:solidFill>
                  <a:srgbClr val="000000"/>
                </a:solidFill>
                <a:effectLst/>
                <a:uLnTx/>
                <a:uFillTx/>
              </a:rPr>
              <a:t>)</a:t>
            </a:r>
          </a:p>
        </p:txBody>
      </p:sp>
      <p:sp>
        <p:nvSpPr>
          <p:cNvPr id="13" name="Rectangle 14"/>
          <p:cNvSpPr>
            <a:spLocks noChangeArrowheads="1"/>
          </p:cNvSpPr>
          <p:nvPr/>
        </p:nvSpPr>
        <p:spPr bwMode="auto">
          <a:xfrm>
            <a:off x="4372614" y="5020574"/>
            <a:ext cx="2057400" cy="685800"/>
          </a:xfrm>
          <a:prstGeom prst="rect">
            <a:avLst/>
          </a:prstGeom>
          <a:solidFill>
            <a:srgbClr val="99CCFF"/>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smtClean="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400" b="1" i="0" u="none" strike="noStrike" kern="0" cap="none" spc="0" normalizeH="0" baseline="0" noProof="0" dirty="0" smtClean="0">
                <a:ln>
                  <a:noFill/>
                </a:ln>
                <a:solidFill>
                  <a:srgbClr val="000000"/>
                </a:solidFill>
                <a:effectLst/>
                <a:uLnTx/>
                <a:uFillTx/>
              </a:rPr>
              <a:t>Brief Intervention</a:t>
            </a:r>
            <a:br>
              <a:rPr kumimoji="0" lang="en-US" altLang="en-US" sz="1400" b="1" i="0" u="none" strike="noStrike" kern="0" cap="none" spc="0" normalizeH="0" baseline="0" noProof="0" dirty="0" smtClean="0">
                <a:ln>
                  <a:noFill/>
                </a:ln>
                <a:solidFill>
                  <a:srgbClr val="000000"/>
                </a:solidFill>
                <a:effectLst/>
                <a:uLnTx/>
                <a:uFillTx/>
              </a:rPr>
            </a:br>
            <a:r>
              <a:rPr kumimoji="0" lang="en-US" altLang="en-US" sz="1400" b="0" i="0" u="none" strike="noStrike" kern="0" cap="none" spc="0" normalizeH="0" baseline="0" noProof="0" dirty="0" smtClean="0">
                <a:ln>
                  <a:noFill/>
                </a:ln>
                <a:solidFill>
                  <a:srgbClr val="000000"/>
                </a:solidFill>
                <a:effectLst/>
                <a:uLnTx/>
                <a:uFillTx/>
              </a:rPr>
              <a:t/>
            </a:r>
            <a:br>
              <a:rPr kumimoji="0" lang="en-US" altLang="en-US" sz="1400" b="0" i="0" u="none" strike="noStrike" kern="0" cap="none" spc="0" normalizeH="0" baseline="0" noProof="0" dirty="0" smtClean="0">
                <a:ln>
                  <a:noFill/>
                </a:ln>
                <a:solidFill>
                  <a:srgbClr val="000000"/>
                </a:solidFill>
                <a:effectLst/>
                <a:uLnTx/>
                <a:uFillTx/>
              </a:rPr>
            </a:br>
            <a:endParaRPr kumimoji="0" lang="en-US" altLang="en-US" sz="1400" b="0" i="0" u="none" strike="noStrike" kern="0" cap="none" spc="0" normalizeH="0" baseline="0" noProof="0" dirty="0" smtClean="0">
              <a:ln>
                <a:noFill/>
              </a:ln>
              <a:solidFill>
                <a:srgbClr val="000000"/>
              </a:solidFill>
              <a:effectLst/>
              <a:uLnTx/>
              <a:uFillTx/>
            </a:endParaRPr>
          </a:p>
        </p:txBody>
      </p:sp>
      <p:sp>
        <p:nvSpPr>
          <p:cNvPr id="14" name="Line 10"/>
          <p:cNvSpPr>
            <a:spLocks noChangeShapeType="1"/>
          </p:cNvSpPr>
          <p:nvPr/>
        </p:nvSpPr>
        <p:spPr bwMode="auto">
          <a:xfrm>
            <a:off x="2057400" y="2514600"/>
            <a:ext cx="4876800" cy="0"/>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15" name="Rectangle 3"/>
          <p:cNvSpPr>
            <a:spLocks noChangeArrowheads="1"/>
          </p:cNvSpPr>
          <p:nvPr/>
        </p:nvSpPr>
        <p:spPr bwMode="auto">
          <a:xfrm>
            <a:off x="3657600" y="1676400"/>
            <a:ext cx="2209800" cy="615950"/>
          </a:xfrm>
          <a:prstGeom prst="rect">
            <a:avLst/>
          </a:prstGeom>
          <a:solidFill>
            <a:schemeClr val="bg2">
              <a:lumMod val="20000"/>
              <a:lumOff val="80000"/>
            </a:schemeClr>
          </a:solidFill>
          <a:ln w="9525">
            <a:noFill/>
            <a:miter lim="800000"/>
            <a:headEnd/>
            <a:tailEnd/>
          </a:ln>
        </p:spPr>
        <p:txBody>
          <a:bodyPr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smtClean="0">
                <a:ln>
                  <a:noFill/>
                </a:ln>
                <a:solidFill>
                  <a:srgbClr val="000000"/>
                </a:solidFill>
                <a:effectLst/>
                <a:uLnTx/>
                <a:uFillTx/>
              </a:rPr>
              <a:t>AUDIT</a:t>
            </a:r>
            <a:r>
              <a:rPr kumimoji="0" lang="en-US" altLang="en-US" sz="2000" b="1" i="0" u="none" strike="noStrike" kern="0" cap="none" spc="0" normalizeH="0" noProof="0" dirty="0" smtClean="0">
                <a:ln>
                  <a:noFill/>
                </a:ln>
                <a:solidFill>
                  <a:srgbClr val="000000"/>
                </a:solidFill>
                <a:effectLst/>
                <a:uLnTx/>
                <a:uFillTx/>
              </a:rPr>
              <a:t> </a:t>
            </a:r>
            <a:r>
              <a:rPr kumimoji="0" lang="en-US" altLang="en-US" sz="2000" b="1" i="0" u="none" strike="noStrike" kern="0" cap="none" spc="0" normalizeH="0" baseline="0" noProof="0" dirty="0" smtClean="0">
                <a:ln>
                  <a:noFill/>
                </a:ln>
                <a:solidFill>
                  <a:srgbClr val="000000"/>
                </a:solidFill>
                <a:effectLst/>
                <a:uLnTx/>
                <a:uFillTx/>
              </a:rPr>
              <a:t>C Screening Score*</a:t>
            </a:r>
            <a:endParaRPr kumimoji="0" lang="en-US" altLang="en-US" sz="2000" b="0" i="0" u="none" strike="noStrike" kern="0" cap="none" spc="0" normalizeH="0" baseline="0" noProof="0" dirty="0" smtClean="0">
              <a:ln>
                <a:noFill/>
              </a:ln>
              <a:solidFill>
                <a:srgbClr val="000000"/>
              </a:solidFill>
              <a:effectLst/>
              <a:uLnTx/>
              <a:uFillTx/>
            </a:endParaRPr>
          </a:p>
        </p:txBody>
      </p:sp>
      <p:sp>
        <p:nvSpPr>
          <p:cNvPr id="16" name="Line 12"/>
          <p:cNvSpPr>
            <a:spLocks noChangeShapeType="1"/>
          </p:cNvSpPr>
          <p:nvPr/>
        </p:nvSpPr>
        <p:spPr bwMode="auto">
          <a:xfrm>
            <a:off x="6934200" y="2514600"/>
            <a:ext cx="0" cy="304800"/>
          </a:xfrm>
          <a:prstGeom prst="line">
            <a:avLst/>
          </a:prstGeom>
          <a:noFill/>
          <a:ln w="9525">
            <a:solidFill>
              <a:srgbClr val="000000"/>
            </a:solidFill>
            <a:round/>
            <a:headEnd/>
            <a:tailEnd type="triangle"/>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17" name="Line 16"/>
          <p:cNvSpPr>
            <a:spLocks noChangeShapeType="1"/>
          </p:cNvSpPr>
          <p:nvPr/>
        </p:nvSpPr>
        <p:spPr bwMode="auto">
          <a:xfrm>
            <a:off x="2057400" y="2514600"/>
            <a:ext cx="0" cy="344488"/>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18" name="Line 16"/>
          <p:cNvSpPr>
            <a:spLocks noChangeShapeType="1"/>
          </p:cNvSpPr>
          <p:nvPr/>
        </p:nvSpPr>
        <p:spPr bwMode="auto">
          <a:xfrm>
            <a:off x="2057400" y="3505200"/>
            <a:ext cx="0" cy="22860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19" name="Line 23"/>
          <p:cNvSpPr>
            <a:spLocks noChangeShapeType="1"/>
          </p:cNvSpPr>
          <p:nvPr/>
        </p:nvSpPr>
        <p:spPr bwMode="auto">
          <a:xfrm>
            <a:off x="6758324" y="3467100"/>
            <a:ext cx="0" cy="571500"/>
          </a:xfrm>
          <a:prstGeom prst="line">
            <a:avLst/>
          </a:prstGeom>
          <a:noFill/>
          <a:ln w="9525">
            <a:solidFill>
              <a:srgbClr val="000000"/>
            </a:solidFill>
            <a:round/>
            <a:headEnd/>
            <a:tailEnd type="triangle"/>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20" name="Line 22"/>
          <p:cNvSpPr>
            <a:spLocks noChangeShapeType="1"/>
          </p:cNvSpPr>
          <p:nvPr/>
        </p:nvSpPr>
        <p:spPr bwMode="auto">
          <a:xfrm flipH="1">
            <a:off x="5401313" y="4038600"/>
            <a:ext cx="2294885" cy="0"/>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21" name="Line 25"/>
          <p:cNvSpPr>
            <a:spLocks noChangeShapeType="1"/>
          </p:cNvSpPr>
          <p:nvPr/>
        </p:nvSpPr>
        <p:spPr bwMode="auto">
          <a:xfrm>
            <a:off x="5401314" y="4038600"/>
            <a:ext cx="0" cy="30480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22" name="Line 26"/>
          <p:cNvSpPr>
            <a:spLocks noChangeShapeType="1"/>
          </p:cNvSpPr>
          <p:nvPr/>
        </p:nvSpPr>
        <p:spPr bwMode="auto">
          <a:xfrm>
            <a:off x="7696200" y="4038600"/>
            <a:ext cx="0" cy="30480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23" name="Rectangle 22"/>
          <p:cNvSpPr/>
          <p:nvPr/>
        </p:nvSpPr>
        <p:spPr>
          <a:xfrm>
            <a:off x="599268" y="6320093"/>
            <a:ext cx="762000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chemeClr val="bg1"/>
                </a:solidFill>
                <a:effectLst/>
                <a:uLnTx/>
                <a:uFillTx/>
              </a:rPr>
              <a:t>* Score in excess of the recommended limits: the higher the score, the greater the risk of injury or medical conditions associated with alcohol consumption</a:t>
            </a:r>
            <a:endParaRPr kumimoji="0" lang="en-US" sz="1400" b="1" i="0" u="none" strike="noStrike" kern="0" cap="none" spc="0" normalizeH="0" baseline="0" noProof="0" dirty="0">
              <a:ln>
                <a:noFill/>
              </a:ln>
              <a:solidFill>
                <a:schemeClr val="bg1"/>
              </a:solidFill>
              <a:effectLst/>
              <a:uLnTx/>
              <a:uFillTx/>
            </a:endParaRPr>
          </a:p>
        </p:txBody>
      </p:sp>
      <p:sp>
        <p:nvSpPr>
          <p:cNvPr id="24" name="Line 9"/>
          <p:cNvSpPr>
            <a:spLocks noChangeShapeType="1"/>
          </p:cNvSpPr>
          <p:nvPr/>
        </p:nvSpPr>
        <p:spPr bwMode="auto">
          <a:xfrm>
            <a:off x="4572000" y="2292350"/>
            <a:ext cx="0" cy="222250"/>
          </a:xfrm>
          <a:prstGeom prst="line">
            <a:avLst/>
          </a:prstGeom>
          <a:noFill/>
          <a:ln w="952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Tree>
    <p:extLst>
      <p:ext uri="{BB962C8B-B14F-4D97-AF65-F5344CB8AC3E}">
        <p14:creationId xmlns="" xmlns:p14="http://schemas.microsoft.com/office/powerpoint/2010/main" val="2406191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343400"/>
            <a:ext cx="7315200" cy="1362456"/>
          </a:xfrm>
        </p:spPr>
        <p:txBody>
          <a:bodyPr/>
          <a:lstStyle/>
          <a:p>
            <a:pPr algn="ctr"/>
            <a:r>
              <a:rPr lang="en-US" sz="6000" b="1" dirty="0" smtClean="0">
                <a:solidFill>
                  <a:schemeClr val="tx2"/>
                </a:solidFill>
              </a:rPr>
              <a:t>How do we effectively intervene once we’ve identified risky or harmful alcohol or drug use?</a:t>
            </a:r>
            <a:endParaRPr lang="en-US" sz="6000" b="1" dirty="0">
              <a:solidFill>
                <a:schemeClr val="tx2"/>
              </a:solidFill>
            </a:endParaRPr>
          </a:p>
        </p:txBody>
      </p:sp>
      <p:sp>
        <p:nvSpPr>
          <p:cNvPr id="3" name="Content Placeholder 2"/>
          <p:cNvSpPr>
            <a:spLocks noGrp="1"/>
          </p:cNvSpPr>
          <p:nvPr>
            <p:ph type="body" idx="1"/>
          </p:nvPr>
        </p:nvSpPr>
        <p:spPr>
          <a:xfrm>
            <a:off x="990600" y="4343400"/>
            <a:ext cx="7315200" cy="3391336"/>
          </a:xfrm>
        </p:spPr>
        <p:txBody>
          <a:bodyPr>
            <a:noAutofit/>
          </a:bodyPr>
          <a:lstStyle/>
          <a:p>
            <a:pPr algn="ctr"/>
            <a:endParaRPr lang="en-US" sz="2600" b="1" dirty="0" smtClean="0"/>
          </a:p>
          <a:p>
            <a:pPr algn="ctr"/>
            <a:endParaRPr lang="en-US" sz="2600" b="1" dirty="0" smtClean="0"/>
          </a:p>
          <a:p>
            <a:pPr algn="ctr"/>
            <a:endParaRPr lang="en-US" sz="2600" b="1" dirty="0" smtClean="0"/>
          </a:p>
          <a:p>
            <a:pPr algn="ctr"/>
            <a:r>
              <a:rPr lang="en-US" sz="2800" b="1" dirty="0" smtClean="0">
                <a:solidFill>
                  <a:srgbClr val="FFFF00"/>
                </a:solidFill>
              </a:rPr>
              <a:t/>
            </a:r>
            <a:br>
              <a:rPr lang="en-US" sz="2800" b="1" dirty="0" smtClean="0">
                <a:solidFill>
                  <a:srgbClr val="FFFF00"/>
                </a:solidFill>
              </a:rPr>
            </a:br>
            <a:endParaRPr lang="en-US" sz="2600" b="1" dirty="0"/>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pPr>
                <a:defRPr/>
              </a:pPr>
              <a:t>24</a:t>
            </a:fld>
            <a:endParaRPr lang="en-US"/>
          </a:p>
        </p:txBody>
      </p:sp>
    </p:spTree>
    <p:extLst>
      <p:ext uri="{BB962C8B-B14F-4D97-AF65-F5344CB8AC3E}">
        <p14:creationId xmlns="" xmlns:p14="http://schemas.microsoft.com/office/powerpoint/2010/main" val="4256369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3"/>
          <p:cNvSpPr>
            <a:spLocks noGrp="1"/>
          </p:cNvSpPr>
          <p:nvPr>
            <p:ph type="title"/>
          </p:nvPr>
        </p:nvSpPr>
        <p:spPr>
          <a:xfrm>
            <a:off x="914400" y="2828544"/>
            <a:ext cx="7315200" cy="1362456"/>
          </a:xfrm>
        </p:spPr>
        <p:txBody>
          <a:bodyPr/>
          <a:lstStyle/>
          <a:p>
            <a:pPr algn="ctr"/>
            <a:r>
              <a:rPr lang="en-US" sz="4400" dirty="0" smtClean="0">
                <a:solidFill>
                  <a:schemeClr val="tx2"/>
                </a:solidFill>
              </a:rPr>
              <a:t>Conducting a Brief Intervention requires strong </a:t>
            </a:r>
            <a:r>
              <a:rPr lang="en-US" sz="440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MOTIVATIONAL INTERVIEWING </a:t>
            </a:r>
            <a:r>
              <a:rPr lang="en-US" sz="4400" dirty="0" smtClean="0">
                <a:solidFill>
                  <a:schemeClr val="tx2"/>
                </a:solidFill>
              </a:rPr>
              <a:t>skills </a:t>
            </a:r>
            <a:r>
              <a:rPr lang="en-US" sz="440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a:r>
            <a:br>
              <a:rPr lang="en-US" sz="440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br>
            <a:endParaRPr lang="en-US" sz="4400" dirty="0" smtClean="0">
              <a:solidFill>
                <a:schemeClr val="tx2"/>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25</a:t>
            </a:fld>
            <a:endParaRPr lang="en-US"/>
          </a:p>
        </p:txBody>
      </p:sp>
      <p:pic>
        <p:nvPicPr>
          <p:cNvPr id="4" name="Picture 1"/>
          <p:cNvPicPr>
            <a:picLocks noChangeAspect="1" noChangeArrowheads="1"/>
          </p:cNvPicPr>
          <p:nvPr/>
        </p:nvPicPr>
        <p:blipFill>
          <a:blip r:embed="rId3" cstate="print"/>
          <a:srcRect/>
          <a:stretch>
            <a:fillRect/>
          </a:stretch>
        </p:blipFill>
        <p:spPr bwMode="auto">
          <a:xfrm>
            <a:off x="2467337" y="3831220"/>
            <a:ext cx="3810000" cy="2533650"/>
          </a:xfrm>
          <a:prstGeom prst="rect">
            <a:avLst/>
          </a:prstGeom>
          <a:noFill/>
          <a:ln w="9525">
            <a:noFill/>
            <a:miter lim="800000"/>
            <a:headEnd/>
            <a:tailEnd/>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 xmlns:p14="http://schemas.microsoft.com/office/powerpoint/2010/main" val="21220949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d SBIRT.wmv">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cstate="print"/>
          <a:stretch>
            <a:fillRect/>
          </a:stretch>
        </p:blipFill>
        <p:spPr>
          <a:xfrm>
            <a:off x="838200" y="685800"/>
            <a:ext cx="7522727" cy="5453536"/>
          </a:xfrm>
        </p:spPr>
      </p:pic>
      <p:sp>
        <p:nvSpPr>
          <p:cNvPr id="4" name="Slide Number Placeholder 3"/>
          <p:cNvSpPr>
            <a:spLocks noGrp="1"/>
          </p:cNvSpPr>
          <p:nvPr>
            <p:ph type="sldNum" sz="quarter" idx="12"/>
          </p:nvPr>
        </p:nvSpPr>
        <p:spPr/>
        <p:txBody>
          <a:bodyPr/>
          <a:lstStyle/>
          <a:p>
            <a:pPr>
              <a:defRPr/>
            </a:pPr>
            <a:fld id="{EDC09F9C-16D7-447C-A0DB-FF0E50487766}" type="slidenum">
              <a:rPr lang="en-US" smtClean="0">
                <a:solidFill>
                  <a:srgbClr val="04617B">
                    <a:shade val="90000"/>
                  </a:srgbClr>
                </a:solidFill>
              </a:rPr>
              <a:pPr>
                <a:defRPr/>
              </a:pPr>
              <a:t>26</a:t>
            </a:fld>
            <a:endParaRPr lang="en-US">
              <a:solidFill>
                <a:srgbClr val="04617B">
                  <a:shade val="90000"/>
                </a:srgbClr>
              </a:solidFill>
            </a:endParaRPr>
          </a:p>
        </p:txBody>
      </p:sp>
    </p:spTree>
    <p:extLst>
      <p:ext uri="{BB962C8B-B14F-4D97-AF65-F5344CB8AC3E}">
        <p14:creationId xmlns="" xmlns:p14="http://schemas.microsoft.com/office/powerpoint/2010/main" val="1721141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838200"/>
            <a:ext cx="8229600" cy="1143000"/>
          </a:xfrm>
        </p:spPr>
        <p:txBody>
          <a:bodyPr>
            <a:normAutofit fontScale="90000"/>
          </a:bodyPr>
          <a:lstStyle/>
          <a:p>
            <a:pPr algn="ctr"/>
            <a:r>
              <a:rPr lang="en-US" b="1" dirty="0" smtClean="0">
                <a:effectLst>
                  <a:outerShdw blurRad="38100" dist="38100" dir="2700000" algn="tl">
                    <a:srgbClr val="000000">
                      <a:alpha val="43137"/>
                    </a:srgbClr>
                  </a:outerShdw>
                </a:effectLst>
              </a:rPr>
              <a:t>What is Motivational Interviewing?</a:t>
            </a:r>
          </a:p>
        </p:txBody>
      </p:sp>
      <p:sp>
        <p:nvSpPr>
          <p:cNvPr id="18435" name="Content Placeholder 2"/>
          <p:cNvSpPr>
            <a:spLocks noGrp="1"/>
          </p:cNvSpPr>
          <p:nvPr>
            <p:ph idx="1"/>
          </p:nvPr>
        </p:nvSpPr>
        <p:spPr/>
        <p:txBody>
          <a:bodyPr>
            <a:normAutofit lnSpcReduction="10000"/>
          </a:bodyPr>
          <a:lstStyle/>
          <a:p>
            <a:pPr>
              <a:buFontTx/>
              <a:buNone/>
            </a:pPr>
            <a:r>
              <a:rPr lang="en-US" dirty="0" smtClean="0">
                <a:solidFill>
                  <a:srgbClr val="FFC000"/>
                </a:solidFill>
              </a:rPr>
              <a:t>It is:</a:t>
            </a:r>
            <a:endParaRPr lang="en-US" dirty="0" smtClean="0">
              <a:solidFill>
                <a:srgbClr val="FFFF00"/>
              </a:solidFill>
            </a:endParaRPr>
          </a:p>
          <a:p>
            <a:pPr>
              <a:buFontTx/>
              <a:buNone/>
            </a:pPr>
            <a:r>
              <a:rPr lang="en-US" dirty="0" smtClean="0">
                <a:solidFill>
                  <a:srgbClr val="FFFF00"/>
                </a:solidFill>
              </a:rPr>
              <a:t>	</a:t>
            </a:r>
            <a:r>
              <a:rPr lang="en-US" dirty="0" smtClean="0"/>
              <a:t>A style of talking constructively with people about reducing their health risks and changing behavior.</a:t>
            </a:r>
            <a:br>
              <a:rPr lang="en-US" dirty="0" smtClean="0"/>
            </a:br>
            <a:endParaRPr lang="en-US" dirty="0" smtClean="0"/>
          </a:p>
          <a:p>
            <a:pPr>
              <a:buFontTx/>
              <a:buNone/>
            </a:pPr>
            <a:r>
              <a:rPr lang="en-US" dirty="0" smtClean="0">
                <a:solidFill>
                  <a:srgbClr val="FFC000"/>
                </a:solidFill>
              </a:rPr>
              <a:t>It is designed to:</a:t>
            </a:r>
            <a:endParaRPr lang="en-US" dirty="0" smtClean="0">
              <a:solidFill>
                <a:srgbClr val="FFFF00"/>
              </a:solidFill>
            </a:endParaRPr>
          </a:p>
          <a:p>
            <a:pPr>
              <a:buFontTx/>
              <a:buNone/>
            </a:pPr>
            <a:r>
              <a:rPr lang="en-US" dirty="0" smtClean="0">
                <a:solidFill>
                  <a:srgbClr val="FFFF00"/>
                </a:solidFill>
              </a:rPr>
              <a:t>	</a:t>
            </a:r>
            <a:r>
              <a:rPr lang="en-US" dirty="0" smtClean="0"/>
              <a:t>Enhance the client’s own motivation to change using strategies that are empathic and non-confrontational.</a:t>
            </a:r>
          </a:p>
          <a:p>
            <a:pPr>
              <a:buFontTx/>
              <a:buNone/>
            </a:pPr>
            <a:endParaRPr lang="en-US" dirty="0" smtClean="0"/>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27</a:t>
            </a:fld>
            <a:endParaRPr lang="en-US"/>
          </a:p>
        </p:txBody>
      </p:sp>
    </p:spTree>
    <p:extLst>
      <p:ext uri="{BB962C8B-B14F-4D97-AF65-F5344CB8AC3E}">
        <p14:creationId xmlns="" xmlns:p14="http://schemas.microsoft.com/office/powerpoint/2010/main" val="31136995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US" b="1" dirty="0" smtClean="0">
                <a:effectLst>
                  <a:outerShdw blurRad="38100" dist="38100" dir="2700000" algn="tl">
                    <a:srgbClr val="000000">
                      <a:alpha val="43137"/>
                    </a:srgbClr>
                  </a:outerShdw>
                </a:effectLst>
              </a:rPr>
              <a:t>MI - The Spirit: </a:t>
            </a:r>
            <a:r>
              <a:rPr lang="en-US" b="1" i="1" dirty="0" smtClean="0">
                <a:effectLst>
                  <a:outerShdw blurRad="38100" dist="38100" dir="2700000" algn="tl">
                    <a:srgbClr val="000000">
                      <a:alpha val="43137"/>
                    </a:srgbClr>
                  </a:outerShdw>
                </a:effectLst>
              </a:rPr>
              <a:t>Style</a:t>
            </a:r>
          </a:p>
        </p:txBody>
      </p:sp>
      <p:sp>
        <p:nvSpPr>
          <p:cNvPr id="22531" name="Rectangle 3"/>
          <p:cNvSpPr>
            <a:spLocks noGrp="1" noChangeArrowheads="1"/>
          </p:cNvSpPr>
          <p:nvPr>
            <p:ph idx="1"/>
          </p:nvPr>
        </p:nvSpPr>
        <p:spPr/>
        <p:txBody>
          <a:bodyPr>
            <a:normAutofit/>
          </a:bodyPr>
          <a:lstStyle/>
          <a:p>
            <a:pPr eaLnBrk="1" hangingPunct="1"/>
            <a:r>
              <a:rPr lang="en-US" dirty="0" smtClean="0"/>
              <a:t>Nonjudgmental and collaborative</a:t>
            </a:r>
          </a:p>
          <a:p>
            <a:pPr eaLnBrk="1" hangingPunct="1"/>
            <a:r>
              <a:rPr lang="en-US" dirty="0" smtClean="0"/>
              <a:t>Based on patient and clinician partnership</a:t>
            </a:r>
          </a:p>
          <a:p>
            <a:pPr eaLnBrk="1" hangingPunct="1"/>
            <a:r>
              <a:rPr lang="en-US" dirty="0" smtClean="0"/>
              <a:t>Gently persuasive</a:t>
            </a:r>
          </a:p>
          <a:p>
            <a:pPr eaLnBrk="1" hangingPunct="1"/>
            <a:r>
              <a:rPr lang="en-US" dirty="0" smtClean="0"/>
              <a:t>More supportive than argumentative</a:t>
            </a:r>
          </a:p>
          <a:p>
            <a:pPr eaLnBrk="1" hangingPunct="1"/>
            <a:r>
              <a:rPr lang="en-US" dirty="0" smtClean="0"/>
              <a:t>Listens rather than tells</a:t>
            </a:r>
          </a:p>
          <a:p>
            <a:pPr eaLnBrk="1" hangingPunct="1"/>
            <a:r>
              <a:rPr lang="en-US" dirty="0" smtClean="0"/>
              <a:t>Communicates respect and acceptance for patients</a:t>
            </a: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28</a:t>
            </a:fld>
            <a:endParaRPr lang="en-US"/>
          </a:p>
        </p:txBody>
      </p:sp>
    </p:spTree>
    <p:extLst>
      <p:ext uri="{BB962C8B-B14F-4D97-AF65-F5344CB8AC3E}">
        <p14:creationId xmlns="" xmlns:p14="http://schemas.microsoft.com/office/powerpoint/2010/main" val="1429470230"/>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ChangeArrowheads="1"/>
          </p:cNvSpPr>
          <p:nvPr>
            <p:ph type="title"/>
          </p:nvPr>
        </p:nvSpPr>
        <p:spPr>
          <a:xfrm>
            <a:off x="914400" y="381000"/>
            <a:ext cx="4572000" cy="1362456"/>
          </a:xfrm>
        </p:spPr>
        <p:txBody>
          <a:bodyPr/>
          <a:lstStyle/>
          <a:p>
            <a:pPr fontAlgn="auto">
              <a:spcAft>
                <a:spcPts val="0"/>
              </a:spcAft>
              <a:defRPr/>
            </a:pPr>
            <a:r>
              <a:rPr sz="4400" smtClean="0">
                <a:solidFill>
                  <a:schemeClr val="tx2"/>
                </a:solidFill>
              </a:rPr>
              <a:t>Ambivalence </a:t>
            </a:r>
          </a:p>
        </p:txBody>
      </p:sp>
      <p:sp>
        <p:nvSpPr>
          <p:cNvPr id="137220" name="Rectangle 3"/>
          <p:cNvSpPr>
            <a:spLocks noGrp="1" noChangeArrowheads="1"/>
          </p:cNvSpPr>
          <p:nvPr>
            <p:ph type="body" idx="1"/>
          </p:nvPr>
        </p:nvSpPr>
        <p:spPr>
          <a:xfrm>
            <a:off x="914400" y="2057400"/>
            <a:ext cx="4343400" cy="3657600"/>
          </a:xfrm>
        </p:spPr>
        <p:txBody>
          <a:bodyPr>
            <a:noAutofit/>
          </a:bodyPr>
          <a:lstStyle/>
          <a:p>
            <a:pPr marL="0" lvl="1" indent="0" fontAlgn="auto">
              <a:spcAft>
                <a:spcPts val="0"/>
              </a:spcAft>
              <a:buClr>
                <a:schemeClr val="hlink"/>
              </a:buClr>
              <a:buSzPct val="80000"/>
              <a:buFont typeface="Wingdings 2"/>
              <a:buNone/>
              <a:defRPr/>
            </a:pPr>
            <a:r>
              <a:rPr lang="en-US" sz="2800" dirty="0" smtClean="0"/>
              <a:t>All change contains an element of ambivalence.</a:t>
            </a:r>
          </a:p>
          <a:p>
            <a:pPr marL="625475" lvl="2" indent="0" fontAlgn="auto">
              <a:spcAft>
                <a:spcPts val="0"/>
              </a:spcAft>
              <a:buClr>
                <a:schemeClr val="hlink"/>
              </a:buClr>
              <a:buSzPct val="80000"/>
              <a:buFont typeface="Wingdings 2"/>
              <a:buNone/>
              <a:defRPr/>
            </a:pPr>
            <a:r>
              <a:rPr lang="en-US" sz="2400" dirty="0" smtClean="0">
                <a:solidFill>
                  <a:srgbClr val="FFC000"/>
                </a:solidFill>
              </a:rPr>
              <a:t>We “want to change and don’t want to change”</a:t>
            </a:r>
          </a:p>
          <a:p>
            <a:pPr fontAlgn="auto">
              <a:spcAft>
                <a:spcPts val="0"/>
              </a:spcAft>
              <a:buClr>
                <a:schemeClr val="accent3"/>
              </a:buClr>
              <a:buFont typeface="Wingdings 2"/>
              <a:buNone/>
              <a:defRPr/>
            </a:pPr>
            <a:endParaRPr lang="en-US" sz="2800" dirty="0" smtClean="0"/>
          </a:p>
          <a:p>
            <a:pPr fontAlgn="auto">
              <a:spcAft>
                <a:spcPts val="0"/>
              </a:spcAft>
              <a:buClr>
                <a:schemeClr val="accent3"/>
              </a:buClr>
              <a:buFont typeface="Wingdings 2"/>
              <a:buNone/>
              <a:defRPr/>
            </a:pPr>
            <a:r>
              <a:rPr lang="en-US" sz="2800" dirty="0" smtClean="0"/>
              <a:t>Patients’ ambivalence about change is the “meat” of the brief intervention</a:t>
            </a:r>
            <a:r>
              <a:rPr lang="en-US" sz="2800" i="1" dirty="0" smtClean="0"/>
              <a:t>. </a:t>
            </a:r>
            <a:endParaRPr lang="en-US" sz="2800"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29</a:t>
            </a:fld>
            <a:endParaRPr lang="en-US"/>
          </a:p>
        </p:txBody>
      </p:sp>
      <p:pic>
        <p:nvPicPr>
          <p:cNvPr id="5" name="Picture 4" descr="chuckle.gif"/>
          <p:cNvPicPr>
            <a:picLocks noChangeAspect="1"/>
          </p:cNvPicPr>
          <p:nvPr/>
        </p:nvPicPr>
        <p:blipFill>
          <a:blip r:embed="rId3" cstate="print"/>
          <a:srcRect/>
          <a:stretch>
            <a:fillRect/>
          </a:stretch>
        </p:blipFill>
        <p:spPr bwMode="auto">
          <a:xfrm>
            <a:off x="5830888" y="-304800"/>
            <a:ext cx="3370262" cy="5010150"/>
          </a:xfrm>
          <a:prstGeom prst="rect">
            <a:avLst/>
          </a:prstGeom>
          <a:noFill/>
          <a:ln w="9525">
            <a:noFill/>
            <a:miter lim="800000"/>
            <a:headEnd/>
            <a:tailEnd/>
          </a:ln>
        </p:spPr>
      </p:pic>
      <p:pic>
        <p:nvPicPr>
          <p:cNvPr id="6" name="Picture 5" descr="curious.gif"/>
          <p:cNvPicPr>
            <a:picLocks noChangeAspect="1"/>
          </p:cNvPicPr>
          <p:nvPr/>
        </p:nvPicPr>
        <p:blipFill>
          <a:blip r:embed="rId4" cstate="print"/>
          <a:srcRect/>
          <a:stretch>
            <a:fillRect/>
          </a:stretch>
        </p:blipFill>
        <p:spPr bwMode="auto">
          <a:xfrm>
            <a:off x="5842000" y="-304800"/>
            <a:ext cx="3348038" cy="5010150"/>
          </a:xfrm>
          <a:prstGeom prst="rect">
            <a:avLst/>
          </a:prstGeom>
          <a:noFill/>
          <a:ln w="9525">
            <a:noFill/>
            <a:miter lim="800000"/>
            <a:headEnd/>
            <a:tailEnd/>
          </a:ln>
        </p:spPr>
      </p:pic>
      <p:pic>
        <p:nvPicPr>
          <p:cNvPr id="7" name="Picture 6" descr="grouchy.gif"/>
          <p:cNvPicPr>
            <a:picLocks noChangeAspect="1"/>
          </p:cNvPicPr>
          <p:nvPr/>
        </p:nvPicPr>
        <p:blipFill>
          <a:blip r:embed="rId5" cstate="print"/>
          <a:srcRect/>
          <a:stretch>
            <a:fillRect/>
          </a:stretch>
        </p:blipFill>
        <p:spPr bwMode="auto">
          <a:xfrm>
            <a:off x="5830888" y="-284163"/>
            <a:ext cx="3370262" cy="5070476"/>
          </a:xfrm>
          <a:prstGeom prst="rect">
            <a:avLst/>
          </a:prstGeom>
          <a:noFill/>
          <a:ln w="9525">
            <a:noFill/>
            <a:miter lim="800000"/>
            <a:headEnd/>
            <a:tailEnd/>
          </a:ln>
        </p:spPr>
      </p:pic>
      <p:pic>
        <p:nvPicPr>
          <p:cNvPr id="8" name="Picture 7" descr="happy.gif"/>
          <p:cNvPicPr>
            <a:picLocks noChangeAspect="1"/>
          </p:cNvPicPr>
          <p:nvPr/>
        </p:nvPicPr>
        <p:blipFill>
          <a:blip r:embed="rId6" cstate="print"/>
          <a:srcRect/>
          <a:stretch>
            <a:fillRect/>
          </a:stretch>
        </p:blipFill>
        <p:spPr bwMode="auto">
          <a:xfrm>
            <a:off x="5886450" y="-295275"/>
            <a:ext cx="3259138" cy="5041900"/>
          </a:xfrm>
          <a:prstGeom prst="rect">
            <a:avLst/>
          </a:prstGeom>
          <a:noFill/>
          <a:ln w="9525">
            <a:noFill/>
            <a:miter lim="800000"/>
            <a:headEnd/>
            <a:tailEnd/>
          </a:ln>
        </p:spPr>
      </p:pic>
      <p:pic>
        <p:nvPicPr>
          <p:cNvPr id="9" name="Picture 8" descr="Mad.gif"/>
          <p:cNvPicPr>
            <a:picLocks noChangeAspect="1"/>
          </p:cNvPicPr>
          <p:nvPr/>
        </p:nvPicPr>
        <p:blipFill>
          <a:blip r:embed="rId7" cstate="print"/>
          <a:srcRect/>
          <a:stretch>
            <a:fillRect/>
          </a:stretch>
        </p:blipFill>
        <p:spPr bwMode="auto">
          <a:xfrm>
            <a:off x="5875338" y="-274638"/>
            <a:ext cx="3281362" cy="5100638"/>
          </a:xfrm>
          <a:prstGeom prst="rect">
            <a:avLst/>
          </a:prstGeom>
          <a:noFill/>
          <a:ln w="9525">
            <a:noFill/>
            <a:miter lim="800000"/>
            <a:headEnd/>
            <a:tailEnd/>
          </a:ln>
        </p:spPr>
      </p:pic>
      <p:pic>
        <p:nvPicPr>
          <p:cNvPr id="10" name="Picture 9" descr="Sad.gif"/>
          <p:cNvPicPr>
            <a:picLocks noChangeAspect="1"/>
          </p:cNvPicPr>
          <p:nvPr/>
        </p:nvPicPr>
        <p:blipFill>
          <a:blip r:embed="rId8" cstate="print"/>
          <a:srcRect/>
          <a:stretch>
            <a:fillRect/>
          </a:stretch>
        </p:blipFill>
        <p:spPr bwMode="auto">
          <a:xfrm>
            <a:off x="5872163" y="-295275"/>
            <a:ext cx="3287712" cy="5041900"/>
          </a:xfrm>
          <a:prstGeom prst="rect">
            <a:avLst/>
          </a:prstGeom>
          <a:noFill/>
          <a:ln w="9525">
            <a:noFill/>
            <a:miter lim="800000"/>
            <a:headEnd/>
            <a:tailEnd/>
          </a:ln>
        </p:spPr>
      </p:pic>
      <p:pic>
        <p:nvPicPr>
          <p:cNvPr id="11" name="Picture 10" descr="shock.gif"/>
          <p:cNvPicPr>
            <a:picLocks noChangeAspect="1"/>
          </p:cNvPicPr>
          <p:nvPr/>
        </p:nvPicPr>
        <p:blipFill>
          <a:blip r:embed="rId9" cstate="print"/>
          <a:srcRect/>
          <a:stretch>
            <a:fillRect/>
          </a:stretch>
        </p:blipFill>
        <p:spPr bwMode="auto">
          <a:xfrm>
            <a:off x="5811838" y="-304800"/>
            <a:ext cx="3408362" cy="5010150"/>
          </a:xfrm>
          <a:prstGeom prst="rect">
            <a:avLst/>
          </a:prstGeom>
          <a:noFill/>
          <a:ln w="9525">
            <a:noFill/>
            <a:miter lim="800000"/>
            <a:headEnd/>
            <a:tailEnd/>
          </a:ln>
        </p:spPr>
      </p:pic>
      <p:pic>
        <p:nvPicPr>
          <p:cNvPr id="12" name="Picture 11" descr="smile.gif"/>
          <p:cNvPicPr>
            <a:picLocks noChangeAspect="1"/>
          </p:cNvPicPr>
          <p:nvPr/>
        </p:nvPicPr>
        <p:blipFill>
          <a:blip r:embed="rId10" cstate="print"/>
          <a:srcRect/>
          <a:stretch>
            <a:fillRect/>
          </a:stretch>
        </p:blipFill>
        <p:spPr bwMode="auto">
          <a:xfrm>
            <a:off x="5905500" y="-304800"/>
            <a:ext cx="3221038" cy="5010150"/>
          </a:xfrm>
          <a:prstGeom prst="rect">
            <a:avLst/>
          </a:prstGeom>
          <a:noFill/>
          <a:ln w="9525">
            <a:noFill/>
            <a:miter lim="800000"/>
            <a:headEnd/>
            <a:tailEnd/>
          </a:ln>
        </p:spPr>
      </p:pic>
    </p:spTree>
    <p:extLst>
      <p:ext uri="{BB962C8B-B14F-4D97-AF65-F5344CB8AC3E}">
        <p14:creationId xmlns="" xmlns:p14="http://schemas.microsoft.com/office/powerpoint/2010/main" val="3213500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xit" presetSubtype="2" fill="hold" nodeType="afterEffect">
                                  <p:stCondLst>
                                    <p:cond delay="1000"/>
                                  </p:stCondLst>
                                  <p:childTnLst>
                                    <p:animEffect transition="out" filter="wheel(2)">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par>
                                <p:cTn id="8" presetID="21" presetClass="entr" presetSubtype="2"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wheel(2)">
                                      <p:cBhvr>
                                        <p:cTn id="10" dur="2000"/>
                                        <p:tgtEl>
                                          <p:spTgt spid="5"/>
                                        </p:tgtEl>
                                      </p:cBhvr>
                                    </p:animEffect>
                                  </p:childTnLst>
                                </p:cTn>
                              </p:par>
                            </p:childTnLst>
                          </p:cTn>
                        </p:par>
                        <p:par>
                          <p:cTn id="11" fill="hold" nodeType="afterGroup">
                            <p:stCondLst>
                              <p:cond delay="3000"/>
                            </p:stCondLst>
                            <p:childTnLst>
                              <p:par>
                                <p:cTn id="12" presetID="21" presetClass="exit" presetSubtype="2" fill="hold" nodeType="afterEffect">
                                  <p:stCondLst>
                                    <p:cond delay="1000"/>
                                  </p:stCondLst>
                                  <p:childTnLst>
                                    <p:animEffect transition="out" filter="wheel(2)">
                                      <p:cBhvr>
                                        <p:cTn id="13" dur="2000"/>
                                        <p:tgtEl>
                                          <p:spTgt spid="5"/>
                                        </p:tgtEl>
                                      </p:cBhvr>
                                    </p:animEffect>
                                    <p:set>
                                      <p:cBhvr>
                                        <p:cTn id="14" dur="1" fill="hold">
                                          <p:stCondLst>
                                            <p:cond delay="1999"/>
                                          </p:stCondLst>
                                        </p:cTn>
                                        <p:tgtEl>
                                          <p:spTgt spid="5"/>
                                        </p:tgtEl>
                                        <p:attrNameLst>
                                          <p:attrName>style.visibility</p:attrName>
                                        </p:attrNameLst>
                                      </p:cBhvr>
                                      <p:to>
                                        <p:strVal val="hidden"/>
                                      </p:to>
                                    </p:set>
                                  </p:childTnLst>
                                </p:cTn>
                              </p:par>
                              <p:par>
                                <p:cTn id="15" presetID="21" presetClass="entr" presetSubtype="2"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heel(2)">
                                      <p:cBhvr>
                                        <p:cTn id="17" dur="2000"/>
                                        <p:tgtEl>
                                          <p:spTgt spid="6"/>
                                        </p:tgtEl>
                                      </p:cBhvr>
                                    </p:animEffect>
                                  </p:childTnLst>
                                </p:cTn>
                              </p:par>
                            </p:childTnLst>
                          </p:cTn>
                        </p:par>
                        <p:par>
                          <p:cTn id="18" fill="hold" nodeType="afterGroup">
                            <p:stCondLst>
                              <p:cond delay="6000"/>
                            </p:stCondLst>
                            <p:childTnLst>
                              <p:par>
                                <p:cTn id="19" presetID="21" presetClass="exit" presetSubtype="2" fill="hold" nodeType="afterEffect">
                                  <p:stCondLst>
                                    <p:cond delay="1000"/>
                                  </p:stCondLst>
                                  <p:childTnLst>
                                    <p:animEffect transition="out" filter="wheel(2)">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par>
                                <p:cTn id="22" presetID="21" presetClass="entr" presetSubtype="2" fill="hold" nodeType="with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wheel(2)">
                                      <p:cBhvr>
                                        <p:cTn id="24" dur="2000"/>
                                        <p:tgtEl>
                                          <p:spTgt spid="7"/>
                                        </p:tgtEl>
                                      </p:cBhvr>
                                    </p:animEffect>
                                  </p:childTnLst>
                                </p:cTn>
                              </p:par>
                            </p:childTnLst>
                          </p:cTn>
                        </p:par>
                        <p:par>
                          <p:cTn id="25" fill="hold" nodeType="afterGroup">
                            <p:stCondLst>
                              <p:cond delay="9000"/>
                            </p:stCondLst>
                            <p:childTnLst>
                              <p:par>
                                <p:cTn id="26" presetID="21" presetClass="exit" presetSubtype="2" fill="hold" nodeType="afterEffect">
                                  <p:stCondLst>
                                    <p:cond delay="1000"/>
                                  </p:stCondLst>
                                  <p:childTnLst>
                                    <p:animEffect transition="out" filter="wheel(2)">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par>
                                <p:cTn id="29" presetID="21" presetClass="entr" presetSubtype="2" fill="hold" nodeType="with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wheel(2)">
                                      <p:cBhvr>
                                        <p:cTn id="31" dur="2000"/>
                                        <p:tgtEl>
                                          <p:spTgt spid="8"/>
                                        </p:tgtEl>
                                      </p:cBhvr>
                                    </p:animEffect>
                                  </p:childTnLst>
                                </p:cTn>
                              </p:par>
                            </p:childTnLst>
                          </p:cTn>
                        </p:par>
                        <p:par>
                          <p:cTn id="32" fill="hold" nodeType="afterGroup">
                            <p:stCondLst>
                              <p:cond delay="12000"/>
                            </p:stCondLst>
                            <p:childTnLst>
                              <p:par>
                                <p:cTn id="33" presetID="21" presetClass="exit" presetSubtype="2" fill="hold" nodeType="afterEffect">
                                  <p:stCondLst>
                                    <p:cond delay="1000"/>
                                  </p:stCondLst>
                                  <p:childTnLst>
                                    <p:animEffect transition="out" filter="wheel(2)">
                                      <p:cBhvr>
                                        <p:cTn id="34" dur="2000"/>
                                        <p:tgtEl>
                                          <p:spTgt spid="8"/>
                                        </p:tgtEl>
                                      </p:cBhvr>
                                    </p:animEffect>
                                    <p:set>
                                      <p:cBhvr>
                                        <p:cTn id="35" dur="1" fill="hold">
                                          <p:stCondLst>
                                            <p:cond delay="1999"/>
                                          </p:stCondLst>
                                        </p:cTn>
                                        <p:tgtEl>
                                          <p:spTgt spid="8"/>
                                        </p:tgtEl>
                                        <p:attrNameLst>
                                          <p:attrName>style.visibility</p:attrName>
                                        </p:attrNameLst>
                                      </p:cBhvr>
                                      <p:to>
                                        <p:strVal val="hidden"/>
                                      </p:to>
                                    </p:set>
                                  </p:childTnLst>
                                </p:cTn>
                              </p:par>
                              <p:par>
                                <p:cTn id="36" presetID="21" presetClass="entr" presetSubtype="2" fill="hold" nodeType="withEffect">
                                  <p:stCondLst>
                                    <p:cond delay="1000"/>
                                  </p:stCondLst>
                                  <p:childTnLst>
                                    <p:set>
                                      <p:cBhvr>
                                        <p:cTn id="37" dur="1" fill="hold">
                                          <p:stCondLst>
                                            <p:cond delay="0"/>
                                          </p:stCondLst>
                                        </p:cTn>
                                        <p:tgtEl>
                                          <p:spTgt spid="9"/>
                                        </p:tgtEl>
                                        <p:attrNameLst>
                                          <p:attrName>style.visibility</p:attrName>
                                        </p:attrNameLst>
                                      </p:cBhvr>
                                      <p:to>
                                        <p:strVal val="visible"/>
                                      </p:to>
                                    </p:set>
                                    <p:animEffect transition="in" filter="wheel(2)">
                                      <p:cBhvr>
                                        <p:cTn id="38" dur="2000"/>
                                        <p:tgtEl>
                                          <p:spTgt spid="9"/>
                                        </p:tgtEl>
                                      </p:cBhvr>
                                    </p:animEffect>
                                  </p:childTnLst>
                                </p:cTn>
                              </p:par>
                            </p:childTnLst>
                          </p:cTn>
                        </p:par>
                        <p:par>
                          <p:cTn id="39" fill="hold" nodeType="afterGroup">
                            <p:stCondLst>
                              <p:cond delay="15000"/>
                            </p:stCondLst>
                            <p:childTnLst>
                              <p:par>
                                <p:cTn id="40" presetID="21" presetClass="exit" presetSubtype="2" fill="hold" nodeType="afterEffect">
                                  <p:stCondLst>
                                    <p:cond delay="1000"/>
                                  </p:stCondLst>
                                  <p:childTnLst>
                                    <p:animEffect transition="out" filter="wheel(2)">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par>
                                <p:cTn id="43" presetID="21" presetClass="entr" presetSubtype="2" fill="hold" nodeType="withEffect">
                                  <p:stCondLst>
                                    <p:cond delay="1000"/>
                                  </p:stCondLst>
                                  <p:childTnLst>
                                    <p:set>
                                      <p:cBhvr>
                                        <p:cTn id="44" dur="1" fill="hold">
                                          <p:stCondLst>
                                            <p:cond delay="0"/>
                                          </p:stCondLst>
                                        </p:cTn>
                                        <p:tgtEl>
                                          <p:spTgt spid="10"/>
                                        </p:tgtEl>
                                        <p:attrNameLst>
                                          <p:attrName>style.visibility</p:attrName>
                                        </p:attrNameLst>
                                      </p:cBhvr>
                                      <p:to>
                                        <p:strVal val="visible"/>
                                      </p:to>
                                    </p:set>
                                    <p:animEffect transition="in" filter="wheel(2)">
                                      <p:cBhvr>
                                        <p:cTn id="45" dur="2000"/>
                                        <p:tgtEl>
                                          <p:spTgt spid="10"/>
                                        </p:tgtEl>
                                      </p:cBhvr>
                                    </p:animEffect>
                                  </p:childTnLst>
                                </p:cTn>
                              </p:par>
                            </p:childTnLst>
                          </p:cTn>
                        </p:par>
                        <p:par>
                          <p:cTn id="46" fill="hold" nodeType="afterGroup">
                            <p:stCondLst>
                              <p:cond delay="18000"/>
                            </p:stCondLst>
                            <p:childTnLst>
                              <p:par>
                                <p:cTn id="47" presetID="21" presetClass="exit" presetSubtype="2" fill="hold" nodeType="afterEffect">
                                  <p:stCondLst>
                                    <p:cond delay="1000"/>
                                  </p:stCondLst>
                                  <p:childTnLst>
                                    <p:animEffect transition="out" filter="wheel(2)">
                                      <p:cBhvr>
                                        <p:cTn id="48" dur="2000"/>
                                        <p:tgtEl>
                                          <p:spTgt spid="10"/>
                                        </p:tgtEl>
                                      </p:cBhvr>
                                    </p:animEffect>
                                    <p:set>
                                      <p:cBhvr>
                                        <p:cTn id="49" dur="1" fill="hold">
                                          <p:stCondLst>
                                            <p:cond delay="1999"/>
                                          </p:stCondLst>
                                        </p:cTn>
                                        <p:tgtEl>
                                          <p:spTgt spid="10"/>
                                        </p:tgtEl>
                                        <p:attrNameLst>
                                          <p:attrName>style.visibility</p:attrName>
                                        </p:attrNameLst>
                                      </p:cBhvr>
                                      <p:to>
                                        <p:strVal val="hidden"/>
                                      </p:to>
                                    </p:set>
                                  </p:childTnLst>
                                </p:cTn>
                              </p:par>
                              <p:par>
                                <p:cTn id="50" presetID="21" presetClass="entr" presetSubtype="2" fill="hold" nodeType="withEffect">
                                  <p:stCondLst>
                                    <p:cond delay="1000"/>
                                  </p:stCondLst>
                                  <p:childTnLst>
                                    <p:set>
                                      <p:cBhvr>
                                        <p:cTn id="51" dur="1" fill="hold">
                                          <p:stCondLst>
                                            <p:cond delay="0"/>
                                          </p:stCondLst>
                                        </p:cTn>
                                        <p:tgtEl>
                                          <p:spTgt spid="11"/>
                                        </p:tgtEl>
                                        <p:attrNameLst>
                                          <p:attrName>style.visibility</p:attrName>
                                        </p:attrNameLst>
                                      </p:cBhvr>
                                      <p:to>
                                        <p:strVal val="visible"/>
                                      </p:to>
                                    </p:set>
                                    <p:animEffect transition="in" filter="wheel(2)">
                                      <p:cBhvr>
                                        <p:cTn id="52" dur="2000"/>
                                        <p:tgtEl>
                                          <p:spTgt spid="11"/>
                                        </p:tgtEl>
                                      </p:cBhvr>
                                    </p:animEffect>
                                  </p:childTnLst>
                                </p:cTn>
                              </p:par>
                            </p:childTnLst>
                          </p:cTn>
                        </p:par>
                        <p:par>
                          <p:cTn id="53" fill="hold" nodeType="afterGroup">
                            <p:stCondLst>
                              <p:cond delay="21000"/>
                            </p:stCondLst>
                            <p:childTnLst>
                              <p:par>
                                <p:cTn id="54" presetID="21" presetClass="exit" presetSubtype="2" fill="hold" nodeType="afterEffect">
                                  <p:stCondLst>
                                    <p:cond delay="1000"/>
                                  </p:stCondLst>
                                  <p:childTnLst>
                                    <p:animEffect transition="out" filter="wheel(2)">
                                      <p:cBhvr>
                                        <p:cTn id="55" dur="2000"/>
                                        <p:tgtEl>
                                          <p:spTgt spid="11"/>
                                        </p:tgtEl>
                                      </p:cBhvr>
                                    </p:animEffect>
                                    <p:set>
                                      <p:cBhvr>
                                        <p:cTn id="56" dur="1" fill="hold">
                                          <p:stCondLst>
                                            <p:cond delay="1999"/>
                                          </p:stCondLst>
                                        </p:cTn>
                                        <p:tgtEl>
                                          <p:spTgt spid="11"/>
                                        </p:tgtEl>
                                        <p:attrNameLst>
                                          <p:attrName>style.visibility</p:attrName>
                                        </p:attrNameLst>
                                      </p:cBhvr>
                                      <p:to>
                                        <p:strVal val="hidden"/>
                                      </p:to>
                                    </p:set>
                                  </p:childTnLst>
                                </p:cTn>
                              </p:par>
                              <p:par>
                                <p:cTn id="57" presetID="21" presetClass="entr" presetSubtype="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Effect transition="in" filter="wheel(2)">
                                      <p:cBhvr>
                                        <p:cTn id="5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14400" y="762000"/>
            <a:ext cx="7162800" cy="926592"/>
          </a:xfrm>
        </p:spPr>
        <p:txBody>
          <a:bodyPr/>
          <a:lstStyle/>
          <a:p>
            <a:pPr algn="ctr" eaLnBrk="1" hangingPunct="1"/>
            <a:r>
              <a:rPr lang="en-US" sz="4400" b="1" dirty="0" smtClean="0">
                <a:solidFill>
                  <a:schemeClr val="tx2"/>
                </a:solidFill>
              </a:rPr>
              <a:t>SBIRT: Review of Key Terms</a:t>
            </a:r>
          </a:p>
        </p:txBody>
      </p:sp>
      <p:sp>
        <p:nvSpPr>
          <p:cNvPr id="14339" name="Content Placeholder 2"/>
          <p:cNvSpPr>
            <a:spLocks noGrp="1"/>
          </p:cNvSpPr>
          <p:nvPr>
            <p:ph type="body" idx="1"/>
          </p:nvPr>
        </p:nvSpPr>
        <p:spPr>
          <a:xfrm>
            <a:off x="914400" y="1905000"/>
            <a:ext cx="7543800" cy="4800600"/>
          </a:xfrm>
        </p:spPr>
        <p:txBody>
          <a:bodyPr>
            <a:noAutofit/>
          </a:bodyPr>
          <a:lstStyle/>
          <a:p>
            <a:pPr marL="280988" indent="-280988" eaLnBrk="1" hangingPunct="1">
              <a:spcBef>
                <a:spcPts val="1000"/>
              </a:spcBef>
              <a:defRPr/>
            </a:pPr>
            <a:r>
              <a:rPr lang="en-US" sz="2800" b="1" dirty="0" smtClean="0">
                <a:solidFill>
                  <a:srgbClr val="FFC000"/>
                </a:solidFill>
              </a:rPr>
              <a:t>Screening: </a:t>
            </a:r>
            <a:r>
              <a:rPr lang="en-US" sz="2400" dirty="0" smtClean="0"/>
              <a:t>Very brief set of questions that identifies risk of substance-related problems</a:t>
            </a:r>
            <a:br>
              <a:rPr lang="en-US" sz="2400" dirty="0" smtClean="0"/>
            </a:br>
            <a:endParaRPr lang="en-US" sz="1000" dirty="0"/>
          </a:p>
          <a:p>
            <a:pPr marL="280988" indent="-280988" eaLnBrk="1" hangingPunct="1">
              <a:spcBef>
                <a:spcPts val="1000"/>
              </a:spcBef>
              <a:defRPr/>
            </a:pPr>
            <a:r>
              <a:rPr lang="en-US" sz="2800" b="1" dirty="0" smtClean="0">
                <a:solidFill>
                  <a:srgbClr val="FFC000"/>
                </a:solidFill>
              </a:rPr>
              <a:t>Brief Intervention: </a:t>
            </a:r>
            <a:r>
              <a:rPr lang="en-US" sz="2400" dirty="0" smtClean="0"/>
              <a:t>Brief counseling that raises awareness of risks and motivates client toward acknowledgement of problem</a:t>
            </a:r>
            <a:endParaRPr lang="en-US" sz="1000" dirty="0" smtClean="0"/>
          </a:p>
          <a:p>
            <a:pPr marL="280988" indent="-280988" eaLnBrk="1" hangingPunct="1">
              <a:spcBef>
                <a:spcPts val="1000"/>
              </a:spcBef>
              <a:defRPr/>
            </a:pPr>
            <a:r>
              <a:rPr lang="en-US" sz="2800" b="1" dirty="0" smtClean="0">
                <a:solidFill>
                  <a:srgbClr val="FFC000"/>
                </a:solidFill>
              </a:rPr>
              <a:t>Referral:</a:t>
            </a:r>
            <a:r>
              <a:rPr lang="en-US" sz="2800" b="1" dirty="0" smtClean="0"/>
              <a:t> </a:t>
            </a:r>
            <a:r>
              <a:rPr lang="en-US" sz="2400" dirty="0" smtClean="0"/>
              <a:t>Procedures to help patients access specialized care</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3</a:t>
            </a:fld>
            <a:endParaRPr lang="en-US">
              <a:solidFill>
                <a:srgbClr val="DBF5F9">
                  <a:shade val="90000"/>
                </a:srgbClr>
              </a:solidFill>
            </a:endParaRPr>
          </a:p>
        </p:txBody>
      </p:sp>
    </p:spTree>
    <p:extLst>
      <p:ext uri="{BB962C8B-B14F-4D97-AF65-F5344CB8AC3E}">
        <p14:creationId xmlns="" xmlns:p14="http://schemas.microsoft.com/office/powerpoint/2010/main" val="363201881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227013" y="2678113"/>
            <a:ext cx="6324600" cy="311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0838" indent="-350838">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pPr>
              <a:spcBef>
                <a:spcPct val="50000"/>
              </a:spcBef>
              <a:buFontTx/>
              <a:buChar char="•"/>
            </a:pPr>
            <a:r>
              <a:rPr lang="en-US" sz="3600" b="0" dirty="0">
                <a:solidFill>
                  <a:prstClr val="white"/>
                </a:solidFill>
              </a:rPr>
              <a:t>Open-ended questioning</a:t>
            </a:r>
          </a:p>
          <a:p>
            <a:pPr>
              <a:spcBef>
                <a:spcPct val="50000"/>
              </a:spcBef>
              <a:buFontTx/>
              <a:buChar char="•"/>
            </a:pPr>
            <a:r>
              <a:rPr lang="en-US" sz="3600" b="0" dirty="0">
                <a:solidFill>
                  <a:prstClr val="white"/>
                </a:solidFill>
              </a:rPr>
              <a:t>Affirming</a:t>
            </a:r>
          </a:p>
          <a:p>
            <a:pPr>
              <a:spcBef>
                <a:spcPct val="50000"/>
              </a:spcBef>
              <a:buFontTx/>
              <a:buChar char="•"/>
            </a:pPr>
            <a:r>
              <a:rPr lang="en-US" sz="3600" b="0" dirty="0">
                <a:solidFill>
                  <a:prstClr val="white"/>
                </a:solidFill>
              </a:rPr>
              <a:t>Reflective listening</a:t>
            </a:r>
          </a:p>
          <a:p>
            <a:pPr>
              <a:spcBef>
                <a:spcPct val="50000"/>
              </a:spcBef>
              <a:buFontTx/>
              <a:buChar char="•"/>
            </a:pPr>
            <a:r>
              <a:rPr lang="en-US" sz="3600" b="0" dirty="0">
                <a:solidFill>
                  <a:prstClr val="white"/>
                </a:solidFill>
              </a:rPr>
              <a:t>Summarizing</a:t>
            </a:r>
          </a:p>
        </p:txBody>
      </p:sp>
      <p:sp>
        <p:nvSpPr>
          <p:cNvPr id="60419" name="Rectangle 5"/>
          <p:cNvSpPr>
            <a:spLocks noChangeArrowheads="1"/>
          </p:cNvSpPr>
          <p:nvPr/>
        </p:nvSpPr>
        <p:spPr bwMode="auto">
          <a:xfrm>
            <a:off x="228600" y="792162"/>
            <a:ext cx="8686800" cy="1417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000" b="1" dirty="0">
                <a:solidFill>
                  <a:schemeClr val="tx2"/>
                </a:solidFill>
                <a:effectLst>
                  <a:outerShdw blurRad="38100" dist="38100" dir="2700000" algn="tl">
                    <a:srgbClr val="000000">
                      <a:alpha val="43137"/>
                    </a:srgbClr>
                  </a:outerShdw>
                </a:effectLst>
              </a:rPr>
              <a:t>Building Motivation OARS</a:t>
            </a:r>
            <a:br>
              <a:rPr lang="en-US" sz="4000" b="1" dirty="0">
                <a:solidFill>
                  <a:schemeClr val="tx2"/>
                </a:solidFill>
                <a:effectLst>
                  <a:outerShdw blurRad="38100" dist="38100" dir="2700000" algn="tl">
                    <a:srgbClr val="000000">
                      <a:alpha val="43137"/>
                    </a:srgbClr>
                  </a:outerShdw>
                </a:effectLst>
              </a:rPr>
            </a:br>
            <a:r>
              <a:rPr lang="en-US" sz="4000" b="1" dirty="0">
                <a:solidFill>
                  <a:schemeClr val="tx2"/>
                </a:solidFill>
                <a:effectLst>
                  <a:outerShdw blurRad="38100" dist="38100" dir="2700000" algn="tl">
                    <a:srgbClr val="000000">
                      <a:alpha val="43137"/>
                    </a:srgbClr>
                  </a:outerShdw>
                </a:effectLst>
              </a:rPr>
              <a:t>(the </a:t>
            </a:r>
            <a:r>
              <a:rPr lang="en-US" sz="4000" b="1" dirty="0" smtClean="0">
                <a:solidFill>
                  <a:schemeClr val="tx2"/>
                </a:solidFill>
                <a:effectLst>
                  <a:outerShdw blurRad="38100" dist="38100" dir="2700000" algn="tl">
                    <a:srgbClr val="000000">
                      <a:alpha val="43137"/>
                    </a:srgbClr>
                  </a:outerShdw>
                </a:effectLst>
              </a:rPr>
              <a:t>micro-skills</a:t>
            </a:r>
            <a:r>
              <a:rPr lang="en-US" sz="4000" b="1" dirty="0">
                <a:solidFill>
                  <a:schemeClr val="tx2"/>
                </a:solidFill>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pPr>
              <a:defRPr/>
            </a:pPr>
            <a:fld id="{73BA5123-F9C6-4781-A977-7B508CA904FF}" type="slidenum">
              <a:rPr lang="en-US" smtClean="0">
                <a:solidFill>
                  <a:schemeClr val="tx2"/>
                </a:solidFill>
              </a:rPr>
              <a:pPr>
                <a:defRPr/>
              </a:pPr>
              <a:t>30</a:t>
            </a:fld>
            <a:endParaRPr lang="en-US" dirty="0">
              <a:solidFill>
                <a:schemeClr val="tx2"/>
              </a:solidFill>
            </a:endParaRPr>
          </a:p>
        </p:txBody>
      </p:sp>
    </p:spTree>
    <p:extLst>
      <p:ext uri="{BB962C8B-B14F-4D97-AF65-F5344CB8AC3E}">
        <p14:creationId xmlns="" xmlns:p14="http://schemas.microsoft.com/office/powerpoint/2010/main" val="17993075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p:cTn id="7" dur="1000" fill="hold"/>
                                        <p:tgtEl>
                                          <p:spTgt spid="440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0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4035">
                                            <p:txEl>
                                              <p:pRg st="0" end="0"/>
                                            </p:txEl>
                                          </p:spTgt>
                                        </p:tgtEl>
                                        <p:attrNameLst>
                                          <p:attrName>ppt_x</p:attrName>
                                        </p:attrNameLst>
                                      </p:cBhvr>
                                      <p:tavLst>
                                        <p:tav tm="0">
                                          <p:val>
                                            <p:fltVal val="0.5"/>
                                          </p:val>
                                        </p:tav>
                                        <p:tav tm="100000">
                                          <p:val>
                                            <p:strVal val="#ppt_x"/>
                                          </p:val>
                                        </p:tav>
                                      </p:tavLst>
                                    </p:anim>
                                    <p:anim calcmode="lin" valueType="num">
                                      <p:cBhvr>
                                        <p:cTn id="10" dur="1000" fill="hold"/>
                                        <p:tgtEl>
                                          <p:spTgt spid="4403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035">
                                            <p:txEl>
                                              <p:pRg st="1" end="1"/>
                                            </p:txEl>
                                          </p:spTgt>
                                        </p:tgtEl>
                                        <p:attrNameLst>
                                          <p:attrName>style.visibility</p:attrName>
                                        </p:attrNameLst>
                                      </p:cBhvr>
                                      <p:to>
                                        <p:strVal val="visible"/>
                                      </p:to>
                                    </p:set>
                                    <p:anim calcmode="lin" valueType="num">
                                      <p:cBhvr>
                                        <p:cTn id="15" dur="1000" fill="hold"/>
                                        <p:tgtEl>
                                          <p:spTgt spid="4403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403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4035">
                                            <p:txEl>
                                              <p:pRg st="1" end="1"/>
                                            </p:txEl>
                                          </p:spTgt>
                                        </p:tgtEl>
                                        <p:attrNameLst>
                                          <p:attrName>ppt_x</p:attrName>
                                        </p:attrNameLst>
                                      </p:cBhvr>
                                      <p:tavLst>
                                        <p:tav tm="0">
                                          <p:val>
                                            <p:fltVal val="0.5"/>
                                          </p:val>
                                        </p:tav>
                                        <p:tav tm="100000">
                                          <p:val>
                                            <p:strVal val="#ppt_x"/>
                                          </p:val>
                                        </p:tav>
                                      </p:tavLst>
                                    </p:anim>
                                    <p:anim calcmode="lin" valueType="num">
                                      <p:cBhvr>
                                        <p:cTn id="18" dur="1000" fill="hold"/>
                                        <p:tgtEl>
                                          <p:spTgt spid="44035">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035">
                                            <p:txEl>
                                              <p:pRg st="2" end="2"/>
                                            </p:txEl>
                                          </p:spTgt>
                                        </p:tgtEl>
                                        <p:attrNameLst>
                                          <p:attrName>style.visibility</p:attrName>
                                        </p:attrNameLst>
                                      </p:cBhvr>
                                      <p:to>
                                        <p:strVal val="visible"/>
                                      </p:to>
                                    </p:set>
                                    <p:anim calcmode="lin" valueType="num">
                                      <p:cBhvr>
                                        <p:cTn id="23" dur="1000" fill="hold"/>
                                        <p:tgtEl>
                                          <p:spTgt spid="4403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403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4035">
                                            <p:txEl>
                                              <p:pRg st="2" end="2"/>
                                            </p:txEl>
                                          </p:spTgt>
                                        </p:tgtEl>
                                        <p:attrNameLst>
                                          <p:attrName>ppt_x</p:attrName>
                                        </p:attrNameLst>
                                      </p:cBhvr>
                                      <p:tavLst>
                                        <p:tav tm="0">
                                          <p:val>
                                            <p:fltVal val="0.5"/>
                                          </p:val>
                                        </p:tav>
                                        <p:tav tm="100000">
                                          <p:val>
                                            <p:strVal val="#ppt_x"/>
                                          </p:val>
                                        </p:tav>
                                      </p:tavLst>
                                    </p:anim>
                                    <p:anim calcmode="lin" valueType="num">
                                      <p:cBhvr>
                                        <p:cTn id="26" dur="1000" fill="hold"/>
                                        <p:tgtEl>
                                          <p:spTgt spid="44035">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035">
                                            <p:txEl>
                                              <p:pRg st="3" end="3"/>
                                            </p:txEl>
                                          </p:spTgt>
                                        </p:tgtEl>
                                        <p:attrNameLst>
                                          <p:attrName>style.visibility</p:attrName>
                                        </p:attrNameLst>
                                      </p:cBhvr>
                                      <p:to>
                                        <p:strVal val="visible"/>
                                      </p:to>
                                    </p:set>
                                    <p:anim calcmode="lin" valueType="num">
                                      <p:cBhvr>
                                        <p:cTn id="31" dur="1000" fill="hold"/>
                                        <p:tgtEl>
                                          <p:spTgt spid="4403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403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4035">
                                            <p:txEl>
                                              <p:pRg st="3" end="3"/>
                                            </p:txEl>
                                          </p:spTgt>
                                        </p:tgtEl>
                                        <p:attrNameLst>
                                          <p:attrName>ppt_x</p:attrName>
                                        </p:attrNameLst>
                                      </p:cBhvr>
                                      <p:tavLst>
                                        <p:tav tm="0">
                                          <p:val>
                                            <p:fltVal val="0.5"/>
                                          </p:val>
                                        </p:tav>
                                        <p:tav tm="100000">
                                          <p:val>
                                            <p:strVal val="#ppt_x"/>
                                          </p:val>
                                        </p:tav>
                                      </p:tavLst>
                                    </p:anim>
                                    <p:anim calcmode="lin" valueType="num">
                                      <p:cBhvr>
                                        <p:cTn id="34" dur="1000" fill="hold"/>
                                        <p:tgtEl>
                                          <p:spTgt spid="44035">
                                            <p:txEl>
                                              <p:pRg st="3" end="3"/>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914400" y="304800"/>
            <a:ext cx="7315200" cy="1362456"/>
          </a:xfrm>
        </p:spPr>
        <p:txBody>
          <a:bodyPr/>
          <a:lstStyle/>
          <a:p>
            <a:pPr algn="ctr" fontAlgn="auto">
              <a:spcAft>
                <a:spcPts val="0"/>
              </a:spcAft>
              <a:defRPr/>
            </a:pPr>
            <a:r>
              <a:rPr sz="4400" smtClean="0">
                <a:solidFill>
                  <a:schemeClr val="tx2"/>
                </a:solidFill>
              </a:rPr>
              <a:t>Avoid Confrontation</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31</a:t>
            </a:fld>
            <a:endParaRPr lang="en-US"/>
          </a:p>
        </p:txBody>
      </p:sp>
      <p:sp>
        <p:nvSpPr>
          <p:cNvPr id="104452" name="Rectangle 3"/>
          <p:cNvSpPr>
            <a:spLocks noChangeArrowheads="1"/>
          </p:cNvSpPr>
          <p:nvPr/>
        </p:nvSpPr>
        <p:spPr bwMode="auto">
          <a:xfrm>
            <a:off x="838200" y="1905000"/>
            <a:ext cx="7467600" cy="4437063"/>
          </a:xfrm>
          <a:prstGeom prst="rect">
            <a:avLst/>
          </a:prstGeom>
          <a:noFill/>
          <a:ln w="9525">
            <a:noFill/>
            <a:miter lim="800000"/>
            <a:headEnd/>
            <a:tailEnd/>
          </a:ln>
        </p:spPr>
        <p:txBody>
          <a:bodyPr>
            <a:spAutoFit/>
          </a:bodyPr>
          <a:lstStyle/>
          <a:p>
            <a:pPr marL="228600" indent="-228600">
              <a:spcBef>
                <a:spcPts val="1000"/>
              </a:spcBef>
              <a:buClr>
                <a:schemeClr val="bg2">
                  <a:lumMod val="60000"/>
                  <a:lumOff val="40000"/>
                </a:schemeClr>
              </a:buClr>
              <a:buFont typeface="Arial" charset="0"/>
              <a:buChar char="•"/>
              <a:defRPr/>
            </a:pPr>
            <a:r>
              <a:rPr lang="en-US" sz="2800" dirty="0">
                <a:solidFill>
                  <a:srgbClr val="FFC000"/>
                </a:solidFill>
              </a:rPr>
              <a:t>Challenging</a:t>
            </a:r>
          </a:p>
          <a:p>
            <a:pPr marL="685800" lvl="1" indent="-228600">
              <a:spcBef>
                <a:spcPts val="1000"/>
              </a:spcBef>
              <a:defRPr/>
            </a:pPr>
            <a:r>
              <a:rPr lang="en-US" sz="2400" i="1" dirty="0"/>
              <a:t>“What do you think you are doing?” </a:t>
            </a:r>
          </a:p>
          <a:p>
            <a:pPr marL="685800" lvl="1" indent="-228600">
              <a:spcBef>
                <a:spcPts val="1000"/>
              </a:spcBef>
              <a:defRPr/>
            </a:pPr>
            <a:endParaRPr lang="en-US" sz="1000" dirty="0"/>
          </a:p>
          <a:p>
            <a:pPr marL="228600" indent="-228600">
              <a:spcBef>
                <a:spcPts val="1000"/>
              </a:spcBef>
              <a:buClr>
                <a:schemeClr val="bg2">
                  <a:lumMod val="60000"/>
                  <a:lumOff val="40000"/>
                </a:schemeClr>
              </a:buClr>
              <a:buFont typeface="Arial" charset="0"/>
              <a:buChar char="•"/>
              <a:defRPr/>
            </a:pPr>
            <a:r>
              <a:rPr lang="en-US" sz="2800" dirty="0">
                <a:solidFill>
                  <a:srgbClr val="FFC000"/>
                </a:solidFill>
              </a:rPr>
              <a:t>Warning</a:t>
            </a:r>
          </a:p>
          <a:p>
            <a:pPr marL="685800" lvl="1" indent="-228600">
              <a:spcBef>
                <a:spcPts val="1000"/>
              </a:spcBef>
              <a:defRPr/>
            </a:pPr>
            <a:r>
              <a:rPr lang="en-US" sz="2400" i="1" dirty="0"/>
              <a:t>“You will damage your liver if you don’t stop drinking.”</a:t>
            </a:r>
          </a:p>
          <a:p>
            <a:pPr marL="685800" lvl="1" indent="-228600">
              <a:spcBef>
                <a:spcPts val="1000"/>
              </a:spcBef>
              <a:defRPr/>
            </a:pPr>
            <a:endParaRPr lang="en-US" sz="1000" dirty="0"/>
          </a:p>
          <a:p>
            <a:pPr marL="228600" indent="-228600">
              <a:spcBef>
                <a:spcPts val="1000"/>
              </a:spcBef>
              <a:buClr>
                <a:schemeClr val="bg2">
                  <a:lumMod val="60000"/>
                  <a:lumOff val="40000"/>
                </a:schemeClr>
              </a:buClr>
              <a:buFont typeface="Arial" charset="0"/>
              <a:buChar char="•"/>
              <a:defRPr/>
            </a:pPr>
            <a:r>
              <a:rPr lang="en-US" sz="2800" dirty="0">
                <a:solidFill>
                  <a:srgbClr val="FFC000"/>
                </a:solidFill>
              </a:rPr>
              <a:t>Finger-wagging</a:t>
            </a:r>
          </a:p>
          <a:p>
            <a:pPr marL="463550" lvl="1" indent="-6350">
              <a:spcBef>
                <a:spcPts val="1000"/>
              </a:spcBef>
              <a:defRPr/>
            </a:pPr>
            <a:r>
              <a:rPr lang="en-US" sz="2400" i="1" dirty="0"/>
              <a:t>“If you want to be a good student, you must stop drinking on school nights.”</a:t>
            </a:r>
          </a:p>
        </p:txBody>
      </p:sp>
    </p:spTree>
    <p:extLst>
      <p:ext uri="{BB962C8B-B14F-4D97-AF65-F5344CB8AC3E}">
        <p14:creationId xmlns="" xmlns:p14="http://schemas.microsoft.com/office/powerpoint/2010/main" val="42934108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762000" y="107430"/>
          <a:ext cx="106680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7282" name="TextBox 3"/>
          <p:cNvSpPr txBox="1">
            <a:spLocks noChangeArrowheads="1"/>
          </p:cNvSpPr>
          <p:nvPr/>
        </p:nvSpPr>
        <p:spPr bwMode="auto">
          <a:xfrm>
            <a:off x="3055938" y="2971800"/>
            <a:ext cx="3168650" cy="1066800"/>
          </a:xfrm>
          <a:prstGeom prst="rect">
            <a:avLst/>
          </a:prstGeom>
          <a:noFill/>
          <a:ln w="9525">
            <a:noFill/>
            <a:miter lim="800000"/>
            <a:headEnd/>
            <a:tailEnd/>
          </a:ln>
        </p:spPr>
        <p:txBody>
          <a:bodyPr wrap="none">
            <a:spAutoFit/>
          </a:bodyPr>
          <a:lstStyle/>
          <a:p>
            <a:pPr algn="ctr"/>
            <a:r>
              <a:rPr lang="en-US" sz="3200" b="1">
                <a:latin typeface="Calibri" pitchFamily="34" charset="0"/>
              </a:rPr>
              <a:t>Stages of Change:</a:t>
            </a:r>
            <a:br>
              <a:rPr lang="en-US" sz="3200" b="1">
                <a:latin typeface="Calibri" pitchFamily="34" charset="0"/>
              </a:rPr>
            </a:br>
            <a:r>
              <a:rPr lang="en-US" sz="3200" b="1">
                <a:latin typeface="Calibri" pitchFamily="34" charset="0"/>
              </a:rPr>
              <a:t>Primary Tasks</a:t>
            </a:r>
          </a:p>
        </p:txBody>
      </p:sp>
      <p:sp>
        <p:nvSpPr>
          <p:cNvPr id="97283" name="Oval 10"/>
          <p:cNvSpPr>
            <a:spLocks noChangeArrowheads="1"/>
          </p:cNvSpPr>
          <p:nvPr/>
        </p:nvSpPr>
        <p:spPr bwMode="auto">
          <a:xfrm>
            <a:off x="3200400" y="39688"/>
            <a:ext cx="2743200" cy="1941512"/>
          </a:xfrm>
          <a:prstGeom prst="ellipse">
            <a:avLst/>
          </a:prstGeom>
          <a:solidFill>
            <a:srgbClr val="3F8DFF"/>
          </a:solidFill>
          <a:ln w="9525">
            <a:noFill/>
            <a:round/>
            <a:headEnd/>
            <a:tailEnd/>
          </a:ln>
        </p:spPr>
        <p:txBody>
          <a:bodyPr wrap="none" anchor="ctr"/>
          <a:lstStyle/>
          <a:p>
            <a:pPr algn="ctr"/>
            <a:r>
              <a:rPr lang="en-US" b="1" u="sng">
                <a:latin typeface="Calibri" pitchFamily="34" charset="0"/>
              </a:rPr>
              <a:t>1. Precontemplation</a:t>
            </a:r>
          </a:p>
          <a:p>
            <a:pPr algn="ctr"/>
            <a:r>
              <a:rPr lang="en-US" sz="1400" b="1">
                <a:latin typeface="Calibri" pitchFamily="34" charset="0"/>
              </a:rPr>
              <a:t>Definition:</a:t>
            </a:r>
            <a:r>
              <a:rPr lang="en-US" sz="1200" b="1">
                <a:latin typeface="Calibri" pitchFamily="34" charset="0"/>
              </a:rPr>
              <a:t>  </a:t>
            </a:r>
          </a:p>
          <a:p>
            <a:pPr algn="ctr"/>
            <a:r>
              <a:rPr lang="en-US" sz="1200">
                <a:latin typeface="Calibri" pitchFamily="34" charset="0"/>
              </a:rPr>
              <a:t>Not yet considering change or </a:t>
            </a:r>
          </a:p>
          <a:p>
            <a:pPr algn="ctr"/>
            <a:r>
              <a:rPr lang="en-US" sz="1200">
                <a:latin typeface="Calibri" pitchFamily="34" charset="0"/>
              </a:rPr>
              <a:t>is unwilling or unable to change.</a:t>
            </a:r>
          </a:p>
          <a:p>
            <a:pPr algn="ctr"/>
            <a:endParaRPr lang="en-US" sz="900" b="1">
              <a:latin typeface="Calibri" pitchFamily="34" charset="0"/>
            </a:endParaRPr>
          </a:p>
          <a:p>
            <a:pPr algn="ctr"/>
            <a:r>
              <a:rPr lang="en-US" sz="1400" b="1">
                <a:latin typeface="Calibri" pitchFamily="34" charset="0"/>
              </a:rPr>
              <a:t>Primary Task:</a:t>
            </a:r>
          </a:p>
          <a:p>
            <a:pPr algn="ctr"/>
            <a:r>
              <a:rPr lang="en-US" sz="1200">
                <a:latin typeface="Calibri" pitchFamily="34" charset="0"/>
              </a:rPr>
              <a:t>Raising Awareness</a:t>
            </a:r>
          </a:p>
        </p:txBody>
      </p:sp>
      <p:sp>
        <p:nvSpPr>
          <p:cNvPr id="97284" name="Oval 15"/>
          <p:cNvSpPr>
            <a:spLocks noChangeArrowheads="1"/>
          </p:cNvSpPr>
          <p:nvPr/>
        </p:nvSpPr>
        <p:spPr bwMode="auto">
          <a:xfrm>
            <a:off x="6019800" y="1219200"/>
            <a:ext cx="2743200" cy="1941513"/>
          </a:xfrm>
          <a:prstGeom prst="ellipse">
            <a:avLst/>
          </a:prstGeom>
          <a:solidFill>
            <a:srgbClr val="3DA5C1"/>
          </a:solidFill>
          <a:ln w="9525">
            <a:noFill/>
            <a:round/>
            <a:headEnd/>
            <a:tailEnd/>
          </a:ln>
        </p:spPr>
        <p:txBody>
          <a:bodyPr wrap="none" anchor="ctr"/>
          <a:lstStyle/>
          <a:p>
            <a:pPr algn="ctr"/>
            <a:r>
              <a:rPr lang="en-US" b="1" u="sng">
                <a:latin typeface="Calibri" pitchFamily="34" charset="0"/>
              </a:rPr>
              <a:t>2. Contemplation</a:t>
            </a:r>
          </a:p>
          <a:p>
            <a:pPr algn="ctr"/>
            <a:r>
              <a:rPr lang="en-US" sz="1400" b="1">
                <a:latin typeface="Calibri" pitchFamily="34" charset="0"/>
              </a:rPr>
              <a:t>Definition:  </a:t>
            </a:r>
          </a:p>
          <a:p>
            <a:pPr algn="ctr"/>
            <a:r>
              <a:rPr lang="en-US" sz="1200">
                <a:latin typeface="Calibri" pitchFamily="34" charset="0"/>
              </a:rPr>
              <a:t>Sees the possibility of change but </a:t>
            </a:r>
          </a:p>
          <a:p>
            <a:pPr algn="ctr"/>
            <a:r>
              <a:rPr lang="en-US" sz="1200">
                <a:latin typeface="Calibri" pitchFamily="34" charset="0"/>
              </a:rPr>
              <a:t>is ambivalent and uncertain. </a:t>
            </a:r>
          </a:p>
          <a:p>
            <a:pPr algn="ctr"/>
            <a:endParaRPr lang="en-US" sz="900" b="1">
              <a:latin typeface="Calibri" pitchFamily="34" charset="0"/>
            </a:endParaRPr>
          </a:p>
          <a:p>
            <a:pPr algn="ctr"/>
            <a:r>
              <a:rPr lang="en-US" sz="1400" b="1">
                <a:latin typeface="Calibri" pitchFamily="34" charset="0"/>
              </a:rPr>
              <a:t>Primary Task:</a:t>
            </a:r>
          </a:p>
          <a:p>
            <a:pPr algn="ctr"/>
            <a:r>
              <a:rPr lang="en-US" sz="1200">
                <a:latin typeface="Calibri" pitchFamily="34" charset="0"/>
              </a:rPr>
              <a:t>Resolving ambivalence/</a:t>
            </a:r>
          </a:p>
          <a:p>
            <a:pPr algn="ctr"/>
            <a:r>
              <a:rPr lang="en-US" sz="1200">
                <a:latin typeface="Calibri" pitchFamily="34" charset="0"/>
              </a:rPr>
              <a:t>Helping to choose change</a:t>
            </a:r>
          </a:p>
        </p:txBody>
      </p:sp>
      <p:sp>
        <p:nvSpPr>
          <p:cNvPr id="97285" name="Oval 16"/>
          <p:cNvSpPr>
            <a:spLocks noChangeArrowheads="1"/>
          </p:cNvSpPr>
          <p:nvPr/>
        </p:nvSpPr>
        <p:spPr bwMode="auto">
          <a:xfrm>
            <a:off x="6019800" y="3621088"/>
            <a:ext cx="2743200" cy="1941512"/>
          </a:xfrm>
          <a:prstGeom prst="ellipse">
            <a:avLst/>
          </a:prstGeom>
          <a:noFill/>
          <a:ln w="9525">
            <a:noFill/>
            <a:round/>
            <a:headEnd/>
            <a:tailEnd/>
          </a:ln>
        </p:spPr>
        <p:txBody>
          <a:bodyPr wrap="none" anchor="ctr"/>
          <a:lstStyle/>
          <a:p>
            <a:pPr algn="ctr"/>
            <a:r>
              <a:rPr lang="en-US" b="1" u="sng">
                <a:latin typeface="Calibri" pitchFamily="34" charset="0"/>
              </a:rPr>
              <a:t>3. Determination</a:t>
            </a:r>
          </a:p>
          <a:p>
            <a:pPr algn="ctr"/>
            <a:r>
              <a:rPr lang="en-US" sz="1400" b="1">
                <a:latin typeface="Calibri" pitchFamily="34" charset="0"/>
              </a:rPr>
              <a:t>Definition:  </a:t>
            </a:r>
          </a:p>
          <a:p>
            <a:pPr algn="ctr"/>
            <a:r>
              <a:rPr lang="en-US" sz="1200">
                <a:latin typeface="Calibri" pitchFamily="34" charset="0"/>
              </a:rPr>
              <a:t>Committed to changing.</a:t>
            </a:r>
          </a:p>
          <a:p>
            <a:pPr algn="ctr"/>
            <a:r>
              <a:rPr lang="en-US" sz="1200">
                <a:latin typeface="Calibri" pitchFamily="34" charset="0"/>
              </a:rPr>
              <a:t>Still considering what to do.</a:t>
            </a:r>
          </a:p>
          <a:p>
            <a:pPr algn="ctr"/>
            <a:endParaRPr lang="en-US" sz="900" b="1">
              <a:latin typeface="Calibri" pitchFamily="34" charset="0"/>
            </a:endParaRPr>
          </a:p>
          <a:p>
            <a:pPr algn="ctr"/>
            <a:r>
              <a:rPr lang="en-US" sz="1400" b="1">
                <a:latin typeface="Calibri" pitchFamily="34" charset="0"/>
              </a:rPr>
              <a:t>Primary Task:</a:t>
            </a:r>
          </a:p>
          <a:p>
            <a:pPr algn="ctr"/>
            <a:r>
              <a:rPr lang="en-US" sz="1200">
                <a:latin typeface="Calibri" pitchFamily="34" charset="0"/>
              </a:rPr>
              <a:t>Help identify appropriate </a:t>
            </a:r>
          </a:p>
          <a:p>
            <a:pPr algn="ctr"/>
            <a:r>
              <a:rPr lang="en-US" sz="1200">
                <a:latin typeface="Calibri" pitchFamily="34" charset="0"/>
              </a:rPr>
              <a:t>change strategies</a:t>
            </a:r>
          </a:p>
        </p:txBody>
      </p:sp>
      <p:sp>
        <p:nvSpPr>
          <p:cNvPr id="2055" name="Oval 17"/>
          <p:cNvSpPr>
            <a:spLocks noChangeArrowheads="1"/>
          </p:cNvSpPr>
          <p:nvPr/>
        </p:nvSpPr>
        <p:spPr bwMode="auto">
          <a:xfrm>
            <a:off x="3200400" y="4840288"/>
            <a:ext cx="2743200" cy="1941512"/>
          </a:xfrm>
          <a:prstGeom prst="ellipse">
            <a:avLst/>
          </a:prstGeom>
          <a:solidFill>
            <a:srgbClr val="8BD24A"/>
          </a:solidFill>
          <a:ln w="9525">
            <a:noFill/>
            <a:round/>
            <a:headEnd/>
            <a:tailEnd/>
          </a:ln>
        </p:spPr>
        <p:txBody>
          <a:bodyPr wrap="none" anchor="ctr"/>
          <a:lstStyle/>
          <a:p>
            <a:pPr algn="ctr">
              <a:defRPr/>
            </a:pPr>
            <a:r>
              <a:rPr lang="en-US" b="1" u="sng" dirty="0">
                <a:latin typeface="Calibri" pitchFamily="34" charset="0"/>
              </a:rPr>
              <a:t>4. Action</a:t>
            </a:r>
          </a:p>
          <a:p>
            <a:pPr algn="ctr">
              <a:defRPr/>
            </a:pPr>
            <a:r>
              <a:rPr lang="en-US" sz="1400" b="1" dirty="0">
                <a:solidFill>
                  <a:schemeClr val="tx1">
                    <a:lumMod val="95000"/>
                  </a:schemeClr>
                </a:solidFill>
                <a:latin typeface="Calibri" pitchFamily="34" charset="0"/>
              </a:rPr>
              <a:t>Definition:  </a:t>
            </a:r>
          </a:p>
          <a:p>
            <a:pPr algn="ctr">
              <a:defRPr/>
            </a:pPr>
            <a:r>
              <a:rPr lang="en-US" sz="1300" b="1" dirty="0">
                <a:solidFill>
                  <a:schemeClr val="tx1">
                    <a:lumMod val="95000"/>
                  </a:schemeClr>
                </a:solidFill>
                <a:latin typeface="Calibri" pitchFamily="34" charset="0"/>
              </a:rPr>
              <a:t>Taking steps toward change but </a:t>
            </a:r>
          </a:p>
          <a:p>
            <a:pPr algn="ctr">
              <a:defRPr/>
            </a:pPr>
            <a:r>
              <a:rPr lang="en-US" sz="1300" b="1" dirty="0">
                <a:solidFill>
                  <a:schemeClr val="tx1">
                    <a:lumMod val="95000"/>
                  </a:schemeClr>
                </a:solidFill>
                <a:latin typeface="Calibri" pitchFamily="34" charset="0"/>
              </a:rPr>
              <a:t>hasn’t stabilized in the process.</a:t>
            </a:r>
          </a:p>
          <a:p>
            <a:pPr algn="ctr">
              <a:defRPr/>
            </a:pPr>
            <a:endParaRPr lang="en-US" sz="1300" b="1" dirty="0">
              <a:solidFill>
                <a:schemeClr val="tx1">
                  <a:lumMod val="95000"/>
                </a:schemeClr>
              </a:solidFill>
              <a:latin typeface="Calibri" pitchFamily="34" charset="0"/>
            </a:endParaRPr>
          </a:p>
          <a:p>
            <a:pPr algn="ctr">
              <a:defRPr/>
            </a:pPr>
            <a:r>
              <a:rPr lang="en-US" sz="1400" b="1" dirty="0">
                <a:solidFill>
                  <a:schemeClr val="tx1">
                    <a:lumMod val="95000"/>
                  </a:schemeClr>
                </a:solidFill>
                <a:latin typeface="Calibri" pitchFamily="34" charset="0"/>
              </a:rPr>
              <a:t>Primary Task:</a:t>
            </a:r>
          </a:p>
          <a:p>
            <a:pPr algn="ctr">
              <a:defRPr/>
            </a:pPr>
            <a:r>
              <a:rPr lang="en-US" sz="1300" b="1" dirty="0">
                <a:solidFill>
                  <a:schemeClr val="tx1">
                    <a:lumMod val="95000"/>
                  </a:schemeClr>
                </a:solidFill>
                <a:latin typeface="Calibri" pitchFamily="34" charset="0"/>
              </a:rPr>
              <a:t>Help implement change strategies</a:t>
            </a:r>
          </a:p>
          <a:p>
            <a:pPr algn="ctr">
              <a:defRPr/>
            </a:pPr>
            <a:r>
              <a:rPr lang="en-US" sz="1300" b="1" dirty="0">
                <a:solidFill>
                  <a:schemeClr val="tx1">
                    <a:lumMod val="95000"/>
                  </a:schemeClr>
                </a:solidFill>
                <a:latin typeface="Calibri" pitchFamily="34" charset="0"/>
              </a:rPr>
              <a:t>and learn to eliminate </a:t>
            </a:r>
          </a:p>
          <a:p>
            <a:pPr algn="ctr">
              <a:defRPr/>
            </a:pPr>
            <a:r>
              <a:rPr lang="en-US" sz="1300" b="1" dirty="0">
                <a:solidFill>
                  <a:schemeClr val="tx1">
                    <a:lumMod val="95000"/>
                  </a:schemeClr>
                </a:solidFill>
                <a:latin typeface="Calibri" pitchFamily="34" charset="0"/>
              </a:rPr>
              <a:t>potential relapses</a:t>
            </a:r>
          </a:p>
        </p:txBody>
      </p:sp>
      <p:sp>
        <p:nvSpPr>
          <p:cNvPr id="97287" name="Oval 18"/>
          <p:cNvSpPr>
            <a:spLocks noChangeArrowheads="1"/>
          </p:cNvSpPr>
          <p:nvPr/>
        </p:nvSpPr>
        <p:spPr bwMode="auto">
          <a:xfrm>
            <a:off x="381000" y="3617913"/>
            <a:ext cx="2743200" cy="1941512"/>
          </a:xfrm>
          <a:prstGeom prst="ellipse">
            <a:avLst/>
          </a:prstGeom>
          <a:noFill/>
          <a:ln w="9525">
            <a:noFill/>
            <a:round/>
            <a:headEnd/>
            <a:tailEnd/>
          </a:ln>
        </p:spPr>
        <p:txBody>
          <a:bodyPr wrap="none" anchor="ctr"/>
          <a:lstStyle/>
          <a:p>
            <a:pPr algn="ctr"/>
            <a:r>
              <a:rPr lang="en-US" b="1" u="sng">
                <a:latin typeface="Calibri" pitchFamily="34" charset="0"/>
              </a:rPr>
              <a:t>5. Maintenance</a:t>
            </a:r>
          </a:p>
          <a:p>
            <a:pPr algn="ctr"/>
            <a:r>
              <a:rPr lang="en-US" sz="1400" b="1">
                <a:latin typeface="Calibri" pitchFamily="34" charset="0"/>
              </a:rPr>
              <a:t>Definition:  </a:t>
            </a:r>
          </a:p>
          <a:p>
            <a:pPr algn="ctr"/>
            <a:r>
              <a:rPr lang="en-US" sz="1300" b="1">
                <a:latin typeface="Calibri" pitchFamily="34" charset="0"/>
              </a:rPr>
              <a:t>Has achieved the goals and is  </a:t>
            </a:r>
          </a:p>
          <a:p>
            <a:pPr algn="ctr"/>
            <a:r>
              <a:rPr lang="en-US" sz="1300" b="1">
                <a:latin typeface="Calibri" pitchFamily="34" charset="0"/>
              </a:rPr>
              <a:t>working to maintain change.</a:t>
            </a:r>
          </a:p>
          <a:p>
            <a:pPr algn="ctr"/>
            <a:endParaRPr lang="en-US" sz="900" b="1">
              <a:latin typeface="Calibri" pitchFamily="34" charset="0"/>
            </a:endParaRPr>
          </a:p>
          <a:p>
            <a:pPr algn="ctr"/>
            <a:r>
              <a:rPr lang="en-US" sz="1400" b="1">
                <a:latin typeface="Calibri" pitchFamily="34" charset="0"/>
              </a:rPr>
              <a:t>Primary Task:</a:t>
            </a:r>
          </a:p>
          <a:p>
            <a:pPr algn="ctr"/>
            <a:r>
              <a:rPr lang="en-US" sz="1300" b="1">
                <a:latin typeface="Calibri" pitchFamily="34" charset="0"/>
              </a:rPr>
              <a:t>Develop new skills for </a:t>
            </a:r>
          </a:p>
          <a:p>
            <a:pPr algn="ctr"/>
            <a:r>
              <a:rPr lang="en-US" sz="1300" b="1">
                <a:latin typeface="Calibri" pitchFamily="34" charset="0"/>
              </a:rPr>
              <a:t>maintaining recovery</a:t>
            </a:r>
          </a:p>
        </p:txBody>
      </p:sp>
      <p:sp>
        <p:nvSpPr>
          <p:cNvPr id="97288" name="Oval 19"/>
          <p:cNvSpPr>
            <a:spLocks noChangeArrowheads="1"/>
          </p:cNvSpPr>
          <p:nvPr/>
        </p:nvSpPr>
        <p:spPr bwMode="auto">
          <a:xfrm>
            <a:off x="381000" y="1190625"/>
            <a:ext cx="2743200" cy="1941513"/>
          </a:xfrm>
          <a:prstGeom prst="ellipse">
            <a:avLst/>
          </a:prstGeom>
          <a:noFill/>
          <a:ln w="9525">
            <a:noFill/>
            <a:round/>
            <a:headEnd/>
            <a:tailEnd/>
          </a:ln>
        </p:spPr>
        <p:txBody>
          <a:bodyPr wrap="none" anchor="ctr"/>
          <a:lstStyle/>
          <a:p>
            <a:pPr algn="ctr"/>
            <a:r>
              <a:rPr lang="en-US" b="1" u="sng">
                <a:latin typeface="Calibri" pitchFamily="34" charset="0"/>
              </a:rPr>
              <a:t>6. Recurrence</a:t>
            </a:r>
          </a:p>
          <a:p>
            <a:pPr algn="ctr"/>
            <a:r>
              <a:rPr lang="en-US" sz="1400" b="1">
                <a:latin typeface="Calibri" pitchFamily="34" charset="0"/>
              </a:rPr>
              <a:t>Definition:  </a:t>
            </a:r>
          </a:p>
          <a:p>
            <a:pPr algn="ctr"/>
            <a:r>
              <a:rPr lang="en-US" sz="1200">
                <a:latin typeface="Calibri" pitchFamily="34" charset="0"/>
              </a:rPr>
              <a:t>Experienced a recurrence </a:t>
            </a:r>
          </a:p>
          <a:p>
            <a:pPr algn="ctr"/>
            <a:r>
              <a:rPr lang="en-US" sz="1200">
                <a:latin typeface="Calibri" pitchFamily="34" charset="0"/>
              </a:rPr>
              <a:t>of the symptoms. </a:t>
            </a:r>
          </a:p>
          <a:p>
            <a:pPr algn="ctr"/>
            <a:endParaRPr lang="en-US" sz="900">
              <a:latin typeface="Calibri" pitchFamily="34" charset="0"/>
            </a:endParaRPr>
          </a:p>
          <a:p>
            <a:pPr algn="ctr"/>
            <a:r>
              <a:rPr lang="en-US" sz="1400" b="1">
                <a:latin typeface="Calibri" pitchFamily="34" charset="0"/>
              </a:rPr>
              <a:t>Primary Task:</a:t>
            </a:r>
          </a:p>
          <a:p>
            <a:pPr algn="ctr"/>
            <a:r>
              <a:rPr lang="en-US" sz="1200">
                <a:latin typeface="Calibri" pitchFamily="34" charset="0"/>
              </a:rPr>
              <a:t>Cope with consequences and </a:t>
            </a:r>
          </a:p>
          <a:p>
            <a:pPr algn="ctr"/>
            <a:r>
              <a:rPr lang="en-US" sz="1200">
                <a:latin typeface="Calibri" pitchFamily="34" charset="0"/>
              </a:rPr>
              <a:t>determine what to do next</a:t>
            </a:r>
          </a:p>
        </p:txBody>
      </p:sp>
      <p:sp>
        <p:nvSpPr>
          <p:cNvPr id="11" name="Oval 10"/>
          <p:cNvSpPr/>
          <p:nvPr/>
        </p:nvSpPr>
        <p:spPr>
          <a:xfrm>
            <a:off x="381000" y="1228725"/>
            <a:ext cx="2743200" cy="1966913"/>
          </a:xfrm>
          <a:prstGeom prst="ellipse">
            <a:avLst/>
          </a:pr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32</a:t>
            </a:fld>
            <a:endParaRPr lang="en-US"/>
          </a:p>
        </p:txBody>
      </p:sp>
    </p:spTree>
    <p:extLst>
      <p:ext uri="{BB962C8B-B14F-4D97-AF65-F5344CB8AC3E}">
        <p14:creationId xmlns="" xmlns:p14="http://schemas.microsoft.com/office/powerpoint/2010/main" val="177726220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3"/>
          <p:cNvSpPr>
            <a:spLocks noGrp="1"/>
          </p:cNvSpPr>
          <p:nvPr>
            <p:ph type="title"/>
          </p:nvPr>
        </p:nvSpPr>
        <p:spPr>
          <a:xfrm>
            <a:off x="914400" y="304800"/>
            <a:ext cx="7315200" cy="1362456"/>
          </a:xfrm>
        </p:spPr>
        <p:txBody>
          <a:bodyPr/>
          <a:lstStyle/>
          <a:p>
            <a:pPr algn="ctr" fontAlgn="auto">
              <a:spcAft>
                <a:spcPts val="0"/>
              </a:spcAft>
              <a:defRPr/>
            </a:pPr>
            <a:r>
              <a:rPr sz="4400" smtClean="0">
                <a:solidFill>
                  <a:schemeClr val="tx2"/>
                </a:solidFill>
              </a:rPr>
              <a:t>Conducting a Brief Intervention</a:t>
            </a:r>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pPr>
                <a:defRPr/>
              </a:pPr>
              <a:t>33</a:t>
            </a:fld>
            <a:endParaRPr lang="en-US"/>
          </a:p>
        </p:txBody>
      </p:sp>
      <p:sp>
        <p:nvSpPr>
          <p:cNvPr id="2" name="Rectangle 1"/>
          <p:cNvSpPr/>
          <p:nvPr/>
        </p:nvSpPr>
        <p:spPr>
          <a:xfrm>
            <a:off x="3414045" y="1828800"/>
            <a:ext cx="2326599" cy="923330"/>
          </a:xfrm>
          <a:prstGeom prst="rect">
            <a:avLst/>
          </a:prstGeom>
          <a:noFill/>
        </p:spPr>
        <p:txBody>
          <a:bodyPr wrap="none">
            <a:spAutoFit/>
          </a:bodyPr>
          <a:lstStyle/>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F  L  O</a:t>
            </a:r>
          </a:p>
        </p:txBody>
      </p:sp>
    </p:spTree>
    <p:extLst>
      <p:ext uri="{BB962C8B-B14F-4D97-AF65-F5344CB8AC3E}">
        <p14:creationId xmlns="" xmlns:p14="http://schemas.microsoft.com/office/powerpoint/2010/main" val="366952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874600" y="304800"/>
            <a:ext cx="7350647" cy="1362456"/>
          </a:xfrm>
        </p:spPr>
        <p:txBody>
          <a:bodyPr/>
          <a:lstStyle/>
          <a:p>
            <a:pPr algn="ctr" eaLnBrk="1" hangingPunct="1"/>
            <a:r>
              <a:rPr lang="en-US" b="1" dirty="0" smtClean="0"/>
              <a:t> </a:t>
            </a:r>
            <a:r>
              <a:rPr lang="en-US" sz="4400" b="1" dirty="0" smtClean="0">
                <a:solidFill>
                  <a:schemeClr val="tx2"/>
                </a:solidFill>
              </a:rPr>
              <a:t>FLO: The 3 tasks of a BI</a:t>
            </a:r>
          </a:p>
        </p:txBody>
      </p:sp>
      <p:sp>
        <p:nvSpPr>
          <p:cNvPr id="3" name="Content Placeholder 2"/>
          <p:cNvSpPr>
            <a:spLocks noGrp="1"/>
          </p:cNvSpPr>
          <p:nvPr>
            <p:ph type="body" idx="1"/>
          </p:nvPr>
        </p:nvSpPr>
        <p:spPr>
          <a:xfrm>
            <a:off x="5715000" y="4385453"/>
            <a:ext cx="3276600" cy="754856"/>
          </a:xfrm>
        </p:spPr>
        <p:txBody>
          <a:bodyPr/>
          <a:lstStyle/>
          <a:p>
            <a:pPr eaLnBrk="1" hangingPunct="1">
              <a:buFont typeface="Wingdings" pitchFamily="2" charset="2"/>
              <a:buNone/>
            </a:pPr>
            <a:r>
              <a:rPr lang="en-US" sz="3000" b="1" dirty="0" smtClean="0">
                <a:solidFill>
                  <a:srgbClr val="C00000"/>
                </a:solidFill>
              </a:rPr>
              <a:t>Avoid Warnings!</a:t>
            </a:r>
          </a:p>
          <a:p>
            <a:pPr eaLnBrk="1" hangingPunct="1"/>
            <a:endParaRPr lang="en-US" sz="3000" b="1" dirty="0" smtClean="0">
              <a:solidFill>
                <a:srgbClr val="C00000"/>
              </a:solidFill>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34</a:t>
            </a:fld>
            <a:endParaRPr lang="en-US"/>
          </a:p>
        </p:txBody>
      </p:sp>
      <p:sp>
        <p:nvSpPr>
          <p:cNvPr id="100356" name="TextBox 3"/>
          <p:cNvSpPr txBox="1">
            <a:spLocks noChangeArrowheads="1"/>
          </p:cNvSpPr>
          <p:nvPr/>
        </p:nvSpPr>
        <p:spPr bwMode="auto">
          <a:xfrm>
            <a:off x="951977" y="1905180"/>
            <a:ext cx="654050" cy="1016000"/>
          </a:xfrm>
          <a:prstGeom prst="rect">
            <a:avLst/>
          </a:prstGeom>
          <a:noFill/>
          <a:ln w="9525">
            <a:noFill/>
            <a:miter lim="800000"/>
            <a:headEnd/>
            <a:tailEnd/>
          </a:ln>
        </p:spPr>
        <p:txBody>
          <a:bodyPr wrap="none">
            <a:spAutoFit/>
          </a:bodyPr>
          <a:lstStyle/>
          <a:p>
            <a:r>
              <a:rPr lang="en-US" sz="6000" b="1" dirty="0"/>
              <a:t>F</a:t>
            </a:r>
          </a:p>
        </p:txBody>
      </p:sp>
      <p:sp>
        <p:nvSpPr>
          <p:cNvPr id="100357" name="TextBox 4"/>
          <p:cNvSpPr txBox="1">
            <a:spLocks noChangeArrowheads="1"/>
          </p:cNvSpPr>
          <p:nvPr/>
        </p:nvSpPr>
        <p:spPr bwMode="auto">
          <a:xfrm>
            <a:off x="2730841" y="1895856"/>
            <a:ext cx="655637" cy="1016000"/>
          </a:xfrm>
          <a:prstGeom prst="rect">
            <a:avLst/>
          </a:prstGeom>
          <a:noFill/>
          <a:ln w="9525">
            <a:noFill/>
            <a:miter lim="800000"/>
            <a:headEnd/>
            <a:tailEnd/>
          </a:ln>
        </p:spPr>
        <p:txBody>
          <a:bodyPr wrap="none">
            <a:spAutoFit/>
          </a:bodyPr>
          <a:lstStyle/>
          <a:p>
            <a:r>
              <a:rPr lang="en-US" sz="6000" b="1" dirty="0"/>
              <a:t>L</a:t>
            </a:r>
          </a:p>
        </p:txBody>
      </p:sp>
      <p:sp>
        <p:nvSpPr>
          <p:cNvPr id="100358" name="TextBox 5"/>
          <p:cNvSpPr txBox="1">
            <a:spLocks noChangeArrowheads="1"/>
          </p:cNvSpPr>
          <p:nvPr/>
        </p:nvSpPr>
        <p:spPr bwMode="auto">
          <a:xfrm>
            <a:off x="4549924" y="1903572"/>
            <a:ext cx="782638" cy="1016000"/>
          </a:xfrm>
          <a:prstGeom prst="rect">
            <a:avLst/>
          </a:prstGeom>
          <a:noFill/>
          <a:ln w="9525">
            <a:noFill/>
            <a:miter lim="800000"/>
            <a:headEnd/>
            <a:tailEnd/>
          </a:ln>
        </p:spPr>
        <p:txBody>
          <a:bodyPr wrap="none">
            <a:spAutoFit/>
          </a:bodyPr>
          <a:lstStyle/>
          <a:p>
            <a:r>
              <a:rPr lang="en-US" sz="6000" b="1" dirty="0"/>
              <a:t>O</a:t>
            </a:r>
          </a:p>
        </p:txBody>
      </p:sp>
      <p:sp>
        <p:nvSpPr>
          <p:cNvPr id="100359" name="TextBox 6"/>
          <p:cNvSpPr txBox="1">
            <a:spLocks noChangeArrowheads="1"/>
          </p:cNvSpPr>
          <p:nvPr/>
        </p:nvSpPr>
        <p:spPr bwMode="auto">
          <a:xfrm>
            <a:off x="6359814" y="1917076"/>
            <a:ext cx="911225" cy="1016000"/>
          </a:xfrm>
          <a:prstGeom prst="rect">
            <a:avLst/>
          </a:prstGeom>
          <a:noFill/>
          <a:ln w="9525">
            <a:noFill/>
            <a:miter lim="800000"/>
            <a:headEnd/>
            <a:tailEnd/>
          </a:ln>
        </p:spPr>
        <p:txBody>
          <a:bodyPr wrap="none">
            <a:spAutoFit/>
          </a:bodyPr>
          <a:lstStyle/>
          <a:p>
            <a:r>
              <a:rPr lang="en-US" sz="6000" b="1" dirty="0"/>
              <a:t>W</a:t>
            </a:r>
          </a:p>
        </p:txBody>
      </p:sp>
      <p:sp>
        <p:nvSpPr>
          <p:cNvPr id="8" name="Rectangle 7"/>
          <p:cNvSpPr/>
          <p:nvPr/>
        </p:nvSpPr>
        <p:spPr>
          <a:xfrm rot="5400000">
            <a:off x="290783" y="3594270"/>
            <a:ext cx="1846263" cy="523875"/>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latin typeface="Arial"/>
              </a:rPr>
              <a:t>Feedback</a:t>
            </a:r>
          </a:p>
        </p:txBody>
      </p:sp>
      <p:sp>
        <p:nvSpPr>
          <p:cNvPr id="9" name="Rectangle 8"/>
          <p:cNvSpPr/>
          <p:nvPr/>
        </p:nvSpPr>
        <p:spPr>
          <a:xfrm rot="5400000">
            <a:off x="1207633" y="4500944"/>
            <a:ext cx="3702050" cy="523875"/>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latin typeface="Arial"/>
              </a:rPr>
              <a:t>Listen &amp; Understand</a:t>
            </a:r>
          </a:p>
        </p:txBody>
      </p:sp>
      <p:sp>
        <p:nvSpPr>
          <p:cNvPr id="10" name="Rectangle 9"/>
          <p:cNvSpPr/>
          <p:nvPr/>
        </p:nvSpPr>
        <p:spPr>
          <a:xfrm rot="5400000">
            <a:off x="6274087" y="3308842"/>
            <a:ext cx="1082675" cy="523875"/>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latin typeface="Arial"/>
              </a:rPr>
              <a:t>Warn</a:t>
            </a:r>
          </a:p>
        </p:txBody>
      </p:sp>
      <p:sp>
        <p:nvSpPr>
          <p:cNvPr id="11" name="Rectangle 10"/>
          <p:cNvSpPr/>
          <p:nvPr/>
        </p:nvSpPr>
        <p:spPr>
          <a:xfrm rot="5400000">
            <a:off x="3351361" y="4240594"/>
            <a:ext cx="3179763" cy="522287"/>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latin typeface="Arial"/>
              </a:rPr>
              <a:t>Options Explored</a:t>
            </a:r>
          </a:p>
        </p:txBody>
      </p:sp>
      <p:sp>
        <p:nvSpPr>
          <p:cNvPr id="12" name="&quot;No&quot; Symbol 11"/>
          <p:cNvSpPr/>
          <p:nvPr/>
        </p:nvSpPr>
        <p:spPr bwMode="auto">
          <a:xfrm>
            <a:off x="6161917" y="1789303"/>
            <a:ext cx="1307017" cy="1229106"/>
          </a:xfrm>
          <a:prstGeom prst="noSmoking">
            <a:avLst>
              <a:gd name="adj" fmla="val 10533"/>
            </a:avLst>
          </a:prstGeom>
          <a:solidFill>
            <a:srgbClr val="C00000">
              <a:alpha val="74902"/>
            </a:srgb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4" name="Rectangle 13"/>
          <p:cNvSpPr/>
          <p:nvPr/>
        </p:nvSpPr>
        <p:spPr>
          <a:xfrm>
            <a:off x="6359814" y="6153410"/>
            <a:ext cx="1518364" cy="523220"/>
          </a:xfrm>
          <a:prstGeom prst="rect">
            <a:avLst/>
          </a:prstGeom>
        </p:spPr>
        <p:txBody>
          <a:bodyPr wrap="none">
            <a:spAutoFit/>
          </a:bodyPr>
          <a:lstStyle/>
          <a:p>
            <a:pPr marL="342900" indent="-342900" algn="r" eaLnBrk="1" hangingPunct="1">
              <a:spcBef>
                <a:spcPct val="20000"/>
              </a:spcBef>
              <a:buClr>
                <a:srgbClr val="CE8F10"/>
              </a:buClr>
              <a:buSzPct val="80000"/>
              <a:defRPr/>
            </a:pPr>
            <a:r>
              <a:rPr lang="en-US" sz="2800" kern="0" dirty="0">
                <a:latin typeface="Calibri" pitchFamily="34" charset="0"/>
                <a:cs typeface="Calibri" pitchFamily="34" charset="0"/>
              </a:rPr>
              <a:t>(that’s it)</a:t>
            </a:r>
          </a:p>
        </p:txBody>
      </p:sp>
    </p:spTree>
    <p:extLst>
      <p:ext uri="{BB962C8B-B14F-4D97-AF65-F5344CB8AC3E}">
        <p14:creationId xmlns="" xmlns:p14="http://schemas.microsoft.com/office/powerpoint/2010/main" val="347868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nodeType="after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up)">
                                      <p:cBhvr>
                                        <p:cTn id="3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877824" y="838200"/>
            <a:ext cx="7388352" cy="850392"/>
          </a:xfrm>
        </p:spPr>
        <p:txBody>
          <a:bodyPr/>
          <a:lstStyle/>
          <a:p>
            <a:pPr algn="ctr" eaLnBrk="1" hangingPunct="1"/>
            <a:r>
              <a:rPr lang="en-US" sz="4400" b="1" dirty="0" smtClean="0">
                <a:solidFill>
                  <a:schemeClr val="tx2"/>
                </a:solidFill>
                <a:effectLst>
                  <a:outerShdw blurRad="38100" dist="38100" dir="2700000" algn="tl">
                    <a:srgbClr val="000000">
                      <a:alpha val="43137"/>
                    </a:srgbClr>
                  </a:outerShdw>
                </a:effectLst>
              </a:rPr>
              <a:t>How Does It All Fit Together?</a:t>
            </a:r>
          </a:p>
        </p:txBody>
      </p:sp>
      <p:sp>
        <p:nvSpPr>
          <p:cNvPr id="8" name="Slide Number Placeholder 7"/>
          <p:cNvSpPr>
            <a:spLocks noGrp="1"/>
          </p:cNvSpPr>
          <p:nvPr>
            <p:ph type="sldNum" sz="quarter" idx="12"/>
          </p:nvPr>
        </p:nvSpPr>
        <p:spPr/>
        <p:txBody>
          <a:bodyPr/>
          <a:lstStyle/>
          <a:p>
            <a:pPr>
              <a:defRPr/>
            </a:pPr>
            <a:fld id="{89BC23E4-D7EC-4817-A67E-E796776F627E}" type="slidenum">
              <a:rPr lang="en-US" smtClean="0"/>
              <a:pPr>
                <a:defRPr/>
              </a:pPr>
              <a:t>35</a:t>
            </a:fld>
            <a:endParaRPr lang="en-US"/>
          </a:p>
        </p:txBody>
      </p:sp>
      <p:grpSp>
        <p:nvGrpSpPr>
          <p:cNvPr id="4" name="Group 3"/>
          <p:cNvGrpSpPr/>
          <p:nvPr/>
        </p:nvGrpSpPr>
        <p:grpSpPr>
          <a:xfrm>
            <a:off x="533400" y="1917290"/>
            <a:ext cx="4451430" cy="934376"/>
            <a:chOff x="533400" y="1917290"/>
            <a:chExt cx="4451430" cy="934376"/>
          </a:xfrm>
        </p:grpSpPr>
        <p:sp>
          <p:nvSpPr>
            <p:cNvPr id="5" name="TextBox 4"/>
            <p:cNvSpPr txBox="1"/>
            <p:nvPr/>
          </p:nvSpPr>
          <p:spPr>
            <a:xfrm>
              <a:off x="533400" y="2101956"/>
              <a:ext cx="12954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smtClean="0">
                  <a:solidFill>
                    <a:schemeClr val="bg1"/>
                  </a:solidFill>
                </a:rPr>
                <a:t>Feedback</a:t>
              </a:r>
              <a:endParaRPr lang="en-US" dirty="0">
                <a:solidFill>
                  <a:schemeClr val="bg1"/>
                </a:solidFill>
              </a:endParaRPr>
            </a:p>
          </p:txBody>
        </p:sp>
        <p:sp>
          <p:nvSpPr>
            <p:cNvPr id="6" name="TextBox 5"/>
            <p:cNvSpPr txBox="1"/>
            <p:nvPr/>
          </p:nvSpPr>
          <p:spPr>
            <a:xfrm>
              <a:off x="2583083" y="1917290"/>
              <a:ext cx="1981200"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smtClean="0">
                  <a:solidFill>
                    <a:schemeClr val="bg1"/>
                  </a:solidFill>
                </a:rPr>
                <a:t>Setting the stage</a:t>
              </a:r>
              <a:endParaRPr lang="en-US" dirty="0">
                <a:solidFill>
                  <a:schemeClr val="bg1"/>
                </a:solidFill>
              </a:endParaRPr>
            </a:p>
          </p:txBody>
        </p:sp>
        <p:sp>
          <p:nvSpPr>
            <p:cNvPr id="7" name="TextBox 6"/>
            <p:cNvSpPr txBox="1"/>
            <p:nvPr/>
          </p:nvSpPr>
          <p:spPr>
            <a:xfrm>
              <a:off x="2583083" y="2482334"/>
              <a:ext cx="2401747"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smtClean="0">
                  <a:solidFill>
                    <a:schemeClr val="bg1"/>
                  </a:solidFill>
                </a:rPr>
                <a:t>Tell screening results</a:t>
              </a:r>
              <a:endParaRPr lang="en-US" dirty="0">
                <a:solidFill>
                  <a:schemeClr val="bg1"/>
                </a:solidFill>
              </a:endParaRPr>
            </a:p>
          </p:txBody>
        </p:sp>
        <p:cxnSp>
          <p:nvCxnSpPr>
            <p:cNvPr id="23" name="Straight Connector 22"/>
            <p:cNvCxnSpPr>
              <a:stCxn id="5" idx="3"/>
              <a:endCxn id="6" idx="1"/>
            </p:cNvCxnSpPr>
            <p:nvPr/>
          </p:nvCxnSpPr>
          <p:spPr>
            <a:xfrm flipV="1">
              <a:off x="1828800" y="2101956"/>
              <a:ext cx="754283" cy="184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5" idx="3"/>
              <a:endCxn id="7" idx="1"/>
            </p:cNvCxnSpPr>
            <p:nvPr/>
          </p:nvCxnSpPr>
          <p:spPr>
            <a:xfrm>
              <a:off x="1828800" y="2286622"/>
              <a:ext cx="754283" cy="380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619249" y="3244334"/>
            <a:ext cx="5604077" cy="1498919"/>
            <a:chOff x="1619249" y="3244334"/>
            <a:chExt cx="5604077" cy="1498919"/>
          </a:xfrm>
        </p:grpSpPr>
        <p:sp>
          <p:nvSpPr>
            <p:cNvPr id="13" name="TextBox 12"/>
            <p:cNvSpPr txBox="1"/>
            <p:nvPr/>
          </p:nvSpPr>
          <p:spPr>
            <a:xfrm>
              <a:off x="1619249" y="3813701"/>
              <a:ext cx="20955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solidFill>
                    <a:schemeClr val="bg1"/>
                  </a:solidFill>
                </a:rPr>
                <a:t>Listen &amp; understand</a:t>
              </a:r>
              <a:endParaRPr lang="en-US" dirty="0">
                <a:solidFill>
                  <a:schemeClr val="bg1"/>
                </a:solidFill>
              </a:endParaRPr>
            </a:p>
          </p:txBody>
        </p:sp>
        <p:sp>
          <p:nvSpPr>
            <p:cNvPr id="14" name="TextBox 13"/>
            <p:cNvSpPr txBox="1"/>
            <p:nvPr/>
          </p:nvSpPr>
          <p:spPr>
            <a:xfrm>
              <a:off x="4306264" y="3244334"/>
              <a:ext cx="25213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solidFill>
                    <a:schemeClr val="bg1"/>
                  </a:solidFill>
                </a:rPr>
                <a:t>Explore pros &amp; cons</a:t>
              </a:r>
              <a:endParaRPr lang="en-US" dirty="0">
                <a:solidFill>
                  <a:schemeClr val="bg1"/>
                </a:solidFill>
              </a:endParaRPr>
            </a:p>
          </p:txBody>
        </p:sp>
        <p:sp>
          <p:nvSpPr>
            <p:cNvPr id="15" name="TextBox 14"/>
            <p:cNvSpPr txBox="1"/>
            <p:nvPr/>
          </p:nvSpPr>
          <p:spPr>
            <a:xfrm>
              <a:off x="4320974" y="3806419"/>
              <a:ext cx="2263333"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solidFill>
                    <a:schemeClr val="bg1"/>
                  </a:solidFill>
                </a:rPr>
                <a:t>Explain importance</a:t>
              </a:r>
              <a:endParaRPr lang="en-US" dirty="0">
                <a:solidFill>
                  <a:schemeClr val="bg1"/>
                </a:solidFill>
              </a:endParaRPr>
            </a:p>
          </p:txBody>
        </p:sp>
        <p:sp>
          <p:nvSpPr>
            <p:cNvPr id="16" name="TextBox 15"/>
            <p:cNvSpPr txBox="1"/>
            <p:nvPr/>
          </p:nvSpPr>
          <p:spPr>
            <a:xfrm>
              <a:off x="4320974" y="4373921"/>
              <a:ext cx="29023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smtClean="0">
                  <a:solidFill>
                    <a:schemeClr val="bg1"/>
                  </a:solidFill>
                </a:rPr>
                <a:t>Assess readiness to change</a:t>
              </a:r>
              <a:endParaRPr lang="en-US" dirty="0">
                <a:solidFill>
                  <a:schemeClr val="bg1"/>
                </a:solidFill>
              </a:endParaRPr>
            </a:p>
          </p:txBody>
        </p:sp>
        <p:cxnSp>
          <p:nvCxnSpPr>
            <p:cNvPr id="28" name="Straight Connector 27"/>
            <p:cNvCxnSpPr>
              <a:stCxn id="13" idx="3"/>
              <a:endCxn id="14" idx="1"/>
            </p:cNvCxnSpPr>
            <p:nvPr/>
          </p:nvCxnSpPr>
          <p:spPr>
            <a:xfrm flipV="1">
              <a:off x="3714749" y="3429000"/>
              <a:ext cx="591515" cy="5693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3" idx="3"/>
              <a:endCxn id="15" idx="1"/>
            </p:cNvCxnSpPr>
            <p:nvPr/>
          </p:nvCxnSpPr>
          <p:spPr>
            <a:xfrm flipV="1">
              <a:off x="3714749" y="3991085"/>
              <a:ext cx="606225" cy="7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00" name="Straight Connector 102399"/>
            <p:cNvCxnSpPr>
              <a:stCxn id="13" idx="3"/>
              <a:endCxn id="16" idx="1"/>
            </p:cNvCxnSpPr>
            <p:nvPr/>
          </p:nvCxnSpPr>
          <p:spPr>
            <a:xfrm>
              <a:off x="3714749" y="3998367"/>
              <a:ext cx="606225" cy="560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3714749" y="5350133"/>
            <a:ext cx="4896574" cy="966393"/>
            <a:chOff x="3714749" y="5350133"/>
            <a:chExt cx="4896574" cy="966393"/>
          </a:xfrm>
        </p:grpSpPr>
        <p:sp>
          <p:nvSpPr>
            <p:cNvPr id="17" name="TextBox 16"/>
            <p:cNvSpPr txBox="1"/>
            <p:nvPr/>
          </p:nvSpPr>
          <p:spPr>
            <a:xfrm>
              <a:off x="3714749" y="5719465"/>
              <a:ext cx="198120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dirty="0" smtClean="0">
                  <a:solidFill>
                    <a:schemeClr val="bg1"/>
                  </a:solidFill>
                </a:rPr>
                <a:t>Options explored</a:t>
              </a:r>
              <a:endParaRPr lang="en-US" dirty="0">
                <a:solidFill>
                  <a:schemeClr val="bg1"/>
                </a:solidFill>
              </a:endParaRPr>
            </a:p>
          </p:txBody>
        </p:sp>
        <p:sp>
          <p:nvSpPr>
            <p:cNvPr id="18" name="TextBox 17"/>
            <p:cNvSpPr txBox="1"/>
            <p:nvPr/>
          </p:nvSpPr>
          <p:spPr>
            <a:xfrm>
              <a:off x="6136270" y="5350133"/>
              <a:ext cx="2475053"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dirty="0" smtClean="0">
                  <a:solidFill>
                    <a:schemeClr val="bg1"/>
                  </a:solidFill>
                </a:rPr>
                <a:t>Discuss change options</a:t>
              </a:r>
              <a:endParaRPr lang="en-US" dirty="0">
                <a:solidFill>
                  <a:schemeClr val="bg1"/>
                </a:solidFill>
              </a:endParaRPr>
            </a:p>
          </p:txBody>
        </p:sp>
        <p:sp>
          <p:nvSpPr>
            <p:cNvPr id="19" name="TextBox 18"/>
            <p:cNvSpPr txBox="1"/>
            <p:nvPr/>
          </p:nvSpPr>
          <p:spPr>
            <a:xfrm>
              <a:off x="6167137" y="5947194"/>
              <a:ext cx="120666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dirty="0" smtClean="0">
                  <a:solidFill>
                    <a:schemeClr val="bg1"/>
                  </a:solidFill>
                </a:rPr>
                <a:t>Follow up</a:t>
              </a:r>
              <a:endParaRPr lang="en-US" dirty="0">
                <a:solidFill>
                  <a:schemeClr val="bg1"/>
                </a:solidFill>
              </a:endParaRPr>
            </a:p>
          </p:txBody>
        </p:sp>
        <p:cxnSp>
          <p:nvCxnSpPr>
            <p:cNvPr id="102403" name="Straight Connector 102402"/>
            <p:cNvCxnSpPr>
              <a:stCxn id="17" idx="3"/>
              <a:endCxn id="18" idx="1"/>
            </p:cNvCxnSpPr>
            <p:nvPr/>
          </p:nvCxnSpPr>
          <p:spPr>
            <a:xfrm flipV="1">
              <a:off x="5695949" y="5534799"/>
              <a:ext cx="440321" cy="369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05" name="Straight Connector 102404"/>
            <p:cNvCxnSpPr>
              <a:stCxn id="17" idx="3"/>
              <a:endCxn id="19" idx="1"/>
            </p:cNvCxnSpPr>
            <p:nvPr/>
          </p:nvCxnSpPr>
          <p:spPr>
            <a:xfrm>
              <a:off x="5695949" y="5904131"/>
              <a:ext cx="471188" cy="2277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360260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914400" y="304800"/>
            <a:ext cx="7315200" cy="1362456"/>
          </a:xfrm>
        </p:spPr>
        <p:txBody>
          <a:bodyPr/>
          <a:lstStyle/>
          <a:p>
            <a:pPr algn="ctr" eaLnBrk="1" hangingPunct="1"/>
            <a:r>
              <a:rPr lang="en-US" sz="4400" b="1" dirty="0" smtClean="0">
                <a:solidFill>
                  <a:schemeClr val="tx2"/>
                </a:solidFill>
                <a:effectLst>
                  <a:outerShdw blurRad="38100" dist="38100" dir="2700000" algn="tl">
                    <a:srgbClr val="000000">
                      <a:alpha val="43137"/>
                    </a:srgbClr>
                  </a:outerShdw>
                </a:effectLst>
              </a:rPr>
              <a:t>The 3 Tasks of a BI</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36</a:t>
            </a:fld>
            <a:endParaRPr lang="en-US"/>
          </a:p>
        </p:txBody>
      </p:sp>
      <p:sp>
        <p:nvSpPr>
          <p:cNvPr id="10" name="TextBox 3"/>
          <p:cNvSpPr txBox="1">
            <a:spLocks noChangeArrowheads="1"/>
          </p:cNvSpPr>
          <p:nvPr/>
        </p:nvSpPr>
        <p:spPr bwMode="auto">
          <a:xfrm>
            <a:off x="2530006" y="1872331"/>
            <a:ext cx="732893" cy="1169551"/>
          </a:xfrm>
          <a:prstGeom prst="rect">
            <a:avLst/>
          </a:prstGeom>
          <a:noFill/>
          <a:ln w="9525">
            <a:noFill/>
            <a:miter lim="800000"/>
            <a:headEnd/>
            <a:tailEnd/>
          </a:ln>
        </p:spPr>
        <p:txBody>
          <a:bodyPr wrap="none">
            <a:spAutoFit/>
          </a:bodyPr>
          <a:lstStyle/>
          <a:p>
            <a:r>
              <a:rPr lang="en-US" sz="7000" b="1" dirty="0">
                <a:effectLst>
                  <a:outerShdw blurRad="38100" dist="38100" dir="2700000" algn="tl">
                    <a:srgbClr val="000000">
                      <a:alpha val="43137"/>
                    </a:srgbClr>
                  </a:outerShdw>
                </a:effectLst>
              </a:rPr>
              <a:t>F</a:t>
            </a:r>
          </a:p>
        </p:txBody>
      </p:sp>
      <p:sp>
        <p:nvSpPr>
          <p:cNvPr id="12" name="TextBox 4"/>
          <p:cNvSpPr txBox="1">
            <a:spLocks noChangeArrowheads="1"/>
          </p:cNvSpPr>
          <p:nvPr/>
        </p:nvSpPr>
        <p:spPr bwMode="auto">
          <a:xfrm>
            <a:off x="4313316" y="1950334"/>
            <a:ext cx="655637" cy="1016000"/>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L</a:t>
            </a:r>
          </a:p>
        </p:txBody>
      </p:sp>
      <p:sp>
        <p:nvSpPr>
          <p:cNvPr id="13" name="TextBox 5"/>
          <p:cNvSpPr txBox="1">
            <a:spLocks noChangeArrowheads="1"/>
          </p:cNvSpPr>
          <p:nvPr/>
        </p:nvSpPr>
        <p:spPr bwMode="auto">
          <a:xfrm>
            <a:off x="6042022" y="1949107"/>
            <a:ext cx="782638" cy="1016000"/>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O</a:t>
            </a:r>
          </a:p>
        </p:txBody>
      </p:sp>
      <p:sp>
        <p:nvSpPr>
          <p:cNvPr id="14" name="Rectangle 13"/>
          <p:cNvSpPr/>
          <p:nvPr/>
        </p:nvSpPr>
        <p:spPr>
          <a:xfrm rot="5400000">
            <a:off x="1696445" y="3882456"/>
            <a:ext cx="2313454" cy="646331"/>
          </a:xfrm>
          <a:prstGeom prst="rect">
            <a:avLst/>
          </a:prstGeom>
        </p:spPr>
        <p:txBody>
          <a:bodyPr wrap="none">
            <a:spAutoFit/>
          </a:bodyPr>
          <a:lstStyle/>
          <a:p>
            <a:pPr marL="342900" indent="-342900" eaLnBrk="1" hangingPunct="1">
              <a:spcBef>
                <a:spcPct val="20000"/>
              </a:spcBef>
              <a:buClr>
                <a:srgbClr val="CE8F10"/>
              </a:buClr>
              <a:buSzPct val="80000"/>
              <a:defRPr/>
            </a:pPr>
            <a:r>
              <a:rPr lang="en-US" sz="3600" b="1" kern="0" dirty="0">
                <a:solidFill>
                  <a:srgbClr val="FFFF00"/>
                </a:solidFill>
                <a:effectLst>
                  <a:outerShdw blurRad="38100" dist="38100" dir="2700000" algn="tl">
                    <a:srgbClr val="000000">
                      <a:alpha val="43137"/>
                    </a:srgbClr>
                  </a:outerShdw>
                </a:effectLst>
                <a:latin typeface="Arial"/>
              </a:rPr>
              <a:t>Feedback</a:t>
            </a:r>
          </a:p>
        </p:txBody>
      </p:sp>
      <p:sp>
        <p:nvSpPr>
          <p:cNvPr id="15" name="Rectangle 14"/>
          <p:cNvSpPr/>
          <p:nvPr/>
        </p:nvSpPr>
        <p:spPr>
          <a:xfrm rot="5400000">
            <a:off x="2790108" y="4555422"/>
            <a:ext cx="3702050" cy="523875"/>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Listen &amp; Understand</a:t>
            </a:r>
          </a:p>
        </p:txBody>
      </p:sp>
      <p:sp>
        <p:nvSpPr>
          <p:cNvPr id="16" name="Rectangle 15"/>
          <p:cNvSpPr/>
          <p:nvPr/>
        </p:nvSpPr>
        <p:spPr>
          <a:xfrm rot="5400000">
            <a:off x="4843460" y="4294167"/>
            <a:ext cx="3179763" cy="522287"/>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Options Explored</a:t>
            </a:r>
          </a:p>
        </p:txBody>
      </p:sp>
    </p:spTree>
    <p:extLst>
      <p:ext uri="{BB962C8B-B14F-4D97-AF65-F5344CB8AC3E}">
        <p14:creationId xmlns="" xmlns:p14="http://schemas.microsoft.com/office/powerpoint/2010/main" val="376626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533400" y="304800"/>
            <a:ext cx="8229600" cy="1362456"/>
          </a:xfrm>
        </p:spPr>
        <p:txBody>
          <a:bodyPr/>
          <a:lstStyle/>
          <a:p>
            <a:pPr algn="ctr" eaLnBrk="1" hangingPunct="1"/>
            <a:r>
              <a:rPr lang="en-US" sz="4400" b="1" dirty="0" smtClean="0">
                <a:solidFill>
                  <a:schemeClr val="tx2"/>
                </a:solidFill>
              </a:rPr>
              <a:t>The 1</a:t>
            </a:r>
            <a:r>
              <a:rPr lang="en-US" sz="4400" b="1" baseline="30000" dirty="0" smtClean="0">
                <a:solidFill>
                  <a:schemeClr val="tx2"/>
                </a:solidFill>
              </a:rPr>
              <a:t>st</a:t>
            </a:r>
            <a:r>
              <a:rPr lang="en-US" sz="4400" b="1" dirty="0" smtClean="0">
                <a:solidFill>
                  <a:schemeClr val="tx2"/>
                </a:solidFill>
              </a:rPr>
              <a:t> Task: Feedback</a:t>
            </a:r>
          </a:p>
        </p:txBody>
      </p:sp>
      <p:sp>
        <p:nvSpPr>
          <p:cNvPr id="129027" name="Content Placeholder 2"/>
          <p:cNvSpPr>
            <a:spLocks noGrp="1"/>
          </p:cNvSpPr>
          <p:nvPr>
            <p:ph type="body" idx="1"/>
          </p:nvPr>
        </p:nvSpPr>
        <p:spPr>
          <a:xfrm>
            <a:off x="0" y="2133600"/>
            <a:ext cx="9144000" cy="609600"/>
          </a:xfrm>
        </p:spPr>
        <p:txBody>
          <a:bodyPr>
            <a:normAutofit/>
          </a:bodyPr>
          <a:lstStyle/>
          <a:p>
            <a:pPr algn="ctr" eaLnBrk="1" hangingPunct="1">
              <a:buFont typeface="Wingdings" pitchFamily="2" charset="2"/>
              <a:buNone/>
            </a:pPr>
            <a:r>
              <a:rPr lang="en-US" sz="2800" b="1" dirty="0" smtClean="0"/>
              <a:t>The Feedback Sandwich</a:t>
            </a:r>
          </a:p>
          <a:p>
            <a:pPr eaLnBrk="1" hangingPunct="1">
              <a:buFont typeface="Wingdings" pitchFamily="2" charset="2"/>
              <a:buNone/>
            </a:pPr>
            <a:endParaRPr lang="en-US" sz="2800" b="1" dirty="0" smtClean="0"/>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37</a:t>
            </a:fld>
            <a:endParaRPr lang="en-US"/>
          </a:p>
        </p:txBody>
      </p:sp>
      <p:sp>
        <p:nvSpPr>
          <p:cNvPr id="6" name="Content Placeholder 2"/>
          <p:cNvSpPr txBox="1">
            <a:spLocks/>
          </p:cNvSpPr>
          <p:nvPr/>
        </p:nvSpPr>
        <p:spPr bwMode="auto">
          <a:xfrm>
            <a:off x="4648200" y="3581400"/>
            <a:ext cx="3810000" cy="3075673"/>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Wingdings" pitchFamily="2" charset="2"/>
              <a:buNone/>
              <a:defRPr/>
            </a:pPr>
            <a:r>
              <a:rPr lang="en-US" sz="2800" kern="0" dirty="0">
                <a:latin typeface="+mn-lt"/>
              </a:rPr>
              <a:t>Ask </a:t>
            </a:r>
            <a:r>
              <a:rPr lang="en-US" sz="2800" kern="0" dirty="0" smtClean="0">
                <a:latin typeface="+mn-lt"/>
              </a:rPr>
              <a:t>Permission</a:t>
            </a:r>
            <a:endParaRPr lang="en-US" sz="2800" kern="0" dirty="0">
              <a:latin typeface="+mn-lt"/>
            </a:endParaRPr>
          </a:p>
          <a:p>
            <a:pPr algn="ctr" eaLnBrk="1" hangingPunct="1">
              <a:spcBef>
                <a:spcPct val="20000"/>
              </a:spcBef>
              <a:buClr>
                <a:schemeClr val="hlink"/>
              </a:buClr>
              <a:buSzPct val="80000"/>
              <a:buFont typeface="Wingdings" pitchFamily="2" charset="2"/>
              <a:buNone/>
              <a:defRPr/>
            </a:pPr>
            <a:endParaRPr lang="en-US" sz="2800" kern="0" dirty="0">
              <a:latin typeface="+mn-lt"/>
            </a:endParaRPr>
          </a:p>
          <a:p>
            <a:pPr algn="ctr" eaLnBrk="1" hangingPunct="1">
              <a:spcBef>
                <a:spcPct val="20000"/>
              </a:spcBef>
              <a:buClr>
                <a:schemeClr val="hlink"/>
              </a:buClr>
              <a:buSzPct val="80000"/>
              <a:buFont typeface="Wingdings" pitchFamily="2" charset="2"/>
              <a:buNone/>
              <a:defRPr/>
            </a:pPr>
            <a:r>
              <a:rPr lang="en-US" sz="2800" kern="0" dirty="0">
                <a:latin typeface="+mn-lt"/>
              </a:rPr>
              <a:t>Give </a:t>
            </a:r>
            <a:r>
              <a:rPr lang="en-US" sz="2800" kern="0" dirty="0" smtClean="0">
                <a:latin typeface="+mn-lt"/>
              </a:rPr>
              <a:t>Feedback</a:t>
            </a:r>
            <a:endParaRPr lang="en-US" sz="2800" kern="0" dirty="0">
              <a:latin typeface="+mn-lt"/>
            </a:endParaRPr>
          </a:p>
          <a:p>
            <a:pPr algn="ctr" eaLnBrk="1" hangingPunct="1">
              <a:spcBef>
                <a:spcPct val="20000"/>
              </a:spcBef>
              <a:buClr>
                <a:schemeClr val="hlink"/>
              </a:buClr>
              <a:buSzPct val="80000"/>
              <a:buFont typeface="Wingdings" pitchFamily="2" charset="2"/>
              <a:buNone/>
              <a:defRPr/>
            </a:pPr>
            <a:endParaRPr lang="en-US" sz="2800" kern="0" dirty="0">
              <a:latin typeface="+mn-lt"/>
            </a:endParaRPr>
          </a:p>
          <a:p>
            <a:pPr algn="ctr" eaLnBrk="1" hangingPunct="1">
              <a:spcBef>
                <a:spcPct val="20000"/>
              </a:spcBef>
              <a:buClr>
                <a:schemeClr val="hlink"/>
              </a:buClr>
              <a:buSzPct val="80000"/>
              <a:buFont typeface="Wingdings" pitchFamily="2" charset="2"/>
              <a:buNone/>
              <a:defRPr/>
            </a:pPr>
            <a:r>
              <a:rPr lang="en-US" sz="2800" kern="0" dirty="0">
                <a:latin typeface="+mn-lt"/>
              </a:rPr>
              <a:t>Ask for Response</a:t>
            </a:r>
          </a:p>
          <a:p>
            <a:pPr marL="342900" indent="-342900" algn="ctr" eaLnBrk="1" hangingPunct="1">
              <a:spcBef>
                <a:spcPct val="20000"/>
              </a:spcBef>
              <a:buClr>
                <a:schemeClr val="hlink"/>
              </a:buClr>
              <a:buSzPct val="80000"/>
              <a:buFont typeface="Wingdings" pitchFamily="2" charset="2"/>
              <a:buNone/>
              <a:defRPr/>
            </a:pPr>
            <a:endParaRPr lang="en-US" sz="2800" b="1" i="1" kern="0" dirty="0">
              <a:latin typeface="+mn-lt"/>
            </a:endParaRPr>
          </a:p>
        </p:txBody>
      </p:sp>
      <p:pic>
        <p:nvPicPr>
          <p:cNvPr id="2" name="Picture 1"/>
          <p:cNvPicPr>
            <a:picLocks noChangeAspect="1"/>
          </p:cNvPicPr>
          <p:nvPr/>
        </p:nvPicPr>
        <p:blipFill rotWithShape="1">
          <a:blip r:embed="rId3" cstate="print">
            <a:extLst>
              <a:ext uri="{BEBA8EAE-BF5A-486C-A8C5-ECC9F3942E4B}">
                <a14:imgProps xmlns="" xmlns:a14="http://schemas.microsoft.com/office/drawing/2010/main">
                  <a14:imgLayer r:embed="rId4">
                    <a14:imgEffect>
                      <a14:backgroundRemoval t="966" b="100000" l="30769" r="91026"/>
                    </a14:imgEffect>
                  </a14:imgLayer>
                </a14:imgProps>
              </a:ext>
              <a:ext uri="{28A0092B-C50C-407E-A947-70E740481C1C}">
                <a14:useLocalDpi xmlns="" xmlns:a14="http://schemas.microsoft.com/office/drawing/2010/main" val="0"/>
              </a:ext>
            </a:extLst>
          </a:blip>
          <a:srcRect l="30454" r="8066" b="2595"/>
          <a:stretch/>
        </p:blipFill>
        <p:spPr>
          <a:xfrm>
            <a:off x="990600" y="3209223"/>
            <a:ext cx="3035968" cy="3191577"/>
          </a:xfrm>
          <a:prstGeom prst="rect">
            <a:avLst/>
          </a:prstGeom>
        </p:spPr>
      </p:pic>
    </p:spTree>
    <p:extLst>
      <p:ext uri="{BB962C8B-B14F-4D97-AF65-F5344CB8AC3E}">
        <p14:creationId xmlns="" xmlns:p14="http://schemas.microsoft.com/office/powerpoint/2010/main" val="26255527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914400" y="304800"/>
            <a:ext cx="7315200" cy="990600"/>
          </a:xfrm>
        </p:spPr>
        <p:txBody>
          <a:bodyPr/>
          <a:lstStyle/>
          <a:p>
            <a:pPr algn="ctr" eaLnBrk="1" hangingPunct="1"/>
            <a:r>
              <a:rPr lang="en-US" sz="4400" b="1" dirty="0" smtClean="0">
                <a:solidFill>
                  <a:schemeClr val="tx2"/>
                </a:solidFill>
              </a:rPr>
              <a:t>The 1</a:t>
            </a:r>
            <a:r>
              <a:rPr lang="en-US" sz="4400" b="1" baseline="30000" dirty="0" smtClean="0">
                <a:solidFill>
                  <a:schemeClr val="tx2"/>
                </a:solidFill>
              </a:rPr>
              <a:t>st</a:t>
            </a:r>
            <a:r>
              <a:rPr lang="en-US" sz="4400" b="1" dirty="0" smtClean="0">
                <a:solidFill>
                  <a:schemeClr val="tx2"/>
                </a:solidFill>
              </a:rPr>
              <a:t> Task: Feedback</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38</a:t>
            </a:fld>
            <a:endParaRPr lang="en-US"/>
          </a:p>
        </p:txBody>
      </p:sp>
      <p:sp>
        <p:nvSpPr>
          <p:cNvPr id="4" name="Content Placeholder 2"/>
          <p:cNvSpPr txBox="1">
            <a:spLocks/>
          </p:cNvSpPr>
          <p:nvPr/>
        </p:nvSpPr>
        <p:spPr bwMode="auto">
          <a:xfrm>
            <a:off x="838200" y="1600200"/>
            <a:ext cx="7993284" cy="5257800"/>
          </a:xfrm>
          <a:prstGeom prst="rect">
            <a:avLst/>
          </a:prstGeom>
          <a:noFill/>
          <a:ln w="9525">
            <a:noFill/>
            <a:miter lim="800000"/>
            <a:headEnd/>
            <a:tailEnd/>
          </a:ln>
          <a:effectLst/>
        </p:spPr>
        <p:txBody>
          <a:bodyPr/>
          <a:lstStyle/>
          <a:p>
            <a:pPr marL="514350" indent="-514350">
              <a:spcBef>
                <a:spcPts val="1000"/>
              </a:spcBef>
              <a:buClr>
                <a:schemeClr val="hlink"/>
              </a:buClr>
              <a:buSzPct val="80000"/>
              <a:defRPr/>
            </a:pPr>
            <a:r>
              <a:rPr lang="en-US" sz="2800" dirty="0">
                <a:latin typeface="+mn-lt"/>
              </a:rPr>
              <a:t>What do you </a:t>
            </a:r>
            <a:r>
              <a:rPr lang="en-US" sz="2800" dirty="0" smtClean="0">
                <a:latin typeface="+mn-lt"/>
              </a:rPr>
              <a:t>say?</a:t>
            </a:r>
          </a:p>
          <a:p>
            <a:pPr marL="514350" indent="-514350">
              <a:spcBef>
                <a:spcPts val="1000"/>
              </a:spcBef>
              <a:buClr>
                <a:schemeClr val="hlink"/>
              </a:buClr>
              <a:buSzPct val="80000"/>
              <a:defRPr/>
            </a:pPr>
            <a:r>
              <a:rPr lang="en-US" sz="2400" kern="0" dirty="0" smtClean="0">
                <a:latin typeface="+mn-lt"/>
              </a:rPr>
              <a:t>1. </a:t>
            </a:r>
            <a:r>
              <a:rPr lang="en-US" sz="2800" b="1" kern="0" dirty="0">
                <a:solidFill>
                  <a:srgbClr val="FFC000"/>
                </a:solidFill>
                <a:latin typeface="+mn-lt"/>
              </a:rPr>
              <a:t>Range of score</a:t>
            </a:r>
            <a:r>
              <a:rPr lang="en-US" sz="2800" b="1" kern="0" dirty="0">
                <a:latin typeface="+mn-lt"/>
              </a:rPr>
              <a:t> </a:t>
            </a:r>
            <a:r>
              <a:rPr lang="en-US" sz="2400" kern="0" dirty="0" smtClean="0">
                <a:latin typeface="+mn-lt"/>
              </a:rPr>
              <a:t>and </a:t>
            </a:r>
            <a:r>
              <a:rPr lang="en-US" sz="2800" b="1" kern="0" dirty="0">
                <a:solidFill>
                  <a:srgbClr val="FFC000"/>
                </a:solidFill>
                <a:latin typeface="+mn-lt"/>
              </a:rPr>
              <a:t>context</a:t>
            </a:r>
            <a:r>
              <a:rPr lang="en-US" sz="2400" kern="0" dirty="0" smtClean="0">
                <a:solidFill>
                  <a:srgbClr val="FFC000"/>
                </a:solidFill>
                <a:latin typeface="+mn-lt"/>
              </a:rPr>
              <a:t> </a:t>
            </a:r>
            <a:r>
              <a:rPr lang="en-US" sz="2400" kern="0" dirty="0" smtClean="0">
                <a:latin typeface="+mn-lt"/>
              </a:rPr>
              <a:t>- Scores on the AUDIT C range from 0-12.  Most people who are social drinkers score less than 3.</a:t>
            </a:r>
          </a:p>
          <a:p>
            <a:pPr marL="514350" indent="-514350">
              <a:spcBef>
                <a:spcPts val="1000"/>
              </a:spcBef>
              <a:buClr>
                <a:schemeClr val="hlink"/>
              </a:buClr>
              <a:buSzPct val="80000"/>
              <a:defRPr/>
            </a:pPr>
            <a:r>
              <a:rPr lang="en-US" sz="2400" kern="0" dirty="0" smtClean="0">
                <a:solidFill>
                  <a:prstClr val="white"/>
                </a:solidFill>
                <a:latin typeface="Calibri"/>
              </a:rPr>
              <a:t>2. </a:t>
            </a:r>
            <a:r>
              <a:rPr lang="en-US" sz="2800" b="1" kern="0" dirty="0" smtClean="0">
                <a:solidFill>
                  <a:srgbClr val="FFC000"/>
                </a:solidFill>
                <a:latin typeface="+mn-lt"/>
              </a:rPr>
              <a:t>Results</a:t>
            </a:r>
            <a:r>
              <a:rPr lang="en-US" sz="2400" b="1" kern="0" dirty="0" smtClean="0">
                <a:solidFill>
                  <a:srgbClr val="FFC000"/>
                </a:solidFill>
                <a:latin typeface="+mn-lt"/>
              </a:rPr>
              <a:t> </a:t>
            </a:r>
            <a:r>
              <a:rPr lang="en-US" sz="2400" kern="0" dirty="0">
                <a:latin typeface="+mn-lt"/>
              </a:rPr>
              <a:t>-</a:t>
            </a:r>
            <a:r>
              <a:rPr lang="en-US" sz="2400" kern="0" dirty="0" smtClean="0">
                <a:latin typeface="+mn-lt"/>
              </a:rPr>
              <a:t> Your score was 5 on the alcohol screen.</a:t>
            </a:r>
          </a:p>
          <a:p>
            <a:pPr marL="342900" indent="-342900" eaLnBrk="1" hangingPunct="1">
              <a:spcBef>
                <a:spcPts val="1000"/>
              </a:spcBef>
              <a:buClr>
                <a:schemeClr val="hlink"/>
              </a:buClr>
              <a:buSzPct val="80000"/>
              <a:defRPr/>
            </a:pPr>
            <a:r>
              <a:rPr lang="en-US" sz="2400" kern="0" dirty="0">
                <a:latin typeface="+mn-lt"/>
              </a:rPr>
              <a:t>3</a:t>
            </a:r>
            <a:r>
              <a:rPr lang="en-US" sz="2400" kern="0" dirty="0" smtClean="0">
                <a:latin typeface="+mn-lt"/>
              </a:rPr>
              <a:t>. </a:t>
            </a:r>
            <a:r>
              <a:rPr lang="en-US" sz="2800" b="1" kern="0" dirty="0" smtClean="0">
                <a:solidFill>
                  <a:srgbClr val="FFC000"/>
                </a:solidFill>
                <a:latin typeface="+mn-lt"/>
              </a:rPr>
              <a:t>Interpretation of results </a:t>
            </a:r>
            <a:r>
              <a:rPr lang="en-US" sz="2400" kern="0" dirty="0" smtClean="0">
                <a:latin typeface="+mn-lt"/>
              </a:rPr>
              <a:t>– 5 puts you in the moderate-to-high risk range. At this level, your use is putting you at risk for a variety of health issues.</a:t>
            </a:r>
            <a:endParaRPr lang="en-US" sz="1000" kern="0" dirty="0" smtClean="0">
              <a:latin typeface="+mn-lt"/>
            </a:endParaRPr>
          </a:p>
          <a:p>
            <a:pPr marL="342900" indent="-342900" eaLnBrk="1" hangingPunct="1">
              <a:spcBef>
                <a:spcPts val="1000"/>
              </a:spcBef>
              <a:buClr>
                <a:schemeClr val="hlink"/>
              </a:buClr>
              <a:buSzPct val="80000"/>
              <a:defRPr/>
            </a:pPr>
            <a:r>
              <a:rPr lang="en-US" sz="2400" kern="0" dirty="0" smtClean="0">
                <a:latin typeface="+mn-lt"/>
              </a:rPr>
              <a:t>4. </a:t>
            </a:r>
            <a:r>
              <a:rPr lang="en-US" sz="2800" b="1" kern="0" dirty="0" smtClean="0">
                <a:solidFill>
                  <a:srgbClr val="FFC000"/>
                </a:solidFill>
                <a:latin typeface="+mn-lt"/>
              </a:rPr>
              <a:t>Patient reaction/feedback </a:t>
            </a:r>
            <a:r>
              <a:rPr lang="en-US" sz="2400" kern="0" dirty="0" smtClean="0">
                <a:latin typeface="+mn-lt"/>
              </a:rPr>
              <a:t>– What are your thoughts about this? </a:t>
            </a:r>
          </a:p>
          <a:p>
            <a:pPr marL="342900" indent="-342900" eaLnBrk="1" hangingPunct="1">
              <a:spcBef>
                <a:spcPct val="20000"/>
              </a:spcBef>
              <a:buClr>
                <a:schemeClr val="hlink"/>
              </a:buClr>
              <a:buSzPct val="80000"/>
              <a:defRPr/>
            </a:pPr>
            <a:endParaRPr lang="en-US" sz="4000" kern="0" dirty="0" smtClean="0">
              <a:latin typeface="+mn-lt"/>
            </a:endParaRPr>
          </a:p>
          <a:p>
            <a:pPr marL="342900" indent="-342900" eaLnBrk="1" hangingPunct="1">
              <a:spcBef>
                <a:spcPct val="20000"/>
              </a:spcBef>
              <a:buClr>
                <a:schemeClr val="hlink"/>
              </a:buClr>
              <a:buSzPct val="80000"/>
              <a:buFont typeface="Wingdings" pitchFamily="2" charset="2"/>
              <a:buChar char="l"/>
              <a:defRPr/>
            </a:pPr>
            <a:endParaRPr lang="en-US" sz="4000" kern="0" dirty="0">
              <a:latin typeface="+mn-lt"/>
            </a:endParaRPr>
          </a:p>
        </p:txBody>
      </p:sp>
    </p:spTree>
    <p:extLst>
      <p:ext uri="{BB962C8B-B14F-4D97-AF65-F5344CB8AC3E}">
        <p14:creationId xmlns="" xmlns:p14="http://schemas.microsoft.com/office/powerpoint/2010/main" val="8169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45355" y="771646"/>
            <a:ext cx="7253287" cy="914400"/>
          </a:xfrm>
          <a:prstGeom prst="rect">
            <a:avLst/>
          </a:prstGeom>
          <a:noFill/>
          <a:ln w="9525">
            <a:noFill/>
            <a:miter lim="800000"/>
            <a:headEnd/>
            <a:tailEnd/>
          </a:ln>
          <a:effectLst/>
        </p:spPr>
        <p:txBody>
          <a:bodyPr anchor="b"/>
          <a:lstStyle/>
          <a:p>
            <a:pPr algn="ctr" eaLnBrk="1" hangingPunct="1">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The </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1</a:t>
            </a:r>
            <a:r>
              <a:rPr lang="en-US" sz="4400" b="1" kern="0" baseline="30000" dirty="0" smtClean="0">
                <a:solidFill>
                  <a:schemeClr val="tx2"/>
                </a:solidFill>
                <a:effectLst>
                  <a:outerShdw blurRad="38100" dist="38100" dir="2700000" algn="tl">
                    <a:srgbClr val="000000">
                      <a:alpha val="43137"/>
                    </a:srgbClr>
                  </a:outerShdw>
                </a:effectLst>
                <a:latin typeface="+mj-lt"/>
                <a:ea typeface="+mj-ea"/>
                <a:cs typeface="+mj-cs"/>
              </a:rPr>
              <a:t>st</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 Task</a:t>
            </a:r>
            <a:r>
              <a:rPr lang="en-US" sz="4400" b="1" kern="0" dirty="0">
                <a:solidFill>
                  <a:schemeClr val="tx2"/>
                </a:solidFill>
                <a:effectLst>
                  <a:outerShdw blurRad="38100" dist="38100" dir="2700000" algn="tl">
                    <a:srgbClr val="000000">
                      <a:alpha val="43137"/>
                    </a:srgbClr>
                  </a:outerShdw>
                </a:effectLst>
                <a:latin typeface="+mj-lt"/>
                <a:ea typeface="+mj-ea"/>
                <a:cs typeface="+mj-cs"/>
              </a:rPr>
              <a:t>: </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Feedback</a:t>
            </a:r>
            <a:endParaRPr lang="en-US" sz="4400" b="1" kern="0" dirty="0">
              <a:solidFill>
                <a:schemeClr val="tx2"/>
              </a:solidFill>
              <a:effectLst>
                <a:outerShdw blurRad="38100" dist="38100" dir="2700000" algn="tl">
                  <a:srgbClr val="000000">
                    <a:alpha val="43137"/>
                  </a:srgbClr>
                </a:outerShdw>
              </a:effectLst>
              <a:latin typeface="+mj-lt"/>
              <a:ea typeface="+mj-ea"/>
              <a:cs typeface="+mj-cs"/>
            </a:endParaRPr>
          </a:p>
        </p:txBody>
      </p:sp>
      <p:sp>
        <p:nvSpPr>
          <p:cNvPr id="109571" name="Content Placeholder 2"/>
          <p:cNvSpPr>
            <a:spLocks noGrp="1"/>
          </p:cNvSpPr>
          <p:nvPr>
            <p:ph type="body" idx="1"/>
          </p:nvPr>
        </p:nvSpPr>
        <p:spPr>
          <a:xfrm>
            <a:off x="873001" y="1905000"/>
            <a:ext cx="7397998" cy="4419600"/>
          </a:xfrm>
        </p:spPr>
        <p:txBody>
          <a:bodyPr>
            <a:noAutofit/>
          </a:bodyPr>
          <a:lstStyle/>
          <a:p>
            <a:pPr eaLnBrk="1" hangingPunct="1">
              <a:spcBef>
                <a:spcPts val="1000"/>
              </a:spcBef>
              <a:buFont typeface="Wingdings" pitchFamily="2" charset="2"/>
              <a:buNone/>
            </a:pPr>
            <a:r>
              <a:rPr lang="en-US" sz="2800" b="1" dirty="0" smtClean="0">
                <a:solidFill>
                  <a:srgbClr val="FFC000"/>
                </a:solidFill>
              </a:rPr>
              <a:t>Handling </a:t>
            </a:r>
            <a:r>
              <a:rPr lang="en-US" sz="2800" b="1" dirty="0">
                <a:solidFill>
                  <a:srgbClr val="FFC000"/>
                </a:solidFill>
              </a:rPr>
              <a:t>R</a:t>
            </a:r>
            <a:r>
              <a:rPr lang="en-US" sz="2800" b="1" dirty="0" smtClean="0">
                <a:solidFill>
                  <a:srgbClr val="FFC000"/>
                </a:solidFill>
              </a:rPr>
              <a:t>esistance</a:t>
            </a:r>
          </a:p>
          <a:p>
            <a:pPr marL="457200" indent="-457200" eaLnBrk="1" hangingPunct="1">
              <a:spcBef>
                <a:spcPts val="1000"/>
              </a:spcBef>
              <a:buClr>
                <a:schemeClr val="bg2">
                  <a:lumMod val="60000"/>
                  <a:lumOff val="40000"/>
                </a:schemeClr>
              </a:buClr>
              <a:buFont typeface="Arial" pitchFamily="34" charset="0"/>
              <a:buChar char="•"/>
            </a:pPr>
            <a:r>
              <a:rPr lang="en-US" sz="2800" dirty="0" smtClean="0"/>
              <a:t>Look, I don’t have a drug problem.</a:t>
            </a:r>
          </a:p>
          <a:p>
            <a:pPr marL="457200" indent="-457200" eaLnBrk="1" hangingPunct="1">
              <a:spcBef>
                <a:spcPts val="1000"/>
              </a:spcBef>
              <a:buClr>
                <a:schemeClr val="bg2">
                  <a:lumMod val="60000"/>
                  <a:lumOff val="40000"/>
                </a:schemeClr>
              </a:buClr>
              <a:buFont typeface="Arial" pitchFamily="34" charset="0"/>
              <a:buChar char="•"/>
            </a:pPr>
            <a:r>
              <a:rPr lang="en-US" sz="2800" dirty="0" smtClean="0"/>
              <a:t>My dad was an alcoholic; I’m not like him.</a:t>
            </a:r>
          </a:p>
          <a:p>
            <a:pPr marL="457200" indent="-457200" eaLnBrk="1" hangingPunct="1">
              <a:spcBef>
                <a:spcPts val="1000"/>
              </a:spcBef>
              <a:buClr>
                <a:schemeClr val="bg2">
                  <a:lumMod val="60000"/>
                  <a:lumOff val="40000"/>
                </a:schemeClr>
              </a:buClr>
              <a:buFont typeface="Arial" pitchFamily="34" charset="0"/>
              <a:buChar char="•"/>
            </a:pPr>
            <a:r>
              <a:rPr lang="en-US" sz="2800" dirty="0" smtClean="0"/>
              <a:t>I can quit using anytime I want to.</a:t>
            </a:r>
          </a:p>
          <a:p>
            <a:pPr marL="457200" indent="-457200" eaLnBrk="1" hangingPunct="1">
              <a:spcBef>
                <a:spcPts val="1000"/>
              </a:spcBef>
              <a:buClr>
                <a:schemeClr val="bg2">
                  <a:lumMod val="60000"/>
                  <a:lumOff val="40000"/>
                </a:schemeClr>
              </a:buClr>
              <a:buFont typeface="Arial" pitchFamily="34" charset="0"/>
              <a:buChar char="•"/>
            </a:pPr>
            <a:r>
              <a:rPr lang="en-US" sz="2800" dirty="0" smtClean="0"/>
              <a:t>I just like the taste.</a:t>
            </a:r>
          </a:p>
          <a:p>
            <a:pPr marL="457200" indent="-457200" eaLnBrk="1" hangingPunct="1">
              <a:spcBef>
                <a:spcPts val="1000"/>
              </a:spcBef>
              <a:buClr>
                <a:schemeClr val="bg2">
                  <a:lumMod val="60000"/>
                  <a:lumOff val="40000"/>
                </a:schemeClr>
              </a:buClr>
              <a:buFont typeface="Arial" pitchFamily="34" charset="0"/>
              <a:buChar char="•"/>
            </a:pPr>
            <a:r>
              <a:rPr lang="en-US" sz="2800" dirty="0" smtClean="0"/>
              <a:t>Everybody drinks in college.</a:t>
            </a:r>
          </a:p>
          <a:p>
            <a:pPr eaLnBrk="1" hangingPunct="1">
              <a:spcBef>
                <a:spcPts val="1000"/>
              </a:spcBef>
              <a:buFont typeface="Wingdings" pitchFamily="2" charset="2"/>
              <a:buNone/>
            </a:pPr>
            <a:endParaRPr lang="en-US" sz="2800" b="1" dirty="0" smtClean="0"/>
          </a:p>
          <a:p>
            <a:pPr eaLnBrk="1" hangingPunct="1">
              <a:spcBef>
                <a:spcPts val="1000"/>
              </a:spcBef>
              <a:buFont typeface="Wingdings" pitchFamily="2" charset="2"/>
              <a:buNone/>
            </a:pPr>
            <a:r>
              <a:rPr lang="en-US" sz="2800" b="1" dirty="0" smtClean="0"/>
              <a:t>What would you say?</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39</a:t>
            </a:fld>
            <a:endParaRPr lang="en-US"/>
          </a:p>
        </p:txBody>
      </p:sp>
    </p:spTree>
    <p:extLst>
      <p:ext uri="{BB962C8B-B14F-4D97-AF65-F5344CB8AC3E}">
        <p14:creationId xmlns="" xmlns:p14="http://schemas.microsoft.com/office/powerpoint/2010/main" val="8764308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42338" name="Title 1"/>
          <p:cNvSpPr>
            <a:spLocks noGrp="1"/>
          </p:cNvSpPr>
          <p:nvPr>
            <p:ph type="title"/>
          </p:nvPr>
        </p:nvSpPr>
        <p:spPr>
          <a:xfrm>
            <a:off x="457200" y="304800"/>
            <a:ext cx="8229600" cy="1143000"/>
          </a:xfrm>
        </p:spPr>
        <p:txBody>
          <a:bodyPr>
            <a:normAutofit/>
          </a:bodyPr>
          <a:lstStyle/>
          <a:p>
            <a:pPr algn="ctr" eaLnBrk="1" hangingPunct="1"/>
            <a:r>
              <a:rPr lang="en-US" sz="4400" b="1" dirty="0" smtClean="0">
                <a:effectLst>
                  <a:outerShdw blurRad="38100" dist="38100" dir="2700000" algn="tl">
                    <a:srgbClr val="000000">
                      <a:alpha val="43137"/>
                    </a:srgbClr>
                  </a:outerShdw>
                </a:effectLst>
              </a:rPr>
              <a:t>What is SBIRT?</a:t>
            </a:r>
          </a:p>
        </p:txBody>
      </p:sp>
      <p:sp>
        <p:nvSpPr>
          <p:cNvPr id="3" name="Content Placeholder 2"/>
          <p:cNvSpPr>
            <a:spLocks noGrp="1"/>
          </p:cNvSpPr>
          <p:nvPr>
            <p:ph idx="1"/>
          </p:nvPr>
        </p:nvSpPr>
        <p:spPr/>
        <p:txBody>
          <a:bodyPr/>
          <a:lstStyle/>
          <a:p>
            <a:pPr marL="0" indent="0" eaLnBrk="1" hangingPunct="1">
              <a:buFont typeface="Wingdings" pitchFamily="2" charset="2"/>
              <a:buNone/>
              <a:defRPr/>
            </a:pPr>
            <a:r>
              <a:rPr lang="en-US" sz="2800" dirty="0" smtClean="0"/>
              <a:t>SBIRT is a </a:t>
            </a:r>
            <a:r>
              <a:rPr lang="en-US" sz="2800" b="1" dirty="0" smtClean="0">
                <a:solidFill>
                  <a:srgbClr val="FFC000"/>
                </a:solidFill>
              </a:rPr>
              <a:t>comprehensive</a:t>
            </a:r>
            <a:r>
              <a:rPr lang="en-US" sz="2800" dirty="0" smtClean="0">
                <a:solidFill>
                  <a:srgbClr val="FFC000"/>
                </a:solidFill>
              </a:rPr>
              <a:t>, </a:t>
            </a:r>
            <a:r>
              <a:rPr lang="en-US" sz="2800" b="1" dirty="0" smtClean="0">
                <a:solidFill>
                  <a:srgbClr val="FFC000"/>
                </a:solidFill>
              </a:rPr>
              <a:t>integrated</a:t>
            </a:r>
            <a:r>
              <a:rPr lang="en-US" sz="2800" dirty="0" smtClean="0">
                <a:solidFill>
                  <a:srgbClr val="FFC000"/>
                </a:solidFill>
              </a:rPr>
              <a:t>, </a:t>
            </a:r>
            <a:r>
              <a:rPr lang="en-US" sz="2800" b="1" dirty="0" smtClean="0">
                <a:solidFill>
                  <a:srgbClr val="FFC000"/>
                </a:solidFill>
              </a:rPr>
              <a:t>public health </a:t>
            </a:r>
            <a:r>
              <a:rPr lang="en-US" sz="2800" dirty="0" smtClean="0"/>
              <a:t>approach to the delivery of early intervention and treatment services</a:t>
            </a:r>
          </a:p>
          <a:p>
            <a:pPr eaLnBrk="1" hangingPunct="1">
              <a:defRPr/>
            </a:pPr>
            <a:r>
              <a:rPr lang="en-US" sz="2800" dirty="0" smtClean="0"/>
              <a:t>For individuals </a:t>
            </a:r>
            <a:r>
              <a:rPr lang="en-US" sz="2800" i="1" dirty="0" smtClean="0"/>
              <a:t>with</a:t>
            </a:r>
            <a:r>
              <a:rPr lang="en-US" sz="2800" dirty="0" smtClean="0"/>
              <a:t> substance use disorders</a:t>
            </a:r>
          </a:p>
          <a:p>
            <a:pPr eaLnBrk="1" hangingPunct="1">
              <a:defRPr/>
            </a:pPr>
            <a:r>
              <a:rPr lang="en-US" sz="2800" dirty="0" smtClean="0"/>
              <a:t>Individuals </a:t>
            </a:r>
            <a:r>
              <a:rPr lang="en-US" sz="2800" i="1" dirty="0" smtClean="0"/>
              <a:t>at risk of </a:t>
            </a:r>
            <a:r>
              <a:rPr lang="en-US" sz="2800" dirty="0" smtClean="0"/>
              <a:t>developing these disorders</a:t>
            </a:r>
          </a:p>
          <a:p>
            <a:pPr marL="0" indent="0" eaLnBrk="1" hangingPunct="1">
              <a:buFont typeface="Wingdings" pitchFamily="2" charset="2"/>
              <a:buNone/>
              <a:defRPr/>
            </a:pPr>
            <a:r>
              <a:rPr lang="en-US" sz="2800" dirty="0" smtClean="0"/>
              <a:t>Primary care centers, trauma centers, and other community settings provide opportunities for early intervention with at-risk substance users</a:t>
            </a:r>
          </a:p>
          <a:p>
            <a:pPr marL="0" indent="0" algn="ctr" eaLnBrk="1" hangingPunct="1">
              <a:buFont typeface="Wingdings" pitchFamily="2" charset="2"/>
              <a:buNone/>
              <a:defRPr/>
            </a:pPr>
            <a:r>
              <a:rPr lang="en-US" sz="2800" b="1" i="1" dirty="0" smtClean="0">
                <a:solidFill>
                  <a:srgbClr val="FFC000"/>
                </a:solidFill>
              </a:rPr>
              <a:t>Before more severe consequences occur</a:t>
            </a:r>
          </a:p>
          <a:p>
            <a:pPr eaLnBrk="1" hangingPunct="1">
              <a:defRPr/>
            </a:pPr>
            <a:endParaRPr lang="en-US" dirty="0" smtClean="0"/>
          </a:p>
        </p:txBody>
      </p:sp>
      <p:sp>
        <p:nvSpPr>
          <p:cNvPr id="13" name="Slide Number Placeholder 12"/>
          <p:cNvSpPr>
            <a:spLocks noGrp="1"/>
          </p:cNvSpPr>
          <p:nvPr>
            <p:ph type="sldNum" sz="quarter" idx="12"/>
          </p:nvPr>
        </p:nvSpPr>
        <p:spPr/>
        <p:txBody>
          <a:bodyPr/>
          <a:lstStyle/>
          <a:p>
            <a:pPr>
              <a:defRPr/>
            </a:pPr>
            <a:fld id="{EDC09F9C-16D7-447C-A0DB-FF0E50487766}" type="slidenum">
              <a:rPr lang="en-US" smtClean="0"/>
              <a:pPr>
                <a:defRPr/>
              </a:pPr>
              <a:t>4</a:t>
            </a:fld>
            <a:endParaRPr lang="en-US"/>
          </a:p>
        </p:txBody>
      </p:sp>
    </p:spTree>
    <p:custDataLst>
      <p:tags r:id="rId1"/>
    </p:custDataLst>
    <p:extLst>
      <p:ext uri="{BB962C8B-B14F-4D97-AF65-F5344CB8AC3E}">
        <p14:creationId xmlns="" xmlns:p14="http://schemas.microsoft.com/office/powerpoint/2010/main" val="17409179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7295" y="838200"/>
            <a:ext cx="7312306" cy="914400"/>
          </a:xfrm>
          <a:prstGeom prst="rect">
            <a:avLst/>
          </a:prstGeom>
          <a:noFill/>
          <a:ln w="9525">
            <a:noFill/>
            <a:miter lim="800000"/>
            <a:headEnd/>
            <a:tailEnd/>
          </a:ln>
          <a:effectLst/>
        </p:spPr>
        <p:txBody>
          <a:bodyPr anchor="ctr"/>
          <a:lstStyle/>
          <a:p>
            <a:pPr algn="ctr" eaLnBrk="1" hangingPunct="1">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The </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1</a:t>
            </a:r>
            <a:r>
              <a:rPr lang="en-US" sz="4400" b="1" kern="0" baseline="30000" dirty="0" smtClean="0">
                <a:solidFill>
                  <a:schemeClr val="tx2"/>
                </a:solidFill>
                <a:effectLst>
                  <a:outerShdw blurRad="38100" dist="38100" dir="2700000" algn="tl">
                    <a:srgbClr val="000000">
                      <a:alpha val="43137"/>
                    </a:srgbClr>
                  </a:outerShdw>
                </a:effectLst>
                <a:latin typeface="+mj-lt"/>
                <a:ea typeface="+mj-ea"/>
                <a:cs typeface="+mj-cs"/>
              </a:rPr>
              <a:t>st</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 Task</a:t>
            </a:r>
            <a:r>
              <a:rPr lang="en-US" sz="4400" b="1" kern="0" dirty="0">
                <a:solidFill>
                  <a:schemeClr val="tx2"/>
                </a:solidFill>
                <a:effectLst>
                  <a:outerShdw blurRad="38100" dist="38100" dir="2700000" algn="tl">
                    <a:srgbClr val="000000">
                      <a:alpha val="43137"/>
                    </a:srgbClr>
                  </a:outerShdw>
                </a:effectLst>
                <a:latin typeface="+mj-lt"/>
                <a:ea typeface="+mj-ea"/>
                <a:cs typeface="+mj-cs"/>
              </a:rPr>
              <a:t>: </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Feedback</a:t>
            </a:r>
            <a:endParaRPr lang="en-US" sz="4400" b="1" kern="0" dirty="0">
              <a:solidFill>
                <a:schemeClr val="tx2"/>
              </a:solidFill>
              <a:effectLst>
                <a:outerShdw blurRad="38100" dist="38100" dir="2700000" algn="tl">
                  <a:srgbClr val="000000">
                    <a:alpha val="43137"/>
                  </a:srgbClr>
                </a:outerShdw>
              </a:effectLst>
              <a:latin typeface="+mj-lt"/>
              <a:ea typeface="+mj-ea"/>
              <a:cs typeface="+mj-cs"/>
            </a:endParaRPr>
          </a:p>
        </p:txBody>
      </p:sp>
      <p:sp>
        <p:nvSpPr>
          <p:cNvPr id="111619" name="Content Placeholder 2"/>
          <p:cNvSpPr>
            <a:spLocks noGrp="1"/>
          </p:cNvSpPr>
          <p:nvPr>
            <p:ph type="body" idx="1"/>
          </p:nvPr>
        </p:nvSpPr>
        <p:spPr>
          <a:xfrm>
            <a:off x="917294" y="2114332"/>
            <a:ext cx="7385458" cy="3143468"/>
          </a:xfrm>
        </p:spPr>
        <p:txBody>
          <a:bodyPr>
            <a:normAutofit/>
          </a:bodyPr>
          <a:lstStyle/>
          <a:p>
            <a:pPr eaLnBrk="1" hangingPunct="1">
              <a:spcBef>
                <a:spcPts val="1000"/>
              </a:spcBef>
              <a:buFont typeface="Wingdings" pitchFamily="2" charset="2"/>
              <a:buNone/>
            </a:pPr>
            <a:r>
              <a:rPr lang="en-US" sz="3200" b="1" dirty="0" smtClean="0">
                <a:solidFill>
                  <a:srgbClr val="FFC000"/>
                </a:solidFill>
              </a:rPr>
              <a:t>Easy Ways to Let Go</a:t>
            </a:r>
          </a:p>
          <a:p>
            <a:pPr marL="457200" indent="-457200" eaLnBrk="1" hangingPunct="1">
              <a:spcBef>
                <a:spcPts val="1000"/>
              </a:spcBef>
              <a:buFont typeface="Arial" pitchFamily="34" charset="0"/>
              <a:buChar char="•"/>
            </a:pPr>
            <a:r>
              <a:rPr lang="en-US" sz="2800" dirty="0" smtClean="0"/>
              <a:t>I’m not going to push you to change anything you don’t want to change.</a:t>
            </a:r>
          </a:p>
          <a:p>
            <a:pPr marL="457200" indent="-457200" eaLnBrk="1" hangingPunct="1">
              <a:spcBef>
                <a:spcPts val="1000"/>
              </a:spcBef>
              <a:buFont typeface="Arial" pitchFamily="34" charset="0"/>
              <a:buChar char="•"/>
            </a:pPr>
            <a:r>
              <a:rPr lang="en-US" sz="2800" dirty="0" smtClean="0"/>
              <a:t>I’d just like to give you some information.</a:t>
            </a:r>
          </a:p>
          <a:p>
            <a:pPr marL="457200" indent="-457200" eaLnBrk="1" hangingPunct="1">
              <a:spcBef>
                <a:spcPts val="1000"/>
              </a:spcBef>
              <a:buFont typeface="Arial" pitchFamily="34" charset="0"/>
              <a:buChar char="•"/>
            </a:pPr>
            <a:r>
              <a:rPr lang="en-US" sz="2800" dirty="0" smtClean="0"/>
              <a:t>What you do is up to you</a:t>
            </a:r>
            <a:r>
              <a:rPr lang="en-US" sz="2800" dirty="0"/>
              <a:t>.</a:t>
            </a:r>
            <a:endParaRPr lang="en-US" sz="2800"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40</a:t>
            </a:fld>
            <a:endParaRPr lang="en-US"/>
          </a:p>
        </p:txBody>
      </p:sp>
    </p:spTree>
    <p:extLst>
      <p:ext uri="{BB962C8B-B14F-4D97-AF65-F5344CB8AC3E}">
        <p14:creationId xmlns="" xmlns:p14="http://schemas.microsoft.com/office/powerpoint/2010/main" val="7080438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14400" y="838200"/>
            <a:ext cx="7315200" cy="914400"/>
          </a:xfrm>
          <a:prstGeom prst="rect">
            <a:avLst/>
          </a:prstGeom>
          <a:noFill/>
          <a:ln w="9525">
            <a:noFill/>
            <a:miter lim="800000"/>
            <a:headEnd/>
            <a:tailEnd/>
          </a:ln>
          <a:effectLst/>
        </p:spPr>
        <p:txBody>
          <a:bodyPr anchor="ctr"/>
          <a:lstStyle/>
          <a:p>
            <a:pPr algn="ctr" eaLnBrk="1" hangingPunct="1">
              <a:defRPr/>
            </a:pPr>
            <a:r>
              <a:rPr lang="en-US" sz="4400" b="1" kern="0" dirty="0">
                <a:solidFill>
                  <a:schemeClr val="tx2"/>
                </a:solidFill>
                <a:effectLst>
                  <a:outerShdw blurRad="38100" dist="38100" dir="2700000" algn="tl">
                    <a:srgbClr val="000000">
                      <a:alpha val="43137"/>
                    </a:srgbClr>
                  </a:outerShdw>
                </a:effectLst>
                <a:latin typeface="+mj-lt"/>
                <a:ea typeface="+mj-ea"/>
                <a:cs typeface="+mj-cs"/>
              </a:rPr>
              <a:t>The </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1</a:t>
            </a:r>
            <a:r>
              <a:rPr lang="en-US" sz="4400" b="1" kern="0" baseline="30000" dirty="0" smtClean="0">
                <a:solidFill>
                  <a:schemeClr val="tx2"/>
                </a:solidFill>
                <a:effectLst>
                  <a:outerShdw blurRad="38100" dist="38100" dir="2700000" algn="tl">
                    <a:srgbClr val="000000">
                      <a:alpha val="43137"/>
                    </a:srgbClr>
                  </a:outerShdw>
                </a:effectLst>
                <a:latin typeface="+mj-lt"/>
                <a:ea typeface="+mj-ea"/>
                <a:cs typeface="+mj-cs"/>
              </a:rPr>
              <a:t>st</a:t>
            </a:r>
            <a:r>
              <a:rPr lang="en-US" sz="4400" b="1" kern="0" dirty="0" smtClean="0">
                <a:solidFill>
                  <a:schemeClr val="tx2"/>
                </a:solidFill>
                <a:effectLst>
                  <a:outerShdw blurRad="38100" dist="38100" dir="2700000" algn="tl">
                    <a:srgbClr val="000000">
                      <a:alpha val="43137"/>
                    </a:srgbClr>
                  </a:outerShdw>
                </a:effectLst>
                <a:latin typeface="+mj-lt"/>
                <a:ea typeface="+mj-ea"/>
                <a:cs typeface="+mj-cs"/>
              </a:rPr>
              <a:t> Task</a:t>
            </a:r>
            <a:r>
              <a:rPr lang="en-US" sz="4400" b="1" kern="0" dirty="0">
                <a:solidFill>
                  <a:schemeClr val="tx2"/>
                </a:solidFill>
                <a:effectLst>
                  <a:outerShdw blurRad="38100" dist="38100" dir="2700000" algn="tl">
                    <a:srgbClr val="000000">
                      <a:alpha val="43137"/>
                    </a:srgbClr>
                  </a:outerShdw>
                </a:effectLst>
                <a:latin typeface="+mj-lt"/>
                <a:ea typeface="+mj-ea"/>
                <a:cs typeface="+mj-cs"/>
              </a:rPr>
              <a:t>:  Feedback</a:t>
            </a:r>
          </a:p>
        </p:txBody>
      </p:sp>
      <p:sp>
        <p:nvSpPr>
          <p:cNvPr id="112643" name="Content Placeholder 2"/>
          <p:cNvSpPr>
            <a:spLocks noGrp="1"/>
          </p:cNvSpPr>
          <p:nvPr>
            <p:ph type="body" idx="1"/>
          </p:nvPr>
        </p:nvSpPr>
        <p:spPr>
          <a:xfrm>
            <a:off x="931762" y="1752600"/>
            <a:ext cx="7388352" cy="4191000"/>
          </a:xfrm>
        </p:spPr>
        <p:txBody>
          <a:bodyPr>
            <a:noAutofit/>
          </a:bodyPr>
          <a:lstStyle/>
          <a:p>
            <a:pPr eaLnBrk="1" hangingPunct="1">
              <a:spcBef>
                <a:spcPts val="0"/>
              </a:spcBef>
              <a:buFont typeface="Wingdings" pitchFamily="2" charset="2"/>
              <a:buNone/>
            </a:pPr>
            <a:r>
              <a:rPr lang="en-US" sz="2800" b="1" dirty="0" smtClean="0">
                <a:solidFill>
                  <a:srgbClr val="FFC000"/>
                </a:solidFill>
              </a:rPr>
              <a:t>Finding a Hook</a:t>
            </a:r>
            <a:endParaRPr lang="en-US" sz="1000" b="1" dirty="0" smtClean="0">
              <a:solidFill>
                <a:srgbClr val="FFC000"/>
              </a:solidFill>
            </a:endParaRPr>
          </a:p>
          <a:p>
            <a:pPr marL="342900" indent="-342900" eaLnBrk="1" hangingPunct="1">
              <a:spcBef>
                <a:spcPts val="1000"/>
              </a:spcBef>
              <a:buFont typeface="Arial" pitchFamily="34" charset="0"/>
              <a:buChar char="•"/>
            </a:pPr>
            <a:r>
              <a:rPr lang="en-US" sz="2400" dirty="0" smtClean="0"/>
              <a:t>Ask the patient about their concerns</a:t>
            </a:r>
            <a:endParaRPr lang="en-US" sz="1000" dirty="0" smtClean="0"/>
          </a:p>
          <a:p>
            <a:pPr marL="342900" indent="-342900" eaLnBrk="1" hangingPunct="1">
              <a:spcBef>
                <a:spcPts val="1000"/>
              </a:spcBef>
              <a:buFont typeface="Arial" pitchFamily="34" charset="0"/>
              <a:buChar char="•"/>
            </a:pPr>
            <a:r>
              <a:rPr lang="en-US" sz="2400" dirty="0" smtClean="0"/>
              <a:t>Provide non-judgmental feedback/information</a:t>
            </a:r>
            <a:endParaRPr lang="en-US" sz="1000" dirty="0" smtClean="0"/>
          </a:p>
          <a:p>
            <a:pPr marL="342900" indent="-342900" eaLnBrk="1" hangingPunct="1">
              <a:spcBef>
                <a:spcPts val="1000"/>
              </a:spcBef>
              <a:buFont typeface="Arial" pitchFamily="34" charset="0"/>
              <a:buChar char="•"/>
            </a:pPr>
            <a:r>
              <a:rPr lang="en-US" sz="2400" dirty="0" smtClean="0"/>
              <a:t>Watch for signs of discomfort with status quo or interest or ability to change</a:t>
            </a:r>
            <a:endParaRPr lang="en-US" sz="1000" dirty="0" smtClean="0"/>
          </a:p>
          <a:p>
            <a:pPr marL="342900" indent="-342900" eaLnBrk="1" hangingPunct="1">
              <a:spcBef>
                <a:spcPts val="1000"/>
              </a:spcBef>
              <a:buFont typeface="Arial" pitchFamily="34" charset="0"/>
              <a:buChar char="•"/>
            </a:pPr>
            <a:r>
              <a:rPr lang="en-US" sz="2400" b="1" dirty="0" smtClean="0"/>
              <a:t>Always ask this question: “What role, if any, do you think alcohol played in your (getting injured)?</a:t>
            </a:r>
            <a:endParaRPr lang="en-US" sz="1000" b="1" dirty="0" smtClean="0"/>
          </a:p>
          <a:p>
            <a:pPr marL="342900" indent="-342900" eaLnBrk="1" hangingPunct="1">
              <a:spcBef>
                <a:spcPts val="1000"/>
              </a:spcBef>
              <a:buFont typeface="Arial" pitchFamily="34" charset="0"/>
              <a:buChar char="•"/>
            </a:pPr>
            <a:r>
              <a:rPr lang="en-US" sz="2400" dirty="0" smtClean="0"/>
              <a:t>Let the patient decide.</a:t>
            </a:r>
            <a:endParaRPr lang="en-US" sz="1000" dirty="0" smtClean="0"/>
          </a:p>
          <a:p>
            <a:pPr marL="342900" indent="-342900" eaLnBrk="1" hangingPunct="1">
              <a:spcBef>
                <a:spcPts val="1000"/>
              </a:spcBef>
              <a:buFont typeface="Arial" pitchFamily="34" charset="0"/>
              <a:buChar char="•"/>
            </a:pPr>
            <a:r>
              <a:rPr lang="en-US" sz="2400" dirty="0" smtClean="0"/>
              <a:t>Just asking the question is helpful.</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41</a:t>
            </a:fld>
            <a:endParaRPr lang="en-US"/>
          </a:p>
        </p:txBody>
      </p:sp>
    </p:spTree>
    <p:extLst>
      <p:ext uri="{BB962C8B-B14F-4D97-AF65-F5344CB8AC3E}">
        <p14:creationId xmlns="" xmlns:p14="http://schemas.microsoft.com/office/powerpoint/2010/main" val="30635906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914400" y="304800"/>
            <a:ext cx="7315200" cy="1362456"/>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sz="4400" smtClean="0">
                <a:solidFill>
                  <a:schemeClr val="tx2"/>
                </a:solidFill>
                <a:effectLst>
                  <a:outerShdw blurRad="38100" dist="38100" dir="2700000" algn="tl">
                    <a:srgbClr val="000000">
                      <a:alpha val="43137"/>
                    </a:srgbClr>
                  </a:outerShdw>
                </a:effectLst>
              </a:rPr>
              <a:t>The 3 Tasks of a BI</a:t>
            </a:r>
          </a:p>
        </p:txBody>
      </p:sp>
      <p:sp>
        <p:nvSpPr>
          <p:cNvPr id="12" name="TextBox 3"/>
          <p:cNvSpPr txBox="1">
            <a:spLocks noChangeArrowheads="1"/>
          </p:cNvSpPr>
          <p:nvPr/>
        </p:nvSpPr>
        <p:spPr bwMode="auto">
          <a:xfrm>
            <a:off x="2530006" y="1872331"/>
            <a:ext cx="654346" cy="1015663"/>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F</a:t>
            </a:r>
          </a:p>
        </p:txBody>
      </p:sp>
      <p:sp>
        <p:nvSpPr>
          <p:cNvPr id="13" name="TextBox 4"/>
          <p:cNvSpPr txBox="1">
            <a:spLocks noChangeArrowheads="1"/>
          </p:cNvSpPr>
          <p:nvPr/>
        </p:nvSpPr>
        <p:spPr bwMode="auto">
          <a:xfrm>
            <a:off x="4313316" y="1674351"/>
            <a:ext cx="732893" cy="1169551"/>
          </a:xfrm>
          <a:prstGeom prst="rect">
            <a:avLst/>
          </a:prstGeom>
          <a:noFill/>
          <a:ln w="9525">
            <a:noFill/>
            <a:miter lim="800000"/>
            <a:headEnd/>
            <a:tailEnd/>
          </a:ln>
        </p:spPr>
        <p:txBody>
          <a:bodyPr wrap="none">
            <a:spAutoFit/>
          </a:bodyPr>
          <a:lstStyle/>
          <a:p>
            <a:r>
              <a:rPr lang="en-US" sz="7000" b="1" dirty="0">
                <a:effectLst>
                  <a:outerShdw blurRad="38100" dist="38100" dir="2700000" algn="tl">
                    <a:srgbClr val="000000">
                      <a:alpha val="43137"/>
                    </a:srgbClr>
                  </a:outerShdw>
                </a:effectLst>
              </a:rPr>
              <a:t>L</a:t>
            </a:r>
          </a:p>
        </p:txBody>
      </p:sp>
      <p:sp>
        <p:nvSpPr>
          <p:cNvPr id="14" name="TextBox 5"/>
          <p:cNvSpPr txBox="1">
            <a:spLocks noChangeArrowheads="1"/>
          </p:cNvSpPr>
          <p:nvPr/>
        </p:nvSpPr>
        <p:spPr bwMode="auto">
          <a:xfrm>
            <a:off x="6042022" y="1949107"/>
            <a:ext cx="782638" cy="1016000"/>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O</a:t>
            </a:r>
          </a:p>
        </p:txBody>
      </p:sp>
      <p:sp>
        <p:nvSpPr>
          <p:cNvPr id="15" name="Rectangle 14"/>
          <p:cNvSpPr/>
          <p:nvPr/>
        </p:nvSpPr>
        <p:spPr>
          <a:xfrm rot="5400000">
            <a:off x="1930483" y="3944011"/>
            <a:ext cx="1845377" cy="523220"/>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Feedback</a:t>
            </a:r>
          </a:p>
        </p:txBody>
      </p:sp>
      <p:sp>
        <p:nvSpPr>
          <p:cNvPr id="16" name="Rectangle 15"/>
          <p:cNvSpPr/>
          <p:nvPr/>
        </p:nvSpPr>
        <p:spPr>
          <a:xfrm rot="5400000">
            <a:off x="2667676" y="4540360"/>
            <a:ext cx="3946914" cy="553998"/>
          </a:xfrm>
          <a:prstGeom prst="rect">
            <a:avLst/>
          </a:prstGeom>
        </p:spPr>
        <p:txBody>
          <a:bodyPr wrap="none">
            <a:spAutoFit/>
          </a:bodyPr>
          <a:lstStyle/>
          <a:p>
            <a:pPr marL="342900" indent="-342900" eaLnBrk="1" hangingPunct="1">
              <a:spcBef>
                <a:spcPct val="20000"/>
              </a:spcBef>
              <a:buClr>
                <a:srgbClr val="CE8F10"/>
              </a:buClr>
              <a:buSzPct val="80000"/>
              <a:defRPr/>
            </a:pPr>
            <a:r>
              <a:rPr lang="en-US" sz="3000" b="1" kern="0" dirty="0">
                <a:solidFill>
                  <a:srgbClr val="FFFF00"/>
                </a:solidFill>
                <a:effectLst>
                  <a:outerShdw blurRad="38100" dist="38100" dir="2700000" algn="tl">
                    <a:srgbClr val="000000">
                      <a:alpha val="43137"/>
                    </a:srgbClr>
                  </a:outerShdw>
                </a:effectLst>
                <a:latin typeface="Arial"/>
              </a:rPr>
              <a:t>Listen &amp; Understand</a:t>
            </a:r>
          </a:p>
        </p:txBody>
      </p:sp>
      <p:sp>
        <p:nvSpPr>
          <p:cNvPr id="17" name="Rectangle 16"/>
          <p:cNvSpPr/>
          <p:nvPr/>
        </p:nvSpPr>
        <p:spPr>
          <a:xfrm rot="5400000">
            <a:off x="4843460" y="4294167"/>
            <a:ext cx="3179763" cy="522287"/>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Options Explored</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42</a:t>
            </a:fld>
            <a:endParaRPr lang="en-US"/>
          </a:p>
        </p:txBody>
      </p:sp>
    </p:spTree>
    <p:extLst>
      <p:ext uri="{BB962C8B-B14F-4D97-AF65-F5344CB8AC3E}">
        <p14:creationId xmlns="" xmlns:p14="http://schemas.microsoft.com/office/powerpoint/2010/main" val="38482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866173" y="304800"/>
            <a:ext cx="7388023" cy="1362456"/>
          </a:xfrm>
        </p:spPr>
        <p:txBody>
          <a:bodyPr/>
          <a:lstStyle/>
          <a:p>
            <a:pPr eaLnBrk="1" hangingPunct="1"/>
            <a:r>
              <a:rPr lang="en-US" sz="4000" dirty="0" smtClean="0">
                <a:solidFill>
                  <a:schemeClr val="tx2"/>
                </a:solidFill>
              </a:rPr>
              <a:t>The 2</a:t>
            </a:r>
            <a:r>
              <a:rPr lang="en-US" sz="4000" baseline="30000" dirty="0" smtClean="0">
                <a:solidFill>
                  <a:schemeClr val="tx2"/>
                </a:solidFill>
              </a:rPr>
              <a:t>nd</a:t>
            </a:r>
            <a:r>
              <a:rPr lang="en-US" sz="4000" dirty="0" smtClean="0">
                <a:solidFill>
                  <a:schemeClr val="tx2"/>
                </a:solidFill>
              </a:rPr>
              <a:t> Task: Listen &amp; Understand</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43</a:t>
            </a:fld>
            <a:endParaRPr lang="en-US"/>
          </a:p>
        </p:txBody>
      </p:sp>
      <p:sp>
        <p:nvSpPr>
          <p:cNvPr id="119811" name="Rectangle 4"/>
          <p:cNvSpPr>
            <a:spLocks noChangeArrowheads="1"/>
          </p:cNvSpPr>
          <p:nvPr/>
        </p:nvSpPr>
        <p:spPr bwMode="auto">
          <a:xfrm>
            <a:off x="889804" y="2133600"/>
            <a:ext cx="7364392" cy="2513509"/>
          </a:xfrm>
          <a:prstGeom prst="rect">
            <a:avLst/>
          </a:prstGeom>
          <a:noFill/>
          <a:ln w="9525">
            <a:noFill/>
            <a:miter lim="800000"/>
            <a:headEnd/>
            <a:tailEnd/>
          </a:ln>
        </p:spPr>
        <p:txBody>
          <a:bodyPr wrap="square">
            <a:spAutoFit/>
          </a:bodyPr>
          <a:lstStyle/>
          <a:p>
            <a:pPr marL="228600" indent="-228600">
              <a:spcBef>
                <a:spcPts val="1000"/>
              </a:spcBef>
              <a:spcAft>
                <a:spcPts val="0"/>
              </a:spcAft>
            </a:pPr>
            <a:r>
              <a:rPr lang="en-US" sz="2800" dirty="0"/>
              <a:t>Tools for </a:t>
            </a:r>
            <a:r>
              <a:rPr lang="en-US" sz="2800" dirty="0">
                <a:solidFill>
                  <a:srgbClr val="FFC000"/>
                </a:solidFill>
              </a:rPr>
              <a:t>Change </a:t>
            </a:r>
            <a:r>
              <a:rPr lang="en-US" sz="2800" dirty="0" smtClean="0">
                <a:solidFill>
                  <a:srgbClr val="FFC000"/>
                </a:solidFill>
              </a:rPr>
              <a:t>Talk</a:t>
            </a:r>
            <a:endParaRPr lang="en-US" sz="2800" dirty="0">
              <a:solidFill>
                <a:srgbClr val="FFC000"/>
              </a:solidFill>
            </a:endParaRPr>
          </a:p>
          <a:p>
            <a:pPr marL="228600" indent="-228600">
              <a:spcBef>
                <a:spcPts val="1000"/>
              </a:spcBef>
              <a:spcAft>
                <a:spcPts val="0"/>
              </a:spcAft>
              <a:buClr>
                <a:schemeClr val="bg2">
                  <a:lumMod val="60000"/>
                  <a:lumOff val="40000"/>
                </a:schemeClr>
              </a:buClr>
              <a:buFont typeface="Arial" charset="0"/>
              <a:buChar char="•"/>
            </a:pPr>
            <a:endParaRPr lang="en-US" sz="2400" dirty="0" smtClean="0"/>
          </a:p>
          <a:p>
            <a:pPr marL="228600" indent="-228600">
              <a:spcBef>
                <a:spcPts val="1000"/>
              </a:spcBef>
              <a:spcAft>
                <a:spcPts val="0"/>
              </a:spcAft>
              <a:buClr>
                <a:schemeClr val="bg2">
                  <a:lumMod val="60000"/>
                  <a:lumOff val="40000"/>
                </a:schemeClr>
              </a:buClr>
              <a:buFont typeface="Arial" charset="0"/>
              <a:buChar char="•"/>
            </a:pPr>
            <a:r>
              <a:rPr lang="en-US" sz="2400" dirty="0" smtClean="0"/>
              <a:t>Pros </a:t>
            </a:r>
            <a:r>
              <a:rPr lang="en-US" sz="2400" dirty="0"/>
              <a:t>and </a:t>
            </a:r>
            <a:r>
              <a:rPr lang="en-US" sz="2400" dirty="0" smtClean="0"/>
              <a:t>Cons</a:t>
            </a:r>
          </a:p>
          <a:p>
            <a:pPr marL="228600" indent="-228600">
              <a:spcBef>
                <a:spcPts val="1000"/>
              </a:spcBef>
              <a:spcAft>
                <a:spcPts val="0"/>
              </a:spcAft>
              <a:buClr>
                <a:schemeClr val="bg2">
                  <a:lumMod val="60000"/>
                  <a:lumOff val="40000"/>
                </a:schemeClr>
              </a:buClr>
              <a:buFont typeface="Arial" charset="0"/>
              <a:buChar char="•"/>
            </a:pPr>
            <a:endParaRPr lang="en-US" sz="2400" dirty="0" smtClean="0"/>
          </a:p>
          <a:p>
            <a:pPr marL="228600" indent="-228600">
              <a:spcBef>
                <a:spcPts val="1000"/>
              </a:spcBef>
              <a:spcAft>
                <a:spcPts val="0"/>
              </a:spcAft>
              <a:buClr>
                <a:schemeClr val="bg2">
                  <a:lumMod val="60000"/>
                  <a:lumOff val="40000"/>
                </a:schemeClr>
              </a:buClr>
              <a:buFont typeface="Arial" charset="0"/>
              <a:buChar char="•"/>
            </a:pPr>
            <a:r>
              <a:rPr lang="en-US" sz="2400" dirty="0" smtClean="0"/>
              <a:t>Importance/Readiness </a:t>
            </a:r>
            <a:r>
              <a:rPr lang="en-US" sz="2400" dirty="0"/>
              <a:t>Ruler</a:t>
            </a:r>
          </a:p>
        </p:txBody>
      </p:sp>
    </p:spTree>
    <p:extLst>
      <p:ext uri="{BB962C8B-B14F-4D97-AF65-F5344CB8AC3E}">
        <p14:creationId xmlns="" xmlns:p14="http://schemas.microsoft.com/office/powerpoint/2010/main" val="40271758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a:xfrm>
            <a:off x="0" y="1054100"/>
            <a:ext cx="9144000" cy="1003300"/>
          </a:xfrm>
          <a:extLst/>
        </p:spPr>
        <p:txBody>
          <a:bodyPr/>
          <a:lstStyle/>
          <a:p>
            <a:pPr algn="ctr" eaLnBrk="1" fontAlgn="auto" hangingPunct="1">
              <a:spcAft>
                <a:spcPts val="0"/>
              </a:spcAft>
              <a:defRPr/>
            </a:pPr>
            <a:r>
              <a:rPr lang="en-US" sz="4800" kern="1200" dirty="0" smtClean="0">
                <a:ea typeface="+mn-ea"/>
                <a:cs typeface="+mn-cs"/>
              </a:rPr>
              <a:t>Digging for Change: </a:t>
            </a:r>
            <a:br>
              <a:rPr lang="en-US" sz="4800" kern="1200" dirty="0" smtClean="0">
                <a:ea typeface="+mn-ea"/>
                <a:cs typeface="+mn-cs"/>
              </a:rPr>
            </a:br>
            <a:r>
              <a:rPr lang="en-US" sz="4800" kern="1200" dirty="0" smtClean="0">
                <a:ea typeface="+mn-ea"/>
                <a:cs typeface="+mn-cs"/>
              </a:rPr>
              <a:t>The Decisional Balance</a:t>
            </a:r>
            <a:endParaRPr sz="4800" kern="1200" dirty="0">
              <a:ea typeface="+mn-ea"/>
              <a:cs typeface="+mn-cs"/>
            </a:endParaRP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44</a:t>
            </a:fld>
            <a:endParaRPr lang="en-US"/>
          </a:p>
        </p:txBody>
      </p:sp>
      <p:sp>
        <p:nvSpPr>
          <p:cNvPr id="89091" name="Rectangle 3"/>
          <p:cNvSpPr>
            <a:spLocks noChangeArrowheads="1"/>
          </p:cNvSpPr>
          <p:nvPr/>
        </p:nvSpPr>
        <p:spPr bwMode="auto">
          <a:xfrm>
            <a:off x="876300" y="1865313"/>
            <a:ext cx="7391400" cy="40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49100"/>
              </a:buClr>
              <a:buSzPct val="80000"/>
              <a:buFont typeface="Wingdings" pitchFamily="2" charset="2"/>
              <a:buChar char="l"/>
            </a:pPr>
            <a:endParaRPr lang="en-US" sz="2800">
              <a:solidFill>
                <a:prstClr val="white"/>
              </a:solidFill>
            </a:endParaRPr>
          </a:p>
        </p:txBody>
      </p:sp>
      <p:sp>
        <p:nvSpPr>
          <p:cNvPr id="89092" name="TextBox 5"/>
          <p:cNvSpPr txBox="1">
            <a:spLocks noChangeArrowheads="1"/>
          </p:cNvSpPr>
          <p:nvPr/>
        </p:nvSpPr>
        <p:spPr bwMode="auto">
          <a:xfrm>
            <a:off x="436563" y="6324600"/>
            <a:ext cx="80073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r>
              <a:rPr lang="en-US" sz="2800" dirty="0">
                <a:solidFill>
                  <a:srgbClr val="FFC000"/>
                </a:solidFill>
              </a:rPr>
              <a:t>Avoid questions that </a:t>
            </a:r>
            <a:r>
              <a:rPr lang="en-US" sz="2800" dirty="0" smtClean="0">
                <a:solidFill>
                  <a:srgbClr val="FFC000"/>
                </a:solidFill>
              </a:rPr>
              <a:t>call for </a:t>
            </a:r>
            <a:r>
              <a:rPr lang="en-US" sz="2800" dirty="0">
                <a:solidFill>
                  <a:srgbClr val="FFC000"/>
                </a:solidFill>
              </a:rPr>
              <a:t>a yes/no answer.</a:t>
            </a:r>
          </a:p>
        </p:txBody>
      </p:sp>
      <p:graphicFrame>
        <p:nvGraphicFramePr>
          <p:cNvPr id="7" name="Diagram 6"/>
          <p:cNvGraphicFramePr/>
          <p:nvPr>
            <p:extLst>
              <p:ext uri="{D42A27DB-BD31-4B8C-83A1-F6EECF244321}">
                <p14:modId xmlns="" xmlns:p14="http://schemas.microsoft.com/office/powerpoint/2010/main" val="2825423400"/>
              </p:ext>
            </p:extLst>
          </p:nvPr>
        </p:nvGraphicFramePr>
        <p:xfrm>
          <a:off x="914400" y="1752600"/>
          <a:ext cx="7232650" cy="4908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59275297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362456"/>
          </a:xfrm>
        </p:spPr>
        <p:txBody>
          <a:bodyPr/>
          <a:lstStyle/>
          <a:p>
            <a:pPr algn="ctr" fontAlgn="auto">
              <a:spcAft>
                <a:spcPts val="0"/>
              </a:spcAft>
              <a:defRPr/>
            </a:pPr>
            <a:r>
              <a:rPr sz="4400" dirty="0" smtClean="0">
                <a:solidFill>
                  <a:schemeClr val="tx2"/>
                </a:solidFill>
              </a:rPr>
              <a:t> Pros/Cons: Video </a:t>
            </a:r>
            <a:r>
              <a:rPr sz="4400" dirty="0">
                <a:solidFill>
                  <a:schemeClr val="tx2"/>
                </a:solidFill>
              </a:rPr>
              <a:t>E</a:t>
            </a:r>
            <a:r>
              <a:rPr sz="4400" dirty="0" smtClean="0">
                <a:solidFill>
                  <a:schemeClr val="tx2"/>
                </a:solidFill>
              </a:rPr>
              <a:t>xample  </a:t>
            </a:r>
            <a:endParaRPr sz="4400" dirty="0">
              <a:solidFill>
                <a:schemeClr val="tx2"/>
              </a:solidFill>
            </a:endParaRPr>
          </a:p>
        </p:txBody>
      </p:sp>
      <p:sp>
        <p:nvSpPr>
          <p:cNvPr id="109570" name="Content Placeholder 2"/>
          <p:cNvSpPr>
            <a:spLocks noGrp="1"/>
          </p:cNvSpPr>
          <p:nvPr>
            <p:ph type="body" idx="1"/>
          </p:nvPr>
        </p:nvSpPr>
        <p:spPr>
          <a:xfrm>
            <a:off x="914400" y="1676400"/>
            <a:ext cx="7351713" cy="1509713"/>
          </a:xfrm>
        </p:spPr>
        <p:txBody>
          <a:bodyPr/>
          <a:lstStyle/>
          <a:p>
            <a:endParaRPr lang="en-US" dirty="0" smtClean="0"/>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45</a:t>
            </a:fld>
            <a:endParaRPr lang="en-US"/>
          </a:p>
        </p:txBody>
      </p:sp>
      <p:pic>
        <p:nvPicPr>
          <p:cNvPr id="7" name="Family SBIRT_EDIT.wmv">
            <a:hlinkClick r:id="" action="ppaction://media"/>
          </p:cNvPr>
          <p:cNvPicPr>
            <a:picLocks noRot="1" noChangeAspect="1"/>
          </p:cNvPicPr>
          <p:nvPr>
            <a:videoFile r:link="rId1"/>
          </p:nvPr>
        </p:nvPicPr>
        <p:blipFill>
          <a:blip r:embed="rId4" cstate="print"/>
          <a:stretch>
            <a:fillRect/>
          </a:stretch>
        </p:blipFill>
        <p:spPr>
          <a:xfrm>
            <a:off x="533400" y="1371600"/>
            <a:ext cx="8153400" cy="5486400"/>
          </a:xfrm>
          <a:prstGeom prst="rect">
            <a:avLst/>
          </a:prstGeom>
        </p:spPr>
      </p:pic>
    </p:spTree>
    <p:extLst>
      <p:ext uri="{BB962C8B-B14F-4D97-AF65-F5344CB8AC3E}">
        <p14:creationId xmlns="" xmlns:p14="http://schemas.microsoft.com/office/powerpoint/2010/main" val="52280992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914400" y="304800"/>
            <a:ext cx="7315200" cy="1362456"/>
          </a:xfrm>
        </p:spPr>
        <p:txBody>
          <a:bodyPr/>
          <a:lstStyle/>
          <a:p>
            <a:pPr eaLnBrk="1" hangingPunct="1"/>
            <a:r>
              <a:rPr lang="en-US" sz="4000" dirty="0" smtClean="0">
                <a:solidFill>
                  <a:schemeClr val="tx2"/>
                </a:solidFill>
              </a:rPr>
              <a:t>The 2</a:t>
            </a:r>
            <a:r>
              <a:rPr lang="en-US" sz="4000" baseline="30000" dirty="0" smtClean="0">
                <a:solidFill>
                  <a:schemeClr val="tx2"/>
                </a:solidFill>
              </a:rPr>
              <a:t>nd</a:t>
            </a:r>
            <a:r>
              <a:rPr lang="en-US" sz="4000" dirty="0" smtClean="0">
                <a:solidFill>
                  <a:schemeClr val="tx2"/>
                </a:solidFill>
              </a:rPr>
              <a:t> Task: Listen &amp; Understand</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46</a:t>
            </a:fld>
            <a:endParaRPr lang="en-US"/>
          </a:p>
        </p:txBody>
      </p:sp>
      <p:sp>
        <p:nvSpPr>
          <p:cNvPr id="117763" name="Rectangle 4"/>
          <p:cNvSpPr>
            <a:spLocks noChangeArrowheads="1"/>
          </p:cNvSpPr>
          <p:nvPr/>
        </p:nvSpPr>
        <p:spPr bwMode="auto">
          <a:xfrm>
            <a:off x="838200" y="1905000"/>
            <a:ext cx="7543800" cy="4893647"/>
          </a:xfrm>
          <a:prstGeom prst="rect">
            <a:avLst/>
          </a:prstGeom>
          <a:noFill/>
          <a:ln w="9525">
            <a:noFill/>
            <a:miter lim="800000"/>
            <a:headEnd/>
            <a:tailEnd/>
          </a:ln>
        </p:spPr>
        <p:txBody>
          <a:bodyPr wrap="square">
            <a:spAutoFit/>
          </a:bodyPr>
          <a:lstStyle/>
          <a:p>
            <a:pPr>
              <a:spcBef>
                <a:spcPts val="1000"/>
              </a:spcBef>
              <a:spcAft>
                <a:spcPts val="0"/>
              </a:spcAft>
            </a:pPr>
            <a:r>
              <a:rPr lang="en-US" sz="2800" b="1" dirty="0"/>
              <a:t>Listen for the </a:t>
            </a:r>
            <a:r>
              <a:rPr lang="en-US" sz="2800" b="1" dirty="0">
                <a:solidFill>
                  <a:srgbClr val="FFC000"/>
                </a:solidFill>
              </a:rPr>
              <a:t>C</a:t>
            </a:r>
            <a:r>
              <a:rPr lang="en-US" sz="2800" b="1" dirty="0" smtClean="0">
                <a:solidFill>
                  <a:srgbClr val="FFC000"/>
                </a:solidFill>
              </a:rPr>
              <a:t>hange Talk</a:t>
            </a:r>
            <a:endParaRPr lang="en-US" sz="2800" b="1" dirty="0">
              <a:solidFill>
                <a:srgbClr val="FFC000"/>
              </a:solidFill>
            </a:endParaRPr>
          </a:p>
          <a:p>
            <a:pPr marL="342900" indent="-342900">
              <a:spcBef>
                <a:spcPts val="1000"/>
              </a:spcBef>
              <a:spcAft>
                <a:spcPts val="0"/>
              </a:spcAft>
              <a:buClr>
                <a:schemeClr val="bg2">
                  <a:lumMod val="60000"/>
                  <a:lumOff val="40000"/>
                </a:schemeClr>
              </a:buClr>
              <a:buFont typeface="Arial" pitchFamily="34" charset="0"/>
              <a:buChar char="•"/>
            </a:pPr>
            <a:r>
              <a:rPr lang="en-US" sz="2600" dirty="0" smtClean="0"/>
              <a:t>If </a:t>
            </a:r>
            <a:r>
              <a:rPr lang="en-US" sz="2600" dirty="0"/>
              <a:t>I wasn’t drinking this would never have </a:t>
            </a:r>
            <a:r>
              <a:rPr lang="en-US" sz="2600" dirty="0" smtClean="0"/>
              <a:t>happened.</a:t>
            </a:r>
            <a:endParaRPr lang="en-US" sz="2600" dirty="0"/>
          </a:p>
          <a:p>
            <a:pPr marL="342900" indent="-342900">
              <a:spcBef>
                <a:spcPts val="1000"/>
              </a:spcBef>
              <a:spcAft>
                <a:spcPts val="0"/>
              </a:spcAft>
              <a:buClr>
                <a:schemeClr val="bg2">
                  <a:lumMod val="60000"/>
                  <a:lumOff val="40000"/>
                </a:schemeClr>
              </a:buClr>
              <a:buFont typeface="Arial" pitchFamily="34" charset="0"/>
              <a:buChar char="•"/>
            </a:pPr>
            <a:r>
              <a:rPr lang="en-US" sz="2600" dirty="0"/>
              <a:t>Using is not really much fun </a:t>
            </a:r>
            <a:r>
              <a:rPr lang="en-US" sz="2600" dirty="0" smtClean="0"/>
              <a:t>anymore.</a:t>
            </a:r>
            <a:endParaRPr lang="en-US" sz="2600" dirty="0"/>
          </a:p>
          <a:p>
            <a:pPr marL="342900" indent="-342900">
              <a:spcBef>
                <a:spcPts val="1000"/>
              </a:spcBef>
              <a:spcAft>
                <a:spcPts val="0"/>
              </a:spcAft>
              <a:buClr>
                <a:schemeClr val="bg2">
                  <a:lumMod val="60000"/>
                  <a:lumOff val="40000"/>
                </a:schemeClr>
              </a:buClr>
              <a:buFont typeface="Arial" pitchFamily="34" charset="0"/>
              <a:buChar char="•"/>
            </a:pPr>
            <a:r>
              <a:rPr lang="en-US" sz="2600" dirty="0"/>
              <a:t>I can’t afford to be in this mess </a:t>
            </a:r>
            <a:r>
              <a:rPr lang="en-US" sz="2600" dirty="0" smtClean="0"/>
              <a:t>again.</a:t>
            </a:r>
            <a:endParaRPr lang="en-US" sz="2600" dirty="0"/>
          </a:p>
          <a:p>
            <a:pPr marL="342900" indent="-342900">
              <a:spcBef>
                <a:spcPts val="1000"/>
              </a:spcBef>
              <a:spcAft>
                <a:spcPts val="0"/>
              </a:spcAft>
              <a:buClr>
                <a:schemeClr val="bg2">
                  <a:lumMod val="60000"/>
                  <a:lumOff val="40000"/>
                </a:schemeClr>
              </a:buClr>
              <a:buFont typeface="Arial" pitchFamily="34" charset="0"/>
              <a:buChar char="•"/>
            </a:pPr>
            <a:r>
              <a:rPr lang="en-US" sz="2600" dirty="0"/>
              <a:t>The last thing I want to do is hurt someone </a:t>
            </a:r>
            <a:r>
              <a:rPr lang="en-US" sz="2600" dirty="0" smtClean="0"/>
              <a:t>else.</a:t>
            </a:r>
            <a:endParaRPr lang="en-US" sz="2600" dirty="0"/>
          </a:p>
          <a:p>
            <a:pPr marL="342900" indent="-342900">
              <a:spcBef>
                <a:spcPts val="1000"/>
              </a:spcBef>
              <a:spcAft>
                <a:spcPts val="0"/>
              </a:spcAft>
              <a:buClr>
                <a:schemeClr val="bg2">
                  <a:lumMod val="60000"/>
                  <a:lumOff val="40000"/>
                </a:schemeClr>
              </a:buClr>
              <a:buFont typeface="Arial" pitchFamily="34" charset="0"/>
              <a:buChar char="•"/>
            </a:pPr>
            <a:r>
              <a:rPr lang="en-US" sz="2600" dirty="0"/>
              <a:t>I know I can quit because I’ve stopped </a:t>
            </a:r>
            <a:r>
              <a:rPr lang="en-US" sz="2600" dirty="0" smtClean="0"/>
              <a:t>before.</a:t>
            </a:r>
            <a:br>
              <a:rPr lang="en-US" sz="2600" dirty="0" smtClean="0"/>
            </a:br>
            <a:endParaRPr lang="en-US" sz="2600" b="1" dirty="0" smtClean="0"/>
          </a:p>
          <a:p>
            <a:pPr>
              <a:spcBef>
                <a:spcPts val="1000"/>
              </a:spcBef>
              <a:spcAft>
                <a:spcPts val="0"/>
              </a:spcAft>
            </a:pPr>
            <a:r>
              <a:rPr lang="en-US" sz="2600" b="1" dirty="0" smtClean="0"/>
              <a:t>Summarize</a:t>
            </a:r>
            <a:r>
              <a:rPr lang="en-US" sz="2600" b="1" dirty="0"/>
              <a:t>, so they hear it twice!</a:t>
            </a:r>
          </a:p>
        </p:txBody>
      </p:sp>
    </p:spTree>
    <p:extLst>
      <p:ext uri="{BB962C8B-B14F-4D97-AF65-F5344CB8AC3E}">
        <p14:creationId xmlns="" xmlns:p14="http://schemas.microsoft.com/office/powerpoint/2010/main" val="12177882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868362" y="304800"/>
            <a:ext cx="7361238" cy="1336413"/>
          </a:xfrm>
        </p:spPr>
        <p:txBody>
          <a:bodyPr/>
          <a:lstStyle/>
          <a:p>
            <a:pPr eaLnBrk="1" hangingPunct="1"/>
            <a:r>
              <a:rPr lang="en-US" sz="4000" dirty="0" smtClean="0">
                <a:solidFill>
                  <a:schemeClr val="tx2"/>
                </a:solidFill>
              </a:rPr>
              <a:t>The 2</a:t>
            </a:r>
            <a:r>
              <a:rPr lang="en-US" sz="4000" baseline="30000" dirty="0" smtClean="0">
                <a:solidFill>
                  <a:schemeClr val="tx2"/>
                </a:solidFill>
              </a:rPr>
              <a:t>nd</a:t>
            </a:r>
            <a:r>
              <a:rPr lang="en-US" sz="4000" dirty="0" smtClean="0">
                <a:solidFill>
                  <a:schemeClr val="tx2"/>
                </a:solidFill>
              </a:rPr>
              <a:t> Task: Listen &amp; Understand</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47</a:t>
            </a:fld>
            <a:endParaRPr lang="en-US"/>
          </a:p>
        </p:txBody>
      </p:sp>
      <p:sp>
        <p:nvSpPr>
          <p:cNvPr id="5" name="Rectangle 4"/>
          <p:cNvSpPr/>
          <p:nvPr/>
        </p:nvSpPr>
        <p:spPr>
          <a:xfrm>
            <a:off x="868362" y="1828800"/>
            <a:ext cx="7361238" cy="3795911"/>
          </a:xfrm>
          <a:prstGeom prst="rect">
            <a:avLst/>
          </a:prstGeom>
        </p:spPr>
        <p:txBody>
          <a:bodyPr wrap="square">
            <a:spAutoFit/>
          </a:bodyPr>
          <a:lstStyle/>
          <a:p>
            <a:pPr marL="228600" indent="-228600">
              <a:spcBef>
                <a:spcPts val="1000"/>
              </a:spcBef>
              <a:spcAft>
                <a:spcPts val="0"/>
              </a:spcAft>
              <a:defRPr/>
            </a:pPr>
            <a:r>
              <a:rPr lang="en-US" sz="2400" b="1" dirty="0">
                <a:solidFill>
                  <a:srgbClr val="FFC000"/>
                </a:solidFill>
              </a:rPr>
              <a:t>Importance/Confidence/Readiness</a:t>
            </a:r>
          </a:p>
          <a:p>
            <a:pPr>
              <a:spcBef>
                <a:spcPts val="1000"/>
              </a:spcBef>
              <a:spcAft>
                <a:spcPts val="0"/>
              </a:spcAft>
              <a:defRPr/>
            </a:pPr>
            <a:r>
              <a:rPr lang="en-US" sz="2000" dirty="0"/>
              <a:t>On a scale of 1–10… </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t>How important is it for you to change your drinking?</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t>How confident are you that you can change your drinking?</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t>How ready are you to change your drinking?</a:t>
            </a:r>
          </a:p>
          <a:p>
            <a:pPr marL="285750" indent="-285750">
              <a:spcBef>
                <a:spcPts val="1000"/>
              </a:spcBef>
              <a:spcAft>
                <a:spcPts val="0"/>
              </a:spcAft>
              <a:defRPr/>
            </a:pPr>
            <a:endParaRPr lang="en-US" sz="1000" dirty="0"/>
          </a:p>
          <a:p>
            <a:pPr marL="285750" indent="-285750">
              <a:spcBef>
                <a:spcPts val="1000"/>
              </a:spcBef>
              <a:spcAft>
                <a:spcPts val="0"/>
              </a:spcAft>
              <a:defRPr/>
            </a:pPr>
            <a:r>
              <a:rPr lang="en-US" sz="2000" dirty="0"/>
              <a:t>For each </a:t>
            </a:r>
            <a:r>
              <a:rPr lang="en-US" sz="2000" dirty="0" smtClean="0"/>
              <a:t>ask:</a:t>
            </a:r>
            <a:endParaRPr lang="en-US" sz="2000" dirty="0"/>
          </a:p>
          <a:p>
            <a:pPr marL="285750" indent="-285750">
              <a:spcBef>
                <a:spcPts val="1000"/>
              </a:spcBef>
              <a:spcAft>
                <a:spcPts val="0"/>
              </a:spcAft>
              <a:buClr>
                <a:schemeClr val="bg2">
                  <a:lumMod val="60000"/>
                  <a:lumOff val="40000"/>
                </a:schemeClr>
              </a:buClr>
              <a:buFont typeface="Arial" pitchFamily="34" charset="0"/>
              <a:buChar char="•"/>
              <a:defRPr/>
            </a:pPr>
            <a:r>
              <a:rPr lang="en-US" sz="2000" dirty="0"/>
              <a:t>Why didn’t you give it a lower number?</a:t>
            </a:r>
          </a:p>
          <a:p>
            <a:pPr marL="285750" indent="-285750">
              <a:spcBef>
                <a:spcPts val="1000"/>
              </a:spcBef>
              <a:spcAft>
                <a:spcPts val="0"/>
              </a:spcAft>
              <a:buClr>
                <a:schemeClr val="bg2">
                  <a:lumMod val="60000"/>
                  <a:lumOff val="40000"/>
                </a:schemeClr>
              </a:buClr>
              <a:buFont typeface="Arial" pitchFamily="34" charset="0"/>
              <a:buChar char="•"/>
              <a:defRPr/>
            </a:pPr>
            <a:r>
              <a:rPr lang="en-US" sz="2000" dirty="0"/>
              <a:t>What would it take to raise that number?</a:t>
            </a:r>
          </a:p>
        </p:txBody>
      </p:sp>
      <p:sp>
        <p:nvSpPr>
          <p:cNvPr id="121860" name="TextBox 5"/>
          <p:cNvSpPr txBox="1">
            <a:spLocks noChangeArrowheads="1"/>
          </p:cNvSpPr>
          <p:nvPr/>
        </p:nvSpPr>
        <p:spPr bwMode="auto">
          <a:xfrm>
            <a:off x="649288" y="6096000"/>
            <a:ext cx="7656512" cy="523875"/>
          </a:xfrm>
          <a:prstGeom prst="rect">
            <a:avLst/>
          </a:prstGeom>
          <a:noFill/>
          <a:ln w="38100">
            <a:solidFill>
              <a:schemeClr val="bg2">
                <a:lumMod val="20000"/>
                <a:lumOff val="80000"/>
              </a:schemeClr>
            </a:solidFill>
            <a:miter lim="800000"/>
            <a:headEnd/>
            <a:tailEnd/>
          </a:ln>
        </p:spPr>
        <p:txBody>
          <a:bodyPr wrap="none">
            <a:spAutoFit/>
          </a:bodyPr>
          <a:lstStyle/>
          <a:p>
            <a:r>
              <a:rPr lang="en-US" sz="2800" b="1" dirty="0"/>
              <a:t>1      2      3      4      5      6      7      8      9     10</a:t>
            </a:r>
          </a:p>
        </p:txBody>
      </p:sp>
      <p:sp>
        <p:nvSpPr>
          <p:cNvPr id="6" name="Rectangle 5"/>
          <p:cNvSpPr>
            <a:spLocks noChangeArrowheads="1"/>
          </p:cNvSpPr>
          <p:nvPr/>
        </p:nvSpPr>
        <p:spPr bwMode="auto">
          <a:xfrm>
            <a:off x="644525" y="6096000"/>
            <a:ext cx="447675" cy="538163"/>
          </a:xfrm>
          <a:prstGeom prst="rect">
            <a:avLst/>
          </a:prstGeom>
          <a:noFill/>
          <a:ln w="57150" algn="ctr">
            <a:solidFill>
              <a:srgbClr val="C00000"/>
            </a:solidFill>
            <a:round/>
            <a:headEnd/>
            <a:tailEnd/>
          </a:ln>
        </p:spPr>
        <p:txBody>
          <a:bodyPr/>
          <a:lstStyle/>
          <a:p>
            <a:endParaRPr lang="en-US"/>
          </a:p>
        </p:txBody>
      </p:sp>
    </p:spTree>
    <p:extLst>
      <p:ext uri="{BB962C8B-B14F-4D97-AF65-F5344CB8AC3E}">
        <p14:creationId xmlns="" xmlns:p14="http://schemas.microsoft.com/office/powerpoint/2010/main" val="338938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4.44444E-6 -2.45143E-6 L 0.34861 -2.45143E-6 " pathEditMode="relative" rAng="0" ptsTypes="AA">
                                      <p:cBhvr>
                                        <p:cTn id="6" dur="3000" fill="hold"/>
                                        <p:tgtEl>
                                          <p:spTgt spid="6"/>
                                        </p:tgtEl>
                                        <p:attrNameLst>
                                          <p:attrName>ppt_x</p:attrName>
                                          <p:attrName>ppt_y</p:attrName>
                                        </p:attrNameLst>
                                      </p:cBhvr>
                                      <p:rCtr x="174" y="0"/>
                                    </p:animMotion>
                                  </p:childTnLst>
                                </p:cTn>
                              </p:par>
                            </p:childTnLst>
                          </p:cTn>
                        </p:par>
                        <p:par>
                          <p:cTn id="7" fill="hold">
                            <p:stCondLst>
                              <p:cond delay="3000"/>
                            </p:stCondLst>
                            <p:childTnLst>
                              <p:par>
                                <p:cTn id="8" presetID="35" presetClass="path" presetSubtype="0" accel="50000" decel="50000" fill="hold" grpId="1" nodeType="afterEffect">
                                  <p:stCondLst>
                                    <p:cond delay="0"/>
                                  </p:stCondLst>
                                  <p:childTnLst>
                                    <p:animMotion origin="layout" path="M 0.34861 -2.45143E-6 L 0.16805 -2.45143E-6 " pathEditMode="relative" rAng="0" ptsTypes="AA">
                                      <p:cBhvr>
                                        <p:cTn id="9" dur="3000" fill="hold"/>
                                        <p:tgtEl>
                                          <p:spTgt spid="6"/>
                                        </p:tgtEl>
                                        <p:attrNameLst>
                                          <p:attrName>ppt_x</p:attrName>
                                          <p:attrName>ppt_y</p:attrName>
                                        </p:attrNameLst>
                                      </p:cBhvr>
                                      <p:rCtr x="-90" y="0"/>
                                    </p:animMotion>
                                  </p:childTnLst>
                                </p:cTn>
                              </p:par>
                            </p:childTnLst>
                          </p:cTn>
                        </p:par>
                        <p:par>
                          <p:cTn id="10" fill="hold">
                            <p:stCondLst>
                              <p:cond delay="6000"/>
                            </p:stCondLst>
                            <p:childTnLst>
                              <p:par>
                                <p:cTn id="11" presetID="63" presetClass="path" presetSubtype="0" accel="50000" decel="50000" fill="hold" grpId="2" nodeType="afterEffect">
                                  <p:stCondLst>
                                    <p:cond delay="0"/>
                                  </p:stCondLst>
                                  <p:childTnLst>
                                    <p:animMotion origin="layout" path="M 0.16805 -2.45143E-6 L 0.60694 -2.45143E-6 " pathEditMode="relative" rAng="0" ptsTypes="AA">
                                      <p:cBhvr>
                                        <p:cTn id="12" dur="3000" fill="hold"/>
                                        <p:tgtEl>
                                          <p:spTgt spid="6"/>
                                        </p:tgtEl>
                                        <p:attrNameLst>
                                          <p:attrName>ppt_x</p:attrName>
                                          <p:attrName>ppt_y</p:attrName>
                                        </p:attrNameLst>
                                      </p:cBhvr>
                                      <p:rCtr x="219" y="0"/>
                                    </p:animMotion>
                                  </p:childTnLst>
                                </p:cTn>
                              </p:par>
                            </p:childTnLst>
                          </p:cTn>
                        </p:par>
                        <p:par>
                          <p:cTn id="13" fill="hold">
                            <p:stCondLst>
                              <p:cond delay="9000"/>
                            </p:stCondLst>
                            <p:childTnLst>
                              <p:par>
                                <p:cTn id="14" presetID="35" presetClass="path" presetSubtype="0" accel="50000" decel="50000" fill="hold" grpId="3" nodeType="afterEffect">
                                  <p:stCondLst>
                                    <p:cond delay="0"/>
                                  </p:stCondLst>
                                  <p:childTnLst>
                                    <p:animMotion origin="layout" path="M 0.60694 -2.45143E-6 L 0.51527 -2.45143E-6 " pathEditMode="relative" rAng="0" ptsTypes="AA">
                                      <p:cBhvr>
                                        <p:cTn id="15" dur="3000" fill="hold"/>
                                        <p:tgtEl>
                                          <p:spTgt spid="6"/>
                                        </p:tgtEl>
                                        <p:attrNameLst>
                                          <p:attrName>ppt_x</p:attrName>
                                          <p:attrName>ppt_y</p:attrName>
                                        </p:attrNameLst>
                                      </p:cBhvr>
                                      <p:rCtr x="-46" y="0"/>
                                    </p:animMotion>
                                  </p:childTnLst>
                                </p:cTn>
                              </p:par>
                            </p:childTnLst>
                          </p:cTn>
                        </p:par>
                        <p:par>
                          <p:cTn id="16" fill="hold">
                            <p:stCondLst>
                              <p:cond delay="12000"/>
                            </p:stCondLst>
                            <p:childTnLst>
                              <p:par>
                                <p:cTn id="17" presetID="63" presetClass="path" presetSubtype="0" accel="50000" decel="50000" fill="hold" grpId="4" nodeType="afterEffect">
                                  <p:stCondLst>
                                    <p:cond delay="0"/>
                                  </p:stCondLst>
                                  <p:childTnLst>
                                    <p:animMotion origin="layout" path="M 0.51527 -2.45143E-6 L 0.77361 -2.45143E-6 " pathEditMode="relative" rAng="0" ptsTypes="AA">
                                      <p:cBhvr>
                                        <p:cTn id="18" dur="3000" fill="hold"/>
                                        <p:tgtEl>
                                          <p:spTgt spid="6"/>
                                        </p:tgtEl>
                                        <p:attrNameLst>
                                          <p:attrName>ppt_x</p:attrName>
                                          <p:attrName>ppt_y</p:attrName>
                                        </p:attrNameLst>
                                      </p:cBhvr>
                                      <p:rCtr x="1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6" grpId="4"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001000" cy="1362456"/>
          </a:xfrm>
        </p:spPr>
        <p:txBody>
          <a:bodyPr/>
          <a:lstStyle/>
          <a:p>
            <a:pPr algn="ctr" fontAlgn="auto">
              <a:spcAft>
                <a:spcPts val="0"/>
              </a:spcAft>
              <a:defRPr/>
            </a:pPr>
            <a:r>
              <a:rPr sz="4400" dirty="0" smtClean="0">
                <a:solidFill>
                  <a:schemeClr val="tx2"/>
                </a:solidFill>
              </a:rPr>
              <a:t> Importance Ruler: Video </a:t>
            </a:r>
            <a:r>
              <a:rPr sz="4400" dirty="0">
                <a:solidFill>
                  <a:schemeClr val="tx2"/>
                </a:solidFill>
              </a:rPr>
              <a:t>E</a:t>
            </a:r>
            <a:r>
              <a:rPr sz="4400" dirty="0" smtClean="0">
                <a:solidFill>
                  <a:schemeClr val="tx2"/>
                </a:solidFill>
              </a:rPr>
              <a:t>xample  </a:t>
            </a:r>
            <a:endParaRPr sz="4400" dirty="0">
              <a:solidFill>
                <a:schemeClr val="tx2"/>
              </a:solidFill>
            </a:endParaRPr>
          </a:p>
        </p:txBody>
      </p:sp>
      <p:sp>
        <p:nvSpPr>
          <p:cNvPr id="109570" name="Content Placeholder 2"/>
          <p:cNvSpPr>
            <a:spLocks noGrp="1"/>
          </p:cNvSpPr>
          <p:nvPr>
            <p:ph type="body" idx="1"/>
          </p:nvPr>
        </p:nvSpPr>
        <p:spPr>
          <a:xfrm>
            <a:off x="914400" y="1676400"/>
            <a:ext cx="7351713" cy="1509713"/>
          </a:xfrm>
        </p:spPr>
        <p:txBody>
          <a:bodyPr/>
          <a:lstStyle/>
          <a:p>
            <a:endParaRPr lang="en-US" dirty="0" smtClean="0"/>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48</a:t>
            </a:fld>
            <a:endParaRPr lang="en-US"/>
          </a:p>
        </p:txBody>
      </p:sp>
      <p:pic>
        <p:nvPicPr>
          <p:cNvPr id="7" name="A11 smoker male physican importance ruler motivational.wmv">
            <a:hlinkClick r:id="" action="ppaction://media"/>
          </p:cNvPr>
          <p:cNvPicPr>
            <a:picLocks noRot="1" noChangeAspect="1"/>
          </p:cNvPicPr>
          <p:nvPr>
            <a:videoFile r:link="rId1"/>
          </p:nvPr>
        </p:nvPicPr>
        <p:blipFill>
          <a:blip r:embed="rId4" cstate="print"/>
          <a:stretch>
            <a:fillRect/>
          </a:stretch>
        </p:blipFill>
        <p:spPr>
          <a:xfrm>
            <a:off x="914400" y="1143000"/>
            <a:ext cx="7620000" cy="5715000"/>
          </a:xfrm>
          <a:prstGeom prst="rect">
            <a:avLst/>
          </a:prstGeom>
        </p:spPr>
      </p:pic>
    </p:spTree>
    <p:extLst>
      <p:ext uri="{BB962C8B-B14F-4D97-AF65-F5344CB8AC3E}">
        <p14:creationId xmlns="" xmlns:p14="http://schemas.microsoft.com/office/powerpoint/2010/main" val="52280992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TextBox 5"/>
          <p:cNvSpPr txBox="1">
            <a:spLocks noChangeArrowheads="1"/>
          </p:cNvSpPr>
          <p:nvPr/>
        </p:nvSpPr>
        <p:spPr bwMode="auto">
          <a:xfrm>
            <a:off x="6010323" y="1730519"/>
            <a:ext cx="883575" cy="1169551"/>
          </a:xfrm>
          <a:prstGeom prst="rect">
            <a:avLst/>
          </a:prstGeom>
          <a:noFill/>
          <a:ln w="9525">
            <a:noFill/>
            <a:miter lim="800000"/>
            <a:headEnd/>
            <a:tailEnd/>
          </a:ln>
        </p:spPr>
        <p:txBody>
          <a:bodyPr wrap="none">
            <a:spAutoFit/>
          </a:bodyPr>
          <a:lstStyle/>
          <a:p>
            <a:r>
              <a:rPr lang="en-US" sz="7000" b="1" dirty="0">
                <a:effectLst>
                  <a:outerShdw blurRad="38100" dist="38100" dir="2700000" algn="tl">
                    <a:srgbClr val="000000">
                      <a:alpha val="43137"/>
                    </a:srgbClr>
                  </a:outerShdw>
                </a:effectLst>
              </a:rPr>
              <a:t>O</a:t>
            </a:r>
          </a:p>
        </p:txBody>
      </p:sp>
      <p:sp>
        <p:nvSpPr>
          <p:cNvPr id="11" name="Rectangle 10"/>
          <p:cNvSpPr/>
          <p:nvPr/>
        </p:nvSpPr>
        <p:spPr>
          <a:xfrm rot="5400000">
            <a:off x="4652578" y="4524972"/>
            <a:ext cx="3599062" cy="584775"/>
          </a:xfrm>
          <a:prstGeom prst="rect">
            <a:avLst/>
          </a:prstGeom>
        </p:spPr>
        <p:txBody>
          <a:bodyPr wrap="none">
            <a:spAutoFit/>
          </a:bodyPr>
          <a:lstStyle/>
          <a:p>
            <a:pPr marL="342900" indent="-342900" eaLnBrk="1" hangingPunct="1">
              <a:spcBef>
                <a:spcPct val="20000"/>
              </a:spcBef>
              <a:buClr>
                <a:srgbClr val="CE8F10"/>
              </a:buClr>
              <a:buSzPct val="80000"/>
              <a:defRPr/>
            </a:pPr>
            <a:r>
              <a:rPr lang="en-US" sz="3200" b="1" kern="0" dirty="0">
                <a:solidFill>
                  <a:srgbClr val="FFFF00"/>
                </a:solidFill>
                <a:effectLst>
                  <a:outerShdw blurRad="38100" dist="38100" dir="2700000" algn="tl">
                    <a:srgbClr val="000000">
                      <a:alpha val="43137"/>
                    </a:srgbClr>
                  </a:outerShdw>
                </a:effectLst>
                <a:latin typeface="Arial"/>
              </a:rPr>
              <a:t>Options Explored</a:t>
            </a:r>
          </a:p>
        </p:txBody>
      </p:sp>
      <p:sp>
        <p:nvSpPr>
          <p:cNvPr id="10" name="Title 1"/>
          <p:cNvSpPr txBox="1">
            <a:spLocks/>
          </p:cNvSpPr>
          <p:nvPr/>
        </p:nvSpPr>
        <p:spPr>
          <a:xfrm>
            <a:off x="914400" y="304800"/>
            <a:ext cx="7315200" cy="1362456"/>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sz="4400" smtClean="0">
                <a:solidFill>
                  <a:schemeClr val="tx2"/>
                </a:solidFill>
                <a:effectLst>
                  <a:outerShdw blurRad="38100" dist="38100" dir="2700000" algn="tl">
                    <a:srgbClr val="000000">
                      <a:alpha val="43137"/>
                    </a:srgbClr>
                  </a:outerShdw>
                </a:effectLst>
              </a:rPr>
              <a:t>The 3 Tasks of a BI</a:t>
            </a:r>
          </a:p>
        </p:txBody>
      </p:sp>
      <p:sp>
        <p:nvSpPr>
          <p:cNvPr id="12" name="TextBox 3"/>
          <p:cNvSpPr txBox="1">
            <a:spLocks noChangeArrowheads="1"/>
          </p:cNvSpPr>
          <p:nvPr/>
        </p:nvSpPr>
        <p:spPr bwMode="auto">
          <a:xfrm>
            <a:off x="2530006" y="1872331"/>
            <a:ext cx="654346" cy="1015663"/>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F</a:t>
            </a:r>
          </a:p>
        </p:txBody>
      </p:sp>
      <p:sp>
        <p:nvSpPr>
          <p:cNvPr id="13" name="TextBox 4"/>
          <p:cNvSpPr txBox="1">
            <a:spLocks noChangeArrowheads="1"/>
          </p:cNvSpPr>
          <p:nvPr/>
        </p:nvSpPr>
        <p:spPr bwMode="auto">
          <a:xfrm>
            <a:off x="4313314" y="1847418"/>
            <a:ext cx="655637" cy="1016000"/>
          </a:xfrm>
          <a:prstGeom prst="rect">
            <a:avLst/>
          </a:prstGeom>
          <a:noFill/>
          <a:ln w="9525">
            <a:noFill/>
            <a:miter lim="800000"/>
            <a:headEnd/>
            <a:tailEnd/>
          </a:ln>
        </p:spPr>
        <p:txBody>
          <a:bodyPr wrap="none">
            <a:spAutoFit/>
          </a:bodyPr>
          <a:lstStyle/>
          <a:p>
            <a:r>
              <a:rPr lang="en-US" sz="6000" b="1" dirty="0">
                <a:solidFill>
                  <a:schemeClr val="tx1">
                    <a:lumMod val="85000"/>
                  </a:schemeClr>
                </a:solidFill>
              </a:rPr>
              <a:t>L</a:t>
            </a:r>
          </a:p>
        </p:txBody>
      </p:sp>
      <p:sp>
        <p:nvSpPr>
          <p:cNvPr id="15" name="Rectangle 14"/>
          <p:cNvSpPr/>
          <p:nvPr/>
        </p:nvSpPr>
        <p:spPr>
          <a:xfrm rot="5400000">
            <a:off x="1930483" y="3944011"/>
            <a:ext cx="1845377" cy="523220"/>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Feedback</a:t>
            </a:r>
          </a:p>
        </p:txBody>
      </p:sp>
      <p:sp>
        <p:nvSpPr>
          <p:cNvPr id="16" name="Rectangle 15"/>
          <p:cNvSpPr/>
          <p:nvPr/>
        </p:nvSpPr>
        <p:spPr>
          <a:xfrm rot="5400000">
            <a:off x="2790108" y="4555422"/>
            <a:ext cx="3702050" cy="523875"/>
          </a:xfrm>
          <a:prstGeom prst="rect">
            <a:avLst/>
          </a:prstGeom>
        </p:spPr>
        <p:txBody>
          <a:bodyPr wrap="none">
            <a:spAutoFit/>
          </a:bodyPr>
          <a:lstStyle/>
          <a:p>
            <a:pPr marL="342900" indent="-342900" eaLnBrk="1" hangingPunct="1">
              <a:spcBef>
                <a:spcPct val="20000"/>
              </a:spcBef>
              <a:buClr>
                <a:srgbClr val="CE8F10"/>
              </a:buClr>
              <a:buSzPct val="80000"/>
              <a:defRPr/>
            </a:pPr>
            <a:r>
              <a:rPr lang="en-US" sz="2800" b="1" kern="0" dirty="0">
                <a:solidFill>
                  <a:schemeClr val="tx1">
                    <a:lumMod val="85000"/>
                  </a:schemeClr>
                </a:solidFill>
                <a:latin typeface="Arial"/>
              </a:rPr>
              <a:t>Listen &amp; Understand</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49</a:t>
            </a:fld>
            <a:endParaRPr lang="en-US"/>
          </a:p>
        </p:txBody>
      </p:sp>
    </p:spTree>
    <p:extLst>
      <p:ext uri="{BB962C8B-B14F-4D97-AF65-F5344CB8AC3E}">
        <p14:creationId xmlns="" xmlns:p14="http://schemas.microsoft.com/office/powerpoint/2010/main" val="25068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42744"/>
            <a:ext cx="7772400" cy="1972056"/>
          </a:xfrm>
        </p:spPr>
        <p:txBody>
          <a:bodyPr/>
          <a:lstStyle/>
          <a:p>
            <a:pPr algn="ctr"/>
            <a:r>
              <a:rPr lang="en-US" sz="4400" dirty="0" smtClean="0">
                <a:solidFill>
                  <a:schemeClr val="tx1"/>
                </a:solidFill>
              </a:rPr>
              <a:t>Why is SBIRT Important?</a:t>
            </a:r>
            <a:br>
              <a:rPr lang="en-US" sz="4400" dirty="0" smtClean="0">
                <a:solidFill>
                  <a:schemeClr val="tx1"/>
                </a:solidFill>
              </a:rPr>
            </a:br>
            <a:r>
              <a:rPr lang="en-US" sz="4400" dirty="0" smtClean="0">
                <a:solidFill>
                  <a:schemeClr val="tx1"/>
                </a:solidFill>
              </a:rPr>
              <a:t/>
            </a:r>
            <a:br>
              <a:rPr lang="en-US" sz="4400" dirty="0" smtClean="0">
                <a:solidFill>
                  <a:schemeClr val="tx1"/>
                </a:solidFill>
              </a:rPr>
            </a:br>
            <a:endParaRPr lang="en-US" sz="4400" dirty="0">
              <a:solidFill>
                <a:schemeClr val="tx1"/>
              </a:solidFill>
            </a:endParaRPr>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5</a:t>
            </a:fld>
            <a:endParaRPr lang="en-US">
              <a:solidFill>
                <a:srgbClr val="DBF5F9">
                  <a:shade val="90000"/>
                </a:srgbClr>
              </a:solidFill>
            </a:endParaRPr>
          </a:p>
        </p:txBody>
      </p:sp>
    </p:spTree>
    <p:extLst>
      <p:ext uri="{BB962C8B-B14F-4D97-AF65-F5344CB8AC3E}">
        <p14:creationId xmlns="" xmlns:p14="http://schemas.microsoft.com/office/powerpoint/2010/main" val="10638370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ChangeArrowheads="1"/>
          </p:cNvSpPr>
          <p:nvPr/>
        </p:nvSpPr>
        <p:spPr bwMode="auto">
          <a:xfrm>
            <a:off x="857491" y="2170519"/>
            <a:ext cx="7448309" cy="3011081"/>
          </a:xfrm>
          <a:prstGeom prst="rect">
            <a:avLst/>
          </a:prstGeom>
          <a:noFill/>
          <a:ln w="9525">
            <a:noFill/>
            <a:miter lim="800000"/>
            <a:headEnd/>
            <a:tailEnd/>
          </a:ln>
        </p:spPr>
        <p:txBody>
          <a:bodyPr wrap="square">
            <a:spAutoFit/>
          </a:bodyPr>
          <a:lstStyle/>
          <a:p>
            <a:pPr>
              <a:spcBef>
                <a:spcPts val="1000"/>
              </a:spcBef>
              <a:spcAft>
                <a:spcPts val="0"/>
              </a:spcAft>
            </a:pPr>
            <a:r>
              <a:rPr lang="en-US" sz="2800" dirty="0">
                <a:solidFill>
                  <a:srgbClr val="FFC000"/>
                </a:solidFill>
              </a:rPr>
              <a:t>What now?</a:t>
            </a:r>
          </a:p>
          <a:p>
            <a:pPr marL="342900" indent="-342900">
              <a:spcBef>
                <a:spcPts val="1000"/>
              </a:spcBef>
              <a:spcAft>
                <a:spcPts val="0"/>
              </a:spcAft>
              <a:buClr>
                <a:schemeClr val="bg2">
                  <a:lumMod val="60000"/>
                  <a:lumOff val="40000"/>
                </a:schemeClr>
              </a:buClr>
              <a:buFont typeface="Arial" pitchFamily="34" charset="0"/>
              <a:buChar char="•"/>
            </a:pPr>
            <a:r>
              <a:rPr lang="en-US" sz="2400" dirty="0"/>
              <a:t>What do you think you will do?</a:t>
            </a:r>
          </a:p>
          <a:p>
            <a:pPr marL="342900" indent="-342900">
              <a:spcBef>
                <a:spcPts val="1000"/>
              </a:spcBef>
              <a:spcAft>
                <a:spcPts val="0"/>
              </a:spcAft>
              <a:buClr>
                <a:schemeClr val="bg2">
                  <a:lumMod val="60000"/>
                  <a:lumOff val="40000"/>
                </a:schemeClr>
              </a:buClr>
              <a:buFont typeface="Arial" pitchFamily="34" charset="0"/>
              <a:buChar char="•"/>
            </a:pPr>
            <a:r>
              <a:rPr lang="en-US" sz="2400" dirty="0"/>
              <a:t>What changes are you thinking about making?</a:t>
            </a:r>
          </a:p>
          <a:p>
            <a:pPr marL="342900" indent="-342900">
              <a:spcBef>
                <a:spcPts val="1000"/>
              </a:spcBef>
              <a:spcAft>
                <a:spcPts val="0"/>
              </a:spcAft>
              <a:buClr>
                <a:schemeClr val="bg2">
                  <a:lumMod val="60000"/>
                  <a:lumOff val="40000"/>
                </a:schemeClr>
              </a:buClr>
              <a:buFont typeface="Arial" pitchFamily="34" charset="0"/>
              <a:buChar char="•"/>
            </a:pPr>
            <a:r>
              <a:rPr lang="en-US" sz="2400" dirty="0"/>
              <a:t>What do you see as your options?</a:t>
            </a:r>
          </a:p>
          <a:p>
            <a:pPr marL="342900" indent="-342900">
              <a:spcBef>
                <a:spcPts val="1000"/>
              </a:spcBef>
              <a:spcAft>
                <a:spcPts val="0"/>
              </a:spcAft>
              <a:buClr>
                <a:schemeClr val="bg2">
                  <a:lumMod val="60000"/>
                  <a:lumOff val="40000"/>
                </a:schemeClr>
              </a:buClr>
              <a:buFont typeface="Arial" pitchFamily="34" charset="0"/>
              <a:buChar char="•"/>
            </a:pPr>
            <a:r>
              <a:rPr lang="en-US" sz="2400" dirty="0"/>
              <a:t>Where do we go from here?</a:t>
            </a:r>
          </a:p>
          <a:p>
            <a:pPr marL="342900" indent="-342900">
              <a:spcBef>
                <a:spcPts val="1000"/>
              </a:spcBef>
              <a:spcAft>
                <a:spcPts val="0"/>
              </a:spcAft>
              <a:buClr>
                <a:schemeClr val="bg2">
                  <a:lumMod val="60000"/>
                  <a:lumOff val="40000"/>
                </a:schemeClr>
              </a:buClr>
              <a:buFont typeface="Arial" pitchFamily="34" charset="0"/>
              <a:buChar char="•"/>
            </a:pPr>
            <a:r>
              <a:rPr lang="en-US" sz="2400" dirty="0"/>
              <a:t>What happens next?</a:t>
            </a:r>
          </a:p>
        </p:txBody>
      </p:sp>
      <p:sp>
        <p:nvSpPr>
          <p:cNvPr id="125955" name="Title 1"/>
          <p:cNvSpPr>
            <a:spLocks noGrp="1"/>
          </p:cNvSpPr>
          <p:nvPr>
            <p:ph type="title"/>
          </p:nvPr>
        </p:nvSpPr>
        <p:spPr>
          <a:xfrm>
            <a:off x="888357" y="533400"/>
            <a:ext cx="7874643" cy="1133856"/>
          </a:xfrm>
        </p:spPr>
        <p:txBody>
          <a:bodyPr/>
          <a:lstStyle/>
          <a:p>
            <a:pPr eaLnBrk="1" hangingPunct="1"/>
            <a:r>
              <a:rPr lang="en-US" sz="4400" b="1" dirty="0" smtClean="0">
                <a:solidFill>
                  <a:schemeClr val="tx2"/>
                </a:solidFill>
              </a:rPr>
              <a:t>The 3</a:t>
            </a:r>
            <a:r>
              <a:rPr lang="en-US" sz="4400" b="1" baseline="30000" dirty="0" smtClean="0">
                <a:solidFill>
                  <a:schemeClr val="tx2"/>
                </a:solidFill>
              </a:rPr>
              <a:t>rd</a:t>
            </a:r>
            <a:r>
              <a:rPr lang="en-US" sz="4400" b="1" dirty="0" smtClean="0">
                <a:solidFill>
                  <a:schemeClr val="tx2"/>
                </a:solidFill>
              </a:rPr>
              <a:t> Task:  Options for Change</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50</a:t>
            </a:fld>
            <a:endParaRPr lang="en-US"/>
          </a:p>
        </p:txBody>
      </p:sp>
    </p:spTree>
    <p:extLst>
      <p:ext uri="{BB962C8B-B14F-4D97-AF65-F5344CB8AC3E}">
        <p14:creationId xmlns="" xmlns:p14="http://schemas.microsoft.com/office/powerpoint/2010/main" val="8456983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ChangeArrowheads="1"/>
          </p:cNvSpPr>
          <p:nvPr/>
        </p:nvSpPr>
        <p:spPr bwMode="auto">
          <a:xfrm>
            <a:off x="914400" y="2057400"/>
            <a:ext cx="7315200" cy="3072636"/>
          </a:xfrm>
          <a:prstGeom prst="rect">
            <a:avLst/>
          </a:prstGeom>
          <a:noFill/>
          <a:ln w="9525">
            <a:noFill/>
            <a:miter lim="800000"/>
            <a:headEnd/>
            <a:tailEnd/>
          </a:ln>
        </p:spPr>
        <p:txBody>
          <a:bodyPr wrap="square">
            <a:spAutoFit/>
          </a:bodyPr>
          <a:lstStyle/>
          <a:p>
            <a:pPr>
              <a:spcBef>
                <a:spcPts val="1000"/>
              </a:spcBef>
              <a:spcAft>
                <a:spcPts val="0"/>
              </a:spcAft>
            </a:pPr>
            <a:r>
              <a:rPr lang="en-US" sz="2800" dirty="0">
                <a:solidFill>
                  <a:srgbClr val="FFC000"/>
                </a:solidFill>
              </a:rPr>
              <a:t>Offer a Menu of </a:t>
            </a:r>
            <a:r>
              <a:rPr lang="en-US" sz="2800" dirty="0" smtClean="0">
                <a:solidFill>
                  <a:srgbClr val="FFC000"/>
                </a:solidFill>
              </a:rPr>
              <a:t>Options</a:t>
            </a:r>
            <a:endParaRPr lang="en-US" sz="2800" dirty="0">
              <a:solidFill>
                <a:srgbClr val="FFC000"/>
              </a:solidFill>
            </a:endParaRPr>
          </a:p>
          <a:p>
            <a:pPr>
              <a:spcBef>
                <a:spcPts val="1000"/>
              </a:spcBef>
              <a:spcAft>
                <a:spcPts val="0"/>
              </a:spcAft>
              <a:buFont typeface="Arial" charset="0"/>
              <a:buChar char="•"/>
            </a:pPr>
            <a:r>
              <a:rPr lang="en-US" sz="2800" dirty="0"/>
              <a:t> </a:t>
            </a:r>
            <a:r>
              <a:rPr lang="en-US" sz="2400" dirty="0"/>
              <a:t>Manage drinking/use </a:t>
            </a:r>
            <a:r>
              <a:rPr lang="en-US" sz="2400" dirty="0" smtClean="0"/>
              <a:t>(</a:t>
            </a:r>
            <a:r>
              <a:rPr lang="en-US" sz="2400" dirty="0"/>
              <a:t>cut down to </a:t>
            </a:r>
            <a:r>
              <a:rPr lang="en-US" sz="2400" dirty="0" smtClean="0"/>
              <a:t>low-risk limits</a:t>
            </a:r>
            <a:r>
              <a:rPr lang="en-US" sz="2400" dirty="0"/>
              <a:t>)</a:t>
            </a:r>
          </a:p>
          <a:p>
            <a:pPr>
              <a:spcBef>
                <a:spcPts val="1000"/>
              </a:spcBef>
              <a:spcAft>
                <a:spcPts val="0"/>
              </a:spcAft>
              <a:buFont typeface="Arial" charset="0"/>
              <a:buChar char="•"/>
            </a:pPr>
            <a:r>
              <a:rPr lang="en-US" sz="2400" dirty="0"/>
              <a:t> Eliminate your drinking/drug use (quit)</a:t>
            </a:r>
          </a:p>
          <a:p>
            <a:pPr>
              <a:spcBef>
                <a:spcPts val="1000"/>
              </a:spcBef>
              <a:spcAft>
                <a:spcPts val="0"/>
              </a:spcAft>
              <a:buFont typeface="Arial" charset="0"/>
              <a:buChar char="•"/>
            </a:pPr>
            <a:r>
              <a:rPr lang="en-US" sz="2400" dirty="0"/>
              <a:t> Never drink and drive (reduce harm)</a:t>
            </a:r>
          </a:p>
          <a:p>
            <a:pPr>
              <a:spcBef>
                <a:spcPts val="1000"/>
              </a:spcBef>
              <a:spcAft>
                <a:spcPts val="0"/>
              </a:spcAft>
              <a:buFont typeface="Arial" charset="0"/>
              <a:buChar char="•"/>
            </a:pPr>
            <a:r>
              <a:rPr lang="en-US" sz="2400" dirty="0"/>
              <a:t> Utterly nothing (no change)</a:t>
            </a:r>
          </a:p>
          <a:p>
            <a:pPr>
              <a:spcBef>
                <a:spcPts val="1000"/>
              </a:spcBef>
              <a:spcAft>
                <a:spcPts val="0"/>
              </a:spcAft>
              <a:buFont typeface="Arial" charset="0"/>
              <a:buChar char="•"/>
            </a:pPr>
            <a:r>
              <a:rPr lang="en-US" sz="2400" dirty="0"/>
              <a:t> Seek help (refer to treatment)</a:t>
            </a:r>
          </a:p>
        </p:txBody>
      </p:sp>
      <p:sp>
        <p:nvSpPr>
          <p:cNvPr id="126979" name="Title 1"/>
          <p:cNvSpPr>
            <a:spLocks noGrp="1"/>
          </p:cNvSpPr>
          <p:nvPr>
            <p:ph type="title"/>
          </p:nvPr>
        </p:nvSpPr>
        <p:spPr>
          <a:xfrm>
            <a:off x="892215" y="304800"/>
            <a:ext cx="7772400" cy="1362456"/>
          </a:xfrm>
        </p:spPr>
        <p:txBody>
          <a:bodyPr/>
          <a:lstStyle/>
          <a:p>
            <a:pPr eaLnBrk="1" hangingPunct="1"/>
            <a:r>
              <a:rPr lang="en-US" sz="4400" b="1" dirty="0" smtClean="0">
                <a:solidFill>
                  <a:schemeClr val="tx2"/>
                </a:solidFill>
              </a:rPr>
              <a:t>The 3</a:t>
            </a:r>
            <a:r>
              <a:rPr lang="en-US" sz="4400" b="1" baseline="30000" dirty="0" smtClean="0">
                <a:solidFill>
                  <a:schemeClr val="tx2"/>
                </a:solidFill>
              </a:rPr>
              <a:t>rd</a:t>
            </a:r>
            <a:r>
              <a:rPr lang="en-US" sz="4400" b="1" dirty="0" smtClean="0">
                <a:solidFill>
                  <a:schemeClr val="tx2"/>
                </a:solidFill>
              </a:rPr>
              <a:t> Task:  Options for Change</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51</a:t>
            </a:fld>
            <a:endParaRPr lang="en-US"/>
          </a:p>
        </p:txBody>
      </p:sp>
    </p:spTree>
    <p:extLst>
      <p:ext uri="{BB962C8B-B14F-4D97-AF65-F5344CB8AC3E}">
        <p14:creationId xmlns="" xmlns:p14="http://schemas.microsoft.com/office/powerpoint/2010/main" val="41829407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p:cNvSpPr>
            <a:spLocks noChangeArrowheads="1"/>
          </p:cNvSpPr>
          <p:nvPr/>
        </p:nvSpPr>
        <p:spPr bwMode="auto">
          <a:xfrm>
            <a:off x="870030" y="1905000"/>
            <a:ext cx="7435770" cy="3811300"/>
          </a:xfrm>
          <a:prstGeom prst="rect">
            <a:avLst/>
          </a:prstGeom>
          <a:noFill/>
          <a:ln w="9525">
            <a:noFill/>
            <a:miter lim="800000"/>
            <a:headEnd/>
            <a:tailEnd/>
          </a:ln>
        </p:spPr>
        <p:txBody>
          <a:bodyPr wrap="square">
            <a:spAutoFit/>
          </a:bodyPr>
          <a:lstStyle/>
          <a:p>
            <a:pPr>
              <a:spcBef>
                <a:spcPts val="1000"/>
              </a:spcBef>
              <a:spcAft>
                <a:spcPts val="0"/>
              </a:spcAft>
            </a:pPr>
            <a:r>
              <a:rPr lang="en-US" sz="2800" dirty="0">
                <a:solidFill>
                  <a:srgbClr val="FFC000"/>
                </a:solidFill>
              </a:rPr>
              <a:t>During MENUS </a:t>
            </a:r>
            <a:r>
              <a:rPr lang="en-US" sz="2800" dirty="0" smtClean="0">
                <a:solidFill>
                  <a:srgbClr val="FFC000"/>
                </a:solidFill>
              </a:rPr>
              <a:t>you </a:t>
            </a:r>
            <a:r>
              <a:rPr lang="en-US" sz="2800" dirty="0">
                <a:solidFill>
                  <a:srgbClr val="FFC000"/>
                </a:solidFill>
              </a:rPr>
              <a:t>can also explore previous strengths, </a:t>
            </a:r>
            <a:r>
              <a:rPr lang="en-US" sz="2800" dirty="0" smtClean="0">
                <a:solidFill>
                  <a:srgbClr val="FFC000"/>
                </a:solidFill>
              </a:rPr>
              <a:t>resources, </a:t>
            </a:r>
            <a:r>
              <a:rPr lang="en-US" sz="2800" dirty="0">
                <a:solidFill>
                  <a:srgbClr val="FFC000"/>
                </a:solidFill>
              </a:rPr>
              <a:t>and successes</a:t>
            </a:r>
          </a:p>
          <a:p>
            <a:pPr marL="342900" indent="-342900">
              <a:spcBef>
                <a:spcPts val="1000"/>
              </a:spcBef>
              <a:spcAft>
                <a:spcPts val="0"/>
              </a:spcAft>
              <a:buClr>
                <a:schemeClr val="bg2">
                  <a:lumMod val="60000"/>
                  <a:lumOff val="40000"/>
                </a:schemeClr>
              </a:buClr>
              <a:buFont typeface="Arial" pitchFamily="34" charset="0"/>
              <a:buChar char="•"/>
            </a:pPr>
            <a:r>
              <a:rPr lang="en-US" sz="2400" dirty="0" smtClean="0"/>
              <a:t>Have </a:t>
            </a:r>
            <a:r>
              <a:rPr lang="en-US" sz="2400" dirty="0"/>
              <a:t>you stopped drinking/using drugs before</a:t>
            </a:r>
            <a:r>
              <a:rPr lang="en-US" sz="2400" dirty="0" smtClean="0"/>
              <a:t>?</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smtClean="0"/>
              <a:t>What </a:t>
            </a:r>
            <a:r>
              <a:rPr lang="en-US" sz="2400" dirty="0"/>
              <a:t>personal strengths allowed you to do it</a:t>
            </a:r>
            <a:r>
              <a:rPr lang="en-US" sz="2400" dirty="0" smtClean="0"/>
              <a:t>?</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smtClean="0"/>
              <a:t>Who </a:t>
            </a:r>
            <a:r>
              <a:rPr lang="en-US" sz="2400" dirty="0"/>
              <a:t>helped you and what did you do</a:t>
            </a:r>
            <a:r>
              <a:rPr lang="en-US" sz="2400" dirty="0" smtClean="0"/>
              <a:t>?</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smtClean="0"/>
              <a:t>Have </a:t>
            </a:r>
            <a:r>
              <a:rPr lang="en-US" sz="2400" dirty="0"/>
              <a:t>you made other kinds of changes successfully in the past</a:t>
            </a:r>
            <a:r>
              <a:rPr lang="en-US" sz="2400" dirty="0" smtClean="0"/>
              <a:t>?</a:t>
            </a:r>
            <a:endParaRPr lang="en-US" sz="2400" dirty="0"/>
          </a:p>
          <a:p>
            <a:pPr marL="342900" indent="-342900">
              <a:spcBef>
                <a:spcPts val="1000"/>
              </a:spcBef>
              <a:spcAft>
                <a:spcPts val="0"/>
              </a:spcAft>
              <a:buClr>
                <a:schemeClr val="bg2">
                  <a:lumMod val="60000"/>
                  <a:lumOff val="40000"/>
                </a:schemeClr>
              </a:buClr>
              <a:buFont typeface="Arial" pitchFamily="34" charset="0"/>
              <a:buChar char="•"/>
            </a:pPr>
            <a:r>
              <a:rPr lang="en-US" sz="2400" dirty="0" smtClean="0"/>
              <a:t>How </a:t>
            </a:r>
            <a:r>
              <a:rPr lang="en-US" sz="2400" dirty="0"/>
              <a:t>did you accomplish these things</a:t>
            </a:r>
            <a:r>
              <a:rPr lang="en-US" sz="2400" dirty="0" smtClean="0"/>
              <a:t>?</a:t>
            </a:r>
            <a:endParaRPr lang="en-US" sz="2400" dirty="0"/>
          </a:p>
        </p:txBody>
      </p:sp>
      <p:sp>
        <p:nvSpPr>
          <p:cNvPr id="128003" name="Title 1"/>
          <p:cNvSpPr>
            <a:spLocks noGrp="1"/>
          </p:cNvSpPr>
          <p:nvPr>
            <p:ph type="title"/>
          </p:nvPr>
        </p:nvSpPr>
        <p:spPr>
          <a:xfrm>
            <a:off x="938996" y="304800"/>
            <a:ext cx="7772400" cy="1362456"/>
          </a:xfrm>
        </p:spPr>
        <p:txBody>
          <a:bodyPr/>
          <a:lstStyle/>
          <a:p>
            <a:pPr eaLnBrk="1" hangingPunct="1"/>
            <a:r>
              <a:rPr lang="en-US" sz="4400" b="1" dirty="0" smtClean="0">
                <a:solidFill>
                  <a:schemeClr val="tx2"/>
                </a:solidFill>
              </a:rPr>
              <a:t>The 3</a:t>
            </a:r>
            <a:r>
              <a:rPr lang="en-US" sz="4400" b="1" baseline="30000" dirty="0" smtClean="0">
                <a:solidFill>
                  <a:schemeClr val="tx2"/>
                </a:solidFill>
              </a:rPr>
              <a:t>rd</a:t>
            </a:r>
            <a:r>
              <a:rPr lang="en-US" sz="4400" b="1" dirty="0" smtClean="0">
                <a:solidFill>
                  <a:schemeClr val="tx2"/>
                </a:solidFill>
              </a:rPr>
              <a:t> Task:  Options for Change</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52</a:t>
            </a:fld>
            <a:endParaRPr lang="en-US"/>
          </a:p>
        </p:txBody>
      </p:sp>
    </p:spTree>
    <p:extLst>
      <p:ext uri="{BB962C8B-B14F-4D97-AF65-F5344CB8AC3E}">
        <p14:creationId xmlns="" xmlns:p14="http://schemas.microsoft.com/office/powerpoint/2010/main" val="22788613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304800"/>
            <a:ext cx="7772400" cy="1362456"/>
          </a:xfrm>
        </p:spPr>
        <p:txBody>
          <a:bodyPr/>
          <a:lstStyle/>
          <a:p>
            <a:pPr algn="ctr" eaLnBrk="1" hangingPunct="1"/>
            <a:r>
              <a:rPr lang="en-US" sz="4400" b="1" dirty="0" smtClean="0">
                <a:solidFill>
                  <a:schemeClr val="tx2"/>
                </a:solidFill>
              </a:rPr>
              <a:t>Putting It All Together</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53</a:t>
            </a:fld>
            <a:endParaRPr lang="en-US"/>
          </a:p>
        </p:txBody>
      </p:sp>
      <p:sp>
        <p:nvSpPr>
          <p:cNvPr id="3" name="TextBox 2"/>
          <p:cNvSpPr txBox="1"/>
          <p:nvPr/>
        </p:nvSpPr>
        <p:spPr>
          <a:xfrm>
            <a:off x="838200" y="1905000"/>
            <a:ext cx="8001000" cy="4401205"/>
          </a:xfrm>
          <a:prstGeom prst="rect">
            <a:avLst/>
          </a:prstGeom>
          <a:noFill/>
        </p:spPr>
        <p:txBody>
          <a:bodyPr wrap="square" rtlCol="0">
            <a:spAutoFit/>
          </a:bodyPr>
          <a:lstStyle/>
          <a:p>
            <a:r>
              <a:rPr lang="en-US" sz="2800" b="1" dirty="0" smtClean="0">
                <a:solidFill>
                  <a:srgbClr val="FFC000"/>
                </a:solidFill>
              </a:rPr>
              <a:t>Feedback</a:t>
            </a:r>
          </a:p>
          <a:p>
            <a:pPr marL="457200" indent="-457200">
              <a:buClr>
                <a:schemeClr val="bg2">
                  <a:lumMod val="60000"/>
                  <a:lumOff val="40000"/>
                </a:schemeClr>
              </a:buClr>
              <a:buFont typeface="Arial" pitchFamily="34" charset="0"/>
              <a:buChar char="•"/>
            </a:pPr>
            <a:r>
              <a:rPr lang="en-US" sz="2600" dirty="0" smtClean="0"/>
              <a:t>Range</a:t>
            </a:r>
            <a:r>
              <a:rPr lang="en-US" sz="2800" dirty="0" smtClean="0"/>
              <a:t/>
            </a:r>
            <a:br>
              <a:rPr lang="en-US" sz="2800" dirty="0" smtClean="0"/>
            </a:br>
            <a:endParaRPr lang="en-US" sz="2800" dirty="0" smtClean="0"/>
          </a:p>
          <a:p>
            <a:r>
              <a:rPr lang="en-US" sz="2800" b="1" dirty="0" smtClean="0">
                <a:solidFill>
                  <a:srgbClr val="FFC000"/>
                </a:solidFill>
              </a:rPr>
              <a:t>Listen and Understand</a:t>
            </a:r>
          </a:p>
          <a:p>
            <a:pPr marL="457200" indent="-457200">
              <a:buClr>
                <a:schemeClr val="bg2">
                  <a:lumMod val="60000"/>
                  <a:lumOff val="40000"/>
                </a:schemeClr>
              </a:buClr>
              <a:buFont typeface="Arial" pitchFamily="34" charset="0"/>
              <a:buChar char="•"/>
            </a:pPr>
            <a:r>
              <a:rPr lang="en-US" sz="2600" dirty="0" smtClean="0"/>
              <a:t>Pros and Cons</a:t>
            </a:r>
          </a:p>
          <a:p>
            <a:pPr marL="457200" indent="-457200">
              <a:buClr>
                <a:schemeClr val="bg2">
                  <a:lumMod val="60000"/>
                  <a:lumOff val="40000"/>
                </a:schemeClr>
              </a:buClr>
              <a:buFont typeface="Arial" pitchFamily="34" charset="0"/>
              <a:buChar char="•"/>
            </a:pPr>
            <a:r>
              <a:rPr lang="en-US" sz="2600" dirty="0" smtClean="0"/>
              <a:t>Importance/Confidence/Readiness Scales</a:t>
            </a:r>
          </a:p>
          <a:p>
            <a:pPr marL="457200" indent="-457200">
              <a:buClr>
                <a:schemeClr val="bg2">
                  <a:lumMod val="60000"/>
                  <a:lumOff val="40000"/>
                </a:schemeClr>
              </a:buClr>
              <a:buFont typeface="Arial" pitchFamily="34" charset="0"/>
              <a:buChar char="•"/>
            </a:pPr>
            <a:r>
              <a:rPr lang="en-US" sz="2600" dirty="0" smtClean="0"/>
              <a:t>Summary</a:t>
            </a:r>
            <a:r>
              <a:rPr lang="en-US" sz="2800" dirty="0" smtClean="0"/>
              <a:t/>
            </a:r>
            <a:br>
              <a:rPr lang="en-US" sz="2800" dirty="0" smtClean="0"/>
            </a:br>
            <a:endParaRPr lang="en-US" sz="2800" dirty="0" smtClean="0"/>
          </a:p>
          <a:p>
            <a:r>
              <a:rPr lang="en-US" sz="2800" b="1" dirty="0" smtClean="0">
                <a:solidFill>
                  <a:srgbClr val="FFC000"/>
                </a:solidFill>
              </a:rPr>
              <a:t>Options</a:t>
            </a:r>
            <a:r>
              <a:rPr lang="en-US" sz="2800" b="1" dirty="0" smtClean="0"/>
              <a:t> </a:t>
            </a:r>
            <a:r>
              <a:rPr lang="en-US" sz="2800" b="1" dirty="0" smtClean="0">
                <a:solidFill>
                  <a:srgbClr val="FFC000"/>
                </a:solidFill>
              </a:rPr>
              <a:t>Explored</a:t>
            </a:r>
          </a:p>
          <a:p>
            <a:pPr marL="457200" indent="-457200">
              <a:buClr>
                <a:schemeClr val="bg2">
                  <a:lumMod val="60000"/>
                  <a:lumOff val="40000"/>
                </a:schemeClr>
              </a:buClr>
              <a:buFont typeface="Arial" pitchFamily="34" charset="0"/>
              <a:buChar char="•"/>
            </a:pPr>
            <a:r>
              <a:rPr lang="en-US" sz="2600" dirty="0" smtClean="0"/>
              <a:t>Menu of Options</a:t>
            </a:r>
            <a:endParaRPr lang="en-US" sz="2600" dirty="0"/>
          </a:p>
        </p:txBody>
      </p:sp>
    </p:spTree>
    <p:extLst>
      <p:ext uri="{BB962C8B-B14F-4D97-AF65-F5344CB8AC3E}">
        <p14:creationId xmlns="" xmlns:p14="http://schemas.microsoft.com/office/powerpoint/2010/main" val="17374342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228600"/>
            <a:ext cx="7315200" cy="1362456"/>
          </a:xfrm>
        </p:spPr>
        <p:txBody>
          <a:bodyPr/>
          <a:lstStyle/>
          <a:p>
            <a:pPr algn="ctr"/>
            <a:r>
              <a:rPr lang="en-US" sz="4400" b="1" dirty="0" smtClean="0">
                <a:solidFill>
                  <a:schemeClr val="tx2"/>
                </a:solidFill>
              </a:rPr>
              <a:t>Encourage Follow-Up </a:t>
            </a:r>
            <a:r>
              <a:rPr lang="en-US" sz="4400" dirty="0">
                <a:solidFill>
                  <a:schemeClr val="tx2"/>
                </a:solidFill>
              </a:rPr>
              <a:t>V</a:t>
            </a:r>
            <a:r>
              <a:rPr lang="en-US" sz="4400" b="1" dirty="0" smtClean="0">
                <a:solidFill>
                  <a:schemeClr val="tx2"/>
                </a:solidFill>
              </a:rPr>
              <a:t>isits</a:t>
            </a:r>
          </a:p>
        </p:txBody>
      </p:sp>
      <p:sp>
        <p:nvSpPr>
          <p:cNvPr id="48131" name="Rectangle 3"/>
          <p:cNvSpPr>
            <a:spLocks noGrp="1" noChangeArrowheads="1"/>
          </p:cNvSpPr>
          <p:nvPr>
            <p:ph type="body" idx="1"/>
          </p:nvPr>
        </p:nvSpPr>
        <p:spPr>
          <a:xfrm>
            <a:off x="877824" y="1981200"/>
            <a:ext cx="7388352" cy="2743200"/>
          </a:xfrm>
        </p:spPr>
        <p:txBody>
          <a:bodyPr>
            <a:normAutofit/>
          </a:bodyPr>
          <a:lstStyle/>
          <a:p>
            <a:pPr>
              <a:spcBef>
                <a:spcPts val="1000"/>
              </a:spcBef>
              <a:buFont typeface="Wingdings" pitchFamily="2" charset="2"/>
              <a:buNone/>
            </a:pPr>
            <a:r>
              <a:rPr lang="en-US" sz="2800" dirty="0" smtClean="0">
                <a:solidFill>
                  <a:srgbClr val="FFC000"/>
                </a:solidFill>
              </a:rPr>
              <a:t>At follow-up visit:</a:t>
            </a:r>
          </a:p>
          <a:p>
            <a:pPr marL="342900" indent="-342900">
              <a:spcBef>
                <a:spcPts val="1000"/>
              </a:spcBef>
              <a:buClr>
                <a:schemeClr val="bg2">
                  <a:lumMod val="60000"/>
                  <a:lumOff val="40000"/>
                </a:schemeClr>
              </a:buClr>
              <a:buFont typeface="Arial" pitchFamily="34" charset="0"/>
              <a:buChar char="•"/>
            </a:pPr>
            <a:r>
              <a:rPr lang="en-US" sz="2800" dirty="0" smtClean="0"/>
              <a:t>Inquire about use</a:t>
            </a:r>
          </a:p>
          <a:p>
            <a:pPr marL="342900" indent="-342900">
              <a:spcBef>
                <a:spcPts val="1000"/>
              </a:spcBef>
              <a:buClr>
                <a:schemeClr val="bg2">
                  <a:lumMod val="60000"/>
                  <a:lumOff val="40000"/>
                </a:schemeClr>
              </a:buClr>
              <a:buFont typeface="Arial" pitchFamily="34" charset="0"/>
              <a:buChar char="•"/>
            </a:pPr>
            <a:r>
              <a:rPr lang="en-US" sz="2800" dirty="0" smtClean="0"/>
              <a:t>Review goals and progress</a:t>
            </a:r>
          </a:p>
          <a:p>
            <a:pPr marL="342900" indent="-342900">
              <a:spcBef>
                <a:spcPts val="1000"/>
              </a:spcBef>
              <a:buClr>
                <a:schemeClr val="bg2">
                  <a:lumMod val="60000"/>
                  <a:lumOff val="40000"/>
                </a:schemeClr>
              </a:buClr>
              <a:buFont typeface="Arial" pitchFamily="34" charset="0"/>
              <a:buChar char="•"/>
            </a:pPr>
            <a:r>
              <a:rPr lang="en-US" sz="2800" dirty="0" smtClean="0"/>
              <a:t>Reinforce and motivate</a:t>
            </a:r>
          </a:p>
          <a:p>
            <a:pPr marL="342900" indent="-342900">
              <a:spcBef>
                <a:spcPts val="1000"/>
              </a:spcBef>
              <a:buClr>
                <a:schemeClr val="bg2">
                  <a:lumMod val="60000"/>
                  <a:lumOff val="40000"/>
                </a:schemeClr>
              </a:buClr>
              <a:buFont typeface="Arial" pitchFamily="34" charset="0"/>
              <a:buChar char="•"/>
            </a:pPr>
            <a:r>
              <a:rPr lang="en-US" sz="2800" dirty="0" smtClean="0"/>
              <a:t>Review tips for progress</a:t>
            </a:r>
          </a:p>
          <a:p>
            <a:pPr>
              <a:buFont typeface="Wingdings" pitchFamily="2" charset="2"/>
              <a:buNone/>
            </a:pPr>
            <a:endParaRPr lang="en-US"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54</a:t>
            </a:fld>
            <a:endParaRPr lang="en-US"/>
          </a:p>
        </p:txBody>
      </p:sp>
      <p:sp>
        <p:nvSpPr>
          <p:cNvPr id="6" name="TextBox 5"/>
          <p:cNvSpPr txBox="1"/>
          <p:nvPr/>
        </p:nvSpPr>
        <p:spPr>
          <a:xfrm>
            <a:off x="86422" y="6444734"/>
            <a:ext cx="1829284" cy="369332"/>
          </a:xfrm>
          <a:prstGeom prst="rect">
            <a:avLst/>
          </a:prstGeom>
          <a:noFill/>
        </p:spPr>
        <p:txBody>
          <a:bodyPr wrap="square" rtlCol="0">
            <a:spAutoFit/>
          </a:bodyPr>
          <a:lstStyle/>
          <a:p>
            <a:r>
              <a:rPr lang="en-US" dirty="0" smtClean="0">
                <a:latin typeface="+mn-lt"/>
              </a:rPr>
              <a:t>See reference list</a:t>
            </a:r>
            <a:endParaRPr lang="en-US" dirty="0">
              <a:latin typeface="+mn-lt"/>
            </a:endParaRPr>
          </a:p>
        </p:txBody>
      </p:sp>
    </p:spTree>
    <p:extLst>
      <p:ext uri="{BB962C8B-B14F-4D97-AF65-F5344CB8AC3E}">
        <p14:creationId xmlns="" xmlns:p14="http://schemas.microsoft.com/office/powerpoint/2010/main" val="20162684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0178" name="Title 3"/>
          <p:cNvSpPr>
            <a:spLocks noGrp="1"/>
          </p:cNvSpPr>
          <p:nvPr>
            <p:ph type="title"/>
          </p:nvPr>
        </p:nvSpPr>
        <p:spPr>
          <a:xfrm>
            <a:off x="914400" y="1066800"/>
            <a:ext cx="7315200" cy="2895600"/>
          </a:xfrm>
        </p:spPr>
        <p:txBody>
          <a:bodyPr>
            <a:normAutofit/>
          </a:bodyPr>
          <a:lstStyle/>
          <a:p>
            <a:pPr algn="ctr" fontAlgn="auto">
              <a:spcAft>
                <a:spcPts val="0"/>
              </a:spcAft>
              <a:defRPr/>
            </a:pPr>
            <a:r>
              <a:rPr lang="en-US" sz="4400" b="1" dirty="0" smtClean="0">
                <a:effectLst>
                  <a:outerShdw blurRad="38100" dist="38100" dir="2700000" algn="tl">
                    <a:srgbClr val="000000">
                      <a:alpha val="43137"/>
                    </a:srgbClr>
                  </a:outerShdw>
                </a:effectLst>
              </a:rPr>
              <a:t>Referral to Treatment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for Patients at Risk for Substance Dependence</a:t>
            </a:r>
            <a:endParaRPr lang="en-US" sz="4400" dirty="0" smtClean="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pPr>
              <a:defRPr/>
            </a:pPr>
            <a:fld id="{EDC09F9C-16D7-447C-A0DB-FF0E50487766}" type="slidenum">
              <a:rPr lang="en-US" smtClean="0"/>
              <a:pPr>
                <a:defRPr/>
              </a:pPr>
              <a:t>55</a:t>
            </a:fld>
            <a:endParaRPr lang="en-US"/>
          </a:p>
        </p:txBody>
      </p:sp>
    </p:spTree>
    <p:extLst>
      <p:ext uri="{BB962C8B-B14F-4D97-AF65-F5344CB8AC3E}">
        <p14:creationId xmlns="" xmlns:p14="http://schemas.microsoft.com/office/powerpoint/2010/main" val="3522319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877824" y="914400"/>
            <a:ext cx="7351776" cy="1362456"/>
          </a:xfrm>
        </p:spPr>
        <p:txBody>
          <a:bodyPr>
            <a:normAutofit/>
          </a:bodyPr>
          <a:lstStyle/>
          <a:p>
            <a:pPr algn="ctr"/>
            <a:r>
              <a:rPr lang="en-US" sz="4400" b="1" dirty="0" smtClean="0">
                <a:solidFill>
                  <a:schemeClr val="tx2"/>
                </a:solidFill>
              </a:rPr>
              <a:t>“Warm hand-off” </a:t>
            </a:r>
            <a:br>
              <a:rPr lang="en-US" sz="4400" b="1" dirty="0" smtClean="0">
                <a:solidFill>
                  <a:schemeClr val="tx2"/>
                </a:solidFill>
              </a:rPr>
            </a:br>
            <a:r>
              <a:rPr lang="en-US" sz="4400" b="1" dirty="0" smtClean="0">
                <a:solidFill>
                  <a:schemeClr val="tx2"/>
                </a:solidFill>
              </a:rPr>
              <a:t>Approach to Referrals</a:t>
            </a:r>
          </a:p>
        </p:txBody>
      </p:sp>
      <p:sp>
        <p:nvSpPr>
          <p:cNvPr id="53251" name="Content Placeholder 2"/>
          <p:cNvSpPr>
            <a:spLocks noGrp="1"/>
          </p:cNvSpPr>
          <p:nvPr>
            <p:ph type="body" idx="1"/>
          </p:nvPr>
        </p:nvSpPr>
        <p:spPr>
          <a:xfrm>
            <a:off x="877824" y="2438400"/>
            <a:ext cx="7388352" cy="4267200"/>
          </a:xfrm>
        </p:spPr>
        <p:txBody>
          <a:bodyPr>
            <a:normAutofit fontScale="62500" lnSpcReduction="20000"/>
          </a:bodyPr>
          <a:lstStyle/>
          <a:p>
            <a:pPr marL="457200" indent="-457200">
              <a:lnSpc>
                <a:spcPct val="120000"/>
              </a:lnSpc>
              <a:spcBef>
                <a:spcPts val="1000"/>
              </a:spcBef>
              <a:buClr>
                <a:schemeClr val="bg2">
                  <a:lumMod val="60000"/>
                  <a:lumOff val="40000"/>
                </a:schemeClr>
              </a:buClr>
              <a:buFont typeface="Arial" pitchFamily="34" charset="0"/>
              <a:buChar char="•"/>
            </a:pPr>
            <a:r>
              <a:rPr lang="en-US" sz="4000" dirty="0" smtClean="0"/>
              <a:t>Describe treatment options to patients based on available services</a:t>
            </a:r>
          </a:p>
          <a:p>
            <a:pPr marL="457200" indent="-457200">
              <a:lnSpc>
                <a:spcPct val="120000"/>
              </a:lnSpc>
              <a:spcBef>
                <a:spcPts val="1000"/>
              </a:spcBef>
              <a:buClr>
                <a:schemeClr val="bg2">
                  <a:lumMod val="60000"/>
                  <a:lumOff val="40000"/>
                </a:schemeClr>
              </a:buClr>
              <a:buFont typeface="Arial" pitchFamily="34" charset="0"/>
              <a:buChar char="•"/>
            </a:pPr>
            <a:r>
              <a:rPr lang="en-US" sz="4000" dirty="0" smtClean="0"/>
              <a:t>Develop relationships between health centers, who do screening, and local treatment centers</a:t>
            </a:r>
          </a:p>
          <a:p>
            <a:pPr marL="457200" indent="-457200">
              <a:lnSpc>
                <a:spcPct val="120000"/>
              </a:lnSpc>
              <a:spcBef>
                <a:spcPts val="1000"/>
              </a:spcBef>
              <a:buClr>
                <a:schemeClr val="bg2">
                  <a:lumMod val="60000"/>
                  <a:lumOff val="40000"/>
                </a:schemeClr>
              </a:buClr>
              <a:buFont typeface="Arial" pitchFamily="34" charset="0"/>
              <a:buChar char="•"/>
            </a:pPr>
            <a:r>
              <a:rPr lang="en-US" sz="4000" dirty="0" smtClean="0"/>
              <a:t>Facilitate hand-off by:</a:t>
            </a:r>
          </a:p>
          <a:p>
            <a:pPr marL="850392" lvl="1" indent="-457200">
              <a:lnSpc>
                <a:spcPct val="120000"/>
              </a:lnSpc>
              <a:spcBef>
                <a:spcPts val="1000"/>
              </a:spcBef>
              <a:buClr>
                <a:schemeClr val="bg2">
                  <a:lumMod val="20000"/>
                  <a:lumOff val="80000"/>
                </a:schemeClr>
              </a:buClr>
              <a:buFont typeface="Arial" pitchFamily="34" charset="0"/>
              <a:buChar char="•"/>
            </a:pPr>
            <a:r>
              <a:rPr lang="en-US" sz="3400" dirty="0" smtClean="0">
                <a:solidFill>
                  <a:srgbClr val="FFC000"/>
                </a:solidFill>
              </a:rPr>
              <a:t>Calling to make appointment for patient/student</a:t>
            </a:r>
          </a:p>
          <a:p>
            <a:pPr marL="850392" lvl="1" indent="-457200">
              <a:lnSpc>
                <a:spcPct val="120000"/>
              </a:lnSpc>
              <a:spcBef>
                <a:spcPts val="1000"/>
              </a:spcBef>
              <a:buClr>
                <a:schemeClr val="bg2">
                  <a:lumMod val="20000"/>
                  <a:lumOff val="80000"/>
                </a:schemeClr>
              </a:buClr>
              <a:buFont typeface="Arial" pitchFamily="34" charset="0"/>
              <a:buChar char="•"/>
            </a:pPr>
            <a:r>
              <a:rPr lang="en-US" sz="3400" dirty="0" smtClean="0">
                <a:solidFill>
                  <a:srgbClr val="FFC000"/>
                </a:solidFill>
              </a:rPr>
              <a:t>Providing directions and clinic hours to patient/student</a:t>
            </a:r>
          </a:p>
          <a:p>
            <a:pPr marL="850392" lvl="1" indent="-457200">
              <a:lnSpc>
                <a:spcPct val="120000"/>
              </a:lnSpc>
              <a:spcBef>
                <a:spcPts val="1000"/>
              </a:spcBef>
              <a:buClr>
                <a:schemeClr val="bg2">
                  <a:lumMod val="20000"/>
                  <a:lumOff val="80000"/>
                </a:schemeClr>
              </a:buClr>
              <a:buFont typeface="Arial" pitchFamily="34" charset="0"/>
              <a:buChar char="•"/>
            </a:pPr>
            <a:r>
              <a:rPr lang="en-US" sz="3400" dirty="0" smtClean="0">
                <a:solidFill>
                  <a:srgbClr val="FFC000"/>
                </a:solidFill>
              </a:rPr>
              <a:t>Coordinating transportation when needed</a:t>
            </a:r>
          </a:p>
          <a:p>
            <a:pPr>
              <a:buNone/>
            </a:pPr>
            <a:r>
              <a:rPr lang="en-US" sz="2400" dirty="0" smtClean="0"/>
              <a:t>	</a:t>
            </a:r>
          </a:p>
          <a:p>
            <a:pPr>
              <a:buNone/>
            </a:pPr>
            <a:r>
              <a:rPr lang="en-US" sz="2400" dirty="0" smtClean="0"/>
              <a:t>	</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56</a:t>
            </a:fld>
            <a:endParaRPr lang="en-US"/>
          </a:p>
        </p:txBody>
      </p:sp>
    </p:spTree>
    <p:extLst>
      <p:ext uri="{BB962C8B-B14F-4D97-AF65-F5344CB8AC3E}">
        <p14:creationId xmlns="" xmlns:p14="http://schemas.microsoft.com/office/powerpoint/2010/main" val="42236035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52600"/>
            <a:ext cx="8382000" cy="3048000"/>
          </a:xfrm>
        </p:spPr>
        <p:txBody>
          <a:bodyPr/>
          <a:lstStyle/>
          <a:p>
            <a:pPr algn="ctr"/>
            <a:r>
              <a:rPr lang="en-US" dirty="0" smtClean="0">
                <a:solidFill>
                  <a:schemeClr val="tx2"/>
                </a:solidFill>
              </a:rPr>
              <a:t>SBIRT Implementation, Billing, and Reimbursement</a:t>
            </a:r>
            <a:br>
              <a:rPr lang="en-US" dirty="0" smtClean="0">
                <a:solidFill>
                  <a:schemeClr val="tx2"/>
                </a:solidFill>
              </a:rPr>
            </a:br>
            <a:endParaRPr lang="en-US" dirty="0">
              <a:solidFill>
                <a:schemeClr val="tx2"/>
              </a:solidFill>
            </a:endParaRPr>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pPr>
                <a:defRPr/>
              </a:pPr>
              <a:t>57</a:t>
            </a:fld>
            <a:endParaRPr lang="en-US"/>
          </a:p>
        </p:txBody>
      </p:sp>
    </p:spTree>
    <p:extLst>
      <p:ext uri="{BB962C8B-B14F-4D97-AF65-F5344CB8AC3E}">
        <p14:creationId xmlns="" xmlns:p14="http://schemas.microsoft.com/office/powerpoint/2010/main" val="36763945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362456"/>
          </a:xfrm>
        </p:spPr>
        <p:txBody>
          <a:bodyPr/>
          <a:lstStyle/>
          <a:p>
            <a:pPr algn="ctr"/>
            <a:r>
              <a:rPr lang="en-US" sz="4400" b="1" dirty="0" smtClean="0">
                <a:solidFill>
                  <a:schemeClr val="tx2"/>
                </a:solidFill>
              </a:rPr>
              <a:t>Strategies for Implementation</a:t>
            </a:r>
            <a:endParaRPr lang="en-US" sz="4400" b="1" dirty="0">
              <a:solidFill>
                <a:schemeClr val="tx2"/>
              </a:solidFill>
            </a:endParaRPr>
          </a:p>
        </p:txBody>
      </p:sp>
      <p:sp>
        <p:nvSpPr>
          <p:cNvPr id="14" name="Text Placeholder 13"/>
          <p:cNvSpPr>
            <a:spLocks noGrp="1"/>
          </p:cNvSpPr>
          <p:nvPr>
            <p:ph type="body" idx="1"/>
          </p:nvPr>
        </p:nvSpPr>
        <p:spPr>
          <a:xfrm>
            <a:off x="457200" y="1981200"/>
            <a:ext cx="7924800" cy="4419600"/>
          </a:xfrm>
        </p:spPr>
        <p:txBody>
          <a:bodyPr>
            <a:normAutofit/>
          </a:bodyPr>
          <a:lstStyle/>
          <a:p>
            <a:pPr marL="457200" indent="-457200">
              <a:spcBef>
                <a:spcPts val="1000"/>
              </a:spcBef>
              <a:buClr>
                <a:schemeClr val="bg2">
                  <a:lumMod val="60000"/>
                  <a:lumOff val="40000"/>
                </a:schemeClr>
              </a:buClr>
              <a:buFont typeface="Arial" pitchFamily="34" charset="0"/>
              <a:buChar char="•"/>
            </a:pPr>
            <a:r>
              <a:rPr lang="en-US" sz="2800" dirty="0" smtClean="0">
                <a:solidFill>
                  <a:srgbClr val="FFC000"/>
                </a:solidFill>
              </a:rPr>
              <a:t>Study and Learn</a:t>
            </a:r>
          </a:p>
          <a:p>
            <a:pPr marL="1097280" lvl="1" indent="-457200">
              <a:spcBef>
                <a:spcPts val="1000"/>
              </a:spcBef>
              <a:buClr>
                <a:schemeClr val="bg2">
                  <a:lumMod val="60000"/>
                  <a:lumOff val="40000"/>
                </a:schemeClr>
              </a:buClr>
              <a:buFont typeface="Calibri" pitchFamily="34" charset="0"/>
              <a:buChar char="—"/>
            </a:pPr>
            <a:r>
              <a:rPr lang="en-US" sz="2800" dirty="0" smtClean="0"/>
              <a:t>Study the SBIRT models and guidelines</a:t>
            </a:r>
          </a:p>
          <a:p>
            <a:pPr marL="1097280" lvl="1" indent="-457200">
              <a:spcBef>
                <a:spcPts val="1000"/>
              </a:spcBef>
              <a:buClr>
                <a:schemeClr val="bg2">
                  <a:lumMod val="60000"/>
                  <a:lumOff val="40000"/>
                </a:schemeClr>
              </a:buClr>
              <a:buFont typeface="Calibri" pitchFamily="34" charset="0"/>
              <a:buChar char="—"/>
            </a:pPr>
            <a:r>
              <a:rPr lang="en-US" sz="2800" dirty="0" smtClean="0"/>
              <a:t>Consider how to apply best in your setting</a:t>
            </a:r>
          </a:p>
          <a:p>
            <a:pPr marL="1097280" lvl="1" indent="-457200">
              <a:spcBef>
                <a:spcPts val="1000"/>
              </a:spcBef>
              <a:buClr>
                <a:schemeClr val="bg2">
                  <a:lumMod val="60000"/>
                  <a:lumOff val="40000"/>
                </a:schemeClr>
              </a:buClr>
              <a:buFont typeface="Calibri" pitchFamily="34" charset="0"/>
              <a:buChar char="—"/>
            </a:pPr>
            <a:r>
              <a:rPr lang="en-US" sz="2800" dirty="0" smtClean="0"/>
              <a:t>Determine availability of behavioral health services for referral and treatment</a:t>
            </a:r>
          </a:p>
          <a:p>
            <a:endParaRPr lang="en-US" sz="2800" dirty="0"/>
          </a:p>
        </p:txBody>
      </p:sp>
      <p:sp>
        <p:nvSpPr>
          <p:cNvPr id="3" name="Slide Number Placeholder 2"/>
          <p:cNvSpPr>
            <a:spLocks noGrp="1"/>
          </p:cNvSpPr>
          <p:nvPr>
            <p:ph type="sldNum" sz="quarter" idx="12"/>
          </p:nvPr>
        </p:nvSpPr>
        <p:spPr/>
        <p:txBody>
          <a:bodyPr/>
          <a:lstStyle/>
          <a:p>
            <a:pPr>
              <a:defRPr/>
            </a:pPr>
            <a:fld id="{89BC23E4-D7EC-4817-A67E-E796776F627E}" type="slidenum">
              <a:rPr lang="en-US" smtClean="0"/>
              <a:pPr>
                <a:defRPr/>
              </a:pPr>
              <a:t>58</a:t>
            </a:fld>
            <a:endParaRPr lang="en-US"/>
          </a:p>
        </p:txBody>
      </p:sp>
      <p:sp>
        <p:nvSpPr>
          <p:cNvPr id="5" name="TextBox 4"/>
          <p:cNvSpPr txBox="1"/>
          <p:nvPr/>
        </p:nvSpPr>
        <p:spPr>
          <a:xfrm>
            <a:off x="14468" y="6259721"/>
            <a:ext cx="8138932" cy="598279"/>
          </a:xfrm>
          <a:prstGeom prst="rect">
            <a:avLst/>
          </a:prstGeom>
          <a:noFill/>
        </p:spPr>
        <p:txBody>
          <a:bodyPr wrap="square" rtlCol="0">
            <a:spAutoFit/>
          </a:bodyPr>
          <a:lstStyle/>
          <a:p>
            <a:r>
              <a:rPr lang="en-US" sz="1600" dirty="0" smtClean="0"/>
              <a:t>Source: Amy Brom, SBIRT presentation conducted at Northern CAIRS Provider Conference, August 7, 2012</a:t>
            </a:r>
            <a:endParaRPr lang="en-US" sz="1600" dirty="0"/>
          </a:p>
        </p:txBody>
      </p:sp>
    </p:spTree>
    <p:extLst>
      <p:ext uri="{BB962C8B-B14F-4D97-AF65-F5344CB8AC3E}">
        <p14:creationId xmlns="" xmlns:p14="http://schemas.microsoft.com/office/powerpoint/2010/main" val="37446096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0352" y="457200"/>
            <a:ext cx="7772400" cy="1143000"/>
          </a:xfrm>
        </p:spPr>
        <p:txBody>
          <a:bodyPr/>
          <a:lstStyle/>
          <a:p>
            <a:pPr algn="ctr"/>
            <a:r>
              <a:rPr lang="en-US" sz="4000" dirty="0">
                <a:solidFill>
                  <a:schemeClr val="tx1"/>
                </a:solidFill>
              </a:rPr>
              <a:t>For Assistance on Implementation</a:t>
            </a:r>
          </a:p>
        </p:txBody>
      </p:sp>
      <p:sp>
        <p:nvSpPr>
          <p:cNvPr id="6" name="Text Placeholder 5"/>
          <p:cNvSpPr>
            <a:spLocks noGrp="1"/>
          </p:cNvSpPr>
          <p:nvPr>
            <p:ph type="body" idx="1"/>
          </p:nvPr>
        </p:nvSpPr>
        <p:spPr>
          <a:xfrm>
            <a:off x="530352" y="1981200"/>
            <a:ext cx="7772400" cy="4343400"/>
          </a:xfrm>
        </p:spPr>
        <p:txBody>
          <a:bodyPr>
            <a:normAutofit/>
          </a:bodyPr>
          <a:lstStyle/>
          <a:p>
            <a:r>
              <a:rPr lang="en-US" sz="2800" dirty="0"/>
              <a:t>SAMHSA TAP (Technical Assistance Publication Series) #33: Systems-Level Implementation of Screening, Brief Intervention, and Referral to Treatment (SBIRT</a:t>
            </a:r>
            <a:r>
              <a:rPr lang="en-US" sz="2800" dirty="0" smtClean="0"/>
              <a:t>)</a:t>
            </a:r>
          </a:p>
          <a:p>
            <a:endParaRPr lang="en-US" sz="2800" dirty="0"/>
          </a:p>
          <a:p>
            <a:r>
              <a:rPr lang="en-US" sz="2800" dirty="0"/>
              <a:t>Available for download at: </a:t>
            </a:r>
            <a:r>
              <a:rPr lang="en-US" sz="2400" dirty="0">
                <a:solidFill>
                  <a:schemeClr val="accent1"/>
                </a:solidFill>
                <a:hlinkClick r:id="rId2"/>
              </a:rPr>
              <a:t>http://store.samhsa.gov/product/TAP-33-Systems-Level-Implementation-of-Screening-Brief-Intervention-and-Referral-to-Treatment-SBIRT-/SMA13-4741</a:t>
            </a:r>
            <a:r>
              <a:rPr lang="en-US" sz="2400" dirty="0">
                <a:solidFill>
                  <a:schemeClr val="accent1"/>
                </a:solidFill>
              </a:rPr>
              <a:t> </a:t>
            </a:r>
          </a:p>
          <a:p>
            <a:endParaRPr lang="en-US" dirty="0"/>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59</a:t>
            </a:fld>
            <a:endParaRPr lang="en-US">
              <a:solidFill>
                <a:srgbClr val="DBF5F9">
                  <a:shade val="90000"/>
                </a:srgbClr>
              </a:solidFill>
            </a:endParaRPr>
          </a:p>
        </p:txBody>
      </p:sp>
    </p:spTree>
    <p:extLst>
      <p:ext uri="{BB962C8B-B14F-4D97-AF65-F5344CB8AC3E}">
        <p14:creationId xmlns="" xmlns:p14="http://schemas.microsoft.com/office/powerpoint/2010/main" val="346234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0" y="457200"/>
            <a:ext cx="9144000" cy="1295400"/>
          </a:xfrm>
        </p:spPr>
        <p:txBody>
          <a:bodyPr/>
          <a:lstStyle/>
          <a:p>
            <a:pPr algn="ctr" fontAlgn="auto">
              <a:spcAft>
                <a:spcPts val="0"/>
              </a:spcAft>
              <a:defRPr/>
            </a:pPr>
            <a:r>
              <a:rPr sz="4000" dirty="0" smtClean="0">
                <a:solidFill>
                  <a:schemeClr val="tx2"/>
                </a:solidFill>
              </a:rPr>
              <a:t>Medical Consequences of </a:t>
            </a:r>
            <a:br>
              <a:rPr sz="4000" dirty="0" smtClean="0">
                <a:solidFill>
                  <a:schemeClr val="tx2"/>
                </a:solidFill>
              </a:rPr>
            </a:br>
            <a:r>
              <a:rPr sz="4000" dirty="0" smtClean="0">
                <a:solidFill>
                  <a:schemeClr val="tx2"/>
                </a:solidFill>
              </a:rPr>
              <a:t>Substance Abuse</a:t>
            </a:r>
          </a:p>
        </p:txBody>
      </p:sp>
      <p:sp>
        <p:nvSpPr>
          <p:cNvPr id="8" name="Rectangle 3"/>
          <p:cNvSpPr>
            <a:spLocks noGrp="1" noChangeArrowheads="1"/>
          </p:cNvSpPr>
          <p:nvPr>
            <p:ph type="body" idx="1"/>
          </p:nvPr>
        </p:nvSpPr>
        <p:spPr>
          <a:xfrm>
            <a:off x="304800" y="1828800"/>
            <a:ext cx="8763000" cy="4495800"/>
          </a:xfrm>
          <a:ln>
            <a:noFill/>
          </a:ln>
        </p:spPr>
        <p:txBody>
          <a:bodyPr>
            <a:normAutofit/>
          </a:bodyPr>
          <a:lstStyle/>
          <a:p>
            <a:pPr eaLnBrk="1" hangingPunct="1">
              <a:lnSpc>
                <a:spcPct val="80000"/>
              </a:lnSpc>
              <a:spcBef>
                <a:spcPct val="35000"/>
              </a:spcBef>
              <a:spcAft>
                <a:spcPct val="35000"/>
              </a:spcAft>
              <a:buFontTx/>
              <a:buNone/>
            </a:pPr>
            <a:r>
              <a:rPr lang="en-US" sz="2300" b="1" dirty="0" smtClean="0"/>
              <a:t>Substance abuse is a leading cause of illness and death.  It can:</a:t>
            </a:r>
          </a:p>
          <a:p>
            <a:pPr marL="342900" indent="-342900">
              <a:lnSpc>
                <a:spcPct val="80000"/>
              </a:lnSpc>
              <a:spcBef>
                <a:spcPct val="35000"/>
              </a:spcBef>
              <a:spcAft>
                <a:spcPct val="35000"/>
              </a:spcAft>
              <a:buFont typeface="Arial" pitchFamily="34" charset="0"/>
              <a:buChar char="•"/>
            </a:pPr>
            <a:r>
              <a:rPr lang="en-US" sz="2300" dirty="0" smtClean="0"/>
              <a:t>Lead to </a:t>
            </a:r>
            <a:r>
              <a:rPr lang="en-US" sz="2300" dirty="0" smtClean="0">
                <a:solidFill>
                  <a:srgbClr val="FFC000"/>
                </a:solidFill>
              </a:rPr>
              <a:t>injuries, violence, and illness </a:t>
            </a:r>
            <a:r>
              <a:rPr lang="en-US" sz="2300" dirty="0" smtClean="0"/>
              <a:t>(e.g. stroke, dementia, cancers)</a:t>
            </a:r>
            <a:endParaRPr lang="en-US" sz="2300" dirty="0" smtClean="0">
              <a:solidFill>
                <a:srgbClr val="FFC000"/>
              </a:solidFill>
            </a:endParaRPr>
          </a:p>
          <a:p>
            <a:pPr marL="342900" indent="-342900" eaLnBrk="1" hangingPunct="1">
              <a:lnSpc>
                <a:spcPct val="80000"/>
              </a:lnSpc>
              <a:spcBef>
                <a:spcPct val="35000"/>
              </a:spcBef>
              <a:spcAft>
                <a:spcPct val="35000"/>
              </a:spcAft>
              <a:buFont typeface="Arial" pitchFamily="34" charset="0"/>
              <a:buChar char="•"/>
            </a:pPr>
            <a:r>
              <a:rPr lang="en-US" sz="2300" dirty="0" smtClean="0"/>
              <a:t>Exacerbate </a:t>
            </a:r>
            <a:r>
              <a:rPr lang="en-US" sz="2300" dirty="0" smtClean="0">
                <a:solidFill>
                  <a:srgbClr val="FFC000"/>
                </a:solidFill>
              </a:rPr>
              <a:t>medical conditions </a:t>
            </a:r>
            <a:r>
              <a:rPr lang="en-US" sz="2300" dirty="0" smtClean="0"/>
              <a:t>(e.g. diabetes, hypertension, sleep disorders)</a:t>
            </a:r>
          </a:p>
          <a:p>
            <a:pPr marL="342900" indent="-342900" eaLnBrk="1" hangingPunct="1">
              <a:lnSpc>
                <a:spcPct val="80000"/>
              </a:lnSpc>
              <a:spcBef>
                <a:spcPct val="35000"/>
              </a:spcBef>
              <a:spcAft>
                <a:spcPct val="35000"/>
              </a:spcAft>
              <a:buFont typeface="Arial" pitchFamily="34" charset="0"/>
              <a:buChar char="•"/>
            </a:pPr>
            <a:r>
              <a:rPr lang="en-US" sz="2300" dirty="0" smtClean="0"/>
              <a:t>Exacerbate </a:t>
            </a:r>
            <a:r>
              <a:rPr lang="en-US" sz="2300" dirty="0" smtClean="0">
                <a:solidFill>
                  <a:srgbClr val="FFC000"/>
                </a:solidFill>
              </a:rPr>
              <a:t>neuropsychiatric disorders </a:t>
            </a:r>
            <a:r>
              <a:rPr lang="en-US" sz="2300" dirty="0" smtClean="0"/>
              <a:t>(e.g. depression, sleep disorders)</a:t>
            </a:r>
          </a:p>
          <a:p>
            <a:pPr marL="342900" indent="-342900" eaLnBrk="1" hangingPunct="1">
              <a:lnSpc>
                <a:spcPct val="80000"/>
              </a:lnSpc>
              <a:spcBef>
                <a:spcPct val="35000"/>
              </a:spcBef>
              <a:spcAft>
                <a:spcPct val="35000"/>
              </a:spcAft>
              <a:buFont typeface="Arial" pitchFamily="34" charset="0"/>
              <a:buChar char="•"/>
            </a:pPr>
            <a:r>
              <a:rPr lang="en-US" sz="2300" dirty="0" smtClean="0"/>
              <a:t>Result in </a:t>
            </a:r>
            <a:r>
              <a:rPr lang="en-US" sz="2300" dirty="0" smtClean="0">
                <a:solidFill>
                  <a:srgbClr val="FFC000"/>
                </a:solidFill>
              </a:rPr>
              <a:t>infectious diseases </a:t>
            </a:r>
            <a:r>
              <a:rPr lang="en-US" sz="2300" dirty="0" smtClean="0"/>
              <a:t>and infections (e.g. HIV, Hepatitis C)</a:t>
            </a:r>
          </a:p>
          <a:p>
            <a:pPr marL="342900" indent="-342900" eaLnBrk="1" hangingPunct="1">
              <a:lnSpc>
                <a:spcPct val="80000"/>
              </a:lnSpc>
              <a:spcBef>
                <a:spcPct val="35000"/>
              </a:spcBef>
              <a:spcAft>
                <a:spcPct val="35000"/>
              </a:spcAft>
              <a:buFont typeface="Arial" pitchFamily="34" charset="0"/>
              <a:buChar char="•"/>
            </a:pPr>
            <a:r>
              <a:rPr lang="en-US" sz="2300" dirty="0" smtClean="0"/>
              <a:t>Result in </a:t>
            </a:r>
            <a:r>
              <a:rPr lang="en-US" sz="2300" dirty="0" smtClean="0">
                <a:solidFill>
                  <a:srgbClr val="FFC000"/>
                </a:solidFill>
              </a:rPr>
              <a:t>low birth weight, premature </a:t>
            </a:r>
            <a:r>
              <a:rPr lang="en-US" sz="2300" dirty="0" smtClean="0"/>
              <a:t>deliveries, and </a:t>
            </a:r>
            <a:r>
              <a:rPr lang="en-US" sz="2300" dirty="0" smtClean="0">
                <a:solidFill>
                  <a:srgbClr val="FFC000"/>
                </a:solidFill>
              </a:rPr>
              <a:t>developmental</a:t>
            </a:r>
            <a:r>
              <a:rPr lang="en-US" sz="2300" dirty="0" smtClean="0">
                <a:solidFill>
                  <a:schemeClr val="bg2">
                    <a:lumMod val="40000"/>
                    <a:lumOff val="60000"/>
                  </a:schemeClr>
                </a:solidFill>
              </a:rPr>
              <a:t> </a:t>
            </a:r>
            <a:r>
              <a:rPr lang="en-US" sz="2300" dirty="0" smtClean="0"/>
              <a:t>disorders</a:t>
            </a:r>
          </a:p>
          <a:p>
            <a:pPr marL="342900" indent="-342900" eaLnBrk="1" hangingPunct="1">
              <a:lnSpc>
                <a:spcPct val="80000"/>
              </a:lnSpc>
              <a:spcBef>
                <a:spcPct val="35000"/>
              </a:spcBef>
              <a:spcAft>
                <a:spcPct val="35000"/>
              </a:spcAft>
              <a:buFont typeface="Arial" pitchFamily="34" charset="0"/>
              <a:buChar char="•"/>
            </a:pPr>
            <a:r>
              <a:rPr lang="en-US" sz="2300" dirty="0" smtClean="0"/>
              <a:t>Result in dependence, which may require multiple treatment services</a:t>
            </a:r>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6</a:t>
            </a:fld>
            <a:endParaRPr lang="en-US"/>
          </a:p>
        </p:txBody>
      </p:sp>
      <p:sp>
        <p:nvSpPr>
          <p:cNvPr id="6" name="Rectangle 6"/>
          <p:cNvSpPr>
            <a:spLocks noChangeArrowheads="1"/>
          </p:cNvSpPr>
          <p:nvPr/>
        </p:nvSpPr>
        <p:spPr bwMode="auto">
          <a:xfrm>
            <a:off x="533400" y="4419600"/>
            <a:ext cx="8229600" cy="1905000"/>
          </a:xfrm>
          <a:prstGeom prst="rect">
            <a:avLst/>
          </a:prstGeom>
          <a:noFill/>
          <a:ln w="9525">
            <a:noFill/>
            <a:miter lim="800000"/>
            <a:headEnd/>
            <a:tailEnd/>
          </a:ln>
        </p:spPr>
        <p:txBody>
          <a:bodyPr/>
          <a:lstStyle/>
          <a:p>
            <a:pPr>
              <a:spcBef>
                <a:spcPct val="20000"/>
              </a:spcBef>
              <a:buClr>
                <a:schemeClr val="hlink"/>
              </a:buClr>
              <a:buSzPct val="80000"/>
              <a:defRPr/>
            </a:pPr>
            <a:endParaRPr lang="en-US" sz="2800" dirty="0">
              <a:latin typeface="+mj-lt"/>
            </a:endParaRPr>
          </a:p>
        </p:txBody>
      </p:sp>
      <p:sp>
        <p:nvSpPr>
          <p:cNvPr id="9" name="Text Box 4"/>
          <p:cNvSpPr txBox="1">
            <a:spLocks noChangeArrowheads="1"/>
          </p:cNvSpPr>
          <p:nvPr/>
        </p:nvSpPr>
        <p:spPr bwMode="auto">
          <a:xfrm>
            <a:off x="962025" y="6477000"/>
            <a:ext cx="7407275" cy="376238"/>
          </a:xfrm>
          <a:prstGeom prst="rect">
            <a:avLst/>
          </a:prstGeom>
          <a:solidFill>
            <a:srgbClr val="000000"/>
          </a:solidFill>
          <a:ln w="9525">
            <a:solidFill>
              <a:srgbClr val="0066FF"/>
            </a:solidFill>
            <a:miter lim="800000"/>
            <a:headEnd/>
            <a:tailEnd/>
          </a:ln>
        </p:spPr>
        <p:txBody>
          <a:bodyPr wrap="none">
            <a:spAutoFit/>
          </a:bodyPr>
          <a:lstStyle/>
          <a:p>
            <a:r>
              <a:rPr lang="en-US" sz="1800" b="1" dirty="0">
                <a:solidFill>
                  <a:srgbClr val="FFC000"/>
                </a:solidFill>
                <a:latin typeface="Arial" charset="0"/>
              </a:rPr>
              <a:t>Conclusion: Substance abuse has a major impact on public health</a:t>
            </a:r>
          </a:p>
        </p:txBody>
      </p:sp>
    </p:spTree>
    <p:extLst>
      <p:ext uri="{BB962C8B-B14F-4D97-AF65-F5344CB8AC3E}">
        <p14:creationId xmlns="" xmlns:p14="http://schemas.microsoft.com/office/powerpoint/2010/main" val="40731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up)">
                                      <p:cBhvr>
                                        <p:cTn id="7"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up)">
                                      <p:cBhvr>
                                        <p:cTn id="12"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up)">
                                      <p:cBhvr>
                                        <p:cTn id="17"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up)">
                                      <p:cBhvr>
                                        <p:cTn id="22"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up)">
                                      <p:cBhvr>
                                        <p:cTn id="27" dur="500"/>
                                        <p:tgtEl>
                                          <p:spTgt spid="8">
                                            <p:txEl>
                                              <p:pRg st="5" end="5"/>
                                            </p:txEl>
                                          </p:spTgt>
                                        </p:tgtEl>
                                      </p:cBhvr>
                                    </p:animEffect>
                                  </p:childTnLst>
                                  <p:subTnLst>
                                    <p:animClr clrSpc="rgb" dir="cw">
                                      <p:cBhvr override="childStyle">
                                        <p:cTn dur="1" fill="hold" display="0" masterRel="nextClick" afterEffect="1"/>
                                        <p:tgtEl>
                                          <p:spTgt spid="8">
                                            <p:txEl>
                                              <p:pRg st="5" end="5"/>
                                            </p:txEl>
                                          </p:spTgt>
                                        </p:tgtEl>
                                        <p:attrNameLst>
                                          <p:attrName>ppt_c</p:attrName>
                                        </p:attrNameLst>
                                      </p:cBhvr>
                                      <p:to>
                                        <a:srgbClr val="C0C0C0"/>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wipe(up)">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par>
                                <p:cTn id="38" presetID="6" presetClass="emph" presetSubtype="0" fill="hold" grpId="1" nodeType="withEffect">
                                  <p:stCondLst>
                                    <p:cond delay="0"/>
                                  </p:stCondLst>
                                  <p:childTnLst>
                                    <p:animScale>
                                      <p:cBhvr>
                                        <p:cTn id="39" dur="2000" fill="hold"/>
                                        <p:tgtEl>
                                          <p:spTgt spid="9"/>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9"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315200" cy="1362456"/>
          </a:xfrm>
        </p:spPr>
        <p:txBody>
          <a:bodyPr/>
          <a:lstStyle/>
          <a:p>
            <a:pPr algn="ctr"/>
            <a:r>
              <a:rPr lang="en-US" sz="6000" b="1" dirty="0" smtClean="0">
                <a:solidFill>
                  <a:schemeClr val="tx2"/>
                </a:solidFill>
              </a:rPr>
              <a:t>Thank You!</a:t>
            </a:r>
            <a:endParaRPr lang="en-US" sz="6000" b="1" dirty="0">
              <a:solidFill>
                <a:schemeClr val="tx2"/>
              </a:solidFill>
            </a:endParaRPr>
          </a:p>
        </p:txBody>
      </p:sp>
      <p:sp>
        <p:nvSpPr>
          <p:cNvPr id="3" name="Content Placeholder 2"/>
          <p:cNvSpPr>
            <a:spLocks noGrp="1"/>
          </p:cNvSpPr>
          <p:nvPr>
            <p:ph type="body" idx="1"/>
          </p:nvPr>
        </p:nvSpPr>
        <p:spPr>
          <a:xfrm>
            <a:off x="914400" y="1676400"/>
            <a:ext cx="7315200" cy="3391336"/>
          </a:xfrm>
        </p:spPr>
        <p:txBody>
          <a:bodyPr>
            <a:noAutofit/>
          </a:bodyPr>
          <a:lstStyle/>
          <a:p>
            <a:pPr algn="ctr">
              <a:buNone/>
            </a:pPr>
            <a:endParaRPr lang="en-US" sz="2800" b="1" dirty="0" smtClean="0"/>
          </a:p>
          <a:p>
            <a:pPr algn="ctr">
              <a:buNone/>
            </a:pPr>
            <a:endParaRPr lang="en-US" sz="2600" b="1" dirty="0" smtClean="0"/>
          </a:p>
          <a:p>
            <a:pPr algn="ctr"/>
            <a:r>
              <a:rPr lang="en-US" sz="2800" b="1" dirty="0" smtClean="0">
                <a:solidFill>
                  <a:srgbClr val="FFFF00"/>
                </a:solidFill>
              </a:rPr>
              <a:t>larkins@ucla.edu</a:t>
            </a:r>
            <a:endParaRPr lang="en-US" sz="2600" b="1" dirty="0"/>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pPr>
                <a:defRPr/>
              </a:pPr>
              <a:t>60</a:t>
            </a:fld>
            <a:endParaRPr lang="en-US"/>
          </a:p>
        </p:txBody>
      </p:sp>
    </p:spTree>
    <p:extLst>
      <p:ext uri="{BB962C8B-B14F-4D97-AF65-F5344CB8AC3E}">
        <p14:creationId xmlns="" xmlns:p14="http://schemas.microsoft.com/office/powerpoint/2010/main" val="4256369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42744"/>
            <a:ext cx="7772400" cy="1972056"/>
          </a:xfrm>
        </p:spPr>
        <p:txBody>
          <a:bodyPr/>
          <a:lstStyle/>
          <a:p>
            <a:pPr algn="ctr"/>
            <a:r>
              <a:rPr lang="en-US" sz="4400" dirty="0" smtClean="0">
                <a:solidFill>
                  <a:schemeClr val="tx1"/>
                </a:solidFill>
              </a:rPr>
              <a:t>Why is SBIRT Important for Justice-Involved Populations?</a:t>
            </a:r>
            <a:br>
              <a:rPr lang="en-US" sz="4400" dirty="0" smtClean="0">
                <a:solidFill>
                  <a:schemeClr val="tx1"/>
                </a:solidFill>
              </a:rPr>
            </a:br>
            <a:r>
              <a:rPr lang="en-US" sz="4400" dirty="0" smtClean="0">
                <a:solidFill>
                  <a:schemeClr val="tx1"/>
                </a:solidFill>
              </a:rPr>
              <a:t/>
            </a:r>
            <a:br>
              <a:rPr lang="en-US" sz="4400" dirty="0" smtClean="0">
                <a:solidFill>
                  <a:schemeClr val="tx1"/>
                </a:solidFill>
              </a:rPr>
            </a:br>
            <a:endParaRPr lang="en-US" sz="4400" dirty="0">
              <a:solidFill>
                <a:schemeClr val="tx1"/>
              </a:solidFill>
            </a:endParaRPr>
          </a:p>
        </p:txBody>
      </p:sp>
      <p:sp>
        <p:nvSpPr>
          <p:cNvPr id="4" name="Slide Number Placeholder 3"/>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7</a:t>
            </a:fld>
            <a:endParaRPr lang="en-US">
              <a:solidFill>
                <a:srgbClr val="DBF5F9">
                  <a:shade val="90000"/>
                </a:srgbClr>
              </a:solidFill>
            </a:endParaRPr>
          </a:p>
        </p:txBody>
      </p:sp>
    </p:spTree>
    <p:extLst>
      <p:ext uri="{BB962C8B-B14F-4D97-AF65-F5344CB8AC3E}">
        <p14:creationId xmlns="" xmlns:p14="http://schemas.microsoft.com/office/powerpoint/2010/main" val="1063837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0" y="457200"/>
            <a:ext cx="9144000" cy="1295400"/>
          </a:xfrm>
        </p:spPr>
        <p:txBody>
          <a:bodyPr/>
          <a:lstStyle/>
          <a:p>
            <a:pPr algn="ctr" fontAlgn="auto">
              <a:spcAft>
                <a:spcPts val="0"/>
              </a:spcAft>
              <a:defRPr/>
            </a:pPr>
            <a:r>
              <a:rPr sz="4000" dirty="0" smtClean="0">
                <a:solidFill>
                  <a:schemeClr val="tx2"/>
                </a:solidFill>
              </a:rPr>
              <a:t>Criminal Justice Consequences of </a:t>
            </a:r>
            <a:br>
              <a:rPr sz="4000" dirty="0" smtClean="0">
                <a:solidFill>
                  <a:schemeClr val="tx2"/>
                </a:solidFill>
              </a:rPr>
            </a:br>
            <a:r>
              <a:rPr sz="4000" dirty="0" smtClean="0">
                <a:solidFill>
                  <a:schemeClr val="tx2"/>
                </a:solidFill>
              </a:rPr>
              <a:t>Substance Abuse</a:t>
            </a:r>
          </a:p>
        </p:txBody>
      </p:sp>
      <p:sp>
        <p:nvSpPr>
          <p:cNvPr id="8" name="Rectangle 3"/>
          <p:cNvSpPr>
            <a:spLocks noGrp="1" noChangeArrowheads="1"/>
          </p:cNvSpPr>
          <p:nvPr>
            <p:ph type="body" idx="1"/>
          </p:nvPr>
        </p:nvSpPr>
        <p:spPr>
          <a:xfrm>
            <a:off x="304800" y="1981200"/>
            <a:ext cx="8763000" cy="4953000"/>
          </a:xfrm>
          <a:ln>
            <a:noFill/>
          </a:ln>
        </p:spPr>
        <p:txBody>
          <a:bodyPr>
            <a:normAutofit lnSpcReduction="10000"/>
          </a:bodyPr>
          <a:lstStyle/>
          <a:p>
            <a:pPr marL="342900" indent="-342900">
              <a:lnSpc>
                <a:spcPct val="80000"/>
              </a:lnSpc>
              <a:spcBef>
                <a:spcPct val="35000"/>
              </a:spcBef>
              <a:spcAft>
                <a:spcPct val="35000"/>
              </a:spcAft>
              <a:buFont typeface="Arial" pitchFamily="34" charset="0"/>
              <a:buChar char="•"/>
            </a:pPr>
            <a:r>
              <a:rPr lang="en-US" dirty="0" smtClean="0"/>
              <a:t>Drug use closely associated with crime; </a:t>
            </a:r>
            <a:r>
              <a:rPr lang="en-US" dirty="0" smtClean="0">
                <a:solidFill>
                  <a:srgbClr val="FFC000"/>
                </a:solidFill>
              </a:rPr>
              <a:t>prevalence</a:t>
            </a:r>
            <a:r>
              <a:rPr lang="en-US" dirty="0" smtClean="0"/>
              <a:t> among offenders is </a:t>
            </a:r>
            <a:r>
              <a:rPr lang="en-US" dirty="0" smtClean="0">
                <a:solidFill>
                  <a:srgbClr val="FFC000"/>
                </a:solidFill>
              </a:rPr>
              <a:t>high</a:t>
            </a:r>
            <a:r>
              <a:rPr lang="en-US" dirty="0" smtClean="0"/>
              <a:t>.</a:t>
            </a:r>
          </a:p>
          <a:p>
            <a:pPr marL="342900" indent="-342900" eaLnBrk="1" hangingPunct="1">
              <a:lnSpc>
                <a:spcPct val="80000"/>
              </a:lnSpc>
              <a:spcBef>
                <a:spcPct val="35000"/>
              </a:spcBef>
              <a:spcAft>
                <a:spcPct val="35000"/>
              </a:spcAft>
              <a:buFont typeface="Arial" pitchFamily="34" charset="0"/>
              <a:buChar char="•"/>
            </a:pPr>
            <a:r>
              <a:rPr lang="en-US" dirty="0" smtClean="0"/>
              <a:t>Nearly all chronic substance users enter</a:t>
            </a:r>
            <a:r>
              <a:rPr lang="en-US" dirty="0" smtClean="0">
                <a:solidFill>
                  <a:srgbClr val="FFC000"/>
                </a:solidFill>
              </a:rPr>
              <a:t> CJ system </a:t>
            </a:r>
            <a:r>
              <a:rPr lang="en-US" dirty="0" smtClean="0"/>
              <a:t>during use career.</a:t>
            </a:r>
            <a:endParaRPr lang="en-US" dirty="0" smtClean="0">
              <a:solidFill>
                <a:srgbClr val="FFC000"/>
              </a:solidFill>
            </a:endParaRPr>
          </a:p>
          <a:p>
            <a:pPr marL="342900" indent="-342900" eaLnBrk="1" hangingPunct="1">
              <a:lnSpc>
                <a:spcPct val="80000"/>
              </a:lnSpc>
              <a:spcBef>
                <a:spcPct val="35000"/>
              </a:spcBef>
              <a:spcAft>
                <a:spcPct val="35000"/>
              </a:spcAft>
              <a:buFont typeface="Arial" pitchFamily="34" charset="0"/>
              <a:buChar char="•"/>
            </a:pPr>
            <a:r>
              <a:rPr lang="en-US" dirty="0" smtClean="0"/>
              <a:t>Of 350,000 adults on probation in CA; </a:t>
            </a:r>
            <a:r>
              <a:rPr lang="en-US" dirty="0" smtClean="0">
                <a:solidFill>
                  <a:srgbClr val="FFC000"/>
                </a:solidFill>
              </a:rPr>
              <a:t>41% had been arrested on drug-related offenses</a:t>
            </a:r>
            <a:r>
              <a:rPr lang="en-US" dirty="0" smtClean="0"/>
              <a:t>. </a:t>
            </a:r>
          </a:p>
          <a:p>
            <a:pPr marL="342900" indent="-342900" eaLnBrk="1" hangingPunct="1">
              <a:lnSpc>
                <a:spcPct val="80000"/>
              </a:lnSpc>
              <a:spcBef>
                <a:spcPct val="35000"/>
              </a:spcBef>
              <a:spcAft>
                <a:spcPct val="35000"/>
              </a:spcAft>
              <a:buFont typeface="Arial" pitchFamily="34" charset="0"/>
              <a:buChar char="•"/>
            </a:pPr>
            <a:r>
              <a:rPr lang="en-US" dirty="0" smtClean="0"/>
              <a:t>Relapse typically occurs within first few months of release, highlighting importance of interventions at the pre-release or re-entry phase.</a:t>
            </a:r>
          </a:p>
          <a:p>
            <a:pPr marL="342900" indent="-342900" eaLnBrk="1" hangingPunct="1">
              <a:lnSpc>
                <a:spcPct val="80000"/>
              </a:lnSpc>
              <a:spcBef>
                <a:spcPct val="35000"/>
              </a:spcBef>
              <a:spcAft>
                <a:spcPct val="35000"/>
              </a:spcAft>
              <a:buFont typeface="Arial" pitchFamily="34" charset="0"/>
              <a:buChar char="•"/>
            </a:pPr>
            <a:r>
              <a:rPr lang="en-US" dirty="0" smtClean="0">
                <a:solidFill>
                  <a:srgbClr val="FFC000"/>
                </a:solidFill>
              </a:rPr>
              <a:t>Few offenders with SUD receive treatment</a:t>
            </a:r>
            <a:r>
              <a:rPr lang="en-US" dirty="0" smtClean="0"/>
              <a:t>, and those that do are typically more  severe.</a:t>
            </a:r>
          </a:p>
          <a:p>
            <a:pPr marL="342900" indent="-342900" eaLnBrk="1" hangingPunct="1">
              <a:lnSpc>
                <a:spcPct val="80000"/>
              </a:lnSpc>
              <a:spcBef>
                <a:spcPct val="35000"/>
              </a:spcBef>
              <a:spcAft>
                <a:spcPct val="35000"/>
              </a:spcAft>
              <a:buFont typeface="Arial" pitchFamily="34" charset="0"/>
              <a:buChar char="•"/>
            </a:pPr>
            <a:r>
              <a:rPr lang="en-US" dirty="0" smtClean="0">
                <a:solidFill>
                  <a:srgbClr val="FFC000"/>
                </a:solidFill>
              </a:rPr>
              <a:t>Interventions</a:t>
            </a:r>
            <a:r>
              <a:rPr lang="en-US" dirty="0" smtClean="0"/>
              <a:t> for </a:t>
            </a:r>
            <a:r>
              <a:rPr lang="en-US" dirty="0" smtClean="0">
                <a:solidFill>
                  <a:srgbClr val="FFC000"/>
                </a:solidFill>
              </a:rPr>
              <a:t>low or moderate </a:t>
            </a:r>
            <a:r>
              <a:rPr lang="en-US" dirty="0" smtClean="0"/>
              <a:t>risk offenders are </a:t>
            </a:r>
            <a:r>
              <a:rPr lang="en-US" dirty="0" smtClean="0">
                <a:solidFill>
                  <a:srgbClr val="FFC000"/>
                </a:solidFill>
              </a:rPr>
              <a:t>lacking</a:t>
            </a:r>
            <a:r>
              <a:rPr lang="en-US" dirty="0" smtClean="0"/>
              <a:t>.</a:t>
            </a:r>
          </a:p>
          <a:p>
            <a:pPr marL="342900" indent="-342900" eaLnBrk="1" hangingPunct="1">
              <a:lnSpc>
                <a:spcPct val="80000"/>
              </a:lnSpc>
              <a:spcBef>
                <a:spcPct val="35000"/>
              </a:spcBef>
              <a:spcAft>
                <a:spcPct val="35000"/>
              </a:spcAft>
              <a:buFont typeface="Arial" pitchFamily="34" charset="0"/>
              <a:buChar char="•"/>
            </a:pPr>
            <a:r>
              <a:rPr lang="en-US" dirty="0" smtClean="0"/>
              <a:t>Many offenders are in a “</a:t>
            </a:r>
            <a:r>
              <a:rPr lang="en-US" dirty="0" smtClean="0">
                <a:solidFill>
                  <a:srgbClr val="FFC000"/>
                </a:solidFill>
              </a:rPr>
              <a:t>teachable moment</a:t>
            </a:r>
            <a:r>
              <a:rPr lang="en-US" dirty="0" smtClean="0"/>
              <a:t>” in which they may be more amenable to a brief intervention designed to </a:t>
            </a:r>
            <a:r>
              <a:rPr lang="en-US" dirty="0" smtClean="0">
                <a:solidFill>
                  <a:srgbClr val="FFC000"/>
                </a:solidFill>
              </a:rPr>
              <a:t>reduce their risk </a:t>
            </a:r>
            <a:r>
              <a:rPr lang="en-US" dirty="0" smtClean="0"/>
              <a:t>of substance use or re-arrest. </a:t>
            </a:r>
          </a:p>
          <a:p>
            <a:pPr marL="342900" indent="-342900" eaLnBrk="1" hangingPunct="1">
              <a:lnSpc>
                <a:spcPct val="80000"/>
              </a:lnSpc>
              <a:spcBef>
                <a:spcPct val="35000"/>
              </a:spcBef>
              <a:spcAft>
                <a:spcPct val="35000"/>
              </a:spcAft>
              <a:buFont typeface="Arial" pitchFamily="34" charset="0"/>
              <a:buChar char="•"/>
            </a:pPr>
            <a:endParaRPr lang="en-US" dirty="0" smtClean="0"/>
          </a:p>
        </p:txBody>
      </p:sp>
      <p:sp>
        <p:nvSpPr>
          <p:cNvPr id="2" name="Slide Number Placeholder 1"/>
          <p:cNvSpPr>
            <a:spLocks noGrp="1"/>
          </p:cNvSpPr>
          <p:nvPr>
            <p:ph type="sldNum" sz="quarter" idx="12"/>
          </p:nvPr>
        </p:nvSpPr>
        <p:spPr/>
        <p:txBody>
          <a:bodyPr/>
          <a:lstStyle/>
          <a:p>
            <a:pPr>
              <a:defRPr/>
            </a:pPr>
            <a:fld id="{89BC23E4-D7EC-4817-A67E-E796776F627E}" type="slidenum">
              <a:rPr lang="en-US" smtClean="0"/>
              <a:pPr>
                <a:defRPr/>
              </a:pPr>
              <a:t>8</a:t>
            </a:fld>
            <a:endParaRPr lang="en-US"/>
          </a:p>
        </p:txBody>
      </p:sp>
      <p:sp>
        <p:nvSpPr>
          <p:cNvPr id="6" name="Rectangle 6"/>
          <p:cNvSpPr>
            <a:spLocks noChangeArrowheads="1"/>
          </p:cNvSpPr>
          <p:nvPr/>
        </p:nvSpPr>
        <p:spPr bwMode="auto">
          <a:xfrm>
            <a:off x="533400" y="4419600"/>
            <a:ext cx="8229600" cy="1905000"/>
          </a:xfrm>
          <a:prstGeom prst="rect">
            <a:avLst/>
          </a:prstGeom>
          <a:noFill/>
          <a:ln w="9525">
            <a:noFill/>
            <a:miter lim="800000"/>
            <a:headEnd/>
            <a:tailEnd/>
          </a:ln>
        </p:spPr>
        <p:txBody>
          <a:bodyPr/>
          <a:lstStyle/>
          <a:p>
            <a:pPr>
              <a:spcBef>
                <a:spcPct val="20000"/>
              </a:spcBef>
              <a:buClr>
                <a:schemeClr val="hlink"/>
              </a:buClr>
              <a:buSzPct val="80000"/>
              <a:defRPr/>
            </a:pPr>
            <a:endParaRPr lang="en-US" sz="2800" dirty="0">
              <a:latin typeface="+mj-lt"/>
            </a:endParaRPr>
          </a:p>
        </p:txBody>
      </p:sp>
    </p:spTree>
    <p:extLst>
      <p:ext uri="{BB962C8B-B14F-4D97-AF65-F5344CB8AC3E}">
        <p14:creationId xmlns="" xmlns:p14="http://schemas.microsoft.com/office/powerpoint/2010/main" val="40731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subTnLst>
                                    <p:animClr>
                                      <p:cBhvr override="childStyle">
                                        <p:cTn dur="1" fill="hold" display="0" masterRel="nextClick" afterEffect="1"/>
                                        <p:tgtEl>
                                          <p:spTgt spid="8">
                                            <p:txEl>
                                              <p:pRg st="0" end="0"/>
                                            </p:txEl>
                                          </p:spTgt>
                                        </p:tgtEl>
                                        <p:attrNameLst>
                                          <p:attrName>ppt_c</p:attrName>
                                        </p:attrNameLst>
                                      </p:cBhvr>
                                      <p:to>
                                        <a:srgbClr val="C0C0C0"/>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subTnLst>
                                    <p:animClr>
                                      <p:cBhvr override="childStyle">
                                        <p:cTn dur="1" fill="hold" display="0" masterRel="nextClick" afterEffect="1"/>
                                        <p:tgtEl>
                                          <p:spTgt spid="8">
                                            <p:txEl>
                                              <p:pRg st="1" end="1"/>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subTnLst>
                                    <p:animClr>
                                      <p:cBhvr override="childStyle">
                                        <p:cTn dur="1" fill="hold" display="0" masterRel="nextClick" afterEffect="1"/>
                                        <p:tgtEl>
                                          <p:spTgt spid="8">
                                            <p:txEl>
                                              <p:pRg st="2" end="2"/>
                                            </p:txEl>
                                          </p:spTgt>
                                        </p:tgtEl>
                                        <p:attrNameLst>
                                          <p:attrName>ppt_c</p:attrName>
                                        </p:attrNameLst>
                                      </p:cBhvr>
                                      <p:to>
                                        <a:srgbClr val="C0C0C0"/>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subTnLst>
                                    <p:animClr>
                                      <p:cBhvr override="childStyle">
                                        <p:cTn dur="1" fill="hold" display="0" masterRel="nextClick" afterEffect="1"/>
                                        <p:tgtEl>
                                          <p:spTgt spid="8">
                                            <p:txEl>
                                              <p:pRg st="3" end="3"/>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up)">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up)">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up)">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915924" y="685800"/>
            <a:ext cx="7313676" cy="1002792"/>
          </a:xfrm>
        </p:spPr>
        <p:txBody>
          <a:bodyPr/>
          <a:lstStyle/>
          <a:p>
            <a:pPr algn="ctr" eaLnBrk="1" hangingPunct="1"/>
            <a:r>
              <a:rPr lang="en-US" sz="4400" b="1" dirty="0" smtClean="0">
                <a:solidFill>
                  <a:schemeClr val="tx2"/>
                </a:solidFill>
              </a:rPr>
              <a:t>Goal of Brief Interventions</a:t>
            </a:r>
          </a:p>
        </p:txBody>
      </p:sp>
      <p:sp>
        <p:nvSpPr>
          <p:cNvPr id="8" name="Slide Number Placeholder 7"/>
          <p:cNvSpPr>
            <a:spLocks noGrp="1"/>
          </p:cNvSpPr>
          <p:nvPr>
            <p:ph type="sldNum" sz="quarter" idx="12"/>
          </p:nvPr>
        </p:nvSpPr>
        <p:spPr/>
        <p:txBody>
          <a:bodyPr/>
          <a:lstStyle/>
          <a:p>
            <a:pPr>
              <a:defRPr/>
            </a:pPr>
            <a:fld id="{89BC23E4-D7EC-4817-A67E-E796776F627E}" type="slidenum">
              <a:rPr lang="en-US" smtClean="0">
                <a:solidFill>
                  <a:srgbClr val="DBF5F9">
                    <a:shade val="90000"/>
                  </a:srgbClr>
                </a:solidFill>
              </a:rPr>
              <a:pPr>
                <a:defRPr/>
              </a:pPr>
              <a:t>9</a:t>
            </a:fld>
            <a:endParaRPr lang="en-US">
              <a:solidFill>
                <a:srgbClr val="DBF5F9">
                  <a:shade val="90000"/>
                </a:srgbClr>
              </a:solidFill>
            </a:endParaRPr>
          </a:p>
        </p:txBody>
      </p:sp>
      <p:cxnSp>
        <p:nvCxnSpPr>
          <p:cNvPr id="9" name="Straight Arrow Connector 8"/>
          <p:cNvCxnSpPr/>
          <p:nvPr/>
        </p:nvCxnSpPr>
        <p:spPr bwMode="auto">
          <a:xfrm>
            <a:off x="5715000" y="3352800"/>
            <a:ext cx="609600" cy="1588"/>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cxnSp>
        <p:nvCxnSpPr>
          <p:cNvPr id="10" name="Straight Arrow Connector 9"/>
          <p:cNvCxnSpPr/>
          <p:nvPr/>
        </p:nvCxnSpPr>
        <p:spPr bwMode="auto">
          <a:xfrm>
            <a:off x="2819400" y="3352800"/>
            <a:ext cx="609600" cy="1588"/>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grpSp>
        <p:nvGrpSpPr>
          <p:cNvPr id="2" name="Group 1"/>
          <p:cNvGrpSpPr/>
          <p:nvPr/>
        </p:nvGrpSpPr>
        <p:grpSpPr>
          <a:xfrm>
            <a:off x="6477000" y="2590800"/>
            <a:ext cx="2057400" cy="1371600"/>
            <a:chOff x="6477000" y="2590800"/>
            <a:chExt cx="2057400" cy="1371600"/>
          </a:xfrm>
        </p:grpSpPr>
        <p:sp>
          <p:nvSpPr>
            <p:cNvPr id="5" name="Rounded Rectangle 4"/>
            <p:cNvSpPr/>
            <p:nvPr/>
          </p:nvSpPr>
          <p:spPr bwMode="auto">
            <a:xfrm>
              <a:off x="6477000" y="2590800"/>
              <a:ext cx="2057400" cy="13716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white"/>
                </a:solidFill>
              </a:endParaRPr>
            </a:p>
          </p:txBody>
        </p:sp>
        <p:sp>
          <p:nvSpPr>
            <p:cNvPr id="11" name="TextBox 10"/>
            <p:cNvSpPr txBox="1"/>
            <p:nvPr/>
          </p:nvSpPr>
          <p:spPr>
            <a:xfrm>
              <a:off x="6531015" y="2875746"/>
              <a:ext cx="1905000" cy="954107"/>
            </a:xfrm>
            <a:prstGeom prst="rect">
              <a:avLst/>
            </a:prstGeom>
            <a:noFill/>
          </p:spPr>
          <p:txBody>
            <a:bodyPr wrap="square" rtlCol="0">
              <a:spAutoFit/>
            </a:bodyPr>
            <a:lstStyle/>
            <a:p>
              <a:pPr algn="ctr"/>
              <a:r>
                <a:rPr lang="en-US" sz="2800" dirty="0" smtClean="0">
                  <a:solidFill>
                    <a:prstClr val="white"/>
                  </a:solidFill>
                  <a:latin typeface="Calibri"/>
                </a:rPr>
                <a:t>Behavior </a:t>
              </a:r>
            </a:p>
            <a:p>
              <a:pPr algn="ctr"/>
              <a:r>
                <a:rPr lang="en-US" sz="2800" dirty="0" smtClean="0">
                  <a:solidFill>
                    <a:prstClr val="white"/>
                  </a:solidFill>
                  <a:latin typeface="Calibri"/>
                </a:rPr>
                <a:t>change</a:t>
              </a:r>
              <a:endParaRPr lang="en-US" sz="2800" dirty="0">
                <a:solidFill>
                  <a:prstClr val="white"/>
                </a:solidFill>
                <a:latin typeface="Calibri"/>
              </a:endParaRPr>
            </a:p>
          </p:txBody>
        </p:sp>
      </p:grpSp>
      <p:grpSp>
        <p:nvGrpSpPr>
          <p:cNvPr id="3" name="Group 3"/>
          <p:cNvGrpSpPr/>
          <p:nvPr/>
        </p:nvGrpSpPr>
        <p:grpSpPr>
          <a:xfrm>
            <a:off x="609600" y="2590800"/>
            <a:ext cx="2059329" cy="1371600"/>
            <a:chOff x="609600" y="2590800"/>
            <a:chExt cx="2059329" cy="1371600"/>
          </a:xfrm>
        </p:grpSpPr>
        <p:sp>
          <p:nvSpPr>
            <p:cNvPr id="6" name="Rounded Rectangle 5"/>
            <p:cNvSpPr/>
            <p:nvPr/>
          </p:nvSpPr>
          <p:spPr bwMode="auto">
            <a:xfrm>
              <a:off x="609600" y="2590800"/>
              <a:ext cx="2057400" cy="137160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white"/>
                </a:solidFill>
              </a:endParaRPr>
            </a:p>
          </p:txBody>
        </p:sp>
        <p:sp>
          <p:nvSpPr>
            <p:cNvPr id="12" name="TextBox 11"/>
            <p:cNvSpPr txBox="1"/>
            <p:nvPr/>
          </p:nvSpPr>
          <p:spPr>
            <a:xfrm>
              <a:off x="687729" y="2875745"/>
              <a:ext cx="1981200" cy="954107"/>
            </a:xfrm>
            <a:prstGeom prst="rect">
              <a:avLst/>
            </a:prstGeom>
            <a:noFill/>
          </p:spPr>
          <p:txBody>
            <a:bodyPr wrap="square" rtlCol="0">
              <a:spAutoFit/>
            </a:bodyPr>
            <a:lstStyle/>
            <a:p>
              <a:pPr algn="ctr"/>
              <a:r>
                <a:rPr lang="en-US" sz="2800" dirty="0" smtClean="0">
                  <a:solidFill>
                    <a:prstClr val="white"/>
                  </a:solidFill>
                  <a:latin typeface="Calibri"/>
                </a:rPr>
                <a:t>Awareness of problem</a:t>
              </a:r>
              <a:endParaRPr lang="en-US" sz="2800" dirty="0">
                <a:solidFill>
                  <a:prstClr val="white"/>
                </a:solidFill>
                <a:latin typeface="Calibri"/>
              </a:endParaRPr>
            </a:p>
          </p:txBody>
        </p:sp>
      </p:grpSp>
      <p:grpSp>
        <p:nvGrpSpPr>
          <p:cNvPr id="4" name="Group 2"/>
          <p:cNvGrpSpPr/>
          <p:nvPr/>
        </p:nvGrpSpPr>
        <p:grpSpPr>
          <a:xfrm>
            <a:off x="3581400" y="2590800"/>
            <a:ext cx="2057400" cy="1371600"/>
            <a:chOff x="3581400" y="2590800"/>
            <a:chExt cx="2057400" cy="1371600"/>
          </a:xfrm>
        </p:grpSpPr>
        <p:sp>
          <p:nvSpPr>
            <p:cNvPr id="7" name="Rounded Rectangle 6"/>
            <p:cNvSpPr/>
            <p:nvPr/>
          </p:nvSpPr>
          <p:spPr bwMode="auto">
            <a:xfrm>
              <a:off x="3581400" y="2590800"/>
              <a:ext cx="2057400" cy="1371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prstClr val="white"/>
                </a:solidFill>
              </a:endParaRPr>
            </a:p>
          </p:txBody>
        </p:sp>
        <p:sp>
          <p:nvSpPr>
            <p:cNvPr id="13" name="TextBox 12"/>
            <p:cNvSpPr txBox="1"/>
            <p:nvPr/>
          </p:nvSpPr>
          <p:spPr>
            <a:xfrm>
              <a:off x="3581400" y="2981980"/>
              <a:ext cx="2057400" cy="523220"/>
            </a:xfrm>
            <a:prstGeom prst="rect">
              <a:avLst/>
            </a:prstGeom>
            <a:noFill/>
          </p:spPr>
          <p:txBody>
            <a:bodyPr wrap="square" rtlCol="0">
              <a:spAutoFit/>
            </a:bodyPr>
            <a:lstStyle/>
            <a:p>
              <a:pPr algn="ctr"/>
              <a:r>
                <a:rPr lang="en-US" sz="2800" b="1" dirty="0" smtClean="0">
                  <a:solidFill>
                    <a:prstClr val="white"/>
                  </a:solidFill>
                  <a:latin typeface="Calibri"/>
                </a:rPr>
                <a:t>Motivation</a:t>
              </a:r>
              <a:endParaRPr lang="en-US" sz="2800" b="1" dirty="0">
                <a:solidFill>
                  <a:prstClr val="white"/>
                </a:solidFill>
                <a:latin typeface="Calibri"/>
              </a:endParaRPr>
            </a:p>
          </p:txBody>
        </p:sp>
      </p:grpSp>
      <p:sp>
        <p:nvSpPr>
          <p:cNvPr id="15" name="TextBox 14"/>
          <p:cNvSpPr txBox="1"/>
          <p:nvPr/>
        </p:nvSpPr>
        <p:spPr>
          <a:xfrm>
            <a:off x="594167" y="4800600"/>
            <a:ext cx="1981200" cy="954107"/>
          </a:xfrm>
          <a:prstGeom prst="rect">
            <a:avLst/>
          </a:prstGeom>
          <a:noFill/>
        </p:spPr>
        <p:txBody>
          <a:bodyPr wrap="square" rtlCol="0">
            <a:spAutoFit/>
          </a:bodyPr>
          <a:lstStyle/>
          <a:p>
            <a:pPr algn="ctr"/>
            <a:r>
              <a:rPr lang="en-US" sz="2800" dirty="0" smtClean="0">
                <a:solidFill>
                  <a:prstClr val="white"/>
                </a:solidFill>
                <a:latin typeface="Calibri"/>
              </a:rPr>
              <a:t>Presenting problem</a:t>
            </a:r>
            <a:endParaRPr lang="en-US" sz="2800" dirty="0">
              <a:solidFill>
                <a:prstClr val="white"/>
              </a:solidFill>
              <a:latin typeface="Calibri"/>
            </a:endParaRPr>
          </a:p>
        </p:txBody>
      </p:sp>
      <p:sp>
        <p:nvSpPr>
          <p:cNvPr id="16" name="TextBox 15"/>
          <p:cNvSpPr txBox="1"/>
          <p:nvPr/>
        </p:nvSpPr>
        <p:spPr>
          <a:xfrm>
            <a:off x="2590800" y="5181600"/>
            <a:ext cx="1981200" cy="954107"/>
          </a:xfrm>
          <a:prstGeom prst="rect">
            <a:avLst/>
          </a:prstGeom>
          <a:noFill/>
        </p:spPr>
        <p:txBody>
          <a:bodyPr wrap="square" rtlCol="0">
            <a:spAutoFit/>
          </a:bodyPr>
          <a:lstStyle/>
          <a:p>
            <a:pPr algn="ctr"/>
            <a:r>
              <a:rPr lang="en-US" sz="2800" dirty="0" smtClean="0">
                <a:solidFill>
                  <a:prstClr val="white"/>
                </a:solidFill>
                <a:latin typeface="Calibri"/>
              </a:rPr>
              <a:t>Screening results</a:t>
            </a:r>
            <a:endParaRPr lang="en-US" sz="2800" dirty="0">
              <a:solidFill>
                <a:prstClr val="white"/>
              </a:solidFill>
              <a:latin typeface="Calibri"/>
            </a:endParaRPr>
          </a:p>
        </p:txBody>
      </p:sp>
      <p:cxnSp>
        <p:nvCxnSpPr>
          <p:cNvPr id="18" name="Straight Arrow Connector 17"/>
          <p:cNvCxnSpPr/>
          <p:nvPr/>
        </p:nvCxnSpPr>
        <p:spPr bwMode="auto">
          <a:xfrm rot="16200000" flipV="1">
            <a:off x="1028700" y="4425870"/>
            <a:ext cx="609600" cy="76200"/>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cxnSp>
        <p:nvCxnSpPr>
          <p:cNvPr id="22" name="Straight Arrow Connector 21"/>
          <p:cNvCxnSpPr/>
          <p:nvPr/>
        </p:nvCxnSpPr>
        <p:spPr bwMode="auto">
          <a:xfrm flipH="1" flipV="1">
            <a:off x="2286000" y="4114800"/>
            <a:ext cx="1143000" cy="1066800"/>
          </a:xfrm>
          <a:prstGeom prst="straightConnector1">
            <a:avLst/>
          </a:prstGeom>
          <a:solidFill>
            <a:schemeClr val="accent1"/>
          </a:solidFill>
          <a:ln w="63500" cap="flat" cmpd="sng" algn="ctr">
            <a:solidFill>
              <a:schemeClr val="tx1"/>
            </a:solidFill>
            <a:prstDash val="solid"/>
            <a:round/>
            <a:headEnd type="none" w="med" len="med"/>
            <a:tailEnd type="arrow" w="lg" len="med"/>
          </a:ln>
          <a:effectLst/>
        </p:spPr>
      </p:cxnSp>
    </p:spTree>
    <p:extLst>
      <p:ext uri="{BB962C8B-B14F-4D97-AF65-F5344CB8AC3E}">
        <p14:creationId xmlns="" xmlns:p14="http://schemas.microsoft.com/office/powerpoint/2010/main" val="33770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808080"/>
        </a:dk1>
        <a:lt1>
          <a:srgbClr val="FFFFFF"/>
        </a:lt1>
        <a:dk2>
          <a:srgbClr val="000099"/>
        </a:dk2>
        <a:lt2>
          <a:srgbClr val="FFCC00"/>
        </a:lt2>
        <a:accent1>
          <a:srgbClr val="00CC99"/>
        </a:accent1>
        <a:accent2>
          <a:srgbClr val="3333CC"/>
        </a:accent2>
        <a:accent3>
          <a:srgbClr val="AAAACA"/>
        </a:accent3>
        <a:accent4>
          <a:srgbClr val="DADADA"/>
        </a:accent4>
        <a:accent5>
          <a:srgbClr val="AAE2CA"/>
        </a:accent5>
        <a:accent6>
          <a:srgbClr val="2D2DB9"/>
        </a:accent6>
        <a:hlink>
          <a:srgbClr val="33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808080"/>
        </a:dk1>
        <a:lt1>
          <a:srgbClr val="FFFFFF"/>
        </a:lt1>
        <a:dk2>
          <a:srgbClr val="000099"/>
        </a:dk2>
        <a:lt2>
          <a:srgbClr val="FFCC00"/>
        </a:lt2>
        <a:accent1>
          <a:srgbClr val="00CC99"/>
        </a:accent1>
        <a:accent2>
          <a:srgbClr val="3333CC"/>
        </a:accent2>
        <a:accent3>
          <a:srgbClr val="AAAACA"/>
        </a:accent3>
        <a:accent4>
          <a:srgbClr val="DADADA"/>
        </a:accent4>
        <a:accent5>
          <a:srgbClr val="AAE2CA"/>
        </a:accent5>
        <a:accent6>
          <a:srgbClr val="2D2DB9"/>
        </a:accent6>
        <a:hlink>
          <a:srgbClr val="33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FFFFFF"/>
        </a:dk1>
        <a:lt1>
          <a:srgbClr val="FFFFFF"/>
        </a:lt1>
        <a:dk2>
          <a:srgbClr val="FFCC00"/>
        </a:dk2>
        <a:lt2>
          <a:srgbClr val="808080"/>
        </a:lt2>
        <a:accent1>
          <a:srgbClr val="00CC99"/>
        </a:accent1>
        <a:accent2>
          <a:srgbClr val="3333CC"/>
        </a:accent2>
        <a:accent3>
          <a:srgbClr val="FFFFFF"/>
        </a:accent3>
        <a:accent4>
          <a:srgbClr val="DADADA"/>
        </a:accent4>
        <a:accent5>
          <a:srgbClr val="AAE2CA"/>
        </a:accent5>
        <a:accent6>
          <a:srgbClr val="2D2DB9"/>
        </a:accent6>
        <a:hlink>
          <a:srgbClr val="33CCFF"/>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808080"/>
        </a:dk1>
        <a:lt1>
          <a:srgbClr val="FFFFFF"/>
        </a:lt1>
        <a:dk2>
          <a:srgbClr val="000099"/>
        </a:dk2>
        <a:lt2>
          <a:srgbClr val="FFCC00"/>
        </a:lt2>
        <a:accent1>
          <a:srgbClr val="00CC99"/>
        </a:accent1>
        <a:accent2>
          <a:srgbClr val="3333CC"/>
        </a:accent2>
        <a:accent3>
          <a:srgbClr val="AAAACA"/>
        </a:accent3>
        <a:accent4>
          <a:srgbClr val="DADADA"/>
        </a:accent4>
        <a:accent5>
          <a:srgbClr val="AAE2CA"/>
        </a:accent5>
        <a:accent6>
          <a:srgbClr val="2D2DB9"/>
        </a:accent6>
        <a:hlink>
          <a:srgbClr val="33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13736</TotalTime>
  <Words>4774</Words>
  <Application>Microsoft Office PowerPoint</Application>
  <PresentationFormat>On-screen Show (4:3)</PresentationFormat>
  <Paragraphs>805</Paragraphs>
  <Slides>60</Slides>
  <Notes>48</Notes>
  <HiddenSlides>2</HiddenSlides>
  <MMClips>3</MMClips>
  <ScaleCrop>false</ScaleCrop>
  <HeadingPairs>
    <vt:vector size="4" baseType="variant">
      <vt:variant>
        <vt:lpstr>Theme</vt:lpstr>
      </vt:variant>
      <vt:variant>
        <vt:i4>6</vt:i4>
      </vt:variant>
      <vt:variant>
        <vt:lpstr>Slide Titles</vt:lpstr>
      </vt:variant>
      <vt:variant>
        <vt:i4>60</vt:i4>
      </vt:variant>
    </vt:vector>
  </HeadingPairs>
  <TitlesOfParts>
    <vt:vector size="66" baseType="lpstr">
      <vt:lpstr>Default Design</vt:lpstr>
      <vt:lpstr>1_Default Design</vt:lpstr>
      <vt:lpstr>2_Default Design</vt:lpstr>
      <vt:lpstr>1_Flow</vt:lpstr>
      <vt:lpstr>4_Flow</vt:lpstr>
      <vt:lpstr>3_Flow</vt:lpstr>
      <vt:lpstr>Screening, Brief Intervention &amp; Referral to Treatment</vt:lpstr>
      <vt:lpstr>New Medi-Cal Benefit (SBIRT) </vt:lpstr>
      <vt:lpstr>SBIRT: Review of Key Terms</vt:lpstr>
      <vt:lpstr>What is SBIRT?</vt:lpstr>
      <vt:lpstr>Why is SBIRT Important?  </vt:lpstr>
      <vt:lpstr>Medical Consequences of  Substance Abuse</vt:lpstr>
      <vt:lpstr>Why is SBIRT Important for Justice-Involved Populations?  </vt:lpstr>
      <vt:lpstr>Criminal Justice Consequences of  Substance Abuse</vt:lpstr>
      <vt:lpstr>Goal of Brief Interventions</vt:lpstr>
      <vt:lpstr>Substance Use Problems among Mental  Health and/or Primary Care Populations</vt:lpstr>
      <vt:lpstr>Locations for Routine Screening</vt:lpstr>
      <vt:lpstr>The “S” in SBIRT Screening  to Identify Patients At Risk for  Substance Use Problems </vt:lpstr>
      <vt:lpstr>Screening Tools </vt:lpstr>
      <vt:lpstr>Pre-screening</vt:lpstr>
      <vt:lpstr>Pre-screening Example</vt:lpstr>
      <vt:lpstr>Pre-screening Example</vt:lpstr>
      <vt:lpstr>Characteristics of a Good  Screening Tool</vt:lpstr>
      <vt:lpstr>What is a Standard Drink?</vt:lpstr>
      <vt:lpstr>Slide 19</vt:lpstr>
      <vt:lpstr>Alcohol Use Disorders Identification Test- Consumption (AUDIT-C)</vt:lpstr>
      <vt:lpstr>Alcohol Use Disorders Identification Test- Consumption (AUDIT-C)</vt:lpstr>
      <vt:lpstr>Alcohol Use Disorders Identification Test- Consumption (AUDIT-C)</vt:lpstr>
      <vt:lpstr>SBI Procedures Follow-up Action Depends on Score</vt:lpstr>
      <vt:lpstr>How do we effectively intervene once we’ve identified risky or harmful alcohol or drug use?</vt:lpstr>
      <vt:lpstr>Conducting a Brief Intervention requires strong MOTIVATIONAL INTERVIEWING skills  </vt:lpstr>
      <vt:lpstr>Slide 26</vt:lpstr>
      <vt:lpstr>What is Motivational Interviewing?</vt:lpstr>
      <vt:lpstr>MI - The Spirit: Style</vt:lpstr>
      <vt:lpstr>Ambivalence </vt:lpstr>
      <vt:lpstr>Slide 30</vt:lpstr>
      <vt:lpstr>Avoid Confrontation</vt:lpstr>
      <vt:lpstr>Slide 32</vt:lpstr>
      <vt:lpstr>Conducting a Brief Intervention</vt:lpstr>
      <vt:lpstr> FLO: The 3 tasks of a BI</vt:lpstr>
      <vt:lpstr>How Does It All Fit Together?</vt:lpstr>
      <vt:lpstr>The 3 Tasks of a BI</vt:lpstr>
      <vt:lpstr>The 1st Task: Feedback</vt:lpstr>
      <vt:lpstr>The 1st Task: Feedback</vt:lpstr>
      <vt:lpstr>Slide 39</vt:lpstr>
      <vt:lpstr>Slide 40</vt:lpstr>
      <vt:lpstr>Slide 41</vt:lpstr>
      <vt:lpstr>Slide 42</vt:lpstr>
      <vt:lpstr>The 2nd Task: Listen &amp; Understand</vt:lpstr>
      <vt:lpstr>Digging for Change:  The Decisional Balance</vt:lpstr>
      <vt:lpstr> Pros/Cons: Video Example  </vt:lpstr>
      <vt:lpstr>The 2nd Task: Listen &amp; Understand</vt:lpstr>
      <vt:lpstr>The 2nd Task: Listen &amp; Understand</vt:lpstr>
      <vt:lpstr> Importance Ruler: Video Example  </vt:lpstr>
      <vt:lpstr>Slide 49</vt:lpstr>
      <vt:lpstr>The 3rd Task:  Options for Change</vt:lpstr>
      <vt:lpstr>The 3rd Task:  Options for Change</vt:lpstr>
      <vt:lpstr>The 3rd Task:  Options for Change</vt:lpstr>
      <vt:lpstr>Putting It All Together</vt:lpstr>
      <vt:lpstr>Encourage Follow-Up Visits</vt:lpstr>
      <vt:lpstr>Referral to Treatment  for Patients at Risk for Substance Dependence</vt:lpstr>
      <vt:lpstr>“Warm hand-off”  Approach to Referrals</vt:lpstr>
      <vt:lpstr>SBIRT Implementation, Billing, and Reimbursement </vt:lpstr>
      <vt:lpstr>Strategies for Implementation</vt:lpstr>
      <vt:lpstr>For Assistance on Implementation</vt:lpstr>
      <vt:lpstr>Thank You!</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Jerry</dc:creator>
  <cp:lastModifiedBy>slarkins</cp:lastModifiedBy>
  <cp:revision>603</cp:revision>
  <cp:lastPrinted>2012-11-29T19:37:41Z</cp:lastPrinted>
  <dcterms:created xsi:type="dcterms:W3CDTF">2009-03-06T20:36:06Z</dcterms:created>
  <dcterms:modified xsi:type="dcterms:W3CDTF">2015-05-20T17:32:02Z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MI-SBIRT 2011-11-14.ppt</vt:lpwstr>
  </property>
  <property fmtid="{D5CDD505-2E9C-101B-9397-08002B2CF9AE}" pid="4" name="ArticulateGUID">
    <vt:lpwstr>AC5556A5-D12E-4364-9D64-321E6B8BBE8F</vt:lpwstr>
  </property>
  <property fmtid="{D5CDD505-2E9C-101B-9397-08002B2CF9AE}" pid="5" name="ArticulateProjectFull">
    <vt:lpwstr>C:\Documents and Settings\bfinnerty\My Documents\B Rutkowski Computer Files\bfinnerty\ADPI TA Contract_2010-2013\Year 2_2011-12\March 29, 2012\SBIRT Stanislaus Kogler 3-29-12 np.ppta</vt:lpwstr>
  </property>
</Properties>
</file>