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wma" ContentType="audio/x-ms-wma"/>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053" r:id="rId2"/>
    <p:sldMasterId id="2147484065" r:id="rId3"/>
  </p:sldMasterIdLst>
  <p:notesMasterIdLst>
    <p:notesMasterId r:id="rId129"/>
  </p:notesMasterIdLst>
  <p:handoutMasterIdLst>
    <p:handoutMasterId r:id="rId130"/>
  </p:handoutMasterIdLst>
  <p:sldIdLst>
    <p:sldId id="348" r:id="rId4"/>
    <p:sldId id="1393" r:id="rId5"/>
    <p:sldId id="1394" r:id="rId6"/>
    <p:sldId id="1395" r:id="rId7"/>
    <p:sldId id="1396" r:id="rId8"/>
    <p:sldId id="1397" r:id="rId9"/>
    <p:sldId id="942" r:id="rId10"/>
    <p:sldId id="1061" r:id="rId11"/>
    <p:sldId id="1214" r:id="rId12"/>
    <p:sldId id="1215" r:id="rId13"/>
    <p:sldId id="1065" r:id="rId14"/>
    <p:sldId id="1081" r:id="rId15"/>
    <p:sldId id="1229" r:id="rId16"/>
    <p:sldId id="1272" r:id="rId17"/>
    <p:sldId id="1273" r:id="rId18"/>
    <p:sldId id="1238" r:id="rId19"/>
    <p:sldId id="1231" r:id="rId20"/>
    <p:sldId id="1232" r:id="rId21"/>
    <p:sldId id="1233" r:id="rId22"/>
    <p:sldId id="1234" r:id="rId23"/>
    <p:sldId id="1235" r:id="rId24"/>
    <p:sldId id="1236" r:id="rId25"/>
    <p:sldId id="1237" r:id="rId26"/>
    <p:sldId id="1077" r:id="rId27"/>
    <p:sldId id="1019" r:id="rId28"/>
    <p:sldId id="1104" r:id="rId29"/>
    <p:sldId id="1105" r:id="rId30"/>
    <p:sldId id="1106" r:id="rId31"/>
    <p:sldId id="1107" r:id="rId32"/>
    <p:sldId id="1108" r:id="rId33"/>
    <p:sldId id="1109" r:id="rId34"/>
    <p:sldId id="1110" r:id="rId35"/>
    <p:sldId id="1111" r:id="rId36"/>
    <p:sldId id="1112" r:id="rId37"/>
    <p:sldId id="1113" r:id="rId38"/>
    <p:sldId id="1114" r:id="rId39"/>
    <p:sldId id="1115" r:id="rId40"/>
    <p:sldId id="1116" r:id="rId41"/>
    <p:sldId id="1117" r:id="rId42"/>
    <p:sldId id="1118" r:id="rId43"/>
    <p:sldId id="1086" r:id="rId44"/>
    <p:sldId id="1087" r:id="rId45"/>
    <p:sldId id="1094" r:id="rId46"/>
    <p:sldId id="1095" r:id="rId47"/>
    <p:sldId id="1096" r:id="rId48"/>
    <p:sldId id="1097" r:id="rId49"/>
    <p:sldId id="1124" r:id="rId50"/>
    <p:sldId id="1125" r:id="rId51"/>
    <p:sldId id="1126" r:id="rId52"/>
    <p:sldId id="1239" r:id="rId53"/>
    <p:sldId id="1240" r:id="rId54"/>
    <p:sldId id="1241" r:id="rId55"/>
    <p:sldId id="1242" r:id="rId56"/>
    <p:sldId id="1263" r:id="rId57"/>
    <p:sldId id="1412" r:id="rId58"/>
    <p:sldId id="1264" r:id="rId59"/>
    <p:sldId id="1243" r:id="rId60"/>
    <p:sldId id="1244" r:id="rId61"/>
    <p:sldId id="1245" r:id="rId62"/>
    <p:sldId id="1246" r:id="rId63"/>
    <p:sldId id="1247" r:id="rId64"/>
    <p:sldId id="1248" r:id="rId65"/>
    <p:sldId id="1249" r:id="rId66"/>
    <p:sldId id="1274" r:id="rId67"/>
    <p:sldId id="1275" r:id="rId68"/>
    <p:sldId id="1276" r:id="rId69"/>
    <p:sldId id="1277" r:id="rId70"/>
    <p:sldId id="1278" r:id="rId71"/>
    <p:sldId id="1280" r:id="rId72"/>
    <p:sldId id="1281" r:id="rId73"/>
    <p:sldId id="1282" r:id="rId74"/>
    <p:sldId id="1283" r:id="rId75"/>
    <p:sldId id="1284" r:id="rId76"/>
    <p:sldId id="1285" r:id="rId77"/>
    <p:sldId id="1286" r:id="rId78"/>
    <p:sldId id="1287" r:id="rId79"/>
    <p:sldId id="1288" r:id="rId80"/>
    <p:sldId id="1289" r:id="rId81"/>
    <p:sldId id="1250" r:id="rId82"/>
    <p:sldId id="1251" r:id="rId83"/>
    <p:sldId id="1255" r:id="rId84"/>
    <p:sldId id="1265" r:id="rId85"/>
    <p:sldId id="1091" r:id="rId86"/>
    <p:sldId id="1256" r:id="rId87"/>
    <p:sldId id="1257" r:id="rId88"/>
    <p:sldId id="1266" r:id="rId89"/>
    <p:sldId id="1127" r:id="rId90"/>
    <p:sldId id="1133" r:id="rId91"/>
    <p:sldId id="1130" r:id="rId92"/>
    <p:sldId id="1182" r:id="rId93"/>
    <p:sldId id="1140" r:id="rId94"/>
    <p:sldId id="1411" r:id="rId95"/>
    <p:sldId id="1199" r:id="rId96"/>
    <p:sldId id="894" r:id="rId97"/>
    <p:sldId id="1204" r:id="rId98"/>
    <p:sldId id="1260" r:id="rId99"/>
    <p:sldId id="1267" r:id="rId100"/>
    <p:sldId id="1268" r:id="rId101"/>
    <p:sldId id="1175" r:id="rId102"/>
    <p:sldId id="1206" r:id="rId103"/>
    <p:sldId id="1205" r:id="rId104"/>
    <p:sldId id="1269" r:id="rId105"/>
    <p:sldId id="1270" r:id="rId106"/>
    <p:sldId id="1207" r:id="rId107"/>
    <p:sldId id="1208" r:id="rId108"/>
    <p:sldId id="1271" r:id="rId109"/>
    <p:sldId id="1209" r:id="rId110"/>
    <p:sldId id="1210" r:id="rId111"/>
    <p:sldId id="986" r:id="rId112"/>
    <p:sldId id="559" r:id="rId113"/>
    <p:sldId id="1211" r:id="rId114"/>
    <p:sldId id="1212" r:id="rId115"/>
    <p:sldId id="1399" r:id="rId116"/>
    <p:sldId id="1400" r:id="rId117"/>
    <p:sldId id="1401" r:id="rId118"/>
    <p:sldId id="1402" r:id="rId119"/>
    <p:sldId id="1403" r:id="rId120"/>
    <p:sldId id="1404" r:id="rId121"/>
    <p:sldId id="1405" r:id="rId122"/>
    <p:sldId id="1406" r:id="rId123"/>
    <p:sldId id="1407" r:id="rId124"/>
    <p:sldId id="1408" r:id="rId125"/>
    <p:sldId id="1409" r:id="rId126"/>
    <p:sldId id="1410" r:id="rId127"/>
    <p:sldId id="1017" r:id="rId128"/>
  </p:sldIdLst>
  <p:sldSz cx="9144000" cy="6858000" type="screen4x3"/>
  <p:notesSz cx="7010400" cy="9296400"/>
  <p:custDataLst>
    <p:tags r:id="rId131"/>
  </p:custDataLst>
  <p:defaultTextStyle>
    <a:defPPr>
      <a:defRPr lang="en-US"/>
    </a:defPPr>
    <a:lvl1pPr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1pPr>
    <a:lvl2pPr marL="4572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2pPr>
    <a:lvl3pPr marL="9144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3pPr>
    <a:lvl4pPr marL="13716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4pPr>
    <a:lvl5pPr marL="18288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5pPr>
    <a:lvl6pPr marL="2286000" algn="l" defTabSz="914400" rtl="0" eaLnBrk="1" latinLnBrk="0" hangingPunct="1">
      <a:defRPr sz="4400" b="1" kern="1200">
        <a:solidFill>
          <a:srgbClr val="FFCC00"/>
        </a:solidFill>
        <a:latin typeface="Arial" charset="0"/>
        <a:ea typeface="+mn-ea"/>
        <a:cs typeface="+mn-cs"/>
      </a:defRPr>
    </a:lvl6pPr>
    <a:lvl7pPr marL="2743200" algn="l" defTabSz="914400" rtl="0" eaLnBrk="1" latinLnBrk="0" hangingPunct="1">
      <a:defRPr sz="4400" b="1" kern="1200">
        <a:solidFill>
          <a:srgbClr val="FFCC00"/>
        </a:solidFill>
        <a:latin typeface="Arial" charset="0"/>
        <a:ea typeface="+mn-ea"/>
        <a:cs typeface="+mn-cs"/>
      </a:defRPr>
    </a:lvl7pPr>
    <a:lvl8pPr marL="3200400" algn="l" defTabSz="914400" rtl="0" eaLnBrk="1" latinLnBrk="0" hangingPunct="1">
      <a:defRPr sz="4400" b="1" kern="1200">
        <a:solidFill>
          <a:srgbClr val="FFCC00"/>
        </a:solidFill>
        <a:latin typeface="Arial" charset="0"/>
        <a:ea typeface="+mn-ea"/>
        <a:cs typeface="+mn-cs"/>
      </a:defRPr>
    </a:lvl8pPr>
    <a:lvl9pPr marL="3657600" algn="l" defTabSz="914400" rtl="0" eaLnBrk="1" latinLnBrk="0" hangingPunct="1">
      <a:defRPr sz="4400" b="1" kern="1200">
        <a:solidFill>
          <a:srgbClr val="FFCC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3300"/>
    <a:srgbClr val="660066"/>
    <a:srgbClr val="66FF33"/>
    <a:srgbClr val="81FFBA"/>
    <a:srgbClr val="0000CC"/>
    <a:srgbClr val="0000B0"/>
    <a:srgbClr val="99FF99"/>
    <a:srgbClr val="FFFF6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4" autoAdjust="0"/>
    <p:restoredTop sz="84123" autoAdjust="0"/>
  </p:normalViewPr>
  <p:slideViewPr>
    <p:cSldViewPr>
      <p:cViewPr>
        <p:scale>
          <a:sx n="109" d="100"/>
          <a:sy n="109" d="100"/>
        </p:scale>
        <p:origin x="-1650"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7982"/>
    </p:cViewPr>
  </p:sorterViewPr>
  <p:notesViewPr>
    <p:cSldViewPr>
      <p:cViewPr varScale="1">
        <p:scale>
          <a:sx n="56" d="100"/>
          <a:sy n="56" d="100"/>
        </p:scale>
        <p:origin x="-185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_rels/viewProps.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7AF8C-894D-49AC-8581-B1CB18647DE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ACD0EA1-5E2B-448B-A4E0-F8854DFA1FDB}">
      <dgm:prSet phldrT="[Text]"/>
      <dgm:spPr/>
      <dgm:t>
        <a:bodyPr/>
        <a:lstStyle/>
        <a:p>
          <a:r>
            <a:rPr lang="en-US" dirty="0" smtClean="0"/>
            <a:t> </a:t>
          </a:r>
          <a:endParaRPr lang="en-US" dirty="0"/>
        </a:p>
      </dgm:t>
    </dgm:pt>
    <dgm:pt modelId="{6E62CE15-D81B-4673-8DE3-CECAB99DBA69}" type="parTrans" cxnId="{593D0375-8AA4-4958-AF67-F70E6E862C1A}">
      <dgm:prSet/>
      <dgm:spPr/>
      <dgm:t>
        <a:bodyPr/>
        <a:lstStyle/>
        <a:p>
          <a:endParaRPr lang="en-US"/>
        </a:p>
      </dgm:t>
    </dgm:pt>
    <dgm:pt modelId="{BBB5D4B4-4B04-4196-91F7-E6970A0D661E}" type="sibTrans" cxnId="{593D0375-8AA4-4958-AF67-F70E6E862C1A}">
      <dgm:prSet/>
      <dgm:spPr/>
      <dgm:t>
        <a:bodyPr/>
        <a:lstStyle/>
        <a:p>
          <a:endParaRPr lang="en-US"/>
        </a:p>
      </dgm:t>
    </dgm:pt>
    <dgm:pt modelId="{54BE9A30-654C-48FB-9306-518A97BBDF77}">
      <dgm:prSet phldrT="[Text]"/>
      <dgm:spPr/>
      <dgm:t>
        <a:bodyPr/>
        <a:lstStyle/>
        <a:p>
          <a:r>
            <a:rPr lang="en-US" dirty="0" smtClean="0"/>
            <a:t> </a:t>
          </a:r>
          <a:endParaRPr lang="en-US" dirty="0"/>
        </a:p>
      </dgm:t>
    </dgm:pt>
    <dgm:pt modelId="{4D600896-45E4-4B12-95E9-5452B4410687}" type="parTrans" cxnId="{423AD4B4-097B-4769-BB22-A5CBE945F370}">
      <dgm:prSet/>
      <dgm:spPr/>
      <dgm:t>
        <a:bodyPr/>
        <a:lstStyle/>
        <a:p>
          <a:endParaRPr lang="en-US"/>
        </a:p>
      </dgm:t>
    </dgm:pt>
    <dgm:pt modelId="{565D1706-A64D-401F-80A9-AA08F5073AB5}" type="sibTrans" cxnId="{423AD4B4-097B-4769-BB22-A5CBE945F370}">
      <dgm:prSet/>
      <dgm:spPr/>
      <dgm:t>
        <a:bodyPr/>
        <a:lstStyle/>
        <a:p>
          <a:endParaRPr lang="en-US"/>
        </a:p>
      </dgm:t>
    </dgm:pt>
    <dgm:pt modelId="{3777DED5-F9B6-4B1E-B524-333E3BC0E52A}">
      <dgm:prSet phldrT="[Text]"/>
      <dgm:spPr/>
      <dgm:t>
        <a:bodyPr/>
        <a:lstStyle/>
        <a:p>
          <a:r>
            <a:rPr lang="en-US" dirty="0" smtClean="0"/>
            <a:t> </a:t>
          </a:r>
          <a:endParaRPr lang="en-US" dirty="0"/>
        </a:p>
      </dgm:t>
    </dgm:pt>
    <dgm:pt modelId="{44F71C88-D58C-47C5-A73A-5F44CB8CCC3E}" type="parTrans" cxnId="{CBF6DD7F-CF2C-435F-B89E-349001253A79}">
      <dgm:prSet/>
      <dgm:spPr/>
      <dgm:t>
        <a:bodyPr/>
        <a:lstStyle/>
        <a:p>
          <a:endParaRPr lang="en-US"/>
        </a:p>
      </dgm:t>
    </dgm:pt>
    <dgm:pt modelId="{1260EC2A-BC85-4CED-9EB1-2D8AFB5A291D}" type="sibTrans" cxnId="{CBF6DD7F-CF2C-435F-B89E-349001253A79}">
      <dgm:prSet/>
      <dgm:spPr/>
      <dgm:t>
        <a:bodyPr/>
        <a:lstStyle/>
        <a:p>
          <a:endParaRPr lang="en-US"/>
        </a:p>
      </dgm:t>
    </dgm:pt>
    <dgm:pt modelId="{1D382AC8-7592-4F0C-B392-F8B574CC2B66}">
      <dgm:prSet phldrT="[Text]"/>
      <dgm:spPr/>
      <dgm:t>
        <a:bodyPr/>
        <a:lstStyle/>
        <a:p>
          <a:r>
            <a:rPr lang="en-US" dirty="0" smtClean="0"/>
            <a:t> </a:t>
          </a:r>
          <a:endParaRPr lang="en-US" dirty="0"/>
        </a:p>
      </dgm:t>
    </dgm:pt>
    <dgm:pt modelId="{B4AB4FEA-8A0B-4188-9972-A0190AF58C65}" type="parTrans" cxnId="{610134C9-9AB7-4EFA-BCFF-D938DEE27AFB}">
      <dgm:prSet/>
      <dgm:spPr/>
      <dgm:t>
        <a:bodyPr/>
        <a:lstStyle/>
        <a:p>
          <a:endParaRPr lang="en-US"/>
        </a:p>
      </dgm:t>
    </dgm:pt>
    <dgm:pt modelId="{A417C548-EDBB-4E30-87EA-647C7A3F0BCD}" type="sibTrans" cxnId="{610134C9-9AB7-4EFA-BCFF-D938DEE27AFB}">
      <dgm:prSet/>
      <dgm:spPr/>
      <dgm:t>
        <a:bodyPr/>
        <a:lstStyle/>
        <a:p>
          <a:endParaRPr lang="en-US"/>
        </a:p>
      </dgm:t>
    </dgm:pt>
    <dgm:pt modelId="{A05EE300-F382-4227-98FA-76E5670F9DDF}">
      <dgm:prSet phldrT="[Text]"/>
      <dgm:spPr/>
      <dgm:t>
        <a:bodyPr/>
        <a:lstStyle/>
        <a:p>
          <a:r>
            <a:rPr lang="en-US" dirty="0" smtClean="0"/>
            <a:t> </a:t>
          </a:r>
          <a:endParaRPr lang="en-US" dirty="0"/>
        </a:p>
      </dgm:t>
    </dgm:pt>
    <dgm:pt modelId="{279DA097-5DA8-4AE6-8681-12E2C52FE15F}" type="parTrans" cxnId="{4E71458D-F62C-4189-ADD5-75E0C1629221}">
      <dgm:prSet/>
      <dgm:spPr/>
      <dgm:t>
        <a:bodyPr/>
        <a:lstStyle/>
        <a:p>
          <a:endParaRPr lang="en-US"/>
        </a:p>
      </dgm:t>
    </dgm:pt>
    <dgm:pt modelId="{51B03B33-3997-4768-98F2-D46B016EF82A}" type="sibTrans" cxnId="{4E71458D-F62C-4189-ADD5-75E0C1629221}">
      <dgm:prSet/>
      <dgm:spPr/>
      <dgm:t>
        <a:bodyPr/>
        <a:lstStyle/>
        <a:p>
          <a:endParaRPr lang="en-US"/>
        </a:p>
      </dgm:t>
    </dgm:pt>
    <dgm:pt modelId="{637E08BE-B7F3-4BF2-9936-478A38CCB192}">
      <dgm:prSet/>
      <dgm:spPr/>
      <dgm:t>
        <a:bodyPr/>
        <a:lstStyle/>
        <a:p>
          <a:endParaRPr lang="en-US" dirty="0"/>
        </a:p>
      </dgm:t>
    </dgm:pt>
    <dgm:pt modelId="{025C3BCC-3567-48C8-AE33-B2CE88E7D0F1}" type="parTrans" cxnId="{5EFCFF69-D4FB-48E8-BF48-8D27DCC0EA2F}">
      <dgm:prSet/>
      <dgm:spPr/>
      <dgm:t>
        <a:bodyPr/>
        <a:lstStyle/>
        <a:p>
          <a:endParaRPr lang="en-US"/>
        </a:p>
      </dgm:t>
    </dgm:pt>
    <dgm:pt modelId="{E186451F-6439-4C89-96F2-0072A776DAFD}" type="sibTrans" cxnId="{5EFCFF69-D4FB-48E8-BF48-8D27DCC0EA2F}">
      <dgm:prSet/>
      <dgm:spPr/>
      <dgm:t>
        <a:bodyPr/>
        <a:lstStyle/>
        <a:p>
          <a:endParaRPr lang="en-US"/>
        </a:p>
      </dgm:t>
    </dgm:pt>
    <dgm:pt modelId="{57C39CA8-AFD6-4B55-BD63-88E94B21A8CB}" type="pres">
      <dgm:prSet presAssocID="{4477AF8C-894D-49AC-8581-B1CB18647DE2}" presName="cycle" presStyleCnt="0">
        <dgm:presLayoutVars>
          <dgm:dir/>
          <dgm:resizeHandles val="exact"/>
        </dgm:presLayoutVars>
      </dgm:prSet>
      <dgm:spPr/>
      <dgm:t>
        <a:bodyPr/>
        <a:lstStyle/>
        <a:p>
          <a:endParaRPr lang="en-US"/>
        </a:p>
      </dgm:t>
    </dgm:pt>
    <dgm:pt modelId="{D5049994-94CC-4FC9-86BF-1D66431005AB}" type="pres">
      <dgm:prSet presAssocID="{637E08BE-B7F3-4BF2-9936-478A38CCB192}" presName="node" presStyleLbl="node1" presStyleIdx="0" presStyleCnt="6" custScaleX="163804" custScaleY="117942" custRadScaleRad="96944">
        <dgm:presLayoutVars>
          <dgm:bulletEnabled val="1"/>
        </dgm:presLayoutVars>
      </dgm:prSet>
      <dgm:spPr/>
      <dgm:t>
        <a:bodyPr/>
        <a:lstStyle/>
        <a:p>
          <a:endParaRPr lang="en-US"/>
        </a:p>
      </dgm:t>
    </dgm:pt>
    <dgm:pt modelId="{0BFA5DB4-A78A-4B4C-AAB2-0CDF50AC63FF}" type="pres">
      <dgm:prSet presAssocID="{E186451F-6439-4C89-96F2-0072A776DAFD}" presName="sibTrans" presStyleLbl="sibTrans2D1" presStyleIdx="0" presStyleCnt="6"/>
      <dgm:spPr/>
      <dgm:t>
        <a:bodyPr/>
        <a:lstStyle/>
        <a:p>
          <a:endParaRPr lang="en-US"/>
        </a:p>
      </dgm:t>
    </dgm:pt>
    <dgm:pt modelId="{2169FBBA-A03A-4810-877B-097F6A43A042}" type="pres">
      <dgm:prSet presAssocID="{E186451F-6439-4C89-96F2-0072A776DAFD}" presName="connectorText" presStyleLbl="sibTrans2D1" presStyleIdx="0" presStyleCnt="6"/>
      <dgm:spPr/>
      <dgm:t>
        <a:bodyPr/>
        <a:lstStyle/>
        <a:p>
          <a:endParaRPr lang="en-US"/>
        </a:p>
      </dgm:t>
    </dgm:pt>
    <dgm:pt modelId="{28EEC5EF-13EE-4673-B847-6D8CD0D25DCB}" type="pres">
      <dgm:prSet presAssocID="{8ACD0EA1-5E2B-448B-A4E0-F8854DFA1FDB}" presName="node" presStyleLbl="node1" presStyleIdx="1" presStyleCnt="6" custScaleX="163804" custScaleY="117942" custRadScaleRad="122865" custRadScaleInc="19955">
        <dgm:presLayoutVars>
          <dgm:bulletEnabled val="1"/>
        </dgm:presLayoutVars>
      </dgm:prSet>
      <dgm:spPr/>
      <dgm:t>
        <a:bodyPr/>
        <a:lstStyle/>
        <a:p>
          <a:endParaRPr lang="en-US"/>
        </a:p>
      </dgm:t>
    </dgm:pt>
    <dgm:pt modelId="{0D8B2E83-5CC9-4EB9-8EA8-E67767921B28}" type="pres">
      <dgm:prSet presAssocID="{BBB5D4B4-4B04-4196-91F7-E6970A0D661E}" presName="sibTrans" presStyleLbl="sibTrans2D1" presStyleIdx="1" presStyleCnt="6"/>
      <dgm:spPr/>
      <dgm:t>
        <a:bodyPr/>
        <a:lstStyle/>
        <a:p>
          <a:endParaRPr lang="en-US"/>
        </a:p>
      </dgm:t>
    </dgm:pt>
    <dgm:pt modelId="{2AC993B5-DF11-4AAB-95E0-EEEAE4FAED3D}" type="pres">
      <dgm:prSet presAssocID="{BBB5D4B4-4B04-4196-91F7-E6970A0D661E}" presName="connectorText" presStyleLbl="sibTrans2D1" presStyleIdx="1" presStyleCnt="6"/>
      <dgm:spPr/>
      <dgm:t>
        <a:bodyPr/>
        <a:lstStyle/>
        <a:p>
          <a:endParaRPr lang="en-US"/>
        </a:p>
      </dgm:t>
    </dgm:pt>
    <dgm:pt modelId="{422AC942-F4A7-48A3-9CA3-3CBB7B4C82A4}" type="pres">
      <dgm:prSet presAssocID="{54BE9A30-654C-48FB-9306-518A97BBDF77}" presName="node" presStyleLbl="node1" presStyleIdx="2" presStyleCnt="6" custScaleX="163804" custScaleY="117942" custRadScaleRad="121058" custRadScaleInc="-26616">
        <dgm:presLayoutVars>
          <dgm:bulletEnabled val="1"/>
        </dgm:presLayoutVars>
      </dgm:prSet>
      <dgm:spPr/>
      <dgm:t>
        <a:bodyPr/>
        <a:lstStyle/>
        <a:p>
          <a:endParaRPr lang="en-US"/>
        </a:p>
      </dgm:t>
    </dgm:pt>
    <dgm:pt modelId="{78BD8E3D-A2B4-4F59-ADFA-E8D767CDA228}" type="pres">
      <dgm:prSet presAssocID="{565D1706-A64D-401F-80A9-AA08F5073AB5}" presName="sibTrans" presStyleLbl="sibTrans2D1" presStyleIdx="2" presStyleCnt="6"/>
      <dgm:spPr/>
      <dgm:t>
        <a:bodyPr/>
        <a:lstStyle/>
        <a:p>
          <a:endParaRPr lang="en-US"/>
        </a:p>
      </dgm:t>
    </dgm:pt>
    <dgm:pt modelId="{C39EFCD9-5D0D-4EAB-9F4A-E10DF6942159}" type="pres">
      <dgm:prSet presAssocID="{565D1706-A64D-401F-80A9-AA08F5073AB5}" presName="connectorText" presStyleLbl="sibTrans2D1" presStyleIdx="2" presStyleCnt="6"/>
      <dgm:spPr/>
      <dgm:t>
        <a:bodyPr/>
        <a:lstStyle/>
        <a:p>
          <a:endParaRPr lang="en-US"/>
        </a:p>
      </dgm:t>
    </dgm:pt>
    <dgm:pt modelId="{3459E26C-ABD4-44BE-B2CE-40A15A645E83}" type="pres">
      <dgm:prSet presAssocID="{3777DED5-F9B6-4B1E-B524-333E3BC0E52A}" presName="node" presStyleLbl="node1" presStyleIdx="3" presStyleCnt="6" custScaleX="163804" custScaleY="117942" custRadScaleRad="93911">
        <dgm:presLayoutVars>
          <dgm:bulletEnabled val="1"/>
        </dgm:presLayoutVars>
      </dgm:prSet>
      <dgm:spPr/>
      <dgm:t>
        <a:bodyPr/>
        <a:lstStyle/>
        <a:p>
          <a:endParaRPr lang="en-US"/>
        </a:p>
      </dgm:t>
    </dgm:pt>
    <dgm:pt modelId="{274C57A8-E05A-44CE-8D5A-15339CBD0F4B}" type="pres">
      <dgm:prSet presAssocID="{1260EC2A-BC85-4CED-9EB1-2D8AFB5A291D}" presName="sibTrans" presStyleLbl="sibTrans2D1" presStyleIdx="3" presStyleCnt="6"/>
      <dgm:spPr/>
      <dgm:t>
        <a:bodyPr/>
        <a:lstStyle/>
        <a:p>
          <a:endParaRPr lang="en-US"/>
        </a:p>
      </dgm:t>
    </dgm:pt>
    <dgm:pt modelId="{79E4D4AD-AE06-4B63-860A-E43001ED480C}" type="pres">
      <dgm:prSet presAssocID="{1260EC2A-BC85-4CED-9EB1-2D8AFB5A291D}" presName="connectorText" presStyleLbl="sibTrans2D1" presStyleIdx="3" presStyleCnt="6"/>
      <dgm:spPr/>
      <dgm:t>
        <a:bodyPr/>
        <a:lstStyle/>
        <a:p>
          <a:endParaRPr lang="en-US"/>
        </a:p>
      </dgm:t>
    </dgm:pt>
    <dgm:pt modelId="{D77055FA-1466-48BE-A44A-F17E617581B6}" type="pres">
      <dgm:prSet presAssocID="{1D382AC8-7592-4F0C-B392-F8B574CC2B66}" presName="node" presStyleLbl="node1" presStyleIdx="4" presStyleCnt="6" custScaleX="163804" custScaleY="117942" custRadScaleRad="121058" custRadScaleInc="26616">
        <dgm:presLayoutVars>
          <dgm:bulletEnabled val="1"/>
        </dgm:presLayoutVars>
      </dgm:prSet>
      <dgm:spPr/>
      <dgm:t>
        <a:bodyPr/>
        <a:lstStyle/>
        <a:p>
          <a:endParaRPr lang="en-US"/>
        </a:p>
      </dgm:t>
    </dgm:pt>
    <dgm:pt modelId="{4A883A22-266A-46A0-B872-E5FA46381119}" type="pres">
      <dgm:prSet presAssocID="{A417C548-EDBB-4E30-87EA-647C7A3F0BCD}" presName="sibTrans" presStyleLbl="sibTrans2D1" presStyleIdx="4" presStyleCnt="6"/>
      <dgm:spPr/>
      <dgm:t>
        <a:bodyPr/>
        <a:lstStyle/>
        <a:p>
          <a:endParaRPr lang="en-US"/>
        </a:p>
      </dgm:t>
    </dgm:pt>
    <dgm:pt modelId="{28CBA688-9731-49C2-93D4-DDCCF19BEF92}" type="pres">
      <dgm:prSet presAssocID="{A417C548-EDBB-4E30-87EA-647C7A3F0BCD}" presName="connectorText" presStyleLbl="sibTrans2D1" presStyleIdx="4" presStyleCnt="6"/>
      <dgm:spPr/>
      <dgm:t>
        <a:bodyPr/>
        <a:lstStyle/>
        <a:p>
          <a:endParaRPr lang="en-US"/>
        </a:p>
      </dgm:t>
    </dgm:pt>
    <dgm:pt modelId="{1E0E051C-1D88-485E-A140-47271B4CCFAA}" type="pres">
      <dgm:prSet presAssocID="{A05EE300-F382-4227-98FA-76E5670F9DDF}" presName="node" presStyleLbl="node1" presStyleIdx="5" presStyleCnt="6" custScaleX="163804" custScaleY="117942" custRadScaleRad="122865" custRadScaleInc="-19956">
        <dgm:presLayoutVars>
          <dgm:bulletEnabled val="1"/>
        </dgm:presLayoutVars>
      </dgm:prSet>
      <dgm:spPr/>
      <dgm:t>
        <a:bodyPr/>
        <a:lstStyle/>
        <a:p>
          <a:endParaRPr lang="en-US"/>
        </a:p>
      </dgm:t>
    </dgm:pt>
    <dgm:pt modelId="{3AC3ADAC-9CF8-4AC7-B912-CA5079849F6C}" type="pres">
      <dgm:prSet presAssocID="{51B03B33-3997-4768-98F2-D46B016EF82A}" presName="sibTrans" presStyleLbl="sibTrans2D1" presStyleIdx="5" presStyleCnt="6"/>
      <dgm:spPr/>
      <dgm:t>
        <a:bodyPr/>
        <a:lstStyle/>
        <a:p>
          <a:endParaRPr lang="en-US"/>
        </a:p>
      </dgm:t>
    </dgm:pt>
    <dgm:pt modelId="{94B9CA2F-7C0E-44BB-BB23-560DA7A2692E}" type="pres">
      <dgm:prSet presAssocID="{51B03B33-3997-4768-98F2-D46B016EF82A}" presName="connectorText" presStyleLbl="sibTrans2D1" presStyleIdx="5" presStyleCnt="6"/>
      <dgm:spPr/>
      <dgm:t>
        <a:bodyPr/>
        <a:lstStyle/>
        <a:p>
          <a:endParaRPr lang="en-US"/>
        </a:p>
      </dgm:t>
    </dgm:pt>
  </dgm:ptLst>
  <dgm:cxnLst>
    <dgm:cxn modelId="{F8DB59EB-D05E-4E6D-80D1-B1E160FBFB9C}" type="presOf" srcId="{E186451F-6439-4C89-96F2-0072A776DAFD}" destId="{2169FBBA-A03A-4810-877B-097F6A43A042}" srcOrd="1" destOrd="0" presId="urn:microsoft.com/office/officeart/2005/8/layout/cycle2"/>
    <dgm:cxn modelId="{F427DF02-960E-4659-BCCF-6D63002CE308}" type="presOf" srcId="{BBB5D4B4-4B04-4196-91F7-E6970A0D661E}" destId="{2AC993B5-DF11-4AAB-95E0-EEEAE4FAED3D}" srcOrd="1" destOrd="0" presId="urn:microsoft.com/office/officeart/2005/8/layout/cycle2"/>
    <dgm:cxn modelId="{D0A45F77-9467-440A-ABBE-13A118E7A869}" type="presOf" srcId="{4477AF8C-894D-49AC-8581-B1CB18647DE2}" destId="{57C39CA8-AFD6-4B55-BD63-88E94B21A8CB}" srcOrd="0" destOrd="0" presId="urn:microsoft.com/office/officeart/2005/8/layout/cycle2"/>
    <dgm:cxn modelId="{3480BE58-C134-49F9-977C-3F8E42C9D48D}" type="presOf" srcId="{565D1706-A64D-401F-80A9-AA08F5073AB5}" destId="{78BD8E3D-A2B4-4F59-ADFA-E8D767CDA228}" srcOrd="0" destOrd="0" presId="urn:microsoft.com/office/officeart/2005/8/layout/cycle2"/>
    <dgm:cxn modelId="{02BF846F-CD59-42CE-88CC-FD20C21DCE2A}" type="presOf" srcId="{8ACD0EA1-5E2B-448B-A4E0-F8854DFA1FDB}" destId="{28EEC5EF-13EE-4673-B847-6D8CD0D25DCB}" srcOrd="0" destOrd="0" presId="urn:microsoft.com/office/officeart/2005/8/layout/cycle2"/>
    <dgm:cxn modelId="{853270BC-0CBC-400B-832A-FC7E7C785814}" type="presOf" srcId="{637E08BE-B7F3-4BF2-9936-478A38CCB192}" destId="{D5049994-94CC-4FC9-86BF-1D66431005AB}" srcOrd="0" destOrd="0" presId="urn:microsoft.com/office/officeart/2005/8/layout/cycle2"/>
    <dgm:cxn modelId="{4E71458D-F62C-4189-ADD5-75E0C1629221}" srcId="{4477AF8C-894D-49AC-8581-B1CB18647DE2}" destId="{A05EE300-F382-4227-98FA-76E5670F9DDF}" srcOrd="5" destOrd="0" parTransId="{279DA097-5DA8-4AE6-8681-12E2C52FE15F}" sibTransId="{51B03B33-3997-4768-98F2-D46B016EF82A}"/>
    <dgm:cxn modelId="{7835F0BC-0850-422A-8719-DA929F87840F}" type="presOf" srcId="{51B03B33-3997-4768-98F2-D46B016EF82A}" destId="{3AC3ADAC-9CF8-4AC7-B912-CA5079849F6C}" srcOrd="0" destOrd="0" presId="urn:microsoft.com/office/officeart/2005/8/layout/cycle2"/>
    <dgm:cxn modelId="{423AD4B4-097B-4769-BB22-A5CBE945F370}" srcId="{4477AF8C-894D-49AC-8581-B1CB18647DE2}" destId="{54BE9A30-654C-48FB-9306-518A97BBDF77}" srcOrd="2" destOrd="0" parTransId="{4D600896-45E4-4B12-95E9-5452B4410687}" sibTransId="{565D1706-A64D-401F-80A9-AA08F5073AB5}"/>
    <dgm:cxn modelId="{9F270843-0050-40C2-987B-7E203B8B4838}" type="presOf" srcId="{51B03B33-3997-4768-98F2-D46B016EF82A}" destId="{94B9CA2F-7C0E-44BB-BB23-560DA7A2692E}" srcOrd="1" destOrd="0" presId="urn:microsoft.com/office/officeart/2005/8/layout/cycle2"/>
    <dgm:cxn modelId="{4718E839-B156-4F71-8A47-75D99A947031}" type="presOf" srcId="{1260EC2A-BC85-4CED-9EB1-2D8AFB5A291D}" destId="{274C57A8-E05A-44CE-8D5A-15339CBD0F4B}" srcOrd="0" destOrd="0" presId="urn:microsoft.com/office/officeart/2005/8/layout/cycle2"/>
    <dgm:cxn modelId="{1E7B6493-6701-4511-961C-5A0CE3262366}" type="presOf" srcId="{3777DED5-F9B6-4B1E-B524-333E3BC0E52A}" destId="{3459E26C-ABD4-44BE-B2CE-40A15A645E83}" srcOrd="0" destOrd="0" presId="urn:microsoft.com/office/officeart/2005/8/layout/cycle2"/>
    <dgm:cxn modelId="{B67EE268-ADE7-4F02-971D-E4BDDDB14B46}" type="presOf" srcId="{BBB5D4B4-4B04-4196-91F7-E6970A0D661E}" destId="{0D8B2E83-5CC9-4EB9-8EA8-E67767921B28}" srcOrd="0" destOrd="0" presId="urn:microsoft.com/office/officeart/2005/8/layout/cycle2"/>
    <dgm:cxn modelId="{5EFCFF69-D4FB-48E8-BF48-8D27DCC0EA2F}" srcId="{4477AF8C-894D-49AC-8581-B1CB18647DE2}" destId="{637E08BE-B7F3-4BF2-9936-478A38CCB192}" srcOrd="0" destOrd="0" parTransId="{025C3BCC-3567-48C8-AE33-B2CE88E7D0F1}" sibTransId="{E186451F-6439-4C89-96F2-0072A776DAFD}"/>
    <dgm:cxn modelId="{8F9DC534-3538-4D24-BA2E-593F9ECA7EED}" type="presOf" srcId="{A05EE300-F382-4227-98FA-76E5670F9DDF}" destId="{1E0E051C-1D88-485E-A140-47271B4CCFAA}" srcOrd="0" destOrd="0" presId="urn:microsoft.com/office/officeart/2005/8/layout/cycle2"/>
    <dgm:cxn modelId="{88EC8895-B63B-4D60-926C-E37515BF387B}" type="presOf" srcId="{E186451F-6439-4C89-96F2-0072A776DAFD}" destId="{0BFA5DB4-A78A-4B4C-AAB2-0CDF50AC63FF}" srcOrd="0" destOrd="0" presId="urn:microsoft.com/office/officeart/2005/8/layout/cycle2"/>
    <dgm:cxn modelId="{626545F5-D54F-4C85-9CB8-F58ED482C650}" type="presOf" srcId="{A417C548-EDBB-4E30-87EA-647C7A3F0BCD}" destId="{4A883A22-266A-46A0-B872-E5FA46381119}" srcOrd="0" destOrd="0" presId="urn:microsoft.com/office/officeart/2005/8/layout/cycle2"/>
    <dgm:cxn modelId="{610134C9-9AB7-4EFA-BCFF-D938DEE27AFB}" srcId="{4477AF8C-894D-49AC-8581-B1CB18647DE2}" destId="{1D382AC8-7592-4F0C-B392-F8B574CC2B66}" srcOrd="4" destOrd="0" parTransId="{B4AB4FEA-8A0B-4188-9972-A0190AF58C65}" sibTransId="{A417C548-EDBB-4E30-87EA-647C7A3F0BCD}"/>
    <dgm:cxn modelId="{8CE2045B-6FA6-4237-835B-CBB3425731B3}" type="presOf" srcId="{565D1706-A64D-401F-80A9-AA08F5073AB5}" destId="{C39EFCD9-5D0D-4EAB-9F4A-E10DF6942159}" srcOrd="1" destOrd="0" presId="urn:microsoft.com/office/officeart/2005/8/layout/cycle2"/>
    <dgm:cxn modelId="{4A067124-E84B-4616-A9CE-80331BAADDC0}" type="presOf" srcId="{1260EC2A-BC85-4CED-9EB1-2D8AFB5A291D}" destId="{79E4D4AD-AE06-4B63-860A-E43001ED480C}" srcOrd="1" destOrd="0" presId="urn:microsoft.com/office/officeart/2005/8/layout/cycle2"/>
    <dgm:cxn modelId="{510AFBDD-CC65-4D98-A218-C79138AE0FB5}" type="presOf" srcId="{A417C548-EDBB-4E30-87EA-647C7A3F0BCD}" destId="{28CBA688-9731-49C2-93D4-DDCCF19BEF92}" srcOrd="1" destOrd="0" presId="urn:microsoft.com/office/officeart/2005/8/layout/cycle2"/>
    <dgm:cxn modelId="{593D0375-8AA4-4958-AF67-F70E6E862C1A}" srcId="{4477AF8C-894D-49AC-8581-B1CB18647DE2}" destId="{8ACD0EA1-5E2B-448B-A4E0-F8854DFA1FDB}" srcOrd="1" destOrd="0" parTransId="{6E62CE15-D81B-4673-8DE3-CECAB99DBA69}" sibTransId="{BBB5D4B4-4B04-4196-91F7-E6970A0D661E}"/>
    <dgm:cxn modelId="{B6B97FF0-A317-433B-9F9C-5403D21A706D}" type="presOf" srcId="{1D382AC8-7592-4F0C-B392-F8B574CC2B66}" destId="{D77055FA-1466-48BE-A44A-F17E617581B6}" srcOrd="0" destOrd="0" presId="urn:microsoft.com/office/officeart/2005/8/layout/cycle2"/>
    <dgm:cxn modelId="{CBF6DD7F-CF2C-435F-B89E-349001253A79}" srcId="{4477AF8C-894D-49AC-8581-B1CB18647DE2}" destId="{3777DED5-F9B6-4B1E-B524-333E3BC0E52A}" srcOrd="3" destOrd="0" parTransId="{44F71C88-D58C-47C5-A73A-5F44CB8CCC3E}" sibTransId="{1260EC2A-BC85-4CED-9EB1-2D8AFB5A291D}"/>
    <dgm:cxn modelId="{A85AD161-F376-4BBC-8BB7-1A12E4E5D52E}" type="presOf" srcId="{54BE9A30-654C-48FB-9306-518A97BBDF77}" destId="{422AC942-F4A7-48A3-9CA3-3CBB7B4C82A4}" srcOrd="0" destOrd="0" presId="urn:microsoft.com/office/officeart/2005/8/layout/cycle2"/>
    <dgm:cxn modelId="{39A236F3-86C2-4379-A0A3-0E994A388684}" type="presParOf" srcId="{57C39CA8-AFD6-4B55-BD63-88E94B21A8CB}" destId="{D5049994-94CC-4FC9-86BF-1D66431005AB}" srcOrd="0" destOrd="0" presId="urn:microsoft.com/office/officeart/2005/8/layout/cycle2"/>
    <dgm:cxn modelId="{6F2C9164-CE29-48A0-BEAC-E3E718002D46}" type="presParOf" srcId="{57C39CA8-AFD6-4B55-BD63-88E94B21A8CB}" destId="{0BFA5DB4-A78A-4B4C-AAB2-0CDF50AC63FF}" srcOrd="1" destOrd="0" presId="urn:microsoft.com/office/officeart/2005/8/layout/cycle2"/>
    <dgm:cxn modelId="{95EDBA2A-4E20-44B7-B7C0-6C6EE4D4E1B6}" type="presParOf" srcId="{0BFA5DB4-A78A-4B4C-AAB2-0CDF50AC63FF}" destId="{2169FBBA-A03A-4810-877B-097F6A43A042}" srcOrd="0" destOrd="0" presId="urn:microsoft.com/office/officeart/2005/8/layout/cycle2"/>
    <dgm:cxn modelId="{7A635438-88D0-4D4E-A508-F7A02019B145}" type="presParOf" srcId="{57C39CA8-AFD6-4B55-BD63-88E94B21A8CB}" destId="{28EEC5EF-13EE-4673-B847-6D8CD0D25DCB}" srcOrd="2" destOrd="0" presId="urn:microsoft.com/office/officeart/2005/8/layout/cycle2"/>
    <dgm:cxn modelId="{905B3C32-22CB-4046-812B-32723A1DBF52}" type="presParOf" srcId="{57C39CA8-AFD6-4B55-BD63-88E94B21A8CB}" destId="{0D8B2E83-5CC9-4EB9-8EA8-E67767921B28}" srcOrd="3" destOrd="0" presId="urn:microsoft.com/office/officeart/2005/8/layout/cycle2"/>
    <dgm:cxn modelId="{99E3FD05-1B28-409F-81BC-51A19ABF0BE6}" type="presParOf" srcId="{0D8B2E83-5CC9-4EB9-8EA8-E67767921B28}" destId="{2AC993B5-DF11-4AAB-95E0-EEEAE4FAED3D}" srcOrd="0" destOrd="0" presId="urn:microsoft.com/office/officeart/2005/8/layout/cycle2"/>
    <dgm:cxn modelId="{FEF030B2-1217-441C-9B2F-C237E6377ABB}" type="presParOf" srcId="{57C39CA8-AFD6-4B55-BD63-88E94B21A8CB}" destId="{422AC942-F4A7-48A3-9CA3-3CBB7B4C82A4}" srcOrd="4" destOrd="0" presId="urn:microsoft.com/office/officeart/2005/8/layout/cycle2"/>
    <dgm:cxn modelId="{64112F03-BBD2-4526-8463-BFDC3485710E}" type="presParOf" srcId="{57C39CA8-AFD6-4B55-BD63-88E94B21A8CB}" destId="{78BD8E3D-A2B4-4F59-ADFA-E8D767CDA228}" srcOrd="5" destOrd="0" presId="urn:microsoft.com/office/officeart/2005/8/layout/cycle2"/>
    <dgm:cxn modelId="{304C493A-630C-4718-B808-E57146813C19}" type="presParOf" srcId="{78BD8E3D-A2B4-4F59-ADFA-E8D767CDA228}" destId="{C39EFCD9-5D0D-4EAB-9F4A-E10DF6942159}" srcOrd="0" destOrd="0" presId="urn:microsoft.com/office/officeart/2005/8/layout/cycle2"/>
    <dgm:cxn modelId="{D63B9745-B6FF-4585-BDDA-3A87278652C4}" type="presParOf" srcId="{57C39CA8-AFD6-4B55-BD63-88E94B21A8CB}" destId="{3459E26C-ABD4-44BE-B2CE-40A15A645E83}" srcOrd="6" destOrd="0" presId="urn:microsoft.com/office/officeart/2005/8/layout/cycle2"/>
    <dgm:cxn modelId="{CCBB7601-7921-4F35-BB09-C1EA0FDB69D7}" type="presParOf" srcId="{57C39CA8-AFD6-4B55-BD63-88E94B21A8CB}" destId="{274C57A8-E05A-44CE-8D5A-15339CBD0F4B}" srcOrd="7" destOrd="0" presId="urn:microsoft.com/office/officeart/2005/8/layout/cycle2"/>
    <dgm:cxn modelId="{6800408D-F120-4EBD-BF68-960B84DEF682}" type="presParOf" srcId="{274C57A8-E05A-44CE-8D5A-15339CBD0F4B}" destId="{79E4D4AD-AE06-4B63-860A-E43001ED480C}" srcOrd="0" destOrd="0" presId="urn:microsoft.com/office/officeart/2005/8/layout/cycle2"/>
    <dgm:cxn modelId="{2BF6857E-3867-481D-A262-FA42EECA9F85}" type="presParOf" srcId="{57C39CA8-AFD6-4B55-BD63-88E94B21A8CB}" destId="{D77055FA-1466-48BE-A44A-F17E617581B6}" srcOrd="8" destOrd="0" presId="urn:microsoft.com/office/officeart/2005/8/layout/cycle2"/>
    <dgm:cxn modelId="{3E748CE2-9D9E-481B-B651-5714B1CB0683}" type="presParOf" srcId="{57C39CA8-AFD6-4B55-BD63-88E94B21A8CB}" destId="{4A883A22-266A-46A0-B872-E5FA46381119}" srcOrd="9" destOrd="0" presId="urn:microsoft.com/office/officeart/2005/8/layout/cycle2"/>
    <dgm:cxn modelId="{E47EC4E3-3AAC-4368-A2FC-80F59ECA7E3F}" type="presParOf" srcId="{4A883A22-266A-46A0-B872-E5FA46381119}" destId="{28CBA688-9731-49C2-93D4-DDCCF19BEF92}" srcOrd="0" destOrd="0" presId="urn:microsoft.com/office/officeart/2005/8/layout/cycle2"/>
    <dgm:cxn modelId="{00FA23E6-9668-4A5A-B057-F0728CD630B8}" type="presParOf" srcId="{57C39CA8-AFD6-4B55-BD63-88E94B21A8CB}" destId="{1E0E051C-1D88-485E-A140-47271B4CCFAA}" srcOrd="10" destOrd="0" presId="urn:microsoft.com/office/officeart/2005/8/layout/cycle2"/>
    <dgm:cxn modelId="{47296767-182B-46B1-A99E-B85AC5F4A505}" type="presParOf" srcId="{57C39CA8-AFD6-4B55-BD63-88E94B21A8CB}" destId="{3AC3ADAC-9CF8-4AC7-B912-CA5079849F6C}" srcOrd="11" destOrd="0" presId="urn:microsoft.com/office/officeart/2005/8/layout/cycle2"/>
    <dgm:cxn modelId="{D3F56067-39C3-4ECC-8CA2-0968F1D2C2F4}" type="presParOf" srcId="{3AC3ADAC-9CF8-4AC7-B912-CA5079849F6C}" destId="{94B9CA2F-7C0E-44BB-BB23-560DA7A2692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7AF8C-894D-49AC-8581-B1CB18647DE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ACD0EA1-5E2B-448B-A4E0-F8854DFA1FDB}">
      <dgm:prSet phldrT="[Text]"/>
      <dgm:spPr/>
      <dgm:t>
        <a:bodyPr/>
        <a:lstStyle/>
        <a:p>
          <a:r>
            <a:rPr lang="en-US" dirty="0" smtClean="0"/>
            <a:t> </a:t>
          </a:r>
          <a:endParaRPr lang="en-US" dirty="0"/>
        </a:p>
      </dgm:t>
    </dgm:pt>
    <dgm:pt modelId="{6E62CE15-D81B-4673-8DE3-CECAB99DBA69}" type="parTrans" cxnId="{593D0375-8AA4-4958-AF67-F70E6E862C1A}">
      <dgm:prSet/>
      <dgm:spPr/>
      <dgm:t>
        <a:bodyPr/>
        <a:lstStyle/>
        <a:p>
          <a:endParaRPr lang="en-US"/>
        </a:p>
      </dgm:t>
    </dgm:pt>
    <dgm:pt modelId="{BBB5D4B4-4B04-4196-91F7-E6970A0D661E}" type="sibTrans" cxnId="{593D0375-8AA4-4958-AF67-F70E6E862C1A}">
      <dgm:prSet/>
      <dgm:spPr/>
      <dgm:t>
        <a:bodyPr/>
        <a:lstStyle/>
        <a:p>
          <a:endParaRPr lang="en-US"/>
        </a:p>
      </dgm:t>
    </dgm:pt>
    <dgm:pt modelId="{54BE9A30-654C-48FB-9306-518A97BBDF77}">
      <dgm:prSet phldrT="[Text]"/>
      <dgm:spPr/>
      <dgm:t>
        <a:bodyPr/>
        <a:lstStyle/>
        <a:p>
          <a:r>
            <a:rPr lang="en-US" dirty="0" smtClean="0"/>
            <a:t> </a:t>
          </a:r>
          <a:endParaRPr lang="en-US" dirty="0"/>
        </a:p>
      </dgm:t>
    </dgm:pt>
    <dgm:pt modelId="{4D600896-45E4-4B12-95E9-5452B4410687}" type="parTrans" cxnId="{423AD4B4-097B-4769-BB22-A5CBE945F370}">
      <dgm:prSet/>
      <dgm:spPr/>
      <dgm:t>
        <a:bodyPr/>
        <a:lstStyle/>
        <a:p>
          <a:endParaRPr lang="en-US"/>
        </a:p>
      </dgm:t>
    </dgm:pt>
    <dgm:pt modelId="{565D1706-A64D-401F-80A9-AA08F5073AB5}" type="sibTrans" cxnId="{423AD4B4-097B-4769-BB22-A5CBE945F370}">
      <dgm:prSet/>
      <dgm:spPr/>
      <dgm:t>
        <a:bodyPr/>
        <a:lstStyle/>
        <a:p>
          <a:endParaRPr lang="en-US"/>
        </a:p>
      </dgm:t>
    </dgm:pt>
    <dgm:pt modelId="{3777DED5-F9B6-4B1E-B524-333E3BC0E52A}">
      <dgm:prSet phldrT="[Text]"/>
      <dgm:spPr/>
      <dgm:t>
        <a:bodyPr/>
        <a:lstStyle/>
        <a:p>
          <a:r>
            <a:rPr lang="en-US" dirty="0" smtClean="0"/>
            <a:t> </a:t>
          </a:r>
          <a:endParaRPr lang="en-US" dirty="0"/>
        </a:p>
      </dgm:t>
    </dgm:pt>
    <dgm:pt modelId="{44F71C88-D58C-47C5-A73A-5F44CB8CCC3E}" type="parTrans" cxnId="{CBF6DD7F-CF2C-435F-B89E-349001253A79}">
      <dgm:prSet/>
      <dgm:spPr/>
      <dgm:t>
        <a:bodyPr/>
        <a:lstStyle/>
        <a:p>
          <a:endParaRPr lang="en-US"/>
        </a:p>
      </dgm:t>
    </dgm:pt>
    <dgm:pt modelId="{1260EC2A-BC85-4CED-9EB1-2D8AFB5A291D}" type="sibTrans" cxnId="{CBF6DD7F-CF2C-435F-B89E-349001253A79}">
      <dgm:prSet/>
      <dgm:spPr/>
      <dgm:t>
        <a:bodyPr/>
        <a:lstStyle/>
        <a:p>
          <a:endParaRPr lang="en-US"/>
        </a:p>
      </dgm:t>
    </dgm:pt>
    <dgm:pt modelId="{1D382AC8-7592-4F0C-B392-F8B574CC2B66}">
      <dgm:prSet phldrT="[Text]"/>
      <dgm:spPr/>
      <dgm:t>
        <a:bodyPr/>
        <a:lstStyle/>
        <a:p>
          <a:r>
            <a:rPr lang="en-US" dirty="0" smtClean="0"/>
            <a:t> </a:t>
          </a:r>
          <a:endParaRPr lang="en-US" dirty="0"/>
        </a:p>
      </dgm:t>
    </dgm:pt>
    <dgm:pt modelId="{B4AB4FEA-8A0B-4188-9972-A0190AF58C65}" type="parTrans" cxnId="{610134C9-9AB7-4EFA-BCFF-D938DEE27AFB}">
      <dgm:prSet/>
      <dgm:spPr/>
      <dgm:t>
        <a:bodyPr/>
        <a:lstStyle/>
        <a:p>
          <a:endParaRPr lang="en-US"/>
        </a:p>
      </dgm:t>
    </dgm:pt>
    <dgm:pt modelId="{A417C548-EDBB-4E30-87EA-647C7A3F0BCD}" type="sibTrans" cxnId="{610134C9-9AB7-4EFA-BCFF-D938DEE27AFB}">
      <dgm:prSet/>
      <dgm:spPr/>
      <dgm:t>
        <a:bodyPr/>
        <a:lstStyle/>
        <a:p>
          <a:endParaRPr lang="en-US"/>
        </a:p>
      </dgm:t>
    </dgm:pt>
    <dgm:pt modelId="{637E08BE-B7F3-4BF2-9936-478A38CCB192}">
      <dgm:prSet/>
      <dgm:spPr/>
      <dgm:t>
        <a:bodyPr/>
        <a:lstStyle/>
        <a:p>
          <a:endParaRPr lang="en-US" dirty="0"/>
        </a:p>
      </dgm:t>
    </dgm:pt>
    <dgm:pt modelId="{025C3BCC-3567-48C8-AE33-B2CE88E7D0F1}" type="parTrans" cxnId="{5EFCFF69-D4FB-48E8-BF48-8D27DCC0EA2F}">
      <dgm:prSet/>
      <dgm:spPr/>
      <dgm:t>
        <a:bodyPr/>
        <a:lstStyle/>
        <a:p>
          <a:endParaRPr lang="en-US"/>
        </a:p>
      </dgm:t>
    </dgm:pt>
    <dgm:pt modelId="{E186451F-6439-4C89-96F2-0072A776DAFD}" type="sibTrans" cxnId="{5EFCFF69-D4FB-48E8-BF48-8D27DCC0EA2F}">
      <dgm:prSet/>
      <dgm:spPr/>
      <dgm:t>
        <a:bodyPr/>
        <a:lstStyle/>
        <a:p>
          <a:endParaRPr lang="en-US"/>
        </a:p>
      </dgm:t>
    </dgm:pt>
    <dgm:pt modelId="{A05EE300-F382-4227-98FA-76E5670F9DDF}">
      <dgm:prSet phldrT="[Text]"/>
      <dgm:spPr/>
      <dgm:t>
        <a:bodyPr/>
        <a:lstStyle/>
        <a:p>
          <a:r>
            <a:rPr lang="en-US" dirty="0" smtClean="0"/>
            <a:t> </a:t>
          </a:r>
          <a:endParaRPr lang="en-US" dirty="0"/>
        </a:p>
      </dgm:t>
    </dgm:pt>
    <dgm:pt modelId="{51B03B33-3997-4768-98F2-D46B016EF82A}" type="sibTrans" cxnId="{4E71458D-F62C-4189-ADD5-75E0C1629221}">
      <dgm:prSet/>
      <dgm:spPr/>
      <dgm:t>
        <a:bodyPr/>
        <a:lstStyle/>
        <a:p>
          <a:endParaRPr lang="en-US"/>
        </a:p>
      </dgm:t>
    </dgm:pt>
    <dgm:pt modelId="{279DA097-5DA8-4AE6-8681-12E2C52FE15F}" type="parTrans" cxnId="{4E71458D-F62C-4189-ADD5-75E0C1629221}">
      <dgm:prSet/>
      <dgm:spPr/>
      <dgm:t>
        <a:bodyPr/>
        <a:lstStyle/>
        <a:p>
          <a:endParaRPr lang="en-US"/>
        </a:p>
      </dgm:t>
    </dgm:pt>
    <dgm:pt modelId="{57C39CA8-AFD6-4B55-BD63-88E94B21A8CB}" type="pres">
      <dgm:prSet presAssocID="{4477AF8C-894D-49AC-8581-B1CB18647DE2}" presName="cycle" presStyleCnt="0">
        <dgm:presLayoutVars>
          <dgm:dir/>
          <dgm:resizeHandles val="exact"/>
        </dgm:presLayoutVars>
      </dgm:prSet>
      <dgm:spPr/>
      <dgm:t>
        <a:bodyPr/>
        <a:lstStyle/>
        <a:p>
          <a:endParaRPr lang="en-US"/>
        </a:p>
      </dgm:t>
    </dgm:pt>
    <dgm:pt modelId="{D5049994-94CC-4FC9-86BF-1D66431005AB}" type="pres">
      <dgm:prSet presAssocID="{637E08BE-B7F3-4BF2-9936-478A38CCB192}" presName="node" presStyleLbl="node1" presStyleIdx="0" presStyleCnt="6" custScaleX="163804" custScaleY="117942" custRadScaleRad="96944">
        <dgm:presLayoutVars>
          <dgm:bulletEnabled val="1"/>
        </dgm:presLayoutVars>
      </dgm:prSet>
      <dgm:spPr/>
      <dgm:t>
        <a:bodyPr/>
        <a:lstStyle/>
        <a:p>
          <a:endParaRPr lang="en-US"/>
        </a:p>
      </dgm:t>
    </dgm:pt>
    <dgm:pt modelId="{0BFA5DB4-A78A-4B4C-AAB2-0CDF50AC63FF}" type="pres">
      <dgm:prSet presAssocID="{E186451F-6439-4C89-96F2-0072A776DAFD}" presName="sibTrans" presStyleLbl="sibTrans2D1" presStyleIdx="0" presStyleCnt="6"/>
      <dgm:spPr/>
      <dgm:t>
        <a:bodyPr/>
        <a:lstStyle/>
        <a:p>
          <a:endParaRPr lang="en-US"/>
        </a:p>
      </dgm:t>
    </dgm:pt>
    <dgm:pt modelId="{2169FBBA-A03A-4810-877B-097F6A43A042}" type="pres">
      <dgm:prSet presAssocID="{E186451F-6439-4C89-96F2-0072A776DAFD}" presName="connectorText" presStyleLbl="sibTrans2D1" presStyleIdx="0" presStyleCnt="6"/>
      <dgm:spPr/>
      <dgm:t>
        <a:bodyPr/>
        <a:lstStyle/>
        <a:p>
          <a:endParaRPr lang="en-US"/>
        </a:p>
      </dgm:t>
    </dgm:pt>
    <dgm:pt modelId="{28EEC5EF-13EE-4673-B847-6D8CD0D25DCB}" type="pres">
      <dgm:prSet presAssocID="{8ACD0EA1-5E2B-448B-A4E0-F8854DFA1FDB}" presName="node" presStyleLbl="node1" presStyleIdx="1" presStyleCnt="6" custScaleX="163804" custScaleY="117942" custRadScaleRad="122865" custRadScaleInc="19955">
        <dgm:presLayoutVars>
          <dgm:bulletEnabled val="1"/>
        </dgm:presLayoutVars>
      </dgm:prSet>
      <dgm:spPr/>
      <dgm:t>
        <a:bodyPr/>
        <a:lstStyle/>
        <a:p>
          <a:endParaRPr lang="en-US"/>
        </a:p>
      </dgm:t>
    </dgm:pt>
    <dgm:pt modelId="{0D8B2E83-5CC9-4EB9-8EA8-E67767921B28}" type="pres">
      <dgm:prSet presAssocID="{BBB5D4B4-4B04-4196-91F7-E6970A0D661E}" presName="sibTrans" presStyleLbl="sibTrans2D1" presStyleIdx="1" presStyleCnt="6"/>
      <dgm:spPr/>
      <dgm:t>
        <a:bodyPr/>
        <a:lstStyle/>
        <a:p>
          <a:endParaRPr lang="en-US"/>
        </a:p>
      </dgm:t>
    </dgm:pt>
    <dgm:pt modelId="{2AC993B5-DF11-4AAB-95E0-EEEAE4FAED3D}" type="pres">
      <dgm:prSet presAssocID="{BBB5D4B4-4B04-4196-91F7-E6970A0D661E}" presName="connectorText" presStyleLbl="sibTrans2D1" presStyleIdx="1" presStyleCnt="6"/>
      <dgm:spPr/>
      <dgm:t>
        <a:bodyPr/>
        <a:lstStyle/>
        <a:p>
          <a:endParaRPr lang="en-US"/>
        </a:p>
      </dgm:t>
    </dgm:pt>
    <dgm:pt modelId="{422AC942-F4A7-48A3-9CA3-3CBB7B4C82A4}" type="pres">
      <dgm:prSet presAssocID="{54BE9A30-654C-48FB-9306-518A97BBDF77}" presName="node" presStyleLbl="node1" presStyleIdx="2" presStyleCnt="6" custScaleX="163804" custScaleY="117942" custRadScaleRad="121058" custRadScaleInc="-26616">
        <dgm:presLayoutVars>
          <dgm:bulletEnabled val="1"/>
        </dgm:presLayoutVars>
      </dgm:prSet>
      <dgm:spPr/>
      <dgm:t>
        <a:bodyPr/>
        <a:lstStyle/>
        <a:p>
          <a:endParaRPr lang="en-US"/>
        </a:p>
      </dgm:t>
    </dgm:pt>
    <dgm:pt modelId="{78BD8E3D-A2B4-4F59-ADFA-E8D767CDA228}" type="pres">
      <dgm:prSet presAssocID="{565D1706-A64D-401F-80A9-AA08F5073AB5}" presName="sibTrans" presStyleLbl="sibTrans2D1" presStyleIdx="2" presStyleCnt="6"/>
      <dgm:spPr/>
      <dgm:t>
        <a:bodyPr/>
        <a:lstStyle/>
        <a:p>
          <a:endParaRPr lang="en-US"/>
        </a:p>
      </dgm:t>
    </dgm:pt>
    <dgm:pt modelId="{C39EFCD9-5D0D-4EAB-9F4A-E10DF6942159}" type="pres">
      <dgm:prSet presAssocID="{565D1706-A64D-401F-80A9-AA08F5073AB5}" presName="connectorText" presStyleLbl="sibTrans2D1" presStyleIdx="2" presStyleCnt="6"/>
      <dgm:spPr/>
      <dgm:t>
        <a:bodyPr/>
        <a:lstStyle/>
        <a:p>
          <a:endParaRPr lang="en-US"/>
        </a:p>
      </dgm:t>
    </dgm:pt>
    <dgm:pt modelId="{3459E26C-ABD4-44BE-B2CE-40A15A645E83}" type="pres">
      <dgm:prSet presAssocID="{3777DED5-F9B6-4B1E-B524-333E3BC0E52A}" presName="node" presStyleLbl="node1" presStyleIdx="3" presStyleCnt="6" custScaleX="163804" custScaleY="117942" custRadScaleRad="93911">
        <dgm:presLayoutVars>
          <dgm:bulletEnabled val="1"/>
        </dgm:presLayoutVars>
      </dgm:prSet>
      <dgm:spPr/>
      <dgm:t>
        <a:bodyPr/>
        <a:lstStyle/>
        <a:p>
          <a:endParaRPr lang="en-US"/>
        </a:p>
      </dgm:t>
    </dgm:pt>
    <dgm:pt modelId="{274C57A8-E05A-44CE-8D5A-15339CBD0F4B}" type="pres">
      <dgm:prSet presAssocID="{1260EC2A-BC85-4CED-9EB1-2D8AFB5A291D}" presName="sibTrans" presStyleLbl="sibTrans2D1" presStyleIdx="3" presStyleCnt="6"/>
      <dgm:spPr/>
      <dgm:t>
        <a:bodyPr/>
        <a:lstStyle/>
        <a:p>
          <a:endParaRPr lang="en-US"/>
        </a:p>
      </dgm:t>
    </dgm:pt>
    <dgm:pt modelId="{79E4D4AD-AE06-4B63-860A-E43001ED480C}" type="pres">
      <dgm:prSet presAssocID="{1260EC2A-BC85-4CED-9EB1-2D8AFB5A291D}" presName="connectorText" presStyleLbl="sibTrans2D1" presStyleIdx="3" presStyleCnt="6"/>
      <dgm:spPr/>
      <dgm:t>
        <a:bodyPr/>
        <a:lstStyle/>
        <a:p>
          <a:endParaRPr lang="en-US"/>
        </a:p>
      </dgm:t>
    </dgm:pt>
    <dgm:pt modelId="{D77055FA-1466-48BE-A44A-F17E617581B6}" type="pres">
      <dgm:prSet presAssocID="{1D382AC8-7592-4F0C-B392-F8B574CC2B66}" presName="node" presStyleLbl="node1" presStyleIdx="4" presStyleCnt="6" custScaleX="163804" custScaleY="117942" custRadScaleRad="121058" custRadScaleInc="26616">
        <dgm:presLayoutVars>
          <dgm:bulletEnabled val="1"/>
        </dgm:presLayoutVars>
      </dgm:prSet>
      <dgm:spPr/>
      <dgm:t>
        <a:bodyPr/>
        <a:lstStyle/>
        <a:p>
          <a:endParaRPr lang="en-US"/>
        </a:p>
      </dgm:t>
    </dgm:pt>
    <dgm:pt modelId="{4A883A22-266A-46A0-B872-E5FA46381119}" type="pres">
      <dgm:prSet presAssocID="{A417C548-EDBB-4E30-87EA-647C7A3F0BCD}" presName="sibTrans" presStyleLbl="sibTrans2D1" presStyleIdx="4" presStyleCnt="6"/>
      <dgm:spPr/>
      <dgm:t>
        <a:bodyPr/>
        <a:lstStyle/>
        <a:p>
          <a:endParaRPr lang="en-US"/>
        </a:p>
      </dgm:t>
    </dgm:pt>
    <dgm:pt modelId="{28CBA688-9731-49C2-93D4-DDCCF19BEF92}" type="pres">
      <dgm:prSet presAssocID="{A417C548-EDBB-4E30-87EA-647C7A3F0BCD}" presName="connectorText" presStyleLbl="sibTrans2D1" presStyleIdx="4" presStyleCnt="6"/>
      <dgm:spPr/>
      <dgm:t>
        <a:bodyPr/>
        <a:lstStyle/>
        <a:p>
          <a:endParaRPr lang="en-US"/>
        </a:p>
      </dgm:t>
    </dgm:pt>
    <dgm:pt modelId="{1E0E051C-1D88-485E-A140-47271B4CCFAA}" type="pres">
      <dgm:prSet presAssocID="{A05EE300-F382-4227-98FA-76E5670F9DDF}" presName="node" presStyleLbl="node1" presStyleIdx="5" presStyleCnt="6" custScaleX="163804" custScaleY="117942" custRadScaleRad="144545" custRadScaleInc="-2106">
        <dgm:presLayoutVars>
          <dgm:bulletEnabled val="1"/>
        </dgm:presLayoutVars>
      </dgm:prSet>
      <dgm:spPr/>
      <dgm:t>
        <a:bodyPr/>
        <a:lstStyle/>
        <a:p>
          <a:endParaRPr lang="en-US"/>
        </a:p>
      </dgm:t>
    </dgm:pt>
    <dgm:pt modelId="{3AC3ADAC-9CF8-4AC7-B912-CA5079849F6C}" type="pres">
      <dgm:prSet presAssocID="{51B03B33-3997-4768-98F2-D46B016EF82A}" presName="sibTrans" presStyleLbl="sibTrans2D1" presStyleIdx="5" presStyleCnt="6"/>
      <dgm:spPr/>
      <dgm:t>
        <a:bodyPr/>
        <a:lstStyle/>
        <a:p>
          <a:endParaRPr lang="en-US"/>
        </a:p>
      </dgm:t>
    </dgm:pt>
    <dgm:pt modelId="{94B9CA2F-7C0E-44BB-BB23-560DA7A2692E}" type="pres">
      <dgm:prSet presAssocID="{51B03B33-3997-4768-98F2-D46B016EF82A}" presName="connectorText" presStyleLbl="sibTrans2D1" presStyleIdx="5" presStyleCnt="6"/>
      <dgm:spPr/>
      <dgm:t>
        <a:bodyPr/>
        <a:lstStyle/>
        <a:p>
          <a:endParaRPr lang="en-US"/>
        </a:p>
      </dgm:t>
    </dgm:pt>
  </dgm:ptLst>
  <dgm:cxnLst>
    <dgm:cxn modelId="{520FBD7D-CFCC-49E0-98CD-79A2CFDFA989}" type="presOf" srcId="{51B03B33-3997-4768-98F2-D46B016EF82A}" destId="{3AC3ADAC-9CF8-4AC7-B912-CA5079849F6C}" srcOrd="0" destOrd="0" presId="urn:microsoft.com/office/officeart/2005/8/layout/cycle2"/>
    <dgm:cxn modelId="{8846F081-8B8F-442A-8401-ED28A4965278}" type="presOf" srcId="{51B03B33-3997-4768-98F2-D46B016EF82A}" destId="{94B9CA2F-7C0E-44BB-BB23-560DA7A2692E}" srcOrd="1" destOrd="0" presId="urn:microsoft.com/office/officeart/2005/8/layout/cycle2"/>
    <dgm:cxn modelId="{C1A1E4DC-BCD7-44B2-B8D6-F2D3CA561BCC}" type="presOf" srcId="{565D1706-A64D-401F-80A9-AA08F5073AB5}" destId="{78BD8E3D-A2B4-4F59-ADFA-E8D767CDA228}" srcOrd="0" destOrd="0" presId="urn:microsoft.com/office/officeart/2005/8/layout/cycle2"/>
    <dgm:cxn modelId="{8BD1D2B0-B2E6-4665-B59B-92930BD71607}" type="presOf" srcId="{BBB5D4B4-4B04-4196-91F7-E6970A0D661E}" destId="{2AC993B5-DF11-4AAB-95E0-EEEAE4FAED3D}" srcOrd="1" destOrd="0" presId="urn:microsoft.com/office/officeart/2005/8/layout/cycle2"/>
    <dgm:cxn modelId="{593D0375-8AA4-4958-AF67-F70E6E862C1A}" srcId="{4477AF8C-894D-49AC-8581-B1CB18647DE2}" destId="{8ACD0EA1-5E2B-448B-A4E0-F8854DFA1FDB}" srcOrd="1" destOrd="0" parTransId="{6E62CE15-D81B-4673-8DE3-CECAB99DBA69}" sibTransId="{BBB5D4B4-4B04-4196-91F7-E6970A0D661E}"/>
    <dgm:cxn modelId="{4A4072C0-BC9A-4F78-BEAF-0E6FA4459D2F}" type="presOf" srcId="{8ACD0EA1-5E2B-448B-A4E0-F8854DFA1FDB}" destId="{28EEC5EF-13EE-4673-B847-6D8CD0D25DCB}" srcOrd="0" destOrd="0" presId="urn:microsoft.com/office/officeart/2005/8/layout/cycle2"/>
    <dgm:cxn modelId="{8CB5491E-9AB9-4056-9FB3-F78B66143E0A}" type="presOf" srcId="{BBB5D4B4-4B04-4196-91F7-E6970A0D661E}" destId="{0D8B2E83-5CC9-4EB9-8EA8-E67767921B28}" srcOrd="0" destOrd="0" presId="urn:microsoft.com/office/officeart/2005/8/layout/cycle2"/>
    <dgm:cxn modelId="{683700B9-0FEC-4652-80CF-D4C40C243313}" type="presOf" srcId="{637E08BE-B7F3-4BF2-9936-478A38CCB192}" destId="{D5049994-94CC-4FC9-86BF-1D66431005AB}" srcOrd="0" destOrd="0" presId="urn:microsoft.com/office/officeart/2005/8/layout/cycle2"/>
    <dgm:cxn modelId="{BDC96410-FD41-4CCF-874B-0E07F32A61DC}" type="presOf" srcId="{1260EC2A-BC85-4CED-9EB1-2D8AFB5A291D}" destId="{79E4D4AD-AE06-4B63-860A-E43001ED480C}" srcOrd="1" destOrd="0" presId="urn:microsoft.com/office/officeart/2005/8/layout/cycle2"/>
    <dgm:cxn modelId="{D1CFDEA6-98A0-428C-BB9A-AA383AC55DE7}" type="presOf" srcId="{3777DED5-F9B6-4B1E-B524-333E3BC0E52A}" destId="{3459E26C-ABD4-44BE-B2CE-40A15A645E83}" srcOrd="0" destOrd="0" presId="urn:microsoft.com/office/officeart/2005/8/layout/cycle2"/>
    <dgm:cxn modelId="{E068B82D-EF93-487C-AA42-C81849219F24}" type="presOf" srcId="{A05EE300-F382-4227-98FA-76E5670F9DDF}" destId="{1E0E051C-1D88-485E-A140-47271B4CCFAA}" srcOrd="0" destOrd="0" presId="urn:microsoft.com/office/officeart/2005/8/layout/cycle2"/>
    <dgm:cxn modelId="{610134C9-9AB7-4EFA-BCFF-D938DEE27AFB}" srcId="{4477AF8C-894D-49AC-8581-B1CB18647DE2}" destId="{1D382AC8-7592-4F0C-B392-F8B574CC2B66}" srcOrd="4" destOrd="0" parTransId="{B4AB4FEA-8A0B-4188-9972-A0190AF58C65}" sibTransId="{A417C548-EDBB-4E30-87EA-647C7A3F0BCD}"/>
    <dgm:cxn modelId="{6D0AF50A-9511-470B-83D5-CD3345DF934B}" type="presOf" srcId="{4477AF8C-894D-49AC-8581-B1CB18647DE2}" destId="{57C39CA8-AFD6-4B55-BD63-88E94B21A8CB}" srcOrd="0" destOrd="0" presId="urn:microsoft.com/office/officeart/2005/8/layout/cycle2"/>
    <dgm:cxn modelId="{C29A342F-49F3-445A-BAF6-F6D5B485C64A}" type="presOf" srcId="{565D1706-A64D-401F-80A9-AA08F5073AB5}" destId="{C39EFCD9-5D0D-4EAB-9F4A-E10DF6942159}" srcOrd="1" destOrd="0" presId="urn:microsoft.com/office/officeart/2005/8/layout/cycle2"/>
    <dgm:cxn modelId="{5EFCFF69-D4FB-48E8-BF48-8D27DCC0EA2F}" srcId="{4477AF8C-894D-49AC-8581-B1CB18647DE2}" destId="{637E08BE-B7F3-4BF2-9936-478A38CCB192}" srcOrd="0" destOrd="0" parTransId="{025C3BCC-3567-48C8-AE33-B2CE88E7D0F1}" sibTransId="{E186451F-6439-4C89-96F2-0072A776DAFD}"/>
    <dgm:cxn modelId="{308B3158-4D4D-47D7-B93F-B8CA0993FCFF}" type="presOf" srcId="{A417C548-EDBB-4E30-87EA-647C7A3F0BCD}" destId="{28CBA688-9731-49C2-93D4-DDCCF19BEF92}" srcOrd="1" destOrd="0" presId="urn:microsoft.com/office/officeart/2005/8/layout/cycle2"/>
    <dgm:cxn modelId="{423AD4B4-097B-4769-BB22-A5CBE945F370}" srcId="{4477AF8C-894D-49AC-8581-B1CB18647DE2}" destId="{54BE9A30-654C-48FB-9306-518A97BBDF77}" srcOrd="2" destOrd="0" parTransId="{4D600896-45E4-4B12-95E9-5452B4410687}" sibTransId="{565D1706-A64D-401F-80A9-AA08F5073AB5}"/>
    <dgm:cxn modelId="{9E90D65A-8CB4-4B47-86EE-E15C6BCEDD06}" type="presOf" srcId="{1D382AC8-7592-4F0C-B392-F8B574CC2B66}" destId="{D77055FA-1466-48BE-A44A-F17E617581B6}" srcOrd="0" destOrd="0" presId="urn:microsoft.com/office/officeart/2005/8/layout/cycle2"/>
    <dgm:cxn modelId="{C65E36BF-C92C-4BF8-BDA6-C2B0AD1DABFD}" type="presOf" srcId="{54BE9A30-654C-48FB-9306-518A97BBDF77}" destId="{422AC942-F4A7-48A3-9CA3-3CBB7B4C82A4}" srcOrd="0" destOrd="0" presId="urn:microsoft.com/office/officeart/2005/8/layout/cycle2"/>
    <dgm:cxn modelId="{6EF72001-CFB3-42D4-9653-F0FD035F695A}" type="presOf" srcId="{1260EC2A-BC85-4CED-9EB1-2D8AFB5A291D}" destId="{274C57A8-E05A-44CE-8D5A-15339CBD0F4B}" srcOrd="0" destOrd="0" presId="urn:microsoft.com/office/officeart/2005/8/layout/cycle2"/>
    <dgm:cxn modelId="{CBF6DD7F-CF2C-435F-B89E-349001253A79}" srcId="{4477AF8C-894D-49AC-8581-B1CB18647DE2}" destId="{3777DED5-F9B6-4B1E-B524-333E3BC0E52A}" srcOrd="3" destOrd="0" parTransId="{44F71C88-D58C-47C5-A73A-5F44CB8CCC3E}" sibTransId="{1260EC2A-BC85-4CED-9EB1-2D8AFB5A291D}"/>
    <dgm:cxn modelId="{4E71458D-F62C-4189-ADD5-75E0C1629221}" srcId="{4477AF8C-894D-49AC-8581-B1CB18647DE2}" destId="{A05EE300-F382-4227-98FA-76E5670F9DDF}" srcOrd="5" destOrd="0" parTransId="{279DA097-5DA8-4AE6-8681-12E2C52FE15F}" sibTransId="{51B03B33-3997-4768-98F2-D46B016EF82A}"/>
    <dgm:cxn modelId="{1F9A95E2-FA8D-41AB-8B53-8F85023DE0F2}" type="presOf" srcId="{A417C548-EDBB-4E30-87EA-647C7A3F0BCD}" destId="{4A883A22-266A-46A0-B872-E5FA46381119}" srcOrd="0" destOrd="0" presId="urn:microsoft.com/office/officeart/2005/8/layout/cycle2"/>
    <dgm:cxn modelId="{52146BBD-1AE4-49E2-9C2B-2355014F4A63}" type="presOf" srcId="{E186451F-6439-4C89-96F2-0072A776DAFD}" destId="{2169FBBA-A03A-4810-877B-097F6A43A042}" srcOrd="1" destOrd="0" presId="urn:microsoft.com/office/officeart/2005/8/layout/cycle2"/>
    <dgm:cxn modelId="{B53650A3-BD96-4975-94B9-8BC57355BD0D}" type="presOf" srcId="{E186451F-6439-4C89-96F2-0072A776DAFD}" destId="{0BFA5DB4-A78A-4B4C-AAB2-0CDF50AC63FF}" srcOrd="0" destOrd="0" presId="urn:microsoft.com/office/officeart/2005/8/layout/cycle2"/>
    <dgm:cxn modelId="{2A866371-78BA-4CF6-B83C-3BC89D272871}" type="presParOf" srcId="{57C39CA8-AFD6-4B55-BD63-88E94B21A8CB}" destId="{D5049994-94CC-4FC9-86BF-1D66431005AB}" srcOrd="0" destOrd="0" presId="urn:microsoft.com/office/officeart/2005/8/layout/cycle2"/>
    <dgm:cxn modelId="{88726CF2-2875-416C-A8D2-B60D3F9C368C}" type="presParOf" srcId="{57C39CA8-AFD6-4B55-BD63-88E94B21A8CB}" destId="{0BFA5DB4-A78A-4B4C-AAB2-0CDF50AC63FF}" srcOrd="1" destOrd="0" presId="urn:microsoft.com/office/officeart/2005/8/layout/cycle2"/>
    <dgm:cxn modelId="{08B7DF99-D05B-4C13-BE41-435E0108AADF}" type="presParOf" srcId="{0BFA5DB4-A78A-4B4C-AAB2-0CDF50AC63FF}" destId="{2169FBBA-A03A-4810-877B-097F6A43A042}" srcOrd="0" destOrd="0" presId="urn:microsoft.com/office/officeart/2005/8/layout/cycle2"/>
    <dgm:cxn modelId="{E87E8FDF-4576-400A-B307-C978342DF0B8}" type="presParOf" srcId="{57C39CA8-AFD6-4B55-BD63-88E94B21A8CB}" destId="{28EEC5EF-13EE-4673-B847-6D8CD0D25DCB}" srcOrd="2" destOrd="0" presId="urn:microsoft.com/office/officeart/2005/8/layout/cycle2"/>
    <dgm:cxn modelId="{E2E38F07-25EB-43EF-8C75-9B5279FF607E}" type="presParOf" srcId="{57C39CA8-AFD6-4B55-BD63-88E94B21A8CB}" destId="{0D8B2E83-5CC9-4EB9-8EA8-E67767921B28}" srcOrd="3" destOrd="0" presId="urn:microsoft.com/office/officeart/2005/8/layout/cycle2"/>
    <dgm:cxn modelId="{BB155D5C-3CA7-4D8D-BC7B-0D7500097697}" type="presParOf" srcId="{0D8B2E83-5CC9-4EB9-8EA8-E67767921B28}" destId="{2AC993B5-DF11-4AAB-95E0-EEEAE4FAED3D}" srcOrd="0" destOrd="0" presId="urn:microsoft.com/office/officeart/2005/8/layout/cycle2"/>
    <dgm:cxn modelId="{B3BD2DD0-ABDC-4E26-AF95-ADCDCE9CDED3}" type="presParOf" srcId="{57C39CA8-AFD6-4B55-BD63-88E94B21A8CB}" destId="{422AC942-F4A7-48A3-9CA3-3CBB7B4C82A4}" srcOrd="4" destOrd="0" presId="urn:microsoft.com/office/officeart/2005/8/layout/cycle2"/>
    <dgm:cxn modelId="{660F1491-BBE3-4F03-8339-F1B25A10C26A}" type="presParOf" srcId="{57C39CA8-AFD6-4B55-BD63-88E94B21A8CB}" destId="{78BD8E3D-A2B4-4F59-ADFA-E8D767CDA228}" srcOrd="5" destOrd="0" presId="urn:microsoft.com/office/officeart/2005/8/layout/cycle2"/>
    <dgm:cxn modelId="{D7D0E58B-6252-4BD8-9181-47C33D429A43}" type="presParOf" srcId="{78BD8E3D-A2B4-4F59-ADFA-E8D767CDA228}" destId="{C39EFCD9-5D0D-4EAB-9F4A-E10DF6942159}" srcOrd="0" destOrd="0" presId="urn:microsoft.com/office/officeart/2005/8/layout/cycle2"/>
    <dgm:cxn modelId="{55410D4D-295B-47CB-9833-2DD7BA24E486}" type="presParOf" srcId="{57C39CA8-AFD6-4B55-BD63-88E94B21A8CB}" destId="{3459E26C-ABD4-44BE-B2CE-40A15A645E83}" srcOrd="6" destOrd="0" presId="urn:microsoft.com/office/officeart/2005/8/layout/cycle2"/>
    <dgm:cxn modelId="{50FE2C40-67A6-4842-B3D8-1EC5179AAA9A}" type="presParOf" srcId="{57C39CA8-AFD6-4B55-BD63-88E94B21A8CB}" destId="{274C57A8-E05A-44CE-8D5A-15339CBD0F4B}" srcOrd="7" destOrd="0" presId="urn:microsoft.com/office/officeart/2005/8/layout/cycle2"/>
    <dgm:cxn modelId="{D29A595F-9F00-4DA2-A377-28626605C609}" type="presParOf" srcId="{274C57A8-E05A-44CE-8D5A-15339CBD0F4B}" destId="{79E4D4AD-AE06-4B63-860A-E43001ED480C}" srcOrd="0" destOrd="0" presId="urn:microsoft.com/office/officeart/2005/8/layout/cycle2"/>
    <dgm:cxn modelId="{8A1A4E94-4FCE-4316-82CC-F29608010F87}" type="presParOf" srcId="{57C39CA8-AFD6-4B55-BD63-88E94B21A8CB}" destId="{D77055FA-1466-48BE-A44A-F17E617581B6}" srcOrd="8" destOrd="0" presId="urn:microsoft.com/office/officeart/2005/8/layout/cycle2"/>
    <dgm:cxn modelId="{2F751782-3177-42CE-8EE2-EB7C88D72704}" type="presParOf" srcId="{57C39CA8-AFD6-4B55-BD63-88E94B21A8CB}" destId="{4A883A22-266A-46A0-B872-E5FA46381119}" srcOrd="9" destOrd="0" presId="urn:microsoft.com/office/officeart/2005/8/layout/cycle2"/>
    <dgm:cxn modelId="{229398A6-369D-4105-A417-7137899C2766}" type="presParOf" srcId="{4A883A22-266A-46A0-B872-E5FA46381119}" destId="{28CBA688-9731-49C2-93D4-DDCCF19BEF92}" srcOrd="0" destOrd="0" presId="urn:microsoft.com/office/officeart/2005/8/layout/cycle2"/>
    <dgm:cxn modelId="{BBE0929E-DA64-4CC7-BD41-FA923E33583A}" type="presParOf" srcId="{57C39CA8-AFD6-4B55-BD63-88E94B21A8CB}" destId="{1E0E051C-1D88-485E-A140-47271B4CCFAA}" srcOrd="10" destOrd="0" presId="urn:microsoft.com/office/officeart/2005/8/layout/cycle2"/>
    <dgm:cxn modelId="{0F568767-C5B5-443C-9C01-8F7D96736584}" type="presParOf" srcId="{57C39CA8-AFD6-4B55-BD63-88E94B21A8CB}" destId="{3AC3ADAC-9CF8-4AC7-B912-CA5079849F6C}" srcOrd="11" destOrd="0" presId="urn:microsoft.com/office/officeart/2005/8/layout/cycle2"/>
    <dgm:cxn modelId="{F64007ED-EDCB-4B37-A6A0-7B16CE0585D7}" type="presParOf" srcId="{3AC3ADAC-9CF8-4AC7-B912-CA5079849F6C}" destId="{94B9CA2F-7C0E-44BB-BB23-560DA7A2692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889F1-9C01-4E7C-AA8A-6408CFAD58E8}" type="doc">
      <dgm:prSet loTypeId="urn:microsoft.com/office/officeart/2005/8/layout/pyramid2" loCatId="list" qsTypeId="urn:microsoft.com/office/officeart/2005/8/quickstyle/simple1" qsCatId="simple" csTypeId="urn:microsoft.com/office/officeart/2005/8/colors/accent1_2" csCatId="accent1" phldr="1"/>
      <dgm:spPr/>
    </dgm:pt>
    <dgm:pt modelId="{B3FFB2F0-3668-4224-8B6B-466B0548FDD2}">
      <dgm:prSet phldrT="[Text]" custT="1"/>
      <dgm:spPr>
        <a:solidFill>
          <a:srgbClr val="7030A0"/>
        </a:solidFill>
        <a:ln>
          <a:noFill/>
        </a:ln>
        <a:scene3d>
          <a:camera prst="orthographicFront"/>
          <a:lightRig rig="threePt" dir="t"/>
        </a:scene3d>
        <a:sp3d>
          <a:bevelT/>
        </a:sp3d>
      </dgm:spPr>
      <dgm:t>
        <a:bodyPr/>
        <a:lstStyle/>
        <a:p>
          <a:r>
            <a:rPr lang="en-US" sz="2800" b="1" dirty="0" smtClean="0">
              <a:solidFill>
                <a:schemeClr val="bg1"/>
              </a:solidFill>
            </a:rPr>
            <a:t>Activation</a:t>
          </a:r>
          <a:endParaRPr lang="en-US" sz="2800" b="1" dirty="0">
            <a:solidFill>
              <a:schemeClr val="bg1"/>
            </a:solidFill>
          </a:endParaRPr>
        </a:p>
      </dgm:t>
    </dgm:pt>
    <dgm:pt modelId="{B96E75BA-D778-46B9-9E15-C5D982D96514}" type="parTrans" cxnId="{1C918747-9ADD-4EF2-A48D-3C4C18447C73}">
      <dgm:prSet/>
      <dgm:spPr/>
      <dgm:t>
        <a:bodyPr/>
        <a:lstStyle/>
        <a:p>
          <a:endParaRPr lang="en-US"/>
        </a:p>
      </dgm:t>
    </dgm:pt>
    <dgm:pt modelId="{8CDC7057-B2FA-4A4D-BD7E-9E2FA7976467}" type="sibTrans" cxnId="{1C918747-9ADD-4EF2-A48D-3C4C18447C73}">
      <dgm:prSet/>
      <dgm:spPr/>
      <dgm:t>
        <a:bodyPr/>
        <a:lstStyle/>
        <a:p>
          <a:endParaRPr lang="en-US"/>
        </a:p>
      </dgm:t>
    </dgm:pt>
    <dgm:pt modelId="{DFF7D862-A666-4E44-B483-6A6BBED1B215}">
      <dgm:prSet phldrT="[Text]" custT="1"/>
      <dgm:spPr>
        <a:solidFill>
          <a:srgbClr val="002060"/>
        </a:solidFill>
        <a:ln>
          <a:noFill/>
        </a:ln>
        <a:scene3d>
          <a:camera prst="orthographicFront"/>
          <a:lightRig rig="threePt" dir="t"/>
        </a:scene3d>
        <a:sp3d>
          <a:bevelT/>
        </a:sp3d>
      </dgm:spPr>
      <dgm:t>
        <a:bodyPr/>
        <a:lstStyle/>
        <a:p>
          <a:r>
            <a:rPr lang="en-US" sz="2800" b="1" dirty="0" smtClean="0">
              <a:solidFill>
                <a:schemeClr val="bg1"/>
              </a:solidFill>
            </a:rPr>
            <a:t>Taking Steps</a:t>
          </a:r>
          <a:endParaRPr lang="en-US" sz="2800" b="1" dirty="0">
            <a:solidFill>
              <a:schemeClr val="bg1"/>
            </a:solidFill>
          </a:endParaRPr>
        </a:p>
      </dgm:t>
    </dgm:pt>
    <dgm:pt modelId="{09220D8D-2B38-4046-B805-1205129A4B08}" type="parTrans" cxnId="{9A2A7331-1EB9-4CC1-8EAD-D6756080E6F1}">
      <dgm:prSet/>
      <dgm:spPr/>
      <dgm:t>
        <a:bodyPr/>
        <a:lstStyle/>
        <a:p>
          <a:endParaRPr lang="en-US"/>
        </a:p>
      </dgm:t>
    </dgm:pt>
    <dgm:pt modelId="{5FE736CD-3FCA-4B6F-8F13-189874E4655F}" type="sibTrans" cxnId="{9A2A7331-1EB9-4CC1-8EAD-D6756080E6F1}">
      <dgm:prSet/>
      <dgm:spPr/>
      <dgm:t>
        <a:bodyPr/>
        <a:lstStyle/>
        <a:p>
          <a:endParaRPr lang="en-US"/>
        </a:p>
      </dgm:t>
    </dgm:pt>
    <dgm:pt modelId="{41BB7340-70C7-49F4-8D36-BBC5949040B3}">
      <dgm:prSet phldrT="[Text]" custT="1"/>
      <dgm:spPr>
        <a:solidFill>
          <a:srgbClr val="00B0F0"/>
        </a:solidFill>
        <a:ln>
          <a:noFill/>
        </a:ln>
        <a:scene3d>
          <a:camera prst="orthographicFront"/>
          <a:lightRig rig="threePt" dir="t"/>
        </a:scene3d>
        <a:sp3d>
          <a:bevelT/>
        </a:sp3d>
      </dgm:spPr>
      <dgm:t>
        <a:bodyPr/>
        <a:lstStyle/>
        <a:p>
          <a:r>
            <a:rPr lang="en-US" sz="2800" b="1" dirty="0" smtClean="0"/>
            <a:t>Commitment</a:t>
          </a:r>
          <a:endParaRPr lang="en-US" sz="2800" b="1" dirty="0"/>
        </a:p>
      </dgm:t>
    </dgm:pt>
    <dgm:pt modelId="{930B272D-5B34-4586-8E4F-F8FBE4B0550F}" type="sibTrans" cxnId="{205794AF-C3CC-41D1-9DC7-FE15A2F15DCE}">
      <dgm:prSet/>
      <dgm:spPr/>
      <dgm:t>
        <a:bodyPr/>
        <a:lstStyle/>
        <a:p>
          <a:endParaRPr lang="en-US"/>
        </a:p>
      </dgm:t>
    </dgm:pt>
    <dgm:pt modelId="{A7D8D8B1-A6EA-402D-ACB8-156F9094FEF4}" type="parTrans" cxnId="{205794AF-C3CC-41D1-9DC7-FE15A2F15DCE}">
      <dgm:prSet/>
      <dgm:spPr/>
      <dgm:t>
        <a:bodyPr/>
        <a:lstStyle/>
        <a:p>
          <a:endParaRPr lang="en-US"/>
        </a:p>
      </dgm:t>
    </dgm:pt>
    <dgm:pt modelId="{D7102071-1FED-4AB7-85EF-92B19D8A337C}">
      <dgm:prSet phldrT="[Text]" custT="1"/>
      <dgm:spPr>
        <a:solidFill>
          <a:srgbClr val="C00000"/>
        </a:solidFill>
        <a:ln>
          <a:noFill/>
        </a:ln>
        <a:scene3d>
          <a:camera prst="orthographicFront"/>
          <a:lightRig rig="threePt" dir="t"/>
        </a:scene3d>
        <a:sp3d>
          <a:bevelT/>
        </a:sp3d>
      </dgm:spPr>
      <dgm:t>
        <a:bodyPr/>
        <a:lstStyle/>
        <a:p>
          <a:r>
            <a:rPr lang="en-US" sz="2800" b="1" dirty="0" smtClean="0">
              <a:solidFill>
                <a:schemeClr val="bg1"/>
              </a:solidFill>
            </a:rPr>
            <a:t>Desire</a:t>
          </a:r>
          <a:endParaRPr lang="en-US" sz="2800" b="1" dirty="0">
            <a:solidFill>
              <a:schemeClr val="bg1"/>
            </a:solidFill>
          </a:endParaRPr>
        </a:p>
      </dgm:t>
    </dgm:pt>
    <dgm:pt modelId="{8F97B836-DCB3-4866-841F-AF3E706F01A9}" type="parTrans" cxnId="{B991692B-E65B-4B2B-9680-6A1D7921B3E6}">
      <dgm:prSet/>
      <dgm:spPr/>
      <dgm:t>
        <a:bodyPr/>
        <a:lstStyle/>
        <a:p>
          <a:endParaRPr lang="en-US"/>
        </a:p>
      </dgm:t>
    </dgm:pt>
    <dgm:pt modelId="{D0819A7B-1E91-4988-88AC-A2D28481BE5D}" type="sibTrans" cxnId="{B991692B-E65B-4B2B-9680-6A1D7921B3E6}">
      <dgm:prSet/>
      <dgm:spPr/>
      <dgm:t>
        <a:bodyPr/>
        <a:lstStyle/>
        <a:p>
          <a:endParaRPr lang="en-US"/>
        </a:p>
      </dgm:t>
    </dgm:pt>
    <dgm:pt modelId="{446E2CCF-D499-4E7B-9853-9E1E9D7F3753}">
      <dgm:prSet phldrT="[Text]" custT="1"/>
      <dgm:spPr>
        <a:solidFill>
          <a:srgbClr val="92D050"/>
        </a:solidFill>
        <a:ln>
          <a:noFill/>
        </a:ln>
        <a:scene3d>
          <a:camera prst="orthographicFront"/>
          <a:lightRig rig="threePt" dir="t"/>
        </a:scene3d>
        <a:sp3d>
          <a:bevelT/>
        </a:sp3d>
      </dgm:spPr>
      <dgm:t>
        <a:bodyPr/>
        <a:lstStyle/>
        <a:p>
          <a:r>
            <a:rPr lang="en-US" sz="2800" b="1" dirty="0" smtClean="0"/>
            <a:t>Need</a:t>
          </a:r>
        </a:p>
      </dgm:t>
    </dgm:pt>
    <dgm:pt modelId="{D810A57A-88B8-4105-8217-C94FA1347DAD}" type="parTrans" cxnId="{F42D1338-A039-4E6D-980B-97A83A96E12F}">
      <dgm:prSet/>
      <dgm:spPr/>
      <dgm:t>
        <a:bodyPr/>
        <a:lstStyle/>
        <a:p>
          <a:endParaRPr lang="en-US"/>
        </a:p>
      </dgm:t>
    </dgm:pt>
    <dgm:pt modelId="{38D4171F-E995-4A54-BF90-B63E507312A9}" type="sibTrans" cxnId="{F42D1338-A039-4E6D-980B-97A83A96E12F}">
      <dgm:prSet/>
      <dgm:spPr/>
      <dgm:t>
        <a:bodyPr/>
        <a:lstStyle/>
        <a:p>
          <a:endParaRPr lang="en-US"/>
        </a:p>
      </dgm:t>
    </dgm:pt>
    <dgm:pt modelId="{3A7D9DCD-57F0-41B5-B3D5-69EA627CD351}">
      <dgm:prSet phldrT="[Text]" custT="1"/>
      <dgm:spPr>
        <a:solidFill>
          <a:srgbClr val="FFFF00"/>
        </a:solidFill>
        <a:ln>
          <a:noFill/>
        </a:ln>
        <a:scene3d>
          <a:camera prst="orthographicFront"/>
          <a:lightRig rig="threePt" dir="t"/>
        </a:scene3d>
        <a:sp3d>
          <a:bevelT/>
        </a:sp3d>
      </dgm:spPr>
      <dgm:t>
        <a:bodyPr/>
        <a:lstStyle/>
        <a:p>
          <a:r>
            <a:rPr lang="en-US" sz="2800" b="1" dirty="0" smtClean="0"/>
            <a:t>Reasons</a:t>
          </a:r>
          <a:endParaRPr lang="en-US" sz="2800" b="1" dirty="0"/>
        </a:p>
      </dgm:t>
    </dgm:pt>
    <dgm:pt modelId="{872DCCB4-9CD6-4E21-83B5-6D5DE8559F3C}" type="parTrans" cxnId="{35FF996A-9653-46A8-80F8-B8126B321827}">
      <dgm:prSet/>
      <dgm:spPr/>
      <dgm:t>
        <a:bodyPr/>
        <a:lstStyle/>
        <a:p>
          <a:endParaRPr lang="en-US"/>
        </a:p>
      </dgm:t>
    </dgm:pt>
    <dgm:pt modelId="{17287594-898C-4A0D-98F2-3ADABCD6225C}" type="sibTrans" cxnId="{35FF996A-9653-46A8-80F8-B8126B321827}">
      <dgm:prSet/>
      <dgm:spPr/>
      <dgm:t>
        <a:bodyPr/>
        <a:lstStyle/>
        <a:p>
          <a:endParaRPr lang="en-US"/>
        </a:p>
      </dgm:t>
    </dgm:pt>
    <dgm:pt modelId="{749D2135-C231-4D78-93BA-CDE220C0280C}">
      <dgm:prSet phldrT="[Text]" custT="1"/>
      <dgm:spPr>
        <a:solidFill>
          <a:srgbClr val="E46C0A"/>
        </a:solidFill>
        <a:ln>
          <a:noFill/>
        </a:ln>
        <a:scene3d>
          <a:camera prst="orthographicFront"/>
          <a:lightRig rig="threePt" dir="t"/>
        </a:scene3d>
        <a:sp3d>
          <a:bevelT/>
        </a:sp3d>
      </dgm:spPr>
      <dgm:t>
        <a:bodyPr/>
        <a:lstStyle/>
        <a:p>
          <a:r>
            <a:rPr lang="en-US" sz="2800" b="1" dirty="0" smtClean="0">
              <a:solidFill>
                <a:schemeClr val="bg1"/>
              </a:solidFill>
            </a:rPr>
            <a:t>Ability</a:t>
          </a:r>
          <a:endParaRPr lang="en-US" sz="2800" b="1" dirty="0">
            <a:solidFill>
              <a:schemeClr val="bg1"/>
            </a:solidFill>
          </a:endParaRPr>
        </a:p>
      </dgm:t>
    </dgm:pt>
    <dgm:pt modelId="{E602AE59-6F3F-4B03-9FB4-64CB78315616}" type="parTrans" cxnId="{5CB45AAF-92FC-4ABC-8A29-A08247761719}">
      <dgm:prSet/>
      <dgm:spPr/>
      <dgm:t>
        <a:bodyPr/>
        <a:lstStyle/>
        <a:p>
          <a:endParaRPr lang="en-US"/>
        </a:p>
      </dgm:t>
    </dgm:pt>
    <dgm:pt modelId="{7E06CCFE-4F64-44E7-86DB-3E005DB798B9}" type="sibTrans" cxnId="{5CB45AAF-92FC-4ABC-8A29-A08247761719}">
      <dgm:prSet/>
      <dgm:spPr/>
      <dgm:t>
        <a:bodyPr/>
        <a:lstStyle/>
        <a:p>
          <a:endParaRPr lang="en-US"/>
        </a:p>
      </dgm:t>
    </dgm:pt>
    <dgm:pt modelId="{AEA42A5D-DCD9-41B7-8CB1-E209D96E750E}" type="pres">
      <dgm:prSet presAssocID="{D05889F1-9C01-4E7C-AA8A-6408CFAD58E8}" presName="compositeShape" presStyleCnt="0">
        <dgm:presLayoutVars>
          <dgm:dir/>
          <dgm:resizeHandles/>
        </dgm:presLayoutVars>
      </dgm:prSet>
      <dgm:spPr/>
    </dgm:pt>
    <dgm:pt modelId="{8B7B3306-DE9B-4589-8D0B-197B2D323D74}" type="pres">
      <dgm:prSet presAssocID="{D05889F1-9C01-4E7C-AA8A-6408CFAD58E8}" presName="pyramid" presStyleLbl="node1" presStyleIdx="0" presStyleCnt="1" custScaleX="123372" custScaleY="89163" custLinFactNeighborX="356"/>
      <dgm:spPr>
        <a:solidFill>
          <a:srgbClr val="FFFFFF">
            <a:alpha val="60000"/>
          </a:srgbClr>
        </a:solidFill>
        <a:ln>
          <a:noFill/>
        </a:ln>
      </dgm:spPr>
      <dgm:t>
        <a:bodyPr/>
        <a:lstStyle/>
        <a:p>
          <a:endParaRPr lang="en-US"/>
        </a:p>
      </dgm:t>
    </dgm:pt>
    <dgm:pt modelId="{363C0B02-9D32-4CDD-AA1B-D1B67F17DB67}" type="pres">
      <dgm:prSet presAssocID="{D05889F1-9C01-4E7C-AA8A-6408CFAD58E8}" presName="theList" presStyleCnt="0"/>
      <dgm:spPr/>
    </dgm:pt>
    <dgm:pt modelId="{32F425AD-9E2D-469D-B491-C2B51C8144D1}" type="pres">
      <dgm:prSet presAssocID="{41BB7340-70C7-49F4-8D36-BBC5949040B3}" presName="aNode" presStyleLbl="fgAcc1" presStyleIdx="0" presStyleCnt="7" custScaleX="54528" custScaleY="321360" custLinFactY="423754" custLinFactNeighborX="-12335" custLinFactNeighborY="500000">
        <dgm:presLayoutVars>
          <dgm:bulletEnabled val="1"/>
        </dgm:presLayoutVars>
      </dgm:prSet>
      <dgm:spPr/>
      <dgm:t>
        <a:bodyPr/>
        <a:lstStyle/>
        <a:p>
          <a:endParaRPr lang="en-US"/>
        </a:p>
      </dgm:t>
    </dgm:pt>
    <dgm:pt modelId="{510F8790-7E24-4A3E-B352-C75C4D3C9741}" type="pres">
      <dgm:prSet presAssocID="{41BB7340-70C7-49F4-8D36-BBC5949040B3}" presName="aSpace" presStyleCnt="0"/>
      <dgm:spPr/>
    </dgm:pt>
    <dgm:pt modelId="{37376C12-9E4A-4829-AC91-E14AA424814D}" type="pres">
      <dgm:prSet presAssocID="{B3FFB2F0-3668-4224-8B6B-466B0548FDD2}" presName="aNode" presStyleLbl="fgAcc1" presStyleIdx="1" presStyleCnt="7" custScaleX="54528" custScaleY="321360" custLinFactY="808078" custLinFactNeighborX="10231" custLinFactNeighborY="900000">
        <dgm:presLayoutVars>
          <dgm:bulletEnabled val="1"/>
        </dgm:presLayoutVars>
      </dgm:prSet>
      <dgm:spPr/>
      <dgm:t>
        <a:bodyPr/>
        <a:lstStyle/>
        <a:p>
          <a:endParaRPr lang="en-US"/>
        </a:p>
      </dgm:t>
    </dgm:pt>
    <dgm:pt modelId="{FABDFDF2-DD48-4F06-9EDA-A59547420D0D}" type="pres">
      <dgm:prSet presAssocID="{B3FFB2F0-3668-4224-8B6B-466B0548FDD2}" presName="aSpace" presStyleCnt="0"/>
      <dgm:spPr/>
    </dgm:pt>
    <dgm:pt modelId="{FD1F891F-4057-46FB-A2A7-3A81E33BEF1D}" type="pres">
      <dgm:prSet presAssocID="{DFF7D862-A666-4E44-B483-6A6BBED1B215}" presName="aNode" presStyleLbl="fgAcc1" presStyleIdx="2" presStyleCnt="7" custScaleX="54528" custScaleY="321360" custLinFactY="1200000" custLinFactNeighborX="30731" custLinFactNeighborY="1256831">
        <dgm:presLayoutVars>
          <dgm:bulletEnabled val="1"/>
        </dgm:presLayoutVars>
      </dgm:prSet>
      <dgm:spPr/>
      <dgm:t>
        <a:bodyPr/>
        <a:lstStyle/>
        <a:p>
          <a:endParaRPr lang="en-US"/>
        </a:p>
      </dgm:t>
    </dgm:pt>
    <dgm:pt modelId="{6492B9F1-88E5-45DE-8F00-8105F3422BB7}" type="pres">
      <dgm:prSet presAssocID="{DFF7D862-A666-4E44-B483-6A6BBED1B215}" presName="aSpace" presStyleCnt="0"/>
      <dgm:spPr/>
    </dgm:pt>
    <dgm:pt modelId="{17FEF62F-661A-40F9-8AA3-A3A46945B796}" type="pres">
      <dgm:prSet presAssocID="{446E2CCF-D499-4E7B-9853-9E1E9D7F3753}" presName="aNode" presStyleLbl="fgAcc1" presStyleIdx="3" presStyleCnt="7" custScaleX="54528" custScaleY="321360" custLinFactY="-1109469" custLinFactNeighborX="-48712" custLinFactNeighborY="-1200000">
        <dgm:presLayoutVars>
          <dgm:bulletEnabled val="1"/>
        </dgm:presLayoutVars>
      </dgm:prSet>
      <dgm:spPr/>
      <dgm:t>
        <a:bodyPr/>
        <a:lstStyle/>
        <a:p>
          <a:endParaRPr lang="en-US"/>
        </a:p>
      </dgm:t>
    </dgm:pt>
    <dgm:pt modelId="{9F493B20-78A7-4763-B16D-48EFE2C180BC}" type="pres">
      <dgm:prSet presAssocID="{446E2CCF-D499-4E7B-9853-9E1E9D7F3753}" presName="aSpace" presStyleCnt="0"/>
      <dgm:spPr/>
    </dgm:pt>
    <dgm:pt modelId="{A3C86DD3-630E-4C63-8EF9-E2361C85098F}" type="pres">
      <dgm:prSet presAssocID="{3A7D9DCD-57F0-41B5-B3D5-69EA627CD351}" presName="aNode" presStyleLbl="fgAcc1" presStyleIdx="4" presStyleCnt="7" custScaleX="54528" custScaleY="321360" custLinFactY="-749187" custLinFactNeighborX="-87363" custLinFactNeighborY="-800000">
        <dgm:presLayoutVars>
          <dgm:bulletEnabled val="1"/>
        </dgm:presLayoutVars>
      </dgm:prSet>
      <dgm:spPr/>
      <dgm:t>
        <a:bodyPr/>
        <a:lstStyle/>
        <a:p>
          <a:endParaRPr lang="en-US"/>
        </a:p>
      </dgm:t>
    </dgm:pt>
    <dgm:pt modelId="{4F13A1AB-DC0A-462D-85D0-4AC09CBB1FCD}" type="pres">
      <dgm:prSet presAssocID="{3A7D9DCD-57F0-41B5-B3D5-69EA627CD351}" presName="aSpace" presStyleCnt="0"/>
      <dgm:spPr/>
    </dgm:pt>
    <dgm:pt modelId="{17EEEB32-9819-4846-A46C-E82D18C6576C}" type="pres">
      <dgm:prSet presAssocID="{749D2135-C231-4D78-93BA-CDE220C0280C}" presName="aNode" presStyleLbl="fgAcc1" presStyleIdx="5" presStyleCnt="7" custScaleX="54528" custScaleY="321360" custLinFactX="-10099" custLinFactY="-364862" custLinFactNeighborX="-100000" custLinFactNeighborY="-400000">
        <dgm:presLayoutVars>
          <dgm:bulletEnabled val="1"/>
        </dgm:presLayoutVars>
      </dgm:prSet>
      <dgm:spPr/>
      <dgm:t>
        <a:bodyPr/>
        <a:lstStyle/>
        <a:p>
          <a:endParaRPr lang="en-US"/>
        </a:p>
      </dgm:t>
    </dgm:pt>
    <dgm:pt modelId="{B847F747-E461-49B0-BE52-2A726ECC4791}" type="pres">
      <dgm:prSet presAssocID="{749D2135-C231-4D78-93BA-CDE220C0280C}" presName="aSpace" presStyleCnt="0"/>
      <dgm:spPr/>
    </dgm:pt>
    <dgm:pt modelId="{FF39D66E-4916-4683-A4D9-69E31CCD08BF}" type="pres">
      <dgm:prSet presAssocID="{D7102071-1FED-4AB7-85EF-92B19D8A337C}" presName="aNode" presStyleLbl="fgAcc1" presStyleIdx="6" presStyleCnt="7" custScaleX="54528" custScaleY="321360" custLinFactX="-30561" custLinFactY="11252" custLinFactNeighborX="-100000" custLinFactNeighborY="100000">
        <dgm:presLayoutVars>
          <dgm:bulletEnabled val="1"/>
        </dgm:presLayoutVars>
      </dgm:prSet>
      <dgm:spPr/>
      <dgm:t>
        <a:bodyPr/>
        <a:lstStyle/>
        <a:p>
          <a:endParaRPr lang="en-US"/>
        </a:p>
      </dgm:t>
    </dgm:pt>
    <dgm:pt modelId="{CBBFC996-1B59-47B9-A6A0-AFE1F83231DA}" type="pres">
      <dgm:prSet presAssocID="{D7102071-1FED-4AB7-85EF-92B19D8A337C}" presName="aSpace" presStyleCnt="0"/>
      <dgm:spPr/>
    </dgm:pt>
  </dgm:ptLst>
  <dgm:cxnLst>
    <dgm:cxn modelId="{FA67BBF2-2476-4165-B265-20DC6051B01F}" type="presOf" srcId="{D05889F1-9C01-4E7C-AA8A-6408CFAD58E8}" destId="{AEA42A5D-DCD9-41B7-8CB1-E209D96E750E}" srcOrd="0" destOrd="0" presId="urn:microsoft.com/office/officeart/2005/8/layout/pyramid2"/>
    <dgm:cxn modelId="{9A2A7331-1EB9-4CC1-8EAD-D6756080E6F1}" srcId="{D05889F1-9C01-4E7C-AA8A-6408CFAD58E8}" destId="{DFF7D862-A666-4E44-B483-6A6BBED1B215}" srcOrd="2" destOrd="0" parTransId="{09220D8D-2B38-4046-B805-1205129A4B08}" sibTransId="{5FE736CD-3FCA-4B6F-8F13-189874E4655F}"/>
    <dgm:cxn modelId="{B991692B-E65B-4B2B-9680-6A1D7921B3E6}" srcId="{D05889F1-9C01-4E7C-AA8A-6408CFAD58E8}" destId="{D7102071-1FED-4AB7-85EF-92B19D8A337C}" srcOrd="6" destOrd="0" parTransId="{8F97B836-DCB3-4866-841F-AF3E706F01A9}" sibTransId="{D0819A7B-1E91-4988-88AC-A2D28481BE5D}"/>
    <dgm:cxn modelId="{35FF996A-9653-46A8-80F8-B8126B321827}" srcId="{D05889F1-9C01-4E7C-AA8A-6408CFAD58E8}" destId="{3A7D9DCD-57F0-41B5-B3D5-69EA627CD351}" srcOrd="4" destOrd="0" parTransId="{872DCCB4-9CD6-4E21-83B5-6D5DE8559F3C}" sibTransId="{17287594-898C-4A0D-98F2-3ADABCD6225C}"/>
    <dgm:cxn modelId="{F42D1338-A039-4E6D-980B-97A83A96E12F}" srcId="{D05889F1-9C01-4E7C-AA8A-6408CFAD58E8}" destId="{446E2CCF-D499-4E7B-9853-9E1E9D7F3753}" srcOrd="3" destOrd="0" parTransId="{D810A57A-88B8-4105-8217-C94FA1347DAD}" sibTransId="{38D4171F-E995-4A54-BF90-B63E507312A9}"/>
    <dgm:cxn modelId="{2B20B954-E28E-49D6-8B82-D22578B46860}" type="presOf" srcId="{DFF7D862-A666-4E44-B483-6A6BBED1B215}" destId="{FD1F891F-4057-46FB-A2A7-3A81E33BEF1D}" srcOrd="0" destOrd="0" presId="urn:microsoft.com/office/officeart/2005/8/layout/pyramid2"/>
    <dgm:cxn modelId="{205794AF-C3CC-41D1-9DC7-FE15A2F15DCE}" srcId="{D05889F1-9C01-4E7C-AA8A-6408CFAD58E8}" destId="{41BB7340-70C7-49F4-8D36-BBC5949040B3}" srcOrd="0" destOrd="0" parTransId="{A7D8D8B1-A6EA-402D-ACB8-156F9094FEF4}" sibTransId="{930B272D-5B34-4586-8E4F-F8FBE4B0550F}"/>
    <dgm:cxn modelId="{3369A3C9-5291-4DFF-A84A-E01198E04B7A}" type="presOf" srcId="{446E2CCF-D499-4E7B-9853-9E1E9D7F3753}" destId="{17FEF62F-661A-40F9-8AA3-A3A46945B796}" srcOrd="0" destOrd="0" presId="urn:microsoft.com/office/officeart/2005/8/layout/pyramid2"/>
    <dgm:cxn modelId="{E89189EA-C89F-4273-9611-B4FEDCB85678}" type="presOf" srcId="{D7102071-1FED-4AB7-85EF-92B19D8A337C}" destId="{FF39D66E-4916-4683-A4D9-69E31CCD08BF}" srcOrd="0" destOrd="0" presId="urn:microsoft.com/office/officeart/2005/8/layout/pyramid2"/>
    <dgm:cxn modelId="{2CC0AA74-42DA-4FCF-8A88-2953989A173D}" type="presOf" srcId="{B3FFB2F0-3668-4224-8B6B-466B0548FDD2}" destId="{37376C12-9E4A-4829-AC91-E14AA424814D}" srcOrd="0" destOrd="0" presId="urn:microsoft.com/office/officeart/2005/8/layout/pyramid2"/>
    <dgm:cxn modelId="{5CB45AAF-92FC-4ABC-8A29-A08247761719}" srcId="{D05889F1-9C01-4E7C-AA8A-6408CFAD58E8}" destId="{749D2135-C231-4D78-93BA-CDE220C0280C}" srcOrd="5" destOrd="0" parTransId="{E602AE59-6F3F-4B03-9FB4-64CB78315616}" sibTransId="{7E06CCFE-4F64-44E7-86DB-3E005DB798B9}"/>
    <dgm:cxn modelId="{1C918747-9ADD-4EF2-A48D-3C4C18447C73}" srcId="{D05889F1-9C01-4E7C-AA8A-6408CFAD58E8}" destId="{B3FFB2F0-3668-4224-8B6B-466B0548FDD2}" srcOrd="1" destOrd="0" parTransId="{B96E75BA-D778-46B9-9E15-C5D982D96514}" sibTransId="{8CDC7057-B2FA-4A4D-BD7E-9E2FA7976467}"/>
    <dgm:cxn modelId="{E4D4540E-3CE0-4BEA-8610-D50B47C16BD1}" type="presOf" srcId="{41BB7340-70C7-49F4-8D36-BBC5949040B3}" destId="{32F425AD-9E2D-469D-B491-C2B51C8144D1}" srcOrd="0" destOrd="0" presId="urn:microsoft.com/office/officeart/2005/8/layout/pyramid2"/>
    <dgm:cxn modelId="{E7730D46-8069-48B0-972D-531C23165E27}" type="presOf" srcId="{749D2135-C231-4D78-93BA-CDE220C0280C}" destId="{17EEEB32-9819-4846-A46C-E82D18C6576C}" srcOrd="0" destOrd="0" presId="urn:microsoft.com/office/officeart/2005/8/layout/pyramid2"/>
    <dgm:cxn modelId="{19E41AE9-AB54-4670-BF51-B498C589BB8D}" type="presOf" srcId="{3A7D9DCD-57F0-41B5-B3D5-69EA627CD351}" destId="{A3C86DD3-630E-4C63-8EF9-E2361C85098F}" srcOrd="0" destOrd="0" presId="urn:microsoft.com/office/officeart/2005/8/layout/pyramid2"/>
    <dgm:cxn modelId="{09E3306E-47DD-4A0C-861E-117201715B96}" type="presParOf" srcId="{AEA42A5D-DCD9-41B7-8CB1-E209D96E750E}" destId="{8B7B3306-DE9B-4589-8D0B-197B2D323D74}" srcOrd="0" destOrd="0" presId="urn:microsoft.com/office/officeart/2005/8/layout/pyramid2"/>
    <dgm:cxn modelId="{962E6C87-638C-456E-904F-47CC5A89D602}" type="presParOf" srcId="{AEA42A5D-DCD9-41B7-8CB1-E209D96E750E}" destId="{363C0B02-9D32-4CDD-AA1B-D1B67F17DB67}" srcOrd="1" destOrd="0" presId="urn:microsoft.com/office/officeart/2005/8/layout/pyramid2"/>
    <dgm:cxn modelId="{6B7E2504-5292-4620-BDC1-4B38E9166C6C}" type="presParOf" srcId="{363C0B02-9D32-4CDD-AA1B-D1B67F17DB67}" destId="{32F425AD-9E2D-469D-B491-C2B51C8144D1}" srcOrd="0" destOrd="0" presId="urn:microsoft.com/office/officeart/2005/8/layout/pyramid2"/>
    <dgm:cxn modelId="{43425D2D-88BE-4413-9901-77566F3E26C8}" type="presParOf" srcId="{363C0B02-9D32-4CDD-AA1B-D1B67F17DB67}" destId="{510F8790-7E24-4A3E-B352-C75C4D3C9741}" srcOrd="1" destOrd="0" presId="urn:microsoft.com/office/officeart/2005/8/layout/pyramid2"/>
    <dgm:cxn modelId="{89BB7E74-8408-42F2-B41D-E278CD7CE9A1}" type="presParOf" srcId="{363C0B02-9D32-4CDD-AA1B-D1B67F17DB67}" destId="{37376C12-9E4A-4829-AC91-E14AA424814D}" srcOrd="2" destOrd="0" presId="urn:microsoft.com/office/officeart/2005/8/layout/pyramid2"/>
    <dgm:cxn modelId="{4432BA9C-4BF0-44F2-B773-6D500F9E858E}" type="presParOf" srcId="{363C0B02-9D32-4CDD-AA1B-D1B67F17DB67}" destId="{FABDFDF2-DD48-4F06-9EDA-A59547420D0D}" srcOrd="3" destOrd="0" presId="urn:microsoft.com/office/officeart/2005/8/layout/pyramid2"/>
    <dgm:cxn modelId="{87EF2CA6-DA04-4752-98D0-96D4A4C87D56}" type="presParOf" srcId="{363C0B02-9D32-4CDD-AA1B-D1B67F17DB67}" destId="{FD1F891F-4057-46FB-A2A7-3A81E33BEF1D}" srcOrd="4" destOrd="0" presId="urn:microsoft.com/office/officeart/2005/8/layout/pyramid2"/>
    <dgm:cxn modelId="{87138CD0-D81C-4261-87DB-DC0D1C31F7FA}" type="presParOf" srcId="{363C0B02-9D32-4CDD-AA1B-D1B67F17DB67}" destId="{6492B9F1-88E5-45DE-8F00-8105F3422BB7}" srcOrd="5" destOrd="0" presId="urn:microsoft.com/office/officeart/2005/8/layout/pyramid2"/>
    <dgm:cxn modelId="{C2BA8E7D-E377-48B1-B19A-04B875B93DF4}" type="presParOf" srcId="{363C0B02-9D32-4CDD-AA1B-D1B67F17DB67}" destId="{17FEF62F-661A-40F9-8AA3-A3A46945B796}" srcOrd="6" destOrd="0" presId="urn:microsoft.com/office/officeart/2005/8/layout/pyramid2"/>
    <dgm:cxn modelId="{BA6D59AC-9814-4442-977E-0CAA366A8ED8}" type="presParOf" srcId="{363C0B02-9D32-4CDD-AA1B-D1B67F17DB67}" destId="{9F493B20-78A7-4763-B16D-48EFE2C180BC}" srcOrd="7" destOrd="0" presId="urn:microsoft.com/office/officeart/2005/8/layout/pyramid2"/>
    <dgm:cxn modelId="{81885AFB-FF27-462B-A8D0-01E95062AC01}" type="presParOf" srcId="{363C0B02-9D32-4CDD-AA1B-D1B67F17DB67}" destId="{A3C86DD3-630E-4C63-8EF9-E2361C85098F}" srcOrd="8" destOrd="0" presId="urn:microsoft.com/office/officeart/2005/8/layout/pyramid2"/>
    <dgm:cxn modelId="{0390B19B-89CB-4EB5-87EC-700901678A26}" type="presParOf" srcId="{363C0B02-9D32-4CDD-AA1B-D1B67F17DB67}" destId="{4F13A1AB-DC0A-462D-85D0-4AC09CBB1FCD}" srcOrd="9" destOrd="0" presId="urn:microsoft.com/office/officeart/2005/8/layout/pyramid2"/>
    <dgm:cxn modelId="{B1E06E01-EF62-4B9D-B3B5-663A739481A1}" type="presParOf" srcId="{363C0B02-9D32-4CDD-AA1B-D1B67F17DB67}" destId="{17EEEB32-9819-4846-A46C-E82D18C6576C}" srcOrd="10" destOrd="0" presId="urn:microsoft.com/office/officeart/2005/8/layout/pyramid2"/>
    <dgm:cxn modelId="{BC4DE335-D686-4DF0-B744-6ACD84882198}" type="presParOf" srcId="{363C0B02-9D32-4CDD-AA1B-D1B67F17DB67}" destId="{B847F747-E461-49B0-BE52-2A726ECC4791}" srcOrd="11" destOrd="0" presId="urn:microsoft.com/office/officeart/2005/8/layout/pyramid2"/>
    <dgm:cxn modelId="{C924E959-6594-44D9-84CE-EC36598E158F}" type="presParOf" srcId="{363C0B02-9D32-4CDD-AA1B-D1B67F17DB67}" destId="{FF39D66E-4916-4683-A4D9-69E31CCD08BF}" srcOrd="12" destOrd="0" presId="urn:microsoft.com/office/officeart/2005/8/layout/pyramid2"/>
    <dgm:cxn modelId="{73904921-6AD1-4580-854B-8527CFC52F70}" type="presParOf" srcId="{363C0B02-9D32-4CDD-AA1B-D1B67F17DB67}" destId="{CBBFC996-1B59-47B9-A6A0-AFE1F83231DA}"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6D686-FB16-4429-97CB-7B86AE13A2A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F2BA89A-CC73-4C44-A530-69BD6180B797}">
      <dgm:prSet phldrT="[Text]"/>
      <dgm:spPr>
        <a:solidFill>
          <a:srgbClr val="0F6FC6">
            <a:alpha val="60000"/>
          </a:srgbClr>
        </a:solidFill>
      </dgm:spPr>
      <dgm:t>
        <a:bodyPr/>
        <a:lstStyle/>
        <a:p>
          <a:r>
            <a:rPr lang="en-US" b="1" dirty="0" smtClean="0">
              <a:solidFill>
                <a:schemeClr val="bg1"/>
              </a:solidFill>
            </a:rPr>
            <a:t>The good things about ______</a:t>
          </a:r>
          <a:endParaRPr lang="en-US" b="1" dirty="0">
            <a:solidFill>
              <a:schemeClr val="bg1"/>
            </a:solidFill>
          </a:endParaRPr>
        </a:p>
      </dgm:t>
    </dgm:pt>
    <dgm:pt modelId="{E5B6C4D3-6177-4F6E-AC56-33DDD49D7421}" type="parTrans" cxnId="{773E69ED-EB33-4AA2-A4ED-93EBF3ABB57F}">
      <dgm:prSet/>
      <dgm:spPr/>
      <dgm:t>
        <a:bodyPr/>
        <a:lstStyle/>
        <a:p>
          <a:endParaRPr lang="en-US"/>
        </a:p>
      </dgm:t>
    </dgm:pt>
    <dgm:pt modelId="{86A18636-6D43-4CBB-845D-BEA1B54B5417}" type="sibTrans" cxnId="{773E69ED-EB33-4AA2-A4ED-93EBF3ABB57F}">
      <dgm:prSet/>
      <dgm:spPr/>
      <dgm:t>
        <a:bodyPr/>
        <a:lstStyle/>
        <a:p>
          <a:endParaRPr lang="en-US"/>
        </a:p>
      </dgm:t>
    </dgm:pt>
    <dgm:pt modelId="{9966AC15-93D3-4BBB-9E0E-0B3B2CE55340}">
      <dgm:prSet phldrT="[Text]"/>
      <dgm:spPr>
        <a:solidFill>
          <a:srgbClr val="0F6FC6">
            <a:alpha val="69804"/>
          </a:srgbClr>
        </a:solidFill>
      </dgm:spPr>
      <dgm:t>
        <a:bodyPr/>
        <a:lstStyle/>
        <a:p>
          <a:r>
            <a:rPr lang="en-US" b="1" dirty="0" smtClean="0">
              <a:solidFill>
                <a:schemeClr val="bg1"/>
              </a:solidFill>
            </a:rPr>
            <a:t>The not- so-good things about ____</a:t>
          </a:r>
          <a:endParaRPr lang="en-US" b="1" dirty="0">
            <a:solidFill>
              <a:schemeClr val="bg1"/>
            </a:solidFill>
          </a:endParaRPr>
        </a:p>
      </dgm:t>
    </dgm:pt>
    <dgm:pt modelId="{EC3A94EF-B46A-4C5C-854D-810FB9B22849}" type="parTrans" cxnId="{5D133DBC-BA3B-4C1E-AE66-6C536FB81A2F}">
      <dgm:prSet/>
      <dgm:spPr/>
      <dgm:t>
        <a:bodyPr/>
        <a:lstStyle/>
        <a:p>
          <a:endParaRPr lang="en-US"/>
        </a:p>
      </dgm:t>
    </dgm:pt>
    <dgm:pt modelId="{147B850F-5C2B-49DD-B7BD-28F6F41C5698}" type="sibTrans" cxnId="{5D133DBC-BA3B-4C1E-AE66-6C536FB81A2F}">
      <dgm:prSet/>
      <dgm:spPr/>
      <dgm:t>
        <a:bodyPr/>
        <a:lstStyle/>
        <a:p>
          <a:endParaRPr lang="en-US"/>
        </a:p>
      </dgm:t>
    </dgm:pt>
    <dgm:pt modelId="{BEE7B49F-E5B7-41C8-BC1E-442AFACB4FE5}">
      <dgm:prSet phldrT="[Text]"/>
      <dgm:spPr>
        <a:solidFill>
          <a:srgbClr val="0F6FC6">
            <a:alpha val="60000"/>
          </a:srgbClr>
        </a:solidFill>
      </dgm:spPr>
      <dgm:t>
        <a:bodyPr/>
        <a:lstStyle/>
        <a:p>
          <a:r>
            <a:rPr lang="en-US" b="1" dirty="0" smtClean="0">
              <a:solidFill>
                <a:schemeClr val="bg1"/>
              </a:solidFill>
            </a:rPr>
            <a:t>The not-so-good things about changing</a:t>
          </a:r>
          <a:endParaRPr lang="en-US" b="1" dirty="0">
            <a:solidFill>
              <a:schemeClr val="bg1"/>
            </a:solidFill>
          </a:endParaRPr>
        </a:p>
      </dgm:t>
    </dgm:pt>
    <dgm:pt modelId="{76A08194-7ED8-40FB-9B4E-36CF4B3685B3}" type="parTrans" cxnId="{EE78F628-032A-446A-80E3-2EE29A01A05D}">
      <dgm:prSet/>
      <dgm:spPr/>
      <dgm:t>
        <a:bodyPr/>
        <a:lstStyle/>
        <a:p>
          <a:endParaRPr lang="en-US"/>
        </a:p>
      </dgm:t>
    </dgm:pt>
    <dgm:pt modelId="{5E59CCB6-05C8-4D4A-8C3D-D5B2E923C446}" type="sibTrans" cxnId="{EE78F628-032A-446A-80E3-2EE29A01A05D}">
      <dgm:prSet/>
      <dgm:spPr/>
      <dgm:t>
        <a:bodyPr/>
        <a:lstStyle/>
        <a:p>
          <a:endParaRPr lang="en-US"/>
        </a:p>
      </dgm:t>
    </dgm:pt>
    <dgm:pt modelId="{4A7EABD7-B399-4520-8E62-DA050AB5BBF3}">
      <dgm:prSet phldrT="[Text]"/>
      <dgm:spPr>
        <a:solidFill>
          <a:srgbClr val="0F6FC6">
            <a:alpha val="60000"/>
          </a:srgbClr>
        </a:solidFill>
      </dgm:spPr>
      <dgm:t>
        <a:bodyPr/>
        <a:lstStyle/>
        <a:p>
          <a:r>
            <a:rPr lang="en-US" b="1" dirty="0" smtClean="0">
              <a:solidFill>
                <a:schemeClr val="bg1"/>
              </a:solidFill>
            </a:rPr>
            <a:t>The good things about changing</a:t>
          </a:r>
          <a:endParaRPr lang="en-US" b="1" dirty="0">
            <a:solidFill>
              <a:schemeClr val="bg1"/>
            </a:solidFill>
          </a:endParaRPr>
        </a:p>
      </dgm:t>
    </dgm:pt>
    <dgm:pt modelId="{F7F929BD-FE0B-4342-95AA-EE71E1FEFE80}" type="parTrans" cxnId="{F826C2E7-6609-4D2D-A5A6-96A340497A46}">
      <dgm:prSet/>
      <dgm:spPr/>
      <dgm:t>
        <a:bodyPr/>
        <a:lstStyle/>
        <a:p>
          <a:endParaRPr lang="en-US"/>
        </a:p>
      </dgm:t>
    </dgm:pt>
    <dgm:pt modelId="{EA6A5973-CFB0-4199-BBEA-9B9BA00E3FFC}" type="sibTrans" cxnId="{F826C2E7-6609-4D2D-A5A6-96A340497A46}">
      <dgm:prSet/>
      <dgm:spPr/>
      <dgm:t>
        <a:bodyPr/>
        <a:lstStyle/>
        <a:p>
          <a:endParaRPr lang="en-US"/>
        </a:p>
      </dgm:t>
    </dgm:pt>
    <dgm:pt modelId="{A0C61541-D99C-429B-BFCB-CCC18A297F57}" type="pres">
      <dgm:prSet presAssocID="{1966D686-FB16-4429-97CB-7B86AE13A2AB}" presName="matrix" presStyleCnt="0">
        <dgm:presLayoutVars>
          <dgm:chMax val="1"/>
          <dgm:dir/>
          <dgm:resizeHandles val="exact"/>
        </dgm:presLayoutVars>
      </dgm:prSet>
      <dgm:spPr/>
      <dgm:t>
        <a:bodyPr/>
        <a:lstStyle/>
        <a:p>
          <a:endParaRPr lang="en-US"/>
        </a:p>
      </dgm:t>
    </dgm:pt>
    <dgm:pt modelId="{F45381FF-441E-4365-B4E8-B30D7E4DC3DE}" type="pres">
      <dgm:prSet presAssocID="{1966D686-FB16-4429-97CB-7B86AE13A2AB}" presName="diamond" presStyleLbl="bgShp" presStyleIdx="0" presStyleCnt="1"/>
      <dgm:spPr>
        <a:noFill/>
      </dgm:spPr>
      <dgm:t>
        <a:bodyPr/>
        <a:lstStyle/>
        <a:p>
          <a:endParaRPr lang="en-US"/>
        </a:p>
      </dgm:t>
    </dgm:pt>
    <dgm:pt modelId="{35E7A1CB-0369-4F0C-A001-1F39324E326E}" type="pres">
      <dgm:prSet presAssocID="{1966D686-FB16-4429-97CB-7B86AE13A2AB}" presName="quad1" presStyleLbl="node1" presStyleIdx="0" presStyleCnt="4">
        <dgm:presLayoutVars>
          <dgm:chMax val="0"/>
          <dgm:chPref val="0"/>
          <dgm:bulletEnabled val="1"/>
        </dgm:presLayoutVars>
      </dgm:prSet>
      <dgm:spPr/>
      <dgm:t>
        <a:bodyPr/>
        <a:lstStyle/>
        <a:p>
          <a:endParaRPr lang="en-US"/>
        </a:p>
      </dgm:t>
    </dgm:pt>
    <dgm:pt modelId="{77A5C037-4504-4025-ADDD-74E8E31BAF9F}" type="pres">
      <dgm:prSet presAssocID="{1966D686-FB16-4429-97CB-7B86AE13A2AB}" presName="quad2" presStyleLbl="node1" presStyleIdx="1" presStyleCnt="4">
        <dgm:presLayoutVars>
          <dgm:chMax val="0"/>
          <dgm:chPref val="0"/>
          <dgm:bulletEnabled val="1"/>
        </dgm:presLayoutVars>
      </dgm:prSet>
      <dgm:spPr/>
      <dgm:t>
        <a:bodyPr/>
        <a:lstStyle/>
        <a:p>
          <a:endParaRPr lang="en-US"/>
        </a:p>
      </dgm:t>
    </dgm:pt>
    <dgm:pt modelId="{007B0F65-079B-41F6-B38F-044E57E5407E}" type="pres">
      <dgm:prSet presAssocID="{1966D686-FB16-4429-97CB-7B86AE13A2AB}" presName="quad3" presStyleLbl="node1" presStyleIdx="2" presStyleCnt="4" custLinFactNeighborY="629">
        <dgm:presLayoutVars>
          <dgm:chMax val="0"/>
          <dgm:chPref val="0"/>
          <dgm:bulletEnabled val="1"/>
        </dgm:presLayoutVars>
      </dgm:prSet>
      <dgm:spPr/>
      <dgm:t>
        <a:bodyPr/>
        <a:lstStyle/>
        <a:p>
          <a:endParaRPr lang="en-US"/>
        </a:p>
      </dgm:t>
    </dgm:pt>
    <dgm:pt modelId="{AEC153EF-DAD4-4828-A088-7D60A08C4D99}" type="pres">
      <dgm:prSet presAssocID="{1966D686-FB16-4429-97CB-7B86AE13A2AB}" presName="quad4" presStyleLbl="node1" presStyleIdx="3" presStyleCnt="4">
        <dgm:presLayoutVars>
          <dgm:chMax val="0"/>
          <dgm:chPref val="0"/>
          <dgm:bulletEnabled val="1"/>
        </dgm:presLayoutVars>
      </dgm:prSet>
      <dgm:spPr/>
      <dgm:t>
        <a:bodyPr/>
        <a:lstStyle/>
        <a:p>
          <a:endParaRPr lang="en-US"/>
        </a:p>
      </dgm:t>
    </dgm:pt>
  </dgm:ptLst>
  <dgm:cxnLst>
    <dgm:cxn modelId="{71C650BB-3FEE-4017-B8A6-6EAD29550402}" type="presOf" srcId="{1966D686-FB16-4429-97CB-7B86AE13A2AB}" destId="{A0C61541-D99C-429B-BFCB-CCC18A297F57}" srcOrd="0" destOrd="0" presId="urn:microsoft.com/office/officeart/2005/8/layout/matrix3"/>
    <dgm:cxn modelId="{F826C2E7-6609-4D2D-A5A6-96A340497A46}" srcId="{1966D686-FB16-4429-97CB-7B86AE13A2AB}" destId="{4A7EABD7-B399-4520-8E62-DA050AB5BBF3}" srcOrd="3" destOrd="0" parTransId="{F7F929BD-FE0B-4342-95AA-EE71E1FEFE80}" sibTransId="{EA6A5973-CFB0-4199-BBEA-9B9BA00E3FFC}"/>
    <dgm:cxn modelId="{6AA0699D-9C6E-49BE-A076-7EA6DF43D2BE}" type="presOf" srcId="{4A7EABD7-B399-4520-8E62-DA050AB5BBF3}" destId="{AEC153EF-DAD4-4828-A088-7D60A08C4D99}" srcOrd="0" destOrd="0" presId="urn:microsoft.com/office/officeart/2005/8/layout/matrix3"/>
    <dgm:cxn modelId="{312E20D8-6A93-4384-865A-BDFBF6C2A1CD}" type="presOf" srcId="{9966AC15-93D3-4BBB-9E0E-0B3B2CE55340}" destId="{77A5C037-4504-4025-ADDD-74E8E31BAF9F}" srcOrd="0" destOrd="0" presId="urn:microsoft.com/office/officeart/2005/8/layout/matrix3"/>
    <dgm:cxn modelId="{5D133DBC-BA3B-4C1E-AE66-6C536FB81A2F}" srcId="{1966D686-FB16-4429-97CB-7B86AE13A2AB}" destId="{9966AC15-93D3-4BBB-9E0E-0B3B2CE55340}" srcOrd="1" destOrd="0" parTransId="{EC3A94EF-B46A-4C5C-854D-810FB9B22849}" sibTransId="{147B850F-5C2B-49DD-B7BD-28F6F41C5698}"/>
    <dgm:cxn modelId="{132464FA-856A-4D1C-A68F-C79F3DCD21EE}" type="presOf" srcId="{BEE7B49F-E5B7-41C8-BC1E-442AFACB4FE5}" destId="{007B0F65-079B-41F6-B38F-044E57E5407E}" srcOrd="0" destOrd="0" presId="urn:microsoft.com/office/officeart/2005/8/layout/matrix3"/>
    <dgm:cxn modelId="{EE78F628-032A-446A-80E3-2EE29A01A05D}" srcId="{1966D686-FB16-4429-97CB-7B86AE13A2AB}" destId="{BEE7B49F-E5B7-41C8-BC1E-442AFACB4FE5}" srcOrd="2" destOrd="0" parTransId="{76A08194-7ED8-40FB-9B4E-36CF4B3685B3}" sibTransId="{5E59CCB6-05C8-4D4A-8C3D-D5B2E923C446}"/>
    <dgm:cxn modelId="{773E69ED-EB33-4AA2-A4ED-93EBF3ABB57F}" srcId="{1966D686-FB16-4429-97CB-7B86AE13A2AB}" destId="{FF2BA89A-CC73-4C44-A530-69BD6180B797}" srcOrd="0" destOrd="0" parTransId="{E5B6C4D3-6177-4F6E-AC56-33DDD49D7421}" sibTransId="{86A18636-6D43-4CBB-845D-BEA1B54B5417}"/>
    <dgm:cxn modelId="{FF3D90EC-37F4-4425-BA94-C7743DF2F4AB}" type="presOf" srcId="{FF2BA89A-CC73-4C44-A530-69BD6180B797}" destId="{35E7A1CB-0369-4F0C-A001-1F39324E326E}" srcOrd="0" destOrd="0" presId="urn:microsoft.com/office/officeart/2005/8/layout/matrix3"/>
    <dgm:cxn modelId="{E13E8B15-71EA-435D-85A7-81DE5E7721C4}" type="presParOf" srcId="{A0C61541-D99C-429B-BFCB-CCC18A297F57}" destId="{F45381FF-441E-4365-B4E8-B30D7E4DC3DE}" srcOrd="0" destOrd="0" presId="urn:microsoft.com/office/officeart/2005/8/layout/matrix3"/>
    <dgm:cxn modelId="{43B84DD5-BCC2-4FDC-8622-1D5B2376F246}" type="presParOf" srcId="{A0C61541-D99C-429B-BFCB-CCC18A297F57}" destId="{35E7A1CB-0369-4F0C-A001-1F39324E326E}" srcOrd="1" destOrd="0" presId="urn:microsoft.com/office/officeart/2005/8/layout/matrix3"/>
    <dgm:cxn modelId="{AF905E97-C21A-44DD-8E55-06C3A36C35E2}" type="presParOf" srcId="{A0C61541-D99C-429B-BFCB-CCC18A297F57}" destId="{77A5C037-4504-4025-ADDD-74E8E31BAF9F}" srcOrd="2" destOrd="0" presId="urn:microsoft.com/office/officeart/2005/8/layout/matrix3"/>
    <dgm:cxn modelId="{57352DD8-DB62-4415-9D96-AA8D3C85744C}" type="presParOf" srcId="{A0C61541-D99C-429B-BFCB-CCC18A297F57}" destId="{007B0F65-079B-41F6-B38F-044E57E5407E}" srcOrd="3" destOrd="0" presId="urn:microsoft.com/office/officeart/2005/8/layout/matrix3"/>
    <dgm:cxn modelId="{5CE7938A-3C76-4679-8DF8-91F82D475C40}" type="presParOf" srcId="{A0C61541-D99C-429B-BFCB-CCC18A297F57}" destId="{AEC153EF-DAD4-4828-A088-7D60A08C4D9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6D686-FB16-4429-97CB-7B86AE13A2A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F2BA89A-CC73-4C44-A530-69BD6180B797}">
      <dgm:prSet phldrT="[Text]"/>
      <dgm:spPr>
        <a:solidFill>
          <a:srgbClr val="0F6FC6">
            <a:alpha val="60000"/>
          </a:srgbClr>
        </a:solidFill>
      </dgm:spPr>
      <dgm:t>
        <a:bodyPr/>
        <a:lstStyle/>
        <a:p>
          <a:r>
            <a:rPr lang="en-US" b="1" dirty="0" smtClean="0">
              <a:ln>
                <a:solidFill>
                  <a:schemeClr val="bg2">
                    <a:lumMod val="75000"/>
                  </a:schemeClr>
                </a:solidFill>
              </a:ln>
              <a:solidFill>
                <a:schemeClr val="bg1"/>
              </a:solidFill>
            </a:rPr>
            <a:t>The good things about (attending treatment) </a:t>
          </a:r>
          <a:endParaRPr lang="en-US" b="1" dirty="0">
            <a:ln>
              <a:solidFill>
                <a:schemeClr val="bg2">
                  <a:lumMod val="75000"/>
                </a:schemeClr>
              </a:solidFill>
            </a:ln>
            <a:solidFill>
              <a:schemeClr val="bg1"/>
            </a:solidFill>
          </a:endParaRPr>
        </a:p>
      </dgm:t>
    </dgm:pt>
    <dgm:pt modelId="{E5B6C4D3-6177-4F6E-AC56-33DDD49D7421}" type="parTrans" cxnId="{773E69ED-EB33-4AA2-A4ED-93EBF3ABB57F}">
      <dgm:prSet/>
      <dgm:spPr/>
      <dgm:t>
        <a:bodyPr/>
        <a:lstStyle/>
        <a:p>
          <a:endParaRPr lang="en-US"/>
        </a:p>
      </dgm:t>
    </dgm:pt>
    <dgm:pt modelId="{86A18636-6D43-4CBB-845D-BEA1B54B5417}" type="sibTrans" cxnId="{773E69ED-EB33-4AA2-A4ED-93EBF3ABB57F}">
      <dgm:prSet/>
      <dgm:spPr/>
      <dgm:t>
        <a:bodyPr/>
        <a:lstStyle/>
        <a:p>
          <a:endParaRPr lang="en-US"/>
        </a:p>
      </dgm:t>
    </dgm:pt>
    <dgm:pt modelId="{9966AC15-93D3-4BBB-9E0E-0B3B2CE55340}">
      <dgm:prSet phldrT="[Text]"/>
      <dgm:spPr>
        <a:solidFill>
          <a:srgbClr val="0F6FC6">
            <a:alpha val="69804"/>
          </a:srgbClr>
        </a:solidFill>
      </dgm:spPr>
      <dgm:t>
        <a:bodyPr/>
        <a:lstStyle/>
        <a:p>
          <a:r>
            <a:rPr lang="en-US" b="1" dirty="0" smtClean="0">
              <a:ln>
                <a:solidFill>
                  <a:schemeClr val="bg2">
                    <a:lumMod val="75000"/>
                  </a:schemeClr>
                </a:solidFill>
              </a:ln>
              <a:solidFill>
                <a:schemeClr val="bg1"/>
              </a:solidFill>
            </a:rPr>
            <a:t>The not- so-good things about (attending treatment</a:t>
          </a:r>
          <a:r>
            <a:rPr lang="en-US" b="1" dirty="0" smtClean="0">
              <a:solidFill>
                <a:schemeClr val="bg1"/>
              </a:solidFill>
            </a:rPr>
            <a:t>)</a:t>
          </a:r>
          <a:endParaRPr lang="en-US" b="1" dirty="0">
            <a:solidFill>
              <a:schemeClr val="bg1"/>
            </a:solidFill>
          </a:endParaRPr>
        </a:p>
      </dgm:t>
    </dgm:pt>
    <dgm:pt modelId="{EC3A94EF-B46A-4C5C-854D-810FB9B22849}" type="parTrans" cxnId="{5D133DBC-BA3B-4C1E-AE66-6C536FB81A2F}">
      <dgm:prSet/>
      <dgm:spPr/>
      <dgm:t>
        <a:bodyPr/>
        <a:lstStyle/>
        <a:p>
          <a:endParaRPr lang="en-US"/>
        </a:p>
      </dgm:t>
    </dgm:pt>
    <dgm:pt modelId="{147B850F-5C2B-49DD-B7BD-28F6F41C5698}" type="sibTrans" cxnId="{5D133DBC-BA3B-4C1E-AE66-6C536FB81A2F}">
      <dgm:prSet/>
      <dgm:spPr/>
      <dgm:t>
        <a:bodyPr/>
        <a:lstStyle/>
        <a:p>
          <a:endParaRPr lang="en-US"/>
        </a:p>
      </dgm:t>
    </dgm:pt>
    <dgm:pt modelId="{BEE7B49F-E5B7-41C8-BC1E-442AFACB4FE5}">
      <dgm:prSet phldrT="[Text]"/>
      <dgm:spPr>
        <a:solidFill>
          <a:srgbClr val="0F6FC6">
            <a:alpha val="60000"/>
          </a:srgbClr>
        </a:solidFill>
      </dgm:spPr>
      <dgm:t>
        <a:bodyPr/>
        <a:lstStyle/>
        <a:p>
          <a:r>
            <a:rPr lang="en-US" b="0" dirty="0" smtClean="0">
              <a:solidFill>
                <a:schemeClr val="bg2">
                  <a:lumMod val="50000"/>
                  <a:lumOff val="50000"/>
                </a:schemeClr>
              </a:solidFill>
            </a:rPr>
            <a:t>The not-so-good things about changing</a:t>
          </a:r>
          <a:endParaRPr lang="en-US" b="0" dirty="0">
            <a:solidFill>
              <a:schemeClr val="bg2">
                <a:lumMod val="50000"/>
                <a:lumOff val="50000"/>
              </a:schemeClr>
            </a:solidFill>
          </a:endParaRPr>
        </a:p>
      </dgm:t>
    </dgm:pt>
    <dgm:pt modelId="{76A08194-7ED8-40FB-9B4E-36CF4B3685B3}" type="parTrans" cxnId="{EE78F628-032A-446A-80E3-2EE29A01A05D}">
      <dgm:prSet/>
      <dgm:spPr/>
      <dgm:t>
        <a:bodyPr/>
        <a:lstStyle/>
        <a:p>
          <a:endParaRPr lang="en-US"/>
        </a:p>
      </dgm:t>
    </dgm:pt>
    <dgm:pt modelId="{5E59CCB6-05C8-4D4A-8C3D-D5B2E923C446}" type="sibTrans" cxnId="{EE78F628-032A-446A-80E3-2EE29A01A05D}">
      <dgm:prSet/>
      <dgm:spPr/>
      <dgm:t>
        <a:bodyPr/>
        <a:lstStyle/>
        <a:p>
          <a:endParaRPr lang="en-US"/>
        </a:p>
      </dgm:t>
    </dgm:pt>
    <dgm:pt modelId="{4A7EABD7-B399-4520-8E62-DA050AB5BBF3}">
      <dgm:prSet phldrT="[Text]"/>
      <dgm:spPr>
        <a:solidFill>
          <a:srgbClr val="0F6FC6">
            <a:alpha val="60000"/>
          </a:srgbClr>
        </a:solidFill>
      </dgm:spPr>
      <dgm:t>
        <a:bodyPr/>
        <a:lstStyle/>
        <a:p>
          <a:r>
            <a:rPr lang="en-US" b="0" dirty="0" smtClean="0">
              <a:solidFill>
                <a:schemeClr val="bg2">
                  <a:lumMod val="50000"/>
                  <a:lumOff val="50000"/>
                </a:schemeClr>
              </a:solidFill>
            </a:rPr>
            <a:t>The good things about changing</a:t>
          </a:r>
          <a:endParaRPr lang="en-US" b="0" dirty="0">
            <a:solidFill>
              <a:schemeClr val="bg2">
                <a:lumMod val="50000"/>
                <a:lumOff val="50000"/>
              </a:schemeClr>
            </a:solidFill>
          </a:endParaRPr>
        </a:p>
      </dgm:t>
    </dgm:pt>
    <dgm:pt modelId="{F7F929BD-FE0B-4342-95AA-EE71E1FEFE80}" type="parTrans" cxnId="{F826C2E7-6609-4D2D-A5A6-96A340497A46}">
      <dgm:prSet/>
      <dgm:spPr/>
      <dgm:t>
        <a:bodyPr/>
        <a:lstStyle/>
        <a:p>
          <a:endParaRPr lang="en-US"/>
        </a:p>
      </dgm:t>
    </dgm:pt>
    <dgm:pt modelId="{EA6A5973-CFB0-4199-BBEA-9B9BA00E3FFC}" type="sibTrans" cxnId="{F826C2E7-6609-4D2D-A5A6-96A340497A46}">
      <dgm:prSet/>
      <dgm:spPr/>
      <dgm:t>
        <a:bodyPr/>
        <a:lstStyle/>
        <a:p>
          <a:endParaRPr lang="en-US"/>
        </a:p>
      </dgm:t>
    </dgm:pt>
    <dgm:pt modelId="{A0C61541-D99C-429B-BFCB-CCC18A297F57}" type="pres">
      <dgm:prSet presAssocID="{1966D686-FB16-4429-97CB-7B86AE13A2AB}" presName="matrix" presStyleCnt="0">
        <dgm:presLayoutVars>
          <dgm:chMax val="1"/>
          <dgm:dir/>
          <dgm:resizeHandles val="exact"/>
        </dgm:presLayoutVars>
      </dgm:prSet>
      <dgm:spPr/>
      <dgm:t>
        <a:bodyPr/>
        <a:lstStyle/>
        <a:p>
          <a:endParaRPr lang="en-US"/>
        </a:p>
      </dgm:t>
    </dgm:pt>
    <dgm:pt modelId="{F45381FF-441E-4365-B4E8-B30D7E4DC3DE}" type="pres">
      <dgm:prSet presAssocID="{1966D686-FB16-4429-97CB-7B86AE13A2AB}" presName="diamond" presStyleLbl="bgShp" presStyleIdx="0" presStyleCnt="1"/>
      <dgm:spPr>
        <a:noFill/>
      </dgm:spPr>
      <dgm:t>
        <a:bodyPr/>
        <a:lstStyle/>
        <a:p>
          <a:endParaRPr lang="en-US"/>
        </a:p>
      </dgm:t>
    </dgm:pt>
    <dgm:pt modelId="{35E7A1CB-0369-4F0C-A001-1F39324E326E}" type="pres">
      <dgm:prSet presAssocID="{1966D686-FB16-4429-97CB-7B86AE13A2AB}" presName="quad1" presStyleLbl="node1" presStyleIdx="0" presStyleCnt="4" custLinFactNeighborX="-1471" custLinFactNeighborY="11466">
        <dgm:presLayoutVars>
          <dgm:chMax val="0"/>
          <dgm:chPref val="0"/>
          <dgm:bulletEnabled val="1"/>
        </dgm:presLayoutVars>
      </dgm:prSet>
      <dgm:spPr/>
      <dgm:t>
        <a:bodyPr/>
        <a:lstStyle/>
        <a:p>
          <a:endParaRPr lang="en-US"/>
        </a:p>
      </dgm:t>
    </dgm:pt>
    <dgm:pt modelId="{77A5C037-4504-4025-ADDD-74E8E31BAF9F}" type="pres">
      <dgm:prSet presAssocID="{1966D686-FB16-4429-97CB-7B86AE13A2AB}" presName="quad2" presStyleLbl="node1" presStyleIdx="1" presStyleCnt="4" custScaleX="106985" custLinFactNeighborX="-5670" custLinFactNeighborY="11466">
        <dgm:presLayoutVars>
          <dgm:chMax val="0"/>
          <dgm:chPref val="0"/>
          <dgm:bulletEnabled val="1"/>
        </dgm:presLayoutVars>
      </dgm:prSet>
      <dgm:spPr/>
      <dgm:t>
        <a:bodyPr/>
        <a:lstStyle/>
        <a:p>
          <a:endParaRPr lang="en-US"/>
        </a:p>
      </dgm:t>
    </dgm:pt>
    <dgm:pt modelId="{007B0F65-079B-41F6-B38F-044E57E5407E}" type="pres">
      <dgm:prSet presAssocID="{1966D686-FB16-4429-97CB-7B86AE13A2AB}" presName="quad3" presStyleLbl="node1" presStyleIdx="2" presStyleCnt="4" custLinFactNeighborX="-1471" custLinFactNeighborY="7266">
        <dgm:presLayoutVars>
          <dgm:chMax val="0"/>
          <dgm:chPref val="0"/>
          <dgm:bulletEnabled val="1"/>
        </dgm:presLayoutVars>
      </dgm:prSet>
      <dgm:spPr/>
      <dgm:t>
        <a:bodyPr/>
        <a:lstStyle/>
        <a:p>
          <a:endParaRPr lang="en-US"/>
        </a:p>
      </dgm:t>
    </dgm:pt>
    <dgm:pt modelId="{AEC153EF-DAD4-4828-A088-7D60A08C4D99}" type="pres">
      <dgm:prSet presAssocID="{1966D686-FB16-4429-97CB-7B86AE13A2AB}" presName="quad4" presStyleLbl="node1" presStyleIdx="3" presStyleCnt="4" custScaleX="107961" custLinFactNeighborX="-1690" custLinFactNeighborY="7266">
        <dgm:presLayoutVars>
          <dgm:chMax val="0"/>
          <dgm:chPref val="0"/>
          <dgm:bulletEnabled val="1"/>
        </dgm:presLayoutVars>
      </dgm:prSet>
      <dgm:spPr/>
      <dgm:t>
        <a:bodyPr/>
        <a:lstStyle/>
        <a:p>
          <a:endParaRPr lang="en-US"/>
        </a:p>
      </dgm:t>
    </dgm:pt>
  </dgm:ptLst>
  <dgm:cxnLst>
    <dgm:cxn modelId="{4C5208D7-22E4-43B8-9CCB-D17924388D62}" type="presOf" srcId="{9966AC15-93D3-4BBB-9E0E-0B3B2CE55340}" destId="{77A5C037-4504-4025-ADDD-74E8E31BAF9F}" srcOrd="0" destOrd="0" presId="urn:microsoft.com/office/officeart/2005/8/layout/matrix3"/>
    <dgm:cxn modelId="{87457C01-16DF-4BC7-826F-55537859D955}" type="presOf" srcId="{BEE7B49F-E5B7-41C8-BC1E-442AFACB4FE5}" destId="{007B0F65-079B-41F6-B38F-044E57E5407E}" srcOrd="0" destOrd="0" presId="urn:microsoft.com/office/officeart/2005/8/layout/matrix3"/>
    <dgm:cxn modelId="{F826C2E7-6609-4D2D-A5A6-96A340497A46}" srcId="{1966D686-FB16-4429-97CB-7B86AE13A2AB}" destId="{4A7EABD7-B399-4520-8E62-DA050AB5BBF3}" srcOrd="3" destOrd="0" parTransId="{F7F929BD-FE0B-4342-95AA-EE71E1FEFE80}" sibTransId="{EA6A5973-CFB0-4199-BBEA-9B9BA00E3FFC}"/>
    <dgm:cxn modelId="{90145802-F16E-4760-BE39-4EEA2FED9D11}" type="presOf" srcId="{FF2BA89A-CC73-4C44-A530-69BD6180B797}" destId="{35E7A1CB-0369-4F0C-A001-1F39324E326E}" srcOrd="0" destOrd="0" presId="urn:microsoft.com/office/officeart/2005/8/layout/matrix3"/>
    <dgm:cxn modelId="{5D133DBC-BA3B-4C1E-AE66-6C536FB81A2F}" srcId="{1966D686-FB16-4429-97CB-7B86AE13A2AB}" destId="{9966AC15-93D3-4BBB-9E0E-0B3B2CE55340}" srcOrd="1" destOrd="0" parTransId="{EC3A94EF-B46A-4C5C-854D-810FB9B22849}" sibTransId="{147B850F-5C2B-49DD-B7BD-28F6F41C5698}"/>
    <dgm:cxn modelId="{EE78F628-032A-446A-80E3-2EE29A01A05D}" srcId="{1966D686-FB16-4429-97CB-7B86AE13A2AB}" destId="{BEE7B49F-E5B7-41C8-BC1E-442AFACB4FE5}" srcOrd="2" destOrd="0" parTransId="{76A08194-7ED8-40FB-9B4E-36CF4B3685B3}" sibTransId="{5E59CCB6-05C8-4D4A-8C3D-D5B2E923C446}"/>
    <dgm:cxn modelId="{773E69ED-EB33-4AA2-A4ED-93EBF3ABB57F}" srcId="{1966D686-FB16-4429-97CB-7B86AE13A2AB}" destId="{FF2BA89A-CC73-4C44-A530-69BD6180B797}" srcOrd="0" destOrd="0" parTransId="{E5B6C4D3-6177-4F6E-AC56-33DDD49D7421}" sibTransId="{86A18636-6D43-4CBB-845D-BEA1B54B5417}"/>
    <dgm:cxn modelId="{8DA626E8-FCBD-4B02-B970-3190CE1631CA}" type="presOf" srcId="{1966D686-FB16-4429-97CB-7B86AE13A2AB}" destId="{A0C61541-D99C-429B-BFCB-CCC18A297F57}" srcOrd="0" destOrd="0" presId="urn:microsoft.com/office/officeart/2005/8/layout/matrix3"/>
    <dgm:cxn modelId="{073CB83D-3221-45E7-9879-771ACD9D8261}" type="presOf" srcId="{4A7EABD7-B399-4520-8E62-DA050AB5BBF3}" destId="{AEC153EF-DAD4-4828-A088-7D60A08C4D99}" srcOrd="0" destOrd="0" presId="urn:microsoft.com/office/officeart/2005/8/layout/matrix3"/>
    <dgm:cxn modelId="{EA667ED4-613A-490B-8831-16CD23FD9BDF}" type="presParOf" srcId="{A0C61541-D99C-429B-BFCB-CCC18A297F57}" destId="{F45381FF-441E-4365-B4E8-B30D7E4DC3DE}" srcOrd="0" destOrd="0" presId="urn:microsoft.com/office/officeart/2005/8/layout/matrix3"/>
    <dgm:cxn modelId="{328FC65D-6F91-4411-91B7-48CE57FD4CF2}" type="presParOf" srcId="{A0C61541-D99C-429B-BFCB-CCC18A297F57}" destId="{35E7A1CB-0369-4F0C-A001-1F39324E326E}" srcOrd="1" destOrd="0" presId="urn:microsoft.com/office/officeart/2005/8/layout/matrix3"/>
    <dgm:cxn modelId="{C501713C-1C43-4C0D-9446-794962E84D8C}" type="presParOf" srcId="{A0C61541-D99C-429B-BFCB-CCC18A297F57}" destId="{77A5C037-4504-4025-ADDD-74E8E31BAF9F}" srcOrd="2" destOrd="0" presId="urn:microsoft.com/office/officeart/2005/8/layout/matrix3"/>
    <dgm:cxn modelId="{915CCE14-67A1-4079-A0F5-14DCC7348BA7}" type="presParOf" srcId="{A0C61541-D99C-429B-BFCB-CCC18A297F57}" destId="{007B0F65-079B-41F6-B38F-044E57E5407E}" srcOrd="3" destOrd="0" presId="urn:microsoft.com/office/officeart/2005/8/layout/matrix3"/>
    <dgm:cxn modelId="{E90F72B1-CF65-4AD4-B18A-23AC8776FE51}" type="presParOf" srcId="{A0C61541-D99C-429B-BFCB-CCC18A297F57}" destId="{AEC153EF-DAD4-4828-A088-7D60A08C4D99}"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6D686-FB16-4429-97CB-7B86AE13A2A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F2BA89A-CC73-4C44-A530-69BD6180B797}">
      <dgm:prSet phldrT="[Text]"/>
      <dgm:spPr>
        <a:solidFill>
          <a:srgbClr val="0F6FC6">
            <a:alpha val="60000"/>
          </a:srgbClr>
        </a:solidFill>
      </dgm:spPr>
      <dgm:t>
        <a:bodyPr/>
        <a:lstStyle/>
        <a:p>
          <a:r>
            <a:rPr lang="en-US" b="1" dirty="0" smtClean="0">
              <a:solidFill>
                <a:schemeClr val="bg1"/>
              </a:solidFill>
            </a:rPr>
            <a:t>The good things about Medications </a:t>
          </a:r>
          <a:endParaRPr lang="en-US" b="1" dirty="0">
            <a:solidFill>
              <a:schemeClr val="bg1"/>
            </a:solidFill>
          </a:endParaRPr>
        </a:p>
      </dgm:t>
    </dgm:pt>
    <dgm:pt modelId="{E5B6C4D3-6177-4F6E-AC56-33DDD49D7421}" type="parTrans" cxnId="{773E69ED-EB33-4AA2-A4ED-93EBF3ABB57F}">
      <dgm:prSet/>
      <dgm:spPr/>
      <dgm:t>
        <a:bodyPr/>
        <a:lstStyle/>
        <a:p>
          <a:endParaRPr lang="en-US"/>
        </a:p>
      </dgm:t>
    </dgm:pt>
    <dgm:pt modelId="{86A18636-6D43-4CBB-845D-BEA1B54B5417}" type="sibTrans" cxnId="{773E69ED-EB33-4AA2-A4ED-93EBF3ABB57F}">
      <dgm:prSet/>
      <dgm:spPr/>
      <dgm:t>
        <a:bodyPr/>
        <a:lstStyle/>
        <a:p>
          <a:endParaRPr lang="en-US"/>
        </a:p>
      </dgm:t>
    </dgm:pt>
    <dgm:pt modelId="{9966AC15-93D3-4BBB-9E0E-0B3B2CE55340}">
      <dgm:prSet phldrT="[Text]"/>
      <dgm:spPr>
        <a:solidFill>
          <a:srgbClr val="0F6FC6">
            <a:alpha val="69804"/>
          </a:srgbClr>
        </a:solidFill>
      </dgm:spPr>
      <dgm:t>
        <a:bodyPr/>
        <a:lstStyle/>
        <a:p>
          <a:r>
            <a:rPr lang="en-US" b="1" dirty="0" smtClean="0">
              <a:solidFill>
                <a:schemeClr val="bg1"/>
              </a:solidFill>
            </a:rPr>
            <a:t>The not- so-good things about Medications</a:t>
          </a:r>
          <a:endParaRPr lang="en-US" b="1" dirty="0">
            <a:solidFill>
              <a:schemeClr val="bg1"/>
            </a:solidFill>
          </a:endParaRPr>
        </a:p>
      </dgm:t>
    </dgm:pt>
    <dgm:pt modelId="{EC3A94EF-B46A-4C5C-854D-810FB9B22849}" type="parTrans" cxnId="{5D133DBC-BA3B-4C1E-AE66-6C536FB81A2F}">
      <dgm:prSet/>
      <dgm:spPr/>
      <dgm:t>
        <a:bodyPr/>
        <a:lstStyle/>
        <a:p>
          <a:endParaRPr lang="en-US"/>
        </a:p>
      </dgm:t>
    </dgm:pt>
    <dgm:pt modelId="{147B850F-5C2B-49DD-B7BD-28F6F41C5698}" type="sibTrans" cxnId="{5D133DBC-BA3B-4C1E-AE66-6C536FB81A2F}">
      <dgm:prSet/>
      <dgm:spPr/>
      <dgm:t>
        <a:bodyPr/>
        <a:lstStyle/>
        <a:p>
          <a:endParaRPr lang="en-US"/>
        </a:p>
      </dgm:t>
    </dgm:pt>
    <dgm:pt modelId="{BEE7B49F-E5B7-41C8-BC1E-442AFACB4FE5}">
      <dgm:prSet phldrT="[Text]"/>
      <dgm:spPr>
        <a:solidFill>
          <a:srgbClr val="0F6FC6">
            <a:alpha val="60000"/>
          </a:srgbClr>
        </a:solidFill>
      </dgm:spPr>
      <dgm:t>
        <a:bodyPr/>
        <a:lstStyle/>
        <a:p>
          <a:r>
            <a:rPr lang="en-US" b="1" dirty="0" smtClean="0">
              <a:solidFill>
                <a:schemeClr val="bg2">
                  <a:lumMod val="40000"/>
                  <a:lumOff val="60000"/>
                </a:schemeClr>
              </a:solidFill>
            </a:rPr>
            <a:t>The not-so-good things about changing</a:t>
          </a:r>
          <a:endParaRPr lang="en-US" b="1" dirty="0">
            <a:solidFill>
              <a:schemeClr val="bg2">
                <a:lumMod val="40000"/>
                <a:lumOff val="60000"/>
              </a:schemeClr>
            </a:solidFill>
          </a:endParaRPr>
        </a:p>
      </dgm:t>
    </dgm:pt>
    <dgm:pt modelId="{76A08194-7ED8-40FB-9B4E-36CF4B3685B3}" type="parTrans" cxnId="{EE78F628-032A-446A-80E3-2EE29A01A05D}">
      <dgm:prSet/>
      <dgm:spPr/>
      <dgm:t>
        <a:bodyPr/>
        <a:lstStyle/>
        <a:p>
          <a:endParaRPr lang="en-US"/>
        </a:p>
      </dgm:t>
    </dgm:pt>
    <dgm:pt modelId="{5E59CCB6-05C8-4D4A-8C3D-D5B2E923C446}" type="sibTrans" cxnId="{EE78F628-032A-446A-80E3-2EE29A01A05D}">
      <dgm:prSet/>
      <dgm:spPr/>
      <dgm:t>
        <a:bodyPr/>
        <a:lstStyle/>
        <a:p>
          <a:endParaRPr lang="en-US"/>
        </a:p>
      </dgm:t>
    </dgm:pt>
    <dgm:pt modelId="{4A7EABD7-B399-4520-8E62-DA050AB5BBF3}">
      <dgm:prSet phldrT="[Text]"/>
      <dgm:spPr>
        <a:solidFill>
          <a:srgbClr val="0F6FC6">
            <a:alpha val="60000"/>
          </a:srgbClr>
        </a:solidFill>
      </dgm:spPr>
      <dgm:t>
        <a:bodyPr/>
        <a:lstStyle/>
        <a:p>
          <a:r>
            <a:rPr lang="en-US" b="1" dirty="0" smtClean="0">
              <a:solidFill>
                <a:schemeClr val="bg2">
                  <a:lumMod val="40000"/>
                  <a:lumOff val="60000"/>
                </a:schemeClr>
              </a:solidFill>
            </a:rPr>
            <a:t>The good things about changing</a:t>
          </a:r>
          <a:endParaRPr lang="en-US" b="1" dirty="0">
            <a:solidFill>
              <a:schemeClr val="bg2">
                <a:lumMod val="40000"/>
                <a:lumOff val="60000"/>
              </a:schemeClr>
            </a:solidFill>
          </a:endParaRPr>
        </a:p>
      </dgm:t>
    </dgm:pt>
    <dgm:pt modelId="{F7F929BD-FE0B-4342-95AA-EE71E1FEFE80}" type="parTrans" cxnId="{F826C2E7-6609-4D2D-A5A6-96A340497A46}">
      <dgm:prSet/>
      <dgm:spPr/>
      <dgm:t>
        <a:bodyPr/>
        <a:lstStyle/>
        <a:p>
          <a:endParaRPr lang="en-US"/>
        </a:p>
      </dgm:t>
    </dgm:pt>
    <dgm:pt modelId="{EA6A5973-CFB0-4199-BBEA-9B9BA00E3FFC}" type="sibTrans" cxnId="{F826C2E7-6609-4D2D-A5A6-96A340497A46}">
      <dgm:prSet/>
      <dgm:spPr/>
      <dgm:t>
        <a:bodyPr/>
        <a:lstStyle/>
        <a:p>
          <a:endParaRPr lang="en-US"/>
        </a:p>
      </dgm:t>
    </dgm:pt>
    <dgm:pt modelId="{A0C61541-D99C-429B-BFCB-CCC18A297F57}" type="pres">
      <dgm:prSet presAssocID="{1966D686-FB16-4429-97CB-7B86AE13A2AB}" presName="matrix" presStyleCnt="0">
        <dgm:presLayoutVars>
          <dgm:chMax val="1"/>
          <dgm:dir/>
          <dgm:resizeHandles val="exact"/>
        </dgm:presLayoutVars>
      </dgm:prSet>
      <dgm:spPr/>
      <dgm:t>
        <a:bodyPr/>
        <a:lstStyle/>
        <a:p>
          <a:endParaRPr lang="en-US"/>
        </a:p>
      </dgm:t>
    </dgm:pt>
    <dgm:pt modelId="{F45381FF-441E-4365-B4E8-B30D7E4DC3DE}" type="pres">
      <dgm:prSet presAssocID="{1966D686-FB16-4429-97CB-7B86AE13A2AB}" presName="diamond" presStyleLbl="bgShp" presStyleIdx="0" presStyleCnt="1"/>
      <dgm:spPr>
        <a:noFill/>
      </dgm:spPr>
      <dgm:t>
        <a:bodyPr/>
        <a:lstStyle/>
        <a:p>
          <a:endParaRPr lang="en-US"/>
        </a:p>
      </dgm:t>
    </dgm:pt>
    <dgm:pt modelId="{35E7A1CB-0369-4F0C-A001-1F39324E326E}" type="pres">
      <dgm:prSet presAssocID="{1966D686-FB16-4429-97CB-7B86AE13A2AB}" presName="quad1" presStyleLbl="node1" presStyleIdx="0" presStyleCnt="4">
        <dgm:presLayoutVars>
          <dgm:chMax val="0"/>
          <dgm:chPref val="0"/>
          <dgm:bulletEnabled val="1"/>
        </dgm:presLayoutVars>
      </dgm:prSet>
      <dgm:spPr/>
      <dgm:t>
        <a:bodyPr/>
        <a:lstStyle/>
        <a:p>
          <a:endParaRPr lang="en-US"/>
        </a:p>
      </dgm:t>
    </dgm:pt>
    <dgm:pt modelId="{77A5C037-4504-4025-ADDD-74E8E31BAF9F}" type="pres">
      <dgm:prSet presAssocID="{1966D686-FB16-4429-97CB-7B86AE13A2AB}" presName="quad2" presStyleLbl="node1" presStyleIdx="1" presStyleCnt="4">
        <dgm:presLayoutVars>
          <dgm:chMax val="0"/>
          <dgm:chPref val="0"/>
          <dgm:bulletEnabled val="1"/>
        </dgm:presLayoutVars>
      </dgm:prSet>
      <dgm:spPr/>
      <dgm:t>
        <a:bodyPr/>
        <a:lstStyle/>
        <a:p>
          <a:endParaRPr lang="en-US"/>
        </a:p>
      </dgm:t>
    </dgm:pt>
    <dgm:pt modelId="{007B0F65-079B-41F6-B38F-044E57E5407E}" type="pres">
      <dgm:prSet presAssocID="{1966D686-FB16-4429-97CB-7B86AE13A2AB}" presName="quad3" presStyleLbl="node1" presStyleIdx="2" presStyleCnt="4" custLinFactNeighborY="629">
        <dgm:presLayoutVars>
          <dgm:chMax val="0"/>
          <dgm:chPref val="0"/>
          <dgm:bulletEnabled val="1"/>
        </dgm:presLayoutVars>
      </dgm:prSet>
      <dgm:spPr/>
      <dgm:t>
        <a:bodyPr/>
        <a:lstStyle/>
        <a:p>
          <a:endParaRPr lang="en-US"/>
        </a:p>
      </dgm:t>
    </dgm:pt>
    <dgm:pt modelId="{AEC153EF-DAD4-4828-A088-7D60A08C4D99}" type="pres">
      <dgm:prSet presAssocID="{1966D686-FB16-4429-97CB-7B86AE13A2AB}" presName="quad4" presStyleLbl="node1" presStyleIdx="3" presStyleCnt="4">
        <dgm:presLayoutVars>
          <dgm:chMax val="0"/>
          <dgm:chPref val="0"/>
          <dgm:bulletEnabled val="1"/>
        </dgm:presLayoutVars>
      </dgm:prSet>
      <dgm:spPr/>
      <dgm:t>
        <a:bodyPr/>
        <a:lstStyle/>
        <a:p>
          <a:endParaRPr lang="en-US"/>
        </a:p>
      </dgm:t>
    </dgm:pt>
  </dgm:ptLst>
  <dgm:cxnLst>
    <dgm:cxn modelId="{4077F803-4096-477B-B67E-CD255DB5514F}" type="presOf" srcId="{1966D686-FB16-4429-97CB-7B86AE13A2AB}" destId="{A0C61541-D99C-429B-BFCB-CCC18A297F57}" srcOrd="0" destOrd="0" presId="urn:microsoft.com/office/officeart/2005/8/layout/matrix3"/>
    <dgm:cxn modelId="{7585C1CE-2018-4DA5-ABA9-5B8C6EB4EAA3}" type="presOf" srcId="{9966AC15-93D3-4BBB-9E0E-0B3B2CE55340}" destId="{77A5C037-4504-4025-ADDD-74E8E31BAF9F}" srcOrd="0" destOrd="0" presId="urn:microsoft.com/office/officeart/2005/8/layout/matrix3"/>
    <dgm:cxn modelId="{E76DF522-3608-4532-BD93-6AB897E1DA1F}" type="presOf" srcId="{BEE7B49F-E5B7-41C8-BC1E-442AFACB4FE5}" destId="{007B0F65-079B-41F6-B38F-044E57E5407E}" srcOrd="0" destOrd="0" presId="urn:microsoft.com/office/officeart/2005/8/layout/matrix3"/>
    <dgm:cxn modelId="{F826C2E7-6609-4D2D-A5A6-96A340497A46}" srcId="{1966D686-FB16-4429-97CB-7B86AE13A2AB}" destId="{4A7EABD7-B399-4520-8E62-DA050AB5BBF3}" srcOrd="3" destOrd="0" parTransId="{F7F929BD-FE0B-4342-95AA-EE71E1FEFE80}" sibTransId="{EA6A5973-CFB0-4199-BBEA-9B9BA00E3FFC}"/>
    <dgm:cxn modelId="{5D133DBC-BA3B-4C1E-AE66-6C536FB81A2F}" srcId="{1966D686-FB16-4429-97CB-7B86AE13A2AB}" destId="{9966AC15-93D3-4BBB-9E0E-0B3B2CE55340}" srcOrd="1" destOrd="0" parTransId="{EC3A94EF-B46A-4C5C-854D-810FB9B22849}" sibTransId="{147B850F-5C2B-49DD-B7BD-28F6F41C5698}"/>
    <dgm:cxn modelId="{A6AE0B8F-2E37-40E5-83F7-908543220849}" type="presOf" srcId="{4A7EABD7-B399-4520-8E62-DA050AB5BBF3}" destId="{AEC153EF-DAD4-4828-A088-7D60A08C4D99}" srcOrd="0" destOrd="0" presId="urn:microsoft.com/office/officeart/2005/8/layout/matrix3"/>
    <dgm:cxn modelId="{EE78F628-032A-446A-80E3-2EE29A01A05D}" srcId="{1966D686-FB16-4429-97CB-7B86AE13A2AB}" destId="{BEE7B49F-E5B7-41C8-BC1E-442AFACB4FE5}" srcOrd="2" destOrd="0" parTransId="{76A08194-7ED8-40FB-9B4E-36CF4B3685B3}" sibTransId="{5E59CCB6-05C8-4D4A-8C3D-D5B2E923C446}"/>
    <dgm:cxn modelId="{773E69ED-EB33-4AA2-A4ED-93EBF3ABB57F}" srcId="{1966D686-FB16-4429-97CB-7B86AE13A2AB}" destId="{FF2BA89A-CC73-4C44-A530-69BD6180B797}" srcOrd="0" destOrd="0" parTransId="{E5B6C4D3-6177-4F6E-AC56-33DDD49D7421}" sibTransId="{86A18636-6D43-4CBB-845D-BEA1B54B5417}"/>
    <dgm:cxn modelId="{7B00F19F-81CE-4809-AB08-EF487FA712D6}" type="presOf" srcId="{FF2BA89A-CC73-4C44-A530-69BD6180B797}" destId="{35E7A1CB-0369-4F0C-A001-1F39324E326E}" srcOrd="0" destOrd="0" presId="urn:microsoft.com/office/officeart/2005/8/layout/matrix3"/>
    <dgm:cxn modelId="{F9880591-FC1E-448A-AC63-81AE5E520BDB}" type="presParOf" srcId="{A0C61541-D99C-429B-BFCB-CCC18A297F57}" destId="{F45381FF-441E-4365-B4E8-B30D7E4DC3DE}" srcOrd="0" destOrd="0" presId="urn:microsoft.com/office/officeart/2005/8/layout/matrix3"/>
    <dgm:cxn modelId="{5656C61C-FC52-48B8-8F35-907BB703EBC5}" type="presParOf" srcId="{A0C61541-D99C-429B-BFCB-CCC18A297F57}" destId="{35E7A1CB-0369-4F0C-A001-1F39324E326E}" srcOrd="1" destOrd="0" presId="urn:microsoft.com/office/officeart/2005/8/layout/matrix3"/>
    <dgm:cxn modelId="{C50EABDC-4790-48D9-85B0-512EEAEF8A5C}" type="presParOf" srcId="{A0C61541-D99C-429B-BFCB-CCC18A297F57}" destId="{77A5C037-4504-4025-ADDD-74E8E31BAF9F}" srcOrd="2" destOrd="0" presId="urn:microsoft.com/office/officeart/2005/8/layout/matrix3"/>
    <dgm:cxn modelId="{FB55190C-3A9E-4AE9-8AC9-5BB786FB6224}" type="presParOf" srcId="{A0C61541-D99C-429B-BFCB-CCC18A297F57}" destId="{007B0F65-079B-41F6-B38F-044E57E5407E}" srcOrd="3" destOrd="0" presId="urn:microsoft.com/office/officeart/2005/8/layout/matrix3"/>
    <dgm:cxn modelId="{C43AF6A8-17B0-411B-8C7E-D05C740B34BC}" type="presParOf" srcId="{A0C61541-D99C-429B-BFCB-CCC18A297F57}" destId="{AEC153EF-DAD4-4828-A088-7D60A08C4D99}"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49994-94CC-4FC9-86BF-1D66431005AB}">
      <dsp:nvSpPr>
        <dsp:cNvPr id="0" name=""/>
        <dsp:cNvSpPr/>
      </dsp:nvSpPr>
      <dsp:spPr>
        <a:xfrm>
          <a:off x="3962396" y="-70151"/>
          <a:ext cx="2743206" cy="19751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364129" y="219105"/>
        <a:ext cx="1939740" cy="1396649"/>
      </dsp:txXfrm>
    </dsp:sp>
    <dsp:sp modelId="{0BFA5DB4-A78A-4B4C-AAB2-0CDF50AC63FF}">
      <dsp:nvSpPr>
        <dsp:cNvPr id="0" name=""/>
        <dsp:cNvSpPr/>
      </dsp:nvSpPr>
      <dsp:spPr>
        <a:xfrm rot="1361912">
          <a:off x="6608475" y="1221666"/>
          <a:ext cx="257028" cy="5652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6611461" y="1319830"/>
        <a:ext cx="179920" cy="339125"/>
      </dsp:txXfrm>
    </dsp:sp>
    <dsp:sp modelId="{28EEC5EF-13EE-4673-B847-6D8CD0D25DCB}">
      <dsp:nvSpPr>
        <dsp:cNvPr id="0" name=""/>
        <dsp:cNvSpPr/>
      </dsp:nvSpPr>
      <dsp:spPr>
        <a:xfrm>
          <a:off x="6781798" y="1109144"/>
          <a:ext cx="2743206" cy="1975161"/>
        </a:xfrm>
        <a:prstGeom prst="ellipse">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7183531" y="1398400"/>
        <a:ext cx="1939740" cy="1396649"/>
      </dsp:txXfrm>
    </dsp:sp>
    <dsp:sp modelId="{0D8B2E83-5CC9-4EB9-8EA8-E67767921B28}">
      <dsp:nvSpPr>
        <dsp:cNvPr id="0" name=""/>
        <dsp:cNvSpPr/>
      </dsp:nvSpPr>
      <dsp:spPr>
        <a:xfrm rot="5400000">
          <a:off x="8041864" y="3005836"/>
          <a:ext cx="223074" cy="565207"/>
        </a:xfrm>
        <a:prstGeom prst="rightArrow">
          <a:avLst>
            <a:gd name="adj1" fmla="val 60000"/>
            <a:gd name="adj2" fmla="val 50000"/>
          </a:avLst>
        </a:prstGeom>
        <a:solidFill>
          <a:schemeClr val="accent5">
            <a:hueOff val="651405"/>
            <a:satOff val="2239"/>
            <a:lumOff val="-10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8075325" y="3085416"/>
        <a:ext cx="156152" cy="339125"/>
      </dsp:txXfrm>
    </dsp:sp>
    <dsp:sp modelId="{422AC942-F4A7-48A3-9CA3-3CBB7B4C82A4}">
      <dsp:nvSpPr>
        <dsp:cNvPr id="0" name=""/>
        <dsp:cNvSpPr/>
      </dsp:nvSpPr>
      <dsp:spPr>
        <a:xfrm>
          <a:off x="6781798" y="3505201"/>
          <a:ext cx="2743206" cy="1975161"/>
        </a:xfrm>
        <a:prstGeom prst="ellipse">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7183531" y="3794457"/>
        <a:ext cx="1939740" cy="1396649"/>
      </dsp:txXfrm>
    </dsp:sp>
    <dsp:sp modelId="{78BD8E3D-A2B4-4F59-ADFA-E8D767CDA228}">
      <dsp:nvSpPr>
        <dsp:cNvPr id="0" name=""/>
        <dsp:cNvSpPr/>
      </dsp:nvSpPr>
      <dsp:spPr>
        <a:xfrm rot="9396892">
          <a:off x="6615677" y="4816742"/>
          <a:ext cx="270079" cy="565207"/>
        </a:xfrm>
        <a:prstGeom prst="rightArrow">
          <a:avLst>
            <a:gd name="adj1" fmla="val 60000"/>
            <a:gd name="adj2" fmla="val 50000"/>
          </a:avLst>
        </a:prstGeom>
        <a:solidFill>
          <a:schemeClr val="accent5">
            <a:hueOff val="1302810"/>
            <a:satOff val="4478"/>
            <a:lumOff val="-21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6693373" y="4913703"/>
        <a:ext cx="189055" cy="339125"/>
      </dsp:txXfrm>
    </dsp:sp>
    <dsp:sp modelId="{3459E26C-ABD4-44BE-B2CE-40A15A645E83}">
      <dsp:nvSpPr>
        <dsp:cNvPr id="0" name=""/>
        <dsp:cNvSpPr/>
      </dsp:nvSpPr>
      <dsp:spPr>
        <a:xfrm>
          <a:off x="3962396" y="4724397"/>
          <a:ext cx="2743206" cy="1975161"/>
        </a:xfrm>
        <a:prstGeom prst="ellipse">
          <a:avLst/>
        </a:prstGeom>
        <a:solidFill>
          <a:schemeClr val="accent5">
            <a:hueOff val="1954215"/>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364129" y="5013653"/>
        <a:ext cx="1939740" cy="1396649"/>
      </dsp:txXfrm>
    </dsp:sp>
    <dsp:sp modelId="{274C57A8-E05A-44CE-8D5A-15339CBD0F4B}">
      <dsp:nvSpPr>
        <dsp:cNvPr id="0" name=""/>
        <dsp:cNvSpPr/>
      </dsp:nvSpPr>
      <dsp:spPr>
        <a:xfrm rot="12203108">
          <a:off x="3796275" y="4822810"/>
          <a:ext cx="270079" cy="565207"/>
        </a:xfrm>
        <a:prstGeom prst="rightArrow">
          <a:avLst>
            <a:gd name="adj1" fmla="val 60000"/>
            <a:gd name="adj2" fmla="val 50000"/>
          </a:avLst>
        </a:prstGeom>
        <a:solidFill>
          <a:schemeClr val="accent5">
            <a:hueOff val="1954215"/>
            <a:satOff val="6718"/>
            <a:lumOff val="-32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3873971" y="4951931"/>
        <a:ext cx="189055" cy="339125"/>
      </dsp:txXfrm>
    </dsp:sp>
    <dsp:sp modelId="{D77055FA-1466-48BE-A44A-F17E617581B6}">
      <dsp:nvSpPr>
        <dsp:cNvPr id="0" name=""/>
        <dsp:cNvSpPr/>
      </dsp:nvSpPr>
      <dsp:spPr>
        <a:xfrm>
          <a:off x="1142994" y="3505201"/>
          <a:ext cx="2743206" cy="1975161"/>
        </a:xfrm>
        <a:prstGeom prst="ellipse">
          <a:avLst/>
        </a:prstGeom>
        <a:solidFill>
          <a:schemeClr val="accent5">
            <a:hueOff val="2605619"/>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544727" y="3794457"/>
        <a:ext cx="1939740" cy="1396649"/>
      </dsp:txXfrm>
    </dsp:sp>
    <dsp:sp modelId="{4A883A22-266A-46A0-B872-E5FA46381119}">
      <dsp:nvSpPr>
        <dsp:cNvPr id="0" name=""/>
        <dsp:cNvSpPr/>
      </dsp:nvSpPr>
      <dsp:spPr>
        <a:xfrm rot="15795673">
          <a:off x="2089497" y="2764077"/>
          <a:ext cx="508460" cy="565207"/>
        </a:xfrm>
        <a:prstGeom prst="rightArrow">
          <a:avLst>
            <a:gd name="adj1" fmla="val 60000"/>
            <a:gd name="adj2" fmla="val 50000"/>
          </a:avLst>
        </a:prstGeom>
        <a:solidFill>
          <a:schemeClr val="accent5">
            <a:hueOff val="2605619"/>
            <a:satOff val="8957"/>
            <a:lumOff val="-42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174716" y="2952860"/>
        <a:ext cx="355922" cy="339125"/>
      </dsp:txXfrm>
    </dsp:sp>
    <dsp:sp modelId="{1E0E051C-1D88-485E-A140-47271B4CCFAA}">
      <dsp:nvSpPr>
        <dsp:cNvPr id="0" name=""/>
        <dsp:cNvSpPr/>
      </dsp:nvSpPr>
      <dsp:spPr>
        <a:xfrm>
          <a:off x="797877" y="584417"/>
          <a:ext cx="2743206" cy="1975161"/>
        </a:xfrm>
        <a:prstGeom prst="ellipse">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199610" y="873673"/>
        <a:ext cx="1939740" cy="1396649"/>
      </dsp:txXfrm>
    </dsp:sp>
    <dsp:sp modelId="{3AC3ADAC-9CF8-4AC7-B912-CA5079849F6C}">
      <dsp:nvSpPr>
        <dsp:cNvPr id="0" name=""/>
        <dsp:cNvSpPr/>
      </dsp:nvSpPr>
      <dsp:spPr>
        <a:xfrm rot="20898803">
          <a:off x="3600952" y="963748"/>
          <a:ext cx="285738" cy="565207"/>
        </a:xfrm>
        <a:prstGeom prst="rightArrow">
          <a:avLst>
            <a:gd name="adj1" fmla="val 60000"/>
            <a:gd name="adj2" fmla="val 50000"/>
          </a:avLst>
        </a:prstGeom>
        <a:solidFill>
          <a:schemeClr val="accent5">
            <a:hueOff val="3257024"/>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601840" y="1085471"/>
        <a:ext cx="200017" cy="339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B3306-DE9B-4589-8D0B-197B2D323D74}">
      <dsp:nvSpPr>
        <dsp:cNvPr id="0" name=""/>
        <dsp:cNvSpPr/>
      </dsp:nvSpPr>
      <dsp:spPr>
        <a:xfrm>
          <a:off x="332955" y="350956"/>
          <a:ext cx="7990804" cy="5775087"/>
        </a:xfrm>
        <a:prstGeom prst="triangle">
          <a:avLst/>
        </a:prstGeom>
        <a:solidFill>
          <a:srgbClr val="FFFFFF">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F425AD-9E2D-469D-B491-C2B51C8144D1}">
      <dsp:nvSpPr>
        <dsp:cNvPr id="0" name=""/>
        <dsp:cNvSpPr/>
      </dsp:nvSpPr>
      <dsp:spPr>
        <a:xfrm>
          <a:off x="4743187" y="1725951"/>
          <a:ext cx="2295656" cy="712449"/>
        </a:xfrm>
        <a:prstGeom prst="roundRect">
          <a:avLst/>
        </a:prstGeom>
        <a:solidFill>
          <a:srgbClr val="00B0F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Commitment</a:t>
          </a:r>
          <a:endParaRPr lang="en-US" sz="2800" b="1" kern="1200" dirty="0"/>
        </a:p>
      </dsp:txBody>
      <dsp:txXfrm>
        <a:off x="4777966" y="1760730"/>
        <a:ext cx="2226098" cy="642891"/>
      </dsp:txXfrm>
    </dsp:sp>
    <dsp:sp modelId="{37376C12-9E4A-4829-AC91-E14AA424814D}">
      <dsp:nvSpPr>
        <dsp:cNvPr id="0" name=""/>
        <dsp:cNvSpPr/>
      </dsp:nvSpPr>
      <dsp:spPr>
        <a:xfrm>
          <a:off x="5693227" y="3429000"/>
          <a:ext cx="2295656" cy="712449"/>
        </a:xfrm>
        <a:prstGeom prst="roundRect">
          <a:avLst/>
        </a:prstGeom>
        <a:solidFill>
          <a:srgbClr val="7030A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Activation</a:t>
          </a:r>
          <a:endParaRPr lang="en-US" sz="2800" b="1" kern="1200" dirty="0">
            <a:solidFill>
              <a:schemeClr val="bg1"/>
            </a:solidFill>
          </a:endParaRPr>
        </a:p>
      </dsp:txBody>
      <dsp:txXfrm>
        <a:off x="5728006" y="3463779"/>
        <a:ext cx="2226098" cy="642891"/>
      </dsp:txXfrm>
    </dsp:sp>
    <dsp:sp modelId="{FD1F891F-4057-46FB-A2A7-3A81E33BEF1D}">
      <dsp:nvSpPr>
        <dsp:cNvPr id="0" name=""/>
        <dsp:cNvSpPr/>
      </dsp:nvSpPr>
      <dsp:spPr>
        <a:xfrm>
          <a:off x="6314943" y="5136931"/>
          <a:ext cx="2295656" cy="712449"/>
        </a:xfrm>
        <a:prstGeom prst="roundRect">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Taking Steps</a:t>
          </a:r>
          <a:endParaRPr lang="en-US" sz="2800" b="1" kern="1200" dirty="0">
            <a:solidFill>
              <a:schemeClr val="bg1"/>
            </a:solidFill>
          </a:endParaRPr>
        </a:p>
      </dsp:txBody>
      <dsp:txXfrm>
        <a:off x="6349722" y="5171710"/>
        <a:ext cx="2226098" cy="642891"/>
      </dsp:txXfrm>
    </dsp:sp>
    <dsp:sp modelId="{17FEF62F-661A-40F9-8AA3-A3A46945B796}">
      <dsp:nvSpPr>
        <dsp:cNvPr id="0" name=""/>
        <dsp:cNvSpPr/>
      </dsp:nvSpPr>
      <dsp:spPr>
        <a:xfrm>
          <a:off x="3211697" y="76200"/>
          <a:ext cx="2295656" cy="712449"/>
        </a:xfrm>
        <a:prstGeom prst="roundRect">
          <a:avLst/>
        </a:prstGeom>
        <a:solidFill>
          <a:srgbClr val="92D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Need</a:t>
          </a:r>
        </a:p>
      </dsp:txBody>
      <dsp:txXfrm>
        <a:off x="3246476" y="110979"/>
        <a:ext cx="2226098" cy="642891"/>
      </dsp:txXfrm>
    </dsp:sp>
    <dsp:sp modelId="{A3C86DD3-630E-4C63-8EF9-E2361C85098F}">
      <dsp:nvSpPr>
        <dsp:cNvPr id="0" name=""/>
        <dsp:cNvSpPr/>
      </dsp:nvSpPr>
      <dsp:spPr>
        <a:xfrm>
          <a:off x="1584470" y="1725949"/>
          <a:ext cx="2295656" cy="712449"/>
        </a:xfrm>
        <a:prstGeom prst="roundRect">
          <a:avLst/>
        </a:prstGeom>
        <a:solidFill>
          <a:srgbClr val="FFFF0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Reasons</a:t>
          </a:r>
          <a:endParaRPr lang="en-US" sz="2800" b="1" kern="1200" dirty="0"/>
        </a:p>
      </dsp:txBody>
      <dsp:txXfrm>
        <a:off x="1619249" y="1760728"/>
        <a:ext cx="2226098" cy="642891"/>
      </dsp:txXfrm>
    </dsp:sp>
    <dsp:sp modelId="{17EEEB32-9819-4846-A46C-E82D18C6576C}">
      <dsp:nvSpPr>
        <dsp:cNvPr id="0" name=""/>
        <dsp:cNvSpPr/>
      </dsp:nvSpPr>
      <dsp:spPr>
        <a:xfrm>
          <a:off x="627274" y="3429000"/>
          <a:ext cx="2295656" cy="712449"/>
        </a:xfrm>
        <a:prstGeom prst="roundRect">
          <a:avLst/>
        </a:prstGeom>
        <a:solidFill>
          <a:srgbClr val="E46C0A"/>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Ability</a:t>
          </a:r>
          <a:endParaRPr lang="en-US" sz="2800" b="1" kern="1200" dirty="0">
            <a:solidFill>
              <a:schemeClr val="bg1"/>
            </a:solidFill>
          </a:endParaRPr>
        </a:p>
      </dsp:txBody>
      <dsp:txXfrm>
        <a:off x="662053" y="3463779"/>
        <a:ext cx="2226098" cy="642891"/>
      </dsp:txXfrm>
    </dsp:sp>
    <dsp:sp modelId="{FF39D66E-4916-4683-A4D9-69E31CCD08BF}">
      <dsp:nvSpPr>
        <dsp:cNvPr id="0" name=""/>
        <dsp:cNvSpPr/>
      </dsp:nvSpPr>
      <dsp:spPr>
        <a:xfrm>
          <a:off x="0" y="5141560"/>
          <a:ext cx="2295656" cy="712449"/>
        </a:xfrm>
        <a:prstGeom prst="roundRect">
          <a:avLst/>
        </a:prstGeom>
        <a:solidFill>
          <a:srgbClr val="C0000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Desire</a:t>
          </a:r>
          <a:endParaRPr lang="en-US" sz="2800" b="1" kern="1200" dirty="0">
            <a:solidFill>
              <a:schemeClr val="bg1"/>
            </a:solidFill>
          </a:endParaRPr>
        </a:p>
      </dsp:txBody>
      <dsp:txXfrm>
        <a:off x="34779" y="5176339"/>
        <a:ext cx="2226098" cy="642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81FF-441E-4365-B4E8-B30D7E4DC3DE}">
      <dsp:nvSpPr>
        <dsp:cNvPr id="0" name=""/>
        <dsp:cNvSpPr/>
      </dsp:nvSpPr>
      <dsp:spPr>
        <a:xfrm>
          <a:off x="1162050" y="0"/>
          <a:ext cx="4908549" cy="4908549"/>
        </a:xfrm>
        <a:prstGeom prst="diamond">
          <a:avLst/>
        </a:prstGeom>
        <a:noFill/>
        <a:ln>
          <a:noFill/>
        </a:ln>
        <a:effectLst/>
      </dsp:spPr>
      <dsp:style>
        <a:lnRef idx="0">
          <a:scrgbClr r="0" g="0" b="0"/>
        </a:lnRef>
        <a:fillRef idx="1">
          <a:scrgbClr r="0" g="0" b="0"/>
        </a:fillRef>
        <a:effectRef idx="0">
          <a:scrgbClr r="0" g="0" b="0"/>
        </a:effectRef>
        <a:fontRef idx="minor"/>
      </dsp:style>
    </dsp:sp>
    <dsp:sp modelId="{35E7A1CB-0369-4F0C-A001-1F39324E326E}">
      <dsp:nvSpPr>
        <dsp:cNvPr id="0" name=""/>
        <dsp:cNvSpPr/>
      </dsp:nvSpPr>
      <dsp:spPr>
        <a:xfrm>
          <a:off x="1628362" y="466312"/>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The good things about ______</a:t>
          </a:r>
          <a:endParaRPr lang="en-US" sz="2300" b="1" kern="1200" dirty="0">
            <a:solidFill>
              <a:schemeClr val="bg1"/>
            </a:solidFill>
          </a:endParaRPr>
        </a:p>
      </dsp:txBody>
      <dsp:txXfrm>
        <a:off x="1721812" y="559762"/>
        <a:ext cx="1727434" cy="1727434"/>
      </dsp:txXfrm>
    </dsp:sp>
    <dsp:sp modelId="{77A5C037-4504-4025-ADDD-74E8E31BAF9F}">
      <dsp:nvSpPr>
        <dsp:cNvPr id="0" name=""/>
        <dsp:cNvSpPr/>
      </dsp:nvSpPr>
      <dsp:spPr>
        <a:xfrm>
          <a:off x="3689953" y="466312"/>
          <a:ext cx="1914334" cy="1914334"/>
        </a:xfrm>
        <a:prstGeom prst="roundRect">
          <a:avLst/>
        </a:prstGeom>
        <a:solidFill>
          <a:srgbClr val="0F6FC6">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The not- so-good things about ____</a:t>
          </a:r>
          <a:endParaRPr lang="en-US" sz="2300" b="1" kern="1200" dirty="0">
            <a:solidFill>
              <a:schemeClr val="bg1"/>
            </a:solidFill>
          </a:endParaRPr>
        </a:p>
      </dsp:txBody>
      <dsp:txXfrm>
        <a:off x="3783403" y="559762"/>
        <a:ext cx="1727434" cy="1727434"/>
      </dsp:txXfrm>
    </dsp:sp>
    <dsp:sp modelId="{007B0F65-079B-41F6-B38F-044E57E5407E}">
      <dsp:nvSpPr>
        <dsp:cNvPr id="0" name=""/>
        <dsp:cNvSpPr/>
      </dsp:nvSpPr>
      <dsp:spPr>
        <a:xfrm>
          <a:off x="1628362" y="2539944"/>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The not-so-good things about changing</a:t>
          </a:r>
          <a:endParaRPr lang="en-US" sz="2300" b="1" kern="1200" dirty="0">
            <a:solidFill>
              <a:schemeClr val="bg1"/>
            </a:solidFill>
          </a:endParaRPr>
        </a:p>
      </dsp:txBody>
      <dsp:txXfrm>
        <a:off x="1721812" y="2633394"/>
        <a:ext cx="1727434" cy="1727434"/>
      </dsp:txXfrm>
    </dsp:sp>
    <dsp:sp modelId="{AEC153EF-DAD4-4828-A088-7D60A08C4D99}">
      <dsp:nvSpPr>
        <dsp:cNvPr id="0" name=""/>
        <dsp:cNvSpPr/>
      </dsp:nvSpPr>
      <dsp:spPr>
        <a:xfrm>
          <a:off x="3689953" y="2527903"/>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The good things about changing</a:t>
          </a:r>
          <a:endParaRPr lang="en-US" sz="2300" b="1" kern="1200" dirty="0">
            <a:solidFill>
              <a:schemeClr val="bg1"/>
            </a:solidFill>
          </a:endParaRPr>
        </a:p>
      </dsp:txBody>
      <dsp:txXfrm>
        <a:off x="3783403" y="2621353"/>
        <a:ext cx="1727434" cy="1727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81FF-441E-4365-B4E8-B30D7E4DC3DE}">
      <dsp:nvSpPr>
        <dsp:cNvPr id="0" name=""/>
        <dsp:cNvSpPr/>
      </dsp:nvSpPr>
      <dsp:spPr>
        <a:xfrm>
          <a:off x="1162050" y="0"/>
          <a:ext cx="4908549" cy="4908549"/>
        </a:xfrm>
        <a:prstGeom prst="diamond">
          <a:avLst/>
        </a:prstGeom>
        <a:noFill/>
        <a:ln>
          <a:noFill/>
        </a:ln>
        <a:effectLst/>
      </dsp:spPr>
      <dsp:style>
        <a:lnRef idx="0">
          <a:scrgbClr r="0" g="0" b="0"/>
        </a:lnRef>
        <a:fillRef idx="1">
          <a:scrgbClr r="0" g="0" b="0"/>
        </a:fillRef>
        <a:effectRef idx="0">
          <a:scrgbClr r="0" g="0" b="0"/>
        </a:effectRef>
        <a:fontRef idx="minor"/>
      </dsp:style>
    </dsp:sp>
    <dsp:sp modelId="{35E7A1CB-0369-4F0C-A001-1F39324E326E}">
      <dsp:nvSpPr>
        <dsp:cNvPr id="0" name=""/>
        <dsp:cNvSpPr/>
      </dsp:nvSpPr>
      <dsp:spPr>
        <a:xfrm>
          <a:off x="1600202" y="685809"/>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n>
                <a:solidFill>
                  <a:schemeClr val="bg2">
                    <a:lumMod val="75000"/>
                  </a:schemeClr>
                </a:solidFill>
              </a:ln>
              <a:solidFill>
                <a:schemeClr val="bg1"/>
              </a:solidFill>
            </a:rPr>
            <a:t>The good things about (attending treatment) </a:t>
          </a:r>
          <a:endParaRPr lang="en-US" sz="2200" b="1" kern="1200" dirty="0">
            <a:ln>
              <a:solidFill>
                <a:schemeClr val="bg2">
                  <a:lumMod val="75000"/>
                </a:schemeClr>
              </a:solidFill>
            </a:ln>
            <a:solidFill>
              <a:schemeClr val="bg1"/>
            </a:solidFill>
          </a:endParaRPr>
        </a:p>
      </dsp:txBody>
      <dsp:txXfrm>
        <a:off x="1693652" y="779259"/>
        <a:ext cx="1727434" cy="1727434"/>
      </dsp:txXfrm>
    </dsp:sp>
    <dsp:sp modelId="{77A5C037-4504-4025-ADDD-74E8E31BAF9F}">
      <dsp:nvSpPr>
        <dsp:cNvPr id="0" name=""/>
        <dsp:cNvSpPr/>
      </dsp:nvSpPr>
      <dsp:spPr>
        <a:xfrm>
          <a:off x="3514552" y="685809"/>
          <a:ext cx="2048050" cy="1914334"/>
        </a:xfrm>
        <a:prstGeom prst="roundRect">
          <a:avLst/>
        </a:prstGeom>
        <a:solidFill>
          <a:srgbClr val="0F6FC6">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n>
                <a:solidFill>
                  <a:schemeClr val="bg2">
                    <a:lumMod val="75000"/>
                  </a:schemeClr>
                </a:solidFill>
              </a:ln>
              <a:solidFill>
                <a:schemeClr val="bg1"/>
              </a:solidFill>
            </a:rPr>
            <a:t>The not- so-good things about (attending treatment</a:t>
          </a:r>
          <a:r>
            <a:rPr lang="en-US" sz="2200" b="1" kern="1200" dirty="0" smtClean="0">
              <a:solidFill>
                <a:schemeClr val="bg1"/>
              </a:solidFill>
            </a:rPr>
            <a:t>)</a:t>
          </a:r>
          <a:endParaRPr lang="en-US" sz="2200" b="1" kern="1200" dirty="0">
            <a:solidFill>
              <a:schemeClr val="bg1"/>
            </a:solidFill>
          </a:endParaRPr>
        </a:p>
      </dsp:txBody>
      <dsp:txXfrm>
        <a:off x="3608002" y="779259"/>
        <a:ext cx="1861150" cy="1727434"/>
      </dsp:txXfrm>
    </dsp:sp>
    <dsp:sp modelId="{007B0F65-079B-41F6-B38F-044E57E5407E}">
      <dsp:nvSpPr>
        <dsp:cNvPr id="0" name=""/>
        <dsp:cNvSpPr/>
      </dsp:nvSpPr>
      <dsp:spPr>
        <a:xfrm>
          <a:off x="1600202" y="2666998"/>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bg2">
                  <a:lumMod val="50000"/>
                  <a:lumOff val="50000"/>
                </a:schemeClr>
              </a:solidFill>
            </a:rPr>
            <a:t>The not-so-good things about changing</a:t>
          </a:r>
          <a:endParaRPr lang="en-US" sz="2200" b="0" kern="1200" dirty="0">
            <a:solidFill>
              <a:schemeClr val="bg2">
                <a:lumMod val="50000"/>
                <a:lumOff val="50000"/>
              </a:schemeClr>
            </a:solidFill>
          </a:endParaRPr>
        </a:p>
      </dsp:txBody>
      <dsp:txXfrm>
        <a:off x="1693652" y="2760448"/>
        <a:ext cx="1727434" cy="1727434"/>
      </dsp:txXfrm>
    </dsp:sp>
    <dsp:sp modelId="{AEC153EF-DAD4-4828-A088-7D60A08C4D99}">
      <dsp:nvSpPr>
        <dsp:cNvPr id="0" name=""/>
        <dsp:cNvSpPr/>
      </dsp:nvSpPr>
      <dsp:spPr>
        <a:xfrm>
          <a:off x="3581400" y="2666998"/>
          <a:ext cx="20667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bg2">
                  <a:lumMod val="50000"/>
                  <a:lumOff val="50000"/>
                </a:schemeClr>
              </a:solidFill>
            </a:rPr>
            <a:t>The good things about changing</a:t>
          </a:r>
          <a:endParaRPr lang="en-US" sz="2200" b="0" kern="1200" dirty="0">
            <a:solidFill>
              <a:schemeClr val="bg2">
                <a:lumMod val="50000"/>
                <a:lumOff val="50000"/>
              </a:schemeClr>
            </a:solidFill>
          </a:endParaRPr>
        </a:p>
      </dsp:txBody>
      <dsp:txXfrm>
        <a:off x="3674850" y="2760448"/>
        <a:ext cx="1879834" cy="1727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81FF-441E-4365-B4E8-B30D7E4DC3DE}">
      <dsp:nvSpPr>
        <dsp:cNvPr id="0" name=""/>
        <dsp:cNvSpPr/>
      </dsp:nvSpPr>
      <dsp:spPr>
        <a:xfrm>
          <a:off x="1162050" y="0"/>
          <a:ext cx="4908549" cy="4908549"/>
        </a:xfrm>
        <a:prstGeom prst="diamond">
          <a:avLst/>
        </a:prstGeom>
        <a:noFill/>
        <a:ln>
          <a:noFill/>
        </a:ln>
        <a:effectLst/>
      </dsp:spPr>
      <dsp:style>
        <a:lnRef idx="0">
          <a:scrgbClr r="0" g="0" b="0"/>
        </a:lnRef>
        <a:fillRef idx="1">
          <a:scrgbClr r="0" g="0" b="0"/>
        </a:fillRef>
        <a:effectRef idx="0">
          <a:scrgbClr r="0" g="0" b="0"/>
        </a:effectRef>
        <a:fontRef idx="minor"/>
      </dsp:style>
    </dsp:sp>
    <dsp:sp modelId="{35E7A1CB-0369-4F0C-A001-1F39324E326E}">
      <dsp:nvSpPr>
        <dsp:cNvPr id="0" name=""/>
        <dsp:cNvSpPr/>
      </dsp:nvSpPr>
      <dsp:spPr>
        <a:xfrm>
          <a:off x="1628362" y="466312"/>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The good things about Medications </a:t>
          </a:r>
          <a:endParaRPr lang="en-US" sz="2100" b="1" kern="1200" dirty="0">
            <a:solidFill>
              <a:schemeClr val="bg1"/>
            </a:solidFill>
          </a:endParaRPr>
        </a:p>
      </dsp:txBody>
      <dsp:txXfrm>
        <a:off x="1721812" y="559762"/>
        <a:ext cx="1727434" cy="1727434"/>
      </dsp:txXfrm>
    </dsp:sp>
    <dsp:sp modelId="{77A5C037-4504-4025-ADDD-74E8E31BAF9F}">
      <dsp:nvSpPr>
        <dsp:cNvPr id="0" name=""/>
        <dsp:cNvSpPr/>
      </dsp:nvSpPr>
      <dsp:spPr>
        <a:xfrm>
          <a:off x="3689953" y="466312"/>
          <a:ext cx="1914334" cy="1914334"/>
        </a:xfrm>
        <a:prstGeom prst="roundRect">
          <a:avLst/>
        </a:prstGeom>
        <a:solidFill>
          <a:srgbClr val="0F6FC6">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The not- so-good things about Medications</a:t>
          </a:r>
          <a:endParaRPr lang="en-US" sz="2100" b="1" kern="1200" dirty="0">
            <a:solidFill>
              <a:schemeClr val="bg1"/>
            </a:solidFill>
          </a:endParaRPr>
        </a:p>
      </dsp:txBody>
      <dsp:txXfrm>
        <a:off x="3783403" y="559762"/>
        <a:ext cx="1727434" cy="1727434"/>
      </dsp:txXfrm>
    </dsp:sp>
    <dsp:sp modelId="{007B0F65-079B-41F6-B38F-044E57E5407E}">
      <dsp:nvSpPr>
        <dsp:cNvPr id="0" name=""/>
        <dsp:cNvSpPr/>
      </dsp:nvSpPr>
      <dsp:spPr>
        <a:xfrm>
          <a:off x="1628362" y="2539944"/>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40000"/>
                  <a:lumOff val="60000"/>
                </a:schemeClr>
              </a:solidFill>
            </a:rPr>
            <a:t>The not-so-good things about changing</a:t>
          </a:r>
          <a:endParaRPr lang="en-US" sz="2100" b="1" kern="1200" dirty="0">
            <a:solidFill>
              <a:schemeClr val="bg2">
                <a:lumMod val="40000"/>
                <a:lumOff val="60000"/>
              </a:schemeClr>
            </a:solidFill>
          </a:endParaRPr>
        </a:p>
      </dsp:txBody>
      <dsp:txXfrm>
        <a:off x="1721812" y="2633394"/>
        <a:ext cx="1727434" cy="1727434"/>
      </dsp:txXfrm>
    </dsp:sp>
    <dsp:sp modelId="{AEC153EF-DAD4-4828-A088-7D60A08C4D99}">
      <dsp:nvSpPr>
        <dsp:cNvPr id="0" name=""/>
        <dsp:cNvSpPr/>
      </dsp:nvSpPr>
      <dsp:spPr>
        <a:xfrm>
          <a:off x="3689953" y="2527903"/>
          <a:ext cx="1914334" cy="1914334"/>
        </a:xfrm>
        <a:prstGeom prst="roundRect">
          <a:avLst/>
        </a:prstGeom>
        <a:solidFill>
          <a:srgbClr val="0F6FC6">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40000"/>
                  <a:lumOff val="60000"/>
                </a:schemeClr>
              </a:solidFill>
            </a:rPr>
            <a:t>The good things about changing</a:t>
          </a:r>
          <a:endParaRPr lang="en-US" sz="2100" b="1" kern="1200" dirty="0">
            <a:solidFill>
              <a:schemeClr val="bg2">
                <a:lumMod val="40000"/>
                <a:lumOff val="60000"/>
              </a:schemeClr>
            </a:solidFill>
          </a:endParaRPr>
        </a:p>
      </dsp:txBody>
      <dsp:txXfrm>
        <a:off x="3783403" y="2621353"/>
        <a:ext cx="1727434" cy="17274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71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CB0BF01E-9D5D-4F8D-AF17-AFCD48B95756}" type="slidenum">
              <a:rPr lang="en-US"/>
              <a:pPr>
                <a:defRPr/>
              </a:pPr>
              <a:t>‹#›</a:t>
            </a:fld>
            <a:endParaRPr lang="en-US"/>
          </a:p>
        </p:txBody>
      </p:sp>
    </p:spTree>
    <p:extLst>
      <p:ext uri="{BB962C8B-B14F-4D97-AF65-F5344CB8AC3E}">
        <p14:creationId xmlns:p14="http://schemas.microsoft.com/office/powerpoint/2010/main" val="2451897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EDE5165B-1C64-4CD4-8E75-0A16F1553D18}" type="slidenum">
              <a:rPr lang="en-US"/>
              <a:pPr>
                <a:defRPr/>
              </a:pPr>
              <a:t>‹#›</a:t>
            </a:fld>
            <a:endParaRPr lang="en-US"/>
          </a:p>
        </p:txBody>
      </p:sp>
    </p:spTree>
    <p:extLst>
      <p:ext uri="{BB962C8B-B14F-4D97-AF65-F5344CB8AC3E}">
        <p14:creationId xmlns:p14="http://schemas.microsoft.com/office/powerpoint/2010/main" val="2706864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A8C67211-884E-4BAB-922C-DD61DA0877DC}" type="slidenum">
              <a:rPr lang="en-US" altLang="en-US" sz="1200" b="0" smtClean="0">
                <a:solidFill>
                  <a:schemeClr val="tx1"/>
                </a:solidFill>
              </a:rPr>
              <a:pPr/>
              <a:t>1</a:t>
            </a:fld>
            <a:endParaRPr lang="en-US" altLang="en-US" sz="1200" b="0" smtClean="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1100" y="696913"/>
            <a:ext cx="4648200" cy="3486150"/>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2688" y="698500"/>
            <a:ext cx="4645025" cy="348297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93AD0AF0-3E1E-4387-AF16-2D5C9E6909C4}" type="slidenum">
              <a:rPr lang="en-US" altLang="en-US" sz="1200"/>
              <a:pPr algn="r" eaLnBrk="1" hangingPunct="1">
                <a:lnSpc>
                  <a:spcPct val="100000"/>
                </a:lnSpc>
              </a:pPr>
              <a:t>24</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979FF5EE-487A-4A2F-8C01-40122D43B366}" type="slidenum">
              <a:rPr lang="en-US" altLang="en-US" sz="1200" b="0" smtClean="0">
                <a:solidFill>
                  <a:schemeClr val="tx1"/>
                </a:solidFill>
              </a:rPr>
              <a:pPr/>
              <a:t>25</a:t>
            </a:fld>
            <a:endParaRPr lang="en-US" altLang="en-US" sz="1200" b="0" smtClean="0">
              <a:solidFill>
                <a:schemeClr val="tx1"/>
              </a:solidFill>
            </a:endParaRPr>
          </a:p>
        </p:txBody>
      </p:sp>
      <p:sp>
        <p:nvSpPr>
          <p:cNvPr id="128003" name="Rectangle 2"/>
          <p:cNvSpPr>
            <a:spLocks noGrp="1" noRot="1" noChangeAspect="1" noChangeArrowheads="1" noTextEdit="1"/>
          </p:cNvSpPr>
          <p:nvPr>
            <p:ph type="sldImg"/>
          </p:nvPr>
        </p:nvSpPr>
        <p:spPr>
          <a:xfrm>
            <a:off x="1295400" y="228600"/>
            <a:ext cx="4419600" cy="33147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cs typeface="Arial" charset="0"/>
              </a:rPr>
              <a:t>At this point, I’d like to ask you to join me in an exercise. What we’re going to do is reflect on a difficult change that we made in our lives. You will not be asked to share the details of this change with anyone. What is something you really struggled with? Let’s take a few minutes to think about this time and to think about how this change came about and how long it took you to take action. </a:t>
            </a:r>
          </a:p>
          <a:p>
            <a:endParaRPr lang="en-GB" altLang="en-US" dirty="0" smtClean="0">
              <a:cs typeface="Arial" charset="0"/>
            </a:endParaRPr>
          </a:p>
          <a:p>
            <a:r>
              <a:rPr lang="en-GB" altLang="en-US" b="1" i="1" dirty="0" smtClean="0">
                <a:cs typeface="Arial" charset="0"/>
              </a:rPr>
              <a:t>Allow </a:t>
            </a:r>
            <a:r>
              <a:rPr lang="en-GB" altLang="en-US" i="1" dirty="0" smtClean="0">
                <a:cs typeface="Arial" charset="0"/>
              </a:rPr>
              <a:t>the audience about 1 minute. </a:t>
            </a:r>
            <a:endParaRPr lang="en-US" altLang="en-US" i="1" dirty="0" smtClean="0">
              <a:cs typeface="Arial" charset="0"/>
            </a:endParaRPr>
          </a:p>
          <a:p>
            <a:r>
              <a:rPr lang="en-GB" altLang="en-US" dirty="0" smtClean="0">
                <a:cs typeface="Arial" charset="0"/>
              </a:rPr>
              <a:t> </a:t>
            </a:r>
            <a:endParaRPr lang="en-US" altLang="en-US" dirty="0" smtClean="0">
              <a:cs typeface="Arial" charset="0"/>
            </a:endParaRPr>
          </a:p>
          <a:p>
            <a:r>
              <a:rPr lang="en-GB" altLang="en-US" dirty="0" smtClean="0">
                <a:cs typeface="Arial" charset="0"/>
              </a:rPr>
              <a:t>Did everyone think of something? </a:t>
            </a:r>
            <a:endParaRPr lang="en-US" altLang="en-US" dirty="0" smtClean="0">
              <a:cs typeface="Arial" charset="0"/>
            </a:endParaRPr>
          </a:p>
          <a:p>
            <a:r>
              <a:rPr lang="en-GB" altLang="en-US" dirty="0" smtClean="0">
                <a:cs typeface="Arial" charset="0"/>
              </a:rPr>
              <a:t> </a:t>
            </a:r>
            <a:endParaRPr lang="en-US" altLang="en-US" dirty="0" smtClean="0">
              <a:cs typeface="Arial" charset="0"/>
            </a:endParaRPr>
          </a:p>
          <a:p>
            <a:r>
              <a:rPr lang="en-GB" altLang="en-US" dirty="0" smtClean="0">
                <a:cs typeface="Arial" charset="0"/>
              </a:rPr>
              <a:t>In my experience, any change takes time to commit to it. Even though a person may be thinking about changing, actually doing something about it or making an effort to change is really hard. Would anyone like to share how long it took from the point of considering a change to the point of taking action towards change? </a:t>
            </a:r>
          </a:p>
          <a:p>
            <a:endParaRPr lang="en-GB" altLang="en-US" dirty="0" smtClean="0">
              <a:cs typeface="Arial" charset="0"/>
            </a:endParaRPr>
          </a:p>
          <a:p>
            <a:r>
              <a:rPr lang="en-GB" altLang="en-US" b="1" i="1" dirty="0" smtClean="0">
                <a:cs typeface="Arial" charset="0"/>
              </a:rPr>
              <a:t>Allow</a:t>
            </a:r>
            <a:r>
              <a:rPr lang="en-GB" altLang="en-US" i="1" dirty="0" smtClean="0">
                <a:cs typeface="Arial" charset="0"/>
              </a:rPr>
              <a:t> 2-3 minutes for discussion.</a:t>
            </a:r>
            <a:endParaRPr lang="en-US" altLang="en-US" i="1" dirty="0" smtClean="0">
              <a:cs typeface="Arial" charset="0"/>
            </a:endParaRPr>
          </a:p>
          <a:p>
            <a:r>
              <a:rPr lang="en-US" altLang="en-US" dirty="0" smtClean="0">
                <a:cs typeface="Arial" charset="0"/>
              </a:rPr>
              <a:t> </a:t>
            </a:r>
          </a:p>
          <a:p>
            <a:r>
              <a:rPr lang="en-GB" altLang="en-US" dirty="0" smtClean="0">
                <a:cs typeface="Arial" charset="0"/>
              </a:rPr>
              <a:t>It is not uncommon for people to ponder change for a very long time before taking action—often years. SBIRT provides a way to speed this process up and help someone see the need for change and begin to do something about it.</a:t>
            </a:r>
            <a:endParaRPr lang="en-US" alt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25D80521-6811-4B86-A0E6-B4DB2A2BB014}" type="slidenum">
              <a:rPr lang="en-US" altLang="en-US" sz="1200" b="0" smtClean="0">
                <a:solidFill>
                  <a:schemeClr val="tx1"/>
                </a:solidFill>
              </a:rPr>
              <a:pPr/>
              <a:t>26</a:t>
            </a:fld>
            <a:endParaRPr lang="en-US" altLang="en-US" sz="1200" b="0" smtClean="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82688" y="698500"/>
            <a:ext cx="4646612" cy="3484563"/>
          </a:xfrm>
          <a:ln/>
        </p:spPr>
      </p:sp>
      <p:sp>
        <p:nvSpPr>
          <p:cNvPr id="130051" name="Notes Placeholder 2"/>
          <p:cNvSpPr>
            <a:spLocks noGrp="1"/>
          </p:cNvSpPr>
          <p:nvPr>
            <p:ph type="body" idx="1"/>
          </p:nvPr>
        </p:nvSpPr>
        <p:spPr>
          <a:xfrm>
            <a:off x="700088" y="4414838"/>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eaLnBrk="1" hangingPunct="1">
              <a:spcBef>
                <a:spcPct val="0"/>
              </a:spcBef>
            </a:pPr>
            <a:r>
              <a:rPr lang="en-US" altLang="en-US" smtClean="0"/>
              <a:t>I added a dashed line to Recurrence, since “recurrence” has a unique place in the stages.</a:t>
            </a:r>
          </a:p>
          <a:p>
            <a:pPr eaLnBrk="1" hangingPunct="1">
              <a:spcBef>
                <a:spcPct val="0"/>
              </a:spcBef>
            </a:pPr>
            <a:r>
              <a:rPr lang="en-US" altLang="en-US" smtClean="0"/>
              <a:t>I added numbers to the stages so it’s clear where to start.</a:t>
            </a:r>
          </a:p>
        </p:txBody>
      </p:sp>
      <p:sp>
        <p:nvSpPr>
          <p:cNvPr id="130052"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1863">
              <a:defRPr sz="4400" b="1">
                <a:solidFill>
                  <a:srgbClr val="FFCC00"/>
                </a:solidFill>
                <a:latin typeface="Arial" charset="0"/>
              </a:defRPr>
            </a:lvl1pPr>
            <a:lvl2pPr marL="742950" indent="-285750" defTabSz="931863">
              <a:defRPr sz="4400" b="1">
                <a:solidFill>
                  <a:srgbClr val="FFCC00"/>
                </a:solidFill>
                <a:latin typeface="Arial" charset="0"/>
              </a:defRPr>
            </a:lvl2pPr>
            <a:lvl3pPr marL="1143000" indent="-228600" defTabSz="931863">
              <a:defRPr sz="4400" b="1">
                <a:solidFill>
                  <a:srgbClr val="FFCC00"/>
                </a:solidFill>
                <a:latin typeface="Arial" charset="0"/>
              </a:defRPr>
            </a:lvl3pPr>
            <a:lvl4pPr marL="1600200" indent="-228600" defTabSz="931863">
              <a:defRPr sz="4400" b="1">
                <a:solidFill>
                  <a:srgbClr val="FFCC00"/>
                </a:solidFill>
                <a:latin typeface="Arial" charset="0"/>
              </a:defRPr>
            </a:lvl4pPr>
            <a:lvl5pPr marL="2057400" indent="-228600" defTabSz="931863">
              <a:defRPr sz="4400" b="1">
                <a:solidFill>
                  <a:srgbClr val="FFCC00"/>
                </a:solidFill>
                <a:latin typeface="Arial" charset="0"/>
              </a:defRPr>
            </a:lvl5pPr>
            <a:lvl6pPr marL="2514600" indent="-228600" algn="ctr" defTabSz="931863" eaLnBrk="0" fontAlgn="base" hangingPunct="0">
              <a:lnSpc>
                <a:spcPct val="80000"/>
              </a:lnSpc>
              <a:spcBef>
                <a:spcPct val="0"/>
              </a:spcBef>
              <a:spcAft>
                <a:spcPct val="0"/>
              </a:spcAft>
              <a:defRPr sz="4400" b="1">
                <a:solidFill>
                  <a:srgbClr val="FFCC00"/>
                </a:solidFill>
                <a:latin typeface="Arial" charset="0"/>
              </a:defRPr>
            </a:lvl6pPr>
            <a:lvl7pPr marL="2971800" indent="-228600" algn="ctr" defTabSz="931863" eaLnBrk="0" fontAlgn="base" hangingPunct="0">
              <a:lnSpc>
                <a:spcPct val="80000"/>
              </a:lnSpc>
              <a:spcBef>
                <a:spcPct val="0"/>
              </a:spcBef>
              <a:spcAft>
                <a:spcPct val="0"/>
              </a:spcAft>
              <a:defRPr sz="4400" b="1">
                <a:solidFill>
                  <a:srgbClr val="FFCC00"/>
                </a:solidFill>
                <a:latin typeface="Arial" charset="0"/>
              </a:defRPr>
            </a:lvl7pPr>
            <a:lvl8pPr marL="3429000" indent="-228600" algn="ctr" defTabSz="931863" eaLnBrk="0" fontAlgn="base" hangingPunct="0">
              <a:lnSpc>
                <a:spcPct val="80000"/>
              </a:lnSpc>
              <a:spcBef>
                <a:spcPct val="0"/>
              </a:spcBef>
              <a:spcAft>
                <a:spcPct val="0"/>
              </a:spcAft>
              <a:defRPr sz="4400" b="1">
                <a:solidFill>
                  <a:srgbClr val="FFCC00"/>
                </a:solidFill>
                <a:latin typeface="Arial" charset="0"/>
              </a:defRPr>
            </a:lvl8pPr>
            <a:lvl9pPr marL="3886200" indent="-228600" algn="ctr" defTabSz="931863"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CE254D4D-3D1E-4101-94BB-38F0AAF4A213}" type="slidenum">
              <a:rPr lang="en-US" altLang="en-US" sz="1200" b="0">
                <a:solidFill>
                  <a:schemeClr val="tx1"/>
                </a:solidFill>
                <a:latin typeface="Calibri" pitchFamily="34" charset="0"/>
              </a:rPr>
              <a:pPr algn="r" eaLnBrk="1" hangingPunct="1">
                <a:lnSpc>
                  <a:spcPct val="100000"/>
                </a:lnSpc>
              </a:pPr>
              <a:t>27</a:t>
            </a:fld>
            <a:endParaRPr lang="en-US" altLang="en-US" sz="1200" b="0">
              <a:solidFill>
                <a:schemeClr val="tx1"/>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3EFB78CE-CDB4-43AE-B279-A9DE33267F8A}" type="slidenum">
              <a:rPr lang="en-US" altLang="en-US" sz="1200" b="0">
                <a:solidFill>
                  <a:schemeClr val="tx1"/>
                </a:solidFill>
              </a:rPr>
              <a:pPr algn="r" eaLnBrk="1" hangingPunct="1">
                <a:lnSpc>
                  <a:spcPct val="100000"/>
                </a:lnSpc>
              </a:pPr>
              <a:t>28</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2400" dirty="0" smtClean="0">
                <a:solidFill>
                  <a:srgbClr val="D9ECFF"/>
                </a:solidFill>
                <a:ea typeface="MS Mincho" pitchFamily="49" charset="-128"/>
              </a:rPr>
              <a:t>1.Fragmented treatment in the past has led to poor outcomes</a:t>
            </a:r>
          </a:p>
          <a:p>
            <a:pPr lvl="0"/>
            <a:r>
              <a:rPr lang="en-US" sz="2400" baseline="0" dirty="0" smtClean="0">
                <a:solidFill>
                  <a:srgbClr val="D9ECFF"/>
                </a:solidFill>
                <a:ea typeface="MS Mincho" pitchFamily="49" charset="-128"/>
              </a:rPr>
              <a:t>       </a:t>
            </a:r>
            <a:r>
              <a:rPr lang="en-US" sz="2400" dirty="0" smtClean="0">
                <a:solidFill>
                  <a:srgbClr val="D9ECFF"/>
                </a:solidFill>
                <a:ea typeface="MS Mincho" pitchFamily="49" charset="-128"/>
              </a:rPr>
              <a:t>People with COD have better chance of recovering from both disorders when they receive integrated </a:t>
            </a:r>
            <a:r>
              <a:rPr lang="en-US" sz="2400" dirty="0" err="1" smtClean="0">
                <a:solidFill>
                  <a:srgbClr val="D9ECFF"/>
                </a:solidFill>
                <a:ea typeface="MS Mincho" pitchFamily="49" charset="-128"/>
              </a:rPr>
              <a:t>tx</a:t>
            </a:r>
            <a:r>
              <a:rPr lang="en-US" sz="2400" dirty="0" smtClean="0">
                <a:solidFill>
                  <a:srgbClr val="D9ECFF"/>
                </a:solidFill>
                <a:ea typeface="MS Mincho" pitchFamily="49" charset="-128"/>
              </a:rPr>
              <a:t> </a:t>
            </a:r>
            <a:r>
              <a:rPr lang="en-US" sz="2400" i="1" dirty="0" smtClean="0">
                <a:solidFill>
                  <a:srgbClr val="D9ECFF"/>
                </a:solidFill>
                <a:ea typeface="MS Mincho" pitchFamily="49" charset="-128"/>
              </a:rPr>
              <a:t>from the same clinicians</a:t>
            </a:r>
          </a:p>
          <a:p>
            <a:r>
              <a:rPr lang="en-US" sz="2400" i="1" dirty="0" smtClean="0">
                <a:solidFill>
                  <a:srgbClr val="D9ECFF"/>
                </a:solidFill>
                <a:ea typeface="MS Mincho" pitchFamily="49" charset="-128"/>
              </a:rPr>
              <a:t>2. </a:t>
            </a:r>
            <a:r>
              <a:rPr lang="en-US" sz="2800" dirty="0" smtClean="0">
                <a:ea typeface="MS Mincho" pitchFamily="49" charset="-128"/>
              </a:rPr>
              <a:t>Integrated treatment specialists should: </a:t>
            </a:r>
          </a:p>
          <a:p>
            <a:pPr lvl="1"/>
            <a:r>
              <a:rPr lang="en-US" sz="2400" dirty="0" smtClean="0">
                <a:ea typeface="MS Mincho" pitchFamily="49" charset="-128"/>
              </a:rPr>
              <a:t>Be trained in psychopathology, assessment, and treatment strategies for both mental illnesses and substance use disorders </a:t>
            </a:r>
          </a:p>
          <a:p>
            <a:pPr lvl="1"/>
            <a:r>
              <a:rPr lang="en-US" sz="2400" dirty="0" smtClean="0">
                <a:ea typeface="MS Mincho" pitchFamily="49" charset="-128"/>
              </a:rPr>
              <a:t>Understand both MH and SUD language/terms</a:t>
            </a:r>
          </a:p>
          <a:p>
            <a:pPr lvl="1"/>
            <a:r>
              <a:rPr lang="en-US" sz="2400" dirty="0" smtClean="0">
                <a:ea typeface="MS Mincho" pitchFamily="49" charset="-128"/>
              </a:rPr>
              <a:t>Understand the short- and long-term effects of alcohol and drugs and their typical effects on someone with a co-occurring mood, anxiety, or psychotic disorder</a:t>
            </a:r>
          </a:p>
          <a:p>
            <a:pPr lvl="0"/>
            <a:endParaRPr lang="en-US" sz="2400" dirty="0" smtClean="0">
              <a:ea typeface="MS Mincho" pitchFamily="49" charset="-128"/>
            </a:endParaRPr>
          </a:p>
          <a:p>
            <a:pPr lvl="1"/>
            <a:endParaRPr lang="en-US" sz="2400" i="1" dirty="0" smtClean="0">
              <a:solidFill>
                <a:srgbClr val="D9ECFF"/>
              </a:solidFill>
              <a:ea typeface="MS Mincho" pitchFamily="49" charset="-128"/>
            </a:endParaRPr>
          </a:p>
          <a:p>
            <a:endParaRPr lang="en-US" dirty="0"/>
          </a:p>
        </p:txBody>
      </p:sp>
      <p:sp>
        <p:nvSpPr>
          <p:cNvPr id="4" name="Slide Number Placeholder 3"/>
          <p:cNvSpPr>
            <a:spLocks noGrp="1"/>
          </p:cNvSpPr>
          <p:nvPr>
            <p:ph type="sldNum" sz="quarter" idx="10"/>
          </p:nvPr>
        </p:nvSpPr>
        <p:spPr/>
        <p:txBody>
          <a:bodyPr/>
          <a:lstStyle/>
          <a:p>
            <a:fld id="{C89B5582-D55E-4EFD-B5F1-7A7F4C0511E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0DFAB896-2C48-4C96-84BB-2AADBAE3EABA}" type="slidenum">
              <a:rPr lang="en-US" altLang="en-US" sz="1200" b="0">
                <a:solidFill>
                  <a:schemeClr val="tx1"/>
                </a:solidFill>
              </a:rPr>
              <a:pPr algn="r" eaLnBrk="1" hangingPunct="1">
                <a:lnSpc>
                  <a:spcPct val="100000"/>
                </a:lnSpc>
              </a:pPr>
              <a:t>29</a:t>
            </a:fld>
            <a:endParaRPr lang="en-US" altLang="en-US" sz="1200" b="0">
              <a:solidFill>
                <a:schemeClr val="tx1"/>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B77D81E4-195E-4DE3-8634-55548AB71E0E}" type="slidenum">
              <a:rPr lang="en-US" altLang="en-US" sz="1200" b="0">
                <a:solidFill>
                  <a:schemeClr val="tx1"/>
                </a:solidFill>
              </a:rPr>
              <a:pPr algn="r" eaLnBrk="1" hangingPunct="1">
                <a:lnSpc>
                  <a:spcPct val="100000"/>
                </a:lnSpc>
              </a:pPr>
              <a:t>30</a:t>
            </a:fld>
            <a:endParaRPr lang="en-US" altLang="en-US" sz="1200" b="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EC9C4A45-5E87-49DF-A755-AD81B61EE355}" type="slidenum">
              <a:rPr lang="en-US" altLang="en-US" sz="1200" b="0">
                <a:solidFill>
                  <a:schemeClr val="tx1"/>
                </a:solidFill>
              </a:rPr>
              <a:pPr algn="r" eaLnBrk="1" hangingPunct="1">
                <a:lnSpc>
                  <a:spcPct val="100000"/>
                </a:lnSpc>
              </a:pPr>
              <a:t>31</a:t>
            </a:fld>
            <a:endParaRPr lang="en-US" altLang="en-US" sz="1200" b="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42DD5471-C668-4C07-9AF3-3738982EEC7A}" type="slidenum">
              <a:rPr lang="en-US" altLang="en-US" sz="1200" b="0">
                <a:solidFill>
                  <a:schemeClr val="tx1"/>
                </a:solidFill>
              </a:rPr>
              <a:pPr algn="r" eaLnBrk="1" hangingPunct="1">
                <a:lnSpc>
                  <a:spcPct val="100000"/>
                </a:lnSpc>
              </a:pPr>
              <a:t>32</a:t>
            </a:fld>
            <a:endParaRPr lang="en-US" altLang="en-US" sz="1200" b="0">
              <a:solidFill>
                <a:schemeClr val="tx1"/>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9945C0E5-1C74-41CC-9875-F9FE148C0ABF}" type="slidenum">
              <a:rPr lang="en-US" altLang="en-US" sz="1200" b="0">
                <a:solidFill>
                  <a:schemeClr val="tx1"/>
                </a:solidFill>
              </a:rPr>
              <a:pPr algn="r" eaLnBrk="1" hangingPunct="1">
                <a:lnSpc>
                  <a:spcPct val="100000"/>
                </a:lnSpc>
              </a:pPr>
              <a:t>33</a:t>
            </a:fld>
            <a:endParaRPr lang="en-US" altLang="en-US" sz="1200" b="0">
              <a:solidFill>
                <a:schemeClr val="tx1"/>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7302A5EF-E454-4A71-80A4-C5B26A8D66DE}" type="slidenum">
              <a:rPr lang="en-US" altLang="en-US" sz="1200" b="0">
                <a:solidFill>
                  <a:schemeClr val="tx1"/>
                </a:solidFill>
              </a:rPr>
              <a:pPr algn="r" eaLnBrk="1" hangingPunct="1">
                <a:lnSpc>
                  <a:spcPct val="100000"/>
                </a:lnSpc>
              </a:pPr>
              <a:t>34</a:t>
            </a:fld>
            <a:endParaRPr lang="en-US" altLang="en-US" sz="1200" b="0">
              <a:solidFill>
                <a:schemeClr val="tx1"/>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FD61DF8E-2DA2-455F-82A8-33AD079C9BD4}" type="slidenum">
              <a:rPr lang="en-US" altLang="en-US" sz="1200" b="0">
                <a:solidFill>
                  <a:schemeClr val="tx1"/>
                </a:solidFill>
              </a:rPr>
              <a:pPr algn="r" eaLnBrk="1" hangingPunct="1">
                <a:lnSpc>
                  <a:spcPct val="100000"/>
                </a:lnSpc>
              </a:pPr>
              <a:t>35</a:t>
            </a:fld>
            <a:endParaRPr lang="en-US" altLang="en-US" sz="1200" b="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AB3C0293-5221-47B8-9B15-73DA28506855}" type="slidenum">
              <a:rPr lang="en-US" altLang="en-US" sz="1200" b="0">
                <a:solidFill>
                  <a:schemeClr val="tx1"/>
                </a:solidFill>
              </a:rPr>
              <a:pPr algn="r" eaLnBrk="1" hangingPunct="1">
                <a:lnSpc>
                  <a:spcPct val="100000"/>
                </a:lnSpc>
              </a:pPr>
              <a:t>36</a:t>
            </a:fld>
            <a:endParaRPr lang="en-US" altLang="en-US" sz="1200" b="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4AD3C43F-368B-4EE7-A9A3-39909E9BB303}" type="slidenum">
              <a:rPr lang="en-US" altLang="en-US" sz="1200" b="0">
                <a:solidFill>
                  <a:schemeClr val="tx1"/>
                </a:solidFill>
              </a:rPr>
              <a:pPr algn="r" eaLnBrk="1" hangingPunct="1">
                <a:lnSpc>
                  <a:spcPct val="100000"/>
                </a:lnSpc>
              </a:pPr>
              <a:t>37</a:t>
            </a:fld>
            <a:endParaRPr lang="en-US" altLang="en-US" sz="1200" b="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7CDAA616-516C-48DC-BB46-E6F14CE11112}" type="slidenum">
              <a:rPr lang="en-US" altLang="en-US" sz="1200" b="0">
                <a:solidFill>
                  <a:schemeClr val="tx1"/>
                </a:solidFill>
              </a:rPr>
              <a:pPr algn="r" eaLnBrk="1" hangingPunct="1">
                <a:lnSpc>
                  <a:spcPct val="100000"/>
                </a:lnSpc>
              </a:pPr>
              <a:t>38</a:t>
            </a:fld>
            <a:endParaRPr lang="en-US" altLang="en-US" sz="1200" b="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ts val="1800"/>
              </a:spcBef>
            </a:pPr>
            <a:r>
              <a:rPr lang="en-US" sz="2400" dirty="0" smtClean="0"/>
              <a:t>5. Clients often have difficulty coping with unpleasant emotional, cognitive, and physical  symptoms of their MH condition, which triggers substance use because it provides immediate relief</a:t>
            </a:r>
          </a:p>
          <a:p>
            <a:pPr lvl="1"/>
            <a:r>
              <a:rPr lang="en-US" sz="2400" dirty="0" smtClean="0"/>
              <a:t>A CBT approach helps clients to understand this connection and identify their specific MH triggers for substance use </a:t>
            </a:r>
          </a:p>
          <a:p>
            <a:pPr lvl="1"/>
            <a:endParaRPr lang="en-US" sz="2400" dirty="0" smtClean="0"/>
          </a:p>
          <a:p>
            <a:endParaRPr lang="en-US" dirty="0"/>
          </a:p>
        </p:txBody>
      </p:sp>
      <p:sp>
        <p:nvSpPr>
          <p:cNvPr id="4" name="Slide Number Placeholder 3"/>
          <p:cNvSpPr>
            <a:spLocks noGrp="1"/>
          </p:cNvSpPr>
          <p:nvPr>
            <p:ph type="sldNum" sz="quarter" idx="10"/>
          </p:nvPr>
        </p:nvSpPr>
        <p:spPr/>
        <p:txBody>
          <a:bodyPr/>
          <a:lstStyle/>
          <a:p>
            <a:fld id="{C89B5582-D55E-4EFD-B5F1-7A7F4C0511E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F71BDE31-3E5E-4E39-919C-8FF000938735}" type="slidenum">
              <a:rPr lang="en-US" altLang="en-US" sz="1200" b="0">
                <a:solidFill>
                  <a:schemeClr val="tx1"/>
                </a:solidFill>
              </a:rPr>
              <a:pPr algn="r" eaLnBrk="1" hangingPunct="1">
                <a:lnSpc>
                  <a:spcPct val="100000"/>
                </a:lnSpc>
              </a:pPr>
              <a:t>39</a:t>
            </a:fld>
            <a:endParaRPr lang="en-US" altLang="en-US" sz="1200" b="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82688" y="698500"/>
            <a:ext cx="4646612" cy="3484563"/>
          </a:xfrm>
          <a:ln/>
        </p:spPr>
      </p:sp>
      <p:sp>
        <p:nvSpPr>
          <p:cNvPr id="143363" name="Notes Placeholder 2"/>
          <p:cNvSpPr>
            <a:spLocks noGrp="1"/>
          </p:cNvSpPr>
          <p:nvPr>
            <p:ph type="body" idx="1"/>
          </p:nvPr>
        </p:nvSpPr>
        <p:spPr>
          <a:xfrm>
            <a:off x="700088" y="4414838"/>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eaLnBrk="1" hangingPunct="1">
              <a:spcBef>
                <a:spcPct val="0"/>
              </a:spcBef>
            </a:pPr>
            <a:r>
              <a:rPr lang="en-US" altLang="en-US" smtClean="0"/>
              <a:t>I added a dashed line to Recurrence, since “recurrence” has a unique place in the stages.</a:t>
            </a:r>
          </a:p>
          <a:p>
            <a:pPr eaLnBrk="1" hangingPunct="1">
              <a:spcBef>
                <a:spcPct val="0"/>
              </a:spcBef>
            </a:pPr>
            <a:r>
              <a:rPr lang="en-US" altLang="en-US" smtClean="0"/>
              <a:t>I added numbers to the stages so it’s clear where to start.</a:t>
            </a:r>
          </a:p>
        </p:txBody>
      </p:sp>
      <p:sp>
        <p:nvSpPr>
          <p:cNvPr id="143364"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1863">
              <a:defRPr sz="4400" b="1">
                <a:solidFill>
                  <a:srgbClr val="FFCC00"/>
                </a:solidFill>
                <a:latin typeface="Arial" charset="0"/>
              </a:defRPr>
            </a:lvl1pPr>
            <a:lvl2pPr marL="742950" indent="-285750" defTabSz="931863">
              <a:defRPr sz="4400" b="1">
                <a:solidFill>
                  <a:srgbClr val="FFCC00"/>
                </a:solidFill>
                <a:latin typeface="Arial" charset="0"/>
              </a:defRPr>
            </a:lvl2pPr>
            <a:lvl3pPr marL="1143000" indent="-228600" defTabSz="931863">
              <a:defRPr sz="4400" b="1">
                <a:solidFill>
                  <a:srgbClr val="FFCC00"/>
                </a:solidFill>
                <a:latin typeface="Arial" charset="0"/>
              </a:defRPr>
            </a:lvl3pPr>
            <a:lvl4pPr marL="1600200" indent="-228600" defTabSz="931863">
              <a:defRPr sz="4400" b="1">
                <a:solidFill>
                  <a:srgbClr val="FFCC00"/>
                </a:solidFill>
                <a:latin typeface="Arial" charset="0"/>
              </a:defRPr>
            </a:lvl4pPr>
            <a:lvl5pPr marL="2057400" indent="-228600" defTabSz="931863">
              <a:defRPr sz="4400" b="1">
                <a:solidFill>
                  <a:srgbClr val="FFCC00"/>
                </a:solidFill>
                <a:latin typeface="Arial" charset="0"/>
              </a:defRPr>
            </a:lvl5pPr>
            <a:lvl6pPr marL="2514600" indent="-228600" algn="ctr" defTabSz="931863" eaLnBrk="0" fontAlgn="base" hangingPunct="0">
              <a:lnSpc>
                <a:spcPct val="80000"/>
              </a:lnSpc>
              <a:spcBef>
                <a:spcPct val="0"/>
              </a:spcBef>
              <a:spcAft>
                <a:spcPct val="0"/>
              </a:spcAft>
              <a:defRPr sz="4400" b="1">
                <a:solidFill>
                  <a:srgbClr val="FFCC00"/>
                </a:solidFill>
                <a:latin typeface="Arial" charset="0"/>
              </a:defRPr>
            </a:lvl6pPr>
            <a:lvl7pPr marL="2971800" indent="-228600" algn="ctr" defTabSz="931863" eaLnBrk="0" fontAlgn="base" hangingPunct="0">
              <a:lnSpc>
                <a:spcPct val="80000"/>
              </a:lnSpc>
              <a:spcBef>
                <a:spcPct val="0"/>
              </a:spcBef>
              <a:spcAft>
                <a:spcPct val="0"/>
              </a:spcAft>
              <a:defRPr sz="4400" b="1">
                <a:solidFill>
                  <a:srgbClr val="FFCC00"/>
                </a:solidFill>
                <a:latin typeface="Arial" charset="0"/>
              </a:defRPr>
            </a:lvl7pPr>
            <a:lvl8pPr marL="3429000" indent="-228600" algn="ctr" defTabSz="931863" eaLnBrk="0" fontAlgn="base" hangingPunct="0">
              <a:lnSpc>
                <a:spcPct val="80000"/>
              </a:lnSpc>
              <a:spcBef>
                <a:spcPct val="0"/>
              </a:spcBef>
              <a:spcAft>
                <a:spcPct val="0"/>
              </a:spcAft>
              <a:defRPr sz="4400" b="1">
                <a:solidFill>
                  <a:srgbClr val="FFCC00"/>
                </a:solidFill>
                <a:latin typeface="Arial" charset="0"/>
              </a:defRPr>
            </a:lvl8pPr>
            <a:lvl9pPr marL="3886200" indent="-228600" algn="ctr" defTabSz="931863"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13047F06-9579-4E57-9157-676A3BC4E825}" type="slidenum">
              <a:rPr lang="en-US" altLang="en-US" sz="1200" b="0">
                <a:solidFill>
                  <a:schemeClr val="tx1"/>
                </a:solidFill>
                <a:latin typeface="Calibri" pitchFamily="34" charset="0"/>
              </a:rPr>
              <a:pPr algn="r" eaLnBrk="1" hangingPunct="1">
                <a:lnSpc>
                  <a:spcPct val="100000"/>
                </a:lnSpc>
              </a:pPr>
              <a:t>40</a:t>
            </a:fld>
            <a:endParaRPr lang="en-US" altLang="en-US" sz="1200" b="0">
              <a:solidFill>
                <a:schemeClr val="tx1"/>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09294A75-6FEA-49D4-BE53-2427C518C3F6}" type="slidenum">
              <a:rPr lang="en-US" altLang="en-US" sz="1200" b="0" smtClean="0">
                <a:solidFill>
                  <a:schemeClr val="tx1"/>
                </a:solidFill>
              </a:rPr>
              <a:pPr/>
              <a:t>41</a:t>
            </a:fld>
            <a:endParaRPr lang="en-US" altLang="en-US" sz="1200" b="0" smtClean="0">
              <a:solidFill>
                <a:schemeClr val="tx1"/>
              </a:solidFill>
            </a:endParaRPr>
          </a:p>
        </p:txBody>
      </p:sp>
      <p:sp>
        <p:nvSpPr>
          <p:cNvPr id="145411" name="Rectangle 2"/>
          <p:cNvSpPr>
            <a:spLocks noGrp="1" noRot="1" noChangeAspect="1" noChangeArrowheads="1" noTextEdit="1"/>
          </p:cNvSpPr>
          <p:nvPr>
            <p:ph type="sldImg"/>
          </p:nvPr>
        </p:nvSpPr>
        <p:spPr>
          <a:xfrm>
            <a:off x="2209800" y="161925"/>
            <a:ext cx="2628900" cy="1971675"/>
          </a:xfrm>
          <a:ln/>
        </p:spPr>
      </p:sp>
      <p:sp>
        <p:nvSpPr>
          <p:cNvPr id="145412"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400" b="1">
                <a:solidFill>
                  <a:srgbClr val="FFCC00"/>
                </a:solidFill>
                <a:latin typeface="Arial" charset="0"/>
              </a:defRPr>
            </a:lvl1pPr>
            <a:lvl2pPr marL="715963" indent="-274638" defTabSz="931863">
              <a:defRPr sz="4400" b="1">
                <a:solidFill>
                  <a:srgbClr val="FFCC00"/>
                </a:solidFill>
                <a:latin typeface="Arial" charset="0"/>
              </a:defRPr>
            </a:lvl2pPr>
            <a:lvl3pPr marL="1101725" indent="-219075" defTabSz="931863">
              <a:defRPr sz="4400" b="1">
                <a:solidFill>
                  <a:srgbClr val="FFCC00"/>
                </a:solidFill>
                <a:latin typeface="Arial" charset="0"/>
              </a:defRPr>
            </a:lvl3pPr>
            <a:lvl4pPr marL="1541463" indent="-219075" defTabSz="931863">
              <a:defRPr sz="4400" b="1">
                <a:solidFill>
                  <a:srgbClr val="FFCC00"/>
                </a:solidFill>
                <a:latin typeface="Arial" charset="0"/>
              </a:defRPr>
            </a:lvl4pPr>
            <a:lvl5pPr marL="1982788" indent="-219075" defTabSz="931863">
              <a:defRPr sz="4400" b="1">
                <a:solidFill>
                  <a:srgbClr val="FFCC00"/>
                </a:solidFill>
                <a:latin typeface="Arial" charset="0"/>
              </a:defRPr>
            </a:lvl5pPr>
            <a:lvl6pPr marL="2439988" indent="-219075" algn="ctr" defTabSz="931863" eaLnBrk="0" fontAlgn="base" hangingPunct="0">
              <a:lnSpc>
                <a:spcPct val="80000"/>
              </a:lnSpc>
              <a:spcBef>
                <a:spcPct val="0"/>
              </a:spcBef>
              <a:spcAft>
                <a:spcPct val="0"/>
              </a:spcAft>
              <a:defRPr sz="4400" b="1">
                <a:solidFill>
                  <a:srgbClr val="FFCC00"/>
                </a:solidFill>
                <a:latin typeface="Arial" charset="0"/>
              </a:defRPr>
            </a:lvl6pPr>
            <a:lvl7pPr marL="2897188" indent="-219075" algn="ctr" defTabSz="931863" eaLnBrk="0" fontAlgn="base" hangingPunct="0">
              <a:lnSpc>
                <a:spcPct val="80000"/>
              </a:lnSpc>
              <a:spcBef>
                <a:spcPct val="0"/>
              </a:spcBef>
              <a:spcAft>
                <a:spcPct val="0"/>
              </a:spcAft>
              <a:defRPr sz="4400" b="1">
                <a:solidFill>
                  <a:srgbClr val="FFCC00"/>
                </a:solidFill>
                <a:latin typeface="Arial" charset="0"/>
              </a:defRPr>
            </a:lvl7pPr>
            <a:lvl8pPr marL="3354388" indent="-219075" algn="ctr" defTabSz="931863" eaLnBrk="0" fontAlgn="base" hangingPunct="0">
              <a:lnSpc>
                <a:spcPct val="80000"/>
              </a:lnSpc>
              <a:spcBef>
                <a:spcPct val="0"/>
              </a:spcBef>
              <a:spcAft>
                <a:spcPct val="0"/>
              </a:spcAft>
              <a:defRPr sz="4400" b="1">
                <a:solidFill>
                  <a:srgbClr val="FFCC00"/>
                </a:solidFill>
                <a:latin typeface="Arial" charset="0"/>
              </a:defRPr>
            </a:lvl8pPr>
            <a:lvl9pPr marL="3811588" indent="-219075" algn="ctr" defTabSz="931863" eaLnBrk="0" fontAlgn="base" hangingPunct="0">
              <a:lnSpc>
                <a:spcPct val="80000"/>
              </a:lnSpc>
              <a:spcBef>
                <a:spcPct val="0"/>
              </a:spcBef>
              <a:spcAft>
                <a:spcPct val="0"/>
              </a:spcAft>
              <a:defRPr sz="4400" b="1">
                <a:solidFill>
                  <a:srgbClr val="FFCC00"/>
                </a:solidFill>
                <a:latin typeface="Arial" charset="0"/>
              </a:defRPr>
            </a:lvl9pPr>
          </a:lstStyle>
          <a:p>
            <a:fld id="{54AC2B88-896B-4B34-8525-8C26A0E593A3}" type="slidenum">
              <a:rPr lang="en-US" altLang="en-US" sz="1200" b="0" smtClean="0">
                <a:solidFill>
                  <a:schemeClr val="tx1"/>
                </a:solidFill>
              </a:rPr>
              <a:pPr/>
              <a:t>42</a:t>
            </a:fld>
            <a:endParaRPr lang="en-US" altLang="en-US" sz="1200" b="0" smtClean="0">
              <a:solidFill>
                <a:schemeClr val="tx1"/>
              </a:solidFill>
            </a:endParaRPr>
          </a:p>
        </p:txBody>
      </p:sp>
      <p:sp>
        <p:nvSpPr>
          <p:cNvPr id="146435" name="Rectangle 2"/>
          <p:cNvSpPr>
            <a:spLocks noGrp="1" noRot="1" noChangeAspect="1" noChangeArrowheads="1" noTextEdit="1"/>
          </p:cNvSpPr>
          <p:nvPr>
            <p:ph type="sldImg"/>
          </p:nvPr>
        </p:nvSpPr>
        <p:spPr>
          <a:xfrm>
            <a:off x="2209800" y="161925"/>
            <a:ext cx="2628900" cy="1971675"/>
          </a:xfrm>
          <a:ln/>
        </p:spPr>
      </p:sp>
      <p:sp>
        <p:nvSpPr>
          <p:cNvPr id="146436" name="Rectangle 3"/>
          <p:cNvSpPr>
            <a:spLocks noGrp="1" noChangeArrowheads="1"/>
          </p:cNvSpPr>
          <p:nvPr>
            <p:ph type="body" idx="1"/>
          </p:nvPr>
        </p:nvSpPr>
        <p:spPr>
          <a:xfrm>
            <a:off x="304800" y="2286000"/>
            <a:ext cx="6400800" cy="662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7BF9C3B6-269A-42F3-88DF-1A42CA2ACCC1}" type="slidenum">
              <a:rPr lang="en-US" altLang="en-US" sz="1200" b="0" smtClean="0">
                <a:solidFill>
                  <a:schemeClr val="tx1"/>
                </a:solidFill>
              </a:rPr>
              <a:pPr/>
              <a:t>43</a:t>
            </a:fld>
            <a:endParaRPr lang="en-US" altLang="en-US" sz="1200" b="0" smtClean="0">
              <a:solidFill>
                <a:schemeClr val="tx1"/>
              </a:solidFill>
            </a:endParaRPr>
          </a:p>
        </p:txBody>
      </p:sp>
      <p:sp>
        <p:nvSpPr>
          <p:cNvPr id="148483" name="Rectangle 2"/>
          <p:cNvSpPr>
            <a:spLocks noGrp="1" noRot="1" noChangeAspect="1" noChangeArrowheads="1" noTextEdit="1"/>
          </p:cNvSpPr>
          <p:nvPr>
            <p:ph type="sldImg"/>
          </p:nvPr>
        </p:nvSpPr>
        <p:spPr>
          <a:xfrm>
            <a:off x="2209800" y="161925"/>
            <a:ext cx="2628900" cy="1971675"/>
          </a:xfrm>
          <a:ln/>
        </p:spPr>
      </p:sp>
      <p:sp>
        <p:nvSpPr>
          <p:cNvPr id="148484"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Treatnet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C29C2F2C-AA71-4AB5-93D3-F40B620475AC}" type="slidenum">
              <a:rPr lang="en-US" altLang="en-US" sz="1200" b="0" smtClean="0">
                <a:solidFill>
                  <a:schemeClr val="tx1"/>
                </a:solidFill>
              </a:rPr>
              <a:pPr/>
              <a:t>44</a:t>
            </a:fld>
            <a:endParaRPr lang="en-US" altLang="en-US" sz="1200" b="0" smtClean="0">
              <a:solidFill>
                <a:schemeClr val="tx1"/>
              </a:solidFill>
            </a:endParaRPr>
          </a:p>
        </p:txBody>
      </p:sp>
      <p:sp>
        <p:nvSpPr>
          <p:cNvPr id="149507" name="Rectangle 2"/>
          <p:cNvSpPr>
            <a:spLocks noGrp="1" noRot="1" noChangeAspect="1" noChangeArrowheads="1" noTextEdit="1"/>
          </p:cNvSpPr>
          <p:nvPr>
            <p:ph type="sldImg"/>
          </p:nvPr>
        </p:nvSpPr>
        <p:spPr>
          <a:xfrm>
            <a:off x="2209800" y="161925"/>
            <a:ext cx="2628900" cy="1971675"/>
          </a:xfrm>
          <a:ln/>
        </p:spPr>
      </p:sp>
      <p:sp>
        <p:nvSpPr>
          <p:cNvPr id="149508"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TreatNet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A6F3D66C-4D4D-42BD-9BE0-C35A1C294064}" type="slidenum">
              <a:rPr lang="en-US" altLang="en-US" sz="1200" b="0" smtClean="0">
                <a:solidFill>
                  <a:schemeClr val="tx1"/>
                </a:solidFill>
              </a:rPr>
              <a:pPr/>
              <a:t>45</a:t>
            </a:fld>
            <a:endParaRPr lang="en-US" altLang="en-US" sz="1200" b="0" smtClean="0">
              <a:solidFill>
                <a:schemeClr val="tx1"/>
              </a:solidFill>
            </a:endParaRPr>
          </a:p>
        </p:txBody>
      </p:sp>
      <p:sp>
        <p:nvSpPr>
          <p:cNvPr id="150531" name="Rectangle 2"/>
          <p:cNvSpPr>
            <a:spLocks noGrp="1" noRot="1" noChangeAspect="1" noChangeArrowheads="1" noTextEdit="1"/>
          </p:cNvSpPr>
          <p:nvPr>
            <p:ph type="sldImg"/>
          </p:nvPr>
        </p:nvSpPr>
        <p:spPr>
          <a:xfrm>
            <a:off x="2209800" y="161925"/>
            <a:ext cx="2628900" cy="1971675"/>
          </a:xfrm>
          <a:ln/>
        </p:spPr>
      </p:sp>
      <p:sp>
        <p:nvSpPr>
          <p:cNvPr id="150532"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TreatNet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C543A103-A8BD-4366-86EC-019428292A5C}" type="slidenum">
              <a:rPr lang="en-US" altLang="en-US" sz="1200" b="0" smtClean="0">
                <a:solidFill>
                  <a:schemeClr val="tx1"/>
                </a:solidFill>
              </a:rPr>
              <a:pPr/>
              <a:t>46</a:t>
            </a:fld>
            <a:endParaRPr lang="en-US" altLang="en-US" sz="1200" b="0" smtClean="0">
              <a:solidFill>
                <a:schemeClr val="tx1"/>
              </a:solidFill>
            </a:endParaRPr>
          </a:p>
        </p:txBody>
      </p:sp>
      <p:sp>
        <p:nvSpPr>
          <p:cNvPr id="151555" name="Rectangle 2"/>
          <p:cNvSpPr>
            <a:spLocks noGrp="1" noRot="1" noChangeAspect="1" noChangeArrowheads="1" noTextEdit="1"/>
          </p:cNvSpPr>
          <p:nvPr>
            <p:ph type="sldImg"/>
          </p:nvPr>
        </p:nvSpPr>
        <p:spPr>
          <a:xfrm>
            <a:off x="2209800" y="161925"/>
            <a:ext cx="2628900" cy="1971675"/>
          </a:xfrm>
          <a:ln/>
        </p:spPr>
      </p:sp>
      <p:sp>
        <p:nvSpPr>
          <p:cNvPr id="151556"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TreatNet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8AB9E754-FA2E-4481-9C44-EE96704F06C6}" type="slidenum">
              <a:rPr lang="en-US" altLang="en-US" sz="1200" b="0" smtClean="0">
                <a:solidFill>
                  <a:schemeClr val="tx1"/>
                </a:solidFill>
              </a:rPr>
              <a:pPr/>
              <a:t>47</a:t>
            </a:fld>
            <a:endParaRPr lang="en-US" altLang="en-US" sz="1200" b="0" smtClean="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137ED930-5D7E-49EA-9CE9-B5D81E2ADF74}" type="slidenum">
              <a:rPr lang="en-US" altLang="en-US" sz="1200" b="0" smtClean="0">
                <a:solidFill>
                  <a:schemeClr val="tx1"/>
                </a:solidFill>
              </a:rPr>
              <a:pPr/>
              <a:t>48</a:t>
            </a:fld>
            <a:endParaRPr lang="en-US" altLang="en-US" sz="1200" b="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1800"/>
              </a:spcBef>
            </a:pPr>
            <a:r>
              <a:rPr lang="en-US" sz="1200" dirty="0" smtClean="0"/>
              <a:t>6. Different treatment modalities may be more effective in one treatment stage than others</a:t>
            </a:r>
          </a:p>
          <a:p>
            <a:r>
              <a:rPr lang="en-US" sz="1200" dirty="0" smtClean="0"/>
              <a:t>For instance, clients in the persuasion stage may benefit most from MI interventions provided individually; they may not be ready to participate in a group</a:t>
            </a:r>
          </a:p>
          <a:p>
            <a:r>
              <a:rPr lang="en-US" sz="1200" dirty="0" smtClean="0"/>
              <a:t>In relapse prevention, however, groups are often very useful</a:t>
            </a:r>
          </a:p>
          <a:p>
            <a:pPr lvl="0">
              <a:spcBef>
                <a:spcPts val="1800"/>
              </a:spcBef>
            </a:pPr>
            <a:r>
              <a:rPr lang="en-US" sz="1200" dirty="0" smtClean="0"/>
              <a:t>7. </a:t>
            </a:r>
            <a:r>
              <a:rPr lang="en-US" sz="2400" dirty="0" smtClean="0"/>
              <a:t>Prescribers (i.e. MD’s, NP’s) should be trained specifically to work with COD and should have knowledge of meds useful with addiction</a:t>
            </a:r>
          </a:p>
          <a:p>
            <a:pPr lvl="0"/>
            <a:r>
              <a:rPr lang="en-US" sz="2400" dirty="0" smtClean="0"/>
              <a:t>They should work closely with the other treatment team members to ensure effective coordination of care and monitor medication adherence, therapeutic effects, and side effects  </a:t>
            </a:r>
          </a:p>
          <a:p>
            <a:pPr lvl="0"/>
            <a:r>
              <a:rPr lang="en-US" sz="2400" dirty="0" smtClean="0"/>
              <a:t>Weekly treatment team meetings recommended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89B5582-D55E-4EFD-B5F1-7A7F4C0511E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4275" y="700088"/>
            <a:ext cx="4643438" cy="3481387"/>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6913"/>
            <a:ext cx="4648200" cy="348615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1100" y="696913"/>
            <a:ext cx="4648200" cy="348615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4275" y="700088"/>
            <a:ext cx="4643438" cy="3481387"/>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40" y="8829676"/>
            <a:ext cx="3038474" cy="465139"/>
          </a:xfrm>
          <a:prstGeom prst="rect">
            <a:avLst/>
          </a:prstGeom>
          <a:noFill/>
          <a:ln w="9525">
            <a:noFill/>
            <a:miter lim="800000"/>
            <a:headEnd/>
            <a:tailEnd/>
          </a:ln>
        </p:spPr>
        <p:txBody>
          <a:bodyPr lIns="91430" tIns="45715" rIns="91430" bIns="45715" anchor="b"/>
          <a:lstStyle/>
          <a:p>
            <a:pPr algn="r" eaLnBrk="1" hangingPunct="1">
              <a:lnSpc>
                <a:spcPct val="100000"/>
              </a:lnSpc>
            </a:pPr>
            <a:fld id="{C4BB14D1-9708-4C74-9F33-BCDBA6BE609C}" type="slidenum">
              <a:rPr lang="en-US" sz="1300"/>
              <a:pPr algn="r" eaLnBrk="1" hangingPunct="1">
                <a:lnSpc>
                  <a:spcPct val="100000"/>
                </a:lnSpc>
              </a:pPr>
              <a:t>55</a:t>
            </a:fld>
            <a:endParaRPr lang="en-US" sz="1300" dirty="0"/>
          </a:p>
        </p:txBody>
      </p:sp>
      <p:sp>
        <p:nvSpPr>
          <p:cNvPr id="177155" name="Rectangle 7"/>
          <p:cNvSpPr txBox="1">
            <a:spLocks noGrp="1" noChangeArrowheads="1"/>
          </p:cNvSpPr>
          <p:nvPr/>
        </p:nvSpPr>
        <p:spPr bwMode="auto">
          <a:xfrm>
            <a:off x="3971926" y="8831263"/>
            <a:ext cx="3038474" cy="465138"/>
          </a:xfrm>
          <a:prstGeom prst="rect">
            <a:avLst/>
          </a:prstGeom>
          <a:noFill/>
          <a:ln w="9525">
            <a:noFill/>
            <a:miter lim="800000"/>
            <a:headEnd/>
            <a:tailEnd/>
          </a:ln>
        </p:spPr>
        <p:txBody>
          <a:bodyPr lIns="91430" tIns="45715" rIns="91430" bIns="45715" anchor="b"/>
          <a:lstStyle/>
          <a:p>
            <a:pPr algn="r" eaLnBrk="1" hangingPunct="1">
              <a:lnSpc>
                <a:spcPct val="100000"/>
              </a:lnSpc>
            </a:pPr>
            <a:fld id="{7CA743AF-26AB-4E30-B3C6-C5AFE9E511C1}" type="slidenum">
              <a:rPr lang="en-US" sz="1300">
                <a:latin typeface="Times New Roman" pitchFamily="18" charset="0"/>
              </a:rPr>
              <a:pPr algn="r" eaLnBrk="1" hangingPunct="1">
                <a:lnSpc>
                  <a:spcPct val="100000"/>
                </a:lnSpc>
              </a:pPr>
              <a:t>55</a:t>
            </a:fld>
            <a:endParaRPr lang="en-US" sz="1300" dirty="0">
              <a:latin typeface="Times New Roman" pitchFamily="18" charset="0"/>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xfrm>
            <a:off x="935038" y="4416425"/>
            <a:ext cx="5140326" cy="4183062"/>
          </a:xfrm>
          <a:noFill/>
          <a:ln/>
        </p:spPr>
        <p:txBody>
          <a:bodyPr/>
          <a:lstStyle/>
          <a:p>
            <a:pPr eaLnBrk="1" hangingPunct="1"/>
            <a:r>
              <a:rPr lang="en-US" dirty="0" smtClean="0"/>
              <a:t>Audience give examples of affirmations</a:t>
            </a:r>
          </a:p>
          <a:p>
            <a:pPr eaLnBrk="1" hangingPunct="1"/>
            <a:r>
              <a:rPr lang="en-US" dirty="0" smtClean="0"/>
              <a:t>Want to comment on an enduring trait (smart, resourceful, patient, strong) or effort (I appreciate your willingness)</a:t>
            </a:r>
          </a:p>
          <a:p>
            <a:pPr eaLnBrk="1" hangingPunct="1"/>
            <a:r>
              <a:rPr lang="en-US" dirty="0" smtClean="0"/>
              <a:t>Comment on something that would be behind health promoting bx (You really want to be the best mother you can be)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4275" y="700088"/>
            <a:ext cx="4643438" cy="3481387"/>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1100" y="696913"/>
            <a:ext cx="4648200" cy="348615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81100" y="696913"/>
            <a:ext cx="4648200" cy="3486150"/>
          </a:xfrm>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1100" y="696913"/>
            <a:ext cx="4648200" cy="348615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400" b="1">
                <a:solidFill>
                  <a:srgbClr val="FFCC00"/>
                </a:solidFill>
                <a:latin typeface="Arial" charset="0"/>
              </a:defRPr>
            </a:lvl1pPr>
            <a:lvl2pPr marL="742950" indent="-285750" defTabSz="931863">
              <a:defRPr sz="4400" b="1">
                <a:solidFill>
                  <a:srgbClr val="FFCC00"/>
                </a:solidFill>
                <a:latin typeface="Arial" charset="0"/>
              </a:defRPr>
            </a:lvl2pPr>
            <a:lvl3pPr marL="1143000" indent="-228600" defTabSz="931863">
              <a:defRPr sz="4400" b="1">
                <a:solidFill>
                  <a:srgbClr val="FFCC00"/>
                </a:solidFill>
                <a:latin typeface="Arial" charset="0"/>
              </a:defRPr>
            </a:lvl3pPr>
            <a:lvl4pPr marL="1600200" indent="-228600" defTabSz="931863">
              <a:defRPr sz="4400" b="1">
                <a:solidFill>
                  <a:srgbClr val="FFCC00"/>
                </a:solidFill>
                <a:latin typeface="Arial" charset="0"/>
              </a:defRPr>
            </a:lvl4pPr>
            <a:lvl5pPr marL="2057400" indent="-228600" defTabSz="931863">
              <a:defRPr sz="4400" b="1">
                <a:solidFill>
                  <a:srgbClr val="FFCC00"/>
                </a:solidFill>
                <a:latin typeface="Arial" charset="0"/>
              </a:defRPr>
            </a:lvl5pPr>
            <a:lvl6pPr marL="2514600" indent="-228600" algn="ctr" defTabSz="931863" eaLnBrk="0" fontAlgn="base" hangingPunct="0">
              <a:lnSpc>
                <a:spcPct val="80000"/>
              </a:lnSpc>
              <a:spcBef>
                <a:spcPct val="0"/>
              </a:spcBef>
              <a:spcAft>
                <a:spcPct val="0"/>
              </a:spcAft>
              <a:defRPr sz="4400" b="1">
                <a:solidFill>
                  <a:srgbClr val="FFCC00"/>
                </a:solidFill>
                <a:latin typeface="Arial" charset="0"/>
              </a:defRPr>
            </a:lvl6pPr>
            <a:lvl7pPr marL="2971800" indent="-228600" algn="ctr" defTabSz="931863" eaLnBrk="0" fontAlgn="base" hangingPunct="0">
              <a:lnSpc>
                <a:spcPct val="80000"/>
              </a:lnSpc>
              <a:spcBef>
                <a:spcPct val="0"/>
              </a:spcBef>
              <a:spcAft>
                <a:spcPct val="0"/>
              </a:spcAft>
              <a:defRPr sz="4400" b="1">
                <a:solidFill>
                  <a:srgbClr val="FFCC00"/>
                </a:solidFill>
                <a:latin typeface="Arial" charset="0"/>
              </a:defRPr>
            </a:lvl7pPr>
            <a:lvl8pPr marL="3429000" indent="-228600" algn="ctr" defTabSz="931863" eaLnBrk="0" fontAlgn="base" hangingPunct="0">
              <a:lnSpc>
                <a:spcPct val="80000"/>
              </a:lnSpc>
              <a:spcBef>
                <a:spcPct val="0"/>
              </a:spcBef>
              <a:spcAft>
                <a:spcPct val="0"/>
              </a:spcAft>
              <a:defRPr sz="4400" b="1">
                <a:solidFill>
                  <a:srgbClr val="FFCC00"/>
                </a:solidFill>
                <a:latin typeface="Arial" charset="0"/>
              </a:defRPr>
            </a:lvl8pPr>
            <a:lvl9pPr marL="3886200" indent="-228600" algn="ctr" defTabSz="931863" eaLnBrk="0" fontAlgn="base" hangingPunct="0">
              <a:lnSpc>
                <a:spcPct val="80000"/>
              </a:lnSpc>
              <a:spcBef>
                <a:spcPct val="0"/>
              </a:spcBef>
              <a:spcAft>
                <a:spcPct val="0"/>
              </a:spcAft>
              <a:defRPr sz="4400" b="1">
                <a:solidFill>
                  <a:srgbClr val="FFCC00"/>
                </a:solidFill>
                <a:latin typeface="Arial" charset="0"/>
              </a:defRPr>
            </a:lvl9pPr>
          </a:lstStyle>
          <a:p>
            <a:fld id="{0B3CA41A-A964-43FE-8D2C-FDA37FD51411}" type="slidenum">
              <a:rPr lang="en-US" altLang="en-US" sz="1200" b="0" smtClean="0">
                <a:solidFill>
                  <a:schemeClr val="tx1"/>
                </a:solidFill>
              </a:rPr>
              <a:pPr/>
              <a:t>7</a:t>
            </a:fld>
            <a:endParaRPr lang="en-US" altLang="en-US" sz="1200" b="0" smtClean="0">
              <a:solidFill>
                <a:schemeClr val="tx1"/>
              </a:solidFill>
            </a:endParaRPr>
          </a:p>
        </p:txBody>
      </p:sp>
      <p:sp>
        <p:nvSpPr>
          <p:cNvPr id="123907" name="Rectangle 2"/>
          <p:cNvSpPr>
            <a:spLocks noGrp="1" noRot="1" noChangeAspect="1" noChangeArrowheads="1" noTextEdit="1"/>
          </p:cNvSpPr>
          <p:nvPr>
            <p:ph type="sldImg"/>
          </p:nvPr>
        </p:nvSpPr>
        <p:spPr>
          <a:xfrm>
            <a:off x="1295400" y="228600"/>
            <a:ext cx="4419600" cy="33147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1100" y="696913"/>
            <a:ext cx="4648200" cy="348615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81100" y="696913"/>
            <a:ext cx="4648200" cy="348615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81100" y="696913"/>
            <a:ext cx="4648200" cy="3486150"/>
          </a:xfrm>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81100" y="696913"/>
            <a:ext cx="4648200" cy="348615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84275" y="700088"/>
            <a:ext cx="4643438" cy="3481387"/>
          </a:xfrm>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0B37B0F8-4402-44A4-8A0D-5B3A0C4204C2}" type="slidenum">
              <a:rPr lang="en-US" altLang="en-US" sz="1200"/>
              <a:pPr algn="r" eaLnBrk="1" hangingPunct="1">
                <a:lnSpc>
                  <a:spcPct val="100000"/>
                </a:lnSpc>
              </a:pPr>
              <a:t>76</a:t>
            </a:fld>
            <a:endParaRPr lang="en-US" alt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9DC266DE-4DCF-4C6C-B2BC-402B351DC0DA}" type="slidenum">
              <a:rPr lang="en-US" altLang="en-US" sz="1200"/>
              <a:pPr algn="r" eaLnBrk="1" hangingPunct="1">
                <a:lnSpc>
                  <a:spcPct val="100000"/>
                </a:lnSpc>
              </a:pPr>
              <a:t>77</a:t>
            </a:fld>
            <a:endParaRPr lang="en-US" alt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4294967295"/>
          </p:nvPr>
        </p:nvSpPr>
        <p:spPr bwMode="auto">
          <a:xfrm>
            <a:off x="3970938" y="8830214"/>
            <a:ext cx="3037840" cy="464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700">
                <a:solidFill>
                  <a:schemeClr val="tx1"/>
                </a:solidFill>
                <a:latin typeface="Times New Roman" pitchFamily="18" charset="0"/>
              </a:defRPr>
            </a:lvl1pPr>
            <a:lvl2pPr marL="755357" indent="-290522">
              <a:defRPr sz="6700">
                <a:solidFill>
                  <a:schemeClr val="tx1"/>
                </a:solidFill>
                <a:latin typeface="Times New Roman" pitchFamily="18" charset="0"/>
              </a:defRPr>
            </a:lvl2pPr>
            <a:lvl3pPr marL="1162088" indent="-232418">
              <a:defRPr sz="6700">
                <a:solidFill>
                  <a:schemeClr val="tx1"/>
                </a:solidFill>
                <a:latin typeface="Times New Roman" pitchFamily="18" charset="0"/>
              </a:defRPr>
            </a:lvl3pPr>
            <a:lvl4pPr marL="1626923" indent="-232418">
              <a:defRPr sz="6700">
                <a:solidFill>
                  <a:schemeClr val="tx1"/>
                </a:solidFill>
                <a:latin typeface="Times New Roman" pitchFamily="18" charset="0"/>
              </a:defRPr>
            </a:lvl4pPr>
            <a:lvl5pPr marL="2091759" indent="-232418">
              <a:defRPr sz="6700">
                <a:solidFill>
                  <a:schemeClr val="tx1"/>
                </a:solidFill>
                <a:latin typeface="Times New Roman" pitchFamily="18" charset="0"/>
              </a:defRPr>
            </a:lvl5pPr>
            <a:lvl6pPr marL="2556594" indent="-232418" eaLnBrk="0" fontAlgn="base" hangingPunct="0">
              <a:spcBef>
                <a:spcPct val="0"/>
              </a:spcBef>
              <a:spcAft>
                <a:spcPct val="0"/>
              </a:spcAft>
              <a:defRPr sz="6700">
                <a:solidFill>
                  <a:schemeClr val="tx1"/>
                </a:solidFill>
                <a:latin typeface="Times New Roman" pitchFamily="18" charset="0"/>
              </a:defRPr>
            </a:lvl6pPr>
            <a:lvl7pPr marL="3021429" indent="-232418" eaLnBrk="0" fontAlgn="base" hangingPunct="0">
              <a:spcBef>
                <a:spcPct val="0"/>
              </a:spcBef>
              <a:spcAft>
                <a:spcPct val="0"/>
              </a:spcAft>
              <a:defRPr sz="6700">
                <a:solidFill>
                  <a:schemeClr val="tx1"/>
                </a:solidFill>
                <a:latin typeface="Times New Roman" pitchFamily="18" charset="0"/>
              </a:defRPr>
            </a:lvl7pPr>
            <a:lvl8pPr marL="3486264" indent="-232418" eaLnBrk="0" fontAlgn="base" hangingPunct="0">
              <a:spcBef>
                <a:spcPct val="0"/>
              </a:spcBef>
              <a:spcAft>
                <a:spcPct val="0"/>
              </a:spcAft>
              <a:defRPr sz="6700">
                <a:solidFill>
                  <a:schemeClr val="tx1"/>
                </a:solidFill>
                <a:latin typeface="Times New Roman" pitchFamily="18" charset="0"/>
              </a:defRPr>
            </a:lvl8pPr>
            <a:lvl9pPr marL="3951100" indent="-232418" eaLnBrk="0" fontAlgn="base" hangingPunct="0">
              <a:spcBef>
                <a:spcPct val="0"/>
              </a:spcBef>
              <a:spcAft>
                <a:spcPct val="0"/>
              </a:spcAft>
              <a:defRPr sz="6700">
                <a:solidFill>
                  <a:schemeClr val="tx1"/>
                </a:solidFill>
                <a:latin typeface="Times New Roman" pitchFamily="18" charset="0"/>
              </a:defRPr>
            </a:lvl9pPr>
          </a:lstStyle>
          <a:p>
            <a:pPr algn="ctr"/>
            <a:fld id="{F20F22E5-1126-45F1-88AF-B33E40F11BFB}" type="slidenum">
              <a:rPr lang="en-US" altLang="en-US">
                <a:latin typeface="Arial" charset="0"/>
              </a:rPr>
              <a:pPr algn="ctr"/>
              <a:t>79</a:t>
            </a:fld>
            <a:endParaRPr lang="en-US" altLang="en-US">
              <a:latin typeface="Arial" charset="0"/>
            </a:endParaRPr>
          </a:p>
        </p:txBody>
      </p:sp>
      <p:sp>
        <p:nvSpPr>
          <p:cNvPr id="134147" name="Rectangle 2"/>
          <p:cNvSpPr>
            <a:spLocks noGrp="1" noRot="1" noChangeAspect="1" noChangeArrowheads="1" noTextEdit="1"/>
          </p:cNvSpPr>
          <p:nvPr>
            <p:ph type="sldImg"/>
          </p:nvPr>
        </p:nvSpPr>
        <p:spPr>
          <a:xfrm>
            <a:off x="1181100" y="696913"/>
            <a:ext cx="4648200" cy="3486150"/>
          </a:xfrm>
          <a:ln/>
        </p:spPr>
      </p:sp>
      <p:sp>
        <p:nvSpPr>
          <p:cNvPr id="134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3970938" y="8830214"/>
            <a:ext cx="3037840" cy="464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700">
                <a:solidFill>
                  <a:schemeClr val="tx1"/>
                </a:solidFill>
                <a:latin typeface="Times New Roman" pitchFamily="18" charset="0"/>
              </a:defRPr>
            </a:lvl1pPr>
            <a:lvl2pPr marL="755357" indent="-290522">
              <a:defRPr sz="6700">
                <a:solidFill>
                  <a:schemeClr val="tx1"/>
                </a:solidFill>
                <a:latin typeface="Times New Roman" pitchFamily="18" charset="0"/>
              </a:defRPr>
            </a:lvl2pPr>
            <a:lvl3pPr marL="1162088" indent="-232418">
              <a:defRPr sz="6700">
                <a:solidFill>
                  <a:schemeClr val="tx1"/>
                </a:solidFill>
                <a:latin typeface="Times New Roman" pitchFamily="18" charset="0"/>
              </a:defRPr>
            </a:lvl3pPr>
            <a:lvl4pPr marL="1626923" indent="-232418">
              <a:defRPr sz="6700">
                <a:solidFill>
                  <a:schemeClr val="tx1"/>
                </a:solidFill>
                <a:latin typeface="Times New Roman" pitchFamily="18" charset="0"/>
              </a:defRPr>
            </a:lvl4pPr>
            <a:lvl5pPr marL="2091759" indent="-232418">
              <a:defRPr sz="6700">
                <a:solidFill>
                  <a:schemeClr val="tx1"/>
                </a:solidFill>
                <a:latin typeface="Times New Roman" pitchFamily="18" charset="0"/>
              </a:defRPr>
            </a:lvl5pPr>
            <a:lvl6pPr marL="2556594" indent="-232418" eaLnBrk="0" fontAlgn="base" hangingPunct="0">
              <a:spcBef>
                <a:spcPct val="0"/>
              </a:spcBef>
              <a:spcAft>
                <a:spcPct val="0"/>
              </a:spcAft>
              <a:defRPr sz="6700">
                <a:solidFill>
                  <a:schemeClr val="tx1"/>
                </a:solidFill>
                <a:latin typeface="Times New Roman" pitchFamily="18" charset="0"/>
              </a:defRPr>
            </a:lvl6pPr>
            <a:lvl7pPr marL="3021429" indent="-232418" eaLnBrk="0" fontAlgn="base" hangingPunct="0">
              <a:spcBef>
                <a:spcPct val="0"/>
              </a:spcBef>
              <a:spcAft>
                <a:spcPct val="0"/>
              </a:spcAft>
              <a:defRPr sz="6700">
                <a:solidFill>
                  <a:schemeClr val="tx1"/>
                </a:solidFill>
                <a:latin typeface="Times New Roman" pitchFamily="18" charset="0"/>
              </a:defRPr>
            </a:lvl7pPr>
            <a:lvl8pPr marL="3486264" indent="-232418" eaLnBrk="0" fontAlgn="base" hangingPunct="0">
              <a:spcBef>
                <a:spcPct val="0"/>
              </a:spcBef>
              <a:spcAft>
                <a:spcPct val="0"/>
              </a:spcAft>
              <a:defRPr sz="6700">
                <a:solidFill>
                  <a:schemeClr val="tx1"/>
                </a:solidFill>
                <a:latin typeface="Times New Roman" pitchFamily="18" charset="0"/>
              </a:defRPr>
            </a:lvl8pPr>
            <a:lvl9pPr marL="3951100" indent="-232418" eaLnBrk="0" fontAlgn="base" hangingPunct="0">
              <a:spcBef>
                <a:spcPct val="0"/>
              </a:spcBef>
              <a:spcAft>
                <a:spcPct val="0"/>
              </a:spcAft>
              <a:defRPr sz="6700">
                <a:solidFill>
                  <a:schemeClr val="tx1"/>
                </a:solidFill>
                <a:latin typeface="Times New Roman" pitchFamily="18" charset="0"/>
              </a:defRPr>
            </a:lvl9pPr>
          </a:lstStyle>
          <a:p>
            <a:pPr algn="ctr"/>
            <a:fld id="{D8EE24CD-C6BF-49ED-8E10-680A1243A606}" type="slidenum">
              <a:rPr lang="en-US" altLang="en-US">
                <a:latin typeface="Arial" charset="0"/>
              </a:rPr>
              <a:pPr algn="ctr"/>
              <a:t>80</a:t>
            </a:fld>
            <a:endParaRPr lang="en-US" altLang="en-US">
              <a:latin typeface="Arial" charset="0"/>
            </a:endParaRPr>
          </a:p>
        </p:txBody>
      </p:sp>
      <p:sp>
        <p:nvSpPr>
          <p:cNvPr id="135171" name="Rectangle 2"/>
          <p:cNvSpPr>
            <a:spLocks noGrp="1" noRot="1" noChangeAspect="1" noChangeArrowheads="1" noTextEdit="1"/>
          </p:cNvSpPr>
          <p:nvPr>
            <p:ph type="sldImg"/>
          </p:nvPr>
        </p:nvSpPr>
        <p:spPr>
          <a:xfrm>
            <a:off x="1181100" y="696913"/>
            <a:ext cx="4648200" cy="3486150"/>
          </a:xfrm>
          <a:ln/>
        </p:spPr>
      </p:sp>
      <p:sp>
        <p:nvSpPr>
          <p:cNvPr id="135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dirty="0" smtClean="0"/>
              <a:t>Miller &amp; Rollnick (2010), Stockholm</a:t>
            </a:r>
          </a:p>
          <a:p>
            <a:r>
              <a:rPr lang="en-US" dirty="0" smtClean="0"/>
              <a:t>Have</a:t>
            </a:r>
            <a:r>
              <a:rPr lang="en-US" baseline="0" dirty="0" smtClean="0"/>
              <a:t> one member of group talk about change, while the other member tells them how much they need to make this change, gives you a list of reasons for doing so, emphasizes the importance of changing, tells you how to do it, assures you that you can do it, pressures you to get on with it</a:t>
            </a:r>
            <a:endParaRPr lang="en-US" dirty="0" smtClean="0"/>
          </a:p>
          <a:p>
            <a:r>
              <a:rPr lang="en-US" dirty="0" smtClean="0"/>
              <a:t>Angry</a:t>
            </a:r>
            <a:r>
              <a:rPr lang="en-US" baseline="0" dirty="0" smtClean="0"/>
              <a:t> (agitated, annoyed, irritated, not heard/understood)</a:t>
            </a:r>
          </a:p>
          <a:p>
            <a:r>
              <a:rPr lang="en-US" baseline="0" dirty="0" smtClean="0"/>
              <a:t>Defensive (discounted, judged, justifying, oppositional, unwilling to change)</a:t>
            </a:r>
          </a:p>
          <a:p>
            <a:r>
              <a:rPr lang="en-US" baseline="0" dirty="0" smtClean="0"/>
              <a:t>Uncomfortable (ashamed, overwhelmed, eager to leave)</a:t>
            </a:r>
          </a:p>
          <a:p>
            <a:r>
              <a:rPr lang="en-US" baseline="0" dirty="0" smtClean="0"/>
              <a:t>Powerless (passive, discouraged, disengaged)</a:t>
            </a:r>
            <a:endParaRPr lang="en-US" dirty="0" smtClean="0"/>
          </a:p>
        </p:txBody>
      </p:sp>
      <p:sp>
        <p:nvSpPr>
          <p:cNvPr id="173060" name="Slide Number Placeholder 3"/>
          <p:cNvSpPr>
            <a:spLocks noGrp="1"/>
          </p:cNvSpPr>
          <p:nvPr>
            <p:ph type="sldNum" sz="quarter" idx="5"/>
          </p:nvPr>
        </p:nvSpPr>
        <p:spPr>
          <a:noFill/>
        </p:spPr>
        <p:txBody>
          <a:bodyPr/>
          <a:lstStyle/>
          <a:p>
            <a:fld id="{765A96DD-2FC9-47E8-BE07-BE8433CA7E27}" type="slidenum">
              <a:rPr lang="en-US" smtClean="0"/>
              <a:pPr/>
              <a:t>9</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A6EC0D79-C15B-4544-A056-83586469940A}" type="slidenum">
              <a:rPr lang="en-US" altLang="en-US" sz="1200" b="0" smtClean="0">
                <a:solidFill>
                  <a:schemeClr val="tx1"/>
                </a:solidFill>
              </a:rPr>
              <a:pPr/>
              <a:t>83</a:t>
            </a:fld>
            <a:endParaRPr lang="en-US" altLang="en-US" sz="1200" b="0" smtClean="0">
              <a:solidFill>
                <a:schemeClr val="tx1"/>
              </a:solidFill>
            </a:endParaRPr>
          </a:p>
        </p:txBody>
      </p:sp>
      <p:sp>
        <p:nvSpPr>
          <p:cNvPr id="147459" name="Rectangle 2"/>
          <p:cNvSpPr>
            <a:spLocks noGrp="1" noRot="1" noChangeAspect="1" noChangeArrowheads="1" noTextEdit="1"/>
          </p:cNvSpPr>
          <p:nvPr>
            <p:ph type="sldImg"/>
          </p:nvPr>
        </p:nvSpPr>
        <p:spPr>
          <a:xfrm>
            <a:off x="2209800" y="161925"/>
            <a:ext cx="2628900" cy="1971675"/>
          </a:xfrm>
          <a:ln/>
        </p:spPr>
      </p:sp>
      <p:sp>
        <p:nvSpPr>
          <p:cNvPr id="147460" name="Rectangle 3"/>
          <p:cNvSpPr>
            <a:spLocks noGrp="1" noChangeArrowheads="1"/>
          </p:cNvSpPr>
          <p:nvPr>
            <p:ph type="body" idx="1"/>
          </p:nvPr>
        </p:nvSpPr>
        <p:spPr>
          <a:xfrm>
            <a:off x="3048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84275" y="700088"/>
            <a:ext cx="4643438" cy="3481387"/>
          </a:xfrm>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84275" y="700088"/>
            <a:ext cx="4643438" cy="3481387"/>
          </a:xfrm>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FAFE013D-4DEB-44C6-81E4-8FABCB36DFA5}" type="slidenum">
              <a:rPr lang="en-US" altLang="en-US" sz="1200" b="0" smtClean="0">
                <a:solidFill>
                  <a:schemeClr val="tx1"/>
                </a:solidFill>
              </a:rPr>
              <a:pPr/>
              <a:t>87</a:t>
            </a:fld>
            <a:endParaRPr lang="en-US" altLang="en-US" sz="1200" b="0" smtClean="0">
              <a:solidFill>
                <a:schemeClr val="tx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118E7656-2C74-412B-BA73-63A266DA157B}" type="slidenum">
              <a:rPr lang="en-US" altLang="en-US" sz="1200" b="0" smtClean="0">
                <a:solidFill>
                  <a:schemeClr val="tx1"/>
                </a:solidFill>
              </a:rPr>
              <a:pPr/>
              <a:t>88</a:t>
            </a:fld>
            <a:endParaRPr lang="en-US" altLang="en-US" sz="1200" b="0" smtClean="0">
              <a:solidFill>
                <a:schemeClr val="tx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TreatNet</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9CC7B99D-690E-4305-B42E-58C10F809014}" type="slidenum">
              <a:rPr lang="en-US" altLang="en-US" sz="1200" b="0" smtClean="0">
                <a:solidFill>
                  <a:schemeClr val="tx1"/>
                </a:solidFill>
              </a:rPr>
              <a:pPr/>
              <a:t>91</a:t>
            </a:fld>
            <a:endParaRPr lang="en-US" altLang="en-US" sz="1200" b="0" smtClean="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cs typeface="Arial" charset="0"/>
              </a:rPr>
              <a:t>Note: </a:t>
            </a:r>
            <a:r>
              <a:rPr lang="en-US" altLang="en-US" i="1" smtClean="0">
                <a:cs typeface="Arial" charset="0"/>
              </a:rPr>
              <a:t>This slide contains complex animation and it is important to practice with this slide ahead of time to ensure that you understand how the animation works.</a:t>
            </a:r>
            <a:endParaRPr lang="en-US" altLang="en-US" smtClean="0">
              <a:cs typeface="Arial" charset="0"/>
            </a:endParaRPr>
          </a:p>
          <a:p>
            <a:endParaRPr lang="en-US" altLang="en-US" smtClean="0">
              <a:cs typeface="Arial" charset="0"/>
            </a:endParaRPr>
          </a:p>
          <a:p>
            <a:r>
              <a:rPr lang="en-US" altLang="en-US" smtClean="0">
                <a:cs typeface="Arial" charset="0"/>
              </a:rPr>
              <a:t>Here is a concrete example. Patients often present for treatment with a variety of issues across a number of domains. For example, a patient may be experiencing a variety of family, medical, mental health, and substance use issues. </a:t>
            </a:r>
          </a:p>
          <a:p>
            <a:endParaRPr lang="en-US" altLang="en-US" i="1" smtClean="0">
              <a:cs typeface="Arial" charset="0"/>
            </a:endParaRPr>
          </a:p>
          <a:p>
            <a:r>
              <a:rPr lang="en-US" altLang="en-US" b="1" i="1" smtClean="0">
                <a:cs typeface="Arial" charset="0"/>
              </a:rPr>
              <a:t>Click </a:t>
            </a:r>
            <a:r>
              <a:rPr lang="en-US" altLang="en-US" i="1" smtClean="0">
                <a:cs typeface="Arial" charset="0"/>
              </a:rPr>
              <a:t>to start animation </a:t>
            </a:r>
          </a:p>
          <a:p>
            <a:r>
              <a:rPr lang="en-US" altLang="en-US" i="1" smtClean="0">
                <a:cs typeface="Arial" charset="0"/>
              </a:rPr>
              <a:t>…</a:t>
            </a:r>
            <a:r>
              <a:rPr lang="en-US" altLang="en-US" smtClean="0">
                <a:cs typeface="Arial" charset="0"/>
              </a:rPr>
              <a:t>but today when she comes in for service, she says, “I’m really hurting.”</a:t>
            </a:r>
            <a:r>
              <a:rPr lang="en-US" altLang="en-US" i="1" smtClean="0">
                <a:cs typeface="Arial" charset="0"/>
              </a:rPr>
              <a:t> </a:t>
            </a:r>
            <a:endParaRPr lang="en-US" altLang="en-US" smtClean="0">
              <a:cs typeface="Arial" charset="0"/>
            </a:endParaRP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a:t>
            </a:r>
          </a:p>
          <a:p>
            <a:r>
              <a:rPr lang="en-US" altLang="en-US" smtClean="0">
                <a:cs typeface="Arial" charset="0"/>
              </a:rPr>
              <a:t>You, the clinician, know that she is misusing opioids. </a:t>
            </a: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  </a:t>
            </a:r>
          </a:p>
          <a:p>
            <a:r>
              <a:rPr lang="en-US" altLang="en-US" smtClean="0">
                <a:cs typeface="Arial" charset="0"/>
              </a:rPr>
              <a:t>You say to your patient, “I want to talk about your use of opioids.” </a:t>
            </a: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a:t>
            </a:r>
          </a:p>
          <a:p>
            <a:r>
              <a:rPr lang="en-US" altLang="en-US" smtClean="0">
                <a:cs typeface="Arial" charset="0"/>
              </a:rPr>
              <a:t>The patient, however, doesn’t want to talk about opioids (unless perhaps to get more). The patient says, “I’m here because of my pain. I’m not a drug addict.” </a:t>
            </a: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a:t>
            </a:r>
          </a:p>
          <a:p>
            <a:r>
              <a:rPr lang="en-US" altLang="en-US" smtClean="0">
                <a:cs typeface="Arial" charset="0"/>
              </a:rPr>
              <a:t>Concerned about opioid hyperagesia, you state, “Part of the problem with your pain is that you take too many opioids.”</a:t>
            </a: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a:t>
            </a:r>
          </a:p>
          <a:p>
            <a:r>
              <a:rPr lang="en-US" altLang="en-US" smtClean="0">
                <a:cs typeface="Arial" charset="0"/>
              </a:rPr>
              <a:t>You and the patient continue this chase. This</a:t>
            </a:r>
            <a:r>
              <a:rPr lang="en-US" altLang="en-US" i="1" smtClean="0">
                <a:cs typeface="Arial" charset="0"/>
              </a:rPr>
              <a:t> </a:t>
            </a:r>
            <a:r>
              <a:rPr lang="en-US" altLang="en-US" smtClean="0">
                <a:cs typeface="Arial" charset="0"/>
              </a:rPr>
              <a:t>does not help you get to the substance use issue, nor does it help the patient deal with her pain. </a:t>
            </a:r>
          </a:p>
          <a:p>
            <a:endParaRPr lang="en-US" altLang="en-US" smtClean="0">
              <a:cs typeface="Arial" charset="0"/>
            </a:endParaRPr>
          </a:p>
          <a:p>
            <a:r>
              <a:rPr lang="en-US" altLang="en-US" smtClean="0">
                <a:cs typeface="Arial" charset="0"/>
              </a:rPr>
              <a:t>If, instead of pressing our issue (the opioid use), we listen for what patients see as their issue</a:t>
            </a:r>
          </a:p>
          <a:p>
            <a:endParaRPr lang="en-US" altLang="en-US" i="1" smtClean="0">
              <a:cs typeface="Arial" charset="0"/>
            </a:endParaRPr>
          </a:p>
          <a:p>
            <a:r>
              <a:rPr lang="en-US" altLang="en-US" b="1" i="1" smtClean="0">
                <a:cs typeface="Arial" charset="0"/>
              </a:rPr>
              <a:t>Click</a:t>
            </a:r>
            <a:r>
              <a:rPr lang="en-US" altLang="en-US" i="1" smtClean="0">
                <a:cs typeface="Arial" charset="0"/>
              </a:rPr>
              <a:t> to advance animation</a:t>
            </a:r>
          </a:p>
          <a:p>
            <a:r>
              <a:rPr lang="en-US" altLang="en-US" smtClean="0">
                <a:cs typeface="Arial" charset="0"/>
              </a:rPr>
              <a:t>we can find ways of connecting our goal with theirs.</a:t>
            </a:r>
            <a:r>
              <a:rPr lang="en-US" altLang="en-US" i="1" smtClean="0">
                <a:cs typeface="Arial" charset="0"/>
              </a:rPr>
              <a:t> </a:t>
            </a:r>
            <a:r>
              <a:rPr lang="en-US" altLang="en-US" smtClean="0">
                <a:cs typeface="Arial" charset="0"/>
              </a:rPr>
              <a:t>This allows us to build rapport. If the patient says, “I need help with my pain,” we can work with that by saying, “Ok, let’s find a way to help you deal with your pain.” Eventually, we want to bring the pain issue and the substance use issue together. If we focus on the patient’s pain, we can still ask how her medications are working out, and, once we gain access into her world, we can begin to provide information about the impacts of taking too much medication. We know the two issues are related, so if we focus on the patient’s concern first (the pain), we will undoubtedly be able to introduce our concern (the SUD issue) in a way that is respectful and natural. </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72BDD436-4C1F-48F9-A08F-1B47BEE7DF92}" type="slidenum">
              <a:rPr lang="en-US" altLang="en-US" sz="1200" b="0" smtClean="0">
                <a:solidFill>
                  <a:schemeClr val="tx1"/>
                </a:solidFill>
              </a:rPr>
              <a:pPr/>
              <a:t>93</a:t>
            </a:fld>
            <a:endParaRPr lang="en-US" altLang="en-US" sz="1200" b="0" smtClean="0">
              <a:solidFill>
                <a:schemeClr val="tx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r" eaLnBrk="1" hangingPunct="1">
              <a:lnSpc>
                <a:spcPct val="100000"/>
              </a:lnSpc>
            </a:pPr>
            <a:fld id="{7FE9D4F4-0EF5-458B-9564-0300CA634169}" type="slidenum">
              <a:rPr lang="en-US" altLang="en-US" sz="1200" b="0">
                <a:solidFill>
                  <a:schemeClr val="tx1"/>
                </a:solidFill>
              </a:rPr>
              <a:pPr algn="r" eaLnBrk="1" hangingPunct="1">
                <a:lnSpc>
                  <a:spcPct val="100000"/>
                </a:lnSpc>
              </a:pPr>
              <a:t>94</a:t>
            </a:fld>
            <a:endParaRPr lang="en-US" altLang="en-US" sz="1200" b="0">
              <a:solidFill>
                <a:schemeClr val="tx1"/>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TreatNet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6F2DC664-36CB-43F3-8806-2AD6619E588B}" type="slidenum">
              <a:rPr lang="en-US" altLang="en-US" sz="1200" b="0" smtClean="0">
                <a:solidFill>
                  <a:schemeClr val="tx1"/>
                </a:solidFill>
              </a:rPr>
              <a:pPr/>
              <a:t>96</a:t>
            </a:fld>
            <a:endParaRPr lang="en-US" altLang="en-US" sz="1200" b="0" smtClean="0">
              <a:solidFill>
                <a:schemeClr val="tx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E0B8A817-F1BF-4E99-AF57-15763C3BA699}" type="slidenum">
              <a:rPr lang="en-US" altLang="en-US" sz="1200" b="0" smtClean="0">
                <a:solidFill>
                  <a:schemeClr val="tx1"/>
                </a:solidFill>
              </a:rPr>
              <a:pPr/>
              <a:t>98</a:t>
            </a:fld>
            <a:endParaRPr lang="en-US" altLang="en-US" sz="1200"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dirty="0" smtClean="0"/>
              <a:t>Miller &amp; Rollnick (2010), Stockholm</a:t>
            </a:r>
          </a:p>
          <a:p>
            <a:r>
              <a:rPr lang="en-US" dirty="0" smtClean="0"/>
              <a:t>Have</a:t>
            </a:r>
            <a:r>
              <a:rPr lang="en-US" baseline="0" dirty="0" smtClean="0"/>
              <a:t> one member of group talk about change, while the other member tells them how much they need to make this change, gives you a list of reasons for doing so, emphasizes the importance of changing, tells you how to do it, assures you that you can do it, pressures you to get on with it</a:t>
            </a:r>
            <a:endParaRPr lang="en-US" dirty="0" smtClean="0"/>
          </a:p>
          <a:p>
            <a:r>
              <a:rPr lang="en-US" dirty="0" smtClean="0"/>
              <a:t>Angry</a:t>
            </a:r>
            <a:r>
              <a:rPr lang="en-US" baseline="0" dirty="0" smtClean="0"/>
              <a:t> (agitated, annoyed, irritated, not heard/understood)</a:t>
            </a:r>
          </a:p>
          <a:p>
            <a:r>
              <a:rPr lang="en-US" baseline="0" dirty="0" smtClean="0"/>
              <a:t>Defensive (discounted, judged, justifying, oppositional, unwilling to change)</a:t>
            </a:r>
          </a:p>
          <a:p>
            <a:r>
              <a:rPr lang="en-US" baseline="0" dirty="0" smtClean="0"/>
              <a:t>Uncomfortable (ashamed, overwhelmed, eager to leave)</a:t>
            </a:r>
          </a:p>
          <a:p>
            <a:r>
              <a:rPr lang="en-US" baseline="0" dirty="0" smtClean="0"/>
              <a:t>Powerless (passive, discouraged, disengaged)</a:t>
            </a:r>
            <a:endParaRPr lang="en-US" dirty="0" smtClean="0"/>
          </a:p>
        </p:txBody>
      </p:sp>
      <p:sp>
        <p:nvSpPr>
          <p:cNvPr id="173060" name="Slide Number Placeholder 3"/>
          <p:cNvSpPr>
            <a:spLocks noGrp="1"/>
          </p:cNvSpPr>
          <p:nvPr>
            <p:ph type="sldNum" sz="quarter" idx="5"/>
          </p:nvPr>
        </p:nvSpPr>
        <p:spPr>
          <a:noFill/>
        </p:spPr>
        <p:txBody>
          <a:bodyPr/>
          <a:lstStyle/>
          <a:p>
            <a:fld id="{765A96DD-2FC9-47E8-BE07-BE8433CA7E27}" type="slidenum">
              <a:rPr lang="en-US" smtClean="0"/>
              <a:pPr/>
              <a:t>10</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a:p>
            <a:endParaRPr lang="en-US" alt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69097924-D8E7-4A8E-A663-C16252CB7E0A}" type="slidenum">
              <a:rPr lang="en-US" altLang="en-US" sz="1200" b="0" smtClean="0">
                <a:solidFill>
                  <a:schemeClr val="tx1"/>
                </a:solidFill>
              </a:rPr>
              <a:pPr/>
              <a:t>99</a:t>
            </a:fld>
            <a:endParaRPr lang="en-US" altLang="en-US" sz="1200" b="0" smtClean="0">
              <a:solidFill>
                <a:schemeClr val="tx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a:p>
            <a:endParaRPr lang="en-US" alt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B29BB1CF-0AB3-4AD8-AB45-9829FB1D390B}" type="slidenum">
              <a:rPr lang="en-US" altLang="en-US" sz="1200" b="0" smtClean="0">
                <a:solidFill>
                  <a:schemeClr val="tx1"/>
                </a:solidFill>
              </a:rPr>
              <a:pPr/>
              <a:t>100</a:t>
            </a:fld>
            <a:endParaRPr lang="en-US" altLang="en-US" sz="1200" b="0" smtClean="0">
              <a:solidFill>
                <a:schemeClr val="tx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charset="0"/>
              </a:rPr>
              <a:t>The way we explore ambivalence in motivational interviewing is to ask open-ended questions.</a:t>
            </a:r>
          </a:p>
          <a:p>
            <a:endParaRPr lang="en-US" altLang="en-US" dirty="0" smtClean="0">
              <a:cs typeface="Arial" charset="0"/>
            </a:endParaRPr>
          </a:p>
          <a:p>
            <a:r>
              <a:rPr lang="en-US" altLang="en-US" b="1" i="1" dirty="0" smtClean="0">
                <a:cs typeface="Arial" charset="0"/>
              </a:rPr>
              <a:t>Use</a:t>
            </a:r>
            <a:r>
              <a:rPr lang="en-US" altLang="en-US" i="1" dirty="0" smtClean="0">
                <a:cs typeface="Arial" charset="0"/>
              </a:rPr>
              <a:t> pointer to direct attention to related boxes</a:t>
            </a:r>
            <a:endParaRPr lang="en-US" altLang="en-US" dirty="0" smtClean="0">
              <a:cs typeface="Arial" charset="0"/>
            </a:endParaRPr>
          </a:p>
          <a:p>
            <a:r>
              <a:rPr lang="en-US" altLang="en-US" i="1" dirty="0" smtClean="0">
                <a:cs typeface="Arial" charset="0"/>
              </a:rPr>
              <a:t>Upper Left: </a:t>
            </a:r>
            <a:r>
              <a:rPr lang="en-US" altLang="en-US" dirty="0" smtClean="0">
                <a:cs typeface="Arial" charset="0"/>
              </a:rPr>
              <a:t>For example, “What are the good things about your substance use?” </a:t>
            </a:r>
          </a:p>
          <a:p>
            <a:r>
              <a:rPr lang="en-US" altLang="en-US" i="1" dirty="0" smtClean="0">
                <a:cs typeface="Arial" charset="0"/>
              </a:rPr>
              <a:t>Upper Right: </a:t>
            </a:r>
            <a:r>
              <a:rPr lang="en-US" altLang="en-US" dirty="0" smtClean="0">
                <a:cs typeface="Arial" charset="0"/>
              </a:rPr>
              <a:t>“What about the not-so-good things?”</a:t>
            </a:r>
          </a:p>
          <a:p>
            <a:r>
              <a:rPr lang="en-US" altLang="en-US" i="1" dirty="0" smtClean="0">
                <a:cs typeface="Arial" charset="0"/>
              </a:rPr>
              <a:t>Lower Left: </a:t>
            </a:r>
            <a:r>
              <a:rPr lang="en-US" altLang="en-US" dirty="0" smtClean="0">
                <a:cs typeface="Arial" charset="0"/>
              </a:rPr>
              <a:t>“What would be good about using less?”  </a:t>
            </a:r>
          </a:p>
          <a:p>
            <a:r>
              <a:rPr lang="en-US" altLang="en-US" i="1" dirty="0" smtClean="0">
                <a:cs typeface="Arial" charset="0"/>
              </a:rPr>
              <a:t>Lower Right: </a:t>
            </a:r>
            <a:r>
              <a:rPr lang="en-US" altLang="en-US" dirty="0" smtClean="0">
                <a:cs typeface="Arial" charset="0"/>
              </a:rPr>
              <a:t>“What would be not so good about cutting back?”  </a:t>
            </a:r>
          </a:p>
          <a:p>
            <a:r>
              <a:rPr lang="en-US" altLang="en-US" dirty="0" smtClean="0">
                <a:cs typeface="Arial" charset="0"/>
              </a:rPr>
              <a:t> </a:t>
            </a:r>
          </a:p>
          <a:p>
            <a:r>
              <a:rPr lang="en-US" altLang="en-US" dirty="0" smtClean="0">
                <a:cs typeface="Arial" charset="0"/>
              </a:rPr>
              <a:t>Someone tell me if this is an open or a closed question, “Do you drink when you are alone?” </a:t>
            </a:r>
          </a:p>
          <a:p>
            <a:r>
              <a:rPr lang="en-US" altLang="en-US" b="1" i="1" dirty="0" smtClean="0">
                <a:cs typeface="Arial" charset="0"/>
              </a:rPr>
              <a:t>Elicit </a:t>
            </a:r>
            <a:r>
              <a:rPr lang="en-US" altLang="en-US" i="1" dirty="0" smtClean="0">
                <a:cs typeface="Arial" charset="0"/>
              </a:rPr>
              <a:t>responses. Correct answer: This is a closed question. </a:t>
            </a:r>
          </a:p>
          <a:p>
            <a:endParaRPr lang="en-US" altLang="en-US" dirty="0" smtClean="0">
              <a:cs typeface="Arial" charset="0"/>
            </a:endParaRPr>
          </a:p>
          <a:p>
            <a:r>
              <a:rPr lang="en-US" altLang="en-US" dirty="0" smtClean="0">
                <a:cs typeface="Arial" charset="0"/>
              </a:rPr>
              <a:t>How could you make it an open-ended question? </a:t>
            </a:r>
          </a:p>
          <a:p>
            <a:r>
              <a:rPr lang="en-US" altLang="en-US" i="1" dirty="0" smtClean="0">
                <a:cs typeface="Arial" charset="0"/>
              </a:rPr>
              <a:t>Suggestion: Who do you drink with on a typical day?</a:t>
            </a:r>
            <a:endParaRPr lang="en-US" altLang="en-US" dirty="0" smtClean="0">
              <a:cs typeface="Arial"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353B9390-9F0E-44FF-B1AA-505D213B1E7B}" type="slidenum">
              <a:rPr lang="en-US" altLang="en-US" sz="1200" b="0" smtClean="0">
                <a:solidFill>
                  <a:schemeClr val="tx1"/>
                </a:solidFill>
              </a:rPr>
              <a:pPr/>
              <a:t>102</a:t>
            </a:fld>
            <a:endParaRPr lang="en-US" altLang="en-US" sz="1200" b="0" smtClean="0">
              <a:solidFill>
                <a:schemeClr val="tx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8CF6A4C0-F30A-4165-B96F-DAE890B5929D}" type="slidenum">
              <a:rPr lang="en-US" altLang="en-US" sz="1200" b="0" smtClean="0">
                <a:solidFill>
                  <a:schemeClr val="tx1"/>
                </a:solidFill>
              </a:rPr>
              <a:pPr/>
              <a:t>103</a:t>
            </a:fld>
            <a:endParaRPr lang="en-US" altLang="en-US" sz="1200" b="0" smtClean="0">
              <a:solidFill>
                <a:schemeClr val="tx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FHI Chapter 4</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79D7E03E-25BA-4E5C-AFD0-C122E39FD4AE}" type="slidenum">
              <a:rPr lang="en-US" altLang="en-US" sz="1200" b="0" smtClean="0">
                <a:solidFill>
                  <a:schemeClr val="tx1"/>
                </a:solidFill>
              </a:rPr>
              <a:pPr/>
              <a:t>107</a:t>
            </a:fld>
            <a:endParaRPr lang="en-US" altLang="en-US" sz="1200" b="0" smtClean="0">
              <a:solidFill>
                <a:schemeClr val="tx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400" b="1">
                <a:solidFill>
                  <a:srgbClr val="FFCC00"/>
                </a:solidFill>
                <a:latin typeface="Arial" charset="0"/>
              </a:defRPr>
            </a:lvl1pPr>
            <a:lvl2pPr marL="742950" indent="-285750" defTabSz="931863">
              <a:defRPr sz="4400" b="1">
                <a:solidFill>
                  <a:srgbClr val="FFCC00"/>
                </a:solidFill>
                <a:latin typeface="Arial" charset="0"/>
              </a:defRPr>
            </a:lvl2pPr>
            <a:lvl3pPr marL="1143000" indent="-228600" defTabSz="931863">
              <a:defRPr sz="4400" b="1">
                <a:solidFill>
                  <a:srgbClr val="FFCC00"/>
                </a:solidFill>
                <a:latin typeface="Arial" charset="0"/>
              </a:defRPr>
            </a:lvl3pPr>
            <a:lvl4pPr marL="1600200" indent="-228600" defTabSz="931863">
              <a:defRPr sz="4400" b="1">
                <a:solidFill>
                  <a:srgbClr val="FFCC00"/>
                </a:solidFill>
                <a:latin typeface="Arial" charset="0"/>
              </a:defRPr>
            </a:lvl4pPr>
            <a:lvl5pPr marL="2057400" indent="-228600" defTabSz="931863">
              <a:defRPr sz="4400" b="1">
                <a:solidFill>
                  <a:srgbClr val="FFCC00"/>
                </a:solidFill>
                <a:latin typeface="Arial" charset="0"/>
              </a:defRPr>
            </a:lvl5pPr>
            <a:lvl6pPr marL="2514600" indent="-228600" algn="ctr" defTabSz="931863" eaLnBrk="0" fontAlgn="base" hangingPunct="0">
              <a:lnSpc>
                <a:spcPct val="80000"/>
              </a:lnSpc>
              <a:spcBef>
                <a:spcPct val="0"/>
              </a:spcBef>
              <a:spcAft>
                <a:spcPct val="0"/>
              </a:spcAft>
              <a:defRPr sz="4400" b="1">
                <a:solidFill>
                  <a:srgbClr val="FFCC00"/>
                </a:solidFill>
                <a:latin typeface="Arial" charset="0"/>
              </a:defRPr>
            </a:lvl6pPr>
            <a:lvl7pPr marL="2971800" indent="-228600" algn="ctr" defTabSz="931863" eaLnBrk="0" fontAlgn="base" hangingPunct="0">
              <a:lnSpc>
                <a:spcPct val="80000"/>
              </a:lnSpc>
              <a:spcBef>
                <a:spcPct val="0"/>
              </a:spcBef>
              <a:spcAft>
                <a:spcPct val="0"/>
              </a:spcAft>
              <a:defRPr sz="4400" b="1">
                <a:solidFill>
                  <a:srgbClr val="FFCC00"/>
                </a:solidFill>
                <a:latin typeface="Arial" charset="0"/>
              </a:defRPr>
            </a:lvl7pPr>
            <a:lvl8pPr marL="3429000" indent="-228600" algn="ctr" defTabSz="931863" eaLnBrk="0" fontAlgn="base" hangingPunct="0">
              <a:lnSpc>
                <a:spcPct val="80000"/>
              </a:lnSpc>
              <a:spcBef>
                <a:spcPct val="0"/>
              </a:spcBef>
              <a:spcAft>
                <a:spcPct val="0"/>
              </a:spcAft>
              <a:defRPr sz="4400" b="1">
                <a:solidFill>
                  <a:srgbClr val="FFCC00"/>
                </a:solidFill>
                <a:latin typeface="Arial" charset="0"/>
              </a:defRPr>
            </a:lvl8pPr>
            <a:lvl9pPr marL="3886200" indent="-228600" algn="ctr" defTabSz="931863" eaLnBrk="0" fontAlgn="base" hangingPunct="0">
              <a:lnSpc>
                <a:spcPct val="80000"/>
              </a:lnSpc>
              <a:spcBef>
                <a:spcPct val="0"/>
              </a:spcBef>
              <a:spcAft>
                <a:spcPct val="0"/>
              </a:spcAft>
              <a:defRPr sz="4400" b="1">
                <a:solidFill>
                  <a:srgbClr val="FFCC00"/>
                </a:solidFill>
                <a:latin typeface="Arial" charset="0"/>
              </a:defRPr>
            </a:lvl9pPr>
          </a:lstStyle>
          <a:p>
            <a:fld id="{BACB1126-7A6C-43D6-ADF0-ABE00DDED3A5}" type="slidenum">
              <a:rPr lang="en-US" altLang="en-US" sz="1200" b="0" smtClean="0">
                <a:solidFill>
                  <a:schemeClr val="tx1"/>
                </a:solidFill>
              </a:rPr>
              <a:pPr/>
              <a:t>109</a:t>
            </a:fld>
            <a:endParaRPr lang="en-US" altLang="en-US" sz="1200" b="0" smtClean="0">
              <a:solidFill>
                <a:schemeClr val="tx1"/>
              </a:solidFill>
            </a:endParaRPr>
          </a:p>
        </p:txBody>
      </p:sp>
      <p:sp>
        <p:nvSpPr>
          <p:cNvPr id="187395" name="Rectangle 2"/>
          <p:cNvSpPr>
            <a:spLocks noGrp="1" noRot="1" noChangeAspect="1" noChangeArrowheads="1" noTextEdit="1"/>
          </p:cNvSpPr>
          <p:nvPr>
            <p:ph type="sldImg"/>
          </p:nvPr>
        </p:nvSpPr>
        <p:spPr>
          <a:xfrm>
            <a:off x="1295400" y="228600"/>
            <a:ext cx="4419600" cy="3314700"/>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187397" name="Rectangle 4"/>
          <p:cNvSpPr>
            <a:spLocks noChangeArrowheads="1"/>
          </p:cNvSpPr>
          <p:nvPr/>
        </p:nvSpPr>
        <p:spPr bwMode="auto">
          <a:xfrm>
            <a:off x="228600" y="2286000"/>
            <a:ext cx="6553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eaLnBrk="1" hangingPunct="1">
              <a:spcBef>
                <a:spcPct val="30000"/>
              </a:spcBef>
            </a:pPr>
            <a:r>
              <a:rPr lang="en-GB" altLang="en-US" sz="1200" i="1"/>
              <a:t>What situations should I avoid when using motivational interviewing?</a:t>
            </a:r>
          </a:p>
          <a:p>
            <a:pPr eaLnBrk="1" hangingPunct="1">
              <a:spcBef>
                <a:spcPct val="30000"/>
              </a:spcBef>
            </a:pPr>
            <a:r>
              <a:rPr lang="en-GB" altLang="en-US" sz="1200"/>
              <a:t>There are a number of situations that clinicians should avoid, particularly when working with a client who is feeling ambivalent about change or in conflict about his/her drug use (Miller &amp; Rollnick, 1991, p. 65).</a:t>
            </a:r>
          </a:p>
          <a:p>
            <a:pPr eaLnBrk="1" hangingPunct="1">
              <a:spcBef>
                <a:spcPct val="30000"/>
              </a:spcBef>
            </a:pPr>
            <a:r>
              <a:rPr lang="en-GB" altLang="en-US" sz="1200"/>
              <a:t>Confrontation/denial</a:t>
            </a:r>
          </a:p>
          <a:p>
            <a:pPr eaLnBrk="1" hangingPunct="1">
              <a:spcBef>
                <a:spcPct val="30000"/>
              </a:spcBef>
            </a:pPr>
            <a:r>
              <a:rPr lang="en-GB" altLang="en-US" sz="1200"/>
              <a:t>This is a predictable pattern that can occur, particularly when the client is experiencing a degree of ambivalence. The clinician can get caught up in arguing about the client’s problems and the need to change. The client can either agree or argue that there is no such problem and state why they don’t wish to change. At this point, the client is often labelled as being in denial and therefore in need of more convincing arguments as to why they should change. This usually reinforces the client’s resistance and “denial.” Hence, the counselling interaction takes a downward spiral with no winners – it becomes a “push – push back conflict.”</a:t>
            </a:r>
          </a:p>
          <a:p>
            <a:pPr eaLnBrk="1" hangingPunct="1">
              <a:spcBef>
                <a:spcPct val="30000"/>
              </a:spcBef>
            </a:pPr>
            <a:r>
              <a:rPr lang="en-GB" altLang="en-US" sz="1200"/>
              <a:t>Closed-ended questions </a:t>
            </a:r>
          </a:p>
          <a:p>
            <a:pPr eaLnBrk="1" hangingPunct="1">
              <a:spcBef>
                <a:spcPct val="30000"/>
              </a:spcBef>
            </a:pPr>
            <a:r>
              <a:rPr lang="en-GB" altLang="en-US" sz="1200"/>
              <a:t>Closed-ended questions are usually answered with either a  “Yes” or ”No,” creating a feeling that the session is not going anywhere. Closed-ended questions are usually aimed at revealing what the clinician wants to know. The session is not about whether the client is being right or wrong, however. A more open questioning and reflective style would be more appropriate and also allow the client to hear him/herself speak. If the clinician falls into the trap of closed-ended questions, it can be helpful to make a comment on the process of the session. </a:t>
            </a:r>
          </a:p>
          <a:p>
            <a:pPr eaLnBrk="1" hangingPunct="1">
              <a:spcBef>
                <a:spcPct val="30000"/>
              </a:spcBef>
            </a:pPr>
            <a:r>
              <a:rPr lang="en-GB" altLang="en-US" sz="1200"/>
              <a:t>The “expert” problem-solver</a:t>
            </a:r>
          </a:p>
          <a:p>
            <a:pPr eaLnBrk="1" hangingPunct="1">
              <a:spcBef>
                <a:spcPct val="30000"/>
              </a:spcBef>
            </a:pPr>
            <a:r>
              <a:rPr lang="en-GB" altLang="en-US" sz="1200"/>
              <a:t>When clinicians set themselves up as the “expert,” it places the client in a position of powerlessness. This results in a passive client who blames the clinician if the advice does not work, or a resistant client who wants to get back some of the power they perceive to have lost. Motivational interviewing works on the basis that the client is, in fact, the “expert.”</a:t>
            </a:r>
          </a:p>
          <a:p>
            <a:pPr eaLnBrk="1" hangingPunct="1">
              <a:spcBef>
                <a:spcPct val="30000"/>
              </a:spcBef>
            </a:pPr>
            <a:r>
              <a:rPr lang="en-GB" altLang="en-US" sz="1200"/>
              <a:t>Labelling</a:t>
            </a:r>
          </a:p>
          <a:p>
            <a:pPr eaLnBrk="1" hangingPunct="1">
              <a:spcBef>
                <a:spcPct val="30000"/>
              </a:spcBef>
            </a:pPr>
            <a:r>
              <a:rPr lang="en-GB" altLang="en-US" sz="1200"/>
              <a:t>Clinicians and clients can get very caught up in the issue of diagnostic labelling. Sometimes, clinicians believe it is important for a client to accept the label of “alcoholic/addict.” Labelling can also be more subtle, such as by using statements such as “your problem.”  This can lead the client to feel trapped in a position of either accepting the label or risking being labelled as resistant or in denial.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806AC78A-ACF3-484C-9EFC-6CB002594491}" type="slidenum">
              <a:rPr lang="en-US" altLang="en-US" sz="1200" b="0" smtClean="0">
                <a:solidFill>
                  <a:schemeClr val="tx1"/>
                </a:solidFill>
              </a:rPr>
              <a:pPr/>
              <a:t>110</a:t>
            </a:fld>
            <a:endParaRPr lang="en-US" altLang="en-US" sz="1200" b="0" smtClean="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buFontTx/>
              <a:buChar char="•"/>
            </a:pPr>
            <a:r>
              <a:rPr lang="en-US" smtClean="0">
                <a:latin typeface="Arial" charset="0"/>
              </a:rPr>
              <a:t>Consolidating the matrix into one set of pros/cons reduces the cognitive demands on the client.</a:t>
            </a:r>
          </a:p>
          <a:p>
            <a:r>
              <a:rPr lang="en-US" smtClean="0">
                <a:latin typeface="Arial" charset="0"/>
              </a:rPr>
              <a:t>Some clients can find the 2 x 2 matrix confusing and/or redudant. Example: the negative expectancies for not using a (‘‘I won’t feel good’’) often are inversely related to the positive expectancies for continuing to use a substance (‘‘I will feel good.’’).</a:t>
            </a:r>
          </a:p>
        </p:txBody>
      </p:sp>
      <p:sp>
        <p:nvSpPr>
          <p:cNvPr id="46084" name="Slide Number Placeholder 3"/>
          <p:cNvSpPr>
            <a:spLocks noGrp="1"/>
          </p:cNvSpPr>
          <p:nvPr>
            <p:ph type="sldNum" sz="quarter" idx="5"/>
          </p:nvPr>
        </p:nvSpPr>
        <p:spPr>
          <a:noFill/>
        </p:spPr>
        <p:txBody>
          <a:bodyPr/>
          <a:lstStyle/>
          <a:p>
            <a:fld id="{FF718D95-6A32-4641-A061-7A0322A0721D}" type="slidenum">
              <a:rPr lang="en-US" smtClean="0">
                <a:latin typeface="Arial" charset="0"/>
              </a:rPr>
              <a:pPr/>
              <a:t>117</a:t>
            </a:fld>
            <a:endParaRPr 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dirty="0" smtClean="0">
                <a:cs typeface="Arial" charset="0"/>
              </a:rPr>
              <a:t>The way we explore ambivalence in motivational interviewing is to ask open-ended questions.</a:t>
            </a:r>
          </a:p>
          <a:p>
            <a:endParaRPr lang="en-US" dirty="0" smtClean="0">
              <a:cs typeface="Arial" charset="0"/>
            </a:endParaRPr>
          </a:p>
          <a:p>
            <a:r>
              <a:rPr lang="en-US" b="1" i="1" dirty="0" smtClean="0">
                <a:cs typeface="Arial" charset="0"/>
              </a:rPr>
              <a:t>Use</a:t>
            </a:r>
            <a:r>
              <a:rPr lang="en-US" i="1" dirty="0" smtClean="0">
                <a:cs typeface="Arial" charset="0"/>
              </a:rPr>
              <a:t> pointer to direct attention to related boxes</a:t>
            </a:r>
            <a:endParaRPr lang="en-US" dirty="0" smtClean="0">
              <a:cs typeface="Arial" charset="0"/>
            </a:endParaRPr>
          </a:p>
          <a:p>
            <a:r>
              <a:rPr lang="en-US" i="1" dirty="0" smtClean="0">
                <a:cs typeface="Arial" charset="0"/>
              </a:rPr>
              <a:t>Upper Left: </a:t>
            </a:r>
            <a:r>
              <a:rPr lang="en-US" dirty="0" smtClean="0">
                <a:cs typeface="Arial" charset="0"/>
              </a:rPr>
              <a:t>For example, “What are the good things about your substance use?” </a:t>
            </a:r>
          </a:p>
          <a:p>
            <a:r>
              <a:rPr lang="en-US" i="1" dirty="0" smtClean="0">
                <a:cs typeface="Arial" charset="0"/>
              </a:rPr>
              <a:t>Upper Right: </a:t>
            </a:r>
            <a:r>
              <a:rPr lang="en-US" dirty="0" smtClean="0">
                <a:cs typeface="Arial" charset="0"/>
              </a:rPr>
              <a:t>“What about the not-so-good things?”</a:t>
            </a:r>
          </a:p>
          <a:p>
            <a:r>
              <a:rPr lang="en-US" i="1" dirty="0" smtClean="0">
                <a:cs typeface="Arial" charset="0"/>
              </a:rPr>
              <a:t>Lower Left: </a:t>
            </a:r>
            <a:r>
              <a:rPr lang="en-US" dirty="0" smtClean="0">
                <a:cs typeface="Arial" charset="0"/>
              </a:rPr>
              <a:t>“What would be good about using less?”  </a:t>
            </a:r>
          </a:p>
          <a:p>
            <a:r>
              <a:rPr lang="en-US" i="1" dirty="0" smtClean="0">
                <a:cs typeface="Arial" charset="0"/>
              </a:rPr>
              <a:t>Lower Right: </a:t>
            </a:r>
            <a:r>
              <a:rPr lang="en-US" dirty="0" smtClean="0">
                <a:cs typeface="Arial" charset="0"/>
              </a:rPr>
              <a:t>“What would be not so good about cutting back?”  </a:t>
            </a:r>
          </a:p>
          <a:p>
            <a:r>
              <a:rPr lang="en-US" dirty="0" smtClean="0">
                <a:cs typeface="Arial" charset="0"/>
              </a:rPr>
              <a:t> </a:t>
            </a:r>
          </a:p>
          <a:p>
            <a:r>
              <a:rPr lang="en-US" dirty="0" smtClean="0">
                <a:cs typeface="Arial" charset="0"/>
              </a:rPr>
              <a:t>Someone tell me if this is an open or a closed question, “Do you drink when you are alone?” </a:t>
            </a:r>
          </a:p>
          <a:p>
            <a:r>
              <a:rPr lang="en-US" b="1" i="1" dirty="0" smtClean="0">
                <a:cs typeface="Arial" charset="0"/>
              </a:rPr>
              <a:t>Elicit </a:t>
            </a:r>
            <a:r>
              <a:rPr lang="en-US" i="1" dirty="0" smtClean="0">
                <a:cs typeface="Arial" charset="0"/>
              </a:rPr>
              <a:t>responses. Correct answer: This is a closed question. </a:t>
            </a:r>
          </a:p>
          <a:p>
            <a:endParaRPr lang="en-US" dirty="0" smtClean="0">
              <a:cs typeface="Arial" charset="0"/>
            </a:endParaRPr>
          </a:p>
          <a:p>
            <a:r>
              <a:rPr lang="en-US" dirty="0" smtClean="0">
                <a:cs typeface="Arial" charset="0"/>
              </a:rPr>
              <a:t>How could you make it an open-ended question? </a:t>
            </a:r>
          </a:p>
          <a:p>
            <a:r>
              <a:rPr lang="en-US" i="1" dirty="0" smtClean="0">
                <a:cs typeface="Arial" charset="0"/>
              </a:rPr>
              <a:t>Suggestion: Who do you drink with on a typical day?</a:t>
            </a:r>
            <a:endParaRPr lang="en-US" dirty="0" smtClean="0">
              <a:cs typeface="Arial" charset="0"/>
            </a:endParaRPr>
          </a:p>
        </p:txBody>
      </p:sp>
      <p:sp>
        <p:nvSpPr>
          <p:cNvPr id="192516" name="Slide Number Placeholder 3"/>
          <p:cNvSpPr>
            <a:spLocks noGrp="1"/>
          </p:cNvSpPr>
          <p:nvPr>
            <p:ph type="sldNum" sz="quarter" idx="5"/>
          </p:nvPr>
        </p:nvSpPr>
        <p:spPr>
          <a:noFill/>
        </p:spPr>
        <p:txBody>
          <a:bodyPr/>
          <a:lstStyle/>
          <a:p>
            <a:fld id="{48593441-5A38-4219-8E08-31EADC01587E}" type="slidenum">
              <a:rPr lang="en-US" smtClean="0"/>
              <a:pPr/>
              <a:t>118</a:t>
            </a:fld>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buFontTx/>
              <a:buChar char="•"/>
            </a:pPr>
            <a:endParaRPr lang="en-US" smtClean="0">
              <a:latin typeface="Arial" charset="0"/>
            </a:endParaRPr>
          </a:p>
        </p:txBody>
      </p:sp>
      <p:sp>
        <p:nvSpPr>
          <p:cNvPr id="48132" name="Slide Number Placeholder 3"/>
          <p:cNvSpPr>
            <a:spLocks noGrp="1"/>
          </p:cNvSpPr>
          <p:nvPr>
            <p:ph type="sldNum" sz="quarter" idx="5"/>
          </p:nvPr>
        </p:nvSpPr>
        <p:spPr>
          <a:noFill/>
        </p:spPr>
        <p:txBody>
          <a:bodyPr/>
          <a:lstStyle/>
          <a:p>
            <a:fld id="{D7932F5E-4B57-470C-9AFB-CDD3F3E0BA5A}" type="slidenum">
              <a:rPr lang="en-US" smtClean="0">
                <a:latin typeface="Arial" charset="0"/>
              </a:rPr>
              <a:pPr/>
              <a:t>119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same problem, but listen to the problem and ask these (above) questions instead</a:t>
            </a:r>
          </a:p>
          <a:p>
            <a:r>
              <a:rPr lang="en-US" altLang="en-US" smtClean="0"/>
              <a:t>Engaged (interested, liking counselor, ready to keep talking)</a:t>
            </a:r>
          </a:p>
          <a:p>
            <a:r>
              <a:rPr lang="en-US" altLang="en-US" smtClean="0"/>
              <a:t>Empowered (able to change, hopeful, optimistic)</a:t>
            </a:r>
          </a:p>
          <a:p>
            <a:r>
              <a:rPr lang="en-US" altLang="en-US" smtClean="0"/>
              <a:t>Open (accepted, comfortable, safe, respected)</a:t>
            </a:r>
          </a:p>
          <a:p>
            <a:r>
              <a:rPr lang="en-US" altLang="en-US" smtClean="0"/>
              <a:t>Understood (connected, heard, listened to)</a:t>
            </a:r>
          </a:p>
          <a:p>
            <a:endParaRPr lang="en-US" alt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55463570-B873-4B07-B467-A24FA0F5083C}" type="slidenum">
              <a:rPr lang="en-US" altLang="en-US" sz="1200" b="0" smtClean="0">
                <a:solidFill>
                  <a:schemeClr val="tx1"/>
                </a:solidFill>
              </a:rPr>
              <a:pPr/>
              <a:t>12</a:t>
            </a:fld>
            <a:endParaRPr lang="en-US" altLang="en-US" sz="1200" b="0" smtClean="0">
              <a:solidFill>
                <a:schemeClr val="tx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buFontTx/>
              <a:buChar char="•"/>
            </a:pPr>
            <a:endParaRPr lang="en-US" smtClean="0">
              <a:latin typeface="Arial" charset="0"/>
            </a:endParaRPr>
          </a:p>
        </p:txBody>
      </p:sp>
      <p:sp>
        <p:nvSpPr>
          <p:cNvPr id="47108" name="Slide Number Placeholder 3"/>
          <p:cNvSpPr>
            <a:spLocks noGrp="1"/>
          </p:cNvSpPr>
          <p:nvPr>
            <p:ph type="sldNum" sz="quarter" idx="5"/>
          </p:nvPr>
        </p:nvSpPr>
        <p:spPr>
          <a:noFill/>
        </p:spPr>
        <p:txBody>
          <a:bodyPr/>
          <a:lstStyle/>
          <a:p>
            <a:fld id="{B1E7591D-B62A-40A9-8FA7-4F70896F35C2}" type="slidenum">
              <a:rPr lang="en-US" smtClean="0">
                <a:latin typeface="Arial" charset="0"/>
              </a:rPr>
              <a:pPr/>
              <a:t>120</a:t>
            </a:fld>
            <a:endParaRPr 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dirty="0" smtClean="0">
                <a:cs typeface="Arial" charset="0"/>
              </a:rPr>
              <a:t>The way we explore ambivalence in motivational interviewing is to ask open-ended questions.</a:t>
            </a:r>
          </a:p>
          <a:p>
            <a:endParaRPr lang="en-US" dirty="0" smtClean="0">
              <a:cs typeface="Arial" charset="0"/>
            </a:endParaRPr>
          </a:p>
          <a:p>
            <a:r>
              <a:rPr lang="en-US" b="1" i="1" dirty="0" smtClean="0">
                <a:cs typeface="Arial" charset="0"/>
              </a:rPr>
              <a:t>Use</a:t>
            </a:r>
            <a:r>
              <a:rPr lang="en-US" i="1" dirty="0" smtClean="0">
                <a:cs typeface="Arial" charset="0"/>
              </a:rPr>
              <a:t> pointer to direct attention to related boxes</a:t>
            </a:r>
            <a:endParaRPr lang="en-US" dirty="0" smtClean="0">
              <a:cs typeface="Arial" charset="0"/>
            </a:endParaRPr>
          </a:p>
          <a:p>
            <a:r>
              <a:rPr lang="en-US" i="1" dirty="0" smtClean="0">
                <a:cs typeface="Arial" charset="0"/>
              </a:rPr>
              <a:t>Upper Left: </a:t>
            </a:r>
            <a:r>
              <a:rPr lang="en-US" dirty="0" smtClean="0">
                <a:cs typeface="Arial" charset="0"/>
              </a:rPr>
              <a:t>For example, “What are the good things about your substance use?” </a:t>
            </a:r>
          </a:p>
          <a:p>
            <a:r>
              <a:rPr lang="en-US" i="1" dirty="0" smtClean="0">
                <a:cs typeface="Arial" charset="0"/>
              </a:rPr>
              <a:t>Upper Right: </a:t>
            </a:r>
            <a:r>
              <a:rPr lang="en-US" dirty="0" smtClean="0">
                <a:cs typeface="Arial" charset="0"/>
              </a:rPr>
              <a:t>“What about the not-so-good things?”</a:t>
            </a:r>
          </a:p>
          <a:p>
            <a:r>
              <a:rPr lang="en-US" i="1" dirty="0" smtClean="0">
                <a:cs typeface="Arial" charset="0"/>
              </a:rPr>
              <a:t>Lower Left: </a:t>
            </a:r>
            <a:r>
              <a:rPr lang="en-US" dirty="0" smtClean="0">
                <a:cs typeface="Arial" charset="0"/>
              </a:rPr>
              <a:t>“What would be good about using less?”  </a:t>
            </a:r>
          </a:p>
          <a:p>
            <a:r>
              <a:rPr lang="en-US" i="1" dirty="0" smtClean="0">
                <a:cs typeface="Arial" charset="0"/>
              </a:rPr>
              <a:t>Lower Right: </a:t>
            </a:r>
            <a:r>
              <a:rPr lang="en-US" dirty="0" smtClean="0">
                <a:cs typeface="Arial" charset="0"/>
              </a:rPr>
              <a:t>“What would be not so good about cutting back?”  </a:t>
            </a:r>
          </a:p>
          <a:p>
            <a:r>
              <a:rPr lang="en-US" dirty="0" smtClean="0">
                <a:cs typeface="Arial" charset="0"/>
              </a:rPr>
              <a:t> </a:t>
            </a:r>
          </a:p>
          <a:p>
            <a:r>
              <a:rPr lang="en-US" dirty="0" smtClean="0">
                <a:cs typeface="Arial" charset="0"/>
              </a:rPr>
              <a:t>Someone tell me if this is an open or a closed question, “Do you drink when you are alone?” </a:t>
            </a:r>
          </a:p>
          <a:p>
            <a:r>
              <a:rPr lang="en-US" b="1" i="1" dirty="0" smtClean="0">
                <a:cs typeface="Arial" charset="0"/>
              </a:rPr>
              <a:t>Elicit </a:t>
            </a:r>
            <a:r>
              <a:rPr lang="en-US" i="1" dirty="0" smtClean="0">
                <a:cs typeface="Arial" charset="0"/>
              </a:rPr>
              <a:t>responses. Correct answer: This is a closed question. </a:t>
            </a:r>
          </a:p>
          <a:p>
            <a:endParaRPr lang="en-US" dirty="0" smtClean="0">
              <a:cs typeface="Arial" charset="0"/>
            </a:endParaRPr>
          </a:p>
          <a:p>
            <a:r>
              <a:rPr lang="en-US" dirty="0" smtClean="0">
                <a:cs typeface="Arial" charset="0"/>
              </a:rPr>
              <a:t>How could you make it an open-ended question? </a:t>
            </a:r>
          </a:p>
          <a:p>
            <a:r>
              <a:rPr lang="en-US" i="1" dirty="0" smtClean="0">
                <a:cs typeface="Arial" charset="0"/>
              </a:rPr>
              <a:t>Suggestion: Who do you drink with on a typical day?</a:t>
            </a:r>
            <a:endParaRPr lang="en-US" dirty="0" smtClean="0">
              <a:cs typeface="Arial" charset="0"/>
            </a:endParaRPr>
          </a:p>
        </p:txBody>
      </p:sp>
      <p:sp>
        <p:nvSpPr>
          <p:cNvPr id="192516" name="Slide Number Placeholder 3"/>
          <p:cNvSpPr>
            <a:spLocks noGrp="1"/>
          </p:cNvSpPr>
          <p:nvPr>
            <p:ph type="sldNum" sz="quarter" idx="5"/>
          </p:nvPr>
        </p:nvSpPr>
        <p:spPr>
          <a:noFill/>
        </p:spPr>
        <p:txBody>
          <a:bodyPr/>
          <a:lstStyle/>
          <a:p>
            <a:fld id="{48593441-5A38-4219-8E08-31EADC01587E}" type="slidenum">
              <a:rPr lang="en-US" smtClean="0"/>
              <a:pPr/>
              <a:t>122</a:t>
            </a:fld>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charset="0"/>
              </a:rPr>
              <a:t>Thank you all very much for participating in the training. </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fld id="{83C94493-0EA1-4724-8E88-BB1A51ACF2C0}" type="slidenum">
              <a:rPr lang="en-US" altLang="en-US" sz="1200" b="0" smtClean="0">
                <a:solidFill>
                  <a:schemeClr val="tx1"/>
                </a:solidFill>
              </a:rPr>
              <a:pPr/>
              <a:t>125</a:t>
            </a:fld>
            <a:endParaRPr lang="en-US" altLang="en-US"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1100" y="696913"/>
            <a:ext cx="4649788" cy="3486150"/>
          </a:xfrm>
          <a:ln/>
        </p:spPr>
      </p:sp>
      <p:sp>
        <p:nvSpPr>
          <p:cNvPr id="105475" name="Rectangle 3"/>
          <p:cNvSpPr>
            <a:spLocks noGrp="1" noChangeArrowheads="1"/>
          </p:cNvSpPr>
          <p:nvPr>
            <p:ph type="body" idx="1"/>
          </p:nvPr>
        </p:nvSpPr>
        <p:spPr>
          <a:xfrm>
            <a:off x="701040" y="4415911"/>
            <a:ext cx="5608320" cy="418281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790950" y="912813"/>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l" eaLnBrk="1" hangingPunct="1">
              <a:lnSpc>
                <a:spcPct val="100000"/>
              </a:lnSpc>
              <a:defRPr/>
            </a:pPr>
            <a:endParaRPr lang="en-US" sz="1800" b="0" smtClean="0">
              <a:solidFill>
                <a:schemeClr val="tx1"/>
              </a:solidFill>
            </a:endParaRPr>
          </a:p>
        </p:txBody>
      </p:sp>
      <p:sp>
        <p:nvSpPr>
          <p:cNvPr id="5" name="WordArt 26"/>
          <p:cNvSpPr>
            <a:spLocks noChangeAspect="1" noChangeArrowheads="1" noChangeShapeType="1" noTextEdit="1"/>
          </p:cNvSpPr>
          <p:nvPr/>
        </p:nvSpPr>
        <p:spPr bwMode="auto">
          <a:xfrm>
            <a:off x="7924800" y="6080125"/>
            <a:ext cx="1014413" cy="320675"/>
          </a:xfrm>
          <a:prstGeom prst="rect">
            <a:avLst/>
          </a:prstGeom>
        </p:spPr>
        <p:txBody>
          <a:bodyPr wrap="none" fromWordArt="1">
            <a:prstTxWarp prst="textPlain">
              <a:avLst>
                <a:gd name="adj" fmla="val 50000"/>
              </a:avLst>
            </a:prstTxWarp>
          </a:bodyPr>
          <a:lstStyle/>
          <a:p>
            <a:r>
              <a:rPr lang="en-US" sz="3600" i="1" kern="10">
                <a:ln w="9525">
                  <a:solidFill>
                    <a:srgbClr val="C5C5FF"/>
                  </a:solidFill>
                  <a:round/>
                  <a:headEnd/>
                  <a:tailEnd/>
                </a:ln>
                <a:latin typeface="Trebuchet MS"/>
              </a:rPr>
              <a:t>UCLA</a:t>
            </a:r>
          </a:p>
        </p:txBody>
      </p:sp>
      <p:pic>
        <p:nvPicPr>
          <p:cNvPr id="6"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b="20320"/>
          <a:stretch>
            <a:fillRect/>
          </a:stretch>
        </p:blipFill>
        <p:spPr bwMode="auto">
          <a:xfrm>
            <a:off x="304800" y="5965825"/>
            <a:ext cx="1417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2" name="Rectangle 2"/>
          <p:cNvSpPr>
            <a:spLocks noGrp="1" noChangeArrowheads="1"/>
          </p:cNvSpPr>
          <p:nvPr>
            <p:ph type="ctrTitle"/>
          </p:nvPr>
        </p:nvSpPr>
        <p:spPr>
          <a:xfrm>
            <a:off x="455613" y="1066800"/>
            <a:ext cx="8226425" cy="1470025"/>
          </a:xfrm>
        </p:spPr>
        <p:txBody>
          <a:bodyPr/>
          <a:lstStyle>
            <a:lvl1pPr>
              <a:defRPr/>
            </a:lvl1pPr>
          </a:lstStyle>
          <a:p>
            <a:r>
              <a:rPr lang="en-US"/>
              <a:t>Click to edit Master title style</a:t>
            </a:r>
          </a:p>
        </p:txBody>
      </p:sp>
      <p:sp>
        <p:nvSpPr>
          <p:cNvPr id="353283" name="Rectangle 3"/>
          <p:cNvSpPr>
            <a:spLocks noGrp="1" noChangeArrowheads="1"/>
          </p:cNvSpPr>
          <p:nvPr>
            <p:ph type="subTitle" idx="1"/>
          </p:nvPr>
        </p:nvSpPr>
        <p:spPr>
          <a:xfrm>
            <a:off x="1370013" y="2822575"/>
            <a:ext cx="6400800" cy="11430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1925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6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642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76400"/>
            <a:ext cx="8686800" cy="4953000"/>
          </a:xfrm>
        </p:spPr>
        <p:txBody>
          <a:bodyPr/>
          <a:lstStyle/>
          <a:p>
            <a:pPr lvl="0"/>
            <a:endParaRPr lang="en-US" noProof="0" smtClean="0"/>
          </a:p>
        </p:txBody>
      </p:sp>
    </p:spTree>
    <p:extLst>
      <p:ext uri="{BB962C8B-B14F-4D97-AF65-F5344CB8AC3E}">
        <p14:creationId xmlns:p14="http://schemas.microsoft.com/office/powerpoint/2010/main" val="409932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686800" cy="14176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676400"/>
            <a:ext cx="426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26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4229100"/>
            <a:ext cx="426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29100"/>
            <a:ext cx="426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8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76400"/>
            <a:ext cx="8686800" cy="4953000"/>
          </a:xfrm>
        </p:spPr>
        <p:txBody>
          <a:bodyPr/>
          <a:lstStyle/>
          <a:p>
            <a:pPr lvl="0"/>
            <a:endParaRPr lang="en-US" noProof="0"/>
          </a:p>
        </p:txBody>
      </p:sp>
    </p:spTree>
    <p:extLst>
      <p:ext uri="{BB962C8B-B14F-4D97-AF65-F5344CB8AC3E}">
        <p14:creationId xmlns:p14="http://schemas.microsoft.com/office/powerpoint/2010/main" val="381625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932E69D-0D22-4B69-91B5-8FD9167510A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4787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41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62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32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28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9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17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15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692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49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68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30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979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6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700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7104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362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067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800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58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696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81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85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08ACD-CDA2-4E58-95F5-500DED7856B1}"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678A58-7818-4B64-A9DD-81A21A5186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0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10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30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64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894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33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8686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764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7"/>
          <p:cNvSpPr>
            <a:spLocks noChangeArrowheads="1"/>
          </p:cNvSpPr>
          <p:nvPr/>
        </p:nvSpPr>
        <p:spPr bwMode="auto">
          <a:xfrm>
            <a:off x="0" y="1479550"/>
            <a:ext cx="9140825" cy="63500"/>
          </a:xfrm>
          <a:prstGeom prst="rect">
            <a:avLst/>
          </a:prstGeom>
          <a:gradFill rotWithShape="1">
            <a:gsLst>
              <a:gs pos="0">
                <a:srgbClr val="FFCC00"/>
              </a:gs>
              <a:gs pos="50000">
                <a:srgbClr val="C5C5FF"/>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b="1">
                <a:solidFill>
                  <a:srgbClr val="FFCC00"/>
                </a:solidFill>
                <a:latin typeface="Arial" pitchFamily="34" charset="0"/>
              </a:defRPr>
            </a:lvl1pPr>
            <a:lvl2pPr marL="742950" indent="-285750">
              <a:defRPr sz="4400" b="1">
                <a:solidFill>
                  <a:srgbClr val="FFCC00"/>
                </a:solidFill>
                <a:latin typeface="Arial" pitchFamily="34" charset="0"/>
              </a:defRPr>
            </a:lvl2pPr>
            <a:lvl3pPr marL="1143000" indent="-228600">
              <a:defRPr sz="4400" b="1">
                <a:solidFill>
                  <a:srgbClr val="FFCC00"/>
                </a:solidFill>
                <a:latin typeface="Arial" pitchFamily="34" charset="0"/>
              </a:defRPr>
            </a:lvl3pPr>
            <a:lvl4pPr marL="1600200" indent="-228600">
              <a:defRPr sz="4400" b="1">
                <a:solidFill>
                  <a:srgbClr val="FFCC00"/>
                </a:solidFill>
                <a:latin typeface="Arial" pitchFamily="34" charset="0"/>
              </a:defRPr>
            </a:lvl4pPr>
            <a:lvl5pPr marL="2057400" indent="-228600">
              <a:defRPr sz="4400" b="1">
                <a:solidFill>
                  <a:srgbClr val="FFCC00"/>
                </a:solidFill>
                <a:latin typeface="Arial" pitchFamily="34" charset="0"/>
              </a:defRPr>
            </a:lvl5pPr>
            <a:lvl6pPr marL="2514600" indent="-228600" algn="ctr" eaLnBrk="0" fontAlgn="base" hangingPunct="0">
              <a:lnSpc>
                <a:spcPct val="80000"/>
              </a:lnSpc>
              <a:spcBef>
                <a:spcPct val="0"/>
              </a:spcBef>
              <a:spcAft>
                <a:spcPct val="0"/>
              </a:spcAft>
              <a:defRPr sz="4400" b="1">
                <a:solidFill>
                  <a:srgbClr val="FFCC00"/>
                </a:solidFill>
                <a:latin typeface="Arial" pitchFamily="34" charset="0"/>
              </a:defRPr>
            </a:lvl6pPr>
            <a:lvl7pPr marL="2971800" indent="-228600" algn="ctr" eaLnBrk="0" fontAlgn="base" hangingPunct="0">
              <a:lnSpc>
                <a:spcPct val="80000"/>
              </a:lnSpc>
              <a:spcBef>
                <a:spcPct val="0"/>
              </a:spcBef>
              <a:spcAft>
                <a:spcPct val="0"/>
              </a:spcAft>
              <a:defRPr sz="4400" b="1">
                <a:solidFill>
                  <a:srgbClr val="FFCC00"/>
                </a:solidFill>
                <a:latin typeface="Arial" pitchFamily="34" charset="0"/>
              </a:defRPr>
            </a:lvl7pPr>
            <a:lvl8pPr marL="3429000" indent="-228600" algn="ctr" eaLnBrk="0" fontAlgn="base" hangingPunct="0">
              <a:lnSpc>
                <a:spcPct val="80000"/>
              </a:lnSpc>
              <a:spcBef>
                <a:spcPct val="0"/>
              </a:spcBef>
              <a:spcAft>
                <a:spcPct val="0"/>
              </a:spcAft>
              <a:defRPr sz="4400" b="1">
                <a:solidFill>
                  <a:srgbClr val="FFCC00"/>
                </a:solidFill>
                <a:latin typeface="Arial" pitchFamily="34" charset="0"/>
              </a:defRPr>
            </a:lvl8pPr>
            <a:lvl9pPr marL="3886200" indent="-228600" algn="ctr" eaLnBrk="0" fontAlgn="base" hangingPunct="0">
              <a:lnSpc>
                <a:spcPct val="80000"/>
              </a:lnSpc>
              <a:spcBef>
                <a:spcPct val="0"/>
              </a:spcBef>
              <a:spcAft>
                <a:spcPct val="0"/>
              </a:spcAft>
              <a:defRPr sz="4400" b="1">
                <a:solidFill>
                  <a:srgbClr val="FFCC00"/>
                </a:solidFill>
                <a:latin typeface="Arial" pitchFamily="34"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4052"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7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Arial" charset="0"/>
        </a:defRPr>
      </a:lvl2pPr>
      <a:lvl3pPr algn="ctr" rtl="0" eaLnBrk="0" fontAlgn="base" hangingPunct="0">
        <a:spcBef>
          <a:spcPct val="0"/>
        </a:spcBef>
        <a:spcAft>
          <a:spcPct val="0"/>
        </a:spcAft>
        <a:defRPr sz="4400" b="1">
          <a:solidFill>
            <a:srgbClr val="FFCC00"/>
          </a:solidFill>
          <a:latin typeface="Arial" charset="0"/>
        </a:defRPr>
      </a:lvl3pPr>
      <a:lvl4pPr algn="ctr" rtl="0" eaLnBrk="0" fontAlgn="base" hangingPunct="0">
        <a:spcBef>
          <a:spcPct val="0"/>
        </a:spcBef>
        <a:spcAft>
          <a:spcPct val="0"/>
        </a:spcAft>
        <a:defRPr sz="4400" b="1">
          <a:solidFill>
            <a:srgbClr val="FFCC00"/>
          </a:solidFill>
          <a:latin typeface="Arial" charset="0"/>
        </a:defRPr>
      </a:lvl4pPr>
      <a:lvl5pPr algn="ctr" rtl="0" eaLnBrk="0" fontAlgn="base" hangingPunct="0">
        <a:spcBef>
          <a:spcPct val="0"/>
        </a:spcBef>
        <a:spcAft>
          <a:spcPct val="0"/>
        </a:spcAft>
        <a:defRPr sz="4400" b="1">
          <a:solidFill>
            <a:srgbClr val="FFCC00"/>
          </a:solidFill>
          <a:latin typeface="Arial" charset="0"/>
        </a:defRPr>
      </a:lvl5pPr>
      <a:lvl6pPr marL="457200" algn="ctr" rtl="0" fontAlgn="base">
        <a:spcBef>
          <a:spcPct val="0"/>
        </a:spcBef>
        <a:spcAft>
          <a:spcPct val="0"/>
        </a:spcAft>
        <a:defRPr sz="4400" b="1">
          <a:solidFill>
            <a:srgbClr val="FFCC00"/>
          </a:solidFill>
          <a:latin typeface="Arial" charset="0"/>
        </a:defRPr>
      </a:lvl6pPr>
      <a:lvl7pPr marL="914400" algn="ctr" rtl="0" fontAlgn="base">
        <a:spcBef>
          <a:spcPct val="0"/>
        </a:spcBef>
        <a:spcAft>
          <a:spcPct val="0"/>
        </a:spcAft>
        <a:defRPr sz="4400" b="1">
          <a:solidFill>
            <a:srgbClr val="FFCC00"/>
          </a:solidFill>
          <a:latin typeface="Arial" charset="0"/>
        </a:defRPr>
      </a:lvl7pPr>
      <a:lvl8pPr marL="1371600" algn="ctr" rtl="0" fontAlgn="base">
        <a:spcBef>
          <a:spcPct val="0"/>
        </a:spcBef>
        <a:spcAft>
          <a:spcPct val="0"/>
        </a:spcAft>
        <a:defRPr sz="4400" b="1">
          <a:solidFill>
            <a:srgbClr val="FFCC00"/>
          </a:solidFill>
          <a:latin typeface="Arial" charset="0"/>
        </a:defRPr>
      </a:lvl8pPr>
      <a:lvl9pPr marL="1828800" algn="ctr" rtl="0" fontAlgn="base">
        <a:spcBef>
          <a:spcPct val="0"/>
        </a:spcBef>
        <a:spcAft>
          <a:spcPct val="0"/>
        </a:spcAft>
        <a:defRPr sz="44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pPr>
            <a:fld id="{EFA08ACD-CDA2-4E58-95F5-500DED7856B1}" type="datetimeFigureOut">
              <a:rPr lang="en-US" b="0" smtClean="0">
                <a:solidFill>
                  <a:prstClr val="black">
                    <a:tint val="75000"/>
                  </a:prstClr>
                </a:solidFill>
                <a:latin typeface="Calibri"/>
              </a:rPr>
              <a:pPr eaLnBrk="1" fontAlgn="auto" hangingPunct="1">
                <a:lnSpc>
                  <a:spcPct val="100000"/>
                </a:lnSpc>
                <a:spcBef>
                  <a:spcPts val="0"/>
                </a:spcBef>
                <a:spcAft>
                  <a:spcPts val="0"/>
                </a:spcAft>
              </a:pPr>
              <a:t>5/21/2015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pPr>
            <a:fld id="{A3678A58-7818-4B64-A9DD-81A21A518600}" type="slidenum">
              <a:rPr lang="en-US" b="0" smtClean="0">
                <a:solidFill>
                  <a:prstClr val="black">
                    <a:tint val="75000"/>
                  </a:prstClr>
                </a:solidFill>
                <a:latin typeface="Calibri"/>
              </a:rPr>
              <a:pPr eaLnBrk="1" fontAlgn="auto" hangingPunct="1">
                <a:lnSpc>
                  <a:spcPct val="100000"/>
                </a:lnSpc>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7097750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pPr>
            <a:fld id="{EFA08ACD-CDA2-4E58-95F5-500DED7856B1}" type="datetimeFigureOut">
              <a:rPr lang="en-US" b="0" smtClean="0">
                <a:solidFill>
                  <a:prstClr val="black">
                    <a:tint val="75000"/>
                  </a:prstClr>
                </a:solidFill>
                <a:latin typeface="Calibri"/>
              </a:rPr>
              <a:pPr eaLnBrk="1" fontAlgn="auto" hangingPunct="1">
                <a:lnSpc>
                  <a:spcPct val="100000"/>
                </a:lnSpc>
                <a:spcBef>
                  <a:spcPts val="0"/>
                </a:spcBef>
                <a:spcAft>
                  <a:spcPts val="0"/>
                </a:spcAft>
              </a:pPr>
              <a:t>5/21/2015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pPr>
            <a:fld id="{A3678A58-7818-4B64-A9DD-81A21A518600}" type="slidenum">
              <a:rPr lang="en-US" b="0" smtClean="0">
                <a:solidFill>
                  <a:prstClr val="black">
                    <a:tint val="75000"/>
                  </a:prstClr>
                </a:solidFill>
                <a:latin typeface="Calibri"/>
              </a:rPr>
              <a:pPr eaLnBrk="1" fontAlgn="auto" hangingPunct="1">
                <a:lnSpc>
                  <a:spcPct val="100000"/>
                </a:lnSpc>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324008728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0.png"/><Relationship Id="rId7" Type="http://schemas.openxmlformats.org/officeDocument/2006/relationships/diagramData" Target="../diagrams/data5.xm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33.png"/><Relationship Id="rId11" Type="http://schemas.microsoft.com/office/2007/relationships/diagramDrawing" Target="../diagrams/drawing5.xml"/><Relationship Id="rId5" Type="http://schemas.openxmlformats.org/officeDocument/2006/relationships/image" Target="../media/image32.png"/><Relationship Id="rId10" Type="http://schemas.openxmlformats.org/officeDocument/2006/relationships/diagramColors" Target="../diagrams/colors5.xml"/><Relationship Id="rId4" Type="http://schemas.openxmlformats.org/officeDocument/2006/relationships/image" Target="../media/image31.png"/><Relationship Id="rId9" Type="http://schemas.openxmlformats.org/officeDocument/2006/relationships/diagramQuickStyle" Target="../diagrams/quickStyle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30.png"/><Relationship Id="rId7" Type="http://schemas.openxmlformats.org/officeDocument/2006/relationships/diagramData" Target="../diagrams/data6.xml"/><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33.png"/><Relationship Id="rId11" Type="http://schemas.microsoft.com/office/2007/relationships/diagramDrawing" Target="../diagrams/drawing6.xml"/><Relationship Id="rId5" Type="http://schemas.openxmlformats.org/officeDocument/2006/relationships/image" Target="../media/image32.png"/><Relationship Id="rId10" Type="http://schemas.openxmlformats.org/officeDocument/2006/relationships/diagramColors" Target="../diagrams/colors6.xml"/><Relationship Id="rId4" Type="http://schemas.openxmlformats.org/officeDocument/2006/relationships/image" Target="../media/image31.png"/><Relationship Id="rId9" Type="http://schemas.openxmlformats.org/officeDocument/2006/relationships/diagramQuickStyle" Target="../diagrams/quickStyle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ideo" Target="NULL" TargetMode="Externa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8.png"/><Relationship Id="rId5" Type="http://schemas.openxmlformats.org/officeDocument/2006/relationships/audio" Target="../media/audio1.wav"/><Relationship Id="rId10" Type="http://schemas.microsoft.com/office/2007/relationships/hdphoto" Target="../media/hdphoto4.wdp"/><Relationship Id="rId4" Type="http://schemas.openxmlformats.org/officeDocument/2006/relationships/notesSlide" Target="../notesSlides/notesSlide56.xml"/><Relationship Id="rId9" Type="http://schemas.openxmlformats.org/officeDocument/2006/relationships/image" Target="../media/image20.png"/></Relationships>
</file>

<file path=ppt/slides/_rels/slide7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8.png"/><Relationship Id="rId5" Type="http://schemas.openxmlformats.org/officeDocument/2006/relationships/audio" Target="../media/audio1.wav"/><Relationship Id="rId10" Type="http://schemas.microsoft.com/office/2007/relationships/hdphoto" Target="../media/hdphoto6.wdp"/><Relationship Id="rId4" Type="http://schemas.openxmlformats.org/officeDocument/2006/relationships/notesSlide" Target="../notesSlides/notesSlide57.xml"/><Relationship Id="rId9" Type="http://schemas.openxmlformats.org/officeDocument/2006/relationships/image" Target="../media/image22.png"/></Relationships>
</file>

<file path=ppt/slides/_rels/slide7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57200"/>
            <a:ext cx="9144000" cy="1447800"/>
          </a:xfrm>
        </p:spPr>
        <p:txBody>
          <a:bodyPr/>
          <a:lstStyle/>
          <a:p>
            <a:pPr eaLnBrk="1" hangingPunct="1"/>
            <a:r>
              <a:rPr lang="en-US" altLang="en-US" dirty="0" smtClean="0"/>
              <a:t>Using Motivational Interviewing</a:t>
            </a:r>
          </a:p>
        </p:txBody>
      </p:sp>
      <p:sp>
        <p:nvSpPr>
          <p:cNvPr id="3075" name="Rectangle 3"/>
          <p:cNvSpPr>
            <a:spLocks noChangeArrowheads="1"/>
          </p:cNvSpPr>
          <p:nvPr/>
        </p:nvSpPr>
        <p:spPr bwMode="auto">
          <a:xfrm>
            <a:off x="0" y="18288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buFontTx/>
              <a:buNone/>
            </a:pPr>
            <a:endParaRPr lang="en-US" altLang="en-US" sz="400" b="0" dirty="0"/>
          </a:p>
          <a:p>
            <a:pPr algn="ctr" eaLnBrk="1" hangingPunct="1">
              <a:buFontTx/>
              <a:buNone/>
            </a:pPr>
            <a:endParaRPr lang="en-US" altLang="en-US" sz="3400" dirty="0"/>
          </a:p>
          <a:p>
            <a:pPr algn="ctr" eaLnBrk="1" hangingPunct="1">
              <a:buFontTx/>
              <a:buNone/>
            </a:pPr>
            <a:r>
              <a:rPr lang="en-US" altLang="en-US" sz="3400" dirty="0" smtClean="0"/>
              <a:t>Albert L. Hasson, </a:t>
            </a:r>
            <a:r>
              <a:rPr lang="en-US" altLang="en-US" sz="3400" smtClean="0"/>
              <a:t>M.S.W.</a:t>
            </a:r>
            <a:endParaRPr lang="en-US" altLang="en-US" sz="2000" dirty="0" smtClean="0"/>
          </a:p>
          <a:p>
            <a:pPr algn="ctr" eaLnBrk="1" hangingPunct="1">
              <a:buFontTx/>
              <a:buNone/>
            </a:pPr>
            <a:r>
              <a:rPr lang="en-US" altLang="en-US" sz="2000" dirty="0" smtClean="0"/>
              <a:t>Outpatient Clinical Research Center</a:t>
            </a:r>
            <a:endParaRPr lang="en-US" altLang="en-US" sz="2000" dirty="0"/>
          </a:p>
          <a:p>
            <a:pPr algn="ctr" eaLnBrk="1" hangingPunct="1">
              <a:buFontTx/>
              <a:buNone/>
            </a:pPr>
            <a:endParaRPr lang="en-US" altLang="en-US" sz="2000" dirty="0"/>
          </a:p>
          <a:p>
            <a:pPr algn="ctr" eaLnBrk="1" hangingPunct="1">
              <a:buFontTx/>
              <a:buNone/>
            </a:pPr>
            <a:endParaRPr lang="en-US" altLang="en-US" sz="2000" dirty="0"/>
          </a:p>
          <a:p>
            <a:pPr algn="ctr" eaLnBrk="1" hangingPunct="1">
              <a:buFontTx/>
              <a:buNone/>
            </a:pPr>
            <a:r>
              <a:rPr lang="en-US" altLang="en-US" sz="2000" dirty="0"/>
              <a:t>Pacific Southwest Addiction Technology Transfer Center</a:t>
            </a:r>
          </a:p>
          <a:p>
            <a:pPr algn="ctr" eaLnBrk="1" hangingPunct="1">
              <a:buFontTx/>
              <a:buNone/>
            </a:pPr>
            <a:endParaRPr lang="en-US" altLang="en-US" sz="2000" dirty="0"/>
          </a:p>
          <a:p>
            <a:pPr algn="ctr" eaLnBrk="1" hangingPunct="1">
              <a:buFontTx/>
              <a:buNone/>
            </a:pPr>
            <a:r>
              <a:rPr lang="en-US" altLang="en-US" sz="2000" dirty="0"/>
              <a:t>UCLA Integrated Substance Abuse Programs</a:t>
            </a:r>
          </a:p>
          <a:p>
            <a:pPr algn="ctr" eaLnBrk="1" hangingPunct="1">
              <a:buFontTx/>
              <a:buNone/>
            </a:pPr>
            <a:endParaRPr lang="en-US" altLang="en-US" sz="2000" dirty="0"/>
          </a:p>
          <a:p>
            <a:pPr algn="ctr" eaLnBrk="1" hangingPunct="1">
              <a:buFontTx/>
              <a:buNone/>
            </a:pPr>
            <a:r>
              <a:rPr lang="en-US" altLang="en-US" sz="2000" dirty="0"/>
              <a:t>UCLA David Geffen School of Medicine, Dept. of Psychiatry</a:t>
            </a:r>
          </a:p>
          <a:p>
            <a:pPr algn="ctr" eaLnBrk="1" hangingPunct="1">
              <a:buFontTx/>
              <a:buNone/>
            </a:pPr>
            <a:endParaRPr lang="en-US" altLang="en-US" sz="2000" dirty="0"/>
          </a:p>
          <a:p>
            <a:pPr algn="ctr" eaLnBrk="1" hangingPunct="1">
              <a:buFontTx/>
              <a:buNone/>
            </a:pPr>
            <a:endParaRPr lang="en-US" altLang="en-US" sz="2000" dirty="0"/>
          </a:p>
          <a:p>
            <a:pPr algn="ctr" eaLnBrk="1" hangingPunct="1">
              <a:buFontTx/>
              <a:buNone/>
            </a:pPr>
            <a:r>
              <a:rPr lang="en-US" altLang="en-US" sz="2000" dirty="0">
                <a:solidFill>
                  <a:srgbClr val="FFCC00"/>
                </a:solidFill>
              </a:rPr>
              <a:t>www.psattc.org</a:t>
            </a:r>
          </a:p>
          <a:p>
            <a:pPr algn="ctr" eaLnBrk="1" hangingPunct="1">
              <a:buFontTx/>
              <a:buNone/>
            </a:pPr>
            <a:r>
              <a:rPr lang="en-US" altLang="en-US" sz="2000" dirty="0">
                <a:solidFill>
                  <a:srgbClr val="FFCC00"/>
                </a:solidFill>
              </a:rPr>
              <a:t>www.uclaisap.org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pPr lvl="0"/>
            <a:r>
              <a:rPr lang="en-US" dirty="0" smtClean="0"/>
              <a:t>Tell them how much they need to make this change</a:t>
            </a:r>
          </a:p>
          <a:p>
            <a:pPr lvl="0"/>
            <a:r>
              <a:rPr lang="en-US" dirty="0" smtClean="0"/>
              <a:t>Give them list of reasons for doing so</a:t>
            </a:r>
          </a:p>
          <a:p>
            <a:pPr lvl="0"/>
            <a:r>
              <a:rPr lang="en-US" dirty="0" smtClean="0"/>
              <a:t>Emphasize the importance of changing</a:t>
            </a:r>
          </a:p>
          <a:p>
            <a:pPr lvl="0"/>
            <a:r>
              <a:rPr lang="en-US" dirty="0" smtClean="0"/>
              <a:t>Tell them how to change </a:t>
            </a:r>
          </a:p>
          <a:p>
            <a:pPr lvl="0"/>
            <a:r>
              <a:rPr lang="en-US" dirty="0" smtClean="0"/>
              <a:t>Assure them that they can do it</a:t>
            </a:r>
          </a:p>
          <a:p>
            <a:pPr lvl="0"/>
            <a:r>
              <a:rPr lang="en-US" dirty="0" smtClean="0"/>
              <a:t>Pressure them to get on with it</a:t>
            </a:r>
            <a:endParaRPr lang="en-US" dirty="0"/>
          </a:p>
        </p:txBody>
      </p:sp>
      <p:sp>
        <p:nvSpPr>
          <p:cNvPr id="58370" name="Title 1"/>
          <p:cNvSpPr>
            <a:spLocks noGrp="1"/>
          </p:cNvSpPr>
          <p:nvPr>
            <p:ph type="title"/>
          </p:nvPr>
        </p:nvSpPr>
        <p:spPr/>
        <p:txBody>
          <a:bodyPr/>
          <a:lstStyle/>
          <a:p>
            <a:r>
              <a:rPr lang="en-US" dirty="0" smtClean="0"/>
              <a:t>Activity  </a:t>
            </a:r>
          </a:p>
        </p:txBody>
      </p:sp>
    </p:spTree>
    <p:extLst>
      <p:ext uri="{BB962C8B-B14F-4D97-AF65-F5344CB8AC3E}">
        <p14:creationId xmlns:p14="http://schemas.microsoft.com/office/powerpoint/2010/main" val="66170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mtClean="0"/>
              <a:t>Step 1: Assess the Patient</a:t>
            </a:r>
          </a:p>
        </p:txBody>
      </p:sp>
      <p:sp>
        <p:nvSpPr>
          <p:cNvPr id="110595" name="Content Placeholder 2"/>
          <p:cNvSpPr>
            <a:spLocks noGrp="1"/>
          </p:cNvSpPr>
          <p:nvPr>
            <p:ph idx="1"/>
          </p:nvPr>
        </p:nvSpPr>
        <p:spPr/>
        <p:txBody>
          <a:bodyPr/>
          <a:lstStyle/>
          <a:p>
            <a:r>
              <a:rPr lang="en-US" altLang="en-US" smtClean="0"/>
              <a:t>Establish rapport</a:t>
            </a:r>
          </a:p>
          <a:p>
            <a:r>
              <a:rPr lang="en-US" altLang="en-US" smtClean="0"/>
              <a:t>Show empathy</a:t>
            </a:r>
          </a:p>
          <a:p>
            <a:r>
              <a:rPr lang="en-US" altLang="en-US" smtClean="0"/>
              <a:t>Take a drug use history (typical day)</a:t>
            </a:r>
          </a:p>
          <a:p>
            <a:r>
              <a:rPr lang="en-US" altLang="en-US" smtClean="0"/>
              <a:t>Provide results and feedback on the assessment</a:t>
            </a:r>
          </a:p>
          <a:p>
            <a:r>
              <a:rPr lang="en-US" altLang="en-US" smtClean="0"/>
              <a:t>Determine the stage of change and willingness to talk directly about changing drug use</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Step 2: Explore the Behaviors</a:t>
            </a:r>
          </a:p>
        </p:txBody>
      </p:sp>
      <p:sp>
        <p:nvSpPr>
          <p:cNvPr id="111619" name="Content Placeholder 2"/>
          <p:cNvSpPr>
            <a:spLocks noGrp="1"/>
          </p:cNvSpPr>
          <p:nvPr>
            <p:ph idx="1"/>
          </p:nvPr>
        </p:nvSpPr>
        <p:spPr>
          <a:xfrm>
            <a:off x="228600" y="1676400"/>
            <a:ext cx="8915400" cy="4953000"/>
          </a:xfrm>
        </p:spPr>
        <p:txBody>
          <a:bodyPr/>
          <a:lstStyle/>
          <a:p>
            <a:r>
              <a:rPr lang="en-US" altLang="en-US" smtClean="0"/>
              <a:t>Decisional balance (good versus not-so-good)</a:t>
            </a:r>
          </a:p>
          <a:p>
            <a:pPr lvl="1"/>
            <a:r>
              <a:rPr lang="en-US" altLang="en-US" smtClean="0"/>
              <a:t>Listen for change talk</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r>
              <a:rPr lang="en-US" altLang="en-US" smtClean="0"/>
              <a:t>Use the readiness/confidence rulers</a:t>
            </a:r>
          </a:p>
          <a:p>
            <a:pPr lvl="1"/>
            <a:r>
              <a:rPr lang="en-US" altLang="en-US" smtClean="0"/>
              <a:t>Listen for change talk</a:t>
            </a:r>
          </a:p>
        </p:txBody>
      </p:sp>
      <p:pic>
        <p:nvPicPr>
          <p:cNvPr id="1116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19375"/>
            <a:ext cx="4724400"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0" y="457200"/>
            <a:ext cx="9144000" cy="1003300"/>
          </a:xfrm>
          <a:extLst/>
        </p:spPr>
        <p:txBody>
          <a:bodyPr/>
          <a:lstStyle/>
          <a:p>
            <a:pPr algn="ctr" eaLnBrk="1" fontAlgn="auto" hangingPunct="1">
              <a:spcAft>
                <a:spcPts val="0"/>
              </a:spcAft>
              <a:defRPr/>
            </a:pPr>
            <a:r>
              <a:rPr lang="en-US" sz="4800" kern="1200" dirty="0" smtClean="0">
                <a:solidFill>
                  <a:schemeClr val="accent1"/>
                </a:solidFill>
                <a:ea typeface="+mn-ea"/>
                <a:cs typeface="+mn-cs"/>
              </a:rPr>
              <a:t>The Decisional Balance</a:t>
            </a:r>
            <a:endParaRPr sz="4800" kern="1200" dirty="0">
              <a:solidFill>
                <a:schemeClr val="accent1"/>
              </a:solidFill>
              <a:ea typeface="+mn-ea"/>
              <a:cs typeface="+mn-cs"/>
            </a:endParaRPr>
          </a:p>
        </p:txBody>
      </p:sp>
      <p:sp>
        <p:nvSpPr>
          <p:cNvPr id="51203" name="Rectangle 3"/>
          <p:cNvSpPr>
            <a:spLocks noChangeArrowheads="1"/>
          </p:cNvSpPr>
          <p:nvPr/>
        </p:nvSpPr>
        <p:spPr bwMode="auto">
          <a:xfrm>
            <a:off x="876300" y="1717675"/>
            <a:ext cx="73914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buClr>
                <a:schemeClr val="hlink"/>
              </a:buClr>
              <a:buSzPct val="80000"/>
              <a:buFont typeface="Wingdings" pitchFamily="2" charset="2"/>
              <a:buChar char="l"/>
            </a:pPr>
            <a:endParaRPr lang="en-US" altLang="en-US" sz="2800">
              <a:solidFill>
                <a:srgbClr val="FFCC00"/>
              </a:solidFill>
            </a:endParaRPr>
          </a:p>
        </p:txBody>
      </p:sp>
      <p:sp>
        <p:nvSpPr>
          <p:cNvPr id="51204" name="TextBox 5"/>
          <p:cNvSpPr txBox="1">
            <a:spLocks noChangeArrowheads="1"/>
          </p:cNvSpPr>
          <p:nvPr/>
        </p:nvSpPr>
        <p:spPr bwMode="auto">
          <a:xfrm>
            <a:off x="436563" y="5953125"/>
            <a:ext cx="80073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en-US" sz="2800">
                <a:cs typeface="Arial" charset="0"/>
              </a:rPr>
              <a:t>Avoid questions that inspire a yes/no answer.</a:t>
            </a:r>
          </a:p>
        </p:txBody>
      </p:sp>
      <p:graphicFrame>
        <p:nvGraphicFramePr>
          <p:cNvPr id="7" name="Diagram 6"/>
          <p:cNvGraphicFramePr/>
          <p:nvPr>
            <p:extLst>
              <p:ext uri="{D42A27DB-BD31-4B8C-83A1-F6EECF244321}">
                <p14:modId xmlns:p14="http://schemas.microsoft.com/office/powerpoint/2010/main" val="4114781296"/>
              </p:ext>
            </p:extLst>
          </p:nvPr>
        </p:nvGraphicFramePr>
        <p:xfrm>
          <a:off x="-1143000" y="1263650"/>
          <a:ext cx="7232650" cy="49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3"/>
          <p:cNvSpPr txBox="1">
            <a:spLocks noChangeArrowheads="1"/>
          </p:cNvSpPr>
          <p:nvPr/>
        </p:nvSpPr>
        <p:spPr bwMode="auto">
          <a:xfrm>
            <a:off x="4876800" y="1658205"/>
            <a:ext cx="4267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nSpc>
                <a:spcPct val="100000"/>
              </a:lnSpc>
              <a:spcBef>
                <a:spcPct val="50000"/>
              </a:spcBef>
            </a:pPr>
            <a:r>
              <a:rPr lang="en-US" altLang="en-US" sz="3600" b="0" dirty="0"/>
              <a:t>Open-ended questioning</a:t>
            </a:r>
          </a:p>
          <a:p>
            <a:pPr>
              <a:lnSpc>
                <a:spcPct val="100000"/>
              </a:lnSpc>
              <a:spcBef>
                <a:spcPct val="50000"/>
              </a:spcBef>
            </a:pPr>
            <a:r>
              <a:rPr lang="en-US" altLang="en-US" sz="3600" b="0" dirty="0"/>
              <a:t>Affirming</a:t>
            </a:r>
          </a:p>
          <a:p>
            <a:pPr>
              <a:lnSpc>
                <a:spcPct val="100000"/>
              </a:lnSpc>
              <a:spcBef>
                <a:spcPct val="50000"/>
              </a:spcBef>
            </a:pPr>
            <a:r>
              <a:rPr lang="en-US" altLang="en-US" sz="3600" b="0" dirty="0"/>
              <a:t>Reflective listening</a:t>
            </a:r>
          </a:p>
          <a:p>
            <a:pPr>
              <a:lnSpc>
                <a:spcPct val="100000"/>
              </a:lnSpc>
              <a:spcBef>
                <a:spcPct val="50000"/>
              </a:spcBef>
            </a:pPr>
            <a:r>
              <a:rPr lang="en-US" altLang="en-US" sz="3600" b="0" dirty="0"/>
              <a:t>Summarizing</a:t>
            </a:r>
          </a:p>
        </p:txBody>
      </p:sp>
    </p:spTree>
    <p:extLst>
      <p:ext uri="{BB962C8B-B14F-4D97-AF65-F5344CB8AC3E}">
        <p14:creationId xmlns:p14="http://schemas.microsoft.com/office/powerpoint/2010/main" val="827440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8">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8">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8">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The Readiness Ruler</a:t>
            </a:r>
          </a:p>
        </p:txBody>
      </p:sp>
      <p:sp>
        <p:nvSpPr>
          <p:cNvPr id="97283" name="Content Placeholder 2"/>
          <p:cNvSpPr>
            <a:spLocks noGrp="1"/>
          </p:cNvSpPr>
          <p:nvPr>
            <p:ph idx="1"/>
          </p:nvPr>
        </p:nvSpPr>
        <p:spPr>
          <a:xfrm>
            <a:off x="228600" y="1524000"/>
            <a:ext cx="8686800" cy="4953000"/>
          </a:xfrm>
        </p:spPr>
        <p:txBody>
          <a:bodyPr/>
          <a:lstStyle/>
          <a:p>
            <a:r>
              <a:rPr lang="en-US" altLang="en-US" sz="2800" smtClean="0"/>
              <a:t>How important is your drug use to you?</a:t>
            </a:r>
          </a:p>
          <a:p>
            <a:pPr lvl="1"/>
            <a:r>
              <a:rPr lang="en-US" altLang="en-US" smtClean="0"/>
              <a:t>On a scale of 1-10</a:t>
            </a:r>
          </a:p>
          <a:p>
            <a:pPr lvl="1"/>
            <a:r>
              <a:rPr lang="en-US" altLang="en-US" smtClean="0"/>
              <a:t>(1 = not important, 10 = very important)</a:t>
            </a:r>
          </a:p>
          <a:p>
            <a:r>
              <a:rPr lang="en-US" altLang="en-US" sz="2800" smtClean="0"/>
              <a:t>How confident are you about changing?</a:t>
            </a:r>
          </a:p>
          <a:p>
            <a:pPr lvl="1"/>
            <a:r>
              <a:rPr lang="en-US" altLang="en-US" smtClean="0"/>
              <a:t>On a scale of 1-10</a:t>
            </a:r>
          </a:p>
          <a:p>
            <a:pPr lvl="1"/>
            <a:r>
              <a:rPr lang="en-US" altLang="en-US" smtClean="0"/>
              <a:t>(1 = not confident, 10 = very confident)</a:t>
            </a:r>
          </a:p>
          <a:p>
            <a:r>
              <a:rPr lang="en-US" altLang="en-US" sz="2800" smtClean="0"/>
              <a:t>Why did you score yourself so high/low?  Why wasn’t it lower?</a:t>
            </a:r>
          </a:p>
          <a:p>
            <a:r>
              <a:rPr lang="en-US" altLang="en-US" sz="2800" smtClean="0"/>
              <a:t>What would help to move you higher on the scale?</a:t>
            </a:r>
          </a:p>
        </p:txBody>
      </p:sp>
      <p:sp>
        <p:nvSpPr>
          <p:cNvPr id="6" name="TextBox 5"/>
          <p:cNvSpPr txBox="1">
            <a:spLocks noChangeArrowheads="1"/>
          </p:cNvSpPr>
          <p:nvPr/>
        </p:nvSpPr>
        <p:spPr bwMode="auto">
          <a:xfrm>
            <a:off x="649288" y="6256338"/>
            <a:ext cx="7656512" cy="523875"/>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SzPct val="70000"/>
              <a:buFont typeface="Wingdings" pitchFamily="2" charset="2"/>
              <a:buChar char="l"/>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l"/>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bg2"/>
              </a:buClr>
              <a:buSzPct val="4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9pPr>
          </a:lstStyle>
          <a:p>
            <a:pPr algn="l" eaLnBrk="1" fontAlgn="auto" hangingPunct="1">
              <a:lnSpc>
                <a:spcPct val="100000"/>
              </a:lnSpc>
              <a:spcBef>
                <a:spcPct val="0"/>
              </a:spcBef>
              <a:spcAft>
                <a:spcPts val="0"/>
              </a:spcAft>
              <a:buClrTx/>
              <a:buSzTx/>
              <a:buFontTx/>
              <a:buNone/>
              <a:defRPr/>
            </a:pPr>
            <a:r>
              <a:rPr lang="en-US" altLang="en-US" sz="2800" b="0" kern="0" smtClean="0">
                <a:solidFill>
                  <a:schemeClr val="bg1"/>
                </a:solidFill>
              </a:rPr>
              <a:t>1      2      3      4      5      6      7      8      9     10</a:t>
            </a:r>
          </a:p>
        </p:txBody>
      </p:sp>
      <p:sp>
        <p:nvSpPr>
          <p:cNvPr id="7" name="Rectangle 6"/>
          <p:cNvSpPr>
            <a:spLocks noChangeArrowheads="1"/>
          </p:cNvSpPr>
          <p:nvPr/>
        </p:nvSpPr>
        <p:spPr bwMode="auto">
          <a:xfrm>
            <a:off x="644525" y="6248400"/>
            <a:ext cx="447675" cy="538163"/>
          </a:xfrm>
          <a:prstGeom prst="rect">
            <a:avLst/>
          </a:prstGeom>
          <a:noFill/>
          <a:ln w="57150" algn="ctr">
            <a:solidFill>
              <a:srgbClr val="81FFB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SzPct val="70000"/>
              <a:buFont typeface="Wingdings" pitchFamily="2" charset="2"/>
              <a:buChar char="l"/>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l"/>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bg2"/>
              </a:buClr>
              <a:buSzPct val="4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defRPr>
            </a:lvl9pPr>
          </a:lstStyle>
          <a:p>
            <a:pPr algn="l" eaLnBrk="1" fontAlgn="auto" hangingPunct="1">
              <a:lnSpc>
                <a:spcPct val="100000"/>
              </a:lnSpc>
              <a:spcBef>
                <a:spcPct val="0"/>
              </a:spcBef>
              <a:spcAft>
                <a:spcPts val="0"/>
              </a:spcAft>
              <a:buClrTx/>
              <a:buSzTx/>
              <a:buFontTx/>
              <a:buNone/>
              <a:defRPr/>
            </a:pPr>
            <a:endParaRPr lang="en-US" altLang="en-US" sz="1800" b="0" kern="0" smtClean="0">
              <a:solidFill>
                <a:schemeClr val="bg1"/>
              </a:solidFill>
            </a:endParaRPr>
          </a:p>
        </p:txBody>
      </p:sp>
    </p:spTree>
    <p:extLst>
      <p:ext uri="{BB962C8B-B14F-4D97-AF65-F5344CB8AC3E}">
        <p14:creationId xmlns:p14="http://schemas.microsoft.com/office/powerpoint/2010/main" val="1663140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4.44444E-6 -2.45143E-6 L 0.34861 -2.45143E-6 " pathEditMode="relative" rAng="0" ptsTypes="AA">
                                      <p:cBhvr>
                                        <p:cTn id="6" dur="3000" fill="hold"/>
                                        <p:tgtEl>
                                          <p:spTgt spid="7"/>
                                        </p:tgtEl>
                                        <p:attrNameLst>
                                          <p:attrName>ppt_x</p:attrName>
                                          <p:attrName>ppt_y</p:attrName>
                                        </p:attrNameLst>
                                      </p:cBhvr>
                                      <p:rCtr x="17431" y="0"/>
                                    </p:animMotion>
                                  </p:childTnLst>
                                </p:cTn>
                              </p:par>
                            </p:childTnLst>
                          </p:cTn>
                        </p:par>
                        <p:par>
                          <p:cTn id="7" fill="hold" nodeType="afterGroup">
                            <p:stCondLst>
                              <p:cond delay="3000"/>
                            </p:stCondLst>
                            <p:childTnLst>
                              <p:par>
                                <p:cTn id="8" presetID="35" presetClass="path" presetSubtype="0" accel="50000" decel="50000" fill="hold" grpId="1" nodeType="afterEffect">
                                  <p:stCondLst>
                                    <p:cond delay="0"/>
                                  </p:stCondLst>
                                  <p:childTnLst>
                                    <p:animMotion origin="layout" path="M 0.34861 -2.45143E-6 L 0.16805 -2.45143E-6 " pathEditMode="relative" rAng="0" ptsTypes="AA">
                                      <p:cBhvr>
                                        <p:cTn id="9" dur="3000" fill="hold"/>
                                        <p:tgtEl>
                                          <p:spTgt spid="7"/>
                                        </p:tgtEl>
                                        <p:attrNameLst>
                                          <p:attrName>ppt_x</p:attrName>
                                          <p:attrName>ppt_y</p:attrName>
                                        </p:attrNameLst>
                                      </p:cBhvr>
                                      <p:rCtr x="-9028" y="0"/>
                                    </p:animMotion>
                                  </p:childTnLst>
                                </p:cTn>
                              </p:par>
                            </p:childTnLst>
                          </p:cTn>
                        </p:par>
                        <p:par>
                          <p:cTn id="10" fill="hold" nodeType="afterGroup">
                            <p:stCondLst>
                              <p:cond delay="6000"/>
                            </p:stCondLst>
                            <p:childTnLst>
                              <p:par>
                                <p:cTn id="11" presetID="63" presetClass="path" presetSubtype="0" accel="50000" decel="50000" fill="hold" grpId="2" nodeType="afterEffect">
                                  <p:stCondLst>
                                    <p:cond delay="0"/>
                                  </p:stCondLst>
                                  <p:childTnLst>
                                    <p:animMotion origin="layout" path="M 0.16805 -2.45143E-6 L 0.60694 -2.45143E-6 " pathEditMode="relative" rAng="0" ptsTypes="AA">
                                      <p:cBhvr>
                                        <p:cTn id="12" dur="3000" fill="hold"/>
                                        <p:tgtEl>
                                          <p:spTgt spid="7"/>
                                        </p:tgtEl>
                                        <p:attrNameLst>
                                          <p:attrName>ppt_x</p:attrName>
                                          <p:attrName>ppt_y</p:attrName>
                                        </p:attrNameLst>
                                      </p:cBhvr>
                                      <p:rCtr x="21944" y="0"/>
                                    </p:animMotion>
                                  </p:childTnLst>
                                </p:cTn>
                              </p:par>
                            </p:childTnLst>
                          </p:cTn>
                        </p:par>
                        <p:par>
                          <p:cTn id="13" fill="hold" nodeType="afterGroup">
                            <p:stCondLst>
                              <p:cond delay="9000"/>
                            </p:stCondLst>
                            <p:childTnLst>
                              <p:par>
                                <p:cTn id="14" presetID="35" presetClass="path" presetSubtype="0" accel="50000" decel="50000" fill="hold" grpId="3" nodeType="afterEffect">
                                  <p:stCondLst>
                                    <p:cond delay="0"/>
                                  </p:stCondLst>
                                  <p:childTnLst>
                                    <p:animMotion origin="layout" path="M 0.60694 -2.45143E-6 L 0.51527 -2.45143E-6 " pathEditMode="relative" rAng="0" ptsTypes="AA">
                                      <p:cBhvr>
                                        <p:cTn id="15" dur="3000" fill="hold"/>
                                        <p:tgtEl>
                                          <p:spTgt spid="7"/>
                                        </p:tgtEl>
                                        <p:attrNameLst>
                                          <p:attrName>ppt_x</p:attrName>
                                          <p:attrName>ppt_y</p:attrName>
                                        </p:attrNameLst>
                                      </p:cBhvr>
                                      <p:rCtr x="-4583" y="0"/>
                                    </p:animMotion>
                                  </p:childTnLst>
                                </p:cTn>
                              </p:par>
                            </p:childTnLst>
                          </p:cTn>
                        </p:par>
                        <p:par>
                          <p:cTn id="16" fill="hold" nodeType="afterGroup">
                            <p:stCondLst>
                              <p:cond delay="12000"/>
                            </p:stCondLst>
                            <p:childTnLst>
                              <p:par>
                                <p:cTn id="17" presetID="63" presetClass="path" presetSubtype="0" accel="50000" decel="50000" fill="hold" grpId="4" nodeType="afterEffect">
                                  <p:stCondLst>
                                    <p:cond delay="0"/>
                                  </p:stCondLst>
                                  <p:childTnLst>
                                    <p:animMotion origin="layout" path="M 0.51527 -2.45143E-6 L 0.77361 -2.45143E-6 " pathEditMode="relative" rAng="0" ptsTypes="AA">
                                      <p:cBhvr>
                                        <p:cTn id="18" dur="3000" fill="hold"/>
                                        <p:tgtEl>
                                          <p:spTgt spid="7"/>
                                        </p:tgtEl>
                                        <p:attrNameLst>
                                          <p:attrName>ppt_x</p:attrName>
                                          <p:attrName>ppt_y</p:attrName>
                                        </p:attrNameLst>
                                      </p:cBhvr>
                                      <p:rCtr x="1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t>Step 3: Summarize and help the client make a decision</a:t>
            </a:r>
          </a:p>
        </p:txBody>
      </p:sp>
      <p:sp>
        <p:nvSpPr>
          <p:cNvPr id="112643" name="Content Placeholder 2"/>
          <p:cNvSpPr>
            <a:spLocks noGrp="1"/>
          </p:cNvSpPr>
          <p:nvPr>
            <p:ph idx="1"/>
          </p:nvPr>
        </p:nvSpPr>
        <p:spPr/>
        <p:txBody>
          <a:bodyPr/>
          <a:lstStyle/>
          <a:p>
            <a:r>
              <a:rPr lang="en-US" altLang="en-US" dirty="0" smtClean="0"/>
              <a:t>Restate the dilemma or ambivalence:</a:t>
            </a:r>
          </a:p>
          <a:p>
            <a:pPr lvl="1"/>
            <a:r>
              <a:rPr lang="en-US" altLang="en-US" dirty="0" smtClean="0"/>
              <a:t>“You were saying that your were trying to decide whether to continue or cut down on _______”</a:t>
            </a:r>
          </a:p>
          <a:p>
            <a:pPr lvl="1"/>
            <a:r>
              <a:rPr lang="en-US" altLang="en-US" dirty="0" smtClean="0"/>
              <a:t>“After this discussion, are you more clear about what you would like to do?“</a:t>
            </a:r>
          </a:p>
          <a:p>
            <a:pPr lvl="1"/>
            <a:r>
              <a:rPr lang="en-US" altLang="en-US" dirty="0" smtClean="0"/>
              <a:t>“So have you made a decision about what you would like to work on?”</a:t>
            </a:r>
          </a:p>
          <a:p>
            <a:pPr lvl="1"/>
            <a:endParaRPr lang="en-US" altLang="en-US" dirty="0" smtClean="0"/>
          </a:p>
          <a:p>
            <a:pPr lvl="1"/>
            <a:r>
              <a:rPr lang="en-US" altLang="en-US" dirty="0" smtClean="0"/>
              <a:t>(How would you change the above questions?)</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dirty="0" smtClean="0"/>
              <a:t>Step 4: Goal Setting</a:t>
            </a:r>
          </a:p>
        </p:txBody>
      </p:sp>
      <p:sp>
        <p:nvSpPr>
          <p:cNvPr id="3" name="Content Placeholder 2"/>
          <p:cNvSpPr>
            <a:spLocks noGrp="1"/>
          </p:cNvSpPr>
          <p:nvPr>
            <p:ph idx="1"/>
          </p:nvPr>
        </p:nvSpPr>
        <p:spPr/>
        <p:txBody>
          <a:bodyPr/>
          <a:lstStyle/>
          <a:p>
            <a:pPr>
              <a:defRPr/>
            </a:pPr>
            <a:r>
              <a:rPr lang="en-US" sz="2800" dirty="0"/>
              <a:t>What will be your next </a:t>
            </a:r>
            <a:r>
              <a:rPr lang="en-US" sz="2800" dirty="0" smtClean="0"/>
              <a:t>(1</a:t>
            </a:r>
            <a:r>
              <a:rPr lang="en-US" sz="2800" baseline="30000" dirty="0" smtClean="0"/>
              <a:t>st</a:t>
            </a:r>
            <a:r>
              <a:rPr lang="en-US" sz="2800" dirty="0" smtClean="0"/>
              <a:t>) </a:t>
            </a:r>
            <a:r>
              <a:rPr lang="en-US" sz="2800" dirty="0"/>
              <a:t>step now?</a:t>
            </a:r>
          </a:p>
          <a:p>
            <a:pPr>
              <a:defRPr/>
            </a:pPr>
            <a:r>
              <a:rPr lang="en-US" sz="2800" dirty="0"/>
              <a:t>What will you do in the next 1 or 2 days (week)?</a:t>
            </a:r>
          </a:p>
          <a:p>
            <a:pPr>
              <a:defRPr/>
            </a:pPr>
            <a:r>
              <a:rPr lang="en-US" sz="2800" dirty="0"/>
              <a:t>Have you already been doing something to</a:t>
            </a:r>
          </a:p>
          <a:p>
            <a:pPr>
              <a:defRPr/>
            </a:pPr>
            <a:r>
              <a:rPr lang="en-US" sz="2800" dirty="0"/>
              <a:t>achieve this? If so, can you do more of this?</a:t>
            </a:r>
          </a:p>
          <a:p>
            <a:pPr>
              <a:defRPr/>
            </a:pPr>
            <a:r>
              <a:rPr lang="en-US" sz="2800" dirty="0"/>
              <a:t>Who will be helping you on this?</a:t>
            </a:r>
          </a:p>
          <a:p>
            <a:pPr>
              <a:defRPr/>
            </a:pPr>
            <a:r>
              <a:rPr lang="en-US" sz="2800" dirty="0"/>
              <a:t>On a scale of 1-10 how </a:t>
            </a:r>
            <a:r>
              <a:rPr lang="en-US" sz="2800" dirty="0" smtClean="0"/>
              <a:t>confident </a:t>
            </a:r>
            <a:r>
              <a:rPr lang="en-US" sz="2800" dirty="0"/>
              <a:t>are you that you</a:t>
            </a:r>
          </a:p>
          <a:p>
            <a:pPr>
              <a:defRPr/>
            </a:pPr>
            <a:r>
              <a:rPr lang="en-US" sz="2800" dirty="0"/>
              <a:t>will do this next step</a:t>
            </a:r>
            <a:r>
              <a:rPr lang="en-US" sz="2800" dirty="0" smtClean="0"/>
              <a:t>?</a:t>
            </a:r>
          </a:p>
          <a:p>
            <a:pPr>
              <a:defRPr/>
            </a:pPr>
            <a:endParaRPr lang="en-US" sz="2800" dirty="0"/>
          </a:p>
          <a:p>
            <a:pPr marL="0" indent="0" algn="ctr">
              <a:buFontTx/>
              <a:buNone/>
              <a:defRPr/>
            </a:pPr>
            <a:r>
              <a:rPr lang="en-US" sz="2700" b="1" dirty="0">
                <a:solidFill>
                  <a:srgbClr val="81FFBA"/>
                </a:solidFill>
              </a:rPr>
              <a:t>NOTE: </a:t>
            </a:r>
            <a:r>
              <a:rPr lang="en-US" sz="2700" b="1" dirty="0" smtClean="0">
                <a:solidFill>
                  <a:srgbClr val="81FFBA"/>
                </a:solidFill>
              </a:rPr>
              <a:t/>
            </a:r>
            <a:br>
              <a:rPr lang="en-US" sz="2700" b="1" dirty="0" smtClean="0">
                <a:solidFill>
                  <a:srgbClr val="81FFBA"/>
                </a:solidFill>
              </a:rPr>
            </a:br>
            <a:r>
              <a:rPr lang="en-US" sz="2700" b="1" dirty="0" smtClean="0">
                <a:solidFill>
                  <a:srgbClr val="81FFBA"/>
                </a:solidFill>
              </a:rPr>
              <a:t>Be </a:t>
            </a:r>
            <a:r>
              <a:rPr lang="en-US" sz="2700" b="1" dirty="0">
                <a:solidFill>
                  <a:srgbClr val="81FFBA"/>
                </a:solidFill>
              </a:rPr>
              <a:t>sure to provide praise and </a:t>
            </a:r>
            <a:r>
              <a:rPr lang="en-US" sz="2700" b="1" dirty="0" smtClean="0">
                <a:solidFill>
                  <a:srgbClr val="81FFBA"/>
                </a:solidFill>
              </a:rPr>
              <a:t>support self-efficacy</a:t>
            </a:r>
            <a:endParaRPr lang="en-US" sz="2700" b="1" dirty="0">
              <a:solidFill>
                <a:srgbClr val="81FFBA"/>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Tahoma" pitchFamily="34" charset="0"/>
                <a:cs typeface="Tahoma" pitchFamily="34" charset="0"/>
              </a:rPr>
              <a:t>Change Planning</a:t>
            </a:r>
          </a:p>
        </p:txBody>
      </p:sp>
      <p:sp>
        <p:nvSpPr>
          <p:cNvPr id="90115" name="Content Placeholder 2"/>
          <p:cNvSpPr>
            <a:spLocks noGrp="1"/>
          </p:cNvSpPr>
          <p:nvPr>
            <p:ph idx="1"/>
          </p:nvPr>
        </p:nvSpPr>
        <p:spPr>
          <a:xfrm>
            <a:off x="440267" y="1828800"/>
            <a:ext cx="8534400" cy="4114800"/>
          </a:xfrm>
        </p:spPr>
        <p:txBody>
          <a:bodyPr/>
          <a:lstStyle/>
          <a:p>
            <a:r>
              <a:rPr lang="en-US" altLang="en-US" sz="2800" dirty="0" smtClean="0">
                <a:solidFill>
                  <a:srgbClr val="FFFFFF"/>
                </a:solidFill>
                <a:effectLst/>
                <a:latin typeface="Tahoma" pitchFamily="34" charset="0"/>
                <a:cs typeface="Tahoma" pitchFamily="34" charset="0"/>
              </a:rPr>
              <a:t>Clarify the change goal (reduced use, abstinence)</a:t>
            </a:r>
          </a:p>
          <a:p>
            <a:r>
              <a:rPr lang="en-US" altLang="en-US" sz="2800" dirty="0" smtClean="0">
                <a:solidFill>
                  <a:srgbClr val="FFFFFF"/>
                </a:solidFill>
                <a:effectLst/>
                <a:latin typeface="Tahoma" pitchFamily="34" charset="0"/>
                <a:cs typeface="Tahoma" pitchFamily="34" charset="0"/>
              </a:rPr>
              <a:t>Talk about treatment options and services that might be available at your hospital</a:t>
            </a:r>
          </a:p>
          <a:p>
            <a:r>
              <a:rPr lang="en-US" altLang="en-US" sz="2800" dirty="0" smtClean="0">
                <a:solidFill>
                  <a:srgbClr val="FFFFFF"/>
                </a:solidFill>
                <a:effectLst/>
                <a:latin typeface="Tahoma" pitchFamily="34" charset="0"/>
                <a:cs typeface="Tahoma" pitchFamily="34" charset="0"/>
              </a:rPr>
              <a:t>Identify what the patient will do to achieve the goal</a:t>
            </a:r>
          </a:p>
          <a:p>
            <a:r>
              <a:rPr lang="en-US" altLang="en-US" sz="2800" dirty="0" smtClean="0">
                <a:solidFill>
                  <a:srgbClr val="FFFFFF"/>
                </a:solidFill>
                <a:effectLst/>
                <a:latin typeface="Tahoma" pitchFamily="34" charset="0"/>
                <a:cs typeface="Tahoma" pitchFamily="34" charset="0"/>
              </a:rPr>
              <a:t>Ask who might help the patient and how</a:t>
            </a:r>
          </a:p>
          <a:p>
            <a:r>
              <a:rPr lang="en-US" altLang="en-US" sz="2800" dirty="0" smtClean="0">
                <a:solidFill>
                  <a:srgbClr val="FFFFFF"/>
                </a:solidFill>
                <a:effectLst/>
                <a:latin typeface="Tahoma" pitchFamily="34" charset="0"/>
                <a:cs typeface="Tahoma" pitchFamily="34" charset="0"/>
              </a:rPr>
              <a:t>Ask about potential obstacles and how the patient would address them</a:t>
            </a:r>
          </a:p>
          <a:p>
            <a:r>
              <a:rPr lang="en-US" altLang="en-US" sz="2800" dirty="0" smtClean="0">
                <a:solidFill>
                  <a:srgbClr val="FFFFFF"/>
                </a:solidFill>
                <a:latin typeface="Tahoma" pitchFamily="34" charset="0"/>
                <a:cs typeface="Tahoma" pitchFamily="34" charset="0"/>
              </a:rPr>
              <a:t>Develop a </a:t>
            </a:r>
            <a:r>
              <a:rPr lang="en-US" altLang="en-US" sz="2800" dirty="0" smtClean="0">
                <a:solidFill>
                  <a:srgbClr val="FFFFFF"/>
                </a:solidFill>
                <a:effectLst/>
                <a:latin typeface="Tahoma" pitchFamily="34" charset="0"/>
                <a:cs typeface="Tahoma" pitchFamily="34" charset="0"/>
              </a:rPr>
              <a:t>Change Plan Contract</a:t>
            </a:r>
          </a:p>
        </p:txBody>
      </p:sp>
    </p:spTree>
    <p:extLst>
      <p:ext uri="{BB962C8B-B14F-4D97-AF65-F5344CB8AC3E}">
        <p14:creationId xmlns:p14="http://schemas.microsoft.com/office/powerpoint/2010/main" val="25850215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t>What if no commitment to change is made?</a:t>
            </a:r>
          </a:p>
        </p:txBody>
      </p:sp>
      <p:sp>
        <p:nvSpPr>
          <p:cNvPr id="114691" name="Content Placeholder 2"/>
          <p:cNvSpPr>
            <a:spLocks noGrp="1"/>
          </p:cNvSpPr>
          <p:nvPr>
            <p:ph idx="1"/>
          </p:nvPr>
        </p:nvSpPr>
        <p:spPr/>
        <p:txBody>
          <a:bodyPr/>
          <a:lstStyle/>
          <a:p>
            <a:r>
              <a:rPr lang="en-US" altLang="en-US" smtClean="0"/>
              <a:t>Accept it</a:t>
            </a:r>
          </a:p>
          <a:p>
            <a:r>
              <a:rPr lang="en-US" altLang="en-US" smtClean="0"/>
              <a:t>Empathize that ambivalence can be difficult</a:t>
            </a:r>
          </a:p>
          <a:p>
            <a:r>
              <a:rPr lang="en-US" altLang="en-US" smtClean="0"/>
              <a:t>Ask if he/she can manage the consequences of not making a decision</a:t>
            </a:r>
          </a:p>
          <a:p>
            <a:r>
              <a:rPr lang="en-US" altLang="en-US" smtClean="0"/>
              <a:t>Ask if there is anything else that will help with the decision (i.e. having more time or information, etc.)</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Remember to leave the door open…</a:t>
            </a:r>
          </a:p>
        </p:txBody>
      </p:sp>
      <p:sp>
        <p:nvSpPr>
          <p:cNvPr id="115715" name="Content Placeholder 2"/>
          <p:cNvSpPr>
            <a:spLocks noGrp="1"/>
          </p:cNvSpPr>
          <p:nvPr>
            <p:ph idx="1"/>
          </p:nvPr>
        </p:nvSpPr>
        <p:spPr/>
        <p:txBody>
          <a:bodyPr/>
          <a:lstStyle/>
          <a:p>
            <a:r>
              <a:rPr lang="en-US" altLang="en-US" i="1" smtClean="0"/>
              <a:t>‘‘In summary, it seems that at the moment you don’t want to change this behavior, but if you want to talk about it further at some stage, or if you decide that it is starting to cause you problems, please feel free to come and see me again and we can </a:t>
            </a:r>
            <a:br>
              <a:rPr lang="en-US" altLang="en-US" i="1" smtClean="0"/>
            </a:br>
            <a:r>
              <a:rPr lang="en-US" altLang="en-US" i="1" smtClean="0"/>
              <a:t>discuss this further…’</a:t>
            </a:r>
            <a:endParaRPr lang="en-US" altLang="en-US" smtClean="0"/>
          </a:p>
        </p:txBody>
      </p:sp>
      <p:grpSp>
        <p:nvGrpSpPr>
          <p:cNvPr id="115716" name="Group 4"/>
          <p:cNvGrpSpPr>
            <a:grpSpLocks/>
          </p:cNvGrpSpPr>
          <p:nvPr/>
        </p:nvGrpSpPr>
        <p:grpSpPr bwMode="auto">
          <a:xfrm>
            <a:off x="5216525" y="4357688"/>
            <a:ext cx="3962400" cy="3035300"/>
            <a:chOff x="5181600" y="4357688"/>
            <a:chExt cx="3962400" cy="3034533"/>
          </a:xfrm>
        </p:grpSpPr>
        <p:sp>
          <p:nvSpPr>
            <p:cNvPr id="115717" name="Freeform 3"/>
            <p:cNvSpPr>
              <a:spLocks/>
            </p:cNvSpPr>
            <p:nvPr/>
          </p:nvSpPr>
          <p:spPr bwMode="auto">
            <a:xfrm>
              <a:off x="8553450" y="4357688"/>
              <a:ext cx="590550" cy="419100"/>
            </a:xfrm>
            <a:custGeom>
              <a:avLst/>
              <a:gdLst>
                <a:gd name="T0" fmla="*/ 9525 w 590550"/>
                <a:gd name="T1" fmla="*/ 209550 h 419100"/>
                <a:gd name="T2" fmla="*/ 9525 w 590550"/>
                <a:gd name="T3" fmla="*/ 209550 h 419100"/>
                <a:gd name="T4" fmla="*/ 57150 w 590550"/>
                <a:gd name="T5" fmla="*/ 200025 h 419100"/>
                <a:gd name="T6" fmla="*/ 71437 w 590550"/>
                <a:gd name="T7" fmla="*/ 190500 h 419100"/>
                <a:gd name="T8" fmla="*/ 128587 w 590550"/>
                <a:gd name="T9" fmla="*/ 180975 h 419100"/>
                <a:gd name="T10" fmla="*/ 180975 w 590550"/>
                <a:gd name="T11" fmla="*/ 171450 h 419100"/>
                <a:gd name="T12" fmla="*/ 200025 w 590550"/>
                <a:gd name="T13" fmla="*/ 166687 h 419100"/>
                <a:gd name="T14" fmla="*/ 219075 w 590550"/>
                <a:gd name="T15" fmla="*/ 152400 h 419100"/>
                <a:gd name="T16" fmla="*/ 228600 w 590550"/>
                <a:gd name="T17" fmla="*/ 128587 h 419100"/>
                <a:gd name="T18" fmla="*/ 257175 w 590550"/>
                <a:gd name="T19" fmla="*/ 119062 h 419100"/>
                <a:gd name="T20" fmla="*/ 309562 w 590550"/>
                <a:gd name="T21" fmla="*/ 80962 h 419100"/>
                <a:gd name="T22" fmla="*/ 342900 w 590550"/>
                <a:gd name="T23" fmla="*/ 71437 h 419100"/>
                <a:gd name="T24" fmla="*/ 385762 w 590550"/>
                <a:gd name="T25" fmla="*/ 47625 h 419100"/>
                <a:gd name="T26" fmla="*/ 400050 w 590550"/>
                <a:gd name="T27" fmla="*/ 38100 h 419100"/>
                <a:gd name="T28" fmla="*/ 414337 w 590550"/>
                <a:gd name="T29" fmla="*/ 33337 h 419100"/>
                <a:gd name="T30" fmla="*/ 509587 w 590550"/>
                <a:gd name="T31" fmla="*/ 28575 h 419100"/>
                <a:gd name="T32" fmla="*/ 552450 w 590550"/>
                <a:gd name="T33" fmla="*/ 14287 h 419100"/>
                <a:gd name="T34" fmla="*/ 566737 w 590550"/>
                <a:gd name="T35" fmla="*/ 9525 h 419100"/>
                <a:gd name="T36" fmla="*/ 581025 w 590550"/>
                <a:gd name="T37" fmla="*/ 0 h 419100"/>
                <a:gd name="T38" fmla="*/ 590550 w 590550"/>
                <a:gd name="T39" fmla="*/ 342900 h 419100"/>
                <a:gd name="T40" fmla="*/ 0 w 590550"/>
                <a:gd name="T41" fmla="*/ 419100 h 419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550" h="419100">
                  <a:moveTo>
                    <a:pt x="9525" y="209550"/>
                  </a:moveTo>
                  <a:lnTo>
                    <a:pt x="9525" y="209550"/>
                  </a:lnTo>
                  <a:cubicBezTo>
                    <a:pt x="25400" y="206375"/>
                    <a:pt x="41677" y="204786"/>
                    <a:pt x="57150" y="200025"/>
                  </a:cubicBezTo>
                  <a:cubicBezTo>
                    <a:pt x="62621" y="198342"/>
                    <a:pt x="65907" y="191975"/>
                    <a:pt x="71437" y="190500"/>
                  </a:cubicBezTo>
                  <a:cubicBezTo>
                    <a:pt x="90098" y="185524"/>
                    <a:pt x="109537" y="184150"/>
                    <a:pt x="128587" y="180975"/>
                  </a:cubicBezTo>
                  <a:cubicBezTo>
                    <a:pt x="149239" y="177533"/>
                    <a:pt x="161028" y="175883"/>
                    <a:pt x="180975" y="171450"/>
                  </a:cubicBezTo>
                  <a:cubicBezTo>
                    <a:pt x="187365" y="170030"/>
                    <a:pt x="193675" y="168275"/>
                    <a:pt x="200025" y="166687"/>
                  </a:cubicBezTo>
                  <a:cubicBezTo>
                    <a:pt x="206375" y="161925"/>
                    <a:pt x="214313" y="158750"/>
                    <a:pt x="219075" y="152400"/>
                  </a:cubicBezTo>
                  <a:cubicBezTo>
                    <a:pt x="224204" y="145561"/>
                    <a:pt x="222166" y="134217"/>
                    <a:pt x="228600" y="128587"/>
                  </a:cubicBezTo>
                  <a:cubicBezTo>
                    <a:pt x="236156" y="121975"/>
                    <a:pt x="257175" y="119062"/>
                    <a:pt x="257175" y="119062"/>
                  </a:cubicBezTo>
                  <a:cubicBezTo>
                    <a:pt x="266438" y="111651"/>
                    <a:pt x="298981" y="84488"/>
                    <a:pt x="309562" y="80962"/>
                  </a:cubicBezTo>
                  <a:cubicBezTo>
                    <a:pt x="330060" y="74130"/>
                    <a:pt x="318980" y="77418"/>
                    <a:pt x="342900" y="71437"/>
                  </a:cubicBezTo>
                  <a:cubicBezTo>
                    <a:pt x="375652" y="49602"/>
                    <a:pt x="360615" y="56007"/>
                    <a:pt x="385762" y="47625"/>
                  </a:cubicBezTo>
                  <a:cubicBezTo>
                    <a:pt x="390525" y="44450"/>
                    <a:pt x="394930" y="40660"/>
                    <a:pt x="400050" y="38100"/>
                  </a:cubicBezTo>
                  <a:cubicBezTo>
                    <a:pt x="404540" y="35855"/>
                    <a:pt x="409336" y="33772"/>
                    <a:pt x="414337" y="33337"/>
                  </a:cubicBezTo>
                  <a:cubicBezTo>
                    <a:pt x="446007" y="30583"/>
                    <a:pt x="477837" y="30162"/>
                    <a:pt x="509587" y="28575"/>
                  </a:cubicBezTo>
                  <a:lnTo>
                    <a:pt x="552450" y="14287"/>
                  </a:lnTo>
                  <a:lnTo>
                    <a:pt x="566737" y="9525"/>
                  </a:lnTo>
                  <a:lnTo>
                    <a:pt x="581025" y="0"/>
                  </a:lnTo>
                  <a:lnTo>
                    <a:pt x="590550" y="342900"/>
                  </a:lnTo>
                  <a:lnTo>
                    <a:pt x="0" y="419100"/>
                  </a:lnTo>
                </a:path>
              </a:pathLst>
            </a:custGeom>
            <a:solidFill>
              <a:schemeClr val="tx1"/>
            </a:solidFill>
            <a:ln>
              <a:noFill/>
            </a:ln>
            <a:effectLst>
              <a:outerShdw dist="56796" dir="3806097" algn="ctr" rotWithShape="0">
                <a:srgbClr val="000000"/>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wrap="none">
              <a:spAutoFit/>
            </a:bodyPr>
            <a:lstStyle/>
            <a:p>
              <a:endParaRPr lang="en-US"/>
            </a:p>
          </p:txBody>
        </p:sp>
        <p:pic>
          <p:nvPicPr>
            <p:cNvPr id="115718" name="Picture 2" descr="C:\Users\tfreese\AppData\Local\Microsoft\Windows\Temporary Internet Files\Content.IE5\4LX043ZF\MP9003854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61935"/>
              <a:ext cx="3962400" cy="283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sz="4000" smtClean="0"/>
              <a:t>What techniques should I avoid?</a:t>
            </a:r>
          </a:p>
        </p:txBody>
      </p:sp>
      <p:sp>
        <p:nvSpPr>
          <p:cNvPr id="116739" name="Rectangle 3"/>
          <p:cNvSpPr>
            <a:spLocks noGrp="1" noChangeArrowheads="1"/>
          </p:cNvSpPr>
          <p:nvPr>
            <p:ph type="body" idx="1"/>
          </p:nvPr>
        </p:nvSpPr>
        <p:spPr>
          <a:xfrm>
            <a:off x="609600" y="1600200"/>
            <a:ext cx="7924800" cy="4800600"/>
          </a:xfrm>
        </p:spPr>
        <p:txBody>
          <a:bodyPr/>
          <a:lstStyle/>
          <a:p>
            <a:pPr eaLnBrk="1" hangingPunct="1">
              <a:lnSpc>
                <a:spcPct val="105000"/>
              </a:lnSpc>
              <a:spcAft>
                <a:spcPct val="20000"/>
              </a:spcAft>
              <a:buFont typeface="Wingdings" pitchFamily="2" charset="2"/>
              <a:buNone/>
            </a:pPr>
            <a:r>
              <a:rPr lang="en-GB" altLang="en-US" smtClean="0"/>
              <a:t>Techniques to avoid when motivating clients:</a:t>
            </a:r>
          </a:p>
          <a:p>
            <a:pPr eaLnBrk="1" hangingPunct="1">
              <a:lnSpc>
                <a:spcPct val="105000"/>
              </a:lnSpc>
              <a:spcAft>
                <a:spcPct val="20000"/>
              </a:spcAft>
              <a:buClr>
                <a:schemeClr val="folHlink"/>
              </a:buClr>
              <a:buSzPct val="70000"/>
            </a:pPr>
            <a:r>
              <a:rPr lang="en-GB" altLang="en-US" smtClean="0"/>
              <a:t>Confrontation / denial</a:t>
            </a:r>
          </a:p>
          <a:p>
            <a:pPr eaLnBrk="1" hangingPunct="1">
              <a:lnSpc>
                <a:spcPct val="105000"/>
              </a:lnSpc>
              <a:spcAft>
                <a:spcPct val="20000"/>
              </a:spcAft>
              <a:buClr>
                <a:schemeClr val="folHlink"/>
              </a:buClr>
              <a:buSzPct val="70000"/>
            </a:pPr>
            <a:r>
              <a:rPr lang="en-GB" altLang="en-US" smtClean="0"/>
              <a:t>Closed questions</a:t>
            </a:r>
          </a:p>
          <a:p>
            <a:pPr eaLnBrk="1" hangingPunct="1">
              <a:lnSpc>
                <a:spcPct val="105000"/>
              </a:lnSpc>
              <a:spcAft>
                <a:spcPct val="20000"/>
              </a:spcAft>
              <a:buClr>
                <a:schemeClr val="folHlink"/>
              </a:buClr>
              <a:buSzPct val="70000"/>
            </a:pPr>
            <a:r>
              <a:rPr lang="en-GB" altLang="en-US" smtClean="0"/>
              <a:t>Clinician traps</a:t>
            </a:r>
          </a:p>
          <a:p>
            <a:pPr eaLnBrk="1" hangingPunct="1">
              <a:lnSpc>
                <a:spcPct val="105000"/>
              </a:lnSpc>
              <a:spcAft>
                <a:spcPct val="20000"/>
              </a:spcAft>
              <a:buClr>
                <a:schemeClr val="folHlink"/>
              </a:buClr>
              <a:buSzPct val="70000"/>
            </a:pPr>
            <a:r>
              <a:rPr lang="en-GB" altLang="en-US" smtClean="0"/>
              <a:t>Roadblocks to reflective listening </a:t>
            </a: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smtClean="0"/>
              <a:t>Directing Style of Helping</a:t>
            </a:r>
          </a:p>
        </p:txBody>
      </p:sp>
      <p:sp>
        <p:nvSpPr>
          <p:cNvPr id="6147" name="Content Placeholder 6"/>
          <p:cNvSpPr>
            <a:spLocks noGrp="1"/>
          </p:cNvSpPr>
          <p:nvPr>
            <p:ph idx="1"/>
          </p:nvPr>
        </p:nvSpPr>
        <p:spPr/>
        <p:txBody>
          <a:bodyPr/>
          <a:lstStyle/>
          <a:p>
            <a:r>
              <a:rPr lang="en-US" altLang="en-US" smtClean="0"/>
              <a:t>Tell them it’s important</a:t>
            </a:r>
          </a:p>
          <a:p>
            <a:r>
              <a:rPr lang="en-US" altLang="en-US" smtClean="0"/>
              <a:t>Show them how to do it</a:t>
            </a:r>
          </a:p>
          <a:p>
            <a:r>
              <a:rPr lang="en-US" altLang="en-US" smtClean="0"/>
              <a:t>Explain it to them, how life could be better </a:t>
            </a:r>
          </a:p>
          <a:p>
            <a:r>
              <a:rPr lang="en-US" altLang="en-US" smtClean="0"/>
              <a:t>Threaten them, instill fear</a:t>
            </a:r>
          </a:p>
          <a:p>
            <a:r>
              <a:rPr lang="en-US" altLang="en-US" smtClean="0"/>
              <a:t>Give them short term goals</a:t>
            </a:r>
          </a:p>
          <a:p>
            <a:r>
              <a:rPr lang="en-US" altLang="en-US" smtClean="0"/>
              <a:t>Make them a list</a:t>
            </a:r>
          </a:p>
          <a:p>
            <a:r>
              <a:rPr lang="en-US" altLang="en-US" smtClean="0"/>
              <a:t>Constantly remind them</a:t>
            </a:r>
          </a:p>
          <a:p>
            <a:r>
              <a:rPr lang="en-US" altLang="en-US" smtClean="0"/>
              <a:t>Tell them what you expect	</a:t>
            </a:r>
          </a:p>
          <a:p>
            <a:endParaRPr lang="en-US" altLang="en-US"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You Are Using MI If You:</a:t>
            </a:r>
          </a:p>
        </p:txBody>
      </p:sp>
      <p:sp>
        <p:nvSpPr>
          <p:cNvPr id="424963" name="Rectangle 3"/>
          <p:cNvSpPr>
            <a:spLocks noGrp="1" noChangeArrowheads="1"/>
          </p:cNvSpPr>
          <p:nvPr>
            <p:ph type="body" idx="1"/>
          </p:nvPr>
        </p:nvSpPr>
        <p:spPr/>
        <p:txBody>
          <a:bodyPr/>
          <a:lstStyle/>
          <a:p>
            <a:pPr eaLnBrk="1" hangingPunct="1">
              <a:lnSpc>
                <a:spcPct val="90000"/>
              </a:lnSpc>
            </a:pPr>
            <a:r>
              <a:rPr lang="en-US" altLang="en-US" b="1" smtClean="0"/>
              <a:t>Talk </a:t>
            </a:r>
            <a:r>
              <a:rPr lang="en-US" altLang="en-US" b="1" smtClean="0">
                <a:solidFill>
                  <a:srgbClr val="FFDC47"/>
                </a:solidFill>
              </a:rPr>
              <a:t>less</a:t>
            </a:r>
            <a:r>
              <a:rPr lang="en-US" altLang="en-US" b="1" smtClean="0"/>
              <a:t> than your consumer does</a:t>
            </a:r>
          </a:p>
          <a:p>
            <a:pPr eaLnBrk="1" hangingPunct="1">
              <a:lnSpc>
                <a:spcPct val="90000"/>
              </a:lnSpc>
            </a:pPr>
            <a:r>
              <a:rPr lang="en-US" altLang="en-US" b="1" smtClean="0"/>
              <a:t>Offer </a:t>
            </a:r>
            <a:r>
              <a:rPr lang="en-US" altLang="en-US" b="1" smtClean="0">
                <a:solidFill>
                  <a:srgbClr val="FFDC47"/>
                </a:solidFill>
              </a:rPr>
              <a:t>one refection</a:t>
            </a:r>
            <a:r>
              <a:rPr lang="en-US" altLang="en-US" b="1" smtClean="0"/>
              <a:t> for every                </a:t>
            </a:r>
            <a:r>
              <a:rPr lang="en-US" altLang="en-US" b="1" smtClean="0">
                <a:solidFill>
                  <a:srgbClr val="FFDC47"/>
                </a:solidFill>
              </a:rPr>
              <a:t>three questions</a:t>
            </a:r>
          </a:p>
          <a:p>
            <a:pPr eaLnBrk="1" hangingPunct="1">
              <a:lnSpc>
                <a:spcPct val="90000"/>
              </a:lnSpc>
            </a:pPr>
            <a:r>
              <a:rPr lang="en-US" altLang="en-US" b="1" smtClean="0"/>
              <a:t>Reflect with </a:t>
            </a:r>
            <a:r>
              <a:rPr lang="en-US" altLang="en-US" b="1" smtClean="0">
                <a:solidFill>
                  <a:srgbClr val="FFDC47"/>
                </a:solidFill>
              </a:rPr>
              <a:t>complex</a:t>
            </a:r>
            <a:r>
              <a:rPr lang="en-US" altLang="en-US" b="1" smtClean="0"/>
              <a:t> </a:t>
            </a:r>
            <a:r>
              <a:rPr lang="en-US" altLang="en-US" b="1" smtClean="0">
                <a:solidFill>
                  <a:srgbClr val="FFDC47"/>
                </a:solidFill>
              </a:rPr>
              <a:t>reflections</a:t>
            </a:r>
            <a:r>
              <a:rPr lang="en-US" altLang="en-US" b="1" smtClean="0"/>
              <a:t> more than half the time</a:t>
            </a:r>
          </a:p>
          <a:p>
            <a:pPr eaLnBrk="1" hangingPunct="1">
              <a:lnSpc>
                <a:spcPct val="90000"/>
              </a:lnSpc>
            </a:pPr>
            <a:r>
              <a:rPr lang="en-US" altLang="en-US" b="1" smtClean="0"/>
              <a:t>Ask mostly </a:t>
            </a:r>
            <a:r>
              <a:rPr lang="en-US" altLang="en-US" b="1" smtClean="0">
                <a:solidFill>
                  <a:srgbClr val="FFDC47"/>
                </a:solidFill>
              </a:rPr>
              <a:t>open-ended</a:t>
            </a:r>
            <a:r>
              <a:rPr lang="en-US" altLang="en-US" b="1" smtClean="0"/>
              <a:t> questions</a:t>
            </a:r>
          </a:p>
          <a:p>
            <a:pPr eaLnBrk="1" hangingPunct="1">
              <a:lnSpc>
                <a:spcPct val="90000"/>
              </a:lnSpc>
            </a:pPr>
            <a:r>
              <a:rPr lang="en-US" altLang="en-US" b="1" smtClean="0"/>
              <a:t>Avoid </a:t>
            </a:r>
            <a:r>
              <a:rPr lang="en-US" altLang="en-US" b="1" smtClean="0">
                <a:solidFill>
                  <a:srgbClr val="FFDC47"/>
                </a:solidFill>
              </a:rPr>
              <a:t>getting ahead</a:t>
            </a:r>
            <a:r>
              <a:rPr lang="en-US" altLang="en-US" b="1" smtClean="0"/>
              <a:t> of your consumer’s stage of readiness (warning, confronting, giving unwelcome advice, taking “good” side of the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dissolve">
                                      <p:cBhvr>
                                        <p:cTn id="7" dur="500"/>
                                        <p:tgtEl>
                                          <p:spTgt spid="424963">
                                            <p:txEl>
                                              <p:pRg st="0" end="0"/>
                                            </p:txEl>
                                          </p:spTgt>
                                        </p:tgtEl>
                                      </p:cBhvr>
                                    </p:animEffect>
                                  </p:childTnLst>
                                  <p:subTnLst>
                                    <p:animClr clrSpc="rgb" dir="cw">
                                      <p:cBhvr override="childStyle">
                                        <p:cTn dur="1" fill="hold" display="0" masterRel="nextClick" afterEffect="1"/>
                                        <p:tgtEl>
                                          <p:spTgt spid="424963">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4963">
                                            <p:txEl>
                                              <p:pRg st="1" end="1"/>
                                            </p:txEl>
                                          </p:spTgt>
                                        </p:tgtEl>
                                        <p:attrNameLst>
                                          <p:attrName>style.visibility</p:attrName>
                                        </p:attrNameLst>
                                      </p:cBhvr>
                                      <p:to>
                                        <p:strVal val="visible"/>
                                      </p:to>
                                    </p:set>
                                    <p:animEffect transition="in" filter="dissolve">
                                      <p:cBhvr>
                                        <p:cTn id="12" dur="500"/>
                                        <p:tgtEl>
                                          <p:spTgt spid="424963">
                                            <p:txEl>
                                              <p:pRg st="1" end="1"/>
                                            </p:txEl>
                                          </p:spTgt>
                                        </p:tgtEl>
                                      </p:cBhvr>
                                    </p:animEffect>
                                  </p:childTnLst>
                                  <p:subTnLst>
                                    <p:animClr clrSpc="rgb" dir="cw">
                                      <p:cBhvr override="childStyle">
                                        <p:cTn dur="1" fill="hold" display="0" masterRel="nextClick" afterEffect="1"/>
                                        <p:tgtEl>
                                          <p:spTgt spid="424963">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4963">
                                            <p:txEl>
                                              <p:pRg st="2" end="2"/>
                                            </p:txEl>
                                          </p:spTgt>
                                        </p:tgtEl>
                                        <p:attrNameLst>
                                          <p:attrName>style.visibility</p:attrName>
                                        </p:attrNameLst>
                                      </p:cBhvr>
                                      <p:to>
                                        <p:strVal val="visible"/>
                                      </p:to>
                                    </p:set>
                                    <p:animEffect transition="in" filter="dissolve">
                                      <p:cBhvr>
                                        <p:cTn id="17" dur="500"/>
                                        <p:tgtEl>
                                          <p:spTgt spid="424963">
                                            <p:txEl>
                                              <p:pRg st="2" end="2"/>
                                            </p:txEl>
                                          </p:spTgt>
                                        </p:tgtEl>
                                      </p:cBhvr>
                                    </p:animEffect>
                                  </p:childTnLst>
                                  <p:subTnLst>
                                    <p:animClr clrSpc="rgb" dir="cw">
                                      <p:cBhvr override="childStyle">
                                        <p:cTn dur="1" fill="hold" display="0" masterRel="nextClick" afterEffect="1"/>
                                        <p:tgtEl>
                                          <p:spTgt spid="424963">
                                            <p:txEl>
                                              <p:pRg st="2" end="2"/>
                                            </p:txEl>
                                          </p:spTgt>
                                        </p:tgtEl>
                                        <p:attrNameLst>
                                          <p:attrName>ppt_c</p:attrName>
                                        </p:attrNameLst>
                                      </p:cBhvr>
                                      <p:to>
                                        <a:srgbClr val="99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4963">
                                            <p:txEl>
                                              <p:pRg st="3" end="3"/>
                                            </p:txEl>
                                          </p:spTgt>
                                        </p:tgtEl>
                                        <p:attrNameLst>
                                          <p:attrName>style.visibility</p:attrName>
                                        </p:attrNameLst>
                                      </p:cBhvr>
                                      <p:to>
                                        <p:strVal val="visible"/>
                                      </p:to>
                                    </p:set>
                                    <p:animEffect transition="in" filter="dissolve">
                                      <p:cBhvr>
                                        <p:cTn id="22" dur="500"/>
                                        <p:tgtEl>
                                          <p:spTgt spid="424963">
                                            <p:txEl>
                                              <p:pRg st="3" end="3"/>
                                            </p:txEl>
                                          </p:spTgt>
                                        </p:tgtEl>
                                      </p:cBhvr>
                                    </p:animEffect>
                                  </p:childTnLst>
                                  <p:subTnLst>
                                    <p:animClr clrSpc="rgb" dir="cw">
                                      <p:cBhvr override="childStyle">
                                        <p:cTn dur="1" fill="hold" display="0" masterRel="nextClick" afterEffect="1"/>
                                        <p:tgtEl>
                                          <p:spTgt spid="424963">
                                            <p:txEl>
                                              <p:pRg st="3" end="3"/>
                                            </p:txEl>
                                          </p:spTgt>
                                        </p:tgtEl>
                                        <p:attrNameLst>
                                          <p:attrName>ppt_c</p:attrName>
                                        </p:attrNameLst>
                                      </p:cBhvr>
                                      <p:to>
                                        <a:srgbClr val="99CC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4963">
                                            <p:txEl>
                                              <p:pRg st="4" end="4"/>
                                            </p:txEl>
                                          </p:spTgt>
                                        </p:tgtEl>
                                        <p:attrNameLst>
                                          <p:attrName>style.visibility</p:attrName>
                                        </p:attrNameLst>
                                      </p:cBhvr>
                                      <p:to>
                                        <p:strVal val="visible"/>
                                      </p:to>
                                    </p:set>
                                    <p:animEffect transition="in" filter="dissolve">
                                      <p:cBhvr>
                                        <p:cTn id="27" dur="500"/>
                                        <p:tgtEl>
                                          <p:spTgt spid="424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Let’s Practice!!!</a:t>
            </a:r>
          </a:p>
        </p:txBody>
      </p:sp>
      <p:sp>
        <p:nvSpPr>
          <p:cNvPr id="118787" name="Content Placeholder 2"/>
          <p:cNvSpPr>
            <a:spLocks noGrp="1"/>
          </p:cNvSpPr>
          <p:nvPr>
            <p:ph idx="1"/>
          </p:nvPr>
        </p:nvSpPr>
        <p:spPr/>
        <p:txBody>
          <a:bodyPr/>
          <a:lstStyle/>
          <a:p>
            <a:r>
              <a:rPr lang="en-US" altLang="en-US" smtClean="0"/>
              <a:t>Client:  Role play a recent client who seemed interested in making a change (with very little resistance)</a:t>
            </a:r>
          </a:p>
          <a:p>
            <a:r>
              <a:rPr lang="en-US" altLang="en-US" smtClean="0"/>
              <a:t>Counselor:  Practice the steps of MI using your MI skills.  Listen for change talk</a:t>
            </a:r>
          </a:p>
          <a:p>
            <a:pPr marL="914400" lvl="1" indent="-514350">
              <a:buFontTx/>
              <a:buAutoNum type="arabicPeriod"/>
            </a:pPr>
            <a:r>
              <a:rPr lang="en-US" altLang="en-US" smtClean="0"/>
              <a:t>Assess the client</a:t>
            </a:r>
          </a:p>
          <a:p>
            <a:pPr marL="914400" lvl="1" indent="-514350">
              <a:buFontTx/>
              <a:buAutoNum type="arabicPeriod"/>
            </a:pPr>
            <a:r>
              <a:rPr lang="en-US" altLang="en-US" smtClean="0"/>
              <a:t>Explore the behaviors.</a:t>
            </a:r>
          </a:p>
          <a:p>
            <a:pPr marL="914400" lvl="1" indent="-514350">
              <a:buFontTx/>
              <a:buAutoNum type="arabicPeriod"/>
            </a:pPr>
            <a:r>
              <a:rPr lang="en-US" altLang="en-US" smtClean="0"/>
              <a:t>Summarize and help the client make a decision (using the Decision Matrix)</a:t>
            </a:r>
          </a:p>
          <a:p>
            <a:pPr marL="914400" lvl="1" indent="-514350">
              <a:buFontTx/>
              <a:buAutoNum type="arabicPeriod"/>
            </a:pPr>
            <a:r>
              <a:rPr lang="en-US" altLang="en-US" smtClean="0"/>
              <a:t>Help set goals</a:t>
            </a:r>
          </a:p>
          <a:p>
            <a:endParaRPr lang="en-US" alt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mtClean="0"/>
              <a:t>Now let’s make it a bit more challenging</a:t>
            </a:r>
          </a:p>
        </p:txBody>
      </p:sp>
      <p:sp>
        <p:nvSpPr>
          <p:cNvPr id="119811" name="Content Placeholder 2"/>
          <p:cNvSpPr>
            <a:spLocks noGrp="1"/>
          </p:cNvSpPr>
          <p:nvPr>
            <p:ph idx="1"/>
          </p:nvPr>
        </p:nvSpPr>
        <p:spPr/>
        <p:txBody>
          <a:bodyPr/>
          <a:lstStyle/>
          <a:p>
            <a:r>
              <a:rPr lang="en-US" altLang="en-US" dirty="0" smtClean="0"/>
              <a:t>Client:  Role play a recent client who was brought in against their will</a:t>
            </a:r>
          </a:p>
          <a:p>
            <a:r>
              <a:rPr lang="en-US" altLang="en-US" dirty="0" smtClean="0"/>
              <a:t>Counselor:  Practice the steps of MI using your MI skills.  Listen for change talk</a:t>
            </a:r>
          </a:p>
          <a:p>
            <a:pPr marL="914400" lvl="1" indent="-514350">
              <a:buFontTx/>
              <a:buAutoNum type="arabicPeriod"/>
            </a:pPr>
            <a:r>
              <a:rPr lang="en-US" altLang="en-US" dirty="0" smtClean="0"/>
              <a:t>Assess the client</a:t>
            </a:r>
          </a:p>
          <a:p>
            <a:pPr marL="914400" lvl="1" indent="-514350">
              <a:buFontTx/>
              <a:buAutoNum type="arabicPeriod"/>
            </a:pPr>
            <a:r>
              <a:rPr lang="en-US" altLang="en-US" dirty="0" smtClean="0"/>
              <a:t>Explore the behaviors.</a:t>
            </a:r>
          </a:p>
          <a:p>
            <a:pPr marL="914400" lvl="1" indent="-514350">
              <a:buFontTx/>
              <a:buAutoNum type="arabicPeriod"/>
            </a:pPr>
            <a:r>
              <a:rPr lang="en-US" altLang="en-US" dirty="0" smtClean="0"/>
              <a:t>Summarize and help the client make a decision (using the Decision Matrix)</a:t>
            </a:r>
          </a:p>
          <a:p>
            <a:pPr marL="914400" lvl="1" indent="-514350">
              <a:buFontTx/>
              <a:buAutoNum type="arabicPeriod"/>
            </a:pPr>
            <a:r>
              <a:rPr lang="en-US" altLang="en-US" dirty="0" smtClean="0"/>
              <a:t>Help set goals</a:t>
            </a:r>
          </a:p>
          <a:p>
            <a:endParaRPr lang="en-US" altLang="en-US" dirty="0"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77200" cy="5791200"/>
          </a:xfrm>
        </p:spPr>
        <p:txBody>
          <a:bodyPr/>
          <a:lstStyle/>
          <a:p>
            <a:pPr algn="ctr">
              <a:buNone/>
            </a:pPr>
            <a:r>
              <a:rPr lang="en-US" dirty="0" smtClean="0">
                <a:solidFill>
                  <a:srgbClr val="FFC000"/>
                </a:solidFill>
              </a:rPr>
              <a:t>Motivational Interviewing for Clients with Co-Occurring SUD and MH Disorders </a:t>
            </a:r>
          </a:p>
          <a:p>
            <a:pPr>
              <a:buNone/>
            </a:pPr>
            <a:r>
              <a:rPr lang="en-US" dirty="0" smtClean="0">
                <a:solidFill>
                  <a:srgbClr val="FFC000"/>
                </a:solidFill>
              </a:rPr>
              <a:t>	</a:t>
            </a:r>
            <a:endParaRPr lang="en-US" sz="2800" dirty="0" smtClean="0">
              <a:solidFill>
                <a:srgbClr val="FFC000"/>
              </a:solidFill>
            </a:endParaRPr>
          </a:p>
          <a:p>
            <a:r>
              <a:rPr lang="en-US" sz="2400" dirty="0" smtClean="0"/>
              <a:t>The following recommendations for modifying Motivational Interviewing to work with clients with co-occurring SUD and MH disorders are based on the ongoing work of a Yale University School of Medicine research group (</a:t>
            </a:r>
            <a:r>
              <a:rPr lang="en-US" sz="2000" dirty="0" smtClean="0"/>
              <a:t>Martino et al, 2002 &amp; 2006) </a:t>
            </a:r>
          </a:p>
          <a:p>
            <a:r>
              <a:rPr lang="en-US" sz="2400" dirty="0" smtClean="0"/>
              <a:t>They are designed for clients/consumers with SMI, i.e. schizophrenia, schizoaffective, or bipolar w/psychotic features; however, they can easily be adapted for use with less severe MH disorders </a:t>
            </a:r>
          </a:p>
          <a:p>
            <a:endParaRPr lang="en-US" dirty="0" smtClean="0"/>
          </a:p>
          <a:p>
            <a:endParaRPr lang="en-US" dirty="0"/>
          </a:p>
        </p:txBody>
      </p:sp>
      <p:sp>
        <p:nvSpPr>
          <p:cNvPr id="5" name="Rectangle 4"/>
          <p:cNvSpPr/>
          <p:nvPr/>
        </p:nvSpPr>
        <p:spPr>
          <a:xfrm>
            <a:off x="2286000" y="2828836"/>
            <a:ext cx="4572000" cy="523220"/>
          </a:xfrm>
          <a:prstGeom prst="rect">
            <a:avLst/>
          </a:prstGeom>
        </p:spPr>
        <p:txBody>
          <a:bodyPr>
            <a:spAutoFit/>
          </a:bodyPr>
          <a:lstStyle/>
          <a:p>
            <a:pPr>
              <a:defRPr/>
            </a:pPr>
            <a:endParaRPr lang="en-US" sz="2800" dirty="0" smtClean="0"/>
          </a:p>
        </p:txBody>
      </p:sp>
    </p:spTree>
    <p:extLst>
      <p:ext uri="{BB962C8B-B14F-4D97-AF65-F5344CB8AC3E}">
        <p14:creationId xmlns:p14="http://schemas.microsoft.com/office/powerpoint/2010/main" val="4166799856"/>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a:xfrm>
            <a:off x="304800" y="360362"/>
            <a:ext cx="8610600" cy="1163638"/>
          </a:xfrm>
        </p:spPr>
        <p:txBody>
          <a:bodyPr>
            <a:normAutofit fontScale="90000"/>
          </a:bodyPr>
          <a:lstStyle/>
          <a:p>
            <a:pPr eaLnBrk="1" hangingPunct="1">
              <a:defRPr/>
            </a:pPr>
            <a:r>
              <a:rPr lang="en-US" sz="3600" dirty="0" smtClean="0"/>
              <a:t>MI for Co-Occurring SUD and MH Disorders </a:t>
            </a:r>
            <a:br>
              <a:rPr lang="en-US" sz="3600" dirty="0" smtClean="0"/>
            </a:br>
            <a:r>
              <a:rPr lang="en-US" sz="3200" dirty="0" smtClean="0"/>
              <a:t>Overview</a:t>
            </a:r>
            <a:endParaRPr lang="en-US" sz="3600" b="0" dirty="0" smtClean="0"/>
          </a:p>
        </p:txBody>
      </p:sp>
      <p:sp>
        <p:nvSpPr>
          <p:cNvPr id="236547" name="Rectangle 3"/>
          <p:cNvSpPr>
            <a:spLocks noGrp="1" noChangeArrowheads="1"/>
          </p:cNvSpPr>
          <p:nvPr>
            <p:ph type="body" idx="1"/>
          </p:nvPr>
        </p:nvSpPr>
        <p:spPr>
          <a:xfrm>
            <a:off x="223838" y="1676400"/>
            <a:ext cx="8615362" cy="4800600"/>
          </a:xfrm>
        </p:spPr>
        <p:txBody>
          <a:bodyPr/>
          <a:lstStyle/>
          <a:p>
            <a:pPr eaLnBrk="1" hangingPunct="1">
              <a:defRPr/>
            </a:pPr>
            <a:r>
              <a:rPr lang="en-US" dirty="0" smtClean="0"/>
              <a:t>Techniques</a:t>
            </a:r>
          </a:p>
          <a:p>
            <a:pPr lvl="1" eaLnBrk="1" hangingPunct="1">
              <a:defRPr/>
            </a:pPr>
            <a:r>
              <a:rPr lang="en-US" dirty="0" smtClean="0"/>
              <a:t>Ask open-ended questions about the relationship between psychiatric illness and substance use (e.g., “how do you think your </a:t>
            </a:r>
            <a:r>
              <a:rPr lang="en-US" dirty="0" err="1" smtClean="0"/>
              <a:t>captagon</a:t>
            </a:r>
            <a:r>
              <a:rPr lang="en-US" dirty="0" smtClean="0"/>
              <a:t> use affects your (psychiatric symptoms)?</a:t>
            </a:r>
          </a:p>
          <a:p>
            <a:pPr lvl="1" eaLnBrk="1" hangingPunct="1">
              <a:defRPr/>
            </a:pPr>
            <a:r>
              <a:rPr lang="en-US" dirty="0" smtClean="0"/>
              <a:t>Explore client’s thoughts/feelings about taking psychiatric medications</a:t>
            </a:r>
          </a:p>
          <a:p>
            <a:pPr lvl="1" eaLnBrk="1" hangingPunct="1">
              <a:defRPr/>
            </a:pPr>
            <a:r>
              <a:rPr lang="en-US" dirty="0" smtClean="0"/>
              <a:t>Examine both previous and current barriers to medication adherence</a:t>
            </a:r>
          </a:p>
          <a:p>
            <a:pPr lvl="1"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798865394"/>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r>
              <a:rPr lang="en-US" dirty="0" smtClean="0"/>
              <a:t>Techniques:</a:t>
            </a:r>
          </a:p>
          <a:p>
            <a:pPr marL="1024128" lvl="1" indent="-514350"/>
            <a:r>
              <a:rPr lang="en-US" dirty="0" smtClean="0"/>
              <a:t>More directive than traditional MI</a:t>
            </a:r>
          </a:p>
          <a:p>
            <a:pPr marL="1024128" lvl="1" indent="-514350"/>
            <a:r>
              <a:rPr lang="en-US" dirty="0" smtClean="0"/>
              <a:t>Shorter sessions, concrete language, repetition, role plays/practice, and adapting to client’s alertness can moderate cognitive impairments</a:t>
            </a:r>
          </a:p>
          <a:p>
            <a:endParaRPr lang="en-US" dirty="0"/>
          </a:p>
        </p:txBody>
      </p:sp>
      <p:sp>
        <p:nvSpPr>
          <p:cNvPr id="5" name="Rectangle 2"/>
          <p:cNvSpPr>
            <a:spLocks noGrp="1" noRot="1" noChangeArrowheads="1"/>
          </p:cNvSpPr>
          <p:nvPr>
            <p:ph type="title"/>
          </p:nvPr>
        </p:nvSpPr>
        <p:spPr>
          <a:xfrm>
            <a:off x="304800" y="360362"/>
            <a:ext cx="8610600" cy="1163638"/>
          </a:xfrm>
        </p:spPr>
        <p:txBody>
          <a:bodyPr>
            <a:normAutofit fontScale="90000"/>
          </a:bodyPr>
          <a:lstStyle/>
          <a:p>
            <a:pPr eaLnBrk="1" hangingPunct="1">
              <a:defRPr/>
            </a:pPr>
            <a:r>
              <a:rPr lang="en-US" sz="3600" dirty="0" smtClean="0"/>
              <a:t>MI for Co-Occurring SUD and MH Disorders </a:t>
            </a:r>
            <a:br>
              <a:rPr lang="en-US" sz="3600" dirty="0" smtClean="0"/>
            </a:br>
            <a:r>
              <a:rPr lang="en-US" sz="3200" dirty="0" smtClean="0"/>
              <a:t>Overview</a:t>
            </a:r>
            <a:endParaRPr lang="en-US" sz="3600" b="0" dirty="0" smtClean="0"/>
          </a:p>
        </p:txBody>
      </p:sp>
    </p:spTree>
    <p:extLst>
      <p:ext uri="{BB962C8B-B14F-4D97-AF65-F5344CB8AC3E}">
        <p14:creationId xmlns:p14="http://schemas.microsoft.com/office/powerpoint/2010/main" val="30883359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667000"/>
            <a:ext cx="7772400" cy="2590800"/>
          </a:xfrm>
        </p:spPr>
        <p:txBody>
          <a:bodyPr/>
          <a:lstStyle/>
          <a:p>
            <a:pPr algn="ctr"/>
            <a:r>
              <a:rPr lang="en-US" sz="4400" cap="none" dirty="0" smtClean="0"/>
              <a:t>Putting the OARS to use: </a:t>
            </a:r>
            <a:br>
              <a:rPr lang="en-US" sz="4400" cap="none" dirty="0" smtClean="0"/>
            </a:br>
            <a:r>
              <a:rPr lang="en-US" sz="4400" cap="none" dirty="0" smtClean="0"/>
              <a:t>specific strategies for exploring pros &amp; cons </a:t>
            </a:r>
            <a:endParaRPr lang="en-US" sz="4400" cap="none" dirty="0"/>
          </a:p>
        </p:txBody>
      </p:sp>
    </p:spTree>
    <p:extLst>
      <p:ext uri="{BB962C8B-B14F-4D97-AF65-F5344CB8AC3E}">
        <p14:creationId xmlns:p14="http://schemas.microsoft.com/office/powerpoint/2010/main" val="2670315514"/>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pPr>
              <a:defRPr/>
            </a:pPr>
            <a:r>
              <a:rPr lang="en-US" dirty="0" smtClean="0"/>
              <a:t>MI Strategies Modified – Decisional Balance</a:t>
            </a:r>
            <a:endParaRPr lang="en-US" dirty="0"/>
          </a:p>
        </p:txBody>
      </p:sp>
      <p:sp>
        <p:nvSpPr>
          <p:cNvPr id="3" name="Content Placeholder 2"/>
          <p:cNvSpPr>
            <a:spLocks noGrp="1"/>
          </p:cNvSpPr>
          <p:nvPr>
            <p:ph idx="1"/>
          </p:nvPr>
        </p:nvSpPr>
        <p:spPr>
          <a:xfrm>
            <a:off x="685800" y="1981200"/>
            <a:ext cx="7772400" cy="4572000"/>
          </a:xfrm>
        </p:spPr>
        <p:txBody>
          <a:bodyPr/>
          <a:lstStyle/>
          <a:p>
            <a:pPr>
              <a:defRPr/>
            </a:pPr>
            <a:r>
              <a:rPr lang="en-US" sz="2800" dirty="0" smtClean="0"/>
              <a:t>Typically matrix has two components: pros/cons of SU and pros/cons of changing.</a:t>
            </a:r>
          </a:p>
          <a:p>
            <a:pPr>
              <a:defRPr/>
            </a:pPr>
            <a:r>
              <a:rPr lang="en-US" sz="2800" dirty="0" smtClean="0"/>
              <a:t>Simplified to one pair: pros/cons of treatment for COD</a:t>
            </a:r>
          </a:p>
          <a:p>
            <a:pPr lvl="1">
              <a:defRPr/>
            </a:pPr>
            <a:r>
              <a:rPr lang="en-US" sz="2400" dirty="0" smtClean="0"/>
              <a:t>Treatment means participating in program </a:t>
            </a:r>
            <a:r>
              <a:rPr lang="en-US" sz="2400" u="sng" dirty="0" smtClean="0"/>
              <a:t>and </a:t>
            </a:r>
            <a:r>
              <a:rPr lang="en-US" sz="2400" dirty="0" smtClean="0"/>
              <a:t>taking medications</a:t>
            </a:r>
            <a:endParaRPr lang="en-US" sz="2400" u="sng" dirty="0" smtClean="0"/>
          </a:p>
          <a:p>
            <a:pPr>
              <a:defRPr/>
            </a:pPr>
            <a:r>
              <a:rPr lang="en-US" sz="2800" dirty="0" smtClean="0"/>
              <a:t>Focus on client’s expectation of positives and negatives for change (i.e., participating in </a:t>
            </a:r>
            <a:r>
              <a:rPr lang="en-US" sz="2800" dirty="0" err="1" smtClean="0"/>
              <a:t>tx</a:t>
            </a:r>
            <a:r>
              <a:rPr lang="en-US" sz="2800" dirty="0" smtClean="0"/>
              <a:t>)</a:t>
            </a:r>
          </a:p>
          <a:p>
            <a:pPr lvl="1">
              <a:defRPr/>
            </a:pPr>
            <a:r>
              <a:rPr lang="en-US" sz="2400" dirty="0" smtClean="0"/>
              <a:t>Explore what encourages or discourages change</a:t>
            </a:r>
            <a:endParaRPr lang="en-US" sz="2400" dirty="0"/>
          </a:p>
        </p:txBody>
      </p:sp>
    </p:spTree>
    <p:extLst>
      <p:ext uri="{BB962C8B-B14F-4D97-AF65-F5344CB8AC3E}">
        <p14:creationId xmlns:p14="http://schemas.microsoft.com/office/powerpoint/2010/main" val="133099597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533400" y="228600"/>
            <a:ext cx="7924800" cy="1003300"/>
          </a:xfrm>
          <a:extLst/>
        </p:spPr>
        <p:txBody>
          <a:bodyPr>
            <a:normAutofit fontScale="90000"/>
          </a:bodyPr>
          <a:lstStyle/>
          <a:p>
            <a:pPr algn="ctr" eaLnBrk="1" fontAlgn="auto" hangingPunct="1">
              <a:spcAft>
                <a:spcPts val="0"/>
              </a:spcAft>
              <a:defRPr/>
            </a:pPr>
            <a:r>
              <a:rPr lang="en-US" sz="4000" kern="1200" dirty="0" smtClean="0">
                <a:ea typeface="+mn-ea"/>
                <a:cs typeface="+mn-cs"/>
              </a:rPr>
              <a:t>Modified Decisional Balance</a:t>
            </a:r>
            <a:br>
              <a:rPr lang="en-US" sz="4000" kern="1200" dirty="0" smtClean="0">
                <a:ea typeface="+mn-ea"/>
                <a:cs typeface="+mn-cs"/>
              </a:rPr>
            </a:br>
            <a:r>
              <a:rPr lang="en-US" sz="3100" kern="1200" dirty="0" smtClean="0">
                <a:ea typeface="+mn-ea"/>
                <a:cs typeface="+mn-cs"/>
              </a:rPr>
              <a:t>(use these two only) </a:t>
            </a:r>
            <a:endParaRPr sz="3100" kern="1200" dirty="0">
              <a:ea typeface="+mn-ea"/>
              <a:cs typeface="+mn-cs"/>
            </a:endParaRPr>
          </a:p>
        </p:txBody>
      </p:sp>
      <p:sp>
        <p:nvSpPr>
          <p:cNvPr id="106499" name="Rectangle 3"/>
          <p:cNvSpPr>
            <a:spLocks noChangeArrowheads="1"/>
          </p:cNvSpPr>
          <p:nvPr/>
        </p:nvSpPr>
        <p:spPr bwMode="auto">
          <a:xfrm>
            <a:off x="876300" y="1789113"/>
            <a:ext cx="7391400" cy="4002087"/>
          </a:xfrm>
          <a:prstGeom prst="rect">
            <a:avLst/>
          </a:prstGeom>
          <a:noFill/>
          <a:ln w="9525">
            <a:noFill/>
            <a:miter lim="800000"/>
            <a:headEnd/>
            <a:tailEnd/>
          </a:ln>
        </p:spPr>
        <p:txBody>
          <a:bodyPr/>
          <a:lstStyle/>
          <a:p>
            <a:pPr marL="342900" indent="-342900">
              <a:spcBef>
                <a:spcPct val="20000"/>
              </a:spcBef>
              <a:buClr>
                <a:schemeClr val="hlink"/>
              </a:buClr>
              <a:buSzPct val="80000"/>
              <a:buFont typeface="Wingdings" pitchFamily="2" charset="2"/>
              <a:buChar char="l"/>
            </a:pPr>
            <a:endParaRPr lang="en-US" sz="2800" dirty="0"/>
          </a:p>
        </p:txBody>
      </p:sp>
      <p:pic>
        <p:nvPicPr>
          <p:cNvPr id="8" name="Picture 7" descr="chuckle.gif"/>
          <p:cNvPicPr>
            <a:picLocks noChangeAspect="1"/>
          </p:cNvPicPr>
          <p:nvPr/>
        </p:nvPicPr>
        <p:blipFill>
          <a:blip r:embed="rId3" cstate="print"/>
          <a:srcRect t="19872"/>
          <a:stretch>
            <a:fillRect/>
          </a:stretch>
        </p:blipFill>
        <p:spPr bwMode="auto">
          <a:xfrm>
            <a:off x="4648200" y="4419600"/>
            <a:ext cx="1468438" cy="1751012"/>
          </a:xfrm>
          <a:prstGeom prst="rect">
            <a:avLst/>
          </a:prstGeom>
          <a:noFill/>
          <a:ln w="9525">
            <a:noFill/>
            <a:miter lim="800000"/>
            <a:headEnd/>
            <a:tailEnd/>
          </a:ln>
        </p:spPr>
      </p:pic>
      <p:pic>
        <p:nvPicPr>
          <p:cNvPr id="9" name="Picture 8" descr="Mad.gif"/>
          <p:cNvPicPr>
            <a:picLocks noChangeAspect="1"/>
          </p:cNvPicPr>
          <p:nvPr/>
        </p:nvPicPr>
        <p:blipFill>
          <a:blip r:embed="rId4" cstate="print"/>
          <a:srcRect t="15811"/>
          <a:stretch>
            <a:fillRect/>
          </a:stretch>
        </p:blipFill>
        <p:spPr bwMode="auto">
          <a:xfrm>
            <a:off x="2743200" y="4343400"/>
            <a:ext cx="1371600" cy="1795462"/>
          </a:xfrm>
          <a:prstGeom prst="rect">
            <a:avLst/>
          </a:prstGeom>
          <a:noFill/>
          <a:ln w="9525">
            <a:noFill/>
            <a:miter lim="800000"/>
            <a:headEnd/>
            <a:tailEnd/>
          </a:ln>
        </p:spPr>
      </p:pic>
      <p:pic>
        <p:nvPicPr>
          <p:cNvPr id="10" name="Picture 9" descr="Sad.gif"/>
          <p:cNvPicPr>
            <a:picLocks noChangeAspect="1"/>
          </p:cNvPicPr>
          <p:nvPr/>
        </p:nvPicPr>
        <p:blipFill>
          <a:blip r:embed="rId5" cstate="print"/>
          <a:srcRect/>
          <a:stretch>
            <a:fillRect/>
          </a:stretch>
        </p:blipFill>
        <p:spPr bwMode="auto">
          <a:xfrm>
            <a:off x="4648200" y="1981200"/>
            <a:ext cx="1468438" cy="2252662"/>
          </a:xfrm>
          <a:prstGeom prst="rect">
            <a:avLst/>
          </a:prstGeom>
          <a:noFill/>
          <a:ln w="9525">
            <a:noFill/>
            <a:miter lim="800000"/>
            <a:headEnd/>
            <a:tailEnd/>
          </a:ln>
        </p:spPr>
      </p:pic>
      <p:pic>
        <p:nvPicPr>
          <p:cNvPr id="11" name="Picture 10" descr="smile.gif"/>
          <p:cNvPicPr>
            <a:picLocks noChangeAspect="1"/>
          </p:cNvPicPr>
          <p:nvPr/>
        </p:nvPicPr>
        <p:blipFill>
          <a:blip r:embed="rId6" cstate="print"/>
          <a:srcRect/>
          <a:stretch>
            <a:fillRect/>
          </a:stretch>
        </p:blipFill>
        <p:spPr bwMode="auto">
          <a:xfrm>
            <a:off x="2743200" y="2133600"/>
            <a:ext cx="1331912" cy="2071688"/>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3051036518"/>
              </p:ext>
            </p:extLst>
          </p:nvPr>
        </p:nvGraphicFramePr>
        <p:xfrm>
          <a:off x="914400" y="1676400"/>
          <a:ext cx="7232650" cy="4908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ight Arrow 11"/>
          <p:cNvSpPr/>
          <p:nvPr/>
        </p:nvSpPr>
        <p:spPr>
          <a:xfrm>
            <a:off x="1524000" y="30480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6629400" y="30480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334000" y="1295400"/>
            <a:ext cx="1600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1200" y="1219200"/>
            <a:ext cx="1600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508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750"/>
                                        <p:tgtEl>
                                          <p:spTgt spid="10"/>
                                        </p:tgtEl>
                                      </p:cBhvr>
                                    </p:animEffect>
                                  </p:childTnLst>
                                </p:cTn>
                              </p:par>
                            </p:childTnLst>
                          </p:cTn>
                        </p:par>
                        <p:par>
                          <p:cTn id="8" fill="hold" nodeType="withGroup">
                            <p:stCondLst>
                              <p:cond delay="750"/>
                            </p:stCondLst>
                            <p:childTnLst>
                              <p:par>
                                <p:cTn id="9" presetID="21"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2)">
                                      <p:cBhvr>
                                        <p:cTn id="11" dur="750"/>
                                        <p:tgtEl>
                                          <p:spTgt spid="8"/>
                                        </p:tgtEl>
                                      </p:cBhvr>
                                    </p:animEffect>
                                  </p:childTnLst>
                                </p:cTn>
                              </p:par>
                            </p:childTnLst>
                          </p:cTn>
                        </p:par>
                        <p:par>
                          <p:cTn id="12" fill="hold" nodeType="withGroup">
                            <p:stCondLst>
                              <p:cond delay="1500"/>
                            </p:stCondLst>
                            <p:childTnLst>
                              <p:par>
                                <p:cTn id="13" presetID="21"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750"/>
                                        <p:tgtEl>
                                          <p:spTgt spid="9"/>
                                        </p:tgtEl>
                                      </p:cBhvr>
                                    </p:animEffect>
                                  </p:childTnLst>
                                </p:cTn>
                              </p:par>
                            </p:childTnLst>
                          </p:cTn>
                        </p:par>
                        <p:par>
                          <p:cTn id="16" fill="hold">
                            <p:stCondLst>
                              <p:cond delay="2250"/>
                            </p:stCondLst>
                            <p:childTnLst>
                              <p:par>
                                <p:cTn id="17" presetID="21"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2)">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normAutofit/>
          </a:bodyPr>
          <a:lstStyle/>
          <a:p>
            <a:pPr>
              <a:defRPr/>
            </a:pPr>
            <a:r>
              <a:rPr lang="en-US" sz="3600" dirty="0" smtClean="0"/>
              <a:t>Decisional Balance Example</a:t>
            </a:r>
            <a:br>
              <a:rPr lang="en-US" sz="3600" dirty="0" smtClean="0"/>
            </a:br>
            <a:r>
              <a:rPr lang="en-US" sz="2800" dirty="0" smtClean="0"/>
              <a:t>Going to Treatment Regularly</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731155932"/>
              </p:ext>
            </p:extLst>
          </p:nvPr>
        </p:nvGraphicFramePr>
        <p:xfrm>
          <a:off x="0" y="1371600"/>
          <a:ext cx="9144000" cy="4541520"/>
        </p:xfrm>
        <a:graphic>
          <a:graphicData uri="http://schemas.openxmlformats.org/drawingml/2006/table">
            <a:tbl>
              <a:tblPr firstRow="1" bandRow="1">
                <a:tableStyleId>{5C22544A-7EE6-4342-B048-85BDC9FD1C3A}</a:tableStyleId>
              </a:tblPr>
              <a:tblGrid>
                <a:gridCol w="4419600"/>
                <a:gridCol w="4724400"/>
              </a:tblGrid>
              <a:tr h="599573">
                <a:tc>
                  <a:txBody>
                    <a:bodyPr/>
                    <a:lstStyle/>
                    <a:p>
                      <a:pPr algn="ctr"/>
                      <a:r>
                        <a:rPr lang="en-US" sz="2800" dirty="0" smtClean="0">
                          <a:solidFill>
                            <a:schemeClr val="tx1"/>
                          </a:solidFill>
                        </a:rPr>
                        <a:t>Positives</a:t>
                      </a:r>
                      <a:endParaRPr lang="en-US" sz="2800" dirty="0">
                        <a:solidFill>
                          <a:schemeClr val="tx1"/>
                        </a:solidFill>
                      </a:endParaRPr>
                    </a:p>
                  </a:txBody>
                  <a:tcPr/>
                </a:tc>
                <a:tc>
                  <a:txBody>
                    <a:bodyPr/>
                    <a:lstStyle/>
                    <a:p>
                      <a:pPr algn="ctr"/>
                      <a:r>
                        <a:rPr lang="en-US" sz="2800" dirty="0" smtClean="0">
                          <a:solidFill>
                            <a:schemeClr val="tx1"/>
                          </a:solidFill>
                        </a:rPr>
                        <a:t>Negatives</a:t>
                      </a:r>
                      <a:endParaRPr lang="en-US" sz="2800" dirty="0">
                        <a:solidFill>
                          <a:schemeClr val="tx1"/>
                        </a:solidFill>
                      </a:endParaRPr>
                    </a:p>
                  </a:txBody>
                  <a:tcPr/>
                </a:tc>
              </a:tr>
              <a:tr h="663802">
                <a:tc>
                  <a:txBody>
                    <a:bodyPr/>
                    <a:lstStyle/>
                    <a:p>
                      <a:r>
                        <a:rPr lang="en-US" sz="2000" kern="1200" baseline="0" dirty="0" smtClean="0">
                          <a:solidFill>
                            <a:schemeClr val="dk1"/>
                          </a:solidFill>
                          <a:latin typeface="+mn-lt"/>
                          <a:ea typeface="+mn-ea"/>
                          <a:cs typeface="+mn-cs"/>
                        </a:rPr>
                        <a:t>I might learn how to manage my feelings better.</a:t>
                      </a:r>
                    </a:p>
                  </a:txBody>
                  <a:tcPr/>
                </a:tc>
                <a:tc>
                  <a:txBody>
                    <a:bodyPr/>
                    <a:lstStyle/>
                    <a:p>
                      <a:r>
                        <a:rPr lang="en-US" sz="2000" kern="1200" baseline="0" dirty="0" smtClean="0">
                          <a:solidFill>
                            <a:schemeClr val="dk1"/>
                          </a:solidFill>
                          <a:latin typeface="+mn-lt"/>
                          <a:ea typeface="+mn-ea"/>
                          <a:cs typeface="+mn-cs"/>
                        </a:rPr>
                        <a:t>I will have to follow the program’s rules.</a:t>
                      </a:r>
                    </a:p>
                  </a:txBody>
                  <a:tcPr/>
                </a:tc>
              </a:tr>
              <a:tr h="832987">
                <a:tc>
                  <a:txBody>
                    <a:bodyPr/>
                    <a:lstStyle/>
                    <a:p>
                      <a:r>
                        <a:rPr lang="en-US" sz="2000" kern="1200" baseline="0" dirty="0" smtClean="0">
                          <a:solidFill>
                            <a:schemeClr val="dk1"/>
                          </a:solidFill>
                          <a:latin typeface="+mn-lt"/>
                          <a:ea typeface="+mn-ea"/>
                          <a:cs typeface="+mn-cs"/>
                        </a:rPr>
                        <a:t>If I start to get into trouble, I have somewhere to go before it gets bad.</a:t>
                      </a:r>
                    </a:p>
                  </a:txBody>
                  <a:tcPr/>
                </a:tc>
                <a:tc>
                  <a:txBody>
                    <a:bodyPr/>
                    <a:lstStyle/>
                    <a:p>
                      <a:r>
                        <a:rPr lang="en-US" sz="2000" kern="1200" baseline="0" dirty="0" smtClean="0">
                          <a:solidFill>
                            <a:schemeClr val="dk1"/>
                          </a:solidFill>
                          <a:latin typeface="+mn-lt"/>
                          <a:ea typeface="+mn-ea"/>
                          <a:cs typeface="+mn-cs"/>
                        </a:rPr>
                        <a:t>I don’t like talking about my personal business with other people.</a:t>
                      </a:r>
                      <a:endParaRPr lang="en-US" sz="2000" dirty="0"/>
                    </a:p>
                  </a:txBody>
                  <a:tcPr/>
                </a:tc>
              </a:tr>
              <a:tr h="663802">
                <a:tc>
                  <a:txBody>
                    <a:bodyPr/>
                    <a:lstStyle/>
                    <a:p>
                      <a:r>
                        <a:rPr lang="en-US" sz="2000" kern="1200" baseline="0" dirty="0" smtClean="0">
                          <a:solidFill>
                            <a:schemeClr val="dk1"/>
                          </a:solidFill>
                          <a:latin typeface="+mn-lt"/>
                          <a:ea typeface="+mn-ea"/>
                          <a:cs typeface="+mn-cs"/>
                        </a:rPr>
                        <a:t>I can meet people like me who might become new friends. </a:t>
                      </a:r>
                      <a:endParaRPr lang="en-US" sz="2000" dirty="0"/>
                    </a:p>
                  </a:txBody>
                  <a:tcPr/>
                </a:tc>
                <a:tc>
                  <a:txBody>
                    <a:bodyPr/>
                    <a:lstStyle/>
                    <a:p>
                      <a:r>
                        <a:rPr lang="en-US" sz="2000" kern="1200" baseline="0" dirty="0" smtClean="0">
                          <a:solidFill>
                            <a:schemeClr val="dk1"/>
                          </a:solidFill>
                          <a:latin typeface="+mn-lt"/>
                          <a:ea typeface="+mn-ea"/>
                          <a:cs typeface="+mn-cs"/>
                        </a:rPr>
                        <a:t>I won’t have time to do the things I like to do.</a:t>
                      </a:r>
                      <a:endParaRPr lang="en-US" sz="2000" dirty="0"/>
                    </a:p>
                  </a:txBody>
                  <a:tcPr/>
                </a:tc>
              </a:tr>
              <a:tr h="952411">
                <a:tc>
                  <a:txBody>
                    <a:bodyPr/>
                    <a:lstStyle/>
                    <a:p>
                      <a:r>
                        <a:rPr lang="en-US" sz="2000" kern="1200" baseline="0" dirty="0" smtClean="0">
                          <a:solidFill>
                            <a:schemeClr val="dk1"/>
                          </a:solidFill>
                          <a:latin typeface="+mn-lt"/>
                          <a:ea typeface="+mn-ea"/>
                          <a:cs typeface="+mn-cs"/>
                        </a:rPr>
                        <a:t>If I go to treatment, I may be able to get into the vocational training program.</a:t>
                      </a:r>
                      <a:endParaRPr lang="en-US" sz="2000" dirty="0"/>
                    </a:p>
                  </a:txBody>
                  <a:tcPr/>
                </a:tc>
                <a:tc>
                  <a:txBody>
                    <a:bodyPr/>
                    <a:lstStyle/>
                    <a:p>
                      <a:r>
                        <a:rPr lang="en-US" sz="2000" kern="1200" baseline="0" dirty="0" smtClean="0">
                          <a:solidFill>
                            <a:schemeClr val="dk1"/>
                          </a:solidFill>
                          <a:latin typeface="+mn-lt"/>
                          <a:ea typeface="+mn-ea"/>
                          <a:cs typeface="+mn-cs"/>
                        </a:rPr>
                        <a:t>I don’t like the way my medications make me feel.</a:t>
                      </a:r>
                      <a:endParaRPr lang="en-US" sz="2000" dirty="0"/>
                    </a:p>
                  </a:txBody>
                  <a:tcPr/>
                </a:tc>
              </a:tr>
              <a:tr h="663802">
                <a:tc>
                  <a:txBody>
                    <a:bodyPr/>
                    <a:lstStyle/>
                    <a:p>
                      <a:r>
                        <a:rPr lang="en-US" sz="2000" kern="1200" baseline="0" dirty="0" smtClean="0">
                          <a:solidFill>
                            <a:schemeClr val="dk1"/>
                          </a:solidFill>
                          <a:latin typeface="+mn-lt"/>
                          <a:ea typeface="+mn-ea"/>
                          <a:cs typeface="+mn-cs"/>
                        </a:rPr>
                        <a:t>I need the structure; I have nothing to do during the day.</a:t>
                      </a:r>
                      <a:endParaRPr lang="en-US" sz="2000" dirty="0"/>
                    </a:p>
                  </a:txBody>
                  <a:tcPr/>
                </a:tc>
                <a:tc>
                  <a:txBody>
                    <a:bodyPr/>
                    <a:lstStyle/>
                    <a:p>
                      <a:r>
                        <a:rPr lang="en-US" sz="2000" kern="1200" baseline="0" dirty="0" smtClean="0">
                          <a:solidFill>
                            <a:schemeClr val="dk1"/>
                          </a:solidFill>
                          <a:latin typeface="+mn-lt"/>
                          <a:ea typeface="+mn-ea"/>
                          <a:cs typeface="+mn-cs"/>
                        </a:rPr>
                        <a:t>I don’t like feeling that people are looking down at me or watching me.</a:t>
                      </a:r>
                      <a:endParaRPr lang="en-US" sz="2000" dirty="0"/>
                    </a:p>
                  </a:txBody>
                  <a:tcPr/>
                </a:tc>
              </a:tr>
            </a:tbl>
          </a:graphicData>
        </a:graphic>
      </p:graphicFrame>
      <p:sp>
        <p:nvSpPr>
          <p:cNvPr id="6" name="Rectangle 5"/>
          <p:cNvSpPr/>
          <p:nvPr/>
        </p:nvSpPr>
        <p:spPr>
          <a:xfrm>
            <a:off x="0" y="6488668"/>
            <a:ext cx="2451312" cy="307777"/>
          </a:xfrm>
          <a:prstGeom prst="rect">
            <a:avLst/>
          </a:prstGeom>
        </p:spPr>
        <p:txBody>
          <a:bodyPr wrap="none">
            <a:spAutoFit/>
          </a:bodyPr>
          <a:lstStyle/>
          <a:p>
            <a:r>
              <a:rPr lang="en-US" sz="1400" dirty="0" smtClean="0"/>
              <a:t>(Martino et al, 2002 &amp; 2006) </a:t>
            </a:r>
            <a:endParaRPr lang="en-US" sz="1400" dirty="0"/>
          </a:p>
        </p:txBody>
      </p:sp>
    </p:spTree>
    <p:extLst>
      <p:ext uri="{BB962C8B-B14F-4D97-AF65-F5344CB8AC3E}">
        <p14:creationId xmlns:p14="http://schemas.microsoft.com/office/powerpoint/2010/main" val="23613476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28600"/>
            <a:ext cx="8229600" cy="1066800"/>
          </a:xfrm>
        </p:spPr>
        <p:txBody>
          <a:bodyPr>
            <a:normAutofit fontScale="90000"/>
          </a:bodyPr>
          <a:lstStyle/>
          <a:p>
            <a:pPr>
              <a:defRPr/>
            </a:pPr>
            <a:r>
              <a:rPr lang="en-US" sz="3600" dirty="0" smtClean="0"/>
              <a:t/>
            </a:r>
            <a:br>
              <a:rPr lang="en-US" sz="3600" dirty="0" smtClean="0"/>
            </a:br>
            <a:r>
              <a:rPr lang="en-US" sz="3600" dirty="0" smtClean="0"/>
              <a:t>Listen with the goal of fixing the dilemma. </a:t>
            </a:r>
            <a:r>
              <a:rPr lang="en-US" dirty="0" smtClean="0"/>
              <a:t/>
            </a:r>
            <a:br>
              <a:rPr lang="en-US" dirty="0" smtClean="0"/>
            </a:br>
            <a:endParaRPr lang="en-US" dirty="0" smtClean="0"/>
          </a:p>
        </p:txBody>
      </p:sp>
      <p:sp>
        <p:nvSpPr>
          <p:cNvPr id="7171" name="Content Placeholder 2"/>
          <p:cNvSpPr>
            <a:spLocks noGrp="1"/>
          </p:cNvSpPr>
          <p:nvPr>
            <p:ph idx="1"/>
          </p:nvPr>
        </p:nvSpPr>
        <p:spPr>
          <a:xfrm>
            <a:off x="228600" y="1447800"/>
            <a:ext cx="8686800" cy="4648200"/>
          </a:xfrm>
        </p:spPr>
        <p:txBody>
          <a:bodyPr/>
          <a:lstStyle/>
          <a:p>
            <a:r>
              <a:rPr lang="en-US" altLang="en-US" sz="2800" dirty="0" smtClean="0"/>
              <a:t>Once you understand the problem:</a:t>
            </a:r>
          </a:p>
          <a:p>
            <a:pPr marL="971550" lvl="1" indent="-514350">
              <a:buFontTx/>
              <a:buAutoNum type="arabicPeriod"/>
            </a:pPr>
            <a:r>
              <a:rPr lang="en-US" altLang="en-US" dirty="0" smtClean="0"/>
              <a:t>Ask as few questions as possible</a:t>
            </a:r>
          </a:p>
          <a:p>
            <a:pPr marL="971550" lvl="1" indent="-514350">
              <a:buFontTx/>
              <a:buAutoNum type="arabicPeriod"/>
            </a:pPr>
            <a:r>
              <a:rPr lang="en-US" altLang="en-US" dirty="0" smtClean="0"/>
              <a:t>Convince the person to change</a:t>
            </a:r>
          </a:p>
          <a:p>
            <a:pPr marL="971550" lvl="1" indent="-514350">
              <a:buFontTx/>
              <a:buAutoNum type="arabicPeriod"/>
            </a:pPr>
            <a:r>
              <a:rPr lang="en-US" altLang="en-US" dirty="0" smtClean="0"/>
              <a:t>Tell them why they need to change</a:t>
            </a:r>
          </a:p>
          <a:p>
            <a:pPr marL="971550" lvl="1" indent="-514350">
              <a:buFontTx/>
              <a:buAutoNum type="arabicPeriod"/>
            </a:pPr>
            <a:r>
              <a:rPr lang="en-US" altLang="en-US" dirty="0" smtClean="0"/>
              <a:t>Offer advice for change</a:t>
            </a:r>
          </a:p>
          <a:p>
            <a:pPr marL="971550" lvl="1" indent="-514350">
              <a:buFontTx/>
              <a:buAutoNum type="arabicPeriod"/>
            </a:pPr>
            <a:r>
              <a:rPr lang="en-US" altLang="en-US" dirty="0" smtClean="0"/>
              <a:t>End the session by telling them </a:t>
            </a:r>
            <a:br>
              <a:rPr lang="en-US" altLang="en-US" dirty="0" smtClean="0"/>
            </a:br>
            <a:r>
              <a:rPr lang="en-US" altLang="en-US" dirty="0" smtClean="0"/>
              <a:t>the consequences of not </a:t>
            </a:r>
            <a:br>
              <a:rPr lang="en-US" altLang="en-US" dirty="0" smtClean="0"/>
            </a:br>
            <a:r>
              <a:rPr lang="en-US" altLang="en-US" dirty="0" smtClean="0"/>
              <a:t>changing.</a:t>
            </a:r>
          </a:p>
          <a:p>
            <a:endParaRPr lang="en-US" altLang="en-US" sz="2800" dirty="0" smtClean="0"/>
          </a:p>
          <a:p>
            <a:endParaRPr lang="en-US" altLang="en-US" sz="2400" dirty="0" smtClean="0"/>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pPr>
              <a:defRPr/>
            </a:pPr>
            <a:r>
              <a:rPr lang="en-US" sz="3600" dirty="0" smtClean="0"/>
              <a:t>Decisional Balance Example </a:t>
            </a:r>
            <a:br>
              <a:rPr lang="en-US" sz="3600" dirty="0" smtClean="0"/>
            </a:br>
            <a:r>
              <a:rPr lang="en-US" sz="2800" dirty="0" smtClean="0"/>
              <a:t>Reducing or Stopping My Drug/Alcohol Use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174031336"/>
              </p:ext>
            </p:extLst>
          </p:nvPr>
        </p:nvGraphicFramePr>
        <p:xfrm>
          <a:off x="0" y="1676399"/>
          <a:ext cx="9144000" cy="4393138"/>
        </p:xfrm>
        <a:graphic>
          <a:graphicData uri="http://schemas.openxmlformats.org/drawingml/2006/table">
            <a:tbl>
              <a:tblPr firstRow="1" bandRow="1">
                <a:tableStyleId>{5C22544A-7EE6-4342-B048-85BDC9FD1C3A}</a:tableStyleId>
              </a:tblPr>
              <a:tblGrid>
                <a:gridCol w="4572000"/>
                <a:gridCol w="4572000"/>
              </a:tblGrid>
              <a:tr h="504070">
                <a:tc>
                  <a:txBody>
                    <a:bodyPr/>
                    <a:lstStyle/>
                    <a:p>
                      <a:pPr algn="ctr"/>
                      <a:r>
                        <a:rPr lang="en-US" sz="2800" dirty="0" smtClean="0">
                          <a:solidFill>
                            <a:schemeClr val="tx1"/>
                          </a:solidFill>
                        </a:rPr>
                        <a:t>Positives</a:t>
                      </a:r>
                      <a:endParaRPr lang="en-US" sz="2800" dirty="0">
                        <a:solidFill>
                          <a:schemeClr val="tx1"/>
                        </a:solidFill>
                      </a:endParaRPr>
                    </a:p>
                  </a:txBody>
                  <a:tcPr/>
                </a:tc>
                <a:tc>
                  <a:txBody>
                    <a:bodyPr/>
                    <a:lstStyle/>
                    <a:p>
                      <a:pPr algn="ctr"/>
                      <a:r>
                        <a:rPr lang="en-US" sz="2800" dirty="0" smtClean="0">
                          <a:solidFill>
                            <a:schemeClr val="tx1"/>
                          </a:solidFill>
                        </a:rPr>
                        <a:t>Negatives</a:t>
                      </a:r>
                      <a:endParaRPr lang="en-US" sz="2800" dirty="0">
                        <a:solidFill>
                          <a:schemeClr val="tx1"/>
                        </a:solidFill>
                      </a:endParaRPr>
                    </a:p>
                  </a:txBody>
                  <a:tcPr/>
                </a:tc>
              </a:tr>
              <a:tr h="767847">
                <a:tc>
                  <a:txBody>
                    <a:bodyPr/>
                    <a:lstStyle/>
                    <a:p>
                      <a:r>
                        <a:rPr lang="en-US" sz="2000" kern="1200" baseline="0" dirty="0" smtClean="0">
                          <a:solidFill>
                            <a:schemeClr val="dk1"/>
                          </a:solidFill>
                          <a:latin typeface="+mn-lt"/>
                          <a:ea typeface="+mn-ea"/>
                          <a:cs typeface="+mn-cs"/>
                        </a:rPr>
                        <a:t>I will be able to focus better on my mental health treatment.</a:t>
                      </a:r>
                    </a:p>
                  </a:txBody>
                  <a:tcPr/>
                </a:tc>
                <a:tc>
                  <a:txBody>
                    <a:bodyPr/>
                    <a:lstStyle/>
                    <a:p>
                      <a:r>
                        <a:rPr lang="en-US" sz="2000" kern="1200" baseline="0" dirty="0" smtClean="0">
                          <a:solidFill>
                            <a:schemeClr val="dk1"/>
                          </a:solidFill>
                          <a:latin typeface="+mn-lt"/>
                          <a:ea typeface="+mn-ea"/>
                          <a:cs typeface="+mn-cs"/>
                        </a:rPr>
                        <a:t>I will feel miserable.</a:t>
                      </a:r>
                      <a:endParaRPr lang="en-US" sz="2000" dirty="0"/>
                    </a:p>
                  </a:txBody>
                  <a:tcPr/>
                </a:tc>
              </a:tr>
              <a:tr h="767847">
                <a:tc>
                  <a:txBody>
                    <a:bodyPr/>
                    <a:lstStyle/>
                    <a:p>
                      <a:r>
                        <a:rPr lang="en-US" sz="2000" kern="1200" baseline="0" dirty="0" smtClean="0">
                          <a:solidFill>
                            <a:schemeClr val="dk1"/>
                          </a:solidFill>
                          <a:latin typeface="+mn-lt"/>
                          <a:ea typeface="+mn-ea"/>
                          <a:cs typeface="+mn-cs"/>
                        </a:rPr>
                        <a:t>I will take my medication the way I should.</a:t>
                      </a:r>
                      <a:endParaRPr lang="en-US" sz="2000" dirty="0"/>
                    </a:p>
                  </a:txBody>
                  <a:tcPr/>
                </a:tc>
                <a:tc>
                  <a:txBody>
                    <a:bodyPr/>
                    <a:lstStyle/>
                    <a:p>
                      <a:r>
                        <a:rPr lang="en-US" sz="2000" kern="1200" baseline="0" dirty="0" smtClean="0">
                          <a:solidFill>
                            <a:schemeClr val="dk1"/>
                          </a:solidFill>
                          <a:latin typeface="+mn-lt"/>
                          <a:ea typeface="+mn-ea"/>
                          <a:cs typeface="+mn-cs"/>
                        </a:rPr>
                        <a:t>I will have to deal with people pressuring me to use.</a:t>
                      </a:r>
                      <a:endParaRPr lang="en-US" sz="2000" dirty="0"/>
                    </a:p>
                  </a:txBody>
                  <a:tcPr/>
                </a:tc>
              </a:tr>
              <a:tr h="653327">
                <a:tc>
                  <a:txBody>
                    <a:bodyPr/>
                    <a:lstStyle/>
                    <a:p>
                      <a:r>
                        <a:rPr lang="en-US" sz="2000" kern="1200" baseline="0" dirty="0" smtClean="0">
                          <a:solidFill>
                            <a:schemeClr val="dk1"/>
                          </a:solidFill>
                          <a:latin typeface="+mn-lt"/>
                          <a:ea typeface="+mn-ea"/>
                          <a:cs typeface="+mn-cs"/>
                        </a:rPr>
                        <a:t>I will have more money.</a:t>
                      </a:r>
                      <a:endParaRPr lang="en-US" sz="2000" dirty="0"/>
                    </a:p>
                  </a:txBody>
                  <a:tcPr/>
                </a:tc>
                <a:tc>
                  <a:txBody>
                    <a:bodyPr/>
                    <a:lstStyle/>
                    <a:p>
                      <a:r>
                        <a:rPr lang="en-US" sz="2000" kern="1200" baseline="0" dirty="0" smtClean="0">
                          <a:solidFill>
                            <a:schemeClr val="dk1"/>
                          </a:solidFill>
                          <a:latin typeface="+mn-lt"/>
                          <a:ea typeface="+mn-ea"/>
                          <a:cs typeface="+mn-cs"/>
                        </a:rPr>
                        <a:t>I won’t know how to spend my time.</a:t>
                      </a:r>
                      <a:endParaRPr lang="en-US" sz="2000" dirty="0"/>
                    </a:p>
                  </a:txBody>
                  <a:tcPr/>
                </a:tc>
              </a:tr>
              <a:tr h="742264">
                <a:tc>
                  <a:txBody>
                    <a:bodyPr/>
                    <a:lstStyle/>
                    <a:p>
                      <a:r>
                        <a:rPr lang="en-US" sz="2000" kern="1200" baseline="0" dirty="0" smtClean="0">
                          <a:solidFill>
                            <a:schemeClr val="dk1"/>
                          </a:solidFill>
                          <a:latin typeface="+mn-lt"/>
                          <a:ea typeface="+mn-ea"/>
                          <a:cs typeface="+mn-cs"/>
                        </a:rPr>
                        <a:t>I won’t be sick all the time.</a:t>
                      </a:r>
                      <a:endParaRPr lang="en-US" sz="2000" dirty="0"/>
                    </a:p>
                  </a:txBody>
                  <a:tcPr/>
                </a:tc>
                <a:tc>
                  <a:txBody>
                    <a:bodyPr/>
                    <a:lstStyle/>
                    <a:p>
                      <a:r>
                        <a:rPr lang="en-US" sz="2000" kern="1200" baseline="0" dirty="0" smtClean="0">
                          <a:solidFill>
                            <a:schemeClr val="dk1"/>
                          </a:solidFill>
                          <a:latin typeface="+mn-lt"/>
                          <a:ea typeface="+mn-ea"/>
                          <a:cs typeface="+mn-cs"/>
                        </a:rPr>
                        <a:t>I won’t have anyone to hang out with.</a:t>
                      </a:r>
                      <a:endParaRPr lang="en-US" sz="2000" dirty="0"/>
                    </a:p>
                  </a:txBody>
                  <a:tcPr/>
                </a:tc>
              </a:tr>
              <a:tr h="943693">
                <a:tc>
                  <a:txBody>
                    <a:bodyPr/>
                    <a:lstStyle/>
                    <a:p>
                      <a:r>
                        <a:rPr lang="en-US" sz="2000" kern="1200" baseline="0" dirty="0" smtClean="0">
                          <a:solidFill>
                            <a:schemeClr val="dk1"/>
                          </a:solidFill>
                          <a:latin typeface="+mn-lt"/>
                          <a:ea typeface="+mn-ea"/>
                          <a:cs typeface="+mn-cs"/>
                        </a:rPr>
                        <a:t>I will feel like I am finally accomplishing something .</a:t>
                      </a:r>
                      <a:endParaRPr lang="en-US" sz="2000" dirty="0"/>
                    </a:p>
                  </a:txBody>
                  <a:tcPr/>
                </a:tc>
                <a:tc>
                  <a:txBody>
                    <a:bodyPr/>
                    <a:lstStyle/>
                    <a:p>
                      <a:r>
                        <a:rPr lang="en-US" sz="2000" kern="1200" baseline="0" dirty="0" smtClean="0">
                          <a:solidFill>
                            <a:schemeClr val="dk1"/>
                          </a:solidFill>
                          <a:latin typeface="+mn-lt"/>
                          <a:ea typeface="+mn-ea"/>
                          <a:cs typeface="+mn-cs"/>
                        </a:rPr>
                        <a:t>It will be more difficult to be around people and to deal with them.</a:t>
                      </a:r>
                      <a:endParaRPr lang="en-US" sz="2000" dirty="0"/>
                    </a:p>
                  </a:txBody>
                  <a:tcPr/>
                </a:tc>
              </a:tr>
            </a:tbl>
          </a:graphicData>
        </a:graphic>
      </p:graphicFrame>
      <p:sp>
        <p:nvSpPr>
          <p:cNvPr id="6" name="Rectangle 5"/>
          <p:cNvSpPr/>
          <p:nvPr/>
        </p:nvSpPr>
        <p:spPr>
          <a:xfrm>
            <a:off x="0" y="6488668"/>
            <a:ext cx="2451312" cy="307777"/>
          </a:xfrm>
          <a:prstGeom prst="rect">
            <a:avLst/>
          </a:prstGeom>
        </p:spPr>
        <p:txBody>
          <a:bodyPr wrap="none">
            <a:spAutoFit/>
          </a:bodyPr>
          <a:lstStyle/>
          <a:p>
            <a:r>
              <a:rPr lang="en-US" sz="1400" dirty="0" smtClean="0"/>
              <a:t>(Martino et al, 2002 &amp; 2006) </a:t>
            </a:r>
            <a:endParaRPr lang="en-US" sz="1400" dirty="0"/>
          </a:p>
        </p:txBody>
      </p:sp>
    </p:spTree>
    <p:extLst>
      <p:ext uri="{BB962C8B-B14F-4D97-AF65-F5344CB8AC3E}">
        <p14:creationId xmlns:p14="http://schemas.microsoft.com/office/powerpoint/2010/main" val="277213007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 </a:t>
            </a:r>
            <a:br>
              <a:rPr lang="en-US" dirty="0" smtClean="0"/>
            </a:br>
            <a:r>
              <a:rPr lang="en-US" sz="3200" dirty="0" smtClean="0"/>
              <a:t>Cognitive Impairment</a:t>
            </a:r>
            <a:endParaRPr lang="en-US" dirty="0"/>
          </a:p>
        </p:txBody>
      </p:sp>
      <p:sp>
        <p:nvSpPr>
          <p:cNvPr id="3" name="Content Placeholder 2"/>
          <p:cNvSpPr>
            <a:spLocks noGrp="1"/>
          </p:cNvSpPr>
          <p:nvPr>
            <p:ph idx="1"/>
          </p:nvPr>
        </p:nvSpPr>
        <p:spPr>
          <a:xfrm>
            <a:off x="685800" y="2209800"/>
            <a:ext cx="7772400" cy="4114800"/>
          </a:xfrm>
        </p:spPr>
        <p:txBody>
          <a:bodyPr/>
          <a:lstStyle/>
          <a:p>
            <a:r>
              <a:rPr lang="en-US" dirty="0" smtClean="0"/>
              <a:t>If a client’s cognitive impairments make exploring pros and cons of change too difficult, try focusing on one or two </a:t>
            </a:r>
            <a:r>
              <a:rPr lang="en-US" i="1" dirty="0" smtClean="0"/>
              <a:t>specific</a:t>
            </a:r>
            <a:r>
              <a:rPr lang="en-US" dirty="0" smtClean="0"/>
              <a:t> consequences relevant to client</a:t>
            </a:r>
          </a:p>
          <a:p>
            <a:pPr lvl="1"/>
            <a:r>
              <a:rPr lang="en-US" u="sng" dirty="0" smtClean="0"/>
              <a:t>Example</a:t>
            </a:r>
            <a:r>
              <a:rPr lang="en-US" dirty="0" smtClean="0"/>
              <a:t>: A client recently released from prison may be engaged in talking about how continued use will lead to more incarceration.</a:t>
            </a:r>
          </a:p>
          <a:p>
            <a:endParaRPr lang="en-US" dirty="0"/>
          </a:p>
        </p:txBody>
      </p:sp>
    </p:spTree>
    <p:extLst>
      <p:ext uri="{BB962C8B-B14F-4D97-AF65-F5344CB8AC3E}">
        <p14:creationId xmlns:p14="http://schemas.microsoft.com/office/powerpoint/2010/main" val="374043663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0" y="228600"/>
            <a:ext cx="9144000" cy="1003300"/>
          </a:xfrm>
          <a:extLst/>
        </p:spPr>
        <p:txBody>
          <a:bodyPr>
            <a:normAutofit/>
          </a:bodyPr>
          <a:lstStyle/>
          <a:p>
            <a:pPr algn="ctr" eaLnBrk="1" fontAlgn="auto" hangingPunct="1">
              <a:spcAft>
                <a:spcPts val="0"/>
              </a:spcAft>
              <a:defRPr/>
            </a:pPr>
            <a:r>
              <a:rPr lang="en-US" sz="4000" kern="1200" dirty="0" smtClean="0">
                <a:ea typeface="+mn-ea"/>
                <a:cs typeface="+mn-cs"/>
              </a:rPr>
              <a:t>Modified Decisional Balance</a:t>
            </a:r>
            <a:endParaRPr sz="4000" kern="1200" dirty="0">
              <a:ea typeface="+mn-ea"/>
              <a:cs typeface="+mn-cs"/>
            </a:endParaRPr>
          </a:p>
        </p:txBody>
      </p:sp>
      <p:sp>
        <p:nvSpPr>
          <p:cNvPr id="106499" name="Rectangle 3"/>
          <p:cNvSpPr>
            <a:spLocks noChangeArrowheads="1"/>
          </p:cNvSpPr>
          <p:nvPr/>
        </p:nvSpPr>
        <p:spPr bwMode="auto">
          <a:xfrm>
            <a:off x="876300" y="1789113"/>
            <a:ext cx="7391400" cy="4002087"/>
          </a:xfrm>
          <a:prstGeom prst="rect">
            <a:avLst/>
          </a:prstGeom>
          <a:noFill/>
          <a:ln w="9525">
            <a:noFill/>
            <a:miter lim="800000"/>
            <a:headEnd/>
            <a:tailEnd/>
          </a:ln>
        </p:spPr>
        <p:txBody>
          <a:bodyPr/>
          <a:lstStyle/>
          <a:p>
            <a:pPr marL="342900" indent="-342900">
              <a:spcBef>
                <a:spcPct val="20000"/>
              </a:spcBef>
              <a:buClr>
                <a:schemeClr val="hlink"/>
              </a:buClr>
              <a:buSzPct val="80000"/>
              <a:buFont typeface="Wingdings" pitchFamily="2" charset="2"/>
              <a:buChar char="l"/>
            </a:pPr>
            <a:endParaRPr lang="en-US" sz="2800" dirty="0"/>
          </a:p>
        </p:txBody>
      </p:sp>
      <p:pic>
        <p:nvPicPr>
          <p:cNvPr id="8" name="Picture 7" descr="chuckle.gif"/>
          <p:cNvPicPr>
            <a:picLocks noChangeAspect="1"/>
          </p:cNvPicPr>
          <p:nvPr/>
        </p:nvPicPr>
        <p:blipFill>
          <a:blip r:embed="rId3" cstate="print"/>
          <a:srcRect t="19872"/>
          <a:stretch>
            <a:fillRect/>
          </a:stretch>
        </p:blipFill>
        <p:spPr bwMode="auto">
          <a:xfrm>
            <a:off x="4572000" y="3789363"/>
            <a:ext cx="1468438" cy="1751012"/>
          </a:xfrm>
          <a:prstGeom prst="rect">
            <a:avLst/>
          </a:prstGeom>
          <a:noFill/>
          <a:ln w="9525">
            <a:noFill/>
            <a:miter lim="800000"/>
            <a:headEnd/>
            <a:tailEnd/>
          </a:ln>
        </p:spPr>
      </p:pic>
      <p:pic>
        <p:nvPicPr>
          <p:cNvPr id="9" name="Picture 8" descr="Mad.gif"/>
          <p:cNvPicPr>
            <a:picLocks noChangeAspect="1"/>
          </p:cNvPicPr>
          <p:nvPr/>
        </p:nvPicPr>
        <p:blipFill>
          <a:blip r:embed="rId4" cstate="print"/>
          <a:srcRect t="15811"/>
          <a:stretch>
            <a:fillRect/>
          </a:stretch>
        </p:blipFill>
        <p:spPr bwMode="auto">
          <a:xfrm>
            <a:off x="2743200" y="3789363"/>
            <a:ext cx="1371600" cy="1795462"/>
          </a:xfrm>
          <a:prstGeom prst="rect">
            <a:avLst/>
          </a:prstGeom>
          <a:noFill/>
          <a:ln w="9525">
            <a:noFill/>
            <a:miter lim="800000"/>
            <a:headEnd/>
            <a:tailEnd/>
          </a:ln>
        </p:spPr>
      </p:pic>
      <p:pic>
        <p:nvPicPr>
          <p:cNvPr id="10" name="Picture 9" descr="Sad.gif"/>
          <p:cNvPicPr>
            <a:picLocks noChangeAspect="1"/>
          </p:cNvPicPr>
          <p:nvPr/>
        </p:nvPicPr>
        <p:blipFill>
          <a:blip r:embed="rId5" cstate="print"/>
          <a:srcRect/>
          <a:stretch>
            <a:fillRect/>
          </a:stretch>
        </p:blipFill>
        <p:spPr bwMode="auto">
          <a:xfrm>
            <a:off x="4648200" y="1392238"/>
            <a:ext cx="1468438" cy="2252662"/>
          </a:xfrm>
          <a:prstGeom prst="rect">
            <a:avLst/>
          </a:prstGeom>
          <a:noFill/>
          <a:ln w="9525">
            <a:noFill/>
            <a:miter lim="800000"/>
            <a:headEnd/>
            <a:tailEnd/>
          </a:ln>
        </p:spPr>
      </p:pic>
      <p:pic>
        <p:nvPicPr>
          <p:cNvPr id="11" name="Picture 10" descr="smile.gif"/>
          <p:cNvPicPr>
            <a:picLocks noChangeAspect="1"/>
          </p:cNvPicPr>
          <p:nvPr/>
        </p:nvPicPr>
        <p:blipFill>
          <a:blip r:embed="rId6" cstate="print"/>
          <a:srcRect/>
          <a:stretch>
            <a:fillRect/>
          </a:stretch>
        </p:blipFill>
        <p:spPr bwMode="auto">
          <a:xfrm>
            <a:off x="2782888" y="1562100"/>
            <a:ext cx="1331912" cy="2071688"/>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2320948905"/>
              </p:ext>
            </p:extLst>
          </p:nvPr>
        </p:nvGraphicFramePr>
        <p:xfrm>
          <a:off x="685800" y="1219200"/>
          <a:ext cx="7232650" cy="4908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ight Arrow 11"/>
          <p:cNvSpPr/>
          <p:nvPr/>
        </p:nvSpPr>
        <p:spPr>
          <a:xfrm>
            <a:off x="1371600" y="23622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6400800" y="23622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51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2)">
                                      <p:cBhvr>
                                        <p:cTn id="12" dur="75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2)">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2)">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2400"/>
            <a:ext cx="7772400" cy="838200"/>
          </a:xfrm>
        </p:spPr>
        <p:txBody>
          <a:bodyPr/>
          <a:lstStyle/>
          <a:p>
            <a:r>
              <a:rPr lang="en-US" sz="3600" dirty="0" smtClean="0"/>
              <a:t>Increasing Medication Adherence</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8418283"/>
              </p:ext>
            </p:extLst>
          </p:nvPr>
        </p:nvGraphicFramePr>
        <p:xfrm>
          <a:off x="228600" y="990600"/>
          <a:ext cx="8763000" cy="5212080"/>
        </p:xfrm>
        <a:graphic>
          <a:graphicData uri="http://schemas.openxmlformats.org/drawingml/2006/table">
            <a:tbl>
              <a:tblPr firstRow="1" bandRow="1">
                <a:tableStyleId>{5C22544A-7EE6-4342-B048-85BDC9FD1C3A}</a:tableStyleId>
              </a:tblPr>
              <a:tblGrid>
                <a:gridCol w="3048000"/>
                <a:gridCol w="5715000"/>
              </a:tblGrid>
              <a:tr h="724360">
                <a:tc>
                  <a:txBody>
                    <a:bodyPr/>
                    <a:lstStyle/>
                    <a:p>
                      <a:pPr algn="ctr"/>
                      <a:r>
                        <a:rPr lang="en-US" sz="2400" dirty="0" smtClean="0">
                          <a:solidFill>
                            <a:schemeClr val="tx1"/>
                          </a:solidFill>
                        </a:rPr>
                        <a:t>Reason</a:t>
                      </a:r>
                      <a:r>
                        <a:rPr lang="en-US" sz="2400" baseline="0" dirty="0" smtClean="0">
                          <a:solidFill>
                            <a:schemeClr val="tx1"/>
                          </a:solidFill>
                        </a:rPr>
                        <a:t> for Non-Adherence</a:t>
                      </a:r>
                      <a:endParaRPr lang="en-US" sz="2400" dirty="0">
                        <a:solidFill>
                          <a:schemeClr val="tx1"/>
                        </a:solidFill>
                      </a:endParaRPr>
                    </a:p>
                  </a:txBody>
                  <a:tcPr/>
                </a:tc>
                <a:tc>
                  <a:txBody>
                    <a:bodyPr/>
                    <a:lstStyle/>
                    <a:p>
                      <a:pPr algn="ctr"/>
                      <a:r>
                        <a:rPr lang="en-US" sz="2400" dirty="0" smtClean="0">
                          <a:solidFill>
                            <a:schemeClr val="tx1"/>
                          </a:solidFill>
                        </a:rPr>
                        <a:t>Possible Response/Solution </a:t>
                      </a:r>
                      <a:endParaRPr lang="en-US" sz="2400" dirty="0">
                        <a:solidFill>
                          <a:schemeClr val="tx1"/>
                        </a:solidFill>
                      </a:endParaRPr>
                    </a:p>
                  </a:txBody>
                  <a:tcPr/>
                </a:tc>
              </a:tr>
              <a:tr h="804844">
                <a:tc>
                  <a:txBody>
                    <a:bodyPr/>
                    <a:lstStyle/>
                    <a:p>
                      <a:r>
                        <a:rPr lang="en-US" dirty="0" smtClean="0"/>
                        <a:t>Clinician</a:t>
                      </a:r>
                      <a:r>
                        <a:rPr lang="en-US" baseline="0" dirty="0" smtClean="0"/>
                        <a:t> hasn’t established sufficient  therapeutic alliance</a:t>
                      </a:r>
                      <a:endParaRPr lang="en-US" dirty="0"/>
                    </a:p>
                  </a:txBody>
                  <a:tcPr/>
                </a:tc>
                <a:tc>
                  <a:txBody>
                    <a:bodyPr/>
                    <a:lstStyle/>
                    <a:p>
                      <a:r>
                        <a:rPr lang="en-US" dirty="0" smtClean="0"/>
                        <a:t>Focus</a:t>
                      </a:r>
                      <a:r>
                        <a:rPr lang="en-US" baseline="0" dirty="0" smtClean="0"/>
                        <a:t> on development of relationship</a:t>
                      </a:r>
                    </a:p>
                    <a:p>
                      <a:endParaRPr lang="en-US" dirty="0"/>
                    </a:p>
                  </a:txBody>
                  <a:tcPr/>
                </a:tc>
              </a:tr>
              <a:tr h="1046297">
                <a:tc>
                  <a:txBody>
                    <a:bodyPr/>
                    <a:lstStyle/>
                    <a:p>
                      <a:r>
                        <a:rPr lang="en-US" dirty="0" smtClean="0"/>
                        <a:t>Client</a:t>
                      </a:r>
                      <a:r>
                        <a:rPr lang="en-US" baseline="0" dirty="0" smtClean="0"/>
                        <a:t> doesn’t understand or agree with rationale for medication </a:t>
                      </a:r>
                      <a:endParaRPr lang="en-US" dirty="0"/>
                    </a:p>
                  </a:txBody>
                  <a:tcPr/>
                </a:tc>
                <a:tc>
                  <a:txBody>
                    <a:bodyPr/>
                    <a:lstStyle/>
                    <a:p>
                      <a:pPr>
                        <a:buFont typeface="Arial" pitchFamily="34" charset="0"/>
                        <a:buChar char="•"/>
                      </a:pPr>
                      <a:r>
                        <a:rPr lang="en-US" dirty="0" smtClean="0"/>
                        <a:t>Review</a:t>
                      </a:r>
                      <a:r>
                        <a:rPr lang="en-US" baseline="0" dirty="0" smtClean="0"/>
                        <a:t>/discuss pros/cons of meds </a:t>
                      </a:r>
                    </a:p>
                    <a:p>
                      <a:pPr>
                        <a:buFont typeface="Arial" pitchFamily="34" charset="0"/>
                        <a:buChar char="•"/>
                      </a:pPr>
                      <a:r>
                        <a:rPr lang="en-US" baseline="0" dirty="0" smtClean="0"/>
                        <a:t>Explain reason for meds (i.e. neurochemistry 101 if cognitively intact)</a:t>
                      </a:r>
                    </a:p>
                    <a:p>
                      <a:pPr>
                        <a:buFont typeface="Arial" pitchFamily="34" charset="0"/>
                        <a:buChar char="•"/>
                      </a:pPr>
                      <a:r>
                        <a:rPr lang="en-US" baseline="0" dirty="0" smtClean="0"/>
                        <a:t>Discuss benefits &amp; risks</a:t>
                      </a:r>
                    </a:p>
                  </a:txBody>
                  <a:tcPr/>
                </a:tc>
              </a:tr>
              <a:tr h="2012110">
                <a:tc>
                  <a:txBody>
                    <a:bodyPr/>
                    <a:lstStyle/>
                    <a:p>
                      <a:r>
                        <a:rPr lang="en-US" dirty="0" smtClean="0"/>
                        <a:t>Concern about side effects </a:t>
                      </a:r>
                      <a:endParaRPr lang="en-US" dirty="0"/>
                    </a:p>
                  </a:txBody>
                  <a:tcPr/>
                </a:tc>
                <a:tc>
                  <a:txBody>
                    <a:bodyPr/>
                    <a:lstStyle/>
                    <a:p>
                      <a:pPr>
                        <a:buFont typeface="Arial" pitchFamily="34" charset="0"/>
                        <a:buChar char="•"/>
                      </a:pPr>
                      <a:r>
                        <a:rPr lang="en-US" dirty="0" smtClean="0"/>
                        <a:t>Assure</a:t>
                      </a:r>
                      <a:r>
                        <a:rPr lang="en-US" baseline="0" dirty="0" smtClean="0"/>
                        <a:t> client if side effects occur, they will be addressed, i.e. “Tell you what. How about if you try it and if you have some side effects we’ll work on how to manage them.”</a:t>
                      </a:r>
                    </a:p>
                    <a:p>
                      <a:pPr>
                        <a:buFont typeface="Arial" pitchFamily="34" charset="0"/>
                        <a:buChar char="•"/>
                      </a:pPr>
                      <a:r>
                        <a:rPr lang="en-US" baseline="0" dirty="0" smtClean="0"/>
                        <a:t>If side effects extremely bothersome, “Ok, let’s talk with your physician about reducing the dose or trying a different medication. But I need you to keep taking your medication until we have that conversation”</a:t>
                      </a:r>
                      <a:endParaRPr lang="en-US" dirty="0"/>
                    </a:p>
                  </a:txBody>
                  <a:tcPr/>
                </a:tc>
              </a:tr>
            </a:tbl>
          </a:graphicData>
        </a:graphic>
      </p:graphicFrame>
    </p:spTree>
    <p:extLst>
      <p:ext uri="{BB962C8B-B14F-4D97-AF65-F5344CB8AC3E}">
        <p14:creationId xmlns:p14="http://schemas.microsoft.com/office/powerpoint/2010/main" val="3567183717"/>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85800"/>
          </a:xfrm>
        </p:spPr>
        <p:txBody>
          <a:bodyPr/>
          <a:lstStyle/>
          <a:p>
            <a:r>
              <a:rPr lang="en-US" sz="3600" dirty="0" smtClean="0"/>
              <a:t>Increasing Medication Adherence</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4781439"/>
              </p:ext>
            </p:extLst>
          </p:nvPr>
        </p:nvGraphicFramePr>
        <p:xfrm>
          <a:off x="228600" y="990601"/>
          <a:ext cx="8686800" cy="5338025"/>
        </p:xfrm>
        <a:graphic>
          <a:graphicData uri="http://schemas.openxmlformats.org/drawingml/2006/table">
            <a:tbl>
              <a:tblPr firstRow="1" bandRow="1">
                <a:tableStyleId>{5C22544A-7EE6-4342-B048-85BDC9FD1C3A}</a:tableStyleId>
              </a:tblPr>
              <a:tblGrid>
                <a:gridCol w="2568271"/>
                <a:gridCol w="6118529"/>
              </a:tblGrid>
              <a:tr h="892834">
                <a:tc>
                  <a:txBody>
                    <a:bodyPr/>
                    <a:lstStyle/>
                    <a:p>
                      <a:pPr algn="ctr"/>
                      <a:r>
                        <a:rPr lang="en-US" sz="2400" dirty="0" smtClean="0">
                          <a:solidFill>
                            <a:schemeClr val="tx1"/>
                          </a:solidFill>
                        </a:rPr>
                        <a:t>Reason</a:t>
                      </a:r>
                      <a:r>
                        <a:rPr lang="en-US" sz="2400" baseline="0" dirty="0" smtClean="0">
                          <a:solidFill>
                            <a:schemeClr val="tx1"/>
                          </a:solidFill>
                        </a:rPr>
                        <a:t> for Non-Adherence</a:t>
                      </a:r>
                      <a:endParaRPr lang="en-US" sz="2400" dirty="0">
                        <a:solidFill>
                          <a:schemeClr val="tx1"/>
                        </a:solidFill>
                      </a:endParaRPr>
                    </a:p>
                  </a:txBody>
                  <a:tcPr/>
                </a:tc>
                <a:tc>
                  <a:txBody>
                    <a:bodyPr/>
                    <a:lstStyle/>
                    <a:p>
                      <a:pPr algn="ctr"/>
                      <a:r>
                        <a:rPr lang="en-US" sz="2400" dirty="0" smtClean="0">
                          <a:solidFill>
                            <a:schemeClr val="tx1"/>
                          </a:solidFill>
                        </a:rPr>
                        <a:t>Possible Response/Solution </a:t>
                      </a:r>
                      <a:endParaRPr lang="en-US" sz="2400" dirty="0">
                        <a:solidFill>
                          <a:schemeClr val="tx1"/>
                        </a:solidFill>
                      </a:endParaRPr>
                    </a:p>
                  </a:txBody>
                  <a:tcPr/>
                </a:tc>
              </a:tr>
              <a:tr h="2480094">
                <a:tc>
                  <a:txBody>
                    <a:bodyPr/>
                    <a:lstStyle/>
                    <a:p>
                      <a:r>
                        <a:rPr lang="en-US" dirty="0" smtClean="0"/>
                        <a:t>Client too</a:t>
                      </a:r>
                      <a:r>
                        <a:rPr lang="en-US" baseline="0" dirty="0" smtClean="0"/>
                        <a:t> disorganized (either cognitively or pragmatically) to take medication as prescribed</a:t>
                      </a:r>
                      <a:endParaRPr lang="en-US" dirty="0"/>
                    </a:p>
                  </a:txBody>
                  <a:tcPr/>
                </a:tc>
                <a:tc>
                  <a:txBody>
                    <a:bodyPr/>
                    <a:lstStyle/>
                    <a:p>
                      <a:r>
                        <a:rPr lang="en-US" dirty="0" smtClean="0"/>
                        <a:t>Use behavioral tailoring techniques,</a:t>
                      </a:r>
                      <a:r>
                        <a:rPr lang="en-US" baseline="0" dirty="0" smtClean="0"/>
                        <a:t> i.e. </a:t>
                      </a:r>
                    </a:p>
                    <a:p>
                      <a:pPr>
                        <a:buFont typeface="Arial" pitchFamily="34" charset="0"/>
                        <a:buChar char="•"/>
                      </a:pPr>
                      <a:r>
                        <a:rPr lang="en-US" baseline="0" dirty="0" smtClean="0"/>
                        <a:t>Rubber band medication bottle to toothbrush</a:t>
                      </a:r>
                    </a:p>
                    <a:p>
                      <a:pPr>
                        <a:buFont typeface="Arial" pitchFamily="34" charset="0"/>
                        <a:buChar char="•"/>
                      </a:pPr>
                      <a:r>
                        <a:rPr lang="en-US" baseline="0" dirty="0" smtClean="0"/>
                        <a:t>Store med bottle on top of microwave</a:t>
                      </a:r>
                    </a:p>
                    <a:p>
                      <a:pPr>
                        <a:buFont typeface="Arial" pitchFamily="34" charset="0"/>
                        <a:buChar char="•"/>
                      </a:pPr>
                      <a:r>
                        <a:rPr lang="en-US" baseline="0" dirty="0" smtClean="0"/>
                        <a:t>Use Post-It notes </a:t>
                      </a:r>
                    </a:p>
                    <a:p>
                      <a:pPr>
                        <a:buFont typeface="Arial" pitchFamily="34" charset="0"/>
                        <a:buChar char="•"/>
                      </a:pPr>
                      <a:r>
                        <a:rPr lang="en-US" baseline="0" dirty="0" smtClean="0"/>
                        <a:t>Use pill reminder boxes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Schedule weekly visits with or from nurse to refill pill boxes</a:t>
                      </a:r>
                    </a:p>
                    <a:p>
                      <a:pPr>
                        <a:buFont typeface="Arial" pitchFamily="34" charset="0"/>
                        <a:buChar char="•"/>
                      </a:pPr>
                      <a:r>
                        <a:rPr lang="en-US" baseline="0" dirty="0" smtClean="0"/>
                        <a:t>Schedule daily visits w/staff member to assist with taking medication </a:t>
                      </a:r>
                    </a:p>
                  </a:txBody>
                  <a:tcPr/>
                </a:tc>
              </a:tr>
              <a:tr h="1884871">
                <a:tc>
                  <a:txBody>
                    <a:bodyPr/>
                    <a:lstStyle/>
                    <a:p>
                      <a:r>
                        <a:rPr lang="en-US" dirty="0" smtClean="0"/>
                        <a:t>Medication</a:t>
                      </a:r>
                      <a:r>
                        <a:rPr lang="en-US" baseline="0" dirty="0" smtClean="0"/>
                        <a:t> regimen is too complicated </a:t>
                      </a:r>
                      <a:endParaRPr lang="en-US" dirty="0"/>
                    </a:p>
                  </a:txBody>
                  <a:tcPr/>
                </a:tc>
                <a:tc>
                  <a:txBody>
                    <a:bodyPr/>
                    <a:lstStyle/>
                    <a:p>
                      <a:pPr>
                        <a:buFont typeface="Arial" pitchFamily="34" charset="0"/>
                        <a:buChar char="•"/>
                      </a:pPr>
                      <a:r>
                        <a:rPr lang="en-US" baseline="0" dirty="0" smtClean="0"/>
                        <a:t>If possible, provide once-daily dosing regimen instead of multiple doses/day </a:t>
                      </a:r>
                    </a:p>
                    <a:p>
                      <a:pPr>
                        <a:buFont typeface="Arial" pitchFamily="34" charset="0"/>
                        <a:buChar char="•"/>
                      </a:pPr>
                      <a:r>
                        <a:rPr lang="en-US" baseline="0" dirty="0" smtClean="0"/>
                        <a:t>Identify/discontinue extraneous/over-the-counter medications </a:t>
                      </a:r>
                    </a:p>
                    <a:p>
                      <a:pPr>
                        <a:buFont typeface="Arial" pitchFamily="34" charset="0"/>
                        <a:buChar char="•"/>
                      </a:pPr>
                      <a:r>
                        <a:rPr lang="en-US" baseline="0" dirty="0" smtClean="0"/>
                        <a:t>Utilize treatment team member or family member to assist client with medications  </a:t>
                      </a:r>
                    </a:p>
                  </a:txBody>
                  <a:tcPr/>
                </a:tc>
              </a:tr>
            </a:tbl>
          </a:graphicData>
        </a:graphic>
      </p:graphicFrame>
    </p:spTree>
    <p:extLst>
      <p:ext uri="{BB962C8B-B14F-4D97-AF65-F5344CB8AC3E}">
        <p14:creationId xmlns:p14="http://schemas.microsoft.com/office/powerpoint/2010/main" val="194455394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62075"/>
          </a:xfrm>
          <a:extLst/>
        </p:spPr>
        <p:txBody>
          <a:bodyPr/>
          <a:lstStyle/>
          <a:p>
            <a:pPr algn="ctr" eaLnBrk="1" fontAlgn="auto" hangingPunct="1">
              <a:spcAft>
                <a:spcPts val="0"/>
              </a:spcAft>
              <a:defRPr/>
            </a:pPr>
            <a:r>
              <a:rPr sz="6000" dirty="0" smtClean="0">
                <a:solidFill>
                  <a:srgbClr val="FFFF00"/>
                </a:solidFill>
              </a:rPr>
              <a:t>Thank You!!</a:t>
            </a:r>
            <a:endParaRPr sz="6000" dirty="0">
              <a:solidFill>
                <a:srgbClr val="FFFF00"/>
              </a:solidFill>
            </a:endParaRPr>
          </a:p>
        </p:txBody>
      </p:sp>
      <p:sp>
        <p:nvSpPr>
          <p:cNvPr id="67587" name="Content Placeholder 2"/>
          <p:cNvSpPr>
            <a:spLocks noGrp="1"/>
          </p:cNvSpPr>
          <p:nvPr>
            <p:ph type="body" idx="1"/>
          </p:nvPr>
        </p:nvSpPr>
        <p:spPr>
          <a:xfrm>
            <a:off x="0" y="3467100"/>
            <a:ext cx="9144000" cy="3390900"/>
          </a:xfrm>
        </p:spPr>
        <p:txBody>
          <a:bodyPr/>
          <a:lstStyle/>
          <a:p>
            <a:pPr algn="ctr" eaLnBrk="1" hangingPunct="1">
              <a:lnSpc>
                <a:spcPct val="90000"/>
              </a:lnSpc>
              <a:defRPr/>
            </a:pPr>
            <a:r>
              <a:rPr lang="en-US" sz="3200" dirty="0" smtClean="0">
                <a:solidFill>
                  <a:prstClr val="white"/>
                </a:solidFill>
              </a:rPr>
              <a:t>Albert L. Hasson, M.S.W.</a:t>
            </a:r>
          </a:p>
          <a:p>
            <a:pPr algn="ctr" eaLnBrk="1" hangingPunct="1">
              <a:lnSpc>
                <a:spcPct val="90000"/>
              </a:lnSpc>
              <a:defRPr/>
            </a:pPr>
            <a:r>
              <a:rPr lang="en-US" sz="2400" smtClean="0">
                <a:solidFill>
                  <a:prstClr val="white"/>
                </a:solidFill>
              </a:rPr>
              <a:t>alhasson@ucla.edu</a:t>
            </a:r>
            <a:endParaRPr lang="en-US" sz="2400" dirty="0" smtClean="0">
              <a:solidFill>
                <a:prstClr val="white"/>
              </a:solidFill>
            </a:endParaRPr>
          </a:p>
          <a:p>
            <a:pPr marL="273050" indent="-273050" eaLnBrk="1" hangingPunct="1">
              <a:lnSpc>
                <a:spcPct val="90000"/>
              </a:lnSpc>
              <a:buFont typeface="Wingdings 2" pitchFamily="18" charset="2"/>
              <a:buChar char=""/>
              <a:defRPr/>
            </a:pPr>
            <a:endParaRPr lang="en-US" sz="1200" dirty="0">
              <a:solidFill>
                <a:prstClr val="white"/>
              </a:solidFill>
            </a:endParaRPr>
          </a:p>
          <a:p>
            <a:pPr algn="ctr" eaLnBrk="1" hangingPunct="1">
              <a:defRPr/>
            </a:pPr>
            <a:endParaRPr lang="en-US" sz="1200" b="1" dirty="0" smtClean="0"/>
          </a:p>
          <a:p>
            <a:pPr algn="ctr" eaLnBrk="1" hangingPunct="1">
              <a:defRPr/>
            </a:pPr>
            <a:r>
              <a:rPr lang="en-US" sz="2800" b="1" dirty="0" smtClean="0"/>
              <a:t>For additional information </a:t>
            </a:r>
            <a:br>
              <a:rPr lang="en-US" sz="2800" b="1" dirty="0" smtClean="0"/>
            </a:br>
            <a:r>
              <a:rPr lang="en-US" sz="2800" b="1" dirty="0" smtClean="0"/>
              <a:t>on this or other training topics, visit: </a:t>
            </a:r>
          </a:p>
          <a:p>
            <a:pPr algn="ctr" eaLnBrk="1" hangingPunct="1">
              <a:defRPr/>
            </a:pPr>
            <a:r>
              <a:rPr lang="en-US" sz="2600" b="1" dirty="0" smtClean="0">
                <a:solidFill>
                  <a:srgbClr val="FFFF00"/>
                </a:solidFill>
              </a:rPr>
              <a:t/>
            </a:r>
            <a:br>
              <a:rPr lang="en-US" sz="2600" b="1" dirty="0" smtClean="0">
                <a:solidFill>
                  <a:srgbClr val="FFFF00"/>
                </a:solidFill>
              </a:rPr>
            </a:br>
            <a:r>
              <a:rPr lang="en-US" sz="3200" b="1" dirty="0" smtClean="0">
                <a:solidFill>
                  <a:srgbClr val="FFFF00"/>
                </a:solidFill>
              </a:rPr>
              <a:t>www.psattc.org</a:t>
            </a:r>
            <a:endParaRPr lang="en-US" sz="3200" b="1" dirty="0">
              <a:solidFill>
                <a:srgbClr val="FFFF00"/>
              </a:solidFill>
            </a:endParaRPr>
          </a:p>
          <a:p>
            <a:pPr algn="ctr" eaLnBrk="1" hangingPunct="1">
              <a:defRPr/>
            </a:pPr>
            <a:r>
              <a:rPr lang="en-US" sz="3200" b="1" dirty="0">
                <a:solidFill>
                  <a:srgbClr val="FFFF00"/>
                </a:solidFill>
              </a:rPr>
              <a:t>www.motivationalinterview.org</a:t>
            </a:r>
          </a:p>
          <a:p>
            <a:pPr algn="ctr" eaLnBrk="1" hangingPunct="1">
              <a:defRPr/>
            </a:pPr>
            <a:r>
              <a:rPr lang="en-US" sz="3200" b="1" dirty="0" smtClean="0">
                <a:solidFill>
                  <a:srgbClr val="FFFF00"/>
                </a:solidFill>
              </a:rPr>
              <a:t>www.uclaisap.org/dmhcod</a:t>
            </a:r>
            <a:endParaRPr lang="en-US" sz="3200" b="1" dirty="0"/>
          </a:p>
          <a:p>
            <a:pPr algn="ctr" eaLnBrk="1" hangingPunct="1">
              <a:defRPr/>
            </a:pPr>
            <a:endParaRPr lang="en-US" sz="2600" b="1"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9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2500"/>
                                        <p:tgtEl>
                                          <p:spTgt spid="1029"/>
                                        </p:tgtEl>
                                      </p:cBhvr>
                                    </p:animEffect>
                                    <p:set>
                                      <p:cBhvr>
                                        <p:cTn id="7" dur="1" fill="hold">
                                          <p:stCondLst>
                                            <p:cond delay="2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700" b="1" dirty="0" smtClean="0">
                <a:solidFill>
                  <a:srgbClr val="FFFF00"/>
                </a:solidFill>
                <a:latin typeface="Tahoma" charset="0"/>
              </a:rPr>
              <a:t>Roadblocks to Communication</a:t>
            </a:r>
            <a:endParaRPr lang="en-US" sz="3700" dirty="0">
              <a:solidFill>
                <a:srgbClr val="FFFF00"/>
              </a:solidFill>
            </a:endParaRPr>
          </a:p>
        </p:txBody>
      </p:sp>
      <p:pic>
        <p:nvPicPr>
          <p:cNvPr id="35843" name="Picture 4" descr="http://coachquestleader.com/wp-content/uploads/2012/08/motivation-road-block_sig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467" y="1676400"/>
            <a:ext cx="56218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21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524000"/>
            <a:ext cx="4876800" cy="4114800"/>
          </a:xfrm>
        </p:spPr>
        <p:txBody>
          <a:bodyPr/>
          <a:lstStyle/>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Ordering, directing </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Warning or threatening</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Giving advice</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Persuading, arguing,</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lecturing</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Moralizing, preaching, telling clients what they “should” do</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Disagreeing, judging, blaming </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Praising prematurely or in excess</a:t>
            </a:r>
          </a:p>
          <a:p>
            <a:pPr marL="166688" indent="-166688" eaLnBrk="1" hangingPunct="1">
              <a:lnSpc>
                <a:spcPct val="80000"/>
              </a:lnSpc>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Shaming, ridiculing, labeling</a:t>
            </a:r>
          </a:p>
          <a:p>
            <a:pPr eaLnBrk="1" hangingPunct="1">
              <a:lnSpc>
                <a:spcPct val="80000"/>
              </a:lnSpc>
              <a:buFont typeface="Wingdings" pitchFamily="2" charset="2"/>
              <a:buNone/>
              <a:defRPr/>
            </a:pPr>
            <a:endParaRPr lang="en-US" dirty="0" smtClean="0">
              <a:latin typeface="Tahoma" pitchFamily="34" charset="0"/>
              <a:ea typeface="Tahoma" pitchFamily="34" charset="0"/>
              <a:cs typeface="Tahoma" pitchFamily="34" charset="0"/>
            </a:endParaRPr>
          </a:p>
          <a:p>
            <a:pPr eaLnBrk="1" hangingPunct="1">
              <a:lnSpc>
                <a:spcPct val="80000"/>
              </a:lnSpc>
              <a:buFont typeface="Wingdings" pitchFamily="2" charset="2"/>
              <a:buNone/>
              <a:defRPr/>
            </a:pPr>
            <a:r>
              <a:rPr lang="en-US" dirty="0" smtClean="0">
                <a:cs typeface="Times New Roman" pitchFamily="18" charset="0"/>
              </a:rPr>
              <a:t>	</a:t>
            </a:r>
            <a:endParaRPr lang="en-US" dirty="0"/>
          </a:p>
        </p:txBody>
      </p:sp>
      <p:sp>
        <p:nvSpPr>
          <p:cNvPr id="4" name="Content Placeholder 3"/>
          <p:cNvSpPr>
            <a:spLocks noGrp="1"/>
          </p:cNvSpPr>
          <p:nvPr>
            <p:ph sz="half" idx="2"/>
          </p:nvPr>
        </p:nvSpPr>
        <p:spPr>
          <a:xfrm>
            <a:off x="4978400" y="1524000"/>
            <a:ext cx="4267200" cy="4114800"/>
          </a:xfrm>
        </p:spPr>
        <p:txBody>
          <a:bodyPr/>
          <a:lstStyle/>
          <a:p>
            <a:pPr marL="166688" indent="-166688" eaLnBrk="1" hangingPunct="1">
              <a:buFont typeface="Monotype Sorts" pitchFamily="2" charset="2"/>
              <a:buNone/>
              <a:defRPr/>
            </a:pPr>
            <a:r>
              <a:rPr lang="en-US" dirty="0" smtClean="0">
                <a:solidFill>
                  <a:srgbClr val="FFFFFF"/>
                </a:solidFill>
                <a:effectLst/>
                <a:latin typeface="Tahoma" pitchFamily="34" charset="0"/>
                <a:ea typeface="Tahoma" pitchFamily="34" charset="0"/>
                <a:cs typeface="Tahoma" pitchFamily="34" charset="0"/>
              </a:rPr>
              <a:t>-	Excessive reassuring,    sympathizing, consoling</a:t>
            </a:r>
          </a:p>
          <a:p>
            <a:pPr marL="166688" indent="-166688" eaLnBrk="1" hangingPunct="1">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Questioning or probing   excessively</a:t>
            </a:r>
          </a:p>
          <a:p>
            <a:pPr marL="166688" indent="-166688" eaLnBrk="1" hangingPunct="1">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Withdrawing, distracting, humoring</a:t>
            </a:r>
          </a:p>
          <a:p>
            <a:pPr marL="166688" indent="-166688" eaLnBrk="1" hangingPunct="1">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Cultural/Racial roadblocks</a:t>
            </a:r>
          </a:p>
          <a:p>
            <a:pPr marL="166688" indent="-166688" eaLnBrk="1" hangingPunct="1">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Organizational roadblocks</a:t>
            </a:r>
          </a:p>
          <a:p>
            <a:pPr marL="166688" indent="-166688" eaLnBrk="1" hangingPunct="1">
              <a:buFont typeface="Wingdings" pitchFamily="2" charset="2"/>
              <a:buNone/>
              <a:defRPr/>
            </a:pPr>
            <a:r>
              <a:rPr lang="en-US" dirty="0" smtClean="0">
                <a:solidFill>
                  <a:srgbClr val="FFFFFF"/>
                </a:solidFill>
                <a:effectLst/>
                <a:latin typeface="Tahoma" pitchFamily="34" charset="0"/>
                <a:ea typeface="Tahoma" pitchFamily="34" charset="0"/>
                <a:cs typeface="Tahoma" pitchFamily="34" charset="0"/>
              </a:rPr>
              <a:t>-	Gender/Age roadblocks</a:t>
            </a:r>
          </a:p>
          <a:p>
            <a:pPr marL="166688" indent="-166688">
              <a:defRPr/>
            </a:pPr>
            <a:endParaRPr lang="en-US" sz="3600" dirty="0"/>
          </a:p>
        </p:txBody>
      </p:sp>
      <p:sp>
        <p:nvSpPr>
          <p:cNvPr id="5" name="Title 1"/>
          <p:cNvSpPr txBox="1">
            <a:spLocks/>
          </p:cNvSpPr>
          <p:nvPr/>
        </p:nvSpPr>
        <p:spPr bwMode="auto">
          <a:xfrm>
            <a:off x="1253067" y="381000"/>
            <a:ext cx="6908800" cy="1219200"/>
          </a:xfrm>
          <a:prstGeom prst="rect">
            <a:avLst/>
          </a:prstGeom>
          <a:noFill/>
          <a:ln w="12700">
            <a:noFill/>
            <a:miter lim="800000"/>
            <a:headEnd/>
            <a:tailEnd/>
          </a:ln>
          <a:effectLst/>
        </p:spPr>
        <p:txBody>
          <a:bodyPr lIns="90488" tIns="44450" rIns="90488" bIns="44450"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3700" b="1" kern="0" smtClean="0">
                <a:solidFill>
                  <a:srgbClr val="FFFF00"/>
                </a:solidFill>
                <a:latin typeface="Tahoma" charset="0"/>
              </a:rPr>
              <a:t>Roadblocks to Communication</a:t>
            </a:r>
            <a:endParaRPr lang="en-US" sz="3700" kern="0" dirty="0">
              <a:solidFill>
                <a:srgbClr val="FFFF00"/>
              </a:solidFill>
            </a:endParaRPr>
          </a:p>
        </p:txBody>
      </p:sp>
    </p:spTree>
    <p:extLst>
      <p:ext uri="{BB962C8B-B14F-4D97-AF65-F5344CB8AC3E}">
        <p14:creationId xmlns:p14="http://schemas.microsoft.com/office/powerpoint/2010/main" val="159483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Directing Style of Helping</a:t>
            </a:r>
          </a:p>
        </p:txBody>
      </p:sp>
      <p:sp>
        <p:nvSpPr>
          <p:cNvPr id="3" name="Content Placeholder 2"/>
          <p:cNvSpPr>
            <a:spLocks noGrp="1"/>
          </p:cNvSpPr>
          <p:nvPr>
            <p:ph idx="1"/>
          </p:nvPr>
        </p:nvSpPr>
        <p:spPr/>
        <p:txBody>
          <a:bodyPr>
            <a:normAutofit/>
          </a:bodyPr>
          <a:lstStyle/>
          <a:p>
            <a:pPr marL="0" indent="0" algn="ctr">
              <a:buFontTx/>
              <a:buNone/>
              <a:defRPr/>
            </a:pPr>
            <a:r>
              <a:rPr lang="en-US" sz="4000" dirty="0" smtClean="0"/>
              <a:t>Given </a:t>
            </a:r>
            <a:r>
              <a:rPr lang="en-US" sz="4000" dirty="0"/>
              <a:t>that you are caring, compassionate, well-intended, and that your advice is </a:t>
            </a:r>
            <a:r>
              <a:rPr lang="en-US" sz="4000" dirty="0" smtClean="0"/>
              <a:t>sound… </a:t>
            </a:r>
          </a:p>
          <a:p>
            <a:pPr marL="0" indent="0" algn="ctr">
              <a:buFontTx/>
              <a:buNone/>
              <a:defRPr/>
            </a:pPr>
            <a:endParaRPr lang="en-US" sz="4000" dirty="0"/>
          </a:p>
          <a:p>
            <a:pPr marL="0" indent="0" algn="ctr">
              <a:buFontTx/>
              <a:buNone/>
              <a:defRPr/>
            </a:pPr>
            <a:r>
              <a:rPr lang="en-US" sz="4000" dirty="0" smtClean="0"/>
              <a:t>…why </a:t>
            </a:r>
            <a:r>
              <a:rPr lang="en-US" sz="4000" dirty="0"/>
              <a:t>does your </a:t>
            </a:r>
            <a:r>
              <a:rPr lang="en-US" sz="4000" dirty="0" smtClean="0"/>
              <a:t/>
            </a:r>
            <a:br>
              <a:rPr lang="en-US" sz="4000" dirty="0" smtClean="0"/>
            </a:br>
            <a:r>
              <a:rPr lang="en-US" sz="4000" dirty="0" smtClean="0"/>
              <a:t>directing helping style </a:t>
            </a:r>
            <a:r>
              <a:rPr lang="en-US" sz="4000" dirty="0"/>
              <a:t>not work </a:t>
            </a:r>
            <a:r>
              <a:rPr lang="en-US" sz="4000" dirty="0" smtClean="0"/>
              <a:t/>
            </a:r>
            <a:br>
              <a:rPr lang="en-US" sz="4000" dirty="0" smtClean="0"/>
            </a:br>
            <a:r>
              <a:rPr lang="en-US" sz="4000" dirty="0" smtClean="0"/>
              <a:t>as </a:t>
            </a:r>
            <a:r>
              <a:rPr lang="en-US" sz="4000" dirty="0"/>
              <a:t>well </a:t>
            </a:r>
            <a:r>
              <a:rPr lang="en-US" sz="4000" dirty="0" smtClean="0"/>
              <a:t>as </a:t>
            </a:r>
            <a:r>
              <a:rPr lang="en-US" sz="4000" dirty="0"/>
              <a:t>you would hope</a:t>
            </a:r>
            <a:r>
              <a:rPr lang="en-US" sz="4000" dirty="0" smtClean="0"/>
              <a:t>?</a:t>
            </a:r>
            <a:endParaRPr lang="en-US" sz="4000" dirty="0"/>
          </a:p>
          <a:p>
            <a:pPr>
              <a:defRPr/>
            </a:pPr>
            <a:endParaRPr lang="en-US" sz="4400" dirty="0"/>
          </a:p>
        </p:txBody>
      </p:sp>
    </p:spTree>
    <p:extLst>
      <p:ext uri="{BB962C8B-B14F-4D97-AF65-F5344CB8AC3E}">
        <p14:creationId xmlns:p14="http://schemas.microsoft.com/office/powerpoint/2010/main" val="20504530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21507" name="Picture 3" descr="j04025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434" y="-1447800"/>
            <a:ext cx="10828868"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842434" y="-1447800"/>
            <a:ext cx="10828868" cy="9753600"/>
          </a:xfrm>
          <a:prstGeom prst="rect">
            <a:avLst/>
          </a:prstGeom>
          <a:noFill/>
          <a:ln w="38100" cap="flat" cmpd="sng" algn="ctr">
            <a:noFill/>
            <a:prstDash val="solid"/>
            <a:round/>
            <a:headEnd type="none" w="med" len="med"/>
            <a:tailEnd type="none" w="med" len="med"/>
          </a:ln>
          <a:effectLst>
            <a:outerShdw dist="56796" dir="3806097" algn="ctr" rotWithShape="0">
              <a:srgbClr val="000000"/>
            </a:outerShdw>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4400" b="1" i="0" u="none" strike="noStrike" cap="none" normalizeH="0" baseline="0" smtClean="0">
              <a:ln>
                <a:noFill/>
              </a:ln>
              <a:solidFill>
                <a:srgbClr val="FFCC00"/>
              </a:solidFill>
              <a:effectLst/>
              <a:latin typeface="Arial" charset="0"/>
            </a:endParaRPr>
          </a:p>
        </p:txBody>
      </p:sp>
      <p:sp>
        <p:nvSpPr>
          <p:cNvPr id="3" name="Rectangle 2"/>
          <p:cNvSpPr/>
          <p:nvPr/>
        </p:nvSpPr>
        <p:spPr bwMode="auto">
          <a:xfrm>
            <a:off x="-842434" y="-1447800"/>
            <a:ext cx="10828868" cy="9753600"/>
          </a:xfrm>
          <a:prstGeom prst="rect">
            <a:avLst/>
          </a:prstGeom>
          <a:noFill/>
          <a:ln w="38100" cap="flat" cmpd="sng" algn="ctr">
            <a:noFill/>
            <a:prstDash val="solid"/>
            <a:round/>
            <a:headEnd type="none" w="med" len="med"/>
            <a:tailEnd type="none" w="med" len="med"/>
          </a:ln>
          <a:effectLst>
            <a:outerShdw dist="56796" dir="3806097" algn="ctr" rotWithShape="0">
              <a:srgbClr val="000000"/>
            </a:outerShdw>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4400" b="1" i="0" u="none" strike="noStrike" cap="none" normalizeH="0" baseline="0" smtClean="0">
              <a:ln>
                <a:noFill/>
              </a:ln>
              <a:solidFill>
                <a:srgbClr val="FFCC00"/>
              </a:solidFill>
              <a:effectLst/>
              <a:latin typeface="Arial" charset="0"/>
            </a:endParaRPr>
          </a:p>
        </p:txBody>
      </p:sp>
      <p:sp>
        <p:nvSpPr>
          <p:cNvPr id="4" name="Rectangle 3"/>
          <p:cNvSpPr/>
          <p:nvPr/>
        </p:nvSpPr>
        <p:spPr bwMode="auto">
          <a:xfrm>
            <a:off x="-842434" y="-1447800"/>
            <a:ext cx="10828868" cy="9753600"/>
          </a:xfrm>
          <a:prstGeom prst="rect">
            <a:avLst/>
          </a:prstGeom>
          <a:blipFill dpi="0" rotWithShape="1">
            <a:blip r:embed="rId4" cstate="print">
              <a:alphaModFix amt="30000"/>
              <a:extLst>
                <a:ext uri="{28A0092B-C50C-407E-A947-70E740481C1C}">
                  <a14:useLocalDpi xmlns:a14="http://schemas.microsoft.com/office/drawing/2010/main" val="0"/>
                </a:ext>
              </a:extLst>
            </a:blip>
            <a:srcRect/>
            <a:stretch>
              <a:fillRect/>
            </a:stretch>
          </a:blipFill>
          <a:ln w="38100" cap="flat" cmpd="sng" algn="ctr">
            <a:noFill/>
            <a:prstDash val="solid"/>
            <a:round/>
            <a:headEnd type="none" w="med" len="med"/>
            <a:tailEnd type="none" w="med" len="med"/>
          </a:ln>
          <a:effectLst>
            <a:outerShdw dist="56796" dir="3806097"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4400" b="1" i="0" u="none" strike="noStrike" cap="none" normalizeH="0" baseline="0" smtClean="0">
              <a:ln>
                <a:noFill/>
              </a:ln>
              <a:solidFill>
                <a:srgbClr val="FFCC00"/>
              </a:solidFill>
              <a:effectLst/>
              <a:latin typeface="Arial" charset="0"/>
            </a:endParaRPr>
          </a:p>
        </p:txBody>
      </p:sp>
    </p:spTree>
    <p:extLst>
      <p:ext uri="{BB962C8B-B14F-4D97-AF65-F5344CB8AC3E}">
        <p14:creationId xmlns:p14="http://schemas.microsoft.com/office/powerpoint/2010/main" val="3795030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9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36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Guiding Style of Helping</a:t>
            </a:r>
          </a:p>
        </p:txBody>
      </p:sp>
      <p:sp>
        <p:nvSpPr>
          <p:cNvPr id="11267" name="Content Placeholder 2"/>
          <p:cNvSpPr>
            <a:spLocks noGrp="1"/>
          </p:cNvSpPr>
          <p:nvPr>
            <p:ph idx="1"/>
          </p:nvPr>
        </p:nvSpPr>
        <p:spPr/>
        <p:txBody>
          <a:bodyPr/>
          <a:lstStyle/>
          <a:p>
            <a:r>
              <a:rPr lang="en-US" altLang="en-US" smtClean="0"/>
              <a:t>Respect their decisions </a:t>
            </a:r>
          </a:p>
          <a:p>
            <a:r>
              <a:rPr lang="en-US" altLang="en-US" smtClean="0"/>
              <a:t>Have them to describe what is working</a:t>
            </a:r>
          </a:p>
          <a:p>
            <a:r>
              <a:rPr lang="en-US" altLang="en-US" smtClean="0"/>
              <a:t>Ask them about their plan</a:t>
            </a:r>
          </a:p>
          <a:p>
            <a:r>
              <a:rPr lang="en-US" altLang="en-US" smtClean="0"/>
              <a:t>Find out what’s important to them </a:t>
            </a:r>
          </a:p>
          <a:p>
            <a:r>
              <a:rPr lang="en-US" altLang="en-US" smtClean="0"/>
              <a:t>Have them talk about their health and their goals</a:t>
            </a:r>
          </a:p>
          <a:p>
            <a:r>
              <a:rPr lang="en-US" altLang="en-US" smtClean="0"/>
              <a:t>Ask what their goals are for treatment	</a:t>
            </a:r>
          </a:p>
          <a:p>
            <a:endParaRPr lang="en-US" altLang="en-US" smtClean="0"/>
          </a:p>
        </p:txBody>
      </p:sp>
    </p:spTree>
    <p:extLst>
      <p:ext uri="{BB962C8B-B14F-4D97-AF65-F5344CB8AC3E}">
        <p14:creationId xmlns:p14="http://schemas.microsoft.com/office/powerpoint/2010/main" val="98899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Principles for Intervening with Consumers with COD</a:t>
            </a:r>
            <a:endParaRPr lang="en-US" dirty="0"/>
          </a:p>
        </p:txBody>
      </p:sp>
    </p:spTree>
    <p:extLst>
      <p:ext uri="{BB962C8B-B14F-4D97-AF65-F5344CB8AC3E}">
        <p14:creationId xmlns:p14="http://schemas.microsoft.com/office/powerpoint/2010/main" val="343175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Guiding Style of Helping</a:t>
            </a:r>
          </a:p>
        </p:txBody>
      </p:sp>
      <p:sp>
        <p:nvSpPr>
          <p:cNvPr id="12291" name="Content Placeholder 2"/>
          <p:cNvSpPr>
            <a:spLocks noGrp="1"/>
          </p:cNvSpPr>
          <p:nvPr>
            <p:ph idx="1"/>
          </p:nvPr>
        </p:nvSpPr>
        <p:spPr/>
        <p:txBody>
          <a:bodyPr/>
          <a:lstStyle/>
          <a:p>
            <a:r>
              <a:rPr lang="en-US" altLang="en-US" smtClean="0"/>
              <a:t>Motivational Interviewing can be considered a specialized subset of a Guiding style. </a:t>
            </a:r>
          </a:p>
          <a:p>
            <a:pPr>
              <a:buFontTx/>
              <a:buNone/>
            </a:pPr>
            <a:endParaRPr lang="en-US" altLang="en-US" smtClean="0"/>
          </a:p>
          <a:p>
            <a:r>
              <a:rPr lang="en-US" altLang="en-US" smtClean="0"/>
              <a:t>How does MI work to facilitate change?	</a:t>
            </a:r>
          </a:p>
          <a:p>
            <a:pPr lvl="1"/>
            <a:r>
              <a:rPr lang="en-US" altLang="en-US" smtClean="0"/>
              <a:t>Reduces resistance</a:t>
            </a:r>
          </a:p>
          <a:p>
            <a:pPr lvl="1"/>
            <a:r>
              <a:rPr lang="en-US" altLang="en-US" smtClean="0"/>
              <a:t>Raises discrepancy</a:t>
            </a:r>
          </a:p>
          <a:p>
            <a:pPr lvl="1"/>
            <a:r>
              <a:rPr lang="en-US" altLang="en-US" smtClean="0"/>
              <a:t>Elicits change talk</a:t>
            </a:r>
          </a:p>
          <a:p>
            <a:endParaRPr lang="en-US" altLang="en-US" smtClean="0"/>
          </a:p>
        </p:txBody>
      </p:sp>
    </p:spTree>
    <p:extLst>
      <p:ext uri="{BB962C8B-B14F-4D97-AF65-F5344CB8AC3E}">
        <p14:creationId xmlns:p14="http://schemas.microsoft.com/office/powerpoint/2010/main" val="34803175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237067" y="304800"/>
            <a:ext cx="8805333" cy="685800"/>
          </a:xfrm>
          <a:prstGeom prst="rect">
            <a:avLst/>
          </a:prstGeom>
          <a:noFill/>
          <a:ln w="9525">
            <a:noFill/>
            <a:miter lim="800000"/>
            <a:headEnd/>
            <a:tailEnd/>
          </a:ln>
          <a:effectLst/>
        </p:spPr>
        <p:txBody>
          <a:bodyPr anchor="ctr"/>
          <a:lstStyle/>
          <a:p>
            <a:pPr algn="ctr">
              <a:defRPr/>
            </a:pPr>
            <a:r>
              <a:rPr lang="en-US" sz="4000" b="1" dirty="0">
                <a:solidFill>
                  <a:srgbClr val="FFFF66"/>
                </a:solidFill>
                <a:effectLst>
                  <a:outerShdw blurRad="38100" dist="38100" dir="2700000" algn="tl">
                    <a:srgbClr val="000000"/>
                  </a:outerShdw>
                </a:effectLst>
                <a:latin typeface="Tahoma" charset="0"/>
              </a:rPr>
              <a:t>What is Motivational Interviewing?</a:t>
            </a:r>
          </a:p>
        </p:txBody>
      </p:sp>
      <p:sp>
        <p:nvSpPr>
          <p:cNvPr id="16387" name="Rectangle 3"/>
          <p:cNvSpPr>
            <a:spLocks noChangeArrowheads="1"/>
          </p:cNvSpPr>
          <p:nvPr/>
        </p:nvSpPr>
        <p:spPr bwMode="auto">
          <a:xfrm>
            <a:off x="0" y="1143000"/>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buFont typeface="Wingdings" pitchFamily="2" charset="2"/>
              <a:buChar char="§"/>
            </a:pPr>
            <a:endParaRPr lang="en-US" altLang="en-US" sz="2200" b="1">
              <a:solidFill>
                <a:srgbClr val="FFFFFF"/>
              </a:solidFill>
              <a:latin typeface="Tahoma" pitchFamily="34" charset="0"/>
            </a:endParaRPr>
          </a:p>
        </p:txBody>
      </p:sp>
      <p:sp>
        <p:nvSpPr>
          <p:cNvPr id="16388" name="TextBox 4"/>
          <p:cNvSpPr txBox="1">
            <a:spLocks noChangeArrowheads="1"/>
          </p:cNvSpPr>
          <p:nvPr/>
        </p:nvSpPr>
        <p:spPr bwMode="auto">
          <a:xfrm>
            <a:off x="237067" y="1676400"/>
            <a:ext cx="8805333"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FFFFFF"/>
                </a:solidFill>
                <a:latin typeface="Calibri" panose="020F0502020204030204" pitchFamily="34" charset="0"/>
                <a:cs typeface="Tahoma" pitchFamily="34" charset="0"/>
              </a:rPr>
              <a:t>Developed by William Miller (U New Mexico), Stephen </a:t>
            </a:r>
            <a:r>
              <a:rPr lang="en-US" altLang="en-US" sz="2400" dirty="0" err="1">
                <a:solidFill>
                  <a:srgbClr val="FFFFFF"/>
                </a:solidFill>
                <a:latin typeface="Calibri" panose="020F0502020204030204" pitchFamily="34" charset="0"/>
                <a:cs typeface="Tahoma" pitchFamily="34" charset="0"/>
              </a:rPr>
              <a:t>Rollnick</a:t>
            </a:r>
            <a:r>
              <a:rPr lang="en-US" altLang="en-US" sz="2400" dirty="0">
                <a:solidFill>
                  <a:srgbClr val="FFFFFF"/>
                </a:solidFill>
                <a:latin typeface="Calibri" panose="020F0502020204030204" pitchFamily="34" charset="0"/>
                <a:cs typeface="Tahoma" pitchFamily="34" charset="0"/>
              </a:rPr>
              <a:t> (Cardiff University School of Medicine), and colleagues over the past three decades.  Miller and </a:t>
            </a:r>
            <a:r>
              <a:rPr lang="en-US" altLang="en-US" sz="2400" dirty="0" err="1">
                <a:solidFill>
                  <a:srgbClr val="FFFFFF"/>
                </a:solidFill>
                <a:latin typeface="Calibri" panose="020F0502020204030204" pitchFamily="34" charset="0"/>
                <a:cs typeface="Tahoma" pitchFamily="34" charset="0"/>
              </a:rPr>
              <a:t>Rollnick</a:t>
            </a:r>
            <a:r>
              <a:rPr lang="en-US" altLang="en-US" sz="2400" dirty="0">
                <a:solidFill>
                  <a:srgbClr val="FFFFFF"/>
                </a:solidFill>
                <a:latin typeface="Calibri" panose="020F0502020204030204" pitchFamily="34" charset="0"/>
                <a:cs typeface="Tahoma" pitchFamily="34" charset="0"/>
              </a:rPr>
              <a:t> (2012, p. 29) define MI as:</a:t>
            </a:r>
          </a:p>
          <a:p>
            <a:pPr>
              <a:spcBef>
                <a:spcPct val="0"/>
              </a:spcBef>
              <a:buClrTx/>
              <a:buSzTx/>
              <a:buFontTx/>
              <a:buNone/>
            </a:pPr>
            <a:endParaRPr lang="en-US" altLang="en-US" sz="3600" dirty="0">
              <a:solidFill>
                <a:srgbClr val="FFFFFF"/>
              </a:solidFill>
              <a:latin typeface="Calibri" panose="020F0502020204030204" pitchFamily="34" charset="0"/>
              <a:cs typeface="Tahoma" pitchFamily="34" charset="0"/>
            </a:endParaRPr>
          </a:p>
          <a:p>
            <a:pPr>
              <a:spcBef>
                <a:spcPct val="0"/>
              </a:spcBef>
              <a:buClrTx/>
              <a:buSzTx/>
              <a:buFontTx/>
              <a:buNone/>
            </a:pPr>
            <a:r>
              <a:rPr lang="en-US" altLang="en-US" sz="3600" dirty="0" smtClean="0">
                <a:solidFill>
                  <a:srgbClr val="FFFFFF"/>
                </a:solidFill>
                <a:latin typeface="Calibri" panose="020F0502020204030204" pitchFamily="34" charset="0"/>
                <a:cs typeface="Tahoma" pitchFamily="34" charset="0"/>
              </a:rPr>
              <a:t>“MI is </a:t>
            </a:r>
            <a:r>
              <a:rPr lang="en-US" altLang="en-US" sz="3600" dirty="0">
                <a:solidFill>
                  <a:srgbClr val="FFFFFF"/>
                </a:solidFill>
                <a:latin typeface="Calibri" panose="020F0502020204030204" pitchFamily="34" charset="0"/>
                <a:cs typeface="Tahoma" pitchFamily="34" charset="0"/>
              </a:rPr>
              <a:t>designed to strengthen personal motivation for and commitment to a specific goal by eliciting and exploring the person’s own reasons for change within an atmosphere of acceptance and compassion.”</a:t>
            </a:r>
          </a:p>
        </p:txBody>
      </p:sp>
    </p:spTree>
    <p:extLst>
      <p:ext uri="{BB962C8B-B14F-4D97-AF65-F5344CB8AC3E}">
        <p14:creationId xmlns:p14="http://schemas.microsoft.com/office/powerpoint/2010/main" val="3944178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a:xfrm>
            <a:off x="0" y="228600"/>
            <a:ext cx="9144000" cy="1219200"/>
          </a:xfrm>
        </p:spPr>
        <p:txBody>
          <a:bodyPr/>
          <a:lstStyle/>
          <a:p>
            <a:pPr>
              <a:defRPr/>
            </a:pPr>
            <a:r>
              <a:rPr lang="en-US" b="1" dirty="0" smtClean="0">
                <a:latin typeface="Tahoma" charset="0"/>
              </a:rPr>
              <a:t>The Underlying Spirit of MI</a:t>
            </a:r>
          </a:p>
        </p:txBody>
      </p:sp>
      <p:grpSp>
        <p:nvGrpSpPr>
          <p:cNvPr id="4" name="Group 3"/>
          <p:cNvGrpSpPr/>
          <p:nvPr/>
        </p:nvGrpSpPr>
        <p:grpSpPr>
          <a:xfrm>
            <a:off x="2891366" y="1447800"/>
            <a:ext cx="3426327" cy="3200400"/>
            <a:chOff x="2891366" y="1447800"/>
            <a:chExt cx="3426327" cy="3200400"/>
          </a:xfrm>
        </p:grpSpPr>
        <p:sp>
          <p:nvSpPr>
            <p:cNvPr id="9" name="Oval 8"/>
            <p:cNvSpPr/>
            <p:nvPr/>
          </p:nvSpPr>
          <p:spPr>
            <a:xfrm>
              <a:off x="2891366" y="1447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3462421" y="1905000"/>
              <a:ext cx="2284217" cy="313932"/>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Tahoma" pitchFamily="34" charset="0"/>
                  <a:cs typeface="Tahoma" pitchFamily="34" charset="0"/>
                </a:rPr>
                <a:t>Partnership</a:t>
              </a:r>
            </a:p>
          </p:txBody>
        </p:sp>
      </p:grpSp>
      <p:grpSp>
        <p:nvGrpSpPr>
          <p:cNvPr id="3" name="Group 2"/>
          <p:cNvGrpSpPr/>
          <p:nvPr/>
        </p:nvGrpSpPr>
        <p:grpSpPr>
          <a:xfrm>
            <a:off x="4041273" y="2590800"/>
            <a:ext cx="3426327" cy="3200400"/>
            <a:chOff x="4041273" y="2590800"/>
            <a:chExt cx="3426327" cy="3200400"/>
          </a:xfrm>
        </p:grpSpPr>
        <p:sp>
          <p:nvSpPr>
            <p:cNvPr id="10" name="Oval 9"/>
            <p:cNvSpPr/>
            <p:nvPr/>
          </p:nvSpPr>
          <p:spPr>
            <a:xfrm>
              <a:off x="4041273" y="2590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p:nvSpPr>
          <p:spPr>
            <a:xfrm>
              <a:off x="5598694" y="4034034"/>
              <a:ext cx="1868906" cy="313932"/>
            </a:xfrm>
            <a:prstGeom prst="rect">
              <a:avLst/>
            </a:prstGeom>
            <a:noFill/>
          </p:spPr>
          <p:txBody>
            <a:bodyPr wrap="square">
              <a:spAutoFit/>
            </a:bodyPr>
            <a:lstStyle/>
            <a:p>
              <a:pPr algn="r">
                <a:defRPr/>
              </a:pPr>
              <a:r>
                <a:rPr lang="en-US" sz="1800" dirty="0" smtClean="0">
                  <a:effectLst>
                    <a:outerShdw blurRad="38100" dist="38100" dir="2700000" algn="tl">
                      <a:srgbClr val="000000">
                        <a:alpha val="43137"/>
                      </a:srgbClr>
                    </a:outerShdw>
                  </a:effectLst>
                  <a:latin typeface="Tahoma" pitchFamily="34" charset="0"/>
                  <a:cs typeface="Tahoma" pitchFamily="34" charset="0"/>
                </a:rPr>
                <a:t>Acceptance</a:t>
              </a:r>
              <a:endParaRPr lang="en-US" sz="1800" dirty="0">
                <a:effectLst>
                  <a:outerShdw blurRad="38100" dist="38100" dir="2700000" algn="tl">
                    <a:srgbClr val="000000">
                      <a:alpha val="43137"/>
                    </a:srgbClr>
                  </a:outerShdw>
                </a:effectLst>
                <a:latin typeface="Tahoma" pitchFamily="34" charset="0"/>
                <a:cs typeface="Tahoma" pitchFamily="34" charset="0"/>
              </a:endParaRPr>
            </a:p>
          </p:txBody>
        </p:sp>
      </p:grpSp>
      <p:grpSp>
        <p:nvGrpSpPr>
          <p:cNvPr id="2" name="Group 1"/>
          <p:cNvGrpSpPr/>
          <p:nvPr/>
        </p:nvGrpSpPr>
        <p:grpSpPr>
          <a:xfrm>
            <a:off x="1602873" y="2590800"/>
            <a:ext cx="3426327" cy="3200400"/>
            <a:chOff x="1602873" y="2590800"/>
            <a:chExt cx="3426327" cy="3200400"/>
          </a:xfrm>
        </p:grpSpPr>
        <p:sp>
          <p:nvSpPr>
            <p:cNvPr id="8" name="Oval 7"/>
            <p:cNvSpPr/>
            <p:nvPr/>
          </p:nvSpPr>
          <p:spPr>
            <a:xfrm>
              <a:off x="1602873" y="2590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1608667" y="4034034"/>
              <a:ext cx="1972733" cy="313932"/>
            </a:xfrm>
            <a:prstGeom prst="rect">
              <a:avLst/>
            </a:prstGeom>
            <a:noFill/>
          </p:spPr>
          <p:txBody>
            <a:bodyPr wrap="square">
              <a:spAutoFit/>
            </a:bodyPr>
            <a:lstStyle/>
            <a:p>
              <a:pPr algn="l">
                <a:defRPr/>
              </a:pPr>
              <a:r>
                <a:rPr lang="en-US" sz="1800" dirty="0">
                  <a:effectLst>
                    <a:outerShdw blurRad="38100" dist="38100" dir="2700000" algn="tl">
                      <a:srgbClr val="000000">
                        <a:alpha val="43137"/>
                      </a:srgbClr>
                    </a:outerShdw>
                  </a:effectLst>
                  <a:latin typeface="Tahoma" pitchFamily="34" charset="0"/>
                  <a:cs typeface="Tahoma" pitchFamily="34" charset="0"/>
                </a:rPr>
                <a:t>Compassion</a:t>
              </a:r>
            </a:p>
          </p:txBody>
        </p:sp>
      </p:grpSp>
      <p:grpSp>
        <p:nvGrpSpPr>
          <p:cNvPr id="5" name="Group 4"/>
          <p:cNvGrpSpPr/>
          <p:nvPr/>
        </p:nvGrpSpPr>
        <p:grpSpPr>
          <a:xfrm>
            <a:off x="2891366" y="3581400"/>
            <a:ext cx="3426327" cy="3200400"/>
            <a:chOff x="2891366" y="3581400"/>
            <a:chExt cx="3426327" cy="3200400"/>
          </a:xfrm>
        </p:grpSpPr>
        <p:sp>
          <p:nvSpPr>
            <p:cNvPr id="11" name="Oval 10"/>
            <p:cNvSpPr/>
            <p:nvPr/>
          </p:nvSpPr>
          <p:spPr>
            <a:xfrm>
              <a:off x="2891366" y="35814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3254764" y="5867400"/>
              <a:ext cx="2699531" cy="313932"/>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Tahoma" pitchFamily="34" charset="0"/>
                  <a:cs typeface="Tahoma" pitchFamily="34" charset="0"/>
                </a:rPr>
                <a:t>Evocation</a:t>
              </a:r>
            </a:p>
          </p:txBody>
        </p:sp>
      </p:grpSp>
      <p:sp>
        <p:nvSpPr>
          <p:cNvPr id="12" name="TextBox 11"/>
          <p:cNvSpPr txBox="1"/>
          <p:nvPr/>
        </p:nvSpPr>
        <p:spPr>
          <a:xfrm>
            <a:off x="3884195" y="3733801"/>
            <a:ext cx="1349764" cy="683264"/>
          </a:xfrm>
          <a:prstGeom prst="rect">
            <a:avLst/>
          </a:prstGeom>
          <a:noFill/>
        </p:spPr>
        <p:txBody>
          <a:bodyPr wrap="square">
            <a:spAutoFit/>
          </a:bodyPr>
          <a:lstStyle/>
          <a:p>
            <a:pPr algn="ctr">
              <a:defRPr/>
            </a:pPr>
            <a:r>
              <a:rPr lang="en-US" sz="2400" dirty="0">
                <a:effectLst>
                  <a:outerShdw blurRad="38100" dist="38100" dir="2700000" algn="tl">
                    <a:srgbClr val="000000">
                      <a:alpha val="43137"/>
                    </a:srgbClr>
                  </a:outerShdw>
                </a:effectLst>
                <a:latin typeface="Tahoma" pitchFamily="34" charset="0"/>
                <a:cs typeface="Tahoma" pitchFamily="34" charset="0"/>
              </a:rPr>
              <a:t>MI Spirit</a:t>
            </a:r>
          </a:p>
        </p:txBody>
      </p:sp>
    </p:spTree>
    <p:extLst>
      <p:ext uri="{BB962C8B-B14F-4D97-AF65-F5344CB8AC3E}">
        <p14:creationId xmlns:p14="http://schemas.microsoft.com/office/powerpoint/2010/main" val="23727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a:xfrm>
            <a:off x="914400" y="228600"/>
            <a:ext cx="7247467" cy="1219200"/>
          </a:xfrm>
        </p:spPr>
        <p:txBody>
          <a:bodyPr/>
          <a:lstStyle/>
          <a:p>
            <a:pPr>
              <a:defRPr/>
            </a:pPr>
            <a:r>
              <a:rPr lang="en-US" b="1" dirty="0" smtClean="0">
                <a:latin typeface="Tahoma" charset="0"/>
              </a:rPr>
              <a:t>Four Processes of MI</a:t>
            </a:r>
          </a:p>
        </p:txBody>
      </p:sp>
      <p:sp>
        <p:nvSpPr>
          <p:cNvPr id="16" name="TextBox 15"/>
          <p:cNvSpPr txBox="1"/>
          <p:nvPr/>
        </p:nvSpPr>
        <p:spPr>
          <a:xfrm>
            <a:off x="1388533" y="4724400"/>
            <a:ext cx="6502400" cy="486287"/>
          </a:xfrm>
          <a:prstGeom prst="rect">
            <a:avLst/>
          </a:prstGeom>
          <a:solidFill>
            <a:srgbClr val="7A0000"/>
          </a:solidFill>
          <a:ln>
            <a:solidFill>
              <a:schemeClr val="accent3">
                <a:lumMod val="10000"/>
              </a:schemeClr>
            </a:solidFill>
          </a:ln>
        </p:spPr>
        <p:txBody>
          <a:bodyPr>
            <a:spAutoFit/>
          </a:bodyPr>
          <a:lstStyle/>
          <a:p>
            <a:pPr algn="l">
              <a:defRPr/>
            </a:pPr>
            <a:r>
              <a:rPr lang="en-US" sz="3200" b="1" dirty="0">
                <a:effectLst>
                  <a:outerShdw blurRad="38100" dist="38100" dir="2700000" algn="tl">
                    <a:srgbClr val="000000">
                      <a:alpha val="43137"/>
                    </a:srgbClr>
                  </a:outerShdw>
                </a:effectLst>
                <a:latin typeface="Tahoma" pitchFamily="34" charset="0"/>
                <a:cs typeface="Tahoma" pitchFamily="34" charset="0"/>
              </a:rPr>
              <a:t>Engaging</a:t>
            </a:r>
          </a:p>
        </p:txBody>
      </p:sp>
      <p:sp>
        <p:nvSpPr>
          <p:cNvPr id="17" name="TextBox 16"/>
          <p:cNvSpPr txBox="1"/>
          <p:nvPr/>
        </p:nvSpPr>
        <p:spPr>
          <a:xfrm>
            <a:off x="3014133" y="4114800"/>
            <a:ext cx="4876800" cy="486287"/>
          </a:xfrm>
          <a:prstGeom prst="rect">
            <a:avLst/>
          </a:prstGeom>
          <a:solidFill>
            <a:srgbClr val="7A0000"/>
          </a:solidFill>
          <a:ln>
            <a:solidFill>
              <a:schemeClr val="accent3">
                <a:lumMod val="10000"/>
              </a:schemeClr>
            </a:solidFill>
          </a:ln>
        </p:spPr>
        <p:txBody>
          <a:bodyPr>
            <a:spAutoFit/>
          </a:bodyPr>
          <a:lstStyle/>
          <a:p>
            <a:pPr algn="l">
              <a:defRPr/>
            </a:pPr>
            <a:r>
              <a:rPr lang="en-US" sz="3200" b="1" dirty="0">
                <a:effectLst>
                  <a:outerShdw blurRad="38100" dist="38100" dir="2700000" algn="tl">
                    <a:srgbClr val="000000">
                      <a:alpha val="43137"/>
                    </a:srgbClr>
                  </a:outerShdw>
                </a:effectLst>
                <a:latin typeface="Tahoma" pitchFamily="34" charset="0"/>
                <a:cs typeface="Tahoma" pitchFamily="34" charset="0"/>
              </a:rPr>
              <a:t>Focusing</a:t>
            </a:r>
          </a:p>
        </p:txBody>
      </p:sp>
      <p:sp>
        <p:nvSpPr>
          <p:cNvPr id="18" name="TextBox 17"/>
          <p:cNvSpPr txBox="1"/>
          <p:nvPr/>
        </p:nvSpPr>
        <p:spPr>
          <a:xfrm>
            <a:off x="4572000" y="3505200"/>
            <a:ext cx="3318933" cy="486287"/>
          </a:xfrm>
          <a:prstGeom prst="rect">
            <a:avLst/>
          </a:prstGeom>
          <a:solidFill>
            <a:srgbClr val="7A0000"/>
          </a:solidFill>
          <a:ln>
            <a:solidFill>
              <a:schemeClr val="accent3">
                <a:lumMod val="10000"/>
              </a:schemeClr>
            </a:solidFill>
          </a:ln>
        </p:spPr>
        <p:txBody>
          <a:bodyPr>
            <a:spAutoFit/>
          </a:bodyPr>
          <a:lstStyle/>
          <a:p>
            <a:pPr algn="l">
              <a:defRPr/>
            </a:pPr>
            <a:r>
              <a:rPr lang="en-US" sz="3200" b="1" dirty="0">
                <a:effectLst>
                  <a:outerShdw blurRad="38100" dist="38100" dir="2700000" algn="tl">
                    <a:srgbClr val="000000">
                      <a:alpha val="43137"/>
                    </a:srgbClr>
                  </a:outerShdw>
                </a:effectLst>
                <a:latin typeface="Tahoma" pitchFamily="34" charset="0"/>
                <a:cs typeface="Tahoma" pitchFamily="34" charset="0"/>
              </a:rPr>
              <a:t>Evoking</a:t>
            </a:r>
          </a:p>
        </p:txBody>
      </p:sp>
      <p:sp>
        <p:nvSpPr>
          <p:cNvPr id="19" name="TextBox 18"/>
          <p:cNvSpPr txBox="1"/>
          <p:nvPr/>
        </p:nvSpPr>
        <p:spPr>
          <a:xfrm>
            <a:off x="5867400" y="2895600"/>
            <a:ext cx="2023533" cy="486287"/>
          </a:xfrm>
          <a:prstGeom prst="rect">
            <a:avLst/>
          </a:prstGeom>
          <a:solidFill>
            <a:srgbClr val="7A0000"/>
          </a:solidFill>
          <a:ln>
            <a:solidFill>
              <a:schemeClr val="accent3">
                <a:lumMod val="10000"/>
              </a:schemeClr>
            </a:solidFill>
          </a:ln>
        </p:spPr>
        <p:txBody>
          <a:bodyPr wrap="square">
            <a:spAutoFit/>
          </a:bodyPr>
          <a:lstStyle/>
          <a:p>
            <a:pPr algn="l">
              <a:defRPr/>
            </a:pPr>
            <a:r>
              <a:rPr lang="en-US" sz="3200" b="1" dirty="0">
                <a:effectLst>
                  <a:outerShdw blurRad="38100" dist="38100" dir="2700000" algn="tl">
                    <a:srgbClr val="000000">
                      <a:alpha val="43137"/>
                    </a:srgbClr>
                  </a:outerShdw>
                </a:effectLst>
                <a:latin typeface="Tahoma" pitchFamily="34" charset="0"/>
                <a:cs typeface="Tahoma" pitchFamily="34" charset="0"/>
              </a:rPr>
              <a:t>Planning</a:t>
            </a:r>
          </a:p>
        </p:txBody>
      </p:sp>
    </p:spTree>
    <p:extLst>
      <p:ext uri="{BB962C8B-B14F-4D97-AF65-F5344CB8AC3E}">
        <p14:creationId xmlns:p14="http://schemas.microsoft.com/office/powerpoint/2010/main" val="2784664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04800" y="228600"/>
            <a:ext cx="8534400" cy="1143000"/>
          </a:xfrm>
        </p:spPr>
        <p:txBody>
          <a:bodyPr>
            <a:normAutofit fontScale="90000"/>
          </a:bodyPr>
          <a:lstStyle/>
          <a:p>
            <a:pPr eaLnBrk="1" hangingPunct="1">
              <a:defRPr/>
            </a:pPr>
            <a:r>
              <a:rPr lang="en-US" sz="4000" dirty="0" smtClean="0"/>
              <a:t>What’s the Best Way </a:t>
            </a:r>
            <a:br>
              <a:rPr lang="en-US" sz="4000" dirty="0" smtClean="0"/>
            </a:br>
            <a:r>
              <a:rPr lang="en-US" sz="4000" dirty="0" smtClean="0"/>
              <a:t>to Facilitate Change?</a:t>
            </a:r>
          </a:p>
        </p:txBody>
      </p:sp>
      <p:sp>
        <p:nvSpPr>
          <p:cNvPr id="13315" name="Rectangle 3"/>
          <p:cNvSpPr>
            <a:spLocks noGrp="1" noChangeArrowheads="1"/>
          </p:cNvSpPr>
          <p:nvPr>
            <p:ph type="body" sz="half" idx="4294967295"/>
          </p:nvPr>
        </p:nvSpPr>
        <p:spPr>
          <a:xfrm>
            <a:off x="685800" y="2513013"/>
            <a:ext cx="8229600" cy="3886200"/>
          </a:xfrm>
        </p:spPr>
        <p:txBody>
          <a:bodyPr/>
          <a:lstStyle/>
          <a:p>
            <a:pPr eaLnBrk="1" hangingPunct="1"/>
            <a:r>
              <a:rPr lang="en-US" altLang="en-US" sz="2800" smtClean="0"/>
              <a:t>Constructive behavior change comes from connecting with something valued, cherished and important</a:t>
            </a:r>
          </a:p>
          <a:p>
            <a:pPr eaLnBrk="1" hangingPunct="1"/>
            <a:endParaRPr lang="en-US" altLang="en-US" sz="2800" smtClean="0"/>
          </a:p>
          <a:p>
            <a:pPr eaLnBrk="1" hangingPunct="1"/>
            <a:r>
              <a:rPr lang="en-US" altLang="en-US" sz="2800" smtClean="0"/>
              <a:t>Intrinsic motivation for change comes out of an accepting, empowering, safe atmosphere where the painful present can be challenged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a:xfrm>
            <a:off x="914400" y="228600"/>
            <a:ext cx="7315200" cy="1133475"/>
          </a:xfrm>
        </p:spPr>
        <p:txBody>
          <a:bodyPr/>
          <a:lstStyle/>
          <a:p>
            <a:pPr algn="ctr" fontAlgn="auto">
              <a:spcAft>
                <a:spcPts val="0"/>
              </a:spcAft>
              <a:defRPr/>
            </a:pPr>
            <a:r>
              <a:rPr lang="en-US" sz="4400" cap="none" dirty="0" smtClean="0">
                <a:solidFill>
                  <a:srgbClr val="FFC000"/>
                </a:solidFill>
              </a:rPr>
              <a:t>A Personal Change</a:t>
            </a:r>
            <a:endParaRPr sz="4400" dirty="0" smtClean="0">
              <a:solidFill>
                <a:srgbClr val="FFC000"/>
              </a:solidFill>
            </a:endParaRPr>
          </a:p>
        </p:txBody>
      </p:sp>
      <p:sp>
        <p:nvSpPr>
          <p:cNvPr id="138244" name="Rectangle 3"/>
          <p:cNvSpPr>
            <a:spLocks noGrp="1" noChangeArrowheads="1"/>
          </p:cNvSpPr>
          <p:nvPr>
            <p:ph type="body" idx="1"/>
          </p:nvPr>
        </p:nvSpPr>
        <p:spPr>
          <a:xfrm>
            <a:off x="304800" y="1524000"/>
            <a:ext cx="4572000" cy="5029200"/>
          </a:xfrm>
        </p:spPr>
        <p:txBody>
          <a:bodyPr>
            <a:normAutofit lnSpcReduction="10000"/>
          </a:bodyPr>
          <a:lstStyle/>
          <a:p>
            <a:pPr fontAlgn="auto">
              <a:spcBef>
                <a:spcPts val="1000"/>
              </a:spcBef>
              <a:spcAft>
                <a:spcPts val="0"/>
              </a:spcAft>
              <a:buClr>
                <a:schemeClr val="accent3"/>
              </a:buClr>
              <a:buFont typeface="Wingdings" pitchFamily="2" charset="2"/>
              <a:buNone/>
              <a:defRPr/>
            </a:pPr>
            <a:r>
              <a:rPr lang="en-US" sz="3300" dirty="0" smtClean="0"/>
              <a:t>Think about the most difficult change that you had to make in your life. </a:t>
            </a:r>
            <a:br>
              <a:rPr lang="en-US" sz="3300" dirty="0" smtClean="0"/>
            </a:br>
            <a:endParaRPr lang="en-US" sz="3300" dirty="0" smtClean="0"/>
          </a:p>
          <a:p>
            <a:pPr fontAlgn="auto">
              <a:spcBef>
                <a:spcPts val="1000"/>
              </a:spcBef>
              <a:spcAft>
                <a:spcPts val="0"/>
              </a:spcAft>
              <a:buClr>
                <a:schemeClr val="accent3"/>
              </a:buClr>
              <a:buFont typeface="Wingdings" pitchFamily="2" charset="2"/>
              <a:buNone/>
              <a:defRPr/>
            </a:pPr>
            <a:r>
              <a:rPr lang="en-US" sz="3300" dirty="0" smtClean="0"/>
              <a:t>How much time did it take you to move from considering that change to actually taking action?</a:t>
            </a:r>
          </a:p>
        </p:txBody>
      </p:sp>
      <p:pic>
        <p:nvPicPr>
          <p:cNvPr id="14341" name="Picture 5" descr="C:\Users\tfreese\AppData\Local\Microsoft\Windows\Temporary Internet Files\Content.IE5\TN2RZ8JH\MP900309636[1].jpg"/>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724400" y="1524000"/>
            <a:ext cx="4419600"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altLang="en-US" smtClean="0"/>
              <a:t>Where do I start?</a:t>
            </a:r>
          </a:p>
        </p:txBody>
      </p:sp>
      <p:sp>
        <p:nvSpPr>
          <p:cNvPr id="130051" name="Rectangle 3"/>
          <p:cNvSpPr>
            <a:spLocks noGrp="1" noChangeArrowheads="1"/>
          </p:cNvSpPr>
          <p:nvPr>
            <p:ph type="body" idx="4294967295"/>
          </p:nvPr>
        </p:nvSpPr>
        <p:spPr/>
        <p:txBody>
          <a:bodyPr/>
          <a:lstStyle/>
          <a:p>
            <a:pPr eaLnBrk="1" hangingPunct="1"/>
            <a:endParaRPr lang="en-US" altLang="en-US" dirty="0" smtClean="0"/>
          </a:p>
          <a:p>
            <a:pPr eaLnBrk="1" hangingPunct="1"/>
            <a:r>
              <a:rPr lang="en-US" altLang="en-US" dirty="0" smtClean="0"/>
              <a:t>What you </a:t>
            </a:r>
            <a:r>
              <a:rPr lang="en-US" altLang="en-US" b="1" u="sng" dirty="0" smtClean="0">
                <a:solidFill>
                  <a:srgbClr val="FFCC00"/>
                </a:solidFill>
              </a:rPr>
              <a:t>do</a:t>
            </a:r>
            <a:r>
              <a:rPr lang="en-US" altLang="en-US" dirty="0" smtClean="0">
                <a:solidFill>
                  <a:srgbClr val="FFFF66"/>
                </a:solidFill>
              </a:rPr>
              <a:t> </a:t>
            </a:r>
            <a:r>
              <a:rPr lang="en-US" altLang="en-US" dirty="0" smtClean="0"/>
              <a:t>depends on where the patient </a:t>
            </a:r>
            <a:r>
              <a:rPr lang="en-US" altLang="en-US" b="1" u="sng" dirty="0" smtClean="0">
                <a:solidFill>
                  <a:srgbClr val="FFCC00"/>
                </a:solidFill>
              </a:rPr>
              <a:t>is</a:t>
            </a:r>
            <a:r>
              <a:rPr lang="en-US" altLang="en-US" dirty="0" smtClean="0"/>
              <a:t> in the process of changing</a:t>
            </a:r>
          </a:p>
          <a:p>
            <a:pPr eaLnBrk="1" hangingPunct="1"/>
            <a:endParaRPr lang="en-US" altLang="en-US" dirty="0" smtClean="0"/>
          </a:p>
          <a:p>
            <a:pPr eaLnBrk="1" hangingPunct="1"/>
            <a:r>
              <a:rPr lang="en-US" altLang="en-US" dirty="0" smtClean="0"/>
              <a:t>The first step is to be able to </a:t>
            </a:r>
            <a:r>
              <a:rPr lang="en-US" altLang="en-US" b="1" dirty="0" smtClean="0">
                <a:solidFill>
                  <a:srgbClr val="FFCC00"/>
                </a:solidFill>
              </a:rPr>
              <a:t>identify where the patient is coming from</a:t>
            </a:r>
            <a:endParaRPr lang="en-US" altLang="en-US" dirty="0" smtClean="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 calcmode="lin" valueType="num">
                                      <p:cBhvr>
                                        <p:cTn id="7"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00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0051">
                                            <p:txEl>
                                              <p:pRg st="1" end="1"/>
                                            </p:txEl>
                                          </p:spTgt>
                                        </p:tgtEl>
                                      </p:cBhvr>
                                    </p:animEffect>
                                  </p:childTnLst>
                                  <p:subTnLst>
                                    <p:animClr clrSpc="rgb" dir="cw">
                                      <p:cBhvr override="childStyle">
                                        <p:cTn dur="1" fill="hold" display="0" masterRel="nextClick" afterEffect="1"/>
                                        <p:tgtEl>
                                          <p:spTgt spid="130051">
                                            <p:txEl>
                                              <p:pRg st="1" end="1"/>
                                            </p:txEl>
                                          </p:spTgt>
                                        </p:tgtEl>
                                        <p:attrNameLst>
                                          <p:attrName>ppt_c</p:attrName>
                                        </p:attrNameLst>
                                      </p:cBhvr>
                                      <p:to>
                                        <a:srgbClr val="99CCFF"/>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0051">
                                            <p:txEl>
                                              <p:pRg st="3" end="3"/>
                                            </p:txEl>
                                          </p:spTgt>
                                        </p:tgtEl>
                                        <p:attrNameLst>
                                          <p:attrName>style.visibility</p:attrName>
                                        </p:attrNameLst>
                                      </p:cBhvr>
                                      <p:to>
                                        <p:strVal val="visible"/>
                                      </p:to>
                                    </p:set>
                                    <p:anim calcmode="lin" valueType="num">
                                      <p:cBhvr>
                                        <p:cTn id="14" dur="500" fill="hold"/>
                                        <p:tgtEl>
                                          <p:spTgt spid="130051">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30051">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Diagram 8"/>
          <p:cNvGraphicFramePr/>
          <p:nvPr/>
        </p:nvGraphicFramePr>
        <p:xfrm>
          <a:off x="-762000" y="107430"/>
          <a:ext cx="10668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extBox 3"/>
          <p:cNvSpPr txBox="1">
            <a:spLocks noChangeArrowheads="1"/>
          </p:cNvSpPr>
          <p:nvPr/>
        </p:nvSpPr>
        <p:spPr bwMode="auto">
          <a:xfrm>
            <a:off x="3055938" y="2971800"/>
            <a:ext cx="3168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a:latin typeface="Calibri" pitchFamily="34" charset="0"/>
              </a:rPr>
              <a:t>Stages of Change:</a:t>
            </a:r>
            <a:br>
              <a:rPr lang="en-US" altLang="en-US">
                <a:latin typeface="Calibri" pitchFamily="34" charset="0"/>
              </a:rPr>
            </a:br>
            <a:r>
              <a:rPr lang="en-US" altLang="en-US">
                <a:latin typeface="Calibri" pitchFamily="34" charset="0"/>
              </a:rPr>
              <a:t>Primary Tasks</a:t>
            </a:r>
          </a:p>
        </p:txBody>
      </p:sp>
      <p:sp>
        <p:nvSpPr>
          <p:cNvPr id="16388" name="Oval 10"/>
          <p:cNvSpPr>
            <a:spLocks noChangeArrowheads="1"/>
          </p:cNvSpPr>
          <p:nvPr/>
        </p:nvSpPr>
        <p:spPr bwMode="auto">
          <a:xfrm>
            <a:off x="3200400" y="39688"/>
            <a:ext cx="2743200" cy="1941512"/>
          </a:xfrm>
          <a:prstGeom prst="ellipse">
            <a:avLst/>
          </a:prstGeom>
          <a:solidFill>
            <a:srgbClr val="3F8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1. Precontemplation</a:t>
            </a:r>
          </a:p>
          <a:p>
            <a:pPr algn="ctr" eaLnBrk="1" hangingPunct="1">
              <a:lnSpc>
                <a:spcPct val="100000"/>
              </a:lnSpc>
              <a:spcBef>
                <a:spcPct val="0"/>
              </a:spcBef>
              <a:buFontTx/>
              <a:buNone/>
            </a:pPr>
            <a:r>
              <a:rPr lang="en-US" altLang="en-US" sz="1400">
                <a:solidFill>
                  <a:schemeClr val="tx1"/>
                </a:solidFill>
                <a:latin typeface="Calibri" pitchFamily="34" charset="0"/>
              </a:rPr>
              <a:t>Definition:</a:t>
            </a:r>
            <a:r>
              <a:rPr lang="en-US" altLang="en-US" sz="1200">
                <a:solidFill>
                  <a:schemeClr val="tx1"/>
                </a:solidFill>
                <a:latin typeface="Calibri" pitchFamily="34" charset="0"/>
              </a:rPr>
              <a:t>  </a:t>
            </a:r>
          </a:p>
          <a:p>
            <a:pPr algn="ctr" eaLnBrk="1" hangingPunct="1">
              <a:lnSpc>
                <a:spcPct val="100000"/>
              </a:lnSpc>
              <a:spcBef>
                <a:spcPct val="0"/>
              </a:spcBef>
              <a:buFontTx/>
              <a:buNone/>
            </a:pPr>
            <a:r>
              <a:rPr lang="en-US" altLang="en-US" sz="1200" b="0">
                <a:solidFill>
                  <a:schemeClr val="tx1"/>
                </a:solidFill>
                <a:latin typeface="Calibri" pitchFamily="34" charset="0"/>
              </a:rPr>
              <a:t>Not yet considering change or </a:t>
            </a:r>
          </a:p>
          <a:p>
            <a:pPr algn="ctr" eaLnBrk="1" hangingPunct="1">
              <a:lnSpc>
                <a:spcPct val="100000"/>
              </a:lnSpc>
              <a:spcBef>
                <a:spcPct val="0"/>
              </a:spcBef>
              <a:buFontTx/>
              <a:buNone/>
            </a:pPr>
            <a:r>
              <a:rPr lang="en-US" altLang="en-US" sz="1200" b="0">
                <a:solidFill>
                  <a:schemeClr val="tx1"/>
                </a:solidFill>
                <a:latin typeface="Calibri" pitchFamily="34" charset="0"/>
              </a:rPr>
              <a:t>is unwilling or unable to change.</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Raising Awareness</a:t>
            </a:r>
          </a:p>
        </p:txBody>
      </p:sp>
      <p:sp>
        <p:nvSpPr>
          <p:cNvPr id="16389" name="Oval 15"/>
          <p:cNvSpPr>
            <a:spLocks noChangeArrowheads="1"/>
          </p:cNvSpPr>
          <p:nvPr/>
        </p:nvSpPr>
        <p:spPr bwMode="auto">
          <a:xfrm>
            <a:off x="6019800" y="1219200"/>
            <a:ext cx="2743200" cy="1941513"/>
          </a:xfrm>
          <a:prstGeom prst="ellipse">
            <a:avLst/>
          </a:prstGeom>
          <a:solidFill>
            <a:srgbClr val="3DA5C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2. Contemplation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Sees the possibility of change but </a:t>
            </a:r>
          </a:p>
          <a:p>
            <a:pPr algn="ctr" eaLnBrk="1" hangingPunct="1">
              <a:lnSpc>
                <a:spcPct val="100000"/>
              </a:lnSpc>
              <a:spcBef>
                <a:spcPct val="0"/>
              </a:spcBef>
              <a:buFontTx/>
              <a:buNone/>
            </a:pPr>
            <a:r>
              <a:rPr lang="en-US" altLang="en-US" sz="1200" b="0">
                <a:solidFill>
                  <a:schemeClr val="tx1"/>
                </a:solidFill>
                <a:latin typeface="Calibri" pitchFamily="34" charset="0"/>
              </a:rPr>
              <a:t>is ambivalent and uncertain. </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Resolving ambivalence/</a:t>
            </a:r>
          </a:p>
          <a:p>
            <a:pPr algn="ctr" eaLnBrk="1" hangingPunct="1">
              <a:lnSpc>
                <a:spcPct val="100000"/>
              </a:lnSpc>
              <a:spcBef>
                <a:spcPct val="0"/>
              </a:spcBef>
              <a:buFontTx/>
              <a:buNone/>
            </a:pPr>
            <a:r>
              <a:rPr lang="en-US" altLang="en-US" sz="1200" b="0">
                <a:solidFill>
                  <a:schemeClr val="tx1"/>
                </a:solidFill>
                <a:latin typeface="Calibri" pitchFamily="34" charset="0"/>
              </a:rPr>
              <a:t>Helping to choose change</a:t>
            </a:r>
          </a:p>
        </p:txBody>
      </p:sp>
      <p:sp>
        <p:nvSpPr>
          <p:cNvPr id="16390" name="Oval 16"/>
          <p:cNvSpPr>
            <a:spLocks noChangeArrowheads="1"/>
          </p:cNvSpPr>
          <p:nvPr/>
        </p:nvSpPr>
        <p:spPr bwMode="auto">
          <a:xfrm>
            <a:off x="6019800" y="3621088"/>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3. Determination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Committed to changing.</a:t>
            </a:r>
          </a:p>
          <a:p>
            <a:pPr algn="ctr" eaLnBrk="1" hangingPunct="1">
              <a:lnSpc>
                <a:spcPct val="100000"/>
              </a:lnSpc>
              <a:spcBef>
                <a:spcPct val="0"/>
              </a:spcBef>
              <a:buFontTx/>
              <a:buNone/>
            </a:pPr>
            <a:r>
              <a:rPr lang="en-US" altLang="en-US" sz="1200" b="0">
                <a:solidFill>
                  <a:schemeClr val="tx1"/>
                </a:solidFill>
                <a:latin typeface="Calibri" pitchFamily="34" charset="0"/>
              </a:rPr>
              <a:t>Still considering what to do.</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Help identify appropriate </a:t>
            </a:r>
          </a:p>
          <a:p>
            <a:pPr algn="ctr" eaLnBrk="1" hangingPunct="1">
              <a:lnSpc>
                <a:spcPct val="100000"/>
              </a:lnSpc>
              <a:spcBef>
                <a:spcPct val="0"/>
              </a:spcBef>
              <a:buFontTx/>
              <a:buNone/>
            </a:pPr>
            <a:r>
              <a:rPr lang="en-US" altLang="en-US" sz="1200" b="0">
                <a:solidFill>
                  <a:schemeClr val="tx1"/>
                </a:solidFill>
                <a:latin typeface="Calibri" pitchFamily="34" charset="0"/>
              </a:rPr>
              <a:t>change strategies</a:t>
            </a:r>
          </a:p>
        </p:txBody>
      </p:sp>
      <p:sp>
        <p:nvSpPr>
          <p:cNvPr id="16391" name="Oval 17"/>
          <p:cNvSpPr>
            <a:spLocks noChangeArrowheads="1"/>
          </p:cNvSpPr>
          <p:nvPr/>
        </p:nvSpPr>
        <p:spPr bwMode="auto">
          <a:xfrm>
            <a:off x="3200400" y="4840288"/>
            <a:ext cx="2743200" cy="1941512"/>
          </a:xfrm>
          <a:prstGeom prst="ellipse">
            <a:avLst/>
          </a:prstGeom>
          <a:solidFill>
            <a:srgbClr val="B3EE8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4. Action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Taking steps toward change but </a:t>
            </a:r>
          </a:p>
          <a:p>
            <a:pPr algn="ctr" eaLnBrk="1" hangingPunct="1">
              <a:lnSpc>
                <a:spcPct val="100000"/>
              </a:lnSpc>
              <a:spcBef>
                <a:spcPct val="0"/>
              </a:spcBef>
              <a:buFontTx/>
              <a:buNone/>
            </a:pPr>
            <a:r>
              <a:rPr lang="en-US" altLang="en-US" sz="1200" b="0">
                <a:solidFill>
                  <a:schemeClr val="tx1"/>
                </a:solidFill>
                <a:latin typeface="Calibri" pitchFamily="34" charset="0"/>
              </a:rPr>
              <a:t>hasn’t stabilized in the process.</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Help implement change strategies</a:t>
            </a:r>
          </a:p>
          <a:p>
            <a:pPr algn="ctr" eaLnBrk="1" hangingPunct="1">
              <a:lnSpc>
                <a:spcPct val="100000"/>
              </a:lnSpc>
              <a:spcBef>
                <a:spcPct val="0"/>
              </a:spcBef>
              <a:buFontTx/>
              <a:buNone/>
            </a:pPr>
            <a:r>
              <a:rPr lang="en-US" altLang="en-US" sz="1200" b="0">
                <a:solidFill>
                  <a:schemeClr val="tx1"/>
                </a:solidFill>
                <a:latin typeface="Calibri" pitchFamily="34" charset="0"/>
              </a:rPr>
              <a:t>and learn to eliminate </a:t>
            </a:r>
          </a:p>
          <a:p>
            <a:pPr algn="ctr" eaLnBrk="1" hangingPunct="1">
              <a:lnSpc>
                <a:spcPct val="100000"/>
              </a:lnSpc>
              <a:spcBef>
                <a:spcPct val="0"/>
              </a:spcBef>
              <a:buFontTx/>
              <a:buNone/>
            </a:pPr>
            <a:r>
              <a:rPr lang="en-US" altLang="en-US" sz="1200" b="0">
                <a:solidFill>
                  <a:schemeClr val="tx1"/>
                </a:solidFill>
                <a:latin typeface="Calibri" pitchFamily="34" charset="0"/>
              </a:rPr>
              <a:t>potential relapses</a:t>
            </a:r>
          </a:p>
        </p:txBody>
      </p:sp>
      <p:sp>
        <p:nvSpPr>
          <p:cNvPr id="16392" name="Oval 18"/>
          <p:cNvSpPr>
            <a:spLocks noChangeArrowheads="1"/>
          </p:cNvSpPr>
          <p:nvPr/>
        </p:nvSpPr>
        <p:spPr bwMode="auto">
          <a:xfrm>
            <a:off x="381000" y="3617913"/>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latin typeface="Calibri" pitchFamily="34" charset="0"/>
              </a:rPr>
              <a:t>5. Maintenance</a:t>
            </a:r>
          </a:p>
          <a:p>
            <a:pPr algn="ctr" eaLnBrk="1" hangingPunct="1">
              <a:lnSpc>
                <a:spcPct val="100000"/>
              </a:lnSpc>
              <a:spcBef>
                <a:spcPct val="0"/>
              </a:spcBef>
              <a:buFontTx/>
              <a:buNone/>
            </a:pPr>
            <a:r>
              <a:rPr lang="en-US" altLang="en-US" sz="1400">
                <a:latin typeface="Calibri" pitchFamily="34" charset="0"/>
              </a:rPr>
              <a:t>Definition:  </a:t>
            </a:r>
          </a:p>
          <a:p>
            <a:pPr algn="ctr" eaLnBrk="1" hangingPunct="1">
              <a:lnSpc>
                <a:spcPct val="100000"/>
              </a:lnSpc>
              <a:spcBef>
                <a:spcPct val="0"/>
              </a:spcBef>
              <a:buFontTx/>
              <a:buNone/>
            </a:pPr>
            <a:r>
              <a:rPr lang="en-US" altLang="en-US" sz="1200" b="0">
                <a:latin typeface="Calibri" pitchFamily="34" charset="0"/>
              </a:rPr>
              <a:t>Has achieved the goals and is  </a:t>
            </a:r>
          </a:p>
          <a:p>
            <a:pPr algn="ctr" eaLnBrk="1" hangingPunct="1">
              <a:lnSpc>
                <a:spcPct val="100000"/>
              </a:lnSpc>
              <a:spcBef>
                <a:spcPct val="0"/>
              </a:spcBef>
              <a:buFontTx/>
              <a:buNone/>
            </a:pPr>
            <a:r>
              <a:rPr lang="en-US" altLang="en-US" sz="1200" b="0">
                <a:latin typeface="Calibri" pitchFamily="34" charset="0"/>
              </a:rPr>
              <a:t>working to maintain change.</a:t>
            </a:r>
            <a:endParaRPr lang="en-US" altLang="en-US" sz="900">
              <a:latin typeface="Calibri" pitchFamily="34" charset="0"/>
            </a:endParaRPr>
          </a:p>
          <a:p>
            <a:pPr algn="ctr" eaLnBrk="1" hangingPunct="1">
              <a:lnSpc>
                <a:spcPct val="100000"/>
              </a:lnSpc>
              <a:spcBef>
                <a:spcPct val="0"/>
              </a:spcBef>
              <a:buFontTx/>
              <a:buNone/>
            </a:pPr>
            <a:endParaRPr lang="en-US" altLang="en-US" sz="900">
              <a:latin typeface="Calibri" pitchFamily="34" charset="0"/>
            </a:endParaRPr>
          </a:p>
          <a:p>
            <a:pPr algn="ctr" eaLnBrk="1" hangingPunct="1">
              <a:lnSpc>
                <a:spcPct val="100000"/>
              </a:lnSpc>
              <a:spcBef>
                <a:spcPct val="0"/>
              </a:spcBef>
              <a:buFontTx/>
              <a:buNone/>
            </a:pPr>
            <a:r>
              <a:rPr lang="en-US" altLang="en-US" sz="1400">
                <a:latin typeface="Calibri" pitchFamily="34" charset="0"/>
              </a:rPr>
              <a:t>Primary Task:</a:t>
            </a:r>
          </a:p>
          <a:p>
            <a:pPr algn="ctr" eaLnBrk="1" hangingPunct="1">
              <a:lnSpc>
                <a:spcPct val="100000"/>
              </a:lnSpc>
              <a:spcBef>
                <a:spcPct val="0"/>
              </a:spcBef>
              <a:buFontTx/>
              <a:buNone/>
            </a:pPr>
            <a:r>
              <a:rPr lang="en-US" altLang="en-US" sz="1200" b="0">
                <a:latin typeface="Calibri" pitchFamily="34" charset="0"/>
              </a:rPr>
              <a:t>Develop new skills for </a:t>
            </a:r>
          </a:p>
          <a:p>
            <a:pPr algn="ctr" eaLnBrk="1" hangingPunct="1">
              <a:lnSpc>
                <a:spcPct val="100000"/>
              </a:lnSpc>
              <a:spcBef>
                <a:spcPct val="0"/>
              </a:spcBef>
              <a:buFontTx/>
              <a:buNone/>
            </a:pPr>
            <a:r>
              <a:rPr lang="en-US" altLang="en-US" sz="1200" b="0">
                <a:latin typeface="Calibri" pitchFamily="34" charset="0"/>
              </a:rPr>
              <a:t>maintaining recovery</a:t>
            </a:r>
          </a:p>
        </p:txBody>
      </p:sp>
      <p:sp>
        <p:nvSpPr>
          <p:cNvPr id="16393" name="Oval 19"/>
          <p:cNvSpPr>
            <a:spLocks noChangeArrowheads="1"/>
          </p:cNvSpPr>
          <p:nvPr/>
        </p:nvSpPr>
        <p:spPr bwMode="auto">
          <a:xfrm>
            <a:off x="381000" y="1190625"/>
            <a:ext cx="2743200" cy="19415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latin typeface="Calibri" pitchFamily="34" charset="0"/>
              </a:rPr>
              <a:t>6. Recurrence</a:t>
            </a:r>
          </a:p>
          <a:p>
            <a:pPr algn="ctr" eaLnBrk="1" hangingPunct="1">
              <a:lnSpc>
                <a:spcPct val="100000"/>
              </a:lnSpc>
              <a:spcBef>
                <a:spcPct val="0"/>
              </a:spcBef>
              <a:buFontTx/>
              <a:buNone/>
            </a:pPr>
            <a:r>
              <a:rPr lang="en-US" altLang="en-US" sz="1400">
                <a:latin typeface="Calibri" pitchFamily="34" charset="0"/>
              </a:rPr>
              <a:t>Definition:  </a:t>
            </a:r>
          </a:p>
          <a:p>
            <a:pPr algn="ctr" eaLnBrk="1" hangingPunct="1">
              <a:lnSpc>
                <a:spcPct val="100000"/>
              </a:lnSpc>
              <a:spcBef>
                <a:spcPct val="0"/>
              </a:spcBef>
              <a:buFontTx/>
              <a:buNone/>
            </a:pPr>
            <a:r>
              <a:rPr lang="en-US" altLang="en-US" sz="1200" b="0">
                <a:latin typeface="Calibri" pitchFamily="34" charset="0"/>
              </a:rPr>
              <a:t>Experienced a recurrence </a:t>
            </a:r>
          </a:p>
          <a:p>
            <a:pPr algn="ctr" eaLnBrk="1" hangingPunct="1">
              <a:lnSpc>
                <a:spcPct val="100000"/>
              </a:lnSpc>
              <a:spcBef>
                <a:spcPct val="0"/>
              </a:spcBef>
              <a:buFontTx/>
              <a:buNone/>
            </a:pPr>
            <a:r>
              <a:rPr lang="en-US" altLang="en-US" sz="1200" b="0">
                <a:latin typeface="Calibri" pitchFamily="34" charset="0"/>
              </a:rPr>
              <a:t>of the symptoms. </a:t>
            </a:r>
          </a:p>
          <a:p>
            <a:pPr algn="ctr" eaLnBrk="1" hangingPunct="1">
              <a:lnSpc>
                <a:spcPct val="100000"/>
              </a:lnSpc>
              <a:spcBef>
                <a:spcPct val="0"/>
              </a:spcBef>
              <a:buFontTx/>
              <a:buNone/>
            </a:pPr>
            <a:endParaRPr lang="en-US" altLang="en-US" sz="900" b="0">
              <a:latin typeface="Calibri" pitchFamily="34" charset="0"/>
            </a:endParaRPr>
          </a:p>
          <a:p>
            <a:pPr algn="ctr" eaLnBrk="1" hangingPunct="1">
              <a:lnSpc>
                <a:spcPct val="100000"/>
              </a:lnSpc>
              <a:spcBef>
                <a:spcPct val="0"/>
              </a:spcBef>
              <a:buFontTx/>
              <a:buNone/>
            </a:pPr>
            <a:r>
              <a:rPr lang="en-US" altLang="en-US" sz="1400">
                <a:latin typeface="Calibri" pitchFamily="34" charset="0"/>
              </a:rPr>
              <a:t>Primary Task:</a:t>
            </a:r>
          </a:p>
          <a:p>
            <a:pPr algn="ctr" eaLnBrk="1" hangingPunct="1">
              <a:lnSpc>
                <a:spcPct val="100000"/>
              </a:lnSpc>
              <a:spcBef>
                <a:spcPct val="0"/>
              </a:spcBef>
              <a:buFontTx/>
              <a:buNone/>
            </a:pPr>
            <a:r>
              <a:rPr lang="en-US" altLang="en-US" sz="1200" b="0">
                <a:latin typeface="Calibri" pitchFamily="34" charset="0"/>
              </a:rPr>
              <a:t>Cope with consequences and </a:t>
            </a:r>
          </a:p>
          <a:p>
            <a:pPr algn="ctr" eaLnBrk="1" hangingPunct="1">
              <a:lnSpc>
                <a:spcPct val="100000"/>
              </a:lnSpc>
              <a:spcBef>
                <a:spcPct val="0"/>
              </a:spcBef>
              <a:buFontTx/>
              <a:buNone/>
            </a:pPr>
            <a:r>
              <a:rPr lang="en-US" altLang="en-US" sz="1200" b="0">
                <a:latin typeface="Calibri" pitchFamily="34" charset="0"/>
              </a:rPr>
              <a:t>determine what to do next</a:t>
            </a:r>
          </a:p>
        </p:txBody>
      </p:sp>
      <p:sp>
        <p:nvSpPr>
          <p:cNvPr id="11" name="Oval 10"/>
          <p:cNvSpPr/>
          <p:nvPr/>
        </p:nvSpPr>
        <p:spPr>
          <a:xfrm>
            <a:off x="381000" y="1228725"/>
            <a:ext cx="2743200" cy="1966913"/>
          </a:xfrm>
          <a:prstGeom prst="ellipse">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0000"/>
              </a:lnSpc>
              <a:defRPr/>
            </a:pPr>
            <a:endParaRPr lang="en-US" sz="1800" b="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5"/>
          <p:cNvSpPr>
            <a:spLocks noGrp="1" noChangeArrowheads="1"/>
          </p:cNvSpPr>
          <p:nvPr>
            <p:ph type="title" idx="4294967295"/>
          </p:nvPr>
        </p:nvSpPr>
        <p:spPr/>
        <p:txBody>
          <a:bodyPr/>
          <a:lstStyle/>
          <a:p>
            <a:pPr eaLnBrk="1" hangingPunct="1"/>
            <a:r>
              <a:rPr lang="en-US" altLang="en-US" smtClean="0"/>
              <a:t>Precontemplation Stage</a:t>
            </a:r>
          </a:p>
        </p:txBody>
      </p:sp>
      <p:sp>
        <p:nvSpPr>
          <p:cNvPr id="132099" name="Rectangle 6"/>
          <p:cNvSpPr>
            <a:spLocks noGrp="1" noChangeArrowheads="1"/>
          </p:cNvSpPr>
          <p:nvPr>
            <p:ph type="body" idx="4294967295"/>
          </p:nvPr>
        </p:nvSpPr>
        <p:spPr/>
        <p:txBody>
          <a:bodyPr/>
          <a:lstStyle/>
          <a:p>
            <a:pPr eaLnBrk="1" hangingPunct="1"/>
            <a:r>
              <a:rPr lang="en-US" altLang="en-US" smtClean="0"/>
              <a:t>Definition–</a:t>
            </a:r>
          </a:p>
          <a:p>
            <a:pPr eaLnBrk="1" hangingPunct="1">
              <a:buFontTx/>
              <a:buNone/>
            </a:pPr>
            <a:r>
              <a:rPr lang="en-US" altLang="en-US" smtClean="0"/>
              <a:t>	Not yet considering change or is unwilling or unable to change</a:t>
            </a:r>
          </a:p>
          <a:p>
            <a:pPr eaLnBrk="1" hangingPunct="1">
              <a:buFontTx/>
              <a:buNone/>
            </a:pPr>
            <a:endParaRPr lang="en-US" altLang="en-US" sz="2800" smtClean="0"/>
          </a:p>
          <a:p>
            <a:pPr eaLnBrk="1" hangingPunct="1"/>
            <a:r>
              <a:rPr lang="en-US" altLang="en-US" smtClean="0"/>
              <a:t>Primary task– </a:t>
            </a:r>
          </a:p>
          <a:p>
            <a:pPr eaLnBrk="1" hangingPunct="1">
              <a:buFontTx/>
              <a:buNone/>
            </a:pPr>
            <a:r>
              <a:rPr lang="en-US" altLang="en-US" smtClean="0"/>
              <a:t>	Raising Awareness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subTnLst>
                                    <p:animClr clrSpc="rgb" dir="cw">
                                      <p:cBhvr override="childStyle">
                                        <p:cTn dur="1" fill="hold" display="0" masterRel="nextClick" afterEffect="1"/>
                                        <p:tgtEl>
                                          <p:spTgt spid="132099">
                                            <p:txEl>
                                              <p:pRg st="0" end="0"/>
                                            </p:txEl>
                                          </p:spTgt>
                                        </p:tgtEl>
                                        <p:attrNameLst>
                                          <p:attrName>ppt_c</p:attrName>
                                        </p:attrNameLst>
                                      </p:cBhvr>
                                      <p:to>
                                        <a:srgbClr val="99CCFF"/>
                                      </p:to>
                                    </p:animClr>
                                  </p:subTnLst>
                                </p:cTn>
                              </p:par>
                              <p:par>
                                <p:cTn id="8" presetID="9" presetClass="entr" presetSubtype="0" fill="hold" grpId="0" nodeType="withEffect">
                                  <p:stCondLst>
                                    <p:cond delay="0"/>
                                  </p:stCondLst>
                                  <p:childTnLst>
                                    <p:set>
                                      <p:cBhvr>
                                        <p:cTn id="9" dur="1" fill="hold">
                                          <p:stCondLst>
                                            <p:cond delay="0"/>
                                          </p:stCondLst>
                                        </p:cTn>
                                        <p:tgtEl>
                                          <p:spTgt spid="132099">
                                            <p:txEl>
                                              <p:pRg st="1" end="1"/>
                                            </p:txEl>
                                          </p:spTgt>
                                        </p:tgtEl>
                                        <p:attrNameLst>
                                          <p:attrName>style.visibility</p:attrName>
                                        </p:attrNameLst>
                                      </p:cBhvr>
                                      <p:to>
                                        <p:strVal val="visible"/>
                                      </p:to>
                                    </p:set>
                                    <p:animEffect transition="in" filter="dissolve">
                                      <p:cBhvr>
                                        <p:cTn id="10" dur="500"/>
                                        <p:tgtEl>
                                          <p:spTgt spid="132099">
                                            <p:txEl>
                                              <p:pRg st="1" end="1"/>
                                            </p:txEl>
                                          </p:spTgt>
                                        </p:tgtEl>
                                      </p:cBhvr>
                                    </p:animEffect>
                                  </p:childTnLst>
                                  <p:subTnLst>
                                    <p:animClr clrSpc="rgb" dir="cw">
                                      <p:cBhvr override="childStyle">
                                        <p:cTn dur="1" fill="hold" display="0" masterRel="nextClick" afterEffect="1"/>
                                        <p:tgtEl>
                                          <p:spTgt spid="132099">
                                            <p:txEl>
                                              <p:pRg st="1" end="1"/>
                                            </p:txEl>
                                          </p:spTgt>
                                        </p:tgtEl>
                                        <p:attrNameLst>
                                          <p:attrName>ppt_c</p:attrName>
                                        </p:attrNameLst>
                                      </p:cBhvr>
                                      <p:to>
                                        <a:srgbClr val="99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2099">
                                            <p:txEl>
                                              <p:pRg st="3" end="3"/>
                                            </p:txEl>
                                          </p:spTgt>
                                        </p:tgtEl>
                                        <p:attrNameLst>
                                          <p:attrName>style.visibility</p:attrName>
                                        </p:attrNameLst>
                                      </p:cBhvr>
                                      <p:to>
                                        <p:strVal val="visible"/>
                                      </p:to>
                                    </p:set>
                                    <p:animEffect transition="in" filter="dissolve">
                                      <p:cBhvr>
                                        <p:cTn id="15" dur="500"/>
                                        <p:tgtEl>
                                          <p:spTgt spid="132099">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2099">
                                            <p:txEl>
                                              <p:pRg st="4" end="4"/>
                                            </p:txEl>
                                          </p:spTgt>
                                        </p:tgtEl>
                                        <p:attrNameLst>
                                          <p:attrName>style.visibility</p:attrName>
                                        </p:attrNameLst>
                                      </p:cBhvr>
                                      <p:to>
                                        <p:strVal val="visible"/>
                                      </p:to>
                                    </p:set>
                                    <p:animEffect transition="in" filter="dissolve">
                                      <p:cBhvr>
                                        <p:cTn id="18" dur="5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z="4000" smtClean="0"/>
              <a:t>Precontemplation Stage </a:t>
            </a:r>
            <a:r>
              <a:rPr lang="en-US" altLang="en-US" sz="3900" smtClean="0">
                <a:solidFill>
                  <a:schemeClr val="bg1"/>
                </a:solidFill>
              </a:rPr>
              <a:t>Knowledge Change</a:t>
            </a:r>
          </a:p>
        </p:txBody>
      </p:sp>
      <p:sp>
        <p:nvSpPr>
          <p:cNvPr id="404483" name="Rectangle 3"/>
          <p:cNvSpPr>
            <a:spLocks noGrp="1" noChangeArrowheads="1"/>
          </p:cNvSpPr>
          <p:nvPr>
            <p:ph type="body" idx="4294967295"/>
          </p:nvPr>
        </p:nvSpPr>
        <p:spPr/>
        <p:txBody>
          <a:bodyPr/>
          <a:lstStyle/>
          <a:p>
            <a:pPr eaLnBrk="1" hangingPunct="1"/>
            <a:r>
              <a:rPr lang="en-US" altLang="en-US" smtClean="0"/>
              <a:t>Offer </a:t>
            </a:r>
            <a:r>
              <a:rPr lang="en-US" altLang="en-US" b="1" smtClean="0">
                <a:solidFill>
                  <a:srgbClr val="FFCC00"/>
                </a:solidFill>
              </a:rPr>
              <a:t>factual</a:t>
            </a:r>
            <a:r>
              <a:rPr lang="en-US" altLang="en-US" smtClean="0"/>
              <a:t> information</a:t>
            </a:r>
          </a:p>
          <a:p>
            <a:pPr eaLnBrk="1" hangingPunct="1"/>
            <a:r>
              <a:rPr lang="en-US" altLang="en-US" smtClean="0"/>
              <a:t>Explore the </a:t>
            </a:r>
            <a:r>
              <a:rPr lang="en-US" altLang="en-US" b="1" smtClean="0">
                <a:solidFill>
                  <a:srgbClr val="FFCC00"/>
                </a:solidFill>
              </a:rPr>
              <a:t>meaning of events</a:t>
            </a:r>
            <a:r>
              <a:rPr lang="en-US" altLang="en-US" smtClean="0"/>
              <a:t> that brought the person in and the </a:t>
            </a:r>
            <a:r>
              <a:rPr lang="en-US" altLang="en-US" b="1" smtClean="0">
                <a:solidFill>
                  <a:srgbClr val="FFCC00"/>
                </a:solidFill>
              </a:rPr>
              <a:t>results of previous efforts</a:t>
            </a:r>
          </a:p>
          <a:p>
            <a:pPr eaLnBrk="1" hangingPunct="1"/>
            <a:r>
              <a:rPr lang="en-US" altLang="en-US" smtClean="0"/>
              <a:t>Explore </a:t>
            </a:r>
            <a:r>
              <a:rPr lang="en-US" altLang="en-US" b="1" smtClean="0">
                <a:solidFill>
                  <a:srgbClr val="FFCC00"/>
                </a:solidFill>
              </a:rPr>
              <a:t>pros and cons</a:t>
            </a:r>
            <a:r>
              <a:rPr lang="en-US" altLang="en-US" smtClean="0"/>
              <a:t> of targeted behaviors</a:t>
            </a:r>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subTnLst>
                                    <p:animClr clrSpc="rgb" dir="cw">
                                      <p:cBhvr override="childStyle">
                                        <p:cTn dur="1" fill="hold" display="0" masterRel="nextClick" afterEffect="1"/>
                                        <p:tgtEl>
                                          <p:spTgt spid="404483">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subTnLst>
                                    <p:animClr clrSpc="rgb" dir="cw">
                                      <p:cBhvr override="childStyle">
                                        <p:cTn dur="1" fill="hold" display="0" masterRel="nextClick" afterEffect="1"/>
                                        <p:tgtEl>
                                          <p:spTgt spid="404483">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Principles of COD Treatment </a:t>
            </a:r>
            <a:endParaRPr lang="en-US" dirty="0"/>
          </a:p>
        </p:txBody>
      </p:sp>
      <p:sp>
        <p:nvSpPr>
          <p:cNvPr id="3" name="Content Placeholder 2"/>
          <p:cNvSpPr>
            <a:spLocks noGrp="1"/>
          </p:cNvSpPr>
          <p:nvPr>
            <p:ph idx="1"/>
          </p:nvPr>
        </p:nvSpPr>
        <p:spPr>
          <a:xfrm>
            <a:off x="685800" y="1524000"/>
            <a:ext cx="7772400" cy="4572000"/>
          </a:xfrm>
        </p:spPr>
        <p:txBody>
          <a:bodyPr/>
          <a:lstStyle/>
          <a:p>
            <a:pPr marL="514350" indent="-514350">
              <a:buFont typeface="+mj-lt"/>
              <a:buAutoNum type="arabicPeriod"/>
            </a:pPr>
            <a:r>
              <a:rPr lang="en-US" sz="2800" dirty="0" smtClean="0">
                <a:ea typeface="MS Mincho" pitchFamily="49" charset="-128"/>
              </a:rPr>
              <a:t>Mental health and substance abuse treatment are integrated to meet the needs of people with co-occurring disorders</a:t>
            </a:r>
          </a:p>
          <a:p>
            <a:pPr marL="514350" indent="-514350">
              <a:buFont typeface="+mj-lt"/>
              <a:buAutoNum type="arabicPeriod"/>
            </a:pPr>
            <a:r>
              <a:rPr lang="en-US" sz="2800" dirty="0" smtClean="0">
                <a:ea typeface="MS Mincho" pitchFamily="49" charset="-128"/>
              </a:rPr>
              <a:t>Integrated treatment specialists are trained to treat both substance use and serious mental illnesses</a:t>
            </a:r>
          </a:p>
          <a:p>
            <a:pPr marL="514350" indent="-514350">
              <a:buFont typeface="+mj-lt"/>
              <a:buAutoNum type="arabicPeriod"/>
            </a:pPr>
            <a:r>
              <a:rPr lang="en-US" sz="2800" dirty="0" smtClean="0"/>
              <a:t>Co-occurring disorders are treated in a stage-wise fashion; different services provided at each stage </a:t>
            </a:r>
          </a:p>
          <a:p>
            <a:pPr marL="514350" indent="-514350">
              <a:buFont typeface="+mj-lt"/>
              <a:buAutoNum type="arabicPeriod"/>
            </a:pPr>
            <a:endParaRPr lang="en-US" sz="2800" dirty="0" smtClean="0">
              <a:solidFill>
                <a:schemeClr val="tx2"/>
              </a:solidFill>
              <a:ea typeface="MS Mincho" pitchFamily="49" charset="-128"/>
            </a:endParaRPr>
          </a:p>
          <a:p>
            <a:pPr marL="514350" indent="-514350">
              <a:buFont typeface="+mj-lt"/>
              <a:buAutoNum type="arabicPeriod"/>
            </a:pPr>
            <a:endParaRPr lang="en-US" sz="3000" dirty="0" smtClean="0">
              <a:solidFill>
                <a:schemeClr val="tx2"/>
              </a:solidFill>
              <a:ea typeface="MS Mincho" pitchFamily="49" charset="-128"/>
            </a:endParaRPr>
          </a:p>
          <a:p>
            <a:endParaRPr lang="en-US" sz="2800" dirty="0" smtClean="0">
              <a:solidFill>
                <a:schemeClr val="tx2"/>
              </a:solidFill>
              <a:ea typeface="MS Mincho" pitchFamily="49" charset="-128"/>
            </a:endParaRPr>
          </a:p>
          <a:p>
            <a:endParaRPr lang="en-US" sz="2800" dirty="0" smtClean="0">
              <a:solidFill>
                <a:srgbClr val="D9ECFF"/>
              </a:solidFill>
            </a:endParaRPr>
          </a:p>
          <a:p>
            <a:endParaRPr lang="en-US" dirty="0"/>
          </a:p>
        </p:txBody>
      </p:sp>
    </p:spTree>
    <p:extLst>
      <p:ext uri="{BB962C8B-B14F-4D97-AF65-F5344CB8AC3E}">
        <p14:creationId xmlns:p14="http://schemas.microsoft.com/office/powerpoint/2010/main" val="2170654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mtClean="0"/>
              <a:t>Contemplation Stage</a:t>
            </a:r>
          </a:p>
        </p:txBody>
      </p:sp>
      <p:sp>
        <p:nvSpPr>
          <p:cNvPr id="405507" name="Rectangle 3"/>
          <p:cNvSpPr>
            <a:spLocks noGrp="1" noChangeArrowheads="1"/>
          </p:cNvSpPr>
          <p:nvPr>
            <p:ph type="body" idx="4294967295"/>
          </p:nvPr>
        </p:nvSpPr>
        <p:spPr/>
        <p:txBody>
          <a:bodyPr/>
          <a:lstStyle/>
          <a:p>
            <a:pPr eaLnBrk="1" hangingPunct="1"/>
            <a:r>
              <a:rPr lang="en-US" altLang="en-US" dirty="0" smtClean="0"/>
              <a:t>In this stage the patient sees the possibility of change but is </a:t>
            </a:r>
            <a:r>
              <a:rPr lang="en-US" altLang="en-US" b="1" dirty="0" smtClean="0">
                <a:solidFill>
                  <a:srgbClr val="FFCC00"/>
                </a:solidFill>
              </a:rPr>
              <a:t>ambivalent and uncertain</a:t>
            </a:r>
            <a:r>
              <a:rPr lang="en-US" altLang="en-US" dirty="0" smtClean="0"/>
              <a:t> about beginning the process</a:t>
            </a:r>
          </a:p>
          <a:p>
            <a:pPr eaLnBrk="1" hangingPunct="1">
              <a:buFontTx/>
              <a:buNone/>
            </a:pPr>
            <a:endParaRPr lang="en-US" altLang="en-US" dirty="0" smtClean="0"/>
          </a:p>
          <a:p>
            <a:pPr eaLnBrk="1" hangingPunct="1"/>
            <a:r>
              <a:rPr lang="en-US" altLang="en-US" dirty="0" smtClean="0"/>
              <a:t>Primary task–</a:t>
            </a:r>
          </a:p>
          <a:p>
            <a:pPr eaLnBrk="1" hangingPunct="1">
              <a:buFontTx/>
              <a:buNone/>
            </a:pPr>
            <a:r>
              <a:rPr lang="en-US" altLang="en-US" dirty="0" smtClean="0"/>
              <a:t>	Resolving ambivalence and helping the patient choose to make the change</a:t>
            </a:r>
          </a:p>
          <a:p>
            <a:pPr eaLnBrk="1" hangingPunct="1"/>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2" end="2"/>
                                            </p:txEl>
                                          </p:spTgt>
                                        </p:tgtEl>
                                        <p:attrNameLst>
                                          <p:attrName>style.visibility</p:attrName>
                                        </p:attrNameLst>
                                      </p:cBhvr>
                                      <p:to>
                                        <p:strVal val="visible"/>
                                      </p:to>
                                    </p:set>
                                    <p:animEffect transition="in" filter="dissolve">
                                      <p:cBhvr>
                                        <p:cTn id="12" dur="500"/>
                                        <p:tgtEl>
                                          <p:spTgt spid="40550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5507">
                                            <p:txEl>
                                              <p:pRg st="3" end="3"/>
                                            </p:txEl>
                                          </p:spTgt>
                                        </p:tgtEl>
                                        <p:attrNameLst>
                                          <p:attrName>style.visibility</p:attrName>
                                        </p:attrNameLst>
                                      </p:cBhvr>
                                      <p:to>
                                        <p:strVal val="visible"/>
                                      </p:to>
                                    </p:set>
                                    <p:animEffect transition="in" filter="dissolve">
                                      <p:cBhvr>
                                        <p:cTn id="15" dur="500"/>
                                        <p:tgtEl>
                                          <p:spTgt spid="405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76200"/>
            <a:ext cx="8915400" cy="1447800"/>
          </a:xfrm>
        </p:spPr>
        <p:txBody>
          <a:bodyPr/>
          <a:lstStyle/>
          <a:p>
            <a:pPr eaLnBrk="1" hangingPunct="1"/>
            <a:r>
              <a:rPr lang="en-US" altLang="en-US" sz="3800" smtClean="0"/>
              <a:t>Contemplation Stage</a:t>
            </a:r>
            <a:br>
              <a:rPr lang="en-US" altLang="en-US" sz="3800" smtClean="0"/>
            </a:br>
            <a:r>
              <a:rPr lang="en-US" altLang="en-US" sz="3900" smtClean="0">
                <a:solidFill>
                  <a:schemeClr val="bg1"/>
                </a:solidFill>
              </a:rPr>
              <a:t>Attitude Change</a:t>
            </a:r>
          </a:p>
        </p:txBody>
      </p:sp>
      <p:sp>
        <p:nvSpPr>
          <p:cNvPr id="407555" name="Rectangle 3"/>
          <p:cNvSpPr>
            <a:spLocks noGrp="1" noChangeArrowheads="1"/>
          </p:cNvSpPr>
          <p:nvPr>
            <p:ph type="body" idx="4294967295"/>
          </p:nvPr>
        </p:nvSpPr>
        <p:spPr/>
        <p:txBody>
          <a:bodyPr/>
          <a:lstStyle/>
          <a:p>
            <a:pPr eaLnBrk="1" hangingPunct="1"/>
            <a:r>
              <a:rPr lang="en-US" altLang="en-US" smtClean="0"/>
              <a:t>Talk about the person’s </a:t>
            </a:r>
            <a:r>
              <a:rPr lang="en-US" altLang="en-US" b="1" smtClean="0">
                <a:solidFill>
                  <a:srgbClr val="FFCC00"/>
                </a:solidFill>
              </a:rPr>
              <a:t>sense of self-efficacy</a:t>
            </a:r>
            <a:r>
              <a:rPr lang="en-US" altLang="en-US" smtClean="0"/>
              <a:t> and </a:t>
            </a:r>
            <a:r>
              <a:rPr lang="en-US" altLang="en-US" b="1" smtClean="0">
                <a:solidFill>
                  <a:srgbClr val="FFCC00"/>
                </a:solidFill>
              </a:rPr>
              <a:t>expectations</a:t>
            </a:r>
            <a:r>
              <a:rPr lang="en-US" altLang="en-US" smtClean="0"/>
              <a:t> regarding what the change will entail</a:t>
            </a:r>
          </a:p>
          <a:p>
            <a:pPr eaLnBrk="1" hangingPunct="1"/>
            <a:r>
              <a:rPr lang="en-US" altLang="en-US" b="1" smtClean="0">
                <a:solidFill>
                  <a:srgbClr val="FFCC00"/>
                </a:solidFill>
              </a:rPr>
              <a:t>Summarize</a:t>
            </a:r>
            <a:r>
              <a:rPr lang="en-US" altLang="en-US" smtClean="0"/>
              <a:t> self-motivational statements</a:t>
            </a:r>
          </a:p>
          <a:p>
            <a:pPr eaLnBrk="1" hangingPunct="1"/>
            <a:r>
              <a:rPr lang="en-US" altLang="en-US" smtClean="0"/>
              <a:t>Continue exploration of </a:t>
            </a:r>
            <a:r>
              <a:rPr lang="en-US" altLang="en-US" b="1" smtClean="0">
                <a:solidFill>
                  <a:srgbClr val="FFDC47"/>
                </a:solidFill>
              </a:rPr>
              <a:t>pros</a:t>
            </a:r>
            <a:r>
              <a:rPr lang="en-US" altLang="en-US" smtClean="0"/>
              <a:t> and </a:t>
            </a:r>
            <a:r>
              <a:rPr lang="en-US" altLang="en-US" b="1" smtClean="0">
                <a:solidFill>
                  <a:srgbClr val="FFDC47"/>
                </a:solidFill>
              </a:rPr>
              <a:t>cons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subTnLst>
                                    <p:animClr clrSpc="rgb" dir="cw">
                                      <p:cBhvr override="childStyle">
                                        <p:cTn dur="1" fill="hold" display="0" masterRel="nextClick" afterEffect="1"/>
                                        <p:tgtEl>
                                          <p:spTgt spid="407555">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subTnLst>
                                    <p:animClr clrSpc="rgb" dir="cw">
                                      <p:cBhvr override="childStyle">
                                        <p:cTn dur="1" fill="hold" display="0" masterRel="nextClick" afterEffect="1"/>
                                        <p:tgtEl>
                                          <p:spTgt spid="407555">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altLang="en-US" smtClean="0"/>
              <a:t>Determination Stage</a:t>
            </a:r>
          </a:p>
        </p:txBody>
      </p:sp>
      <p:sp>
        <p:nvSpPr>
          <p:cNvPr id="408579" name="Rectangle 3"/>
          <p:cNvSpPr>
            <a:spLocks noGrp="1" noChangeArrowheads="1"/>
          </p:cNvSpPr>
          <p:nvPr>
            <p:ph type="body" idx="4294967295"/>
          </p:nvPr>
        </p:nvSpPr>
        <p:spPr/>
        <p:txBody>
          <a:bodyPr/>
          <a:lstStyle/>
          <a:p>
            <a:pPr eaLnBrk="1" hangingPunct="1"/>
            <a:r>
              <a:rPr lang="en-US" altLang="en-US" dirty="0" smtClean="0"/>
              <a:t>In this stage the </a:t>
            </a:r>
            <a:r>
              <a:rPr lang="en-US" altLang="en-US" dirty="0" err="1" smtClean="0"/>
              <a:t>pateint</a:t>
            </a:r>
            <a:r>
              <a:rPr lang="en-US" altLang="en-US" dirty="0" smtClean="0"/>
              <a:t> is </a:t>
            </a:r>
            <a:r>
              <a:rPr lang="en-US" altLang="en-US" b="1" dirty="0" smtClean="0">
                <a:solidFill>
                  <a:srgbClr val="FFCC00"/>
                </a:solidFill>
              </a:rPr>
              <a:t>committed to changing</a:t>
            </a:r>
            <a:r>
              <a:rPr lang="en-US" altLang="en-US" dirty="0" smtClean="0"/>
              <a:t> but is still considering exactly what to do and how to do it</a:t>
            </a:r>
          </a:p>
          <a:p>
            <a:pPr eaLnBrk="1" hangingPunct="1"/>
            <a:endParaRPr lang="en-US" altLang="en-US" dirty="0" smtClean="0"/>
          </a:p>
          <a:p>
            <a:pPr eaLnBrk="1" hangingPunct="1"/>
            <a:r>
              <a:rPr lang="en-US" altLang="en-US" dirty="0" smtClean="0"/>
              <a:t>Primary task–</a:t>
            </a:r>
          </a:p>
          <a:p>
            <a:pPr eaLnBrk="1" hangingPunct="1">
              <a:buFontTx/>
              <a:buNone/>
            </a:pPr>
            <a:r>
              <a:rPr lang="en-US" altLang="en-US" dirty="0" smtClean="0"/>
              <a:t>	Help patient identify appropriate change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dissolve">
                                      <p:cBhvr>
                                        <p:cTn id="7" dur="500"/>
                                        <p:tgtEl>
                                          <p:spTgt spid="408579">
                                            <p:txEl>
                                              <p:pRg st="0" end="0"/>
                                            </p:txEl>
                                          </p:spTgt>
                                        </p:tgtEl>
                                      </p:cBhvr>
                                    </p:animEffect>
                                  </p:childTnLst>
                                  <p:subTnLst>
                                    <p:animClr clrSpc="rgb" dir="cw">
                                      <p:cBhvr override="childStyle">
                                        <p:cTn dur="1" fill="hold" display="0" masterRel="nextClick" afterEffect="1"/>
                                        <p:tgtEl>
                                          <p:spTgt spid="408579">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8579">
                                            <p:txEl>
                                              <p:pRg st="2" end="2"/>
                                            </p:txEl>
                                          </p:spTgt>
                                        </p:tgtEl>
                                        <p:attrNameLst>
                                          <p:attrName>style.visibility</p:attrName>
                                        </p:attrNameLst>
                                      </p:cBhvr>
                                      <p:to>
                                        <p:strVal val="visible"/>
                                      </p:to>
                                    </p:set>
                                    <p:animEffect transition="in" filter="dissolve">
                                      <p:cBhvr>
                                        <p:cTn id="12" dur="500"/>
                                        <p:tgtEl>
                                          <p:spTgt spid="408579">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8579">
                                            <p:txEl>
                                              <p:pRg st="3" end="3"/>
                                            </p:txEl>
                                          </p:spTgt>
                                        </p:tgtEl>
                                        <p:attrNameLst>
                                          <p:attrName>style.visibility</p:attrName>
                                        </p:attrNameLst>
                                      </p:cBhvr>
                                      <p:to>
                                        <p:strVal val="visible"/>
                                      </p:to>
                                    </p:set>
                                    <p:animEffect transition="in" filter="dissolve">
                                      <p:cBhvr>
                                        <p:cTn id="15" dur="500"/>
                                        <p:tgtEl>
                                          <p:spTgt spid="408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0"/>
            <a:ext cx="9144000" cy="1417638"/>
          </a:xfrm>
        </p:spPr>
        <p:txBody>
          <a:bodyPr/>
          <a:lstStyle/>
          <a:p>
            <a:pPr eaLnBrk="1" hangingPunct="1"/>
            <a:r>
              <a:rPr lang="en-US" altLang="en-US" sz="3800" smtClean="0"/>
              <a:t>Determination Stage</a:t>
            </a:r>
            <a:br>
              <a:rPr lang="en-US" altLang="en-US" sz="3800" smtClean="0"/>
            </a:br>
            <a:r>
              <a:rPr lang="en-US" altLang="en-US" sz="3900" smtClean="0">
                <a:solidFill>
                  <a:schemeClr val="bg1"/>
                </a:solidFill>
              </a:rPr>
              <a:t>Behavior Change</a:t>
            </a:r>
          </a:p>
        </p:txBody>
      </p:sp>
      <p:sp>
        <p:nvSpPr>
          <p:cNvPr id="410627" name="Rectangle 3"/>
          <p:cNvSpPr>
            <a:spLocks noGrp="1" noChangeArrowheads="1"/>
          </p:cNvSpPr>
          <p:nvPr>
            <p:ph type="body" idx="4294967295"/>
          </p:nvPr>
        </p:nvSpPr>
        <p:spPr/>
        <p:txBody>
          <a:bodyPr/>
          <a:lstStyle/>
          <a:p>
            <a:pPr eaLnBrk="1" hangingPunct="1"/>
            <a:r>
              <a:rPr lang="en-US" altLang="en-US" dirty="0" smtClean="0"/>
              <a:t>Offer a </a:t>
            </a:r>
            <a:r>
              <a:rPr lang="en-US" altLang="en-US" b="1" dirty="0" smtClean="0">
                <a:solidFill>
                  <a:srgbClr val="FFCC00"/>
                </a:solidFill>
              </a:rPr>
              <a:t>menu of options</a:t>
            </a:r>
            <a:r>
              <a:rPr lang="en-US" altLang="en-US" dirty="0" smtClean="0"/>
              <a:t> for change or treatment</a:t>
            </a:r>
          </a:p>
          <a:p>
            <a:pPr eaLnBrk="1" hangingPunct="1"/>
            <a:r>
              <a:rPr lang="en-US" altLang="en-US" dirty="0" smtClean="0"/>
              <a:t>Help patient identify </a:t>
            </a:r>
            <a:r>
              <a:rPr lang="en-US" altLang="en-US" b="1" dirty="0" smtClean="0">
                <a:solidFill>
                  <a:srgbClr val="FFCC00"/>
                </a:solidFill>
              </a:rPr>
              <a:t>pros and cons</a:t>
            </a:r>
            <a:r>
              <a:rPr lang="en-US" altLang="en-US" dirty="0" smtClean="0"/>
              <a:t> of various treatment or change options</a:t>
            </a:r>
          </a:p>
          <a:p>
            <a:pPr eaLnBrk="1" hangingPunct="1"/>
            <a:r>
              <a:rPr lang="en-US" altLang="en-US" dirty="0" smtClean="0"/>
              <a:t>Identify and </a:t>
            </a:r>
            <a:r>
              <a:rPr lang="en-US" altLang="en-US" b="1" dirty="0" smtClean="0">
                <a:solidFill>
                  <a:srgbClr val="FFCC00"/>
                </a:solidFill>
              </a:rPr>
              <a:t>lower barriers</a:t>
            </a:r>
            <a:r>
              <a:rPr lang="en-US" altLang="en-US" dirty="0" smtClean="0"/>
              <a:t> to change</a:t>
            </a:r>
          </a:p>
          <a:p>
            <a:pPr eaLnBrk="1" hangingPunct="1"/>
            <a:r>
              <a:rPr lang="en-US" altLang="en-US" dirty="0" smtClean="0"/>
              <a:t>Help person </a:t>
            </a:r>
            <a:r>
              <a:rPr lang="en-US" altLang="en-US" b="1" dirty="0" smtClean="0">
                <a:solidFill>
                  <a:srgbClr val="FFCC00"/>
                </a:solidFill>
              </a:rPr>
              <a:t>enlist social support</a:t>
            </a:r>
            <a:r>
              <a:rPr lang="en-US" altLang="en-US" dirty="0" smtClean="0"/>
              <a:t> </a:t>
            </a:r>
          </a:p>
          <a:p>
            <a:pPr eaLnBrk="1" hangingPunct="1"/>
            <a:r>
              <a:rPr lang="en-US" altLang="en-US" dirty="0" smtClean="0"/>
              <a:t>Encourage person to </a:t>
            </a:r>
            <a:r>
              <a:rPr lang="en-US" altLang="en-US" b="1" dirty="0" smtClean="0">
                <a:solidFill>
                  <a:srgbClr val="FFCC00"/>
                </a:solidFill>
              </a:rPr>
              <a:t>publicly announce plans</a:t>
            </a:r>
            <a:r>
              <a:rPr lang="en-US" altLang="en-US" dirty="0" smtClean="0"/>
              <a:t> to change (this may be difficult and not appropriate in some instances)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dissolve">
                                      <p:cBhvr>
                                        <p:cTn id="7" dur="500"/>
                                        <p:tgtEl>
                                          <p:spTgt spid="410627">
                                            <p:txEl>
                                              <p:pRg st="0" end="0"/>
                                            </p:txEl>
                                          </p:spTgt>
                                        </p:tgtEl>
                                      </p:cBhvr>
                                    </p:animEffect>
                                  </p:childTnLst>
                                  <p:subTnLst>
                                    <p:animClr clrSpc="rgb" dir="cw">
                                      <p:cBhvr override="childStyle">
                                        <p:cTn dur="1" fill="hold" display="0" masterRel="nextClick" afterEffect="1"/>
                                        <p:tgtEl>
                                          <p:spTgt spid="410627">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Effect transition="in" filter="dissolve">
                                      <p:cBhvr>
                                        <p:cTn id="12" dur="500"/>
                                        <p:tgtEl>
                                          <p:spTgt spid="410627">
                                            <p:txEl>
                                              <p:pRg st="1" end="1"/>
                                            </p:txEl>
                                          </p:spTgt>
                                        </p:tgtEl>
                                      </p:cBhvr>
                                    </p:animEffect>
                                  </p:childTnLst>
                                  <p:subTnLst>
                                    <p:animClr clrSpc="rgb" dir="cw">
                                      <p:cBhvr override="childStyle">
                                        <p:cTn dur="1" fill="hold" display="0" masterRel="nextClick" afterEffect="1"/>
                                        <p:tgtEl>
                                          <p:spTgt spid="410627">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627">
                                            <p:txEl>
                                              <p:pRg st="2" end="2"/>
                                            </p:txEl>
                                          </p:spTgt>
                                        </p:tgtEl>
                                        <p:attrNameLst>
                                          <p:attrName>style.visibility</p:attrName>
                                        </p:attrNameLst>
                                      </p:cBhvr>
                                      <p:to>
                                        <p:strVal val="visible"/>
                                      </p:to>
                                    </p:set>
                                    <p:animEffect transition="in" filter="dissolve">
                                      <p:cBhvr>
                                        <p:cTn id="17" dur="500"/>
                                        <p:tgtEl>
                                          <p:spTgt spid="410627">
                                            <p:txEl>
                                              <p:pRg st="2" end="2"/>
                                            </p:txEl>
                                          </p:spTgt>
                                        </p:tgtEl>
                                      </p:cBhvr>
                                    </p:animEffect>
                                  </p:childTnLst>
                                  <p:subTnLst>
                                    <p:animClr clrSpc="rgb" dir="cw">
                                      <p:cBhvr override="childStyle">
                                        <p:cTn dur="1" fill="hold" display="0" masterRel="nextClick" afterEffect="1"/>
                                        <p:tgtEl>
                                          <p:spTgt spid="410627">
                                            <p:txEl>
                                              <p:pRg st="2" end="2"/>
                                            </p:txEl>
                                          </p:spTgt>
                                        </p:tgtEl>
                                        <p:attrNameLst>
                                          <p:attrName>ppt_c</p:attrName>
                                        </p:attrNameLst>
                                      </p:cBhvr>
                                      <p:to>
                                        <a:srgbClr val="99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627">
                                            <p:txEl>
                                              <p:pRg st="3" end="3"/>
                                            </p:txEl>
                                          </p:spTgt>
                                        </p:tgtEl>
                                        <p:attrNameLst>
                                          <p:attrName>style.visibility</p:attrName>
                                        </p:attrNameLst>
                                      </p:cBhvr>
                                      <p:to>
                                        <p:strVal val="visible"/>
                                      </p:to>
                                    </p:set>
                                    <p:animEffect transition="in" filter="dissolve">
                                      <p:cBhvr>
                                        <p:cTn id="22" dur="500"/>
                                        <p:tgtEl>
                                          <p:spTgt spid="410627">
                                            <p:txEl>
                                              <p:pRg st="3" end="3"/>
                                            </p:txEl>
                                          </p:spTgt>
                                        </p:tgtEl>
                                      </p:cBhvr>
                                    </p:animEffect>
                                  </p:childTnLst>
                                  <p:subTnLst>
                                    <p:animClr clrSpc="rgb" dir="cw">
                                      <p:cBhvr override="childStyle">
                                        <p:cTn dur="1" fill="hold" display="0" masterRel="nextClick" afterEffect="1"/>
                                        <p:tgtEl>
                                          <p:spTgt spid="410627">
                                            <p:txEl>
                                              <p:pRg st="3" end="3"/>
                                            </p:txEl>
                                          </p:spTgt>
                                        </p:tgtEl>
                                        <p:attrNameLst>
                                          <p:attrName>ppt_c</p:attrName>
                                        </p:attrNameLst>
                                      </p:cBhvr>
                                      <p:to>
                                        <a:srgbClr val="99CC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627">
                                            <p:txEl>
                                              <p:pRg st="4" end="4"/>
                                            </p:txEl>
                                          </p:spTgt>
                                        </p:tgtEl>
                                        <p:attrNameLst>
                                          <p:attrName>style.visibility</p:attrName>
                                        </p:attrNameLst>
                                      </p:cBhvr>
                                      <p:to>
                                        <p:strVal val="visible"/>
                                      </p:to>
                                    </p:set>
                                    <p:animEffect transition="in" filter="dissolve">
                                      <p:cBhvr>
                                        <p:cTn id="27" dur="500"/>
                                        <p:tgtEl>
                                          <p:spTgt spid="41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smtClean="0"/>
              <a:t>Action Stage</a:t>
            </a:r>
          </a:p>
        </p:txBody>
      </p:sp>
      <p:sp>
        <p:nvSpPr>
          <p:cNvPr id="411651" name="Rectangle 3"/>
          <p:cNvSpPr>
            <a:spLocks noGrp="1" noChangeArrowheads="1"/>
          </p:cNvSpPr>
          <p:nvPr>
            <p:ph type="body" idx="4294967295"/>
          </p:nvPr>
        </p:nvSpPr>
        <p:spPr/>
        <p:txBody>
          <a:bodyPr/>
          <a:lstStyle/>
          <a:p>
            <a:pPr eaLnBrk="1" hangingPunct="1"/>
            <a:r>
              <a:rPr lang="en-US" altLang="en-US" dirty="0" smtClean="0"/>
              <a:t>In this stage the patient is </a:t>
            </a:r>
            <a:r>
              <a:rPr lang="en-US" altLang="en-US" b="1" dirty="0" smtClean="0">
                <a:solidFill>
                  <a:srgbClr val="FFCC00"/>
                </a:solidFill>
              </a:rPr>
              <a:t>taking steps toward change</a:t>
            </a:r>
            <a:r>
              <a:rPr lang="en-US" altLang="en-US" dirty="0" smtClean="0"/>
              <a:t> but hasn’t stabilized in the process</a:t>
            </a:r>
          </a:p>
          <a:p>
            <a:pPr eaLnBrk="1" hangingPunct="1"/>
            <a:endParaRPr lang="en-US" altLang="en-US" dirty="0" smtClean="0"/>
          </a:p>
          <a:p>
            <a:pPr eaLnBrk="1" hangingPunct="1"/>
            <a:r>
              <a:rPr lang="en-US" altLang="en-US" dirty="0" smtClean="0"/>
              <a:t>Primary task–</a:t>
            </a:r>
          </a:p>
          <a:p>
            <a:pPr eaLnBrk="1" hangingPunct="1">
              <a:buFontTx/>
              <a:buNone/>
            </a:pPr>
            <a:r>
              <a:rPr lang="en-US" altLang="en-US" dirty="0" smtClean="0"/>
              <a:t>	Help implement the change strategies and learn to limit or eliminate potential relapses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dissolve">
                                      <p:cBhvr>
                                        <p:cTn id="7" dur="500"/>
                                        <p:tgtEl>
                                          <p:spTgt spid="411651">
                                            <p:txEl>
                                              <p:pRg st="0" end="0"/>
                                            </p:txEl>
                                          </p:spTgt>
                                        </p:tgtEl>
                                      </p:cBhvr>
                                    </p:animEffect>
                                  </p:childTnLst>
                                  <p:subTnLst>
                                    <p:animClr clrSpc="rgb" dir="cw">
                                      <p:cBhvr override="childStyle">
                                        <p:cTn dur="1" fill="hold" display="0" masterRel="nextClick" afterEffect="1"/>
                                        <p:tgtEl>
                                          <p:spTgt spid="411651">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1651">
                                            <p:txEl>
                                              <p:pRg st="2" end="2"/>
                                            </p:txEl>
                                          </p:spTgt>
                                        </p:tgtEl>
                                        <p:attrNameLst>
                                          <p:attrName>style.visibility</p:attrName>
                                        </p:attrNameLst>
                                      </p:cBhvr>
                                      <p:to>
                                        <p:strVal val="visible"/>
                                      </p:to>
                                    </p:set>
                                    <p:animEffect transition="in" filter="dissolve">
                                      <p:cBhvr>
                                        <p:cTn id="12" dur="500"/>
                                        <p:tgtEl>
                                          <p:spTgt spid="411651">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1651">
                                            <p:txEl>
                                              <p:pRg st="3" end="3"/>
                                            </p:txEl>
                                          </p:spTgt>
                                        </p:tgtEl>
                                        <p:attrNameLst>
                                          <p:attrName>style.visibility</p:attrName>
                                        </p:attrNameLst>
                                      </p:cBhvr>
                                      <p:to>
                                        <p:strVal val="visible"/>
                                      </p:to>
                                    </p:set>
                                    <p:animEffect transition="in" filter="dissolve">
                                      <p:cBhvr>
                                        <p:cTn id="15" dur="500"/>
                                        <p:tgtEl>
                                          <p:spTgt spid="411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sz="4000" smtClean="0"/>
              <a:t>Action Stage</a:t>
            </a:r>
            <a:br>
              <a:rPr lang="en-US" altLang="en-US" sz="4000" smtClean="0"/>
            </a:br>
            <a:r>
              <a:rPr lang="en-US" altLang="en-US" sz="3900" smtClean="0">
                <a:solidFill>
                  <a:schemeClr val="bg1"/>
                </a:solidFill>
              </a:rPr>
              <a:t>Continued Behavior Change</a:t>
            </a:r>
          </a:p>
        </p:txBody>
      </p:sp>
      <p:sp>
        <p:nvSpPr>
          <p:cNvPr id="412675" name="Rectangle 3"/>
          <p:cNvSpPr>
            <a:spLocks noGrp="1" noChangeArrowheads="1"/>
          </p:cNvSpPr>
          <p:nvPr>
            <p:ph type="body" idx="4294967295"/>
          </p:nvPr>
        </p:nvSpPr>
        <p:spPr/>
        <p:txBody>
          <a:bodyPr/>
          <a:lstStyle/>
          <a:p>
            <a:pPr eaLnBrk="1" hangingPunct="1"/>
            <a:r>
              <a:rPr lang="en-US" altLang="en-US" smtClean="0"/>
              <a:t>Support a </a:t>
            </a:r>
            <a:r>
              <a:rPr lang="en-US" altLang="en-US" b="1" smtClean="0">
                <a:solidFill>
                  <a:srgbClr val="FFCC00"/>
                </a:solidFill>
              </a:rPr>
              <a:t>realistic view</a:t>
            </a:r>
            <a:r>
              <a:rPr lang="en-US" altLang="en-US" smtClean="0"/>
              <a:t> of change through </a:t>
            </a:r>
            <a:r>
              <a:rPr lang="en-US" altLang="en-US" b="1" smtClean="0">
                <a:solidFill>
                  <a:srgbClr val="FFCC00"/>
                </a:solidFill>
              </a:rPr>
              <a:t>small steps</a:t>
            </a:r>
            <a:endParaRPr lang="en-US" altLang="en-US" smtClean="0"/>
          </a:p>
          <a:p>
            <a:pPr eaLnBrk="1" hangingPunct="1"/>
            <a:r>
              <a:rPr lang="en-US" altLang="en-US" smtClean="0"/>
              <a:t>Help person </a:t>
            </a:r>
            <a:r>
              <a:rPr lang="en-US" altLang="en-US" b="1" smtClean="0">
                <a:solidFill>
                  <a:srgbClr val="FFCC00"/>
                </a:solidFill>
              </a:rPr>
              <a:t>identify high-risk situations</a:t>
            </a:r>
            <a:r>
              <a:rPr lang="en-US" altLang="en-US" smtClean="0"/>
              <a:t> and develop appropriate </a:t>
            </a:r>
            <a:r>
              <a:rPr lang="en-US" altLang="en-US" b="1" smtClean="0">
                <a:solidFill>
                  <a:srgbClr val="FFCC00"/>
                </a:solidFill>
              </a:rPr>
              <a:t>coping strategies</a:t>
            </a:r>
            <a:endParaRPr lang="en-US" altLang="en-US" smtClean="0"/>
          </a:p>
          <a:p>
            <a:pPr eaLnBrk="1" hangingPunct="1"/>
            <a:r>
              <a:rPr lang="en-US" altLang="en-US" smtClean="0"/>
              <a:t>Assist person in </a:t>
            </a:r>
            <a:r>
              <a:rPr lang="en-US" altLang="en-US" b="1" smtClean="0">
                <a:solidFill>
                  <a:srgbClr val="FFCC00"/>
                </a:solidFill>
              </a:rPr>
              <a:t>finding new reinforcers</a:t>
            </a:r>
            <a:r>
              <a:rPr lang="en-US" altLang="en-US" smtClean="0"/>
              <a:t> of positive change</a:t>
            </a:r>
          </a:p>
          <a:p>
            <a:pPr eaLnBrk="1" hangingPunct="1"/>
            <a:r>
              <a:rPr lang="en-US" altLang="en-US" smtClean="0"/>
              <a:t>Help access family and social </a:t>
            </a:r>
            <a:r>
              <a:rPr lang="en-US" altLang="en-US" b="1" smtClean="0">
                <a:solidFill>
                  <a:srgbClr val="FFCC00"/>
                </a:solidFill>
              </a:rPr>
              <a:t>support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dissolve">
                                      <p:cBhvr>
                                        <p:cTn id="7" dur="500"/>
                                        <p:tgtEl>
                                          <p:spTgt spid="412675">
                                            <p:txEl>
                                              <p:pRg st="0" end="0"/>
                                            </p:txEl>
                                          </p:spTgt>
                                        </p:tgtEl>
                                      </p:cBhvr>
                                    </p:animEffect>
                                  </p:childTnLst>
                                  <p:subTnLst>
                                    <p:animClr clrSpc="rgb" dir="cw">
                                      <p:cBhvr override="childStyle">
                                        <p:cTn dur="1" fill="hold" display="0" masterRel="nextClick" afterEffect="1"/>
                                        <p:tgtEl>
                                          <p:spTgt spid="412675">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Effect transition="in" filter="dissolve">
                                      <p:cBhvr>
                                        <p:cTn id="12" dur="500"/>
                                        <p:tgtEl>
                                          <p:spTgt spid="412675">
                                            <p:txEl>
                                              <p:pRg st="1" end="1"/>
                                            </p:txEl>
                                          </p:spTgt>
                                        </p:tgtEl>
                                      </p:cBhvr>
                                    </p:animEffect>
                                  </p:childTnLst>
                                  <p:subTnLst>
                                    <p:animClr clrSpc="rgb" dir="cw">
                                      <p:cBhvr override="childStyle">
                                        <p:cTn dur="1" fill="hold" display="0" masterRel="nextClick" afterEffect="1"/>
                                        <p:tgtEl>
                                          <p:spTgt spid="412675">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2675">
                                            <p:txEl>
                                              <p:pRg st="2" end="2"/>
                                            </p:txEl>
                                          </p:spTgt>
                                        </p:tgtEl>
                                        <p:attrNameLst>
                                          <p:attrName>style.visibility</p:attrName>
                                        </p:attrNameLst>
                                      </p:cBhvr>
                                      <p:to>
                                        <p:strVal val="visible"/>
                                      </p:to>
                                    </p:set>
                                    <p:animEffect transition="in" filter="dissolve">
                                      <p:cBhvr>
                                        <p:cTn id="17" dur="500"/>
                                        <p:tgtEl>
                                          <p:spTgt spid="412675">
                                            <p:txEl>
                                              <p:pRg st="2" end="2"/>
                                            </p:txEl>
                                          </p:spTgt>
                                        </p:tgtEl>
                                      </p:cBhvr>
                                    </p:animEffect>
                                  </p:childTnLst>
                                  <p:subTnLst>
                                    <p:animClr clrSpc="rgb" dir="cw">
                                      <p:cBhvr override="childStyle">
                                        <p:cTn dur="1" fill="hold" display="0" masterRel="nextClick" afterEffect="1"/>
                                        <p:tgtEl>
                                          <p:spTgt spid="412675">
                                            <p:txEl>
                                              <p:pRg st="2" end="2"/>
                                            </p:txEl>
                                          </p:spTgt>
                                        </p:tgtEl>
                                        <p:attrNameLst>
                                          <p:attrName>ppt_c</p:attrName>
                                        </p:attrNameLst>
                                      </p:cBhvr>
                                      <p:to>
                                        <a:srgbClr val="99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2675">
                                            <p:txEl>
                                              <p:pRg st="3" end="3"/>
                                            </p:txEl>
                                          </p:spTgt>
                                        </p:tgtEl>
                                        <p:attrNameLst>
                                          <p:attrName>style.visibility</p:attrName>
                                        </p:attrNameLst>
                                      </p:cBhvr>
                                      <p:to>
                                        <p:strVal val="visible"/>
                                      </p:to>
                                    </p:set>
                                    <p:animEffect transition="in" filter="dissolve">
                                      <p:cBhvr>
                                        <p:cTn id="22" dur="5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5"/>
          <p:cNvSpPr>
            <a:spLocks noGrp="1" noChangeArrowheads="1"/>
          </p:cNvSpPr>
          <p:nvPr>
            <p:ph type="title" idx="4294967295"/>
          </p:nvPr>
        </p:nvSpPr>
        <p:spPr/>
        <p:txBody>
          <a:bodyPr/>
          <a:lstStyle/>
          <a:p>
            <a:pPr eaLnBrk="1" hangingPunct="1"/>
            <a:r>
              <a:rPr lang="en-US" altLang="en-US" smtClean="0"/>
              <a:t>Maintenance Stage</a:t>
            </a:r>
          </a:p>
        </p:txBody>
      </p:sp>
      <p:sp>
        <p:nvSpPr>
          <p:cNvPr id="413699" name="Rectangle 6"/>
          <p:cNvSpPr>
            <a:spLocks noGrp="1" noChangeArrowheads="1"/>
          </p:cNvSpPr>
          <p:nvPr>
            <p:ph type="body" idx="4294967295"/>
          </p:nvPr>
        </p:nvSpPr>
        <p:spPr/>
        <p:txBody>
          <a:bodyPr/>
          <a:lstStyle/>
          <a:p>
            <a:pPr eaLnBrk="1" hangingPunct="1"/>
            <a:r>
              <a:rPr lang="en-US" altLang="en-US" dirty="0" smtClean="0"/>
              <a:t>Definition– </a:t>
            </a:r>
          </a:p>
          <a:p>
            <a:pPr eaLnBrk="1" hangingPunct="1">
              <a:buFontTx/>
              <a:buNone/>
            </a:pPr>
            <a:r>
              <a:rPr lang="en-US" altLang="en-US" dirty="0" smtClean="0"/>
              <a:t>	A stage in which the </a:t>
            </a:r>
            <a:r>
              <a:rPr lang="en-US" altLang="en-US" dirty="0" err="1" smtClean="0"/>
              <a:t>pateint</a:t>
            </a:r>
            <a:r>
              <a:rPr lang="en-US" altLang="en-US" dirty="0" smtClean="0"/>
              <a:t> has </a:t>
            </a:r>
            <a:r>
              <a:rPr lang="en-US" altLang="en-US" b="1" dirty="0" smtClean="0">
                <a:solidFill>
                  <a:srgbClr val="FFCC00"/>
                </a:solidFill>
              </a:rPr>
              <a:t>achieved the goals</a:t>
            </a:r>
            <a:r>
              <a:rPr lang="en-US" altLang="en-US" dirty="0" smtClean="0"/>
              <a:t> and is working to maintain them</a:t>
            </a:r>
          </a:p>
          <a:p>
            <a:pPr eaLnBrk="1" hangingPunct="1">
              <a:buFontTx/>
              <a:buNone/>
            </a:pPr>
            <a:endParaRPr lang="en-US" altLang="en-US" sz="2800" dirty="0" smtClean="0"/>
          </a:p>
          <a:p>
            <a:pPr eaLnBrk="1" hangingPunct="1"/>
            <a:r>
              <a:rPr lang="en-US" altLang="en-US" dirty="0" smtClean="0"/>
              <a:t>Primary task– </a:t>
            </a:r>
          </a:p>
          <a:p>
            <a:pPr eaLnBrk="1" hangingPunct="1">
              <a:buFontTx/>
              <a:buNone/>
            </a:pPr>
            <a:r>
              <a:rPr lang="en-US" altLang="en-US" dirty="0" smtClean="0"/>
              <a:t>	patient needs to develop new skills for maintaining recovery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dissolve">
                                      <p:cBhvr>
                                        <p:cTn id="7" dur="500"/>
                                        <p:tgtEl>
                                          <p:spTgt spid="413699">
                                            <p:txEl>
                                              <p:pRg st="0" end="0"/>
                                            </p:txEl>
                                          </p:spTgt>
                                        </p:tgtEl>
                                      </p:cBhvr>
                                    </p:animEffect>
                                  </p:childTnLst>
                                  <p:subTnLst>
                                    <p:animClr clrSpc="rgb" dir="cw">
                                      <p:cBhvr override="childStyle">
                                        <p:cTn dur="1" fill="hold" display="0" masterRel="nextClick" afterEffect="1"/>
                                        <p:tgtEl>
                                          <p:spTgt spid="413699">
                                            <p:txEl>
                                              <p:pRg st="0" end="0"/>
                                            </p:txEl>
                                          </p:spTgt>
                                        </p:tgtEl>
                                        <p:attrNameLst>
                                          <p:attrName>ppt_c</p:attrName>
                                        </p:attrNameLst>
                                      </p:cBhvr>
                                      <p:to>
                                        <a:srgbClr val="99CCFF"/>
                                      </p:to>
                                    </p:animClr>
                                  </p:subTnLst>
                                </p:cTn>
                              </p:par>
                              <p:par>
                                <p:cTn id="8" presetID="9" presetClass="entr" presetSubtype="0" fill="hold" grpId="0" nodeType="withEffect">
                                  <p:stCondLst>
                                    <p:cond delay="0"/>
                                  </p:stCondLst>
                                  <p:childTnLst>
                                    <p:set>
                                      <p:cBhvr>
                                        <p:cTn id="9" dur="1" fill="hold">
                                          <p:stCondLst>
                                            <p:cond delay="0"/>
                                          </p:stCondLst>
                                        </p:cTn>
                                        <p:tgtEl>
                                          <p:spTgt spid="413699">
                                            <p:txEl>
                                              <p:pRg st="1" end="1"/>
                                            </p:txEl>
                                          </p:spTgt>
                                        </p:tgtEl>
                                        <p:attrNameLst>
                                          <p:attrName>style.visibility</p:attrName>
                                        </p:attrNameLst>
                                      </p:cBhvr>
                                      <p:to>
                                        <p:strVal val="visible"/>
                                      </p:to>
                                    </p:set>
                                    <p:animEffect transition="in" filter="dissolve">
                                      <p:cBhvr>
                                        <p:cTn id="10" dur="500"/>
                                        <p:tgtEl>
                                          <p:spTgt spid="413699">
                                            <p:txEl>
                                              <p:pRg st="1" end="1"/>
                                            </p:txEl>
                                          </p:spTgt>
                                        </p:tgtEl>
                                      </p:cBhvr>
                                    </p:animEffect>
                                  </p:childTnLst>
                                  <p:subTnLst>
                                    <p:animClr clrSpc="rgb" dir="cw">
                                      <p:cBhvr override="childStyle">
                                        <p:cTn dur="1" fill="hold" display="0" masterRel="nextClick" afterEffect="1"/>
                                        <p:tgtEl>
                                          <p:spTgt spid="413699">
                                            <p:txEl>
                                              <p:pRg st="1" end="1"/>
                                            </p:txEl>
                                          </p:spTgt>
                                        </p:tgtEl>
                                        <p:attrNameLst>
                                          <p:attrName>ppt_c</p:attrName>
                                        </p:attrNameLst>
                                      </p:cBhvr>
                                      <p:to>
                                        <a:srgbClr val="99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3699">
                                            <p:txEl>
                                              <p:pRg st="3" end="3"/>
                                            </p:txEl>
                                          </p:spTgt>
                                        </p:tgtEl>
                                        <p:attrNameLst>
                                          <p:attrName>style.visibility</p:attrName>
                                        </p:attrNameLst>
                                      </p:cBhvr>
                                      <p:to>
                                        <p:strVal val="visible"/>
                                      </p:to>
                                    </p:set>
                                    <p:animEffect transition="in" filter="dissolve">
                                      <p:cBhvr>
                                        <p:cTn id="15" dur="500"/>
                                        <p:tgtEl>
                                          <p:spTgt spid="413699">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3699">
                                            <p:txEl>
                                              <p:pRg st="4" end="4"/>
                                            </p:txEl>
                                          </p:spTgt>
                                        </p:tgtEl>
                                        <p:attrNameLst>
                                          <p:attrName>style.visibility</p:attrName>
                                        </p:attrNameLst>
                                      </p:cBhvr>
                                      <p:to>
                                        <p:strVal val="visible"/>
                                      </p:to>
                                    </p:set>
                                    <p:animEffect transition="in" filter="dissolve">
                                      <p:cBhvr>
                                        <p:cTn id="18" dur="500"/>
                                        <p:tgtEl>
                                          <p:spTgt spid="413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06363"/>
            <a:ext cx="8991600" cy="1417637"/>
          </a:xfrm>
        </p:spPr>
        <p:txBody>
          <a:bodyPr/>
          <a:lstStyle/>
          <a:p>
            <a:pPr eaLnBrk="1" hangingPunct="1"/>
            <a:r>
              <a:rPr lang="en-US" altLang="en-US" sz="3800" smtClean="0"/>
              <a:t>Maintenance Stage</a:t>
            </a:r>
            <a:br>
              <a:rPr lang="en-US" altLang="en-US" sz="3800" smtClean="0"/>
            </a:br>
            <a:r>
              <a:rPr lang="en-US" altLang="en-US" sz="3900" smtClean="0">
                <a:solidFill>
                  <a:schemeClr val="bg1"/>
                </a:solidFill>
              </a:rPr>
              <a:t>Environment/Support Change</a:t>
            </a:r>
          </a:p>
        </p:txBody>
      </p:sp>
      <p:sp>
        <p:nvSpPr>
          <p:cNvPr id="414723" name="Rectangle 3"/>
          <p:cNvSpPr>
            <a:spLocks noGrp="1" noChangeArrowheads="1"/>
          </p:cNvSpPr>
          <p:nvPr>
            <p:ph type="body" idx="4294967295"/>
          </p:nvPr>
        </p:nvSpPr>
        <p:spPr/>
        <p:txBody>
          <a:bodyPr/>
          <a:lstStyle/>
          <a:p>
            <a:pPr eaLnBrk="1" hangingPunct="1"/>
            <a:r>
              <a:rPr lang="en-US" altLang="en-US" dirty="0" smtClean="0"/>
              <a:t>Help patient identify and try </a:t>
            </a:r>
            <a:r>
              <a:rPr lang="en-US" altLang="en-US" b="1" dirty="0" smtClean="0">
                <a:solidFill>
                  <a:srgbClr val="FFCC00"/>
                </a:solidFill>
              </a:rPr>
              <a:t>alternative behaviors</a:t>
            </a:r>
            <a:r>
              <a:rPr lang="en-US" altLang="en-US" dirty="0" smtClean="0"/>
              <a:t> (drug-free sources of pleasure)</a:t>
            </a:r>
          </a:p>
          <a:p>
            <a:pPr eaLnBrk="1" hangingPunct="1"/>
            <a:r>
              <a:rPr lang="en-US" altLang="en-US" dirty="0" smtClean="0"/>
              <a:t>Maintain </a:t>
            </a:r>
            <a:r>
              <a:rPr lang="en-US" altLang="en-US" b="1" dirty="0" smtClean="0">
                <a:solidFill>
                  <a:srgbClr val="FFCC00"/>
                </a:solidFill>
              </a:rPr>
              <a:t>supportive contact</a:t>
            </a:r>
            <a:r>
              <a:rPr lang="en-US" altLang="en-US" dirty="0" smtClean="0"/>
              <a:t> </a:t>
            </a:r>
          </a:p>
          <a:p>
            <a:pPr eaLnBrk="1" hangingPunct="1"/>
            <a:r>
              <a:rPr lang="en-US" altLang="en-US" dirty="0" smtClean="0"/>
              <a:t>Encourage person to </a:t>
            </a:r>
            <a:r>
              <a:rPr lang="en-US" altLang="en-US" b="1" dirty="0" smtClean="0">
                <a:solidFill>
                  <a:srgbClr val="FFCC00"/>
                </a:solidFill>
              </a:rPr>
              <a:t>develop escape plan</a:t>
            </a:r>
          </a:p>
          <a:p>
            <a:pPr eaLnBrk="1" hangingPunct="1"/>
            <a:r>
              <a:rPr lang="en-US" altLang="en-US" dirty="0" smtClean="0"/>
              <a:t>Work to </a:t>
            </a:r>
            <a:r>
              <a:rPr lang="en-US" altLang="en-US" b="1" dirty="0" smtClean="0">
                <a:solidFill>
                  <a:srgbClr val="FFCC00"/>
                </a:solidFill>
              </a:rPr>
              <a:t>set new</a:t>
            </a:r>
            <a:r>
              <a:rPr lang="en-US" altLang="en-US" dirty="0" smtClean="0"/>
              <a:t> short and long term </a:t>
            </a:r>
            <a:r>
              <a:rPr lang="en-US" altLang="en-US" b="1" dirty="0" smtClean="0">
                <a:solidFill>
                  <a:srgbClr val="FFCC00"/>
                </a:solidFill>
              </a:rPr>
              <a:t>goals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dissolve">
                                      <p:cBhvr>
                                        <p:cTn id="7" dur="500"/>
                                        <p:tgtEl>
                                          <p:spTgt spid="414723">
                                            <p:txEl>
                                              <p:pRg st="0" end="0"/>
                                            </p:txEl>
                                          </p:spTgt>
                                        </p:tgtEl>
                                      </p:cBhvr>
                                    </p:animEffect>
                                  </p:childTnLst>
                                  <p:subTnLst>
                                    <p:animClr clrSpc="rgb" dir="cw">
                                      <p:cBhvr override="childStyle">
                                        <p:cTn dur="1" fill="hold" display="0" masterRel="nextClick" afterEffect="1"/>
                                        <p:tgtEl>
                                          <p:spTgt spid="414723">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4723">
                                            <p:txEl>
                                              <p:pRg st="1" end="1"/>
                                            </p:txEl>
                                          </p:spTgt>
                                        </p:tgtEl>
                                        <p:attrNameLst>
                                          <p:attrName>style.visibility</p:attrName>
                                        </p:attrNameLst>
                                      </p:cBhvr>
                                      <p:to>
                                        <p:strVal val="visible"/>
                                      </p:to>
                                    </p:set>
                                    <p:animEffect transition="in" filter="dissolve">
                                      <p:cBhvr>
                                        <p:cTn id="12" dur="500"/>
                                        <p:tgtEl>
                                          <p:spTgt spid="414723">
                                            <p:txEl>
                                              <p:pRg st="1" end="1"/>
                                            </p:txEl>
                                          </p:spTgt>
                                        </p:tgtEl>
                                      </p:cBhvr>
                                    </p:animEffect>
                                  </p:childTnLst>
                                  <p:subTnLst>
                                    <p:animClr clrSpc="rgb" dir="cw">
                                      <p:cBhvr override="childStyle">
                                        <p:cTn dur="1" fill="hold" display="0" masterRel="nextClick" afterEffect="1"/>
                                        <p:tgtEl>
                                          <p:spTgt spid="414723">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4723">
                                            <p:txEl>
                                              <p:pRg st="2" end="2"/>
                                            </p:txEl>
                                          </p:spTgt>
                                        </p:tgtEl>
                                        <p:attrNameLst>
                                          <p:attrName>style.visibility</p:attrName>
                                        </p:attrNameLst>
                                      </p:cBhvr>
                                      <p:to>
                                        <p:strVal val="visible"/>
                                      </p:to>
                                    </p:set>
                                    <p:animEffect transition="in" filter="dissolve">
                                      <p:cBhvr>
                                        <p:cTn id="17" dur="500"/>
                                        <p:tgtEl>
                                          <p:spTgt spid="414723">
                                            <p:txEl>
                                              <p:pRg st="2" end="2"/>
                                            </p:txEl>
                                          </p:spTgt>
                                        </p:tgtEl>
                                      </p:cBhvr>
                                    </p:animEffect>
                                  </p:childTnLst>
                                  <p:subTnLst>
                                    <p:animClr clrSpc="rgb" dir="cw">
                                      <p:cBhvr override="childStyle">
                                        <p:cTn dur="1" fill="hold" display="0" masterRel="nextClick" afterEffect="1"/>
                                        <p:tgtEl>
                                          <p:spTgt spid="414723">
                                            <p:txEl>
                                              <p:pRg st="2" end="2"/>
                                            </p:txEl>
                                          </p:spTgt>
                                        </p:tgtEl>
                                        <p:attrNameLst>
                                          <p:attrName>ppt_c</p:attrName>
                                        </p:attrNameLst>
                                      </p:cBhvr>
                                      <p:to>
                                        <a:srgbClr val="99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4723">
                                            <p:txEl>
                                              <p:pRg st="3" end="3"/>
                                            </p:txEl>
                                          </p:spTgt>
                                        </p:tgtEl>
                                        <p:attrNameLst>
                                          <p:attrName>style.visibility</p:attrName>
                                        </p:attrNameLst>
                                      </p:cBhvr>
                                      <p:to>
                                        <p:strVal val="visible"/>
                                      </p:to>
                                    </p:set>
                                    <p:animEffect transition="in" filter="dissolve">
                                      <p:cBhvr>
                                        <p:cTn id="22" dur="500"/>
                                        <p:tgtEl>
                                          <p:spTgt spid="414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5"/>
          <p:cNvSpPr>
            <a:spLocks noGrp="1" noChangeArrowheads="1"/>
          </p:cNvSpPr>
          <p:nvPr>
            <p:ph type="title" idx="4294967295"/>
          </p:nvPr>
        </p:nvSpPr>
        <p:spPr/>
        <p:txBody>
          <a:bodyPr/>
          <a:lstStyle/>
          <a:p>
            <a:pPr eaLnBrk="1" hangingPunct="1"/>
            <a:r>
              <a:rPr lang="en-US" altLang="en-US" smtClean="0"/>
              <a:t>Recurrence</a:t>
            </a:r>
          </a:p>
        </p:txBody>
      </p:sp>
      <p:sp>
        <p:nvSpPr>
          <p:cNvPr id="415747" name="Rectangle 6"/>
          <p:cNvSpPr>
            <a:spLocks noGrp="1" noChangeArrowheads="1"/>
          </p:cNvSpPr>
          <p:nvPr>
            <p:ph type="body" idx="4294967295"/>
          </p:nvPr>
        </p:nvSpPr>
        <p:spPr/>
        <p:txBody>
          <a:bodyPr/>
          <a:lstStyle/>
          <a:p>
            <a:pPr eaLnBrk="1" hangingPunct="1"/>
            <a:r>
              <a:rPr lang="en-US" altLang="en-US" dirty="0" smtClean="0"/>
              <a:t>Definition–</a:t>
            </a:r>
          </a:p>
          <a:p>
            <a:pPr eaLnBrk="1" hangingPunct="1">
              <a:buFontTx/>
              <a:buNone/>
            </a:pPr>
            <a:r>
              <a:rPr lang="en-US" altLang="en-US" dirty="0" smtClean="0"/>
              <a:t>	patient has experienced a </a:t>
            </a:r>
            <a:r>
              <a:rPr lang="en-US" altLang="en-US" b="1" dirty="0" smtClean="0">
                <a:solidFill>
                  <a:srgbClr val="FFCC00"/>
                </a:solidFill>
              </a:rPr>
              <a:t>recurrence of the symptoms </a:t>
            </a:r>
          </a:p>
          <a:p>
            <a:pPr eaLnBrk="1" hangingPunct="1">
              <a:buFontTx/>
              <a:buNone/>
            </a:pPr>
            <a:endParaRPr lang="en-US" altLang="en-US" sz="2800" b="1" dirty="0" smtClean="0">
              <a:solidFill>
                <a:srgbClr val="FFCC00"/>
              </a:solidFill>
            </a:endParaRPr>
          </a:p>
          <a:p>
            <a:pPr eaLnBrk="1" hangingPunct="1"/>
            <a:r>
              <a:rPr lang="en-US" altLang="en-US" dirty="0" smtClean="0"/>
              <a:t>Primary task–</a:t>
            </a:r>
          </a:p>
          <a:p>
            <a:pPr eaLnBrk="1" hangingPunct="1">
              <a:buFontTx/>
              <a:buNone/>
            </a:pPr>
            <a:r>
              <a:rPr lang="en-US" altLang="en-US" dirty="0" smtClean="0"/>
              <a:t>	Must cope with the consequences and determine what to do next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dissolve">
                                      <p:cBhvr>
                                        <p:cTn id="7" dur="500"/>
                                        <p:tgtEl>
                                          <p:spTgt spid="415747">
                                            <p:txEl>
                                              <p:pRg st="0" end="0"/>
                                            </p:txEl>
                                          </p:spTgt>
                                        </p:tgtEl>
                                      </p:cBhvr>
                                    </p:animEffect>
                                  </p:childTnLst>
                                  <p:subTnLst>
                                    <p:animClr clrSpc="rgb" dir="cw">
                                      <p:cBhvr override="childStyle">
                                        <p:cTn dur="1" fill="hold" display="0" masterRel="nextClick" afterEffect="1"/>
                                        <p:tgtEl>
                                          <p:spTgt spid="415747">
                                            <p:txEl>
                                              <p:pRg st="0" end="0"/>
                                            </p:txEl>
                                          </p:spTgt>
                                        </p:tgtEl>
                                        <p:attrNameLst>
                                          <p:attrName>ppt_c</p:attrName>
                                        </p:attrNameLst>
                                      </p:cBhvr>
                                      <p:to>
                                        <a:srgbClr val="99CCFF"/>
                                      </p:to>
                                    </p:animClr>
                                  </p:subTnLst>
                                </p:cTn>
                              </p:par>
                              <p:par>
                                <p:cTn id="8" presetID="9" presetClass="entr" presetSubtype="0" fill="hold" grpId="0" nodeType="withEffect">
                                  <p:stCondLst>
                                    <p:cond delay="0"/>
                                  </p:stCondLst>
                                  <p:childTnLst>
                                    <p:set>
                                      <p:cBhvr>
                                        <p:cTn id="9" dur="1" fill="hold">
                                          <p:stCondLst>
                                            <p:cond delay="0"/>
                                          </p:stCondLst>
                                        </p:cTn>
                                        <p:tgtEl>
                                          <p:spTgt spid="415747">
                                            <p:txEl>
                                              <p:pRg st="1" end="1"/>
                                            </p:txEl>
                                          </p:spTgt>
                                        </p:tgtEl>
                                        <p:attrNameLst>
                                          <p:attrName>style.visibility</p:attrName>
                                        </p:attrNameLst>
                                      </p:cBhvr>
                                      <p:to>
                                        <p:strVal val="visible"/>
                                      </p:to>
                                    </p:set>
                                    <p:animEffect transition="in" filter="dissolve">
                                      <p:cBhvr>
                                        <p:cTn id="10" dur="500"/>
                                        <p:tgtEl>
                                          <p:spTgt spid="415747">
                                            <p:txEl>
                                              <p:pRg st="1" end="1"/>
                                            </p:txEl>
                                          </p:spTgt>
                                        </p:tgtEl>
                                      </p:cBhvr>
                                    </p:animEffect>
                                  </p:childTnLst>
                                  <p:subTnLst>
                                    <p:animClr clrSpc="rgb" dir="cw">
                                      <p:cBhvr override="childStyle">
                                        <p:cTn dur="1" fill="hold" display="0" masterRel="nextClick" afterEffect="1"/>
                                        <p:tgtEl>
                                          <p:spTgt spid="415747">
                                            <p:txEl>
                                              <p:pRg st="1" end="1"/>
                                            </p:txEl>
                                          </p:spTgt>
                                        </p:tgtEl>
                                        <p:attrNameLst>
                                          <p:attrName>ppt_c</p:attrName>
                                        </p:attrNameLst>
                                      </p:cBhvr>
                                      <p:to>
                                        <a:srgbClr val="99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5747">
                                            <p:txEl>
                                              <p:pRg st="3" end="3"/>
                                            </p:txEl>
                                          </p:spTgt>
                                        </p:tgtEl>
                                        <p:attrNameLst>
                                          <p:attrName>style.visibility</p:attrName>
                                        </p:attrNameLst>
                                      </p:cBhvr>
                                      <p:to>
                                        <p:strVal val="visible"/>
                                      </p:to>
                                    </p:set>
                                    <p:animEffect transition="in" filter="dissolve">
                                      <p:cBhvr>
                                        <p:cTn id="15" dur="500"/>
                                        <p:tgtEl>
                                          <p:spTgt spid="415747">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5747">
                                            <p:txEl>
                                              <p:pRg st="4" end="4"/>
                                            </p:txEl>
                                          </p:spTgt>
                                        </p:tgtEl>
                                        <p:attrNameLst>
                                          <p:attrName>style.visibility</p:attrName>
                                        </p:attrNameLst>
                                      </p:cBhvr>
                                      <p:to>
                                        <p:strVal val="visible"/>
                                      </p:to>
                                    </p:set>
                                    <p:animEffect transition="in" filter="dissolve">
                                      <p:cBhvr>
                                        <p:cTn id="18" dur="500"/>
                                        <p:tgtEl>
                                          <p:spTgt spid="415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1417638"/>
          </a:xfrm>
        </p:spPr>
        <p:txBody>
          <a:bodyPr/>
          <a:lstStyle/>
          <a:p>
            <a:pPr eaLnBrk="1" hangingPunct="1"/>
            <a:r>
              <a:rPr lang="en-US" altLang="en-US" sz="4000" smtClean="0"/>
              <a:t>Recurrence</a:t>
            </a:r>
            <a:br>
              <a:rPr lang="en-US" altLang="en-US" sz="4000" smtClean="0"/>
            </a:br>
            <a:r>
              <a:rPr lang="en-US" altLang="en-US" sz="3900" smtClean="0">
                <a:solidFill>
                  <a:schemeClr val="bg1"/>
                </a:solidFill>
              </a:rPr>
              <a:t>Knowledge/Attitude/Behavior Change</a:t>
            </a:r>
          </a:p>
        </p:txBody>
      </p:sp>
      <p:sp>
        <p:nvSpPr>
          <p:cNvPr id="416771" name="Rectangle 3"/>
          <p:cNvSpPr>
            <a:spLocks noGrp="1" noChangeArrowheads="1"/>
          </p:cNvSpPr>
          <p:nvPr>
            <p:ph type="body" idx="4294967295"/>
          </p:nvPr>
        </p:nvSpPr>
        <p:spPr/>
        <p:txBody>
          <a:bodyPr/>
          <a:lstStyle/>
          <a:p>
            <a:pPr eaLnBrk="1" hangingPunct="1">
              <a:lnSpc>
                <a:spcPct val="90000"/>
              </a:lnSpc>
            </a:pPr>
            <a:r>
              <a:rPr lang="en-US" altLang="en-US" smtClean="0"/>
              <a:t>Frame recurrence as a </a:t>
            </a:r>
            <a:r>
              <a:rPr lang="en-US" altLang="en-US" b="1" smtClean="0">
                <a:solidFill>
                  <a:srgbClr val="FFCC00"/>
                </a:solidFill>
              </a:rPr>
              <a:t>learning</a:t>
            </a:r>
            <a:r>
              <a:rPr lang="en-US" altLang="en-US" smtClean="0"/>
              <a:t> </a:t>
            </a:r>
            <a:r>
              <a:rPr lang="en-US" altLang="en-US" b="1" smtClean="0">
                <a:solidFill>
                  <a:srgbClr val="FFCC00"/>
                </a:solidFill>
              </a:rPr>
              <a:t>opportunity; </a:t>
            </a:r>
            <a:r>
              <a:rPr lang="en-US" altLang="en-US" smtClean="0"/>
              <a:t>recurrence does not equal failure!</a:t>
            </a:r>
            <a:r>
              <a:rPr lang="en-US" altLang="en-US" b="1" smtClean="0">
                <a:solidFill>
                  <a:srgbClr val="FFCC00"/>
                </a:solidFill>
              </a:rPr>
              <a:t> </a:t>
            </a:r>
          </a:p>
          <a:p>
            <a:pPr eaLnBrk="1" hangingPunct="1">
              <a:lnSpc>
                <a:spcPct val="90000"/>
              </a:lnSpc>
            </a:pPr>
            <a:r>
              <a:rPr lang="en-US" altLang="en-US" smtClean="0"/>
              <a:t>Explore possible behavioral, psychological, social </a:t>
            </a:r>
            <a:r>
              <a:rPr lang="en-US" altLang="en-US" b="1" smtClean="0">
                <a:solidFill>
                  <a:srgbClr val="FFCC00"/>
                </a:solidFill>
              </a:rPr>
              <a:t>antecedents</a:t>
            </a:r>
            <a:r>
              <a:rPr lang="en-US" altLang="en-US" smtClean="0"/>
              <a:t> to the recurrence/relapse</a:t>
            </a:r>
          </a:p>
          <a:p>
            <a:pPr eaLnBrk="1" hangingPunct="1">
              <a:lnSpc>
                <a:spcPct val="90000"/>
              </a:lnSpc>
            </a:pPr>
            <a:r>
              <a:rPr lang="en-US" altLang="en-US" smtClean="0"/>
              <a:t>Help person develop </a:t>
            </a:r>
            <a:r>
              <a:rPr lang="en-US" altLang="en-US" b="1" smtClean="0">
                <a:solidFill>
                  <a:srgbClr val="FFCC00"/>
                </a:solidFill>
              </a:rPr>
              <a:t>alternative</a:t>
            </a:r>
            <a:r>
              <a:rPr lang="en-US" altLang="en-US" smtClean="0"/>
              <a:t> coping strategies</a:t>
            </a:r>
          </a:p>
          <a:p>
            <a:pPr eaLnBrk="1" hangingPunct="1">
              <a:lnSpc>
                <a:spcPct val="90000"/>
              </a:lnSpc>
            </a:pPr>
            <a:r>
              <a:rPr lang="en-US" altLang="en-US" smtClean="0"/>
              <a:t>Explain Stages of Change and encourage him/her to </a:t>
            </a:r>
            <a:r>
              <a:rPr lang="en-US" altLang="en-US" b="1" smtClean="0">
                <a:solidFill>
                  <a:srgbClr val="FFCC00"/>
                </a:solidFill>
              </a:rPr>
              <a:t>stay in the process</a:t>
            </a:r>
          </a:p>
          <a:p>
            <a:pPr eaLnBrk="1" hangingPunct="1">
              <a:lnSpc>
                <a:spcPct val="90000"/>
              </a:lnSpc>
            </a:pPr>
            <a:r>
              <a:rPr lang="en-US" altLang="en-US" smtClean="0"/>
              <a:t>Maintain </a:t>
            </a:r>
            <a:r>
              <a:rPr lang="en-US" altLang="en-US" b="1" smtClean="0">
                <a:solidFill>
                  <a:srgbClr val="FFCC00"/>
                </a:solidFill>
              </a:rPr>
              <a:t>supportive</a:t>
            </a:r>
            <a:r>
              <a:rPr lang="en-US" altLang="en-US" smtClean="0"/>
              <a:t> contact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dissolve">
                                      <p:cBhvr>
                                        <p:cTn id="7" dur="500"/>
                                        <p:tgtEl>
                                          <p:spTgt spid="416771">
                                            <p:txEl>
                                              <p:pRg st="0" end="0"/>
                                            </p:txEl>
                                          </p:spTgt>
                                        </p:tgtEl>
                                      </p:cBhvr>
                                    </p:animEffect>
                                  </p:childTnLst>
                                  <p:subTnLst>
                                    <p:animClr clrSpc="rgb" dir="cw">
                                      <p:cBhvr override="childStyle">
                                        <p:cTn dur="1" fill="hold" display="0" masterRel="nextClick" afterEffect="1"/>
                                        <p:tgtEl>
                                          <p:spTgt spid="416771">
                                            <p:txEl>
                                              <p:pRg st="0" end="0"/>
                                            </p:txEl>
                                          </p:spTgt>
                                        </p:tgtEl>
                                        <p:attrNameLst>
                                          <p:attrName>ppt_c</p:attrName>
                                        </p:attrNameLst>
                                      </p:cBhvr>
                                      <p:to>
                                        <a:srgbClr val="99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6771">
                                            <p:txEl>
                                              <p:pRg st="1" end="1"/>
                                            </p:txEl>
                                          </p:spTgt>
                                        </p:tgtEl>
                                        <p:attrNameLst>
                                          <p:attrName>style.visibility</p:attrName>
                                        </p:attrNameLst>
                                      </p:cBhvr>
                                      <p:to>
                                        <p:strVal val="visible"/>
                                      </p:to>
                                    </p:set>
                                    <p:animEffect transition="in" filter="dissolve">
                                      <p:cBhvr>
                                        <p:cTn id="12" dur="500"/>
                                        <p:tgtEl>
                                          <p:spTgt spid="416771">
                                            <p:txEl>
                                              <p:pRg st="1" end="1"/>
                                            </p:txEl>
                                          </p:spTgt>
                                        </p:tgtEl>
                                      </p:cBhvr>
                                    </p:animEffect>
                                  </p:childTnLst>
                                  <p:subTnLst>
                                    <p:animClr clrSpc="rgb" dir="cw">
                                      <p:cBhvr override="childStyle">
                                        <p:cTn dur="1" fill="hold" display="0" masterRel="nextClick" afterEffect="1"/>
                                        <p:tgtEl>
                                          <p:spTgt spid="416771">
                                            <p:txEl>
                                              <p:pRg st="1" end="1"/>
                                            </p:txEl>
                                          </p:spTgt>
                                        </p:tgtEl>
                                        <p:attrNameLst>
                                          <p:attrName>ppt_c</p:attrName>
                                        </p:attrNameLst>
                                      </p:cBhvr>
                                      <p:to>
                                        <a:srgbClr val="99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6771">
                                            <p:txEl>
                                              <p:pRg st="2" end="2"/>
                                            </p:txEl>
                                          </p:spTgt>
                                        </p:tgtEl>
                                        <p:attrNameLst>
                                          <p:attrName>style.visibility</p:attrName>
                                        </p:attrNameLst>
                                      </p:cBhvr>
                                      <p:to>
                                        <p:strVal val="visible"/>
                                      </p:to>
                                    </p:set>
                                    <p:animEffect transition="in" filter="dissolve">
                                      <p:cBhvr>
                                        <p:cTn id="17" dur="500"/>
                                        <p:tgtEl>
                                          <p:spTgt spid="416771">
                                            <p:txEl>
                                              <p:pRg st="2" end="2"/>
                                            </p:txEl>
                                          </p:spTgt>
                                        </p:tgtEl>
                                      </p:cBhvr>
                                    </p:animEffect>
                                  </p:childTnLst>
                                  <p:subTnLst>
                                    <p:animClr clrSpc="rgb" dir="cw">
                                      <p:cBhvr override="childStyle">
                                        <p:cTn dur="1" fill="hold" display="0" masterRel="nextClick" afterEffect="1"/>
                                        <p:tgtEl>
                                          <p:spTgt spid="416771">
                                            <p:txEl>
                                              <p:pRg st="2" end="2"/>
                                            </p:txEl>
                                          </p:spTgt>
                                        </p:tgtEl>
                                        <p:attrNameLst>
                                          <p:attrName>ppt_c</p:attrName>
                                        </p:attrNameLst>
                                      </p:cBhvr>
                                      <p:to>
                                        <a:srgbClr val="99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6771">
                                            <p:txEl>
                                              <p:pRg st="3" end="3"/>
                                            </p:txEl>
                                          </p:spTgt>
                                        </p:tgtEl>
                                        <p:attrNameLst>
                                          <p:attrName>style.visibility</p:attrName>
                                        </p:attrNameLst>
                                      </p:cBhvr>
                                      <p:to>
                                        <p:strVal val="visible"/>
                                      </p:to>
                                    </p:set>
                                    <p:animEffect transition="in" filter="dissolve">
                                      <p:cBhvr>
                                        <p:cTn id="22" dur="500"/>
                                        <p:tgtEl>
                                          <p:spTgt spid="416771">
                                            <p:txEl>
                                              <p:pRg st="3" end="3"/>
                                            </p:txEl>
                                          </p:spTgt>
                                        </p:tgtEl>
                                      </p:cBhvr>
                                    </p:animEffect>
                                  </p:childTnLst>
                                  <p:subTnLst>
                                    <p:animClr clrSpc="rgb" dir="cw">
                                      <p:cBhvr override="childStyle">
                                        <p:cTn dur="1" fill="hold" display="0" masterRel="nextClick" afterEffect="1"/>
                                        <p:tgtEl>
                                          <p:spTgt spid="416771">
                                            <p:txEl>
                                              <p:pRg st="3" end="3"/>
                                            </p:txEl>
                                          </p:spTgt>
                                        </p:tgtEl>
                                        <p:attrNameLst>
                                          <p:attrName>ppt_c</p:attrName>
                                        </p:attrNameLst>
                                      </p:cBhvr>
                                      <p:to>
                                        <a:srgbClr val="99CC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6771">
                                            <p:txEl>
                                              <p:pRg st="4" end="4"/>
                                            </p:txEl>
                                          </p:spTgt>
                                        </p:tgtEl>
                                        <p:attrNameLst>
                                          <p:attrName>style.visibility</p:attrName>
                                        </p:attrNameLst>
                                      </p:cBhvr>
                                      <p:to>
                                        <p:strVal val="visible"/>
                                      </p:to>
                                    </p:set>
                                    <p:animEffect transition="in" filter="dissolve">
                                      <p:cBhvr>
                                        <p:cTn id="27" dur="500"/>
                                        <p:tgtEl>
                                          <p:spTgt spid="416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COD Treatment </a:t>
            </a:r>
            <a:endParaRPr lang="en-US" dirty="0"/>
          </a:p>
        </p:txBody>
      </p:sp>
      <p:sp>
        <p:nvSpPr>
          <p:cNvPr id="3" name="Content Placeholder 2"/>
          <p:cNvSpPr>
            <a:spLocks noGrp="1"/>
          </p:cNvSpPr>
          <p:nvPr>
            <p:ph idx="1"/>
          </p:nvPr>
        </p:nvSpPr>
        <p:spPr/>
        <p:txBody>
          <a:bodyPr/>
          <a:lstStyle/>
          <a:p>
            <a:pPr>
              <a:buNone/>
            </a:pPr>
            <a:r>
              <a:rPr lang="en-US" dirty="0" smtClean="0"/>
              <a:t>4. </a:t>
            </a:r>
            <a:r>
              <a:rPr lang="en-US" sz="2800" dirty="0" smtClean="0"/>
              <a:t>Motivational interventions are used to treat consumers in all stages of readiness to change</a:t>
            </a:r>
          </a:p>
          <a:p>
            <a:pPr>
              <a:buNone/>
            </a:pPr>
            <a:endParaRPr lang="en-US" sz="2800" dirty="0" smtClean="0"/>
          </a:p>
          <a:p>
            <a:pPr>
              <a:buNone/>
            </a:pPr>
            <a:r>
              <a:rPr lang="en-US" sz="2800" dirty="0" smtClean="0"/>
              <a:t>5. CBT counseling approaches are used to address both MH and SUD issues in the active treatment and relapse prevention stages</a:t>
            </a:r>
          </a:p>
          <a:p>
            <a:pPr>
              <a:buNone/>
            </a:pPr>
            <a:endParaRPr lang="en-US" dirty="0"/>
          </a:p>
        </p:txBody>
      </p:sp>
    </p:spTree>
    <p:extLst>
      <p:ext uri="{BB962C8B-B14F-4D97-AF65-F5344CB8AC3E}">
        <p14:creationId xmlns:p14="http://schemas.microsoft.com/office/powerpoint/2010/main" val="38424044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Diagram 8"/>
          <p:cNvGraphicFramePr/>
          <p:nvPr/>
        </p:nvGraphicFramePr>
        <p:xfrm>
          <a:off x="-762000" y="107430"/>
          <a:ext cx="10668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Oval 10"/>
          <p:cNvSpPr>
            <a:spLocks noChangeArrowheads="1"/>
          </p:cNvSpPr>
          <p:nvPr/>
        </p:nvSpPr>
        <p:spPr bwMode="auto">
          <a:xfrm>
            <a:off x="3200400" y="39688"/>
            <a:ext cx="2743200" cy="1941512"/>
          </a:xfrm>
          <a:prstGeom prst="ellipse">
            <a:avLst/>
          </a:prstGeom>
          <a:solidFill>
            <a:srgbClr val="3F8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1. Precontemplation</a:t>
            </a:r>
          </a:p>
          <a:p>
            <a:pPr algn="ctr" eaLnBrk="1" hangingPunct="1">
              <a:lnSpc>
                <a:spcPct val="100000"/>
              </a:lnSpc>
              <a:spcBef>
                <a:spcPct val="0"/>
              </a:spcBef>
              <a:buFontTx/>
              <a:buNone/>
            </a:pPr>
            <a:r>
              <a:rPr lang="en-US" altLang="en-US" sz="1400">
                <a:solidFill>
                  <a:schemeClr val="tx1"/>
                </a:solidFill>
                <a:latin typeface="Calibri" pitchFamily="34" charset="0"/>
              </a:rPr>
              <a:t>Definition:</a:t>
            </a:r>
            <a:r>
              <a:rPr lang="en-US" altLang="en-US" sz="1200">
                <a:solidFill>
                  <a:schemeClr val="tx1"/>
                </a:solidFill>
                <a:latin typeface="Calibri" pitchFamily="34" charset="0"/>
              </a:rPr>
              <a:t>  </a:t>
            </a:r>
          </a:p>
          <a:p>
            <a:pPr algn="ctr" eaLnBrk="1" hangingPunct="1">
              <a:lnSpc>
                <a:spcPct val="100000"/>
              </a:lnSpc>
              <a:spcBef>
                <a:spcPct val="0"/>
              </a:spcBef>
              <a:buFontTx/>
              <a:buNone/>
            </a:pPr>
            <a:r>
              <a:rPr lang="en-US" altLang="en-US" sz="1200" b="0">
                <a:solidFill>
                  <a:schemeClr val="tx1"/>
                </a:solidFill>
                <a:latin typeface="Calibri" pitchFamily="34" charset="0"/>
              </a:rPr>
              <a:t>Not yet considering change or </a:t>
            </a:r>
          </a:p>
          <a:p>
            <a:pPr algn="ctr" eaLnBrk="1" hangingPunct="1">
              <a:lnSpc>
                <a:spcPct val="100000"/>
              </a:lnSpc>
              <a:spcBef>
                <a:spcPct val="0"/>
              </a:spcBef>
              <a:buFontTx/>
              <a:buNone/>
            </a:pPr>
            <a:r>
              <a:rPr lang="en-US" altLang="en-US" sz="1200" b="0">
                <a:solidFill>
                  <a:schemeClr val="tx1"/>
                </a:solidFill>
                <a:latin typeface="Calibri" pitchFamily="34" charset="0"/>
              </a:rPr>
              <a:t>is unwilling or unable to change.</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Raising Awareness</a:t>
            </a:r>
          </a:p>
        </p:txBody>
      </p:sp>
      <p:sp>
        <p:nvSpPr>
          <p:cNvPr id="29700" name="Oval 15"/>
          <p:cNvSpPr>
            <a:spLocks noChangeArrowheads="1"/>
          </p:cNvSpPr>
          <p:nvPr/>
        </p:nvSpPr>
        <p:spPr bwMode="auto">
          <a:xfrm>
            <a:off x="6019800" y="1219200"/>
            <a:ext cx="2743200" cy="1941513"/>
          </a:xfrm>
          <a:prstGeom prst="ellipse">
            <a:avLst/>
          </a:prstGeom>
          <a:solidFill>
            <a:srgbClr val="3DA5C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2. Contemplation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Sees the possibility of change but </a:t>
            </a:r>
          </a:p>
          <a:p>
            <a:pPr algn="ctr" eaLnBrk="1" hangingPunct="1">
              <a:lnSpc>
                <a:spcPct val="100000"/>
              </a:lnSpc>
              <a:spcBef>
                <a:spcPct val="0"/>
              </a:spcBef>
              <a:buFontTx/>
              <a:buNone/>
            </a:pPr>
            <a:r>
              <a:rPr lang="en-US" altLang="en-US" sz="1200" b="0">
                <a:solidFill>
                  <a:schemeClr val="tx1"/>
                </a:solidFill>
                <a:latin typeface="Calibri" pitchFamily="34" charset="0"/>
              </a:rPr>
              <a:t>is ambivalent and uncertain. </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Resolving ambivalence/</a:t>
            </a:r>
          </a:p>
          <a:p>
            <a:pPr algn="ctr" eaLnBrk="1" hangingPunct="1">
              <a:lnSpc>
                <a:spcPct val="100000"/>
              </a:lnSpc>
              <a:spcBef>
                <a:spcPct val="0"/>
              </a:spcBef>
              <a:buFontTx/>
              <a:buNone/>
            </a:pPr>
            <a:r>
              <a:rPr lang="en-US" altLang="en-US" sz="1200" b="0">
                <a:solidFill>
                  <a:schemeClr val="tx1"/>
                </a:solidFill>
                <a:latin typeface="Calibri" pitchFamily="34" charset="0"/>
              </a:rPr>
              <a:t>Helping to choose change</a:t>
            </a:r>
          </a:p>
        </p:txBody>
      </p:sp>
      <p:sp>
        <p:nvSpPr>
          <p:cNvPr id="29701" name="Oval 16"/>
          <p:cNvSpPr>
            <a:spLocks noChangeArrowheads="1"/>
          </p:cNvSpPr>
          <p:nvPr/>
        </p:nvSpPr>
        <p:spPr bwMode="auto">
          <a:xfrm>
            <a:off x="6019800" y="3621088"/>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3. Determination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Committed to changing.</a:t>
            </a:r>
          </a:p>
          <a:p>
            <a:pPr algn="ctr" eaLnBrk="1" hangingPunct="1">
              <a:lnSpc>
                <a:spcPct val="100000"/>
              </a:lnSpc>
              <a:spcBef>
                <a:spcPct val="0"/>
              </a:spcBef>
              <a:buFontTx/>
              <a:buNone/>
            </a:pPr>
            <a:r>
              <a:rPr lang="en-US" altLang="en-US" sz="1200" b="0">
                <a:solidFill>
                  <a:schemeClr val="tx1"/>
                </a:solidFill>
                <a:latin typeface="Calibri" pitchFamily="34" charset="0"/>
              </a:rPr>
              <a:t>Still considering what to do.</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Help identify appropriate </a:t>
            </a:r>
          </a:p>
          <a:p>
            <a:pPr algn="ctr" eaLnBrk="1" hangingPunct="1">
              <a:lnSpc>
                <a:spcPct val="100000"/>
              </a:lnSpc>
              <a:spcBef>
                <a:spcPct val="0"/>
              </a:spcBef>
              <a:buFontTx/>
              <a:buNone/>
            </a:pPr>
            <a:r>
              <a:rPr lang="en-US" altLang="en-US" sz="1200" b="0">
                <a:solidFill>
                  <a:schemeClr val="tx1"/>
                </a:solidFill>
                <a:latin typeface="Calibri" pitchFamily="34" charset="0"/>
              </a:rPr>
              <a:t>change strategies</a:t>
            </a:r>
          </a:p>
        </p:txBody>
      </p:sp>
      <p:sp>
        <p:nvSpPr>
          <p:cNvPr id="29702" name="Oval 17"/>
          <p:cNvSpPr>
            <a:spLocks noChangeArrowheads="1"/>
          </p:cNvSpPr>
          <p:nvPr/>
        </p:nvSpPr>
        <p:spPr bwMode="auto">
          <a:xfrm>
            <a:off x="3200400" y="4840288"/>
            <a:ext cx="2743200" cy="1941512"/>
          </a:xfrm>
          <a:prstGeom prst="ellipse">
            <a:avLst/>
          </a:prstGeom>
          <a:solidFill>
            <a:srgbClr val="B3EE8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solidFill>
                  <a:schemeClr val="tx1"/>
                </a:solidFill>
                <a:latin typeface="Calibri" pitchFamily="34" charset="0"/>
              </a:rPr>
              <a:t>4. Action</a:t>
            </a:r>
          </a:p>
          <a:p>
            <a:pPr algn="ctr" eaLnBrk="1" hangingPunct="1">
              <a:lnSpc>
                <a:spcPct val="100000"/>
              </a:lnSpc>
              <a:spcBef>
                <a:spcPct val="0"/>
              </a:spcBef>
              <a:buFontTx/>
              <a:buNone/>
            </a:pPr>
            <a:r>
              <a:rPr lang="en-US" altLang="en-US" sz="1400">
                <a:solidFill>
                  <a:schemeClr val="tx1"/>
                </a:solidFill>
                <a:latin typeface="Calibri" pitchFamily="34" charset="0"/>
              </a:rPr>
              <a:t>Definition:  </a:t>
            </a:r>
          </a:p>
          <a:p>
            <a:pPr algn="ctr" eaLnBrk="1" hangingPunct="1">
              <a:lnSpc>
                <a:spcPct val="100000"/>
              </a:lnSpc>
              <a:spcBef>
                <a:spcPct val="0"/>
              </a:spcBef>
              <a:buFontTx/>
              <a:buNone/>
            </a:pPr>
            <a:r>
              <a:rPr lang="en-US" altLang="en-US" sz="1200" b="0">
                <a:solidFill>
                  <a:schemeClr val="tx1"/>
                </a:solidFill>
                <a:latin typeface="Calibri" pitchFamily="34" charset="0"/>
              </a:rPr>
              <a:t>Taking steps toward change but </a:t>
            </a:r>
          </a:p>
          <a:p>
            <a:pPr algn="ctr" eaLnBrk="1" hangingPunct="1">
              <a:lnSpc>
                <a:spcPct val="100000"/>
              </a:lnSpc>
              <a:spcBef>
                <a:spcPct val="0"/>
              </a:spcBef>
              <a:buFontTx/>
              <a:buNone/>
            </a:pPr>
            <a:r>
              <a:rPr lang="en-US" altLang="en-US" sz="1200" b="0">
                <a:solidFill>
                  <a:schemeClr val="tx1"/>
                </a:solidFill>
                <a:latin typeface="Calibri" pitchFamily="34" charset="0"/>
              </a:rPr>
              <a:t>hasn’t stabilized in the process.</a:t>
            </a:r>
          </a:p>
          <a:p>
            <a:pPr algn="ctr" eaLnBrk="1" hangingPunct="1">
              <a:lnSpc>
                <a:spcPct val="100000"/>
              </a:lnSpc>
              <a:spcBef>
                <a:spcPct val="0"/>
              </a:spcBef>
              <a:buFontTx/>
              <a:buNone/>
            </a:pPr>
            <a:endParaRPr lang="en-US" altLang="en-US" sz="900">
              <a:solidFill>
                <a:schemeClr val="tx1"/>
              </a:solidFill>
              <a:latin typeface="Calibri" pitchFamily="34" charset="0"/>
            </a:endParaRPr>
          </a:p>
          <a:p>
            <a:pPr algn="ctr" eaLnBrk="1" hangingPunct="1">
              <a:lnSpc>
                <a:spcPct val="100000"/>
              </a:lnSpc>
              <a:spcBef>
                <a:spcPct val="0"/>
              </a:spcBef>
              <a:buFontTx/>
              <a:buNone/>
            </a:pPr>
            <a:r>
              <a:rPr lang="en-US" altLang="en-US" sz="1400">
                <a:solidFill>
                  <a:schemeClr val="tx1"/>
                </a:solidFill>
                <a:latin typeface="Calibri" pitchFamily="34" charset="0"/>
              </a:rPr>
              <a:t>Primary Task:</a:t>
            </a:r>
          </a:p>
          <a:p>
            <a:pPr algn="ctr" eaLnBrk="1" hangingPunct="1">
              <a:lnSpc>
                <a:spcPct val="100000"/>
              </a:lnSpc>
              <a:spcBef>
                <a:spcPct val="0"/>
              </a:spcBef>
              <a:buFontTx/>
              <a:buNone/>
            </a:pPr>
            <a:r>
              <a:rPr lang="en-US" altLang="en-US" sz="1200" b="0">
                <a:solidFill>
                  <a:schemeClr val="tx1"/>
                </a:solidFill>
                <a:latin typeface="Calibri" pitchFamily="34" charset="0"/>
              </a:rPr>
              <a:t>Help implement change strategies</a:t>
            </a:r>
          </a:p>
          <a:p>
            <a:pPr algn="ctr" eaLnBrk="1" hangingPunct="1">
              <a:lnSpc>
                <a:spcPct val="100000"/>
              </a:lnSpc>
              <a:spcBef>
                <a:spcPct val="0"/>
              </a:spcBef>
              <a:buFontTx/>
              <a:buNone/>
            </a:pPr>
            <a:r>
              <a:rPr lang="en-US" altLang="en-US" sz="1200" b="0">
                <a:solidFill>
                  <a:schemeClr val="tx1"/>
                </a:solidFill>
                <a:latin typeface="Calibri" pitchFamily="34" charset="0"/>
              </a:rPr>
              <a:t>and learn to eliminate </a:t>
            </a:r>
          </a:p>
          <a:p>
            <a:pPr algn="ctr" eaLnBrk="1" hangingPunct="1">
              <a:lnSpc>
                <a:spcPct val="100000"/>
              </a:lnSpc>
              <a:spcBef>
                <a:spcPct val="0"/>
              </a:spcBef>
              <a:buFontTx/>
              <a:buNone/>
            </a:pPr>
            <a:r>
              <a:rPr lang="en-US" altLang="en-US" sz="1200" b="0">
                <a:solidFill>
                  <a:schemeClr val="tx1"/>
                </a:solidFill>
                <a:latin typeface="Calibri" pitchFamily="34" charset="0"/>
              </a:rPr>
              <a:t>potential relapses</a:t>
            </a:r>
          </a:p>
        </p:txBody>
      </p:sp>
      <p:sp>
        <p:nvSpPr>
          <p:cNvPr id="29703" name="Oval 18"/>
          <p:cNvSpPr>
            <a:spLocks noChangeArrowheads="1"/>
          </p:cNvSpPr>
          <p:nvPr/>
        </p:nvSpPr>
        <p:spPr bwMode="auto">
          <a:xfrm>
            <a:off x="381000" y="3617913"/>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latin typeface="Calibri" pitchFamily="34" charset="0"/>
              </a:rPr>
              <a:t>5. Maintenance</a:t>
            </a:r>
          </a:p>
          <a:p>
            <a:pPr algn="ctr" eaLnBrk="1" hangingPunct="1">
              <a:lnSpc>
                <a:spcPct val="100000"/>
              </a:lnSpc>
              <a:spcBef>
                <a:spcPct val="0"/>
              </a:spcBef>
              <a:buFontTx/>
              <a:buNone/>
            </a:pPr>
            <a:r>
              <a:rPr lang="en-US" altLang="en-US" sz="1400">
                <a:latin typeface="Calibri" pitchFamily="34" charset="0"/>
              </a:rPr>
              <a:t>Definition:  </a:t>
            </a:r>
          </a:p>
          <a:p>
            <a:pPr algn="ctr" eaLnBrk="1" hangingPunct="1">
              <a:lnSpc>
                <a:spcPct val="100000"/>
              </a:lnSpc>
              <a:spcBef>
                <a:spcPct val="0"/>
              </a:spcBef>
              <a:buFontTx/>
              <a:buNone/>
            </a:pPr>
            <a:r>
              <a:rPr lang="en-US" altLang="en-US" sz="1200" b="0">
                <a:latin typeface="Calibri" pitchFamily="34" charset="0"/>
              </a:rPr>
              <a:t>Has achieved the goals and is  </a:t>
            </a:r>
          </a:p>
          <a:p>
            <a:pPr algn="ctr" eaLnBrk="1" hangingPunct="1">
              <a:lnSpc>
                <a:spcPct val="100000"/>
              </a:lnSpc>
              <a:spcBef>
                <a:spcPct val="0"/>
              </a:spcBef>
              <a:buFontTx/>
              <a:buNone/>
            </a:pPr>
            <a:r>
              <a:rPr lang="en-US" altLang="en-US" sz="1200" b="0">
                <a:latin typeface="Calibri" pitchFamily="34" charset="0"/>
              </a:rPr>
              <a:t>working to maintain change.</a:t>
            </a:r>
            <a:endParaRPr lang="en-US" altLang="en-US" sz="900">
              <a:latin typeface="Calibri" pitchFamily="34" charset="0"/>
            </a:endParaRPr>
          </a:p>
          <a:p>
            <a:pPr algn="ctr" eaLnBrk="1" hangingPunct="1">
              <a:lnSpc>
                <a:spcPct val="100000"/>
              </a:lnSpc>
              <a:spcBef>
                <a:spcPct val="0"/>
              </a:spcBef>
              <a:buFontTx/>
              <a:buNone/>
            </a:pPr>
            <a:endParaRPr lang="en-US" altLang="en-US" sz="900">
              <a:latin typeface="Calibri" pitchFamily="34" charset="0"/>
            </a:endParaRPr>
          </a:p>
          <a:p>
            <a:pPr algn="ctr" eaLnBrk="1" hangingPunct="1">
              <a:lnSpc>
                <a:spcPct val="100000"/>
              </a:lnSpc>
              <a:spcBef>
                <a:spcPct val="0"/>
              </a:spcBef>
              <a:buFontTx/>
              <a:buNone/>
            </a:pPr>
            <a:r>
              <a:rPr lang="en-US" altLang="en-US" sz="1400">
                <a:latin typeface="Calibri" pitchFamily="34" charset="0"/>
              </a:rPr>
              <a:t>Primary Task:</a:t>
            </a:r>
          </a:p>
          <a:p>
            <a:pPr algn="ctr" eaLnBrk="1" hangingPunct="1">
              <a:lnSpc>
                <a:spcPct val="100000"/>
              </a:lnSpc>
              <a:spcBef>
                <a:spcPct val="0"/>
              </a:spcBef>
              <a:buFontTx/>
              <a:buNone/>
            </a:pPr>
            <a:r>
              <a:rPr lang="en-US" altLang="en-US" sz="1200" b="0">
                <a:latin typeface="Calibri" pitchFamily="34" charset="0"/>
              </a:rPr>
              <a:t>Develop new skills for </a:t>
            </a:r>
          </a:p>
          <a:p>
            <a:pPr algn="ctr" eaLnBrk="1" hangingPunct="1">
              <a:lnSpc>
                <a:spcPct val="100000"/>
              </a:lnSpc>
              <a:spcBef>
                <a:spcPct val="0"/>
              </a:spcBef>
              <a:buFontTx/>
              <a:buNone/>
            </a:pPr>
            <a:r>
              <a:rPr lang="en-US" altLang="en-US" sz="1200" b="0">
                <a:latin typeface="Calibri" pitchFamily="34" charset="0"/>
              </a:rPr>
              <a:t>maintaining recovery</a:t>
            </a:r>
          </a:p>
        </p:txBody>
      </p:sp>
      <p:sp>
        <p:nvSpPr>
          <p:cNvPr id="29704" name="Oval 19"/>
          <p:cNvSpPr>
            <a:spLocks noChangeArrowheads="1"/>
          </p:cNvSpPr>
          <p:nvPr/>
        </p:nvSpPr>
        <p:spPr bwMode="auto">
          <a:xfrm>
            <a:off x="58738" y="703263"/>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1800" u="sng">
                <a:latin typeface="Calibri" pitchFamily="34" charset="0"/>
              </a:rPr>
              <a:t>6. Recurrence</a:t>
            </a:r>
          </a:p>
          <a:p>
            <a:pPr algn="ctr" eaLnBrk="1" hangingPunct="1">
              <a:lnSpc>
                <a:spcPct val="100000"/>
              </a:lnSpc>
              <a:spcBef>
                <a:spcPct val="0"/>
              </a:spcBef>
              <a:buFontTx/>
              <a:buNone/>
            </a:pPr>
            <a:r>
              <a:rPr lang="en-US" altLang="en-US" sz="1400">
                <a:latin typeface="Calibri" pitchFamily="34" charset="0"/>
              </a:rPr>
              <a:t>Definition:  </a:t>
            </a:r>
          </a:p>
          <a:p>
            <a:pPr algn="ctr" eaLnBrk="1" hangingPunct="1">
              <a:lnSpc>
                <a:spcPct val="100000"/>
              </a:lnSpc>
              <a:spcBef>
                <a:spcPct val="0"/>
              </a:spcBef>
              <a:buFontTx/>
              <a:buNone/>
            </a:pPr>
            <a:r>
              <a:rPr lang="en-US" altLang="en-US" sz="1200" b="0">
                <a:latin typeface="Calibri" pitchFamily="34" charset="0"/>
              </a:rPr>
              <a:t>Experienced a recurrence </a:t>
            </a:r>
          </a:p>
          <a:p>
            <a:pPr algn="ctr" eaLnBrk="1" hangingPunct="1">
              <a:lnSpc>
                <a:spcPct val="100000"/>
              </a:lnSpc>
              <a:spcBef>
                <a:spcPct val="0"/>
              </a:spcBef>
              <a:buFontTx/>
              <a:buNone/>
            </a:pPr>
            <a:r>
              <a:rPr lang="en-US" altLang="en-US" sz="1200" b="0">
                <a:latin typeface="Calibri" pitchFamily="34" charset="0"/>
              </a:rPr>
              <a:t>of the symptoms. </a:t>
            </a:r>
          </a:p>
          <a:p>
            <a:pPr algn="ctr" eaLnBrk="1" hangingPunct="1">
              <a:lnSpc>
                <a:spcPct val="100000"/>
              </a:lnSpc>
              <a:spcBef>
                <a:spcPct val="0"/>
              </a:spcBef>
              <a:buFontTx/>
              <a:buNone/>
            </a:pPr>
            <a:endParaRPr lang="en-US" altLang="en-US" sz="900" b="0">
              <a:latin typeface="Calibri" pitchFamily="34" charset="0"/>
            </a:endParaRPr>
          </a:p>
          <a:p>
            <a:pPr algn="ctr" eaLnBrk="1" hangingPunct="1">
              <a:lnSpc>
                <a:spcPct val="100000"/>
              </a:lnSpc>
              <a:spcBef>
                <a:spcPct val="0"/>
              </a:spcBef>
              <a:buFontTx/>
              <a:buNone/>
            </a:pPr>
            <a:r>
              <a:rPr lang="en-US" altLang="en-US" sz="1400">
                <a:latin typeface="Calibri" pitchFamily="34" charset="0"/>
              </a:rPr>
              <a:t>Primary Task:</a:t>
            </a:r>
          </a:p>
          <a:p>
            <a:pPr algn="ctr" eaLnBrk="1" hangingPunct="1">
              <a:lnSpc>
                <a:spcPct val="100000"/>
              </a:lnSpc>
              <a:spcBef>
                <a:spcPct val="0"/>
              </a:spcBef>
              <a:buFontTx/>
              <a:buNone/>
            </a:pPr>
            <a:r>
              <a:rPr lang="en-US" altLang="en-US" sz="1200" b="0">
                <a:latin typeface="Calibri" pitchFamily="34" charset="0"/>
              </a:rPr>
              <a:t>Cope with consequences and </a:t>
            </a:r>
          </a:p>
          <a:p>
            <a:pPr algn="ctr" eaLnBrk="1" hangingPunct="1">
              <a:lnSpc>
                <a:spcPct val="100000"/>
              </a:lnSpc>
              <a:spcBef>
                <a:spcPct val="0"/>
              </a:spcBef>
              <a:buFontTx/>
              <a:buNone/>
            </a:pPr>
            <a:r>
              <a:rPr lang="en-US" altLang="en-US" sz="1200" b="0">
                <a:latin typeface="Calibri" pitchFamily="34" charset="0"/>
              </a:rPr>
              <a:t>determine what to do next</a:t>
            </a:r>
          </a:p>
        </p:txBody>
      </p:sp>
      <p:sp>
        <p:nvSpPr>
          <p:cNvPr id="11" name="Oval 10"/>
          <p:cNvSpPr/>
          <p:nvPr/>
        </p:nvSpPr>
        <p:spPr>
          <a:xfrm>
            <a:off x="58738" y="690563"/>
            <a:ext cx="2743200" cy="1966912"/>
          </a:xfrm>
          <a:prstGeom prst="ellipse">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0000"/>
              </a:lnSpc>
              <a:defRPr/>
            </a:pPr>
            <a:endParaRPr lang="en-US" sz="1800" b="0"/>
          </a:p>
        </p:txBody>
      </p:sp>
      <p:sp>
        <p:nvSpPr>
          <p:cNvPr id="2" name="TextBox 1"/>
          <p:cNvSpPr txBox="1"/>
          <p:nvPr/>
        </p:nvSpPr>
        <p:spPr>
          <a:xfrm>
            <a:off x="6172200" y="384175"/>
            <a:ext cx="1828800" cy="682625"/>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Knowledge Change</a:t>
            </a:r>
          </a:p>
        </p:txBody>
      </p:sp>
      <p:sp>
        <p:nvSpPr>
          <p:cNvPr id="12" name="TextBox 11"/>
          <p:cNvSpPr txBox="1"/>
          <p:nvPr/>
        </p:nvSpPr>
        <p:spPr>
          <a:xfrm>
            <a:off x="7772400" y="3065463"/>
            <a:ext cx="1371600" cy="684212"/>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Attitude Change</a:t>
            </a:r>
          </a:p>
        </p:txBody>
      </p:sp>
      <p:sp>
        <p:nvSpPr>
          <p:cNvPr id="13" name="TextBox 12"/>
          <p:cNvSpPr txBox="1"/>
          <p:nvPr/>
        </p:nvSpPr>
        <p:spPr>
          <a:xfrm>
            <a:off x="6172200" y="5835650"/>
            <a:ext cx="1828800" cy="684213"/>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Behavior Change</a:t>
            </a:r>
          </a:p>
        </p:txBody>
      </p:sp>
      <p:sp>
        <p:nvSpPr>
          <p:cNvPr id="14" name="TextBox 13"/>
          <p:cNvSpPr txBox="1"/>
          <p:nvPr/>
        </p:nvSpPr>
        <p:spPr>
          <a:xfrm>
            <a:off x="341313" y="2819400"/>
            <a:ext cx="2630487" cy="682625"/>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Environment/ Support Change</a:t>
            </a:r>
          </a:p>
        </p:txBody>
      </p:sp>
      <p:sp>
        <p:nvSpPr>
          <p:cNvPr id="16" name="TextBox 15"/>
          <p:cNvSpPr txBox="1"/>
          <p:nvPr/>
        </p:nvSpPr>
        <p:spPr>
          <a:xfrm>
            <a:off x="1219200" y="5870575"/>
            <a:ext cx="1828800" cy="682625"/>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Behavior Change</a:t>
            </a:r>
          </a:p>
        </p:txBody>
      </p:sp>
      <p:sp>
        <p:nvSpPr>
          <p:cNvPr id="18" name="TextBox 17"/>
          <p:cNvSpPr txBox="1"/>
          <p:nvPr/>
        </p:nvSpPr>
        <p:spPr>
          <a:xfrm>
            <a:off x="1460500" y="69850"/>
            <a:ext cx="1828800" cy="682625"/>
          </a:xfrm>
          <a:prstGeom prst="rect">
            <a:avLst/>
          </a:prstGeom>
          <a:solidFill>
            <a:schemeClr val="accent5"/>
          </a:solidFill>
        </p:spPr>
        <p:txBody>
          <a:bodyPr>
            <a:spAutoFit/>
          </a:bodyPr>
          <a:lstStyle/>
          <a:p>
            <a:pPr>
              <a:defRPr/>
            </a:pPr>
            <a:r>
              <a:rPr lang="en-US" sz="2400" dirty="0">
                <a:solidFill>
                  <a:srgbClr val="0000B0"/>
                </a:solidFill>
                <a:latin typeface="Arial" pitchFamily="34" charset="0"/>
              </a:rPr>
              <a:t>Change In All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6"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The Concept of Motivation</a:t>
            </a:r>
          </a:p>
        </p:txBody>
      </p:sp>
      <p:sp>
        <p:nvSpPr>
          <p:cNvPr id="31747" name="Rectangle 3"/>
          <p:cNvSpPr>
            <a:spLocks noGrp="1" noChangeArrowheads="1"/>
          </p:cNvSpPr>
          <p:nvPr>
            <p:ph type="body" idx="1"/>
          </p:nvPr>
        </p:nvSpPr>
        <p:spPr/>
        <p:txBody>
          <a:bodyPr/>
          <a:lstStyle/>
          <a:p>
            <a:r>
              <a:rPr lang="en-US" altLang="en-US" smtClean="0"/>
              <a:t>Motivation is influenced by the clinician’s style</a:t>
            </a:r>
          </a:p>
          <a:p>
            <a:r>
              <a:rPr lang="en-US" altLang="en-US" smtClean="0"/>
              <a:t>Motivation can be modified</a:t>
            </a:r>
          </a:p>
          <a:p>
            <a:r>
              <a:rPr lang="en-US" altLang="en-US" smtClean="0"/>
              <a:t>The clinician’s task is to elicit and enhance motivation</a:t>
            </a:r>
          </a:p>
          <a:p>
            <a:r>
              <a:rPr lang="en-US" altLang="en-US" i="1" smtClean="0"/>
              <a:t>“Lack of motivation” is a challenge for the clinician’s therapeutic skills, not a fault for which to blame our clients</a:t>
            </a: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5943600" cy="1417638"/>
          </a:xfrm>
        </p:spPr>
        <p:txBody>
          <a:bodyPr/>
          <a:lstStyle/>
          <a:p>
            <a:pPr eaLnBrk="1" hangingPunct="1"/>
            <a:r>
              <a:rPr lang="en-US" altLang="en-US" smtClean="0"/>
              <a:t>The Concept of </a:t>
            </a:r>
            <a:br>
              <a:rPr lang="en-US" altLang="en-US" smtClean="0"/>
            </a:br>
            <a:r>
              <a:rPr lang="en-US" altLang="en-US" smtClean="0"/>
              <a:t>Ambivalence </a:t>
            </a:r>
          </a:p>
        </p:txBody>
      </p:sp>
      <p:sp>
        <p:nvSpPr>
          <p:cNvPr id="32771" name="Rectangle 3"/>
          <p:cNvSpPr>
            <a:spLocks noGrp="1" noChangeArrowheads="1"/>
          </p:cNvSpPr>
          <p:nvPr>
            <p:ph type="body" idx="1"/>
          </p:nvPr>
        </p:nvSpPr>
        <p:spPr>
          <a:xfrm>
            <a:off x="381000" y="1447800"/>
            <a:ext cx="5491163" cy="4419600"/>
          </a:xfrm>
        </p:spPr>
        <p:txBody>
          <a:bodyPr/>
          <a:lstStyle/>
          <a:p>
            <a:pPr eaLnBrk="1" hangingPunct="1"/>
            <a:r>
              <a:rPr lang="en-US" altLang="en-US" smtClean="0"/>
              <a:t>Ambivalence is normal</a:t>
            </a:r>
          </a:p>
          <a:p>
            <a:pPr eaLnBrk="1" hangingPunct="1"/>
            <a:r>
              <a:rPr lang="en-US" altLang="en-US" smtClean="0"/>
              <a:t>Clients usually enter treatment with fluctuating and conflicting motivations</a:t>
            </a:r>
          </a:p>
          <a:p>
            <a:pPr eaLnBrk="1" hangingPunct="1"/>
            <a:r>
              <a:rPr lang="en-US" altLang="en-US" smtClean="0"/>
              <a:t>They “want to change and don’t want to change”</a:t>
            </a:r>
          </a:p>
          <a:p>
            <a:pPr eaLnBrk="1" hangingPunct="1"/>
            <a:r>
              <a:rPr lang="en-US" altLang="en-US" i="1" smtClean="0"/>
              <a:t>“Working with ambivalence is working with the heart of the problem”</a:t>
            </a:r>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MI - The Spirit (1) : </a:t>
            </a:r>
            <a:r>
              <a:rPr lang="en-US" altLang="en-US" i="1" smtClean="0"/>
              <a:t>Style</a:t>
            </a:r>
          </a:p>
        </p:txBody>
      </p:sp>
      <p:sp>
        <p:nvSpPr>
          <p:cNvPr id="34819" name="Rectangle 3"/>
          <p:cNvSpPr>
            <a:spLocks noGrp="1" noChangeArrowheads="1"/>
          </p:cNvSpPr>
          <p:nvPr>
            <p:ph type="body" idx="1"/>
          </p:nvPr>
        </p:nvSpPr>
        <p:spPr/>
        <p:txBody>
          <a:bodyPr/>
          <a:lstStyle/>
          <a:p>
            <a:r>
              <a:rPr lang="en-US" altLang="en-US" dirty="0" err="1" smtClean="0"/>
              <a:t>Nonjudgemental</a:t>
            </a:r>
            <a:r>
              <a:rPr lang="en-US" altLang="en-US" dirty="0" smtClean="0"/>
              <a:t> and collaborative</a:t>
            </a:r>
          </a:p>
          <a:p>
            <a:r>
              <a:rPr lang="en-US" altLang="en-US" dirty="0" smtClean="0"/>
              <a:t>based on patient and clinician partnership</a:t>
            </a:r>
          </a:p>
          <a:p>
            <a:r>
              <a:rPr lang="en-US" altLang="en-US" dirty="0" smtClean="0"/>
              <a:t>gently persuasive</a:t>
            </a:r>
          </a:p>
          <a:p>
            <a:r>
              <a:rPr lang="en-US" altLang="en-US" dirty="0" smtClean="0"/>
              <a:t>more supportive than argumentative</a:t>
            </a:r>
          </a:p>
          <a:p>
            <a:r>
              <a:rPr lang="en-US" altLang="en-US" dirty="0" smtClean="0"/>
              <a:t>listens rather than tells</a:t>
            </a:r>
          </a:p>
          <a:p>
            <a:r>
              <a:rPr lang="en-US" altLang="en-US" dirty="0" smtClean="0"/>
              <a:t>communicates respect for and acceptance for patient and their feelings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MI - The Spirit (2) : </a:t>
            </a:r>
            <a:r>
              <a:rPr lang="en-US" altLang="en-US" i="1" smtClean="0"/>
              <a:t>Style</a:t>
            </a:r>
          </a:p>
        </p:txBody>
      </p:sp>
      <p:sp>
        <p:nvSpPr>
          <p:cNvPr id="35843" name="Rectangle 3"/>
          <p:cNvSpPr>
            <a:spLocks noGrp="1" noChangeArrowheads="1"/>
          </p:cNvSpPr>
          <p:nvPr>
            <p:ph type="body" idx="1"/>
          </p:nvPr>
        </p:nvSpPr>
        <p:spPr/>
        <p:txBody>
          <a:bodyPr/>
          <a:lstStyle/>
          <a:p>
            <a:r>
              <a:rPr lang="en-US" altLang="en-US" dirty="0" smtClean="0"/>
              <a:t>Explores patient’s perceptions without labeling or correcting them</a:t>
            </a:r>
          </a:p>
          <a:p>
            <a:r>
              <a:rPr lang="en-US" altLang="en-US" dirty="0" smtClean="0"/>
              <a:t>no teaching, modeling, skill-training</a:t>
            </a:r>
          </a:p>
          <a:p>
            <a:r>
              <a:rPr lang="en-US" altLang="en-US" dirty="0" smtClean="0"/>
              <a:t>resistance is seen as an interpersonal </a:t>
            </a:r>
            <a:r>
              <a:rPr lang="en-US" altLang="en-US" dirty="0" err="1" smtClean="0"/>
              <a:t>behaviour</a:t>
            </a:r>
            <a:r>
              <a:rPr lang="en-US" altLang="en-US" dirty="0" smtClean="0"/>
              <a:t> pattern influenced by the clinician’s behavior  </a:t>
            </a:r>
          </a:p>
          <a:p>
            <a:r>
              <a:rPr lang="en-US" altLang="en-US" dirty="0" smtClean="0"/>
              <a:t>resistance is met with reflection</a:t>
            </a:r>
          </a:p>
          <a:p>
            <a:endParaRPr lang="en-US"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MI - The Spirit (3) : </a:t>
            </a:r>
            <a:r>
              <a:rPr lang="en-US" altLang="en-US" i="1" dirty="0" smtClean="0"/>
              <a:t>Patient</a:t>
            </a:r>
          </a:p>
        </p:txBody>
      </p:sp>
      <p:sp>
        <p:nvSpPr>
          <p:cNvPr id="36867" name="Rectangle 3"/>
          <p:cNvSpPr>
            <a:spLocks noGrp="1" noChangeArrowheads="1"/>
          </p:cNvSpPr>
          <p:nvPr>
            <p:ph type="body" idx="1"/>
          </p:nvPr>
        </p:nvSpPr>
        <p:spPr/>
        <p:txBody>
          <a:bodyPr/>
          <a:lstStyle/>
          <a:p>
            <a:r>
              <a:rPr lang="en-US" altLang="en-US" dirty="0" smtClean="0"/>
              <a:t>Responsibility for change is left with the patient</a:t>
            </a:r>
          </a:p>
          <a:p>
            <a:r>
              <a:rPr lang="en-US" altLang="en-US" dirty="0" smtClean="0"/>
              <a:t>Change arises from within rather than imposed from without</a:t>
            </a:r>
          </a:p>
          <a:p>
            <a:r>
              <a:rPr lang="en-US" altLang="en-US" dirty="0" smtClean="0"/>
              <a:t>Emphasis on patient’s personal choice for deciding future behavior</a:t>
            </a:r>
          </a:p>
          <a:p>
            <a:r>
              <a:rPr lang="en-US" altLang="en-US" dirty="0" smtClean="0"/>
              <a:t>Focus on eliciting the patient’s own concerns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MI - The Spirit (4) : </a:t>
            </a:r>
            <a:r>
              <a:rPr lang="en-US" altLang="en-US" i="1" smtClean="0"/>
              <a:t>Clinician</a:t>
            </a:r>
          </a:p>
        </p:txBody>
      </p:sp>
      <p:sp>
        <p:nvSpPr>
          <p:cNvPr id="37891" name="Rectangle 3"/>
          <p:cNvSpPr>
            <a:spLocks noGrp="1" noChangeArrowheads="1"/>
          </p:cNvSpPr>
          <p:nvPr>
            <p:ph type="body" idx="1"/>
          </p:nvPr>
        </p:nvSpPr>
        <p:spPr>
          <a:xfrm>
            <a:off x="762000" y="1066800"/>
            <a:ext cx="7631113" cy="4538663"/>
          </a:xfrm>
        </p:spPr>
        <p:txBody>
          <a:bodyPr/>
          <a:lstStyle/>
          <a:p>
            <a:pPr>
              <a:buFont typeface="Wingdings" pitchFamily="2" charset="2"/>
              <a:buNone/>
            </a:pPr>
            <a:endParaRPr lang="en-US" altLang="en-US" dirty="0" smtClean="0"/>
          </a:p>
          <a:p>
            <a:r>
              <a:rPr lang="en-US" altLang="en-US" dirty="0" smtClean="0"/>
              <a:t>Implies a strong sense of purpose</a:t>
            </a:r>
          </a:p>
          <a:p>
            <a:r>
              <a:rPr lang="en-US" altLang="en-US" dirty="0" smtClean="0"/>
              <a:t>Seeks to create and amplify the patient’s discrepancy in order to enhance motivation</a:t>
            </a:r>
          </a:p>
          <a:p>
            <a:r>
              <a:rPr lang="en-US" altLang="en-US" dirty="0" smtClean="0"/>
              <a:t>Elicits possible change strategies from the client</a:t>
            </a:r>
          </a:p>
          <a:p>
            <a:r>
              <a:rPr lang="en-US" altLang="en-US" dirty="0" smtClean="0"/>
              <a:t>Systematically directs patient toward motivation for change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Summary--The process of change is a continuum	</a:t>
            </a:r>
          </a:p>
        </p:txBody>
      </p:sp>
      <p:sp>
        <p:nvSpPr>
          <p:cNvPr id="40963" name="Content Placeholder 2"/>
          <p:cNvSpPr>
            <a:spLocks noGrp="1"/>
          </p:cNvSpPr>
          <p:nvPr>
            <p:ph idx="1"/>
          </p:nvPr>
        </p:nvSpPr>
        <p:spPr/>
        <p:txBody>
          <a:bodyPr/>
          <a:lstStyle/>
          <a:p>
            <a:r>
              <a:rPr lang="en-US" altLang="en-US" sz="2600" dirty="0" smtClean="0"/>
              <a:t>Strategies for various interventions are linked to the stages of change</a:t>
            </a:r>
          </a:p>
          <a:p>
            <a:r>
              <a:rPr lang="en-US" altLang="en-US" sz="2600" dirty="0" smtClean="0"/>
              <a:t>Pre-contemplation stage: patient does not consider giving up</a:t>
            </a:r>
          </a:p>
          <a:p>
            <a:r>
              <a:rPr lang="en-US" altLang="en-US" sz="2600" dirty="0" smtClean="0"/>
              <a:t>Contemplation stage: patient begins to think about doing something</a:t>
            </a:r>
          </a:p>
          <a:p>
            <a:r>
              <a:rPr lang="en-US" altLang="en-US" sz="2600" dirty="0" smtClean="0"/>
              <a:t>Action stage: Patient attempts to quit or reduce intake </a:t>
            </a:r>
          </a:p>
          <a:p>
            <a:r>
              <a:rPr lang="en-US" altLang="en-US" sz="2600" dirty="0" smtClean="0"/>
              <a:t>Maintenance stage: Patient succeeds in giving up and wants to maintain status</a:t>
            </a:r>
          </a:p>
          <a:p>
            <a:r>
              <a:rPr lang="en-US" altLang="en-US" sz="2600" dirty="0" smtClean="0"/>
              <a:t>Lapse stage: Patient resumes use (a normal part of the change process)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Summary--The process of change is a continuum	</a:t>
            </a:r>
          </a:p>
        </p:txBody>
      </p:sp>
      <p:sp>
        <p:nvSpPr>
          <p:cNvPr id="41987" name="Content Placeholder 2"/>
          <p:cNvSpPr>
            <a:spLocks noGrp="1"/>
          </p:cNvSpPr>
          <p:nvPr>
            <p:ph idx="1"/>
          </p:nvPr>
        </p:nvSpPr>
        <p:spPr/>
        <p:txBody>
          <a:bodyPr/>
          <a:lstStyle/>
          <a:p>
            <a:r>
              <a:rPr lang="en-US" altLang="en-US" sz="2800" smtClean="0"/>
              <a:t>MI is a style of counseling that aims to facilitate patient-driven decisions to change harmful behaviors</a:t>
            </a:r>
          </a:p>
          <a:p>
            <a:r>
              <a:rPr lang="en-US" altLang="en-US" sz="2800" smtClean="0"/>
              <a:t>MI may be useful with a person who is “contemplating” changing his/her behavior but may be experiencing ambivalence</a:t>
            </a:r>
          </a:p>
          <a:p>
            <a:r>
              <a:rPr lang="en-US" altLang="en-US" sz="2800" smtClean="0"/>
              <a:t>When people hear their own words they are more likely to commit to desired changes</a:t>
            </a:r>
            <a:endParaRPr lang="en-US" altLang="en-US" sz="260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ctrTitle"/>
          </p:nvPr>
        </p:nvSpPr>
        <p:spPr/>
        <p:txBody>
          <a:bodyPr/>
          <a:lstStyle/>
          <a:p>
            <a:r>
              <a:rPr lang="en-US" altLang="en-US" dirty="0" smtClean="0"/>
              <a:t>MI Skills and Strategies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COD Treatment </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sz="2800" dirty="0" smtClean="0"/>
              <a:t>Multiple service modalities are available, including individual, group, family, case management, and self-help groups</a:t>
            </a:r>
          </a:p>
          <a:p>
            <a:pPr marL="514350" indent="-514350">
              <a:buAutoNum type="arabicPeriod" startAt="6"/>
            </a:pPr>
            <a:endParaRPr lang="en-US" sz="2800" dirty="0" smtClean="0"/>
          </a:p>
          <a:p>
            <a:pPr marL="514350" indent="-514350">
              <a:buFontTx/>
              <a:buAutoNum type="arabicPeriod" startAt="6"/>
            </a:pPr>
            <a:r>
              <a:rPr lang="en-US" sz="2800" dirty="0" smtClean="0"/>
              <a:t>Medication services are integrated and coordinated with behavioral and psychosocial services </a:t>
            </a:r>
          </a:p>
          <a:p>
            <a:pPr marL="514350" indent="-514350">
              <a:buAutoNum type="arabicPeriod" startAt="6"/>
            </a:pPr>
            <a:endParaRPr lang="en-US" dirty="0" smtClean="0">
              <a:solidFill>
                <a:schemeClr val="tx2"/>
              </a:solidFill>
            </a:endParaRPr>
          </a:p>
          <a:p>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7788171F-0371-4203-B571-0DF8D4C95654}" type="slidenum">
              <a:rPr lang="en-GB" smtClean="0">
                <a:solidFill>
                  <a:srgbClr val="FFFFFF"/>
                </a:solidFill>
              </a:rPr>
              <a:pPr>
                <a:defRPr/>
              </a:pPr>
              <a:t>5</a:t>
            </a:fld>
            <a:endParaRPr lang="en-GB">
              <a:solidFill>
                <a:srgbClr val="FFFFFF"/>
              </a:solidFill>
            </a:endParaRPr>
          </a:p>
        </p:txBody>
      </p:sp>
    </p:spTree>
    <p:extLst>
      <p:ext uri="{BB962C8B-B14F-4D97-AF65-F5344CB8AC3E}">
        <p14:creationId xmlns:p14="http://schemas.microsoft.com/office/powerpoint/2010/main" val="17049947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23244" y="228600"/>
            <a:ext cx="6908800" cy="1219200"/>
          </a:xfrm>
        </p:spPr>
        <p:txBody>
          <a:bodyPr/>
          <a:lstStyle/>
          <a:p>
            <a:pPr>
              <a:defRPr/>
            </a:pPr>
            <a:r>
              <a:rPr lang="en-US" b="1" dirty="0" smtClean="0">
                <a:solidFill>
                  <a:srgbClr val="FFFF00"/>
                </a:solidFill>
                <a:latin typeface="Tahoma" charset="0"/>
              </a:rPr>
              <a:t>Core Skills</a:t>
            </a:r>
          </a:p>
        </p:txBody>
      </p:sp>
      <p:sp>
        <p:nvSpPr>
          <p:cNvPr id="21507" name="Rectangle 3"/>
          <p:cNvSpPr>
            <a:spLocks noGrp="1" noChangeArrowheads="1"/>
          </p:cNvSpPr>
          <p:nvPr>
            <p:ph type="body" idx="1"/>
          </p:nvPr>
        </p:nvSpPr>
        <p:spPr>
          <a:xfrm>
            <a:off x="1828800" y="1295400"/>
            <a:ext cx="6019800" cy="3200400"/>
          </a:xfrm>
        </p:spPr>
        <p:txBody>
          <a:bodyPr/>
          <a:lstStyle/>
          <a:p>
            <a:pPr>
              <a:buClr>
                <a:srgbClr val="FFFF00"/>
              </a:buClr>
              <a:defRPr/>
            </a:pPr>
            <a:r>
              <a:rPr lang="en-US" sz="4800" b="1" dirty="0" smtClean="0">
                <a:solidFill>
                  <a:srgbClr val="FFFFFF"/>
                </a:solidFill>
                <a:latin typeface="Tahoma" charset="0"/>
              </a:rPr>
              <a:t> </a:t>
            </a:r>
            <a:r>
              <a:rPr lang="en-US" sz="4800" b="1" dirty="0" smtClean="0">
                <a:solidFill>
                  <a:srgbClr val="FFFF00"/>
                </a:solidFill>
                <a:latin typeface="Tahoma" charset="0"/>
              </a:rPr>
              <a:t>O</a:t>
            </a:r>
            <a:r>
              <a:rPr lang="en-US" sz="4000" b="1" dirty="0" smtClean="0">
                <a:solidFill>
                  <a:srgbClr val="FFFF00"/>
                </a:solidFill>
                <a:effectLst/>
                <a:latin typeface="Tahoma" charset="0"/>
              </a:rPr>
              <a:t> </a:t>
            </a:r>
            <a:r>
              <a:rPr lang="en-US" sz="3600" dirty="0" smtClean="0">
                <a:solidFill>
                  <a:srgbClr val="FFFF00"/>
                </a:solidFill>
                <a:effectLst/>
                <a:latin typeface="Tahoma" charset="0"/>
              </a:rPr>
              <a:t>pen-Ended Questions</a:t>
            </a:r>
          </a:p>
          <a:p>
            <a:pPr>
              <a:buClr>
                <a:srgbClr val="FFFF00"/>
              </a:buClr>
              <a:defRPr/>
            </a:pPr>
            <a:r>
              <a:rPr lang="en-US" sz="4800" b="1" dirty="0" smtClean="0">
                <a:solidFill>
                  <a:srgbClr val="FFFFFF"/>
                </a:solidFill>
                <a:latin typeface="Tahoma" charset="0"/>
              </a:rPr>
              <a:t> A</a:t>
            </a:r>
            <a:r>
              <a:rPr lang="en-US" sz="3600" dirty="0" smtClean="0">
                <a:solidFill>
                  <a:srgbClr val="FFFFFF"/>
                </a:solidFill>
                <a:effectLst/>
                <a:latin typeface="Tahoma" charset="0"/>
              </a:rPr>
              <a:t> </a:t>
            </a:r>
            <a:r>
              <a:rPr lang="en-US" sz="3600" dirty="0" err="1" smtClean="0">
                <a:solidFill>
                  <a:srgbClr val="FFFFFF"/>
                </a:solidFill>
                <a:effectLst/>
                <a:latin typeface="Tahoma" charset="0"/>
              </a:rPr>
              <a:t>ffirmations</a:t>
            </a:r>
            <a:endParaRPr lang="en-US" sz="3600" dirty="0" smtClean="0">
              <a:solidFill>
                <a:srgbClr val="FFFFFF"/>
              </a:solidFill>
              <a:effectLst/>
              <a:latin typeface="Tahoma" charset="0"/>
            </a:endParaRPr>
          </a:p>
          <a:p>
            <a:pPr>
              <a:buClr>
                <a:srgbClr val="FFFF00"/>
              </a:buClr>
              <a:defRPr/>
            </a:pPr>
            <a:r>
              <a:rPr lang="en-US" sz="4800" b="1" dirty="0" smtClean="0">
                <a:solidFill>
                  <a:srgbClr val="FFFFFF"/>
                </a:solidFill>
                <a:latin typeface="Tahoma" charset="0"/>
              </a:rPr>
              <a:t> R</a:t>
            </a:r>
            <a:r>
              <a:rPr lang="en-US" sz="4000" b="1" dirty="0" smtClean="0">
                <a:solidFill>
                  <a:srgbClr val="FFFFFF"/>
                </a:solidFill>
                <a:effectLst/>
                <a:latin typeface="Tahoma" charset="0"/>
              </a:rPr>
              <a:t> </a:t>
            </a:r>
            <a:r>
              <a:rPr lang="en-US" sz="3600" dirty="0" err="1" smtClean="0">
                <a:solidFill>
                  <a:srgbClr val="FFFFFF"/>
                </a:solidFill>
                <a:effectLst/>
                <a:latin typeface="Tahoma" charset="0"/>
              </a:rPr>
              <a:t>eflective</a:t>
            </a:r>
            <a:r>
              <a:rPr lang="en-US" sz="3600" dirty="0" smtClean="0">
                <a:solidFill>
                  <a:srgbClr val="FFFFFF"/>
                </a:solidFill>
                <a:effectLst/>
                <a:latin typeface="Tahoma" charset="0"/>
              </a:rPr>
              <a:t> Listening</a:t>
            </a:r>
          </a:p>
          <a:p>
            <a:pPr>
              <a:buClr>
                <a:srgbClr val="FFFF00"/>
              </a:buClr>
              <a:defRPr/>
            </a:pPr>
            <a:r>
              <a:rPr lang="en-US" sz="4800" b="1" dirty="0" smtClean="0">
                <a:solidFill>
                  <a:srgbClr val="FFFFFF"/>
                </a:solidFill>
                <a:effectLst/>
                <a:latin typeface="Tahoma" charset="0"/>
              </a:rPr>
              <a:t> </a:t>
            </a:r>
            <a:r>
              <a:rPr lang="en-US" sz="4800" b="1" dirty="0" smtClean="0">
                <a:solidFill>
                  <a:srgbClr val="FFFFFF"/>
                </a:solidFill>
                <a:latin typeface="Tahoma" charset="0"/>
              </a:rPr>
              <a:t>S</a:t>
            </a:r>
            <a:r>
              <a:rPr lang="en-US" sz="4800" b="1" dirty="0" smtClean="0">
                <a:solidFill>
                  <a:srgbClr val="FFFFFF"/>
                </a:solidFill>
                <a:effectLst/>
                <a:latin typeface="Tahoma" charset="0"/>
              </a:rPr>
              <a:t> </a:t>
            </a:r>
            <a:r>
              <a:rPr lang="en-US" sz="3600" dirty="0" err="1" smtClean="0">
                <a:solidFill>
                  <a:srgbClr val="FFFFFF"/>
                </a:solidFill>
                <a:effectLst/>
                <a:latin typeface="Tahoma" charset="0"/>
              </a:rPr>
              <a:t>ummarizing</a:t>
            </a:r>
            <a:endParaRPr lang="en-US" sz="3600" dirty="0" smtClean="0">
              <a:solidFill>
                <a:srgbClr val="FFFFFF"/>
              </a:solidFill>
              <a:effectLst/>
              <a:latin typeface="Tahoma"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673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defRPr/>
            </a:pPr>
            <a:r>
              <a:rPr lang="en-US" b="1" smtClean="0">
                <a:latin typeface="Tahoma" charset="0"/>
              </a:rPr>
              <a:t>Open-Ended Questions</a:t>
            </a:r>
            <a:endParaRPr lang="en-US" b="1" u="sng" smtClean="0">
              <a:latin typeface="Tahoma" charset="0"/>
            </a:endParaRPr>
          </a:p>
        </p:txBody>
      </p:sp>
      <p:sp>
        <p:nvSpPr>
          <p:cNvPr id="38915" name="Rectangle 3"/>
          <p:cNvSpPr>
            <a:spLocks noGrp="1" noChangeArrowheads="1"/>
          </p:cNvSpPr>
          <p:nvPr>
            <p:ph type="body" idx="1"/>
          </p:nvPr>
        </p:nvSpPr>
        <p:spPr>
          <a:xfrm>
            <a:off x="677333" y="1828800"/>
            <a:ext cx="7721600" cy="4114800"/>
          </a:xfrm>
        </p:spPr>
        <p:txBody>
          <a:bodyPr/>
          <a:lstStyle/>
          <a:p>
            <a:pPr>
              <a:lnSpc>
                <a:spcPct val="90000"/>
              </a:lnSpc>
              <a:buSzTx/>
              <a:buFont typeface="Wingdings" pitchFamily="2" charset="2"/>
              <a:buChar char="§"/>
            </a:pPr>
            <a:r>
              <a:rPr lang="en-US" altLang="en-US" sz="2800" smtClean="0">
                <a:solidFill>
                  <a:srgbClr val="FFFFFF"/>
                </a:solidFill>
                <a:effectLst/>
                <a:latin typeface="Tahoma" pitchFamily="34" charset="0"/>
              </a:rPr>
              <a:t>Are difficult to answer with brief replies or simple “yes” or “no” answers.</a:t>
            </a:r>
          </a:p>
          <a:p>
            <a:pPr>
              <a:lnSpc>
                <a:spcPct val="90000"/>
              </a:lnSpc>
              <a:buSzTx/>
              <a:buFont typeface="Wingdings" pitchFamily="2" charset="2"/>
              <a:buNone/>
            </a:pPr>
            <a:endParaRPr lang="en-US" altLang="en-US" sz="2800" smtClean="0">
              <a:solidFill>
                <a:srgbClr val="FFFFFF"/>
              </a:solidFill>
              <a:effectLst/>
              <a:latin typeface="Tahoma" pitchFamily="34" charset="0"/>
            </a:endParaRPr>
          </a:p>
          <a:p>
            <a:pPr>
              <a:lnSpc>
                <a:spcPct val="90000"/>
              </a:lnSpc>
              <a:buSzTx/>
              <a:buFont typeface="Wingdings" pitchFamily="2" charset="2"/>
              <a:buChar char="§"/>
            </a:pPr>
            <a:r>
              <a:rPr lang="en-US" altLang="en-US" sz="2800" smtClean="0">
                <a:solidFill>
                  <a:srgbClr val="FFFFFF"/>
                </a:solidFill>
                <a:effectLst/>
                <a:latin typeface="Tahoma" pitchFamily="34" charset="0"/>
              </a:rPr>
              <a:t>Contain an element of surprise; you don’t really know what the patient will say.</a:t>
            </a:r>
          </a:p>
          <a:p>
            <a:pPr>
              <a:lnSpc>
                <a:spcPct val="90000"/>
              </a:lnSpc>
              <a:buSzTx/>
              <a:buFont typeface="Wingdings" pitchFamily="2" charset="2"/>
              <a:buNone/>
            </a:pPr>
            <a:endParaRPr lang="en-US" altLang="en-US" sz="2800" smtClean="0">
              <a:solidFill>
                <a:srgbClr val="FFFFFF"/>
              </a:solidFill>
              <a:effectLst/>
              <a:latin typeface="Tahoma" pitchFamily="34" charset="0"/>
            </a:endParaRPr>
          </a:p>
          <a:p>
            <a:pPr>
              <a:lnSpc>
                <a:spcPct val="90000"/>
              </a:lnSpc>
              <a:buSzTx/>
              <a:buFont typeface="Wingdings" pitchFamily="2" charset="2"/>
              <a:buChar char="§"/>
            </a:pPr>
            <a:r>
              <a:rPr lang="en-US" altLang="en-US" sz="2800" smtClean="0">
                <a:solidFill>
                  <a:srgbClr val="FFFFFF"/>
                </a:solidFill>
                <a:effectLst/>
                <a:latin typeface="Tahoma" pitchFamily="34" charset="0"/>
              </a:rPr>
              <a:t>Are conversational door-openers that encourage the patient to talk.</a:t>
            </a:r>
          </a:p>
          <a:p>
            <a:pPr>
              <a:lnSpc>
                <a:spcPct val="90000"/>
              </a:lnSpc>
              <a:buSzTx/>
              <a:buFont typeface="Wingdings" pitchFamily="2" charset="2"/>
              <a:buNone/>
            </a:pPr>
            <a:endParaRPr lang="en-US" altLang="en-US" sz="2800" smtClean="0">
              <a:solidFill>
                <a:srgbClr val="FFFFFF"/>
              </a:solidFill>
              <a:effectLst/>
              <a:latin typeface="Tahoma" pitchFamily="34" charset="0"/>
            </a:endParaRPr>
          </a:p>
          <a:p>
            <a:pPr>
              <a:lnSpc>
                <a:spcPct val="90000"/>
              </a:lnSpc>
              <a:buSzTx/>
              <a:buFont typeface="Wingdings" pitchFamily="2" charset="2"/>
              <a:buChar char="§"/>
            </a:pPr>
            <a:r>
              <a:rPr lang="en-US" altLang="en-US" sz="2800" i="1" smtClean="0">
                <a:solidFill>
                  <a:srgbClr val="FFFFFF"/>
                </a:solidFill>
                <a:effectLst/>
                <a:latin typeface="Tahoma" pitchFamily="34" charset="0"/>
              </a:rPr>
              <a:t>Is this an open-ended or closed-ended question?</a:t>
            </a:r>
            <a:endParaRPr lang="en-US" altLang="en-US" sz="2800" smtClean="0">
              <a:solidFill>
                <a:srgbClr val="FFFFFF"/>
              </a:solidFill>
              <a:effectLst/>
              <a:latin typeface="Tahoma" pitchFamily="34" charset="0"/>
            </a:endParaRPr>
          </a:p>
        </p:txBody>
      </p:sp>
    </p:spTree>
    <p:extLst>
      <p:ext uri="{BB962C8B-B14F-4D97-AF65-F5344CB8AC3E}">
        <p14:creationId xmlns:p14="http://schemas.microsoft.com/office/powerpoint/2010/main" val="19761452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228600"/>
            <a:ext cx="7721600" cy="1219200"/>
          </a:xfrm>
        </p:spPr>
        <p:txBody>
          <a:bodyPr/>
          <a:lstStyle/>
          <a:p>
            <a:pPr>
              <a:defRPr/>
            </a:pPr>
            <a:r>
              <a:rPr lang="en-US" dirty="0" smtClean="0">
                <a:latin typeface="Tahoma" charset="0"/>
              </a:rPr>
              <a:t>Open and Closed Questions Quiz</a:t>
            </a:r>
          </a:p>
        </p:txBody>
      </p:sp>
      <p:sp>
        <p:nvSpPr>
          <p:cNvPr id="39939" name="Text Box 3"/>
          <p:cNvSpPr txBox="1">
            <a:spLocks noChangeArrowheads="1"/>
          </p:cNvSpPr>
          <p:nvPr/>
        </p:nvSpPr>
        <p:spPr bwMode="auto">
          <a:xfrm>
            <a:off x="575733" y="1704337"/>
            <a:ext cx="69426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457200" indent="-457200" algn="l">
              <a:spcBef>
                <a:spcPct val="50000"/>
              </a:spcBef>
              <a:buClrTx/>
              <a:buSzTx/>
              <a:buFontTx/>
              <a:buNone/>
            </a:pPr>
            <a:r>
              <a:rPr lang="en-US" altLang="en-US" sz="2400" dirty="0">
                <a:solidFill>
                  <a:srgbClr val="FFFFFF"/>
                </a:solidFill>
                <a:latin typeface="Tahoma" pitchFamily="34" charset="0"/>
              </a:rPr>
              <a:t>1.  Don’t you think your drinking is part of the problem?</a:t>
            </a:r>
          </a:p>
        </p:txBody>
      </p:sp>
      <p:sp>
        <p:nvSpPr>
          <p:cNvPr id="39940" name="Text Box 4"/>
          <p:cNvSpPr txBox="1">
            <a:spLocks noChangeArrowheads="1"/>
          </p:cNvSpPr>
          <p:nvPr/>
        </p:nvSpPr>
        <p:spPr bwMode="auto">
          <a:xfrm>
            <a:off x="575733" y="2618736"/>
            <a:ext cx="6908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457200" indent="-457200" algn="l">
              <a:spcBef>
                <a:spcPct val="50000"/>
              </a:spcBef>
              <a:buClrTx/>
              <a:buSzTx/>
              <a:buFontTx/>
              <a:buNone/>
            </a:pPr>
            <a:r>
              <a:rPr lang="en-US" altLang="en-US" sz="2400" dirty="0">
                <a:solidFill>
                  <a:srgbClr val="FFFFFF"/>
                </a:solidFill>
                <a:latin typeface="Tahoma" pitchFamily="34" charset="0"/>
              </a:rPr>
              <a:t>2.  Tell me about when you were able to quit smoking?</a:t>
            </a:r>
          </a:p>
        </p:txBody>
      </p:sp>
      <p:sp>
        <p:nvSpPr>
          <p:cNvPr id="39941" name="Text Box 5"/>
          <p:cNvSpPr txBox="1">
            <a:spLocks noChangeArrowheads="1"/>
          </p:cNvSpPr>
          <p:nvPr/>
        </p:nvSpPr>
        <p:spPr bwMode="auto">
          <a:xfrm>
            <a:off x="575733" y="3456937"/>
            <a:ext cx="7213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457200" indent="-457200" algn="l">
              <a:spcBef>
                <a:spcPct val="50000"/>
              </a:spcBef>
              <a:buClrTx/>
              <a:buSzTx/>
              <a:buFontTx/>
              <a:buNone/>
            </a:pPr>
            <a:r>
              <a:rPr lang="en-US" altLang="en-US" sz="2400" dirty="0">
                <a:solidFill>
                  <a:srgbClr val="FFFFFF"/>
                </a:solidFill>
                <a:latin typeface="Tahoma" pitchFamily="34" charset="0"/>
              </a:rPr>
              <a:t>3.  How is it going with managing your pain meds?</a:t>
            </a:r>
          </a:p>
        </p:txBody>
      </p:sp>
      <p:sp>
        <p:nvSpPr>
          <p:cNvPr id="39942" name="Text Box 6"/>
          <p:cNvSpPr txBox="1">
            <a:spLocks noChangeArrowheads="1"/>
          </p:cNvSpPr>
          <p:nvPr/>
        </p:nvSpPr>
        <p:spPr bwMode="auto">
          <a:xfrm>
            <a:off x="575733" y="4295137"/>
            <a:ext cx="697653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457200" indent="-457200" algn="l">
              <a:spcBef>
                <a:spcPct val="50000"/>
              </a:spcBef>
              <a:buClrTx/>
              <a:buSzTx/>
              <a:buFontTx/>
              <a:buNone/>
            </a:pPr>
            <a:r>
              <a:rPr lang="en-US" altLang="en-US" sz="2400" dirty="0">
                <a:solidFill>
                  <a:srgbClr val="FFFFFF"/>
                </a:solidFill>
                <a:latin typeface="Tahoma" pitchFamily="34" charset="0"/>
              </a:rPr>
              <a:t>4.  Do you know you might die if you don’t stop using?</a:t>
            </a:r>
          </a:p>
        </p:txBody>
      </p:sp>
      <p:sp>
        <p:nvSpPr>
          <p:cNvPr id="39943" name="Text Box 7"/>
          <p:cNvSpPr txBox="1">
            <a:spLocks noChangeArrowheads="1"/>
          </p:cNvSpPr>
          <p:nvPr/>
        </p:nvSpPr>
        <p:spPr bwMode="auto">
          <a:xfrm>
            <a:off x="575733" y="5133336"/>
            <a:ext cx="697653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457200" indent="-457200" algn="l">
              <a:spcBef>
                <a:spcPct val="50000"/>
              </a:spcBef>
              <a:buClrTx/>
              <a:buSzTx/>
              <a:buFontTx/>
              <a:buNone/>
            </a:pPr>
            <a:r>
              <a:rPr lang="en-US" altLang="en-US" sz="2400" dirty="0">
                <a:solidFill>
                  <a:srgbClr val="FFFFFF"/>
                </a:solidFill>
                <a:latin typeface="Tahoma" pitchFamily="34" charset="0"/>
              </a:rPr>
              <a:t>5.  What do you want to do about your drinking?</a:t>
            </a:r>
          </a:p>
        </p:txBody>
      </p:sp>
      <p:sp>
        <p:nvSpPr>
          <p:cNvPr id="177160" name="Text Box 8"/>
          <p:cNvSpPr txBox="1">
            <a:spLocks noChangeArrowheads="1"/>
          </p:cNvSpPr>
          <p:nvPr/>
        </p:nvSpPr>
        <p:spPr bwMode="auto">
          <a:xfrm>
            <a:off x="7890934" y="1704336"/>
            <a:ext cx="474133" cy="486287"/>
          </a:xfrm>
          <a:prstGeom prst="rect">
            <a:avLst/>
          </a:prstGeom>
          <a:noFill/>
          <a:ln w="12700">
            <a:noFill/>
            <a:miter lim="800000"/>
            <a:headEnd/>
            <a:tailEnd/>
          </a:ln>
          <a:effectLst/>
        </p:spPr>
        <p:txBody>
          <a:bodyPr>
            <a:spAutoFit/>
          </a:bodyPr>
          <a:lstStyle/>
          <a:p>
            <a:pPr algn="ctr">
              <a:spcBef>
                <a:spcPct val="50000"/>
              </a:spcBef>
              <a:defRPr/>
            </a:pPr>
            <a:r>
              <a:rPr lang="en-US" sz="3200" dirty="0">
                <a:solidFill>
                  <a:srgbClr val="FFDC47"/>
                </a:solidFill>
                <a:effectLst>
                  <a:outerShdw blurRad="38100" dist="38100" dir="2700000" algn="tl">
                    <a:srgbClr val="000000"/>
                  </a:outerShdw>
                </a:effectLst>
                <a:latin typeface="Impact" pitchFamily="34" charset="0"/>
              </a:rPr>
              <a:t>C</a:t>
            </a:r>
          </a:p>
        </p:txBody>
      </p:sp>
      <p:sp>
        <p:nvSpPr>
          <p:cNvPr id="177161" name="Text Box 9"/>
          <p:cNvSpPr txBox="1">
            <a:spLocks noChangeArrowheads="1"/>
          </p:cNvSpPr>
          <p:nvPr/>
        </p:nvSpPr>
        <p:spPr bwMode="auto">
          <a:xfrm>
            <a:off x="7958667" y="2542536"/>
            <a:ext cx="338667" cy="486287"/>
          </a:xfrm>
          <a:prstGeom prst="rect">
            <a:avLst/>
          </a:prstGeom>
          <a:noFill/>
          <a:ln w="12700">
            <a:noFill/>
            <a:miter lim="800000"/>
            <a:headEnd/>
            <a:tailEnd/>
          </a:ln>
          <a:effectLst/>
        </p:spPr>
        <p:txBody>
          <a:bodyPr>
            <a:spAutoFit/>
          </a:bodyPr>
          <a:lstStyle/>
          <a:p>
            <a:pPr algn="ctr">
              <a:spcBef>
                <a:spcPct val="50000"/>
              </a:spcBef>
              <a:defRPr/>
            </a:pPr>
            <a:r>
              <a:rPr lang="en-US" sz="3200" dirty="0">
                <a:solidFill>
                  <a:srgbClr val="FFFFFF"/>
                </a:solidFill>
                <a:effectLst>
                  <a:outerShdw blurRad="38100" dist="38100" dir="2700000" algn="tl">
                    <a:srgbClr val="000000"/>
                  </a:outerShdw>
                </a:effectLst>
                <a:latin typeface="Impact" pitchFamily="34" charset="0"/>
              </a:rPr>
              <a:t>O</a:t>
            </a:r>
          </a:p>
        </p:txBody>
      </p:sp>
      <p:sp>
        <p:nvSpPr>
          <p:cNvPr id="177162" name="Text Box 10"/>
          <p:cNvSpPr txBox="1">
            <a:spLocks noChangeArrowheads="1"/>
          </p:cNvSpPr>
          <p:nvPr/>
        </p:nvSpPr>
        <p:spPr bwMode="auto">
          <a:xfrm>
            <a:off x="7958667" y="3456936"/>
            <a:ext cx="338667" cy="486287"/>
          </a:xfrm>
          <a:prstGeom prst="rect">
            <a:avLst/>
          </a:prstGeom>
          <a:noFill/>
          <a:ln w="12700">
            <a:noFill/>
            <a:miter lim="800000"/>
            <a:headEnd/>
            <a:tailEnd/>
          </a:ln>
          <a:effectLst/>
        </p:spPr>
        <p:txBody>
          <a:bodyPr>
            <a:spAutoFit/>
          </a:bodyPr>
          <a:lstStyle/>
          <a:p>
            <a:pPr algn="ctr">
              <a:spcBef>
                <a:spcPct val="50000"/>
              </a:spcBef>
              <a:defRPr/>
            </a:pPr>
            <a:r>
              <a:rPr lang="en-US" sz="3200">
                <a:solidFill>
                  <a:srgbClr val="FFFFFF"/>
                </a:solidFill>
                <a:effectLst>
                  <a:outerShdw blurRad="38100" dist="38100" dir="2700000" algn="tl">
                    <a:srgbClr val="000000"/>
                  </a:outerShdw>
                </a:effectLst>
                <a:latin typeface="Impact" pitchFamily="34" charset="0"/>
              </a:rPr>
              <a:t>O</a:t>
            </a:r>
          </a:p>
        </p:txBody>
      </p:sp>
      <p:sp>
        <p:nvSpPr>
          <p:cNvPr id="177163" name="Text Box 11"/>
          <p:cNvSpPr txBox="1">
            <a:spLocks noChangeArrowheads="1"/>
          </p:cNvSpPr>
          <p:nvPr/>
        </p:nvSpPr>
        <p:spPr bwMode="auto">
          <a:xfrm>
            <a:off x="7958667" y="4295136"/>
            <a:ext cx="338667" cy="486287"/>
          </a:xfrm>
          <a:prstGeom prst="rect">
            <a:avLst/>
          </a:prstGeom>
          <a:noFill/>
          <a:ln w="12700">
            <a:noFill/>
            <a:miter lim="800000"/>
            <a:headEnd/>
            <a:tailEnd/>
          </a:ln>
          <a:effectLst/>
        </p:spPr>
        <p:txBody>
          <a:bodyPr>
            <a:spAutoFit/>
          </a:bodyPr>
          <a:lstStyle/>
          <a:p>
            <a:pPr algn="ctr">
              <a:spcBef>
                <a:spcPct val="50000"/>
              </a:spcBef>
              <a:defRPr/>
            </a:pPr>
            <a:r>
              <a:rPr lang="en-US" sz="3200" dirty="0">
                <a:solidFill>
                  <a:srgbClr val="FFDC47"/>
                </a:solidFill>
                <a:effectLst>
                  <a:outerShdw blurRad="38100" dist="38100" dir="2700000" algn="tl">
                    <a:srgbClr val="000000"/>
                  </a:outerShdw>
                </a:effectLst>
                <a:latin typeface="Impact" pitchFamily="34" charset="0"/>
              </a:rPr>
              <a:t>C</a:t>
            </a:r>
          </a:p>
        </p:txBody>
      </p:sp>
      <p:sp>
        <p:nvSpPr>
          <p:cNvPr id="177164" name="Text Box 12"/>
          <p:cNvSpPr txBox="1">
            <a:spLocks noChangeArrowheads="1"/>
          </p:cNvSpPr>
          <p:nvPr/>
        </p:nvSpPr>
        <p:spPr bwMode="auto">
          <a:xfrm>
            <a:off x="7958667" y="5133336"/>
            <a:ext cx="338667" cy="486287"/>
          </a:xfrm>
          <a:prstGeom prst="rect">
            <a:avLst/>
          </a:prstGeom>
          <a:noFill/>
          <a:ln w="12700">
            <a:noFill/>
            <a:miter lim="800000"/>
            <a:headEnd/>
            <a:tailEnd/>
          </a:ln>
          <a:effectLst/>
        </p:spPr>
        <p:txBody>
          <a:bodyPr>
            <a:spAutoFit/>
          </a:bodyPr>
          <a:lstStyle/>
          <a:p>
            <a:pPr algn="ctr">
              <a:spcBef>
                <a:spcPct val="50000"/>
              </a:spcBef>
              <a:defRPr/>
            </a:pPr>
            <a:r>
              <a:rPr lang="en-US" sz="3200" dirty="0">
                <a:solidFill>
                  <a:srgbClr val="FFFFFF"/>
                </a:solidFill>
                <a:effectLst>
                  <a:outerShdw blurRad="38100" dist="38100" dir="2700000" algn="tl">
                    <a:srgbClr val="000000"/>
                  </a:outerShdw>
                </a:effectLst>
                <a:latin typeface="Impact" pitchFamily="34" charset="0"/>
              </a:rPr>
              <a:t>O</a:t>
            </a:r>
          </a:p>
        </p:txBody>
      </p:sp>
      <p:sp>
        <p:nvSpPr>
          <p:cNvPr id="39949" name="Text Box 13"/>
          <p:cNvSpPr txBox="1">
            <a:spLocks noChangeArrowheads="1"/>
          </p:cNvSpPr>
          <p:nvPr/>
        </p:nvSpPr>
        <p:spPr bwMode="auto">
          <a:xfrm>
            <a:off x="541867" y="6200136"/>
            <a:ext cx="67056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None/>
            </a:pPr>
            <a:endParaRPr lang="en-US" altLang="en-US" sz="2400">
              <a:latin typeface="Impact" pitchFamily="34" charset="0"/>
            </a:endParaRPr>
          </a:p>
        </p:txBody>
      </p:sp>
      <p:sp>
        <p:nvSpPr>
          <p:cNvPr id="39950" name="Text Box 14"/>
          <p:cNvSpPr txBox="1">
            <a:spLocks noChangeArrowheads="1"/>
          </p:cNvSpPr>
          <p:nvPr/>
        </p:nvSpPr>
        <p:spPr bwMode="auto">
          <a:xfrm>
            <a:off x="575733" y="5946136"/>
            <a:ext cx="70442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startAt="6"/>
            </a:pPr>
            <a:r>
              <a:rPr lang="en-US" altLang="en-US" sz="2400" dirty="0">
                <a:solidFill>
                  <a:srgbClr val="FFFFFF"/>
                </a:solidFill>
                <a:latin typeface="Tahoma" pitchFamily="34" charset="0"/>
              </a:rPr>
              <a:t>Can you tell me about what you know about </a:t>
            </a:r>
            <a:r>
              <a:rPr lang="en-US" altLang="en-US" sz="2400" dirty="0" smtClean="0">
                <a:solidFill>
                  <a:srgbClr val="FFFFFF"/>
                </a:solidFill>
                <a:latin typeface="Tahoma" pitchFamily="34" charset="0"/>
              </a:rPr>
              <a:t>your heart </a:t>
            </a:r>
            <a:r>
              <a:rPr lang="en-US" altLang="en-US" sz="2400" dirty="0">
                <a:solidFill>
                  <a:srgbClr val="FFFFFF"/>
                </a:solidFill>
                <a:latin typeface="Tahoma" pitchFamily="34" charset="0"/>
              </a:rPr>
              <a:t>condition?</a:t>
            </a:r>
          </a:p>
        </p:txBody>
      </p:sp>
      <p:sp>
        <p:nvSpPr>
          <p:cNvPr id="177167" name="Text Box 15"/>
          <p:cNvSpPr txBox="1">
            <a:spLocks noChangeArrowheads="1"/>
          </p:cNvSpPr>
          <p:nvPr/>
        </p:nvSpPr>
        <p:spPr bwMode="auto">
          <a:xfrm>
            <a:off x="7890934" y="5895336"/>
            <a:ext cx="474133" cy="486287"/>
          </a:xfrm>
          <a:prstGeom prst="rect">
            <a:avLst/>
          </a:prstGeom>
          <a:noFill/>
          <a:ln w="12700">
            <a:noFill/>
            <a:miter lim="800000"/>
            <a:headEnd/>
            <a:tailEnd/>
          </a:ln>
          <a:effectLst/>
        </p:spPr>
        <p:txBody>
          <a:bodyPr>
            <a:spAutoFit/>
          </a:bodyPr>
          <a:lstStyle/>
          <a:p>
            <a:pPr algn="ctr">
              <a:spcBef>
                <a:spcPct val="50000"/>
              </a:spcBef>
              <a:defRPr/>
            </a:pPr>
            <a:r>
              <a:rPr lang="en-US" sz="3200" dirty="0">
                <a:solidFill>
                  <a:srgbClr val="FFDC47"/>
                </a:solidFill>
                <a:effectLst>
                  <a:outerShdw blurRad="38100" dist="38100" dir="2700000" algn="tl">
                    <a:srgbClr val="000000"/>
                  </a:outerShdw>
                </a:effectLst>
                <a:latin typeface="Impact" pitchFamily="34" charset="0"/>
              </a:rPr>
              <a:t>C</a:t>
            </a:r>
          </a:p>
        </p:txBody>
      </p:sp>
    </p:spTree>
    <p:extLst>
      <p:ext uri="{BB962C8B-B14F-4D97-AF65-F5344CB8AC3E}">
        <p14:creationId xmlns:p14="http://schemas.microsoft.com/office/powerpoint/2010/main" val="2212921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160"/>
                                        </p:tgtEl>
                                        <p:attrNameLst>
                                          <p:attrName>style.visibility</p:attrName>
                                        </p:attrNameLst>
                                      </p:cBhvr>
                                      <p:to>
                                        <p:strVal val="visible"/>
                                      </p:to>
                                    </p:set>
                                    <p:animEffect transition="in" filter="dissolve">
                                      <p:cBhvr>
                                        <p:cTn id="7" dur="500"/>
                                        <p:tgtEl>
                                          <p:spTgt spid="177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7161"/>
                                        </p:tgtEl>
                                        <p:attrNameLst>
                                          <p:attrName>style.visibility</p:attrName>
                                        </p:attrNameLst>
                                      </p:cBhvr>
                                      <p:to>
                                        <p:strVal val="visible"/>
                                      </p:to>
                                    </p:set>
                                    <p:animEffect transition="in" filter="dissolve">
                                      <p:cBhvr>
                                        <p:cTn id="12" dur="500"/>
                                        <p:tgtEl>
                                          <p:spTgt spid="177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62"/>
                                        </p:tgtEl>
                                        <p:attrNameLst>
                                          <p:attrName>style.visibility</p:attrName>
                                        </p:attrNameLst>
                                      </p:cBhvr>
                                      <p:to>
                                        <p:strVal val="visible"/>
                                      </p:to>
                                    </p:set>
                                    <p:animEffect transition="in" filter="dissolve">
                                      <p:cBhvr>
                                        <p:cTn id="17" dur="500"/>
                                        <p:tgtEl>
                                          <p:spTgt spid="177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63"/>
                                        </p:tgtEl>
                                        <p:attrNameLst>
                                          <p:attrName>style.visibility</p:attrName>
                                        </p:attrNameLst>
                                      </p:cBhvr>
                                      <p:to>
                                        <p:strVal val="visible"/>
                                      </p:to>
                                    </p:set>
                                    <p:animEffect transition="in" filter="dissolve">
                                      <p:cBhvr>
                                        <p:cTn id="22" dur="500"/>
                                        <p:tgtEl>
                                          <p:spTgt spid="177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7164"/>
                                        </p:tgtEl>
                                        <p:attrNameLst>
                                          <p:attrName>style.visibility</p:attrName>
                                        </p:attrNameLst>
                                      </p:cBhvr>
                                      <p:to>
                                        <p:strVal val="visible"/>
                                      </p:to>
                                    </p:set>
                                    <p:animEffect transition="in" filter="dissolve">
                                      <p:cBhvr>
                                        <p:cTn id="27" dur="500"/>
                                        <p:tgtEl>
                                          <p:spTgt spid="1771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7167"/>
                                        </p:tgtEl>
                                        <p:attrNameLst>
                                          <p:attrName>style.visibility</p:attrName>
                                        </p:attrNameLst>
                                      </p:cBhvr>
                                      <p:to>
                                        <p:strVal val="visible"/>
                                      </p:to>
                                    </p:set>
                                    <p:animEffect transition="in" filter="dissolve">
                                      <p:cBhvr>
                                        <p:cTn id="32" dur="500"/>
                                        <p:tgtEl>
                                          <p:spTgt spid="17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autoUpdateAnimBg="0"/>
      <p:bldP spid="177161" grpId="0" autoUpdateAnimBg="0"/>
      <p:bldP spid="177162" grpId="0" autoUpdateAnimBg="0"/>
      <p:bldP spid="177163" grpId="0" autoUpdateAnimBg="0"/>
      <p:bldP spid="177164" grpId="0" autoUpdateAnimBg="0"/>
      <p:bldP spid="17716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defRPr/>
            </a:pPr>
            <a:r>
              <a:rPr lang="en-US" sz="4000" b="1" dirty="0" smtClean="0">
                <a:solidFill>
                  <a:srgbClr val="FFC000"/>
                </a:solidFill>
                <a:latin typeface="Tahoma" charset="0"/>
              </a:rPr>
              <a:t>Converting Closed Questions</a:t>
            </a:r>
          </a:p>
        </p:txBody>
      </p:sp>
      <p:sp>
        <p:nvSpPr>
          <p:cNvPr id="40963" name="Rectangle 3"/>
          <p:cNvSpPr>
            <a:spLocks noGrp="1" noChangeArrowheads="1"/>
          </p:cNvSpPr>
          <p:nvPr>
            <p:ph type="body" idx="1"/>
          </p:nvPr>
        </p:nvSpPr>
        <p:spPr>
          <a:xfrm>
            <a:off x="1117600" y="1828800"/>
            <a:ext cx="7315200" cy="4114800"/>
          </a:xfrm>
        </p:spPr>
        <p:txBody>
          <a:bodyPr/>
          <a:lstStyle/>
          <a:p>
            <a:pPr marL="609600" indent="-609600">
              <a:lnSpc>
                <a:spcPct val="90000"/>
              </a:lnSpc>
              <a:buClr>
                <a:srgbClr val="FFFFFF"/>
              </a:buClr>
              <a:buFont typeface="Monotype Sorts" pitchFamily="2" charset="2"/>
              <a:buAutoNum type="arabicPeriod"/>
            </a:pPr>
            <a:r>
              <a:rPr lang="en-US" altLang="en-US" smtClean="0">
                <a:solidFill>
                  <a:srgbClr val="FFFFFF"/>
                </a:solidFill>
                <a:effectLst/>
                <a:latin typeface="Tahoma" pitchFamily="34" charset="0"/>
              </a:rPr>
              <a:t>Do you think your drug use is a problem?</a:t>
            </a:r>
          </a:p>
          <a:p>
            <a:pPr marL="609600" indent="-609600">
              <a:lnSpc>
                <a:spcPct val="90000"/>
              </a:lnSpc>
              <a:buClr>
                <a:srgbClr val="FFFFFF"/>
              </a:buClr>
              <a:buFont typeface="Monotype Sorts" pitchFamily="2" charset="2"/>
              <a:buAutoNum type="arabicPeriod"/>
            </a:pPr>
            <a:r>
              <a:rPr lang="en-US" altLang="en-US" smtClean="0">
                <a:solidFill>
                  <a:srgbClr val="FFFFFF"/>
                </a:solidFill>
                <a:effectLst/>
                <a:latin typeface="Tahoma" pitchFamily="34" charset="0"/>
              </a:rPr>
              <a:t>Do you have any health problems related to your drinking?</a:t>
            </a:r>
          </a:p>
          <a:p>
            <a:pPr marL="609600" indent="-609600">
              <a:lnSpc>
                <a:spcPct val="90000"/>
              </a:lnSpc>
              <a:buClr>
                <a:srgbClr val="FFFFFF"/>
              </a:buClr>
              <a:buFont typeface="Monotype Sorts" pitchFamily="2" charset="2"/>
              <a:buAutoNum type="arabicPeriod"/>
            </a:pPr>
            <a:r>
              <a:rPr lang="en-US" altLang="en-US" smtClean="0">
                <a:solidFill>
                  <a:srgbClr val="FFFFFF"/>
                </a:solidFill>
                <a:effectLst/>
                <a:latin typeface="Tahoma" pitchFamily="34" charset="0"/>
              </a:rPr>
              <a:t>Have you considered getting some professional help?</a:t>
            </a:r>
          </a:p>
          <a:p>
            <a:pPr marL="609600" indent="-609600">
              <a:lnSpc>
                <a:spcPct val="90000"/>
              </a:lnSpc>
              <a:buClr>
                <a:srgbClr val="FFFFFF"/>
              </a:buClr>
              <a:buFont typeface="Monotype Sorts" pitchFamily="2" charset="2"/>
              <a:buAutoNum type="arabicPeriod"/>
            </a:pPr>
            <a:r>
              <a:rPr lang="en-US" altLang="en-US" smtClean="0">
                <a:solidFill>
                  <a:srgbClr val="FFFFFF"/>
                </a:solidFill>
                <a:effectLst/>
                <a:latin typeface="Tahoma" pitchFamily="34" charset="0"/>
              </a:rPr>
              <a:t>Are you worried about dying?</a:t>
            </a:r>
          </a:p>
          <a:p>
            <a:pPr marL="609600" indent="-609600">
              <a:lnSpc>
                <a:spcPct val="90000"/>
              </a:lnSpc>
              <a:buClr>
                <a:srgbClr val="FFFFFF"/>
              </a:buClr>
              <a:buFont typeface="Monotype Sorts" pitchFamily="2" charset="2"/>
              <a:buAutoNum type="arabicPeriod"/>
            </a:pPr>
            <a:r>
              <a:rPr lang="en-US" altLang="en-US" smtClean="0">
                <a:solidFill>
                  <a:srgbClr val="FFFFFF"/>
                </a:solidFill>
                <a:effectLst/>
                <a:latin typeface="Tahoma" pitchFamily="34" charset="0"/>
              </a:rPr>
              <a:t>Would there be any benefits to not smoking marijuana? </a:t>
            </a:r>
          </a:p>
        </p:txBody>
      </p:sp>
    </p:spTree>
    <p:extLst>
      <p:ext uri="{BB962C8B-B14F-4D97-AF65-F5344CB8AC3E}">
        <p14:creationId xmlns:p14="http://schemas.microsoft.com/office/powerpoint/2010/main" val="61141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23244" y="228600"/>
            <a:ext cx="6908800" cy="1219200"/>
          </a:xfrm>
        </p:spPr>
        <p:txBody>
          <a:bodyPr/>
          <a:lstStyle/>
          <a:p>
            <a:pPr>
              <a:defRPr/>
            </a:pPr>
            <a:r>
              <a:rPr lang="en-US" b="1" dirty="0" smtClean="0">
                <a:solidFill>
                  <a:srgbClr val="FFFF00"/>
                </a:solidFill>
                <a:latin typeface="Tahoma" charset="0"/>
              </a:rPr>
              <a:t>Core Skills</a:t>
            </a:r>
          </a:p>
        </p:txBody>
      </p:sp>
      <p:sp>
        <p:nvSpPr>
          <p:cNvPr id="21507" name="Rectangle 3"/>
          <p:cNvSpPr>
            <a:spLocks noGrp="1" noChangeArrowheads="1"/>
          </p:cNvSpPr>
          <p:nvPr>
            <p:ph type="body" idx="1"/>
          </p:nvPr>
        </p:nvSpPr>
        <p:spPr>
          <a:xfrm>
            <a:off x="1828800" y="1295400"/>
            <a:ext cx="6019800" cy="3200400"/>
          </a:xfrm>
        </p:spPr>
        <p:txBody>
          <a:bodyPr/>
          <a:lstStyle/>
          <a:p>
            <a:pPr>
              <a:buClr>
                <a:srgbClr val="FFFF00"/>
              </a:buClr>
              <a:defRPr/>
            </a:pPr>
            <a:r>
              <a:rPr lang="en-US" sz="4800" b="1" dirty="0" smtClean="0">
                <a:solidFill>
                  <a:srgbClr val="FFFFFF"/>
                </a:solidFill>
                <a:latin typeface="Tahoma" charset="0"/>
              </a:rPr>
              <a:t> </a:t>
            </a:r>
            <a:r>
              <a:rPr lang="en-US" sz="4800" b="1" dirty="0" smtClean="0">
                <a:latin typeface="Tahoma" charset="0"/>
              </a:rPr>
              <a:t>O</a:t>
            </a:r>
            <a:r>
              <a:rPr lang="en-US" sz="4000" b="1" dirty="0" smtClean="0">
                <a:effectLst/>
                <a:latin typeface="Tahoma" charset="0"/>
              </a:rPr>
              <a:t> </a:t>
            </a:r>
            <a:r>
              <a:rPr lang="en-US" sz="3600" dirty="0" smtClean="0">
                <a:effectLst/>
                <a:latin typeface="Tahoma" charset="0"/>
              </a:rPr>
              <a:t>pen-Ended Questions</a:t>
            </a:r>
          </a:p>
          <a:p>
            <a:pPr>
              <a:buClr>
                <a:srgbClr val="FFFF00"/>
              </a:buClr>
              <a:defRPr/>
            </a:pPr>
            <a:r>
              <a:rPr lang="en-US" sz="4800" b="1" dirty="0" smtClean="0">
                <a:solidFill>
                  <a:srgbClr val="FFFFFF"/>
                </a:solidFill>
                <a:latin typeface="Tahoma" charset="0"/>
              </a:rPr>
              <a:t> </a:t>
            </a:r>
            <a:r>
              <a:rPr lang="en-US" sz="4800" b="1" dirty="0" smtClean="0">
                <a:solidFill>
                  <a:srgbClr val="FFFF00"/>
                </a:solidFill>
                <a:latin typeface="Tahoma" charset="0"/>
              </a:rPr>
              <a:t>A</a:t>
            </a:r>
            <a:r>
              <a:rPr lang="en-US" sz="3600" dirty="0" smtClean="0">
                <a:solidFill>
                  <a:srgbClr val="FFFF00"/>
                </a:solidFill>
                <a:effectLst/>
                <a:latin typeface="Tahoma" charset="0"/>
              </a:rPr>
              <a:t> </a:t>
            </a:r>
            <a:r>
              <a:rPr lang="en-US" sz="3600" dirty="0" err="1" smtClean="0">
                <a:solidFill>
                  <a:srgbClr val="FFFF00"/>
                </a:solidFill>
                <a:effectLst/>
                <a:latin typeface="Tahoma" charset="0"/>
              </a:rPr>
              <a:t>ffirmations</a:t>
            </a:r>
            <a:endParaRPr lang="en-US" sz="3600" dirty="0" smtClean="0">
              <a:solidFill>
                <a:srgbClr val="FFFF00"/>
              </a:solidFill>
              <a:effectLst/>
              <a:latin typeface="Tahoma" charset="0"/>
            </a:endParaRPr>
          </a:p>
          <a:p>
            <a:pPr>
              <a:buClr>
                <a:srgbClr val="FFFF00"/>
              </a:buClr>
              <a:defRPr/>
            </a:pPr>
            <a:r>
              <a:rPr lang="en-US" sz="4800" b="1" dirty="0" smtClean="0">
                <a:solidFill>
                  <a:srgbClr val="FFFFFF"/>
                </a:solidFill>
                <a:latin typeface="Tahoma" charset="0"/>
              </a:rPr>
              <a:t> R</a:t>
            </a:r>
            <a:r>
              <a:rPr lang="en-US" sz="4000" b="1" dirty="0" smtClean="0">
                <a:solidFill>
                  <a:srgbClr val="FFFFFF"/>
                </a:solidFill>
                <a:effectLst/>
                <a:latin typeface="Tahoma" charset="0"/>
              </a:rPr>
              <a:t> </a:t>
            </a:r>
            <a:r>
              <a:rPr lang="en-US" sz="3600" dirty="0" err="1" smtClean="0">
                <a:solidFill>
                  <a:srgbClr val="FFFFFF"/>
                </a:solidFill>
                <a:effectLst/>
                <a:latin typeface="Tahoma" charset="0"/>
              </a:rPr>
              <a:t>eflective</a:t>
            </a:r>
            <a:r>
              <a:rPr lang="en-US" sz="3600" dirty="0" smtClean="0">
                <a:solidFill>
                  <a:srgbClr val="FFFFFF"/>
                </a:solidFill>
                <a:effectLst/>
                <a:latin typeface="Tahoma" charset="0"/>
              </a:rPr>
              <a:t> Listening</a:t>
            </a:r>
          </a:p>
          <a:p>
            <a:pPr>
              <a:buClr>
                <a:srgbClr val="FFFF00"/>
              </a:buClr>
              <a:defRPr/>
            </a:pPr>
            <a:r>
              <a:rPr lang="en-US" sz="4800" b="1" dirty="0" smtClean="0">
                <a:solidFill>
                  <a:srgbClr val="FFFFFF"/>
                </a:solidFill>
                <a:effectLst/>
                <a:latin typeface="Tahoma" charset="0"/>
              </a:rPr>
              <a:t> </a:t>
            </a:r>
            <a:r>
              <a:rPr lang="en-US" sz="4800" b="1" dirty="0" smtClean="0">
                <a:solidFill>
                  <a:srgbClr val="FFFFFF"/>
                </a:solidFill>
                <a:latin typeface="Tahoma" charset="0"/>
              </a:rPr>
              <a:t>S</a:t>
            </a:r>
            <a:r>
              <a:rPr lang="en-US" sz="4800" b="1" dirty="0" smtClean="0">
                <a:solidFill>
                  <a:srgbClr val="FFFFFF"/>
                </a:solidFill>
                <a:effectLst/>
                <a:latin typeface="Tahoma" charset="0"/>
              </a:rPr>
              <a:t> </a:t>
            </a:r>
            <a:r>
              <a:rPr lang="en-US" sz="3600" dirty="0" err="1" smtClean="0">
                <a:solidFill>
                  <a:srgbClr val="FFFFFF"/>
                </a:solidFill>
                <a:effectLst/>
                <a:latin typeface="Tahoma" charset="0"/>
              </a:rPr>
              <a:t>ummarizing</a:t>
            </a:r>
            <a:endParaRPr lang="en-US" sz="3600" dirty="0" smtClean="0">
              <a:solidFill>
                <a:srgbClr val="FFFFFF"/>
              </a:solidFill>
              <a:effectLst/>
              <a:latin typeface="Tahoma"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7222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244725" y="381000"/>
            <a:ext cx="6899275" cy="1417638"/>
          </a:xfrm>
        </p:spPr>
        <p:txBody>
          <a:bodyPr/>
          <a:lstStyle/>
          <a:p>
            <a:pPr eaLnBrk="1" hangingPunct="1"/>
            <a:r>
              <a:rPr lang="en-US" sz="4800" b="0" dirty="0" smtClean="0">
                <a:latin typeface="Arial Rounded MT Bold" pitchFamily="34" charset="0"/>
              </a:rPr>
              <a:t>          </a:t>
            </a:r>
            <a:r>
              <a:rPr lang="en-US" dirty="0" smtClean="0"/>
              <a:t>Affirmations</a:t>
            </a:r>
            <a:r>
              <a:rPr lang="en-US" sz="4800" dirty="0" smtClean="0"/>
              <a:t>	</a:t>
            </a:r>
          </a:p>
        </p:txBody>
      </p:sp>
      <p:sp>
        <p:nvSpPr>
          <p:cNvPr id="64515" name="Rectangle 3"/>
          <p:cNvSpPr>
            <a:spLocks noGrp="1" noChangeArrowheads="1"/>
          </p:cNvSpPr>
          <p:nvPr>
            <p:ph type="body" sz="half" idx="4294967295"/>
          </p:nvPr>
        </p:nvSpPr>
        <p:spPr>
          <a:xfrm>
            <a:off x="777875" y="2513013"/>
            <a:ext cx="8366125" cy="4113212"/>
          </a:xfrm>
        </p:spPr>
        <p:txBody>
          <a:bodyPr/>
          <a:lstStyle/>
          <a:p>
            <a:pPr eaLnBrk="1" hangingPunct="1"/>
            <a:r>
              <a:rPr lang="en-US" dirty="0" smtClean="0"/>
              <a:t>Focused on achievements of individual</a:t>
            </a:r>
          </a:p>
          <a:p>
            <a:pPr eaLnBrk="1" hangingPunct="1"/>
            <a:endParaRPr lang="en-US" dirty="0" smtClean="0"/>
          </a:p>
          <a:p>
            <a:pPr eaLnBrk="1" hangingPunct="1"/>
            <a:r>
              <a:rPr lang="en-US" dirty="0" smtClean="0"/>
              <a:t>Intended to:</a:t>
            </a:r>
          </a:p>
          <a:p>
            <a:pPr lvl="1" eaLnBrk="1" hangingPunct="1"/>
            <a:r>
              <a:rPr lang="en-US" dirty="0" smtClean="0"/>
              <a:t>Support person’s persistence</a:t>
            </a:r>
          </a:p>
          <a:p>
            <a:pPr lvl="1" eaLnBrk="1" hangingPunct="1"/>
            <a:r>
              <a:rPr lang="en-US" dirty="0" smtClean="0"/>
              <a:t>Encourage continued efforts</a:t>
            </a:r>
          </a:p>
          <a:p>
            <a:pPr lvl="1" eaLnBrk="1" hangingPunct="1"/>
            <a:r>
              <a:rPr lang="en-US" dirty="0" smtClean="0"/>
              <a:t>Assist person in seeing positives</a:t>
            </a:r>
          </a:p>
          <a:p>
            <a:pPr lvl="1" eaLnBrk="1" hangingPunct="1"/>
            <a:r>
              <a:rPr lang="en-US" dirty="0" smtClean="0"/>
              <a:t>Support individual’s proven strengths</a:t>
            </a:r>
          </a:p>
        </p:txBody>
      </p:sp>
      <p:pic>
        <p:nvPicPr>
          <p:cNvPr id="66564" name="Picture 14" descr="MCj04240460000[1]"/>
          <p:cNvPicPr>
            <a:picLocks noChangeAspect="1" noChangeArrowheads="1"/>
          </p:cNvPicPr>
          <p:nvPr/>
        </p:nvPicPr>
        <p:blipFill>
          <a:blip r:embed="rId3" cstate="print"/>
          <a:srcRect/>
          <a:stretch>
            <a:fillRect/>
          </a:stretch>
        </p:blipFill>
        <p:spPr bwMode="auto">
          <a:xfrm>
            <a:off x="1254125" y="450850"/>
            <a:ext cx="1717675" cy="183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23244" y="228600"/>
            <a:ext cx="6908800" cy="1219200"/>
          </a:xfrm>
        </p:spPr>
        <p:txBody>
          <a:bodyPr/>
          <a:lstStyle/>
          <a:p>
            <a:pPr>
              <a:defRPr/>
            </a:pPr>
            <a:r>
              <a:rPr lang="en-US" b="1" dirty="0" smtClean="0">
                <a:solidFill>
                  <a:srgbClr val="FFFF00"/>
                </a:solidFill>
                <a:latin typeface="Tahoma" charset="0"/>
              </a:rPr>
              <a:t>Core Skills</a:t>
            </a:r>
          </a:p>
        </p:txBody>
      </p:sp>
      <p:sp>
        <p:nvSpPr>
          <p:cNvPr id="21507" name="Rectangle 3"/>
          <p:cNvSpPr>
            <a:spLocks noGrp="1" noChangeArrowheads="1"/>
          </p:cNvSpPr>
          <p:nvPr>
            <p:ph type="body" idx="1"/>
          </p:nvPr>
        </p:nvSpPr>
        <p:spPr>
          <a:xfrm>
            <a:off x="1828800" y="1295400"/>
            <a:ext cx="6019800" cy="3200400"/>
          </a:xfrm>
        </p:spPr>
        <p:txBody>
          <a:bodyPr/>
          <a:lstStyle/>
          <a:p>
            <a:pPr>
              <a:buClr>
                <a:srgbClr val="FFFF00"/>
              </a:buClr>
              <a:defRPr/>
            </a:pPr>
            <a:r>
              <a:rPr lang="en-US" sz="4800" b="1" dirty="0" smtClean="0">
                <a:solidFill>
                  <a:srgbClr val="FFFFFF"/>
                </a:solidFill>
                <a:latin typeface="Tahoma" charset="0"/>
              </a:rPr>
              <a:t> </a:t>
            </a:r>
            <a:r>
              <a:rPr lang="en-US" sz="4800" b="1" dirty="0" smtClean="0">
                <a:latin typeface="Tahoma" charset="0"/>
              </a:rPr>
              <a:t>O</a:t>
            </a:r>
            <a:r>
              <a:rPr lang="en-US" sz="4000" b="1" dirty="0" smtClean="0">
                <a:effectLst/>
                <a:latin typeface="Tahoma" charset="0"/>
              </a:rPr>
              <a:t> </a:t>
            </a:r>
            <a:r>
              <a:rPr lang="en-US" sz="3600" dirty="0" smtClean="0">
                <a:effectLst/>
                <a:latin typeface="Tahoma" charset="0"/>
              </a:rPr>
              <a:t>pen-Ended Questions</a:t>
            </a:r>
          </a:p>
          <a:p>
            <a:pPr>
              <a:buClr>
                <a:srgbClr val="FFFF00"/>
              </a:buClr>
              <a:defRPr/>
            </a:pPr>
            <a:r>
              <a:rPr lang="en-US" sz="4800" b="1" dirty="0" smtClean="0">
                <a:solidFill>
                  <a:srgbClr val="FFFFFF"/>
                </a:solidFill>
                <a:latin typeface="Tahoma" charset="0"/>
              </a:rPr>
              <a:t> </a:t>
            </a:r>
            <a:r>
              <a:rPr lang="en-US" sz="4800" b="1" dirty="0" smtClean="0">
                <a:latin typeface="Tahoma" charset="0"/>
              </a:rPr>
              <a:t>A</a:t>
            </a:r>
            <a:r>
              <a:rPr lang="en-US" sz="3600" dirty="0" smtClean="0">
                <a:effectLst/>
                <a:latin typeface="Tahoma" charset="0"/>
              </a:rPr>
              <a:t> </a:t>
            </a:r>
            <a:r>
              <a:rPr lang="en-US" sz="3600" dirty="0" err="1" smtClean="0">
                <a:effectLst/>
                <a:latin typeface="Tahoma" charset="0"/>
              </a:rPr>
              <a:t>ffirmations</a:t>
            </a:r>
            <a:endParaRPr lang="en-US" sz="3600" dirty="0" smtClean="0">
              <a:effectLst/>
              <a:latin typeface="Tahoma" charset="0"/>
            </a:endParaRPr>
          </a:p>
          <a:p>
            <a:pPr>
              <a:buClr>
                <a:srgbClr val="FFFF00"/>
              </a:buClr>
              <a:defRPr/>
            </a:pPr>
            <a:r>
              <a:rPr lang="en-US" sz="4800" b="1" dirty="0" smtClean="0">
                <a:solidFill>
                  <a:srgbClr val="FFFFFF"/>
                </a:solidFill>
                <a:latin typeface="Tahoma" charset="0"/>
              </a:rPr>
              <a:t> </a:t>
            </a:r>
            <a:r>
              <a:rPr lang="en-US" sz="4800" b="1" dirty="0" smtClean="0">
                <a:solidFill>
                  <a:srgbClr val="FFFF00"/>
                </a:solidFill>
                <a:latin typeface="Tahoma" charset="0"/>
              </a:rPr>
              <a:t>R</a:t>
            </a:r>
            <a:r>
              <a:rPr lang="en-US" sz="4000" b="1" dirty="0" smtClean="0">
                <a:solidFill>
                  <a:srgbClr val="FFFF00"/>
                </a:solidFill>
                <a:effectLst/>
                <a:latin typeface="Tahoma" charset="0"/>
              </a:rPr>
              <a:t> </a:t>
            </a:r>
            <a:r>
              <a:rPr lang="en-US" sz="3600" dirty="0" err="1" smtClean="0">
                <a:solidFill>
                  <a:srgbClr val="FFFF00"/>
                </a:solidFill>
                <a:effectLst/>
                <a:latin typeface="Tahoma" charset="0"/>
              </a:rPr>
              <a:t>eflective</a:t>
            </a:r>
            <a:r>
              <a:rPr lang="en-US" sz="3600" dirty="0" smtClean="0">
                <a:solidFill>
                  <a:srgbClr val="FFFF00"/>
                </a:solidFill>
                <a:effectLst/>
                <a:latin typeface="Tahoma" charset="0"/>
              </a:rPr>
              <a:t> Listening</a:t>
            </a:r>
          </a:p>
          <a:p>
            <a:pPr>
              <a:buClr>
                <a:srgbClr val="FFFF00"/>
              </a:buClr>
              <a:defRPr/>
            </a:pPr>
            <a:r>
              <a:rPr lang="en-US" sz="4800" b="1" dirty="0" smtClean="0">
                <a:solidFill>
                  <a:srgbClr val="FFFFFF"/>
                </a:solidFill>
                <a:effectLst/>
                <a:latin typeface="Tahoma" charset="0"/>
              </a:rPr>
              <a:t> </a:t>
            </a:r>
            <a:r>
              <a:rPr lang="en-US" sz="4800" b="1" dirty="0" smtClean="0">
                <a:solidFill>
                  <a:srgbClr val="FFFFFF"/>
                </a:solidFill>
                <a:latin typeface="Tahoma" charset="0"/>
              </a:rPr>
              <a:t>S</a:t>
            </a:r>
            <a:r>
              <a:rPr lang="en-US" sz="4800" b="1" dirty="0" smtClean="0">
                <a:solidFill>
                  <a:srgbClr val="FFFFFF"/>
                </a:solidFill>
                <a:effectLst/>
                <a:latin typeface="Tahoma" charset="0"/>
              </a:rPr>
              <a:t> </a:t>
            </a:r>
            <a:r>
              <a:rPr lang="en-US" sz="3600" dirty="0" err="1" smtClean="0">
                <a:solidFill>
                  <a:srgbClr val="FFFFFF"/>
                </a:solidFill>
                <a:effectLst/>
                <a:latin typeface="Tahoma" charset="0"/>
              </a:rPr>
              <a:t>ummarizing</a:t>
            </a:r>
            <a:endParaRPr lang="en-US" sz="3600" dirty="0" smtClean="0">
              <a:solidFill>
                <a:srgbClr val="FFFFFF"/>
              </a:solidFill>
              <a:effectLst/>
              <a:latin typeface="Tahoma"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86779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smtClean="0">
                <a:latin typeface="Tahoma" charset="0"/>
              </a:rPr>
              <a:t>The Communication Cycle</a:t>
            </a:r>
          </a:p>
        </p:txBody>
      </p:sp>
      <p:sp>
        <p:nvSpPr>
          <p:cNvPr id="179203" name="Text Box 3"/>
          <p:cNvSpPr txBox="1">
            <a:spLocks noChangeArrowheads="1"/>
          </p:cNvSpPr>
          <p:nvPr/>
        </p:nvSpPr>
        <p:spPr bwMode="auto">
          <a:xfrm>
            <a:off x="1024467" y="1729228"/>
            <a:ext cx="2302933" cy="147117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a:pPr>
            <a:r>
              <a:rPr lang="en-US" altLang="en-US" sz="2800" dirty="0">
                <a:solidFill>
                  <a:srgbClr val="FFFFFF"/>
                </a:solidFill>
                <a:latin typeface="Tahoma" pitchFamily="34" charset="0"/>
              </a:rPr>
              <a:t>What the </a:t>
            </a:r>
            <a:r>
              <a:rPr lang="en-US" altLang="en-US" sz="2800" dirty="0" smtClean="0">
                <a:solidFill>
                  <a:srgbClr val="FFFFFF"/>
                </a:solidFill>
                <a:latin typeface="Tahoma" pitchFamily="34" charset="0"/>
              </a:rPr>
              <a:t>patient says.</a:t>
            </a:r>
            <a:br>
              <a:rPr lang="en-US" altLang="en-US" sz="2800" dirty="0" smtClean="0">
                <a:solidFill>
                  <a:srgbClr val="FFFFFF"/>
                </a:solidFill>
                <a:latin typeface="Tahoma" pitchFamily="34" charset="0"/>
              </a:rPr>
            </a:br>
            <a:endParaRPr lang="en-US" altLang="en-US" sz="2800" dirty="0">
              <a:solidFill>
                <a:srgbClr val="FFFFFF"/>
              </a:solidFill>
              <a:latin typeface="Tahoma" pitchFamily="34" charset="0"/>
            </a:endParaRPr>
          </a:p>
        </p:txBody>
      </p:sp>
      <p:sp>
        <p:nvSpPr>
          <p:cNvPr id="179204" name="Text Box 4"/>
          <p:cNvSpPr txBox="1">
            <a:spLocks noChangeArrowheads="1"/>
          </p:cNvSpPr>
          <p:nvPr/>
        </p:nvSpPr>
        <p:spPr bwMode="auto">
          <a:xfrm>
            <a:off x="5588000" y="1729228"/>
            <a:ext cx="2370667" cy="147117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startAt="2"/>
            </a:pPr>
            <a:r>
              <a:rPr lang="en-US" altLang="en-US" sz="2800" dirty="0">
                <a:solidFill>
                  <a:srgbClr val="FFFFFF"/>
                </a:solidFill>
                <a:latin typeface="Tahoma" pitchFamily="34" charset="0"/>
              </a:rPr>
              <a:t>What the </a:t>
            </a:r>
            <a:r>
              <a:rPr lang="en-US" altLang="en-US" sz="2800" dirty="0" smtClean="0">
                <a:solidFill>
                  <a:srgbClr val="FFFFFF"/>
                </a:solidFill>
                <a:latin typeface="Tahoma" pitchFamily="34" charset="0"/>
              </a:rPr>
              <a:t>patient </a:t>
            </a:r>
            <a:r>
              <a:rPr lang="en-US" altLang="en-US" sz="2800" dirty="0">
                <a:solidFill>
                  <a:srgbClr val="FFFFFF"/>
                </a:solidFill>
                <a:latin typeface="Tahoma" pitchFamily="34" charset="0"/>
              </a:rPr>
              <a:t>actually </a:t>
            </a:r>
            <a:r>
              <a:rPr lang="en-US" altLang="en-US" sz="2800" dirty="0" smtClean="0">
                <a:solidFill>
                  <a:srgbClr val="FFFFFF"/>
                </a:solidFill>
                <a:latin typeface="Tahoma" pitchFamily="34" charset="0"/>
              </a:rPr>
              <a:t>means.</a:t>
            </a:r>
            <a:endParaRPr lang="en-US" altLang="en-US" sz="2800" dirty="0">
              <a:solidFill>
                <a:srgbClr val="FFFFFF"/>
              </a:solidFill>
              <a:latin typeface="Tahoma" pitchFamily="34" charset="0"/>
            </a:endParaRPr>
          </a:p>
        </p:txBody>
      </p:sp>
      <p:sp>
        <p:nvSpPr>
          <p:cNvPr id="179205" name="Text Box 5"/>
          <p:cNvSpPr txBox="1">
            <a:spLocks noChangeArrowheads="1"/>
          </p:cNvSpPr>
          <p:nvPr/>
        </p:nvSpPr>
        <p:spPr bwMode="auto">
          <a:xfrm>
            <a:off x="5486400" y="5082028"/>
            <a:ext cx="2573867" cy="147117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startAt="3"/>
            </a:pPr>
            <a:r>
              <a:rPr lang="en-US" altLang="en-US" sz="2800" dirty="0">
                <a:solidFill>
                  <a:srgbClr val="FFFFFF"/>
                </a:solidFill>
                <a:latin typeface="Tahoma" pitchFamily="34" charset="0"/>
              </a:rPr>
              <a:t>What the clinician hears</a:t>
            </a:r>
            <a:r>
              <a:rPr lang="en-US" altLang="en-US" sz="2800" dirty="0" smtClean="0">
                <a:solidFill>
                  <a:srgbClr val="FFFFFF"/>
                </a:solidFill>
                <a:latin typeface="Tahoma" pitchFamily="34" charset="0"/>
              </a:rPr>
              <a:t>.</a:t>
            </a:r>
            <a:br>
              <a:rPr lang="en-US" altLang="en-US" sz="2800" dirty="0" smtClean="0">
                <a:solidFill>
                  <a:srgbClr val="FFFFFF"/>
                </a:solidFill>
                <a:latin typeface="Tahoma" pitchFamily="34" charset="0"/>
              </a:rPr>
            </a:br>
            <a:endParaRPr lang="en-US" altLang="en-US" sz="2800" dirty="0">
              <a:solidFill>
                <a:srgbClr val="FFFFFF"/>
              </a:solidFill>
              <a:latin typeface="Tahoma" pitchFamily="34" charset="0"/>
            </a:endParaRPr>
          </a:p>
        </p:txBody>
      </p:sp>
      <p:sp>
        <p:nvSpPr>
          <p:cNvPr id="41990" name="Text Box 6"/>
          <p:cNvSpPr txBox="1">
            <a:spLocks noChangeArrowheads="1"/>
          </p:cNvSpPr>
          <p:nvPr/>
        </p:nvSpPr>
        <p:spPr bwMode="auto">
          <a:xfrm>
            <a:off x="948267" y="5005829"/>
            <a:ext cx="31157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spcBef>
                <a:spcPct val="50000"/>
              </a:spcBef>
              <a:buClrTx/>
              <a:buSzTx/>
              <a:buFontTx/>
              <a:buNone/>
            </a:pPr>
            <a:endParaRPr lang="en-US" altLang="en-US" sz="2800">
              <a:latin typeface="Impact" pitchFamily="34" charset="0"/>
            </a:endParaRPr>
          </a:p>
        </p:txBody>
      </p:sp>
      <p:sp>
        <p:nvSpPr>
          <p:cNvPr id="179207" name="Text Box 7"/>
          <p:cNvSpPr txBox="1">
            <a:spLocks noChangeArrowheads="1"/>
          </p:cNvSpPr>
          <p:nvPr/>
        </p:nvSpPr>
        <p:spPr bwMode="auto">
          <a:xfrm>
            <a:off x="618067" y="5082028"/>
            <a:ext cx="3115733" cy="147117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startAt="4"/>
            </a:pPr>
            <a:r>
              <a:rPr lang="en-US" altLang="en-US" sz="2800" dirty="0">
                <a:solidFill>
                  <a:srgbClr val="FFFFFF"/>
                </a:solidFill>
                <a:latin typeface="Tahoma" pitchFamily="34" charset="0"/>
              </a:rPr>
              <a:t>What the clinician says he or she heard.</a:t>
            </a:r>
          </a:p>
        </p:txBody>
      </p:sp>
      <p:sp>
        <p:nvSpPr>
          <p:cNvPr id="179208" name="AutoShape 8"/>
          <p:cNvSpPr>
            <a:spLocks noChangeArrowheads="1"/>
          </p:cNvSpPr>
          <p:nvPr/>
        </p:nvSpPr>
        <p:spPr bwMode="auto">
          <a:xfrm>
            <a:off x="3886199" y="2236214"/>
            <a:ext cx="1354667" cy="457200"/>
          </a:xfrm>
          <a:prstGeom prst="rightArrow">
            <a:avLst>
              <a:gd name="adj1" fmla="val 50000"/>
              <a:gd name="adj2" fmla="val 83333"/>
            </a:avLst>
          </a:prstGeom>
          <a:solidFill>
            <a:schemeClr val="accent1"/>
          </a:solidFill>
          <a:ln w="12700">
            <a:solidFill>
              <a:schemeClr val="tx1"/>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79209" name="AutoShape 9"/>
          <p:cNvSpPr>
            <a:spLocks noChangeArrowheads="1"/>
          </p:cNvSpPr>
          <p:nvPr/>
        </p:nvSpPr>
        <p:spPr bwMode="auto">
          <a:xfrm>
            <a:off x="6536267" y="3634228"/>
            <a:ext cx="474133" cy="1277695"/>
          </a:xfrm>
          <a:prstGeom prst="downArrow">
            <a:avLst>
              <a:gd name="adj1" fmla="val 50000"/>
              <a:gd name="adj2" fmla="val 42857"/>
            </a:avLst>
          </a:prstGeom>
          <a:solidFill>
            <a:schemeClr val="accent1"/>
          </a:solidFill>
          <a:ln w="12700">
            <a:solidFill>
              <a:schemeClr val="tx1"/>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79210" name="AutoShape 10"/>
          <p:cNvSpPr>
            <a:spLocks noChangeArrowheads="1"/>
          </p:cNvSpPr>
          <p:nvPr/>
        </p:nvSpPr>
        <p:spPr bwMode="auto">
          <a:xfrm>
            <a:off x="4021664" y="5613400"/>
            <a:ext cx="1083733" cy="457200"/>
          </a:xfrm>
          <a:prstGeom prst="leftArrow">
            <a:avLst>
              <a:gd name="adj1" fmla="val 50000"/>
              <a:gd name="adj2" fmla="val 66667"/>
            </a:avLst>
          </a:prstGeom>
          <a:solidFill>
            <a:schemeClr val="accent1"/>
          </a:solidFill>
          <a:ln w="12700">
            <a:solidFill>
              <a:schemeClr val="tx1"/>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79211" name="AutoShape 11"/>
          <p:cNvSpPr>
            <a:spLocks noChangeArrowheads="1"/>
          </p:cNvSpPr>
          <p:nvPr/>
        </p:nvSpPr>
        <p:spPr bwMode="auto">
          <a:xfrm>
            <a:off x="1938867" y="3634228"/>
            <a:ext cx="474133" cy="1219200"/>
          </a:xfrm>
          <a:prstGeom prst="upArrow">
            <a:avLst>
              <a:gd name="adj1" fmla="val 50000"/>
              <a:gd name="adj2" fmla="val 57143"/>
            </a:avLst>
          </a:prstGeom>
          <a:solidFill>
            <a:schemeClr val="accent1"/>
          </a:solidFill>
          <a:ln w="12700">
            <a:solidFill>
              <a:schemeClr val="tx1"/>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79212" name="AutoShape 12"/>
          <p:cNvSpPr>
            <a:spLocks noChangeArrowheads="1"/>
          </p:cNvSpPr>
          <p:nvPr/>
        </p:nvSpPr>
        <p:spPr bwMode="auto">
          <a:xfrm>
            <a:off x="3208865" y="3100828"/>
            <a:ext cx="2709333" cy="2057400"/>
          </a:xfrm>
          <a:prstGeom prst="star8">
            <a:avLst>
              <a:gd name="adj" fmla="val 38250"/>
            </a:avLst>
          </a:prstGeom>
          <a:solidFill>
            <a:srgbClr val="FFC000"/>
          </a:solidFill>
          <a:ln w="12700">
            <a:solidFill>
              <a:schemeClr val="tx1"/>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79213" name="Text Box 13"/>
          <p:cNvSpPr txBox="1">
            <a:spLocks noChangeArrowheads="1"/>
          </p:cNvSpPr>
          <p:nvPr/>
        </p:nvSpPr>
        <p:spPr bwMode="auto">
          <a:xfrm>
            <a:off x="3661833" y="3558028"/>
            <a:ext cx="1837267" cy="1163395"/>
          </a:xfrm>
          <a:prstGeom prst="rect">
            <a:avLst/>
          </a:prstGeom>
          <a:noFill/>
          <a:ln w="12700">
            <a:noFill/>
            <a:miter lim="800000"/>
            <a:headEnd/>
            <a:tailEnd/>
          </a:ln>
        </p:spPr>
        <p:txBody>
          <a:bodyPr wrap="square">
            <a:spAutoFit/>
          </a:bodyPr>
          <a:lstStyle/>
          <a:p>
            <a:pPr algn="ctr">
              <a:spcBef>
                <a:spcPct val="50000"/>
              </a:spcBef>
              <a:defRPr/>
            </a:pPr>
            <a:r>
              <a:rPr lang="en-US" sz="2400" dirty="0">
                <a:solidFill>
                  <a:srgbClr val="FFFFFF"/>
                </a:solidFill>
                <a:effectLst>
                  <a:outerShdw blurRad="38100" dist="38100" dir="2700000" algn="tl">
                    <a:srgbClr val="000000">
                      <a:alpha val="43137"/>
                    </a:srgbClr>
                  </a:outerShdw>
                </a:effectLst>
                <a:latin typeface="Tahoma" pitchFamily="34" charset="0"/>
              </a:rPr>
              <a:t>Accurate Empathy</a:t>
            </a:r>
          </a:p>
          <a:p>
            <a:pPr algn="ctr">
              <a:spcBef>
                <a:spcPct val="50000"/>
              </a:spcBef>
              <a:defRPr/>
            </a:pPr>
            <a:r>
              <a:rPr lang="en-US" sz="2400" dirty="0">
                <a:solidFill>
                  <a:srgbClr val="FFFFFF"/>
                </a:solidFill>
                <a:effectLst>
                  <a:outerShdw blurRad="38100" dist="38100" dir="2700000" algn="tl">
                    <a:srgbClr val="000000">
                      <a:alpha val="43137"/>
                    </a:srgbClr>
                  </a:outerShdw>
                </a:effectLst>
                <a:latin typeface="Tahoma" pitchFamily="34" charset="0"/>
              </a:rPr>
              <a:t>2</a:t>
            </a:r>
            <a:r>
              <a:rPr lang="en-US" sz="2400" dirty="0" smtClean="0">
                <a:solidFill>
                  <a:srgbClr val="FFFFFF"/>
                </a:solidFill>
                <a:effectLst>
                  <a:outerShdw blurRad="38100" dist="38100" dir="2700000" algn="tl">
                    <a:srgbClr val="000000">
                      <a:alpha val="43137"/>
                    </a:srgbClr>
                  </a:outerShdw>
                </a:effectLst>
                <a:latin typeface="Tahoma" pitchFamily="34" charset="0"/>
              </a:rPr>
              <a:t> </a:t>
            </a:r>
            <a:r>
              <a:rPr lang="en-US" sz="2400" dirty="0">
                <a:solidFill>
                  <a:srgbClr val="FFFFFF"/>
                </a:solidFill>
                <a:effectLst>
                  <a:outerShdw blurRad="38100" dist="38100" dir="2700000" algn="tl">
                    <a:srgbClr val="000000">
                      <a:alpha val="43137"/>
                    </a:srgbClr>
                  </a:outerShdw>
                </a:effectLst>
                <a:latin typeface="Tahoma" pitchFamily="34" charset="0"/>
              </a:rPr>
              <a:t>= 4</a:t>
            </a:r>
          </a:p>
        </p:txBody>
      </p:sp>
    </p:spTree>
    <p:extLst>
      <p:ext uri="{BB962C8B-B14F-4D97-AF65-F5344CB8AC3E}">
        <p14:creationId xmlns:p14="http://schemas.microsoft.com/office/powerpoint/2010/main" val="15521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wipe(up)">
                                      <p:cBhvr>
                                        <p:cTn id="7" dur="500"/>
                                        <p:tgtEl>
                                          <p:spTgt spid="1792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8"/>
                                        </p:tgtEl>
                                        <p:attrNameLst>
                                          <p:attrName>style.visibility</p:attrName>
                                        </p:attrNameLst>
                                      </p:cBhvr>
                                      <p:to>
                                        <p:strVal val="visible"/>
                                      </p:to>
                                    </p:set>
                                    <p:animEffect transition="in" filter="wipe(left)">
                                      <p:cBhvr>
                                        <p:cTn id="12" dur="500"/>
                                        <p:tgtEl>
                                          <p:spTgt spid="179208"/>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9204"/>
                                        </p:tgtEl>
                                        <p:attrNameLst>
                                          <p:attrName>style.visibility</p:attrName>
                                        </p:attrNameLst>
                                      </p:cBhvr>
                                      <p:to>
                                        <p:strVal val="visible"/>
                                      </p:to>
                                    </p:set>
                                    <p:animEffect transition="in" filter="wipe(left)">
                                      <p:cBhvr>
                                        <p:cTn id="16" dur="500"/>
                                        <p:tgtEl>
                                          <p:spTgt spid="179204"/>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9209"/>
                                        </p:tgtEl>
                                        <p:attrNameLst>
                                          <p:attrName>style.visibility</p:attrName>
                                        </p:attrNameLst>
                                      </p:cBhvr>
                                      <p:to>
                                        <p:strVal val="visible"/>
                                      </p:to>
                                    </p:set>
                                    <p:animEffect transition="in" filter="wipe(up)">
                                      <p:cBhvr>
                                        <p:cTn id="21" dur="500"/>
                                        <p:tgtEl>
                                          <p:spTgt spid="17920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79205"/>
                                        </p:tgtEl>
                                        <p:attrNameLst>
                                          <p:attrName>style.visibility</p:attrName>
                                        </p:attrNameLst>
                                      </p:cBhvr>
                                      <p:to>
                                        <p:strVal val="visible"/>
                                      </p:to>
                                    </p:set>
                                    <p:animEffect transition="in" filter="wipe(up)">
                                      <p:cBhvr>
                                        <p:cTn id="25" dur="500"/>
                                        <p:tgtEl>
                                          <p:spTgt spid="179205"/>
                                        </p:tgtEl>
                                      </p:cBhvr>
                                    </p:animEffect>
                                  </p:childTnLst>
                                </p:cTn>
                              </p:par>
                            </p:childTnLst>
                          </p:cTn>
                        </p:par>
                      </p:childTnLst>
                    </p:cTn>
                  </p:par>
                  <p:par>
                    <p:cTn id="26" fill="hold">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79210"/>
                                        </p:tgtEl>
                                        <p:attrNameLst>
                                          <p:attrName>style.visibility</p:attrName>
                                        </p:attrNameLst>
                                      </p:cBhvr>
                                      <p:to>
                                        <p:strVal val="visible"/>
                                      </p:to>
                                    </p:set>
                                    <p:animEffect transition="in" filter="wipe(right)">
                                      <p:cBhvr>
                                        <p:cTn id="30" dur="500"/>
                                        <p:tgtEl>
                                          <p:spTgt spid="179210"/>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79207"/>
                                        </p:tgtEl>
                                        <p:attrNameLst>
                                          <p:attrName>style.visibility</p:attrName>
                                        </p:attrNameLst>
                                      </p:cBhvr>
                                      <p:to>
                                        <p:strVal val="visible"/>
                                      </p:to>
                                    </p:set>
                                    <p:animEffect transition="in" filter="wipe(right)">
                                      <p:cBhvr>
                                        <p:cTn id="34" dur="500"/>
                                        <p:tgtEl>
                                          <p:spTgt spid="17920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9211"/>
                                        </p:tgtEl>
                                        <p:attrNameLst>
                                          <p:attrName>style.visibility</p:attrName>
                                        </p:attrNameLst>
                                      </p:cBhvr>
                                      <p:to>
                                        <p:strVal val="visible"/>
                                      </p:to>
                                    </p:set>
                                    <p:animEffect transition="in" filter="dissolve">
                                      <p:cBhvr>
                                        <p:cTn id="39" dur="500"/>
                                        <p:tgtEl>
                                          <p:spTgt spid="179211"/>
                                        </p:tgtEl>
                                      </p:cBhvr>
                                    </p:animEffect>
                                  </p:childTnLst>
                                </p:cTn>
                              </p:par>
                            </p:childTnLst>
                          </p:cTn>
                        </p:par>
                        <p:par>
                          <p:cTn id="40" fill="hold" nodeType="with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79212"/>
                                        </p:tgtEl>
                                        <p:attrNameLst>
                                          <p:attrName>style.visibility</p:attrName>
                                        </p:attrNameLst>
                                      </p:cBhvr>
                                      <p:to>
                                        <p:strVal val="visible"/>
                                      </p:to>
                                    </p:set>
                                    <p:animEffect transition="in" filter="dissolve">
                                      <p:cBhvr>
                                        <p:cTn id="43" dur="500"/>
                                        <p:tgtEl>
                                          <p:spTgt spid="17921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79213"/>
                                        </p:tgtEl>
                                        <p:attrNameLst>
                                          <p:attrName>style.visibility</p:attrName>
                                        </p:attrNameLst>
                                      </p:cBhvr>
                                      <p:to>
                                        <p:strVal val="visible"/>
                                      </p:to>
                                    </p:set>
                                    <p:anim calcmode="lin" valueType="num">
                                      <p:cBhvr>
                                        <p:cTn id="46" dur="500" fill="hold"/>
                                        <p:tgtEl>
                                          <p:spTgt spid="179213"/>
                                        </p:tgtEl>
                                        <p:attrNameLst>
                                          <p:attrName>ppt_w</p:attrName>
                                        </p:attrNameLst>
                                      </p:cBhvr>
                                      <p:tavLst>
                                        <p:tav tm="0">
                                          <p:val>
                                            <p:fltVal val="0"/>
                                          </p:val>
                                        </p:tav>
                                        <p:tav tm="100000">
                                          <p:val>
                                            <p:strVal val="#ppt_w"/>
                                          </p:val>
                                        </p:tav>
                                      </p:tavLst>
                                    </p:anim>
                                    <p:anim calcmode="lin" valueType="num">
                                      <p:cBhvr>
                                        <p:cTn id="47" dur="500" fill="hold"/>
                                        <p:tgtEl>
                                          <p:spTgt spid="1792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nimBg="1"/>
      <p:bldP spid="179204" grpId="0" animBg="1"/>
      <p:bldP spid="179205" grpId="0" animBg="1"/>
      <p:bldP spid="179207" grpId="0" animBg="1"/>
      <p:bldP spid="179208" grpId="0" animBg="1"/>
      <p:bldP spid="179209" grpId="0" animBg="1"/>
      <p:bldP spid="179210" grpId="0" animBg="1"/>
      <p:bldP spid="179211" grpId="0" animBg="1"/>
      <p:bldP spid="179212" grpId="0" animBg="1"/>
      <p:bldP spid="17921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a:defRPr/>
            </a:pPr>
            <a:r>
              <a:rPr lang="en-US" b="1" smtClean="0">
                <a:latin typeface="Tahoma" charset="0"/>
                <a:cs typeface="Times New Roman" pitchFamily="18" charset="0"/>
              </a:rPr>
              <a:t>Levels of Reflection</a:t>
            </a:r>
            <a:r>
              <a:rPr lang="en-US" smtClean="0"/>
              <a:t> </a:t>
            </a:r>
          </a:p>
        </p:txBody>
      </p:sp>
      <p:sp>
        <p:nvSpPr>
          <p:cNvPr id="334851" name="Rectangle 3"/>
          <p:cNvSpPr>
            <a:spLocks noGrp="1" noChangeArrowheads="1"/>
          </p:cNvSpPr>
          <p:nvPr>
            <p:ph type="body" idx="1"/>
          </p:nvPr>
        </p:nvSpPr>
        <p:spPr>
          <a:xfrm>
            <a:off x="745067" y="1898650"/>
            <a:ext cx="7653867" cy="4425950"/>
          </a:xfrm>
        </p:spPr>
        <p:txBody>
          <a:bodyPr/>
          <a:lstStyle/>
          <a:p>
            <a:pPr>
              <a:lnSpc>
                <a:spcPct val="80000"/>
              </a:lnSpc>
              <a:buFont typeface="Monotype Sorts" pitchFamily="2" charset="2"/>
              <a:buNone/>
              <a:defRPr/>
            </a:pPr>
            <a:r>
              <a:rPr lang="en-US" sz="2800" dirty="0" smtClean="0">
                <a:cs typeface="Times New Roman" pitchFamily="18" charset="0"/>
              </a:rPr>
              <a:t> </a:t>
            </a:r>
            <a:r>
              <a:rPr lang="en-US" sz="2800" b="1" u="sng" dirty="0" smtClean="0">
                <a:effectLst/>
                <a:latin typeface="Tahoma" charset="0"/>
                <a:cs typeface="Times New Roman" pitchFamily="18" charset="0"/>
              </a:rPr>
              <a:t>Simple</a:t>
            </a:r>
            <a:r>
              <a:rPr lang="en-US" sz="2800" dirty="0" smtClean="0">
                <a:cs typeface="Times New Roman" pitchFamily="18" charset="0"/>
              </a:rPr>
              <a:t>	</a:t>
            </a:r>
          </a:p>
          <a:p>
            <a:pPr>
              <a:lnSpc>
                <a:spcPct val="80000"/>
              </a:lnSpc>
              <a:buFont typeface="Monotype Sorts" pitchFamily="2" charset="2"/>
              <a:buNone/>
              <a:defRPr/>
            </a:pPr>
            <a:r>
              <a:rPr lang="en-US" sz="2800" b="1" dirty="0">
                <a:effectLst/>
                <a:latin typeface="Tahoma" charset="0"/>
                <a:cs typeface="Times New Roman" pitchFamily="18" charset="0"/>
              </a:rPr>
              <a:t> </a:t>
            </a:r>
            <a:r>
              <a:rPr lang="en-US" sz="2800" b="1" dirty="0" smtClean="0">
                <a:effectLst/>
                <a:latin typeface="Tahoma" charset="0"/>
                <a:cs typeface="Times New Roman" pitchFamily="18" charset="0"/>
              </a:rPr>
              <a:t>  </a:t>
            </a:r>
            <a:r>
              <a:rPr lang="en-US" sz="2400" dirty="0" smtClean="0">
                <a:solidFill>
                  <a:srgbClr val="FFFFFF"/>
                </a:solidFill>
                <a:effectLst/>
                <a:latin typeface="Tahoma" charset="0"/>
                <a:cs typeface="Times New Roman" pitchFamily="18" charset="0"/>
              </a:rPr>
              <a:t>Exactly repeating one or more aspects of what is said or changing one or more of the words used in a statement (no meaning is added)</a:t>
            </a:r>
          </a:p>
          <a:p>
            <a:pPr>
              <a:lnSpc>
                <a:spcPct val="80000"/>
              </a:lnSpc>
              <a:buFont typeface="Monotype Sorts" pitchFamily="2" charset="2"/>
              <a:buNone/>
              <a:defRPr/>
            </a:pPr>
            <a:r>
              <a:rPr lang="en-US" sz="2400" dirty="0" smtClean="0">
                <a:solidFill>
                  <a:srgbClr val="FFFFFF"/>
                </a:solidFill>
                <a:effectLst/>
                <a:latin typeface="Tahoma" charset="0"/>
                <a:cs typeface="Times New Roman" pitchFamily="18" charset="0"/>
              </a:rPr>
              <a:t> </a:t>
            </a:r>
          </a:p>
          <a:p>
            <a:pPr>
              <a:lnSpc>
                <a:spcPct val="80000"/>
              </a:lnSpc>
              <a:buFont typeface="Monotype Sorts" pitchFamily="2" charset="2"/>
              <a:buNone/>
              <a:defRPr/>
            </a:pPr>
            <a:r>
              <a:rPr lang="en-US" sz="2800" b="1" u="sng" dirty="0" smtClean="0">
                <a:effectLst/>
                <a:latin typeface="Tahoma" charset="0"/>
                <a:cs typeface="Times New Roman" pitchFamily="18" charset="0"/>
              </a:rPr>
              <a:t>Complex</a:t>
            </a:r>
          </a:p>
          <a:p>
            <a:pPr>
              <a:lnSpc>
                <a:spcPct val="80000"/>
              </a:lnSpc>
              <a:buFont typeface="Monotype Sorts" pitchFamily="2" charset="2"/>
              <a:buNone/>
              <a:defRPr/>
            </a:pPr>
            <a:r>
              <a:rPr lang="en-US" sz="2400" dirty="0" smtClean="0">
                <a:solidFill>
                  <a:srgbClr val="FFFFFF"/>
                </a:solidFill>
                <a:effectLst/>
                <a:latin typeface="Tahoma" charset="0"/>
                <a:cs typeface="Times New Roman" pitchFamily="18" charset="0"/>
              </a:rPr>
              <a:t>	Reflecting the inferred meaning of a statement or paraphrasing that focuses on the emotional aspect of the statement </a:t>
            </a:r>
            <a:r>
              <a:rPr lang="en-US" sz="2400" dirty="0">
                <a:solidFill>
                  <a:srgbClr val="FFFFFF"/>
                </a:solidFill>
                <a:effectLst/>
                <a:latin typeface="Tahoma" charset="0"/>
                <a:cs typeface="Times New Roman" pitchFamily="18" charset="0"/>
              </a:rPr>
              <a:t>(meaning is added on to what was said)</a:t>
            </a:r>
            <a:endParaRPr lang="en-US" sz="2400" dirty="0" smtClean="0">
              <a:solidFill>
                <a:srgbClr val="FFFFFF"/>
              </a:solidFill>
              <a:effectLst/>
              <a:latin typeface="Tahoma" charset="0"/>
              <a:cs typeface="Times New Roman" pitchFamily="18" charset="0"/>
            </a:endParaRPr>
          </a:p>
          <a:p>
            <a:pPr>
              <a:lnSpc>
                <a:spcPct val="80000"/>
              </a:lnSpc>
              <a:defRPr/>
            </a:pPr>
            <a:endParaRPr lang="en-US" sz="2400" dirty="0" smtClean="0">
              <a:solidFill>
                <a:srgbClr val="FFFFFF"/>
              </a:solidFill>
              <a:effectLst/>
              <a:latin typeface="Tahoma" charset="0"/>
            </a:endParaRPr>
          </a:p>
        </p:txBody>
      </p:sp>
    </p:spTree>
    <p:extLst>
      <p:ext uri="{BB962C8B-B14F-4D97-AF65-F5344CB8AC3E}">
        <p14:creationId xmlns:p14="http://schemas.microsoft.com/office/powerpoint/2010/main" val="1692726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117600" y="457200"/>
            <a:ext cx="6908800" cy="990600"/>
          </a:xfrm>
        </p:spPr>
        <p:txBody>
          <a:bodyPr/>
          <a:lstStyle/>
          <a:p>
            <a:pPr>
              <a:defRPr/>
            </a:pPr>
            <a:r>
              <a:rPr lang="en-US" b="1" smtClean="0">
                <a:latin typeface="Tahoma" charset="0"/>
              </a:rPr>
              <a:t>Reflective Listening</a:t>
            </a:r>
            <a:endParaRPr lang="en-US" b="1" u="sng" smtClean="0">
              <a:latin typeface="Tahoma" charset="0"/>
            </a:endParaRPr>
          </a:p>
        </p:txBody>
      </p:sp>
      <p:sp>
        <p:nvSpPr>
          <p:cNvPr id="46083" name="Text Box 3"/>
          <p:cNvSpPr txBox="1">
            <a:spLocks noChangeArrowheads="1"/>
          </p:cNvSpPr>
          <p:nvPr/>
        </p:nvSpPr>
        <p:spPr bwMode="auto">
          <a:xfrm>
            <a:off x="381000" y="1752600"/>
            <a:ext cx="8382000" cy="255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6600" dirty="0">
                <a:solidFill>
                  <a:srgbClr val="FFFFFF"/>
                </a:solidFill>
                <a:latin typeface="Calibri" panose="020F0502020204030204" pitchFamily="34" charset="0"/>
              </a:rPr>
              <a:t>Making your best guess </a:t>
            </a:r>
            <a:r>
              <a:rPr lang="en-US" altLang="en-US" sz="6600" dirty="0" smtClean="0">
                <a:solidFill>
                  <a:srgbClr val="FFFFFF"/>
                </a:solidFill>
                <a:latin typeface="Calibri" panose="020F0502020204030204" pitchFamily="34" charset="0"/>
              </a:rPr>
              <a:t>about what </a:t>
            </a:r>
            <a:r>
              <a:rPr lang="en-US" altLang="en-US" sz="6600" dirty="0">
                <a:solidFill>
                  <a:srgbClr val="FFFFFF"/>
                </a:solidFill>
                <a:latin typeface="Calibri" panose="020F0502020204030204" pitchFamily="34" charset="0"/>
              </a:rPr>
              <a:t>a patient means.</a:t>
            </a:r>
          </a:p>
        </p:txBody>
      </p:sp>
      <p:pic>
        <p:nvPicPr>
          <p:cNvPr id="3077" name="Picture 5" descr="https://d2ia58550xamqo.cloudfront.net/3cd37c164061497b95f06dc35d98db3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1552083">
            <a:off x="548918" y="3804056"/>
            <a:ext cx="895350" cy="9753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d2ia58550xamqo.cloudfront.net/3cd37c164061497b95f06dc35d98db36.jpg"/>
          <p:cNvPicPr>
            <a:picLocks noChangeAspect="1" noChangeArrowheads="1"/>
          </p:cNvPicPr>
          <p:nvPr/>
        </p:nvPicPr>
        <p:blipFill rotWithShape="1">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3113687">
            <a:off x="2764629" y="4364062"/>
            <a:ext cx="1180130" cy="1096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s://d2ia58550xamqo.cloudfront.net/3cd37c164061497b95f06dc35d98db36.jpg"/>
          <p:cNvPicPr>
            <a:picLocks noChangeAspect="1" noChangeArrowheads="1"/>
          </p:cNvPicPr>
          <p:nvPr/>
        </p:nvPicPr>
        <p:blipFill rotWithShape="1">
          <a:blip r:embed="rId3" cstate="print">
            <a:duotone>
              <a:prstClr val="black"/>
              <a:srgbClr val="C00000">
                <a:tint val="45000"/>
                <a:satMod val="400000"/>
              </a:srgbClr>
            </a:duotone>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20754555">
            <a:off x="426244" y="5824579"/>
            <a:ext cx="592684" cy="6456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s://d2ia58550xamqo.cloudfront.net/3cd37c164061497b95f06dc35d98db36.jpg"/>
          <p:cNvPicPr>
            <a:picLocks noChangeAspect="1" noChangeArrowheads="1"/>
          </p:cNvPicPr>
          <p:nvPr/>
        </p:nvPicPr>
        <p:blipFill rotWithShape="1">
          <a:blip r:embed="rId3" cstate="print">
            <a:duotone>
              <a:prstClr val="black"/>
              <a:srgbClr val="417228">
                <a:tint val="45000"/>
                <a:satMod val="400000"/>
              </a:srgbClr>
            </a:duotone>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1898213">
            <a:off x="2626364" y="5924790"/>
            <a:ext cx="408702" cy="4452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s://d2ia58550xamqo.cloudfront.net/3cd37c164061497b95f06dc35d98db36.jpg"/>
          <p:cNvPicPr>
            <a:picLocks noChangeAspect="1" noChangeArrowheads="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3245523">
            <a:off x="1720245" y="3990667"/>
            <a:ext cx="490792" cy="5346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s://d2ia58550xamqo.cloudfront.net/3cd37c164061497b95f06dc35d98db3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80851" y1="87255" x2="80851" y2="87255"/>
                      </a14:backgroundRemoval>
                    </a14:imgEffect>
                  </a14:imgLayer>
                </a14:imgProps>
              </a:ext>
              <a:ext uri="{28A0092B-C50C-407E-A947-70E740481C1C}">
                <a14:useLocalDpi xmlns:a14="http://schemas.microsoft.com/office/drawing/2010/main" val="0"/>
              </a:ext>
            </a:extLst>
          </a:blip>
          <a:srcRect/>
          <a:stretch/>
        </p:blipFill>
        <p:spPr bwMode="auto">
          <a:xfrm rot="1552083">
            <a:off x="1606843" y="4474496"/>
            <a:ext cx="895350" cy="163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8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5613" y="1066800"/>
            <a:ext cx="8226425" cy="1470025"/>
          </a:xfrm>
        </p:spPr>
        <p:txBody>
          <a:bodyPr/>
          <a:lstStyle/>
          <a:p>
            <a:r>
              <a:rPr lang="en-US" sz="8800" dirty="0" smtClean="0"/>
              <a:t>Motivational Interviewing</a:t>
            </a:r>
            <a:endParaRPr lang="en-US" sz="8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243" y="3505200"/>
            <a:ext cx="3337164" cy="23031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5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81000" y="228600"/>
            <a:ext cx="8534400" cy="990600"/>
          </a:xfrm>
        </p:spPr>
        <p:txBody>
          <a:bodyPr/>
          <a:lstStyle/>
          <a:p>
            <a:pPr>
              <a:defRPr/>
            </a:pPr>
            <a:r>
              <a:rPr lang="en-US" altLang="en-US" b="1" dirty="0">
                <a:solidFill>
                  <a:srgbClr val="FFFF66"/>
                </a:solidFill>
                <a:latin typeface="Tahoma" panose="020B0604030504040204" pitchFamily="34" charset="0"/>
              </a:rPr>
              <a:t>What does the </a:t>
            </a:r>
            <a:r>
              <a:rPr lang="en-US" altLang="en-US" dirty="0" smtClean="0">
                <a:solidFill>
                  <a:srgbClr val="FFFF66"/>
                </a:solidFill>
                <a:latin typeface="Tahoma" panose="020B0604030504040204" pitchFamily="34" charset="0"/>
              </a:rPr>
              <a:t>patient</a:t>
            </a:r>
            <a:r>
              <a:rPr lang="en-US" altLang="en-US" b="1" dirty="0" smtClean="0">
                <a:solidFill>
                  <a:srgbClr val="FFFF66"/>
                </a:solidFill>
                <a:latin typeface="Tahoma" panose="020B0604030504040204" pitchFamily="34" charset="0"/>
              </a:rPr>
              <a:t> </a:t>
            </a:r>
            <a:r>
              <a:rPr lang="en-US" altLang="en-US" b="1" dirty="0">
                <a:solidFill>
                  <a:srgbClr val="FFFF66"/>
                </a:solidFill>
                <a:latin typeface="Tahoma" panose="020B0604030504040204" pitchFamily="34" charset="0"/>
              </a:rPr>
              <a:t>mean?</a:t>
            </a:r>
          </a:p>
        </p:txBody>
      </p:sp>
      <p:pic>
        <p:nvPicPr>
          <p:cNvPr id="430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267" y="2362200"/>
            <a:ext cx="4605867"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AutoShape 11"/>
          <p:cNvSpPr>
            <a:spLocks noChangeArrowheads="1"/>
          </p:cNvSpPr>
          <p:nvPr/>
        </p:nvSpPr>
        <p:spPr bwMode="auto">
          <a:xfrm>
            <a:off x="5689600" y="1143000"/>
            <a:ext cx="2370667" cy="2286000"/>
          </a:xfrm>
          <a:prstGeom prst="wedgeEllipseCallout">
            <a:avLst>
              <a:gd name="adj1" fmla="val -54106"/>
              <a:gd name="adj2" fmla="val 2361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43013" name="AutoShape 12"/>
          <p:cNvSpPr>
            <a:spLocks noChangeArrowheads="1"/>
          </p:cNvSpPr>
          <p:nvPr/>
        </p:nvSpPr>
        <p:spPr bwMode="auto">
          <a:xfrm>
            <a:off x="609600" y="1447800"/>
            <a:ext cx="2438400" cy="1676400"/>
          </a:xfrm>
          <a:prstGeom prst="wedgeEllipseCallout">
            <a:avLst>
              <a:gd name="adj1" fmla="val 25231"/>
              <a:gd name="adj2" fmla="val 5558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24942" name="Text Box 14"/>
          <p:cNvSpPr txBox="1">
            <a:spLocks noChangeArrowheads="1"/>
          </p:cNvSpPr>
          <p:nvPr/>
        </p:nvSpPr>
        <p:spPr bwMode="auto">
          <a:xfrm>
            <a:off x="5781675" y="1550414"/>
            <a:ext cx="2269067"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800" dirty="0"/>
              <a:t>Tell me </a:t>
            </a:r>
            <a:r>
              <a:rPr lang="en-US" altLang="en-US" sz="2800" dirty="0" smtClean="0"/>
              <a:t/>
            </a:r>
            <a:br>
              <a:rPr lang="en-US" altLang="en-US" sz="2800" dirty="0" smtClean="0"/>
            </a:br>
            <a:r>
              <a:rPr lang="en-US" altLang="en-US" sz="2800" dirty="0" smtClean="0"/>
              <a:t>about </a:t>
            </a:r>
            <a:r>
              <a:rPr lang="en-US" altLang="en-US" sz="2800" dirty="0"/>
              <a:t>your marijuana use.</a:t>
            </a:r>
          </a:p>
        </p:txBody>
      </p:sp>
      <p:sp>
        <p:nvSpPr>
          <p:cNvPr id="124943" name="Text Box 15"/>
          <p:cNvSpPr txBox="1">
            <a:spLocks noChangeArrowheads="1"/>
          </p:cNvSpPr>
          <p:nvPr/>
        </p:nvSpPr>
        <p:spPr bwMode="auto">
          <a:xfrm>
            <a:off x="880533" y="1828800"/>
            <a:ext cx="1964267"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800" dirty="0"/>
              <a:t>I should stop using it.</a:t>
            </a:r>
          </a:p>
        </p:txBody>
      </p:sp>
    </p:spTree>
    <p:extLst>
      <p:ext uri="{BB962C8B-B14F-4D97-AF65-F5344CB8AC3E}">
        <p14:creationId xmlns:p14="http://schemas.microsoft.com/office/powerpoint/2010/main" val="133790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24942"/>
                                        </p:tgtEl>
                                        <p:attrNameLst>
                                          <p:attrName>style.visibility</p:attrName>
                                        </p:attrNameLst>
                                      </p:cBhvr>
                                      <p:to>
                                        <p:strVal val="visible"/>
                                      </p:to>
                                    </p:set>
                                    <p:animEffect transition="in" filter="wheel(2)">
                                      <p:cBhvr>
                                        <p:cTn id="7" dur="500"/>
                                        <p:tgtEl>
                                          <p:spTgt spid="124942"/>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43012"/>
                                        </p:tgtEl>
                                        <p:attrNameLst>
                                          <p:attrName>style.visibility</p:attrName>
                                        </p:attrNameLst>
                                      </p:cBhvr>
                                      <p:to>
                                        <p:strVal val="visible"/>
                                      </p:to>
                                    </p:set>
                                    <p:animEffect transition="in" filter="wheel(2)">
                                      <p:cBhvr>
                                        <p:cTn id="10" dur="500"/>
                                        <p:tgtEl>
                                          <p:spTgt spid="430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grpId="0" nodeType="clickEffect">
                                  <p:stCondLst>
                                    <p:cond delay="0"/>
                                  </p:stCondLst>
                                  <p:childTnLst>
                                    <p:set>
                                      <p:cBhvr>
                                        <p:cTn id="14" dur="1" fill="hold">
                                          <p:stCondLst>
                                            <p:cond delay="0"/>
                                          </p:stCondLst>
                                        </p:cTn>
                                        <p:tgtEl>
                                          <p:spTgt spid="124943"/>
                                        </p:tgtEl>
                                        <p:attrNameLst>
                                          <p:attrName>style.visibility</p:attrName>
                                        </p:attrNameLst>
                                      </p:cBhvr>
                                      <p:to>
                                        <p:strVal val="visible"/>
                                      </p:to>
                                    </p:set>
                                    <p:animEffect transition="in" filter="wheel(2)">
                                      <p:cBhvr>
                                        <p:cTn id="15" dur="500"/>
                                        <p:tgtEl>
                                          <p:spTgt spid="124943"/>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43013"/>
                                        </p:tgtEl>
                                        <p:attrNameLst>
                                          <p:attrName>style.visibility</p:attrName>
                                        </p:attrNameLst>
                                      </p:cBhvr>
                                      <p:to>
                                        <p:strVal val="visible"/>
                                      </p:to>
                                    </p:set>
                                    <p:animEffect transition="in" filter="wheel(2)">
                                      <p:cBhvr>
                                        <p:cTn id="18"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P spid="124942" grpId="0"/>
      <p:bldP spid="1249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228600"/>
            <a:ext cx="9144000" cy="990600"/>
          </a:xfrm>
        </p:spPr>
        <p:txBody>
          <a:bodyPr/>
          <a:lstStyle/>
          <a:p>
            <a:pPr>
              <a:defRPr/>
            </a:pPr>
            <a:r>
              <a:rPr lang="en-US" altLang="en-US" b="1" dirty="0">
                <a:solidFill>
                  <a:srgbClr val="FFFF66"/>
                </a:solidFill>
                <a:latin typeface="Tahoma" panose="020B0604030504040204" pitchFamily="34" charset="0"/>
              </a:rPr>
              <a:t>What does this </a:t>
            </a:r>
            <a:r>
              <a:rPr lang="en-US" altLang="en-US" dirty="0" smtClean="0">
                <a:solidFill>
                  <a:srgbClr val="FFFF66"/>
                </a:solidFill>
                <a:latin typeface="Tahoma" panose="020B0604030504040204" pitchFamily="34" charset="0"/>
              </a:rPr>
              <a:t>patient</a:t>
            </a:r>
            <a:r>
              <a:rPr lang="en-US" altLang="en-US" b="1" dirty="0" smtClean="0">
                <a:solidFill>
                  <a:srgbClr val="FFFF66"/>
                </a:solidFill>
                <a:latin typeface="Tahoma" panose="020B0604030504040204" pitchFamily="34" charset="0"/>
              </a:rPr>
              <a:t> </a:t>
            </a:r>
            <a:r>
              <a:rPr lang="en-US" altLang="en-US" b="1" dirty="0">
                <a:solidFill>
                  <a:srgbClr val="FFFF66"/>
                </a:solidFill>
                <a:latin typeface="Tahoma" panose="020B0604030504040204" pitchFamily="34" charset="0"/>
              </a:rPr>
              <a:t>mean?</a:t>
            </a:r>
          </a:p>
        </p:txBody>
      </p:sp>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133" y="2652712"/>
            <a:ext cx="4605867"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AutoShape 4"/>
          <p:cNvSpPr>
            <a:spLocks noChangeArrowheads="1"/>
          </p:cNvSpPr>
          <p:nvPr/>
        </p:nvSpPr>
        <p:spPr bwMode="auto">
          <a:xfrm>
            <a:off x="6172200" y="1130300"/>
            <a:ext cx="2370667" cy="2286000"/>
          </a:xfrm>
          <a:prstGeom prst="wedgeEllipseCallout">
            <a:avLst>
              <a:gd name="adj1" fmla="val -62677"/>
              <a:gd name="adj2" fmla="val 280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44037" name="AutoShape 5"/>
          <p:cNvSpPr>
            <a:spLocks noChangeArrowheads="1"/>
          </p:cNvSpPr>
          <p:nvPr/>
        </p:nvSpPr>
        <p:spPr bwMode="auto">
          <a:xfrm>
            <a:off x="270934" y="1219200"/>
            <a:ext cx="3115733" cy="2362200"/>
          </a:xfrm>
          <a:prstGeom prst="wedgeEllipseCallout">
            <a:avLst>
              <a:gd name="adj1" fmla="val 42981"/>
              <a:gd name="adj2" fmla="val 3717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180230" name="Text Box 6"/>
          <p:cNvSpPr txBox="1">
            <a:spLocks noChangeArrowheads="1"/>
          </p:cNvSpPr>
          <p:nvPr/>
        </p:nvSpPr>
        <p:spPr bwMode="auto">
          <a:xfrm>
            <a:off x="6375399" y="1715164"/>
            <a:ext cx="1964267"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800" dirty="0"/>
              <a:t>What made you decide to see him?</a:t>
            </a:r>
          </a:p>
        </p:txBody>
      </p:sp>
      <p:sp>
        <p:nvSpPr>
          <p:cNvPr id="180231" name="Text Box 7"/>
          <p:cNvSpPr txBox="1">
            <a:spLocks noChangeArrowheads="1"/>
          </p:cNvSpPr>
          <p:nvPr/>
        </p:nvSpPr>
        <p:spPr bwMode="auto">
          <a:xfrm>
            <a:off x="372533" y="1371601"/>
            <a:ext cx="298026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800" dirty="0"/>
              <a:t>I know I shouldn’t have. He just came by and I couldn’t turn him away.</a:t>
            </a:r>
          </a:p>
        </p:txBody>
      </p:sp>
    </p:spTree>
    <p:extLst>
      <p:ext uri="{BB962C8B-B14F-4D97-AF65-F5344CB8AC3E}">
        <p14:creationId xmlns:p14="http://schemas.microsoft.com/office/powerpoint/2010/main" val="252648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wheel(2)">
                                      <p:cBhvr>
                                        <p:cTn id="7" dur="500"/>
                                        <p:tgtEl>
                                          <p:spTgt spid="180230"/>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wheel(2)">
                                      <p:cBhvr>
                                        <p:cTn id="10" dur="500"/>
                                        <p:tgtEl>
                                          <p:spTgt spid="4403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grpId="0" nodeType="clickEffect">
                                  <p:stCondLst>
                                    <p:cond delay="0"/>
                                  </p:stCondLst>
                                  <p:childTnLst>
                                    <p:set>
                                      <p:cBhvr>
                                        <p:cTn id="14" dur="1" fill="hold">
                                          <p:stCondLst>
                                            <p:cond delay="0"/>
                                          </p:stCondLst>
                                        </p:cTn>
                                        <p:tgtEl>
                                          <p:spTgt spid="180231"/>
                                        </p:tgtEl>
                                        <p:attrNameLst>
                                          <p:attrName>style.visibility</p:attrName>
                                        </p:attrNameLst>
                                      </p:cBhvr>
                                      <p:to>
                                        <p:strVal val="visible"/>
                                      </p:to>
                                    </p:set>
                                    <p:animEffect transition="in" filter="wheel(2)">
                                      <p:cBhvr>
                                        <p:cTn id="15" dur="500"/>
                                        <p:tgtEl>
                                          <p:spTgt spid="180231"/>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44037"/>
                                        </p:tgtEl>
                                        <p:attrNameLst>
                                          <p:attrName>style.visibility</p:attrName>
                                        </p:attrNameLst>
                                      </p:cBhvr>
                                      <p:to>
                                        <p:strVal val="visible"/>
                                      </p:to>
                                    </p:set>
                                    <p:animEffect transition="in" filter="wheel(2)">
                                      <p:cBhvr>
                                        <p:cTn id="18"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180230" grpId="0"/>
      <p:bldP spid="1802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228600"/>
            <a:ext cx="8686800" cy="990600"/>
          </a:xfrm>
        </p:spPr>
        <p:txBody>
          <a:bodyPr/>
          <a:lstStyle/>
          <a:p>
            <a:pPr>
              <a:defRPr/>
            </a:pPr>
            <a:r>
              <a:rPr lang="en-US" b="1" dirty="0" smtClean="0">
                <a:latin typeface="Tahoma" charset="0"/>
              </a:rPr>
              <a:t>What does the patient mean?</a:t>
            </a:r>
          </a:p>
        </p:txBody>
      </p:sp>
      <p:sp>
        <p:nvSpPr>
          <p:cNvPr id="45059" name="AutoShape 11"/>
          <p:cNvSpPr>
            <a:spLocks noChangeArrowheads="1"/>
          </p:cNvSpPr>
          <p:nvPr/>
        </p:nvSpPr>
        <p:spPr bwMode="auto">
          <a:xfrm>
            <a:off x="152400" y="1143000"/>
            <a:ext cx="2819400" cy="2438400"/>
          </a:xfrm>
          <a:prstGeom prst="wedgeEllipseCallout">
            <a:avLst>
              <a:gd name="adj1" fmla="val 45390"/>
              <a:gd name="adj2" fmla="val 42630"/>
            </a:avLst>
          </a:prstGeom>
          <a:solidFill>
            <a:schemeClr val="accent1"/>
          </a:solidFill>
          <a:ln w="12700">
            <a:solidFill>
              <a:schemeClr val="tx1"/>
            </a:solidFill>
            <a:miter lim="800000"/>
            <a:headEnd/>
            <a:tailEnd/>
          </a:ln>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45060" name="AutoShape 12"/>
          <p:cNvSpPr>
            <a:spLocks noChangeArrowheads="1"/>
          </p:cNvSpPr>
          <p:nvPr/>
        </p:nvSpPr>
        <p:spPr bwMode="auto">
          <a:xfrm>
            <a:off x="5926667" y="1052513"/>
            <a:ext cx="2988733" cy="2279272"/>
          </a:xfrm>
          <a:prstGeom prst="wedgeEllipseCallout">
            <a:avLst>
              <a:gd name="adj1" fmla="val -50253"/>
              <a:gd name="adj2" fmla="val 36132"/>
            </a:avLst>
          </a:prstGeom>
          <a:solidFill>
            <a:schemeClr val="accent1"/>
          </a:solidFill>
          <a:ln w="12700">
            <a:solidFill>
              <a:schemeClr val="tx1"/>
            </a:solidFill>
            <a:miter lim="800000"/>
            <a:headEnd/>
            <a:tailEnd/>
          </a:ln>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400" dirty="0" smtClean="0">
                <a:latin typeface="Tahoma" pitchFamily="34" charset="0"/>
                <a:cs typeface="Tahoma" pitchFamily="34" charset="0"/>
              </a:rPr>
              <a:t>How are things going with the medication?</a:t>
            </a:r>
            <a:endParaRPr lang="en-US" altLang="en-US" sz="2400" dirty="0">
              <a:latin typeface="Tahoma" pitchFamily="34" charset="0"/>
              <a:cs typeface="Tahoma" pitchFamily="34" charset="0"/>
            </a:endParaRPr>
          </a:p>
        </p:txBody>
      </p:sp>
      <p:sp>
        <p:nvSpPr>
          <p:cNvPr id="45061" name="TextBox 9"/>
          <p:cNvSpPr txBox="1">
            <a:spLocks noChangeArrowheads="1"/>
          </p:cNvSpPr>
          <p:nvPr/>
        </p:nvSpPr>
        <p:spPr bwMode="auto">
          <a:xfrm>
            <a:off x="220133" y="1762125"/>
            <a:ext cx="275166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400" dirty="0">
                <a:latin typeface="Tahoma" pitchFamily="34" charset="0"/>
                <a:cs typeface="Tahoma" pitchFamily="34" charset="0"/>
              </a:rPr>
              <a:t>What about it?  What difference does it make?</a:t>
            </a:r>
          </a:p>
        </p:txBody>
      </p:sp>
      <p:pic>
        <p:nvPicPr>
          <p:cNvPr id="450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133" y="2652712"/>
            <a:ext cx="4605867"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17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heel(2)">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wheel(2)">
                                      <p:cBhvr>
                                        <p:cTn id="12" dur="500"/>
                                        <p:tgtEl>
                                          <p:spTgt spid="45061"/>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45059"/>
                                        </p:tgtEl>
                                        <p:attrNameLst>
                                          <p:attrName>style.visibility</p:attrName>
                                        </p:attrNameLst>
                                      </p:cBhvr>
                                      <p:to>
                                        <p:strVal val="visible"/>
                                      </p:to>
                                    </p:set>
                                    <p:animEffect transition="in" filter="wheel(2)">
                                      <p:cBhvr>
                                        <p:cTn id="15"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533400" y="685800"/>
            <a:ext cx="8153400" cy="914400"/>
          </a:xfrm>
        </p:spPr>
        <p:txBody>
          <a:bodyPr/>
          <a:lstStyle/>
          <a:p>
            <a:pPr>
              <a:defRPr/>
            </a:pPr>
            <a:r>
              <a:rPr lang="en-US" b="1" smtClean="0">
                <a:latin typeface="Tahoma" charset="0"/>
                <a:cs typeface="Times New Roman" pitchFamily="18" charset="0"/>
              </a:rPr>
              <a:t>Forming Reflective Statements</a:t>
            </a:r>
            <a:br>
              <a:rPr lang="en-US" b="1" smtClean="0">
                <a:latin typeface="Tahoma" charset="0"/>
                <a:cs typeface="Times New Roman" pitchFamily="18" charset="0"/>
              </a:rPr>
            </a:br>
            <a:endParaRPr lang="en-US" b="1" smtClean="0">
              <a:latin typeface="Tahoma" charset="0"/>
              <a:cs typeface="Times New Roman" pitchFamily="18" charset="0"/>
            </a:endParaRPr>
          </a:p>
        </p:txBody>
      </p:sp>
      <p:sp>
        <p:nvSpPr>
          <p:cNvPr id="47107" name="Rectangle 3"/>
          <p:cNvSpPr>
            <a:spLocks noGrp="1" noChangeArrowheads="1"/>
          </p:cNvSpPr>
          <p:nvPr>
            <p:ph type="body" idx="1"/>
          </p:nvPr>
        </p:nvSpPr>
        <p:spPr>
          <a:xfrm>
            <a:off x="1309511" y="1966913"/>
            <a:ext cx="6547556" cy="4357687"/>
          </a:xfrm>
        </p:spPr>
        <p:txBody>
          <a:bodyPr/>
          <a:lstStyle/>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If you find it helpful, start your reflections with the following:</a:t>
            </a:r>
          </a:p>
          <a:p>
            <a:pPr>
              <a:lnSpc>
                <a:spcPct val="90000"/>
              </a:lnSpc>
              <a:buFont typeface="Monotype Sorts" pitchFamily="2" charset="2"/>
              <a:buNone/>
            </a:pPr>
            <a:endParaRPr lang="en-US" altLang="en-US" sz="2800" i="1" smtClean="0">
              <a:effectLst/>
              <a:latin typeface="Tahoma" pitchFamily="34" charset="0"/>
              <a:cs typeface="Times New Roman" pitchFamily="18" charset="0"/>
            </a:endParaRPr>
          </a:p>
          <a:p>
            <a:pPr>
              <a:lnSpc>
                <a:spcPct val="90000"/>
              </a:lnSpc>
              <a:buFont typeface="Monotype Sorts" pitchFamily="2" charset="2"/>
              <a:buNone/>
            </a:pPr>
            <a:r>
              <a:rPr lang="en-US" altLang="en-US" sz="2800" smtClean="0">
                <a:effectLst/>
                <a:latin typeface="Tahoma" pitchFamily="34" charset="0"/>
                <a:cs typeface="Times New Roman" pitchFamily="18" charset="0"/>
              </a:rPr>
              <a:t>	</a:t>
            </a:r>
            <a:r>
              <a:rPr lang="en-US" altLang="en-US" sz="2800" smtClean="0">
                <a:solidFill>
                  <a:srgbClr val="FFFFFF"/>
                </a:solidFill>
                <a:effectLst/>
                <a:latin typeface="Tahoma" pitchFamily="34" charset="0"/>
                <a:cs typeface="Times New Roman" pitchFamily="18" charset="0"/>
              </a:rPr>
              <a:t>“It sounds like you…”</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“You’re feeling…”</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“It seems that you…”	</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a:t>
            </a:r>
          </a:p>
          <a:p>
            <a:pPr>
              <a:lnSpc>
                <a:spcPct val="90000"/>
              </a:lnSpc>
              <a:buFont typeface="Monotype Sorts" pitchFamily="2" charset="2"/>
              <a:buNone/>
            </a:pPr>
            <a:r>
              <a:rPr lang="en-US" altLang="en-US" sz="2800" smtClean="0">
                <a:solidFill>
                  <a:srgbClr val="FFFFFF"/>
                </a:solidFill>
                <a:effectLst/>
                <a:latin typeface="Tahoma" pitchFamily="34" charset="0"/>
                <a:cs typeface="Times New Roman" pitchFamily="18" charset="0"/>
              </a:rPr>
              <a:t>	“So you…”</a:t>
            </a:r>
          </a:p>
        </p:txBody>
      </p:sp>
    </p:spTree>
    <p:extLst>
      <p:ext uri="{BB962C8B-B14F-4D97-AF65-F5344CB8AC3E}">
        <p14:creationId xmlns:p14="http://schemas.microsoft.com/office/powerpoint/2010/main" val="38691863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5575"/>
            <a:ext cx="8229600" cy="1252538"/>
          </a:xfrm>
          <a:ln>
            <a:miter lim="800000"/>
            <a:headEnd/>
            <a:tailEnd/>
          </a:ln>
          <a:extLst/>
        </p:spPr>
        <p:txBody>
          <a:bodyPr rIns="45720"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t>Types of Reflective Statements</a:t>
            </a:r>
          </a:p>
        </p:txBody>
      </p:sp>
      <p:sp>
        <p:nvSpPr>
          <p:cNvPr id="4" name="Date Placeholder 3"/>
          <p:cNvSpPr txBox="1">
            <a:spLocks noGrp="1"/>
          </p:cNvSpPr>
          <p:nvPr/>
        </p:nvSpPr>
        <p:spPr>
          <a:xfrm>
            <a:off x="457200" y="6477000"/>
            <a:ext cx="2133600" cy="274638"/>
          </a:xfrm>
          <a:prstGeom prst="rect">
            <a:avLst/>
          </a:prstGeom>
          <a:noFill/>
        </p:spPr>
        <p:txBody>
          <a:bodyPr lIns="109728" rIns="45720" bIns="0" anchor="b"/>
          <a:lstStyle/>
          <a:p>
            <a:pPr>
              <a:defRPr/>
            </a:pPr>
            <a:r>
              <a:rPr lang="en-US" sz="1200">
                <a:solidFill>
                  <a:schemeClr val="tx1">
                    <a:tint val="95000"/>
                  </a:schemeClr>
                </a:solidFill>
              </a:rPr>
              <a:t>NIDA-SAMHSA Blending Initiative</a:t>
            </a:r>
          </a:p>
        </p:txBody>
      </p:sp>
      <p:sp>
        <p:nvSpPr>
          <p:cNvPr id="56324" name="TextBox 17"/>
          <p:cNvSpPr txBox="1">
            <a:spLocks noChangeArrowheads="1"/>
          </p:cNvSpPr>
          <p:nvPr/>
        </p:nvSpPr>
        <p:spPr bwMode="auto">
          <a:xfrm>
            <a:off x="381000" y="1600200"/>
            <a:ext cx="81534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9113" indent="-519113"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r>
              <a:rPr lang="en-US" altLang="en-US">
                <a:cs typeface="Arial" charset="0"/>
              </a:rPr>
              <a:t>1.	Simple Reflection (repeat)</a:t>
            </a:r>
          </a:p>
          <a:p>
            <a:pPr eaLnBrk="1" hangingPunct="1">
              <a:spcBef>
                <a:spcPct val="0"/>
              </a:spcBef>
              <a:buFontTx/>
              <a:buNone/>
            </a:pPr>
            <a:endParaRPr lang="en-US" altLang="en-US">
              <a:cs typeface="Arial" charset="0"/>
            </a:endParaRPr>
          </a:p>
          <a:p>
            <a:pPr eaLnBrk="1" hangingPunct="1">
              <a:spcBef>
                <a:spcPct val="0"/>
              </a:spcBef>
              <a:buFontTx/>
              <a:buAutoNum type="arabicPeriod" startAt="2"/>
            </a:pPr>
            <a:r>
              <a:rPr lang="en-US" altLang="en-US">
                <a:cs typeface="Arial" charset="0"/>
              </a:rPr>
              <a:t>Amplified Reflection (amplify/exaggerate the consumer’s point)</a:t>
            </a:r>
          </a:p>
          <a:p>
            <a:pPr eaLnBrk="1" hangingPunct="1">
              <a:spcBef>
                <a:spcPct val="0"/>
              </a:spcBef>
              <a:buFontTx/>
              <a:buNone/>
            </a:pPr>
            <a:endParaRPr lang="en-US" altLang="en-US">
              <a:cs typeface="Arial" charset="0"/>
            </a:endParaRPr>
          </a:p>
          <a:p>
            <a:pPr eaLnBrk="1" hangingPunct="1">
              <a:spcBef>
                <a:spcPct val="0"/>
              </a:spcBef>
              <a:buFontTx/>
              <a:buAutoNum type="arabicPeriod" startAt="3"/>
            </a:pPr>
            <a:r>
              <a:rPr lang="en-US" altLang="en-US">
                <a:cs typeface="Arial" charset="0"/>
              </a:rPr>
              <a:t>Double-Sided Reflection </a:t>
            </a:r>
            <a:br>
              <a:rPr lang="en-US" altLang="en-US">
                <a:cs typeface="Arial" charset="0"/>
              </a:rPr>
            </a:br>
            <a:r>
              <a:rPr lang="en-US" altLang="en-US">
                <a:cs typeface="Arial" charset="0"/>
              </a:rPr>
              <a:t>(captures both sides of the </a:t>
            </a:r>
            <a:br>
              <a:rPr lang="en-US" altLang="en-US">
                <a:cs typeface="Arial" charset="0"/>
              </a:rPr>
            </a:br>
            <a:r>
              <a:rPr lang="en-US" altLang="en-US">
                <a:cs typeface="Arial" charset="0"/>
              </a:rPr>
              <a:t>ambivalence)</a:t>
            </a:r>
          </a:p>
        </p:txBody>
      </p:sp>
      <p:pic>
        <p:nvPicPr>
          <p:cNvPr id="6" name="Picture 3" descr="C:\Users\tfreese\AppData\Local\Microsoft\Windows\Temporary Internet Files\Content.IE5\OYYYFONN\MP900448542[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149"/>
          <a:stretch>
            <a:fillRect/>
          </a:stretch>
        </p:blipFill>
        <p:spPr bwMode="auto">
          <a:xfrm>
            <a:off x="6042025" y="5538788"/>
            <a:ext cx="34829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3" descr="C:\Users\tfreese\AppData\Local\Microsoft\Windows\Temporary Internet Files\Content.IE5\OYYYFONN\MP900448542[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35335"/>
          <a:stretch>
            <a:fillRect/>
          </a:stretch>
        </p:blipFill>
        <p:spPr bwMode="auto">
          <a:xfrm>
            <a:off x="6042025" y="3268663"/>
            <a:ext cx="34829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27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457200"/>
            <a:ext cx="8229600" cy="1066800"/>
          </a:xfrm>
        </p:spPr>
        <p:txBody>
          <a:bodyPr/>
          <a:lstStyle/>
          <a:p>
            <a:r>
              <a:rPr lang="en-US" altLang="en-US" smtClean="0"/>
              <a:t>Reflections</a:t>
            </a:r>
          </a:p>
        </p:txBody>
      </p:sp>
      <p:sp>
        <p:nvSpPr>
          <p:cNvPr id="57347" name="Content Placeholder 2"/>
          <p:cNvSpPr>
            <a:spLocks noGrp="1"/>
          </p:cNvSpPr>
          <p:nvPr>
            <p:ph sz="half" idx="1"/>
          </p:nvPr>
        </p:nvSpPr>
        <p:spPr>
          <a:xfrm>
            <a:off x="4724400" y="1566863"/>
            <a:ext cx="4038600" cy="4681537"/>
          </a:xfrm>
        </p:spPr>
        <p:txBody>
          <a:bodyPr/>
          <a:lstStyle/>
          <a:p>
            <a:pPr algn="ctr">
              <a:buFontTx/>
              <a:buNone/>
            </a:pPr>
            <a:r>
              <a:rPr lang="en-US" altLang="en-US" b="1" smtClean="0">
                <a:solidFill>
                  <a:srgbClr val="FFC000"/>
                </a:solidFill>
              </a:rPr>
              <a:t>Simple Reflection</a:t>
            </a:r>
          </a:p>
          <a:p>
            <a:pPr algn="ctr">
              <a:buFontTx/>
              <a:buNone/>
            </a:pPr>
            <a:r>
              <a:rPr lang="en-US" altLang="en-US" sz="2400" smtClean="0"/>
              <a:t>(repeat)</a:t>
            </a:r>
          </a:p>
          <a:p>
            <a:r>
              <a:rPr lang="en-US" altLang="en-US" smtClean="0"/>
              <a:t>You’re </a:t>
            </a:r>
            <a:r>
              <a:rPr lang="en-US" altLang="en-US" smtClean="0">
                <a:solidFill>
                  <a:srgbClr val="81FFBA"/>
                </a:solidFill>
              </a:rPr>
              <a:t>so tired </a:t>
            </a:r>
            <a:r>
              <a:rPr lang="en-US" altLang="en-US" smtClean="0"/>
              <a:t>of using and you </a:t>
            </a:r>
            <a:r>
              <a:rPr lang="en-US" altLang="en-US" smtClean="0">
                <a:solidFill>
                  <a:srgbClr val="81FFBA"/>
                </a:solidFill>
              </a:rPr>
              <a:t>don’t know what to do about it.</a:t>
            </a:r>
          </a:p>
          <a:p>
            <a:r>
              <a:rPr lang="en-US" altLang="en-US" smtClean="0"/>
              <a:t>Every time you </a:t>
            </a:r>
            <a:r>
              <a:rPr lang="en-US" altLang="en-US" smtClean="0">
                <a:solidFill>
                  <a:srgbClr val="81FFBA"/>
                </a:solidFill>
              </a:rPr>
              <a:t>start using again</a:t>
            </a:r>
            <a:r>
              <a:rPr lang="en-US" altLang="en-US" smtClean="0">
                <a:solidFill>
                  <a:srgbClr val="FFC000"/>
                </a:solidFill>
              </a:rPr>
              <a:t> </a:t>
            </a:r>
            <a:r>
              <a:rPr lang="en-US" altLang="en-US" smtClean="0"/>
              <a:t>it gets worse and you </a:t>
            </a:r>
            <a:r>
              <a:rPr lang="en-US" altLang="en-US" smtClean="0">
                <a:solidFill>
                  <a:srgbClr val="81FFBA"/>
                </a:solidFill>
              </a:rPr>
              <a:t>don’t know what to do</a:t>
            </a:r>
            <a:r>
              <a:rPr lang="en-US" altLang="en-US" smtClean="0">
                <a:solidFill>
                  <a:srgbClr val="00B050"/>
                </a:solidFill>
              </a:rPr>
              <a:t>.</a:t>
            </a:r>
          </a:p>
        </p:txBody>
      </p:sp>
      <p:sp>
        <p:nvSpPr>
          <p:cNvPr id="57348" name="Text Placeholder 3"/>
          <p:cNvSpPr>
            <a:spLocks noGrp="1"/>
          </p:cNvSpPr>
          <p:nvPr>
            <p:ph sz="half" idx="2"/>
          </p:nvPr>
        </p:nvSpPr>
        <p:spPr>
          <a:xfrm>
            <a:off x="381000" y="1566863"/>
            <a:ext cx="4038600" cy="4681537"/>
          </a:xfrm>
        </p:spPr>
        <p:txBody>
          <a:bodyPr/>
          <a:lstStyle/>
          <a:p>
            <a:pPr>
              <a:buFontTx/>
              <a:buNone/>
            </a:pPr>
            <a:r>
              <a:rPr lang="en-US" altLang="en-US" b="1" dirty="0" smtClean="0">
                <a:solidFill>
                  <a:srgbClr val="FFC000"/>
                </a:solidFill>
              </a:rPr>
              <a:t>Patient says:</a:t>
            </a:r>
          </a:p>
          <a:p>
            <a:r>
              <a:rPr lang="en-US" altLang="en-US" dirty="0" smtClean="0"/>
              <a:t>I’m so tired of this life. I’ve tried to get clean so many times and it only works for a little while, then I’m out using again and it’s worse than before. I don’t know what to do.</a:t>
            </a:r>
          </a:p>
        </p:txBody>
      </p:sp>
    </p:spTree>
    <p:extLst>
      <p:ext uri="{BB962C8B-B14F-4D97-AF65-F5344CB8AC3E}">
        <p14:creationId xmlns:p14="http://schemas.microsoft.com/office/powerpoint/2010/main" val="212242875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400" y="685800"/>
            <a:ext cx="8229600" cy="1066800"/>
          </a:xfrm>
        </p:spPr>
        <p:txBody>
          <a:bodyPr/>
          <a:lstStyle/>
          <a:p>
            <a:r>
              <a:rPr lang="en-US" altLang="en-US" smtClean="0"/>
              <a:t>Reflections</a:t>
            </a:r>
          </a:p>
        </p:txBody>
      </p:sp>
      <p:sp>
        <p:nvSpPr>
          <p:cNvPr id="3" name="Content Placeholder 2"/>
          <p:cNvSpPr>
            <a:spLocks noGrp="1"/>
          </p:cNvSpPr>
          <p:nvPr>
            <p:ph sz="half" idx="1"/>
          </p:nvPr>
        </p:nvSpPr>
        <p:spPr>
          <a:xfrm>
            <a:off x="4267200" y="1490663"/>
            <a:ext cx="4724400" cy="4910137"/>
          </a:xfrm>
        </p:spPr>
        <p:txBody>
          <a:bodyPr>
            <a:noAutofit/>
          </a:bodyPr>
          <a:lstStyle/>
          <a:p>
            <a:pPr algn="ctr">
              <a:buFontTx/>
              <a:buNone/>
              <a:defRPr/>
            </a:pPr>
            <a:r>
              <a:rPr lang="en-US" b="1" dirty="0" smtClean="0">
                <a:solidFill>
                  <a:srgbClr val="FFC000"/>
                </a:solidFill>
              </a:rPr>
              <a:t>Amplified Reflection</a:t>
            </a:r>
          </a:p>
          <a:p>
            <a:pPr marL="519113" indent="-519113" algn="ctr" eaLnBrk="1" hangingPunct="1">
              <a:buFontTx/>
              <a:buNone/>
              <a:defRPr/>
            </a:pPr>
            <a:r>
              <a:rPr lang="en-US" sz="2400" dirty="0" smtClean="0"/>
              <a:t>(continuing the thought)</a:t>
            </a:r>
          </a:p>
          <a:p>
            <a:pPr marL="519113" indent="-519113" algn="ctr" eaLnBrk="1" hangingPunct="1">
              <a:buFontTx/>
              <a:buNone/>
              <a:defRPr/>
            </a:pPr>
            <a:endParaRPr lang="en-US" sz="1400" dirty="0" smtClean="0"/>
          </a:p>
          <a:p>
            <a:pPr>
              <a:defRPr/>
            </a:pPr>
            <a:r>
              <a:rPr lang="en-US" dirty="0" smtClean="0"/>
              <a:t>You’re so tired of </a:t>
            </a:r>
            <a:r>
              <a:rPr lang="en-US" dirty="0" smtClean="0">
                <a:solidFill>
                  <a:srgbClr val="81FFBA"/>
                </a:solidFill>
              </a:rPr>
              <a:t>getting high</a:t>
            </a:r>
            <a:r>
              <a:rPr lang="en-US" dirty="0" smtClean="0">
                <a:solidFill>
                  <a:srgbClr val="00B050"/>
                </a:solidFill>
              </a:rPr>
              <a:t> </a:t>
            </a:r>
            <a:r>
              <a:rPr lang="en-US" dirty="0" smtClean="0"/>
              <a:t>and </a:t>
            </a:r>
            <a:r>
              <a:rPr lang="en-US" dirty="0" smtClean="0">
                <a:solidFill>
                  <a:srgbClr val="81FFBA"/>
                </a:solidFill>
              </a:rPr>
              <a:t>you’re confused as to how to get out of this.</a:t>
            </a:r>
          </a:p>
          <a:p>
            <a:pPr>
              <a:defRPr/>
            </a:pPr>
            <a:r>
              <a:rPr lang="en-US" dirty="0" smtClean="0"/>
              <a:t>Every time you </a:t>
            </a:r>
            <a:r>
              <a:rPr lang="en-US" dirty="0" smtClean="0">
                <a:solidFill>
                  <a:srgbClr val="81FFBA"/>
                </a:solidFill>
              </a:rPr>
              <a:t>relapse</a:t>
            </a:r>
            <a:r>
              <a:rPr lang="en-US" dirty="0" smtClean="0">
                <a:solidFill>
                  <a:srgbClr val="00B050"/>
                </a:solidFill>
              </a:rPr>
              <a:t> </a:t>
            </a:r>
            <a:r>
              <a:rPr lang="en-US" dirty="0" smtClean="0"/>
              <a:t>it gets worse and you don’t know </a:t>
            </a:r>
            <a:r>
              <a:rPr lang="en-US" dirty="0" smtClean="0">
                <a:solidFill>
                  <a:srgbClr val="81FFBA"/>
                </a:solidFill>
              </a:rPr>
              <a:t>if you’ll be able to stop. You’re afraid you’ll always be hooked</a:t>
            </a:r>
            <a:endParaRPr lang="en-US" dirty="0">
              <a:solidFill>
                <a:srgbClr val="81FFBA"/>
              </a:solidFill>
            </a:endParaRPr>
          </a:p>
        </p:txBody>
      </p:sp>
      <p:sp>
        <p:nvSpPr>
          <p:cNvPr id="58372" name="Text Placeholder 3"/>
          <p:cNvSpPr>
            <a:spLocks noGrp="1"/>
          </p:cNvSpPr>
          <p:nvPr>
            <p:ph sz="half" idx="2"/>
          </p:nvPr>
        </p:nvSpPr>
        <p:spPr>
          <a:xfrm>
            <a:off x="304800" y="1490663"/>
            <a:ext cx="3886200" cy="4681537"/>
          </a:xfrm>
        </p:spPr>
        <p:txBody>
          <a:bodyPr/>
          <a:lstStyle/>
          <a:p>
            <a:pPr>
              <a:buFontTx/>
              <a:buNone/>
            </a:pPr>
            <a:r>
              <a:rPr lang="en-US" altLang="en-US" b="1" dirty="0" smtClean="0">
                <a:solidFill>
                  <a:srgbClr val="FFC000"/>
                </a:solidFill>
              </a:rPr>
              <a:t>Patient says:</a:t>
            </a:r>
          </a:p>
          <a:p>
            <a:r>
              <a:rPr lang="en-US" altLang="en-US" dirty="0" smtClean="0"/>
              <a:t>I’m so tired of this life. I’ve tried to get clean so many times and it only works for a little while, then I’m out using again and it’s worse than before. I don’t know what to do.</a:t>
            </a:r>
          </a:p>
        </p:txBody>
      </p:sp>
    </p:spTree>
    <p:extLst>
      <p:ext uri="{BB962C8B-B14F-4D97-AF65-F5344CB8AC3E}">
        <p14:creationId xmlns:p14="http://schemas.microsoft.com/office/powerpoint/2010/main" val="79816027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09600"/>
            <a:ext cx="8229600" cy="1066800"/>
          </a:xfrm>
        </p:spPr>
        <p:txBody>
          <a:bodyPr/>
          <a:lstStyle/>
          <a:p>
            <a:r>
              <a:rPr lang="en-US" altLang="en-US" smtClean="0"/>
              <a:t>Reflections</a:t>
            </a:r>
          </a:p>
        </p:txBody>
      </p:sp>
      <p:sp>
        <p:nvSpPr>
          <p:cNvPr id="3" name="Content Placeholder 2"/>
          <p:cNvSpPr>
            <a:spLocks noGrp="1"/>
          </p:cNvSpPr>
          <p:nvPr>
            <p:ph sz="half" idx="1"/>
          </p:nvPr>
        </p:nvSpPr>
        <p:spPr>
          <a:xfrm>
            <a:off x="4724400" y="1566863"/>
            <a:ext cx="4038600" cy="5214937"/>
          </a:xfrm>
        </p:spPr>
        <p:txBody>
          <a:bodyPr>
            <a:normAutofit fontScale="85000" lnSpcReduction="10000"/>
          </a:bodyPr>
          <a:lstStyle/>
          <a:p>
            <a:pPr algn="ctr">
              <a:buFontTx/>
              <a:buNone/>
              <a:defRPr/>
            </a:pPr>
            <a:r>
              <a:rPr lang="en-US" sz="3000" b="1" dirty="0" smtClean="0">
                <a:solidFill>
                  <a:srgbClr val="FFC000"/>
                </a:solidFill>
              </a:rPr>
              <a:t>Amplified </a:t>
            </a:r>
            <a:r>
              <a:rPr lang="en-US" sz="3200" b="1" dirty="0">
                <a:solidFill>
                  <a:srgbClr val="FFC000"/>
                </a:solidFill>
              </a:rPr>
              <a:t>Reflection</a:t>
            </a:r>
            <a:endParaRPr lang="en-US" sz="3000" b="1" dirty="0" smtClean="0">
              <a:solidFill>
                <a:srgbClr val="FFC000"/>
              </a:solidFill>
            </a:endParaRPr>
          </a:p>
          <a:p>
            <a:pPr marL="519113" indent="-519113" algn="ctr" eaLnBrk="1" hangingPunct="1">
              <a:buFontTx/>
              <a:buNone/>
              <a:defRPr/>
            </a:pPr>
            <a:r>
              <a:rPr lang="en-US" sz="2400" dirty="0" smtClean="0"/>
              <a:t>(emphasizes the patient’s point; add intensity; overstate)</a:t>
            </a:r>
          </a:p>
          <a:p>
            <a:pPr>
              <a:buFontTx/>
              <a:buNone/>
              <a:defRPr/>
            </a:pPr>
            <a:endParaRPr lang="en-US" sz="2400" dirty="0" smtClean="0"/>
          </a:p>
          <a:p>
            <a:pPr>
              <a:defRPr/>
            </a:pPr>
            <a:r>
              <a:rPr lang="en-US" sz="3000" dirty="0" smtClean="0">
                <a:solidFill>
                  <a:srgbClr val="81FFBA"/>
                </a:solidFill>
              </a:rPr>
              <a:t>You’re so discouraged about staying clean, you’re not sure you should even bother anymore.</a:t>
            </a:r>
          </a:p>
          <a:p>
            <a:pPr>
              <a:buFontTx/>
              <a:buNone/>
              <a:defRPr/>
            </a:pPr>
            <a:endParaRPr lang="en-US" sz="3000" dirty="0" smtClean="0">
              <a:solidFill>
                <a:srgbClr val="81FFBA"/>
              </a:solidFill>
            </a:endParaRPr>
          </a:p>
          <a:p>
            <a:pPr>
              <a:defRPr/>
            </a:pPr>
            <a:r>
              <a:rPr lang="en-US" sz="3000" dirty="0" smtClean="0">
                <a:solidFill>
                  <a:srgbClr val="81FFBA"/>
                </a:solidFill>
              </a:rPr>
              <a:t>Every time you relapse it gets worse, so why even bother trying.</a:t>
            </a:r>
            <a:endParaRPr lang="en-US" sz="3000" dirty="0">
              <a:solidFill>
                <a:srgbClr val="81FFBA"/>
              </a:solidFill>
            </a:endParaRPr>
          </a:p>
        </p:txBody>
      </p:sp>
      <p:sp>
        <p:nvSpPr>
          <p:cNvPr id="19460" name="Text Placeholder 3"/>
          <p:cNvSpPr>
            <a:spLocks noGrp="1"/>
          </p:cNvSpPr>
          <p:nvPr>
            <p:ph sz="half" idx="2"/>
          </p:nvPr>
        </p:nvSpPr>
        <p:spPr>
          <a:xfrm>
            <a:off x="228600" y="1566863"/>
            <a:ext cx="4038600" cy="4681537"/>
          </a:xfrm>
        </p:spPr>
        <p:txBody>
          <a:bodyPr>
            <a:normAutofit fontScale="85000" lnSpcReduction="10000"/>
          </a:bodyPr>
          <a:lstStyle/>
          <a:p>
            <a:pPr>
              <a:buFontTx/>
              <a:buNone/>
              <a:defRPr/>
            </a:pPr>
            <a:r>
              <a:rPr lang="en-US" b="1" dirty="0" smtClean="0">
                <a:solidFill>
                  <a:srgbClr val="FFC000"/>
                </a:solidFill>
              </a:rPr>
              <a:t>Patient says:</a:t>
            </a:r>
          </a:p>
          <a:p>
            <a:pPr>
              <a:defRPr/>
            </a:pPr>
            <a:r>
              <a:rPr lang="en-US" sz="3000" dirty="0" smtClean="0"/>
              <a:t>I’m so tired of this life. I’ve tried to get clean so many times and it only works for a little while, then I’m out using again and it’s worse than before. I don’t know what to do.</a:t>
            </a:r>
          </a:p>
        </p:txBody>
      </p:sp>
    </p:spTree>
    <p:extLst>
      <p:ext uri="{BB962C8B-B14F-4D97-AF65-F5344CB8AC3E}">
        <p14:creationId xmlns:p14="http://schemas.microsoft.com/office/powerpoint/2010/main" val="118251665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457200"/>
            <a:ext cx="8229600" cy="1066800"/>
          </a:xfrm>
        </p:spPr>
        <p:txBody>
          <a:bodyPr/>
          <a:lstStyle/>
          <a:p>
            <a:r>
              <a:rPr lang="en-US" altLang="en-US" smtClean="0"/>
              <a:t>Reflections</a:t>
            </a:r>
          </a:p>
        </p:txBody>
      </p:sp>
      <p:sp>
        <p:nvSpPr>
          <p:cNvPr id="3" name="Content Placeholder 2"/>
          <p:cNvSpPr>
            <a:spLocks noGrp="1"/>
          </p:cNvSpPr>
          <p:nvPr>
            <p:ph sz="half" idx="1"/>
          </p:nvPr>
        </p:nvSpPr>
        <p:spPr>
          <a:xfrm>
            <a:off x="4114800" y="1490663"/>
            <a:ext cx="4876800" cy="4681537"/>
          </a:xfrm>
        </p:spPr>
        <p:txBody>
          <a:bodyPr>
            <a:noAutofit/>
          </a:bodyPr>
          <a:lstStyle/>
          <a:p>
            <a:pPr algn="ctr">
              <a:buFontTx/>
              <a:buNone/>
              <a:defRPr/>
            </a:pPr>
            <a:r>
              <a:rPr lang="en-US" b="1" dirty="0" smtClean="0">
                <a:solidFill>
                  <a:srgbClr val="FFC000"/>
                </a:solidFill>
              </a:rPr>
              <a:t>Double-sided Reflection</a:t>
            </a:r>
          </a:p>
          <a:p>
            <a:pPr marL="519113" indent="-519113" algn="ctr" eaLnBrk="1" hangingPunct="1">
              <a:buFontTx/>
              <a:buNone/>
              <a:defRPr/>
            </a:pPr>
            <a:r>
              <a:rPr lang="en-US" sz="2400" dirty="0" smtClean="0"/>
              <a:t>(captures both sides of ambivalence)</a:t>
            </a:r>
          </a:p>
          <a:p>
            <a:pPr>
              <a:defRPr/>
            </a:pPr>
            <a:r>
              <a:rPr lang="en-US" sz="2600" dirty="0" smtClean="0"/>
              <a:t>On the one hand </a:t>
            </a:r>
            <a:r>
              <a:rPr lang="en-US" sz="2600" dirty="0" smtClean="0">
                <a:solidFill>
                  <a:srgbClr val="81FFBA"/>
                </a:solidFill>
              </a:rPr>
              <a:t>you want to get clean, and</a:t>
            </a:r>
            <a:r>
              <a:rPr lang="en-US" sz="2600" dirty="0" smtClean="0">
                <a:solidFill>
                  <a:srgbClr val="00B050"/>
                </a:solidFill>
              </a:rPr>
              <a:t> </a:t>
            </a:r>
            <a:r>
              <a:rPr lang="en-US" sz="2600" dirty="0" smtClean="0"/>
              <a:t>on the other hand</a:t>
            </a:r>
            <a:r>
              <a:rPr lang="en-US" sz="2600" dirty="0" smtClean="0">
                <a:solidFill>
                  <a:srgbClr val="00B050"/>
                </a:solidFill>
              </a:rPr>
              <a:t>, </a:t>
            </a:r>
            <a:r>
              <a:rPr lang="en-US" sz="2600" dirty="0" smtClean="0">
                <a:solidFill>
                  <a:srgbClr val="81FFBA"/>
                </a:solidFill>
              </a:rPr>
              <a:t>you’re not sure if you can do it so why bother?</a:t>
            </a:r>
          </a:p>
          <a:p>
            <a:pPr>
              <a:buFontTx/>
              <a:buNone/>
              <a:defRPr/>
            </a:pPr>
            <a:endParaRPr lang="en-US" sz="1400" dirty="0" smtClean="0">
              <a:solidFill>
                <a:srgbClr val="81FFBA"/>
              </a:solidFill>
            </a:endParaRPr>
          </a:p>
          <a:p>
            <a:pPr>
              <a:defRPr/>
            </a:pPr>
            <a:r>
              <a:rPr lang="en-US" sz="2600" dirty="0" smtClean="0">
                <a:solidFill>
                  <a:srgbClr val="81FFBA"/>
                </a:solidFill>
              </a:rPr>
              <a:t>It’s a real struggle for you to stay off drugs, and at the same time you know it’s important for you to keep trying.</a:t>
            </a:r>
            <a:endParaRPr lang="en-US" sz="2600" dirty="0">
              <a:solidFill>
                <a:srgbClr val="81FFBA"/>
              </a:solidFill>
            </a:endParaRPr>
          </a:p>
        </p:txBody>
      </p:sp>
      <p:sp>
        <p:nvSpPr>
          <p:cNvPr id="60420" name="Text Placeholder 3"/>
          <p:cNvSpPr>
            <a:spLocks noGrp="1"/>
          </p:cNvSpPr>
          <p:nvPr>
            <p:ph sz="half" idx="2"/>
          </p:nvPr>
        </p:nvSpPr>
        <p:spPr>
          <a:xfrm>
            <a:off x="228600" y="1490663"/>
            <a:ext cx="3886200" cy="4681537"/>
          </a:xfrm>
        </p:spPr>
        <p:txBody>
          <a:bodyPr/>
          <a:lstStyle/>
          <a:p>
            <a:pPr>
              <a:buFontTx/>
              <a:buNone/>
            </a:pPr>
            <a:r>
              <a:rPr lang="en-US" altLang="en-US" b="1" dirty="0" smtClean="0">
                <a:solidFill>
                  <a:srgbClr val="FFC000"/>
                </a:solidFill>
              </a:rPr>
              <a:t>Patient says:</a:t>
            </a:r>
          </a:p>
          <a:p>
            <a:r>
              <a:rPr lang="en-US" altLang="en-US" dirty="0" smtClean="0"/>
              <a:t>I’m so tired of this life. I’ve tried to get clean so many times and it only works for a little while, then I’m out using again and it’s worse than before. I don’t know what to do.</a:t>
            </a:r>
          </a:p>
        </p:txBody>
      </p:sp>
    </p:spTree>
    <p:extLst>
      <p:ext uri="{BB962C8B-B14F-4D97-AF65-F5344CB8AC3E}">
        <p14:creationId xmlns:p14="http://schemas.microsoft.com/office/powerpoint/2010/main" val="58328198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altLang="en-US" smtClean="0"/>
              <a:t>Simple Reflections</a:t>
            </a:r>
          </a:p>
        </p:txBody>
      </p:sp>
      <p:sp>
        <p:nvSpPr>
          <p:cNvPr id="29699" name="Rectangle 3"/>
          <p:cNvSpPr>
            <a:spLocks noGrp="1"/>
          </p:cNvSpPr>
          <p:nvPr>
            <p:ph idx="1"/>
          </p:nvPr>
        </p:nvSpPr>
        <p:spPr>
          <a:xfrm>
            <a:off x="457200" y="1752600"/>
            <a:ext cx="8229600" cy="4629150"/>
          </a:xfrm>
        </p:spPr>
        <p:txBody>
          <a:bodyPr>
            <a:normAutofit fontScale="92500" lnSpcReduction="20000"/>
          </a:bodyPr>
          <a:lstStyle/>
          <a:p>
            <a:pPr>
              <a:lnSpc>
                <a:spcPct val="90000"/>
              </a:lnSpc>
              <a:defRPr/>
            </a:pPr>
            <a:r>
              <a:rPr lang="en-US" dirty="0" smtClean="0"/>
              <a:t>Stay very close to the speaker’s original words and meaning</a:t>
            </a:r>
          </a:p>
          <a:p>
            <a:pPr>
              <a:lnSpc>
                <a:spcPct val="90000"/>
              </a:lnSpc>
              <a:buFontTx/>
              <a:buNone/>
              <a:defRPr/>
            </a:pPr>
            <a:endParaRPr lang="en-US" dirty="0" smtClean="0"/>
          </a:p>
          <a:p>
            <a:pPr>
              <a:lnSpc>
                <a:spcPct val="90000"/>
              </a:lnSpc>
              <a:defRPr/>
            </a:pPr>
            <a:r>
              <a:rPr lang="en-US" b="1" dirty="0" smtClean="0"/>
              <a:t>Patient:</a:t>
            </a:r>
            <a:r>
              <a:rPr lang="en-US" dirty="0" smtClean="0"/>
              <a:t> Everybody out there is trying to make me confused.</a:t>
            </a:r>
          </a:p>
          <a:p>
            <a:pPr>
              <a:defRPr/>
            </a:pPr>
            <a:r>
              <a:rPr lang="en-US" sz="3000" b="1" dirty="0" smtClean="0"/>
              <a:t> Clinician: </a:t>
            </a:r>
            <a:r>
              <a:rPr lang="en-US" sz="3000" dirty="0" smtClean="0"/>
              <a:t>??</a:t>
            </a:r>
          </a:p>
          <a:p>
            <a:pPr>
              <a:defRPr/>
            </a:pPr>
            <a:endParaRPr lang="en-US" dirty="0" smtClean="0"/>
          </a:p>
          <a:p>
            <a:pPr>
              <a:lnSpc>
                <a:spcPct val="90000"/>
              </a:lnSpc>
              <a:defRPr/>
            </a:pPr>
            <a:r>
              <a:rPr lang="en-US" b="1" dirty="0" smtClean="0"/>
              <a:t>Patient:</a:t>
            </a:r>
            <a:r>
              <a:rPr lang="en-US" dirty="0" smtClean="0"/>
              <a:t> Usually when I get depressed, I just try to stay busy, and it eventually goes away. But this time…..I can’t seem to shake it.</a:t>
            </a:r>
          </a:p>
          <a:p>
            <a:pPr>
              <a:defRPr/>
            </a:pPr>
            <a:r>
              <a:rPr lang="en-US" sz="3000" b="1" dirty="0" smtClean="0"/>
              <a:t> Clinician: </a:t>
            </a:r>
            <a:r>
              <a:rPr lang="en-US" sz="3000" dirty="0" smtClean="0"/>
              <a:t>??</a:t>
            </a:r>
          </a:p>
          <a:p>
            <a:pPr>
              <a:buFontTx/>
              <a:buNone/>
              <a:defRPr/>
            </a:pPr>
            <a:endParaRPr lang="en-US" sz="2000" dirty="0" smtClean="0"/>
          </a:p>
        </p:txBody>
      </p:sp>
    </p:spTree>
    <p:extLst>
      <p:ext uri="{BB962C8B-B14F-4D97-AF65-F5344CB8AC3E}">
        <p14:creationId xmlns:p14="http://schemas.microsoft.com/office/powerpoint/2010/main" val="227226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1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10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1000"/>
                                        <p:tgtEl>
                                          <p:spTgt spid="296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smtClean="0"/>
              <a:t>What are we talking about?</a:t>
            </a:r>
          </a:p>
        </p:txBody>
      </p:sp>
      <p:pic>
        <p:nvPicPr>
          <p:cNvPr id="4099" name="Picture 5" descr="MMj0356748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105400"/>
            <a:ext cx="109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MMj0356752000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00200"/>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8"/>
          <p:cNvSpPr txBox="1">
            <a:spLocks noChangeArrowheads="1"/>
          </p:cNvSpPr>
          <p:nvPr/>
        </p:nvSpPr>
        <p:spPr bwMode="auto">
          <a:xfrm>
            <a:off x="914400" y="3048000"/>
            <a:ext cx="655320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50000"/>
              </a:spcBef>
              <a:buFontTx/>
              <a:buNone/>
            </a:pPr>
            <a:r>
              <a:rPr lang="en-GB" altLang="en-US" sz="5400" dirty="0"/>
              <a:t>What </a:t>
            </a:r>
            <a:r>
              <a:rPr lang="en-GB" altLang="en-US" sz="5400" dirty="0" smtClean="0"/>
              <a:t>does</a:t>
            </a:r>
            <a:endParaRPr lang="en-GB" altLang="en-US" sz="2800" dirty="0" smtClean="0"/>
          </a:p>
          <a:p>
            <a:pPr algn="ctr">
              <a:spcBef>
                <a:spcPct val="50000"/>
              </a:spcBef>
              <a:buFontTx/>
              <a:buNone/>
            </a:pPr>
            <a:r>
              <a:rPr lang="en-GB" altLang="en-US" sz="2800" dirty="0" smtClean="0"/>
              <a:t> </a:t>
            </a:r>
            <a:r>
              <a:rPr lang="en-GB" altLang="en-US" sz="2800" dirty="0"/>
              <a:t/>
            </a:r>
            <a:br>
              <a:rPr lang="en-GB" altLang="en-US" sz="2800" dirty="0"/>
            </a:br>
            <a:r>
              <a:rPr lang="en-GB" altLang="en-US" sz="5400" dirty="0" smtClean="0"/>
              <a:t>“MOTIVATION” </a:t>
            </a:r>
          </a:p>
          <a:p>
            <a:pPr algn="ctr">
              <a:spcBef>
                <a:spcPct val="50000"/>
              </a:spcBef>
              <a:buFontTx/>
              <a:buNone/>
            </a:pPr>
            <a:r>
              <a:rPr lang="en-GB" altLang="en-US" sz="5400" dirty="0" smtClean="0"/>
              <a:t>mean </a:t>
            </a:r>
            <a:r>
              <a:rPr lang="en-GB" altLang="en-US" sz="5400" dirty="0"/>
              <a:t>to you?</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Amplified Reflection: Example</a:t>
            </a:r>
          </a:p>
        </p:txBody>
      </p:sp>
      <p:sp>
        <p:nvSpPr>
          <p:cNvPr id="75779" name="Content Placeholder 2"/>
          <p:cNvSpPr>
            <a:spLocks noGrp="1"/>
          </p:cNvSpPr>
          <p:nvPr>
            <p:ph idx="1"/>
          </p:nvPr>
        </p:nvSpPr>
        <p:spPr>
          <a:xfrm>
            <a:off x="457200" y="1752600"/>
            <a:ext cx="8458200" cy="5105400"/>
          </a:xfrm>
        </p:spPr>
        <p:txBody>
          <a:bodyPr>
            <a:normAutofit fontScale="92500" lnSpcReduction="20000"/>
          </a:bodyPr>
          <a:lstStyle/>
          <a:p>
            <a:pPr>
              <a:defRPr/>
            </a:pPr>
            <a:r>
              <a:rPr lang="en-US" dirty="0" smtClean="0"/>
              <a:t>Continues the thought; </a:t>
            </a:r>
            <a:r>
              <a:rPr lang="en-US" b="1" dirty="0" smtClean="0">
                <a:solidFill>
                  <a:srgbClr val="81FFBA"/>
                </a:solidFill>
              </a:rPr>
              <a:t>takes a guess </a:t>
            </a:r>
            <a:r>
              <a:rPr lang="en-US" dirty="0" smtClean="0"/>
              <a:t>at what client really means and/or feels</a:t>
            </a:r>
          </a:p>
          <a:p>
            <a:pPr>
              <a:buFontTx/>
              <a:buNone/>
              <a:defRPr/>
            </a:pPr>
            <a:endParaRPr lang="en-US" b="1" dirty="0" smtClean="0"/>
          </a:p>
          <a:p>
            <a:pPr>
              <a:defRPr/>
            </a:pPr>
            <a:r>
              <a:rPr lang="en-US" b="1" dirty="0" smtClean="0"/>
              <a:t>Patient: </a:t>
            </a:r>
            <a:r>
              <a:rPr lang="en-US" dirty="0" smtClean="0"/>
              <a:t>Everyone should just relax. I’m doing the best I can at dealing with these symptoms.</a:t>
            </a:r>
          </a:p>
          <a:p>
            <a:pPr>
              <a:defRPr/>
            </a:pPr>
            <a:r>
              <a:rPr lang="en-US" b="1" dirty="0" smtClean="0"/>
              <a:t>Clinician: </a:t>
            </a:r>
            <a:r>
              <a:rPr lang="en-US" dirty="0" smtClean="0"/>
              <a:t>???</a:t>
            </a:r>
          </a:p>
          <a:p>
            <a:pPr>
              <a:buFontTx/>
              <a:buNone/>
              <a:defRPr/>
            </a:pPr>
            <a:endParaRPr lang="en-US" dirty="0" smtClean="0"/>
          </a:p>
          <a:p>
            <a:pPr>
              <a:defRPr/>
            </a:pPr>
            <a:r>
              <a:rPr lang="en-US" b="1" dirty="0" smtClean="0"/>
              <a:t>Patient: </a:t>
            </a:r>
            <a:r>
              <a:rPr lang="en-US" dirty="0" smtClean="0"/>
              <a:t>I don’t know how I’m going to come here every day. What do these people expect of me?</a:t>
            </a:r>
          </a:p>
          <a:p>
            <a:pPr>
              <a:defRPr/>
            </a:pPr>
            <a:r>
              <a:rPr lang="en-US" b="1" dirty="0" smtClean="0"/>
              <a:t>Clinician:</a:t>
            </a:r>
            <a:r>
              <a:rPr lang="en-US" dirty="0" smtClean="0"/>
              <a:t> ???</a:t>
            </a:r>
            <a:endParaRPr lang="en-US" b="1" dirty="0" smtClean="0"/>
          </a:p>
        </p:txBody>
      </p:sp>
    </p:spTree>
    <p:extLst>
      <p:ext uri="{BB962C8B-B14F-4D97-AF65-F5344CB8AC3E}">
        <p14:creationId xmlns:p14="http://schemas.microsoft.com/office/powerpoint/2010/main" val="178124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Amplified Reflection: Example</a:t>
            </a:r>
          </a:p>
        </p:txBody>
      </p:sp>
      <p:sp>
        <p:nvSpPr>
          <p:cNvPr id="75779" name="Content Placeholder 2"/>
          <p:cNvSpPr>
            <a:spLocks noGrp="1"/>
          </p:cNvSpPr>
          <p:nvPr>
            <p:ph idx="1"/>
          </p:nvPr>
        </p:nvSpPr>
        <p:spPr>
          <a:xfrm>
            <a:off x="457200" y="1524000"/>
            <a:ext cx="8458200" cy="5334000"/>
          </a:xfrm>
        </p:spPr>
        <p:txBody>
          <a:bodyPr>
            <a:noAutofit/>
          </a:bodyPr>
          <a:lstStyle/>
          <a:p>
            <a:pPr>
              <a:defRPr/>
            </a:pPr>
            <a:r>
              <a:rPr lang="en-US" sz="3150" dirty="0" smtClean="0"/>
              <a:t>Emphasizes the patient’s point; add intensity; overstate and make it big</a:t>
            </a:r>
          </a:p>
          <a:p>
            <a:pPr>
              <a:buFontTx/>
              <a:buNone/>
              <a:defRPr/>
            </a:pPr>
            <a:endParaRPr lang="en-US" sz="1200" b="1" dirty="0" smtClean="0"/>
          </a:p>
          <a:p>
            <a:pPr>
              <a:defRPr/>
            </a:pPr>
            <a:r>
              <a:rPr lang="en-US" sz="3150" b="1" dirty="0" smtClean="0"/>
              <a:t>Patient: </a:t>
            </a:r>
            <a:r>
              <a:rPr lang="en-US" sz="3150" dirty="0" smtClean="0"/>
              <a:t>I think things are fine with my life right now.</a:t>
            </a:r>
          </a:p>
          <a:p>
            <a:pPr>
              <a:defRPr/>
            </a:pPr>
            <a:r>
              <a:rPr lang="en-US" sz="3150" b="1" dirty="0" smtClean="0"/>
              <a:t>Clinician: </a:t>
            </a:r>
            <a:r>
              <a:rPr lang="en-US" sz="3150" dirty="0" smtClean="0"/>
              <a:t>???</a:t>
            </a:r>
          </a:p>
          <a:p>
            <a:pPr>
              <a:buFontTx/>
              <a:buNone/>
              <a:defRPr/>
            </a:pPr>
            <a:endParaRPr lang="en-US" sz="1200" dirty="0" smtClean="0"/>
          </a:p>
          <a:p>
            <a:pPr>
              <a:defRPr/>
            </a:pPr>
            <a:r>
              <a:rPr lang="en-US" sz="3150" b="1" dirty="0" smtClean="0"/>
              <a:t>Patient: </a:t>
            </a:r>
            <a:r>
              <a:rPr lang="en-US" sz="3150" dirty="0" smtClean="0"/>
              <a:t>You know if my mom would just back off, I would not be as tense and I wouldn’t have these problems.  </a:t>
            </a:r>
          </a:p>
          <a:p>
            <a:pPr>
              <a:defRPr/>
            </a:pPr>
            <a:r>
              <a:rPr lang="en-US" sz="3150" b="1" dirty="0" smtClean="0"/>
              <a:t>Clinician:</a:t>
            </a:r>
            <a:r>
              <a:rPr lang="en-US" sz="3150" dirty="0" smtClean="0"/>
              <a:t> ???</a:t>
            </a:r>
            <a:endParaRPr lang="en-US" sz="3150" b="1" dirty="0" smtClean="0"/>
          </a:p>
          <a:p>
            <a:pPr>
              <a:defRPr/>
            </a:pPr>
            <a:endParaRPr lang="en-US" sz="3150" dirty="0" smtClean="0"/>
          </a:p>
        </p:txBody>
      </p:sp>
    </p:spTree>
    <p:extLst>
      <p:ext uri="{BB962C8B-B14F-4D97-AF65-F5344CB8AC3E}">
        <p14:creationId xmlns:p14="http://schemas.microsoft.com/office/powerpoint/2010/main" val="2234926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33400" y="152400"/>
            <a:ext cx="8229600" cy="1066800"/>
          </a:xfrm>
        </p:spPr>
        <p:txBody>
          <a:bodyPr/>
          <a:lstStyle/>
          <a:p>
            <a:r>
              <a:rPr lang="en-US" altLang="en-US" smtClean="0"/>
              <a:t>Double Sided Reflections</a:t>
            </a:r>
          </a:p>
        </p:txBody>
      </p:sp>
      <p:sp>
        <p:nvSpPr>
          <p:cNvPr id="82947" name="Content Placeholder 2"/>
          <p:cNvSpPr>
            <a:spLocks noGrp="1"/>
          </p:cNvSpPr>
          <p:nvPr>
            <p:ph idx="1"/>
          </p:nvPr>
        </p:nvSpPr>
        <p:spPr>
          <a:xfrm>
            <a:off x="457200" y="1524000"/>
            <a:ext cx="8229600" cy="5334000"/>
          </a:xfrm>
        </p:spPr>
        <p:txBody>
          <a:bodyPr>
            <a:noAutofit/>
          </a:bodyPr>
          <a:lstStyle/>
          <a:p>
            <a:pPr marL="0" indent="0">
              <a:buFontTx/>
              <a:buNone/>
              <a:defRPr/>
            </a:pPr>
            <a:r>
              <a:rPr lang="en-US" sz="3100" dirty="0" smtClean="0"/>
              <a:t>So on the one hand you…..and on the other you want……..</a:t>
            </a:r>
          </a:p>
          <a:p>
            <a:pPr>
              <a:defRPr/>
            </a:pPr>
            <a:endParaRPr lang="en-US" sz="1200" dirty="0" smtClean="0"/>
          </a:p>
          <a:p>
            <a:pPr>
              <a:buFontTx/>
              <a:buNone/>
              <a:defRPr/>
            </a:pPr>
            <a:r>
              <a:rPr lang="en-US" sz="3100" b="1" dirty="0" smtClean="0"/>
              <a:t>Patient: </a:t>
            </a:r>
            <a:r>
              <a:rPr lang="en-US" sz="3100" dirty="0" smtClean="0"/>
              <a:t>I know it might not be good for me, but it is the only thing that helps me sleep.</a:t>
            </a:r>
          </a:p>
          <a:p>
            <a:pPr>
              <a:buFontTx/>
              <a:buNone/>
              <a:defRPr/>
            </a:pPr>
            <a:r>
              <a:rPr lang="en-US" sz="3100" b="1" dirty="0" smtClean="0"/>
              <a:t>Clinician: </a:t>
            </a:r>
            <a:r>
              <a:rPr lang="en-US" sz="3100" dirty="0" smtClean="0"/>
              <a:t>??</a:t>
            </a:r>
          </a:p>
          <a:p>
            <a:pPr>
              <a:buFontTx/>
              <a:buNone/>
              <a:defRPr/>
            </a:pPr>
            <a:endParaRPr lang="en-US" sz="1200" dirty="0" smtClean="0"/>
          </a:p>
          <a:p>
            <a:pPr>
              <a:buFontTx/>
              <a:buNone/>
              <a:defRPr/>
            </a:pPr>
            <a:r>
              <a:rPr lang="en-US" sz="3100" b="1" dirty="0" smtClean="0"/>
              <a:t>patient: </a:t>
            </a:r>
            <a:r>
              <a:rPr lang="en-US" sz="3100" dirty="0" smtClean="0"/>
              <a:t>I know that it is a bad idea to keep secrets from my family. I just don’t want them to know how depressed I’ve been.</a:t>
            </a:r>
          </a:p>
          <a:p>
            <a:pPr>
              <a:buFontTx/>
              <a:buNone/>
              <a:defRPr/>
            </a:pPr>
            <a:r>
              <a:rPr lang="en-US" sz="3100" b="1" dirty="0" smtClean="0"/>
              <a:t>Clinician: </a:t>
            </a:r>
            <a:r>
              <a:rPr lang="en-US" sz="3100" dirty="0" smtClean="0"/>
              <a:t>???</a:t>
            </a:r>
          </a:p>
          <a:p>
            <a:pPr>
              <a:buFontTx/>
              <a:buNone/>
              <a:defRPr/>
            </a:pPr>
            <a:endParaRPr lang="en-US" sz="3100" dirty="0" smtClean="0"/>
          </a:p>
        </p:txBody>
      </p:sp>
    </p:spTree>
    <p:extLst>
      <p:ext uri="{BB962C8B-B14F-4D97-AF65-F5344CB8AC3E}">
        <p14:creationId xmlns:p14="http://schemas.microsoft.com/office/powerpoint/2010/main" val="7321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9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bwMode="auto">
          <a:xfrm>
            <a:off x="1049867" y="0"/>
            <a:ext cx="6841067" cy="6858000"/>
          </a:xfrm>
          <a:prstGeom prst="ellipse">
            <a:avLst/>
          </a:prstGeom>
          <a:gradFill flip="none" rotWithShape="1">
            <a:gsLst>
              <a:gs pos="90000">
                <a:srgbClr val="660066"/>
              </a:gs>
              <a:gs pos="100000">
                <a:srgbClr val="AC00AC"/>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endParaRPr>
          </a:p>
        </p:txBody>
      </p:sp>
      <p:sp>
        <p:nvSpPr>
          <p:cNvPr id="321538" name="Rectangle 2"/>
          <p:cNvSpPr>
            <a:spLocks noGrp="1" noChangeArrowheads="1"/>
          </p:cNvSpPr>
          <p:nvPr>
            <p:ph type="title"/>
          </p:nvPr>
        </p:nvSpPr>
        <p:spPr/>
        <p:txBody>
          <a:bodyPr/>
          <a:lstStyle/>
          <a:p>
            <a:pPr>
              <a:defRPr/>
            </a:pPr>
            <a:r>
              <a:rPr lang="en-US" altLang="en-US" b="1">
                <a:solidFill>
                  <a:srgbClr val="FFFF66"/>
                </a:solidFill>
                <a:latin typeface="Tahoma" panose="020B0604030504040204" pitchFamily="34" charset="0"/>
              </a:rPr>
              <a:t>Reflections in the Round</a:t>
            </a:r>
          </a:p>
        </p:txBody>
      </p:sp>
      <p:sp>
        <p:nvSpPr>
          <p:cNvPr id="57347" name="Rectangle 3"/>
          <p:cNvSpPr>
            <a:spLocks noGrp="1" noChangeArrowheads="1"/>
          </p:cNvSpPr>
          <p:nvPr>
            <p:ph type="body" idx="1"/>
          </p:nvPr>
        </p:nvSpPr>
        <p:spPr/>
        <p:txBody>
          <a:bodyPr/>
          <a:lstStyle/>
          <a:p>
            <a:pPr marL="609600" indent="-609600">
              <a:lnSpc>
                <a:spcPct val="90000"/>
              </a:lnSpc>
              <a:buClr>
                <a:srgbClr val="FFFFFF"/>
              </a:buClr>
              <a:buFont typeface="Monotype Sorts" pitchFamily="2" charset="2"/>
              <a:buAutoNum type="arabicPeriod"/>
            </a:pPr>
            <a:r>
              <a:rPr lang="en-US" altLang="en-US" dirty="0" smtClean="0">
                <a:solidFill>
                  <a:srgbClr val="FFFFFF"/>
                </a:solidFill>
                <a:effectLst/>
                <a:latin typeface="Tahoma" pitchFamily="34" charset="0"/>
              </a:rPr>
              <a:t>Everyone writes down something a client might say about his/her substance use during an intake. Make it at least 2 sentences long.</a:t>
            </a:r>
          </a:p>
          <a:p>
            <a:pPr marL="609600" indent="-609600">
              <a:lnSpc>
                <a:spcPct val="90000"/>
              </a:lnSpc>
              <a:buClr>
                <a:srgbClr val="FFFFFF"/>
              </a:buClr>
              <a:buFont typeface="Monotype Sorts" pitchFamily="2" charset="2"/>
              <a:buAutoNum type="arabicPeriod"/>
            </a:pPr>
            <a:r>
              <a:rPr lang="en-US" altLang="en-US" dirty="0" smtClean="0">
                <a:solidFill>
                  <a:srgbClr val="FFFFFF"/>
                </a:solidFill>
                <a:effectLst/>
                <a:latin typeface="Tahoma" pitchFamily="34" charset="0"/>
              </a:rPr>
              <a:t>Everyone sits in a circle.</a:t>
            </a:r>
          </a:p>
          <a:p>
            <a:pPr marL="609600" indent="-609600">
              <a:lnSpc>
                <a:spcPct val="90000"/>
              </a:lnSpc>
              <a:buClr>
                <a:srgbClr val="FFFFFF"/>
              </a:buClr>
              <a:buFont typeface="Monotype Sorts" pitchFamily="2" charset="2"/>
              <a:buAutoNum type="arabicPeriod"/>
            </a:pPr>
            <a:r>
              <a:rPr lang="en-US" altLang="en-US" dirty="0" smtClean="0">
                <a:solidFill>
                  <a:srgbClr val="FFFFFF"/>
                </a:solidFill>
                <a:effectLst/>
                <a:latin typeface="Tahoma" pitchFamily="34" charset="0"/>
              </a:rPr>
              <a:t>One person is speaker.  The others are interviewers.  Speaker reads the client statement and interviewers, one right after the other, pose different reflective responses to the client statement.</a:t>
            </a:r>
          </a:p>
        </p:txBody>
      </p:sp>
    </p:spTree>
    <p:extLst>
      <p:ext uri="{BB962C8B-B14F-4D97-AF65-F5344CB8AC3E}">
        <p14:creationId xmlns:p14="http://schemas.microsoft.com/office/powerpoint/2010/main" val="982746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dirty="0" smtClean="0"/>
              <a:t>Empathic Listening &amp; Reflections</a:t>
            </a:r>
            <a:endParaRPr lang="en-US" dirty="0"/>
          </a:p>
        </p:txBody>
      </p:sp>
      <p:pic>
        <p:nvPicPr>
          <p:cNvPr id="5" name="Non communicative client.wmv">
            <a:hlinkClick r:id="" action="ppaction://media"/>
          </p:cNvPr>
          <p:cNvPicPr>
            <a:picLocks noChangeAspect="1"/>
          </p:cNvPicPr>
          <p:nvPr>
            <a:videoFile r:link="rId1"/>
            <p:custDataLst>
              <p:tags r:id="rId2"/>
            </p:custDataLst>
            <p:extLst/>
          </p:nvPr>
        </p:nvPicPr>
        <p:blipFill>
          <a:blip r:embed="rId4" cstate="print"/>
          <a:stretch>
            <a:fillRect/>
          </a:stretch>
        </p:blipFill>
        <p:spPr>
          <a:xfrm>
            <a:off x="1524000" y="1371600"/>
            <a:ext cx="6096000" cy="4572000"/>
          </a:xfrm>
          <a:prstGeom prst="rect">
            <a:avLst/>
          </a:prstGeom>
        </p:spPr>
      </p:pic>
    </p:spTree>
    <p:extLst>
      <p:ext uri="{BB962C8B-B14F-4D97-AF65-F5344CB8AC3E}">
        <p14:creationId xmlns:p14="http://schemas.microsoft.com/office/powerpoint/2010/main" val="27851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4928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304800"/>
            <a:ext cx="8229600" cy="1066800"/>
          </a:xfrm>
        </p:spPr>
        <p:txBody>
          <a:bodyPr/>
          <a:lstStyle/>
          <a:p>
            <a:r>
              <a:rPr lang="en-US" altLang="en-US" smtClean="0"/>
              <a:t>Reflective Listening Exercise</a:t>
            </a:r>
          </a:p>
        </p:txBody>
      </p:sp>
      <p:pic>
        <p:nvPicPr>
          <p:cNvPr id="686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359092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612" name="Rectangle 2"/>
          <p:cNvSpPr>
            <a:spLocks noChangeArrowheads="1"/>
          </p:cNvSpPr>
          <p:nvPr/>
        </p:nvSpPr>
        <p:spPr bwMode="auto">
          <a:xfrm>
            <a:off x="4114800" y="1676400"/>
            <a:ext cx="4800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spcBef>
                <a:spcPct val="0"/>
              </a:spcBef>
              <a:buFontTx/>
              <a:buNone/>
            </a:pPr>
            <a:r>
              <a:rPr lang="en-US" altLang="en-US" sz="2800">
                <a:solidFill>
                  <a:srgbClr val="FFCC00"/>
                </a:solidFill>
              </a:rPr>
              <a:t>Talk about a personal change you are making.</a:t>
            </a:r>
          </a:p>
          <a:p>
            <a:pPr>
              <a:spcBef>
                <a:spcPct val="0"/>
              </a:spcBef>
              <a:buFontTx/>
              <a:buNone/>
            </a:pPr>
            <a:endParaRPr lang="en-US" altLang="en-US" sz="2800">
              <a:solidFill>
                <a:srgbClr val="FFCC00"/>
              </a:solidFill>
            </a:endParaRPr>
          </a:p>
          <a:p>
            <a:pPr>
              <a:spcBef>
                <a:spcPct val="0"/>
              </a:spcBef>
              <a:buFontTx/>
              <a:buNone/>
            </a:pPr>
            <a:r>
              <a:rPr lang="en-US" altLang="en-US" sz="2800">
                <a:solidFill>
                  <a:srgbClr val="FFCC00"/>
                </a:solidFill>
              </a:rPr>
              <a:t>Listener will only respond with reflections. No Questions. </a:t>
            </a:r>
          </a:p>
          <a:p>
            <a:pPr>
              <a:spcBef>
                <a:spcPct val="0"/>
              </a:spcBef>
              <a:buFontTx/>
              <a:buNone/>
            </a:pPr>
            <a:endParaRPr lang="en-US" altLang="en-US" sz="2800">
              <a:solidFill>
                <a:srgbClr val="FFCC00"/>
              </a:solidFill>
            </a:endParaRPr>
          </a:p>
          <a:p>
            <a:pPr>
              <a:spcBef>
                <a:spcPct val="0"/>
              </a:spcBef>
              <a:buFontTx/>
              <a:buNone/>
            </a:pPr>
            <a:r>
              <a:rPr lang="en-US" altLang="en-US" sz="2800">
                <a:solidFill>
                  <a:srgbClr val="FFCC00"/>
                </a:solidFill>
              </a:rPr>
              <a:t>The Listener will use as many amplified, and double-sided reflections </a:t>
            </a:r>
            <a:br>
              <a:rPr lang="en-US" altLang="en-US" sz="2800">
                <a:solidFill>
                  <a:srgbClr val="FFCC00"/>
                </a:solidFill>
              </a:rPr>
            </a:br>
            <a:r>
              <a:rPr lang="en-US" altLang="en-US" sz="2800">
                <a:solidFill>
                  <a:srgbClr val="FFCC00"/>
                </a:solidFill>
              </a:rPr>
              <a:t>as possible.  </a:t>
            </a:r>
          </a:p>
          <a:p>
            <a:pPr>
              <a:spcBef>
                <a:spcPct val="0"/>
              </a:spcBef>
              <a:buFontTx/>
              <a:buNone/>
            </a:pPr>
            <a:r>
              <a:rPr lang="en-US" altLang="en-US" sz="2800">
                <a:solidFill>
                  <a:srgbClr val="FFCC00"/>
                </a:solidFill>
              </a:rPr>
              <a:t> </a:t>
            </a:r>
          </a:p>
        </p:txBody>
      </p:sp>
    </p:spTree>
    <p:extLst>
      <p:ext uri="{BB962C8B-B14F-4D97-AF65-F5344CB8AC3E}">
        <p14:creationId xmlns:p14="http://schemas.microsoft.com/office/powerpoint/2010/main" val="3335155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7"/>
          <p:cNvSpPr txBox="1">
            <a:spLocks noChangeArrowheads="1"/>
          </p:cNvSpPr>
          <p:nvPr/>
        </p:nvSpPr>
        <p:spPr bwMode="auto">
          <a:xfrm>
            <a:off x="228600" y="1847850"/>
            <a:ext cx="4343400" cy="3638550"/>
          </a:xfrm>
          <a:prstGeom prst="rect">
            <a:avLst/>
          </a:prstGeom>
          <a:noFill/>
          <a:ln w="9525">
            <a:noFill/>
            <a:miter lim="800000"/>
            <a:headEnd/>
            <a:tailEnd/>
          </a:ln>
        </p:spPr>
        <p:txBody>
          <a:bodyPr>
            <a:spAutoFit/>
          </a:bodyPr>
          <a:lstStyle/>
          <a:p>
            <a:pPr>
              <a:defRPr/>
            </a:pPr>
            <a:r>
              <a:rPr lang="en-US" sz="2400" dirty="0">
                <a:latin typeface="Arial" pitchFamily="34" charset="0"/>
              </a:rPr>
              <a:t>Types of Reflective Statements:</a:t>
            </a:r>
            <a:endParaRPr lang="en-US" sz="2400" b="0" dirty="0">
              <a:latin typeface="Arial" pitchFamily="34" charset="0"/>
            </a:endParaRPr>
          </a:p>
          <a:p>
            <a:pPr marL="519113" indent="-519113" algn="l" eaLnBrk="1" hangingPunct="1">
              <a:lnSpc>
                <a:spcPct val="100000"/>
              </a:lnSpc>
              <a:buFontTx/>
              <a:buAutoNum type="arabicPeriod"/>
              <a:defRPr/>
            </a:pPr>
            <a:r>
              <a:rPr lang="en-US" sz="2400" b="0" dirty="0">
                <a:latin typeface="Arial" pitchFamily="34" charset="0"/>
              </a:rPr>
              <a:t>Simple Reflection (repeat)</a:t>
            </a:r>
          </a:p>
          <a:p>
            <a:pPr marL="519113" indent="-519113" algn="l" eaLnBrk="1" hangingPunct="1">
              <a:lnSpc>
                <a:spcPct val="100000"/>
              </a:lnSpc>
              <a:defRPr/>
            </a:pPr>
            <a:r>
              <a:rPr lang="en-US" sz="2400" dirty="0">
                <a:latin typeface="Arial" pitchFamily="34" charset="0"/>
              </a:rPr>
              <a:t>2.	</a:t>
            </a:r>
            <a:r>
              <a:rPr lang="en-US" sz="2400" b="0" dirty="0">
                <a:latin typeface="Arial" pitchFamily="34" charset="0"/>
              </a:rPr>
              <a:t>Amplified Reflection (continue the paragraph, amplify/exaggerate the client’s point)</a:t>
            </a:r>
          </a:p>
          <a:p>
            <a:pPr marL="519113" indent="-519113" algn="l" eaLnBrk="1" hangingPunct="1">
              <a:lnSpc>
                <a:spcPct val="100000"/>
              </a:lnSpc>
              <a:defRPr/>
            </a:pPr>
            <a:r>
              <a:rPr lang="en-US" sz="2400" b="0" dirty="0">
                <a:latin typeface="Arial" pitchFamily="34" charset="0"/>
              </a:rPr>
              <a:t>4.	Double-Sided Reflection (captures both sides of the ambivalence)</a:t>
            </a:r>
          </a:p>
        </p:txBody>
      </p:sp>
      <p:sp>
        <p:nvSpPr>
          <p:cNvPr id="69636" name="Content Placeholder 2"/>
          <p:cNvSpPr txBox="1">
            <a:spLocks/>
          </p:cNvSpPr>
          <p:nvPr/>
        </p:nvSpPr>
        <p:spPr bwMode="auto">
          <a:xfrm>
            <a:off x="4533900" y="1873468"/>
            <a:ext cx="4610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algn="l">
              <a:spcBef>
                <a:spcPct val="20000"/>
              </a:spcBef>
              <a:buChar char="•"/>
              <a:defRPr sz="3200">
                <a:solidFill>
                  <a:schemeClr val="bg1"/>
                </a:solidFill>
                <a:latin typeface="Arial" charset="0"/>
              </a:defRPr>
            </a:lvl1pPr>
            <a:lvl2pPr marL="346075" indent="-246063" algn="l">
              <a:spcBef>
                <a:spcPct val="20000"/>
              </a:spcBef>
              <a:buChar char="–"/>
              <a:defRPr sz="2800">
                <a:solidFill>
                  <a:schemeClr val="bg1"/>
                </a:solidFill>
                <a:latin typeface="Arial" charset="0"/>
              </a:defRPr>
            </a:lvl2pPr>
            <a:lvl3pPr marL="922338" indent="-219075" algn="l">
              <a:spcBef>
                <a:spcPct val="20000"/>
              </a:spcBef>
              <a:buChar char="•"/>
              <a:defRPr sz="2400">
                <a:solidFill>
                  <a:schemeClr val="bg1"/>
                </a:solidFill>
                <a:latin typeface="Arial" charset="0"/>
              </a:defRPr>
            </a:lvl3pPr>
            <a:lvl4pPr marL="1179513" indent="-200025" algn="l">
              <a:spcBef>
                <a:spcPct val="20000"/>
              </a:spcBef>
              <a:buChar char="–"/>
              <a:defRPr sz="2000">
                <a:solidFill>
                  <a:schemeClr val="bg1"/>
                </a:solidFill>
                <a:latin typeface="Arial" charset="0"/>
              </a:defRPr>
            </a:lvl4pPr>
            <a:lvl5pPr marL="1389063" indent="-182563" algn="l">
              <a:spcBef>
                <a:spcPct val="20000"/>
              </a:spcBef>
              <a:buChar char="»"/>
              <a:defRPr sz="2000">
                <a:solidFill>
                  <a:schemeClr val="bg1"/>
                </a:solidFill>
                <a:latin typeface="Arial" charset="0"/>
              </a:defRPr>
            </a:lvl5pPr>
            <a:lvl6pPr marL="1846263" indent="-182563" eaLnBrk="0" fontAlgn="base" hangingPunct="0">
              <a:spcBef>
                <a:spcPct val="20000"/>
              </a:spcBef>
              <a:spcAft>
                <a:spcPct val="0"/>
              </a:spcAft>
              <a:buChar char="»"/>
              <a:defRPr sz="2000">
                <a:solidFill>
                  <a:schemeClr val="bg1"/>
                </a:solidFill>
                <a:latin typeface="Arial" charset="0"/>
              </a:defRPr>
            </a:lvl6pPr>
            <a:lvl7pPr marL="2303463" indent="-182563" eaLnBrk="0" fontAlgn="base" hangingPunct="0">
              <a:spcBef>
                <a:spcPct val="20000"/>
              </a:spcBef>
              <a:spcAft>
                <a:spcPct val="0"/>
              </a:spcAft>
              <a:buChar char="»"/>
              <a:defRPr sz="2000">
                <a:solidFill>
                  <a:schemeClr val="bg1"/>
                </a:solidFill>
                <a:latin typeface="Arial" charset="0"/>
              </a:defRPr>
            </a:lvl7pPr>
            <a:lvl8pPr marL="2760663" indent="-182563" eaLnBrk="0" fontAlgn="base" hangingPunct="0">
              <a:spcBef>
                <a:spcPct val="20000"/>
              </a:spcBef>
              <a:spcAft>
                <a:spcPct val="0"/>
              </a:spcAft>
              <a:buChar char="»"/>
              <a:defRPr sz="2000">
                <a:solidFill>
                  <a:schemeClr val="bg1"/>
                </a:solidFill>
                <a:latin typeface="Arial" charset="0"/>
              </a:defRPr>
            </a:lvl8pPr>
            <a:lvl9pPr marL="3217863" indent="-182563" eaLnBrk="0" fontAlgn="base" hangingPunct="0">
              <a:spcBef>
                <a:spcPct val="20000"/>
              </a:spcBef>
              <a:spcAft>
                <a:spcPct val="0"/>
              </a:spcAft>
              <a:buChar char="»"/>
              <a:defRPr sz="2000">
                <a:solidFill>
                  <a:schemeClr val="bg1"/>
                </a:solidFill>
                <a:latin typeface="Arial" charset="0"/>
              </a:defRPr>
            </a:lvl9pPr>
          </a:lstStyle>
          <a:p>
            <a:pPr algn="ctr" eaLnBrk="1" hangingPunct="1">
              <a:spcBef>
                <a:spcPts val="300"/>
              </a:spcBef>
              <a:buClr>
                <a:srgbClr val="FFFFFF"/>
              </a:buClr>
              <a:buFont typeface="Georgia" pitchFamily="18" charset="0"/>
              <a:buNone/>
            </a:pPr>
            <a:r>
              <a:rPr lang="en-US" altLang="en-US" sz="2400" dirty="0">
                <a:solidFill>
                  <a:srgbClr val="FFC000"/>
                </a:solidFill>
              </a:rPr>
              <a:t>Questions to guide you:</a:t>
            </a:r>
          </a:p>
          <a:p>
            <a:pPr lvl="1" eaLnBrk="1" hangingPunct="1">
              <a:spcBef>
                <a:spcPts val="300"/>
              </a:spcBef>
              <a:buClr>
                <a:schemeClr val="accent2"/>
              </a:buClr>
              <a:buFont typeface="Georgia" pitchFamily="18" charset="0"/>
              <a:buChar char="▫"/>
            </a:pPr>
            <a:r>
              <a:rPr lang="en-US" altLang="en-US" sz="2400" dirty="0">
                <a:solidFill>
                  <a:srgbClr val="81FFBA"/>
                </a:solidFill>
              </a:rPr>
              <a:t>Where are they going with this?</a:t>
            </a:r>
          </a:p>
          <a:p>
            <a:pPr lvl="1" eaLnBrk="1" hangingPunct="1">
              <a:spcBef>
                <a:spcPts val="300"/>
              </a:spcBef>
              <a:buClr>
                <a:schemeClr val="accent2"/>
              </a:buClr>
              <a:buFont typeface="Georgia" pitchFamily="18" charset="0"/>
              <a:buChar char="▫"/>
            </a:pPr>
            <a:r>
              <a:rPr lang="en-US" altLang="en-US" sz="2400" dirty="0">
                <a:solidFill>
                  <a:srgbClr val="81FFBA"/>
                </a:solidFill>
              </a:rPr>
              <a:t>How do they feel about this?</a:t>
            </a:r>
          </a:p>
          <a:p>
            <a:pPr lvl="1" eaLnBrk="1" hangingPunct="1">
              <a:spcBef>
                <a:spcPts val="300"/>
              </a:spcBef>
              <a:buClr>
                <a:schemeClr val="accent2"/>
              </a:buClr>
              <a:buFont typeface="Georgia" pitchFamily="18" charset="0"/>
              <a:buChar char="▫"/>
            </a:pPr>
            <a:r>
              <a:rPr lang="en-US" altLang="en-US" sz="2400" dirty="0">
                <a:solidFill>
                  <a:srgbClr val="81FFBA"/>
                </a:solidFill>
              </a:rPr>
              <a:t>What do they really mean?</a:t>
            </a:r>
          </a:p>
          <a:p>
            <a:pPr lvl="1" eaLnBrk="1" hangingPunct="1">
              <a:spcBef>
                <a:spcPts val="300"/>
              </a:spcBef>
              <a:buClr>
                <a:schemeClr val="accent2"/>
              </a:buClr>
              <a:buFont typeface="Georgia" pitchFamily="18" charset="0"/>
              <a:buChar char="▫"/>
            </a:pPr>
            <a:r>
              <a:rPr lang="en-US" altLang="en-US" sz="2400" dirty="0"/>
              <a:t>What have they said?</a:t>
            </a:r>
          </a:p>
          <a:p>
            <a:pPr lvl="1" eaLnBrk="1" hangingPunct="1">
              <a:spcBef>
                <a:spcPts val="300"/>
              </a:spcBef>
              <a:buClr>
                <a:schemeClr val="accent2"/>
              </a:buClr>
              <a:buFont typeface="Georgia" pitchFamily="18" charset="0"/>
              <a:buChar char="▫"/>
            </a:pPr>
            <a:r>
              <a:rPr lang="en-US" altLang="en-US" sz="2400" dirty="0"/>
              <a:t>How does this affect how they think?</a:t>
            </a:r>
          </a:p>
          <a:p>
            <a:pPr lvl="1" eaLnBrk="1" hangingPunct="1">
              <a:spcBef>
                <a:spcPts val="300"/>
              </a:spcBef>
              <a:buClr>
                <a:schemeClr val="accent2"/>
              </a:buClr>
              <a:buFont typeface="Georgia" pitchFamily="18" charset="0"/>
              <a:buChar char="▫"/>
            </a:pPr>
            <a:r>
              <a:rPr lang="en-US" altLang="en-US" sz="2400" dirty="0"/>
              <a:t>How does this affect how they feel about themselves or their world?</a:t>
            </a:r>
          </a:p>
        </p:txBody>
      </p:sp>
      <p:pic>
        <p:nvPicPr>
          <p:cNvPr id="6" name="MS90227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6494463"/>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08063" y="6453188"/>
            <a:ext cx="6659562" cy="252412"/>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endParaRPr lang="en-GB" altLang="en-US" sz="4400">
              <a:solidFill>
                <a:srgbClr val="FFCC00"/>
              </a:solidFill>
            </a:endParaRPr>
          </a:p>
        </p:txBody>
      </p:sp>
      <p:sp>
        <p:nvSpPr>
          <p:cNvPr id="69639" name="Rectangle 7"/>
          <p:cNvSpPr>
            <a:spLocks noChangeArrowheads="1"/>
          </p:cNvSpPr>
          <p:nvPr/>
        </p:nvSpPr>
        <p:spPr bwMode="auto">
          <a:xfrm>
            <a:off x="1008063" y="6453188"/>
            <a:ext cx="6659562" cy="252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endParaRPr lang="en-GB" altLang="en-US" sz="4400">
              <a:solidFill>
                <a:srgbClr val="FFCC00"/>
              </a:solidFill>
            </a:endParaRPr>
          </a:p>
        </p:txBody>
      </p:sp>
      <p:sp>
        <p:nvSpPr>
          <p:cNvPr id="9" name="Text Box 5"/>
          <p:cNvSpPr txBox="1">
            <a:spLocks noChangeArrowheads="1"/>
          </p:cNvSpPr>
          <p:nvPr/>
        </p:nvSpPr>
        <p:spPr bwMode="auto">
          <a:xfrm>
            <a:off x="1062038" y="5597525"/>
            <a:ext cx="656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GB" altLang="en-US" sz="4800">
                <a:solidFill>
                  <a:srgbClr val="FFCC00"/>
                </a:solidFill>
              </a:rPr>
              <a:t>End—Ready for Round 2?</a:t>
            </a:r>
          </a:p>
        </p:txBody>
      </p:sp>
      <p:sp>
        <p:nvSpPr>
          <p:cNvPr id="10" name="Text Box 5"/>
          <p:cNvSpPr txBox="1">
            <a:spLocks noChangeArrowheads="1"/>
          </p:cNvSpPr>
          <p:nvPr/>
        </p:nvSpPr>
        <p:spPr bwMode="auto">
          <a:xfrm>
            <a:off x="7677676" y="6322469"/>
            <a:ext cx="139012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GB" altLang="en-US" sz="3600" dirty="0" smtClean="0">
                <a:solidFill>
                  <a:srgbClr val="FFCC00"/>
                </a:solidFill>
              </a:rPr>
              <a:t>5 min</a:t>
            </a:r>
            <a:endParaRPr lang="en-GB" altLang="en-US" sz="3600" dirty="0">
              <a:solidFill>
                <a:srgbClr val="FFCC00"/>
              </a:solidFill>
            </a:endParaRPr>
          </a:p>
        </p:txBody>
      </p:sp>
      <p:pic>
        <p:nvPicPr>
          <p:cNvPr id="7170" name="Picture 2" descr="C:\Users\tfreese\AppData\Local\Microsoft\Windows\Temporary Internet Files\Content.IE5\DGJI47TX\black-couple-talking[1].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45118" l="52222" r="99556">
                        <a14:foregroundMark x1="67111" y1="10774" x2="71111" y2="24579"/>
                        <a14:foregroundMark x1="66000" y1="41751" x2="93333" y2="42761"/>
                        <a14:foregroundMark x1="66444" y1="39394" x2="64444" y2="44108"/>
                        <a14:foregroundMark x1="69111" y1="35354" x2="65556" y2="40067"/>
                      </a14:backgroundRemoval>
                    </a14:imgEffect>
                  </a14:imgLayer>
                </a14:imgProps>
              </a:ext>
              <a:ext uri="{28A0092B-C50C-407E-A947-70E740481C1C}">
                <a14:useLocalDpi xmlns:a14="http://schemas.microsoft.com/office/drawing/2010/main" val="0"/>
              </a:ext>
            </a:extLst>
          </a:blip>
          <a:srcRect l="51667" b="55232"/>
          <a:stretch/>
        </p:blipFill>
        <p:spPr bwMode="auto">
          <a:xfrm>
            <a:off x="2590800" y="226434"/>
            <a:ext cx="1997950" cy="122136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freese\AppData\Local\Microsoft\Windows\Temporary Internet Files\Content.IE5\WSS9L1RZ\phWomenTalking[1].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298" b="66031" l="34224" r="93257">
                        <a14:foregroundMark x1="75191" y1="32443" x2="75827" y2="66031"/>
                      </a14:backgroundRemoval>
                    </a14:imgEffect>
                  </a14:imgLayer>
                </a14:imgProps>
              </a:ext>
              <a:ext uri="{28A0092B-C50C-407E-A947-70E740481C1C}">
                <a14:useLocalDpi xmlns:a14="http://schemas.microsoft.com/office/drawing/2010/main" val="0"/>
              </a:ext>
            </a:extLst>
          </a:blip>
          <a:srcRect l="33280" b="35853"/>
          <a:stretch/>
        </p:blipFill>
        <p:spPr bwMode="auto">
          <a:xfrm flipH="1">
            <a:off x="536028" y="142331"/>
            <a:ext cx="2359572" cy="151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88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0"/>
                                        <p:tgtEl>
                                          <p:spTgt spid="7"/>
                                        </p:tgtEl>
                                      </p:cBhvr>
                                    </p:animEffect>
                                  </p:childTnLst>
                                </p:cTn>
                              </p:par>
                            </p:childTnLst>
                          </p:cTn>
                        </p:par>
                        <p:par>
                          <p:cTn id="8" fill="hold" nodeType="afterGroup">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animBg="1"/>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S90227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6351807"/>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08063" y="6310532"/>
            <a:ext cx="6659562" cy="252412"/>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endParaRPr lang="en-GB" altLang="en-US" sz="4400">
              <a:solidFill>
                <a:srgbClr val="FFCC00"/>
              </a:solidFill>
            </a:endParaRPr>
          </a:p>
        </p:txBody>
      </p:sp>
      <p:sp>
        <p:nvSpPr>
          <p:cNvPr id="70661" name="Rectangle 7"/>
          <p:cNvSpPr>
            <a:spLocks noChangeArrowheads="1"/>
          </p:cNvSpPr>
          <p:nvPr/>
        </p:nvSpPr>
        <p:spPr bwMode="auto">
          <a:xfrm>
            <a:off x="1008063" y="6310532"/>
            <a:ext cx="6659562" cy="252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endParaRPr lang="en-GB" altLang="en-US" sz="4400">
              <a:solidFill>
                <a:srgbClr val="FFCC00"/>
              </a:solidFill>
            </a:endParaRPr>
          </a:p>
        </p:txBody>
      </p:sp>
      <p:sp>
        <p:nvSpPr>
          <p:cNvPr id="9" name="Text Box 5"/>
          <p:cNvSpPr txBox="1">
            <a:spLocks noChangeArrowheads="1"/>
          </p:cNvSpPr>
          <p:nvPr/>
        </p:nvSpPr>
        <p:spPr bwMode="auto">
          <a:xfrm>
            <a:off x="3770313" y="5597525"/>
            <a:ext cx="1135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GB" altLang="en-US" sz="4800" dirty="0">
                <a:solidFill>
                  <a:srgbClr val="FFCC00"/>
                </a:solidFill>
              </a:rPr>
              <a:t>End</a:t>
            </a:r>
          </a:p>
        </p:txBody>
      </p:sp>
      <p:sp>
        <p:nvSpPr>
          <p:cNvPr id="10" name="TextBox 17"/>
          <p:cNvSpPr txBox="1">
            <a:spLocks noChangeArrowheads="1"/>
          </p:cNvSpPr>
          <p:nvPr/>
        </p:nvSpPr>
        <p:spPr bwMode="auto">
          <a:xfrm>
            <a:off x="228600" y="1828800"/>
            <a:ext cx="4343400" cy="3638550"/>
          </a:xfrm>
          <a:prstGeom prst="rect">
            <a:avLst/>
          </a:prstGeom>
          <a:noFill/>
          <a:ln w="9525">
            <a:noFill/>
            <a:miter lim="800000"/>
            <a:headEnd/>
            <a:tailEnd/>
          </a:ln>
        </p:spPr>
        <p:txBody>
          <a:bodyPr>
            <a:spAutoFit/>
          </a:bodyPr>
          <a:lstStyle/>
          <a:p>
            <a:pPr>
              <a:defRPr/>
            </a:pPr>
            <a:r>
              <a:rPr lang="en-US" sz="2400" dirty="0">
                <a:latin typeface="Arial" pitchFamily="34" charset="0"/>
              </a:rPr>
              <a:t>Types of Reflective Statements:</a:t>
            </a:r>
            <a:endParaRPr lang="en-US" sz="2400" b="0" dirty="0">
              <a:latin typeface="Arial" pitchFamily="34" charset="0"/>
            </a:endParaRPr>
          </a:p>
          <a:p>
            <a:pPr marL="519113" indent="-519113" algn="l" eaLnBrk="1" hangingPunct="1">
              <a:lnSpc>
                <a:spcPct val="100000"/>
              </a:lnSpc>
              <a:buFontTx/>
              <a:buAutoNum type="arabicPeriod"/>
              <a:defRPr/>
            </a:pPr>
            <a:r>
              <a:rPr lang="en-US" sz="2400" b="0" dirty="0">
                <a:latin typeface="Arial" pitchFamily="34" charset="0"/>
              </a:rPr>
              <a:t>Simple Reflection (repeat)</a:t>
            </a:r>
          </a:p>
          <a:p>
            <a:pPr marL="519113" indent="-519113" algn="l" eaLnBrk="1" hangingPunct="1">
              <a:lnSpc>
                <a:spcPct val="100000"/>
              </a:lnSpc>
              <a:defRPr/>
            </a:pPr>
            <a:r>
              <a:rPr lang="en-US" sz="2400" dirty="0">
                <a:latin typeface="Arial" pitchFamily="34" charset="0"/>
              </a:rPr>
              <a:t>2.	</a:t>
            </a:r>
            <a:r>
              <a:rPr lang="en-US" sz="2400" b="0" dirty="0">
                <a:latin typeface="Arial" pitchFamily="34" charset="0"/>
              </a:rPr>
              <a:t>Amplified Reflection (continue the paragraph, amplify/exaggerate the client’s point)</a:t>
            </a:r>
          </a:p>
          <a:p>
            <a:pPr marL="519113" indent="-519113" algn="l" eaLnBrk="1" hangingPunct="1">
              <a:lnSpc>
                <a:spcPct val="100000"/>
              </a:lnSpc>
              <a:defRPr/>
            </a:pPr>
            <a:r>
              <a:rPr lang="en-US" sz="2400" b="0" dirty="0">
                <a:latin typeface="Arial" pitchFamily="34" charset="0"/>
              </a:rPr>
              <a:t>4.	Double-Sided Reflection (captures both sides of the ambivalence)</a:t>
            </a:r>
          </a:p>
        </p:txBody>
      </p:sp>
      <p:sp>
        <p:nvSpPr>
          <p:cNvPr id="70664" name="Content Placeholder 2"/>
          <p:cNvSpPr txBox="1">
            <a:spLocks/>
          </p:cNvSpPr>
          <p:nvPr/>
        </p:nvSpPr>
        <p:spPr bwMode="auto">
          <a:xfrm>
            <a:off x="4533900" y="1828800"/>
            <a:ext cx="4610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algn="l">
              <a:spcBef>
                <a:spcPct val="20000"/>
              </a:spcBef>
              <a:buChar char="•"/>
              <a:defRPr sz="3200">
                <a:solidFill>
                  <a:schemeClr val="bg1"/>
                </a:solidFill>
                <a:latin typeface="Arial" charset="0"/>
              </a:defRPr>
            </a:lvl1pPr>
            <a:lvl2pPr marL="346075" indent="-246063" algn="l">
              <a:spcBef>
                <a:spcPct val="20000"/>
              </a:spcBef>
              <a:buChar char="–"/>
              <a:defRPr sz="2800">
                <a:solidFill>
                  <a:schemeClr val="bg1"/>
                </a:solidFill>
                <a:latin typeface="Arial" charset="0"/>
              </a:defRPr>
            </a:lvl2pPr>
            <a:lvl3pPr marL="922338" indent="-219075" algn="l">
              <a:spcBef>
                <a:spcPct val="20000"/>
              </a:spcBef>
              <a:buChar char="•"/>
              <a:defRPr sz="2400">
                <a:solidFill>
                  <a:schemeClr val="bg1"/>
                </a:solidFill>
                <a:latin typeface="Arial" charset="0"/>
              </a:defRPr>
            </a:lvl3pPr>
            <a:lvl4pPr marL="1179513" indent="-200025" algn="l">
              <a:spcBef>
                <a:spcPct val="20000"/>
              </a:spcBef>
              <a:buChar char="–"/>
              <a:defRPr sz="2000">
                <a:solidFill>
                  <a:schemeClr val="bg1"/>
                </a:solidFill>
                <a:latin typeface="Arial" charset="0"/>
              </a:defRPr>
            </a:lvl4pPr>
            <a:lvl5pPr marL="1389063" indent="-182563" algn="l">
              <a:spcBef>
                <a:spcPct val="20000"/>
              </a:spcBef>
              <a:buChar char="»"/>
              <a:defRPr sz="2000">
                <a:solidFill>
                  <a:schemeClr val="bg1"/>
                </a:solidFill>
                <a:latin typeface="Arial" charset="0"/>
              </a:defRPr>
            </a:lvl5pPr>
            <a:lvl6pPr marL="1846263" indent="-182563" eaLnBrk="0" fontAlgn="base" hangingPunct="0">
              <a:spcBef>
                <a:spcPct val="20000"/>
              </a:spcBef>
              <a:spcAft>
                <a:spcPct val="0"/>
              </a:spcAft>
              <a:buChar char="»"/>
              <a:defRPr sz="2000">
                <a:solidFill>
                  <a:schemeClr val="bg1"/>
                </a:solidFill>
                <a:latin typeface="Arial" charset="0"/>
              </a:defRPr>
            </a:lvl6pPr>
            <a:lvl7pPr marL="2303463" indent="-182563" eaLnBrk="0" fontAlgn="base" hangingPunct="0">
              <a:spcBef>
                <a:spcPct val="20000"/>
              </a:spcBef>
              <a:spcAft>
                <a:spcPct val="0"/>
              </a:spcAft>
              <a:buChar char="»"/>
              <a:defRPr sz="2000">
                <a:solidFill>
                  <a:schemeClr val="bg1"/>
                </a:solidFill>
                <a:latin typeface="Arial" charset="0"/>
              </a:defRPr>
            </a:lvl7pPr>
            <a:lvl8pPr marL="2760663" indent="-182563" eaLnBrk="0" fontAlgn="base" hangingPunct="0">
              <a:spcBef>
                <a:spcPct val="20000"/>
              </a:spcBef>
              <a:spcAft>
                <a:spcPct val="0"/>
              </a:spcAft>
              <a:buChar char="»"/>
              <a:defRPr sz="2000">
                <a:solidFill>
                  <a:schemeClr val="bg1"/>
                </a:solidFill>
                <a:latin typeface="Arial" charset="0"/>
              </a:defRPr>
            </a:lvl8pPr>
            <a:lvl9pPr marL="3217863" indent="-182563" eaLnBrk="0" fontAlgn="base" hangingPunct="0">
              <a:spcBef>
                <a:spcPct val="20000"/>
              </a:spcBef>
              <a:spcAft>
                <a:spcPct val="0"/>
              </a:spcAft>
              <a:buChar char="»"/>
              <a:defRPr sz="2000">
                <a:solidFill>
                  <a:schemeClr val="bg1"/>
                </a:solidFill>
                <a:latin typeface="Arial" charset="0"/>
              </a:defRPr>
            </a:lvl9pPr>
          </a:lstStyle>
          <a:p>
            <a:pPr algn="ctr" eaLnBrk="1" hangingPunct="1">
              <a:spcBef>
                <a:spcPts val="300"/>
              </a:spcBef>
              <a:buClr>
                <a:srgbClr val="FFFFFF"/>
              </a:buClr>
              <a:buFont typeface="Georgia" pitchFamily="18" charset="0"/>
              <a:buNone/>
            </a:pPr>
            <a:r>
              <a:rPr lang="en-US" altLang="en-US" sz="2400" dirty="0">
                <a:solidFill>
                  <a:srgbClr val="FFC000"/>
                </a:solidFill>
              </a:rPr>
              <a:t>Questions to guide you:</a:t>
            </a:r>
          </a:p>
          <a:p>
            <a:pPr lvl="1" eaLnBrk="1" hangingPunct="1">
              <a:spcBef>
                <a:spcPts val="300"/>
              </a:spcBef>
              <a:buClr>
                <a:schemeClr val="accent2"/>
              </a:buClr>
              <a:buFont typeface="Georgia" pitchFamily="18" charset="0"/>
              <a:buChar char="▫"/>
            </a:pPr>
            <a:r>
              <a:rPr lang="en-US" altLang="en-US" sz="2400" dirty="0">
                <a:solidFill>
                  <a:srgbClr val="81FFBA"/>
                </a:solidFill>
              </a:rPr>
              <a:t>Where are they going with this?</a:t>
            </a:r>
          </a:p>
          <a:p>
            <a:pPr lvl="1" eaLnBrk="1" hangingPunct="1">
              <a:spcBef>
                <a:spcPts val="300"/>
              </a:spcBef>
              <a:buClr>
                <a:schemeClr val="accent2"/>
              </a:buClr>
              <a:buFont typeface="Georgia" pitchFamily="18" charset="0"/>
              <a:buChar char="▫"/>
            </a:pPr>
            <a:r>
              <a:rPr lang="en-US" altLang="en-US" sz="2400" dirty="0">
                <a:solidFill>
                  <a:srgbClr val="81FFBA"/>
                </a:solidFill>
              </a:rPr>
              <a:t>How do they feel about this?</a:t>
            </a:r>
          </a:p>
          <a:p>
            <a:pPr lvl="1" eaLnBrk="1" hangingPunct="1">
              <a:spcBef>
                <a:spcPts val="300"/>
              </a:spcBef>
              <a:buClr>
                <a:schemeClr val="accent2"/>
              </a:buClr>
              <a:buFont typeface="Georgia" pitchFamily="18" charset="0"/>
              <a:buChar char="▫"/>
            </a:pPr>
            <a:r>
              <a:rPr lang="en-US" altLang="en-US" sz="2400" dirty="0">
                <a:solidFill>
                  <a:srgbClr val="81FFBA"/>
                </a:solidFill>
              </a:rPr>
              <a:t>What do they really mean?</a:t>
            </a:r>
          </a:p>
          <a:p>
            <a:pPr lvl="1" eaLnBrk="1" hangingPunct="1">
              <a:spcBef>
                <a:spcPts val="300"/>
              </a:spcBef>
              <a:buClr>
                <a:schemeClr val="accent2"/>
              </a:buClr>
              <a:buFont typeface="Georgia" pitchFamily="18" charset="0"/>
              <a:buChar char="▫"/>
            </a:pPr>
            <a:r>
              <a:rPr lang="en-US" altLang="en-US" sz="2400" dirty="0"/>
              <a:t>What have they said?</a:t>
            </a:r>
          </a:p>
          <a:p>
            <a:pPr lvl="1" eaLnBrk="1" hangingPunct="1">
              <a:spcBef>
                <a:spcPts val="300"/>
              </a:spcBef>
              <a:buClr>
                <a:schemeClr val="accent2"/>
              </a:buClr>
              <a:buFont typeface="Georgia" pitchFamily="18" charset="0"/>
              <a:buChar char="▫"/>
            </a:pPr>
            <a:r>
              <a:rPr lang="en-US" altLang="en-US" sz="2400" dirty="0"/>
              <a:t>How does this affect how they think?</a:t>
            </a:r>
          </a:p>
          <a:p>
            <a:pPr lvl="1" eaLnBrk="1" hangingPunct="1">
              <a:spcBef>
                <a:spcPts val="300"/>
              </a:spcBef>
              <a:buClr>
                <a:schemeClr val="accent2"/>
              </a:buClr>
              <a:buFont typeface="Georgia" pitchFamily="18" charset="0"/>
              <a:buChar char="▫"/>
            </a:pPr>
            <a:r>
              <a:rPr lang="en-US" altLang="en-US" sz="2400" dirty="0"/>
              <a:t>How does this affect how they feel about themselves or their world?</a:t>
            </a:r>
          </a:p>
        </p:txBody>
      </p:sp>
      <p:sp>
        <p:nvSpPr>
          <p:cNvPr id="11" name="Text Box 5"/>
          <p:cNvSpPr txBox="1">
            <a:spLocks noChangeArrowheads="1"/>
          </p:cNvSpPr>
          <p:nvPr/>
        </p:nvSpPr>
        <p:spPr bwMode="auto">
          <a:xfrm>
            <a:off x="7677676" y="6172200"/>
            <a:ext cx="139012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GB" altLang="en-US" sz="3600" dirty="0" smtClean="0">
                <a:solidFill>
                  <a:srgbClr val="FFCC00"/>
                </a:solidFill>
              </a:rPr>
              <a:t>5 min</a:t>
            </a:r>
            <a:endParaRPr lang="en-GB" altLang="en-US" sz="3600" dirty="0">
              <a:solidFill>
                <a:srgbClr val="FFCC00"/>
              </a:solidFill>
            </a:endParaRPr>
          </a:p>
        </p:txBody>
      </p:sp>
      <p:pic>
        <p:nvPicPr>
          <p:cNvPr id="6148" name="Picture 4" descr="C:\Users\tfreese\AppData\Local\Microsoft\Windows\Temporary Internet Files\Content.IE5\8WMZI9TP\Couple_Talking[1].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59" b="89450" l="0" r="94500">
                        <a14:foregroundMark x1="9500" y1="35780" x2="0" y2="42202"/>
                        <a14:foregroundMark x1="2750" y1="86697" x2="88750" y2="84862"/>
                        <a14:foregroundMark x1="79500" y1="65138" x2="87500" y2="78899"/>
                      </a14:backgroundRemoval>
                    </a14:imgEffect>
                  </a14:imgLayer>
                </a14:imgProps>
              </a:ext>
              <a:ext uri="{28A0092B-C50C-407E-A947-70E740481C1C}">
                <a14:useLocalDpi xmlns:a14="http://schemas.microsoft.com/office/drawing/2010/main" val="0"/>
              </a:ext>
            </a:extLst>
          </a:blip>
          <a:srcRect l="57093" t="3176" r="16557" b="58991"/>
          <a:stretch/>
        </p:blipFill>
        <p:spPr bwMode="auto">
          <a:xfrm rot="699124">
            <a:off x="3618957" y="150972"/>
            <a:ext cx="1655472"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tfreese\AppData\Local\Microsoft\Windows\Temporary Internet Files\Content.IE5\8WMZI9TP\two_people_talking-jpg[1].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70213" l="49412" r="100000">
                        <a14:foregroundMark x1="84235" y1="21986" x2="73647" y2="10993"/>
                        <a14:foregroundMark x1="85882" y1="42553" x2="71059" y2="43972"/>
                        <a14:foregroundMark x1="96471" y1="56383" x2="62824" y2="54965"/>
                        <a14:foregroundMark x1="89647" y1="43262" x2="99059" y2="60638"/>
                        <a14:foregroundMark x1="69882" y1="52128" x2="62824" y2="61702"/>
                        <a14:foregroundMark x1="84941" y1="54610" x2="98588" y2="67376"/>
                        <a14:foregroundMark x1="92000" y1="43262" x2="96471" y2="44681"/>
                        <a14:foregroundMark x1="97412" y1="45745" x2="99765" y2="57801"/>
                        <a14:foregroundMark x1="72000" y1="26241" x2="70118" y2="26950"/>
                        <a14:foregroundMark x1="87059" y1="44681" x2="80235" y2="65957"/>
                        <a14:foregroundMark x1="68706" y1="43972" x2="81412" y2="70213"/>
                        <a14:foregroundMark x1="74118" y1="13830" x2="78118" y2="45745"/>
                        <a14:foregroundMark x1="74824" y1="39362" x2="64706" y2="51773"/>
                        <a14:backgroundMark x1="97176" y1="9574" x2="99294" y2="49291"/>
                        <a14:backgroundMark x1="98118" y1="18440" x2="80000" y2="1064"/>
                        <a14:backgroundMark x1="96471" y1="31915" x2="88000" y2="29078"/>
                        <a14:backgroundMark x1="87059" y1="4610" x2="90353" y2="36170"/>
                        <a14:backgroundMark x1="74118" y1="3546" x2="56706" y2="21986"/>
                        <a14:backgroundMark x1="69882" y1="6383" x2="66118" y2="29433"/>
                        <a14:backgroundMark x1="68941" y1="33333" x2="53647" y2="40071"/>
                        <a14:backgroundMark x1="63529" y1="37943" x2="54588" y2="54965"/>
                      </a14:backgroundRemoval>
                    </a14:imgEffect>
                  </a14:imgLayer>
                </a14:imgProps>
              </a:ext>
              <a:ext uri="{28A0092B-C50C-407E-A947-70E740481C1C}">
                <a14:useLocalDpi xmlns:a14="http://schemas.microsoft.com/office/drawing/2010/main" val="0"/>
              </a:ext>
            </a:extLst>
          </a:blip>
          <a:srcRect l="50000" b="44221"/>
          <a:stretch/>
        </p:blipFill>
        <p:spPr bwMode="auto">
          <a:xfrm flipH="1">
            <a:off x="1752600" y="-136634"/>
            <a:ext cx="2183457" cy="161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6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0"/>
                                        <p:tgtEl>
                                          <p:spTgt spid="7"/>
                                        </p:tgtEl>
                                      </p:cBhvr>
                                    </p:animEffect>
                                  </p:childTnLst>
                                </p:cTn>
                              </p:par>
                            </p:childTnLst>
                          </p:cTn>
                        </p:par>
                        <p:par>
                          <p:cTn id="8" fill="hold" nodeType="afterGroup">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animBg="1"/>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p:txBody>
          <a:bodyPr/>
          <a:lstStyle/>
          <a:p>
            <a:r>
              <a:rPr lang="en-US" altLang="en-US" sz="8000" smtClean="0"/>
              <a:t>What was your experience like?</a:t>
            </a:r>
          </a:p>
        </p:txBody>
      </p:sp>
      <p:pic>
        <p:nvPicPr>
          <p:cNvPr id="71683" name="Picture 4" descr="C:\Users\Jeanne Obert\AppData\Local\Microsoft\Windows\Temporary Internet Files\Content.IE5\YGHGST0B\MCj029912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262438"/>
            <a:ext cx="2667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274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dirty="0" smtClean="0">
                <a:latin typeface="Tahoma" pitchFamily="34" charset="0"/>
                <a:cs typeface="Tahoma" pitchFamily="34" charset="0"/>
              </a:rPr>
              <a:t>What is the focus?</a:t>
            </a:r>
          </a:p>
        </p:txBody>
      </p:sp>
      <p:sp>
        <p:nvSpPr>
          <p:cNvPr id="202755" name="Oval 3"/>
          <p:cNvSpPr>
            <a:spLocks noChangeArrowheads="1"/>
          </p:cNvSpPr>
          <p:nvPr/>
        </p:nvSpPr>
        <p:spPr bwMode="auto">
          <a:xfrm rot="2050585">
            <a:off x="2057401" y="2286000"/>
            <a:ext cx="3769078" cy="1822450"/>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56" name="Oval 4"/>
          <p:cNvSpPr>
            <a:spLocks noChangeArrowheads="1"/>
          </p:cNvSpPr>
          <p:nvPr/>
        </p:nvSpPr>
        <p:spPr bwMode="auto">
          <a:xfrm rot="-4876590">
            <a:off x="3250495" y="2451806"/>
            <a:ext cx="3886200" cy="1852789"/>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57" name="Oval 5"/>
          <p:cNvSpPr>
            <a:spLocks noChangeArrowheads="1"/>
          </p:cNvSpPr>
          <p:nvPr/>
        </p:nvSpPr>
        <p:spPr bwMode="auto">
          <a:xfrm rot="-2292990">
            <a:off x="2157589" y="4179889"/>
            <a:ext cx="3657600" cy="1927225"/>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58" name="Text Box 6"/>
          <p:cNvSpPr txBox="1">
            <a:spLocks noChangeArrowheads="1"/>
          </p:cNvSpPr>
          <p:nvPr/>
        </p:nvSpPr>
        <p:spPr bwMode="auto">
          <a:xfrm>
            <a:off x="4523317" y="1765012"/>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dirty="0">
                <a:solidFill>
                  <a:srgbClr val="FFFF00"/>
                </a:solidFill>
              </a:rPr>
              <a:t>Alcohol </a:t>
            </a:r>
            <a:r>
              <a:rPr lang="en-US" altLang="en-US" sz="2000" dirty="0" smtClean="0">
                <a:solidFill>
                  <a:srgbClr val="FFFF00"/>
                </a:solidFill>
              </a:rPr>
              <a:t/>
            </a:r>
            <a:br>
              <a:rPr lang="en-US" altLang="en-US" sz="2000" dirty="0" smtClean="0">
                <a:solidFill>
                  <a:srgbClr val="FFFF00"/>
                </a:solidFill>
              </a:rPr>
            </a:br>
            <a:r>
              <a:rPr lang="en-US" altLang="en-US" sz="2000" dirty="0" smtClean="0">
                <a:solidFill>
                  <a:srgbClr val="FFFF00"/>
                </a:solidFill>
              </a:rPr>
              <a:t>Use</a:t>
            </a:r>
            <a:endParaRPr lang="en-US" altLang="en-US" sz="2000" dirty="0">
              <a:solidFill>
                <a:srgbClr val="FFFF00"/>
              </a:solidFill>
            </a:endParaRPr>
          </a:p>
        </p:txBody>
      </p:sp>
      <p:sp>
        <p:nvSpPr>
          <p:cNvPr id="202759" name="Text Box 7"/>
          <p:cNvSpPr txBox="1">
            <a:spLocks noChangeArrowheads="1"/>
          </p:cNvSpPr>
          <p:nvPr/>
        </p:nvSpPr>
        <p:spPr bwMode="auto">
          <a:xfrm>
            <a:off x="2057400" y="2133600"/>
            <a:ext cx="2209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dirty="0">
                <a:solidFill>
                  <a:srgbClr val="FFFF00"/>
                </a:solidFill>
              </a:rPr>
              <a:t>Psychiatric</a:t>
            </a:r>
          </a:p>
          <a:p>
            <a:pPr algn="ctr">
              <a:spcBef>
                <a:spcPct val="50000"/>
              </a:spcBef>
              <a:buClrTx/>
              <a:buSzTx/>
              <a:buFontTx/>
              <a:buNone/>
            </a:pPr>
            <a:r>
              <a:rPr lang="en-US" altLang="en-US" sz="2000" dirty="0">
                <a:solidFill>
                  <a:srgbClr val="FFFF00"/>
                </a:solidFill>
              </a:rPr>
              <a:t> Illness</a:t>
            </a:r>
          </a:p>
        </p:txBody>
      </p:sp>
      <p:sp>
        <p:nvSpPr>
          <p:cNvPr id="202760" name="Oval 8"/>
          <p:cNvSpPr>
            <a:spLocks noChangeArrowheads="1"/>
          </p:cNvSpPr>
          <p:nvPr/>
        </p:nvSpPr>
        <p:spPr bwMode="auto">
          <a:xfrm rot="4694103">
            <a:off x="3393723" y="3954463"/>
            <a:ext cx="3352800" cy="2514600"/>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61" name="Text Box 9"/>
          <p:cNvSpPr txBox="1">
            <a:spLocks noChangeArrowheads="1"/>
          </p:cNvSpPr>
          <p:nvPr/>
        </p:nvSpPr>
        <p:spPr bwMode="auto">
          <a:xfrm>
            <a:off x="2583538" y="5597099"/>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dirty="0">
                <a:solidFill>
                  <a:srgbClr val="FFFF00"/>
                </a:solidFill>
              </a:rPr>
              <a:t>Drug Use</a:t>
            </a:r>
          </a:p>
        </p:txBody>
      </p:sp>
      <p:sp>
        <p:nvSpPr>
          <p:cNvPr id="202762" name="Text Box 10"/>
          <p:cNvSpPr txBox="1">
            <a:spLocks noChangeArrowheads="1"/>
          </p:cNvSpPr>
          <p:nvPr/>
        </p:nvSpPr>
        <p:spPr bwMode="auto">
          <a:xfrm>
            <a:off x="4504267" y="5867401"/>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a:solidFill>
                  <a:srgbClr val="FFFF00"/>
                </a:solidFill>
              </a:rPr>
              <a:t>Medication Adherence</a:t>
            </a:r>
          </a:p>
        </p:txBody>
      </p:sp>
      <p:sp>
        <p:nvSpPr>
          <p:cNvPr id="202763" name="Oval 11"/>
          <p:cNvSpPr>
            <a:spLocks noChangeArrowheads="1"/>
          </p:cNvSpPr>
          <p:nvPr/>
        </p:nvSpPr>
        <p:spPr bwMode="auto">
          <a:xfrm rot="-1074952">
            <a:off x="4641145" y="3187701"/>
            <a:ext cx="3584222" cy="1808163"/>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64" name="Text Box 12"/>
          <p:cNvSpPr txBox="1">
            <a:spLocks noChangeArrowheads="1"/>
          </p:cNvSpPr>
          <p:nvPr/>
        </p:nvSpPr>
        <p:spPr bwMode="auto">
          <a:xfrm>
            <a:off x="6858000" y="3581400"/>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dirty="0">
                <a:solidFill>
                  <a:srgbClr val="FFFF00"/>
                </a:solidFill>
              </a:rPr>
              <a:t>Housing</a:t>
            </a:r>
          </a:p>
        </p:txBody>
      </p:sp>
      <p:sp>
        <p:nvSpPr>
          <p:cNvPr id="202765" name="Oval 13"/>
          <p:cNvSpPr>
            <a:spLocks noChangeArrowheads="1"/>
          </p:cNvSpPr>
          <p:nvPr/>
        </p:nvSpPr>
        <p:spPr bwMode="auto">
          <a:xfrm rot="2326777">
            <a:off x="4322234" y="3998914"/>
            <a:ext cx="3581400" cy="1779587"/>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66" name="Text Box 14"/>
          <p:cNvSpPr txBox="1">
            <a:spLocks noChangeArrowheads="1"/>
          </p:cNvSpPr>
          <p:nvPr/>
        </p:nvSpPr>
        <p:spPr bwMode="auto">
          <a:xfrm>
            <a:off x="6248400" y="5181601"/>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a:solidFill>
                  <a:srgbClr val="FFFF00"/>
                </a:solidFill>
              </a:rPr>
              <a:t>Treatment Adherence</a:t>
            </a:r>
          </a:p>
        </p:txBody>
      </p:sp>
      <p:sp>
        <p:nvSpPr>
          <p:cNvPr id="202767" name="Oval 15"/>
          <p:cNvSpPr>
            <a:spLocks noChangeArrowheads="1"/>
          </p:cNvSpPr>
          <p:nvPr/>
        </p:nvSpPr>
        <p:spPr bwMode="auto">
          <a:xfrm>
            <a:off x="1828800" y="3200400"/>
            <a:ext cx="3657600" cy="1828800"/>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68" name="Text Box 16"/>
          <p:cNvSpPr txBox="1">
            <a:spLocks noChangeArrowheads="1"/>
          </p:cNvSpPr>
          <p:nvPr/>
        </p:nvSpPr>
        <p:spPr bwMode="auto">
          <a:xfrm>
            <a:off x="2057400" y="3886200"/>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a:solidFill>
                  <a:srgbClr val="FFFF00"/>
                </a:solidFill>
              </a:rPr>
              <a:t>HIV Risk</a:t>
            </a:r>
          </a:p>
        </p:txBody>
      </p:sp>
      <p:sp>
        <p:nvSpPr>
          <p:cNvPr id="202770" name="Oval 18"/>
          <p:cNvSpPr>
            <a:spLocks noChangeArrowheads="1"/>
          </p:cNvSpPr>
          <p:nvPr/>
        </p:nvSpPr>
        <p:spPr bwMode="auto">
          <a:xfrm rot="-2593986">
            <a:off x="3962400" y="2590801"/>
            <a:ext cx="3886200" cy="1700213"/>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0"/>
              </a:spcBef>
              <a:buClrTx/>
              <a:buSzTx/>
              <a:buFontTx/>
              <a:buNone/>
            </a:pPr>
            <a:endParaRPr lang="en-US" altLang="en-US" sz="6600"/>
          </a:p>
        </p:txBody>
      </p:sp>
      <p:sp>
        <p:nvSpPr>
          <p:cNvPr id="202771" name="Text Box 19"/>
          <p:cNvSpPr txBox="1">
            <a:spLocks noChangeArrowheads="1"/>
          </p:cNvSpPr>
          <p:nvPr/>
        </p:nvSpPr>
        <p:spPr bwMode="auto">
          <a:xfrm>
            <a:off x="6125633" y="2138839"/>
            <a:ext cx="13038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en-US" sz="2000" dirty="0">
                <a:solidFill>
                  <a:srgbClr val="FFFF00"/>
                </a:solidFill>
              </a:rPr>
              <a:t>Medical </a:t>
            </a:r>
          </a:p>
          <a:p>
            <a:pPr algn="ctr">
              <a:spcBef>
                <a:spcPct val="50000"/>
              </a:spcBef>
              <a:buClrTx/>
              <a:buSzTx/>
              <a:buFontTx/>
              <a:buNone/>
            </a:pPr>
            <a:r>
              <a:rPr lang="en-US" altLang="en-US" sz="2000" dirty="0">
                <a:solidFill>
                  <a:srgbClr val="FFFF00"/>
                </a:solidFill>
              </a:rPr>
              <a:t>Issues</a:t>
            </a:r>
          </a:p>
        </p:txBody>
      </p:sp>
      <p:pic>
        <p:nvPicPr>
          <p:cNvPr id="202772" name="Picture 20" descr="j04244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429000"/>
            <a:ext cx="182174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869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fade">
                                      <p:cBhvr>
                                        <p:cTn id="7" dur="500"/>
                                        <p:tgtEl>
                                          <p:spTgt spid="2027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58"/>
                                        </p:tgtEl>
                                        <p:attrNameLst>
                                          <p:attrName>style.visibility</p:attrName>
                                        </p:attrNameLst>
                                      </p:cBhvr>
                                      <p:to>
                                        <p:strVal val="visible"/>
                                      </p:to>
                                    </p:set>
                                    <p:animEffect transition="in" filter="fade">
                                      <p:cBhvr>
                                        <p:cTn id="10" dur="500"/>
                                        <p:tgtEl>
                                          <p:spTgt spid="202758"/>
                                        </p:tgtEl>
                                      </p:cBhvr>
                                    </p:animEffect>
                                  </p:childTnLst>
                                </p:cTn>
                              </p:par>
                            </p:childTnLst>
                          </p:cTn>
                        </p:par>
                        <p:par>
                          <p:cTn id="11" fill="hold" nodeType="with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2757"/>
                                        </p:tgtEl>
                                        <p:attrNameLst>
                                          <p:attrName>style.visibility</p:attrName>
                                        </p:attrNameLst>
                                      </p:cBhvr>
                                      <p:to>
                                        <p:strVal val="visible"/>
                                      </p:to>
                                    </p:set>
                                    <p:animEffect transition="in" filter="fade">
                                      <p:cBhvr>
                                        <p:cTn id="14" dur="500"/>
                                        <p:tgtEl>
                                          <p:spTgt spid="2027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2761"/>
                                        </p:tgtEl>
                                        <p:attrNameLst>
                                          <p:attrName>style.visibility</p:attrName>
                                        </p:attrNameLst>
                                      </p:cBhvr>
                                      <p:to>
                                        <p:strVal val="visible"/>
                                      </p:to>
                                    </p:set>
                                    <p:animEffect transition="in" filter="fade">
                                      <p:cBhvr>
                                        <p:cTn id="17" dur="500"/>
                                        <p:tgtEl>
                                          <p:spTgt spid="20276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2755"/>
                                        </p:tgtEl>
                                        <p:attrNameLst>
                                          <p:attrName>style.visibility</p:attrName>
                                        </p:attrNameLst>
                                      </p:cBhvr>
                                      <p:to>
                                        <p:strVal val="visible"/>
                                      </p:to>
                                    </p:set>
                                    <p:animEffect transition="in" filter="fade">
                                      <p:cBhvr>
                                        <p:cTn id="21" dur="500"/>
                                        <p:tgtEl>
                                          <p:spTgt spid="202755"/>
                                        </p:tgtEl>
                                      </p:cBhvr>
                                    </p:animEffect>
                                  </p:childTnLst>
                                </p:cTn>
                              </p:par>
                              <p:par>
                                <p:cTn id="22" presetID="10" presetClass="entr" presetSubtype="0" fill="hold" nodeType="withEffect">
                                  <p:stCondLst>
                                    <p:cond delay="0"/>
                                  </p:stCondLst>
                                  <p:childTnLst>
                                    <p:set>
                                      <p:cBhvr>
                                        <p:cTn id="23" dur="1" fill="hold">
                                          <p:stCondLst>
                                            <p:cond delay="0"/>
                                          </p:stCondLst>
                                        </p:cTn>
                                        <p:tgtEl>
                                          <p:spTgt spid="202759">
                                            <p:txEl>
                                              <p:pRg st="0" end="0"/>
                                            </p:txEl>
                                          </p:spTgt>
                                        </p:tgtEl>
                                        <p:attrNameLst>
                                          <p:attrName>style.visibility</p:attrName>
                                        </p:attrNameLst>
                                      </p:cBhvr>
                                      <p:to>
                                        <p:strVal val="visible"/>
                                      </p:to>
                                    </p:set>
                                    <p:animEffect transition="in" filter="fade">
                                      <p:cBhvr>
                                        <p:cTn id="24" dur="500"/>
                                        <p:tgtEl>
                                          <p:spTgt spid="20275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02759">
                                            <p:txEl>
                                              <p:pRg st="1" end="1"/>
                                            </p:txEl>
                                          </p:spTgt>
                                        </p:tgtEl>
                                        <p:attrNameLst>
                                          <p:attrName>style.visibility</p:attrName>
                                        </p:attrNameLst>
                                      </p:cBhvr>
                                      <p:to>
                                        <p:strVal val="visible"/>
                                      </p:to>
                                    </p:set>
                                    <p:animEffect transition="in" filter="fade">
                                      <p:cBhvr>
                                        <p:cTn id="27" dur="500"/>
                                        <p:tgtEl>
                                          <p:spTgt spid="202759">
                                            <p:txEl>
                                              <p:pRg st="1" end="1"/>
                                            </p:txEl>
                                          </p:spTgt>
                                        </p:tgtEl>
                                      </p:cBhvr>
                                    </p:animEffect>
                                  </p:childTnLst>
                                </p:cTn>
                              </p:par>
                            </p:childTnLst>
                          </p:cTn>
                        </p:par>
                        <p:par>
                          <p:cTn id="28" fill="hold" nodeType="withGroup">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02760"/>
                                        </p:tgtEl>
                                        <p:attrNameLst>
                                          <p:attrName>style.visibility</p:attrName>
                                        </p:attrNameLst>
                                      </p:cBhvr>
                                      <p:to>
                                        <p:strVal val="visible"/>
                                      </p:to>
                                    </p:set>
                                    <p:animEffect transition="in" filter="fade">
                                      <p:cBhvr>
                                        <p:cTn id="31" dur="500"/>
                                        <p:tgtEl>
                                          <p:spTgt spid="202760"/>
                                        </p:tgtEl>
                                      </p:cBhvr>
                                    </p:animEffect>
                                  </p:childTnLst>
                                </p:cTn>
                              </p:par>
                              <p:par>
                                <p:cTn id="32" presetID="10" presetClass="entr" presetSubtype="0" fill="hold" nodeType="withEffect">
                                  <p:stCondLst>
                                    <p:cond delay="0"/>
                                  </p:stCondLst>
                                  <p:childTnLst>
                                    <p:set>
                                      <p:cBhvr>
                                        <p:cTn id="33" dur="1" fill="hold">
                                          <p:stCondLst>
                                            <p:cond delay="0"/>
                                          </p:stCondLst>
                                        </p:cTn>
                                        <p:tgtEl>
                                          <p:spTgt spid="202762">
                                            <p:txEl>
                                              <p:pRg st="0" end="0"/>
                                            </p:txEl>
                                          </p:spTgt>
                                        </p:tgtEl>
                                        <p:attrNameLst>
                                          <p:attrName>style.visibility</p:attrName>
                                        </p:attrNameLst>
                                      </p:cBhvr>
                                      <p:to>
                                        <p:strVal val="visible"/>
                                      </p:to>
                                    </p:set>
                                    <p:animEffect transition="in" filter="fade">
                                      <p:cBhvr>
                                        <p:cTn id="34" dur="500"/>
                                        <p:tgtEl>
                                          <p:spTgt spid="202762">
                                            <p:txEl>
                                              <p:pRg st="0" end="0"/>
                                            </p:txEl>
                                          </p:spTgt>
                                        </p:tgtEl>
                                      </p:cBhvr>
                                    </p:animEffect>
                                  </p:childTnLst>
                                </p:cTn>
                              </p:par>
                            </p:childTnLst>
                          </p:cTn>
                        </p:par>
                        <p:par>
                          <p:cTn id="35" fill="hold" nodeType="with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02765"/>
                                        </p:tgtEl>
                                        <p:attrNameLst>
                                          <p:attrName>style.visibility</p:attrName>
                                        </p:attrNameLst>
                                      </p:cBhvr>
                                      <p:to>
                                        <p:strVal val="visible"/>
                                      </p:to>
                                    </p:set>
                                    <p:animEffect transition="in" filter="fade">
                                      <p:cBhvr>
                                        <p:cTn id="38" dur="500"/>
                                        <p:tgtEl>
                                          <p:spTgt spid="2027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2766"/>
                                        </p:tgtEl>
                                        <p:attrNameLst>
                                          <p:attrName>style.visibility</p:attrName>
                                        </p:attrNameLst>
                                      </p:cBhvr>
                                      <p:to>
                                        <p:strVal val="visible"/>
                                      </p:to>
                                    </p:set>
                                    <p:animEffect transition="in" filter="fade">
                                      <p:cBhvr>
                                        <p:cTn id="41" dur="500"/>
                                        <p:tgtEl>
                                          <p:spTgt spid="202766"/>
                                        </p:tgtEl>
                                      </p:cBhvr>
                                    </p:animEffect>
                                  </p:childTnLst>
                                </p:cTn>
                              </p:par>
                            </p:childTnLst>
                          </p:cTn>
                        </p:par>
                        <p:par>
                          <p:cTn id="42" fill="hold" nodeType="withGroup">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02763"/>
                                        </p:tgtEl>
                                        <p:attrNameLst>
                                          <p:attrName>style.visibility</p:attrName>
                                        </p:attrNameLst>
                                      </p:cBhvr>
                                      <p:to>
                                        <p:strVal val="visible"/>
                                      </p:to>
                                    </p:set>
                                    <p:animEffect transition="in" filter="fade">
                                      <p:cBhvr>
                                        <p:cTn id="45" dur="500"/>
                                        <p:tgtEl>
                                          <p:spTgt spid="202763"/>
                                        </p:tgtEl>
                                      </p:cBhvr>
                                    </p:animEffect>
                                  </p:childTnLst>
                                </p:cTn>
                              </p:par>
                              <p:par>
                                <p:cTn id="46" presetID="10" presetClass="entr" presetSubtype="0" fill="hold" nodeType="withEffect">
                                  <p:stCondLst>
                                    <p:cond delay="0"/>
                                  </p:stCondLst>
                                  <p:childTnLst>
                                    <p:set>
                                      <p:cBhvr>
                                        <p:cTn id="47" dur="1" fill="hold">
                                          <p:stCondLst>
                                            <p:cond delay="0"/>
                                          </p:stCondLst>
                                        </p:cTn>
                                        <p:tgtEl>
                                          <p:spTgt spid="202764">
                                            <p:txEl>
                                              <p:pRg st="0" end="0"/>
                                            </p:txEl>
                                          </p:spTgt>
                                        </p:tgtEl>
                                        <p:attrNameLst>
                                          <p:attrName>style.visibility</p:attrName>
                                        </p:attrNameLst>
                                      </p:cBhvr>
                                      <p:to>
                                        <p:strVal val="visible"/>
                                      </p:to>
                                    </p:set>
                                    <p:animEffect transition="in" filter="fade">
                                      <p:cBhvr>
                                        <p:cTn id="48" dur="500"/>
                                        <p:tgtEl>
                                          <p:spTgt spid="202764">
                                            <p:txEl>
                                              <p:pRg st="0" end="0"/>
                                            </p:txEl>
                                          </p:spTgt>
                                        </p:tgtEl>
                                      </p:cBhvr>
                                    </p:animEffect>
                                  </p:childTnLst>
                                </p:cTn>
                              </p:par>
                            </p:childTnLst>
                          </p:cTn>
                        </p:par>
                        <p:par>
                          <p:cTn id="49" fill="hold" nodeType="withGroup">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02767"/>
                                        </p:tgtEl>
                                        <p:attrNameLst>
                                          <p:attrName>style.visibility</p:attrName>
                                        </p:attrNameLst>
                                      </p:cBhvr>
                                      <p:to>
                                        <p:strVal val="visible"/>
                                      </p:to>
                                    </p:set>
                                    <p:animEffect transition="in" filter="fade">
                                      <p:cBhvr>
                                        <p:cTn id="52" dur="500"/>
                                        <p:tgtEl>
                                          <p:spTgt spid="20276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2768"/>
                                        </p:tgtEl>
                                        <p:attrNameLst>
                                          <p:attrName>style.visibility</p:attrName>
                                        </p:attrNameLst>
                                      </p:cBhvr>
                                      <p:to>
                                        <p:strVal val="visible"/>
                                      </p:to>
                                    </p:set>
                                    <p:animEffect transition="in" filter="fade">
                                      <p:cBhvr>
                                        <p:cTn id="55" dur="500"/>
                                        <p:tgtEl>
                                          <p:spTgt spid="202768"/>
                                        </p:tgtEl>
                                      </p:cBhvr>
                                    </p:animEffect>
                                  </p:childTnLst>
                                </p:cTn>
                              </p:par>
                            </p:childTnLst>
                          </p:cTn>
                        </p:par>
                        <p:par>
                          <p:cTn id="56" fill="hold" nodeType="withGroup">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202770"/>
                                        </p:tgtEl>
                                        <p:attrNameLst>
                                          <p:attrName>style.visibility</p:attrName>
                                        </p:attrNameLst>
                                      </p:cBhvr>
                                      <p:to>
                                        <p:strVal val="visible"/>
                                      </p:to>
                                    </p:set>
                                    <p:animEffect transition="in" filter="fade">
                                      <p:cBhvr>
                                        <p:cTn id="59" dur="500"/>
                                        <p:tgtEl>
                                          <p:spTgt spid="202770"/>
                                        </p:tgtEl>
                                      </p:cBhvr>
                                    </p:animEffect>
                                  </p:childTnLst>
                                </p:cTn>
                              </p:par>
                              <p:par>
                                <p:cTn id="60" presetID="10" presetClass="entr" presetSubtype="0" fill="hold" nodeType="withEffect">
                                  <p:stCondLst>
                                    <p:cond delay="0"/>
                                  </p:stCondLst>
                                  <p:childTnLst>
                                    <p:set>
                                      <p:cBhvr>
                                        <p:cTn id="61" dur="1" fill="hold">
                                          <p:stCondLst>
                                            <p:cond delay="0"/>
                                          </p:stCondLst>
                                        </p:cTn>
                                        <p:tgtEl>
                                          <p:spTgt spid="202771">
                                            <p:txEl>
                                              <p:pRg st="0" end="0"/>
                                            </p:txEl>
                                          </p:spTgt>
                                        </p:tgtEl>
                                        <p:attrNameLst>
                                          <p:attrName>style.visibility</p:attrName>
                                        </p:attrNameLst>
                                      </p:cBhvr>
                                      <p:to>
                                        <p:strVal val="visible"/>
                                      </p:to>
                                    </p:set>
                                    <p:animEffect transition="in" filter="fade">
                                      <p:cBhvr>
                                        <p:cTn id="62" dur="500"/>
                                        <p:tgtEl>
                                          <p:spTgt spid="202771">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02771">
                                            <p:txEl>
                                              <p:pRg st="1" end="1"/>
                                            </p:txEl>
                                          </p:spTgt>
                                        </p:tgtEl>
                                        <p:attrNameLst>
                                          <p:attrName>style.visibility</p:attrName>
                                        </p:attrNameLst>
                                      </p:cBhvr>
                                      <p:to>
                                        <p:strVal val="visible"/>
                                      </p:to>
                                    </p:set>
                                    <p:animEffect transition="in" filter="fade">
                                      <p:cBhvr>
                                        <p:cTn id="65" dur="500"/>
                                        <p:tgtEl>
                                          <p:spTgt spid="202771">
                                            <p:txEl>
                                              <p:pRg st="1" end="1"/>
                                            </p:txEl>
                                          </p:spTgt>
                                        </p:tgtEl>
                                      </p:cBhvr>
                                    </p:animEffect>
                                  </p:childTnLst>
                                </p:cTn>
                              </p:par>
                            </p:childTnLst>
                          </p:cTn>
                        </p:par>
                        <p:par>
                          <p:cTn id="66" fill="hold" nodeType="withGroup">
                            <p:stCondLst>
                              <p:cond delay="4000"/>
                            </p:stCondLst>
                            <p:childTnLst>
                              <p:par>
                                <p:cTn id="67" presetID="8" presetClass="emph" presetSubtype="0" repeatCount="5000" fill="hold" nodeType="afterEffect">
                                  <p:stCondLst>
                                    <p:cond delay="0"/>
                                  </p:stCondLst>
                                  <p:childTnLst>
                                    <p:animRot by="21600000">
                                      <p:cBhvr>
                                        <p:cTn id="68" dur="500" fill="hold"/>
                                        <p:tgtEl>
                                          <p:spTgt spid="2027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7" grpId="0" animBg="1"/>
      <p:bldP spid="202758" grpId="0"/>
      <p:bldP spid="202760" grpId="0" animBg="1"/>
      <p:bldP spid="202761" grpId="0"/>
      <p:bldP spid="202763" grpId="0" animBg="1"/>
      <p:bldP spid="202765" grpId="0" animBg="1"/>
      <p:bldP spid="202766" grpId="0"/>
      <p:bldP spid="202767" grpId="0" animBg="1"/>
      <p:bldP spid="202768" grpId="0"/>
      <p:bldP spid="2027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Understanding How People Change: Models</a:t>
            </a:r>
            <a:endParaRPr lang="en-US" dirty="0">
              <a:solidFill>
                <a:srgbClr val="FFC000"/>
              </a:solidFill>
            </a:endParaRPr>
          </a:p>
        </p:txBody>
      </p:sp>
      <p:sp>
        <p:nvSpPr>
          <p:cNvPr id="5123" name="Text Placeholder 2"/>
          <p:cNvSpPr>
            <a:spLocks noGrp="1"/>
          </p:cNvSpPr>
          <p:nvPr>
            <p:ph type="body" idx="1"/>
          </p:nvPr>
        </p:nvSpPr>
        <p:spPr/>
        <p:txBody>
          <a:bodyPr/>
          <a:lstStyle/>
          <a:p>
            <a:pPr>
              <a:buClr>
                <a:schemeClr val="folHlink"/>
              </a:buClr>
              <a:buSzPct val="70000"/>
            </a:pPr>
            <a:r>
              <a:rPr lang="en-US" altLang="en-US" sz="4000" smtClean="0"/>
              <a:t>Traditional approach </a:t>
            </a:r>
          </a:p>
          <a:p>
            <a:pPr>
              <a:buClr>
                <a:schemeClr val="folHlink"/>
              </a:buClr>
              <a:buSzPct val="70000"/>
            </a:pPr>
            <a:r>
              <a:rPr lang="en-US" altLang="en-US" sz="4000" smtClean="0"/>
              <a:t>Motivating for change</a:t>
            </a:r>
          </a:p>
          <a:p>
            <a:endParaRPr lang="en-US" alt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b="1" dirty="0" smtClean="0">
                <a:latin typeface="Tahoma" pitchFamily="34" charset="0"/>
                <a:cs typeface="Tahoma" pitchFamily="34" charset="0"/>
              </a:rPr>
              <a:t>Agenda Mapping</a:t>
            </a:r>
          </a:p>
        </p:txBody>
      </p:sp>
      <p:sp>
        <p:nvSpPr>
          <p:cNvPr id="18435" name="Oval 4"/>
          <p:cNvSpPr>
            <a:spLocks noChangeArrowheads="1"/>
          </p:cNvSpPr>
          <p:nvPr/>
        </p:nvSpPr>
        <p:spPr bwMode="auto">
          <a:xfrm>
            <a:off x="381000" y="25908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Alcohol</a:t>
            </a:r>
          </a:p>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Use</a:t>
            </a:r>
          </a:p>
        </p:txBody>
      </p:sp>
      <p:sp>
        <p:nvSpPr>
          <p:cNvPr id="18436" name="Oval 5"/>
          <p:cNvSpPr>
            <a:spLocks noChangeArrowheads="1"/>
          </p:cNvSpPr>
          <p:nvPr/>
        </p:nvSpPr>
        <p:spPr bwMode="auto">
          <a:xfrm>
            <a:off x="372533" y="47244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Drug</a:t>
            </a:r>
          </a:p>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Use</a:t>
            </a:r>
          </a:p>
        </p:txBody>
      </p:sp>
      <p:sp>
        <p:nvSpPr>
          <p:cNvPr id="18437" name="Oval 6"/>
          <p:cNvSpPr>
            <a:spLocks noChangeArrowheads="1"/>
          </p:cNvSpPr>
          <p:nvPr/>
        </p:nvSpPr>
        <p:spPr bwMode="auto">
          <a:xfrm>
            <a:off x="2667000" y="25146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4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Psychiatric</a:t>
            </a:r>
          </a:p>
          <a:p>
            <a:pPr algn="ctr">
              <a:defRPr/>
            </a:pPr>
            <a:r>
              <a:rPr lang="en-US" sz="24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Illness</a:t>
            </a:r>
          </a:p>
        </p:txBody>
      </p:sp>
      <p:sp>
        <p:nvSpPr>
          <p:cNvPr id="18438" name="Oval 7"/>
          <p:cNvSpPr>
            <a:spLocks noChangeArrowheads="1"/>
          </p:cNvSpPr>
          <p:nvPr/>
        </p:nvSpPr>
        <p:spPr bwMode="auto">
          <a:xfrm>
            <a:off x="2590800" y="46482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HIV Risk</a:t>
            </a:r>
          </a:p>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Behavior</a:t>
            </a:r>
          </a:p>
        </p:txBody>
      </p:sp>
      <p:sp>
        <p:nvSpPr>
          <p:cNvPr id="18439" name="Oval 8"/>
          <p:cNvSpPr>
            <a:spLocks noChangeArrowheads="1"/>
          </p:cNvSpPr>
          <p:nvPr/>
        </p:nvSpPr>
        <p:spPr bwMode="auto">
          <a:xfrm>
            <a:off x="4800600" y="25146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4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Treatment</a:t>
            </a:r>
          </a:p>
          <a:p>
            <a:pPr algn="ctr">
              <a:defRPr/>
            </a:pPr>
            <a:r>
              <a:rPr lang="en-US" sz="24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Adherence</a:t>
            </a:r>
          </a:p>
        </p:txBody>
      </p:sp>
      <p:sp>
        <p:nvSpPr>
          <p:cNvPr id="18440" name="Oval 9"/>
          <p:cNvSpPr>
            <a:spLocks noChangeArrowheads="1"/>
          </p:cNvSpPr>
          <p:nvPr/>
        </p:nvSpPr>
        <p:spPr bwMode="auto">
          <a:xfrm>
            <a:off x="4876800" y="46482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Medication</a:t>
            </a:r>
          </a:p>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Adherence</a:t>
            </a:r>
          </a:p>
        </p:txBody>
      </p:sp>
      <p:sp>
        <p:nvSpPr>
          <p:cNvPr id="18441" name="Oval 10"/>
          <p:cNvSpPr>
            <a:spLocks noChangeArrowheads="1"/>
          </p:cNvSpPr>
          <p:nvPr/>
        </p:nvSpPr>
        <p:spPr bwMode="auto">
          <a:xfrm>
            <a:off x="7086600" y="25146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Medical</a:t>
            </a:r>
          </a:p>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Issues</a:t>
            </a:r>
          </a:p>
        </p:txBody>
      </p:sp>
      <p:sp>
        <p:nvSpPr>
          <p:cNvPr id="18442" name="Oval 11"/>
          <p:cNvSpPr>
            <a:spLocks noChangeArrowheads="1"/>
          </p:cNvSpPr>
          <p:nvPr/>
        </p:nvSpPr>
        <p:spPr bwMode="auto">
          <a:xfrm>
            <a:off x="7086600" y="4724400"/>
            <a:ext cx="1828800" cy="1752600"/>
          </a:xfrm>
          <a:prstGeom prst="ellipse">
            <a:avLst/>
          </a:prstGeom>
          <a:solidFill>
            <a:srgbClr val="532476"/>
          </a:solidFill>
          <a:ln w="9525">
            <a:solidFill>
              <a:schemeClr val="tx1"/>
            </a:solidFill>
            <a:round/>
            <a:headEnd/>
            <a:tailEnd/>
          </a:ln>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Tahoma" pitchFamily="34" charset="0"/>
              </a:rPr>
              <a:t>Housing</a:t>
            </a:r>
          </a:p>
        </p:txBody>
      </p:sp>
      <p:sp>
        <p:nvSpPr>
          <p:cNvPr id="12" name="Oval 6"/>
          <p:cNvSpPr>
            <a:spLocks noChangeArrowheads="1"/>
          </p:cNvSpPr>
          <p:nvPr/>
        </p:nvSpPr>
        <p:spPr bwMode="auto">
          <a:xfrm>
            <a:off x="2667000" y="2514600"/>
            <a:ext cx="1828800" cy="1752600"/>
          </a:xfrm>
          <a:prstGeom prst="ellipse">
            <a:avLst/>
          </a:prstGeom>
          <a:solidFill>
            <a:srgbClr val="ECDFF5"/>
          </a:solidFill>
          <a:ln w="9525">
            <a:solidFill>
              <a:schemeClr val="tx1"/>
            </a:solidFill>
            <a:round/>
            <a:headEnd/>
            <a:tailEnd/>
          </a:ln>
        </p:spPr>
        <p:txBody>
          <a:bodyPr wrap="none" anchor="ctr"/>
          <a:lstStyle/>
          <a:p>
            <a:pPr algn="ctr">
              <a:defRPr/>
            </a:pP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Tahoma" pitchFamily="34" charset="0"/>
              </a:rPr>
              <a:t>Psychiatric</a:t>
            </a:r>
          </a:p>
          <a:p>
            <a:pPr algn="ctr">
              <a:defRPr/>
            </a:pP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Tahoma" pitchFamily="34" charset="0"/>
              </a:rPr>
              <a:t>Illness</a:t>
            </a:r>
          </a:p>
        </p:txBody>
      </p:sp>
    </p:spTree>
    <p:extLst>
      <p:ext uri="{BB962C8B-B14F-4D97-AF65-F5344CB8AC3E}">
        <p14:creationId xmlns:p14="http://schemas.microsoft.com/office/powerpoint/2010/main" val="1489576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 dur="250" autoRev="1" fill="remove"/>
                                        <p:tgtEl>
                                          <p:spTgt spid="18437"/>
                                        </p:tgtEl>
                                        <p:attrNameLst>
                                          <p:attrName>style.color</p:attrName>
                                        </p:attrNameLst>
                                      </p:cBhvr>
                                      <p:to>
                                        <a:schemeClr val="bg1"/>
                                      </p:to>
                                    </p:animClr>
                                    <p:animClr clrSpc="rgb" dir="cw">
                                      <p:cBhvr>
                                        <p:cTn id="7" dur="250" autoRev="1" fill="remove"/>
                                        <p:tgtEl>
                                          <p:spTgt spid="18437"/>
                                        </p:tgtEl>
                                        <p:attrNameLst>
                                          <p:attrName>fillcolor</p:attrName>
                                        </p:attrNameLst>
                                      </p:cBhvr>
                                      <p:to>
                                        <a:schemeClr val="bg1"/>
                                      </p:to>
                                    </p:animClr>
                                    <p:set>
                                      <p:cBhvr>
                                        <p:cTn id="8" dur="250" autoRev="1" fill="remove"/>
                                        <p:tgtEl>
                                          <p:spTgt spid="18437"/>
                                        </p:tgtEl>
                                        <p:attrNameLst>
                                          <p:attrName>fill.type</p:attrName>
                                        </p:attrNameLst>
                                      </p:cBhvr>
                                      <p:to>
                                        <p:strVal val="solid"/>
                                      </p:to>
                                    </p:set>
                                    <p:set>
                                      <p:cBhvr>
                                        <p:cTn id="9" dur="250" autoRev="1" fill="remove"/>
                                        <p:tgtEl>
                                          <p:spTgt spid="1843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Tahoma" pitchFamily="34" charset="0"/>
                <a:cs typeface="Tahoma" pitchFamily="34" charset="0"/>
              </a:rPr>
              <a:t>DARN - CAT</a:t>
            </a:r>
            <a:endParaRPr lang="en-US" b="1" dirty="0">
              <a:latin typeface="Tahoma" pitchFamily="34" charset="0"/>
              <a:cs typeface="Tahoma" pitchFamily="34" charset="0"/>
            </a:endParaRPr>
          </a:p>
        </p:txBody>
      </p:sp>
      <p:sp>
        <p:nvSpPr>
          <p:cNvPr id="3" name="Content Placeholder 2"/>
          <p:cNvSpPr>
            <a:spLocks noGrp="1"/>
          </p:cNvSpPr>
          <p:nvPr>
            <p:ph idx="1"/>
          </p:nvPr>
        </p:nvSpPr>
        <p:spPr>
          <a:xfrm>
            <a:off x="304800" y="1524000"/>
            <a:ext cx="8839200" cy="5029200"/>
          </a:xfrm>
        </p:spPr>
        <p:txBody>
          <a:bodyPr/>
          <a:lstStyle/>
          <a:p>
            <a:pPr>
              <a:defRPr/>
            </a:pPr>
            <a:r>
              <a:rPr lang="en-US" sz="4000" dirty="0" smtClean="0">
                <a:solidFill>
                  <a:srgbClr val="FFFFFF"/>
                </a:solidFill>
                <a:latin typeface="Tahoma" pitchFamily="34" charset="0"/>
                <a:cs typeface="Tahoma" pitchFamily="34" charset="0"/>
              </a:rPr>
              <a:t>D</a:t>
            </a:r>
            <a:r>
              <a:rPr lang="en-US" sz="3600" dirty="0" smtClean="0">
                <a:solidFill>
                  <a:srgbClr val="FFFFFF"/>
                </a:solidFill>
                <a:effectLst/>
                <a:latin typeface="Tahoma" pitchFamily="34" charset="0"/>
                <a:cs typeface="Tahoma" pitchFamily="34" charset="0"/>
              </a:rPr>
              <a:t>esire </a:t>
            </a:r>
            <a:r>
              <a:rPr lang="en-US" dirty="0" smtClean="0">
                <a:solidFill>
                  <a:srgbClr val="FFFFFF"/>
                </a:solidFill>
                <a:effectLst/>
                <a:latin typeface="Tahoma" pitchFamily="34" charset="0"/>
                <a:cs typeface="Tahoma" pitchFamily="34" charset="0"/>
              </a:rPr>
              <a:t>(want, like, wish …)</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latin typeface="Tahoma" pitchFamily="34" charset="0"/>
                <a:cs typeface="Tahoma" pitchFamily="34" charset="0"/>
              </a:rPr>
              <a:t>A</a:t>
            </a:r>
            <a:r>
              <a:rPr lang="en-US" sz="3600" dirty="0" smtClean="0">
                <a:solidFill>
                  <a:srgbClr val="FFFFFF"/>
                </a:solidFill>
                <a:effectLst/>
                <a:latin typeface="Tahoma" pitchFamily="34" charset="0"/>
                <a:cs typeface="Tahoma" pitchFamily="34" charset="0"/>
              </a:rPr>
              <a:t>bility </a:t>
            </a:r>
            <a:r>
              <a:rPr lang="en-US" dirty="0" smtClean="0">
                <a:solidFill>
                  <a:srgbClr val="FFFFFF"/>
                </a:solidFill>
                <a:effectLst/>
                <a:latin typeface="Tahoma" pitchFamily="34" charset="0"/>
                <a:cs typeface="Tahoma" pitchFamily="34" charset="0"/>
              </a:rPr>
              <a:t>(can, could …)</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latin typeface="Tahoma" pitchFamily="34" charset="0"/>
                <a:cs typeface="Tahoma" pitchFamily="34" charset="0"/>
              </a:rPr>
              <a:t>R</a:t>
            </a:r>
            <a:r>
              <a:rPr lang="en-US" sz="3600" dirty="0" smtClean="0">
                <a:solidFill>
                  <a:srgbClr val="FFFFFF"/>
                </a:solidFill>
                <a:effectLst/>
                <a:latin typeface="Tahoma" pitchFamily="34" charset="0"/>
                <a:cs typeface="Tahoma" pitchFamily="34" charset="0"/>
              </a:rPr>
              <a:t>easons </a:t>
            </a:r>
            <a:r>
              <a:rPr lang="en-US" dirty="0" smtClean="0">
                <a:solidFill>
                  <a:srgbClr val="FFFFFF"/>
                </a:solidFill>
                <a:effectLst/>
                <a:latin typeface="Tahoma" pitchFamily="34" charset="0"/>
                <a:cs typeface="Tahoma" pitchFamily="34" charset="0"/>
              </a:rPr>
              <a:t>(if…then)</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latin typeface="Tahoma" pitchFamily="34" charset="0"/>
                <a:cs typeface="Tahoma" pitchFamily="34" charset="0"/>
              </a:rPr>
              <a:t>N</a:t>
            </a:r>
            <a:r>
              <a:rPr lang="en-US" sz="3600" dirty="0" smtClean="0">
                <a:solidFill>
                  <a:srgbClr val="FFFFFF"/>
                </a:solidFill>
                <a:effectLst/>
                <a:latin typeface="Tahoma" pitchFamily="34" charset="0"/>
                <a:cs typeface="Tahoma" pitchFamily="34" charset="0"/>
              </a:rPr>
              <a:t>eed </a:t>
            </a:r>
            <a:r>
              <a:rPr lang="en-US" dirty="0" smtClean="0">
                <a:solidFill>
                  <a:srgbClr val="FFFFFF"/>
                </a:solidFill>
                <a:effectLst/>
                <a:latin typeface="Tahoma" pitchFamily="34" charset="0"/>
                <a:cs typeface="Tahoma" pitchFamily="34" charset="0"/>
              </a:rPr>
              <a:t>(need, have to, got to …)</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latin typeface="Tahoma" pitchFamily="34" charset="0"/>
                <a:cs typeface="Tahoma" pitchFamily="34" charset="0"/>
              </a:rPr>
              <a:t>C</a:t>
            </a:r>
            <a:r>
              <a:rPr lang="en-US" sz="3600" dirty="0" smtClean="0">
                <a:solidFill>
                  <a:srgbClr val="FFFFFF"/>
                </a:solidFill>
                <a:effectLst/>
                <a:latin typeface="Tahoma" pitchFamily="34" charset="0"/>
                <a:cs typeface="Tahoma" pitchFamily="34" charset="0"/>
              </a:rPr>
              <a:t>ommitment </a:t>
            </a:r>
            <a:r>
              <a:rPr lang="en-US" dirty="0" smtClean="0">
                <a:solidFill>
                  <a:srgbClr val="FFFFFF"/>
                </a:solidFill>
                <a:effectLst/>
                <a:latin typeface="Tahoma" pitchFamily="34" charset="0"/>
                <a:cs typeface="Tahoma" pitchFamily="34" charset="0"/>
              </a:rPr>
              <a:t>(intention, decision, promise)</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effectLst>
                  <a:outerShdw blurRad="38100" dist="38100" dir="2700000" algn="tl">
                    <a:srgbClr val="000000">
                      <a:alpha val="43137"/>
                    </a:srgbClr>
                  </a:outerShdw>
                </a:effectLst>
                <a:latin typeface="Tahoma" pitchFamily="34" charset="0"/>
                <a:cs typeface="Tahoma" pitchFamily="34" charset="0"/>
              </a:rPr>
              <a:t>A</a:t>
            </a:r>
            <a:r>
              <a:rPr lang="en-US" sz="3600" dirty="0" smtClean="0">
                <a:solidFill>
                  <a:srgbClr val="FFFFFF"/>
                </a:solidFill>
                <a:effectLst/>
                <a:latin typeface="Tahoma" pitchFamily="34" charset="0"/>
                <a:cs typeface="Tahoma" pitchFamily="34" charset="0"/>
              </a:rPr>
              <a:t>ctivation </a:t>
            </a:r>
            <a:r>
              <a:rPr lang="en-US" dirty="0" smtClean="0">
                <a:solidFill>
                  <a:srgbClr val="FFFFFF"/>
                </a:solidFill>
                <a:effectLst/>
                <a:latin typeface="Tahoma" pitchFamily="34" charset="0"/>
                <a:cs typeface="Tahoma" pitchFamily="34" charset="0"/>
              </a:rPr>
              <a:t>(willing, ready, preparing)</a:t>
            </a:r>
            <a:endParaRPr lang="en-US" sz="3600" dirty="0" smtClean="0">
              <a:solidFill>
                <a:srgbClr val="FFFFFF"/>
              </a:solidFill>
              <a:effectLst/>
              <a:latin typeface="Tahoma" pitchFamily="34" charset="0"/>
              <a:cs typeface="Tahoma" pitchFamily="34" charset="0"/>
            </a:endParaRPr>
          </a:p>
          <a:p>
            <a:pPr>
              <a:defRPr/>
            </a:pPr>
            <a:r>
              <a:rPr lang="en-US" sz="4000" dirty="0" smtClean="0">
                <a:solidFill>
                  <a:srgbClr val="FFFFFF"/>
                </a:solidFill>
                <a:latin typeface="Tahoma" pitchFamily="34" charset="0"/>
                <a:cs typeface="Tahoma" pitchFamily="34" charset="0"/>
              </a:rPr>
              <a:t>T</a:t>
            </a:r>
            <a:r>
              <a:rPr lang="en-US" sz="3600" dirty="0" smtClean="0">
                <a:solidFill>
                  <a:srgbClr val="FFFFFF"/>
                </a:solidFill>
                <a:effectLst/>
                <a:latin typeface="Tahoma" pitchFamily="34" charset="0"/>
                <a:cs typeface="Tahoma" pitchFamily="34" charset="0"/>
              </a:rPr>
              <a:t>aking Steps </a:t>
            </a:r>
            <a:r>
              <a:rPr lang="en-US" dirty="0" smtClean="0">
                <a:solidFill>
                  <a:srgbClr val="FFFFFF"/>
                </a:solidFill>
                <a:effectLst/>
                <a:latin typeface="Tahoma" pitchFamily="34" charset="0"/>
                <a:cs typeface="Tahoma" pitchFamily="34" charset="0"/>
              </a:rPr>
              <a:t>(early/preparatory actions)</a:t>
            </a:r>
            <a:endParaRPr lang="en-US" sz="3600" dirty="0">
              <a:solidFill>
                <a:srgbClr val="FFFFFF"/>
              </a:solidFill>
              <a:effectLst/>
              <a:latin typeface="Tahoma" pitchFamily="34" charset="0"/>
              <a:cs typeface="Tahoma" pitchFamily="34" charset="0"/>
            </a:endParaRPr>
          </a:p>
        </p:txBody>
      </p:sp>
    </p:spTree>
    <p:extLst>
      <p:ext uri="{BB962C8B-B14F-4D97-AF65-F5344CB8AC3E}">
        <p14:creationId xmlns:p14="http://schemas.microsoft.com/office/powerpoint/2010/main" val="246659018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p:cNvSpPr/>
          <p:nvPr/>
        </p:nvSpPr>
        <p:spPr>
          <a:xfrm>
            <a:off x="4556502" y="180976"/>
            <a:ext cx="4419600" cy="6115050"/>
          </a:xfrm>
          <a:prstGeom prst="rect">
            <a:avLst/>
          </a:prstGeom>
          <a:gradFill flip="none" rotWithShape="1">
            <a:gsLst>
              <a:gs pos="24000">
                <a:srgbClr val="92D050"/>
              </a:gs>
              <a:gs pos="47000">
                <a:srgbClr val="00B0F0"/>
              </a:gs>
              <a:gs pos="72000">
                <a:srgbClr val="7030A0"/>
              </a:gs>
              <a:gs pos="100000">
                <a:srgbClr val="002060">
                  <a:alpha val="5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16" name="Rectangle 15"/>
          <p:cNvSpPr/>
          <p:nvPr/>
        </p:nvSpPr>
        <p:spPr>
          <a:xfrm>
            <a:off x="136902" y="180976"/>
            <a:ext cx="4419600" cy="6115050"/>
          </a:xfrm>
          <a:prstGeom prst="rect">
            <a:avLst/>
          </a:prstGeom>
          <a:gradFill flip="none" rotWithShape="1">
            <a:gsLst>
              <a:gs pos="20000">
                <a:srgbClr val="C00000">
                  <a:alpha val="50000"/>
                </a:srgbClr>
              </a:gs>
              <a:gs pos="48000">
                <a:schemeClr val="accent6">
                  <a:lumMod val="75000"/>
                </a:schemeClr>
              </a:gs>
              <a:gs pos="72000">
                <a:srgbClr val="FFFF00">
                  <a:alpha val="47000"/>
                </a:srgbClr>
              </a:gs>
              <a:gs pos="94000">
                <a:srgbClr val="92D05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graphicFrame>
        <p:nvGraphicFramePr>
          <p:cNvPr id="4" name="Diagram 3"/>
          <p:cNvGraphicFramePr/>
          <p:nvPr>
            <p:extLst>
              <p:ext uri="{D42A27DB-BD31-4B8C-83A1-F6EECF244321}">
                <p14:modId xmlns:p14="http://schemas.microsoft.com/office/powerpoint/2010/main" val="1303390333"/>
              </p:ext>
            </p:extLst>
          </p:nvPr>
        </p:nvGraphicFramePr>
        <p:xfrm>
          <a:off x="213102" y="180976"/>
          <a:ext cx="8610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5"/>
          <p:cNvSpPr txBox="1">
            <a:spLocks noChangeArrowheads="1"/>
          </p:cNvSpPr>
          <p:nvPr/>
        </p:nvSpPr>
        <p:spPr bwMode="auto">
          <a:xfrm>
            <a:off x="136902" y="6368544"/>
            <a:ext cx="8849774" cy="369332"/>
          </a:xfrm>
          <a:prstGeom prst="rect">
            <a:avLst/>
          </a:prstGeom>
          <a:noFill/>
          <a:ln w="12700">
            <a:noFill/>
            <a:miter lim="800000"/>
            <a:headEnd/>
            <a:tailEnd/>
          </a:ln>
        </p:spPr>
        <p:txBody>
          <a:bodyPr wrap="square">
            <a:spAutoFit/>
          </a:bodyPr>
          <a:lstStyle/>
          <a:p>
            <a:pPr algn="l" eaLnBrk="1" fontAlgn="auto" hangingPunct="1">
              <a:lnSpc>
                <a:spcPct val="100000"/>
              </a:lnSpc>
              <a:spcBef>
                <a:spcPts val="0"/>
              </a:spcBef>
              <a:spcAft>
                <a:spcPts val="0"/>
              </a:spcAft>
              <a:defRPr/>
            </a:pPr>
            <a:r>
              <a:rPr lang="en-US" sz="1800" dirty="0">
                <a:solidFill>
                  <a:prstClr val="black"/>
                </a:solidFill>
                <a:latin typeface="Tahoma" charset="0"/>
              </a:rPr>
              <a:t>Pre-Contemplation   </a:t>
            </a:r>
            <a:r>
              <a:rPr lang="en-US" sz="1800" dirty="0" smtClean="0">
                <a:solidFill>
                  <a:prstClr val="black"/>
                </a:solidFill>
                <a:latin typeface="Tahoma" charset="0"/>
              </a:rPr>
              <a:t>       Contemplation           Preparation                  Action</a:t>
            </a:r>
            <a:endParaRPr lang="en-US" sz="1800" dirty="0">
              <a:solidFill>
                <a:prstClr val="black"/>
              </a:solidFill>
              <a:latin typeface="Tahoma" charset="0"/>
            </a:endParaRPr>
          </a:p>
        </p:txBody>
      </p:sp>
      <p:sp>
        <p:nvSpPr>
          <p:cNvPr id="6" name="Oval 5"/>
          <p:cNvSpPr/>
          <p:nvPr/>
        </p:nvSpPr>
        <p:spPr>
          <a:xfrm>
            <a:off x="3383796" y="3076576"/>
            <a:ext cx="2354516" cy="2354516"/>
          </a:xfrm>
          <a:prstGeom prst="ellipse">
            <a:avLst/>
          </a:prstGeom>
          <a:gradFill flip="none" rotWithShape="1">
            <a:gsLst>
              <a:gs pos="3000">
                <a:srgbClr val="A603AB"/>
              </a:gs>
              <a:gs pos="25000">
                <a:srgbClr val="0819FB"/>
              </a:gs>
              <a:gs pos="41000">
                <a:srgbClr val="1A8D48"/>
              </a:gs>
              <a:gs pos="59000">
                <a:srgbClr val="FFFF00"/>
              </a:gs>
              <a:gs pos="76000">
                <a:srgbClr val="EE3F17"/>
              </a:gs>
              <a:gs pos="88000">
                <a:srgbClr val="E81766"/>
              </a:gs>
              <a:gs pos="98000">
                <a:srgbClr val="A603AB"/>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75000"/>
              </a:lnSpc>
              <a:spcBef>
                <a:spcPts val="0"/>
              </a:spcBef>
              <a:spcAft>
                <a:spcPts val="0"/>
              </a:spcAft>
            </a:pPr>
            <a:r>
              <a:rPr lang="en-US" sz="3200" dirty="0" smtClean="0">
                <a:solidFill>
                  <a:prstClr val="white"/>
                </a:solidFill>
                <a:effectLst>
                  <a:outerShdw blurRad="38100" dist="38100" dir="2700000" algn="tl">
                    <a:srgbClr val="000000">
                      <a:alpha val="43137"/>
                    </a:srgbClr>
                  </a:outerShdw>
                </a:effectLst>
              </a:rPr>
              <a:t>Levels of Change </a:t>
            </a:r>
            <a:r>
              <a:rPr lang="en-US" sz="3200" dirty="0" smtClean="0">
                <a:solidFill>
                  <a:prstClr val="white"/>
                </a:solidFill>
              </a:rPr>
              <a:t>Talk</a:t>
            </a:r>
            <a:endParaRPr lang="en-US" sz="3200" dirty="0">
              <a:solidFill>
                <a:prstClr val="white"/>
              </a:solidFill>
            </a:endParaRPr>
          </a:p>
        </p:txBody>
      </p:sp>
      <p:sp>
        <p:nvSpPr>
          <p:cNvPr id="7" name="Right Arrow 6"/>
          <p:cNvSpPr/>
          <p:nvPr/>
        </p:nvSpPr>
        <p:spPr>
          <a:xfrm rot="18289038">
            <a:off x="1132185" y="4667473"/>
            <a:ext cx="879152" cy="304800"/>
          </a:xfrm>
          <a:prstGeom prst="rightArrow">
            <a:avLst/>
          </a:prstGeom>
          <a:gradFill flip="none" rotWithShape="1">
            <a:gsLst>
              <a:gs pos="0">
                <a:srgbClr val="C00000"/>
              </a:gs>
              <a:gs pos="100000">
                <a:schemeClr val="accent6">
                  <a:lumMod val="75000"/>
                  <a:alpha val="75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8" name="Right Arrow 7"/>
          <p:cNvSpPr/>
          <p:nvPr/>
        </p:nvSpPr>
        <p:spPr>
          <a:xfrm rot="18289038">
            <a:off x="2327578" y="2943449"/>
            <a:ext cx="879152" cy="304800"/>
          </a:xfrm>
          <a:prstGeom prst="rightArrow">
            <a:avLst/>
          </a:prstGeom>
          <a:gradFill flip="none" rotWithShape="1">
            <a:gsLst>
              <a:gs pos="0">
                <a:schemeClr val="accent6">
                  <a:lumMod val="75000"/>
                </a:schemeClr>
              </a:gs>
              <a:gs pos="100000">
                <a:srgbClr val="FFFF0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9" name="Right Arrow 8"/>
          <p:cNvSpPr/>
          <p:nvPr/>
        </p:nvSpPr>
        <p:spPr>
          <a:xfrm rot="18289038">
            <a:off x="3465815" y="1299305"/>
            <a:ext cx="879152" cy="304800"/>
          </a:xfrm>
          <a:prstGeom prst="rightArrow">
            <a:avLst/>
          </a:prstGeom>
          <a:gradFill flip="none" rotWithShape="1">
            <a:gsLst>
              <a:gs pos="0">
                <a:srgbClr val="FFFF00"/>
              </a:gs>
              <a:gs pos="100000">
                <a:srgbClr val="92D05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10" name="Right Arrow 9"/>
          <p:cNvSpPr/>
          <p:nvPr/>
        </p:nvSpPr>
        <p:spPr>
          <a:xfrm rot="3359811">
            <a:off x="4746093" y="1289616"/>
            <a:ext cx="879152" cy="304800"/>
          </a:xfrm>
          <a:prstGeom prst="rightArrow">
            <a:avLst/>
          </a:prstGeom>
          <a:gradFill flip="none" rotWithShape="1">
            <a:gsLst>
              <a:gs pos="0">
                <a:srgbClr val="92D050"/>
              </a:gs>
              <a:gs pos="100000">
                <a:srgbClr val="00B0F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12" name="Right Arrow 11"/>
          <p:cNvSpPr/>
          <p:nvPr/>
        </p:nvSpPr>
        <p:spPr>
          <a:xfrm rot="3359811">
            <a:off x="5903382" y="2963992"/>
            <a:ext cx="879152" cy="304800"/>
          </a:xfrm>
          <a:prstGeom prst="rightArrow">
            <a:avLst/>
          </a:prstGeom>
          <a:gradFill flip="none" rotWithShape="1">
            <a:gsLst>
              <a:gs pos="0">
                <a:srgbClr val="00B0F0"/>
              </a:gs>
              <a:gs pos="100000">
                <a:srgbClr val="7030A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13" name="Right Arrow 12"/>
          <p:cNvSpPr/>
          <p:nvPr/>
        </p:nvSpPr>
        <p:spPr>
          <a:xfrm rot="3359811">
            <a:off x="7084478" y="4669216"/>
            <a:ext cx="879152" cy="304800"/>
          </a:xfrm>
          <a:prstGeom prst="rightArrow">
            <a:avLst/>
          </a:prstGeom>
          <a:gradFill flip="none" rotWithShape="1">
            <a:gsLst>
              <a:gs pos="0">
                <a:srgbClr val="7030A0"/>
              </a:gs>
              <a:gs pos="100000">
                <a:srgbClr val="00206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14" name="TextBox 13"/>
          <p:cNvSpPr txBox="1"/>
          <p:nvPr/>
        </p:nvSpPr>
        <p:spPr>
          <a:xfrm>
            <a:off x="136902" y="532435"/>
            <a:ext cx="3347876" cy="769441"/>
          </a:xfrm>
          <a:prstGeom prst="rect">
            <a:avLst/>
          </a:prstGeom>
          <a:noFill/>
        </p:spPr>
        <p:txBody>
          <a:bodyPr wrap="square" rtlCol="0">
            <a:spAutoFit/>
          </a:bodyPr>
          <a:lstStyle/>
          <a:p>
            <a:pPr eaLnBrk="1" fontAlgn="auto" hangingPunct="1">
              <a:lnSpc>
                <a:spcPct val="100000"/>
              </a:lnSpc>
              <a:spcBef>
                <a:spcPts val="0"/>
              </a:spcBef>
              <a:spcAft>
                <a:spcPts val="0"/>
              </a:spcAft>
            </a:pPr>
            <a:r>
              <a:rPr lang="en-US" sz="2400" dirty="0" smtClean="0">
                <a:solidFill>
                  <a:prstClr val="black"/>
                </a:solidFill>
                <a:latin typeface="Calibri"/>
              </a:rPr>
              <a:t>Preparatory Change Talk</a:t>
            </a:r>
          </a:p>
          <a:p>
            <a:pPr eaLnBrk="1" fontAlgn="auto" hangingPunct="1">
              <a:lnSpc>
                <a:spcPct val="100000"/>
              </a:lnSpc>
              <a:spcBef>
                <a:spcPts val="0"/>
              </a:spcBef>
              <a:spcAft>
                <a:spcPts val="0"/>
              </a:spcAft>
            </a:pPr>
            <a:r>
              <a:rPr lang="en-US" sz="2000" dirty="0" smtClean="0">
                <a:solidFill>
                  <a:prstClr val="black"/>
                </a:solidFill>
                <a:latin typeface="Calibri"/>
              </a:rPr>
              <a:t>(thinking about change) </a:t>
            </a:r>
            <a:endParaRPr lang="en-US" sz="2000" dirty="0">
              <a:solidFill>
                <a:prstClr val="black"/>
              </a:solidFill>
              <a:latin typeface="Calibri"/>
            </a:endParaRPr>
          </a:p>
        </p:txBody>
      </p:sp>
      <p:sp>
        <p:nvSpPr>
          <p:cNvPr id="15" name="TextBox 14"/>
          <p:cNvSpPr txBox="1"/>
          <p:nvPr/>
        </p:nvSpPr>
        <p:spPr>
          <a:xfrm>
            <a:off x="5638800" y="532435"/>
            <a:ext cx="3347876" cy="769441"/>
          </a:xfrm>
          <a:prstGeom prst="rect">
            <a:avLst/>
          </a:prstGeom>
          <a:noFill/>
        </p:spPr>
        <p:txBody>
          <a:bodyPr wrap="square" rtlCol="0">
            <a:spAutoFit/>
          </a:bodyPr>
          <a:lstStyle/>
          <a:p>
            <a:pPr eaLnBrk="1" fontAlgn="auto" hangingPunct="1">
              <a:lnSpc>
                <a:spcPct val="100000"/>
              </a:lnSpc>
              <a:spcBef>
                <a:spcPts val="0"/>
              </a:spcBef>
              <a:spcAft>
                <a:spcPts val="0"/>
              </a:spcAft>
            </a:pPr>
            <a:r>
              <a:rPr lang="en-US" sz="2400" dirty="0" smtClean="0">
                <a:solidFill>
                  <a:prstClr val="black"/>
                </a:solidFill>
                <a:latin typeface="Calibri"/>
              </a:rPr>
              <a:t>Mobilizing Change Talk</a:t>
            </a:r>
          </a:p>
          <a:p>
            <a:pPr eaLnBrk="1" fontAlgn="auto" hangingPunct="1">
              <a:lnSpc>
                <a:spcPct val="100000"/>
              </a:lnSpc>
              <a:spcBef>
                <a:spcPts val="0"/>
              </a:spcBef>
              <a:spcAft>
                <a:spcPts val="0"/>
              </a:spcAft>
            </a:pPr>
            <a:r>
              <a:rPr lang="en-US" sz="2000" dirty="0" smtClean="0">
                <a:solidFill>
                  <a:prstClr val="black"/>
                </a:solidFill>
                <a:latin typeface="Calibri"/>
              </a:rPr>
              <a:t>(moving toward action) </a:t>
            </a:r>
            <a:endParaRPr lang="en-US" sz="2000" dirty="0">
              <a:solidFill>
                <a:prstClr val="black"/>
              </a:solidFill>
              <a:latin typeface="Calibri"/>
            </a:endParaRPr>
          </a:p>
        </p:txBody>
      </p:sp>
    </p:spTree>
    <p:extLst>
      <p:ext uri="{BB962C8B-B14F-4D97-AF65-F5344CB8AC3E}">
        <p14:creationId xmlns:p14="http://schemas.microsoft.com/office/powerpoint/2010/main" val="191930512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1666875"/>
            <a:ext cx="9144000" cy="1609725"/>
          </a:xfrm>
        </p:spPr>
        <p:txBody>
          <a:bodyPr/>
          <a:lstStyle/>
          <a:p>
            <a:r>
              <a:rPr lang="en-US" altLang="en-US" i="1" smtClean="0"/>
              <a:t>“People are better persuaded </a:t>
            </a:r>
            <a:br>
              <a:rPr lang="en-US" altLang="en-US" i="1" smtClean="0"/>
            </a:br>
            <a:r>
              <a:rPr lang="en-US" altLang="en-US" i="1" smtClean="0"/>
              <a:t>by the reasons they themselves discovered than those that </a:t>
            </a:r>
            <a:br>
              <a:rPr lang="en-US" altLang="en-US" i="1" smtClean="0"/>
            </a:br>
            <a:r>
              <a:rPr lang="en-US" altLang="en-US" i="1" smtClean="0"/>
              <a:t>come into the minds of others”</a:t>
            </a:r>
            <a:br>
              <a:rPr lang="en-US" altLang="en-US" i="1" smtClean="0"/>
            </a:br>
            <a:endParaRPr lang="bg-BG" altLang="en-US" i="1" smtClean="0"/>
          </a:p>
        </p:txBody>
      </p:sp>
      <p:sp>
        <p:nvSpPr>
          <p:cNvPr id="33795" name="Rectangle 3"/>
          <p:cNvSpPr>
            <a:spLocks noGrp="1" noChangeArrowheads="1"/>
          </p:cNvSpPr>
          <p:nvPr>
            <p:ph type="subTitle" idx="1"/>
          </p:nvPr>
        </p:nvSpPr>
        <p:spPr>
          <a:xfrm>
            <a:off x="1600200" y="4362450"/>
            <a:ext cx="6400800" cy="1143000"/>
          </a:xfrm>
        </p:spPr>
        <p:txBody>
          <a:bodyPr/>
          <a:lstStyle/>
          <a:p>
            <a:pPr marL="914400" lvl="2" indent="0" algn="ctr">
              <a:buFontTx/>
              <a:buNone/>
            </a:pPr>
            <a:endParaRPr lang="en-US" altLang="en-US" sz="2800" smtClean="0"/>
          </a:p>
          <a:p>
            <a:pPr marL="914400" lvl="2" indent="0" algn="r">
              <a:buFontTx/>
              <a:buNone/>
            </a:pPr>
            <a:r>
              <a:rPr lang="en-US" altLang="en-US" sz="3600" smtClean="0"/>
              <a:t>	</a:t>
            </a:r>
            <a:r>
              <a:rPr lang="en-US" altLang="en-US" sz="2800" smtClean="0"/>
              <a:t>Blaise Pascal</a:t>
            </a:r>
            <a:endParaRPr lang="bg-BG" altLang="en-US" sz="2800" smtClean="0"/>
          </a:p>
        </p:txBody>
      </p:sp>
      <p:pic>
        <p:nvPicPr>
          <p:cNvPr id="33796" name="Picture 4" descr="http://upload.wikimedia.org/wikipedia/commons/thumb/7/79/Blaise_pascal.jpg/220px-Blaise_pasc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752850"/>
            <a:ext cx="2095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45067" y="228600"/>
            <a:ext cx="7653867" cy="1219200"/>
          </a:xfrm>
        </p:spPr>
        <p:txBody>
          <a:bodyPr/>
          <a:lstStyle/>
          <a:p>
            <a:pPr>
              <a:defRPr/>
            </a:pPr>
            <a:r>
              <a:rPr lang="en-US" b="1" dirty="0" smtClean="0">
                <a:latin typeface="Tahoma" charset="0"/>
              </a:rPr>
              <a:t>Recognizing Change Talk</a:t>
            </a:r>
            <a:endParaRPr lang="en-US" dirty="0" smtClean="0">
              <a:latin typeface="Tahoma" charset="0"/>
            </a:endParaRPr>
          </a:p>
        </p:txBody>
      </p:sp>
      <p:sp>
        <p:nvSpPr>
          <p:cNvPr id="72707" name="Text Box 3"/>
          <p:cNvSpPr txBox="1">
            <a:spLocks noChangeArrowheads="1"/>
          </p:cNvSpPr>
          <p:nvPr/>
        </p:nvSpPr>
        <p:spPr bwMode="auto">
          <a:xfrm>
            <a:off x="338667" y="1676405"/>
            <a:ext cx="85344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a:pPr>
            <a:r>
              <a:rPr lang="en-US" altLang="en-US" sz="2400" dirty="0">
                <a:solidFill>
                  <a:srgbClr val="FFFFFF"/>
                </a:solidFill>
                <a:latin typeface="Tahoma" pitchFamily="34" charset="0"/>
              </a:rPr>
              <a:t>I don’t need to stop drinking.  I need to cut down on my drinking, for sure.  But I don’t need to stop.</a:t>
            </a:r>
          </a:p>
          <a:p>
            <a:pPr algn="l">
              <a:spcBef>
                <a:spcPct val="50000"/>
              </a:spcBef>
              <a:buClrTx/>
              <a:buSzTx/>
              <a:buFontTx/>
              <a:buAutoNum type="arabicPeriod"/>
            </a:pPr>
            <a:r>
              <a:rPr lang="en-US" altLang="en-US" sz="2400" dirty="0">
                <a:solidFill>
                  <a:srgbClr val="FFFFFF"/>
                </a:solidFill>
                <a:latin typeface="Tahoma" pitchFamily="34" charset="0"/>
              </a:rPr>
              <a:t>I don’t want to smoke.  It is just that sometimes I have such a strong urge to smoke that I can’t resist it, especially after eating.</a:t>
            </a:r>
          </a:p>
          <a:p>
            <a:pPr algn="l">
              <a:spcBef>
                <a:spcPct val="50000"/>
              </a:spcBef>
              <a:buClrTx/>
              <a:buSzTx/>
              <a:buFontTx/>
              <a:buAutoNum type="arabicPeriod"/>
            </a:pPr>
            <a:r>
              <a:rPr lang="en-US" altLang="en-US" sz="2400" dirty="0">
                <a:solidFill>
                  <a:srgbClr val="FFFFFF"/>
                </a:solidFill>
                <a:latin typeface="Tahoma" pitchFamily="34" charset="0"/>
              </a:rPr>
              <a:t>I really want </a:t>
            </a:r>
            <a:r>
              <a:rPr lang="en-US" altLang="en-US" sz="2400" dirty="0" smtClean="0">
                <a:solidFill>
                  <a:srgbClr val="FFFFFF"/>
                </a:solidFill>
                <a:latin typeface="Tahoma" pitchFamily="34" charset="0"/>
              </a:rPr>
              <a:t>to be less depressed.  </a:t>
            </a:r>
            <a:r>
              <a:rPr lang="en-US" altLang="en-US" sz="2400" dirty="0">
                <a:solidFill>
                  <a:srgbClr val="FFFFFF"/>
                </a:solidFill>
                <a:latin typeface="Tahoma" pitchFamily="34" charset="0"/>
              </a:rPr>
              <a:t>I will not drink anymore.  </a:t>
            </a:r>
          </a:p>
          <a:p>
            <a:pPr algn="l">
              <a:spcBef>
                <a:spcPct val="50000"/>
              </a:spcBef>
              <a:buClrTx/>
              <a:buSzTx/>
              <a:buFontTx/>
              <a:buAutoNum type="arabicPeriod"/>
            </a:pPr>
            <a:r>
              <a:rPr lang="en-US" altLang="en-US" sz="2400" dirty="0">
                <a:solidFill>
                  <a:srgbClr val="FFFFFF"/>
                </a:solidFill>
                <a:latin typeface="Tahoma" pitchFamily="34" charset="0"/>
              </a:rPr>
              <a:t>I already </a:t>
            </a:r>
            <a:r>
              <a:rPr lang="en-US" altLang="en-US" sz="2400" dirty="0" smtClean="0">
                <a:solidFill>
                  <a:srgbClr val="FFFFFF"/>
                </a:solidFill>
                <a:latin typeface="Tahoma" pitchFamily="34" charset="0"/>
              </a:rPr>
              <a:t>take care of myself.  </a:t>
            </a:r>
            <a:r>
              <a:rPr lang="en-US" altLang="en-US" sz="2400" dirty="0">
                <a:solidFill>
                  <a:srgbClr val="FFFFFF"/>
                </a:solidFill>
                <a:latin typeface="Tahoma" pitchFamily="34" charset="0"/>
              </a:rPr>
              <a:t>I don’t need to see a </a:t>
            </a:r>
            <a:r>
              <a:rPr lang="en-US" altLang="en-US" sz="2400" dirty="0" smtClean="0">
                <a:solidFill>
                  <a:srgbClr val="FFFFFF"/>
                </a:solidFill>
                <a:latin typeface="Tahoma" pitchFamily="34" charset="0"/>
              </a:rPr>
              <a:t>psychiatrist.  </a:t>
            </a:r>
            <a:r>
              <a:rPr lang="en-US" altLang="en-US" sz="2400" dirty="0">
                <a:solidFill>
                  <a:srgbClr val="FFFFFF"/>
                </a:solidFill>
                <a:latin typeface="Tahoma" pitchFamily="34" charset="0"/>
              </a:rPr>
              <a:t>Besides, I’ve never met a </a:t>
            </a:r>
            <a:r>
              <a:rPr lang="en-US" altLang="en-US" sz="2400" dirty="0" smtClean="0">
                <a:solidFill>
                  <a:srgbClr val="FFFFFF"/>
                </a:solidFill>
                <a:latin typeface="Tahoma" pitchFamily="34" charset="0"/>
              </a:rPr>
              <a:t>psychiatrist I’ve </a:t>
            </a:r>
            <a:r>
              <a:rPr lang="en-US" altLang="en-US" sz="2400" dirty="0">
                <a:solidFill>
                  <a:srgbClr val="FFFFFF"/>
                </a:solidFill>
                <a:latin typeface="Tahoma" pitchFamily="34" charset="0"/>
              </a:rPr>
              <a:t>liked.</a:t>
            </a:r>
          </a:p>
          <a:p>
            <a:pPr algn="l">
              <a:spcBef>
                <a:spcPct val="50000"/>
              </a:spcBef>
              <a:buClrTx/>
              <a:buSzTx/>
              <a:buFontTx/>
              <a:buAutoNum type="arabicPeriod"/>
            </a:pPr>
            <a:r>
              <a:rPr lang="en-US" altLang="en-US" sz="2400" dirty="0">
                <a:solidFill>
                  <a:srgbClr val="FFFFFF"/>
                </a:solidFill>
                <a:latin typeface="Tahoma" pitchFamily="34" charset="0"/>
              </a:rPr>
              <a:t>Look, I stopped smoking marijuana two weeks ago.  But I’m warning you. Unless you find some other way to give me relief, I’m going to start smoking again when I leave this hospital.</a:t>
            </a:r>
          </a:p>
        </p:txBody>
      </p:sp>
    </p:spTree>
    <p:extLst>
      <p:ext uri="{BB962C8B-B14F-4D97-AF65-F5344CB8AC3E}">
        <p14:creationId xmlns:p14="http://schemas.microsoft.com/office/powerpoint/2010/main" val="222819493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745067" y="228600"/>
            <a:ext cx="7653867" cy="990600"/>
          </a:xfrm>
        </p:spPr>
        <p:txBody>
          <a:bodyPr/>
          <a:lstStyle/>
          <a:p>
            <a:pPr>
              <a:defRPr/>
            </a:pPr>
            <a:r>
              <a:rPr lang="en-US" smtClean="0">
                <a:latin typeface="Tahoma" charset="0"/>
              </a:rPr>
              <a:t>Recognizing Change Talk </a:t>
            </a:r>
            <a:r>
              <a:rPr lang="en-US" sz="3600" smtClean="0">
                <a:latin typeface="Tahoma" charset="0"/>
              </a:rPr>
              <a:t>(cont.)</a:t>
            </a:r>
            <a:endParaRPr lang="en-US" smtClean="0">
              <a:latin typeface="Tahoma" charset="0"/>
            </a:endParaRPr>
          </a:p>
        </p:txBody>
      </p:sp>
      <p:sp>
        <p:nvSpPr>
          <p:cNvPr id="73731" name="Text Box 3"/>
          <p:cNvSpPr txBox="1">
            <a:spLocks noChangeArrowheads="1"/>
          </p:cNvSpPr>
          <p:nvPr/>
        </p:nvSpPr>
        <p:spPr bwMode="auto">
          <a:xfrm>
            <a:off x="338667" y="1719417"/>
            <a:ext cx="85344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lgn="l">
              <a:spcBef>
                <a:spcPct val="50000"/>
              </a:spcBef>
              <a:buClrTx/>
              <a:buSzTx/>
              <a:buFontTx/>
              <a:buAutoNum type="arabicPeriod" startAt="6"/>
            </a:pPr>
            <a:r>
              <a:rPr lang="en-US" altLang="en-US" sz="2400" dirty="0">
                <a:solidFill>
                  <a:srgbClr val="FFFFFF"/>
                </a:solidFill>
                <a:latin typeface="Tahoma" pitchFamily="34" charset="0"/>
              </a:rPr>
              <a:t>That program might be good at helping some people, but not me.  I can change by myself.</a:t>
            </a:r>
          </a:p>
          <a:p>
            <a:pPr algn="l">
              <a:spcBef>
                <a:spcPct val="50000"/>
              </a:spcBef>
              <a:buClrTx/>
              <a:buSzTx/>
              <a:buFontTx/>
              <a:buAutoNum type="arabicPeriod" startAt="6"/>
            </a:pPr>
            <a:r>
              <a:rPr lang="en-US" altLang="en-US" sz="2400" dirty="0">
                <a:solidFill>
                  <a:srgbClr val="FFFFFF"/>
                </a:solidFill>
                <a:latin typeface="Tahoma" pitchFamily="34" charset="0"/>
              </a:rPr>
              <a:t>I’ve had enough of drug dealing.  If I don’t stay out of trouble, I’ll be dead before I know it.</a:t>
            </a:r>
          </a:p>
          <a:p>
            <a:pPr algn="l">
              <a:spcBef>
                <a:spcPct val="50000"/>
              </a:spcBef>
              <a:buClrTx/>
              <a:buSzTx/>
              <a:buFontTx/>
              <a:buAutoNum type="arabicPeriod" startAt="6"/>
            </a:pPr>
            <a:r>
              <a:rPr lang="en-US" altLang="en-US" sz="2400" dirty="0">
                <a:solidFill>
                  <a:srgbClr val="FFFFFF"/>
                </a:solidFill>
                <a:latin typeface="Tahoma" pitchFamily="34" charset="0"/>
              </a:rPr>
              <a:t>My blood pressure is still pretty high despite all of my efforts to eat better and exercise more.  I’ve been fighting the idea of taking another medication, but if I have to, then I guess I will.</a:t>
            </a:r>
          </a:p>
          <a:p>
            <a:pPr algn="l">
              <a:spcBef>
                <a:spcPct val="50000"/>
              </a:spcBef>
              <a:buClrTx/>
              <a:buSzTx/>
              <a:buFontTx/>
              <a:buAutoNum type="arabicPeriod" startAt="6"/>
            </a:pPr>
            <a:r>
              <a:rPr lang="en-US" altLang="en-US" sz="2400" dirty="0">
                <a:solidFill>
                  <a:srgbClr val="FFFFFF"/>
                </a:solidFill>
                <a:latin typeface="Tahoma" pitchFamily="34" charset="0"/>
              </a:rPr>
              <a:t>I don’t ever want to end up in </a:t>
            </a:r>
            <a:r>
              <a:rPr lang="en-US" altLang="en-US" sz="2400" dirty="0" smtClean="0">
                <a:solidFill>
                  <a:srgbClr val="FFFFFF"/>
                </a:solidFill>
                <a:latin typeface="Tahoma" pitchFamily="34" charset="0"/>
              </a:rPr>
              <a:t>a psych ward again. I </a:t>
            </a:r>
            <a:r>
              <a:rPr lang="en-US" altLang="en-US" sz="2400" dirty="0">
                <a:solidFill>
                  <a:srgbClr val="FFFFFF"/>
                </a:solidFill>
                <a:latin typeface="Tahoma" pitchFamily="34" charset="0"/>
              </a:rPr>
              <a:t>am really sick and tired of being sick and tired.</a:t>
            </a:r>
          </a:p>
          <a:p>
            <a:pPr algn="l">
              <a:spcBef>
                <a:spcPct val="50000"/>
              </a:spcBef>
              <a:buClrTx/>
              <a:buSzTx/>
              <a:buFontTx/>
              <a:buAutoNum type="arabicPeriod" startAt="6"/>
            </a:pPr>
            <a:r>
              <a:rPr lang="en-US" altLang="en-US" sz="2400" dirty="0">
                <a:solidFill>
                  <a:srgbClr val="FFFFFF"/>
                </a:solidFill>
                <a:latin typeface="Tahoma" pitchFamily="34" charset="0"/>
              </a:rPr>
              <a:t>Okay, I get it.  If I keep shooting dope, my heart might get re-infected.  So what? </a:t>
            </a:r>
          </a:p>
        </p:txBody>
      </p:sp>
    </p:spTree>
    <p:extLst>
      <p:ext uri="{BB962C8B-B14F-4D97-AF65-F5344CB8AC3E}">
        <p14:creationId xmlns:p14="http://schemas.microsoft.com/office/powerpoint/2010/main" val="67928937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380878784"/>
              </p:ext>
            </p:extLst>
          </p:nvPr>
        </p:nvGraphicFramePr>
        <p:xfrm>
          <a:off x="0" y="0"/>
          <a:ext cx="9144000" cy="6858000"/>
        </p:xfrm>
        <a:graphic>
          <a:graphicData uri="http://schemas.openxmlformats.org/drawingml/2006/table">
            <a:tbl>
              <a:tblPr firstRow="1" bandRow="1">
                <a:tableStyleId>{5C22544A-7EE6-4342-B048-85BDC9FD1C3A}</a:tableStyleId>
              </a:tblPr>
              <a:tblGrid>
                <a:gridCol w="2286000"/>
                <a:gridCol w="2286000"/>
                <a:gridCol w="2286000"/>
                <a:gridCol w="2286000"/>
              </a:tblGrid>
              <a:tr h="3429000">
                <a:tc>
                  <a:txBody>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Questions to Pull for Levels of Change Talk</a:t>
                      </a:r>
                    </a:p>
                    <a:p>
                      <a:pPr marL="0" indent="0" algn="l" defTabSz="914400" rtl="0" eaLnBrk="1" latinLnBrk="0" hangingPunct="1">
                        <a:buFont typeface="Arial" panose="020B0604020202020204" pitchFamily="34" charset="0"/>
                        <a:buNone/>
                      </a:pPr>
                      <a:endParaRPr lang="en-US" sz="1200" b="0" kern="1200" dirty="0">
                        <a:ln>
                          <a:solidFill>
                            <a:schemeClr val="tx1"/>
                          </a:solidFill>
                        </a:ln>
                        <a:solidFill>
                          <a:schemeClr val="tx1"/>
                        </a:solidFill>
                        <a:effectLst/>
                        <a:latin typeface="+mn-lt"/>
                        <a:ea typeface="+mn-ea"/>
                        <a:cs typeface="+mn-cs"/>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gradFill>
                  </a:tcPr>
                </a:tc>
                <a:tc>
                  <a:txBody>
                    <a:bodyPr/>
                    <a:lstStyle/>
                    <a:p>
                      <a:endParaRPr lang="en-US" sz="1200" b="1" dirty="0" smtClean="0">
                        <a:ln>
                          <a:noFill/>
                        </a:ln>
                      </a:endParaRPr>
                    </a:p>
                    <a:p>
                      <a:endParaRPr lang="en-US" sz="1200" b="1" dirty="0" smtClean="0">
                        <a:ln>
                          <a:noFill/>
                        </a:ln>
                      </a:endParaRPr>
                    </a:p>
                    <a:p>
                      <a:endParaRPr lang="en-US" sz="1200" b="1" dirty="0" smtClean="0">
                        <a:ln>
                          <a:noFill/>
                        </a:ln>
                      </a:endParaRPr>
                    </a:p>
                    <a:p>
                      <a:endParaRPr lang="en-US" sz="1200" b="1" dirty="0" smtClean="0">
                        <a:ln>
                          <a:noFill/>
                        </a:ln>
                      </a:endParaRPr>
                    </a:p>
                    <a:p>
                      <a:endParaRPr lang="en-US" sz="1200" b="1" dirty="0" smtClean="0">
                        <a:ln>
                          <a:noFill/>
                        </a:ln>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badly do you want that?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would you like for things to change?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would you like for things to be different?</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do you wish for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would you enjoy about that?</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Tell me what you don’t like about how things are now? </a:t>
                      </a:r>
                    </a:p>
                    <a:p>
                      <a:endParaRPr lang="en-US" sz="1200" b="0" kern="1200" dirty="0">
                        <a:ln>
                          <a:solidFill>
                            <a:schemeClr val="tx1"/>
                          </a:solid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would you do that if you wanted to?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do you think you might be able to change?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If you did decide to change, what makes you think you could do it?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abilities (skills) do you have that would make it possible?</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have you managed this before?</a:t>
                      </a:r>
                    </a:p>
                    <a:p>
                      <a:pPr marL="53975" indent="-53975" algn="l" defTabSz="914400" rtl="0" eaLnBrk="1" latinLnBrk="0" hangingPunct="1">
                        <a:buFont typeface="Arial" panose="020B0604020202020204" pitchFamily="34" charset="0"/>
                        <a:buChar char="•"/>
                      </a:pPr>
                      <a:endParaRPr lang="en-US" sz="1200" b="0" kern="1200" dirty="0">
                        <a:ln>
                          <a:solidFill>
                            <a:schemeClr val="tx1"/>
                          </a:solid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53975" indent="-53975"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53975" indent="-53975"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53975" indent="-53975"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53975" indent="-53975"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53975" indent="-53975"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concerns do you have about _____?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concerns does your spouse/partner have about your ____?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has _____cost you?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are some of the not-so-good things about ____?</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would make it worth your while to ____?</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might be some good things about no longer _____?</a:t>
                      </a:r>
                    </a:p>
                    <a:p>
                      <a:endParaRPr lang="en-US" sz="1200" b="0" kern="1200" dirty="0">
                        <a:ln>
                          <a:solidFill>
                            <a:schemeClr val="tx1"/>
                          </a:solid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429000">
                <a:tc>
                  <a:txBody>
                    <a:bodyPr/>
                    <a:lstStyle/>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needs to happen?</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important is it for you to ___?</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serious or urgent does this feel to you?</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do you think has to change?</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Complete this sentence: I really must___.</a:t>
                      </a:r>
                    </a:p>
                    <a:p>
                      <a:pPr marL="0" algn="l" defTabSz="914400" rtl="0" eaLnBrk="1" latinLnBrk="0" hangingPunct="1"/>
                      <a:endParaRPr lang="en-US" sz="1200" b="0" kern="1200" dirty="0">
                        <a:ln>
                          <a:solidFill>
                            <a:schemeClr val="tx1"/>
                          </a:solidFill>
                        </a:ln>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algn="l" defTabSz="914400" rtl="0" eaLnBrk="1" latinLnBrk="0" hangingPunct="1"/>
                      <a:endParaRPr lang="en-US" sz="1200" b="1" kern="1200" dirty="0" smtClean="0">
                        <a:ln>
                          <a:noFill/>
                        </a:ln>
                        <a:solidFill>
                          <a:schemeClr val="tx1"/>
                        </a:solidFill>
                        <a:effectLst/>
                        <a:latin typeface="+mn-lt"/>
                        <a:ea typeface="+mn-ea"/>
                        <a:cs typeface="+mn-cs"/>
                      </a:endParaRPr>
                    </a:p>
                    <a:p>
                      <a:pPr marL="0" algn="l" defTabSz="914400" rtl="0" eaLnBrk="1" latinLnBrk="0" hangingPunct="1"/>
                      <a:endParaRPr lang="en-US" sz="1200" b="1" kern="1200" dirty="0" smtClean="0">
                        <a:ln>
                          <a:noFill/>
                        </a:ln>
                        <a:solidFill>
                          <a:schemeClr val="tx1"/>
                        </a:solidFill>
                        <a:effectLst/>
                        <a:latin typeface="+mn-lt"/>
                        <a:ea typeface="+mn-ea"/>
                        <a:cs typeface="+mn-cs"/>
                      </a:endParaRPr>
                    </a:p>
                    <a:p>
                      <a:pPr marL="0" algn="l" defTabSz="914400" rtl="0" eaLnBrk="1" latinLnBrk="0" hangingPunct="1"/>
                      <a:endParaRPr lang="en-US" sz="1200" b="1" kern="1200" dirty="0" smtClean="0">
                        <a:ln>
                          <a:noFill/>
                        </a:ln>
                        <a:solidFill>
                          <a:schemeClr val="tx1"/>
                        </a:solidFill>
                        <a:effectLst/>
                        <a:latin typeface="+mn-lt"/>
                        <a:ea typeface="+mn-ea"/>
                        <a:cs typeface="+mn-cs"/>
                      </a:endParaRPr>
                    </a:p>
                    <a:p>
                      <a:pPr marL="0" algn="l" defTabSz="914400" rtl="0" eaLnBrk="1" latinLnBrk="0" hangingPunct="1"/>
                      <a:endParaRPr lang="en-US" sz="1200" b="1" kern="1200" dirty="0" smtClean="0">
                        <a:ln>
                          <a:noFill/>
                        </a:ln>
                        <a:solidFill>
                          <a:schemeClr val="tx1"/>
                        </a:solidFill>
                        <a:effectLst/>
                        <a:latin typeface="+mn-lt"/>
                        <a:ea typeface="+mn-ea"/>
                        <a:cs typeface="+mn-cs"/>
                      </a:endParaRPr>
                    </a:p>
                    <a:p>
                      <a:pPr marL="0" algn="l" defTabSz="914400" rtl="0" eaLnBrk="1" latinLnBrk="0" hangingPunct="1"/>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are you going to do that?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will that look like?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 are you going to make sure that happens?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How</a:t>
                      </a:r>
                      <a:r>
                        <a:rPr lang="en-US" sz="1200" b="1" kern="1200" baseline="0" dirty="0" smtClean="0">
                          <a:ln>
                            <a:noFill/>
                          </a:ln>
                          <a:solidFill>
                            <a:schemeClr val="tx1"/>
                          </a:solidFill>
                          <a:effectLst/>
                          <a:latin typeface="+mn-lt"/>
                          <a:ea typeface="+mn-ea"/>
                          <a:cs typeface="+mn-cs"/>
                        </a:rPr>
                        <a:t> will you know that you are ready?</a:t>
                      </a: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do you think needs to happen next?</a:t>
                      </a:r>
                    </a:p>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0" kern="1200" dirty="0">
                        <a:ln>
                          <a:solidFill>
                            <a:schemeClr val="tx1"/>
                          </a:solid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1" kern="1200" dirty="0" smtClean="0">
                        <a:ln>
                          <a:noFill/>
                        </a:ln>
                        <a:solidFill>
                          <a:schemeClr val="tx1"/>
                        </a:solidFill>
                        <a:effectLst/>
                        <a:latin typeface="+mn-lt"/>
                        <a:ea typeface="+mn-ea"/>
                        <a:cs typeface="+mn-cs"/>
                      </a:endParaRPr>
                    </a:p>
                    <a:p>
                      <a:pPr marL="115888" marR="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ln>
                            <a:noFill/>
                          </a:ln>
                          <a:solidFill>
                            <a:schemeClr val="tx1"/>
                          </a:solidFill>
                          <a:effectLst/>
                          <a:latin typeface="+mn-lt"/>
                          <a:ea typeface="+mn-ea"/>
                          <a:cs typeface="+mn-cs"/>
                        </a:rPr>
                        <a:t>How are you going to do that? </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 do you need to do first?</a:t>
                      </a:r>
                    </a:p>
                    <a:p>
                      <a:pPr marL="115888" indent="-115888" algn="l" defTabSz="914400" rtl="0" eaLnBrk="1" latinLnBrk="0" hangingPunct="1">
                        <a:buFont typeface="Arial" panose="020B0604020202020204" pitchFamily="34" charset="0"/>
                        <a:buChar char="•"/>
                      </a:pPr>
                      <a:r>
                        <a:rPr lang="en-US" sz="1200" b="1" kern="1200" dirty="0" smtClean="0">
                          <a:ln>
                            <a:noFill/>
                          </a:ln>
                          <a:solidFill>
                            <a:schemeClr val="tx1"/>
                          </a:solidFill>
                          <a:effectLst/>
                          <a:latin typeface="+mn-lt"/>
                          <a:ea typeface="+mn-ea"/>
                          <a:cs typeface="+mn-cs"/>
                        </a:rPr>
                        <a:t>What</a:t>
                      </a:r>
                      <a:r>
                        <a:rPr lang="en-US" sz="1200" b="1" kern="1200" baseline="0" dirty="0" smtClean="0">
                          <a:ln>
                            <a:noFill/>
                          </a:ln>
                          <a:solidFill>
                            <a:schemeClr val="tx1"/>
                          </a:solidFill>
                          <a:effectLst/>
                          <a:latin typeface="+mn-lt"/>
                          <a:ea typeface="+mn-ea"/>
                          <a:cs typeface="+mn-cs"/>
                        </a:rPr>
                        <a:t> additional steps will be needed?</a:t>
                      </a: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Where will you get support?</a:t>
                      </a: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What help do you need to take action?</a:t>
                      </a:r>
                      <a:endParaRPr lang="en-US" sz="1200" b="1" i="1" kern="120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115888" indent="-115888" algn="l" defTabSz="914400" rtl="0" eaLnBrk="1" latinLnBrk="0" hangingPunct="1">
                        <a:buFont typeface="Arial" panose="020B0604020202020204" pitchFamily="34" charset="0"/>
                        <a:buChar char="•"/>
                      </a:pPr>
                      <a:endParaRPr lang="en-US" sz="1200" b="0" kern="1200" dirty="0" smtClean="0">
                        <a:ln>
                          <a:solidFill>
                            <a:schemeClr val="tx1"/>
                          </a:solid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0" kern="1200" dirty="0" smtClean="0">
                        <a:ln>
                          <a:solidFill>
                            <a:schemeClr val="tx1"/>
                          </a:solid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0" kern="1200" dirty="0" smtClean="0">
                        <a:ln>
                          <a:solidFill>
                            <a:schemeClr val="tx1"/>
                          </a:solid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0" kern="1200" dirty="0" smtClean="0">
                        <a:ln>
                          <a:solidFill>
                            <a:schemeClr val="tx1"/>
                          </a:solidFill>
                        </a:ln>
                        <a:solidFill>
                          <a:schemeClr val="tx1"/>
                        </a:solidFill>
                        <a:effectLst/>
                        <a:latin typeface="+mn-lt"/>
                        <a:ea typeface="+mn-ea"/>
                        <a:cs typeface="+mn-cs"/>
                      </a:endParaRPr>
                    </a:p>
                    <a:p>
                      <a:pPr marL="115888" indent="-115888" algn="l" defTabSz="914400" rtl="0" eaLnBrk="1" latinLnBrk="0" hangingPunct="1">
                        <a:buFont typeface="Arial" panose="020B0604020202020204" pitchFamily="34" charset="0"/>
                        <a:buChar char="•"/>
                      </a:pPr>
                      <a:endParaRPr lang="en-US" sz="1200" b="0" kern="1200" dirty="0" smtClean="0">
                        <a:ln>
                          <a:solidFill>
                            <a:schemeClr val="tx1"/>
                          </a:solidFill>
                        </a:ln>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US" sz="1050" b="1" i="1" kern="1200" baseline="0" dirty="0" smtClean="0">
                          <a:ln>
                            <a:noFill/>
                          </a:ln>
                          <a:solidFill>
                            <a:srgbClr val="333333"/>
                          </a:solidFill>
                          <a:effectLst/>
                          <a:latin typeface="Calibri" panose="020F0502020204030204" pitchFamily="34" charset="0"/>
                          <a:ea typeface="+mn-ea"/>
                          <a:cs typeface="+mn-cs"/>
                        </a:rPr>
                        <a:t>Here the client is doing the work of treatment.  (S)he is taking active steps toward goal.</a:t>
                      </a:r>
                      <a:br>
                        <a:rPr lang="en-US" sz="1050" b="1" i="1" kern="1200" baseline="0" dirty="0" smtClean="0">
                          <a:ln>
                            <a:noFill/>
                          </a:ln>
                          <a:solidFill>
                            <a:srgbClr val="333333"/>
                          </a:solidFill>
                          <a:effectLst/>
                          <a:latin typeface="Calibri" panose="020F0502020204030204" pitchFamily="34" charset="0"/>
                          <a:ea typeface="+mn-ea"/>
                          <a:cs typeface="+mn-cs"/>
                        </a:rPr>
                      </a:br>
                      <a:endParaRPr lang="en-US" sz="400" b="1" i="1" kern="1200" baseline="0" dirty="0" smtClean="0">
                        <a:ln>
                          <a:noFill/>
                        </a:ln>
                        <a:solidFill>
                          <a:srgbClr val="333333"/>
                        </a:solidFill>
                        <a:effectLst/>
                        <a:latin typeface="Calibri" panose="020F0502020204030204" pitchFamily="34" charset="0"/>
                        <a:ea typeface="+mn-ea"/>
                        <a:cs typeface="+mn-cs"/>
                      </a:endParaRPr>
                    </a:p>
                    <a:p>
                      <a:pPr marL="0" indent="0" algn="l" defTabSz="914400" rtl="0" eaLnBrk="1" latinLnBrk="0" hangingPunct="1">
                        <a:buFont typeface="Arial" panose="020B0604020202020204" pitchFamily="34" charset="0"/>
                        <a:buNone/>
                      </a:pPr>
                      <a:r>
                        <a:rPr lang="en-US" sz="1050" b="1" i="1" kern="1200" baseline="0" dirty="0" smtClean="0">
                          <a:ln>
                            <a:noFill/>
                          </a:ln>
                          <a:solidFill>
                            <a:srgbClr val="333333"/>
                          </a:solidFill>
                          <a:effectLst/>
                          <a:latin typeface="Calibri" panose="020F0502020204030204" pitchFamily="34" charset="0"/>
                          <a:ea typeface="+mn-ea"/>
                          <a:cs typeface="+mn-cs"/>
                        </a:rPr>
                        <a:t>This is not change talk but supporting actual change is happening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 b="1" i="1" u="none" strike="noStrike" kern="1200" cap="none" spc="0" normalizeH="0" baseline="0" noProof="0" dirty="0" smtClean="0">
                        <a:ln>
                          <a:noFill/>
                        </a:ln>
                        <a:solidFill>
                          <a:srgbClr val="333333"/>
                        </a:solidFill>
                        <a:effectLst/>
                        <a:uLnTx/>
                        <a:uFillTx/>
                        <a:latin typeface="Calibri" panose="020F0502020204030204" pitchFamily="34" charset="0"/>
                        <a:ea typeface="+mn-ea"/>
                        <a:cs typeface="+mn-cs"/>
                      </a:endParaRP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How is it going?</a:t>
                      </a: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What is working?</a:t>
                      </a: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What are you struggling with?</a:t>
                      </a:r>
                    </a:p>
                    <a:p>
                      <a:pPr marL="115888" indent="-115888" algn="l" defTabSz="914400" rtl="0" eaLnBrk="1" latinLnBrk="0" hangingPunct="1">
                        <a:buFont typeface="Arial" panose="020B0604020202020204" pitchFamily="34" charset="0"/>
                        <a:buChar char="•"/>
                      </a:pPr>
                      <a:r>
                        <a:rPr lang="en-US" sz="1200" b="1" kern="1200" baseline="0" dirty="0" smtClean="0">
                          <a:ln>
                            <a:noFill/>
                          </a:ln>
                          <a:solidFill>
                            <a:schemeClr val="tx1"/>
                          </a:solidFill>
                          <a:effectLst/>
                          <a:latin typeface="+mn-lt"/>
                          <a:ea typeface="+mn-ea"/>
                          <a:cs typeface="+mn-cs"/>
                        </a:rPr>
                        <a:t>What else could you/we do to help you?</a:t>
                      </a:r>
                      <a:endParaRPr lang="en-US" sz="1200" b="1" kern="1200" baseline="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pSp>
        <p:nvGrpSpPr>
          <p:cNvPr id="4" name="Group 3"/>
          <p:cNvGrpSpPr/>
          <p:nvPr/>
        </p:nvGrpSpPr>
        <p:grpSpPr>
          <a:xfrm>
            <a:off x="2658822" y="3554751"/>
            <a:ext cx="1713153" cy="712449"/>
            <a:chOff x="4743187" y="1725951"/>
            <a:chExt cx="2295656" cy="712449"/>
          </a:xfrm>
        </p:grpSpPr>
        <p:sp>
          <p:nvSpPr>
            <p:cNvPr id="23" name="Rounded Rectangle 22"/>
            <p:cNvSpPr/>
            <p:nvPr/>
          </p:nvSpPr>
          <p:spPr>
            <a:xfrm>
              <a:off x="4743187" y="1725951"/>
              <a:ext cx="2295656" cy="712449"/>
            </a:xfrm>
            <a:prstGeom prst="roundRect">
              <a:avLst/>
            </a:prstGeom>
            <a:solidFill>
              <a:srgbClr val="00B0F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4777966" y="1760730"/>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black">
                      <a:hueOff val="0"/>
                      <a:satOff val="0"/>
                      <a:lumOff val="0"/>
                      <a:alphaOff val="0"/>
                    </a:prstClr>
                  </a:solidFill>
                </a:rPr>
                <a:t>Commitment</a:t>
              </a:r>
              <a:endParaRPr lang="en-US" sz="2000" dirty="0">
                <a:solidFill>
                  <a:prstClr val="black">
                    <a:hueOff val="0"/>
                    <a:satOff val="0"/>
                    <a:lumOff val="0"/>
                    <a:alphaOff val="0"/>
                  </a:prstClr>
                </a:solidFill>
              </a:endParaRPr>
            </a:p>
          </p:txBody>
        </p:sp>
      </p:grpSp>
      <p:grpSp>
        <p:nvGrpSpPr>
          <p:cNvPr id="5" name="Group 4"/>
          <p:cNvGrpSpPr/>
          <p:nvPr/>
        </p:nvGrpSpPr>
        <p:grpSpPr>
          <a:xfrm>
            <a:off x="4949582" y="3554751"/>
            <a:ext cx="1637378" cy="712449"/>
            <a:chOff x="5693227" y="3429000"/>
            <a:chExt cx="2295656" cy="712449"/>
          </a:xfrm>
        </p:grpSpPr>
        <p:sp>
          <p:nvSpPr>
            <p:cNvPr id="21" name="Rounded Rectangle 20"/>
            <p:cNvSpPr/>
            <p:nvPr/>
          </p:nvSpPr>
          <p:spPr>
            <a:xfrm>
              <a:off x="5693227" y="3429000"/>
              <a:ext cx="2295656" cy="712449"/>
            </a:xfrm>
            <a:prstGeom prst="roundRect">
              <a:avLst/>
            </a:prstGeom>
            <a:solidFill>
              <a:srgbClr val="7030A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6"/>
            <p:cNvSpPr/>
            <p:nvPr/>
          </p:nvSpPr>
          <p:spPr>
            <a:xfrm>
              <a:off x="5728006" y="3463779"/>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white"/>
                  </a:solidFill>
                </a:rPr>
                <a:t>Activation</a:t>
              </a:r>
              <a:endParaRPr lang="en-US" sz="2000" dirty="0">
                <a:solidFill>
                  <a:prstClr val="white"/>
                </a:solidFill>
              </a:endParaRPr>
            </a:p>
          </p:txBody>
        </p:sp>
      </p:grpSp>
      <p:grpSp>
        <p:nvGrpSpPr>
          <p:cNvPr id="6" name="Group 5"/>
          <p:cNvGrpSpPr/>
          <p:nvPr/>
        </p:nvGrpSpPr>
        <p:grpSpPr>
          <a:xfrm>
            <a:off x="7240343" y="3554751"/>
            <a:ext cx="1637378" cy="712449"/>
            <a:chOff x="6314943" y="5136931"/>
            <a:chExt cx="2295656" cy="712449"/>
          </a:xfrm>
        </p:grpSpPr>
        <p:sp>
          <p:nvSpPr>
            <p:cNvPr id="19" name="Rounded Rectangle 18"/>
            <p:cNvSpPr/>
            <p:nvPr/>
          </p:nvSpPr>
          <p:spPr>
            <a:xfrm>
              <a:off x="6314943" y="5136931"/>
              <a:ext cx="2295656" cy="712449"/>
            </a:xfrm>
            <a:prstGeom prst="roundRect">
              <a:avLst/>
            </a:prstGeom>
            <a:solidFill>
              <a:srgbClr val="00206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8"/>
            <p:cNvSpPr/>
            <p:nvPr/>
          </p:nvSpPr>
          <p:spPr>
            <a:xfrm>
              <a:off x="6349722" y="5171710"/>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white"/>
                  </a:solidFill>
                </a:rPr>
                <a:t>Taking Steps</a:t>
              </a:r>
              <a:endParaRPr lang="en-US" sz="2000" dirty="0">
                <a:solidFill>
                  <a:prstClr val="white"/>
                </a:solidFill>
              </a:endParaRPr>
            </a:p>
          </p:txBody>
        </p:sp>
      </p:grpSp>
      <p:grpSp>
        <p:nvGrpSpPr>
          <p:cNvPr id="7" name="Group 6"/>
          <p:cNvGrpSpPr/>
          <p:nvPr/>
        </p:nvGrpSpPr>
        <p:grpSpPr>
          <a:xfrm>
            <a:off x="368060" y="3554751"/>
            <a:ext cx="1637378" cy="712449"/>
            <a:chOff x="3211697" y="255252"/>
            <a:chExt cx="2295656" cy="712449"/>
          </a:xfrm>
        </p:grpSpPr>
        <p:sp>
          <p:nvSpPr>
            <p:cNvPr id="17" name="Rounded Rectangle 16"/>
            <p:cNvSpPr/>
            <p:nvPr/>
          </p:nvSpPr>
          <p:spPr>
            <a:xfrm>
              <a:off x="3211697" y="255252"/>
              <a:ext cx="2295656" cy="712449"/>
            </a:xfrm>
            <a:prstGeom prst="roundRect">
              <a:avLst/>
            </a:prstGeom>
            <a:solidFill>
              <a:srgbClr val="92D05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10"/>
            <p:cNvSpPr/>
            <p:nvPr/>
          </p:nvSpPr>
          <p:spPr>
            <a:xfrm>
              <a:off x="3246476" y="290031"/>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black">
                      <a:hueOff val="0"/>
                      <a:satOff val="0"/>
                      <a:lumOff val="0"/>
                      <a:alphaOff val="0"/>
                    </a:prstClr>
                  </a:solidFill>
                </a:rPr>
                <a:t>Need</a:t>
              </a:r>
            </a:p>
          </p:txBody>
        </p:sp>
      </p:grpSp>
      <p:grpSp>
        <p:nvGrpSpPr>
          <p:cNvPr id="8" name="Group 7"/>
          <p:cNvGrpSpPr/>
          <p:nvPr/>
        </p:nvGrpSpPr>
        <p:grpSpPr>
          <a:xfrm>
            <a:off x="7240343" y="125751"/>
            <a:ext cx="1637378" cy="712449"/>
            <a:chOff x="1584470" y="1725949"/>
            <a:chExt cx="2295656" cy="712449"/>
          </a:xfrm>
        </p:grpSpPr>
        <p:sp>
          <p:nvSpPr>
            <p:cNvPr id="15" name="Rounded Rectangle 14"/>
            <p:cNvSpPr/>
            <p:nvPr/>
          </p:nvSpPr>
          <p:spPr>
            <a:xfrm>
              <a:off x="1584470" y="1725949"/>
              <a:ext cx="2295656" cy="712449"/>
            </a:xfrm>
            <a:prstGeom prst="roundRect">
              <a:avLst/>
            </a:prstGeom>
            <a:solidFill>
              <a:srgbClr val="FFFF0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12"/>
            <p:cNvSpPr/>
            <p:nvPr/>
          </p:nvSpPr>
          <p:spPr>
            <a:xfrm>
              <a:off x="1619249" y="1760728"/>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black">
                      <a:hueOff val="0"/>
                      <a:satOff val="0"/>
                      <a:lumOff val="0"/>
                      <a:alphaOff val="0"/>
                    </a:prstClr>
                  </a:solidFill>
                </a:rPr>
                <a:t>Reasons</a:t>
              </a:r>
              <a:endParaRPr lang="en-US" sz="2000" dirty="0">
                <a:solidFill>
                  <a:prstClr val="black">
                    <a:hueOff val="0"/>
                    <a:satOff val="0"/>
                    <a:lumOff val="0"/>
                    <a:alphaOff val="0"/>
                  </a:prstClr>
                </a:solidFill>
              </a:endParaRPr>
            </a:p>
          </p:txBody>
        </p:sp>
      </p:grpSp>
      <p:grpSp>
        <p:nvGrpSpPr>
          <p:cNvPr id="9" name="Group 8"/>
          <p:cNvGrpSpPr/>
          <p:nvPr/>
        </p:nvGrpSpPr>
        <p:grpSpPr>
          <a:xfrm>
            <a:off x="4949582" y="125751"/>
            <a:ext cx="1637378" cy="712449"/>
            <a:chOff x="627274" y="3429000"/>
            <a:chExt cx="2295656" cy="712449"/>
          </a:xfrm>
        </p:grpSpPr>
        <p:sp>
          <p:nvSpPr>
            <p:cNvPr id="13" name="Rounded Rectangle 12"/>
            <p:cNvSpPr/>
            <p:nvPr/>
          </p:nvSpPr>
          <p:spPr>
            <a:xfrm>
              <a:off x="627274" y="3429000"/>
              <a:ext cx="2295656" cy="712449"/>
            </a:xfrm>
            <a:prstGeom prst="roundRect">
              <a:avLst/>
            </a:prstGeom>
            <a:solidFill>
              <a:schemeClr val="accent6">
                <a:lumMod val="75000"/>
                <a:alpha val="90000"/>
              </a:scheme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14"/>
            <p:cNvSpPr/>
            <p:nvPr/>
          </p:nvSpPr>
          <p:spPr>
            <a:xfrm>
              <a:off x="662053" y="3463779"/>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smtClean="0">
                  <a:solidFill>
                    <a:prstClr val="white"/>
                  </a:solidFill>
                </a:rPr>
                <a:t>Ability</a:t>
              </a:r>
              <a:endParaRPr lang="en-US" sz="2000" dirty="0">
                <a:solidFill>
                  <a:prstClr val="white"/>
                </a:solidFill>
              </a:endParaRPr>
            </a:p>
          </p:txBody>
        </p:sp>
      </p:grpSp>
      <p:grpSp>
        <p:nvGrpSpPr>
          <p:cNvPr id="10" name="Group 9"/>
          <p:cNvGrpSpPr/>
          <p:nvPr/>
        </p:nvGrpSpPr>
        <p:grpSpPr>
          <a:xfrm>
            <a:off x="2658821" y="125751"/>
            <a:ext cx="1637378" cy="712449"/>
            <a:chOff x="0" y="5141560"/>
            <a:chExt cx="2295656" cy="712449"/>
          </a:xfrm>
        </p:grpSpPr>
        <p:sp>
          <p:nvSpPr>
            <p:cNvPr id="11" name="Rounded Rectangle 10"/>
            <p:cNvSpPr/>
            <p:nvPr/>
          </p:nvSpPr>
          <p:spPr>
            <a:xfrm>
              <a:off x="0" y="5141560"/>
              <a:ext cx="2295656" cy="712449"/>
            </a:xfrm>
            <a:prstGeom prst="roundRect">
              <a:avLst/>
            </a:prstGeom>
            <a:solidFill>
              <a:srgbClr val="C00000">
                <a:alpha val="90000"/>
              </a:srgbClr>
            </a:solidFill>
            <a:ln>
              <a:noFill/>
            </a:ln>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16"/>
            <p:cNvSpPr/>
            <p:nvPr/>
          </p:nvSpPr>
          <p:spPr>
            <a:xfrm>
              <a:off x="34779" y="5176339"/>
              <a:ext cx="2226098" cy="642891"/>
            </a:xfrm>
            <a:prstGeom prst="rect">
              <a:avLst/>
            </a:prstGeom>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defTabSz="1244600" eaLnBrk="1" fontAlgn="auto" hangingPunct="1">
                <a:lnSpc>
                  <a:spcPct val="90000"/>
                </a:lnSpc>
                <a:spcAft>
                  <a:spcPct val="35000"/>
                </a:spcAft>
              </a:pPr>
              <a:r>
                <a:rPr lang="en-US" sz="2000" dirty="0" smtClean="0">
                  <a:solidFill>
                    <a:prstClr val="white"/>
                  </a:solidFill>
                </a:rPr>
                <a:t>Desire</a:t>
              </a:r>
              <a:endParaRPr lang="en-US" sz="2000" dirty="0">
                <a:solidFill>
                  <a:prstClr val="white"/>
                </a:solidFill>
              </a:endParaRPr>
            </a:p>
          </p:txBody>
        </p:sp>
      </p:grpSp>
      <p:sp>
        <p:nvSpPr>
          <p:cNvPr id="26" name="Right Arrow 25"/>
          <p:cNvSpPr/>
          <p:nvPr/>
        </p:nvSpPr>
        <p:spPr>
          <a:xfrm flipV="1">
            <a:off x="4448176" y="381958"/>
            <a:ext cx="360868" cy="200035"/>
          </a:xfrm>
          <a:prstGeom prst="rightArrow">
            <a:avLst/>
          </a:prstGeom>
          <a:gradFill flip="none" rotWithShape="1">
            <a:gsLst>
              <a:gs pos="0">
                <a:srgbClr val="C00000"/>
              </a:gs>
              <a:gs pos="100000">
                <a:schemeClr val="accent6">
                  <a:lumMod val="75000"/>
                  <a:alpha val="75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27" name="Right Arrow 26"/>
          <p:cNvSpPr/>
          <p:nvPr/>
        </p:nvSpPr>
        <p:spPr>
          <a:xfrm flipV="1">
            <a:off x="6725732" y="394346"/>
            <a:ext cx="360868" cy="175258"/>
          </a:xfrm>
          <a:prstGeom prst="rightArrow">
            <a:avLst/>
          </a:prstGeom>
          <a:gradFill flip="none" rotWithShape="1">
            <a:gsLst>
              <a:gs pos="0">
                <a:schemeClr val="accent6">
                  <a:lumMod val="75000"/>
                </a:schemeClr>
              </a:gs>
              <a:gs pos="100000">
                <a:srgbClr val="FFFF0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28" name="Right Arrow 27"/>
          <p:cNvSpPr/>
          <p:nvPr/>
        </p:nvSpPr>
        <p:spPr>
          <a:xfrm flipV="1">
            <a:off x="2162176" y="3810958"/>
            <a:ext cx="360868" cy="200035"/>
          </a:xfrm>
          <a:prstGeom prst="rightArrow">
            <a:avLst/>
          </a:prstGeom>
          <a:gradFill flip="none" rotWithShape="1">
            <a:gsLst>
              <a:gs pos="0">
                <a:srgbClr val="92D050"/>
              </a:gs>
              <a:gs pos="100000">
                <a:srgbClr val="00B0F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29" name="Right Arrow 28"/>
          <p:cNvSpPr/>
          <p:nvPr/>
        </p:nvSpPr>
        <p:spPr>
          <a:xfrm flipV="1">
            <a:off x="4439732" y="3823346"/>
            <a:ext cx="360868" cy="175258"/>
          </a:xfrm>
          <a:prstGeom prst="rightArrow">
            <a:avLst/>
          </a:prstGeom>
          <a:gradFill flip="none" rotWithShape="1">
            <a:gsLst>
              <a:gs pos="0">
                <a:srgbClr val="00B0F0"/>
              </a:gs>
              <a:gs pos="100000">
                <a:srgbClr val="7030A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30" name="Right Arrow 29"/>
          <p:cNvSpPr/>
          <p:nvPr/>
        </p:nvSpPr>
        <p:spPr>
          <a:xfrm flipV="1">
            <a:off x="6725732" y="3823346"/>
            <a:ext cx="360868" cy="175258"/>
          </a:xfrm>
          <a:prstGeom prst="rightArrow">
            <a:avLst/>
          </a:prstGeom>
          <a:gradFill flip="none" rotWithShape="1">
            <a:gsLst>
              <a:gs pos="0">
                <a:srgbClr val="7030A0"/>
              </a:gs>
              <a:gs pos="100000">
                <a:srgbClr val="00206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32" name="Right Arrow 31"/>
          <p:cNvSpPr/>
          <p:nvPr/>
        </p:nvSpPr>
        <p:spPr>
          <a:xfrm flipV="1">
            <a:off x="0" y="3810958"/>
            <a:ext cx="228600" cy="200035"/>
          </a:xfrm>
          <a:prstGeom prst="rightArrow">
            <a:avLst/>
          </a:prstGeom>
          <a:gradFill flip="none" rotWithShape="1">
            <a:gsLst>
              <a:gs pos="0">
                <a:srgbClr val="FFFF00"/>
              </a:gs>
              <a:gs pos="100000">
                <a:srgbClr val="92D05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
        <p:nvSpPr>
          <p:cNvPr id="33" name="Right Arrow 32"/>
          <p:cNvSpPr/>
          <p:nvPr/>
        </p:nvSpPr>
        <p:spPr>
          <a:xfrm flipV="1">
            <a:off x="8929681" y="390526"/>
            <a:ext cx="180434" cy="175258"/>
          </a:xfrm>
          <a:prstGeom prst="rightArrow">
            <a:avLst/>
          </a:prstGeom>
          <a:gradFill flip="none" rotWithShape="1">
            <a:gsLst>
              <a:gs pos="0">
                <a:srgbClr val="FFFF00"/>
              </a:gs>
              <a:gs pos="100000">
                <a:srgbClr val="92D05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363261150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5 Key MI Principles</a:t>
            </a:r>
          </a:p>
        </p:txBody>
      </p:sp>
      <p:sp>
        <p:nvSpPr>
          <p:cNvPr id="44035" name="Content Placeholder 2"/>
          <p:cNvSpPr>
            <a:spLocks noGrp="1"/>
          </p:cNvSpPr>
          <p:nvPr>
            <p:ph idx="1"/>
          </p:nvPr>
        </p:nvSpPr>
        <p:spPr>
          <a:xfrm>
            <a:off x="228600" y="1524000"/>
            <a:ext cx="8763000" cy="4953000"/>
          </a:xfrm>
        </p:spPr>
        <p:txBody>
          <a:bodyPr/>
          <a:lstStyle/>
          <a:p>
            <a:r>
              <a:rPr lang="en-US" altLang="en-US" sz="3000" smtClean="0"/>
              <a:t>Reduce ambivalence &amp; develop discrepancy</a:t>
            </a:r>
          </a:p>
          <a:p>
            <a:r>
              <a:rPr lang="en-US" altLang="en-US" sz="3000" smtClean="0"/>
              <a:t>Facilitate self-motivational statements</a:t>
            </a:r>
          </a:p>
          <a:p>
            <a:r>
              <a:rPr lang="en-US" altLang="en-US" sz="3000" smtClean="0"/>
              <a:t>Express empathy</a:t>
            </a:r>
          </a:p>
          <a:p>
            <a:r>
              <a:rPr lang="en-US" altLang="en-US" sz="3000" smtClean="0"/>
              <a:t>Avoid or “roll with” resistance</a:t>
            </a:r>
          </a:p>
          <a:p>
            <a:r>
              <a:rPr lang="en-US" altLang="en-US" sz="3000" smtClean="0"/>
              <a:t>Use counseling skills to elicit discussion about change</a:t>
            </a:r>
          </a:p>
          <a:p>
            <a:pPr lvl="1"/>
            <a:r>
              <a:rPr lang="en-US" altLang="en-US" smtClean="0"/>
              <a:t>Open-ended questions</a:t>
            </a:r>
          </a:p>
          <a:p>
            <a:pPr lvl="1"/>
            <a:r>
              <a:rPr lang="en-US" altLang="en-US" smtClean="0"/>
              <a:t>Affirmations</a:t>
            </a:r>
          </a:p>
          <a:p>
            <a:pPr lvl="1"/>
            <a:r>
              <a:rPr lang="en-US" altLang="en-US" smtClean="0"/>
              <a:t>Reflective listening</a:t>
            </a:r>
          </a:p>
          <a:p>
            <a:pPr lvl="1"/>
            <a:r>
              <a:rPr lang="en-US" altLang="en-US" smtClean="0"/>
              <a:t>Summarizing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Engaging</a:t>
            </a:r>
          </a:p>
        </p:txBody>
      </p:sp>
      <p:sp>
        <p:nvSpPr>
          <p:cNvPr id="45059" name="Content Placeholder 2"/>
          <p:cNvSpPr>
            <a:spLocks noGrp="1"/>
          </p:cNvSpPr>
          <p:nvPr>
            <p:ph idx="1"/>
          </p:nvPr>
        </p:nvSpPr>
        <p:spPr/>
        <p:txBody>
          <a:bodyPr/>
          <a:lstStyle/>
          <a:p>
            <a:r>
              <a:rPr lang="en-US" altLang="en-US" smtClean="0"/>
              <a:t>The process of establishing a mutually trusting and respectful helping relationship</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Developing Discrepancy</a:t>
            </a:r>
          </a:p>
        </p:txBody>
      </p:sp>
      <p:sp>
        <p:nvSpPr>
          <p:cNvPr id="48131" name="Content Placeholder 2"/>
          <p:cNvSpPr>
            <a:spLocks noGrp="1"/>
          </p:cNvSpPr>
          <p:nvPr>
            <p:ph idx="1"/>
          </p:nvPr>
        </p:nvSpPr>
        <p:spPr/>
        <p:txBody>
          <a:bodyPr/>
          <a:lstStyle/>
          <a:p>
            <a:pPr>
              <a:lnSpc>
                <a:spcPct val="105000"/>
              </a:lnSpc>
              <a:spcAft>
                <a:spcPct val="20000"/>
              </a:spcAft>
              <a:buClr>
                <a:schemeClr val="folHlink"/>
              </a:buClr>
              <a:buSzPct val="70000"/>
            </a:pPr>
            <a:r>
              <a:rPr lang="en-GB" altLang="en-US" smtClean="0"/>
              <a:t>Clarify important goals for the client </a:t>
            </a:r>
          </a:p>
          <a:p>
            <a:pPr>
              <a:lnSpc>
                <a:spcPct val="105000"/>
              </a:lnSpc>
              <a:spcAft>
                <a:spcPct val="20000"/>
              </a:spcAft>
              <a:buClr>
                <a:schemeClr val="folHlink"/>
              </a:buClr>
              <a:buSzPct val="70000"/>
            </a:pPr>
            <a:r>
              <a:rPr lang="en-GB" altLang="en-US" smtClean="0"/>
              <a:t>Explore the consequences or potential consequences of the client’s current behaviours</a:t>
            </a:r>
          </a:p>
          <a:p>
            <a:pPr>
              <a:lnSpc>
                <a:spcPct val="105000"/>
              </a:lnSpc>
              <a:spcAft>
                <a:spcPct val="20000"/>
              </a:spcAft>
              <a:buClr>
                <a:schemeClr val="folHlink"/>
              </a:buClr>
              <a:buSzPct val="70000"/>
            </a:pPr>
            <a:r>
              <a:rPr lang="en-GB" altLang="en-US" smtClean="0"/>
              <a:t>Create and amplify in the client’s mind a discrepancy between their current behaviour and their life goals</a:t>
            </a:r>
            <a:endParaRPr lang="en-US" alt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normAutofit/>
          </a:bodyPr>
          <a:lstStyle/>
          <a:p>
            <a:r>
              <a:rPr lang="en-US" dirty="0" smtClean="0"/>
              <a:t>In groups of two</a:t>
            </a:r>
          </a:p>
          <a:p>
            <a:r>
              <a:rPr lang="en-US" dirty="0" smtClean="0"/>
              <a:t>What is something about yourself that you</a:t>
            </a:r>
          </a:p>
          <a:p>
            <a:pPr lvl="1"/>
            <a:r>
              <a:rPr lang="en-US" dirty="0" smtClean="0"/>
              <a:t>Want to change</a:t>
            </a:r>
          </a:p>
          <a:p>
            <a:pPr lvl="1"/>
            <a:r>
              <a:rPr lang="en-US" dirty="0" smtClean="0"/>
              <a:t>Need to change</a:t>
            </a:r>
          </a:p>
          <a:p>
            <a:pPr lvl="1"/>
            <a:r>
              <a:rPr lang="en-US" dirty="0" smtClean="0"/>
              <a:t>Should change</a:t>
            </a:r>
          </a:p>
          <a:p>
            <a:pPr lvl="1"/>
            <a:r>
              <a:rPr lang="en-US" dirty="0" smtClean="0"/>
              <a:t>Have been thinking about changing, but you haven’t changed yet</a:t>
            </a:r>
          </a:p>
          <a:p>
            <a:pPr lvl="1"/>
            <a:endParaRPr lang="en-US" dirty="0" smtClean="0"/>
          </a:p>
          <a:p>
            <a:pPr lvl="1">
              <a:buFontTx/>
              <a:buNone/>
            </a:pPr>
            <a:r>
              <a:rPr lang="en-US" dirty="0" smtClean="0"/>
              <a:t>(something you’re ambivalent about)</a:t>
            </a:r>
          </a:p>
        </p:txBody>
      </p:sp>
      <p:sp>
        <p:nvSpPr>
          <p:cNvPr id="58370" name="Title 1"/>
          <p:cNvSpPr>
            <a:spLocks noGrp="1"/>
          </p:cNvSpPr>
          <p:nvPr>
            <p:ph type="title"/>
          </p:nvPr>
        </p:nvSpPr>
        <p:spPr/>
        <p:txBody>
          <a:bodyPr/>
          <a:lstStyle/>
          <a:p>
            <a:r>
              <a:rPr lang="en-US" dirty="0" smtClean="0"/>
              <a:t>Activity  </a:t>
            </a:r>
          </a:p>
        </p:txBody>
      </p:sp>
    </p:spTree>
    <p:extLst>
      <p:ext uri="{BB962C8B-B14F-4D97-AF65-F5344CB8AC3E}">
        <p14:creationId xmlns:p14="http://schemas.microsoft.com/office/powerpoint/2010/main" val="198504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ctrTitle"/>
          </p:nvPr>
        </p:nvSpPr>
        <p:spPr/>
        <p:txBody>
          <a:bodyPr/>
          <a:lstStyle/>
          <a:p>
            <a:r>
              <a:rPr lang="en-US" altLang="en-US" smtClean="0"/>
              <a:t>Expressing Empathy through Reflective Listening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Expressing Empathy through Reflective Listening</a:t>
            </a:r>
          </a:p>
        </p:txBody>
      </p:sp>
      <p:sp>
        <p:nvSpPr>
          <p:cNvPr id="55299" name="Content Placeholder 2"/>
          <p:cNvSpPr>
            <a:spLocks noGrp="1"/>
          </p:cNvSpPr>
          <p:nvPr>
            <p:ph idx="1"/>
          </p:nvPr>
        </p:nvSpPr>
        <p:spPr/>
        <p:txBody>
          <a:bodyPr/>
          <a:lstStyle/>
          <a:p>
            <a:pPr marL="609600" indent="-609600">
              <a:lnSpc>
                <a:spcPct val="105000"/>
              </a:lnSpc>
              <a:spcBef>
                <a:spcPct val="0"/>
              </a:spcBef>
              <a:spcAft>
                <a:spcPts val="600"/>
              </a:spcAft>
              <a:buFont typeface="Wingdings" pitchFamily="2" charset="2"/>
              <a:buNone/>
            </a:pPr>
            <a:r>
              <a:rPr lang="en-GB" altLang="en-US" sz="3100" smtClean="0"/>
              <a:t>Reflective listening is used to:</a:t>
            </a:r>
          </a:p>
          <a:p>
            <a:pPr marL="609600" indent="-609600">
              <a:lnSpc>
                <a:spcPct val="105000"/>
              </a:lnSpc>
              <a:spcBef>
                <a:spcPct val="0"/>
              </a:spcBef>
              <a:spcAft>
                <a:spcPts val="600"/>
              </a:spcAft>
              <a:buClr>
                <a:schemeClr val="folHlink"/>
              </a:buClr>
              <a:buSzPct val="70000"/>
            </a:pPr>
            <a:r>
              <a:rPr lang="en-GB" altLang="en-US" sz="3100" smtClean="0"/>
              <a:t>Check out whether you really understood the client</a:t>
            </a:r>
          </a:p>
          <a:p>
            <a:pPr marL="609600" indent="-609600">
              <a:lnSpc>
                <a:spcPct val="105000"/>
              </a:lnSpc>
              <a:spcBef>
                <a:spcPct val="0"/>
              </a:spcBef>
              <a:spcAft>
                <a:spcPts val="600"/>
              </a:spcAft>
              <a:buClr>
                <a:schemeClr val="folHlink"/>
              </a:buClr>
              <a:buSzPct val="70000"/>
            </a:pPr>
            <a:r>
              <a:rPr lang="en-GB" altLang="en-US" sz="3100" smtClean="0"/>
              <a:t>Highlight the client’s own motivation for change about substance use</a:t>
            </a:r>
          </a:p>
          <a:p>
            <a:pPr marL="609600" indent="-609600">
              <a:lnSpc>
                <a:spcPct val="105000"/>
              </a:lnSpc>
              <a:spcBef>
                <a:spcPct val="0"/>
              </a:spcBef>
              <a:spcAft>
                <a:spcPts val="600"/>
              </a:spcAft>
              <a:buClr>
                <a:schemeClr val="folHlink"/>
              </a:buClr>
              <a:buSzPct val="70000"/>
            </a:pPr>
            <a:r>
              <a:rPr lang="en-GB" altLang="en-US" sz="3100" smtClean="0"/>
              <a:t>Steer the client towards a greater recognition of her or his problems and concerns, and </a:t>
            </a:r>
          </a:p>
          <a:p>
            <a:pPr marL="609600" indent="-609600">
              <a:lnSpc>
                <a:spcPct val="105000"/>
              </a:lnSpc>
              <a:spcBef>
                <a:spcPct val="0"/>
              </a:spcBef>
              <a:spcAft>
                <a:spcPts val="600"/>
              </a:spcAft>
              <a:buClr>
                <a:schemeClr val="folHlink"/>
              </a:buClr>
              <a:buSzPct val="70000"/>
            </a:pPr>
            <a:r>
              <a:rPr lang="en-GB" altLang="en-US" sz="3100" smtClean="0"/>
              <a:t>Reinforce statements indicating that the client is thinking about change.</a:t>
            </a:r>
            <a:endParaRPr lang="en-US" altLang="en-US" sz="31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304800"/>
            <a:ext cx="7772400" cy="609600"/>
          </a:xfrm>
        </p:spPr>
        <p:txBody>
          <a:bodyPr/>
          <a:lstStyle/>
          <a:p>
            <a:pPr marL="0" indent="0" algn="ctr">
              <a:buNone/>
            </a:pPr>
            <a:r>
              <a:rPr lang="en-US" sz="4000" dirty="0" smtClean="0">
                <a:solidFill>
                  <a:srgbClr val="FFFF00"/>
                </a:solidFill>
              </a:rPr>
              <a:t>It’s not about the nail…</a:t>
            </a:r>
            <a:endParaRPr lang="en-US" sz="4000" dirty="0">
              <a:solidFill>
                <a:srgbClr val="FFFF00"/>
              </a:solidFill>
            </a:endParaRPr>
          </a:p>
        </p:txBody>
      </p:sp>
    </p:spTree>
    <p:extLst>
      <p:ext uri="{BB962C8B-B14F-4D97-AF65-F5344CB8AC3E}">
        <p14:creationId xmlns:p14="http://schemas.microsoft.com/office/powerpoint/2010/main" val="2038173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2">
                                            <p:txEl>
                                              <p:pRg st="0" end="0"/>
                                            </p:txEl>
                                          </p:spTgt>
                                        </p:tgtEl>
                                        <p:attrNameLst>
                                          <p:attrName>ppt_x</p:attrName>
                                          <p:attrName>ppt_y</p:attrName>
                                        </p:attrNameLst>
                                      </p:cBhvr>
                                    </p:animMotion>
                                    <p:animRot by="1500000">
                                      <p:cBhvr>
                                        <p:cTn id="7" dur="63" fill="hold">
                                          <p:stCondLst>
                                            <p:cond delay="0"/>
                                          </p:stCondLst>
                                        </p:cTn>
                                        <p:tgtEl>
                                          <p:spTgt spid="2">
                                            <p:txEl>
                                              <p:pRg st="0" end="0"/>
                                            </p:txEl>
                                          </p:spTgt>
                                        </p:tgtEl>
                                        <p:attrNameLst>
                                          <p:attrName>r</p:attrName>
                                        </p:attrNameLst>
                                      </p:cBhvr>
                                    </p:animRot>
                                    <p:animRot by="-1500000">
                                      <p:cBhvr>
                                        <p:cTn id="8" dur="63" fill="hold">
                                          <p:stCondLst>
                                            <p:cond delay="63"/>
                                          </p:stCondLst>
                                        </p:cTn>
                                        <p:tgtEl>
                                          <p:spTgt spid="2">
                                            <p:txEl>
                                              <p:pRg st="0" end="0"/>
                                            </p:txEl>
                                          </p:spTgt>
                                        </p:tgtEl>
                                        <p:attrNameLst>
                                          <p:attrName>r</p:attrName>
                                        </p:attrNameLst>
                                      </p:cBhvr>
                                    </p:animRot>
                                    <p:animRot by="-1500000">
                                      <p:cBhvr>
                                        <p:cTn id="9" dur="63" fill="hold">
                                          <p:stCondLst>
                                            <p:cond delay="125"/>
                                          </p:stCondLst>
                                        </p:cTn>
                                        <p:tgtEl>
                                          <p:spTgt spid="2">
                                            <p:txEl>
                                              <p:pRg st="0" end="0"/>
                                            </p:txEl>
                                          </p:spTgt>
                                        </p:tgtEl>
                                        <p:attrNameLst>
                                          <p:attrName>r</p:attrName>
                                        </p:attrNameLst>
                                      </p:cBhvr>
                                    </p:animRot>
                                    <p:animRot by="1500000">
                                      <p:cBhvr>
                                        <p:cTn id="10" dur="63" fill="hold">
                                          <p:stCondLst>
                                            <p:cond delay="188"/>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4"/>
          <p:cNvGrpSpPr/>
          <p:nvPr/>
        </p:nvGrpSpPr>
        <p:grpSpPr>
          <a:xfrm>
            <a:off x="1209964" y="2590800"/>
            <a:ext cx="2904836" cy="2971800"/>
            <a:chOff x="3038764" y="2133600"/>
            <a:chExt cx="2904836" cy="2971800"/>
          </a:xfrm>
          <a:solidFill>
            <a:srgbClr val="FF5DFF"/>
          </a:solidFill>
        </p:grpSpPr>
        <p:sp>
          <p:nvSpPr>
            <p:cNvPr id="23" name="Oval 22"/>
            <p:cNvSpPr/>
            <p:nvPr/>
          </p:nvSpPr>
          <p:spPr>
            <a:xfrm>
              <a:off x="3038764" y="2133600"/>
              <a:ext cx="2904836" cy="2971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rgbClr val="000000"/>
                </a:solidFill>
              </a:endParaRPr>
            </a:p>
          </p:txBody>
        </p:sp>
        <p:sp>
          <p:nvSpPr>
            <p:cNvPr id="24" name="Rectangle 23"/>
            <p:cNvSpPr/>
            <p:nvPr/>
          </p:nvSpPr>
          <p:spPr>
            <a:xfrm rot="18024188">
              <a:off x="2826155" y="2875881"/>
              <a:ext cx="1664238" cy="437043"/>
            </a:xfrm>
            <a:prstGeom prst="rect">
              <a:avLst/>
            </a:prstGeom>
            <a:noFill/>
          </p:spPr>
          <p:txBody>
            <a:bodyPr wrap="none">
              <a:spAutoFit/>
            </a:bodyPr>
            <a:lstStyle/>
            <a:p>
              <a:pPr>
                <a:defRPr/>
              </a:pPr>
              <a:r>
                <a:rPr lang="en-US" sz="2800" dirty="0">
                  <a:solidFill>
                    <a:srgbClr val="000000"/>
                  </a:solidFill>
                </a:rPr>
                <a:t>Sadness</a:t>
              </a:r>
            </a:p>
          </p:txBody>
        </p:sp>
      </p:grpSp>
      <p:grpSp>
        <p:nvGrpSpPr>
          <p:cNvPr id="3" name="Group 18"/>
          <p:cNvGrpSpPr>
            <a:grpSpLocks/>
          </p:cNvGrpSpPr>
          <p:nvPr/>
        </p:nvGrpSpPr>
        <p:grpSpPr bwMode="auto">
          <a:xfrm>
            <a:off x="2139950" y="2438400"/>
            <a:ext cx="1262063" cy="3236913"/>
            <a:chOff x="4022725" y="1981200"/>
            <a:chExt cx="1262063" cy="3236913"/>
          </a:xfrm>
        </p:grpSpPr>
        <p:sp>
          <p:nvSpPr>
            <p:cNvPr id="96266" name="Freeform 9"/>
            <p:cNvSpPr>
              <a:spLocks/>
            </p:cNvSpPr>
            <p:nvPr/>
          </p:nvSpPr>
          <p:spPr bwMode="auto">
            <a:xfrm>
              <a:off x="4332287" y="1981200"/>
              <a:ext cx="620713" cy="646113"/>
            </a:xfrm>
            <a:custGeom>
              <a:avLst/>
              <a:gdLst>
                <a:gd name="T0" fmla="*/ 2147483647 w 391"/>
                <a:gd name="T1" fmla="*/ 2147483647 h 407"/>
                <a:gd name="T2" fmla="*/ 0 w 391"/>
                <a:gd name="T3" fmla="*/ 2147483647 h 407"/>
                <a:gd name="T4" fmla="*/ 2147483647 w 391"/>
                <a:gd name="T5" fmla="*/ 2147483647 h 407"/>
                <a:gd name="T6" fmla="*/ 2147483647 w 391"/>
                <a:gd name="T7" fmla="*/ 2147483647 h 407"/>
                <a:gd name="T8" fmla="*/ 2147483647 w 391"/>
                <a:gd name="T9" fmla="*/ 2147483647 h 407"/>
                <a:gd name="T10" fmla="*/ 2147483647 w 391"/>
                <a:gd name="T11" fmla="*/ 2147483647 h 407"/>
                <a:gd name="T12" fmla="*/ 2147483647 w 391"/>
                <a:gd name="T13" fmla="*/ 2147483647 h 407"/>
                <a:gd name="T14" fmla="*/ 2147483647 w 391"/>
                <a:gd name="T15" fmla="*/ 2147483647 h 407"/>
                <a:gd name="T16" fmla="*/ 2147483647 w 391"/>
                <a:gd name="T17" fmla="*/ 0 h 407"/>
                <a:gd name="T18" fmla="*/ 2147483647 w 391"/>
                <a:gd name="T19" fmla="*/ 2147483647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1"/>
                <a:gd name="T31" fmla="*/ 0 h 407"/>
                <a:gd name="T32" fmla="*/ 391 w 391"/>
                <a:gd name="T33" fmla="*/ 407 h 4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1" h="407">
                  <a:moveTo>
                    <a:pt x="80" y="39"/>
                  </a:moveTo>
                  <a:lnTo>
                    <a:pt x="0" y="148"/>
                  </a:lnTo>
                  <a:lnTo>
                    <a:pt x="61" y="327"/>
                  </a:lnTo>
                  <a:lnTo>
                    <a:pt x="212" y="407"/>
                  </a:lnTo>
                  <a:lnTo>
                    <a:pt x="302" y="372"/>
                  </a:lnTo>
                  <a:lnTo>
                    <a:pt x="347" y="314"/>
                  </a:lnTo>
                  <a:lnTo>
                    <a:pt x="391" y="218"/>
                  </a:lnTo>
                  <a:lnTo>
                    <a:pt x="353" y="67"/>
                  </a:lnTo>
                  <a:lnTo>
                    <a:pt x="222" y="0"/>
                  </a:lnTo>
                  <a:lnTo>
                    <a:pt x="80" y="39"/>
                  </a:lnTo>
                  <a:close/>
                </a:path>
              </a:pathLst>
            </a:custGeom>
            <a:solidFill>
              <a:srgbClr val="00B2FF"/>
            </a:solidFill>
            <a:ln w="76200">
              <a:solidFill>
                <a:schemeClr val="bg1"/>
              </a:solidFill>
              <a:round/>
              <a:headEnd/>
              <a:tailEnd/>
            </a:ln>
          </p:spPr>
          <p:txBody>
            <a:bodyPr/>
            <a:lstStyle/>
            <a:p>
              <a:endParaRPr lang="en-US"/>
            </a:p>
          </p:txBody>
        </p:sp>
        <p:sp>
          <p:nvSpPr>
            <p:cNvPr id="96267" name="Freeform 10"/>
            <p:cNvSpPr>
              <a:spLocks/>
            </p:cNvSpPr>
            <p:nvPr/>
          </p:nvSpPr>
          <p:spPr bwMode="auto">
            <a:xfrm>
              <a:off x="4022725" y="2652713"/>
              <a:ext cx="1262063" cy="2565400"/>
            </a:xfrm>
            <a:custGeom>
              <a:avLst/>
              <a:gdLst>
                <a:gd name="T0" fmla="*/ 2147483647 w 795"/>
                <a:gd name="T1" fmla="*/ 2147483647 h 1616"/>
                <a:gd name="T2" fmla="*/ 2147483647 w 795"/>
                <a:gd name="T3" fmla="*/ 2147483647 h 1616"/>
                <a:gd name="T4" fmla="*/ 2147483647 w 795"/>
                <a:gd name="T5" fmla="*/ 2147483647 h 1616"/>
                <a:gd name="T6" fmla="*/ 2147483647 w 795"/>
                <a:gd name="T7" fmla="*/ 2147483647 h 1616"/>
                <a:gd name="T8" fmla="*/ 2147483647 w 795"/>
                <a:gd name="T9" fmla="*/ 2147483647 h 1616"/>
                <a:gd name="T10" fmla="*/ 2147483647 w 795"/>
                <a:gd name="T11" fmla="*/ 2147483647 h 1616"/>
                <a:gd name="T12" fmla="*/ 2147483647 w 795"/>
                <a:gd name="T13" fmla="*/ 2147483647 h 1616"/>
                <a:gd name="T14" fmla="*/ 2147483647 w 795"/>
                <a:gd name="T15" fmla="*/ 2147483647 h 1616"/>
                <a:gd name="T16" fmla="*/ 2147483647 w 795"/>
                <a:gd name="T17" fmla="*/ 2147483647 h 1616"/>
                <a:gd name="T18" fmla="*/ 2147483647 w 795"/>
                <a:gd name="T19" fmla="*/ 0 h 1616"/>
                <a:gd name="T20" fmla="*/ 2147483647 w 795"/>
                <a:gd name="T21" fmla="*/ 2147483647 h 1616"/>
                <a:gd name="T22" fmla="*/ 2147483647 w 795"/>
                <a:gd name="T23" fmla="*/ 2147483647 h 1616"/>
                <a:gd name="T24" fmla="*/ 2147483647 w 795"/>
                <a:gd name="T25" fmla="*/ 2147483647 h 1616"/>
                <a:gd name="T26" fmla="*/ 0 w 795"/>
                <a:gd name="T27" fmla="*/ 2147483647 h 1616"/>
                <a:gd name="T28" fmla="*/ 2147483647 w 795"/>
                <a:gd name="T29" fmla="*/ 2147483647 h 1616"/>
                <a:gd name="T30" fmla="*/ 2147483647 w 795"/>
                <a:gd name="T31" fmla="*/ 2147483647 h 1616"/>
                <a:gd name="T32" fmla="*/ 2147483647 w 795"/>
                <a:gd name="T33" fmla="*/ 2147483647 h 1616"/>
                <a:gd name="T34" fmla="*/ 2147483647 w 795"/>
                <a:gd name="T35" fmla="*/ 2147483647 h 1616"/>
                <a:gd name="T36" fmla="*/ 2147483647 w 795"/>
                <a:gd name="T37" fmla="*/ 2147483647 h 1616"/>
                <a:gd name="T38" fmla="*/ 2147483647 w 795"/>
                <a:gd name="T39" fmla="*/ 2147483647 h 1616"/>
                <a:gd name="T40" fmla="*/ 2147483647 w 795"/>
                <a:gd name="T41" fmla="*/ 2147483647 h 1616"/>
                <a:gd name="T42" fmla="*/ 2147483647 w 795"/>
                <a:gd name="T43" fmla="*/ 2147483647 h 1616"/>
                <a:gd name="T44" fmla="*/ 2147483647 w 795"/>
                <a:gd name="T45" fmla="*/ 2147483647 h 1616"/>
                <a:gd name="T46" fmla="*/ 2147483647 w 795"/>
                <a:gd name="T47" fmla="*/ 2147483647 h 1616"/>
                <a:gd name="T48" fmla="*/ 2147483647 w 795"/>
                <a:gd name="T49" fmla="*/ 2147483647 h 1616"/>
                <a:gd name="T50" fmla="*/ 2147483647 w 795"/>
                <a:gd name="T51" fmla="*/ 2147483647 h 1616"/>
                <a:gd name="T52" fmla="*/ 2147483647 w 795"/>
                <a:gd name="T53" fmla="*/ 2147483647 h 1616"/>
                <a:gd name="T54" fmla="*/ 2147483647 w 795"/>
                <a:gd name="T55" fmla="*/ 2147483647 h 1616"/>
                <a:gd name="T56" fmla="*/ 2147483647 w 795"/>
                <a:gd name="T57" fmla="*/ 2147483647 h 16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5"/>
                <a:gd name="T88" fmla="*/ 0 h 1616"/>
                <a:gd name="T89" fmla="*/ 795 w 795"/>
                <a:gd name="T90" fmla="*/ 1616 h 16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5" h="1616">
                  <a:moveTo>
                    <a:pt x="586" y="545"/>
                  </a:moveTo>
                  <a:lnTo>
                    <a:pt x="619" y="423"/>
                  </a:lnTo>
                  <a:lnTo>
                    <a:pt x="647" y="728"/>
                  </a:lnTo>
                  <a:lnTo>
                    <a:pt x="686" y="782"/>
                  </a:lnTo>
                  <a:lnTo>
                    <a:pt x="795" y="760"/>
                  </a:lnTo>
                  <a:lnTo>
                    <a:pt x="747" y="513"/>
                  </a:lnTo>
                  <a:lnTo>
                    <a:pt x="740" y="234"/>
                  </a:lnTo>
                  <a:lnTo>
                    <a:pt x="667" y="96"/>
                  </a:lnTo>
                  <a:lnTo>
                    <a:pt x="497" y="23"/>
                  </a:lnTo>
                  <a:lnTo>
                    <a:pt x="256" y="0"/>
                  </a:lnTo>
                  <a:lnTo>
                    <a:pt x="106" y="106"/>
                  </a:lnTo>
                  <a:lnTo>
                    <a:pt x="41" y="289"/>
                  </a:lnTo>
                  <a:lnTo>
                    <a:pt x="25" y="510"/>
                  </a:lnTo>
                  <a:lnTo>
                    <a:pt x="0" y="789"/>
                  </a:lnTo>
                  <a:lnTo>
                    <a:pt x="99" y="782"/>
                  </a:lnTo>
                  <a:lnTo>
                    <a:pt x="128" y="558"/>
                  </a:lnTo>
                  <a:lnTo>
                    <a:pt x="179" y="372"/>
                  </a:lnTo>
                  <a:lnTo>
                    <a:pt x="189" y="686"/>
                  </a:lnTo>
                  <a:lnTo>
                    <a:pt x="202" y="936"/>
                  </a:lnTo>
                  <a:lnTo>
                    <a:pt x="150" y="1590"/>
                  </a:lnTo>
                  <a:lnTo>
                    <a:pt x="378" y="1616"/>
                  </a:lnTo>
                  <a:lnTo>
                    <a:pt x="384" y="1170"/>
                  </a:lnTo>
                  <a:lnTo>
                    <a:pt x="397" y="866"/>
                  </a:lnTo>
                  <a:lnTo>
                    <a:pt x="461" y="1266"/>
                  </a:lnTo>
                  <a:lnTo>
                    <a:pt x="468" y="1610"/>
                  </a:lnTo>
                  <a:lnTo>
                    <a:pt x="619" y="1610"/>
                  </a:lnTo>
                  <a:lnTo>
                    <a:pt x="644" y="1081"/>
                  </a:lnTo>
                  <a:lnTo>
                    <a:pt x="593" y="734"/>
                  </a:lnTo>
                  <a:lnTo>
                    <a:pt x="586" y="545"/>
                  </a:lnTo>
                  <a:close/>
                </a:path>
              </a:pathLst>
            </a:custGeom>
            <a:solidFill>
              <a:srgbClr val="00B2FF"/>
            </a:solidFill>
            <a:ln w="76200">
              <a:solidFill>
                <a:schemeClr val="bg1"/>
              </a:solidFill>
              <a:round/>
              <a:headEnd/>
              <a:tailEnd/>
            </a:ln>
          </p:spPr>
          <p:txBody>
            <a:bodyPr/>
            <a:lstStyle/>
            <a:p>
              <a:endParaRPr lang="en-US"/>
            </a:p>
          </p:txBody>
        </p:sp>
      </p:grpSp>
      <p:sp>
        <p:nvSpPr>
          <p:cNvPr id="15" name="Oval 14"/>
          <p:cNvSpPr/>
          <p:nvPr/>
        </p:nvSpPr>
        <p:spPr>
          <a:xfrm>
            <a:off x="228600" y="2819400"/>
            <a:ext cx="1192213" cy="1219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dirty="0">
                <a:solidFill>
                  <a:srgbClr val="000000"/>
                </a:solidFill>
              </a:rPr>
              <a:t>Drug Use</a:t>
            </a:r>
          </a:p>
        </p:txBody>
      </p:sp>
      <p:sp>
        <p:nvSpPr>
          <p:cNvPr id="20" name="Oval 19"/>
          <p:cNvSpPr/>
          <p:nvPr/>
        </p:nvSpPr>
        <p:spPr>
          <a:xfrm>
            <a:off x="3352800" y="4495800"/>
            <a:ext cx="1192213" cy="1219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FFFFFF"/>
                </a:solidFill>
              </a:rPr>
              <a:t>Work Issues</a:t>
            </a:r>
          </a:p>
        </p:txBody>
      </p:sp>
      <p:sp>
        <p:nvSpPr>
          <p:cNvPr id="21" name="Oval 20"/>
          <p:cNvSpPr/>
          <p:nvPr/>
        </p:nvSpPr>
        <p:spPr>
          <a:xfrm>
            <a:off x="1066800" y="5105400"/>
            <a:ext cx="1192213" cy="1219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Family Issues</a:t>
            </a:r>
          </a:p>
        </p:txBody>
      </p:sp>
      <p:sp>
        <p:nvSpPr>
          <p:cNvPr id="22" name="Oval 21"/>
          <p:cNvSpPr/>
          <p:nvPr/>
        </p:nvSpPr>
        <p:spPr>
          <a:xfrm>
            <a:off x="2286000" y="5257800"/>
            <a:ext cx="1192213" cy="1219200"/>
          </a:xfrm>
          <a:prstGeom prst="ellipse">
            <a:avLst/>
          </a:prstGeom>
          <a:solidFill>
            <a:srgbClr val="4F62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prstClr val="white"/>
                </a:solidFill>
              </a:rPr>
              <a:t>Medical Issues</a:t>
            </a:r>
          </a:p>
        </p:txBody>
      </p:sp>
      <p:sp>
        <p:nvSpPr>
          <p:cNvPr id="12" name="Oval 11"/>
          <p:cNvSpPr/>
          <p:nvPr/>
        </p:nvSpPr>
        <p:spPr>
          <a:xfrm>
            <a:off x="179388" y="4114800"/>
            <a:ext cx="1241425" cy="1219200"/>
          </a:xfrm>
          <a:prstGeom prst="ellipse">
            <a:avLst/>
          </a:prstGeom>
          <a:solidFill>
            <a:srgbClr val="FF5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700" dirty="0">
                <a:solidFill>
                  <a:srgbClr val="000000"/>
                </a:solidFill>
              </a:rPr>
              <a:t>Mental Health</a:t>
            </a:r>
          </a:p>
        </p:txBody>
      </p:sp>
      <p:sp>
        <p:nvSpPr>
          <p:cNvPr id="13" name="Oval 12"/>
          <p:cNvSpPr/>
          <p:nvPr/>
        </p:nvSpPr>
        <p:spPr>
          <a:xfrm>
            <a:off x="6122988" y="5029200"/>
            <a:ext cx="1192212" cy="1219200"/>
          </a:xfrm>
          <a:prstGeom prst="ellipse">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dirty="0">
                <a:solidFill>
                  <a:srgbClr val="000000"/>
                </a:solidFill>
              </a:rPr>
              <a:t>Drug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63" presetClass="path" presetSubtype="0" accel="50000" decel="50000" fill="hold" nodeType="withEffect">
                                  <p:stCondLst>
                                    <p:cond delay="0"/>
                                  </p:stCondLst>
                                  <p:iterate type="lt">
                                    <p:tmPct val="0"/>
                                  </p:iterate>
                                  <p:childTnLst>
                                    <p:animMotion origin="layout" path="M -0.22153 0.11911 L -1.11111E-6 -2.46068E-6 " pathEditMode="relative" rAng="0" ptsTypes="AA">
                                      <p:cBhvr>
                                        <p:cTn id="12" dur="2000" fill="hold"/>
                                        <p:tgtEl>
                                          <p:spTgt spid="2"/>
                                        </p:tgtEl>
                                        <p:attrNameLst>
                                          <p:attrName>ppt_x</p:attrName>
                                          <p:attrName>ppt_y</p:attrName>
                                        </p:attrNameLst>
                                      </p:cBhvr>
                                      <p:rCtr x="111" y="-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21"/>
                                        </p:tgtEl>
                                      </p:cBhvr>
                                    </p:animEffect>
                                    <p:set>
                                      <p:cBhvr>
                                        <p:cTn id="20" dur="1" fill="hold">
                                          <p:stCondLst>
                                            <p:cond delay="1999"/>
                                          </p:stCondLst>
                                        </p:cTn>
                                        <p:tgtEl>
                                          <p:spTgt spid="2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22"/>
                                        </p:tgtEl>
                                      </p:cBhvr>
                                    </p:animEffect>
                                    <p:set>
                                      <p:cBhvr>
                                        <p:cTn id="23" dur="1" fill="hold">
                                          <p:stCondLst>
                                            <p:cond delay="1999"/>
                                          </p:stCondLst>
                                        </p:cTn>
                                        <p:tgtEl>
                                          <p:spTgt spid="2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20"/>
                                        </p:tgtEl>
                                      </p:cBhvr>
                                    </p:animEffect>
                                    <p:set>
                                      <p:cBhvr>
                                        <p:cTn id="26" dur="1" fill="hold">
                                          <p:stCondLst>
                                            <p:cond delay="1999"/>
                                          </p:stCondLst>
                                        </p:cTn>
                                        <p:tgtEl>
                                          <p:spTgt spid="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4.16667E-6 2.53469E-6 L 0.15157 0.0888 " pathEditMode="relative" rAng="0" ptsTypes="AA">
                                      <p:cBhvr>
                                        <p:cTn id="30" dur="1000" fill="hold"/>
                                        <p:tgtEl>
                                          <p:spTgt spid="15"/>
                                        </p:tgtEl>
                                        <p:attrNameLst>
                                          <p:attrName>ppt_x</p:attrName>
                                          <p:attrName>ppt_y</p:attrName>
                                        </p:attrNameLst>
                                      </p:cBhvr>
                                      <p:rCtr x="76" y="44"/>
                                    </p:animMotion>
                                  </p:childTnLst>
                                </p:cTn>
                              </p:par>
                              <p:par>
                                <p:cTn id="31" presetID="63" presetClass="path" presetSubtype="0" accel="50000" decel="50000" fill="hold" nodeType="withEffect">
                                  <p:stCondLst>
                                    <p:cond delay="0"/>
                                  </p:stCondLst>
                                  <p:iterate type="lt">
                                    <p:tmPct val="0"/>
                                  </p:iterate>
                                  <p:childTnLst>
                                    <p:animMotion origin="layout" path="M 3.33333E-6 -4.12581E-6 L 0.40833 -4.12581E-6 " pathEditMode="relative" rAng="0" ptsTypes="AA">
                                      <p:cBhvr>
                                        <p:cTn id="32" dur="1000" fill="hold"/>
                                        <p:tgtEl>
                                          <p:spTgt spid="2"/>
                                        </p:tgtEl>
                                        <p:attrNameLst>
                                          <p:attrName>ppt_x</p:attrName>
                                          <p:attrName>ppt_y</p:attrName>
                                        </p:attrNameLst>
                                      </p:cBhvr>
                                      <p:rCtr x="204" y="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accel="50000" decel="50000" fill="hold" nodeType="clickEffect">
                                  <p:stCondLst>
                                    <p:cond delay="0"/>
                                  </p:stCondLst>
                                  <p:childTnLst>
                                    <p:animMotion origin="layout" path="M -1.38889E-6 1.9334E-6 L 0.40538 0.00855 " pathEditMode="relative" rAng="0" ptsTypes="AA">
                                      <p:cBhvr>
                                        <p:cTn id="36" dur="1000" fill="hold"/>
                                        <p:tgtEl>
                                          <p:spTgt spid="3"/>
                                        </p:tgtEl>
                                        <p:attrNameLst>
                                          <p:attrName>ppt_x</p:attrName>
                                          <p:attrName>ppt_y</p:attrName>
                                        </p:attrNameLst>
                                      </p:cBhvr>
                                      <p:rCtr x="203" y="4"/>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grpId="1" nodeType="clickEffect">
                                  <p:stCondLst>
                                    <p:cond delay="0"/>
                                  </p:stCondLst>
                                  <p:childTnLst>
                                    <p:animMotion origin="layout" path="M 0.15156 0.0888 L 0.54323 0.0888 " pathEditMode="relative" rAng="0" ptsTypes="AA">
                                      <p:cBhvr>
                                        <p:cTn id="40" dur="1000" fill="hold"/>
                                        <p:tgtEl>
                                          <p:spTgt spid="15"/>
                                        </p:tgtEl>
                                        <p:attrNameLst>
                                          <p:attrName>ppt_x</p:attrName>
                                          <p:attrName>ppt_y</p:attrName>
                                        </p:attrNameLst>
                                      </p:cBhvr>
                                      <p:rCtr x="196" y="0"/>
                                    </p:animMotion>
                                  </p:childTnLst>
                                </p:cTn>
                              </p:par>
                              <p:par>
                                <p:cTn id="41" presetID="35" presetClass="path" presetSubtype="0" accel="50000" decel="50000" fill="hold" nodeType="withEffect">
                                  <p:stCondLst>
                                    <p:cond delay="0"/>
                                  </p:stCondLst>
                                  <p:iterate type="lt">
                                    <p:tmPct val="0"/>
                                  </p:iterate>
                                  <p:childTnLst>
                                    <p:animMotion origin="layout" path="M 0.40833 -4.54209E-6 L 0.06667 -0.32747 " pathEditMode="relative" rAng="0" ptsTypes="AA">
                                      <p:cBhvr>
                                        <p:cTn id="42" dur="1000" fill="hold"/>
                                        <p:tgtEl>
                                          <p:spTgt spid="2"/>
                                        </p:tgtEl>
                                        <p:attrNameLst>
                                          <p:attrName>ppt_x</p:attrName>
                                          <p:attrName>ppt_y</p:attrName>
                                        </p:attrNameLst>
                                      </p:cBhvr>
                                      <p:rCtr x="-171" y="-164"/>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path" presetSubtype="0" accel="50000" decel="50000" fill="hold" nodeType="clickEffect">
                                  <p:stCondLst>
                                    <p:cond delay="0"/>
                                  </p:stCondLst>
                                  <p:childTnLst>
                                    <p:animMotion origin="layout" path="M 0.39652 0.003 L 0.1 -0.31337 " pathEditMode="relative" rAng="0" ptsTypes="AA">
                                      <p:cBhvr>
                                        <p:cTn id="46" dur="1000" fill="hold"/>
                                        <p:tgtEl>
                                          <p:spTgt spid="3"/>
                                        </p:tgtEl>
                                        <p:attrNameLst>
                                          <p:attrName>ppt_x</p:attrName>
                                          <p:attrName>ppt_y</p:attrName>
                                        </p:attrNameLst>
                                      </p:cBhvr>
                                      <p:rCtr x="-148" y="-158"/>
                                    </p:animMotion>
                                  </p:childTnLst>
                                </p:cTn>
                              </p:par>
                            </p:childTnLst>
                          </p:cTn>
                        </p:par>
                        <p:par>
                          <p:cTn id="47" fill="hold" nodeType="afterGroup">
                            <p:stCondLst>
                              <p:cond delay="1000"/>
                            </p:stCondLst>
                            <p:childTnLst>
                              <p:par>
                                <p:cTn id="48" presetID="63" presetClass="path" presetSubtype="0" accel="50000" decel="50000" fill="hold" grpId="2" nodeType="afterEffect">
                                  <p:stCondLst>
                                    <p:cond delay="0"/>
                                  </p:stCondLst>
                                  <p:childTnLst>
                                    <p:animMotion origin="layout" path="M 0.54323 0.0888 L 0.3599 -0.21092 " pathEditMode="relative" rAng="0" ptsTypes="AA">
                                      <p:cBhvr>
                                        <p:cTn id="49" dur="1000" fill="hold"/>
                                        <p:tgtEl>
                                          <p:spTgt spid="15"/>
                                        </p:tgtEl>
                                        <p:attrNameLst>
                                          <p:attrName>ppt_x</p:attrName>
                                          <p:attrName>ppt_y</p:attrName>
                                        </p:attrNameLst>
                                      </p:cBhvr>
                                      <p:rCtr x="-92" y="-150"/>
                                    </p:animMotion>
                                  </p:childTnLst>
                                </p:cTn>
                              </p:par>
                              <p:par>
                                <p:cTn id="50" presetID="56" presetClass="path" presetSubtype="0" accel="50000" decel="50000" fill="hold" nodeType="withEffect">
                                  <p:stCondLst>
                                    <p:cond delay="0"/>
                                  </p:stCondLst>
                                  <p:iterate type="lt">
                                    <p:tmPct val="0"/>
                                  </p:iterate>
                                  <p:childTnLst>
                                    <p:animMotion origin="layout" path="M 0.06909 -0.32585 L 0.49409 0.16259 " pathEditMode="relative" rAng="0" ptsTypes="AA">
                                      <p:cBhvr>
                                        <p:cTn id="51" dur="1000" fill="hold"/>
                                        <p:tgtEl>
                                          <p:spTgt spid="2"/>
                                        </p:tgtEl>
                                        <p:attrNameLst>
                                          <p:attrName>ppt_x</p:attrName>
                                          <p:attrName>ppt_y</p:attrName>
                                        </p:attrNameLst>
                                      </p:cBhvr>
                                      <p:rCtr x="213" y="244"/>
                                    </p:animMotion>
                                  </p:childTnLst>
                                </p:cTn>
                              </p:par>
                            </p:childTnLst>
                          </p:cTn>
                        </p:par>
                        <p:par>
                          <p:cTn id="52" fill="hold" nodeType="afterGroup">
                            <p:stCondLst>
                              <p:cond delay="2000"/>
                            </p:stCondLst>
                            <p:childTnLst>
                              <p:par>
                                <p:cTn id="53" presetID="49" presetClass="path" presetSubtype="0" accel="50000" decel="50000" fill="hold" nodeType="afterEffect">
                                  <p:stCondLst>
                                    <p:cond delay="0"/>
                                  </p:stCondLst>
                                  <p:childTnLst>
                                    <p:animMotion origin="layout" path="M 0.10174 -0.31337 L 0.52327 0.16235 " pathEditMode="relative" rAng="0" ptsTypes="AA">
                                      <p:cBhvr>
                                        <p:cTn id="54" dur="1000" fill="hold"/>
                                        <p:tgtEl>
                                          <p:spTgt spid="3"/>
                                        </p:tgtEl>
                                        <p:attrNameLst>
                                          <p:attrName>ppt_x</p:attrName>
                                          <p:attrName>ppt_y</p:attrName>
                                        </p:attrNameLst>
                                      </p:cBhvr>
                                      <p:rCtr x="211" y="238"/>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56" presetClass="path" presetSubtype="0" accel="50000" decel="50000" fill="hold" grpId="4" nodeType="clickEffect">
                                  <p:stCondLst>
                                    <p:cond delay="0"/>
                                  </p:stCondLst>
                                  <p:childTnLst>
                                    <p:animMotion origin="layout" path="M 0.3599 -0.21092 L 0.6349 0.32192 " pathEditMode="relative" rAng="0" ptsTypes="AA">
                                      <p:cBhvr>
                                        <p:cTn id="58" dur="1000" fill="hold"/>
                                        <p:tgtEl>
                                          <p:spTgt spid="15"/>
                                        </p:tgtEl>
                                        <p:attrNameLst>
                                          <p:attrName>ppt_x</p:attrName>
                                          <p:attrName>ppt_y</p:attrName>
                                        </p:attrNameLst>
                                      </p:cBhvr>
                                      <p:rCtr x="138" y="266"/>
                                    </p:animMotion>
                                  </p:childTnLst>
                                </p:cTn>
                              </p:par>
                              <p:par>
                                <p:cTn id="59" presetID="10" presetClass="exit" presetSubtype="0" fill="hold" grpId="3" nodeType="withEffect">
                                  <p:stCondLst>
                                    <p:cond delay="0"/>
                                  </p:stCondLst>
                                  <p:childTnLst>
                                    <p:animEffect transition="out" filter="fade">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5" grpId="4" animBg="1"/>
      <p:bldP spid="20" grpId="0" animBg="1"/>
      <p:bldP spid="21" grpId="0" animBg="1"/>
      <p:bldP spid="22"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27013" y="1687513"/>
            <a:ext cx="63246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nSpc>
                <a:spcPct val="100000"/>
              </a:lnSpc>
              <a:spcBef>
                <a:spcPct val="50000"/>
              </a:spcBef>
            </a:pPr>
            <a:r>
              <a:rPr lang="en-US" altLang="en-US" sz="3600" b="0" dirty="0"/>
              <a:t>Open-ended questioning</a:t>
            </a:r>
          </a:p>
          <a:p>
            <a:pPr>
              <a:lnSpc>
                <a:spcPct val="100000"/>
              </a:lnSpc>
              <a:spcBef>
                <a:spcPct val="50000"/>
              </a:spcBef>
            </a:pPr>
            <a:r>
              <a:rPr lang="en-US" altLang="en-US" sz="3600" b="0" dirty="0"/>
              <a:t>Affirming</a:t>
            </a:r>
          </a:p>
          <a:p>
            <a:pPr>
              <a:lnSpc>
                <a:spcPct val="100000"/>
              </a:lnSpc>
              <a:spcBef>
                <a:spcPct val="50000"/>
              </a:spcBef>
            </a:pPr>
            <a:r>
              <a:rPr lang="en-US" altLang="en-US" sz="3600" b="0" dirty="0"/>
              <a:t>Reflective listening</a:t>
            </a:r>
          </a:p>
          <a:p>
            <a:pPr>
              <a:lnSpc>
                <a:spcPct val="100000"/>
              </a:lnSpc>
              <a:spcBef>
                <a:spcPct val="50000"/>
              </a:spcBef>
            </a:pPr>
            <a:r>
              <a:rPr lang="en-US" altLang="en-US" sz="3600" b="0" dirty="0"/>
              <a:t>Summarizing</a:t>
            </a:r>
          </a:p>
        </p:txBody>
      </p:sp>
      <p:sp>
        <p:nvSpPr>
          <p:cNvPr id="98307" name="Rectangle 5"/>
          <p:cNvSpPr>
            <a:spLocks noChangeArrowheads="1"/>
          </p:cNvSpPr>
          <p:nvPr/>
        </p:nvSpPr>
        <p:spPr bwMode="auto">
          <a:xfrm>
            <a:off x="228600" y="0"/>
            <a:ext cx="8686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spcBef>
                <a:spcPct val="0"/>
              </a:spcBef>
              <a:buFontTx/>
              <a:buNone/>
            </a:pPr>
            <a:r>
              <a:rPr lang="en-US" altLang="en-US" sz="4400">
                <a:solidFill>
                  <a:srgbClr val="FFCC00"/>
                </a:solidFill>
              </a:rPr>
              <a:t>Building Motivation</a:t>
            </a:r>
            <a:br>
              <a:rPr lang="en-US" altLang="en-US" sz="4400">
                <a:solidFill>
                  <a:srgbClr val="FFCC00"/>
                </a:solidFill>
              </a:rPr>
            </a:br>
            <a:r>
              <a:rPr lang="en-US" altLang="en-US" sz="2800">
                <a:solidFill>
                  <a:srgbClr val="FFCC00"/>
                </a:solidFill>
              </a:rPr>
              <a:t>(the microskills)</a:t>
            </a:r>
          </a:p>
        </p:txBody>
      </p:sp>
      <p:sp>
        <p:nvSpPr>
          <p:cNvPr id="147463" name="Rectangle 7"/>
          <p:cNvSpPr>
            <a:spLocks noChangeArrowheads="1"/>
          </p:cNvSpPr>
          <p:nvPr/>
        </p:nvSpPr>
        <p:spPr bwMode="auto">
          <a:xfrm>
            <a:off x="400050" y="5638800"/>
            <a:ext cx="8343900" cy="1163638"/>
          </a:xfrm>
          <a:prstGeom prst="rect">
            <a:avLst/>
          </a:prstGeom>
          <a:noFill/>
          <a:ln>
            <a:noFill/>
          </a:ln>
          <a:effectLst>
            <a:outerShdw dist="56796" dir="380609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a:spcBef>
                <a:spcPct val="20000"/>
              </a:spcBef>
              <a:buChar char="•"/>
              <a:defRPr sz="3200">
                <a:solidFill>
                  <a:schemeClr val="bg1"/>
                </a:solidFill>
                <a:latin typeface="Arial" charset="0"/>
              </a:defRPr>
            </a:lvl1pPr>
            <a:lvl2pPr marL="742950" indent="-285750" algn="l">
              <a:spcBef>
                <a:spcPct val="20000"/>
              </a:spcBef>
              <a:buChar char="–"/>
              <a:defRPr sz="2800">
                <a:solidFill>
                  <a:schemeClr val="bg1"/>
                </a:solidFill>
                <a:latin typeface="Arial" charset="0"/>
              </a:defRPr>
            </a:lvl2pPr>
            <a:lvl3pPr marL="1143000" indent="-228600" algn="l">
              <a:spcBef>
                <a:spcPct val="20000"/>
              </a:spcBef>
              <a:buChar char="•"/>
              <a:defRPr sz="2400">
                <a:solidFill>
                  <a:schemeClr val="bg1"/>
                </a:solidFill>
                <a:latin typeface="Arial" charset="0"/>
              </a:defRPr>
            </a:lvl3pPr>
            <a:lvl4pPr marL="1600200" indent="-228600" algn="l">
              <a:spcBef>
                <a:spcPct val="20000"/>
              </a:spcBef>
              <a:buChar char="–"/>
              <a:defRPr sz="2000">
                <a:solidFill>
                  <a:schemeClr val="bg1"/>
                </a:solidFill>
                <a:latin typeface="Arial" charset="0"/>
              </a:defRPr>
            </a:lvl4pPr>
            <a:lvl5pPr marL="2057400" indent="-228600" algn="l">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lnSpc>
                <a:spcPct val="100000"/>
              </a:lnSpc>
              <a:buFontTx/>
              <a:buNone/>
            </a:pPr>
            <a:r>
              <a:rPr lang="en-US" altLang="en-US" b="0"/>
              <a:t>The goal is to elicit and reinforce </a:t>
            </a:r>
          </a:p>
          <a:p>
            <a:pPr algn="ctr" eaLnBrk="1" hangingPunct="1">
              <a:lnSpc>
                <a:spcPct val="100000"/>
              </a:lnSpc>
              <a:buFontTx/>
              <a:buNone/>
            </a:pPr>
            <a:r>
              <a:rPr lang="en-US" altLang="en-US">
                <a:solidFill>
                  <a:srgbClr val="FFCC00"/>
                </a:solidFill>
              </a:rPr>
              <a:t>self-motivational statements</a:t>
            </a:r>
            <a:r>
              <a:rPr lang="en-US" altLang="en-US" b="0"/>
              <a:t> (Change Talk)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4035">
                                            <p:txEl>
                                              <p:pRg st="0" end="0"/>
                                            </p:txEl>
                                          </p:spTgt>
                                        </p:tgtEl>
                                        <p:attrNameLst>
                                          <p:attrName>ppt_y</p:attrName>
                                        </p:attrNameLst>
                                      </p:cBhvr>
                                      <p:tavLst>
                                        <p:tav tm="0">
                                          <p:val>
                                            <p:fltVal val="0.5"/>
                                          </p:val>
                                        </p:tav>
                                        <p:tav tm="100000">
                                          <p:val>
                                            <p:strVal val="#ppt_y"/>
                                          </p:val>
                                        </p:tav>
                                      </p:tavLst>
                                    </p:anim>
                                  </p:childTnLst>
                                </p:cTn>
                              </p:par>
                            </p:childTnLst>
                          </p:cTn>
                        </p:par>
                        <p:par>
                          <p:cTn id="11" fill="hold" nodeType="withGroup">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p:cTn id="14"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4035">
                                            <p:txEl>
                                              <p:pRg st="1" end="1"/>
                                            </p:txEl>
                                          </p:spTgt>
                                        </p:tgtEl>
                                        <p:attrNameLst>
                                          <p:attrName>ppt_x</p:attrName>
                                        </p:attrNameLst>
                                      </p:cBhvr>
                                      <p:tavLst>
                                        <p:tav tm="0">
                                          <p:val>
                                            <p:fltVal val="0.5"/>
                                          </p:val>
                                        </p:tav>
                                        <p:tav tm="100000">
                                          <p:val>
                                            <p:strVal val="#ppt_x"/>
                                          </p:val>
                                        </p:tav>
                                      </p:tavLst>
                                    </p:anim>
                                    <p:anim calcmode="lin" valueType="num">
                                      <p:cBhvr>
                                        <p:cTn id="17" dur="1000" fill="hold"/>
                                        <p:tgtEl>
                                          <p:spTgt spid="44035">
                                            <p:txEl>
                                              <p:pRg st="1" end="1"/>
                                            </p:txEl>
                                          </p:spTgt>
                                        </p:tgtEl>
                                        <p:attrNameLst>
                                          <p:attrName>ppt_y</p:attrName>
                                        </p:attrNameLst>
                                      </p:cBhvr>
                                      <p:tavLst>
                                        <p:tav tm="0">
                                          <p:val>
                                            <p:fltVal val="0.5"/>
                                          </p:val>
                                        </p:tav>
                                        <p:tav tm="100000">
                                          <p:val>
                                            <p:strVal val="#ppt_y"/>
                                          </p:val>
                                        </p:tav>
                                      </p:tavLst>
                                    </p:anim>
                                  </p:childTnLst>
                                </p:cTn>
                              </p:par>
                            </p:childTnLst>
                          </p:cTn>
                        </p:par>
                        <p:par>
                          <p:cTn id="18" fill="hold" nodeType="withGroup">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p:cTn id="21"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4035">
                                            <p:txEl>
                                              <p:pRg st="2" end="2"/>
                                            </p:txEl>
                                          </p:spTgt>
                                        </p:tgtEl>
                                        <p:attrNameLst>
                                          <p:attrName>ppt_x</p:attrName>
                                        </p:attrNameLst>
                                      </p:cBhvr>
                                      <p:tavLst>
                                        <p:tav tm="0">
                                          <p:val>
                                            <p:fltVal val="0.5"/>
                                          </p:val>
                                        </p:tav>
                                        <p:tav tm="100000">
                                          <p:val>
                                            <p:strVal val="#ppt_x"/>
                                          </p:val>
                                        </p:tav>
                                      </p:tavLst>
                                    </p:anim>
                                    <p:anim calcmode="lin" valueType="num">
                                      <p:cBhvr>
                                        <p:cTn id="24" dur="1000" fill="hold"/>
                                        <p:tgtEl>
                                          <p:spTgt spid="44035">
                                            <p:txEl>
                                              <p:pRg st="2" end="2"/>
                                            </p:txEl>
                                          </p:spTgt>
                                        </p:tgtEl>
                                        <p:attrNameLst>
                                          <p:attrName>ppt_y</p:attrName>
                                        </p:attrNameLst>
                                      </p:cBhvr>
                                      <p:tavLst>
                                        <p:tav tm="0">
                                          <p:val>
                                            <p:fltVal val="0.5"/>
                                          </p:val>
                                        </p:tav>
                                        <p:tav tm="100000">
                                          <p:val>
                                            <p:strVal val="#ppt_y"/>
                                          </p:val>
                                        </p:tav>
                                      </p:tavLst>
                                    </p:anim>
                                  </p:childTnLst>
                                </p:cTn>
                              </p:par>
                            </p:childTnLst>
                          </p:cTn>
                        </p:par>
                        <p:par>
                          <p:cTn id="25" fill="hold" nodeType="withGroup">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 calcmode="lin" valueType="num">
                                      <p:cBhvr>
                                        <p:cTn id="28"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4035">
                                            <p:txEl>
                                              <p:pRg st="3" end="3"/>
                                            </p:txEl>
                                          </p:spTgt>
                                        </p:tgtEl>
                                        <p:attrNameLst>
                                          <p:attrName>ppt_x</p:attrName>
                                        </p:attrNameLst>
                                      </p:cBhvr>
                                      <p:tavLst>
                                        <p:tav tm="0">
                                          <p:val>
                                            <p:fltVal val="0.5"/>
                                          </p:val>
                                        </p:tav>
                                        <p:tav tm="100000">
                                          <p:val>
                                            <p:strVal val="#ppt_x"/>
                                          </p:val>
                                        </p:tav>
                                      </p:tavLst>
                                    </p:anim>
                                    <p:anim calcmode="lin" valueType="num">
                                      <p:cBhvr>
                                        <p:cTn id="31" dur="1000" fill="hold"/>
                                        <p:tgtEl>
                                          <p:spTgt spid="44035">
                                            <p:txEl>
                                              <p:pRg st="3" end="3"/>
                                            </p:txEl>
                                          </p:spTgt>
                                        </p:tgtEl>
                                        <p:attrNameLst>
                                          <p:attrName>ppt_y</p:attrName>
                                        </p:attrNameLst>
                                      </p:cBhvr>
                                      <p:tavLst>
                                        <p:tav tm="0">
                                          <p:val>
                                            <p:fltVal val="0.5"/>
                                          </p:val>
                                        </p:tav>
                                        <p:tav tm="100000">
                                          <p:val>
                                            <p:strVal val="#ppt_y"/>
                                          </p:val>
                                        </p:tav>
                                      </p:tavLst>
                                    </p:anim>
                                  </p:childTnLst>
                                </p:cTn>
                              </p:par>
                            </p:childTnLst>
                          </p:cTn>
                        </p:par>
                        <p:par>
                          <p:cTn id="32" fill="hold" nodeType="with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47463"/>
                                        </p:tgtEl>
                                        <p:attrNameLst>
                                          <p:attrName>style.visibility</p:attrName>
                                        </p:attrNameLst>
                                      </p:cBhvr>
                                      <p:to>
                                        <p:strVal val="visible"/>
                                      </p:to>
                                    </p:set>
                                    <p:animEffect transition="in" filter="fade">
                                      <p:cBhvr>
                                        <p:cTn id="35"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14746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mtClean="0"/>
              <a:t>Putting It All Together</a:t>
            </a:r>
          </a:p>
        </p:txBody>
      </p:sp>
      <p:sp>
        <p:nvSpPr>
          <p:cNvPr id="108547" name="Content Placeholder 2"/>
          <p:cNvSpPr>
            <a:spLocks noGrp="1"/>
          </p:cNvSpPr>
          <p:nvPr>
            <p:ph idx="1"/>
          </p:nvPr>
        </p:nvSpPr>
        <p:spPr/>
        <p:txBody>
          <a:bodyPr/>
          <a:lstStyle/>
          <a:p>
            <a:r>
              <a:rPr lang="en-US" altLang="en-US" smtClean="0"/>
              <a:t>Use the microskills in all interactions</a:t>
            </a:r>
          </a:p>
          <a:p>
            <a:pPr lvl="1"/>
            <a:r>
              <a:rPr lang="en-US" altLang="en-US" smtClean="0"/>
              <a:t>Open ended questions</a:t>
            </a:r>
          </a:p>
          <a:p>
            <a:pPr lvl="1"/>
            <a:r>
              <a:rPr lang="en-US" altLang="en-US" smtClean="0"/>
              <a:t>Affirmations</a:t>
            </a:r>
          </a:p>
          <a:p>
            <a:pPr lvl="1"/>
            <a:r>
              <a:rPr lang="en-US" altLang="en-US" smtClean="0"/>
              <a:t>Reflections</a:t>
            </a:r>
          </a:p>
          <a:p>
            <a:pPr lvl="1"/>
            <a:r>
              <a:rPr lang="en-US" altLang="en-US" smtClean="0"/>
              <a:t>Summary</a:t>
            </a:r>
          </a:p>
          <a:p>
            <a:r>
              <a:rPr lang="en-US" altLang="en-US" smtClean="0"/>
              <a:t>Remember that your goals are the client’s goals.  You may need to start very small and very slowly.  The goal is forward movement.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Recognizing Resistance</a:t>
            </a:r>
          </a:p>
        </p:txBody>
      </p:sp>
      <p:sp>
        <p:nvSpPr>
          <p:cNvPr id="3" name="Content Placeholder 2"/>
          <p:cNvSpPr>
            <a:spLocks noGrp="1"/>
          </p:cNvSpPr>
          <p:nvPr>
            <p:ph idx="1"/>
          </p:nvPr>
        </p:nvSpPr>
        <p:spPr/>
        <p:txBody>
          <a:bodyPr/>
          <a:lstStyle/>
          <a:p>
            <a:pPr marL="0" indent="0">
              <a:buFontTx/>
              <a:buNone/>
              <a:defRPr/>
            </a:pPr>
            <a:r>
              <a:rPr lang="en-US" dirty="0" smtClean="0"/>
              <a:t>Resistance is when patients :</a:t>
            </a:r>
            <a:endParaRPr lang="en-US" dirty="0"/>
          </a:p>
          <a:p>
            <a:pPr>
              <a:defRPr/>
            </a:pPr>
            <a:r>
              <a:rPr lang="en-US" dirty="0"/>
              <a:t>argue</a:t>
            </a:r>
          </a:p>
          <a:p>
            <a:pPr>
              <a:defRPr/>
            </a:pPr>
            <a:r>
              <a:rPr lang="en-US" dirty="0"/>
              <a:t>interrupt</a:t>
            </a:r>
          </a:p>
          <a:p>
            <a:pPr>
              <a:defRPr/>
            </a:pPr>
            <a:r>
              <a:rPr lang="en-US" dirty="0"/>
              <a:t>fail to link (problems to use)</a:t>
            </a:r>
          </a:p>
          <a:p>
            <a:pPr>
              <a:defRPr/>
            </a:pPr>
            <a:r>
              <a:rPr lang="en-US" dirty="0"/>
              <a:t>ignore problems</a:t>
            </a:r>
          </a:p>
          <a:p>
            <a:pPr>
              <a:defRPr/>
            </a:pPr>
            <a:r>
              <a:rPr lang="en-US" dirty="0"/>
              <a:t>fail to </a:t>
            </a:r>
            <a:r>
              <a:rPr lang="en-US" dirty="0" smtClean="0"/>
              <a:t>engage or follow through</a:t>
            </a:r>
            <a:endParaRPr lang="en-US" dirty="0"/>
          </a:p>
        </p:txBody>
      </p:sp>
    </p:spTree>
    <p:extLst>
      <p:ext uri="{BB962C8B-B14F-4D97-AF65-F5344CB8AC3E}">
        <p14:creationId xmlns:p14="http://schemas.microsoft.com/office/powerpoint/2010/main" val="139096368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275" y="1816100"/>
            <a:ext cx="3619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3731" name="Title 1"/>
          <p:cNvSpPr>
            <a:spLocks noGrp="1"/>
          </p:cNvSpPr>
          <p:nvPr>
            <p:ph type="title"/>
          </p:nvPr>
        </p:nvSpPr>
        <p:spPr/>
        <p:txBody>
          <a:bodyPr/>
          <a:lstStyle/>
          <a:p>
            <a:r>
              <a:rPr lang="en-US" altLang="en-US" smtClean="0"/>
              <a:t>Where does resistance start?</a:t>
            </a:r>
          </a:p>
        </p:txBody>
      </p:sp>
      <p:cxnSp>
        <p:nvCxnSpPr>
          <p:cNvPr id="5" name="Straight Connector 4"/>
          <p:cNvCxnSpPr>
            <a:cxnSpLocks noChangeShapeType="1"/>
          </p:cNvCxnSpPr>
          <p:nvPr/>
        </p:nvCxnSpPr>
        <p:spPr bwMode="auto">
          <a:xfrm>
            <a:off x="4613275" y="1600200"/>
            <a:ext cx="0" cy="5105400"/>
          </a:xfrm>
          <a:prstGeom prst="line">
            <a:avLst/>
          </a:prstGeom>
          <a:noFill/>
          <a:ln w="76200" algn="ctr">
            <a:solidFill>
              <a:srgbClr val="0000CC"/>
            </a:solidFill>
            <a:round/>
            <a:headEnd/>
            <a:tailEnd/>
          </a:ln>
          <a:effectLst>
            <a:outerShdw dist="56796" dir="3806097" algn="ctr" rotWithShape="0">
              <a:srgbClr val="000000"/>
            </a:outerShdw>
          </a:effectLst>
          <a:extLst>
            <a:ext uri="{909E8E84-426E-40DD-AFC4-6F175D3DCCD1}">
              <a14:hiddenFill xmlns:a14="http://schemas.microsoft.com/office/drawing/2010/main">
                <a:noFill/>
              </a14:hiddenFill>
            </a:ext>
          </a:extLst>
        </p:spPr>
      </p:cxnSp>
      <p:pic>
        <p:nvPicPr>
          <p:cNvPr id="10" name="Picture 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0600" y="1828800"/>
            <a:ext cx="3619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3278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Rolling with Resistance</a:t>
            </a:r>
          </a:p>
        </p:txBody>
      </p:sp>
      <p:sp>
        <p:nvSpPr>
          <p:cNvPr id="3" name="Content Placeholder 2"/>
          <p:cNvSpPr>
            <a:spLocks noGrp="1"/>
          </p:cNvSpPr>
          <p:nvPr>
            <p:ph idx="1"/>
          </p:nvPr>
        </p:nvSpPr>
        <p:spPr/>
        <p:txBody>
          <a:bodyPr/>
          <a:lstStyle/>
          <a:p>
            <a:pPr marL="0" indent="0">
              <a:buFontTx/>
              <a:buNone/>
              <a:defRPr/>
            </a:pPr>
            <a:r>
              <a:rPr lang="en-US" sz="3600" dirty="0" smtClean="0"/>
              <a:t>To reduce resistance:</a:t>
            </a:r>
            <a:endParaRPr lang="en-US" sz="3600" dirty="0"/>
          </a:p>
          <a:p>
            <a:pPr>
              <a:defRPr/>
            </a:pPr>
            <a:r>
              <a:rPr lang="en-US" sz="3600" dirty="0" smtClean="0"/>
              <a:t>Shift </a:t>
            </a:r>
            <a:r>
              <a:rPr lang="en-US" sz="3600" dirty="0"/>
              <a:t>the focus</a:t>
            </a:r>
          </a:p>
          <a:p>
            <a:pPr>
              <a:defRPr/>
            </a:pPr>
            <a:r>
              <a:rPr lang="en-US" sz="3600" dirty="0"/>
              <a:t>Reframe</a:t>
            </a:r>
          </a:p>
          <a:p>
            <a:pPr>
              <a:defRPr/>
            </a:pPr>
            <a:r>
              <a:rPr lang="en-US" sz="3600" dirty="0"/>
              <a:t>Emphasize personal choice and control</a:t>
            </a:r>
          </a:p>
          <a:p>
            <a:pPr>
              <a:defRPr/>
            </a:pPr>
            <a:r>
              <a:rPr lang="en-US" sz="3600" dirty="0"/>
              <a:t>Stop providing </a:t>
            </a:r>
            <a:r>
              <a:rPr lang="en-US" sz="3600" dirty="0" smtClean="0"/>
              <a:t>solutions</a:t>
            </a:r>
          </a:p>
          <a:p>
            <a:pPr>
              <a:defRPr/>
            </a:pPr>
            <a:r>
              <a:rPr lang="en-US" sz="3600" dirty="0" smtClean="0"/>
              <a:t>Talk about something else</a:t>
            </a:r>
            <a:endParaRPr lang="en-US" sz="3600" dirty="0"/>
          </a:p>
        </p:txBody>
      </p:sp>
    </p:spTree>
    <p:extLst>
      <p:ext uri="{BB962C8B-B14F-4D97-AF65-F5344CB8AC3E}">
        <p14:creationId xmlns:p14="http://schemas.microsoft.com/office/powerpoint/2010/main" val="39137471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t>Steps in Motivational Interviewing</a:t>
            </a:r>
          </a:p>
        </p:txBody>
      </p:sp>
      <p:sp>
        <p:nvSpPr>
          <p:cNvPr id="109571" name="Content Placeholder 2"/>
          <p:cNvSpPr>
            <a:spLocks noGrp="1"/>
          </p:cNvSpPr>
          <p:nvPr>
            <p:ph idx="1"/>
          </p:nvPr>
        </p:nvSpPr>
        <p:spPr/>
        <p:txBody>
          <a:bodyPr/>
          <a:lstStyle/>
          <a:p>
            <a:pPr marL="514350" indent="-514350">
              <a:buFontTx/>
              <a:buAutoNum type="arabicPeriod"/>
            </a:pPr>
            <a:r>
              <a:rPr lang="en-US" altLang="en-US" dirty="0" smtClean="0"/>
              <a:t>Assess the client</a:t>
            </a:r>
          </a:p>
          <a:p>
            <a:pPr marL="514350" indent="-514350">
              <a:buFontTx/>
              <a:buAutoNum type="arabicPeriod"/>
            </a:pPr>
            <a:r>
              <a:rPr lang="en-US" altLang="en-US" dirty="0" smtClean="0"/>
              <a:t>Explore the behaviors.</a:t>
            </a:r>
          </a:p>
          <a:p>
            <a:pPr marL="514350" indent="-514350">
              <a:buFontTx/>
              <a:buAutoNum type="arabicPeriod"/>
            </a:pPr>
            <a:r>
              <a:rPr lang="en-US" altLang="en-US" dirty="0" smtClean="0"/>
              <a:t>Summarize and help the client make a decision (using the Decision Matrix)</a:t>
            </a:r>
          </a:p>
          <a:p>
            <a:pPr marL="514350" indent="-514350">
              <a:buFontTx/>
              <a:buAutoNum type="arabicPeriod"/>
            </a:pPr>
            <a:r>
              <a:rPr lang="en-US" altLang="en-US" dirty="0" smtClean="0"/>
              <a:t>Help set goals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CAPTIONID" val="cea66372-b3cb-49c5-a704-91f2df9bc104"/>
  <p:tag name="TEMPPRESENTATIONFILE" val="C:\Users\tfreese\AppData\Local\Temp\tmpFBFA.tmp"/>
  <p:tag name="TEMPMEDIAFILENAME" val="C:\Users\tfreese\AppData\Local\Temp\tmp3A05_Non communicative client.wmv"/>
  <p:tag name="MEDIAFADEDURATION" val="0.2"/>
  <p:tag name="MEDIATRANSPARENCY" val="0.3"/>
  <p:tag name="MEDIACAPTIONSPROMPTED" val="False"/>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outerShdw dist="56796" dir="3806097" algn="ctr" rotWithShape="0">
            <a:srgbClr val="000000"/>
          </a:outerShdw>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outerShdw dist="56796" dir="3806097" algn="ctr" rotWithShape="0">
            <a:srgbClr val="000000"/>
          </a:outerShdw>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25027</TotalTime>
  <Words>7426</Words>
  <Application>Microsoft Office PowerPoint</Application>
  <PresentationFormat>On-screen Show (4:3)</PresentationFormat>
  <Paragraphs>1158</Paragraphs>
  <Slides>125</Slides>
  <Notes>82</Notes>
  <HiddenSlides>42</HiddenSlides>
  <MMClips>3</MMClips>
  <ScaleCrop>false</ScaleCrop>
  <HeadingPairs>
    <vt:vector size="4" baseType="variant">
      <vt:variant>
        <vt:lpstr>Theme</vt:lpstr>
      </vt:variant>
      <vt:variant>
        <vt:i4>3</vt:i4>
      </vt:variant>
      <vt:variant>
        <vt:lpstr>Slide Titles</vt:lpstr>
      </vt:variant>
      <vt:variant>
        <vt:i4>125</vt:i4>
      </vt:variant>
    </vt:vector>
  </HeadingPairs>
  <TitlesOfParts>
    <vt:vector size="128" baseType="lpstr">
      <vt:lpstr>1_Default Design</vt:lpstr>
      <vt:lpstr>Office Theme</vt:lpstr>
      <vt:lpstr>1_Office Theme</vt:lpstr>
      <vt:lpstr>Using Motivational Interviewing</vt:lpstr>
      <vt:lpstr>Principles for Intervening with Consumers with COD</vt:lpstr>
      <vt:lpstr>Principles of COD Treatment </vt:lpstr>
      <vt:lpstr>Principles of COD Treatment </vt:lpstr>
      <vt:lpstr>Principles of COD Treatment </vt:lpstr>
      <vt:lpstr>Motivational Interviewing</vt:lpstr>
      <vt:lpstr>What are we talking about?</vt:lpstr>
      <vt:lpstr>Understanding How People Change: Models</vt:lpstr>
      <vt:lpstr>Activity  </vt:lpstr>
      <vt:lpstr>Activity  </vt:lpstr>
      <vt:lpstr>Directing Style of Helping</vt:lpstr>
      <vt:lpstr> Listen with the goal of fixing the dilemma.  </vt:lpstr>
      <vt:lpstr>PowerPoint Presentation</vt:lpstr>
      <vt:lpstr>Roadblocks to Communication</vt:lpstr>
      <vt:lpstr>PowerPoint Presentation</vt:lpstr>
      <vt:lpstr>Directing Style of Helping</vt:lpstr>
      <vt:lpstr>PowerPoint Presentation</vt:lpstr>
      <vt:lpstr>PowerPoint Presentation</vt:lpstr>
      <vt:lpstr>Guiding Style of Helping</vt:lpstr>
      <vt:lpstr>Guiding Style of Helping</vt:lpstr>
      <vt:lpstr>PowerPoint Presentation</vt:lpstr>
      <vt:lpstr>The Underlying Spirit of MI</vt:lpstr>
      <vt:lpstr>Four Processes of MI</vt:lpstr>
      <vt:lpstr>What’s the Best Way  to Facilitate Change?</vt:lpstr>
      <vt:lpstr>A Personal Change</vt:lpstr>
      <vt:lpstr>Where do I start?</vt:lpstr>
      <vt:lpstr>PowerPoint Presentation</vt:lpstr>
      <vt:lpstr>Precontemplation Stage</vt:lpstr>
      <vt:lpstr>Precontemplation Stage Knowledge Change</vt:lpstr>
      <vt:lpstr>Contemplation Stage</vt:lpstr>
      <vt:lpstr>Contemplation Stage Attitude Change</vt:lpstr>
      <vt:lpstr>Determination Stage</vt:lpstr>
      <vt:lpstr>Determination Stage Behavior Change</vt:lpstr>
      <vt:lpstr>Action Stage</vt:lpstr>
      <vt:lpstr>Action Stage Continued Behavior Change</vt:lpstr>
      <vt:lpstr>Maintenance Stage</vt:lpstr>
      <vt:lpstr>Maintenance Stage Environment/Support Change</vt:lpstr>
      <vt:lpstr>Recurrence</vt:lpstr>
      <vt:lpstr>Recurrence Knowledge/Attitude/Behavior Change</vt:lpstr>
      <vt:lpstr>PowerPoint Presentation</vt:lpstr>
      <vt:lpstr>The Concept of Motivation</vt:lpstr>
      <vt:lpstr>The Concept of  Ambivalence </vt:lpstr>
      <vt:lpstr>MI - The Spirit (1) : Style</vt:lpstr>
      <vt:lpstr>MI - The Spirit (2) : Style</vt:lpstr>
      <vt:lpstr>MI - The Spirit (3) : Patient</vt:lpstr>
      <vt:lpstr>MI - The Spirit (4) : Clinician</vt:lpstr>
      <vt:lpstr>Summary--The process of change is a continuum </vt:lpstr>
      <vt:lpstr>Summary--The process of change is a continuum </vt:lpstr>
      <vt:lpstr>MI Skills and Strategies</vt:lpstr>
      <vt:lpstr>Core Skills</vt:lpstr>
      <vt:lpstr>Open-Ended Questions</vt:lpstr>
      <vt:lpstr>Open and Closed Questions Quiz</vt:lpstr>
      <vt:lpstr>Converting Closed Questions</vt:lpstr>
      <vt:lpstr>Core Skills</vt:lpstr>
      <vt:lpstr>          Affirmations </vt:lpstr>
      <vt:lpstr>Core Skills</vt:lpstr>
      <vt:lpstr>The Communication Cycle</vt:lpstr>
      <vt:lpstr>Levels of Reflection </vt:lpstr>
      <vt:lpstr>Reflective Listening</vt:lpstr>
      <vt:lpstr>What does the patient mean?</vt:lpstr>
      <vt:lpstr>What does this patient mean?</vt:lpstr>
      <vt:lpstr>What does the patient mean?</vt:lpstr>
      <vt:lpstr>Forming Reflective Statements </vt:lpstr>
      <vt:lpstr>Types of Reflective Statements</vt:lpstr>
      <vt:lpstr>Reflections</vt:lpstr>
      <vt:lpstr>Reflections</vt:lpstr>
      <vt:lpstr>Reflections</vt:lpstr>
      <vt:lpstr>Reflections</vt:lpstr>
      <vt:lpstr>Simple Reflections</vt:lpstr>
      <vt:lpstr>Amplified Reflection: Example</vt:lpstr>
      <vt:lpstr>Amplified Reflection: Example</vt:lpstr>
      <vt:lpstr>Double Sided Reflections</vt:lpstr>
      <vt:lpstr>Reflections in the Round</vt:lpstr>
      <vt:lpstr>Empathic Listening &amp; Reflections</vt:lpstr>
      <vt:lpstr>Reflective Listening Exercise</vt:lpstr>
      <vt:lpstr>PowerPoint Presentation</vt:lpstr>
      <vt:lpstr>PowerPoint Presentation</vt:lpstr>
      <vt:lpstr>What was your experience like?</vt:lpstr>
      <vt:lpstr>What is the focus?</vt:lpstr>
      <vt:lpstr>Agenda Mapping</vt:lpstr>
      <vt:lpstr>DARN - CAT</vt:lpstr>
      <vt:lpstr>PowerPoint Presentation</vt:lpstr>
      <vt:lpstr>“People are better persuaded  by the reasons they themselves discovered than those that  come into the minds of others” </vt:lpstr>
      <vt:lpstr>Recognizing Change Talk</vt:lpstr>
      <vt:lpstr>Recognizing Change Talk (cont.)</vt:lpstr>
      <vt:lpstr>PowerPoint Presentation</vt:lpstr>
      <vt:lpstr>5 Key MI Principles</vt:lpstr>
      <vt:lpstr>Engaging</vt:lpstr>
      <vt:lpstr>Developing Discrepancy</vt:lpstr>
      <vt:lpstr>Expressing Empathy through Reflective Listening</vt:lpstr>
      <vt:lpstr>Expressing Empathy through Reflective Listening</vt:lpstr>
      <vt:lpstr>PowerPoint Presentation</vt:lpstr>
      <vt:lpstr>PowerPoint Presentation</vt:lpstr>
      <vt:lpstr>PowerPoint Presentation</vt:lpstr>
      <vt:lpstr>Putting It All Together</vt:lpstr>
      <vt:lpstr>Recognizing Resistance</vt:lpstr>
      <vt:lpstr>Where does resistance start?</vt:lpstr>
      <vt:lpstr>Rolling with Resistance</vt:lpstr>
      <vt:lpstr>Steps in Motivational Interviewing</vt:lpstr>
      <vt:lpstr>Step 1: Assess the Patient</vt:lpstr>
      <vt:lpstr>Step 2: Explore the Behaviors</vt:lpstr>
      <vt:lpstr>The Decisional Balance</vt:lpstr>
      <vt:lpstr>The Readiness Ruler</vt:lpstr>
      <vt:lpstr>Step 3: Summarize and help the client make a decision</vt:lpstr>
      <vt:lpstr>Step 4: Goal Setting</vt:lpstr>
      <vt:lpstr>Change Planning</vt:lpstr>
      <vt:lpstr>What if no commitment to change is made?</vt:lpstr>
      <vt:lpstr>Remember to leave the door open…</vt:lpstr>
      <vt:lpstr>What techniques should I avoid?</vt:lpstr>
      <vt:lpstr>You Are Using MI If You:</vt:lpstr>
      <vt:lpstr>Let’s Practice!!!</vt:lpstr>
      <vt:lpstr>Now let’s make it a bit more challenging</vt:lpstr>
      <vt:lpstr>PowerPoint Presentation</vt:lpstr>
      <vt:lpstr>MI for Co-Occurring SUD and MH Disorders  Overview</vt:lpstr>
      <vt:lpstr>MI for Co-Occurring SUD and MH Disorders  Overview</vt:lpstr>
      <vt:lpstr>Putting the OARS to use:  specific strategies for exploring pros &amp; cons </vt:lpstr>
      <vt:lpstr>MI Strategies Modified – Decisional Balance</vt:lpstr>
      <vt:lpstr>Modified Decisional Balance (use these two only) </vt:lpstr>
      <vt:lpstr>Decisional Balance Example Going to Treatment Regularly</vt:lpstr>
      <vt:lpstr>Decisional Balance Example  Reducing or Stopping My Drug/Alcohol Use</vt:lpstr>
      <vt:lpstr>Decisional Balance  Cognitive Impairment</vt:lpstr>
      <vt:lpstr>Modified Decisional Balance</vt:lpstr>
      <vt:lpstr>Increasing Medication Adherence</vt:lpstr>
      <vt:lpstr>Increasing Medication Adherence</vt:lpstr>
      <vt:lpstr>Thank You!!</vt:lpstr>
    </vt:vector>
  </TitlesOfParts>
  <Company>UCLA-ISAP Research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afogg</dc:creator>
  <cp:lastModifiedBy>cbullen</cp:lastModifiedBy>
  <cp:revision>423</cp:revision>
  <cp:lastPrinted>2011-11-12T23:23:17Z</cp:lastPrinted>
  <dcterms:created xsi:type="dcterms:W3CDTF">2007-12-05T23:15:17Z</dcterms:created>
  <dcterms:modified xsi:type="dcterms:W3CDTF">2015-05-21T14:30:08Z</dcterms:modified>
</cp:coreProperties>
</file>